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29"/>
  </p:notesMasterIdLst>
  <p:handoutMasterIdLst>
    <p:handoutMasterId r:id="rId30"/>
  </p:handoutMasterIdLst>
  <p:sldIdLst>
    <p:sldId id="402" r:id="rId2"/>
    <p:sldId id="403" r:id="rId3"/>
    <p:sldId id="439" r:id="rId4"/>
    <p:sldId id="422" r:id="rId5"/>
    <p:sldId id="428" r:id="rId6"/>
    <p:sldId id="434" r:id="rId7"/>
    <p:sldId id="405" r:id="rId8"/>
    <p:sldId id="436" r:id="rId9"/>
    <p:sldId id="385" r:id="rId10"/>
    <p:sldId id="425" r:id="rId11"/>
    <p:sldId id="427" r:id="rId12"/>
    <p:sldId id="426" r:id="rId13"/>
    <p:sldId id="437" r:id="rId14"/>
    <p:sldId id="330" r:id="rId15"/>
    <p:sldId id="331" r:id="rId16"/>
    <p:sldId id="448" r:id="rId17"/>
    <p:sldId id="408" r:id="rId18"/>
    <p:sldId id="394" r:id="rId19"/>
    <p:sldId id="438" r:id="rId20"/>
    <p:sldId id="449" r:id="rId21"/>
    <p:sldId id="338" r:id="rId22"/>
    <p:sldId id="451" r:id="rId23"/>
    <p:sldId id="447" r:id="rId24"/>
    <p:sldId id="446" r:id="rId25"/>
    <p:sldId id="431" r:id="rId26"/>
    <p:sldId id="370" r:id="rId27"/>
    <p:sldId id="371" r:id="rId28"/>
  </p:sldIdLst>
  <p:sldSz cx="9144000" cy="6858000" type="screen4x3"/>
  <p:notesSz cx="994568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E46C0A"/>
    <a:srgbClr val="104AEE"/>
    <a:srgbClr val="B0E7FA"/>
    <a:srgbClr val="FFFFFF"/>
    <a:srgbClr val="BFBFBF"/>
    <a:srgbClr val="DCE6FA"/>
    <a:srgbClr val="0091FE"/>
    <a:srgbClr val="FF7C80"/>
    <a:srgbClr val="598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0" autoAdjust="0"/>
    <p:restoredTop sz="74622" autoAdjust="0"/>
  </p:normalViewPr>
  <p:slideViewPr>
    <p:cSldViewPr>
      <p:cViewPr varScale="1">
        <p:scale>
          <a:sx n="70" d="100"/>
          <a:sy n="70" d="100"/>
        </p:scale>
        <p:origin x="20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1104" y="90"/>
      </p:cViewPr>
      <p:guideLst>
        <p:guide orient="horz" pos="2144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308718" cy="340305"/>
          </a:xfrm>
          <a:prstGeom prst="rect">
            <a:avLst/>
          </a:prstGeom>
        </p:spPr>
        <p:txBody>
          <a:bodyPr vert="horz" lIns="91207" tIns="45603" rIns="91207" bIns="4560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4661" y="4"/>
            <a:ext cx="4308718" cy="340305"/>
          </a:xfrm>
          <a:prstGeom prst="rect">
            <a:avLst/>
          </a:prstGeom>
        </p:spPr>
        <p:txBody>
          <a:bodyPr vert="horz" lIns="91207" tIns="45603" rIns="91207" bIns="45603" rtlCol="0"/>
          <a:lstStyle>
            <a:lvl1pPr algn="r">
              <a:defRPr sz="1200"/>
            </a:lvl1pPr>
          </a:lstStyle>
          <a:p>
            <a:fld id="{037FF16A-0895-48CC-8E4A-9DD3DA8A24AF}" type="datetimeFigureOut">
              <a:rPr kumimoji="1" lang="ja-JP" altLang="en-US" smtClean="0"/>
              <a:pPr/>
              <a:t>2014/4/25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5" y="6465811"/>
            <a:ext cx="4308718" cy="340305"/>
          </a:xfrm>
          <a:prstGeom prst="rect">
            <a:avLst/>
          </a:prstGeom>
        </p:spPr>
        <p:txBody>
          <a:bodyPr vert="horz" lIns="91207" tIns="45603" rIns="91207" bIns="4560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4661" y="6465811"/>
            <a:ext cx="4308718" cy="340305"/>
          </a:xfrm>
          <a:prstGeom prst="rect">
            <a:avLst/>
          </a:prstGeom>
        </p:spPr>
        <p:txBody>
          <a:bodyPr vert="horz" lIns="91207" tIns="45603" rIns="91207" bIns="45603" rtlCol="0" anchor="b"/>
          <a:lstStyle>
            <a:lvl1pPr algn="r">
              <a:defRPr sz="1200"/>
            </a:lvl1pPr>
          </a:lstStyle>
          <a:p>
            <a:fld id="{79EFA33A-C897-49F6-A4DA-94620DAEF3C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7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4309798" cy="340359"/>
          </a:xfrm>
          <a:prstGeom prst="rect">
            <a:avLst/>
          </a:prstGeom>
        </p:spPr>
        <p:txBody>
          <a:bodyPr vert="horz" lIns="91207" tIns="45603" rIns="91207" bIns="4560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33590" y="3"/>
            <a:ext cx="4309798" cy="340359"/>
          </a:xfrm>
          <a:prstGeom prst="rect">
            <a:avLst/>
          </a:prstGeom>
        </p:spPr>
        <p:txBody>
          <a:bodyPr vert="horz" lIns="91207" tIns="45603" rIns="91207" bIns="45603" rtlCol="0"/>
          <a:lstStyle>
            <a:lvl1pPr algn="r">
              <a:defRPr sz="1200"/>
            </a:lvl1pPr>
          </a:lstStyle>
          <a:p>
            <a:fld id="{59874977-97EF-4FE2-839B-702F8C0901CF}" type="datetimeFigureOut">
              <a:rPr kumimoji="1" lang="ja-JP" altLang="en-US" smtClean="0"/>
              <a:pPr/>
              <a:t>2014/4/25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09588"/>
            <a:ext cx="3405188" cy="2554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07" tIns="45603" rIns="91207" bIns="4560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4570" y="3233421"/>
            <a:ext cx="7956550" cy="3063240"/>
          </a:xfrm>
          <a:prstGeom prst="rect">
            <a:avLst/>
          </a:prstGeom>
        </p:spPr>
        <p:txBody>
          <a:bodyPr vert="horz" lIns="91207" tIns="45603" rIns="91207" bIns="45603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5" y="6465662"/>
            <a:ext cx="4309798" cy="340359"/>
          </a:xfrm>
          <a:prstGeom prst="rect">
            <a:avLst/>
          </a:prstGeom>
        </p:spPr>
        <p:txBody>
          <a:bodyPr vert="horz" lIns="91207" tIns="45603" rIns="91207" bIns="4560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33590" y="6465662"/>
            <a:ext cx="4309798" cy="340359"/>
          </a:xfrm>
          <a:prstGeom prst="rect">
            <a:avLst/>
          </a:prstGeom>
        </p:spPr>
        <p:txBody>
          <a:bodyPr vert="horz" lIns="91207" tIns="45603" rIns="91207" bIns="45603" rtlCol="0" anchor="b"/>
          <a:lstStyle>
            <a:lvl1pPr algn="r">
              <a:defRPr sz="1200"/>
            </a:lvl1pPr>
          </a:lstStyle>
          <a:p>
            <a:fld id="{2EA02A11-A8D2-4EC3-A33C-F8D51B66179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5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Thank you chairperson.</a:t>
            </a:r>
          </a:p>
          <a:p>
            <a:r>
              <a:rPr kumimoji="1" lang="en-US" altLang="ja-JP" dirty="0" smtClean="0"/>
              <a:t>Today,</a:t>
            </a:r>
            <a:r>
              <a:rPr kumimoji="1" lang="en-US" altLang="ja-JP" baseline="0" dirty="0" smtClean="0"/>
              <a:t> I’d like to talk about </a:t>
            </a:r>
            <a:r>
              <a:rPr kumimoji="1" lang="en-US" altLang="ja-JP" b="1" dirty="0" smtClean="0"/>
              <a:t>Numerical Method for Analyzing </a:t>
            </a:r>
            <a:r>
              <a:rPr lang="en-US" altLang="ja-JP" b="1" dirty="0" smtClean="0"/>
              <a:t>T</a:t>
            </a:r>
            <a:r>
              <a:rPr kumimoji="1" lang="en-US" altLang="ja-JP" b="1" dirty="0" smtClean="0"/>
              <a:t>ime-dependent </a:t>
            </a:r>
            <a:r>
              <a:rPr lang="en-US" altLang="ja-JP" b="1" dirty="0" smtClean="0">
                <a:solidFill>
                  <a:srgbClr val="FF0000"/>
                </a:solidFill>
              </a:rPr>
              <a:t>L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ocalized </a:t>
            </a:r>
            <a:r>
              <a:rPr lang="en-US" altLang="ja-JP" b="1" dirty="0" smtClean="0">
                <a:solidFill>
                  <a:srgbClr val="FF0000"/>
                </a:solidFill>
              </a:rPr>
              <a:t>C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orrosion</a:t>
            </a:r>
            <a:r>
              <a:rPr kumimoji="1" lang="en-US" altLang="ja-JP" b="1" dirty="0" smtClean="0"/>
              <a:t> under Accumulated </a:t>
            </a:r>
            <a:r>
              <a:rPr lang="en-US" altLang="ja-JP" b="1" dirty="0" smtClean="0"/>
              <a:t>R</a:t>
            </a:r>
            <a:r>
              <a:rPr kumimoji="1" lang="en-US" altLang="ja-JP" b="1" dirty="0" smtClean="0"/>
              <a:t>ust.</a:t>
            </a:r>
            <a:endParaRPr kumimoji="1" lang="en-US" altLang="ja-JP" b="1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953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In</a:t>
                </a:r>
                <a:r>
                  <a:rPr kumimoji="1" lang="en-US" altLang="ja-JP" baseline="0" dirty="0" smtClean="0"/>
                  <a:t> the second step</a:t>
                </a:r>
                <a:r>
                  <a:rPr kumimoji="1" lang="en-US" altLang="ja-JP" dirty="0" smtClean="0"/>
                  <a:t>,</a:t>
                </a:r>
                <a:r>
                  <a:rPr kumimoji="1" lang="en-US" altLang="ja-JP" baseline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baseline="0" dirty="0" smtClean="0"/>
                  <a:t> ions are generated by the hydrolysis of chromium ions described with this reaction.</a:t>
                </a:r>
                <a:endParaRPr kumimoji="1" lang="en-US" altLang="ja-JP" dirty="0" smtClean="0"/>
              </a:p>
              <a:p>
                <a:r>
                  <a:rPr kumimoji="1" lang="en-US" altLang="ja-JP" dirty="0" smtClean="0"/>
                  <a:t>In case of no rust,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dirty="0" smtClean="0"/>
                  <a:t> ions diffuse quickly in seawater.</a:t>
                </a:r>
              </a:p>
              <a:p>
                <a:r>
                  <a:rPr kumimoji="1" lang="en-US" altLang="ja-JP" dirty="0" smtClean="0"/>
                  <a:t>On the other hand,</a:t>
                </a:r>
                <a:r>
                  <a:rPr kumimoji="1" lang="en-US" altLang="ja-JP" baseline="0" dirty="0" smtClean="0"/>
                  <a:t> in case of under rust,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baseline="0" dirty="0" smtClean="0"/>
                  <a:t> ions cannot diffuse much in rust layer, </a:t>
                </a:r>
              </a:p>
              <a:p>
                <a:r>
                  <a:rPr kumimoji="1" lang="en-US" altLang="ja-JP" baseline="0" dirty="0" smtClean="0"/>
                  <a:t>and thus pH between the iron rust and stainless steel decreases, </a:t>
                </a:r>
              </a:p>
              <a:p>
                <a:r>
                  <a:rPr kumimoji="1" lang="en-US" altLang="ja-JP" baseline="0" dirty="0" smtClean="0"/>
                  <a:t>that means the solution around this part becomes acid.</a:t>
                </a:r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In</a:t>
                </a:r>
                <a:r>
                  <a:rPr kumimoji="1" lang="en-US" altLang="ja-JP" baseline="0" dirty="0" smtClean="0"/>
                  <a:t> the second step</a:t>
                </a:r>
                <a:r>
                  <a:rPr kumimoji="1" lang="en-US" altLang="ja-JP" dirty="0" smtClean="0"/>
                  <a:t>,</a:t>
                </a:r>
                <a:r>
                  <a:rPr kumimoji="1" lang="en-US" altLang="ja-JP" baseline="0" dirty="0" smtClean="0"/>
                  <a:t> 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H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^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+</a:t>
                </a:r>
                <a:r>
                  <a:rPr kumimoji="1" lang="en-US" altLang="ja-JP" baseline="0" dirty="0" smtClean="0"/>
                  <a:t> </a:t>
                </a:r>
                <a:r>
                  <a:rPr kumimoji="1" lang="en-US" altLang="ja-JP" baseline="0" dirty="0" smtClean="0"/>
                  <a:t>ions are generated by the hydrolysis of chromium ions described with this reaction.</a:t>
                </a:r>
                <a:endParaRPr kumimoji="1" lang="en-US" altLang="ja-JP" dirty="0" smtClean="0"/>
              </a:p>
              <a:p>
                <a:r>
                  <a:rPr kumimoji="1" lang="en-US" altLang="ja-JP" dirty="0" smtClean="0"/>
                  <a:t>In case of no rust, 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H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^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+</a:t>
                </a:r>
                <a:r>
                  <a:rPr kumimoji="1" lang="en-US" altLang="ja-JP" dirty="0" smtClean="0"/>
                  <a:t> </a:t>
                </a:r>
                <a:r>
                  <a:rPr kumimoji="1" lang="en-US" altLang="ja-JP" dirty="0" smtClean="0"/>
                  <a:t>ions diffuse quickly in sea water.</a:t>
                </a:r>
              </a:p>
              <a:p>
                <a:r>
                  <a:rPr kumimoji="1" lang="en-US" altLang="ja-JP" dirty="0" smtClean="0"/>
                  <a:t>On the other hand,</a:t>
                </a:r>
                <a:r>
                  <a:rPr kumimoji="1" lang="en-US" altLang="ja-JP" baseline="0" dirty="0" smtClean="0"/>
                  <a:t> in case of under rust, 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H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^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+</a:t>
                </a:r>
                <a:r>
                  <a:rPr kumimoji="1" lang="en-US" altLang="ja-JP" baseline="0" dirty="0" smtClean="0"/>
                  <a:t> </a:t>
                </a:r>
                <a:r>
                  <a:rPr kumimoji="1" lang="en-US" altLang="ja-JP" baseline="0" dirty="0" smtClean="0"/>
                  <a:t>ions cannot diffuse much, </a:t>
                </a:r>
              </a:p>
              <a:p>
                <a:r>
                  <a:rPr kumimoji="1" lang="en-US" altLang="ja-JP" baseline="0" dirty="0" smtClean="0"/>
                  <a:t>and thus pH between the iron rust and stainless steel decreases, </a:t>
                </a:r>
              </a:p>
              <a:p>
                <a:r>
                  <a:rPr kumimoji="1" lang="en-US" altLang="ja-JP" baseline="0" dirty="0" smtClean="0"/>
                  <a:t>that means the solution around this part becomes acid.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737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In the third</a:t>
                </a:r>
                <a:r>
                  <a:rPr kumimoji="1" lang="en-US" altLang="ja-JP" baseline="0" dirty="0" smtClean="0"/>
                  <a:t> step</a:t>
                </a:r>
                <a:endParaRPr kumimoji="1" lang="en-US" altLang="ja-JP" dirty="0" smtClean="0"/>
              </a:p>
              <a:p>
                <a:r>
                  <a:rPr kumimoji="1" lang="en-US" altLang="ja-JP" dirty="0" smtClean="0"/>
                  <a:t>In case of</a:t>
                </a:r>
                <a:r>
                  <a:rPr kumimoji="1" lang="en-US" altLang="ja-JP" baseline="0" dirty="0" smtClean="0"/>
                  <a:t> no rust,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12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baseline="0" dirty="0" smtClean="0"/>
                  <a:t> ions diffuse entirely in seawater, and passive film is restored.</a:t>
                </a:r>
              </a:p>
              <a:p>
                <a:r>
                  <a:rPr kumimoji="1" lang="en-US" altLang="ja-JP" dirty="0" smtClean="0"/>
                  <a:t>In case of under rust, passive film is destroyed more, which leads to more chromium ions dissolved.</a:t>
                </a:r>
              </a:p>
              <a:p>
                <a:r>
                  <a:rPr kumimoji="1" lang="en-US" altLang="ja-JP" dirty="0" smtClean="0"/>
                  <a:t>This is a kind of chain reaction.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In the third</a:t>
                </a:r>
                <a:r>
                  <a:rPr kumimoji="1" lang="en-US" altLang="ja-JP" baseline="0" dirty="0" smtClean="0"/>
                  <a:t> step</a:t>
                </a:r>
                <a:endParaRPr kumimoji="1" lang="en-US" altLang="ja-JP" dirty="0" smtClean="0"/>
              </a:p>
              <a:p>
                <a:r>
                  <a:rPr kumimoji="1" lang="en-US" altLang="ja-JP" dirty="0" smtClean="0"/>
                  <a:t>In case of</a:t>
                </a:r>
                <a:r>
                  <a:rPr kumimoji="1" lang="en-US" altLang="ja-JP" baseline="0" dirty="0" smtClean="0"/>
                  <a:t> no rust, 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H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^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+</a:t>
                </a:r>
                <a:r>
                  <a:rPr kumimoji="1" lang="en-US" altLang="ja-JP" baseline="0" dirty="0" smtClean="0"/>
                  <a:t> </a:t>
                </a:r>
                <a:r>
                  <a:rPr kumimoji="1" lang="en-US" altLang="ja-JP" baseline="0" dirty="0" smtClean="0"/>
                  <a:t>ions diffuse entirely in sea water, and passive film is restored.</a:t>
                </a:r>
              </a:p>
              <a:p>
                <a:r>
                  <a:rPr kumimoji="1" lang="en-US" altLang="ja-JP" dirty="0" smtClean="0"/>
                  <a:t>In case of under rust, passive film is destroyed more by 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H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^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+</a:t>
                </a:r>
                <a:r>
                  <a:rPr kumimoji="1" lang="en-US" altLang="ja-JP" dirty="0" smtClean="0"/>
                  <a:t> </a:t>
                </a:r>
                <a:r>
                  <a:rPr kumimoji="1" lang="en-US" altLang="ja-JP" dirty="0" smtClean="0"/>
                  <a:t>ions, which leads to more chromium ions dissolved.</a:t>
                </a:r>
              </a:p>
              <a:p>
                <a:r>
                  <a:rPr kumimoji="1" lang="en-US" altLang="ja-JP" dirty="0" smtClean="0"/>
                  <a:t>This is a kind of chain reaction.</a:t>
                </a:r>
                <a:endParaRPr kumimoji="1" lang="ja-JP" altLang="en-US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3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As a result, in case of no rust, stable passive film is maintained.</a:t>
            </a:r>
          </a:p>
          <a:p>
            <a:r>
              <a:rPr kumimoji="1" lang="en-US" altLang="ja-JP" dirty="0" smtClean="0"/>
              <a:t>on</a:t>
            </a:r>
            <a:r>
              <a:rPr kumimoji="1" lang="en-US" altLang="ja-JP" baseline="0" dirty="0" smtClean="0"/>
              <a:t> the other hand, in case of under rust, pitting corrosion </a:t>
            </a:r>
            <a:r>
              <a:rPr lang="en-US" altLang="ja-JP" sz="1200" u="none" dirty="0" smtClean="0"/>
              <a:t>is initiated under rust.</a:t>
            </a:r>
            <a:endParaRPr kumimoji="1" lang="ja-JP" altLang="en-US" u="none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226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I explain</a:t>
            </a:r>
            <a:r>
              <a:rPr kumimoji="1" lang="en-US" altLang="ja-JP" baseline="0" dirty="0" smtClean="0"/>
              <a:t> our</a:t>
            </a:r>
            <a:r>
              <a:rPr kumimoji="1" lang="en-US" altLang="ja-JP" dirty="0" smtClean="0"/>
              <a:t> analysis method from this</a:t>
            </a:r>
            <a:r>
              <a:rPr kumimoji="1" lang="en-US" altLang="ja-JP" baseline="0" dirty="0" smtClean="0"/>
              <a:t> slide.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458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These two equations are the governing equations in the analysis.</a:t>
            </a:r>
          </a:p>
          <a:p>
            <a:r>
              <a:rPr kumimoji="1" lang="en-US" altLang="ja-JP" dirty="0" smtClean="0"/>
              <a:t>Poisson equation of the electric field gives the distribution of the electrostatic potential.</a:t>
            </a:r>
          </a:p>
          <a:p>
            <a:r>
              <a:rPr kumimoji="1" lang="en-US" altLang="ja-JP" dirty="0" smtClean="0"/>
              <a:t>Mass transport equation gives time-dependent change of the concentration of chemical species.</a:t>
            </a:r>
          </a:p>
          <a:p>
            <a:r>
              <a:rPr kumimoji="1" lang="en-US" altLang="ja-JP" dirty="0" smtClean="0"/>
              <a:t>It consists of the electrophoresis term, the mass diffusion term, and the chemical reaction term.</a:t>
            </a:r>
          </a:p>
          <a:p>
            <a:r>
              <a:rPr kumimoji="1" lang="en-US" altLang="ja-JP" dirty="0" smtClean="0"/>
              <a:t>In this study, we solve these two equations with the weak-coupling method.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769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Boundary conditions are defined on metal and a </a:t>
            </a:r>
            <a:r>
              <a:rPr kumimoji="1" lang="en-US" altLang="ja-JP" dirty="0" err="1" smtClean="0"/>
              <a:t>cathodic</a:t>
            </a:r>
            <a:r>
              <a:rPr kumimoji="1" lang="en-US" altLang="ja-JP" dirty="0" smtClean="0"/>
              <a:t> boundary.</a:t>
            </a:r>
          </a:p>
          <a:p>
            <a:r>
              <a:rPr kumimoji="1" lang="en-US" altLang="ja-JP" dirty="0" smtClean="0"/>
              <a:t>In</a:t>
            </a:r>
            <a:r>
              <a:rPr kumimoji="1" lang="en-US" altLang="ja-JP" baseline="0" dirty="0" smtClean="0"/>
              <a:t> the electrostatic analysis, b</a:t>
            </a:r>
            <a:r>
              <a:rPr kumimoji="1" lang="en-US" altLang="ja-JP" dirty="0" smtClean="0"/>
              <a:t>oundary</a:t>
            </a:r>
            <a:r>
              <a:rPr kumimoji="1" lang="en-US" altLang="ja-JP" baseline="0" dirty="0" smtClean="0"/>
              <a:t> conditions are given by polarization curves.</a:t>
            </a:r>
          </a:p>
          <a:p>
            <a:r>
              <a:rPr kumimoji="1" lang="en-US" altLang="ja-JP" baseline="0" dirty="0" smtClean="0"/>
              <a:t>Polarization curves represent relationship between electrostatic potential and current density for each </a:t>
            </a:r>
            <a:r>
              <a:rPr kumimoji="1" lang="en-US" altLang="ja-JP" baseline="0" dirty="0" err="1" smtClean="0"/>
              <a:t>pH.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the mass transport analysis, b</a:t>
            </a:r>
            <a:r>
              <a:rPr kumimoji="1" lang="en-US" altLang="ja-JP" dirty="0" smtClean="0"/>
              <a:t>oundary</a:t>
            </a:r>
            <a:r>
              <a:rPr kumimoji="1" lang="en-US" altLang="ja-JP" baseline="0" dirty="0" smtClean="0"/>
              <a:t> conditions are given by ionic molar flux density as a function of a polarization curve.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961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/>
              <a:t>About </a:t>
            </a:r>
            <a:r>
              <a:rPr lang="en-US" altLang="ja-JP" dirty="0" smtClean="0"/>
              <a:t>Numerical Analysis Method</a:t>
            </a:r>
            <a:endParaRPr lang="en-US" altLang="ja-JP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/>
              <a:t>Localized corrosion is calculated with voxel-based finite volume method</a:t>
            </a:r>
            <a:r>
              <a:rPr lang="en-US" altLang="ja-JP" sz="1200" baseline="0" dirty="0" smtClean="0"/>
              <a:t> also known as Voxel </a:t>
            </a:r>
            <a:r>
              <a:rPr lang="en-US" altLang="ja-JP" sz="1200" baseline="0" dirty="0" err="1" smtClean="0"/>
              <a:t>FVM</a:t>
            </a:r>
            <a:r>
              <a:rPr lang="en-US" altLang="ja-JP" sz="1200" dirty="0" smtClean="0"/>
              <a:t>.</a:t>
            </a:r>
            <a:endParaRPr kumimoji="1" lang="en-US" altLang="ja-JP" dirty="0" smtClean="0"/>
          </a:p>
          <a:p>
            <a:r>
              <a:rPr kumimoji="1" lang="en-US" altLang="ja-JP" dirty="0" smtClean="0"/>
              <a:t>In </a:t>
            </a:r>
            <a:r>
              <a:rPr kumimoji="1" lang="en-US" altLang="ja-JP" dirty="0" err="1" smtClean="0"/>
              <a:t>FVM</a:t>
            </a:r>
            <a:r>
              <a:rPr kumimoji="1" lang="en-US" altLang="ja-JP" dirty="0" smtClean="0"/>
              <a:t>, corrosion rates are calculated with considering </a:t>
            </a:r>
            <a:r>
              <a:rPr kumimoji="1" lang="en-US" altLang="ja-JP" dirty="0" err="1" smtClean="0"/>
              <a:t>multiphysics</a:t>
            </a:r>
            <a:r>
              <a:rPr kumimoji="1" lang="en-US" altLang="ja-JP" dirty="0" smtClean="0"/>
              <a:t> problem including electric field, electrophoresis, mass diffusion,</a:t>
            </a:r>
            <a:r>
              <a:rPr kumimoji="1" lang="en-US" altLang="ja-JP" baseline="0" dirty="0" smtClean="0"/>
              <a:t> and chemical reactions.</a:t>
            </a:r>
          </a:p>
          <a:p>
            <a:r>
              <a:rPr kumimoji="1" lang="en-US" altLang="ja-JP" baseline="0" dirty="0" smtClean="0"/>
              <a:t>In voxel method, metal shape and surface area are updated.</a:t>
            </a:r>
          </a:p>
          <a:p>
            <a:r>
              <a:rPr kumimoji="1" lang="en-US" altLang="ja-JP" baseline="0" dirty="0" smtClean="0"/>
              <a:t>This chart shows the flow of the analysis.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7309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About representation of metal surface</a:t>
            </a:r>
          </a:p>
          <a:p>
            <a:r>
              <a:rPr kumimoji="1" lang="en-US" altLang="ja-JP" dirty="0" smtClean="0"/>
              <a:t>A</a:t>
            </a:r>
            <a:r>
              <a:rPr kumimoji="1" lang="en-US" altLang="ja-JP" baseline="0" dirty="0" smtClean="0"/>
              <a:t> c</a:t>
            </a:r>
            <a:r>
              <a:rPr kumimoji="1" lang="en-US" altLang="ja-JP" dirty="0" smtClean="0"/>
              <a:t>orrosion rate</a:t>
            </a:r>
            <a:r>
              <a:rPr kumimoji="1" lang="en-US" altLang="ja-JP" baseline="0" dirty="0" smtClean="0"/>
              <a:t> is proportional to the product of surface area and current density.</a:t>
            </a:r>
          </a:p>
          <a:p>
            <a:r>
              <a:rPr kumimoji="1" lang="en-US" altLang="ja-JP" dirty="0" smtClean="0"/>
              <a:t>Therefore, surface area must be estimated accurately.</a:t>
            </a:r>
          </a:p>
          <a:p>
            <a:r>
              <a:rPr kumimoji="1" lang="en-US" altLang="ja-JP" dirty="0" smtClean="0"/>
              <a:t>In this study,</a:t>
            </a:r>
            <a:r>
              <a:rPr kumimoji="1" lang="en-US" altLang="ja-JP" baseline="0" dirty="0" smtClean="0"/>
              <a:t> surface area is estimated with level set method using volume of fluid namely </a:t>
            </a:r>
            <a:r>
              <a:rPr kumimoji="1" lang="en-US" altLang="ja-JP" baseline="0" dirty="0" err="1" smtClean="0"/>
              <a:t>VOF</a:t>
            </a:r>
            <a:r>
              <a:rPr kumimoji="1" lang="en-US" altLang="ja-JP" baseline="0" dirty="0" smtClean="0"/>
              <a:t> of cells.</a:t>
            </a:r>
          </a:p>
          <a:p>
            <a:r>
              <a:rPr kumimoji="1" lang="en-US" altLang="ja-JP" dirty="0" smtClean="0"/>
              <a:t>A smooth metal surface can be represented by this method.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321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 smtClean="0"/>
                  <a:t>About modeling of accumulated rust</a:t>
                </a:r>
              </a:p>
              <a:p>
                <a:r>
                  <a:rPr lang="en-US" altLang="ja-JP" sz="1200" dirty="0" smtClean="0"/>
                  <a:t>The spatial distribution of iron rust is defined as the distribution of concentration of iron rust in each cell.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 smtClean="0"/>
                  <a:t>For</a:t>
                </a:r>
                <a:r>
                  <a:rPr lang="en-US" altLang="ja-JP" sz="1200" baseline="0" dirty="0" smtClean="0"/>
                  <a:t> example, the actual triangular distribution of rust like the left figure is represented by concentration of  rust in each cell like the right figure.</a:t>
                </a:r>
                <a:endParaRPr lang="en-US" altLang="ja-JP" sz="120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 smtClean="0"/>
                  <a:t>Diffusion coefficients </a:t>
                </a:r>
                <a14:m>
                  <m:oMath xmlns:m="http://schemas.openxmlformats.org/officeDocument/2006/math">
                    <m:r>
                      <a:rPr lang="en-US" altLang="ja-JP" sz="12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12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1200" dirty="0" smtClean="0"/>
                  <a:t> and </a:t>
                </a:r>
                <a:r>
                  <a:rPr lang="en-US" altLang="ja-JP" sz="1200" dirty="0"/>
                  <a:t>electrical </a:t>
                </a:r>
                <a:r>
                  <a:rPr lang="en-US" altLang="ja-JP" sz="1200" dirty="0" smtClean="0"/>
                  <a:t>conductivity </a:t>
                </a:r>
                <a14:m>
                  <m:oMath xmlns:m="http://schemas.openxmlformats.org/officeDocument/2006/math">
                    <m:r>
                      <a:rPr lang="en-US" altLang="ja-JP" sz="1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1200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1200" dirty="0" smtClean="0"/>
                  <a:t> </a:t>
                </a:r>
                <a:r>
                  <a:rPr lang="en-US" altLang="ja-JP" sz="1200" dirty="0"/>
                  <a:t>are defined as a function of the concentration of </a:t>
                </a:r>
                <a:r>
                  <a:rPr lang="en-US" altLang="ja-JP" sz="1200" dirty="0" smtClean="0"/>
                  <a:t>rust which</a:t>
                </a:r>
                <a:r>
                  <a:rPr lang="en-US" altLang="ja-JP" sz="1200" baseline="0" dirty="0" smtClean="0"/>
                  <a:t> is composed by </a:t>
                </a:r>
                <a:r>
                  <a:rPr lang="en-US" altLang="ja-JP" sz="1200" dirty="0" err="1" smtClean="0"/>
                  <a:t>FeOOH</a:t>
                </a:r>
                <a:r>
                  <a:rPr lang="en-US" altLang="ja-JP" sz="1200" dirty="0" smtClean="0"/>
                  <a:t>.</a:t>
                </a:r>
                <a:endParaRPr lang="en-US" altLang="ja-JP" sz="1200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 smtClean="0"/>
                  <a:t>We</a:t>
                </a:r>
                <a:r>
                  <a:rPr kumimoji="1" lang="en-US" altLang="ja-JP" baseline="0" dirty="0" smtClean="0"/>
                  <a:t> </a:t>
                </a:r>
                <a:r>
                  <a:rPr lang="en-US" altLang="ja-JP" sz="1200" dirty="0" smtClean="0"/>
                  <a:t>define the spatial distribution of iron rust as the distribution of concentration of iron rust in each cell</a:t>
                </a:r>
                <a:r>
                  <a:rPr lang="en-US" altLang="ja-JP" sz="1200" dirty="0" smtClean="0"/>
                  <a:t>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 smtClean="0"/>
                  <a:t>For</a:t>
                </a:r>
                <a:r>
                  <a:rPr lang="en-US" altLang="ja-JP" sz="1200" baseline="0" dirty="0" smtClean="0"/>
                  <a:t> example, the actual triangular distribution of rust like the right figure is represented by concentration of iron rust like the right figure.</a:t>
                </a:r>
                <a:endParaRPr lang="en-US" altLang="ja-JP" sz="120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 smtClean="0"/>
                  <a:t>Diffusion coefficients 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(</a:t>
                </a:r>
                <a:r>
                  <a:rPr lang="en-US" altLang="ja-JP" sz="1200" i="0">
                    <a:latin typeface="Cambria Math"/>
                  </a:rPr>
                  <a:t>𝐷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_</a:t>
                </a:r>
                <a:r>
                  <a:rPr lang="en-US" altLang="ja-JP" sz="1200" i="0">
                    <a:latin typeface="Cambria Math"/>
                  </a:rPr>
                  <a:t>𝑖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ja-JP" sz="1200" dirty="0" smtClean="0"/>
                  <a:t> and </a:t>
                </a:r>
                <a:r>
                  <a:rPr lang="en-US" altLang="ja-JP" sz="1200" dirty="0"/>
                  <a:t>electrical </a:t>
                </a:r>
                <a:r>
                  <a:rPr lang="en-US" altLang="ja-JP" sz="1200" dirty="0" smtClean="0"/>
                  <a:t>conductivity 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(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𝜅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ja-JP" sz="1200" dirty="0" smtClean="0"/>
                  <a:t> </a:t>
                </a:r>
                <a:r>
                  <a:rPr lang="en-US" altLang="ja-JP" sz="1200" dirty="0"/>
                  <a:t>are defined as a function of the concentration of </a:t>
                </a:r>
                <a:r>
                  <a:rPr lang="en-US" altLang="ja-JP" sz="1200" dirty="0" smtClean="0"/>
                  <a:t>rust which</a:t>
                </a:r>
                <a:r>
                  <a:rPr lang="en-US" altLang="ja-JP" sz="1200" baseline="0" dirty="0" smtClean="0"/>
                  <a:t> is composed by </a:t>
                </a:r>
                <a:r>
                  <a:rPr lang="en-US" altLang="ja-JP" sz="1200" dirty="0" err="1" smtClean="0"/>
                  <a:t>FeOOH</a:t>
                </a:r>
                <a:r>
                  <a:rPr lang="en-US" altLang="ja-JP" sz="1200" dirty="0" smtClean="0"/>
                  <a:t>.</a:t>
                </a:r>
                <a:endParaRPr lang="en-US" altLang="ja-JP" sz="1200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370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I show an example of analysis from this</a:t>
            </a:r>
            <a:r>
              <a:rPr kumimoji="1" lang="en-US" altLang="ja-JP" baseline="0" dirty="0" smtClean="0"/>
              <a:t> slide.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26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First of all, I explain some features of corrosion briefly, and show the actual incidents.</a:t>
            </a:r>
          </a:p>
          <a:p>
            <a:r>
              <a:rPr kumimoji="1" lang="en-US" altLang="ja-JP" dirty="0" smtClean="0"/>
              <a:t>Corrosion can be classified into two types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One is general corrosion, and the other is localized corrosion.</a:t>
            </a:r>
          </a:p>
          <a:p>
            <a:r>
              <a:rPr kumimoji="1" lang="en-US" altLang="ja-JP" dirty="0" smtClean="0"/>
              <a:t>As shown</a:t>
            </a:r>
            <a:r>
              <a:rPr kumimoji="1" lang="en-US" altLang="ja-JP" baseline="0" dirty="0" smtClean="0"/>
              <a:t> in</a:t>
            </a:r>
            <a:r>
              <a:rPr kumimoji="1" lang="en-US" altLang="ja-JP" dirty="0" smtClean="0"/>
              <a:t> the</a:t>
            </a:r>
            <a:r>
              <a:rPr kumimoji="1" lang="en-US" altLang="ja-JP" baseline="0" dirty="0" smtClean="0"/>
              <a:t> left</a:t>
            </a:r>
            <a:r>
              <a:rPr kumimoji="1" lang="en-US" altLang="ja-JP" dirty="0" smtClean="0"/>
              <a:t> figure, general corrosion is the corrosion dissolving metal uniformly and slowly in electrolyte.</a:t>
            </a:r>
          </a:p>
          <a:p>
            <a:r>
              <a:rPr kumimoji="1" lang="en-US" altLang="ja-JP" dirty="0" smtClean="0"/>
              <a:t>As shown in the</a:t>
            </a:r>
            <a:r>
              <a:rPr kumimoji="1" lang="en-US" altLang="ja-JP" baseline="0" dirty="0" smtClean="0"/>
              <a:t> right</a:t>
            </a:r>
            <a:r>
              <a:rPr kumimoji="1" lang="en-US" altLang="ja-JP" dirty="0" smtClean="0"/>
              <a:t> figure, localized corrosion is the corrosion dissolving metal</a:t>
            </a:r>
            <a:r>
              <a:rPr kumimoji="1" lang="en-US" altLang="ja-JP" baseline="0" dirty="0" smtClean="0"/>
              <a:t> </a:t>
            </a:r>
            <a:r>
              <a:rPr lang="en-US" altLang="ja-JP" dirty="0" smtClean="0"/>
              <a:t>locally and quickly such as pitting corrosion, crevice corrosion, etc.</a:t>
            </a:r>
          </a:p>
          <a:p>
            <a:r>
              <a:rPr kumimoji="1" lang="en-US" altLang="ja-JP" dirty="0" smtClean="0"/>
              <a:t>Therefore, localized corrosion is a more important issue for safety</a:t>
            </a:r>
            <a:r>
              <a:rPr kumimoji="1" lang="en-US" altLang="ja-JP" baseline="0" dirty="0" smtClean="0"/>
              <a:t> of structures.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885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For the</a:t>
            </a:r>
            <a:r>
              <a:rPr kumimoji="1" lang="en-US" altLang="ja-JP" baseline="0" dirty="0" smtClean="0"/>
              <a:t> example of analysis</a:t>
            </a:r>
            <a:r>
              <a:rPr kumimoji="1" lang="en-US" altLang="ja-JP" dirty="0" smtClean="0"/>
              <a:t>,</a:t>
            </a:r>
            <a:r>
              <a:rPr kumimoji="1" lang="en-US" altLang="ja-JP" baseline="0" dirty="0" smtClean="0"/>
              <a:t> we have analyzed the progress of corrosion simulating the actual through hole caused by localized corrosion under accumulated rust.</a:t>
            </a:r>
          </a:p>
          <a:p>
            <a:r>
              <a:rPr kumimoji="1" lang="en-US" altLang="ja-JP" dirty="0" smtClean="0"/>
              <a:t>The target is the initiation of the through hole detected in </a:t>
            </a:r>
            <a:r>
              <a:rPr kumimoji="1" lang="en-US" altLang="ja-JP" dirty="0" err="1" smtClean="0"/>
              <a:t>Hamaoka</a:t>
            </a:r>
            <a:r>
              <a:rPr kumimoji="1" lang="en-US" altLang="ja-JP" dirty="0" smtClean="0"/>
              <a:t> nuclear power station.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843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About analysis</a:t>
            </a:r>
            <a:r>
              <a:rPr kumimoji="1" lang="en-US" altLang="ja-JP" baseline="0" dirty="0" smtClean="0"/>
              <a:t> conditions</a:t>
            </a:r>
            <a:endParaRPr kumimoji="1" lang="en-US" altLang="ja-JP" dirty="0" smtClean="0"/>
          </a:p>
          <a:p>
            <a:r>
              <a:rPr kumimoji="1" lang="en-US" altLang="ja-JP" dirty="0" smtClean="0"/>
              <a:t>Configuration of the analysis domain is shown as this figure.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Analysis conditions on metal were defined as shown here.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Boundary conditions were given by polarization curves of SUS304.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Metal</a:t>
            </a:r>
            <a:r>
              <a:rPr kumimoji="1" lang="en-US" altLang="ja-JP" baseline="0" dirty="0" smtClean="0"/>
              <a:t> d</a:t>
            </a:r>
            <a:r>
              <a:rPr kumimoji="1" lang="en-US" altLang="ja-JP" dirty="0" smtClean="0"/>
              <a:t>ensity was defined to be zero</a:t>
            </a:r>
            <a:r>
              <a:rPr kumimoji="1" lang="en-US" altLang="ja-JP" baseline="0" dirty="0" smtClean="0"/>
              <a:t> point two five percent of the actual density to emphasize the change in shape.</a:t>
            </a: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041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Polarization curves on metal are defined as shown these graphs.</a:t>
            </a: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328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Analysis conditions on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cathodic</a:t>
            </a:r>
            <a:r>
              <a:rPr kumimoji="1" lang="en-US" altLang="ja-JP" baseline="0" dirty="0" smtClean="0"/>
              <a:t> boundary</a:t>
            </a:r>
            <a:r>
              <a:rPr kumimoji="1" lang="en-US" altLang="ja-JP" dirty="0" smtClean="0"/>
              <a:t> were defined as shown here.</a:t>
            </a:r>
            <a:endParaRPr kumimoji="1" lang="ja-JP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Polarization curve</a:t>
            </a:r>
            <a:r>
              <a:rPr kumimoji="1" lang="en-US" altLang="ja-JP" baseline="0" dirty="0" smtClean="0"/>
              <a:t> corresponding to actual cathodes</a:t>
            </a:r>
            <a:r>
              <a:rPr kumimoji="1" lang="en-US" altLang="ja-JP" dirty="0" smtClean="0"/>
              <a:t> is given for</a:t>
            </a:r>
            <a:r>
              <a:rPr kumimoji="1" lang="en-US" altLang="ja-JP" baseline="0" dirty="0" smtClean="0"/>
              <a:t> boundary conditions.</a:t>
            </a:r>
          </a:p>
          <a:p>
            <a:r>
              <a:rPr kumimoji="1" lang="en-US" altLang="ja-JP" dirty="0" smtClean="0"/>
              <a:t>Polarization curve including the effect of all cathode was draw and used.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mole per cubic meter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223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Initial concentration</a:t>
            </a:r>
            <a:r>
              <a:rPr kumimoji="1" lang="en-US" altLang="ja-JP" baseline="0" dirty="0" smtClean="0"/>
              <a:t> and pH</a:t>
            </a:r>
            <a:r>
              <a:rPr kumimoji="1" lang="en-US" altLang="ja-JP" dirty="0" smtClean="0"/>
              <a:t> were defined as shown in this table.</a:t>
            </a:r>
          </a:p>
          <a:p>
            <a:r>
              <a:rPr kumimoji="1" lang="en-US" altLang="ja-JP" dirty="0" smtClean="0"/>
              <a:t>As the initial condition, we set the </a:t>
            </a:r>
            <a:r>
              <a:rPr kumimoji="1" lang="en-US" altLang="ja-JP" dirty="0" err="1" smtClean="0"/>
              <a:t>micropit</a:t>
            </a:r>
            <a:r>
              <a:rPr kumimoji="1" lang="en-US" altLang="ja-JP" dirty="0" smtClean="0"/>
              <a:t> of pH 3 in the cell of the lower left corner in the solution.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174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Time step</a:t>
            </a:r>
            <a:r>
              <a:rPr kumimoji="1" lang="en-US" altLang="ja-JP" baseline="0" dirty="0" smtClean="0"/>
              <a:t> and mesh size were defined as shown.</a:t>
            </a:r>
          </a:p>
          <a:p>
            <a:r>
              <a:rPr kumimoji="1" lang="en-US" altLang="ja-JP" baseline="0" dirty="0" smtClean="0"/>
              <a:t>In the solution, there are these chemical species, and these chemical reactions occur.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385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About analysis results</a:t>
            </a:r>
          </a:p>
          <a:p>
            <a:r>
              <a:rPr kumimoji="1" lang="en-US" altLang="ja-JP" dirty="0" smtClean="0"/>
              <a:t>These lower lines</a:t>
            </a:r>
            <a:r>
              <a:rPr kumimoji="1" lang="en-US" altLang="ja-JP" baseline="0" dirty="0" smtClean="0"/>
              <a:t> are the metal surfaces.</a:t>
            </a:r>
            <a:endParaRPr kumimoji="1" lang="en-US" altLang="ja-JP" dirty="0" smtClean="0"/>
          </a:p>
          <a:p>
            <a:r>
              <a:rPr kumimoji="1" lang="en-US" altLang="ja-JP" dirty="0" smtClean="0"/>
              <a:t>This color legend represents</a:t>
            </a:r>
            <a:r>
              <a:rPr kumimoji="1" lang="en-US" altLang="ja-JP" baseline="0" dirty="0" smtClean="0"/>
              <a:t> concentration of H+ ions.</a:t>
            </a:r>
          </a:p>
          <a:p>
            <a:r>
              <a:rPr kumimoji="1" lang="en-US" altLang="ja-JP" baseline="0" dirty="0" smtClean="0"/>
              <a:t>In case of no rust, H+ ions on the </a:t>
            </a:r>
            <a:r>
              <a:rPr kumimoji="1" lang="en-US" altLang="ja-JP" baseline="0" dirty="0" err="1" smtClean="0"/>
              <a:t>micropit</a:t>
            </a:r>
            <a:r>
              <a:rPr kumimoji="1" lang="en-US" altLang="ja-JP" baseline="0" dirty="0" smtClean="0"/>
              <a:t> diffused quickly, and so, localized corrosion didn't occur.</a:t>
            </a:r>
          </a:p>
          <a:p>
            <a:r>
              <a:rPr kumimoji="1" lang="en-US" altLang="ja-JP" baseline="0" dirty="0" smtClean="0"/>
              <a:t>In case of under rust, corrosion progressed, and concentration of H+ ions around the </a:t>
            </a:r>
            <a:r>
              <a:rPr kumimoji="1" lang="en-US" altLang="ja-JP" baseline="0" dirty="0" err="1" smtClean="0"/>
              <a:t>micropit</a:t>
            </a:r>
            <a:r>
              <a:rPr kumimoji="1" lang="en-US" altLang="ja-JP" baseline="0" dirty="0" smtClean="0"/>
              <a:t> increased. </a:t>
            </a:r>
            <a:endParaRPr kumimoji="1" lang="en-US" altLang="ja-JP" dirty="0" smtClean="0"/>
          </a:p>
          <a:p>
            <a:r>
              <a:rPr kumimoji="1" lang="en-US" altLang="ja-JP" dirty="0" smtClean="0"/>
              <a:t>As a result,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Our method qualitatively reproduced</a:t>
            </a:r>
          </a:p>
          <a:p>
            <a:r>
              <a:rPr kumimoji="1" lang="en-US" altLang="ja-JP" dirty="0" smtClean="0"/>
              <a:t>the high concentration of H+ ions, which</a:t>
            </a:r>
            <a:r>
              <a:rPr kumimoji="1" lang="en-US" altLang="ja-JP" baseline="0" dirty="0" smtClean="0"/>
              <a:t> means </a:t>
            </a:r>
            <a:r>
              <a:rPr kumimoji="1" lang="en-US" altLang="ja-JP" dirty="0" smtClean="0"/>
              <a:t>lower pH</a:t>
            </a:r>
          </a:p>
          <a:p>
            <a:r>
              <a:rPr kumimoji="1" lang="en-US" altLang="ja-JP" dirty="0" smtClean="0"/>
              <a:t>and the initiation of pitting corrosion</a:t>
            </a:r>
          </a:p>
          <a:p>
            <a:r>
              <a:rPr kumimoji="1" lang="en-US" altLang="ja-JP" dirty="0" smtClean="0"/>
              <a:t>at the initial </a:t>
            </a:r>
            <a:r>
              <a:rPr kumimoji="1" lang="en-US" altLang="ja-JP" dirty="0" err="1" smtClean="0"/>
              <a:t>micropit</a:t>
            </a:r>
            <a:r>
              <a:rPr kumimoji="1" lang="en-US" altLang="ja-JP" dirty="0" smtClean="0"/>
              <a:t> under the accumulated rust.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558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the summary.</a:t>
            </a:r>
          </a:p>
          <a:p>
            <a:r>
              <a:rPr kumimoji="1" lang="en-US" altLang="ja-JP" dirty="0" smtClean="0"/>
              <a:t>Thank you for your attention, and I’d be happy to take your questions.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18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About </a:t>
            </a:r>
            <a:r>
              <a:rPr kumimoji="1" lang="en-US" altLang="ja-JP" dirty="0" smtClean="0"/>
              <a:t>Localized Corrosion in Plants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Localized corrosion occurs in corrosion-resistant alloy such as stainless steel, and shorten a life of structures.</a:t>
            </a:r>
          </a:p>
          <a:p>
            <a:r>
              <a:rPr kumimoji="1" lang="en-US" altLang="ja-JP" dirty="0" smtClean="0"/>
              <a:t>For example</a:t>
            </a:r>
            <a:r>
              <a:rPr lang="en-US" altLang="ja-JP" dirty="0" smtClean="0"/>
              <a:t>, Crevice corrosion of several millimeters occurred at a flange of a seawater pump after </a:t>
            </a:r>
            <a:r>
              <a:rPr kumimoji="1" lang="en-US" altLang="ja-JP" dirty="0" smtClean="0"/>
              <a:t>5 years operation.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301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About localized corrosion in the nuclear plant</a:t>
            </a:r>
          </a:p>
          <a:p>
            <a:r>
              <a:rPr kumimoji="1" lang="en-US" altLang="ja-JP" dirty="0" smtClean="0"/>
              <a:t>In </a:t>
            </a:r>
            <a:r>
              <a:rPr kumimoji="1" lang="en-US" altLang="ja-JP" dirty="0" err="1" smtClean="0"/>
              <a:t>Hamaoka</a:t>
            </a:r>
            <a:r>
              <a:rPr kumimoji="1" lang="en-US" altLang="ja-JP" dirty="0" smtClean="0"/>
              <a:t> nuclear power station</a:t>
            </a:r>
            <a:r>
              <a:rPr lang="en-US" altLang="ja-JP" sz="1200" dirty="0" smtClean="0"/>
              <a:t> on May fourteenth, twenty</a:t>
            </a:r>
            <a:r>
              <a:rPr lang="en-US" altLang="ja-JP" sz="1200" baseline="0" dirty="0" smtClean="0"/>
              <a:t> eleven</a:t>
            </a:r>
            <a:r>
              <a:rPr kumimoji="1" lang="en-US" altLang="ja-JP" dirty="0" smtClean="0"/>
              <a:t>, damage to the main condenser tubes resulted in an inflow of seawater into the condensate storage tank.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009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 smtClean="0"/>
              <a:t>Crud had built up in the condensate storage tank.</a:t>
            </a:r>
          </a:p>
          <a:p>
            <a:r>
              <a:rPr lang="en-US" altLang="ja-JP" sz="1200" dirty="0" smtClean="0"/>
              <a:t>Crud is formed mainly by iron rust from the inner walls of the pipes, etc.</a:t>
            </a:r>
          </a:p>
          <a:p>
            <a:r>
              <a:rPr lang="en-US" altLang="ja-JP" sz="1200" dirty="0" smtClean="0"/>
              <a:t>Crevice environment created by the inflow of seawater and rust caused pitting corrosion in less than 5 months.</a:t>
            </a:r>
            <a:endParaRPr lang="ja-JP" altLang="en-US" sz="1200" dirty="0" smtClean="0"/>
          </a:p>
          <a:p>
            <a:r>
              <a:rPr kumimoji="1" lang="en-US" altLang="ja-JP" dirty="0" smtClean="0"/>
              <a:t>Details of localized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corrosion under accumulated rust will be described later.</a:t>
            </a:r>
          </a:p>
          <a:p>
            <a:r>
              <a:rPr kumimoji="1" lang="en-US" altLang="ja-JP" dirty="0" smtClean="0"/>
              <a:t>In this way, localized corrosion can lead</a:t>
            </a:r>
            <a:r>
              <a:rPr kumimoji="1" lang="en-US" altLang="ja-JP" baseline="0" dirty="0" smtClean="0"/>
              <a:t> to a serious accident.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63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About methods for localized corrosion evaluation</a:t>
            </a:r>
          </a:p>
          <a:p>
            <a:pPr marL="0" indent="0">
              <a:buNone/>
            </a:pPr>
            <a:r>
              <a:rPr lang="en-US" altLang="ja-JP" sz="1200" dirty="0" smtClean="0"/>
              <a:t>It is difficult to estimate the corrosion rate by experiments because localized corrosion is a </a:t>
            </a:r>
            <a:r>
              <a:rPr lang="en-US" altLang="ja-JP" sz="1200" dirty="0" err="1" smtClean="0"/>
              <a:t>multiphysics</a:t>
            </a:r>
            <a:r>
              <a:rPr lang="en-US" altLang="ja-JP" sz="1200" dirty="0" smtClean="0"/>
              <a:t> problem.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Accordingly, numerical evaluation of localized corrosion is expected to be an effective approach to this issue.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783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our study, w</a:t>
            </a:r>
            <a:r>
              <a:rPr kumimoji="1" lang="en-US" altLang="ja-JP" dirty="0" smtClean="0"/>
              <a:t>e aim at developing</a:t>
            </a:r>
            <a:r>
              <a:rPr kumimoji="1" lang="en-US" altLang="ja-JP" baseline="0" dirty="0" smtClean="0"/>
              <a:t> of numerical method for analyzing time-dependent localized corrosion under accumulated rust.</a:t>
            </a:r>
            <a:endParaRPr kumimoji="1" lang="en-US" altLang="ja-JP" dirty="0" smtClean="0"/>
          </a:p>
          <a:p>
            <a:r>
              <a:rPr kumimoji="1" lang="en-US" altLang="ja-JP" dirty="0" smtClean="0"/>
              <a:t>Here is the contents of my talk.</a:t>
            </a:r>
          </a:p>
          <a:p>
            <a:r>
              <a:rPr kumimoji="1" lang="en-US" altLang="ja-JP" baseline="0" dirty="0" smtClean="0"/>
              <a:t>First, I will explain the mechanism of localized corrosion under accumulated rust.</a:t>
            </a:r>
          </a:p>
          <a:p>
            <a:r>
              <a:rPr kumimoji="1" lang="en-US" altLang="ja-JP" baseline="0" dirty="0" smtClean="0"/>
              <a:t>Second, I will explain the analysis method of localized corrosion.</a:t>
            </a:r>
          </a:p>
          <a:p>
            <a:r>
              <a:rPr kumimoji="1" lang="en-US" altLang="ja-JP" dirty="0" smtClean="0"/>
              <a:t>Third, I will show</a:t>
            </a:r>
            <a:r>
              <a:rPr kumimoji="1" lang="en-US" altLang="ja-JP" baseline="0" dirty="0" smtClean="0"/>
              <a:t> the example of analysis of corrosion progress.</a:t>
            </a:r>
          </a:p>
          <a:p>
            <a:r>
              <a:rPr kumimoji="1" lang="en-US" altLang="ja-JP" dirty="0" smtClean="0"/>
              <a:t>Finally, I will</a:t>
            </a:r>
            <a:r>
              <a:rPr kumimoji="1" lang="en-US" altLang="ja-JP" baseline="0" dirty="0" smtClean="0"/>
              <a:t> conclude by saying the summary.</a:t>
            </a:r>
            <a:endParaRPr kumimoji="1" lang="ja-JP" altLang="en-US" dirty="0" smtClean="0"/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77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I explain</a:t>
            </a:r>
            <a:r>
              <a:rPr kumimoji="1" lang="en-US" altLang="ja-JP" baseline="0" dirty="0" smtClean="0"/>
              <a:t> the mechanism of localized corrosion</a:t>
            </a:r>
            <a:r>
              <a:rPr kumimoji="1" lang="en-US" altLang="ja-JP" dirty="0" smtClean="0"/>
              <a:t> under accumulated rust from this</a:t>
            </a:r>
            <a:r>
              <a:rPr kumimoji="1" lang="en-US" altLang="ja-JP" baseline="0" dirty="0" smtClean="0"/>
              <a:t> slide.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43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 figures</a:t>
            </a:r>
            <a:r>
              <a:rPr kumimoji="1" lang="en-US" altLang="ja-JP" baseline="0" dirty="0" smtClean="0"/>
              <a:t> represent stainless steel in seawater.</a:t>
            </a:r>
          </a:p>
          <a:p>
            <a:r>
              <a:rPr kumimoji="1" lang="en-US" altLang="ja-JP" baseline="0" dirty="0" smtClean="0"/>
              <a:t>Passive film is formed on stainless steel surface.</a:t>
            </a:r>
          </a:p>
          <a:p>
            <a:r>
              <a:rPr kumimoji="1" lang="en-US" altLang="ja-JP" baseline="0" dirty="0" smtClean="0"/>
              <a:t>In the left figure, there is no rust, and in the right figure, there is accumulated rust over stainless steel.</a:t>
            </a:r>
            <a:endParaRPr kumimoji="1" lang="en-US" altLang="ja-JP" dirty="0" smtClean="0"/>
          </a:p>
          <a:p>
            <a:r>
              <a:rPr kumimoji="1" lang="en-US" altLang="ja-JP" dirty="0" smtClean="0"/>
              <a:t>In</a:t>
            </a:r>
            <a:r>
              <a:rPr kumimoji="1" lang="en-US" altLang="ja-JP" baseline="0" dirty="0" smtClean="0"/>
              <a:t> the first step</a:t>
            </a:r>
            <a:r>
              <a:rPr kumimoji="1" lang="en-US" altLang="ja-JP" dirty="0" smtClean="0"/>
              <a:t>, passive film is locally destroyed at a </a:t>
            </a:r>
            <a:r>
              <a:rPr kumimoji="1" lang="en-US" altLang="ja-JP" dirty="0" err="1" smtClean="0"/>
              <a:t>micropit</a:t>
            </a:r>
            <a:r>
              <a:rPr kumimoji="1" lang="en-US" altLang="ja-JP" dirty="0" smtClean="0"/>
              <a:t> on stainless steel surface.</a:t>
            </a:r>
          </a:p>
          <a:p>
            <a:r>
              <a:rPr kumimoji="1" lang="en-US" altLang="ja-JP" dirty="0" err="1" smtClean="0"/>
              <a:t>Micropit</a:t>
            </a:r>
            <a:r>
              <a:rPr kumimoji="1" lang="en-US" altLang="ja-JP" dirty="0" smtClean="0"/>
              <a:t> is a spot at which anodic regions of microcells are concentrated incidentally.</a:t>
            </a:r>
          </a:p>
          <a:p>
            <a:r>
              <a:rPr kumimoji="1" lang="en-US" altLang="ja-JP" dirty="0" smtClean="0"/>
              <a:t>Stainless</a:t>
            </a:r>
            <a:r>
              <a:rPr kumimoji="1" lang="en-US" altLang="ja-JP" baseline="0" dirty="0" smtClean="0"/>
              <a:t> steel containing c</a:t>
            </a:r>
            <a:r>
              <a:rPr kumimoji="1" lang="en-US" altLang="ja-JP" dirty="0" smtClean="0"/>
              <a:t>hromium</a:t>
            </a:r>
            <a:r>
              <a:rPr kumimoji="1" lang="en-US" altLang="ja-JP" baseline="0" dirty="0" smtClean="0"/>
              <a:t> ions dissolves in seawater from a </a:t>
            </a:r>
            <a:r>
              <a:rPr kumimoji="1" lang="en-US" altLang="ja-JP" baseline="0" dirty="0" err="1" smtClean="0"/>
              <a:t>micropit</a:t>
            </a:r>
            <a:r>
              <a:rPr kumimoji="1" lang="en-US" altLang="ja-JP" baseline="0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02A11-A8D2-4EC3-A33C-F8D51B661793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514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8" name="Picture 16" descr="ロゴPPT用3-3-engl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4700"/>
            <a:ext cx="91440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52525" y="1727200"/>
            <a:ext cx="7272338" cy="892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36938" y="3948906"/>
            <a:ext cx="5184775" cy="576263"/>
          </a:xfrm>
        </p:spPr>
        <p:txBody>
          <a:bodyPr/>
          <a:lstStyle>
            <a:lvl1pPr marL="0" indent="0">
              <a:buFontTx/>
              <a:buNone/>
              <a:defRPr i="1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13108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3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7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9100" y="346075"/>
            <a:ext cx="2195513" cy="55324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8" y="346075"/>
            <a:ext cx="6437312" cy="55324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6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8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1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95288" y="866274"/>
            <a:ext cx="4038600" cy="5012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86288" y="866274"/>
            <a:ext cx="4038600" cy="5012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4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60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99369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99369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9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6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2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7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ロゴPPT用3-3-englis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4700"/>
            <a:ext cx="91440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28000"/>
            <a:ext cx="8229600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500813"/>
            <a:ext cx="4176712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108" charset="-128"/>
              </a:defRPr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79375"/>
            <a:ext cx="8785225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Title</a:t>
            </a:r>
            <a:r>
              <a:rPr lang="ja-JP" altLang="en-US" smtClean="0"/>
              <a:t>あいうえお</a:t>
            </a:r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8677206" y="598701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9B15373-5E6B-4367-BD5E-207B47E9E1FB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6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B0F0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00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ＤＨＰ平成ゴシックW5" pitchFamily="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1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13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avi"/><Relationship Id="rId7" Type="http://schemas.openxmlformats.org/officeDocument/2006/relationships/image" Target="../media/image1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2.avi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323528" y="1772816"/>
            <a:ext cx="8352928" cy="1470025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/>
              <a:t>Numerical Method for Analyzing </a:t>
            </a:r>
            <a:r>
              <a:rPr lang="en-US" altLang="ja-JP" dirty="0"/>
              <a:t>T</a:t>
            </a:r>
            <a:r>
              <a:rPr kumimoji="1" lang="en-US" altLang="ja-JP" dirty="0" smtClean="0"/>
              <a:t>ime-dependent </a:t>
            </a:r>
            <a:r>
              <a:rPr lang="en-US" altLang="ja-JP" dirty="0">
                <a:solidFill>
                  <a:srgbClr val="FF0000"/>
                </a:solidFill>
              </a:rPr>
              <a:t>L</a:t>
            </a:r>
            <a:r>
              <a:rPr kumimoji="1" lang="en-US" altLang="ja-JP" dirty="0" smtClean="0">
                <a:solidFill>
                  <a:srgbClr val="FF0000"/>
                </a:solidFill>
              </a:rPr>
              <a:t>ocalized </a:t>
            </a:r>
            <a:r>
              <a:rPr lang="en-US" altLang="ja-JP" dirty="0">
                <a:solidFill>
                  <a:srgbClr val="FF0000"/>
                </a:solidFill>
              </a:rPr>
              <a:t>C</a:t>
            </a:r>
            <a:r>
              <a:rPr kumimoji="1" lang="en-US" altLang="ja-JP" dirty="0" smtClean="0">
                <a:solidFill>
                  <a:srgbClr val="FF0000"/>
                </a:solidFill>
              </a:rPr>
              <a:t>orrosion</a:t>
            </a:r>
            <a:r>
              <a:rPr kumimoji="1" lang="en-US" altLang="ja-JP" dirty="0" smtClean="0"/>
              <a:t> under Accumulated </a:t>
            </a:r>
            <a:r>
              <a:rPr lang="en-US" altLang="ja-JP" dirty="0"/>
              <a:t>R</a:t>
            </a:r>
            <a:r>
              <a:rPr kumimoji="1" lang="en-US" altLang="ja-JP" dirty="0" smtClean="0"/>
              <a:t>ust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4124672"/>
            <a:ext cx="7558608" cy="17526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ＭＳ Ｐゴシック" pitchFamily="50" charset="-128"/>
                <a:ea typeface="ＭＳ Ｐゴシック" pitchFamily="50" charset="-128"/>
              </a:rPr>
              <a:t>Koichi Masuya, George </a:t>
            </a:r>
            <a:r>
              <a:rPr lang="en-US" altLang="ja-JP" dirty="0" err="1" smtClean="0">
                <a:latin typeface="ＭＳ Ｐゴシック" pitchFamily="50" charset="-128"/>
                <a:ea typeface="ＭＳ Ｐゴシック" pitchFamily="50" charset="-128"/>
              </a:rPr>
              <a:t>Ochiai</a:t>
            </a:r>
            <a:r>
              <a:rPr lang="en-US" altLang="ja-JP" dirty="0" smtClean="0">
                <a:latin typeface="ＭＳ Ｐゴシック" pitchFamily="50" charset="-128"/>
                <a:ea typeface="ＭＳ Ｐゴシック" pitchFamily="50" charset="-128"/>
              </a:rPr>
              <a:t>, Yuki </a:t>
            </a:r>
            <a:r>
              <a:rPr lang="en-US" altLang="ja-JP" dirty="0" err="1" smtClean="0">
                <a:latin typeface="ＭＳ Ｐゴシック" pitchFamily="50" charset="-128"/>
                <a:ea typeface="ＭＳ Ｐゴシック" pitchFamily="50" charset="-128"/>
              </a:rPr>
              <a:t>Onishi</a:t>
            </a:r>
            <a:r>
              <a:rPr lang="en-US" altLang="ja-JP" dirty="0" smtClean="0">
                <a:latin typeface="ＭＳ Ｐゴシック" pitchFamily="50" charset="-128"/>
                <a:ea typeface="ＭＳ Ｐゴシック" pitchFamily="50" charset="-128"/>
              </a:rPr>
              <a:t>, Kenji Amaya</a:t>
            </a:r>
          </a:p>
          <a:p>
            <a:r>
              <a:rPr lang="en-US" altLang="zh-TW" b="1" dirty="0"/>
              <a:t>Tokyo Institute of Technology (Japan</a:t>
            </a:r>
            <a:r>
              <a:rPr lang="en-US" altLang="zh-TW" b="1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35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グループ化 40"/>
          <p:cNvGrpSpPr/>
          <p:nvPr/>
        </p:nvGrpSpPr>
        <p:grpSpPr>
          <a:xfrm>
            <a:off x="4664749" y="1916832"/>
            <a:ext cx="3852447" cy="4142304"/>
            <a:chOff x="-4656519" y="2233978"/>
            <a:chExt cx="3852447" cy="4142304"/>
          </a:xfrm>
        </p:grpSpPr>
        <p:sp>
          <p:nvSpPr>
            <p:cNvPr id="65" name="正方形/長方形 64"/>
            <p:cNvSpPr/>
            <p:nvPr/>
          </p:nvSpPr>
          <p:spPr>
            <a:xfrm>
              <a:off x="-4656519" y="2233978"/>
              <a:ext cx="3852000" cy="1273111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-4656519" y="3504133"/>
              <a:ext cx="3852000" cy="1709302"/>
            </a:xfrm>
            <a:prstGeom prst="rect">
              <a:avLst/>
            </a:prstGeom>
            <a:solidFill>
              <a:srgbClr val="F796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-4653591" y="5174433"/>
              <a:ext cx="3849519" cy="1201849"/>
              <a:chOff x="463437" y="5914946"/>
              <a:chExt cx="3849519" cy="1201849"/>
            </a:xfrm>
          </p:grpSpPr>
          <p:sp>
            <p:nvSpPr>
              <p:cNvPr id="61" name="正方形/長方形 60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0" name="グループ化 49"/>
              <p:cNvGrpSpPr/>
              <p:nvPr/>
            </p:nvGrpSpPr>
            <p:grpSpPr>
              <a:xfrm>
                <a:off x="463437" y="5914946"/>
                <a:ext cx="3849519" cy="5335"/>
                <a:chOff x="506457" y="5208942"/>
                <a:chExt cx="3849519" cy="5335"/>
              </a:xfrm>
            </p:grpSpPr>
            <p:cxnSp>
              <p:nvCxnSpPr>
                <p:cNvPr id="55" name="直線コネクタ 54"/>
                <p:cNvCxnSpPr/>
                <p:nvPr/>
              </p:nvCxnSpPr>
              <p:spPr>
                <a:xfrm flipV="1">
                  <a:off x="506457" y="5214276"/>
                  <a:ext cx="3849519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/>
                <p:cNvCxnSpPr/>
                <p:nvPr/>
              </p:nvCxnSpPr>
              <p:spPr>
                <a:xfrm>
                  <a:off x="1092322" y="5208942"/>
                  <a:ext cx="360040" cy="0"/>
                </a:xfrm>
                <a:prstGeom prst="line">
                  <a:avLst/>
                </a:prstGeom>
                <a:ln w="44450" cmpd="sng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グループ化 30"/>
          <p:cNvGrpSpPr/>
          <p:nvPr/>
        </p:nvGrpSpPr>
        <p:grpSpPr>
          <a:xfrm>
            <a:off x="411825" y="1906166"/>
            <a:ext cx="3861219" cy="4158070"/>
            <a:chOff x="499076" y="2266206"/>
            <a:chExt cx="3861219" cy="4158070"/>
          </a:xfrm>
        </p:grpSpPr>
        <p:sp>
          <p:nvSpPr>
            <p:cNvPr id="19" name="正方形/長方形 18"/>
            <p:cNvSpPr/>
            <p:nvPr/>
          </p:nvSpPr>
          <p:spPr>
            <a:xfrm>
              <a:off x="499076" y="2266206"/>
              <a:ext cx="3849520" cy="2953545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グループ化 26"/>
            <p:cNvGrpSpPr/>
            <p:nvPr/>
          </p:nvGrpSpPr>
          <p:grpSpPr>
            <a:xfrm>
              <a:off x="510776" y="5227761"/>
              <a:ext cx="3849519" cy="1196515"/>
              <a:chOff x="463437" y="5920280"/>
              <a:chExt cx="3849519" cy="1196515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" name="直線コネクタ 31"/>
              <p:cNvCxnSpPr/>
              <p:nvPr/>
            </p:nvCxnSpPr>
            <p:spPr>
              <a:xfrm flipV="1">
                <a:off x="463437" y="5920280"/>
                <a:ext cx="384951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テキスト ボックス 58"/>
          <p:cNvSpPr txBox="1"/>
          <p:nvPr/>
        </p:nvSpPr>
        <p:spPr>
          <a:xfrm>
            <a:off x="395536" y="1527175"/>
            <a:ext cx="110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No rust</a:t>
            </a:r>
            <a:endParaRPr lang="ja-JP" altLang="en-US" sz="24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684797" y="1527175"/>
            <a:ext cx="31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Under accumulated rust</a:t>
            </a:r>
            <a:endParaRPr lang="ja-JP" altLang="en-US" sz="24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682527" y="4437112"/>
            <a:ext cx="15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511905" y="4827731"/>
            <a:ext cx="185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051720" y="5656572"/>
            <a:ext cx="219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149045" y="4437112"/>
            <a:ext cx="134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</a:t>
            </a:r>
            <a:r>
              <a:rPr lang="en-US" altLang="ja-JP" sz="2400" dirty="0" smtClean="0"/>
              <a:t>ron rust</a:t>
            </a:r>
            <a:endParaRPr kumimoji="1" lang="ja-JP" altLang="en-US" sz="2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732240" y="4820770"/>
            <a:ext cx="187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72199" y="5635915"/>
            <a:ext cx="216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020273" y="2745111"/>
            <a:ext cx="151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Mechanism of corrosion under rust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395536" y="692697"/>
                <a:ext cx="387068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u="sng" dirty="0" smtClean="0"/>
                  <a:t>2.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u="sng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2400" u="sng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400" u="sng" dirty="0" smtClean="0"/>
                  <a:t> ions </a:t>
                </a:r>
                <a:r>
                  <a:rPr lang="en-US" altLang="ja-JP" sz="2400" u="sng" dirty="0"/>
                  <a:t>diffuse quickly in seawater</a:t>
                </a:r>
                <a:r>
                  <a:rPr lang="en-US" altLang="ja-JP" sz="2400" u="sng" dirty="0" smtClean="0"/>
                  <a:t>.</a:t>
                </a:r>
                <a:endParaRPr lang="ja-JP" altLang="en-US" sz="2400" u="sng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92697"/>
                <a:ext cx="3870689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2520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4660298" y="692696"/>
                <a:ext cx="38495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u="sng" dirty="0" smtClean="0"/>
                  <a:t>2</a:t>
                </a:r>
                <a:r>
                  <a:rPr lang="ja-JP" altLang="en-US" sz="2400" u="sng" dirty="0" smtClean="0"/>
                  <a:t>‘</a:t>
                </a:r>
                <a:r>
                  <a:rPr lang="en-US" altLang="ja-JP" sz="2400" u="sng" dirty="0" smtClean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u="sng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2400" u="sng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400" u="sng" dirty="0" smtClean="0"/>
                  <a:t> ions </a:t>
                </a:r>
                <a:r>
                  <a:rPr lang="en-US" altLang="ja-JP" sz="2400" u="sng" dirty="0"/>
                  <a:t>cannot diffuse </a:t>
                </a:r>
                <a:r>
                  <a:rPr lang="en-US" altLang="ja-JP" sz="2400" u="sng" dirty="0" smtClean="0"/>
                  <a:t>much in rust layer.</a:t>
                </a:r>
                <a:endParaRPr lang="ja-JP" altLang="en-US" sz="2400" u="sng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298" y="692696"/>
                <a:ext cx="3849520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373" t="-8088" r="-475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2543189" y="2775721"/>
                <a:ext cx="3966307" cy="1022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altLang="ja-JP" sz="2000" b="1" i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000" b="1" dirty="0"/>
                  <a:t> ions are generated by the hydrolysis of chromium </a:t>
                </a:r>
                <a:r>
                  <a:rPr lang="en-US" altLang="ja-JP" sz="2000" b="1" dirty="0" smtClean="0"/>
                  <a:t>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0" smtClean="0">
                              <a:latin typeface="Cambria Math"/>
                            </a:rPr>
                            <m:t>𝐂𝐫</m:t>
                          </m:r>
                        </m:e>
                        <m:sup>
                          <m:r>
                            <a:rPr kumimoji="1" lang="en-US" altLang="ja-JP" sz="2000" b="1" i="0" smtClean="0">
                              <a:latin typeface="Cambria Math"/>
                            </a:rPr>
                            <m:t>𝟑</m:t>
                          </m:r>
                          <m:r>
                            <a:rPr kumimoji="1" lang="en-US" altLang="ja-JP" sz="2000" b="1" i="0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000" b="1" i="0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0" smtClean="0">
                              <a:latin typeface="Cambria Math"/>
                            </a:rPr>
                            <m:t>𝐇</m:t>
                          </m:r>
                        </m:e>
                        <m:sub>
                          <m:r>
                            <a:rPr kumimoji="1" lang="en-US" altLang="ja-JP" sz="2000" b="1" i="0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kumimoji="1" lang="en-US" altLang="ja-JP" sz="2000" b="1" i="0" smtClean="0">
                          <a:latin typeface="Cambria Math"/>
                        </a:rPr>
                        <m:t>𝐎</m:t>
                      </m:r>
                      <m:r>
                        <a:rPr kumimoji="1" lang="en-US" altLang="ja-JP" sz="2000" b="1" i="0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000" b="1" i="0" smtClean="0">
                              <a:latin typeface="Cambria Math"/>
                              <a:ea typeface="Cambria Math"/>
                            </a:rPr>
                            <m:t>𝐂𝐫𝐎𝐇</m:t>
                          </m:r>
                        </m:e>
                        <m:sup>
                          <m:r>
                            <a:rPr kumimoji="1" lang="en-US" altLang="ja-JP" sz="200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kumimoji="1" lang="en-US" altLang="ja-JP" sz="2000" b="1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000" b="1" i="0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000" b="1" i="0" smtClean="0">
                              <a:latin typeface="Cambria Math"/>
                              <a:ea typeface="Cambria Math"/>
                            </a:rPr>
                            <m:t>𝐇</m:t>
                          </m:r>
                        </m:e>
                        <m:sup>
                          <m:r>
                            <a:rPr kumimoji="1" lang="en-US" altLang="ja-JP" sz="2000" b="1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189" y="2775721"/>
                <a:ext cx="3966307" cy="1022652"/>
              </a:xfrm>
              <a:prstGeom prst="rect">
                <a:avLst/>
              </a:prstGeom>
              <a:blipFill rotWithShape="0">
                <a:blip r:embed="rId5"/>
                <a:stretch>
                  <a:fillRect l="-1536" t="-2381" b="-1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グループ化 44"/>
          <p:cNvGrpSpPr/>
          <p:nvPr/>
        </p:nvGrpSpPr>
        <p:grpSpPr>
          <a:xfrm>
            <a:off x="251520" y="2492896"/>
            <a:ext cx="2950328" cy="2950328"/>
            <a:chOff x="411302" y="4270413"/>
            <a:chExt cx="914400" cy="914400"/>
          </a:xfrm>
          <a:gradFill>
            <a:gsLst>
              <a:gs pos="0">
                <a:srgbClr val="104AEE">
                  <a:alpha val="78000"/>
                </a:srgbClr>
              </a:gs>
              <a:gs pos="65000">
                <a:srgbClr val="104AEE">
                  <a:alpha val="0"/>
                </a:srgb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46" name="円/楕円 45"/>
            <p:cNvSpPr/>
            <p:nvPr/>
          </p:nvSpPr>
          <p:spPr>
            <a:xfrm>
              <a:off x="411302" y="4270413"/>
              <a:ext cx="914400" cy="9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740468" y="4670379"/>
                  <a:ext cx="256067" cy="11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1" lang="en-US" altLang="ja-JP" b="0" i="0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/>
                </a:p>
              </p:txBody>
            </p:sp>
          </mc:Choice>
          <mc:Fallback xmlns="">
            <p:sp>
              <p:nvSpPr>
                <p:cNvPr id="43" name="テキスト ボックス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68" y="4670379"/>
                  <a:ext cx="256067" cy="11446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グループ化 50"/>
          <p:cNvGrpSpPr/>
          <p:nvPr/>
        </p:nvGrpSpPr>
        <p:grpSpPr>
          <a:xfrm>
            <a:off x="4687968" y="3655886"/>
            <a:ext cx="1530931" cy="1530931"/>
            <a:chOff x="411302" y="4270413"/>
            <a:chExt cx="914400" cy="914400"/>
          </a:xfrm>
        </p:grpSpPr>
        <p:sp>
          <p:nvSpPr>
            <p:cNvPr id="52" name="円/楕円 51"/>
            <p:cNvSpPr/>
            <p:nvPr/>
          </p:nvSpPr>
          <p:spPr>
            <a:xfrm>
              <a:off x="411302" y="4270413"/>
              <a:ext cx="914400" cy="914400"/>
            </a:xfrm>
            <a:prstGeom prst="ellipse">
              <a:avLst/>
            </a:prstGeom>
            <a:gradFill>
              <a:gsLst>
                <a:gs pos="2000">
                  <a:srgbClr val="104AEE"/>
                </a:gs>
                <a:gs pos="65000">
                  <a:srgbClr val="104AEE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/>
                <p:cNvSpPr txBox="1"/>
                <p:nvPr/>
              </p:nvSpPr>
              <p:spPr>
                <a:xfrm>
                  <a:off x="687282" y="4641312"/>
                  <a:ext cx="362439" cy="196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1" lang="en-US" altLang="ja-JP" b="0" i="0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/>
                </a:p>
              </p:txBody>
            </p:sp>
          </mc:Choice>
          <mc:Fallback xmlns="">
            <p:sp>
              <p:nvSpPr>
                <p:cNvPr id="60" name="テキスト ボックス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82" y="4641312"/>
                  <a:ext cx="362439" cy="1967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0" name="直線コネクタ 59"/>
          <p:cNvCxnSpPr/>
          <p:nvPr/>
        </p:nvCxnSpPr>
        <p:spPr>
          <a:xfrm>
            <a:off x="965619" y="4852792"/>
            <a:ext cx="432000" cy="0"/>
          </a:xfrm>
          <a:prstGeom prst="line">
            <a:avLst/>
          </a:prstGeom>
          <a:ln w="4445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683568" y="4797152"/>
            <a:ext cx="1680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Loss of passive film</a:t>
            </a:r>
          </a:p>
        </p:txBody>
      </p:sp>
      <p:cxnSp>
        <p:nvCxnSpPr>
          <p:cNvPr id="66" name="直線コネクタ 65"/>
          <p:cNvCxnSpPr/>
          <p:nvPr/>
        </p:nvCxnSpPr>
        <p:spPr>
          <a:xfrm>
            <a:off x="5070075" y="4852792"/>
            <a:ext cx="821321" cy="0"/>
          </a:xfrm>
          <a:prstGeom prst="line">
            <a:avLst/>
          </a:prstGeom>
          <a:ln w="4445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4788024" y="4797152"/>
            <a:ext cx="1680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Loss of passive film</a:t>
            </a:r>
          </a:p>
        </p:txBody>
      </p:sp>
    </p:spTree>
    <p:extLst>
      <p:ext uri="{BB962C8B-B14F-4D97-AF65-F5344CB8AC3E}">
        <p14:creationId xmlns:p14="http://schemas.microsoft.com/office/powerpoint/2010/main" val="237788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グループ化 40"/>
          <p:cNvGrpSpPr/>
          <p:nvPr/>
        </p:nvGrpSpPr>
        <p:grpSpPr>
          <a:xfrm>
            <a:off x="4664749" y="1916832"/>
            <a:ext cx="3852447" cy="4142304"/>
            <a:chOff x="-4656519" y="2233978"/>
            <a:chExt cx="3852447" cy="4142304"/>
          </a:xfrm>
        </p:grpSpPr>
        <p:sp>
          <p:nvSpPr>
            <p:cNvPr id="65" name="正方形/長方形 64"/>
            <p:cNvSpPr/>
            <p:nvPr/>
          </p:nvSpPr>
          <p:spPr>
            <a:xfrm>
              <a:off x="-4656519" y="2233978"/>
              <a:ext cx="3852000" cy="1273111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-4656519" y="3504133"/>
              <a:ext cx="3852000" cy="1709302"/>
            </a:xfrm>
            <a:prstGeom prst="rect">
              <a:avLst/>
            </a:prstGeom>
            <a:solidFill>
              <a:srgbClr val="F796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-4653591" y="5179767"/>
              <a:ext cx="3849519" cy="1196515"/>
              <a:chOff x="463437" y="5920280"/>
              <a:chExt cx="3849519" cy="1196515"/>
            </a:xfrm>
          </p:grpSpPr>
          <p:sp>
            <p:nvSpPr>
              <p:cNvPr id="61" name="正方形/長方形 60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5" name="直線コネクタ 54"/>
              <p:cNvCxnSpPr/>
              <p:nvPr/>
            </p:nvCxnSpPr>
            <p:spPr>
              <a:xfrm flipV="1">
                <a:off x="463437" y="5920280"/>
                <a:ext cx="384951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円/楕円 29"/>
          <p:cNvSpPr/>
          <p:nvPr/>
        </p:nvSpPr>
        <p:spPr>
          <a:xfrm>
            <a:off x="4860032" y="3573016"/>
            <a:ext cx="1530931" cy="1530931"/>
          </a:xfrm>
          <a:prstGeom prst="ellipse">
            <a:avLst/>
          </a:prstGeom>
          <a:gradFill>
            <a:gsLst>
              <a:gs pos="2000">
                <a:srgbClr val="104AEE"/>
              </a:gs>
              <a:gs pos="65000">
                <a:srgbClr val="104AEE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/>
        </p:nvGrpSpPr>
        <p:grpSpPr>
          <a:xfrm>
            <a:off x="411825" y="1906166"/>
            <a:ext cx="3861219" cy="4158070"/>
            <a:chOff x="499076" y="2266206"/>
            <a:chExt cx="3861219" cy="4158070"/>
          </a:xfrm>
        </p:grpSpPr>
        <p:sp>
          <p:nvSpPr>
            <p:cNvPr id="19" name="正方形/長方形 18"/>
            <p:cNvSpPr/>
            <p:nvPr/>
          </p:nvSpPr>
          <p:spPr>
            <a:xfrm>
              <a:off x="499076" y="2266206"/>
              <a:ext cx="3849520" cy="2953545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グループ化 26"/>
            <p:cNvGrpSpPr/>
            <p:nvPr/>
          </p:nvGrpSpPr>
          <p:grpSpPr>
            <a:xfrm>
              <a:off x="510776" y="5227761"/>
              <a:ext cx="3849519" cy="1196515"/>
              <a:chOff x="463437" y="5920280"/>
              <a:chExt cx="3849519" cy="1196515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" name="直線コネクタ 31"/>
              <p:cNvCxnSpPr/>
              <p:nvPr/>
            </p:nvCxnSpPr>
            <p:spPr>
              <a:xfrm flipV="1">
                <a:off x="463437" y="5920280"/>
                <a:ext cx="384951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テキスト ボックス 58"/>
          <p:cNvSpPr txBox="1"/>
          <p:nvPr/>
        </p:nvSpPr>
        <p:spPr>
          <a:xfrm>
            <a:off x="395536" y="1527175"/>
            <a:ext cx="110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No rust</a:t>
            </a:r>
            <a:endParaRPr lang="ja-JP" altLang="en-US" sz="24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684797" y="1527175"/>
            <a:ext cx="31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Under accumulated rust</a:t>
            </a:r>
            <a:endParaRPr lang="ja-JP" altLang="en-US" sz="24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682527" y="4437112"/>
            <a:ext cx="15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511905" y="4827731"/>
            <a:ext cx="185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051720" y="5656572"/>
            <a:ext cx="219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149045" y="4437112"/>
            <a:ext cx="134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</a:t>
            </a:r>
            <a:r>
              <a:rPr lang="en-US" altLang="ja-JP" sz="2400" dirty="0" smtClean="0"/>
              <a:t>ron rust</a:t>
            </a:r>
            <a:endParaRPr kumimoji="1" lang="ja-JP" altLang="en-US" sz="2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732240" y="4820770"/>
            <a:ext cx="187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72199" y="5635915"/>
            <a:ext cx="216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020273" y="2745111"/>
            <a:ext cx="151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Mechanism of corrosion under rust</a:t>
            </a:r>
            <a:endParaRPr kumimoji="1" lang="ja-JP" altLang="en-US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5284082" y="4298754"/>
            <a:ext cx="666672" cy="681676"/>
            <a:chOff x="10332640" y="4587721"/>
            <a:chExt cx="666672" cy="681676"/>
          </a:xfrm>
        </p:grpSpPr>
        <p:sp>
          <p:nvSpPr>
            <p:cNvPr id="34" name="円/楕円 33"/>
            <p:cNvSpPr/>
            <p:nvPr/>
          </p:nvSpPr>
          <p:spPr>
            <a:xfrm>
              <a:off x="10332640" y="4587721"/>
              <a:ext cx="666672" cy="681676"/>
            </a:xfrm>
            <a:prstGeom prst="ellipse">
              <a:avLst/>
            </a:prstGeom>
            <a:gradFill>
              <a:gsLst>
                <a:gs pos="2000">
                  <a:srgbClr val="FF0000"/>
                </a:gs>
                <a:gs pos="65000">
                  <a:srgbClr val="FF0000">
                    <a:alpha val="49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10362569" y="4743892"/>
                  <a:ext cx="606813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1" lang="en-US" altLang="ja-JP" b="0" i="0" smtClean="0">
                                <a:latin typeface="Cambria Math"/>
                              </a:rPr>
                              <m:t>Cr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3+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56" name="テキスト ボックス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2569" y="4743892"/>
                  <a:ext cx="606813" cy="36933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直線コネクタ 35"/>
          <p:cNvCxnSpPr/>
          <p:nvPr/>
        </p:nvCxnSpPr>
        <p:spPr>
          <a:xfrm>
            <a:off x="5199378" y="4869160"/>
            <a:ext cx="821321" cy="0"/>
          </a:xfrm>
          <a:prstGeom prst="line">
            <a:avLst/>
          </a:prstGeom>
          <a:ln w="4445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4854090" y="4889059"/>
            <a:ext cx="1680716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Loss of passive film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251519" y="620688"/>
                <a:ext cx="39925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u="sng" dirty="0" smtClean="0"/>
                  <a:t>3.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u="sng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2400" u="sng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400" u="sng" dirty="0"/>
                  <a:t> ions diffuse </a:t>
                </a:r>
                <a:r>
                  <a:rPr lang="en-US" altLang="ja-JP" sz="2400" u="sng" dirty="0" smtClean="0"/>
                  <a:t>entirely, </a:t>
                </a:r>
                <a:r>
                  <a:rPr lang="en-US" altLang="ja-JP" sz="2400" u="sng" dirty="0"/>
                  <a:t>and passive film is restored.</a:t>
                </a:r>
                <a:endParaRPr lang="ja-JP" altLang="en-US" sz="2400" u="sng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620688"/>
                <a:ext cx="3992545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290" t="-5147" r="-1985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正方形/長方形 44"/>
          <p:cNvSpPr/>
          <p:nvPr/>
        </p:nvSpPr>
        <p:spPr>
          <a:xfrm>
            <a:off x="4615839" y="620688"/>
            <a:ext cx="4132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sng" dirty="0" smtClean="0"/>
              <a:t>3</a:t>
            </a:r>
            <a:r>
              <a:rPr lang="ja-JP" altLang="en-US" sz="2400" u="sng" dirty="0" smtClean="0"/>
              <a:t>‘</a:t>
            </a:r>
            <a:r>
              <a:rPr lang="en-US" altLang="ja-JP" sz="2400" u="sng" dirty="0" smtClean="0"/>
              <a:t>. Passive </a:t>
            </a:r>
            <a:r>
              <a:rPr lang="en-US" altLang="ja-JP" sz="2400" u="sng" dirty="0"/>
              <a:t>film is destroyed </a:t>
            </a:r>
            <a:r>
              <a:rPr lang="en-US" altLang="ja-JP" sz="2400" u="sng" dirty="0" smtClean="0"/>
              <a:t>more.</a:t>
            </a:r>
            <a:endParaRPr lang="ja-JP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40099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グループ化 40"/>
          <p:cNvGrpSpPr/>
          <p:nvPr/>
        </p:nvGrpSpPr>
        <p:grpSpPr>
          <a:xfrm>
            <a:off x="4664749" y="1916832"/>
            <a:ext cx="3852447" cy="4142304"/>
            <a:chOff x="-4656519" y="2233978"/>
            <a:chExt cx="3852447" cy="4142304"/>
          </a:xfrm>
        </p:grpSpPr>
        <p:sp>
          <p:nvSpPr>
            <p:cNvPr id="65" name="正方形/長方形 64"/>
            <p:cNvSpPr/>
            <p:nvPr/>
          </p:nvSpPr>
          <p:spPr>
            <a:xfrm>
              <a:off x="-4656519" y="2233978"/>
              <a:ext cx="3852000" cy="1273111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-4656519" y="3504133"/>
              <a:ext cx="3852000" cy="1709302"/>
            </a:xfrm>
            <a:prstGeom prst="rect">
              <a:avLst/>
            </a:prstGeom>
            <a:solidFill>
              <a:srgbClr val="F796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-4653591" y="5179767"/>
              <a:ext cx="3849519" cy="1196515"/>
              <a:chOff x="463437" y="5920280"/>
              <a:chExt cx="3849519" cy="1196515"/>
            </a:xfrm>
          </p:grpSpPr>
          <p:sp>
            <p:nvSpPr>
              <p:cNvPr id="61" name="正方形/長方形 60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5" name="直線コネクタ 54"/>
              <p:cNvCxnSpPr/>
              <p:nvPr/>
            </p:nvCxnSpPr>
            <p:spPr>
              <a:xfrm flipV="1">
                <a:off x="463437" y="5920280"/>
                <a:ext cx="384951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グループ化 30"/>
          <p:cNvGrpSpPr/>
          <p:nvPr/>
        </p:nvGrpSpPr>
        <p:grpSpPr>
          <a:xfrm>
            <a:off x="411825" y="1906166"/>
            <a:ext cx="3861219" cy="4158070"/>
            <a:chOff x="499076" y="2266206"/>
            <a:chExt cx="3861219" cy="4158070"/>
          </a:xfrm>
        </p:grpSpPr>
        <p:sp>
          <p:nvSpPr>
            <p:cNvPr id="19" name="正方形/長方形 18"/>
            <p:cNvSpPr/>
            <p:nvPr/>
          </p:nvSpPr>
          <p:spPr>
            <a:xfrm>
              <a:off x="499076" y="2266206"/>
              <a:ext cx="3849520" cy="2953545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グループ化 26"/>
            <p:cNvGrpSpPr/>
            <p:nvPr/>
          </p:nvGrpSpPr>
          <p:grpSpPr>
            <a:xfrm>
              <a:off x="510776" y="5227761"/>
              <a:ext cx="3849519" cy="1196515"/>
              <a:chOff x="463437" y="5920280"/>
              <a:chExt cx="3849519" cy="1196515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" name="直線コネクタ 31"/>
              <p:cNvCxnSpPr/>
              <p:nvPr/>
            </p:nvCxnSpPr>
            <p:spPr>
              <a:xfrm flipV="1">
                <a:off x="463437" y="5920280"/>
                <a:ext cx="384951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テキスト ボックス 58"/>
          <p:cNvSpPr txBox="1"/>
          <p:nvPr/>
        </p:nvSpPr>
        <p:spPr>
          <a:xfrm>
            <a:off x="395536" y="1527175"/>
            <a:ext cx="110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No rust</a:t>
            </a:r>
            <a:endParaRPr lang="ja-JP" altLang="en-US" sz="24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684797" y="1527175"/>
            <a:ext cx="31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Under accumulated rust</a:t>
            </a:r>
            <a:endParaRPr lang="ja-JP" altLang="en-US" sz="24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682527" y="4437112"/>
            <a:ext cx="15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511905" y="4827731"/>
            <a:ext cx="185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051720" y="5656572"/>
            <a:ext cx="219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149045" y="4437112"/>
            <a:ext cx="134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</a:t>
            </a:r>
            <a:r>
              <a:rPr lang="en-US" altLang="ja-JP" sz="2400" dirty="0" smtClean="0"/>
              <a:t>ron rust</a:t>
            </a:r>
            <a:endParaRPr kumimoji="1" lang="ja-JP" altLang="en-US" sz="2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732240" y="4820770"/>
            <a:ext cx="187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72199" y="5635915"/>
            <a:ext cx="216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020273" y="2745111"/>
            <a:ext cx="151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Mechanism of corrosion under rust</a:t>
            </a:r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4687847" y="692696"/>
            <a:ext cx="3992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sng" dirty="0" smtClean="0"/>
              <a:t>4</a:t>
            </a:r>
            <a:r>
              <a:rPr lang="ja-JP" altLang="en-US" sz="2400" u="sng" dirty="0" smtClean="0"/>
              <a:t>‘</a:t>
            </a:r>
            <a:r>
              <a:rPr lang="en-US" altLang="ja-JP" sz="2400" u="sng" dirty="0" smtClean="0"/>
              <a:t>. </a:t>
            </a:r>
            <a:r>
              <a:rPr lang="en-US" altLang="ja-JP" sz="2400" u="sng" dirty="0"/>
              <a:t>P</a:t>
            </a:r>
            <a:r>
              <a:rPr lang="en-US" altLang="ja-JP" sz="2400" u="sng" dirty="0" smtClean="0"/>
              <a:t>itting corrosion is initiated under rust.</a:t>
            </a:r>
            <a:endParaRPr lang="ja-JP" altLang="en-US" sz="2400" u="sng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23528" y="692696"/>
            <a:ext cx="3903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4. Stable passive film</a:t>
            </a:r>
            <a:r>
              <a:rPr lang="en-US" altLang="ja-JP" sz="2400" u="sng" dirty="0"/>
              <a:t> is maintained.</a:t>
            </a:r>
            <a:endParaRPr lang="ja-JP" altLang="en-US" sz="2400" u="sng" dirty="0"/>
          </a:p>
        </p:txBody>
      </p:sp>
      <p:sp>
        <p:nvSpPr>
          <p:cNvPr id="56" name="円/楕円 55"/>
          <p:cNvSpPr/>
          <p:nvPr/>
        </p:nvSpPr>
        <p:spPr>
          <a:xfrm>
            <a:off x="4823077" y="4096031"/>
            <a:ext cx="1530931" cy="1530931"/>
          </a:xfrm>
          <a:prstGeom prst="ellipse">
            <a:avLst/>
          </a:prstGeom>
          <a:gradFill flip="none" rotWithShape="1">
            <a:gsLst>
              <a:gs pos="31000">
                <a:srgbClr val="104AEE">
                  <a:alpha val="50000"/>
                </a:srgbClr>
              </a:gs>
              <a:gs pos="78000">
                <a:srgbClr val="104AE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7" name="グループ化 56"/>
          <p:cNvGrpSpPr/>
          <p:nvPr/>
        </p:nvGrpSpPr>
        <p:grpSpPr>
          <a:xfrm>
            <a:off x="4815095" y="4830108"/>
            <a:ext cx="1629113" cy="1191180"/>
            <a:chOff x="-2196753" y="4827736"/>
            <a:chExt cx="1629113" cy="1191180"/>
          </a:xfrm>
        </p:grpSpPr>
        <p:sp>
          <p:nvSpPr>
            <p:cNvPr id="58" name="フリーフォーム 57"/>
            <p:cNvSpPr/>
            <p:nvPr/>
          </p:nvSpPr>
          <p:spPr>
            <a:xfrm rot="5400000">
              <a:off x="-1977786" y="4608769"/>
              <a:ext cx="1191180" cy="1629113"/>
            </a:xfrm>
            <a:custGeom>
              <a:avLst/>
              <a:gdLst>
                <a:gd name="connsiteX0" fmla="*/ 41097 w 1192347"/>
                <a:gd name="connsiteY0" fmla="*/ 366009 h 1584969"/>
                <a:gd name="connsiteX1" fmla="*/ 626724 w 1192347"/>
                <a:gd name="connsiteY1" fmla="*/ 16687 h 1584969"/>
                <a:gd name="connsiteX2" fmla="*/ 1191802 w 1192347"/>
                <a:gd name="connsiteY2" fmla="*/ 838620 h 1584969"/>
                <a:gd name="connsiteX3" fmla="*/ 523982 w 1192347"/>
                <a:gd name="connsiteY3" fmla="*/ 1578359 h 1584969"/>
                <a:gd name="connsiteX4" fmla="*/ 0 w 1192347"/>
                <a:gd name="connsiteY4" fmla="*/ 1208489 h 1584969"/>
                <a:gd name="connsiteX0" fmla="*/ 41097 w 1191853"/>
                <a:gd name="connsiteY0" fmla="*/ 366009 h 1554654"/>
                <a:gd name="connsiteX1" fmla="*/ 626724 w 1191853"/>
                <a:gd name="connsiteY1" fmla="*/ 16687 h 1554654"/>
                <a:gd name="connsiteX2" fmla="*/ 1191802 w 1191853"/>
                <a:gd name="connsiteY2" fmla="*/ 838620 h 1554654"/>
                <a:gd name="connsiteX3" fmla="*/ 595901 w 1191853"/>
                <a:gd name="connsiteY3" fmla="*/ 1547537 h 1554654"/>
                <a:gd name="connsiteX4" fmla="*/ 0 w 1191853"/>
                <a:gd name="connsiteY4" fmla="*/ 1208489 h 1554654"/>
                <a:gd name="connsiteX0" fmla="*/ 41097 w 1191853"/>
                <a:gd name="connsiteY0" fmla="*/ 366009 h 1547789"/>
                <a:gd name="connsiteX1" fmla="*/ 626724 w 1191853"/>
                <a:gd name="connsiteY1" fmla="*/ 16687 h 1547789"/>
                <a:gd name="connsiteX2" fmla="*/ 1191802 w 1191853"/>
                <a:gd name="connsiteY2" fmla="*/ 838620 h 1547789"/>
                <a:gd name="connsiteX3" fmla="*/ 595901 w 1191853"/>
                <a:gd name="connsiteY3" fmla="*/ 1547537 h 1547789"/>
                <a:gd name="connsiteX4" fmla="*/ 0 w 1191853"/>
                <a:gd name="connsiteY4" fmla="*/ 1208489 h 1547789"/>
                <a:gd name="connsiteX0" fmla="*/ 41097 w 1191853"/>
                <a:gd name="connsiteY0" fmla="*/ 366009 h 1547537"/>
                <a:gd name="connsiteX1" fmla="*/ 626724 w 1191853"/>
                <a:gd name="connsiteY1" fmla="*/ 16687 h 1547537"/>
                <a:gd name="connsiteX2" fmla="*/ 1191802 w 1191853"/>
                <a:gd name="connsiteY2" fmla="*/ 838620 h 1547537"/>
                <a:gd name="connsiteX3" fmla="*/ 595901 w 1191853"/>
                <a:gd name="connsiteY3" fmla="*/ 1547537 h 1547537"/>
                <a:gd name="connsiteX4" fmla="*/ 0 w 1191853"/>
                <a:gd name="connsiteY4" fmla="*/ 1208489 h 1547537"/>
                <a:gd name="connsiteX0" fmla="*/ 0 w 1202128"/>
                <a:gd name="connsiteY0" fmla="*/ 431471 h 1541080"/>
                <a:gd name="connsiteX1" fmla="*/ 636998 w 1202128"/>
                <a:gd name="connsiteY1" fmla="*/ 10230 h 1541080"/>
                <a:gd name="connsiteX2" fmla="*/ 1202076 w 1202128"/>
                <a:gd name="connsiteY2" fmla="*/ 832163 h 1541080"/>
                <a:gd name="connsiteX3" fmla="*/ 606175 w 1202128"/>
                <a:gd name="connsiteY3" fmla="*/ 1541080 h 1541080"/>
                <a:gd name="connsiteX4" fmla="*/ 10274 w 1202128"/>
                <a:gd name="connsiteY4" fmla="*/ 1202032 h 1541080"/>
                <a:gd name="connsiteX0" fmla="*/ 0 w 1202128"/>
                <a:gd name="connsiteY0" fmla="*/ 431471 h 1541080"/>
                <a:gd name="connsiteX1" fmla="*/ 636998 w 1202128"/>
                <a:gd name="connsiteY1" fmla="*/ 10230 h 1541080"/>
                <a:gd name="connsiteX2" fmla="*/ 1202076 w 1202128"/>
                <a:gd name="connsiteY2" fmla="*/ 832163 h 1541080"/>
                <a:gd name="connsiteX3" fmla="*/ 606175 w 1202128"/>
                <a:gd name="connsiteY3" fmla="*/ 1541080 h 1541080"/>
                <a:gd name="connsiteX4" fmla="*/ 10274 w 1202128"/>
                <a:gd name="connsiteY4" fmla="*/ 1202032 h 1541080"/>
                <a:gd name="connsiteX0" fmla="*/ 0 w 1212402"/>
                <a:gd name="connsiteY0" fmla="*/ 429393 h 1550319"/>
                <a:gd name="connsiteX1" fmla="*/ 636998 w 1212402"/>
                <a:gd name="connsiteY1" fmla="*/ 8152 h 1550319"/>
                <a:gd name="connsiteX2" fmla="*/ 1212351 w 1212402"/>
                <a:gd name="connsiteY2" fmla="*/ 778714 h 1550319"/>
                <a:gd name="connsiteX3" fmla="*/ 606175 w 1212402"/>
                <a:gd name="connsiteY3" fmla="*/ 1539002 h 1550319"/>
                <a:gd name="connsiteX4" fmla="*/ 10274 w 1212402"/>
                <a:gd name="connsiteY4" fmla="*/ 1199954 h 1550319"/>
                <a:gd name="connsiteX0" fmla="*/ 0 w 1212398"/>
                <a:gd name="connsiteY0" fmla="*/ 429393 h 1550319"/>
                <a:gd name="connsiteX1" fmla="*/ 636998 w 1212398"/>
                <a:gd name="connsiteY1" fmla="*/ 8152 h 1550319"/>
                <a:gd name="connsiteX2" fmla="*/ 1212351 w 1212398"/>
                <a:gd name="connsiteY2" fmla="*/ 778714 h 1550319"/>
                <a:gd name="connsiteX3" fmla="*/ 606175 w 1212398"/>
                <a:gd name="connsiteY3" fmla="*/ 1539002 h 1550319"/>
                <a:gd name="connsiteX4" fmla="*/ 10274 w 1212398"/>
                <a:gd name="connsiteY4" fmla="*/ 1199954 h 155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398" h="1550319">
                  <a:moveTo>
                    <a:pt x="0" y="429393"/>
                  </a:moveTo>
                  <a:cubicBezTo>
                    <a:pt x="196921" y="215348"/>
                    <a:pt x="434939" y="-50068"/>
                    <a:pt x="636998" y="8152"/>
                  </a:cubicBezTo>
                  <a:cubicBezTo>
                    <a:pt x="839057" y="66372"/>
                    <a:pt x="1207214" y="503023"/>
                    <a:pt x="1212351" y="778714"/>
                  </a:cubicBezTo>
                  <a:cubicBezTo>
                    <a:pt x="1217488" y="1054405"/>
                    <a:pt x="806521" y="1468795"/>
                    <a:pt x="606175" y="1539002"/>
                  </a:cubicBezTo>
                  <a:cubicBezTo>
                    <a:pt x="405829" y="1609209"/>
                    <a:pt x="155825" y="1335230"/>
                    <a:pt x="10274" y="1199954"/>
                  </a:cubicBezTo>
                </a:path>
              </a:pathLst>
            </a:custGeom>
            <a:gradFill flip="none" rotWithShape="1">
              <a:gsLst>
                <a:gs pos="0">
                  <a:srgbClr val="104AEE"/>
                </a:gs>
                <a:gs pos="100000">
                  <a:srgbClr val="104AEE">
                    <a:alpha val="38000"/>
                  </a:srgbClr>
                </a:gs>
                <a:gs pos="100000">
                  <a:srgbClr val="DCE6FA"/>
                </a:gs>
              </a:gsLst>
              <a:lin ang="10800000" scaled="1"/>
              <a:tileRect/>
            </a:gradFill>
            <a:ln w="4445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-1685602" y="5197066"/>
                  <a:ext cx="606812" cy="329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1" lang="en-US" altLang="ja-JP" b="0" i="0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/>
                </a:p>
              </p:txBody>
            </p:sp>
          </mc:Choice>
          <mc:Fallback xmlns="">
            <p:sp>
              <p:nvSpPr>
                <p:cNvPr id="41" name="テキスト ボックス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685602" y="5197066"/>
                  <a:ext cx="606812" cy="32937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511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2239614"/>
            <a:ext cx="8785225" cy="1549426"/>
          </a:xfrm>
        </p:spPr>
        <p:txBody>
          <a:bodyPr/>
          <a:lstStyle/>
          <a:p>
            <a:pPr algn="ctr"/>
            <a:r>
              <a:rPr lang="en-US" altLang="ja-JP" dirty="0"/>
              <a:t>Analysis method </a:t>
            </a:r>
          </a:p>
        </p:txBody>
      </p:sp>
    </p:spTree>
    <p:extLst>
      <p:ext uri="{BB962C8B-B14F-4D97-AF65-F5344CB8AC3E}">
        <p14:creationId xmlns:p14="http://schemas.microsoft.com/office/powerpoint/2010/main" val="18624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Governing equations</a:t>
            </a:r>
            <a:endParaRPr kumimoji="1" lang="ja-JP" altLang="en-US" sz="2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3528" y="912192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 smtClean="0"/>
              <a:t>Poisson equation of the electric field</a:t>
            </a:r>
            <a:endParaRPr kumimoji="1" lang="ja-JP" altLang="en-US" sz="2000" u="sng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27781" y="3060440"/>
            <a:ext cx="2932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 smtClean="0"/>
              <a:t>Mass transport equation</a:t>
            </a:r>
            <a:endParaRPr kumimoji="1" lang="ja-JP" altLang="en-US" sz="2000" u="sng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86849"/>
              </p:ext>
            </p:extLst>
          </p:nvPr>
        </p:nvGraphicFramePr>
        <p:xfrm>
          <a:off x="4705274" y="658620"/>
          <a:ext cx="3755158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4874"/>
                <a:gridCol w="2980284"/>
              </a:tblGrid>
              <a:tr h="212782"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Φ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Electrostatic</a:t>
                      </a:r>
                      <a:r>
                        <a:rPr kumimoji="1" lang="en-US" altLang="ja-JP" sz="1600" baseline="0" smtClean="0"/>
                        <a:t> potential</a:t>
                      </a:r>
                      <a:r>
                        <a:rPr kumimoji="1" lang="ja-JP" altLang="en-US" sz="1600" smtClean="0"/>
                        <a:t> </a:t>
                      </a:r>
                      <a:r>
                        <a:rPr kumimoji="1" lang="en-US" altLang="ja-JP" sz="1600" smtClean="0"/>
                        <a:t>[V]</a:t>
                      </a:r>
                    </a:p>
                  </a:txBody>
                  <a:tcPr/>
                </a:tc>
              </a:tr>
              <a:tr h="212782">
                <a:tc>
                  <a:txBody>
                    <a:bodyPr/>
                    <a:lstStyle/>
                    <a:p>
                      <a:r>
                        <a:rPr kumimoji="1" lang="en-US" altLang="ja-JP" sz="1600" i="1" smtClean="0"/>
                        <a:t>F</a:t>
                      </a:r>
                      <a:endParaRPr kumimoji="1" lang="ja-JP" alt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Faraday’s constant [F m</a:t>
                      </a:r>
                      <a:r>
                        <a:rPr kumimoji="1" lang="en-US" altLang="ja-JP" sz="1600" baseline="30000" smtClean="0"/>
                        <a:t>-1</a:t>
                      </a:r>
                      <a:r>
                        <a:rPr kumimoji="1" lang="en-US" altLang="ja-JP" sz="1600" smtClean="0"/>
                        <a:t>]</a:t>
                      </a:r>
                      <a:endParaRPr kumimoji="1" lang="ja-JP" altLang="en-US" sz="1600"/>
                    </a:p>
                  </a:txBody>
                  <a:tcPr/>
                </a:tc>
              </a:tr>
              <a:tr h="212782">
                <a:tc>
                  <a:txBody>
                    <a:bodyPr/>
                    <a:lstStyle/>
                    <a:p>
                      <a:r>
                        <a:rPr kumimoji="1" lang="el-GR" altLang="ja-JP" sz="1600" i="1" smtClean="0"/>
                        <a:t>ε</a:t>
                      </a:r>
                      <a:endParaRPr kumimoji="1" lang="ja-JP" alt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Permittivity</a:t>
                      </a:r>
                      <a:r>
                        <a:rPr kumimoji="1" lang="ja-JP" altLang="en-US" sz="1600" smtClean="0"/>
                        <a:t> </a:t>
                      </a:r>
                      <a:r>
                        <a:rPr kumimoji="1" lang="en-US" altLang="ja-JP" sz="1600" smtClean="0"/>
                        <a:t>[(</a:t>
                      </a:r>
                      <a:r>
                        <a:rPr kumimoji="1" lang="en-US" altLang="ja-JP" sz="1600" err="1" smtClean="0"/>
                        <a:t>Ωm</a:t>
                      </a:r>
                      <a:r>
                        <a:rPr kumimoji="1" lang="en-US" altLang="ja-JP" sz="1600" smtClean="0"/>
                        <a:t>)</a:t>
                      </a:r>
                      <a:r>
                        <a:rPr kumimoji="1" lang="en-US" altLang="ja-JP" sz="1600" baseline="30000" smtClean="0"/>
                        <a:t>-1</a:t>
                      </a:r>
                      <a:r>
                        <a:rPr kumimoji="1" lang="en-US" altLang="ja-JP" sz="1600" smtClean="0"/>
                        <a:t>]</a:t>
                      </a:r>
                      <a:endParaRPr kumimoji="1" lang="ja-JP" altLang="en-US" sz="1600"/>
                    </a:p>
                  </a:txBody>
                  <a:tcPr/>
                </a:tc>
              </a:tr>
              <a:tr h="212782">
                <a:tc>
                  <a:txBody>
                    <a:bodyPr/>
                    <a:lstStyle/>
                    <a:p>
                      <a:r>
                        <a:rPr kumimoji="1" lang="en-US" altLang="ja-JP" sz="1600" i="1" err="1" smtClean="0"/>
                        <a:t>z</a:t>
                      </a:r>
                      <a:r>
                        <a:rPr kumimoji="1" lang="en-US" altLang="ja-JP" sz="1600" i="1" baseline="-25000" err="1" smtClean="0"/>
                        <a:t>i</a:t>
                      </a:r>
                      <a:endParaRPr kumimoji="1" lang="ja-JP" altLang="en-US" sz="16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Charge</a:t>
                      </a:r>
                      <a:r>
                        <a:rPr kumimoji="1" lang="en-US" altLang="ja-JP" sz="1600" baseline="0" smtClean="0"/>
                        <a:t> number of ion i</a:t>
                      </a:r>
                      <a:endParaRPr kumimoji="1" lang="ja-JP" altLang="en-US" sz="1600"/>
                    </a:p>
                  </a:txBody>
                  <a:tcPr/>
                </a:tc>
              </a:tr>
              <a:tr h="212782">
                <a:tc>
                  <a:txBody>
                    <a:bodyPr/>
                    <a:lstStyle/>
                    <a:p>
                      <a:r>
                        <a:rPr kumimoji="1" lang="en-US" altLang="ja-JP" sz="1600" i="1" err="1" smtClean="0"/>
                        <a:t>C</a:t>
                      </a:r>
                      <a:r>
                        <a:rPr kumimoji="1" lang="en-US" altLang="ja-JP" sz="1600" i="1" baseline="-25000" err="1" smtClean="0"/>
                        <a:t>i</a:t>
                      </a:r>
                      <a:endParaRPr kumimoji="1" lang="ja-JP" altLang="en-US" sz="16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Molar</a:t>
                      </a:r>
                      <a:r>
                        <a:rPr kumimoji="1" lang="en-US" altLang="ja-JP" sz="1600" baseline="0" dirty="0" smtClean="0"/>
                        <a:t> concentration of ion </a:t>
                      </a:r>
                      <a:r>
                        <a:rPr kumimoji="1" lang="en-US" altLang="ja-JP" sz="1600" baseline="0" dirty="0" err="1" smtClean="0"/>
                        <a:t>i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[</a:t>
                      </a:r>
                      <a:r>
                        <a:rPr kumimoji="1" lang="en-US" altLang="ja-JP" sz="1600" dirty="0" err="1" smtClean="0"/>
                        <a:t>mol</a:t>
                      </a:r>
                      <a:r>
                        <a:rPr kumimoji="1" lang="en-US" altLang="ja-JP" sz="1600" dirty="0" smtClean="0"/>
                        <a:t> m</a:t>
                      </a:r>
                      <a:r>
                        <a:rPr kumimoji="1" lang="en-US" altLang="ja-JP" sz="1600" baseline="30000" dirty="0" smtClean="0"/>
                        <a:t>-3</a:t>
                      </a:r>
                      <a:r>
                        <a:rPr kumimoji="1" lang="en-US" altLang="ja-JP" sz="1600" dirty="0" smtClean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12782">
                <a:tc>
                  <a:txBody>
                    <a:bodyPr/>
                    <a:lstStyle/>
                    <a:p>
                      <a:r>
                        <a:rPr kumimoji="1" lang="en-US" altLang="ja-JP" sz="1600" i="1" smtClean="0"/>
                        <a:t>D</a:t>
                      </a:r>
                      <a:r>
                        <a:rPr kumimoji="1" lang="en-US" altLang="ja-JP" sz="1600" i="1" baseline="-25000" smtClean="0"/>
                        <a:t>i</a:t>
                      </a:r>
                      <a:endParaRPr kumimoji="1" lang="ja-JP" altLang="en-US" sz="16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smtClean="0"/>
                        <a:t>Diffusion coefficient of ion i</a:t>
                      </a:r>
                    </a:p>
                    <a:p>
                      <a:r>
                        <a:rPr kumimoji="1" lang="ja-JP" altLang="en-US" sz="1600" baseline="0" smtClean="0"/>
                        <a:t> </a:t>
                      </a:r>
                      <a:r>
                        <a:rPr kumimoji="1" lang="en-US" altLang="ja-JP" sz="1600" baseline="0" smtClean="0"/>
                        <a:t>[m</a:t>
                      </a:r>
                      <a:r>
                        <a:rPr kumimoji="1" lang="en-US" altLang="ja-JP" sz="1600" baseline="30000" smtClean="0"/>
                        <a:t>2</a:t>
                      </a:r>
                      <a:r>
                        <a:rPr kumimoji="1" lang="en-US" altLang="ja-JP" sz="1600" baseline="0" smtClean="0"/>
                        <a:t> s</a:t>
                      </a:r>
                      <a:r>
                        <a:rPr kumimoji="1" lang="en-US" altLang="ja-JP" sz="1600" baseline="30000" smtClean="0"/>
                        <a:t>-1</a:t>
                      </a:r>
                      <a:r>
                        <a:rPr kumimoji="1" lang="en-US" altLang="ja-JP" sz="1600" baseline="0" smtClean="0"/>
                        <a:t>]</a:t>
                      </a:r>
                      <a:endParaRPr kumimoji="1" lang="ja-JP" altLang="en-US" sz="1600"/>
                    </a:p>
                  </a:txBody>
                  <a:tcPr/>
                </a:tc>
              </a:tr>
              <a:tr h="212782">
                <a:tc>
                  <a:txBody>
                    <a:bodyPr/>
                    <a:lstStyle/>
                    <a:p>
                      <a:r>
                        <a:rPr kumimoji="1" lang="en-US" altLang="ja-JP" sz="1600" i="1" err="1" smtClean="0"/>
                        <a:t>u</a:t>
                      </a:r>
                      <a:r>
                        <a:rPr kumimoji="1" lang="en-US" altLang="ja-JP" sz="1600" i="1" baseline="-25000" err="1" smtClean="0"/>
                        <a:t>i</a:t>
                      </a:r>
                      <a:endParaRPr kumimoji="1" lang="ja-JP" altLang="en-US" sz="16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Mobility</a:t>
                      </a:r>
                      <a:r>
                        <a:rPr kumimoji="1" lang="en-US" altLang="ja-JP" sz="1600" baseline="0" dirty="0" smtClean="0"/>
                        <a:t> of ion </a:t>
                      </a:r>
                      <a:r>
                        <a:rPr kumimoji="1" lang="en-US" altLang="ja-JP" sz="1600" baseline="0" dirty="0" err="1" smtClean="0"/>
                        <a:t>i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[m</a:t>
                      </a:r>
                      <a:r>
                        <a:rPr kumimoji="1" lang="en-US" altLang="ja-JP" sz="1600" baseline="30000" dirty="0" smtClean="0"/>
                        <a:t>2</a:t>
                      </a:r>
                      <a:r>
                        <a:rPr kumimoji="1" lang="en-US" altLang="ja-JP" sz="1600" dirty="0" smtClean="0"/>
                        <a:t> </a:t>
                      </a:r>
                      <a:r>
                        <a:rPr kumimoji="1" lang="en-US" altLang="ja-JP" sz="1600" dirty="0" err="1" smtClean="0"/>
                        <a:t>mol</a:t>
                      </a:r>
                      <a:r>
                        <a:rPr kumimoji="1" lang="en-US" altLang="ja-JP" sz="1600" dirty="0" smtClean="0"/>
                        <a:t> J</a:t>
                      </a:r>
                      <a:r>
                        <a:rPr kumimoji="1" lang="en-US" altLang="ja-JP" sz="1600" baseline="30000" dirty="0" smtClean="0"/>
                        <a:t>-1</a:t>
                      </a:r>
                      <a:r>
                        <a:rPr kumimoji="1" lang="en-US" altLang="ja-JP" sz="1600" dirty="0" smtClean="0"/>
                        <a:t> s</a:t>
                      </a:r>
                      <a:r>
                        <a:rPr kumimoji="1" lang="en-US" altLang="ja-JP" sz="1600" baseline="30000" dirty="0" smtClean="0"/>
                        <a:t>-1</a:t>
                      </a:r>
                      <a:r>
                        <a:rPr kumimoji="1" lang="en-US" altLang="ja-JP" sz="1600" dirty="0" smtClean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323528" y="1295589"/>
                <a:ext cx="3048581" cy="1045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280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kumimoji="1" lang="ja-JP" altLang="en-US" sz="28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ja-JP" altLang="en-US" sz="280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95589"/>
                <a:ext cx="3048581" cy="10455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/>
          <p:cNvGrpSpPr/>
          <p:nvPr/>
        </p:nvGrpSpPr>
        <p:grpSpPr>
          <a:xfrm>
            <a:off x="674427" y="3530287"/>
            <a:ext cx="7281949" cy="1266865"/>
            <a:chOff x="858206" y="4690163"/>
            <a:chExt cx="7281949" cy="1266865"/>
          </a:xfrm>
        </p:grpSpPr>
        <p:sp>
          <p:nvSpPr>
            <p:cNvPr id="8" name="左大かっこ 7"/>
            <p:cNvSpPr/>
            <p:nvPr/>
          </p:nvSpPr>
          <p:spPr>
            <a:xfrm rot="16200000">
              <a:off x="3615491" y="4519778"/>
              <a:ext cx="89300" cy="2007426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左大かっこ 29"/>
            <p:cNvSpPr/>
            <p:nvPr/>
          </p:nvSpPr>
          <p:spPr>
            <a:xfrm rot="16200000">
              <a:off x="5356307" y="4866343"/>
              <a:ext cx="89300" cy="1313740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左大かっこ 30"/>
            <p:cNvSpPr/>
            <p:nvPr/>
          </p:nvSpPr>
          <p:spPr>
            <a:xfrm rot="16200000">
              <a:off x="6924915" y="5105951"/>
              <a:ext cx="89300" cy="832730"/>
            </a:xfrm>
            <a:prstGeom prst="lef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789229" y="5572913"/>
              <a:ext cx="174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electrophoresis</a:t>
              </a:r>
              <a:endParaRPr kumimoji="1" lang="ja-JP" altLang="en-US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627668" y="5587696"/>
              <a:ext cx="1546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mtClean="0"/>
                <a:t>Mass diffusion</a:t>
              </a:r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270861" y="5587696"/>
              <a:ext cx="1869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mtClean="0"/>
                <a:t>Chemical reaction</a:t>
              </a:r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858206" y="4690163"/>
                  <a:ext cx="6675802" cy="8192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8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1" lang="en-US" altLang="ja-JP" sz="28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𝛻𝜙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kumimoji="1" lang="ja-JP" altLang="en-US" sz="2800"/>
                </a:p>
              </p:txBody>
            </p:sp>
          </mc:Choice>
          <mc:Fallback xmlns="">
            <p:sp>
              <p:nvSpPr>
                <p:cNvPr id="18" name="テキスト ボックス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206" y="4690163"/>
                  <a:ext cx="6675802" cy="8192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テキスト ボックス 1"/>
          <p:cNvSpPr txBox="1"/>
          <p:nvPr/>
        </p:nvSpPr>
        <p:spPr>
          <a:xfrm>
            <a:off x="26305" y="5137052"/>
            <a:ext cx="913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Solve these 2 equations with the </a:t>
            </a:r>
            <a:r>
              <a:rPr lang="en-US" altLang="ja-JP" sz="2800" dirty="0" smtClean="0">
                <a:solidFill>
                  <a:srgbClr val="0070C0"/>
                </a:solidFill>
              </a:rPr>
              <a:t>weak-coupling</a:t>
            </a:r>
            <a:r>
              <a:rPr lang="en-US" altLang="ja-JP" sz="2800" dirty="0" smtClean="0"/>
              <a:t> method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884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mtClean="0"/>
              <a:t>Boundary conditions</a:t>
            </a:r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780284"/>
              </p:ext>
            </p:extLst>
          </p:nvPr>
        </p:nvGraphicFramePr>
        <p:xfrm>
          <a:off x="107504" y="2662283"/>
          <a:ext cx="3788497" cy="316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017"/>
                <a:gridCol w="3298480"/>
              </a:tblGrid>
              <a:tr h="233420">
                <a:tc>
                  <a:txBody>
                    <a:bodyPr/>
                    <a:lstStyle/>
                    <a:p>
                      <a:r>
                        <a:rPr kumimoji="1" lang="en-US" altLang="ja-JP" sz="1600" i="1" dirty="0" smtClean="0"/>
                        <a:t>J</a:t>
                      </a:r>
                      <a:endParaRPr kumimoji="1" lang="ja-JP" alt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Current density</a:t>
                      </a:r>
                      <a:r>
                        <a:rPr kumimoji="1" lang="ja-JP" altLang="en-US" sz="1600" dirty="0" smtClean="0"/>
                        <a:t> </a:t>
                      </a:r>
                      <a:r>
                        <a:rPr kumimoji="1" lang="en-US" altLang="ja-JP" sz="1600" dirty="0" smtClean="0"/>
                        <a:t>[A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dirty="0" smtClean="0"/>
                        <a:t>m</a:t>
                      </a:r>
                      <a:r>
                        <a:rPr kumimoji="1" lang="en-US" altLang="ja-JP" sz="1600" baseline="30000" dirty="0" smtClean="0"/>
                        <a:t>-2</a:t>
                      </a:r>
                      <a:r>
                        <a:rPr kumimoji="1" lang="en-US" altLang="ja-JP" sz="1600" dirty="0" smtClean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33420"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Φ</a:t>
                      </a:r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Electrostatic</a:t>
                      </a:r>
                      <a:r>
                        <a:rPr kumimoji="1" lang="en-US" altLang="ja-JP" sz="1600" baseline="0" smtClean="0"/>
                        <a:t> potential</a:t>
                      </a:r>
                      <a:r>
                        <a:rPr kumimoji="1" lang="ja-JP" altLang="en-US" sz="1600" smtClean="0"/>
                        <a:t> </a:t>
                      </a:r>
                      <a:r>
                        <a:rPr kumimoji="1" lang="en-US" altLang="ja-JP" sz="1600" smtClean="0"/>
                        <a:t>[V]</a:t>
                      </a:r>
                    </a:p>
                  </a:txBody>
                  <a:tcPr/>
                </a:tc>
              </a:tr>
              <a:tr h="403179">
                <a:tc>
                  <a:txBody>
                    <a:bodyPr/>
                    <a:lstStyle/>
                    <a:p>
                      <a:r>
                        <a:rPr kumimoji="1" lang="en-US" altLang="ja-JP" sz="1600" i="1" dirty="0" smtClean="0"/>
                        <a:t>N</a:t>
                      </a:r>
                      <a:r>
                        <a:rPr kumimoji="1" lang="en-US" altLang="ja-JP" sz="1000" i="1" dirty="0" smtClean="0"/>
                        <a:t>i</a:t>
                      </a:r>
                      <a:endParaRPr kumimoji="1" lang="ja-JP" alt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Ionic molar flux density vector of ion </a:t>
                      </a:r>
                      <a:r>
                        <a:rPr kumimoji="1" lang="en-US" altLang="ja-JP" sz="1600" dirty="0" err="1" smtClean="0"/>
                        <a:t>i</a:t>
                      </a:r>
                      <a:r>
                        <a:rPr kumimoji="1" lang="en-US" altLang="ja-JP" sz="1600" dirty="0" smtClean="0"/>
                        <a:t> [</a:t>
                      </a:r>
                      <a:r>
                        <a:rPr kumimoji="1" lang="en-US" altLang="ja-JP" sz="1600" dirty="0" err="1" smtClean="0"/>
                        <a:t>mol</a:t>
                      </a:r>
                      <a:r>
                        <a:rPr kumimoji="1" lang="en-US" altLang="ja-JP" sz="1600" baseline="0" dirty="0" smtClean="0"/>
                        <a:t> m</a:t>
                      </a:r>
                      <a:r>
                        <a:rPr kumimoji="1" lang="en-US" altLang="ja-JP" sz="1600" baseline="30000" dirty="0" smtClean="0"/>
                        <a:t>-2</a:t>
                      </a:r>
                      <a:r>
                        <a:rPr kumimoji="1" lang="en-US" altLang="ja-JP" sz="1600" baseline="0" dirty="0" smtClean="0"/>
                        <a:t> s</a:t>
                      </a:r>
                      <a:r>
                        <a:rPr kumimoji="1" lang="en-US" altLang="ja-JP" sz="1600" baseline="30000" dirty="0" smtClean="0"/>
                        <a:t>-1</a:t>
                      </a:r>
                      <a:r>
                        <a:rPr kumimoji="1" lang="en-US" altLang="ja-JP" sz="1600" dirty="0" smtClean="0"/>
                        <a:t>]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33420">
                <a:tc>
                  <a:txBody>
                    <a:bodyPr/>
                    <a:lstStyle/>
                    <a:p>
                      <a:r>
                        <a:rPr lang="el-GR" altLang="ja-JP" sz="1600" i="1" smtClean="0"/>
                        <a:t>λ</a:t>
                      </a:r>
                      <a:r>
                        <a:rPr lang="en-US" altLang="ja-JP" sz="1600" i="1" baseline="-25000" err="1" smtClean="0"/>
                        <a:t>i</a:t>
                      </a:r>
                      <a:endParaRPr lang="ja-JP" altLang="en-US" sz="16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Composition</a:t>
                      </a:r>
                      <a:r>
                        <a:rPr kumimoji="1" lang="en-US" altLang="ja-JP" sz="1600" baseline="0" smtClean="0"/>
                        <a:t> ratio of metal of ion i</a:t>
                      </a:r>
                      <a:endParaRPr kumimoji="1" lang="ja-JP" altLang="en-US" sz="1600"/>
                    </a:p>
                  </a:txBody>
                  <a:tcPr/>
                </a:tc>
              </a:tr>
              <a:tr h="233420">
                <a:tc>
                  <a:txBody>
                    <a:bodyPr/>
                    <a:lstStyle/>
                    <a:p>
                      <a:r>
                        <a:rPr kumimoji="1" lang="en-US" altLang="ja-JP" sz="1600" i="1" smtClean="0"/>
                        <a:t>F</a:t>
                      </a:r>
                      <a:endParaRPr kumimoji="1" lang="ja-JP" altLang="en-US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Faraday’s constant [F m</a:t>
                      </a:r>
                      <a:r>
                        <a:rPr kumimoji="1" lang="en-US" altLang="ja-JP" sz="1600" baseline="30000" smtClean="0"/>
                        <a:t>-1</a:t>
                      </a:r>
                      <a:r>
                        <a:rPr kumimoji="1" lang="en-US" altLang="ja-JP" sz="1600" smtClean="0"/>
                        <a:t>]</a:t>
                      </a:r>
                      <a:endParaRPr kumimoji="1" lang="ja-JP" altLang="en-US" sz="1600"/>
                    </a:p>
                  </a:txBody>
                  <a:tcPr/>
                </a:tc>
              </a:tr>
              <a:tr h="403179">
                <a:tc>
                  <a:txBody>
                    <a:bodyPr/>
                    <a:lstStyle/>
                    <a:p>
                      <a:r>
                        <a:rPr kumimoji="1" lang="en-US" altLang="ja-JP" sz="1600" i="1" err="1" smtClean="0"/>
                        <a:t>C</a:t>
                      </a:r>
                      <a:r>
                        <a:rPr kumimoji="1" lang="en-US" altLang="ja-JP" sz="1600" i="1" baseline="-25000" err="1" smtClean="0"/>
                        <a:t>i</a:t>
                      </a:r>
                      <a:endParaRPr kumimoji="1" lang="ja-JP" altLang="en-US" sz="16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Molar</a:t>
                      </a:r>
                      <a:r>
                        <a:rPr kumimoji="1" lang="en-US" altLang="ja-JP" sz="1600" baseline="0" smtClean="0"/>
                        <a:t> concentration of ion i</a:t>
                      </a:r>
                      <a:r>
                        <a:rPr kumimoji="1" lang="ja-JP" altLang="en-US" sz="1600" smtClean="0"/>
                        <a:t> </a:t>
                      </a:r>
                      <a:r>
                        <a:rPr kumimoji="1" lang="en-US" altLang="ja-JP" sz="1600" smtClean="0"/>
                        <a:t>[mol m</a:t>
                      </a:r>
                      <a:r>
                        <a:rPr kumimoji="1" lang="en-US" altLang="ja-JP" sz="1600" baseline="30000" smtClean="0"/>
                        <a:t>-3</a:t>
                      </a:r>
                      <a:r>
                        <a:rPr kumimoji="1" lang="en-US" altLang="ja-JP" sz="1600" smtClean="0"/>
                        <a:t>]</a:t>
                      </a:r>
                      <a:endParaRPr kumimoji="1" lang="ja-JP" altLang="en-US" sz="1600"/>
                    </a:p>
                  </a:txBody>
                  <a:tcPr/>
                </a:tc>
              </a:tr>
              <a:tr h="233420">
                <a:tc>
                  <a:txBody>
                    <a:bodyPr/>
                    <a:lstStyle/>
                    <a:p>
                      <a:r>
                        <a:rPr kumimoji="1" lang="en-US" altLang="ja-JP" sz="1600" i="1" baseline="0" err="1" smtClean="0"/>
                        <a:t>z</a:t>
                      </a:r>
                      <a:r>
                        <a:rPr kumimoji="1" lang="en-US" altLang="ja-JP" sz="1600" i="1" baseline="-25000" err="1" smtClean="0"/>
                        <a:t>i</a:t>
                      </a:r>
                      <a:endParaRPr kumimoji="1" lang="ja-JP" altLang="en-US" sz="1600" i="1" baseline="-250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smtClean="0"/>
                        <a:t>Charge</a:t>
                      </a:r>
                      <a:r>
                        <a:rPr kumimoji="1" lang="en-US" altLang="ja-JP" sz="1600" baseline="0" smtClean="0"/>
                        <a:t> number of ion i</a:t>
                      </a:r>
                      <a:endParaRPr kumimoji="1" lang="ja-JP" altLang="en-US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i="1" baseline="0" dirty="0" err="1" smtClean="0"/>
                        <a:t>r</a:t>
                      </a:r>
                      <a:r>
                        <a:rPr kumimoji="1" lang="en-US" altLang="ja-JP" sz="1600" i="1" baseline="-25000" dirty="0" err="1" smtClean="0"/>
                        <a:t>i</a:t>
                      </a:r>
                      <a:endParaRPr kumimoji="1" lang="ja-JP" altLang="en-US" sz="1600" i="1" baseline="-250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Cathodic</a:t>
                      </a:r>
                      <a:r>
                        <a:rPr kumimoji="1" lang="en-US" altLang="ja-JP" sz="1600" dirty="0" smtClean="0"/>
                        <a:t> reaction ratio</a:t>
                      </a:r>
                      <a:endParaRPr kumimoji="1" lang="ja-JP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6" name="グループ化 5"/>
          <p:cNvGrpSpPr/>
          <p:nvPr/>
        </p:nvGrpSpPr>
        <p:grpSpPr>
          <a:xfrm>
            <a:off x="904512" y="671456"/>
            <a:ext cx="2161682" cy="1832545"/>
            <a:chOff x="574835" y="1688334"/>
            <a:chExt cx="2161682" cy="1832545"/>
          </a:xfrm>
        </p:grpSpPr>
        <p:sp>
          <p:nvSpPr>
            <p:cNvPr id="3" name="正方形/長方形 2"/>
            <p:cNvSpPr/>
            <p:nvPr/>
          </p:nvSpPr>
          <p:spPr>
            <a:xfrm>
              <a:off x="827584" y="2104519"/>
              <a:ext cx="1656184" cy="862633"/>
            </a:xfrm>
            <a:prstGeom prst="rect">
              <a:avLst/>
            </a:prstGeom>
            <a:solidFill>
              <a:srgbClr val="B0E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Target</a:t>
              </a:r>
            </a:p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So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lution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827584" y="2967153"/>
              <a:ext cx="1656184" cy="55372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Metal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直線コネクタ 8"/>
            <p:cNvCxnSpPr/>
            <p:nvPr/>
          </p:nvCxnSpPr>
          <p:spPr>
            <a:xfrm flipH="1">
              <a:off x="808160" y="2104519"/>
              <a:ext cx="19424" cy="86263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2483768" y="2104519"/>
              <a:ext cx="0" cy="86263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574835" y="1688334"/>
              <a:ext cx="2161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err="1" smtClean="0"/>
                <a:t>Cathodic</a:t>
              </a:r>
              <a:r>
                <a:rPr lang="en-US" altLang="ja-JP" sz="2000" dirty="0" smtClean="0"/>
                <a:t> boundary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4199424" y="4008102"/>
                <a:ext cx="3926716" cy="745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ja-JP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0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en-US" altLang="ja-JP" sz="2000" b="0" i="1" smtClean="0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altLang="ja-JP" sz="2000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altLang="ja-JP" sz="2000" b="0" i="1" smtClean="0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altLang="ja-JP" sz="20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ja-JP" sz="20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ja-JP" sz="2000" b="0" i="0" smtClean="0">
                              <a:latin typeface="Cambria Math"/>
                            </a:rPr>
                            <m:t>anode</m:t>
                          </m:r>
                        </m:sub>
                      </m:sSub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ja-JP" sz="2000" i="1">
                              <a:latin typeface="Cambria Math"/>
                              <a:ea typeface="Cambria Math"/>
                            </a:rPr>
                            <m:t>Φ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ja-JP" sz="2000" i="0">
                              <a:latin typeface="Cambria Math"/>
                              <a:ea typeface="Cambria Math"/>
                            </a:rPr>
                            <m:t>pH</m:t>
                          </m:r>
                        </m:e>
                      </m:d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424" y="4008102"/>
                <a:ext cx="3926716" cy="745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4199424" y="4837136"/>
                <a:ext cx="4114781" cy="687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ja-JP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0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en-US" altLang="ja-JP" sz="2000" b="0" i="1" smtClean="0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altLang="ja-JP" sz="2000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altLang="ja-JP" sz="2000" b="0" i="1" smtClean="0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altLang="ja-JP" sz="2000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ja-JP" sz="20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ja-JP" sz="2000" b="0" i="0" smtClean="0">
                              <a:latin typeface="Cambria Math"/>
                            </a:rPr>
                            <m:t>cathode</m:t>
                          </m:r>
                        </m:sub>
                      </m:sSub>
                      <m:r>
                        <a:rPr lang="en-US" altLang="ja-JP" sz="2000" i="1">
                          <a:latin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altLang="ja-JP" sz="2000" i="1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ja-JP" sz="2000" b="0" i="0" smtClean="0">
                          <a:latin typeface="Cambria Math" panose="02040503050406030204" pitchFamily="18" charset="0"/>
                          <a:ea typeface="Cambria Math"/>
                        </a:rPr>
                        <m:t>pH</m:t>
                      </m:r>
                      <m:r>
                        <a:rPr lang="en-US" altLang="ja-JP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424" y="4837136"/>
                <a:ext cx="4114781" cy="68794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グループ化 31"/>
          <p:cNvGrpSpPr/>
          <p:nvPr/>
        </p:nvGrpSpPr>
        <p:grpSpPr>
          <a:xfrm>
            <a:off x="4140330" y="1542127"/>
            <a:ext cx="2560829" cy="837988"/>
            <a:chOff x="4664952" y="1815740"/>
            <a:chExt cx="2560829" cy="83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4664952" y="1815740"/>
                  <a:ext cx="2363339" cy="422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/>
                          </a:rPr>
                          <m:t>𝐽</m:t>
                        </m:r>
                        <m:r>
                          <a:rPr kumimoji="1" lang="en-US" altLang="ja-JP" sz="20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kumimoji="1" lang="en-US" altLang="ja-JP" sz="2000" b="0" i="0" smtClean="0">
                                <a:latin typeface="Cambria Math"/>
                              </a:rPr>
                              <m:t>anode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l-GR" altLang="ja-JP" sz="2000" b="0" i="1" smtClean="0">
                                <a:latin typeface="Cambria Math"/>
                                <a:ea typeface="Cambria Math"/>
                              </a:rPr>
                              <m:t>Φ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altLang="ja-JP" sz="2000" i="0">
                                <a:latin typeface="Cambria Math"/>
                                <a:ea typeface="Cambria Math"/>
                              </a:rPr>
                              <m:t>pH</m:t>
                            </m:r>
                          </m:e>
                        </m:d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6" name="テキスト ボックス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4952" y="1815740"/>
                  <a:ext cx="2363339" cy="42210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正方形/長方形 33"/>
                <p:cNvSpPr/>
                <p:nvPr/>
              </p:nvSpPr>
              <p:spPr>
                <a:xfrm>
                  <a:off x="4664952" y="2231625"/>
                  <a:ext cx="2560829" cy="4221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 sz="2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cathode</m:t>
                            </m:r>
                          </m:sub>
                        </m:s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20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  <m:r>
                          <a:rPr lang="en-US" altLang="ja-JP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pH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4" name="正方形/長方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4952" y="2231625"/>
                  <a:ext cx="2560829" cy="42210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テキスト ボックス 34"/>
          <p:cNvSpPr txBox="1"/>
          <p:nvPr/>
        </p:nvSpPr>
        <p:spPr>
          <a:xfrm>
            <a:off x="4067944" y="1218397"/>
            <a:ext cx="24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Electrostatic analysis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108871" y="3717032"/>
            <a:ext cx="26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mtClean="0"/>
              <a:t>Mass transport analysis</a:t>
            </a:r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264180" y="2380115"/>
            <a:ext cx="4519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Polarization curves represent relationship between potential and current density for each </a:t>
            </a:r>
            <a:r>
              <a:rPr lang="en-US" altLang="ja-JP" sz="2000" dirty="0" err="1" smtClean="0"/>
              <a:t>pH.</a:t>
            </a:r>
            <a:endParaRPr lang="en-US" altLang="ja-JP" sz="20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94084" y="5517232"/>
            <a:ext cx="471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Ionic </a:t>
            </a:r>
            <a:r>
              <a:rPr lang="en-US" altLang="ja-JP" dirty="0"/>
              <a:t>molar flux density as a function of a polarization curve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19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Numerical Analysis Method</a:t>
            </a:r>
            <a:endParaRPr kumimoji="1" lang="ja-JP" altLang="en-US" dirty="0"/>
          </a:p>
        </p:txBody>
      </p:sp>
      <p:sp>
        <p:nvSpPr>
          <p:cNvPr id="2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620688"/>
            <a:ext cx="9073008" cy="7858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Localized corrosion is calculated with </a:t>
            </a:r>
            <a:r>
              <a:rPr lang="en-US" altLang="ja-JP" sz="2400" u="sng" dirty="0" smtClean="0"/>
              <a:t>voxel-based finite volume method (Voxel </a:t>
            </a:r>
            <a:r>
              <a:rPr lang="en-US" altLang="ja-JP" sz="2400" u="sng" dirty="0" err="1" smtClean="0"/>
              <a:t>FVM</a:t>
            </a:r>
            <a:r>
              <a:rPr lang="en-US" altLang="ja-JP" sz="2400" u="sng" dirty="0" smtClean="0"/>
              <a:t>)</a:t>
            </a:r>
            <a:r>
              <a:rPr lang="en-US" altLang="ja-JP" sz="2400" dirty="0" smtClean="0"/>
              <a:t>.</a:t>
            </a:r>
            <a:endParaRPr kumimoji="1" lang="en-US" altLang="ja-JP" sz="24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4077072"/>
            <a:ext cx="237626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2800" smtClean="0">
                <a:solidFill>
                  <a:srgbClr val="104AEE"/>
                </a:solidFill>
              </a:rPr>
              <a:t>Voxel </a:t>
            </a:r>
            <a:r>
              <a:rPr lang="en-US" altLang="ja-JP" sz="2800" smtClean="0">
                <a:solidFill>
                  <a:srgbClr val="104AEE"/>
                </a:solidFill>
              </a:rPr>
              <a:t>method</a:t>
            </a:r>
            <a:endParaRPr kumimoji="1" lang="en-US" altLang="ja-JP" sz="2800" smtClean="0">
              <a:solidFill>
                <a:srgbClr val="104AEE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7544" y="1652607"/>
            <a:ext cx="8611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800" smtClean="0">
                <a:solidFill>
                  <a:srgbClr val="FF0000"/>
                </a:solidFill>
              </a:rPr>
              <a:t>FVM</a:t>
            </a:r>
            <a:endParaRPr kumimoji="1" lang="en-US" altLang="ja-JP" sz="2800" smtClean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497" y="4600292"/>
            <a:ext cx="3240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Metal </a:t>
            </a:r>
            <a:r>
              <a:rPr lang="en-US" altLang="ja-JP" sz="2400" dirty="0"/>
              <a:t>shape and surface area are updated.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496" y="2300679"/>
            <a:ext cx="3492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Corrosion </a:t>
            </a:r>
            <a:r>
              <a:rPr lang="en-US" altLang="ja-JP" sz="2400" dirty="0"/>
              <a:t>rates are calculated with considering </a:t>
            </a:r>
            <a:r>
              <a:rPr lang="en-US" altLang="ja-JP" sz="2400" dirty="0" err="1"/>
              <a:t>multiphysics</a:t>
            </a:r>
            <a:r>
              <a:rPr lang="en-US" altLang="ja-JP" sz="2400" dirty="0"/>
              <a:t> problem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grpSp>
        <p:nvGrpSpPr>
          <p:cNvPr id="32" name="グループ化 31"/>
          <p:cNvGrpSpPr/>
          <p:nvPr/>
        </p:nvGrpSpPr>
        <p:grpSpPr>
          <a:xfrm>
            <a:off x="3528138" y="1232688"/>
            <a:ext cx="4968552" cy="5060684"/>
            <a:chOff x="3528138" y="1232688"/>
            <a:chExt cx="4968552" cy="5060684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3528138" y="1232688"/>
              <a:ext cx="4968552" cy="5060684"/>
              <a:chOff x="3577563" y="1032612"/>
              <a:chExt cx="4968552" cy="5060684"/>
            </a:xfrm>
          </p:grpSpPr>
          <p:grpSp>
            <p:nvGrpSpPr>
              <p:cNvPr id="37" name="グループ化 36"/>
              <p:cNvGrpSpPr/>
              <p:nvPr/>
            </p:nvGrpSpPr>
            <p:grpSpPr>
              <a:xfrm>
                <a:off x="3577563" y="1337706"/>
                <a:ext cx="4968552" cy="4545828"/>
                <a:chOff x="899592" y="1384736"/>
                <a:chExt cx="4968552" cy="4545828"/>
              </a:xfrm>
              <a:solidFill>
                <a:schemeClr val="tx2"/>
              </a:solidFill>
            </p:grpSpPr>
            <p:sp>
              <p:nvSpPr>
                <p:cNvPr id="34" name="正方形/長方形 33"/>
                <p:cNvSpPr/>
                <p:nvPr/>
              </p:nvSpPr>
              <p:spPr>
                <a:xfrm>
                  <a:off x="899592" y="1384736"/>
                  <a:ext cx="4968552" cy="892136"/>
                </a:xfrm>
                <a:prstGeom prst="rect">
                  <a:avLst/>
                </a:prstGeom>
                <a:solidFill>
                  <a:srgbClr val="5988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正方形/長方形 34"/>
                <p:cNvSpPr/>
                <p:nvPr/>
              </p:nvSpPr>
              <p:spPr>
                <a:xfrm>
                  <a:off x="5634118" y="1988840"/>
                  <a:ext cx="234026" cy="3672408"/>
                </a:xfrm>
                <a:prstGeom prst="rect">
                  <a:avLst/>
                </a:prstGeom>
                <a:solidFill>
                  <a:srgbClr val="5988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正方形/長方形 35"/>
                <p:cNvSpPr/>
                <p:nvPr/>
              </p:nvSpPr>
              <p:spPr>
                <a:xfrm>
                  <a:off x="899592" y="5143372"/>
                  <a:ext cx="4968552" cy="787192"/>
                </a:xfrm>
                <a:prstGeom prst="rect">
                  <a:avLst/>
                </a:prstGeom>
                <a:solidFill>
                  <a:srgbClr val="5988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1" name="正方形/長方形 30"/>
              <p:cNvSpPr/>
              <p:nvPr/>
            </p:nvSpPr>
            <p:spPr>
              <a:xfrm>
                <a:off x="3577563" y="2373858"/>
                <a:ext cx="4608512" cy="2628000"/>
              </a:xfrm>
              <a:prstGeom prst="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739835" y="1486525"/>
                <a:ext cx="4283968" cy="6463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/>
                  <a:t>Form metal surface and calculate surface area in cells</a:t>
                </a:r>
                <a:endParaRPr kumimoji="1" lang="ja-JP" altLang="en-US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3730707" y="2564904"/>
                <a:ext cx="4302224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Solve electrostatic problem</a:t>
                </a:r>
                <a:endParaRPr kumimoji="1" lang="ja-JP" altLang="en-US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3721579" y="3429000"/>
                <a:ext cx="4320480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Calculate mass transports</a:t>
                </a:r>
                <a:endParaRPr kumimoji="1" lang="ja-JP" altLang="en-US" dirty="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3739581" y="5186524"/>
                <a:ext cx="4320480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Update </a:t>
                </a:r>
                <a:r>
                  <a:rPr lang="en-US" altLang="ja-JP" dirty="0" err="1" smtClean="0"/>
                  <a:t>VOF</a:t>
                </a:r>
                <a:r>
                  <a:rPr lang="en-US" altLang="ja-JP" dirty="0" smtClean="0"/>
                  <a:t> of cells</a:t>
                </a:r>
                <a:endParaRPr kumimoji="1" lang="en-US" altLang="ja-JP" dirty="0" smtClean="0"/>
              </a:p>
            </p:txBody>
          </p:sp>
          <p:cxnSp>
            <p:nvCxnSpPr>
              <p:cNvPr id="16" name="直線矢印コネクタ 15"/>
              <p:cNvCxnSpPr>
                <a:stCxn id="10" idx="2"/>
                <a:endCxn id="12" idx="0"/>
              </p:cNvCxnSpPr>
              <p:nvPr/>
            </p:nvCxnSpPr>
            <p:spPr>
              <a:xfrm>
                <a:off x="5881819" y="2132856"/>
                <a:ext cx="0" cy="432048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>
                <a:stCxn id="12" idx="2"/>
                <a:endCxn id="13" idx="0"/>
              </p:cNvCxnSpPr>
              <p:nvPr/>
            </p:nvCxnSpPr>
            <p:spPr>
              <a:xfrm>
                <a:off x="5881819" y="2934236"/>
                <a:ext cx="0" cy="494764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>
                <a:stCxn id="28" idx="2"/>
                <a:endCxn id="14" idx="0"/>
              </p:cNvCxnSpPr>
              <p:nvPr/>
            </p:nvCxnSpPr>
            <p:spPr>
              <a:xfrm>
                <a:off x="5899821" y="4670725"/>
                <a:ext cx="0" cy="515799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>
                <a:endCxn id="10" idx="0"/>
              </p:cNvCxnSpPr>
              <p:nvPr/>
            </p:nvCxnSpPr>
            <p:spPr>
              <a:xfrm>
                <a:off x="5881819" y="1032612"/>
                <a:ext cx="0" cy="453913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/>
              <p:cNvCxnSpPr>
                <a:stCxn id="14" idx="2"/>
              </p:cNvCxnSpPr>
              <p:nvPr/>
            </p:nvCxnSpPr>
            <p:spPr>
              <a:xfrm>
                <a:off x="5899821" y="5555856"/>
                <a:ext cx="0" cy="537440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カギ線コネクタ 25"/>
              <p:cNvCxnSpPr>
                <a:stCxn id="14" idx="3"/>
                <a:endCxn id="10" idx="3"/>
              </p:cNvCxnSpPr>
              <p:nvPr/>
            </p:nvCxnSpPr>
            <p:spPr>
              <a:xfrm flipH="1" flipV="1">
                <a:off x="8023803" y="1809691"/>
                <a:ext cx="36258" cy="3561499"/>
              </a:xfrm>
              <a:prstGeom prst="bentConnector3">
                <a:avLst>
                  <a:gd name="adj1" fmla="val -997308"/>
                </a:avLst>
              </a:prstGeom>
              <a:ln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テキスト ボックス 27"/>
            <p:cNvSpPr txBox="1"/>
            <p:nvPr/>
          </p:nvSpPr>
          <p:spPr>
            <a:xfrm>
              <a:off x="3690156" y="4501469"/>
              <a:ext cx="432048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Consider chemical reactions</a:t>
              </a:r>
              <a:endParaRPr kumimoji="1" lang="ja-JP" altLang="en-US" dirty="0"/>
            </a:p>
          </p:txBody>
        </p:sp>
        <p:cxnSp>
          <p:nvCxnSpPr>
            <p:cNvPr id="30" name="直線矢印コネクタ 29"/>
            <p:cNvCxnSpPr>
              <a:stCxn id="13" idx="2"/>
              <a:endCxn id="28" idx="0"/>
            </p:cNvCxnSpPr>
            <p:nvPr/>
          </p:nvCxnSpPr>
          <p:spPr>
            <a:xfrm>
              <a:off x="5832394" y="3998408"/>
              <a:ext cx="18002" cy="503061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13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827584" y="1707209"/>
            <a:ext cx="7010400" cy="3377975"/>
            <a:chOff x="827584" y="1851225"/>
            <a:chExt cx="7010400" cy="3377975"/>
          </a:xfrm>
        </p:grpSpPr>
        <p:sp>
          <p:nvSpPr>
            <p:cNvPr id="3" name="正方形/長方形 2"/>
            <p:cNvSpPr/>
            <p:nvPr/>
          </p:nvSpPr>
          <p:spPr>
            <a:xfrm>
              <a:off x="5991521" y="1851225"/>
              <a:ext cx="1778496" cy="28676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827584" y="1965300"/>
              <a:ext cx="7010400" cy="326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827584" y="1965300"/>
              <a:ext cx="7008813" cy="32639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851397" y="1982763"/>
              <a:ext cx="4114800" cy="3201988"/>
            </a:xfrm>
            <a:prstGeom prst="rect">
              <a:avLst/>
            </a:pr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845047" y="1976413"/>
              <a:ext cx="4129088" cy="3216275"/>
            </a:xfrm>
            <a:custGeom>
              <a:avLst/>
              <a:gdLst>
                <a:gd name="T0" fmla="*/ 2596 w 2601"/>
                <a:gd name="T1" fmla="*/ 9 h 2026"/>
                <a:gd name="T2" fmla="*/ 2596 w 2601"/>
                <a:gd name="T3" fmla="*/ 4 h 2026"/>
                <a:gd name="T4" fmla="*/ 2592 w 2601"/>
                <a:gd name="T5" fmla="*/ 4 h 2026"/>
                <a:gd name="T6" fmla="*/ 2592 w 2601"/>
                <a:gd name="T7" fmla="*/ 2021 h 2026"/>
                <a:gd name="T8" fmla="*/ 2596 w 2601"/>
                <a:gd name="T9" fmla="*/ 2021 h 2026"/>
                <a:gd name="T10" fmla="*/ 2596 w 2601"/>
                <a:gd name="T11" fmla="*/ 2017 h 2026"/>
                <a:gd name="T12" fmla="*/ 4 w 2601"/>
                <a:gd name="T13" fmla="*/ 2017 h 2026"/>
                <a:gd name="T14" fmla="*/ 4 w 2601"/>
                <a:gd name="T15" fmla="*/ 2021 h 2026"/>
                <a:gd name="T16" fmla="*/ 9 w 2601"/>
                <a:gd name="T17" fmla="*/ 2021 h 2026"/>
                <a:gd name="T18" fmla="*/ 9 w 2601"/>
                <a:gd name="T19" fmla="*/ 4 h 2026"/>
                <a:gd name="T20" fmla="*/ 4 w 2601"/>
                <a:gd name="T21" fmla="*/ 4 h 2026"/>
                <a:gd name="T22" fmla="*/ 4 w 2601"/>
                <a:gd name="T23" fmla="*/ 9 h 2026"/>
                <a:gd name="T24" fmla="*/ 2596 w 2601"/>
                <a:gd name="T25" fmla="*/ 9 h 2026"/>
                <a:gd name="T26" fmla="*/ 4 w 2601"/>
                <a:gd name="T27" fmla="*/ 0 h 2026"/>
                <a:gd name="T28" fmla="*/ 0 w 2601"/>
                <a:gd name="T29" fmla="*/ 0 h 2026"/>
                <a:gd name="T30" fmla="*/ 0 w 2601"/>
                <a:gd name="T31" fmla="*/ 2026 h 2026"/>
                <a:gd name="T32" fmla="*/ 2601 w 2601"/>
                <a:gd name="T33" fmla="*/ 2026 h 2026"/>
                <a:gd name="T34" fmla="*/ 2601 w 2601"/>
                <a:gd name="T35" fmla="*/ 0 h 2026"/>
                <a:gd name="T36" fmla="*/ 2596 w 2601"/>
                <a:gd name="T37" fmla="*/ 0 h 2026"/>
                <a:gd name="T38" fmla="*/ 4 w 2601"/>
                <a:gd name="T3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1" h="2026">
                  <a:moveTo>
                    <a:pt x="2596" y="9"/>
                  </a:moveTo>
                  <a:lnTo>
                    <a:pt x="2596" y="4"/>
                  </a:lnTo>
                  <a:lnTo>
                    <a:pt x="2592" y="4"/>
                  </a:lnTo>
                  <a:lnTo>
                    <a:pt x="2592" y="2021"/>
                  </a:lnTo>
                  <a:lnTo>
                    <a:pt x="2596" y="2021"/>
                  </a:lnTo>
                  <a:lnTo>
                    <a:pt x="2596" y="2017"/>
                  </a:lnTo>
                  <a:lnTo>
                    <a:pt x="4" y="2017"/>
                  </a:lnTo>
                  <a:lnTo>
                    <a:pt x="4" y="2021"/>
                  </a:lnTo>
                  <a:lnTo>
                    <a:pt x="9" y="2021"/>
                  </a:lnTo>
                  <a:lnTo>
                    <a:pt x="9" y="4"/>
                  </a:lnTo>
                  <a:lnTo>
                    <a:pt x="4" y="4"/>
                  </a:lnTo>
                  <a:lnTo>
                    <a:pt x="4" y="9"/>
                  </a:lnTo>
                  <a:lnTo>
                    <a:pt x="2596" y="9"/>
                  </a:lnTo>
                  <a:close/>
                  <a:moveTo>
                    <a:pt x="4" y="0"/>
                  </a:moveTo>
                  <a:lnTo>
                    <a:pt x="0" y="0"/>
                  </a:lnTo>
                  <a:lnTo>
                    <a:pt x="0" y="2026"/>
                  </a:lnTo>
                  <a:lnTo>
                    <a:pt x="2601" y="2026"/>
                  </a:lnTo>
                  <a:lnTo>
                    <a:pt x="2601" y="0"/>
                  </a:lnTo>
                  <a:lnTo>
                    <a:pt x="259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851397" y="1982763"/>
              <a:ext cx="4114800" cy="2743200"/>
            </a:xfrm>
            <a:custGeom>
              <a:avLst/>
              <a:gdLst>
                <a:gd name="T0" fmla="*/ 0 w 2592"/>
                <a:gd name="T1" fmla="*/ 864 h 1728"/>
                <a:gd name="T2" fmla="*/ 287 w 2592"/>
                <a:gd name="T3" fmla="*/ 864 h 1728"/>
                <a:gd name="T4" fmla="*/ 287 w 2592"/>
                <a:gd name="T5" fmla="*/ 1152 h 1728"/>
                <a:gd name="T6" fmla="*/ 575 w 2592"/>
                <a:gd name="T7" fmla="*/ 1152 h 1728"/>
                <a:gd name="T8" fmla="*/ 575 w 2592"/>
                <a:gd name="T9" fmla="*/ 1728 h 1728"/>
                <a:gd name="T10" fmla="*/ 864 w 2592"/>
                <a:gd name="T11" fmla="*/ 1728 h 1728"/>
                <a:gd name="T12" fmla="*/ 864 w 2592"/>
                <a:gd name="T13" fmla="*/ 1440 h 1728"/>
                <a:gd name="T14" fmla="*/ 864 w 2592"/>
                <a:gd name="T15" fmla="*/ 1728 h 1728"/>
                <a:gd name="T16" fmla="*/ 1440 w 2592"/>
                <a:gd name="T17" fmla="*/ 1728 h 1728"/>
                <a:gd name="T18" fmla="*/ 1440 w 2592"/>
                <a:gd name="T19" fmla="*/ 1152 h 1728"/>
                <a:gd name="T20" fmla="*/ 2015 w 2592"/>
                <a:gd name="T21" fmla="*/ 1152 h 1728"/>
                <a:gd name="T22" fmla="*/ 2015 w 2592"/>
                <a:gd name="T23" fmla="*/ 577 h 1728"/>
                <a:gd name="T24" fmla="*/ 2304 w 2592"/>
                <a:gd name="T25" fmla="*/ 577 h 1728"/>
                <a:gd name="T26" fmla="*/ 2304 w 2592"/>
                <a:gd name="T27" fmla="*/ 287 h 1728"/>
                <a:gd name="T28" fmla="*/ 2592 w 2592"/>
                <a:gd name="T29" fmla="*/ 287 h 1728"/>
                <a:gd name="T30" fmla="*/ 2592 w 2592"/>
                <a:gd name="T31" fmla="*/ 0 h 1728"/>
                <a:gd name="T32" fmla="*/ 0 w 2592"/>
                <a:gd name="T33" fmla="*/ 0 h 1728"/>
                <a:gd name="T34" fmla="*/ 0 w 2592"/>
                <a:gd name="T35" fmla="*/ 864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2" h="1728">
                  <a:moveTo>
                    <a:pt x="0" y="864"/>
                  </a:moveTo>
                  <a:lnTo>
                    <a:pt x="287" y="864"/>
                  </a:lnTo>
                  <a:lnTo>
                    <a:pt x="287" y="1152"/>
                  </a:lnTo>
                  <a:lnTo>
                    <a:pt x="575" y="1152"/>
                  </a:lnTo>
                  <a:lnTo>
                    <a:pt x="575" y="1728"/>
                  </a:lnTo>
                  <a:lnTo>
                    <a:pt x="864" y="1728"/>
                  </a:lnTo>
                  <a:lnTo>
                    <a:pt x="864" y="1440"/>
                  </a:lnTo>
                  <a:lnTo>
                    <a:pt x="864" y="1728"/>
                  </a:lnTo>
                  <a:lnTo>
                    <a:pt x="1440" y="1728"/>
                  </a:lnTo>
                  <a:lnTo>
                    <a:pt x="1440" y="1152"/>
                  </a:lnTo>
                  <a:lnTo>
                    <a:pt x="2015" y="1152"/>
                  </a:lnTo>
                  <a:lnTo>
                    <a:pt x="2015" y="577"/>
                  </a:lnTo>
                  <a:lnTo>
                    <a:pt x="2304" y="577"/>
                  </a:lnTo>
                  <a:lnTo>
                    <a:pt x="2304" y="287"/>
                  </a:lnTo>
                  <a:lnTo>
                    <a:pt x="2592" y="287"/>
                  </a:lnTo>
                  <a:lnTo>
                    <a:pt x="2592" y="0"/>
                  </a:lnTo>
                  <a:lnTo>
                    <a:pt x="0" y="0"/>
                  </a:lnTo>
                  <a:lnTo>
                    <a:pt x="0" y="86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851397" y="1982763"/>
              <a:ext cx="4114800" cy="2743200"/>
            </a:xfrm>
            <a:custGeom>
              <a:avLst/>
              <a:gdLst>
                <a:gd name="T0" fmla="*/ 0 w 2592"/>
                <a:gd name="T1" fmla="*/ 864 h 1728"/>
                <a:gd name="T2" fmla="*/ 287 w 2592"/>
                <a:gd name="T3" fmla="*/ 864 h 1728"/>
                <a:gd name="T4" fmla="*/ 287 w 2592"/>
                <a:gd name="T5" fmla="*/ 1152 h 1728"/>
                <a:gd name="T6" fmla="*/ 575 w 2592"/>
                <a:gd name="T7" fmla="*/ 1152 h 1728"/>
                <a:gd name="T8" fmla="*/ 575 w 2592"/>
                <a:gd name="T9" fmla="*/ 1728 h 1728"/>
                <a:gd name="T10" fmla="*/ 864 w 2592"/>
                <a:gd name="T11" fmla="*/ 1728 h 1728"/>
                <a:gd name="T12" fmla="*/ 864 w 2592"/>
                <a:gd name="T13" fmla="*/ 1440 h 1728"/>
                <a:gd name="T14" fmla="*/ 864 w 2592"/>
                <a:gd name="T15" fmla="*/ 1728 h 1728"/>
                <a:gd name="T16" fmla="*/ 1440 w 2592"/>
                <a:gd name="T17" fmla="*/ 1728 h 1728"/>
                <a:gd name="T18" fmla="*/ 1440 w 2592"/>
                <a:gd name="T19" fmla="*/ 1152 h 1728"/>
                <a:gd name="T20" fmla="*/ 2015 w 2592"/>
                <a:gd name="T21" fmla="*/ 1152 h 1728"/>
                <a:gd name="T22" fmla="*/ 2015 w 2592"/>
                <a:gd name="T23" fmla="*/ 577 h 1728"/>
                <a:gd name="T24" fmla="*/ 2304 w 2592"/>
                <a:gd name="T25" fmla="*/ 577 h 1728"/>
                <a:gd name="T26" fmla="*/ 2304 w 2592"/>
                <a:gd name="T27" fmla="*/ 287 h 1728"/>
                <a:gd name="T28" fmla="*/ 2592 w 2592"/>
                <a:gd name="T29" fmla="*/ 287 h 1728"/>
                <a:gd name="T30" fmla="*/ 2592 w 2592"/>
                <a:gd name="T31" fmla="*/ 0 h 1728"/>
                <a:gd name="T32" fmla="*/ 0 w 2592"/>
                <a:gd name="T33" fmla="*/ 0 h 1728"/>
                <a:gd name="T34" fmla="*/ 0 w 2592"/>
                <a:gd name="T35" fmla="*/ 864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92" h="1728">
                  <a:moveTo>
                    <a:pt x="0" y="864"/>
                  </a:moveTo>
                  <a:lnTo>
                    <a:pt x="287" y="864"/>
                  </a:lnTo>
                  <a:lnTo>
                    <a:pt x="287" y="1152"/>
                  </a:lnTo>
                  <a:lnTo>
                    <a:pt x="575" y="1152"/>
                  </a:lnTo>
                  <a:lnTo>
                    <a:pt x="575" y="1728"/>
                  </a:lnTo>
                  <a:lnTo>
                    <a:pt x="864" y="1728"/>
                  </a:lnTo>
                  <a:lnTo>
                    <a:pt x="864" y="1440"/>
                  </a:lnTo>
                  <a:lnTo>
                    <a:pt x="864" y="1728"/>
                  </a:lnTo>
                  <a:lnTo>
                    <a:pt x="1440" y="1728"/>
                  </a:lnTo>
                  <a:lnTo>
                    <a:pt x="1440" y="1152"/>
                  </a:lnTo>
                  <a:lnTo>
                    <a:pt x="2015" y="1152"/>
                  </a:lnTo>
                  <a:lnTo>
                    <a:pt x="2015" y="577"/>
                  </a:lnTo>
                  <a:lnTo>
                    <a:pt x="2304" y="577"/>
                  </a:lnTo>
                  <a:lnTo>
                    <a:pt x="2304" y="287"/>
                  </a:lnTo>
                  <a:lnTo>
                    <a:pt x="2592" y="287"/>
                  </a:lnTo>
                  <a:lnTo>
                    <a:pt x="2592" y="0"/>
                  </a:lnTo>
                  <a:lnTo>
                    <a:pt x="0" y="0"/>
                  </a:lnTo>
                  <a:lnTo>
                    <a:pt x="0" y="864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851397" y="1982763"/>
              <a:ext cx="3198813" cy="2286000"/>
            </a:xfrm>
            <a:custGeom>
              <a:avLst/>
              <a:gdLst>
                <a:gd name="T0" fmla="*/ 0 w 2015"/>
                <a:gd name="T1" fmla="*/ 577 h 1440"/>
                <a:gd name="T2" fmla="*/ 575 w 2015"/>
                <a:gd name="T3" fmla="*/ 577 h 1440"/>
                <a:gd name="T4" fmla="*/ 575 w 2015"/>
                <a:gd name="T5" fmla="*/ 864 h 1440"/>
                <a:gd name="T6" fmla="*/ 864 w 2015"/>
                <a:gd name="T7" fmla="*/ 864 h 1440"/>
                <a:gd name="T8" fmla="*/ 864 w 2015"/>
                <a:gd name="T9" fmla="*/ 1440 h 1440"/>
                <a:gd name="T10" fmla="*/ 1152 w 2015"/>
                <a:gd name="T11" fmla="*/ 1440 h 1440"/>
                <a:gd name="T12" fmla="*/ 1152 w 2015"/>
                <a:gd name="T13" fmla="*/ 864 h 1440"/>
                <a:gd name="T14" fmla="*/ 1727 w 2015"/>
                <a:gd name="T15" fmla="*/ 864 h 1440"/>
                <a:gd name="T16" fmla="*/ 1727 w 2015"/>
                <a:gd name="T17" fmla="*/ 287 h 1440"/>
                <a:gd name="T18" fmla="*/ 2015 w 2015"/>
                <a:gd name="T19" fmla="*/ 287 h 1440"/>
                <a:gd name="T20" fmla="*/ 2015 w 2015"/>
                <a:gd name="T21" fmla="*/ 0 h 1440"/>
                <a:gd name="T22" fmla="*/ 0 w 2015"/>
                <a:gd name="T23" fmla="*/ 0 h 1440"/>
                <a:gd name="T24" fmla="*/ 0 w 2015"/>
                <a:gd name="T25" fmla="*/ 577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5" h="1440">
                  <a:moveTo>
                    <a:pt x="0" y="577"/>
                  </a:moveTo>
                  <a:lnTo>
                    <a:pt x="575" y="577"/>
                  </a:lnTo>
                  <a:lnTo>
                    <a:pt x="575" y="864"/>
                  </a:lnTo>
                  <a:lnTo>
                    <a:pt x="864" y="864"/>
                  </a:lnTo>
                  <a:lnTo>
                    <a:pt x="864" y="1440"/>
                  </a:lnTo>
                  <a:lnTo>
                    <a:pt x="1152" y="1440"/>
                  </a:lnTo>
                  <a:lnTo>
                    <a:pt x="1152" y="864"/>
                  </a:lnTo>
                  <a:lnTo>
                    <a:pt x="1727" y="864"/>
                  </a:lnTo>
                  <a:lnTo>
                    <a:pt x="1727" y="287"/>
                  </a:lnTo>
                  <a:lnTo>
                    <a:pt x="2015" y="287"/>
                  </a:lnTo>
                  <a:lnTo>
                    <a:pt x="2015" y="0"/>
                  </a:lnTo>
                  <a:lnTo>
                    <a:pt x="0" y="0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851397" y="1982763"/>
              <a:ext cx="3198813" cy="2286000"/>
            </a:xfrm>
            <a:custGeom>
              <a:avLst/>
              <a:gdLst>
                <a:gd name="T0" fmla="*/ 0 w 2015"/>
                <a:gd name="T1" fmla="*/ 577 h 1440"/>
                <a:gd name="T2" fmla="*/ 575 w 2015"/>
                <a:gd name="T3" fmla="*/ 577 h 1440"/>
                <a:gd name="T4" fmla="*/ 575 w 2015"/>
                <a:gd name="T5" fmla="*/ 864 h 1440"/>
                <a:gd name="T6" fmla="*/ 864 w 2015"/>
                <a:gd name="T7" fmla="*/ 864 h 1440"/>
                <a:gd name="T8" fmla="*/ 864 w 2015"/>
                <a:gd name="T9" fmla="*/ 1440 h 1440"/>
                <a:gd name="T10" fmla="*/ 1152 w 2015"/>
                <a:gd name="T11" fmla="*/ 1440 h 1440"/>
                <a:gd name="T12" fmla="*/ 1152 w 2015"/>
                <a:gd name="T13" fmla="*/ 864 h 1440"/>
                <a:gd name="T14" fmla="*/ 1727 w 2015"/>
                <a:gd name="T15" fmla="*/ 864 h 1440"/>
                <a:gd name="T16" fmla="*/ 1727 w 2015"/>
                <a:gd name="T17" fmla="*/ 287 h 1440"/>
                <a:gd name="T18" fmla="*/ 2015 w 2015"/>
                <a:gd name="T19" fmla="*/ 287 h 1440"/>
                <a:gd name="T20" fmla="*/ 2015 w 2015"/>
                <a:gd name="T21" fmla="*/ 0 h 1440"/>
                <a:gd name="T22" fmla="*/ 0 w 2015"/>
                <a:gd name="T23" fmla="*/ 0 h 1440"/>
                <a:gd name="T24" fmla="*/ 0 w 2015"/>
                <a:gd name="T25" fmla="*/ 577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5" h="1440">
                  <a:moveTo>
                    <a:pt x="0" y="577"/>
                  </a:moveTo>
                  <a:lnTo>
                    <a:pt x="575" y="577"/>
                  </a:lnTo>
                  <a:lnTo>
                    <a:pt x="575" y="864"/>
                  </a:lnTo>
                  <a:lnTo>
                    <a:pt x="864" y="864"/>
                  </a:lnTo>
                  <a:lnTo>
                    <a:pt x="864" y="1440"/>
                  </a:lnTo>
                  <a:lnTo>
                    <a:pt x="1152" y="1440"/>
                  </a:lnTo>
                  <a:lnTo>
                    <a:pt x="1152" y="864"/>
                  </a:lnTo>
                  <a:lnTo>
                    <a:pt x="1727" y="864"/>
                  </a:lnTo>
                  <a:lnTo>
                    <a:pt x="1727" y="287"/>
                  </a:lnTo>
                  <a:lnTo>
                    <a:pt x="2015" y="287"/>
                  </a:lnTo>
                  <a:lnTo>
                    <a:pt x="2015" y="0"/>
                  </a:lnTo>
                  <a:lnTo>
                    <a:pt x="0" y="0"/>
                  </a:lnTo>
                  <a:lnTo>
                    <a:pt x="0" y="577"/>
                  </a:lnTo>
                </a:path>
              </a:pathLst>
            </a:custGeom>
            <a:noFill/>
            <a:ln w="6350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5194797" y="2898750"/>
              <a:ext cx="684213" cy="684213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5194797" y="2898750"/>
              <a:ext cx="684213" cy="684213"/>
            </a:xfrm>
            <a:prstGeom prst="rect">
              <a:avLst/>
            </a:prstGeom>
            <a:noFill/>
            <a:ln w="635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194797" y="3811563"/>
              <a:ext cx="684213" cy="687388"/>
            </a:xfrm>
            <a:prstGeom prst="rect">
              <a:avLst/>
            </a:prstGeom>
            <a:solidFill>
              <a:srgbClr val="E5E5E5"/>
            </a:solidFill>
            <a:ln w="0">
              <a:solidFill>
                <a:srgbClr val="E5E5E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5194797" y="3811563"/>
              <a:ext cx="684213" cy="687388"/>
            </a:xfrm>
            <a:prstGeom prst="rect">
              <a:avLst/>
            </a:prstGeom>
            <a:noFill/>
            <a:ln w="6350">
              <a:solidFill>
                <a:srgbClr val="E5E5E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5194797" y="1982763"/>
              <a:ext cx="684213" cy="685800"/>
            </a:xfrm>
            <a:prstGeom prst="rect">
              <a:avLst/>
            </a:prstGeom>
            <a:solidFill>
              <a:srgbClr val="98F5FF"/>
            </a:solidFill>
            <a:ln w="0">
              <a:solidFill>
                <a:srgbClr val="98F5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5194797" y="1982763"/>
              <a:ext cx="684213" cy="685800"/>
            </a:xfrm>
            <a:prstGeom prst="rect">
              <a:avLst/>
            </a:prstGeom>
            <a:noFill/>
            <a:ln w="6350">
              <a:solidFill>
                <a:srgbClr val="98F5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845047" y="1976413"/>
              <a:ext cx="4129088" cy="3216275"/>
            </a:xfrm>
            <a:custGeom>
              <a:avLst/>
              <a:gdLst>
                <a:gd name="T0" fmla="*/ 4 w 2601"/>
                <a:gd name="T1" fmla="*/ 9 h 2026"/>
                <a:gd name="T2" fmla="*/ 2596 w 2601"/>
                <a:gd name="T3" fmla="*/ 4 h 2026"/>
                <a:gd name="T4" fmla="*/ 2592 w 2601"/>
                <a:gd name="T5" fmla="*/ 291 h 2026"/>
                <a:gd name="T6" fmla="*/ 2596 w 2601"/>
                <a:gd name="T7" fmla="*/ 287 h 2026"/>
                <a:gd name="T8" fmla="*/ 0 w 2601"/>
                <a:gd name="T9" fmla="*/ 291 h 2026"/>
                <a:gd name="T10" fmla="*/ 4 w 2601"/>
                <a:gd name="T11" fmla="*/ 586 h 2026"/>
                <a:gd name="T12" fmla="*/ 2596 w 2601"/>
                <a:gd name="T13" fmla="*/ 581 h 2026"/>
                <a:gd name="T14" fmla="*/ 2592 w 2601"/>
                <a:gd name="T15" fmla="*/ 868 h 2026"/>
                <a:gd name="T16" fmla="*/ 2596 w 2601"/>
                <a:gd name="T17" fmla="*/ 864 h 2026"/>
                <a:gd name="T18" fmla="*/ 0 w 2601"/>
                <a:gd name="T19" fmla="*/ 868 h 2026"/>
                <a:gd name="T20" fmla="*/ 4 w 2601"/>
                <a:gd name="T21" fmla="*/ 1162 h 2026"/>
                <a:gd name="T22" fmla="*/ 2596 w 2601"/>
                <a:gd name="T23" fmla="*/ 1156 h 2026"/>
                <a:gd name="T24" fmla="*/ 2592 w 2601"/>
                <a:gd name="T25" fmla="*/ 1444 h 2026"/>
                <a:gd name="T26" fmla="*/ 2596 w 2601"/>
                <a:gd name="T27" fmla="*/ 1440 h 2026"/>
                <a:gd name="T28" fmla="*/ 0 w 2601"/>
                <a:gd name="T29" fmla="*/ 1444 h 2026"/>
                <a:gd name="T30" fmla="*/ 4 w 2601"/>
                <a:gd name="T31" fmla="*/ 1737 h 2026"/>
                <a:gd name="T32" fmla="*/ 2596 w 2601"/>
                <a:gd name="T33" fmla="*/ 1732 h 2026"/>
                <a:gd name="T34" fmla="*/ 2592 w 2601"/>
                <a:gd name="T35" fmla="*/ 2021 h 2026"/>
                <a:gd name="T36" fmla="*/ 2596 w 2601"/>
                <a:gd name="T37" fmla="*/ 2017 h 2026"/>
                <a:gd name="T38" fmla="*/ 4 w 2601"/>
                <a:gd name="T39" fmla="*/ 2026 h 2026"/>
                <a:gd name="T40" fmla="*/ 2601 w 2601"/>
                <a:gd name="T41" fmla="*/ 2021 h 2026"/>
                <a:gd name="T42" fmla="*/ 2596 w 2601"/>
                <a:gd name="T43" fmla="*/ 1728 h 2026"/>
                <a:gd name="T44" fmla="*/ 4 w 2601"/>
                <a:gd name="T45" fmla="*/ 1732 h 2026"/>
                <a:gd name="T46" fmla="*/ 9 w 2601"/>
                <a:gd name="T47" fmla="*/ 1444 h 2026"/>
                <a:gd name="T48" fmla="*/ 4 w 2601"/>
                <a:gd name="T49" fmla="*/ 1449 h 2026"/>
                <a:gd name="T50" fmla="*/ 2601 w 2601"/>
                <a:gd name="T51" fmla="*/ 1444 h 2026"/>
                <a:gd name="T52" fmla="*/ 2596 w 2601"/>
                <a:gd name="T53" fmla="*/ 1152 h 2026"/>
                <a:gd name="T54" fmla="*/ 4 w 2601"/>
                <a:gd name="T55" fmla="*/ 1156 h 2026"/>
                <a:gd name="T56" fmla="*/ 9 w 2601"/>
                <a:gd name="T57" fmla="*/ 868 h 2026"/>
                <a:gd name="T58" fmla="*/ 4 w 2601"/>
                <a:gd name="T59" fmla="*/ 874 h 2026"/>
                <a:gd name="T60" fmla="*/ 2601 w 2601"/>
                <a:gd name="T61" fmla="*/ 868 h 2026"/>
                <a:gd name="T62" fmla="*/ 2596 w 2601"/>
                <a:gd name="T63" fmla="*/ 577 h 2026"/>
                <a:gd name="T64" fmla="*/ 4 w 2601"/>
                <a:gd name="T65" fmla="*/ 581 h 2026"/>
                <a:gd name="T66" fmla="*/ 9 w 2601"/>
                <a:gd name="T67" fmla="*/ 291 h 2026"/>
                <a:gd name="T68" fmla="*/ 4 w 2601"/>
                <a:gd name="T69" fmla="*/ 297 h 2026"/>
                <a:gd name="T70" fmla="*/ 2601 w 2601"/>
                <a:gd name="T71" fmla="*/ 291 h 2026"/>
                <a:gd name="T72" fmla="*/ 2596 w 2601"/>
                <a:gd name="T73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01" h="2026">
                  <a:moveTo>
                    <a:pt x="4" y="0"/>
                  </a:moveTo>
                  <a:lnTo>
                    <a:pt x="4" y="9"/>
                  </a:lnTo>
                  <a:lnTo>
                    <a:pt x="2596" y="9"/>
                  </a:lnTo>
                  <a:lnTo>
                    <a:pt x="2596" y="4"/>
                  </a:lnTo>
                  <a:lnTo>
                    <a:pt x="2592" y="4"/>
                  </a:lnTo>
                  <a:lnTo>
                    <a:pt x="2592" y="291"/>
                  </a:lnTo>
                  <a:lnTo>
                    <a:pt x="2596" y="291"/>
                  </a:lnTo>
                  <a:lnTo>
                    <a:pt x="2596" y="287"/>
                  </a:lnTo>
                  <a:lnTo>
                    <a:pt x="4" y="287"/>
                  </a:lnTo>
                  <a:lnTo>
                    <a:pt x="0" y="291"/>
                  </a:lnTo>
                  <a:lnTo>
                    <a:pt x="0" y="581"/>
                  </a:lnTo>
                  <a:lnTo>
                    <a:pt x="4" y="586"/>
                  </a:lnTo>
                  <a:lnTo>
                    <a:pt x="2596" y="586"/>
                  </a:lnTo>
                  <a:lnTo>
                    <a:pt x="2596" y="581"/>
                  </a:lnTo>
                  <a:lnTo>
                    <a:pt x="2592" y="581"/>
                  </a:lnTo>
                  <a:lnTo>
                    <a:pt x="2592" y="868"/>
                  </a:lnTo>
                  <a:lnTo>
                    <a:pt x="2596" y="868"/>
                  </a:lnTo>
                  <a:lnTo>
                    <a:pt x="2596" y="864"/>
                  </a:lnTo>
                  <a:lnTo>
                    <a:pt x="4" y="864"/>
                  </a:lnTo>
                  <a:lnTo>
                    <a:pt x="0" y="868"/>
                  </a:lnTo>
                  <a:lnTo>
                    <a:pt x="0" y="1156"/>
                  </a:lnTo>
                  <a:lnTo>
                    <a:pt x="4" y="1162"/>
                  </a:lnTo>
                  <a:lnTo>
                    <a:pt x="2596" y="1162"/>
                  </a:lnTo>
                  <a:lnTo>
                    <a:pt x="2596" y="1156"/>
                  </a:lnTo>
                  <a:lnTo>
                    <a:pt x="2592" y="1156"/>
                  </a:lnTo>
                  <a:lnTo>
                    <a:pt x="2592" y="1444"/>
                  </a:lnTo>
                  <a:lnTo>
                    <a:pt x="2596" y="1444"/>
                  </a:lnTo>
                  <a:lnTo>
                    <a:pt x="2596" y="1440"/>
                  </a:lnTo>
                  <a:lnTo>
                    <a:pt x="4" y="1440"/>
                  </a:lnTo>
                  <a:lnTo>
                    <a:pt x="0" y="1444"/>
                  </a:lnTo>
                  <a:lnTo>
                    <a:pt x="0" y="1732"/>
                  </a:lnTo>
                  <a:lnTo>
                    <a:pt x="4" y="1737"/>
                  </a:lnTo>
                  <a:lnTo>
                    <a:pt x="2596" y="1737"/>
                  </a:lnTo>
                  <a:lnTo>
                    <a:pt x="2596" y="1732"/>
                  </a:lnTo>
                  <a:lnTo>
                    <a:pt x="2592" y="1732"/>
                  </a:lnTo>
                  <a:lnTo>
                    <a:pt x="2592" y="2021"/>
                  </a:lnTo>
                  <a:lnTo>
                    <a:pt x="2596" y="2021"/>
                  </a:lnTo>
                  <a:lnTo>
                    <a:pt x="2596" y="2017"/>
                  </a:lnTo>
                  <a:lnTo>
                    <a:pt x="4" y="2017"/>
                  </a:lnTo>
                  <a:lnTo>
                    <a:pt x="4" y="2026"/>
                  </a:lnTo>
                  <a:lnTo>
                    <a:pt x="2596" y="2026"/>
                  </a:lnTo>
                  <a:lnTo>
                    <a:pt x="2601" y="2021"/>
                  </a:lnTo>
                  <a:lnTo>
                    <a:pt x="2601" y="1732"/>
                  </a:lnTo>
                  <a:lnTo>
                    <a:pt x="2596" y="1728"/>
                  </a:lnTo>
                  <a:lnTo>
                    <a:pt x="4" y="1728"/>
                  </a:lnTo>
                  <a:lnTo>
                    <a:pt x="4" y="1732"/>
                  </a:lnTo>
                  <a:lnTo>
                    <a:pt x="9" y="1732"/>
                  </a:lnTo>
                  <a:lnTo>
                    <a:pt x="9" y="1444"/>
                  </a:lnTo>
                  <a:lnTo>
                    <a:pt x="4" y="1444"/>
                  </a:lnTo>
                  <a:lnTo>
                    <a:pt x="4" y="1449"/>
                  </a:lnTo>
                  <a:lnTo>
                    <a:pt x="2596" y="1449"/>
                  </a:lnTo>
                  <a:lnTo>
                    <a:pt x="2601" y="1444"/>
                  </a:lnTo>
                  <a:lnTo>
                    <a:pt x="2601" y="1156"/>
                  </a:lnTo>
                  <a:lnTo>
                    <a:pt x="2596" y="1152"/>
                  </a:lnTo>
                  <a:lnTo>
                    <a:pt x="4" y="1152"/>
                  </a:lnTo>
                  <a:lnTo>
                    <a:pt x="4" y="1156"/>
                  </a:lnTo>
                  <a:lnTo>
                    <a:pt x="9" y="1156"/>
                  </a:lnTo>
                  <a:lnTo>
                    <a:pt x="9" y="868"/>
                  </a:lnTo>
                  <a:lnTo>
                    <a:pt x="4" y="868"/>
                  </a:lnTo>
                  <a:lnTo>
                    <a:pt x="4" y="874"/>
                  </a:lnTo>
                  <a:lnTo>
                    <a:pt x="2596" y="874"/>
                  </a:lnTo>
                  <a:lnTo>
                    <a:pt x="2601" y="868"/>
                  </a:lnTo>
                  <a:lnTo>
                    <a:pt x="2601" y="581"/>
                  </a:lnTo>
                  <a:lnTo>
                    <a:pt x="2596" y="577"/>
                  </a:lnTo>
                  <a:lnTo>
                    <a:pt x="4" y="577"/>
                  </a:lnTo>
                  <a:lnTo>
                    <a:pt x="4" y="581"/>
                  </a:lnTo>
                  <a:lnTo>
                    <a:pt x="9" y="581"/>
                  </a:lnTo>
                  <a:lnTo>
                    <a:pt x="9" y="291"/>
                  </a:lnTo>
                  <a:lnTo>
                    <a:pt x="4" y="291"/>
                  </a:lnTo>
                  <a:lnTo>
                    <a:pt x="4" y="297"/>
                  </a:lnTo>
                  <a:lnTo>
                    <a:pt x="2596" y="297"/>
                  </a:lnTo>
                  <a:lnTo>
                    <a:pt x="2601" y="291"/>
                  </a:lnTo>
                  <a:lnTo>
                    <a:pt x="2601" y="4"/>
                  </a:lnTo>
                  <a:lnTo>
                    <a:pt x="259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B0000"/>
            </a:solidFill>
            <a:ln w="0">
              <a:solidFill>
                <a:srgbClr val="8B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845047" y="1976413"/>
              <a:ext cx="4129088" cy="3216275"/>
            </a:xfrm>
            <a:custGeom>
              <a:avLst/>
              <a:gdLst>
                <a:gd name="T0" fmla="*/ 4 w 2601"/>
                <a:gd name="T1" fmla="*/ 2026 h 2026"/>
                <a:gd name="T2" fmla="*/ 297 w 2601"/>
                <a:gd name="T3" fmla="*/ 2021 h 2026"/>
                <a:gd name="T4" fmla="*/ 291 w 2601"/>
                <a:gd name="T5" fmla="*/ 4 h 2026"/>
                <a:gd name="T6" fmla="*/ 579 w 2601"/>
                <a:gd name="T7" fmla="*/ 9 h 2026"/>
                <a:gd name="T8" fmla="*/ 575 w 2601"/>
                <a:gd name="T9" fmla="*/ 4 h 2026"/>
                <a:gd name="T10" fmla="*/ 579 w 2601"/>
                <a:gd name="T11" fmla="*/ 2026 h 2026"/>
                <a:gd name="T12" fmla="*/ 874 w 2601"/>
                <a:gd name="T13" fmla="*/ 2021 h 2026"/>
                <a:gd name="T14" fmla="*/ 868 w 2601"/>
                <a:gd name="T15" fmla="*/ 4 h 2026"/>
                <a:gd name="T16" fmla="*/ 1156 w 2601"/>
                <a:gd name="T17" fmla="*/ 9 h 2026"/>
                <a:gd name="T18" fmla="*/ 1152 w 2601"/>
                <a:gd name="T19" fmla="*/ 4 h 2026"/>
                <a:gd name="T20" fmla="*/ 1156 w 2601"/>
                <a:gd name="T21" fmla="*/ 2026 h 2026"/>
                <a:gd name="T22" fmla="*/ 1449 w 2601"/>
                <a:gd name="T23" fmla="*/ 2021 h 2026"/>
                <a:gd name="T24" fmla="*/ 1444 w 2601"/>
                <a:gd name="T25" fmla="*/ 4 h 2026"/>
                <a:gd name="T26" fmla="*/ 1731 w 2601"/>
                <a:gd name="T27" fmla="*/ 9 h 2026"/>
                <a:gd name="T28" fmla="*/ 1727 w 2601"/>
                <a:gd name="T29" fmla="*/ 4 h 2026"/>
                <a:gd name="T30" fmla="*/ 1731 w 2601"/>
                <a:gd name="T31" fmla="*/ 2026 h 2026"/>
                <a:gd name="T32" fmla="*/ 2024 w 2601"/>
                <a:gd name="T33" fmla="*/ 2021 h 2026"/>
                <a:gd name="T34" fmla="*/ 2019 w 2601"/>
                <a:gd name="T35" fmla="*/ 4 h 2026"/>
                <a:gd name="T36" fmla="*/ 2308 w 2601"/>
                <a:gd name="T37" fmla="*/ 9 h 2026"/>
                <a:gd name="T38" fmla="*/ 2304 w 2601"/>
                <a:gd name="T39" fmla="*/ 4 h 2026"/>
                <a:gd name="T40" fmla="*/ 2308 w 2601"/>
                <a:gd name="T41" fmla="*/ 2026 h 2026"/>
                <a:gd name="T42" fmla="*/ 2601 w 2601"/>
                <a:gd name="T43" fmla="*/ 2021 h 2026"/>
                <a:gd name="T44" fmla="*/ 2596 w 2601"/>
                <a:gd name="T45" fmla="*/ 0 h 2026"/>
                <a:gd name="T46" fmla="*/ 0 w 2601"/>
                <a:gd name="T47" fmla="*/ 4 h 2026"/>
                <a:gd name="T48" fmla="*/ 9 w 2601"/>
                <a:gd name="T49" fmla="*/ 4 h 2026"/>
                <a:gd name="T50" fmla="*/ 4 w 2601"/>
                <a:gd name="T51" fmla="*/ 9 h 2026"/>
                <a:gd name="T52" fmla="*/ 2596 w 2601"/>
                <a:gd name="T53" fmla="*/ 4 h 2026"/>
                <a:gd name="T54" fmla="*/ 2592 w 2601"/>
                <a:gd name="T55" fmla="*/ 2021 h 2026"/>
                <a:gd name="T56" fmla="*/ 2596 w 2601"/>
                <a:gd name="T57" fmla="*/ 2017 h 2026"/>
                <a:gd name="T58" fmla="*/ 2308 w 2601"/>
                <a:gd name="T59" fmla="*/ 2021 h 2026"/>
                <a:gd name="T60" fmla="*/ 2313 w 2601"/>
                <a:gd name="T61" fmla="*/ 4 h 2026"/>
                <a:gd name="T62" fmla="*/ 2019 w 2601"/>
                <a:gd name="T63" fmla="*/ 0 h 2026"/>
                <a:gd name="T64" fmla="*/ 2015 w 2601"/>
                <a:gd name="T65" fmla="*/ 2021 h 2026"/>
                <a:gd name="T66" fmla="*/ 2019 w 2601"/>
                <a:gd name="T67" fmla="*/ 2017 h 2026"/>
                <a:gd name="T68" fmla="*/ 1731 w 2601"/>
                <a:gd name="T69" fmla="*/ 2021 h 2026"/>
                <a:gd name="T70" fmla="*/ 1737 w 2601"/>
                <a:gd name="T71" fmla="*/ 4 h 2026"/>
                <a:gd name="T72" fmla="*/ 1444 w 2601"/>
                <a:gd name="T73" fmla="*/ 0 h 2026"/>
                <a:gd name="T74" fmla="*/ 1440 w 2601"/>
                <a:gd name="T75" fmla="*/ 2021 h 2026"/>
                <a:gd name="T76" fmla="*/ 1444 w 2601"/>
                <a:gd name="T77" fmla="*/ 2017 h 2026"/>
                <a:gd name="T78" fmla="*/ 1156 w 2601"/>
                <a:gd name="T79" fmla="*/ 2021 h 2026"/>
                <a:gd name="T80" fmla="*/ 1161 w 2601"/>
                <a:gd name="T81" fmla="*/ 4 h 2026"/>
                <a:gd name="T82" fmla="*/ 868 w 2601"/>
                <a:gd name="T83" fmla="*/ 0 h 2026"/>
                <a:gd name="T84" fmla="*/ 864 w 2601"/>
                <a:gd name="T85" fmla="*/ 2021 h 2026"/>
                <a:gd name="T86" fmla="*/ 868 w 2601"/>
                <a:gd name="T87" fmla="*/ 2017 h 2026"/>
                <a:gd name="T88" fmla="*/ 579 w 2601"/>
                <a:gd name="T89" fmla="*/ 2021 h 2026"/>
                <a:gd name="T90" fmla="*/ 584 w 2601"/>
                <a:gd name="T91" fmla="*/ 4 h 2026"/>
                <a:gd name="T92" fmla="*/ 291 w 2601"/>
                <a:gd name="T93" fmla="*/ 0 h 2026"/>
                <a:gd name="T94" fmla="*/ 287 w 2601"/>
                <a:gd name="T95" fmla="*/ 2021 h 2026"/>
                <a:gd name="T96" fmla="*/ 291 w 2601"/>
                <a:gd name="T97" fmla="*/ 2017 h 2026"/>
                <a:gd name="T98" fmla="*/ 4 w 2601"/>
                <a:gd name="T99" fmla="*/ 2021 h 2026"/>
                <a:gd name="T100" fmla="*/ 9 w 2601"/>
                <a:gd name="T101" fmla="*/ 4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01" h="2026">
                  <a:moveTo>
                    <a:pt x="0" y="2021"/>
                  </a:moveTo>
                  <a:lnTo>
                    <a:pt x="4" y="2026"/>
                  </a:lnTo>
                  <a:lnTo>
                    <a:pt x="291" y="2026"/>
                  </a:lnTo>
                  <a:lnTo>
                    <a:pt x="297" y="2021"/>
                  </a:lnTo>
                  <a:lnTo>
                    <a:pt x="297" y="4"/>
                  </a:lnTo>
                  <a:lnTo>
                    <a:pt x="291" y="4"/>
                  </a:lnTo>
                  <a:lnTo>
                    <a:pt x="291" y="9"/>
                  </a:lnTo>
                  <a:lnTo>
                    <a:pt x="579" y="9"/>
                  </a:lnTo>
                  <a:lnTo>
                    <a:pt x="579" y="4"/>
                  </a:lnTo>
                  <a:lnTo>
                    <a:pt x="575" y="4"/>
                  </a:lnTo>
                  <a:lnTo>
                    <a:pt x="575" y="2021"/>
                  </a:lnTo>
                  <a:lnTo>
                    <a:pt x="579" y="2026"/>
                  </a:lnTo>
                  <a:lnTo>
                    <a:pt x="868" y="2026"/>
                  </a:lnTo>
                  <a:lnTo>
                    <a:pt x="874" y="2021"/>
                  </a:lnTo>
                  <a:lnTo>
                    <a:pt x="874" y="4"/>
                  </a:lnTo>
                  <a:lnTo>
                    <a:pt x="868" y="4"/>
                  </a:lnTo>
                  <a:lnTo>
                    <a:pt x="868" y="9"/>
                  </a:lnTo>
                  <a:lnTo>
                    <a:pt x="1156" y="9"/>
                  </a:lnTo>
                  <a:lnTo>
                    <a:pt x="1156" y="4"/>
                  </a:lnTo>
                  <a:lnTo>
                    <a:pt x="1152" y="4"/>
                  </a:lnTo>
                  <a:lnTo>
                    <a:pt x="1152" y="2021"/>
                  </a:lnTo>
                  <a:lnTo>
                    <a:pt x="1156" y="2026"/>
                  </a:lnTo>
                  <a:lnTo>
                    <a:pt x="1444" y="2026"/>
                  </a:lnTo>
                  <a:lnTo>
                    <a:pt x="1449" y="2021"/>
                  </a:lnTo>
                  <a:lnTo>
                    <a:pt x="1449" y="4"/>
                  </a:lnTo>
                  <a:lnTo>
                    <a:pt x="1444" y="4"/>
                  </a:lnTo>
                  <a:lnTo>
                    <a:pt x="1444" y="9"/>
                  </a:lnTo>
                  <a:lnTo>
                    <a:pt x="1731" y="9"/>
                  </a:lnTo>
                  <a:lnTo>
                    <a:pt x="1731" y="4"/>
                  </a:lnTo>
                  <a:lnTo>
                    <a:pt x="1727" y="4"/>
                  </a:lnTo>
                  <a:lnTo>
                    <a:pt x="1727" y="2021"/>
                  </a:lnTo>
                  <a:lnTo>
                    <a:pt x="1731" y="2026"/>
                  </a:lnTo>
                  <a:lnTo>
                    <a:pt x="2019" y="2026"/>
                  </a:lnTo>
                  <a:lnTo>
                    <a:pt x="2024" y="2021"/>
                  </a:lnTo>
                  <a:lnTo>
                    <a:pt x="2024" y="4"/>
                  </a:lnTo>
                  <a:lnTo>
                    <a:pt x="2019" y="4"/>
                  </a:lnTo>
                  <a:lnTo>
                    <a:pt x="2019" y="9"/>
                  </a:lnTo>
                  <a:lnTo>
                    <a:pt x="2308" y="9"/>
                  </a:lnTo>
                  <a:lnTo>
                    <a:pt x="2308" y="4"/>
                  </a:lnTo>
                  <a:lnTo>
                    <a:pt x="2304" y="4"/>
                  </a:lnTo>
                  <a:lnTo>
                    <a:pt x="2304" y="2021"/>
                  </a:lnTo>
                  <a:lnTo>
                    <a:pt x="2308" y="2026"/>
                  </a:lnTo>
                  <a:lnTo>
                    <a:pt x="2596" y="2026"/>
                  </a:lnTo>
                  <a:lnTo>
                    <a:pt x="2601" y="2021"/>
                  </a:lnTo>
                  <a:lnTo>
                    <a:pt x="2601" y="4"/>
                  </a:lnTo>
                  <a:lnTo>
                    <a:pt x="259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021"/>
                  </a:lnTo>
                  <a:close/>
                  <a:moveTo>
                    <a:pt x="9" y="4"/>
                  </a:moveTo>
                  <a:lnTo>
                    <a:pt x="4" y="4"/>
                  </a:lnTo>
                  <a:lnTo>
                    <a:pt x="4" y="9"/>
                  </a:lnTo>
                  <a:lnTo>
                    <a:pt x="2596" y="9"/>
                  </a:lnTo>
                  <a:lnTo>
                    <a:pt x="2596" y="4"/>
                  </a:lnTo>
                  <a:lnTo>
                    <a:pt x="2592" y="4"/>
                  </a:lnTo>
                  <a:lnTo>
                    <a:pt x="2592" y="2021"/>
                  </a:lnTo>
                  <a:lnTo>
                    <a:pt x="2596" y="2021"/>
                  </a:lnTo>
                  <a:lnTo>
                    <a:pt x="2596" y="2017"/>
                  </a:lnTo>
                  <a:lnTo>
                    <a:pt x="2308" y="2017"/>
                  </a:lnTo>
                  <a:lnTo>
                    <a:pt x="2308" y="2021"/>
                  </a:lnTo>
                  <a:lnTo>
                    <a:pt x="2313" y="2021"/>
                  </a:lnTo>
                  <a:lnTo>
                    <a:pt x="2313" y="4"/>
                  </a:lnTo>
                  <a:lnTo>
                    <a:pt x="2308" y="0"/>
                  </a:lnTo>
                  <a:lnTo>
                    <a:pt x="2019" y="0"/>
                  </a:lnTo>
                  <a:lnTo>
                    <a:pt x="2015" y="4"/>
                  </a:lnTo>
                  <a:lnTo>
                    <a:pt x="2015" y="2021"/>
                  </a:lnTo>
                  <a:lnTo>
                    <a:pt x="2019" y="2021"/>
                  </a:lnTo>
                  <a:lnTo>
                    <a:pt x="2019" y="2017"/>
                  </a:lnTo>
                  <a:lnTo>
                    <a:pt x="1731" y="2017"/>
                  </a:lnTo>
                  <a:lnTo>
                    <a:pt x="1731" y="2021"/>
                  </a:lnTo>
                  <a:lnTo>
                    <a:pt x="1737" y="2021"/>
                  </a:lnTo>
                  <a:lnTo>
                    <a:pt x="1737" y="4"/>
                  </a:lnTo>
                  <a:lnTo>
                    <a:pt x="1731" y="0"/>
                  </a:lnTo>
                  <a:lnTo>
                    <a:pt x="1444" y="0"/>
                  </a:lnTo>
                  <a:lnTo>
                    <a:pt x="1440" y="4"/>
                  </a:lnTo>
                  <a:lnTo>
                    <a:pt x="1440" y="2021"/>
                  </a:lnTo>
                  <a:lnTo>
                    <a:pt x="1444" y="2021"/>
                  </a:lnTo>
                  <a:lnTo>
                    <a:pt x="1444" y="2017"/>
                  </a:lnTo>
                  <a:lnTo>
                    <a:pt x="1156" y="2017"/>
                  </a:lnTo>
                  <a:lnTo>
                    <a:pt x="1156" y="2021"/>
                  </a:lnTo>
                  <a:lnTo>
                    <a:pt x="1161" y="2021"/>
                  </a:lnTo>
                  <a:lnTo>
                    <a:pt x="1161" y="4"/>
                  </a:lnTo>
                  <a:lnTo>
                    <a:pt x="1156" y="0"/>
                  </a:lnTo>
                  <a:lnTo>
                    <a:pt x="868" y="0"/>
                  </a:lnTo>
                  <a:lnTo>
                    <a:pt x="864" y="4"/>
                  </a:lnTo>
                  <a:lnTo>
                    <a:pt x="864" y="2021"/>
                  </a:lnTo>
                  <a:lnTo>
                    <a:pt x="868" y="2021"/>
                  </a:lnTo>
                  <a:lnTo>
                    <a:pt x="868" y="2017"/>
                  </a:lnTo>
                  <a:lnTo>
                    <a:pt x="579" y="2017"/>
                  </a:lnTo>
                  <a:lnTo>
                    <a:pt x="579" y="2021"/>
                  </a:lnTo>
                  <a:lnTo>
                    <a:pt x="584" y="2021"/>
                  </a:lnTo>
                  <a:lnTo>
                    <a:pt x="584" y="4"/>
                  </a:lnTo>
                  <a:lnTo>
                    <a:pt x="579" y="0"/>
                  </a:lnTo>
                  <a:lnTo>
                    <a:pt x="291" y="0"/>
                  </a:lnTo>
                  <a:lnTo>
                    <a:pt x="287" y="4"/>
                  </a:lnTo>
                  <a:lnTo>
                    <a:pt x="287" y="2021"/>
                  </a:lnTo>
                  <a:lnTo>
                    <a:pt x="291" y="2021"/>
                  </a:lnTo>
                  <a:lnTo>
                    <a:pt x="291" y="2017"/>
                  </a:lnTo>
                  <a:lnTo>
                    <a:pt x="4" y="2017"/>
                  </a:lnTo>
                  <a:lnTo>
                    <a:pt x="4" y="2021"/>
                  </a:lnTo>
                  <a:lnTo>
                    <a:pt x="9" y="202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8B0000"/>
            </a:solidFill>
            <a:ln w="0">
              <a:solidFill>
                <a:srgbClr val="8B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851397" y="2898750"/>
              <a:ext cx="455613" cy="455613"/>
            </a:xfrm>
            <a:custGeom>
              <a:avLst/>
              <a:gdLst>
                <a:gd name="T0" fmla="*/ 144 w 287"/>
                <a:gd name="T1" fmla="*/ 287 h 287"/>
                <a:gd name="T2" fmla="*/ 0 w 287"/>
                <a:gd name="T3" fmla="*/ 143 h 287"/>
                <a:gd name="T4" fmla="*/ 144 w 287"/>
                <a:gd name="T5" fmla="*/ 0 h 287"/>
                <a:gd name="T6" fmla="*/ 287 w 287"/>
                <a:gd name="T7" fmla="*/ 143 h 287"/>
                <a:gd name="T8" fmla="*/ 144 w 287"/>
                <a:gd name="T9" fmla="*/ 287 h 287"/>
                <a:gd name="T10" fmla="*/ 144 w 287"/>
                <a:gd name="T11" fmla="*/ 0 h 287"/>
                <a:gd name="T12" fmla="*/ 0 w 287"/>
                <a:gd name="T13" fmla="*/ 143 h 287"/>
                <a:gd name="T14" fmla="*/ 287 w 287"/>
                <a:gd name="T15" fmla="*/ 14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" h="287">
                  <a:moveTo>
                    <a:pt x="144" y="287"/>
                  </a:moveTo>
                  <a:lnTo>
                    <a:pt x="0" y="143"/>
                  </a:lnTo>
                  <a:lnTo>
                    <a:pt x="144" y="0"/>
                  </a:lnTo>
                  <a:lnTo>
                    <a:pt x="287" y="143"/>
                  </a:lnTo>
                  <a:lnTo>
                    <a:pt x="144" y="287"/>
                  </a:lnTo>
                  <a:lnTo>
                    <a:pt x="144" y="0"/>
                  </a:lnTo>
                  <a:lnTo>
                    <a:pt x="0" y="143"/>
                  </a:lnTo>
                  <a:lnTo>
                    <a:pt x="287" y="143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5188447" y="1976413"/>
              <a:ext cx="700088" cy="700088"/>
            </a:xfrm>
            <a:custGeom>
              <a:avLst/>
              <a:gdLst>
                <a:gd name="T0" fmla="*/ 435 w 441"/>
                <a:gd name="T1" fmla="*/ 9 h 441"/>
                <a:gd name="T2" fmla="*/ 435 w 441"/>
                <a:gd name="T3" fmla="*/ 4 h 441"/>
                <a:gd name="T4" fmla="*/ 431 w 441"/>
                <a:gd name="T5" fmla="*/ 4 h 441"/>
                <a:gd name="T6" fmla="*/ 431 w 441"/>
                <a:gd name="T7" fmla="*/ 436 h 441"/>
                <a:gd name="T8" fmla="*/ 435 w 441"/>
                <a:gd name="T9" fmla="*/ 436 h 441"/>
                <a:gd name="T10" fmla="*/ 435 w 441"/>
                <a:gd name="T11" fmla="*/ 432 h 441"/>
                <a:gd name="T12" fmla="*/ 4 w 441"/>
                <a:gd name="T13" fmla="*/ 432 h 441"/>
                <a:gd name="T14" fmla="*/ 4 w 441"/>
                <a:gd name="T15" fmla="*/ 436 h 441"/>
                <a:gd name="T16" fmla="*/ 10 w 441"/>
                <a:gd name="T17" fmla="*/ 436 h 441"/>
                <a:gd name="T18" fmla="*/ 10 w 441"/>
                <a:gd name="T19" fmla="*/ 4 h 441"/>
                <a:gd name="T20" fmla="*/ 4 w 441"/>
                <a:gd name="T21" fmla="*/ 4 h 441"/>
                <a:gd name="T22" fmla="*/ 4 w 441"/>
                <a:gd name="T23" fmla="*/ 9 h 441"/>
                <a:gd name="T24" fmla="*/ 435 w 441"/>
                <a:gd name="T25" fmla="*/ 9 h 441"/>
                <a:gd name="T26" fmla="*/ 4 w 441"/>
                <a:gd name="T27" fmla="*/ 0 h 441"/>
                <a:gd name="T28" fmla="*/ 0 w 441"/>
                <a:gd name="T29" fmla="*/ 0 h 441"/>
                <a:gd name="T30" fmla="*/ 0 w 441"/>
                <a:gd name="T31" fmla="*/ 441 h 441"/>
                <a:gd name="T32" fmla="*/ 441 w 441"/>
                <a:gd name="T33" fmla="*/ 441 h 441"/>
                <a:gd name="T34" fmla="*/ 441 w 441"/>
                <a:gd name="T35" fmla="*/ 0 h 441"/>
                <a:gd name="T36" fmla="*/ 435 w 441"/>
                <a:gd name="T37" fmla="*/ 0 h 441"/>
                <a:gd name="T38" fmla="*/ 4 w 441"/>
                <a:gd name="T3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1" h="441">
                  <a:moveTo>
                    <a:pt x="435" y="9"/>
                  </a:moveTo>
                  <a:lnTo>
                    <a:pt x="435" y="4"/>
                  </a:lnTo>
                  <a:lnTo>
                    <a:pt x="431" y="4"/>
                  </a:lnTo>
                  <a:lnTo>
                    <a:pt x="431" y="436"/>
                  </a:lnTo>
                  <a:lnTo>
                    <a:pt x="435" y="436"/>
                  </a:lnTo>
                  <a:lnTo>
                    <a:pt x="435" y="432"/>
                  </a:lnTo>
                  <a:lnTo>
                    <a:pt x="4" y="432"/>
                  </a:lnTo>
                  <a:lnTo>
                    <a:pt x="4" y="436"/>
                  </a:lnTo>
                  <a:lnTo>
                    <a:pt x="10" y="436"/>
                  </a:lnTo>
                  <a:lnTo>
                    <a:pt x="10" y="4"/>
                  </a:lnTo>
                  <a:lnTo>
                    <a:pt x="4" y="4"/>
                  </a:lnTo>
                  <a:lnTo>
                    <a:pt x="4" y="9"/>
                  </a:lnTo>
                  <a:lnTo>
                    <a:pt x="435" y="9"/>
                  </a:lnTo>
                  <a:close/>
                  <a:moveTo>
                    <a:pt x="4" y="0"/>
                  </a:moveTo>
                  <a:lnTo>
                    <a:pt x="0" y="0"/>
                  </a:lnTo>
                  <a:lnTo>
                    <a:pt x="0" y="441"/>
                  </a:lnTo>
                  <a:lnTo>
                    <a:pt x="441" y="441"/>
                  </a:lnTo>
                  <a:lnTo>
                    <a:pt x="441" y="0"/>
                  </a:lnTo>
                  <a:lnTo>
                    <a:pt x="43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5188447" y="2892400"/>
              <a:ext cx="700088" cy="698500"/>
            </a:xfrm>
            <a:custGeom>
              <a:avLst/>
              <a:gdLst>
                <a:gd name="T0" fmla="*/ 435 w 441"/>
                <a:gd name="T1" fmla="*/ 9 h 440"/>
                <a:gd name="T2" fmla="*/ 435 w 441"/>
                <a:gd name="T3" fmla="*/ 4 h 440"/>
                <a:gd name="T4" fmla="*/ 431 w 441"/>
                <a:gd name="T5" fmla="*/ 4 h 440"/>
                <a:gd name="T6" fmla="*/ 431 w 441"/>
                <a:gd name="T7" fmla="*/ 435 h 440"/>
                <a:gd name="T8" fmla="*/ 435 w 441"/>
                <a:gd name="T9" fmla="*/ 435 h 440"/>
                <a:gd name="T10" fmla="*/ 435 w 441"/>
                <a:gd name="T11" fmla="*/ 431 h 440"/>
                <a:gd name="T12" fmla="*/ 4 w 441"/>
                <a:gd name="T13" fmla="*/ 431 h 440"/>
                <a:gd name="T14" fmla="*/ 4 w 441"/>
                <a:gd name="T15" fmla="*/ 435 h 440"/>
                <a:gd name="T16" fmla="*/ 10 w 441"/>
                <a:gd name="T17" fmla="*/ 435 h 440"/>
                <a:gd name="T18" fmla="*/ 10 w 441"/>
                <a:gd name="T19" fmla="*/ 4 h 440"/>
                <a:gd name="T20" fmla="*/ 4 w 441"/>
                <a:gd name="T21" fmla="*/ 4 h 440"/>
                <a:gd name="T22" fmla="*/ 4 w 441"/>
                <a:gd name="T23" fmla="*/ 9 h 440"/>
                <a:gd name="T24" fmla="*/ 435 w 441"/>
                <a:gd name="T25" fmla="*/ 9 h 440"/>
                <a:gd name="T26" fmla="*/ 4 w 441"/>
                <a:gd name="T27" fmla="*/ 0 h 440"/>
                <a:gd name="T28" fmla="*/ 0 w 441"/>
                <a:gd name="T29" fmla="*/ 0 h 440"/>
                <a:gd name="T30" fmla="*/ 0 w 441"/>
                <a:gd name="T31" fmla="*/ 440 h 440"/>
                <a:gd name="T32" fmla="*/ 441 w 441"/>
                <a:gd name="T33" fmla="*/ 440 h 440"/>
                <a:gd name="T34" fmla="*/ 441 w 441"/>
                <a:gd name="T35" fmla="*/ 0 h 440"/>
                <a:gd name="T36" fmla="*/ 435 w 441"/>
                <a:gd name="T37" fmla="*/ 0 h 440"/>
                <a:gd name="T38" fmla="*/ 4 w 441"/>
                <a:gd name="T3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1" h="440">
                  <a:moveTo>
                    <a:pt x="435" y="9"/>
                  </a:moveTo>
                  <a:lnTo>
                    <a:pt x="435" y="4"/>
                  </a:lnTo>
                  <a:lnTo>
                    <a:pt x="431" y="4"/>
                  </a:lnTo>
                  <a:lnTo>
                    <a:pt x="431" y="435"/>
                  </a:lnTo>
                  <a:lnTo>
                    <a:pt x="435" y="435"/>
                  </a:lnTo>
                  <a:lnTo>
                    <a:pt x="435" y="431"/>
                  </a:lnTo>
                  <a:lnTo>
                    <a:pt x="4" y="431"/>
                  </a:lnTo>
                  <a:lnTo>
                    <a:pt x="4" y="435"/>
                  </a:lnTo>
                  <a:lnTo>
                    <a:pt x="10" y="435"/>
                  </a:lnTo>
                  <a:lnTo>
                    <a:pt x="10" y="4"/>
                  </a:lnTo>
                  <a:lnTo>
                    <a:pt x="4" y="4"/>
                  </a:lnTo>
                  <a:lnTo>
                    <a:pt x="4" y="9"/>
                  </a:lnTo>
                  <a:lnTo>
                    <a:pt x="435" y="9"/>
                  </a:lnTo>
                  <a:close/>
                  <a:moveTo>
                    <a:pt x="4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441" y="440"/>
                  </a:lnTo>
                  <a:lnTo>
                    <a:pt x="441" y="0"/>
                  </a:lnTo>
                  <a:lnTo>
                    <a:pt x="43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5188447" y="3805213"/>
              <a:ext cx="700088" cy="701675"/>
            </a:xfrm>
            <a:custGeom>
              <a:avLst/>
              <a:gdLst>
                <a:gd name="T0" fmla="*/ 435 w 441"/>
                <a:gd name="T1" fmla="*/ 10 h 442"/>
                <a:gd name="T2" fmla="*/ 435 w 441"/>
                <a:gd name="T3" fmla="*/ 4 h 442"/>
                <a:gd name="T4" fmla="*/ 431 w 441"/>
                <a:gd name="T5" fmla="*/ 4 h 442"/>
                <a:gd name="T6" fmla="*/ 431 w 441"/>
                <a:gd name="T7" fmla="*/ 437 h 442"/>
                <a:gd name="T8" fmla="*/ 435 w 441"/>
                <a:gd name="T9" fmla="*/ 437 h 442"/>
                <a:gd name="T10" fmla="*/ 435 w 441"/>
                <a:gd name="T11" fmla="*/ 433 h 442"/>
                <a:gd name="T12" fmla="*/ 4 w 441"/>
                <a:gd name="T13" fmla="*/ 433 h 442"/>
                <a:gd name="T14" fmla="*/ 4 w 441"/>
                <a:gd name="T15" fmla="*/ 437 h 442"/>
                <a:gd name="T16" fmla="*/ 10 w 441"/>
                <a:gd name="T17" fmla="*/ 437 h 442"/>
                <a:gd name="T18" fmla="*/ 10 w 441"/>
                <a:gd name="T19" fmla="*/ 4 h 442"/>
                <a:gd name="T20" fmla="*/ 4 w 441"/>
                <a:gd name="T21" fmla="*/ 4 h 442"/>
                <a:gd name="T22" fmla="*/ 4 w 441"/>
                <a:gd name="T23" fmla="*/ 10 h 442"/>
                <a:gd name="T24" fmla="*/ 435 w 441"/>
                <a:gd name="T25" fmla="*/ 10 h 442"/>
                <a:gd name="T26" fmla="*/ 4 w 441"/>
                <a:gd name="T27" fmla="*/ 0 h 442"/>
                <a:gd name="T28" fmla="*/ 0 w 441"/>
                <a:gd name="T29" fmla="*/ 0 h 442"/>
                <a:gd name="T30" fmla="*/ 0 w 441"/>
                <a:gd name="T31" fmla="*/ 442 h 442"/>
                <a:gd name="T32" fmla="*/ 441 w 441"/>
                <a:gd name="T33" fmla="*/ 442 h 442"/>
                <a:gd name="T34" fmla="*/ 441 w 441"/>
                <a:gd name="T35" fmla="*/ 0 h 442"/>
                <a:gd name="T36" fmla="*/ 435 w 441"/>
                <a:gd name="T37" fmla="*/ 0 h 442"/>
                <a:gd name="T38" fmla="*/ 4 w 441"/>
                <a:gd name="T39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1" h="442">
                  <a:moveTo>
                    <a:pt x="435" y="10"/>
                  </a:moveTo>
                  <a:lnTo>
                    <a:pt x="435" y="4"/>
                  </a:lnTo>
                  <a:lnTo>
                    <a:pt x="431" y="4"/>
                  </a:lnTo>
                  <a:lnTo>
                    <a:pt x="431" y="437"/>
                  </a:lnTo>
                  <a:lnTo>
                    <a:pt x="435" y="437"/>
                  </a:lnTo>
                  <a:lnTo>
                    <a:pt x="435" y="433"/>
                  </a:lnTo>
                  <a:lnTo>
                    <a:pt x="4" y="433"/>
                  </a:lnTo>
                  <a:lnTo>
                    <a:pt x="4" y="437"/>
                  </a:lnTo>
                  <a:lnTo>
                    <a:pt x="10" y="437"/>
                  </a:lnTo>
                  <a:lnTo>
                    <a:pt x="10" y="4"/>
                  </a:lnTo>
                  <a:lnTo>
                    <a:pt x="4" y="4"/>
                  </a:lnTo>
                  <a:lnTo>
                    <a:pt x="4" y="10"/>
                  </a:lnTo>
                  <a:lnTo>
                    <a:pt x="435" y="10"/>
                  </a:lnTo>
                  <a:close/>
                  <a:moveTo>
                    <a:pt x="4" y="0"/>
                  </a:moveTo>
                  <a:lnTo>
                    <a:pt x="0" y="0"/>
                  </a:lnTo>
                  <a:lnTo>
                    <a:pt x="0" y="442"/>
                  </a:lnTo>
                  <a:lnTo>
                    <a:pt x="441" y="442"/>
                  </a:lnTo>
                  <a:lnTo>
                    <a:pt x="441" y="0"/>
                  </a:lnTo>
                  <a:lnTo>
                    <a:pt x="43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6125072" y="2201838"/>
              <a:ext cx="15875" cy="1222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96" name="Freeform 25"/>
            <p:cNvSpPr>
              <a:spLocks/>
            </p:cNvSpPr>
            <p:nvPr/>
          </p:nvSpPr>
          <p:spPr bwMode="auto">
            <a:xfrm>
              <a:off x="6171109" y="2235175"/>
              <a:ext cx="66675" cy="88900"/>
            </a:xfrm>
            <a:custGeom>
              <a:avLst/>
              <a:gdLst>
                <a:gd name="T0" fmla="*/ 0 w 42"/>
                <a:gd name="T1" fmla="*/ 56 h 56"/>
                <a:gd name="T2" fmla="*/ 0 w 42"/>
                <a:gd name="T3" fmla="*/ 0 h 56"/>
                <a:gd name="T4" fmla="*/ 9 w 42"/>
                <a:gd name="T5" fmla="*/ 0 h 56"/>
                <a:gd name="T6" fmla="*/ 9 w 42"/>
                <a:gd name="T7" fmla="*/ 8 h 56"/>
                <a:gd name="T8" fmla="*/ 12 w 42"/>
                <a:gd name="T9" fmla="*/ 4 h 56"/>
                <a:gd name="T10" fmla="*/ 16 w 42"/>
                <a:gd name="T11" fmla="*/ 1 h 56"/>
                <a:gd name="T12" fmla="*/ 21 w 42"/>
                <a:gd name="T13" fmla="*/ 0 h 56"/>
                <a:gd name="T14" fmla="*/ 25 w 42"/>
                <a:gd name="T15" fmla="*/ 0 h 56"/>
                <a:gd name="T16" fmla="*/ 30 w 42"/>
                <a:gd name="T17" fmla="*/ 0 h 56"/>
                <a:gd name="T18" fmla="*/ 34 w 42"/>
                <a:gd name="T19" fmla="*/ 1 h 56"/>
                <a:gd name="T20" fmla="*/ 37 w 42"/>
                <a:gd name="T21" fmla="*/ 4 h 56"/>
                <a:gd name="T22" fmla="*/ 40 w 42"/>
                <a:gd name="T23" fmla="*/ 7 h 56"/>
                <a:gd name="T24" fmla="*/ 41 w 42"/>
                <a:gd name="T25" fmla="*/ 9 h 56"/>
                <a:gd name="T26" fmla="*/ 42 w 42"/>
                <a:gd name="T27" fmla="*/ 13 h 56"/>
                <a:gd name="T28" fmla="*/ 42 w 42"/>
                <a:gd name="T29" fmla="*/ 17 h 56"/>
                <a:gd name="T30" fmla="*/ 42 w 42"/>
                <a:gd name="T31" fmla="*/ 23 h 56"/>
                <a:gd name="T32" fmla="*/ 42 w 42"/>
                <a:gd name="T33" fmla="*/ 56 h 56"/>
                <a:gd name="T34" fmla="*/ 33 w 42"/>
                <a:gd name="T35" fmla="*/ 56 h 56"/>
                <a:gd name="T36" fmla="*/ 33 w 42"/>
                <a:gd name="T37" fmla="*/ 23 h 56"/>
                <a:gd name="T38" fmla="*/ 33 w 42"/>
                <a:gd name="T39" fmla="*/ 19 h 56"/>
                <a:gd name="T40" fmla="*/ 32 w 42"/>
                <a:gd name="T41" fmla="*/ 15 h 56"/>
                <a:gd name="T42" fmla="*/ 30 w 42"/>
                <a:gd name="T43" fmla="*/ 12 h 56"/>
                <a:gd name="T44" fmla="*/ 28 w 42"/>
                <a:gd name="T45" fmla="*/ 11 h 56"/>
                <a:gd name="T46" fmla="*/ 25 w 42"/>
                <a:gd name="T47" fmla="*/ 9 h 56"/>
                <a:gd name="T48" fmla="*/ 22 w 42"/>
                <a:gd name="T49" fmla="*/ 8 h 56"/>
                <a:gd name="T50" fmla="*/ 17 w 42"/>
                <a:gd name="T51" fmla="*/ 9 h 56"/>
                <a:gd name="T52" fmla="*/ 13 w 42"/>
                <a:gd name="T53" fmla="*/ 12 h 56"/>
                <a:gd name="T54" fmla="*/ 10 w 42"/>
                <a:gd name="T55" fmla="*/ 16 h 56"/>
                <a:gd name="T56" fmla="*/ 9 w 42"/>
                <a:gd name="T57" fmla="*/ 20 h 56"/>
                <a:gd name="T58" fmla="*/ 9 w 42"/>
                <a:gd name="T59" fmla="*/ 27 h 56"/>
                <a:gd name="T60" fmla="*/ 9 w 42"/>
                <a:gd name="T61" fmla="*/ 56 h 56"/>
                <a:gd name="T62" fmla="*/ 0 w 42"/>
                <a:gd name="T6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56">
                  <a:moveTo>
                    <a:pt x="0" y="56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4" y="1"/>
                  </a:lnTo>
                  <a:lnTo>
                    <a:pt x="37" y="4"/>
                  </a:lnTo>
                  <a:lnTo>
                    <a:pt x="40" y="7"/>
                  </a:lnTo>
                  <a:lnTo>
                    <a:pt x="41" y="9"/>
                  </a:lnTo>
                  <a:lnTo>
                    <a:pt x="42" y="13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56"/>
                  </a:lnTo>
                  <a:lnTo>
                    <a:pt x="33" y="56"/>
                  </a:lnTo>
                  <a:lnTo>
                    <a:pt x="33" y="23"/>
                  </a:lnTo>
                  <a:lnTo>
                    <a:pt x="33" y="19"/>
                  </a:lnTo>
                  <a:lnTo>
                    <a:pt x="32" y="15"/>
                  </a:lnTo>
                  <a:lnTo>
                    <a:pt x="30" y="12"/>
                  </a:lnTo>
                  <a:lnTo>
                    <a:pt x="28" y="11"/>
                  </a:lnTo>
                  <a:lnTo>
                    <a:pt x="25" y="9"/>
                  </a:lnTo>
                  <a:lnTo>
                    <a:pt x="22" y="8"/>
                  </a:lnTo>
                  <a:lnTo>
                    <a:pt x="17" y="9"/>
                  </a:lnTo>
                  <a:lnTo>
                    <a:pt x="13" y="12"/>
                  </a:lnTo>
                  <a:lnTo>
                    <a:pt x="10" y="16"/>
                  </a:lnTo>
                  <a:lnTo>
                    <a:pt x="9" y="20"/>
                  </a:lnTo>
                  <a:lnTo>
                    <a:pt x="9" y="27"/>
                  </a:lnTo>
                  <a:lnTo>
                    <a:pt x="9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97" name="Freeform 26"/>
            <p:cNvSpPr>
              <a:spLocks/>
            </p:cNvSpPr>
            <p:nvPr/>
          </p:nvSpPr>
          <p:spPr bwMode="auto">
            <a:xfrm>
              <a:off x="6255247" y="2205013"/>
              <a:ext cx="42863" cy="122238"/>
            </a:xfrm>
            <a:custGeom>
              <a:avLst/>
              <a:gdLst>
                <a:gd name="T0" fmla="*/ 25 w 27"/>
                <a:gd name="T1" fmla="*/ 67 h 77"/>
                <a:gd name="T2" fmla="*/ 27 w 27"/>
                <a:gd name="T3" fmla="*/ 77 h 77"/>
                <a:gd name="T4" fmla="*/ 23 w 27"/>
                <a:gd name="T5" fmla="*/ 77 h 77"/>
                <a:gd name="T6" fmla="*/ 20 w 27"/>
                <a:gd name="T7" fmla="*/ 77 h 77"/>
                <a:gd name="T8" fmla="*/ 15 w 27"/>
                <a:gd name="T9" fmla="*/ 77 h 77"/>
                <a:gd name="T10" fmla="*/ 12 w 27"/>
                <a:gd name="T11" fmla="*/ 75 h 77"/>
                <a:gd name="T12" fmla="*/ 9 w 27"/>
                <a:gd name="T13" fmla="*/ 74 h 77"/>
                <a:gd name="T14" fmla="*/ 8 w 27"/>
                <a:gd name="T15" fmla="*/ 71 h 77"/>
                <a:gd name="T16" fmla="*/ 7 w 27"/>
                <a:gd name="T17" fmla="*/ 69 h 77"/>
                <a:gd name="T18" fmla="*/ 7 w 27"/>
                <a:gd name="T19" fmla="*/ 65 h 77"/>
                <a:gd name="T20" fmla="*/ 7 w 27"/>
                <a:gd name="T21" fmla="*/ 60 h 77"/>
                <a:gd name="T22" fmla="*/ 7 w 27"/>
                <a:gd name="T23" fmla="*/ 28 h 77"/>
                <a:gd name="T24" fmla="*/ 0 w 27"/>
                <a:gd name="T25" fmla="*/ 28 h 77"/>
                <a:gd name="T26" fmla="*/ 0 w 27"/>
                <a:gd name="T27" fmla="*/ 19 h 77"/>
                <a:gd name="T28" fmla="*/ 7 w 27"/>
                <a:gd name="T29" fmla="*/ 19 h 77"/>
                <a:gd name="T30" fmla="*/ 7 w 27"/>
                <a:gd name="T31" fmla="*/ 6 h 77"/>
                <a:gd name="T32" fmla="*/ 17 w 27"/>
                <a:gd name="T33" fmla="*/ 0 h 77"/>
                <a:gd name="T34" fmla="*/ 17 w 27"/>
                <a:gd name="T35" fmla="*/ 19 h 77"/>
                <a:gd name="T36" fmla="*/ 25 w 27"/>
                <a:gd name="T37" fmla="*/ 19 h 77"/>
                <a:gd name="T38" fmla="*/ 25 w 27"/>
                <a:gd name="T39" fmla="*/ 28 h 77"/>
                <a:gd name="T40" fmla="*/ 17 w 27"/>
                <a:gd name="T41" fmla="*/ 28 h 77"/>
                <a:gd name="T42" fmla="*/ 17 w 27"/>
                <a:gd name="T43" fmla="*/ 60 h 77"/>
                <a:gd name="T44" fmla="*/ 17 w 27"/>
                <a:gd name="T45" fmla="*/ 63 h 77"/>
                <a:gd name="T46" fmla="*/ 17 w 27"/>
                <a:gd name="T47" fmla="*/ 66 h 77"/>
                <a:gd name="T48" fmla="*/ 19 w 27"/>
                <a:gd name="T49" fmla="*/ 67 h 77"/>
                <a:gd name="T50" fmla="*/ 20 w 27"/>
                <a:gd name="T51" fmla="*/ 67 h 77"/>
                <a:gd name="T52" fmla="*/ 21 w 27"/>
                <a:gd name="T53" fmla="*/ 69 h 77"/>
                <a:gd name="T54" fmla="*/ 25 w 27"/>
                <a:gd name="T55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7">
                  <a:moveTo>
                    <a:pt x="25" y="67"/>
                  </a:moveTo>
                  <a:lnTo>
                    <a:pt x="27" y="77"/>
                  </a:lnTo>
                  <a:lnTo>
                    <a:pt x="23" y="77"/>
                  </a:lnTo>
                  <a:lnTo>
                    <a:pt x="20" y="77"/>
                  </a:lnTo>
                  <a:lnTo>
                    <a:pt x="15" y="77"/>
                  </a:lnTo>
                  <a:lnTo>
                    <a:pt x="12" y="75"/>
                  </a:lnTo>
                  <a:lnTo>
                    <a:pt x="9" y="74"/>
                  </a:lnTo>
                  <a:lnTo>
                    <a:pt x="8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7" y="60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6"/>
                  </a:lnTo>
                  <a:lnTo>
                    <a:pt x="17" y="0"/>
                  </a:lnTo>
                  <a:lnTo>
                    <a:pt x="17" y="19"/>
                  </a:lnTo>
                  <a:lnTo>
                    <a:pt x="25" y="19"/>
                  </a:lnTo>
                  <a:lnTo>
                    <a:pt x="25" y="28"/>
                  </a:lnTo>
                  <a:lnTo>
                    <a:pt x="17" y="28"/>
                  </a:lnTo>
                  <a:lnTo>
                    <a:pt x="17" y="60"/>
                  </a:lnTo>
                  <a:lnTo>
                    <a:pt x="17" y="63"/>
                  </a:lnTo>
                  <a:lnTo>
                    <a:pt x="17" y="66"/>
                  </a:lnTo>
                  <a:lnTo>
                    <a:pt x="19" y="67"/>
                  </a:lnTo>
                  <a:lnTo>
                    <a:pt x="20" y="67"/>
                  </a:lnTo>
                  <a:lnTo>
                    <a:pt x="21" y="69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99" name="Freeform 27"/>
            <p:cNvSpPr>
              <a:spLocks noEditPoints="1"/>
            </p:cNvSpPr>
            <p:nvPr/>
          </p:nvSpPr>
          <p:spPr bwMode="auto">
            <a:xfrm>
              <a:off x="6304459" y="2235175"/>
              <a:ext cx="82550" cy="92075"/>
            </a:xfrm>
            <a:custGeom>
              <a:avLst/>
              <a:gdLst>
                <a:gd name="T0" fmla="*/ 41 w 52"/>
                <a:gd name="T1" fmla="*/ 40 h 58"/>
                <a:gd name="T2" fmla="*/ 52 w 52"/>
                <a:gd name="T3" fmla="*/ 41 h 58"/>
                <a:gd name="T4" fmla="*/ 49 w 52"/>
                <a:gd name="T5" fmla="*/ 46 h 58"/>
                <a:gd name="T6" fmla="*/ 47 w 52"/>
                <a:gd name="T7" fmla="*/ 51 h 58"/>
                <a:gd name="T8" fmla="*/ 43 w 52"/>
                <a:gd name="T9" fmla="*/ 54 h 58"/>
                <a:gd name="T10" fmla="*/ 39 w 52"/>
                <a:gd name="T11" fmla="*/ 56 h 58"/>
                <a:gd name="T12" fmla="*/ 33 w 52"/>
                <a:gd name="T13" fmla="*/ 58 h 58"/>
                <a:gd name="T14" fmla="*/ 27 w 52"/>
                <a:gd name="T15" fmla="*/ 58 h 58"/>
                <a:gd name="T16" fmla="*/ 21 w 52"/>
                <a:gd name="T17" fmla="*/ 58 h 58"/>
                <a:gd name="T18" fmla="*/ 16 w 52"/>
                <a:gd name="T19" fmla="*/ 56 h 58"/>
                <a:gd name="T20" fmla="*/ 12 w 52"/>
                <a:gd name="T21" fmla="*/ 54 h 58"/>
                <a:gd name="T22" fmla="*/ 8 w 52"/>
                <a:gd name="T23" fmla="*/ 51 h 58"/>
                <a:gd name="T24" fmla="*/ 4 w 52"/>
                <a:gd name="T25" fmla="*/ 47 h 58"/>
                <a:gd name="T26" fmla="*/ 3 w 52"/>
                <a:gd name="T27" fmla="*/ 41 h 58"/>
                <a:gd name="T28" fmla="*/ 1 w 52"/>
                <a:gd name="T29" fmla="*/ 36 h 58"/>
                <a:gd name="T30" fmla="*/ 0 w 52"/>
                <a:gd name="T31" fmla="*/ 29 h 58"/>
                <a:gd name="T32" fmla="*/ 3 w 52"/>
                <a:gd name="T33" fmla="*/ 16 h 58"/>
                <a:gd name="T34" fmla="*/ 8 w 52"/>
                <a:gd name="T35" fmla="*/ 7 h 58"/>
                <a:gd name="T36" fmla="*/ 12 w 52"/>
                <a:gd name="T37" fmla="*/ 4 h 58"/>
                <a:gd name="T38" fmla="*/ 16 w 52"/>
                <a:gd name="T39" fmla="*/ 1 h 58"/>
                <a:gd name="T40" fmla="*/ 21 w 52"/>
                <a:gd name="T41" fmla="*/ 0 h 58"/>
                <a:gd name="T42" fmla="*/ 27 w 52"/>
                <a:gd name="T43" fmla="*/ 0 h 58"/>
                <a:gd name="T44" fmla="*/ 33 w 52"/>
                <a:gd name="T45" fmla="*/ 0 h 58"/>
                <a:gd name="T46" fmla="*/ 40 w 52"/>
                <a:gd name="T47" fmla="*/ 3 h 58"/>
                <a:gd name="T48" fmla="*/ 45 w 52"/>
                <a:gd name="T49" fmla="*/ 7 h 58"/>
                <a:gd name="T50" fmla="*/ 48 w 52"/>
                <a:gd name="T51" fmla="*/ 11 h 58"/>
                <a:gd name="T52" fmla="*/ 51 w 52"/>
                <a:gd name="T53" fmla="*/ 16 h 58"/>
                <a:gd name="T54" fmla="*/ 52 w 52"/>
                <a:gd name="T55" fmla="*/ 21 h 58"/>
                <a:gd name="T56" fmla="*/ 52 w 52"/>
                <a:gd name="T57" fmla="*/ 28 h 58"/>
                <a:gd name="T58" fmla="*/ 52 w 52"/>
                <a:gd name="T59" fmla="*/ 31 h 58"/>
                <a:gd name="T60" fmla="*/ 11 w 52"/>
                <a:gd name="T61" fmla="*/ 31 h 58"/>
                <a:gd name="T62" fmla="*/ 12 w 52"/>
                <a:gd name="T63" fmla="*/ 36 h 58"/>
                <a:gd name="T64" fmla="*/ 13 w 52"/>
                <a:gd name="T65" fmla="*/ 40 h 58"/>
                <a:gd name="T66" fmla="*/ 16 w 52"/>
                <a:gd name="T67" fmla="*/ 44 h 58"/>
                <a:gd name="T68" fmla="*/ 19 w 52"/>
                <a:gd name="T69" fmla="*/ 47 h 58"/>
                <a:gd name="T70" fmla="*/ 23 w 52"/>
                <a:gd name="T71" fmla="*/ 48 h 58"/>
                <a:gd name="T72" fmla="*/ 28 w 52"/>
                <a:gd name="T73" fmla="*/ 50 h 58"/>
                <a:gd name="T74" fmla="*/ 32 w 52"/>
                <a:gd name="T75" fmla="*/ 48 h 58"/>
                <a:gd name="T76" fmla="*/ 36 w 52"/>
                <a:gd name="T77" fmla="*/ 47 h 58"/>
                <a:gd name="T78" fmla="*/ 40 w 52"/>
                <a:gd name="T79" fmla="*/ 44 h 58"/>
                <a:gd name="T80" fmla="*/ 41 w 52"/>
                <a:gd name="T81" fmla="*/ 40 h 58"/>
                <a:gd name="T82" fmla="*/ 11 w 52"/>
                <a:gd name="T83" fmla="*/ 21 h 58"/>
                <a:gd name="T84" fmla="*/ 43 w 52"/>
                <a:gd name="T85" fmla="*/ 21 h 58"/>
                <a:gd name="T86" fmla="*/ 41 w 52"/>
                <a:gd name="T87" fmla="*/ 17 h 58"/>
                <a:gd name="T88" fmla="*/ 39 w 52"/>
                <a:gd name="T89" fmla="*/ 13 h 58"/>
                <a:gd name="T90" fmla="*/ 35 w 52"/>
                <a:gd name="T91" fmla="*/ 11 h 58"/>
                <a:gd name="T92" fmla="*/ 31 w 52"/>
                <a:gd name="T93" fmla="*/ 9 h 58"/>
                <a:gd name="T94" fmla="*/ 27 w 52"/>
                <a:gd name="T95" fmla="*/ 8 h 58"/>
                <a:gd name="T96" fmla="*/ 23 w 52"/>
                <a:gd name="T97" fmla="*/ 9 h 58"/>
                <a:gd name="T98" fmla="*/ 19 w 52"/>
                <a:gd name="T99" fmla="*/ 11 h 58"/>
                <a:gd name="T100" fmla="*/ 16 w 52"/>
                <a:gd name="T101" fmla="*/ 12 h 58"/>
                <a:gd name="T102" fmla="*/ 13 w 52"/>
                <a:gd name="T103" fmla="*/ 15 h 58"/>
                <a:gd name="T104" fmla="*/ 12 w 52"/>
                <a:gd name="T105" fmla="*/ 19 h 58"/>
                <a:gd name="T106" fmla="*/ 11 w 52"/>
                <a:gd name="T107" fmla="*/ 2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8">
                  <a:moveTo>
                    <a:pt x="41" y="40"/>
                  </a:moveTo>
                  <a:lnTo>
                    <a:pt x="52" y="41"/>
                  </a:lnTo>
                  <a:lnTo>
                    <a:pt x="49" y="46"/>
                  </a:lnTo>
                  <a:lnTo>
                    <a:pt x="47" y="51"/>
                  </a:lnTo>
                  <a:lnTo>
                    <a:pt x="43" y="54"/>
                  </a:lnTo>
                  <a:lnTo>
                    <a:pt x="39" y="56"/>
                  </a:lnTo>
                  <a:lnTo>
                    <a:pt x="33" y="58"/>
                  </a:lnTo>
                  <a:lnTo>
                    <a:pt x="27" y="58"/>
                  </a:lnTo>
                  <a:lnTo>
                    <a:pt x="21" y="58"/>
                  </a:lnTo>
                  <a:lnTo>
                    <a:pt x="16" y="56"/>
                  </a:lnTo>
                  <a:lnTo>
                    <a:pt x="12" y="54"/>
                  </a:lnTo>
                  <a:lnTo>
                    <a:pt x="8" y="51"/>
                  </a:lnTo>
                  <a:lnTo>
                    <a:pt x="4" y="47"/>
                  </a:lnTo>
                  <a:lnTo>
                    <a:pt x="3" y="41"/>
                  </a:lnTo>
                  <a:lnTo>
                    <a:pt x="1" y="36"/>
                  </a:lnTo>
                  <a:lnTo>
                    <a:pt x="0" y="29"/>
                  </a:lnTo>
                  <a:lnTo>
                    <a:pt x="3" y="16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40" y="3"/>
                  </a:lnTo>
                  <a:lnTo>
                    <a:pt x="45" y="7"/>
                  </a:lnTo>
                  <a:lnTo>
                    <a:pt x="48" y="11"/>
                  </a:lnTo>
                  <a:lnTo>
                    <a:pt x="51" y="16"/>
                  </a:lnTo>
                  <a:lnTo>
                    <a:pt x="52" y="21"/>
                  </a:lnTo>
                  <a:lnTo>
                    <a:pt x="52" y="28"/>
                  </a:lnTo>
                  <a:lnTo>
                    <a:pt x="52" y="31"/>
                  </a:lnTo>
                  <a:lnTo>
                    <a:pt x="11" y="31"/>
                  </a:lnTo>
                  <a:lnTo>
                    <a:pt x="12" y="36"/>
                  </a:lnTo>
                  <a:lnTo>
                    <a:pt x="13" y="40"/>
                  </a:lnTo>
                  <a:lnTo>
                    <a:pt x="16" y="44"/>
                  </a:lnTo>
                  <a:lnTo>
                    <a:pt x="19" y="47"/>
                  </a:lnTo>
                  <a:lnTo>
                    <a:pt x="23" y="48"/>
                  </a:lnTo>
                  <a:lnTo>
                    <a:pt x="28" y="50"/>
                  </a:lnTo>
                  <a:lnTo>
                    <a:pt x="32" y="48"/>
                  </a:lnTo>
                  <a:lnTo>
                    <a:pt x="36" y="47"/>
                  </a:lnTo>
                  <a:lnTo>
                    <a:pt x="40" y="44"/>
                  </a:lnTo>
                  <a:lnTo>
                    <a:pt x="41" y="40"/>
                  </a:lnTo>
                  <a:close/>
                  <a:moveTo>
                    <a:pt x="11" y="21"/>
                  </a:moveTo>
                  <a:lnTo>
                    <a:pt x="43" y="21"/>
                  </a:lnTo>
                  <a:lnTo>
                    <a:pt x="41" y="17"/>
                  </a:lnTo>
                  <a:lnTo>
                    <a:pt x="39" y="13"/>
                  </a:lnTo>
                  <a:lnTo>
                    <a:pt x="35" y="11"/>
                  </a:lnTo>
                  <a:lnTo>
                    <a:pt x="31" y="9"/>
                  </a:lnTo>
                  <a:lnTo>
                    <a:pt x="27" y="8"/>
                  </a:lnTo>
                  <a:lnTo>
                    <a:pt x="23" y="9"/>
                  </a:lnTo>
                  <a:lnTo>
                    <a:pt x="19" y="11"/>
                  </a:lnTo>
                  <a:lnTo>
                    <a:pt x="16" y="12"/>
                  </a:lnTo>
                  <a:lnTo>
                    <a:pt x="13" y="15"/>
                  </a:lnTo>
                  <a:lnTo>
                    <a:pt x="12" y="19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0" name="Freeform 28"/>
            <p:cNvSpPr>
              <a:spLocks/>
            </p:cNvSpPr>
            <p:nvPr/>
          </p:nvSpPr>
          <p:spPr bwMode="auto">
            <a:xfrm>
              <a:off x="6406059" y="2235175"/>
              <a:ext cx="47625" cy="88900"/>
            </a:xfrm>
            <a:custGeom>
              <a:avLst/>
              <a:gdLst>
                <a:gd name="T0" fmla="*/ 0 w 30"/>
                <a:gd name="T1" fmla="*/ 56 h 56"/>
                <a:gd name="T2" fmla="*/ 0 w 30"/>
                <a:gd name="T3" fmla="*/ 0 h 56"/>
                <a:gd name="T4" fmla="*/ 9 w 30"/>
                <a:gd name="T5" fmla="*/ 0 h 56"/>
                <a:gd name="T6" fmla="*/ 9 w 30"/>
                <a:gd name="T7" fmla="*/ 8 h 56"/>
                <a:gd name="T8" fmla="*/ 12 w 30"/>
                <a:gd name="T9" fmla="*/ 4 h 56"/>
                <a:gd name="T10" fmla="*/ 15 w 30"/>
                <a:gd name="T11" fmla="*/ 1 h 56"/>
                <a:gd name="T12" fmla="*/ 17 w 30"/>
                <a:gd name="T13" fmla="*/ 0 h 56"/>
                <a:gd name="T14" fmla="*/ 20 w 30"/>
                <a:gd name="T15" fmla="*/ 0 h 56"/>
                <a:gd name="T16" fmla="*/ 25 w 30"/>
                <a:gd name="T17" fmla="*/ 0 h 56"/>
                <a:gd name="T18" fmla="*/ 30 w 30"/>
                <a:gd name="T19" fmla="*/ 3 h 56"/>
                <a:gd name="T20" fmla="*/ 27 w 30"/>
                <a:gd name="T21" fmla="*/ 11 h 56"/>
                <a:gd name="T22" fmla="*/ 24 w 30"/>
                <a:gd name="T23" fmla="*/ 9 h 56"/>
                <a:gd name="T24" fmla="*/ 20 w 30"/>
                <a:gd name="T25" fmla="*/ 8 h 56"/>
                <a:gd name="T26" fmla="*/ 17 w 30"/>
                <a:gd name="T27" fmla="*/ 9 h 56"/>
                <a:gd name="T28" fmla="*/ 15 w 30"/>
                <a:gd name="T29" fmla="*/ 11 h 56"/>
                <a:gd name="T30" fmla="*/ 13 w 30"/>
                <a:gd name="T31" fmla="*/ 12 h 56"/>
                <a:gd name="T32" fmla="*/ 12 w 30"/>
                <a:gd name="T33" fmla="*/ 16 h 56"/>
                <a:gd name="T34" fmla="*/ 11 w 30"/>
                <a:gd name="T35" fmla="*/ 21 h 56"/>
                <a:gd name="T36" fmla="*/ 11 w 30"/>
                <a:gd name="T37" fmla="*/ 27 h 56"/>
                <a:gd name="T38" fmla="*/ 11 w 30"/>
                <a:gd name="T39" fmla="*/ 56 h 56"/>
                <a:gd name="T40" fmla="*/ 0 w 30"/>
                <a:gd name="T4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56">
                  <a:moveTo>
                    <a:pt x="0" y="56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3"/>
                  </a:lnTo>
                  <a:lnTo>
                    <a:pt x="27" y="11"/>
                  </a:lnTo>
                  <a:lnTo>
                    <a:pt x="24" y="9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1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1" name="Freeform 29"/>
            <p:cNvSpPr>
              <a:spLocks/>
            </p:cNvSpPr>
            <p:nvPr/>
          </p:nvSpPr>
          <p:spPr bwMode="auto">
            <a:xfrm>
              <a:off x="6463209" y="2235175"/>
              <a:ext cx="69850" cy="88900"/>
            </a:xfrm>
            <a:custGeom>
              <a:avLst/>
              <a:gdLst>
                <a:gd name="T0" fmla="*/ 0 w 44"/>
                <a:gd name="T1" fmla="*/ 56 h 56"/>
                <a:gd name="T2" fmla="*/ 0 w 44"/>
                <a:gd name="T3" fmla="*/ 0 h 56"/>
                <a:gd name="T4" fmla="*/ 11 w 44"/>
                <a:gd name="T5" fmla="*/ 0 h 56"/>
                <a:gd name="T6" fmla="*/ 11 w 44"/>
                <a:gd name="T7" fmla="*/ 8 h 56"/>
                <a:gd name="T8" fmla="*/ 14 w 44"/>
                <a:gd name="T9" fmla="*/ 4 h 56"/>
                <a:gd name="T10" fmla="*/ 18 w 44"/>
                <a:gd name="T11" fmla="*/ 1 h 56"/>
                <a:gd name="T12" fmla="*/ 22 w 44"/>
                <a:gd name="T13" fmla="*/ 0 h 56"/>
                <a:gd name="T14" fmla="*/ 27 w 44"/>
                <a:gd name="T15" fmla="*/ 0 h 56"/>
                <a:gd name="T16" fmla="*/ 31 w 44"/>
                <a:gd name="T17" fmla="*/ 0 h 56"/>
                <a:gd name="T18" fmla="*/ 35 w 44"/>
                <a:gd name="T19" fmla="*/ 1 h 56"/>
                <a:gd name="T20" fmla="*/ 39 w 44"/>
                <a:gd name="T21" fmla="*/ 4 h 56"/>
                <a:gd name="T22" fmla="*/ 42 w 44"/>
                <a:gd name="T23" fmla="*/ 7 h 56"/>
                <a:gd name="T24" fmla="*/ 43 w 44"/>
                <a:gd name="T25" fmla="*/ 9 h 56"/>
                <a:gd name="T26" fmla="*/ 44 w 44"/>
                <a:gd name="T27" fmla="*/ 13 h 56"/>
                <a:gd name="T28" fmla="*/ 44 w 44"/>
                <a:gd name="T29" fmla="*/ 17 h 56"/>
                <a:gd name="T30" fmla="*/ 44 w 44"/>
                <a:gd name="T31" fmla="*/ 23 h 56"/>
                <a:gd name="T32" fmla="*/ 44 w 44"/>
                <a:gd name="T33" fmla="*/ 56 h 56"/>
                <a:gd name="T34" fmla="*/ 34 w 44"/>
                <a:gd name="T35" fmla="*/ 56 h 56"/>
                <a:gd name="T36" fmla="*/ 34 w 44"/>
                <a:gd name="T37" fmla="*/ 23 h 56"/>
                <a:gd name="T38" fmla="*/ 34 w 44"/>
                <a:gd name="T39" fmla="*/ 19 h 56"/>
                <a:gd name="T40" fmla="*/ 34 w 44"/>
                <a:gd name="T41" fmla="*/ 15 h 56"/>
                <a:gd name="T42" fmla="*/ 32 w 44"/>
                <a:gd name="T43" fmla="*/ 12 h 56"/>
                <a:gd name="T44" fmla="*/ 30 w 44"/>
                <a:gd name="T45" fmla="*/ 11 h 56"/>
                <a:gd name="T46" fmla="*/ 27 w 44"/>
                <a:gd name="T47" fmla="*/ 9 h 56"/>
                <a:gd name="T48" fmla="*/ 24 w 44"/>
                <a:gd name="T49" fmla="*/ 8 h 56"/>
                <a:gd name="T50" fmla="*/ 19 w 44"/>
                <a:gd name="T51" fmla="*/ 9 h 56"/>
                <a:gd name="T52" fmla="*/ 15 w 44"/>
                <a:gd name="T53" fmla="*/ 12 h 56"/>
                <a:gd name="T54" fmla="*/ 12 w 44"/>
                <a:gd name="T55" fmla="*/ 16 h 56"/>
                <a:gd name="T56" fmla="*/ 11 w 44"/>
                <a:gd name="T57" fmla="*/ 20 h 56"/>
                <a:gd name="T58" fmla="*/ 11 w 44"/>
                <a:gd name="T59" fmla="*/ 27 h 56"/>
                <a:gd name="T60" fmla="*/ 11 w 44"/>
                <a:gd name="T61" fmla="*/ 56 h 56"/>
                <a:gd name="T62" fmla="*/ 0 w 44"/>
                <a:gd name="T6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56">
                  <a:moveTo>
                    <a:pt x="0" y="5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4" y="4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3" y="9"/>
                  </a:lnTo>
                  <a:lnTo>
                    <a:pt x="44" y="13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34" y="23"/>
                  </a:lnTo>
                  <a:lnTo>
                    <a:pt x="34" y="19"/>
                  </a:lnTo>
                  <a:lnTo>
                    <a:pt x="34" y="15"/>
                  </a:lnTo>
                  <a:lnTo>
                    <a:pt x="32" y="12"/>
                  </a:lnTo>
                  <a:lnTo>
                    <a:pt x="30" y="11"/>
                  </a:lnTo>
                  <a:lnTo>
                    <a:pt x="27" y="9"/>
                  </a:lnTo>
                  <a:lnTo>
                    <a:pt x="24" y="8"/>
                  </a:lnTo>
                  <a:lnTo>
                    <a:pt x="19" y="9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11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2" name="Freeform 30"/>
            <p:cNvSpPr>
              <a:spLocks noEditPoints="1"/>
            </p:cNvSpPr>
            <p:nvPr/>
          </p:nvSpPr>
          <p:spPr bwMode="auto">
            <a:xfrm>
              <a:off x="6552109" y="2235175"/>
              <a:ext cx="80963" cy="92075"/>
            </a:xfrm>
            <a:custGeom>
              <a:avLst/>
              <a:gdLst>
                <a:gd name="T0" fmla="*/ 33 w 51"/>
                <a:gd name="T1" fmla="*/ 54 h 58"/>
                <a:gd name="T2" fmla="*/ 23 w 51"/>
                <a:gd name="T3" fmla="*/ 58 h 58"/>
                <a:gd name="T4" fmla="*/ 14 w 51"/>
                <a:gd name="T5" fmla="*/ 58 h 58"/>
                <a:gd name="T6" fmla="*/ 6 w 51"/>
                <a:gd name="T7" fmla="*/ 54 h 58"/>
                <a:gd name="T8" fmla="*/ 2 w 51"/>
                <a:gd name="T9" fmla="*/ 47 h 58"/>
                <a:gd name="T10" fmla="*/ 2 w 51"/>
                <a:gd name="T11" fmla="*/ 37 h 58"/>
                <a:gd name="T12" fmla="*/ 4 w 51"/>
                <a:gd name="T13" fmla="*/ 31 h 58"/>
                <a:gd name="T14" fmla="*/ 10 w 51"/>
                <a:gd name="T15" fmla="*/ 27 h 58"/>
                <a:gd name="T16" fmla="*/ 16 w 51"/>
                <a:gd name="T17" fmla="*/ 25 h 58"/>
                <a:gd name="T18" fmla="*/ 27 w 51"/>
                <a:gd name="T19" fmla="*/ 23 h 58"/>
                <a:gd name="T20" fmla="*/ 37 w 51"/>
                <a:gd name="T21" fmla="*/ 21 h 58"/>
                <a:gd name="T22" fmla="*/ 37 w 51"/>
                <a:gd name="T23" fmla="*/ 16 h 58"/>
                <a:gd name="T24" fmla="*/ 34 w 51"/>
                <a:gd name="T25" fmla="*/ 11 h 58"/>
                <a:gd name="T26" fmla="*/ 29 w 51"/>
                <a:gd name="T27" fmla="*/ 9 h 58"/>
                <a:gd name="T28" fmla="*/ 19 w 51"/>
                <a:gd name="T29" fmla="*/ 9 h 58"/>
                <a:gd name="T30" fmla="*/ 14 w 51"/>
                <a:gd name="T31" fmla="*/ 13 h 58"/>
                <a:gd name="T32" fmla="*/ 2 w 51"/>
                <a:gd name="T33" fmla="*/ 16 h 58"/>
                <a:gd name="T34" fmla="*/ 6 w 51"/>
                <a:gd name="T35" fmla="*/ 7 h 58"/>
                <a:gd name="T36" fmla="*/ 14 w 51"/>
                <a:gd name="T37" fmla="*/ 1 h 58"/>
                <a:gd name="T38" fmla="*/ 27 w 51"/>
                <a:gd name="T39" fmla="*/ 0 h 58"/>
                <a:gd name="T40" fmla="*/ 38 w 51"/>
                <a:gd name="T41" fmla="*/ 1 h 58"/>
                <a:gd name="T42" fmla="*/ 45 w 51"/>
                <a:gd name="T43" fmla="*/ 5 h 58"/>
                <a:gd name="T44" fmla="*/ 47 w 51"/>
                <a:gd name="T45" fmla="*/ 12 h 58"/>
                <a:gd name="T46" fmla="*/ 49 w 51"/>
                <a:gd name="T47" fmla="*/ 20 h 58"/>
                <a:gd name="T48" fmla="*/ 49 w 51"/>
                <a:gd name="T49" fmla="*/ 40 h 58"/>
                <a:gd name="T50" fmla="*/ 49 w 51"/>
                <a:gd name="T51" fmla="*/ 50 h 58"/>
                <a:gd name="T52" fmla="*/ 51 w 51"/>
                <a:gd name="T53" fmla="*/ 56 h 58"/>
                <a:gd name="T54" fmla="*/ 39 w 51"/>
                <a:gd name="T55" fmla="*/ 54 h 58"/>
                <a:gd name="T56" fmla="*/ 37 w 51"/>
                <a:gd name="T57" fmla="*/ 29 h 58"/>
                <a:gd name="T58" fmla="*/ 23 w 51"/>
                <a:gd name="T59" fmla="*/ 33 h 58"/>
                <a:gd name="T60" fmla="*/ 15 w 51"/>
                <a:gd name="T61" fmla="*/ 35 h 58"/>
                <a:gd name="T62" fmla="*/ 12 w 51"/>
                <a:gd name="T63" fmla="*/ 37 h 58"/>
                <a:gd name="T64" fmla="*/ 11 w 51"/>
                <a:gd name="T65" fmla="*/ 41 h 58"/>
                <a:gd name="T66" fmla="*/ 14 w 51"/>
                <a:gd name="T67" fmla="*/ 47 h 58"/>
                <a:gd name="T68" fmla="*/ 20 w 51"/>
                <a:gd name="T69" fmla="*/ 50 h 58"/>
                <a:gd name="T70" fmla="*/ 30 w 51"/>
                <a:gd name="T71" fmla="*/ 47 h 58"/>
                <a:gd name="T72" fmla="*/ 35 w 51"/>
                <a:gd name="T73" fmla="*/ 41 h 58"/>
                <a:gd name="T74" fmla="*/ 37 w 51"/>
                <a:gd name="T75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8">
                  <a:moveTo>
                    <a:pt x="38" y="50"/>
                  </a:moveTo>
                  <a:lnTo>
                    <a:pt x="33" y="54"/>
                  </a:lnTo>
                  <a:lnTo>
                    <a:pt x="29" y="56"/>
                  </a:lnTo>
                  <a:lnTo>
                    <a:pt x="23" y="58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8" y="56"/>
                  </a:lnTo>
                  <a:lnTo>
                    <a:pt x="6" y="54"/>
                  </a:lnTo>
                  <a:lnTo>
                    <a:pt x="3" y="50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4" y="31"/>
                  </a:lnTo>
                  <a:lnTo>
                    <a:pt x="7" y="28"/>
                  </a:lnTo>
                  <a:lnTo>
                    <a:pt x="10" y="27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20" y="24"/>
                  </a:lnTo>
                  <a:lnTo>
                    <a:pt x="27" y="23"/>
                  </a:lnTo>
                  <a:lnTo>
                    <a:pt x="33" y="21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7" y="16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29" y="9"/>
                  </a:lnTo>
                  <a:lnTo>
                    <a:pt x="24" y="8"/>
                  </a:lnTo>
                  <a:lnTo>
                    <a:pt x="19" y="9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2" y="17"/>
                  </a:lnTo>
                  <a:lnTo>
                    <a:pt x="2" y="16"/>
                  </a:lnTo>
                  <a:lnTo>
                    <a:pt x="3" y="11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8" y="1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46" y="8"/>
                  </a:lnTo>
                  <a:lnTo>
                    <a:pt x="47" y="12"/>
                  </a:lnTo>
                  <a:lnTo>
                    <a:pt x="49" y="15"/>
                  </a:lnTo>
                  <a:lnTo>
                    <a:pt x="49" y="20"/>
                  </a:lnTo>
                  <a:lnTo>
                    <a:pt x="49" y="32"/>
                  </a:lnTo>
                  <a:lnTo>
                    <a:pt x="49" y="40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4"/>
                  </a:lnTo>
                  <a:lnTo>
                    <a:pt x="51" y="56"/>
                  </a:lnTo>
                  <a:lnTo>
                    <a:pt x="42" y="56"/>
                  </a:lnTo>
                  <a:lnTo>
                    <a:pt x="39" y="54"/>
                  </a:lnTo>
                  <a:lnTo>
                    <a:pt x="38" y="50"/>
                  </a:lnTo>
                  <a:close/>
                  <a:moveTo>
                    <a:pt x="37" y="29"/>
                  </a:moveTo>
                  <a:lnTo>
                    <a:pt x="31" y="32"/>
                  </a:lnTo>
                  <a:lnTo>
                    <a:pt x="23" y="33"/>
                  </a:lnTo>
                  <a:lnTo>
                    <a:pt x="18" y="33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2" y="37"/>
                  </a:lnTo>
                  <a:lnTo>
                    <a:pt x="11" y="39"/>
                  </a:lnTo>
                  <a:lnTo>
                    <a:pt x="11" y="41"/>
                  </a:lnTo>
                  <a:lnTo>
                    <a:pt x="11" y="44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0" y="50"/>
                  </a:lnTo>
                  <a:lnTo>
                    <a:pt x="26" y="48"/>
                  </a:lnTo>
                  <a:lnTo>
                    <a:pt x="30" y="47"/>
                  </a:lnTo>
                  <a:lnTo>
                    <a:pt x="33" y="44"/>
                  </a:lnTo>
                  <a:lnTo>
                    <a:pt x="35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3" name="Rectangle 31"/>
            <p:cNvSpPr>
              <a:spLocks noChangeArrowheads="1"/>
            </p:cNvSpPr>
            <p:nvPr/>
          </p:nvSpPr>
          <p:spPr bwMode="auto">
            <a:xfrm>
              <a:off x="6652122" y="2201838"/>
              <a:ext cx="17463" cy="1222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4" name="Freeform 32"/>
            <p:cNvSpPr>
              <a:spLocks/>
            </p:cNvSpPr>
            <p:nvPr/>
          </p:nvSpPr>
          <p:spPr bwMode="auto">
            <a:xfrm>
              <a:off x="6733084" y="2235175"/>
              <a:ext cx="76200" cy="92075"/>
            </a:xfrm>
            <a:custGeom>
              <a:avLst/>
              <a:gdLst>
                <a:gd name="T0" fmla="*/ 39 w 48"/>
                <a:gd name="T1" fmla="*/ 36 h 58"/>
                <a:gd name="T2" fmla="*/ 48 w 48"/>
                <a:gd name="T3" fmla="*/ 37 h 58"/>
                <a:gd name="T4" fmla="*/ 47 w 48"/>
                <a:gd name="T5" fmla="*/ 44 h 58"/>
                <a:gd name="T6" fmla="*/ 44 w 48"/>
                <a:gd name="T7" fmla="*/ 48 h 58"/>
                <a:gd name="T8" fmla="*/ 42 w 48"/>
                <a:gd name="T9" fmla="*/ 52 h 58"/>
                <a:gd name="T10" fmla="*/ 36 w 48"/>
                <a:gd name="T11" fmla="*/ 56 h 58"/>
                <a:gd name="T12" fmla="*/ 31 w 48"/>
                <a:gd name="T13" fmla="*/ 58 h 58"/>
                <a:gd name="T14" fmla="*/ 26 w 48"/>
                <a:gd name="T15" fmla="*/ 58 h 58"/>
                <a:gd name="T16" fmla="*/ 19 w 48"/>
                <a:gd name="T17" fmla="*/ 58 h 58"/>
                <a:gd name="T18" fmla="*/ 12 w 48"/>
                <a:gd name="T19" fmla="*/ 55 h 58"/>
                <a:gd name="T20" fmla="*/ 7 w 48"/>
                <a:gd name="T21" fmla="*/ 51 h 58"/>
                <a:gd name="T22" fmla="*/ 1 w 48"/>
                <a:gd name="T23" fmla="*/ 41 h 58"/>
                <a:gd name="T24" fmla="*/ 0 w 48"/>
                <a:gd name="T25" fmla="*/ 29 h 58"/>
                <a:gd name="T26" fmla="*/ 1 w 48"/>
                <a:gd name="T27" fmla="*/ 20 h 58"/>
                <a:gd name="T28" fmla="*/ 3 w 48"/>
                <a:gd name="T29" fmla="*/ 13 h 58"/>
                <a:gd name="T30" fmla="*/ 5 w 48"/>
                <a:gd name="T31" fmla="*/ 9 h 58"/>
                <a:gd name="T32" fmla="*/ 8 w 48"/>
                <a:gd name="T33" fmla="*/ 5 h 58"/>
                <a:gd name="T34" fmla="*/ 12 w 48"/>
                <a:gd name="T35" fmla="*/ 3 h 58"/>
                <a:gd name="T36" fmla="*/ 19 w 48"/>
                <a:gd name="T37" fmla="*/ 0 h 58"/>
                <a:gd name="T38" fmla="*/ 26 w 48"/>
                <a:gd name="T39" fmla="*/ 0 h 58"/>
                <a:gd name="T40" fmla="*/ 31 w 48"/>
                <a:gd name="T41" fmla="*/ 0 h 58"/>
                <a:gd name="T42" fmla="*/ 36 w 48"/>
                <a:gd name="T43" fmla="*/ 1 h 58"/>
                <a:gd name="T44" fmla="*/ 40 w 48"/>
                <a:gd name="T45" fmla="*/ 4 h 58"/>
                <a:gd name="T46" fmla="*/ 44 w 48"/>
                <a:gd name="T47" fmla="*/ 8 h 58"/>
                <a:gd name="T48" fmla="*/ 46 w 48"/>
                <a:gd name="T49" fmla="*/ 12 h 58"/>
                <a:gd name="T50" fmla="*/ 48 w 48"/>
                <a:gd name="T51" fmla="*/ 17 h 58"/>
                <a:gd name="T52" fmla="*/ 38 w 48"/>
                <a:gd name="T53" fmla="*/ 19 h 58"/>
                <a:gd name="T54" fmla="*/ 36 w 48"/>
                <a:gd name="T55" fmla="*/ 15 h 58"/>
                <a:gd name="T56" fmla="*/ 34 w 48"/>
                <a:gd name="T57" fmla="*/ 11 h 58"/>
                <a:gd name="T58" fmla="*/ 30 w 48"/>
                <a:gd name="T59" fmla="*/ 9 h 58"/>
                <a:gd name="T60" fmla="*/ 26 w 48"/>
                <a:gd name="T61" fmla="*/ 8 h 58"/>
                <a:gd name="T62" fmla="*/ 22 w 48"/>
                <a:gd name="T63" fmla="*/ 9 h 58"/>
                <a:gd name="T64" fmla="*/ 18 w 48"/>
                <a:gd name="T65" fmla="*/ 11 h 58"/>
                <a:gd name="T66" fmla="*/ 15 w 48"/>
                <a:gd name="T67" fmla="*/ 13 h 58"/>
                <a:gd name="T68" fmla="*/ 12 w 48"/>
                <a:gd name="T69" fmla="*/ 17 h 58"/>
                <a:gd name="T70" fmla="*/ 11 w 48"/>
                <a:gd name="T71" fmla="*/ 23 h 58"/>
                <a:gd name="T72" fmla="*/ 11 w 48"/>
                <a:gd name="T73" fmla="*/ 28 h 58"/>
                <a:gd name="T74" fmla="*/ 11 w 48"/>
                <a:gd name="T75" fmla="*/ 35 h 58"/>
                <a:gd name="T76" fmla="*/ 12 w 48"/>
                <a:gd name="T77" fmla="*/ 40 h 58"/>
                <a:gd name="T78" fmla="*/ 15 w 48"/>
                <a:gd name="T79" fmla="*/ 44 h 58"/>
                <a:gd name="T80" fmla="*/ 18 w 48"/>
                <a:gd name="T81" fmla="*/ 47 h 58"/>
                <a:gd name="T82" fmla="*/ 22 w 48"/>
                <a:gd name="T83" fmla="*/ 48 h 58"/>
                <a:gd name="T84" fmla="*/ 26 w 48"/>
                <a:gd name="T85" fmla="*/ 50 h 58"/>
                <a:gd name="T86" fmla="*/ 30 w 48"/>
                <a:gd name="T87" fmla="*/ 48 h 58"/>
                <a:gd name="T88" fmla="*/ 34 w 48"/>
                <a:gd name="T89" fmla="*/ 46 h 58"/>
                <a:gd name="T90" fmla="*/ 36 w 48"/>
                <a:gd name="T91" fmla="*/ 44 h 58"/>
                <a:gd name="T92" fmla="*/ 38 w 48"/>
                <a:gd name="T93" fmla="*/ 40 h 58"/>
                <a:gd name="T94" fmla="*/ 39 w 48"/>
                <a:gd name="T95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58">
                  <a:moveTo>
                    <a:pt x="39" y="36"/>
                  </a:moveTo>
                  <a:lnTo>
                    <a:pt x="48" y="37"/>
                  </a:lnTo>
                  <a:lnTo>
                    <a:pt x="47" y="44"/>
                  </a:lnTo>
                  <a:lnTo>
                    <a:pt x="44" y="48"/>
                  </a:lnTo>
                  <a:lnTo>
                    <a:pt x="42" y="52"/>
                  </a:lnTo>
                  <a:lnTo>
                    <a:pt x="36" y="56"/>
                  </a:lnTo>
                  <a:lnTo>
                    <a:pt x="31" y="58"/>
                  </a:lnTo>
                  <a:lnTo>
                    <a:pt x="26" y="58"/>
                  </a:lnTo>
                  <a:lnTo>
                    <a:pt x="19" y="58"/>
                  </a:lnTo>
                  <a:lnTo>
                    <a:pt x="12" y="55"/>
                  </a:lnTo>
                  <a:lnTo>
                    <a:pt x="7" y="51"/>
                  </a:lnTo>
                  <a:lnTo>
                    <a:pt x="1" y="41"/>
                  </a:lnTo>
                  <a:lnTo>
                    <a:pt x="0" y="29"/>
                  </a:lnTo>
                  <a:lnTo>
                    <a:pt x="1" y="20"/>
                  </a:lnTo>
                  <a:lnTo>
                    <a:pt x="3" y="13"/>
                  </a:lnTo>
                  <a:lnTo>
                    <a:pt x="5" y="9"/>
                  </a:lnTo>
                  <a:lnTo>
                    <a:pt x="8" y="5"/>
                  </a:lnTo>
                  <a:lnTo>
                    <a:pt x="12" y="3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0" y="4"/>
                  </a:lnTo>
                  <a:lnTo>
                    <a:pt x="44" y="8"/>
                  </a:lnTo>
                  <a:lnTo>
                    <a:pt x="46" y="12"/>
                  </a:lnTo>
                  <a:lnTo>
                    <a:pt x="48" y="17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4" y="11"/>
                  </a:lnTo>
                  <a:lnTo>
                    <a:pt x="30" y="9"/>
                  </a:lnTo>
                  <a:lnTo>
                    <a:pt x="26" y="8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11" y="23"/>
                  </a:lnTo>
                  <a:lnTo>
                    <a:pt x="11" y="28"/>
                  </a:lnTo>
                  <a:lnTo>
                    <a:pt x="11" y="35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18" y="47"/>
                  </a:lnTo>
                  <a:lnTo>
                    <a:pt x="22" y="48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4" y="46"/>
                  </a:lnTo>
                  <a:lnTo>
                    <a:pt x="36" y="44"/>
                  </a:lnTo>
                  <a:lnTo>
                    <a:pt x="38" y="40"/>
                  </a:lnTo>
                  <a:lnTo>
                    <a:pt x="39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5" name="Freeform 33"/>
            <p:cNvSpPr>
              <a:spLocks noEditPoints="1"/>
            </p:cNvSpPr>
            <p:nvPr/>
          </p:nvSpPr>
          <p:spPr bwMode="auto">
            <a:xfrm>
              <a:off x="6818809" y="2235175"/>
              <a:ext cx="80963" cy="92075"/>
            </a:xfrm>
            <a:custGeom>
              <a:avLst/>
              <a:gdLst>
                <a:gd name="T0" fmla="*/ 41 w 51"/>
                <a:gd name="T1" fmla="*/ 40 h 58"/>
                <a:gd name="T2" fmla="*/ 51 w 51"/>
                <a:gd name="T3" fmla="*/ 41 h 58"/>
                <a:gd name="T4" fmla="*/ 49 w 51"/>
                <a:gd name="T5" fmla="*/ 46 h 58"/>
                <a:gd name="T6" fmla="*/ 47 w 51"/>
                <a:gd name="T7" fmla="*/ 51 h 58"/>
                <a:gd name="T8" fmla="*/ 42 w 51"/>
                <a:gd name="T9" fmla="*/ 54 h 58"/>
                <a:gd name="T10" fmla="*/ 37 w 51"/>
                <a:gd name="T11" fmla="*/ 56 h 58"/>
                <a:gd name="T12" fmla="*/ 32 w 51"/>
                <a:gd name="T13" fmla="*/ 58 h 58"/>
                <a:gd name="T14" fmla="*/ 26 w 51"/>
                <a:gd name="T15" fmla="*/ 58 h 58"/>
                <a:gd name="T16" fmla="*/ 20 w 51"/>
                <a:gd name="T17" fmla="*/ 58 h 58"/>
                <a:gd name="T18" fmla="*/ 14 w 51"/>
                <a:gd name="T19" fmla="*/ 56 h 58"/>
                <a:gd name="T20" fmla="*/ 10 w 51"/>
                <a:gd name="T21" fmla="*/ 54 h 58"/>
                <a:gd name="T22" fmla="*/ 6 w 51"/>
                <a:gd name="T23" fmla="*/ 51 h 58"/>
                <a:gd name="T24" fmla="*/ 4 w 51"/>
                <a:gd name="T25" fmla="*/ 47 h 58"/>
                <a:gd name="T26" fmla="*/ 1 w 51"/>
                <a:gd name="T27" fmla="*/ 41 h 58"/>
                <a:gd name="T28" fmla="*/ 0 w 51"/>
                <a:gd name="T29" fmla="*/ 36 h 58"/>
                <a:gd name="T30" fmla="*/ 0 w 51"/>
                <a:gd name="T31" fmla="*/ 29 h 58"/>
                <a:gd name="T32" fmla="*/ 1 w 51"/>
                <a:gd name="T33" fmla="*/ 16 h 58"/>
                <a:gd name="T34" fmla="*/ 6 w 51"/>
                <a:gd name="T35" fmla="*/ 7 h 58"/>
                <a:gd name="T36" fmla="*/ 10 w 51"/>
                <a:gd name="T37" fmla="*/ 4 h 58"/>
                <a:gd name="T38" fmla="*/ 14 w 51"/>
                <a:gd name="T39" fmla="*/ 1 h 58"/>
                <a:gd name="T40" fmla="*/ 20 w 51"/>
                <a:gd name="T41" fmla="*/ 0 h 58"/>
                <a:gd name="T42" fmla="*/ 25 w 51"/>
                <a:gd name="T43" fmla="*/ 0 h 58"/>
                <a:gd name="T44" fmla="*/ 33 w 51"/>
                <a:gd name="T45" fmla="*/ 0 h 58"/>
                <a:gd name="T46" fmla="*/ 38 w 51"/>
                <a:gd name="T47" fmla="*/ 3 h 58"/>
                <a:gd name="T48" fmla="*/ 44 w 51"/>
                <a:gd name="T49" fmla="*/ 7 h 58"/>
                <a:gd name="T50" fmla="*/ 47 w 51"/>
                <a:gd name="T51" fmla="*/ 11 h 58"/>
                <a:gd name="T52" fmla="*/ 49 w 51"/>
                <a:gd name="T53" fmla="*/ 16 h 58"/>
                <a:gd name="T54" fmla="*/ 51 w 51"/>
                <a:gd name="T55" fmla="*/ 21 h 58"/>
                <a:gd name="T56" fmla="*/ 51 w 51"/>
                <a:gd name="T57" fmla="*/ 28 h 58"/>
                <a:gd name="T58" fmla="*/ 51 w 51"/>
                <a:gd name="T59" fmla="*/ 31 h 58"/>
                <a:gd name="T60" fmla="*/ 9 w 51"/>
                <a:gd name="T61" fmla="*/ 31 h 58"/>
                <a:gd name="T62" fmla="*/ 10 w 51"/>
                <a:gd name="T63" fmla="*/ 36 h 58"/>
                <a:gd name="T64" fmla="*/ 12 w 51"/>
                <a:gd name="T65" fmla="*/ 40 h 58"/>
                <a:gd name="T66" fmla="*/ 14 w 51"/>
                <a:gd name="T67" fmla="*/ 44 h 58"/>
                <a:gd name="T68" fmla="*/ 18 w 51"/>
                <a:gd name="T69" fmla="*/ 47 h 58"/>
                <a:gd name="T70" fmla="*/ 22 w 51"/>
                <a:gd name="T71" fmla="*/ 48 h 58"/>
                <a:gd name="T72" fmla="*/ 26 w 51"/>
                <a:gd name="T73" fmla="*/ 50 h 58"/>
                <a:gd name="T74" fmla="*/ 30 w 51"/>
                <a:gd name="T75" fmla="*/ 48 h 58"/>
                <a:gd name="T76" fmla="*/ 34 w 51"/>
                <a:gd name="T77" fmla="*/ 47 h 58"/>
                <a:gd name="T78" fmla="*/ 38 w 51"/>
                <a:gd name="T79" fmla="*/ 44 h 58"/>
                <a:gd name="T80" fmla="*/ 41 w 51"/>
                <a:gd name="T81" fmla="*/ 40 h 58"/>
                <a:gd name="T82" fmla="*/ 9 w 51"/>
                <a:gd name="T83" fmla="*/ 21 h 58"/>
                <a:gd name="T84" fmla="*/ 41 w 51"/>
                <a:gd name="T85" fmla="*/ 21 h 58"/>
                <a:gd name="T86" fmla="*/ 40 w 51"/>
                <a:gd name="T87" fmla="*/ 17 h 58"/>
                <a:gd name="T88" fmla="*/ 37 w 51"/>
                <a:gd name="T89" fmla="*/ 13 h 58"/>
                <a:gd name="T90" fmla="*/ 34 w 51"/>
                <a:gd name="T91" fmla="*/ 11 h 58"/>
                <a:gd name="T92" fmla="*/ 30 w 51"/>
                <a:gd name="T93" fmla="*/ 9 h 58"/>
                <a:gd name="T94" fmla="*/ 25 w 51"/>
                <a:gd name="T95" fmla="*/ 8 h 58"/>
                <a:gd name="T96" fmla="*/ 21 w 51"/>
                <a:gd name="T97" fmla="*/ 9 h 58"/>
                <a:gd name="T98" fmla="*/ 17 w 51"/>
                <a:gd name="T99" fmla="*/ 11 h 58"/>
                <a:gd name="T100" fmla="*/ 14 w 51"/>
                <a:gd name="T101" fmla="*/ 12 h 58"/>
                <a:gd name="T102" fmla="*/ 12 w 51"/>
                <a:gd name="T103" fmla="*/ 15 h 58"/>
                <a:gd name="T104" fmla="*/ 10 w 51"/>
                <a:gd name="T105" fmla="*/ 19 h 58"/>
                <a:gd name="T106" fmla="*/ 9 w 51"/>
                <a:gd name="T107" fmla="*/ 2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8">
                  <a:moveTo>
                    <a:pt x="41" y="40"/>
                  </a:moveTo>
                  <a:lnTo>
                    <a:pt x="51" y="41"/>
                  </a:lnTo>
                  <a:lnTo>
                    <a:pt x="49" y="46"/>
                  </a:lnTo>
                  <a:lnTo>
                    <a:pt x="47" y="51"/>
                  </a:lnTo>
                  <a:lnTo>
                    <a:pt x="42" y="54"/>
                  </a:lnTo>
                  <a:lnTo>
                    <a:pt x="37" y="56"/>
                  </a:lnTo>
                  <a:lnTo>
                    <a:pt x="32" y="58"/>
                  </a:lnTo>
                  <a:lnTo>
                    <a:pt x="26" y="58"/>
                  </a:lnTo>
                  <a:lnTo>
                    <a:pt x="20" y="58"/>
                  </a:lnTo>
                  <a:lnTo>
                    <a:pt x="14" y="56"/>
                  </a:lnTo>
                  <a:lnTo>
                    <a:pt x="10" y="54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6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4" y="7"/>
                  </a:lnTo>
                  <a:lnTo>
                    <a:pt x="47" y="11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51" y="31"/>
                  </a:lnTo>
                  <a:lnTo>
                    <a:pt x="9" y="31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14" y="44"/>
                  </a:lnTo>
                  <a:lnTo>
                    <a:pt x="18" y="47"/>
                  </a:lnTo>
                  <a:lnTo>
                    <a:pt x="22" y="48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4" y="47"/>
                  </a:lnTo>
                  <a:lnTo>
                    <a:pt x="38" y="44"/>
                  </a:lnTo>
                  <a:lnTo>
                    <a:pt x="41" y="40"/>
                  </a:lnTo>
                  <a:close/>
                  <a:moveTo>
                    <a:pt x="9" y="21"/>
                  </a:moveTo>
                  <a:lnTo>
                    <a:pt x="41" y="21"/>
                  </a:lnTo>
                  <a:lnTo>
                    <a:pt x="40" y="17"/>
                  </a:lnTo>
                  <a:lnTo>
                    <a:pt x="37" y="13"/>
                  </a:lnTo>
                  <a:lnTo>
                    <a:pt x="34" y="11"/>
                  </a:lnTo>
                  <a:lnTo>
                    <a:pt x="30" y="9"/>
                  </a:lnTo>
                  <a:lnTo>
                    <a:pt x="25" y="8"/>
                  </a:lnTo>
                  <a:lnTo>
                    <a:pt x="21" y="9"/>
                  </a:lnTo>
                  <a:lnTo>
                    <a:pt x="17" y="11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6" name="Rectangle 34"/>
            <p:cNvSpPr>
              <a:spLocks noChangeArrowheads="1"/>
            </p:cNvSpPr>
            <p:nvPr/>
          </p:nvSpPr>
          <p:spPr bwMode="auto">
            <a:xfrm>
              <a:off x="6920409" y="2201838"/>
              <a:ext cx="14288" cy="1222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7" name="Rectangle 35"/>
            <p:cNvSpPr>
              <a:spLocks noChangeArrowheads="1"/>
            </p:cNvSpPr>
            <p:nvPr/>
          </p:nvSpPr>
          <p:spPr bwMode="auto">
            <a:xfrm>
              <a:off x="6956922" y="2201838"/>
              <a:ext cx="15875" cy="1222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8" name="Freeform 36"/>
            <p:cNvSpPr>
              <a:spLocks/>
            </p:cNvSpPr>
            <p:nvPr/>
          </p:nvSpPr>
          <p:spPr bwMode="auto">
            <a:xfrm>
              <a:off x="6123484" y="2409800"/>
              <a:ext cx="93663" cy="122238"/>
            </a:xfrm>
            <a:custGeom>
              <a:avLst/>
              <a:gdLst>
                <a:gd name="T0" fmla="*/ 0 w 59"/>
                <a:gd name="T1" fmla="*/ 77 h 77"/>
                <a:gd name="T2" fmla="*/ 0 w 59"/>
                <a:gd name="T3" fmla="*/ 0 h 77"/>
                <a:gd name="T4" fmla="*/ 9 w 59"/>
                <a:gd name="T5" fmla="*/ 0 h 77"/>
                <a:gd name="T6" fmla="*/ 9 w 59"/>
                <a:gd name="T7" fmla="*/ 32 h 77"/>
                <a:gd name="T8" fmla="*/ 50 w 59"/>
                <a:gd name="T9" fmla="*/ 32 h 77"/>
                <a:gd name="T10" fmla="*/ 50 w 59"/>
                <a:gd name="T11" fmla="*/ 0 h 77"/>
                <a:gd name="T12" fmla="*/ 59 w 59"/>
                <a:gd name="T13" fmla="*/ 0 h 77"/>
                <a:gd name="T14" fmla="*/ 59 w 59"/>
                <a:gd name="T15" fmla="*/ 77 h 77"/>
                <a:gd name="T16" fmla="*/ 50 w 59"/>
                <a:gd name="T17" fmla="*/ 77 h 77"/>
                <a:gd name="T18" fmla="*/ 50 w 59"/>
                <a:gd name="T19" fmla="*/ 40 h 77"/>
                <a:gd name="T20" fmla="*/ 9 w 59"/>
                <a:gd name="T21" fmla="*/ 40 h 77"/>
                <a:gd name="T22" fmla="*/ 9 w 59"/>
                <a:gd name="T23" fmla="*/ 77 h 77"/>
                <a:gd name="T24" fmla="*/ 0 w 59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77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2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59" y="77"/>
                  </a:lnTo>
                  <a:lnTo>
                    <a:pt x="50" y="77"/>
                  </a:lnTo>
                  <a:lnTo>
                    <a:pt x="50" y="40"/>
                  </a:lnTo>
                  <a:lnTo>
                    <a:pt x="9" y="40"/>
                  </a:lnTo>
                  <a:lnTo>
                    <a:pt x="9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9" name="Freeform 37"/>
            <p:cNvSpPr>
              <a:spLocks noEditPoints="1"/>
            </p:cNvSpPr>
            <p:nvPr/>
          </p:nvSpPr>
          <p:spPr bwMode="auto">
            <a:xfrm>
              <a:off x="6237784" y="2441550"/>
              <a:ext cx="80963" cy="93663"/>
            </a:xfrm>
            <a:custGeom>
              <a:avLst/>
              <a:gdLst>
                <a:gd name="T0" fmla="*/ 32 w 51"/>
                <a:gd name="T1" fmla="*/ 55 h 59"/>
                <a:gd name="T2" fmla="*/ 23 w 51"/>
                <a:gd name="T3" fmla="*/ 59 h 59"/>
                <a:gd name="T4" fmla="*/ 14 w 51"/>
                <a:gd name="T5" fmla="*/ 57 h 59"/>
                <a:gd name="T6" fmla="*/ 6 w 51"/>
                <a:gd name="T7" fmla="*/ 53 h 59"/>
                <a:gd name="T8" fmla="*/ 2 w 51"/>
                <a:gd name="T9" fmla="*/ 47 h 59"/>
                <a:gd name="T10" fmla="*/ 2 w 51"/>
                <a:gd name="T11" fmla="*/ 39 h 59"/>
                <a:gd name="T12" fmla="*/ 4 w 51"/>
                <a:gd name="T13" fmla="*/ 32 h 59"/>
                <a:gd name="T14" fmla="*/ 10 w 51"/>
                <a:gd name="T15" fmla="*/ 28 h 59"/>
                <a:gd name="T16" fmla="*/ 16 w 51"/>
                <a:gd name="T17" fmla="*/ 25 h 59"/>
                <a:gd name="T18" fmla="*/ 27 w 51"/>
                <a:gd name="T19" fmla="*/ 24 h 59"/>
                <a:gd name="T20" fmla="*/ 36 w 51"/>
                <a:gd name="T21" fmla="*/ 21 h 59"/>
                <a:gd name="T22" fmla="*/ 36 w 51"/>
                <a:gd name="T23" fmla="*/ 16 h 59"/>
                <a:gd name="T24" fmla="*/ 34 w 51"/>
                <a:gd name="T25" fmla="*/ 12 h 59"/>
                <a:gd name="T26" fmla="*/ 28 w 51"/>
                <a:gd name="T27" fmla="*/ 9 h 59"/>
                <a:gd name="T28" fmla="*/ 20 w 51"/>
                <a:gd name="T29" fmla="*/ 9 h 59"/>
                <a:gd name="T30" fmla="*/ 14 w 51"/>
                <a:gd name="T31" fmla="*/ 13 h 59"/>
                <a:gd name="T32" fmla="*/ 2 w 51"/>
                <a:gd name="T33" fmla="*/ 17 h 59"/>
                <a:gd name="T34" fmla="*/ 6 w 51"/>
                <a:gd name="T35" fmla="*/ 8 h 59"/>
                <a:gd name="T36" fmla="*/ 14 w 51"/>
                <a:gd name="T37" fmla="*/ 3 h 59"/>
                <a:gd name="T38" fmla="*/ 27 w 51"/>
                <a:gd name="T39" fmla="*/ 0 h 59"/>
                <a:gd name="T40" fmla="*/ 38 w 51"/>
                <a:gd name="T41" fmla="*/ 1 h 59"/>
                <a:gd name="T42" fmla="*/ 45 w 51"/>
                <a:gd name="T43" fmla="*/ 7 h 59"/>
                <a:gd name="T44" fmla="*/ 47 w 51"/>
                <a:gd name="T45" fmla="*/ 12 h 59"/>
                <a:gd name="T46" fmla="*/ 49 w 51"/>
                <a:gd name="T47" fmla="*/ 21 h 59"/>
                <a:gd name="T48" fmla="*/ 49 w 51"/>
                <a:gd name="T49" fmla="*/ 40 h 59"/>
                <a:gd name="T50" fmla="*/ 49 w 51"/>
                <a:gd name="T51" fmla="*/ 49 h 59"/>
                <a:gd name="T52" fmla="*/ 51 w 51"/>
                <a:gd name="T53" fmla="*/ 57 h 59"/>
                <a:gd name="T54" fmla="*/ 39 w 51"/>
                <a:gd name="T55" fmla="*/ 55 h 59"/>
                <a:gd name="T56" fmla="*/ 36 w 51"/>
                <a:gd name="T57" fmla="*/ 31 h 59"/>
                <a:gd name="T58" fmla="*/ 23 w 51"/>
                <a:gd name="T59" fmla="*/ 33 h 59"/>
                <a:gd name="T60" fmla="*/ 15 w 51"/>
                <a:gd name="T61" fmla="*/ 35 h 59"/>
                <a:gd name="T62" fmla="*/ 12 w 51"/>
                <a:gd name="T63" fmla="*/ 37 h 59"/>
                <a:gd name="T64" fmla="*/ 11 w 51"/>
                <a:gd name="T65" fmla="*/ 41 h 59"/>
                <a:gd name="T66" fmla="*/ 14 w 51"/>
                <a:gd name="T67" fmla="*/ 47 h 59"/>
                <a:gd name="T68" fmla="*/ 20 w 51"/>
                <a:gd name="T69" fmla="*/ 49 h 59"/>
                <a:gd name="T70" fmla="*/ 30 w 51"/>
                <a:gd name="T71" fmla="*/ 47 h 59"/>
                <a:gd name="T72" fmla="*/ 35 w 51"/>
                <a:gd name="T73" fmla="*/ 41 h 59"/>
                <a:gd name="T74" fmla="*/ 36 w 51"/>
                <a:gd name="T7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9">
                  <a:moveTo>
                    <a:pt x="38" y="51"/>
                  </a:moveTo>
                  <a:lnTo>
                    <a:pt x="32" y="55"/>
                  </a:lnTo>
                  <a:lnTo>
                    <a:pt x="28" y="57"/>
                  </a:lnTo>
                  <a:lnTo>
                    <a:pt x="23" y="59"/>
                  </a:lnTo>
                  <a:lnTo>
                    <a:pt x="19" y="59"/>
                  </a:lnTo>
                  <a:lnTo>
                    <a:pt x="14" y="57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3" y="51"/>
                  </a:lnTo>
                  <a:lnTo>
                    <a:pt x="2" y="47"/>
                  </a:lnTo>
                  <a:lnTo>
                    <a:pt x="0" y="43"/>
                  </a:lnTo>
                  <a:lnTo>
                    <a:pt x="2" y="39"/>
                  </a:lnTo>
                  <a:lnTo>
                    <a:pt x="3" y="35"/>
                  </a:lnTo>
                  <a:lnTo>
                    <a:pt x="4" y="32"/>
                  </a:lnTo>
                  <a:lnTo>
                    <a:pt x="7" y="29"/>
                  </a:lnTo>
                  <a:lnTo>
                    <a:pt x="10" y="28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7" y="24"/>
                  </a:lnTo>
                  <a:lnTo>
                    <a:pt x="32" y="23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2"/>
                  </a:lnTo>
                  <a:lnTo>
                    <a:pt x="32" y="11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2" y="19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2" y="4"/>
                  </a:lnTo>
                  <a:lnTo>
                    <a:pt x="45" y="7"/>
                  </a:lnTo>
                  <a:lnTo>
                    <a:pt x="46" y="9"/>
                  </a:lnTo>
                  <a:lnTo>
                    <a:pt x="47" y="12"/>
                  </a:lnTo>
                  <a:lnTo>
                    <a:pt x="49" y="16"/>
                  </a:lnTo>
                  <a:lnTo>
                    <a:pt x="49" y="21"/>
                  </a:lnTo>
                  <a:lnTo>
                    <a:pt x="49" y="33"/>
                  </a:lnTo>
                  <a:lnTo>
                    <a:pt x="49" y="40"/>
                  </a:lnTo>
                  <a:lnTo>
                    <a:pt x="49" y="45"/>
                  </a:lnTo>
                  <a:lnTo>
                    <a:pt x="49" y="49"/>
                  </a:lnTo>
                  <a:lnTo>
                    <a:pt x="50" y="53"/>
                  </a:lnTo>
                  <a:lnTo>
                    <a:pt x="51" y="57"/>
                  </a:lnTo>
                  <a:lnTo>
                    <a:pt x="42" y="57"/>
                  </a:lnTo>
                  <a:lnTo>
                    <a:pt x="39" y="55"/>
                  </a:lnTo>
                  <a:lnTo>
                    <a:pt x="38" y="51"/>
                  </a:lnTo>
                  <a:close/>
                  <a:moveTo>
                    <a:pt x="36" y="31"/>
                  </a:moveTo>
                  <a:lnTo>
                    <a:pt x="31" y="32"/>
                  </a:lnTo>
                  <a:lnTo>
                    <a:pt x="23" y="33"/>
                  </a:lnTo>
                  <a:lnTo>
                    <a:pt x="18" y="35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2" y="37"/>
                  </a:lnTo>
                  <a:lnTo>
                    <a:pt x="11" y="40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14" y="47"/>
                  </a:lnTo>
                  <a:lnTo>
                    <a:pt x="16" y="49"/>
                  </a:lnTo>
                  <a:lnTo>
                    <a:pt x="20" y="49"/>
                  </a:lnTo>
                  <a:lnTo>
                    <a:pt x="26" y="49"/>
                  </a:lnTo>
                  <a:lnTo>
                    <a:pt x="30" y="47"/>
                  </a:lnTo>
                  <a:lnTo>
                    <a:pt x="32" y="44"/>
                  </a:lnTo>
                  <a:lnTo>
                    <a:pt x="35" y="41"/>
                  </a:lnTo>
                  <a:lnTo>
                    <a:pt x="36" y="39"/>
                  </a:lnTo>
                  <a:lnTo>
                    <a:pt x="36" y="33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0" name="Freeform 38"/>
            <p:cNvSpPr>
              <a:spLocks/>
            </p:cNvSpPr>
            <p:nvPr/>
          </p:nvSpPr>
          <p:spPr bwMode="auto">
            <a:xfrm>
              <a:off x="6328272" y="2443138"/>
              <a:ext cx="79375" cy="88900"/>
            </a:xfrm>
            <a:custGeom>
              <a:avLst/>
              <a:gdLst>
                <a:gd name="T0" fmla="*/ 20 w 50"/>
                <a:gd name="T1" fmla="*/ 56 h 56"/>
                <a:gd name="T2" fmla="*/ 0 w 50"/>
                <a:gd name="T3" fmla="*/ 0 h 56"/>
                <a:gd name="T4" fmla="*/ 10 w 50"/>
                <a:gd name="T5" fmla="*/ 0 h 56"/>
                <a:gd name="T6" fmla="*/ 22 w 50"/>
                <a:gd name="T7" fmla="*/ 34 h 56"/>
                <a:gd name="T8" fmla="*/ 25 w 50"/>
                <a:gd name="T9" fmla="*/ 46 h 56"/>
                <a:gd name="T10" fmla="*/ 26 w 50"/>
                <a:gd name="T11" fmla="*/ 40 h 56"/>
                <a:gd name="T12" fmla="*/ 29 w 50"/>
                <a:gd name="T13" fmla="*/ 35 h 56"/>
                <a:gd name="T14" fmla="*/ 40 w 50"/>
                <a:gd name="T15" fmla="*/ 0 h 56"/>
                <a:gd name="T16" fmla="*/ 50 w 50"/>
                <a:gd name="T17" fmla="*/ 0 h 56"/>
                <a:gd name="T18" fmla="*/ 33 w 50"/>
                <a:gd name="T19" fmla="*/ 56 h 56"/>
                <a:gd name="T20" fmla="*/ 20 w 50"/>
                <a:gd name="T2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6">
                  <a:moveTo>
                    <a:pt x="20" y="5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34"/>
                  </a:lnTo>
                  <a:lnTo>
                    <a:pt x="25" y="46"/>
                  </a:lnTo>
                  <a:lnTo>
                    <a:pt x="26" y="40"/>
                  </a:lnTo>
                  <a:lnTo>
                    <a:pt x="29" y="35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33" y="5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1" name="Freeform 39"/>
            <p:cNvSpPr>
              <a:spLocks noEditPoints="1"/>
            </p:cNvSpPr>
            <p:nvPr/>
          </p:nvSpPr>
          <p:spPr bwMode="auto">
            <a:xfrm>
              <a:off x="6417172" y="2441550"/>
              <a:ext cx="80963" cy="93663"/>
            </a:xfrm>
            <a:custGeom>
              <a:avLst/>
              <a:gdLst>
                <a:gd name="T0" fmla="*/ 41 w 51"/>
                <a:gd name="T1" fmla="*/ 40 h 59"/>
                <a:gd name="T2" fmla="*/ 51 w 51"/>
                <a:gd name="T3" fmla="*/ 41 h 59"/>
                <a:gd name="T4" fmla="*/ 49 w 51"/>
                <a:gd name="T5" fmla="*/ 47 h 59"/>
                <a:gd name="T6" fmla="*/ 45 w 51"/>
                <a:gd name="T7" fmla="*/ 51 h 59"/>
                <a:gd name="T8" fmla="*/ 43 w 51"/>
                <a:gd name="T9" fmla="*/ 55 h 59"/>
                <a:gd name="T10" fmla="*/ 37 w 51"/>
                <a:gd name="T11" fmla="*/ 56 h 59"/>
                <a:gd name="T12" fmla="*/ 32 w 51"/>
                <a:gd name="T13" fmla="*/ 57 h 59"/>
                <a:gd name="T14" fmla="*/ 27 w 51"/>
                <a:gd name="T15" fmla="*/ 59 h 59"/>
                <a:gd name="T16" fmla="*/ 20 w 51"/>
                <a:gd name="T17" fmla="*/ 57 h 59"/>
                <a:gd name="T18" fmla="*/ 14 w 51"/>
                <a:gd name="T19" fmla="*/ 56 h 59"/>
                <a:gd name="T20" fmla="*/ 10 w 51"/>
                <a:gd name="T21" fmla="*/ 55 h 59"/>
                <a:gd name="T22" fmla="*/ 6 w 51"/>
                <a:gd name="T23" fmla="*/ 51 h 59"/>
                <a:gd name="T24" fmla="*/ 4 w 51"/>
                <a:gd name="T25" fmla="*/ 47 h 59"/>
                <a:gd name="T26" fmla="*/ 1 w 51"/>
                <a:gd name="T27" fmla="*/ 41 h 59"/>
                <a:gd name="T28" fmla="*/ 0 w 51"/>
                <a:gd name="T29" fmla="*/ 36 h 59"/>
                <a:gd name="T30" fmla="*/ 0 w 51"/>
                <a:gd name="T31" fmla="*/ 29 h 59"/>
                <a:gd name="T32" fmla="*/ 1 w 51"/>
                <a:gd name="T33" fmla="*/ 17 h 59"/>
                <a:gd name="T34" fmla="*/ 6 w 51"/>
                <a:gd name="T35" fmla="*/ 8 h 59"/>
                <a:gd name="T36" fmla="*/ 10 w 51"/>
                <a:gd name="T37" fmla="*/ 4 h 59"/>
                <a:gd name="T38" fmla="*/ 14 w 51"/>
                <a:gd name="T39" fmla="*/ 3 h 59"/>
                <a:gd name="T40" fmla="*/ 20 w 51"/>
                <a:gd name="T41" fmla="*/ 0 h 59"/>
                <a:gd name="T42" fmla="*/ 25 w 51"/>
                <a:gd name="T43" fmla="*/ 0 h 59"/>
                <a:gd name="T44" fmla="*/ 32 w 51"/>
                <a:gd name="T45" fmla="*/ 1 h 59"/>
                <a:gd name="T46" fmla="*/ 39 w 51"/>
                <a:gd name="T47" fmla="*/ 4 h 59"/>
                <a:gd name="T48" fmla="*/ 44 w 51"/>
                <a:gd name="T49" fmla="*/ 8 h 59"/>
                <a:gd name="T50" fmla="*/ 47 w 51"/>
                <a:gd name="T51" fmla="*/ 12 h 59"/>
                <a:gd name="T52" fmla="*/ 49 w 51"/>
                <a:gd name="T53" fmla="*/ 17 h 59"/>
                <a:gd name="T54" fmla="*/ 51 w 51"/>
                <a:gd name="T55" fmla="*/ 23 h 59"/>
                <a:gd name="T56" fmla="*/ 51 w 51"/>
                <a:gd name="T57" fmla="*/ 29 h 59"/>
                <a:gd name="T58" fmla="*/ 51 w 51"/>
                <a:gd name="T59" fmla="*/ 32 h 59"/>
                <a:gd name="T60" fmla="*/ 9 w 51"/>
                <a:gd name="T61" fmla="*/ 32 h 59"/>
                <a:gd name="T62" fmla="*/ 10 w 51"/>
                <a:gd name="T63" fmla="*/ 37 h 59"/>
                <a:gd name="T64" fmla="*/ 12 w 51"/>
                <a:gd name="T65" fmla="*/ 41 h 59"/>
                <a:gd name="T66" fmla="*/ 14 w 51"/>
                <a:gd name="T67" fmla="*/ 45 h 59"/>
                <a:gd name="T68" fmla="*/ 17 w 51"/>
                <a:gd name="T69" fmla="*/ 48 h 59"/>
                <a:gd name="T70" fmla="*/ 21 w 51"/>
                <a:gd name="T71" fmla="*/ 49 h 59"/>
                <a:gd name="T72" fmla="*/ 27 w 51"/>
                <a:gd name="T73" fmla="*/ 49 h 59"/>
                <a:gd name="T74" fmla="*/ 31 w 51"/>
                <a:gd name="T75" fmla="*/ 49 h 59"/>
                <a:gd name="T76" fmla="*/ 35 w 51"/>
                <a:gd name="T77" fmla="*/ 48 h 59"/>
                <a:gd name="T78" fmla="*/ 39 w 51"/>
                <a:gd name="T79" fmla="*/ 44 h 59"/>
                <a:gd name="T80" fmla="*/ 41 w 51"/>
                <a:gd name="T81" fmla="*/ 40 h 59"/>
                <a:gd name="T82" fmla="*/ 9 w 51"/>
                <a:gd name="T83" fmla="*/ 23 h 59"/>
                <a:gd name="T84" fmla="*/ 41 w 51"/>
                <a:gd name="T85" fmla="*/ 23 h 59"/>
                <a:gd name="T86" fmla="*/ 40 w 51"/>
                <a:gd name="T87" fmla="*/ 17 h 59"/>
                <a:gd name="T88" fmla="*/ 37 w 51"/>
                <a:gd name="T89" fmla="*/ 13 h 59"/>
                <a:gd name="T90" fmla="*/ 33 w 51"/>
                <a:gd name="T91" fmla="*/ 11 h 59"/>
                <a:gd name="T92" fmla="*/ 31 w 51"/>
                <a:gd name="T93" fmla="*/ 9 h 59"/>
                <a:gd name="T94" fmla="*/ 25 w 51"/>
                <a:gd name="T95" fmla="*/ 9 h 59"/>
                <a:gd name="T96" fmla="*/ 21 w 51"/>
                <a:gd name="T97" fmla="*/ 9 h 59"/>
                <a:gd name="T98" fmla="*/ 17 w 51"/>
                <a:gd name="T99" fmla="*/ 11 h 59"/>
                <a:gd name="T100" fmla="*/ 14 w 51"/>
                <a:gd name="T101" fmla="*/ 13 h 59"/>
                <a:gd name="T102" fmla="*/ 12 w 51"/>
                <a:gd name="T103" fmla="*/ 16 h 59"/>
                <a:gd name="T104" fmla="*/ 10 w 51"/>
                <a:gd name="T105" fmla="*/ 19 h 59"/>
                <a:gd name="T106" fmla="*/ 9 w 51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9">
                  <a:moveTo>
                    <a:pt x="41" y="40"/>
                  </a:moveTo>
                  <a:lnTo>
                    <a:pt x="51" y="41"/>
                  </a:lnTo>
                  <a:lnTo>
                    <a:pt x="49" y="47"/>
                  </a:lnTo>
                  <a:lnTo>
                    <a:pt x="45" y="51"/>
                  </a:lnTo>
                  <a:lnTo>
                    <a:pt x="43" y="55"/>
                  </a:lnTo>
                  <a:lnTo>
                    <a:pt x="37" y="56"/>
                  </a:lnTo>
                  <a:lnTo>
                    <a:pt x="32" y="57"/>
                  </a:lnTo>
                  <a:lnTo>
                    <a:pt x="27" y="59"/>
                  </a:lnTo>
                  <a:lnTo>
                    <a:pt x="20" y="57"/>
                  </a:lnTo>
                  <a:lnTo>
                    <a:pt x="14" y="56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7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49" y="17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1" y="32"/>
                  </a:lnTo>
                  <a:lnTo>
                    <a:pt x="9" y="32"/>
                  </a:lnTo>
                  <a:lnTo>
                    <a:pt x="10" y="37"/>
                  </a:lnTo>
                  <a:lnTo>
                    <a:pt x="12" y="41"/>
                  </a:lnTo>
                  <a:lnTo>
                    <a:pt x="14" y="45"/>
                  </a:lnTo>
                  <a:lnTo>
                    <a:pt x="17" y="48"/>
                  </a:lnTo>
                  <a:lnTo>
                    <a:pt x="21" y="49"/>
                  </a:lnTo>
                  <a:lnTo>
                    <a:pt x="27" y="49"/>
                  </a:lnTo>
                  <a:lnTo>
                    <a:pt x="31" y="49"/>
                  </a:lnTo>
                  <a:lnTo>
                    <a:pt x="35" y="48"/>
                  </a:lnTo>
                  <a:lnTo>
                    <a:pt x="39" y="44"/>
                  </a:lnTo>
                  <a:lnTo>
                    <a:pt x="41" y="40"/>
                  </a:lnTo>
                  <a:close/>
                  <a:moveTo>
                    <a:pt x="9" y="23"/>
                  </a:moveTo>
                  <a:lnTo>
                    <a:pt x="41" y="23"/>
                  </a:lnTo>
                  <a:lnTo>
                    <a:pt x="40" y="17"/>
                  </a:lnTo>
                  <a:lnTo>
                    <a:pt x="37" y="13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10" y="19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2" name="Freeform 40"/>
            <p:cNvSpPr>
              <a:spLocks/>
            </p:cNvSpPr>
            <p:nvPr/>
          </p:nvSpPr>
          <p:spPr bwMode="auto">
            <a:xfrm>
              <a:off x="6564809" y="2441550"/>
              <a:ext cx="71438" cy="90488"/>
            </a:xfrm>
            <a:custGeom>
              <a:avLst/>
              <a:gdLst>
                <a:gd name="T0" fmla="*/ 0 w 45"/>
                <a:gd name="T1" fmla="*/ 57 h 57"/>
                <a:gd name="T2" fmla="*/ 0 w 45"/>
                <a:gd name="T3" fmla="*/ 1 h 57"/>
                <a:gd name="T4" fmla="*/ 11 w 45"/>
                <a:gd name="T5" fmla="*/ 1 h 57"/>
                <a:gd name="T6" fmla="*/ 11 w 45"/>
                <a:gd name="T7" fmla="*/ 9 h 57"/>
                <a:gd name="T8" fmla="*/ 14 w 45"/>
                <a:gd name="T9" fmla="*/ 5 h 57"/>
                <a:gd name="T10" fmla="*/ 18 w 45"/>
                <a:gd name="T11" fmla="*/ 3 h 57"/>
                <a:gd name="T12" fmla="*/ 22 w 45"/>
                <a:gd name="T13" fmla="*/ 1 h 57"/>
                <a:gd name="T14" fmla="*/ 27 w 45"/>
                <a:gd name="T15" fmla="*/ 0 h 57"/>
                <a:gd name="T16" fmla="*/ 31 w 45"/>
                <a:gd name="T17" fmla="*/ 0 h 57"/>
                <a:gd name="T18" fmla="*/ 35 w 45"/>
                <a:gd name="T19" fmla="*/ 1 h 57"/>
                <a:gd name="T20" fmla="*/ 39 w 45"/>
                <a:gd name="T21" fmla="*/ 4 h 57"/>
                <a:gd name="T22" fmla="*/ 42 w 45"/>
                <a:gd name="T23" fmla="*/ 7 h 57"/>
                <a:gd name="T24" fmla="*/ 43 w 45"/>
                <a:gd name="T25" fmla="*/ 9 h 57"/>
                <a:gd name="T26" fmla="*/ 45 w 45"/>
                <a:gd name="T27" fmla="*/ 13 h 57"/>
                <a:gd name="T28" fmla="*/ 45 w 45"/>
                <a:gd name="T29" fmla="*/ 17 h 57"/>
                <a:gd name="T30" fmla="*/ 45 w 45"/>
                <a:gd name="T31" fmla="*/ 23 h 57"/>
                <a:gd name="T32" fmla="*/ 45 w 45"/>
                <a:gd name="T33" fmla="*/ 57 h 57"/>
                <a:gd name="T34" fmla="*/ 34 w 45"/>
                <a:gd name="T35" fmla="*/ 57 h 57"/>
                <a:gd name="T36" fmla="*/ 34 w 45"/>
                <a:gd name="T37" fmla="*/ 24 h 57"/>
                <a:gd name="T38" fmla="*/ 34 w 45"/>
                <a:gd name="T39" fmla="*/ 19 h 57"/>
                <a:gd name="T40" fmla="*/ 34 w 45"/>
                <a:gd name="T41" fmla="*/ 15 h 57"/>
                <a:gd name="T42" fmla="*/ 33 w 45"/>
                <a:gd name="T43" fmla="*/ 13 h 57"/>
                <a:gd name="T44" fmla="*/ 30 w 45"/>
                <a:gd name="T45" fmla="*/ 11 h 57"/>
                <a:gd name="T46" fmla="*/ 27 w 45"/>
                <a:gd name="T47" fmla="*/ 9 h 57"/>
                <a:gd name="T48" fmla="*/ 25 w 45"/>
                <a:gd name="T49" fmla="*/ 9 h 57"/>
                <a:gd name="T50" fmla="*/ 19 w 45"/>
                <a:gd name="T51" fmla="*/ 11 h 57"/>
                <a:gd name="T52" fmla="*/ 15 w 45"/>
                <a:gd name="T53" fmla="*/ 13 h 57"/>
                <a:gd name="T54" fmla="*/ 12 w 45"/>
                <a:gd name="T55" fmla="*/ 16 h 57"/>
                <a:gd name="T56" fmla="*/ 11 w 45"/>
                <a:gd name="T57" fmla="*/ 21 h 57"/>
                <a:gd name="T58" fmla="*/ 11 w 45"/>
                <a:gd name="T59" fmla="*/ 27 h 57"/>
                <a:gd name="T60" fmla="*/ 11 w 45"/>
                <a:gd name="T61" fmla="*/ 57 h 57"/>
                <a:gd name="T62" fmla="*/ 0 w 45"/>
                <a:gd name="T6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" h="57">
                  <a:moveTo>
                    <a:pt x="0" y="57"/>
                  </a:moveTo>
                  <a:lnTo>
                    <a:pt x="0" y="1"/>
                  </a:lnTo>
                  <a:lnTo>
                    <a:pt x="11" y="1"/>
                  </a:lnTo>
                  <a:lnTo>
                    <a:pt x="11" y="9"/>
                  </a:lnTo>
                  <a:lnTo>
                    <a:pt x="14" y="5"/>
                  </a:lnTo>
                  <a:lnTo>
                    <a:pt x="18" y="3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3" y="9"/>
                  </a:lnTo>
                  <a:lnTo>
                    <a:pt x="45" y="13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45" y="57"/>
                  </a:lnTo>
                  <a:lnTo>
                    <a:pt x="34" y="57"/>
                  </a:lnTo>
                  <a:lnTo>
                    <a:pt x="34" y="24"/>
                  </a:lnTo>
                  <a:lnTo>
                    <a:pt x="34" y="19"/>
                  </a:lnTo>
                  <a:lnTo>
                    <a:pt x="34" y="15"/>
                  </a:lnTo>
                  <a:lnTo>
                    <a:pt x="33" y="13"/>
                  </a:lnTo>
                  <a:lnTo>
                    <a:pt x="30" y="11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19" y="11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11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3" name="Freeform 41"/>
            <p:cNvSpPr>
              <a:spLocks noEditPoints="1"/>
            </p:cNvSpPr>
            <p:nvPr/>
          </p:nvSpPr>
          <p:spPr bwMode="auto">
            <a:xfrm>
              <a:off x="6655297" y="2441550"/>
              <a:ext cx="79375" cy="93663"/>
            </a:xfrm>
            <a:custGeom>
              <a:avLst/>
              <a:gdLst>
                <a:gd name="T0" fmla="*/ 0 w 50"/>
                <a:gd name="T1" fmla="*/ 29 h 59"/>
                <a:gd name="T2" fmla="*/ 2 w 50"/>
                <a:gd name="T3" fmla="*/ 16 h 59"/>
                <a:gd name="T4" fmla="*/ 8 w 50"/>
                <a:gd name="T5" fmla="*/ 7 h 59"/>
                <a:gd name="T6" fmla="*/ 13 w 50"/>
                <a:gd name="T7" fmla="*/ 3 h 59"/>
                <a:gd name="T8" fmla="*/ 18 w 50"/>
                <a:gd name="T9" fmla="*/ 1 h 59"/>
                <a:gd name="T10" fmla="*/ 25 w 50"/>
                <a:gd name="T11" fmla="*/ 0 h 59"/>
                <a:gd name="T12" fmla="*/ 32 w 50"/>
                <a:gd name="T13" fmla="*/ 1 h 59"/>
                <a:gd name="T14" fmla="*/ 38 w 50"/>
                <a:gd name="T15" fmla="*/ 4 h 59"/>
                <a:gd name="T16" fmla="*/ 44 w 50"/>
                <a:gd name="T17" fmla="*/ 8 h 59"/>
                <a:gd name="T18" fmla="*/ 46 w 50"/>
                <a:gd name="T19" fmla="*/ 12 h 59"/>
                <a:gd name="T20" fmla="*/ 49 w 50"/>
                <a:gd name="T21" fmla="*/ 17 h 59"/>
                <a:gd name="T22" fmla="*/ 50 w 50"/>
                <a:gd name="T23" fmla="*/ 23 h 59"/>
                <a:gd name="T24" fmla="*/ 50 w 50"/>
                <a:gd name="T25" fmla="*/ 28 h 59"/>
                <a:gd name="T26" fmla="*/ 50 w 50"/>
                <a:gd name="T27" fmla="*/ 35 h 59"/>
                <a:gd name="T28" fmla="*/ 49 w 50"/>
                <a:gd name="T29" fmla="*/ 41 h 59"/>
                <a:gd name="T30" fmla="*/ 48 w 50"/>
                <a:gd name="T31" fmla="*/ 45 h 59"/>
                <a:gd name="T32" fmla="*/ 45 w 50"/>
                <a:gd name="T33" fmla="*/ 49 h 59"/>
                <a:gd name="T34" fmla="*/ 42 w 50"/>
                <a:gd name="T35" fmla="*/ 52 h 59"/>
                <a:gd name="T36" fmla="*/ 38 w 50"/>
                <a:gd name="T37" fmla="*/ 55 h 59"/>
                <a:gd name="T38" fmla="*/ 32 w 50"/>
                <a:gd name="T39" fmla="*/ 57 h 59"/>
                <a:gd name="T40" fmla="*/ 25 w 50"/>
                <a:gd name="T41" fmla="*/ 59 h 59"/>
                <a:gd name="T42" fmla="*/ 18 w 50"/>
                <a:gd name="T43" fmla="*/ 57 h 59"/>
                <a:gd name="T44" fmla="*/ 12 w 50"/>
                <a:gd name="T45" fmla="*/ 55 h 59"/>
                <a:gd name="T46" fmla="*/ 6 w 50"/>
                <a:gd name="T47" fmla="*/ 51 h 59"/>
                <a:gd name="T48" fmla="*/ 2 w 50"/>
                <a:gd name="T49" fmla="*/ 41 h 59"/>
                <a:gd name="T50" fmla="*/ 0 w 50"/>
                <a:gd name="T51" fmla="*/ 29 h 59"/>
                <a:gd name="T52" fmla="*/ 10 w 50"/>
                <a:gd name="T53" fmla="*/ 29 h 59"/>
                <a:gd name="T54" fmla="*/ 10 w 50"/>
                <a:gd name="T55" fmla="*/ 36 h 59"/>
                <a:gd name="T56" fmla="*/ 12 w 50"/>
                <a:gd name="T57" fmla="*/ 40 h 59"/>
                <a:gd name="T58" fmla="*/ 14 w 50"/>
                <a:gd name="T59" fmla="*/ 44 h 59"/>
                <a:gd name="T60" fmla="*/ 17 w 50"/>
                <a:gd name="T61" fmla="*/ 47 h 59"/>
                <a:gd name="T62" fmla="*/ 21 w 50"/>
                <a:gd name="T63" fmla="*/ 49 h 59"/>
                <a:gd name="T64" fmla="*/ 25 w 50"/>
                <a:gd name="T65" fmla="*/ 49 h 59"/>
                <a:gd name="T66" fmla="*/ 29 w 50"/>
                <a:gd name="T67" fmla="*/ 49 h 59"/>
                <a:gd name="T68" fmla="*/ 33 w 50"/>
                <a:gd name="T69" fmla="*/ 47 h 59"/>
                <a:gd name="T70" fmla="*/ 36 w 50"/>
                <a:gd name="T71" fmla="*/ 44 h 59"/>
                <a:gd name="T72" fmla="*/ 38 w 50"/>
                <a:gd name="T73" fmla="*/ 40 h 59"/>
                <a:gd name="T74" fmla="*/ 40 w 50"/>
                <a:gd name="T75" fmla="*/ 35 h 59"/>
                <a:gd name="T76" fmla="*/ 40 w 50"/>
                <a:gd name="T77" fmla="*/ 29 h 59"/>
                <a:gd name="T78" fmla="*/ 40 w 50"/>
                <a:gd name="T79" fmla="*/ 23 h 59"/>
                <a:gd name="T80" fmla="*/ 38 w 50"/>
                <a:gd name="T81" fmla="*/ 19 h 59"/>
                <a:gd name="T82" fmla="*/ 36 w 50"/>
                <a:gd name="T83" fmla="*/ 15 h 59"/>
                <a:gd name="T84" fmla="*/ 33 w 50"/>
                <a:gd name="T85" fmla="*/ 12 h 59"/>
                <a:gd name="T86" fmla="*/ 29 w 50"/>
                <a:gd name="T87" fmla="*/ 9 h 59"/>
                <a:gd name="T88" fmla="*/ 25 w 50"/>
                <a:gd name="T89" fmla="*/ 9 h 59"/>
                <a:gd name="T90" fmla="*/ 21 w 50"/>
                <a:gd name="T91" fmla="*/ 9 h 59"/>
                <a:gd name="T92" fmla="*/ 17 w 50"/>
                <a:gd name="T93" fmla="*/ 12 h 59"/>
                <a:gd name="T94" fmla="*/ 14 w 50"/>
                <a:gd name="T95" fmla="*/ 15 h 59"/>
                <a:gd name="T96" fmla="*/ 12 w 50"/>
                <a:gd name="T97" fmla="*/ 19 h 59"/>
                <a:gd name="T98" fmla="*/ 10 w 50"/>
                <a:gd name="T99" fmla="*/ 23 h 59"/>
                <a:gd name="T100" fmla="*/ 10 w 50"/>
                <a:gd name="T101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59">
                  <a:moveTo>
                    <a:pt x="0" y="29"/>
                  </a:moveTo>
                  <a:lnTo>
                    <a:pt x="2" y="16"/>
                  </a:lnTo>
                  <a:lnTo>
                    <a:pt x="8" y="7"/>
                  </a:lnTo>
                  <a:lnTo>
                    <a:pt x="13" y="3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8" y="4"/>
                  </a:lnTo>
                  <a:lnTo>
                    <a:pt x="44" y="8"/>
                  </a:lnTo>
                  <a:lnTo>
                    <a:pt x="46" y="12"/>
                  </a:lnTo>
                  <a:lnTo>
                    <a:pt x="49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50" y="35"/>
                  </a:lnTo>
                  <a:lnTo>
                    <a:pt x="49" y="41"/>
                  </a:lnTo>
                  <a:lnTo>
                    <a:pt x="48" y="45"/>
                  </a:lnTo>
                  <a:lnTo>
                    <a:pt x="45" y="49"/>
                  </a:lnTo>
                  <a:lnTo>
                    <a:pt x="42" y="52"/>
                  </a:lnTo>
                  <a:lnTo>
                    <a:pt x="38" y="55"/>
                  </a:lnTo>
                  <a:lnTo>
                    <a:pt x="32" y="57"/>
                  </a:lnTo>
                  <a:lnTo>
                    <a:pt x="25" y="59"/>
                  </a:lnTo>
                  <a:lnTo>
                    <a:pt x="18" y="57"/>
                  </a:lnTo>
                  <a:lnTo>
                    <a:pt x="12" y="55"/>
                  </a:lnTo>
                  <a:lnTo>
                    <a:pt x="6" y="51"/>
                  </a:lnTo>
                  <a:lnTo>
                    <a:pt x="2" y="41"/>
                  </a:lnTo>
                  <a:lnTo>
                    <a:pt x="0" y="29"/>
                  </a:lnTo>
                  <a:close/>
                  <a:moveTo>
                    <a:pt x="10" y="29"/>
                  </a:moveTo>
                  <a:lnTo>
                    <a:pt x="10" y="36"/>
                  </a:lnTo>
                  <a:lnTo>
                    <a:pt x="12" y="40"/>
                  </a:lnTo>
                  <a:lnTo>
                    <a:pt x="14" y="44"/>
                  </a:lnTo>
                  <a:lnTo>
                    <a:pt x="17" y="47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33" y="47"/>
                  </a:lnTo>
                  <a:lnTo>
                    <a:pt x="36" y="44"/>
                  </a:lnTo>
                  <a:lnTo>
                    <a:pt x="38" y="40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40" y="23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3" y="12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3"/>
                  </a:lnTo>
                  <a:lnTo>
                    <a:pt x="1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4" name="Freeform 42"/>
            <p:cNvSpPr>
              <a:spLocks/>
            </p:cNvSpPr>
            <p:nvPr/>
          </p:nvSpPr>
          <p:spPr bwMode="auto">
            <a:xfrm>
              <a:off x="6801347" y="2441550"/>
              <a:ext cx="123825" cy="90488"/>
            </a:xfrm>
            <a:custGeom>
              <a:avLst/>
              <a:gdLst>
                <a:gd name="T0" fmla="*/ 0 w 78"/>
                <a:gd name="T1" fmla="*/ 57 h 57"/>
                <a:gd name="T2" fmla="*/ 0 w 78"/>
                <a:gd name="T3" fmla="*/ 1 h 57"/>
                <a:gd name="T4" fmla="*/ 11 w 78"/>
                <a:gd name="T5" fmla="*/ 1 h 57"/>
                <a:gd name="T6" fmla="*/ 11 w 78"/>
                <a:gd name="T7" fmla="*/ 11 h 57"/>
                <a:gd name="T8" fmla="*/ 13 w 78"/>
                <a:gd name="T9" fmla="*/ 7 h 57"/>
                <a:gd name="T10" fmla="*/ 17 w 78"/>
                <a:gd name="T11" fmla="*/ 3 h 57"/>
                <a:gd name="T12" fmla="*/ 21 w 78"/>
                <a:gd name="T13" fmla="*/ 1 h 57"/>
                <a:gd name="T14" fmla="*/ 27 w 78"/>
                <a:gd name="T15" fmla="*/ 0 h 57"/>
                <a:gd name="T16" fmla="*/ 32 w 78"/>
                <a:gd name="T17" fmla="*/ 1 h 57"/>
                <a:gd name="T18" fmla="*/ 37 w 78"/>
                <a:gd name="T19" fmla="*/ 3 h 57"/>
                <a:gd name="T20" fmla="*/ 40 w 78"/>
                <a:gd name="T21" fmla="*/ 7 h 57"/>
                <a:gd name="T22" fmla="*/ 43 w 78"/>
                <a:gd name="T23" fmla="*/ 11 h 57"/>
                <a:gd name="T24" fmla="*/ 45 w 78"/>
                <a:gd name="T25" fmla="*/ 7 h 57"/>
                <a:gd name="T26" fmla="*/ 51 w 78"/>
                <a:gd name="T27" fmla="*/ 3 h 57"/>
                <a:gd name="T28" fmla="*/ 55 w 78"/>
                <a:gd name="T29" fmla="*/ 1 h 57"/>
                <a:gd name="T30" fmla="*/ 60 w 78"/>
                <a:gd name="T31" fmla="*/ 0 h 57"/>
                <a:gd name="T32" fmla="*/ 66 w 78"/>
                <a:gd name="T33" fmla="*/ 1 h 57"/>
                <a:gd name="T34" fmla="*/ 70 w 78"/>
                <a:gd name="T35" fmla="*/ 3 h 57"/>
                <a:gd name="T36" fmla="*/ 74 w 78"/>
                <a:gd name="T37" fmla="*/ 5 h 57"/>
                <a:gd name="T38" fmla="*/ 76 w 78"/>
                <a:gd name="T39" fmla="*/ 8 h 57"/>
                <a:gd name="T40" fmla="*/ 78 w 78"/>
                <a:gd name="T41" fmla="*/ 13 h 57"/>
                <a:gd name="T42" fmla="*/ 78 w 78"/>
                <a:gd name="T43" fmla="*/ 19 h 57"/>
                <a:gd name="T44" fmla="*/ 78 w 78"/>
                <a:gd name="T45" fmla="*/ 57 h 57"/>
                <a:gd name="T46" fmla="*/ 68 w 78"/>
                <a:gd name="T47" fmla="*/ 57 h 57"/>
                <a:gd name="T48" fmla="*/ 68 w 78"/>
                <a:gd name="T49" fmla="*/ 23 h 57"/>
                <a:gd name="T50" fmla="*/ 67 w 78"/>
                <a:gd name="T51" fmla="*/ 17 h 57"/>
                <a:gd name="T52" fmla="*/ 67 w 78"/>
                <a:gd name="T53" fmla="*/ 15 h 57"/>
                <a:gd name="T54" fmla="*/ 66 w 78"/>
                <a:gd name="T55" fmla="*/ 12 h 57"/>
                <a:gd name="T56" fmla="*/ 63 w 78"/>
                <a:gd name="T57" fmla="*/ 11 h 57"/>
                <a:gd name="T58" fmla="*/ 60 w 78"/>
                <a:gd name="T59" fmla="*/ 9 h 57"/>
                <a:gd name="T60" fmla="*/ 58 w 78"/>
                <a:gd name="T61" fmla="*/ 9 h 57"/>
                <a:gd name="T62" fmla="*/ 53 w 78"/>
                <a:gd name="T63" fmla="*/ 9 h 57"/>
                <a:gd name="T64" fmla="*/ 51 w 78"/>
                <a:gd name="T65" fmla="*/ 11 h 57"/>
                <a:gd name="T66" fmla="*/ 48 w 78"/>
                <a:gd name="T67" fmla="*/ 13 h 57"/>
                <a:gd name="T68" fmla="*/ 45 w 78"/>
                <a:gd name="T69" fmla="*/ 16 h 57"/>
                <a:gd name="T70" fmla="*/ 44 w 78"/>
                <a:gd name="T71" fmla="*/ 20 h 57"/>
                <a:gd name="T72" fmla="*/ 44 w 78"/>
                <a:gd name="T73" fmla="*/ 25 h 57"/>
                <a:gd name="T74" fmla="*/ 44 w 78"/>
                <a:gd name="T75" fmla="*/ 57 h 57"/>
                <a:gd name="T76" fmla="*/ 33 w 78"/>
                <a:gd name="T77" fmla="*/ 57 h 57"/>
                <a:gd name="T78" fmla="*/ 33 w 78"/>
                <a:gd name="T79" fmla="*/ 21 h 57"/>
                <a:gd name="T80" fmla="*/ 33 w 78"/>
                <a:gd name="T81" fmla="*/ 17 h 57"/>
                <a:gd name="T82" fmla="*/ 33 w 78"/>
                <a:gd name="T83" fmla="*/ 15 h 57"/>
                <a:gd name="T84" fmla="*/ 32 w 78"/>
                <a:gd name="T85" fmla="*/ 12 h 57"/>
                <a:gd name="T86" fmla="*/ 29 w 78"/>
                <a:gd name="T87" fmla="*/ 11 h 57"/>
                <a:gd name="T88" fmla="*/ 27 w 78"/>
                <a:gd name="T89" fmla="*/ 9 h 57"/>
                <a:gd name="T90" fmla="*/ 24 w 78"/>
                <a:gd name="T91" fmla="*/ 9 h 57"/>
                <a:gd name="T92" fmla="*/ 20 w 78"/>
                <a:gd name="T93" fmla="*/ 9 h 57"/>
                <a:gd name="T94" fmla="*/ 17 w 78"/>
                <a:gd name="T95" fmla="*/ 11 h 57"/>
                <a:gd name="T96" fmla="*/ 13 w 78"/>
                <a:gd name="T97" fmla="*/ 13 h 57"/>
                <a:gd name="T98" fmla="*/ 12 w 78"/>
                <a:gd name="T99" fmla="*/ 17 h 57"/>
                <a:gd name="T100" fmla="*/ 11 w 78"/>
                <a:gd name="T101" fmla="*/ 23 h 57"/>
                <a:gd name="T102" fmla="*/ 11 w 78"/>
                <a:gd name="T103" fmla="*/ 29 h 57"/>
                <a:gd name="T104" fmla="*/ 11 w 78"/>
                <a:gd name="T105" fmla="*/ 57 h 57"/>
                <a:gd name="T106" fmla="*/ 0 w 78"/>
                <a:gd name="T10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57">
                  <a:moveTo>
                    <a:pt x="0" y="57"/>
                  </a:moveTo>
                  <a:lnTo>
                    <a:pt x="0" y="1"/>
                  </a:lnTo>
                  <a:lnTo>
                    <a:pt x="11" y="1"/>
                  </a:lnTo>
                  <a:lnTo>
                    <a:pt x="11" y="11"/>
                  </a:lnTo>
                  <a:lnTo>
                    <a:pt x="13" y="7"/>
                  </a:lnTo>
                  <a:lnTo>
                    <a:pt x="17" y="3"/>
                  </a:lnTo>
                  <a:lnTo>
                    <a:pt x="21" y="1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40" y="7"/>
                  </a:lnTo>
                  <a:lnTo>
                    <a:pt x="43" y="11"/>
                  </a:lnTo>
                  <a:lnTo>
                    <a:pt x="45" y="7"/>
                  </a:lnTo>
                  <a:lnTo>
                    <a:pt x="51" y="3"/>
                  </a:lnTo>
                  <a:lnTo>
                    <a:pt x="55" y="1"/>
                  </a:lnTo>
                  <a:lnTo>
                    <a:pt x="60" y="0"/>
                  </a:lnTo>
                  <a:lnTo>
                    <a:pt x="66" y="1"/>
                  </a:lnTo>
                  <a:lnTo>
                    <a:pt x="70" y="3"/>
                  </a:lnTo>
                  <a:lnTo>
                    <a:pt x="74" y="5"/>
                  </a:lnTo>
                  <a:lnTo>
                    <a:pt x="76" y="8"/>
                  </a:lnTo>
                  <a:lnTo>
                    <a:pt x="78" y="13"/>
                  </a:lnTo>
                  <a:lnTo>
                    <a:pt x="78" y="19"/>
                  </a:lnTo>
                  <a:lnTo>
                    <a:pt x="78" y="57"/>
                  </a:lnTo>
                  <a:lnTo>
                    <a:pt x="68" y="57"/>
                  </a:lnTo>
                  <a:lnTo>
                    <a:pt x="68" y="23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6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53" y="9"/>
                  </a:lnTo>
                  <a:lnTo>
                    <a:pt x="51" y="11"/>
                  </a:lnTo>
                  <a:lnTo>
                    <a:pt x="48" y="13"/>
                  </a:lnTo>
                  <a:lnTo>
                    <a:pt x="45" y="16"/>
                  </a:lnTo>
                  <a:lnTo>
                    <a:pt x="44" y="20"/>
                  </a:lnTo>
                  <a:lnTo>
                    <a:pt x="44" y="25"/>
                  </a:lnTo>
                  <a:lnTo>
                    <a:pt x="44" y="57"/>
                  </a:lnTo>
                  <a:lnTo>
                    <a:pt x="33" y="57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2" y="12"/>
                  </a:lnTo>
                  <a:lnTo>
                    <a:pt x="29" y="11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7" y="11"/>
                  </a:lnTo>
                  <a:lnTo>
                    <a:pt x="13" y="13"/>
                  </a:lnTo>
                  <a:lnTo>
                    <a:pt x="12" y="17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1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5" name="Freeform 43"/>
            <p:cNvSpPr>
              <a:spLocks noEditPoints="1"/>
            </p:cNvSpPr>
            <p:nvPr/>
          </p:nvSpPr>
          <p:spPr bwMode="auto">
            <a:xfrm>
              <a:off x="6944222" y="2441550"/>
              <a:ext cx="79375" cy="93663"/>
            </a:xfrm>
            <a:custGeom>
              <a:avLst/>
              <a:gdLst>
                <a:gd name="T0" fmla="*/ 41 w 50"/>
                <a:gd name="T1" fmla="*/ 40 h 59"/>
                <a:gd name="T2" fmla="*/ 50 w 50"/>
                <a:gd name="T3" fmla="*/ 41 h 59"/>
                <a:gd name="T4" fmla="*/ 49 w 50"/>
                <a:gd name="T5" fmla="*/ 47 h 59"/>
                <a:gd name="T6" fmla="*/ 45 w 50"/>
                <a:gd name="T7" fmla="*/ 51 h 59"/>
                <a:gd name="T8" fmla="*/ 42 w 50"/>
                <a:gd name="T9" fmla="*/ 55 h 59"/>
                <a:gd name="T10" fmla="*/ 37 w 50"/>
                <a:gd name="T11" fmla="*/ 56 h 59"/>
                <a:gd name="T12" fmla="*/ 32 w 50"/>
                <a:gd name="T13" fmla="*/ 57 h 59"/>
                <a:gd name="T14" fmla="*/ 26 w 50"/>
                <a:gd name="T15" fmla="*/ 59 h 59"/>
                <a:gd name="T16" fmla="*/ 20 w 50"/>
                <a:gd name="T17" fmla="*/ 57 h 59"/>
                <a:gd name="T18" fmla="*/ 14 w 50"/>
                <a:gd name="T19" fmla="*/ 56 h 59"/>
                <a:gd name="T20" fmla="*/ 10 w 50"/>
                <a:gd name="T21" fmla="*/ 55 h 59"/>
                <a:gd name="T22" fmla="*/ 6 w 50"/>
                <a:gd name="T23" fmla="*/ 51 h 59"/>
                <a:gd name="T24" fmla="*/ 4 w 50"/>
                <a:gd name="T25" fmla="*/ 47 h 59"/>
                <a:gd name="T26" fmla="*/ 1 w 50"/>
                <a:gd name="T27" fmla="*/ 41 h 59"/>
                <a:gd name="T28" fmla="*/ 0 w 50"/>
                <a:gd name="T29" fmla="*/ 36 h 59"/>
                <a:gd name="T30" fmla="*/ 0 w 50"/>
                <a:gd name="T31" fmla="*/ 29 h 59"/>
                <a:gd name="T32" fmla="*/ 1 w 50"/>
                <a:gd name="T33" fmla="*/ 17 h 59"/>
                <a:gd name="T34" fmla="*/ 6 w 50"/>
                <a:gd name="T35" fmla="*/ 8 h 59"/>
                <a:gd name="T36" fmla="*/ 10 w 50"/>
                <a:gd name="T37" fmla="*/ 4 h 59"/>
                <a:gd name="T38" fmla="*/ 14 w 50"/>
                <a:gd name="T39" fmla="*/ 3 h 59"/>
                <a:gd name="T40" fmla="*/ 20 w 50"/>
                <a:gd name="T41" fmla="*/ 0 h 59"/>
                <a:gd name="T42" fmla="*/ 25 w 50"/>
                <a:gd name="T43" fmla="*/ 0 h 59"/>
                <a:gd name="T44" fmla="*/ 32 w 50"/>
                <a:gd name="T45" fmla="*/ 1 h 59"/>
                <a:gd name="T46" fmla="*/ 38 w 50"/>
                <a:gd name="T47" fmla="*/ 4 h 59"/>
                <a:gd name="T48" fmla="*/ 44 w 50"/>
                <a:gd name="T49" fmla="*/ 8 h 59"/>
                <a:gd name="T50" fmla="*/ 46 w 50"/>
                <a:gd name="T51" fmla="*/ 12 h 59"/>
                <a:gd name="T52" fmla="*/ 49 w 50"/>
                <a:gd name="T53" fmla="*/ 17 h 59"/>
                <a:gd name="T54" fmla="*/ 50 w 50"/>
                <a:gd name="T55" fmla="*/ 23 h 59"/>
                <a:gd name="T56" fmla="*/ 50 w 50"/>
                <a:gd name="T57" fmla="*/ 29 h 59"/>
                <a:gd name="T58" fmla="*/ 50 w 50"/>
                <a:gd name="T59" fmla="*/ 32 h 59"/>
                <a:gd name="T60" fmla="*/ 9 w 50"/>
                <a:gd name="T61" fmla="*/ 32 h 59"/>
                <a:gd name="T62" fmla="*/ 10 w 50"/>
                <a:gd name="T63" fmla="*/ 37 h 59"/>
                <a:gd name="T64" fmla="*/ 12 w 50"/>
                <a:gd name="T65" fmla="*/ 41 h 59"/>
                <a:gd name="T66" fmla="*/ 14 w 50"/>
                <a:gd name="T67" fmla="*/ 45 h 59"/>
                <a:gd name="T68" fmla="*/ 18 w 50"/>
                <a:gd name="T69" fmla="*/ 48 h 59"/>
                <a:gd name="T70" fmla="*/ 21 w 50"/>
                <a:gd name="T71" fmla="*/ 49 h 59"/>
                <a:gd name="T72" fmla="*/ 26 w 50"/>
                <a:gd name="T73" fmla="*/ 49 h 59"/>
                <a:gd name="T74" fmla="*/ 30 w 50"/>
                <a:gd name="T75" fmla="*/ 49 h 59"/>
                <a:gd name="T76" fmla="*/ 34 w 50"/>
                <a:gd name="T77" fmla="*/ 48 h 59"/>
                <a:gd name="T78" fmla="*/ 38 w 50"/>
                <a:gd name="T79" fmla="*/ 44 h 59"/>
                <a:gd name="T80" fmla="*/ 41 w 50"/>
                <a:gd name="T81" fmla="*/ 40 h 59"/>
                <a:gd name="T82" fmla="*/ 9 w 50"/>
                <a:gd name="T83" fmla="*/ 23 h 59"/>
                <a:gd name="T84" fmla="*/ 41 w 50"/>
                <a:gd name="T85" fmla="*/ 23 h 59"/>
                <a:gd name="T86" fmla="*/ 40 w 50"/>
                <a:gd name="T87" fmla="*/ 17 h 59"/>
                <a:gd name="T88" fmla="*/ 37 w 50"/>
                <a:gd name="T89" fmla="*/ 13 h 59"/>
                <a:gd name="T90" fmla="*/ 33 w 50"/>
                <a:gd name="T91" fmla="*/ 11 h 59"/>
                <a:gd name="T92" fmla="*/ 30 w 50"/>
                <a:gd name="T93" fmla="*/ 9 h 59"/>
                <a:gd name="T94" fmla="*/ 25 w 50"/>
                <a:gd name="T95" fmla="*/ 9 h 59"/>
                <a:gd name="T96" fmla="*/ 21 w 50"/>
                <a:gd name="T97" fmla="*/ 9 h 59"/>
                <a:gd name="T98" fmla="*/ 17 w 50"/>
                <a:gd name="T99" fmla="*/ 11 h 59"/>
                <a:gd name="T100" fmla="*/ 14 w 50"/>
                <a:gd name="T101" fmla="*/ 13 h 59"/>
                <a:gd name="T102" fmla="*/ 12 w 50"/>
                <a:gd name="T103" fmla="*/ 16 h 59"/>
                <a:gd name="T104" fmla="*/ 10 w 50"/>
                <a:gd name="T105" fmla="*/ 19 h 59"/>
                <a:gd name="T106" fmla="*/ 9 w 50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" h="59">
                  <a:moveTo>
                    <a:pt x="41" y="40"/>
                  </a:moveTo>
                  <a:lnTo>
                    <a:pt x="50" y="41"/>
                  </a:lnTo>
                  <a:lnTo>
                    <a:pt x="49" y="47"/>
                  </a:lnTo>
                  <a:lnTo>
                    <a:pt x="45" y="51"/>
                  </a:lnTo>
                  <a:lnTo>
                    <a:pt x="42" y="55"/>
                  </a:lnTo>
                  <a:lnTo>
                    <a:pt x="37" y="56"/>
                  </a:lnTo>
                  <a:lnTo>
                    <a:pt x="32" y="57"/>
                  </a:lnTo>
                  <a:lnTo>
                    <a:pt x="26" y="59"/>
                  </a:lnTo>
                  <a:lnTo>
                    <a:pt x="20" y="57"/>
                  </a:lnTo>
                  <a:lnTo>
                    <a:pt x="14" y="56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7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8" y="4"/>
                  </a:lnTo>
                  <a:lnTo>
                    <a:pt x="44" y="8"/>
                  </a:lnTo>
                  <a:lnTo>
                    <a:pt x="46" y="12"/>
                  </a:lnTo>
                  <a:lnTo>
                    <a:pt x="49" y="17"/>
                  </a:lnTo>
                  <a:lnTo>
                    <a:pt x="50" y="23"/>
                  </a:lnTo>
                  <a:lnTo>
                    <a:pt x="50" y="29"/>
                  </a:lnTo>
                  <a:lnTo>
                    <a:pt x="50" y="32"/>
                  </a:lnTo>
                  <a:lnTo>
                    <a:pt x="9" y="32"/>
                  </a:lnTo>
                  <a:lnTo>
                    <a:pt x="10" y="37"/>
                  </a:lnTo>
                  <a:lnTo>
                    <a:pt x="12" y="41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1" y="49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8" y="44"/>
                  </a:lnTo>
                  <a:lnTo>
                    <a:pt x="41" y="40"/>
                  </a:lnTo>
                  <a:close/>
                  <a:moveTo>
                    <a:pt x="9" y="23"/>
                  </a:moveTo>
                  <a:lnTo>
                    <a:pt x="41" y="23"/>
                  </a:lnTo>
                  <a:lnTo>
                    <a:pt x="40" y="17"/>
                  </a:lnTo>
                  <a:lnTo>
                    <a:pt x="37" y="13"/>
                  </a:lnTo>
                  <a:lnTo>
                    <a:pt x="33" y="11"/>
                  </a:lnTo>
                  <a:lnTo>
                    <a:pt x="30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10" y="19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6" name="Freeform 44"/>
            <p:cNvSpPr>
              <a:spLocks/>
            </p:cNvSpPr>
            <p:nvPr/>
          </p:nvSpPr>
          <p:spPr bwMode="auto">
            <a:xfrm>
              <a:off x="7034709" y="2411388"/>
              <a:ext cx="42863" cy="123825"/>
            </a:xfrm>
            <a:custGeom>
              <a:avLst/>
              <a:gdLst>
                <a:gd name="T0" fmla="*/ 27 w 27"/>
                <a:gd name="T1" fmla="*/ 68 h 78"/>
                <a:gd name="T2" fmla="*/ 27 w 27"/>
                <a:gd name="T3" fmla="*/ 76 h 78"/>
                <a:gd name="T4" fmla="*/ 24 w 27"/>
                <a:gd name="T5" fmla="*/ 78 h 78"/>
                <a:gd name="T6" fmla="*/ 20 w 27"/>
                <a:gd name="T7" fmla="*/ 78 h 78"/>
                <a:gd name="T8" fmla="*/ 16 w 27"/>
                <a:gd name="T9" fmla="*/ 78 h 78"/>
                <a:gd name="T10" fmla="*/ 12 w 27"/>
                <a:gd name="T11" fmla="*/ 76 h 78"/>
                <a:gd name="T12" fmla="*/ 10 w 27"/>
                <a:gd name="T13" fmla="*/ 74 h 78"/>
                <a:gd name="T14" fmla="*/ 8 w 27"/>
                <a:gd name="T15" fmla="*/ 71 h 78"/>
                <a:gd name="T16" fmla="*/ 8 w 27"/>
                <a:gd name="T17" fmla="*/ 70 h 78"/>
                <a:gd name="T18" fmla="*/ 7 w 27"/>
                <a:gd name="T19" fmla="*/ 66 h 78"/>
                <a:gd name="T20" fmla="*/ 7 w 27"/>
                <a:gd name="T21" fmla="*/ 60 h 78"/>
                <a:gd name="T22" fmla="*/ 7 w 27"/>
                <a:gd name="T23" fmla="*/ 30 h 78"/>
                <a:gd name="T24" fmla="*/ 0 w 27"/>
                <a:gd name="T25" fmla="*/ 30 h 78"/>
                <a:gd name="T26" fmla="*/ 0 w 27"/>
                <a:gd name="T27" fmla="*/ 20 h 78"/>
                <a:gd name="T28" fmla="*/ 7 w 27"/>
                <a:gd name="T29" fmla="*/ 20 h 78"/>
                <a:gd name="T30" fmla="*/ 7 w 27"/>
                <a:gd name="T31" fmla="*/ 7 h 78"/>
                <a:gd name="T32" fmla="*/ 18 w 27"/>
                <a:gd name="T33" fmla="*/ 0 h 78"/>
                <a:gd name="T34" fmla="*/ 18 w 27"/>
                <a:gd name="T35" fmla="*/ 20 h 78"/>
                <a:gd name="T36" fmla="*/ 27 w 27"/>
                <a:gd name="T37" fmla="*/ 20 h 78"/>
                <a:gd name="T38" fmla="*/ 27 w 27"/>
                <a:gd name="T39" fmla="*/ 30 h 78"/>
                <a:gd name="T40" fmla="*/ 18 w 27"/>
                <a:gd name="T41" fmla="*/ 30 h 78"/>
                <a:gd name="T42" fmla="*/ 18 w 27"/>
                <a:gd name="T43" fmla="*/ 60 h 78"/>
                <a:gd name="T44" fmla="*/ 18 w 27"/>
                <a:gd name="T45" fmla="*/ 64 h 78"/>
                <a:gd name="T46" fmla="*/ 18 w 27"/>
                <a:gd name="T47" fmla="*/ 66 h 78"/>
                <a:gd name="T48" fmla="*/ 19 w 27"/>
                <a:gd name="T49" fmla="*/ 68 h 78"/>
                <a:gd name="T50" fmla="*/ 20 w 27"/>
                <a:gd name="T51" fmla="*/ 68 h 78"/>
                <a:gd name="T52" fmla="*/ 23 w 27"/>
                <a:gd name="T53" fmla="*/ 68 h 78"/>
                <a:gd name="T54" fmla="*/ 27 w 27"/>
                <a:gd name="T55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8">
                  <a:moveTo>
                    <a:pt x="27" y="68"/>
                  </a:moveTo>
                  <a:lnTo>
                    <a:pt x="27" y="76"/>
                  </a:lnTo>
                  <a:lnTo>
                    <a:pt x="24" y="78"/>
                  </a:lnTo>
                  <a:lnTo>
                    <a:pt x="20" y="78"/>
                  </a:lnTo>
                  <a:lnTo>
                    <a:pt x="16" y="78"/>
                  </a:lnTo>
                  <a:lnTo>
                    <a:pt x="12" y="76"/>
                  </a:lnTo>
                  <a:lnTo>
                    <a:pt x="10" y="74"/>
                  </a:lnTo>
                  <a:lnTo>
                    <a:pt x="8" y="71"/>
                  </a:lnTo>
                  <a:lnTo>
                    <a:pt x="8" y="70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7"/>
                  </a:lnTo>
                  <a:lnTo>
                    <a:pt x="18" y="0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30"/>
                  </a:lnTo>
                  <a:lnTo>
                    <a:pt x="18" y="30"/>
                  </a:lnTo>
                  <a:lnTo>
                    <a:pt x="18" y="60"/>
                  </a:lnTo>
                  <a:lnTo>
                    <a:pt x="18" y="64"/>
                  </a:lnTo>
                  <a:lnTo>
                    <a:pt x="18" y="66"/>
                  </a:lnTo>
                  <a:lnTo>
                    <a:pt x="19" y="68"/>
                  </a:lnTo>
                  <a:lnTo>
                    <a:pt x="20" y="68"/>
                  </a:lnTo>
                  <a:lnTo>
                    <a:pt x="23" y="68"/>
                  </a:lnTo>
                  <a:lnTo>
                    <a:pt x="27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7" name="Freeform 45"/>
            <p:cNvSpPr>
              <a:spLocks noEditPoints="1"/>
            </p:cNvSpPr>
            <p:nvPr/>
          </p:nvSpPr>
          <p:spPr bwMode="auto">
            <a:xfrm>
              <a:off x="7088684" y="2441550"/>
              <a:ext cx="77788" cy="93663"/>
            </a:xfrm>
            <a:custGeom>
              <a:avLst/>
              <a:gdLst>
                <a:gd name="T0" fmla="*/ 32 w 49"/>
                <a:gd name="T1" fmla="*/ 55 h 59"/>
                <a:gd name="T2" fmla="*/ 22 w 49"/>
                <a:gd name="T3" fmla="*/ 59 h 59"/>
                <a:gd name="T4" fmla="*/ 12 w 49"/>
                <a:gd name="T5" fmla="*/ 57 h 59"/>
                <a:gd name="T6" fmla="*/ 4 w 49"/>
                <a:gd name="T7" fmla="*/ 53 h 59"/>
                <a:gd name="T8" fmla="*/ 0 w 49"/>
                <a:gd name="T9" fmla="*/ 47 h 59"/>
                <a:gd name="T10" fmla="*/ 0 w 49"/>
                <a:gd name="T11" fmla="*/ 39 h 59"/>
                <a:gd name="T12" fmla="*/ 2 w 49"/>
                <a:gd name="T13" fmla="*/ 32 h 59"/>
                <a:gd name="T14" fmla="*/ 9 w 49"/>
                <a:gd name="T15" fmla="*/ 28 h 59"/>
                <a:gd name="T16" fmla="*/ 14 w 49"/>
                <a:gd name="T17" fmla="*/ 25 h 59"/>
                <a:gd name="T18" fmla="*/ 26 w 49"/>
                <a:gd name="T19" fmla="*/ 24 h 59"/>
                <a:gd name="T20" fmla="*/ 36 w 49"/>
                <a:gd name="T21" fmla="*/ 21 h 59"/>
                <a:gd name="T22" fmla="*/ 34 w 49"/>
                <a:gd name="T23" fmla="*/ 16 h 59"/>
                <a:gd name="T24" fmla="*/ 33 w 49"/>
                <a:gd name="T25" fmla="*/ 12 h 59"/>
                <a:gd name="T26" fmla="*/ 28 w 49"/>
                <a:gd name="T27" fmla="*/ 9 h 59"/>
                <a:gd name="T28" fmla="*/ 18 w 49"/>
                <a:gd name="T29" fmla="*/ 9 h 59"/>
                <a:gd name="T30" fmla="*/ 12 w 49"/>
                <a:gd name="T31" fmla="*/ 13 h 59"/>
                <a:gd name="T32" fmla="*/ 0 w 49"/>
                <a:gd name="T33" fmla="*/ 17 h 59"/>
                <a:gd name="T34" fmla="*/ 5 w 49"/>
                <a:gd name="T35" fmla="*/ 8 h 59"/>
                <a:gd name="T36" fmla="*/ 13 w 49"/>
                <a:gd name="T37" fmla="*/ 3 h 59"/>
                <a:gd name="T38" fmla="*/ 25 w 49"/>
                <a:gd name="T39" fmla="*/ 0 h 59"/>
                <a:gd name="T40" fmla="*/ 37 w 49"/>
                <a:gd name="T41" fmla="*/ 1 h 59"/>
                <a:gd name="T42" fmla="*/ 42 w 49"/>
                <a:gd name="T43" fmla="*/ 7 h 59"/>
                <a:gd name="T44" fmla="*/ 46 w 49"/>
                <a:gd name="T45" fmla="*/ 12 h 59"/>
                <a:gd name="T46" fmla="*/ 46 w 49"/>
                <a:gd name="T47" fmla="*/ 21 h 59"/>
                <a:gd name="T48" fmla="*/ 46 w 49"/>
                <a:gd name="T49" fmla="*/ 40 h 59"/>
                <a:gd name="T50" fmla="*/ 46 w 49"/>
                <a:gd name="T51" fmla="*/ 49 h 59"/>
                <a:gd name="T52" fmla="*/ 49 w 49"/>
                <a:gd name="T53" fmla="*/ 57 h 59"/>
                <a:gd name="T54" fmla="*/ 37 w 49"/>
                <a:gd name="T55" fmla="*/ 55 h 59"/>
                <a:gd name="T56" fmla="*/ 36 w 49"/>
                <a:gd name="T57" fmla="*/ 31 h 59"/>
                <a:gd name="T58" fmla="*/ 21 w 49"/>
                <a:gd name="T59" fmla="*/ 33 h 59"/>
                <a:gd name="T60" fmla="*/ 14 w 49"/>
                <a:gd name="T61" fmla="*/ 35 h 59"/>
                <a:gd name="T62" fmla="*/ 10 w 49"/>
                <a:gd name="T63" fmla="*/ 37 h 59"/>
                <a:gd name="T64" fmla="*/ 9 w 49"/>
                <a:gd name="T65" fmla="*/ 41 h 59"/>
                <a:gd name="T66" fmla="*/ 12 w 49"/>
                <a:gd name="T67" fmla="*/ 47 h 59"/>
                <a:gd name="T68" fmla="*/ 20 w 49"/>
                <a:gd name="T69" fmla="*/ 49 h 59"/>
                <a:gd name="T70" fmla="*/ 28 w 49"/>
                <a:gd name="T71" fmla="*/ 47 h 59"/>
                <a:gd name="T72" fmla="*/ 33 w 49"/>
                <a:gd name="T73" fmla="*/ 41 h 59"/>
                <a:gd name="T74" fmla="*/ 36 w 49"/>
                <a:gd name="T7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9">
                  <a:moveTo>
                    <a:pt x="36" y="51"/>
                  </a:moveTo>
                  <a:lnTo>
                    <a:pt x="32" y="55"/>
                  </a:lnTo>
                  <a:lnTo>
                    <a:pt x="26" y="57"/>
                  </a:lnTo>
                  <a:lnTo>
                    <a:pt x="22" y="59"/>
                  </a:lnTo>
                  <a:lnTo>
                    <a:pt x="17" y="59"/>
                  </a:lnTo>
                  <a:lnTo>
                    <a:pt x="12" y="57"/>
                  </a:lnTo>
                  <a:lnTo>
                    <a:pt x="8" y="56"/>
                  </a:lnTo>
                  <a:lnTo>
                    <a:pt x="4" y="53"/>
                  </a:lnTo>
                  <a:lnTo>
                    <a:pt x="1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2" y="32"/>
                  </a:lnTo>
                  <a:lnTo>
                    <a:pt x="5" y="29"/>
                  </a:lnTo>
                  <a:lnTo>
                    <a:pt x="9" y="28"/>
                  </a:lnTo>
                  <a:lnTo>
                    <a:pt x="12" y="27"/>
                  </a:lnTo>
                  <a:lnTo>
                    <a:pt x="14" y="25"/>
                  </a:lnTo>
                  <a:lnTo>
                    <a:pt x="20" y="25"/>
                  </a:lnTo>
                  <a:lnTo>
                    <a:pt x="26" y="24"/>
                  </a:lnTo>
                  <a:lnTo>
                    <a:pt x="32" y="23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4" y="16"/>
                  </a:lnTo>
                  <a:lnTo>
                    <a:pt x="34" y="13"/>
                  </a:lnTo>
                  <a:lnTo>
                    <a:pt x="33" y="12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0" y="19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5" y="8"/>
                  </a:lnTo>
                  <a:lnTo>
                    <a:pt x="8" y="4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0" y="4"/>
                  </a:lnTo>
                  <a:lnTo>
                    <a:pt x="42" y="7"/>
                  </a:lnTo>
                  <a:lnTo>
                    <a:pt x="45" y="9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21"/>
                  </a:lnTo>
                  <a:lnTo>
                    <a:pt x="46" y="33"/>
                  </a:lnTo>
                  <a:lnTo>
                    <a:pt x="46" y="40"/>
                  </a:lnTo>
                  <a:lnTo>
                    <a:pt x="46" y="45"/>
                  </a:lnTo>
                  <a:lnTo>
                    <a:pt x="46" y="49"/>
                  </a:lnTo>
                  <a:lnTo>
                    <a:pt x="48" y="53"/>
                  </a:lnTo>
                  <a:lnTo>
                    <a:pt x="49" y="57"/>
                  </a:lnTo>
                  <a:lnTo>
                    <a:pt x="40" y="57"/>
                  </a:lnTo>
                  <a:lnTo>
                    <a:pt x="37" y="55"/>
                  </a:lnTo>
                  <a:lnTo>
                    <a:pt x="36" y="51"/>
                  </a:lnTo>
                  <a:close/>
                  <a:moveTo>
                    <a:pt x="36" y="31"/>
                  </a:moveTo>
                  <a:lnTo>
                    <a:pt x="29" y="32"/>
                  </a:lnTo>
                  <a:lnTo>
                    <a:pt x="21" y="33"/>
                  </a:lnTo>
                  <a:lnTo>
                    <a:pt x="17" y="35"/>
                  </a:lnTo>
                  <a:lnTo>
                    <a:pt x="14" y="35"/>
                  </a:lnTo>
                  <a:lnTo>
                    <a:pt x="12" y="36"/>
                  </a:lnTo>
                  <a:lnTo>
                    <a:pt x="10" y="37"/>
                  </a:lnTo>
                  <a:lnTo>
                    <a:pt x="9" y="40"/>
                  </a:lnTo>
                  <a:lnTo>
                    <a:pt x="9" y="41"/>
                  </a:lnTo>
                  <a:lnTo>
                    <a:pt x="10" y="45"/>
                  </a:lnTo>
                  <a:lnTo>
                    <a:pt x="12" y="47"/>
                  </a:lnTo>
                  <a:lnTo>
                    <a:pt x="16" y="49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8" y="47"/>
                  </a:lnTo>
                  <a:lnTo>
                    <a:pt x="32" y="44"/>
                  </a:lnTo>
                  <a:lnTo>
                    <a:pt x="33" y="41"/>
                  </a:lnTo>
                  <a:lnTo>
                    <a:pt x="34" y="39"/>
                  </a:lnTo>
                  <a:lnTo>
                    <a:pt x="36" y="33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8" name="Rectangle 46"/>
            <p:cNvSpPr>
              <a:spLocks noChangeArrowheads="1"/>
            </p:cNvSpPr>
            <p:nvPr/>
          </p:nvSpPr>
          <p:spPr bwMode="auto">
            <a:xfrm>
              <a:off x="7188697" y="2409800"/>
              <a:ext cx="14288" cy="12223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9" name="Freeform 47"/>
            <p:cNvSpPr>
              <a:spLocks noEditPoints="1"/>
            </p:cNvSpPr>
            <p:nvPr/>
          </p:nvSpPr>
          <p:spPr bwMode="auto">
            <a:xfrm>
              <a:off x="6123484" y="3116238"/>
              <a:ext cx="92075" cy="123825"/>
            </a:xfrm>
            <a:custGeom>
              <a:avLst/>
              <a:gdLst>
                <a:gd name="T0" fmla="*/ 0 w 58"/>
                <a:gd name="T1" fmla="*/ 0 h 78"/>
                <a:gd name="T2" fmla="*/ 34 w 58"/>
                <a:gd name="T3" fmla="*/ 0 h 78"/>
                <a:gd name="T4" fmla="*/ 43 w 58"/>
                <a:gd name="T5" fmla="*/ 3 h 78"/>
                <a:gd name="T6" fmla="*/ 51 w 58"/>
                <a:gd name="T7" fmla="*/ 10 h 78"/>
                <a:gd name="T8" fmla="*/ 54 w 58"/>
                <a:gd name="T9" fmla="*/ 21 h 78"/>
                <a:gd name="T10" fmla="*/ 51 w 58"/>
                <a:gd name="T11" fmla="*/ 30 h 78"/>
                <a:gd name="T12" fmla="*/ 43 w 58"/>
                <a:gd name="T13" fmla="*/ 37 h 78"/>
                <a:gd name="T14" fmla="*/ 51 w 58"/>
                <a:gd name="T15" fmla="*/ 41 h 78"/>
                <a:gd name="T16" fmla="*/ 55 w 58"/>
                <a:gd name="T17" fmla="*/ 47 h 78"/>
                <a:gd name="T18" fmla="*/ 58 w 58"/>
                <a:gd name="T19" fmla="*/ 55 h 78"/>
                <a:gd name="T20" fmla="*/ 55 w 58"/>
                <a:gd name="T21" fmla="*/ 66 h 78"/>
                <a:gd name="T22" fmla="*/ 50 w 58"/>
                <a:gd name="T23" fmla="*/ 73 h 78"/>
                <a:gd name="T24" fmla="*/ 40 w 58"/>
                <a:gd name="T25" fmla="*/ 77 h 78"/>
                <a:gd name="T26" fmla="*/ 28 w 58"/>
                <a:gd name="T27" fmla="*/ 78 h 78"/>
                <a:gd name="T28" fmla="*/ 9 w 58"/>
                <a:gd name="T29" fmla="*/ 33 h 78"/>
                <a:gd name="T30" fmla="*/ 32 w 58"/>
                <a:gd name="T31" fmla="*/ 33 h 78"/>
                <a:gd name="T32" fmla="*/ 39 w 58"/>
                <a:gd name="T33" fmla="*/ 30 h 78"/>
                <a:gd name="T34" fmla="*/ 43 w 58"/>
                <a:gd name="T35" fmla="*/ 25 h 78"/>
                <a:gd name="T36" fmla="*/ 43 w 58"/>
                <a:gd name="T37" fmla="*/ 18 h 78"/>
                <a:gd name="T38" fmla="*/ 39 w 58"/>
                <a:gd name="T39" fmla="*/ 13 h 78"/>
                <a:gd name="T40" fmla="*/ 34 w 58"/>
                <a:gd name="T41" fmla="*/ 10 h 78"/>
                <a:gd name="T42" fmla="*/ 26 w 58"/>
                <a:gd name="T43" fmla="*/ 10 h 78"/>
                <a:gd name="T44" fmla="*/ 9 w 58"/>
                <a:gd name="T45" fmla="*/ 33 h 78"/>
                <a:gd name="T46" fmla="*/ 28 w 58"/>
                <a:gd name="T47" fmla="*/ 69 h 78"/>
                <a:gd name="T48" fmla="*/ 36 w 58"/>
                <a:gd name="T49" fmla="*/ 69 h 78"/>
                <a:gd name="T50" fmla="*/ 42 w 58"/>
                <a:gd name="T51" fmla="*/ 66 h 78"/>
                <a:gd name="T52" fmla="*/ 46 w 58"/>
                <a:gd name="T53" fmla="*/ 62 h 78"/>
                <a:gd name="T54" fmla="*/ 47 w 58"/>
                <a:gd name="T55" fmla="*/ 55 h 78"/>
                <a:gd name="T56" fmla="*/ 44 w 58"/>
                <a:gd name="T57" fmla="*/ 47 h 78"/>
                <a:gd name="T58" fmla="*/ 39 w 58"/>
                <a:gd name="T59" fmla="*/ 43 h 78"/>
                <a:gd name="T60" fmla="*/ 27 w 58"/>
                <a:gd name="T61" fmla="*/ 42 h 78"/>
                <a:gd name="T62" fmla="*/ 9 w 58"/>
                <a:gd name="T63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78">
                  <a:moveTo>
                    <a:pt x="0" y="78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9" y="2"/>
                  </a:lnTo>
                  <a:lnTo>
                    <a:pt x="43" y="3"/>
                  </a:lnTo>
                  <a:lnTo>
                    <a:pt x="47" y="6"/>
                  </a:lnTo>
                  <a:lnTo>
                    <a:pt x="51" y="10"/>
                  </a:lnTo>
                  <a:lnTo>
                    <a:pt x="52" y="15"/>
                  </a:lnTo>
                  <a:lnTo>
                    <a:pt x="54" y="21"/>
                  </a:lnTo>
                  <a:lnTo>
                    <a:pt x="54" y="25"/>
                  </a:lnTo>
                  <a:lnTo>
                    <a:pt x="51" y="30"/>
                  </a:lnTo>
                  <a:lnTo>
                    <a:pt x="47" y="33"/>
                  </a:lnTo>
                  <a:lnTo>
                    <a:pt x="43" y="37"/>
                  </a:lnTo>
                  <a:lnTo>
                    <a:pt x="47" y="38"/>
                  </a:lnTo>
                  <a:lnTo>
                    <a:pt x="51" y="41"/>
                  </a:lnTo>
                  <a:lnTo>
                    <a:pt x="54" y="43"/>
                  </a:lnTo>
                  <a:lnTo>
                    <a:pt x="55" y="47"/>
                  </a:lnTo>
                  <a:lnTo>
                    <a:pt x="56" y="51"/>
                  </a:lnTo>
                  <a:lnTo>
                    <a:pt x="58" y="55"/>
                  </a:lnTo>
                  <a:lnTo>
                    <a:pt x="56" y="61"/>
                  </a:lnTo>
                  <a:lnTo>
                    <a:pt x="55" y="66"/>
                  </a:lnTo>
                  <a:lnTo>
                    <a:pt x="52" y="70"/>
                  </a:lnTo>
                  <a:lnTo>
                    <a:pt x="50" y="73"/>
                  </a:lnTo>
                  <a:lnTo>
                    <a:pt x="46" y="75"/>
                  </a:lnTo>
                  <a:lnTo>
                    <a:pt x="40" y="77"/>
                  </a:lnTo>
                  <a:lnTo>
                    <a:pt x="35" y="78"/>
                  </a:lnTo>
                  <a:lnTo>
                    <a:pt x="28" y="78"/>
                  </a:lnTo>
                  <a:lnTo>
                    <a:pt x="0" y="78"/>
                  </a:lnTo>
                  <a:close/>
                  <a:moveTo>
                    <a:pt x="9" y="33"/>
                  </a:moveTo>
                  <a:lnTo>
                    <a:pt x="27" y="33"/>
                  </a:lnTo>
                  <a:lnTo>
                    <a:pt x="32" y="33"/>
                  </a:lnTo>
                  <a:lnTo>
                    <a:pt x="36" y="33"/>
                  </a:lnTo>
                  <a:lnTo>
                    <a:pt x="39" y="30"/>
                  </a:lnTo>
                  <a:lnTo>
                    <a:pt x="42" y="29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43" y="18"/>
                  </a:lnTo>
                  <a:lnTo>
                    <a:pt x="42" y="14"/>
                  </a:lnTo>
                  <a:lnTo>
                    <a:pt x="39" y="13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9" y="10"/>
                  </a:lnTo>
                  <a:lnTo>
                    <a:pt x="9" y="33"/>
                  </a:lnTo>
                  <a:close/>
                  <a:moveTo>
                    <a:pt x="9" y="69"/>
                  </a:moveTo>
                  <a:lnTo>
                    <a:pt x="28" y="69"/>
                  </a:lnTo>
                  <a:lnTo>
                    <a:pt x="34" y="69"/>
                  </a:lnTo>
                  <a:lnTo>
                    <a:pt x="36" y="69"/>
                  </a:lnTo>
                  <a:lnTo>
                    <a:pt x="39" y="67"/>
                  </a:lnTo>
                  <a:lnTo>
                    <a:pt x="42" y="66"/>
                  </a:lnTo>
                  <a:lnTo>
                    <a:pt x="44" y="65"/>
                  </a:lnTo>
                  <a:lnTo>
                    <a:pt x="46" y="62"/>
                  </a:lnTo>
                  <a:lnTo>
                    <a:pt x="47" y="59"/>
                  </a:lnTo>
                  <a:lnTo>
                    <a:pt x="47" y="55"/>
                  </a:lnTo>
                  <a:lnTo>
                    <a:pt x="47" y="51"/>
                  </a:lnTo>
                  <a:lnTo>
                    <a:pt x="44" y="47"/>
                  </a:lnTo>
                  <a:lnTo>
                    <a:pt x="42" y="45"/>
                  </a:lnTo>
                  <a:lnTo>
                    <a:pt x="39" y="43"/>
                  </a:lnTo>
                  <a:lnTo>
                    <a:pt x="34" y="42"/>
                  </a:lnTo>
                  <a:lnTo>
                    <a:pt x="27" y="42"/>
                  </a:lnTo>
                  <a:lnTo>
                    <a:pt x="9" y="42"/>
                  </a:lnTo>
                  <a:lnTo>
                    <a:pt x="9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0" name="Freeform 48"/>
            <p:cNvSpPr>
              <a:spLocks noEditPoints="1"/>
            </p:cNvSpPr>
            <p:nvPr/>
          </p:nvSpPr>
          <p:spPr bwMode="auto">
            <a:xfrm>
              <a:off x="6229847" y="3149575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3 w 51"/>
                <a:gd name="T3" fmla="*/ 16 h 58"/>
                <a:gd name="T4" fmla="*/ 8 w 51"/>
                <a:gd name="T5" fmla="*/ 6 h 58"/>
                <a:gd name="T6" fmla="*/ 13 w 51"/>
                <a:gd name="T7" fmla="*/ 2 h 58"/>
                <a:gd name="T8" fmla="*/ 19 w 51"/>
                <a:gd name="T9" fmla="*/ 1 h 58"/>
                <a:gd name="T10" fmla="*/ 25 w 51"/>
                <a:gd name="T11" fmla="*/ 0 h 58"/>
                <a:gd name="T12" fmla="*/ 32 w 51"/>
                <a:gd name="T13" fmla="*/ 1 h 58"/>
                <a:gd name="T14" fmla="*/ 39 w 51"/>
                <a:gd name="T15" fmla="*/ 4 h 58"/>
                <a:gd name="T16" fmla="*/ 44 w 51"/>
                <a:gd name="T17" fmla="*/ 8 h 58"/>
                <a:gd name="T18" fmla="*/ 47 w 51"/>
                <a:gd name="T19" fmla="*/ 12 h 58"/>
                <a:gd name="T20" fmla="*/ 50 w 51"/>
                <a:gd name="T21" fmla="*/ 16 h 58"/>
                <a:gd name="T22" fmla="*/ 51 w 51"/>
                <a:gd name="T23" fmla="*/ 22 h 58"/>
                <a:gd name="T24" fmla="*/ 51 w 51"/>
                <a:gd name="T25" fmla="*/ 28 h 58"/>
                <a:gd name="T26" fmla="*/ 51 w 51"/>
                <a:gd name="T27" fmla="*/ 34 h 58"/>
                <a:gd name="T28" fmla="*/ 50 w 51"/>
                <a:gd name="T29" fmla="*/ 41 h 58"/>
                <a:gd name="T30" fmla="*/ 48 w 51"/>
                <a:gd name="T31" fmla="*/ 45 h 58"/>
                <a:gd name="T32" fmla="*/ 45 w 51"/>
                <a:gd name="T33" fmla="*/ 49 h 58"/>
                <a:gd name="T34" fmla="*/ 43 w 51"/>
                <a:gd name="T35" fmla="*/ 52 h 58"/>
                <a:gd name="T36" fmla="*/ 39 w 51"/>
                <a:gd name="T37" fmla="*/ 54 h 58"/>
                <a:gd name="T38" fmla="*/ 32 w 51"/>
                <a:gd name="T39" fmla="*/ 57 h 58"/>
                <a:gd name="T40" fmla="*/ 25 w 51"/>
                <a:gd name="T41" fmla="*/ 58 h 58"/>
                <a:gd name="T42" fmla="*/ 19 w 51"/>
                <a:gd name="T43" fmla="*/ 57 h 58"/>
                <a:gd name="T44" fmla="*/ 12 w 51"/>
                <a:gd name="T45" fmla="*/ 54 h 58"/>
                <a:gd name="T46" fmla="*/ 7 w 51"/>
                <a:gd name="T47" fmla="*/ 50 h 58"/>
                <a:gd name="T48" fmla="*/ 1 w 51"/>
                <a:gd name="T49" fmla="*/ 41 h 58"/>
                <a:gd name="T50" fmla="*/ 0 w 51"/>
                <a:gd name="T51" fmla="*/ 29 h 58"/>
                <a:gd name="T52" fmla="*/ 11 w 51"/>
                <a:gd name="T53" fmla="*/ 29 h 58"/>
                <a:gd name="T54" fmla="*/ 11 w 51"/>
                <a:gd name="T55" fmla="*/ 36 h 58"/>
                <a:gd name="T56" fmla="*/ 12 w 51"/>
                <a:gd name="T57" fmla="*/ 40 h 58"/>
                <a:gd name="T58" fmla="*/ 15 w 51"/>
                <a:gd name="T59" fmla="*/ 44 h 58"/>
                <a:gd name="T60" fmla="*/ 17 w 51"/>
                <a:gd name="T61" fmla="*/ 46 h 58"/>
                <a:gd name="T62" fmla="*/ 21 w 51"/>
                <a:gd name="T63" fmla="*/ 49 h 58"/>
                <a:gd name="T64" fmla="*/ 25 w 51"/>
                <a:gd name="T65" fmla="*/ 49 h 58"/>
                <a:gd name="T66" fmla="*/ 29 w 51"/>
                <a:gd name="T67" fmla="*/ 49 h 58"/>
                <a:gd name="T68" fmla="*/ 33 w 51"/>
                <a:gd name="T69" fmla="*/ 46 h 58"/>
                <a:gd name="T70" fmla="*/ 36 w 51"/>
                <a:gd name="T71" fmla="*/ 44 h 58"/>
                <a:gd name="T72" fmla="*/ 39 w 51"/>
                <a:gd name="T73" fmla="*/ 40 h 58"/>
                <a:gd name="T74" fmla="*/ 40 w 51"/>
                <a:gd name="T75" fmla="*/ 34 h 58"/>
                <a:gd name="T76" fmla="*/ 40 w 51"/>
                <a:gd name="T77" fmla="*/ 29 h 58"/>
                <a:gd name="T78" fmla="*/ 40 w 51"/>
                <a:gd name="T79" fmla="*/ 22 h 58"/>
                <a:gd name="T80" fmla="*/ 39 w 51"/>
                <a:gd name="T81" fmla="*/ 17 h 58"/>
                <a:gd name="T82" fmla="*/ 36 w 51"/>
                <a:gd name="T83" fmla="*/ 14 h 58"/>
                <a:gd name="T84" fmla="*/ 33 w 51"/>
                <a:gd name="T85" fmla="*/ 10 h 58"/>
                <a:gd name="T86" fmla="*/ 29 w 51"/>
                <a:gd name="T87" fmla="*/ 9 h 58"/>
                <a:gd name="T88" fmla="*/ 25 w 51"/>
                <a:gd name="T89" fmla="*/ 9 h 58"/>
                <a:gd name="T90" fmla="*/ 21 w 51"/>
                <a:gd name="T91" fmla="*/ 9 h 58"/>
                <a:gd name="T92" fmla="*/ 17 w 51"/>
                <a:gd name="T93" fmla="*/ 10 h 58"/>
                <a:gd name="T94" fmla="*/ 15 w 51"/>
                <a:gd name="T95" fmla="*/ 14 h 58"/>
                <a:gd name="T96" fmla="*/ 12 w 51"/>
                <a:gd name="T97" fmla="*/ 17 h 58"/>
                <a:gd name="T98" fmla="*/ 11 w 51"/>
                <a:gd name="T99" fmla="*/ 22 h 58"/>
                <a:gd name="T100" fmla="*/ 11 w 51"/>
                <a:gd name="T101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3" y="16"/>
                  </a:lnTo>
                  <a:lnTo>
                    <a:pt x="8" y="6"/>
                  </a:lnTo>
                  <a:lnTo>
                    <a:pt x="13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50" y="16"/>
                  </a:lnTo>
                  <a:lnTo>
                    <a:pt x="51" y="22"/>
                  </a:lnTo>
                  <a:lnTo>
                    <a:pt x="51" y="28"/>
                  </a:lnTo>
                  <a:lnTo>
                    <a:pt x="51" y="34"/>
                  </a:lnTo>
                  <a:lnTo>
                    <a:pt x="50" y="41"/>
                  </a:lnTo>
                  <a:lnTo>
                    <a:pt x="48" y="45"/>
                  </a:lnTo>
                  <a:lnTo>
                    <a:pt x="45" y="49"/>
                  </a:lnTo>
                  <a:lnTo>
                    <a:pt x="43" y="52"/>
                  </a:lnTo>
                  <a:lnTo>
                    <a:pt x="39" y="54"/>
                  </a:lnTo>
                  <a:lnTo>
                    <a:pt x="32" y="57"/>
                  </a:lnTo>
                  <a:lnTo>
                    <a:pt x="25" y="58"/>
                  </a:lnTo>
                  <a:lnTo>
                    <a:pt x="19" y="57"/>
                  </a:lnTo>
                  <a:lnTo>
                    <a:pt x="12" y="54"/>
                  </a:lnTo>
                  <a:lnTo>
                    <a:pt x="7" y="50"/>
                  </a:lnTo>
                  <a:lnTo>
                    <a:pt x="1" y="41"/>
                  </a:lnTo>
                  <a:lnTo>
                    <a:pt x="0" y="29"/>
                  </a:lnTo>
                  <a:close/>
                  <a:moveTo>
                    <a:pt x="11" y="29"/>
                  </a:moveTo>
                  <a:lnTo>
                    <a:pt x="11" y="36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17" y="46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33" y="46"/>
                  </a:lnTo>
                  <a:lnTo>
                    <a:pt x="36" y="44"/>
                  </a:lnTo>
                  <a:lnTo>
                    <a:pt x="39" y="40"/>
                  </a:lnTo>
                  <a:lnTo>
                    <a:pt x="40" y="34"/>
                  </a:lnTo>
                  <a:lnTo>
                    <a:pt x="40" y="29"/>
                  </a:lnTo>
                  <a:lnTo>
                    <a:pt x="40" y="22"/>
                  </a:lnTo>
                  <a:lnTo>
                    <a:pt x="39" y="17"/>
                  </a:lnTo>
                  <a:lnTo>
                    <a:pt x="36" y="14"/>
                  </a:lnTo>
                  <a:lnTo>
                    <a:pt x="33" y="10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0"/>
                  </a:lnTo>
                  <a:lnTo>
                    <a:pt x="15" y="14"/>
                  </a:lnTo>
                  <a:lnTo>
                    <a:pt x="12" y="17"/>
                  </a:lnTo>
                  <a:lnTo>
                    <a:pt x="11" y="22"/>
                  </a:lnTo>
                  <a:lnTo>
                    <a:pt x="1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1" name="Freeform 49"/>
            <p:cNvSpPr>
              <a:spLocks/>
            </p:cNvSpPr>
            <p:nvPr/>
          </p:nvSpPr>
          <p:spPr bwMode="auto">
            <a:xfrm>
              <a:off x="6329859" y="3151163"/>
              <a:ext cx="69850" cy="90488"/>
            </a:xfrm>
            <a:custGeom>
              <a:avLst/>
              <a:gdLst>
                <a:gd name="T0" fmla="*/ 33 w 44"/>
                <a:gd name="T1" fmla="*/ 56 h 57"/>
                <a:gd name="T2" fmla="*/ 33 w 44"/>
                <a:gd name="T3" fmla="*/ 47 h 57"/>
                <a:gd name="T4" fmla="*/ 31 w 44"/>
                <a:gd name="T5" fmla="*/ 51 h 57"/>
                <a:gd name="T6" fmla="*/ 27 w 44"/>
                <a:gd name="T7" fmla="*/ 55 h 57"/>
                <a:gd name="T8" fmla="*/ 23 w 44"/>
                <a:gd name="T9" fmla="*/ 56 h 57"/>
                <a:gd name="T10" fmla="*/ 17 w 44"/>
                <a:gd name="T11" fmla="*/ 57 h 57"/>
                <a:gd name="T12" fmla="*/ 13 w 44"/>
                <a:gd name="T13" fmla="*/ 56 h 57"/>
                <a:gd name="T14" fmla="*/ 9 w 44"/>
                <a:gd name="T15" fmla="*/ 55 h 57"/>
                <a:gd name="T16" fmla="*/ 5 w 44"/>
                <a:gd name="T17" fmla="*/ 53 h 57"/>
                <a:gd name="T18" fmla="*/ 4 w 44"/>
                <a:gd name="T19" fmla="*/ 51 h 57"/>
                <a:gd name="T20" fmla="*/ 1 w 44"/>
                <a:gd name="T21" fmla="*/ 47 h 57"/>
                <a:gd name="T22" fmla="*/ 1 w 44"/>
                <a:gd name="T23" fmla="*/ 43 h 57"/>
                <a:gd name="T24" fmla="*/ 0 w 44"/>
                <a:gd name="T25" fmla="*/ 40 h 57"/>
                <a:gd name="T26" fmla="*/ 0 w 44"/>
                <a:gd name="T27" fmla="*/ 35 h 57"/>
                <a:gd name="T28" fmla="*/ 0 w 44"/>
                <a:gd name="T29" fmla="*/ 0 h 57"/>
                <a:gd name="T30" fmla="*/ 11 w 44"/>
                <a:gd name="T31" fmla="*/ 0 h 57"/>
                <a:gd name="T32" fmla="*/ 11 w 44"/>
                <a:gd name="T33" fmla="*/ 31 h 57"/>
                <a:gd name="T34" fmla="*/ 11 w 44"/>
                <a:gd name="T35" fmla="*/ 36 h 57"/>
                <a:gd name="T36" fmla="*/ 11 w 44"/>
                <a:gd name="T37" fmla="*/ 40 h 57"/>
                <a:gd name="T38" fmla="*/ 12 w 44"/>
                <a:gd name="T39" fmla="*/ 44 h 57"/>
                <a:gd name="T40" fmla="*/ 15 w 44"/>
                <a:gd name="T41" fmla="*/ 45 h 57"/>
                <a:gd name="T42" fmla="*/ 17 w 44"/>
                <a:gd name="T43" fmla="*/ 48 h 57"/>
                <a:gd name="T44" fmla="*/ 20 w 44"/>
                <a:gd name="T45" fmla="*/ 48 h 57"/>
                <a:gd name="T46" fmla="*/ 24 w 44"/>
                <a:gd name="T47" fmla="*/ 48 h 57"/>
                <a:gd name="T48" fmla="*/ 28 w 44"/>
                <a:gd name="T49" fmla="*/ 45 h 57"/>
                <a:gd name="T50" fmla="*/ 31 w 44"/>
                <a:gd name="T51" fmla="*/ 44 h 57"/>
                <a:gd name="T52" fmla="*/ 32 w 44"/>
                <a:gd name="T53" fmla="*/ 40 h 57"/>
                <a:gd name="T54" fmla="*/ 33 w 44"/>
                <a:gd name="T55" fmla="*/ 36 h 57"/>
                <a:gd name="T56" fmla="*/ 33 w 44"/>
                <a:gd name="T57" fmla="*/ 29 h 57"/>
                <a:gd name="T58" fmla="*/ 33 w 44"/>
                <a:gd name="T59" fmla="*/ 0 h 57"/>
                <a:gd name="T60" fmla="*/ 44 w 44"/>
                <a:gd name="T61" fmla="*/ 0 h 57"/>
                <a:gd name="T62" fmla="*/ 44 w 44"/>
                <a:gd name="T63" fmla="*/ 56 h 57"/>
                <a:gd name="T64" fmla="*/ 33 w 44"/>
                <a:gd name="T65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57">
                  <a:moveTo>
                    <a:pt x="33" y="56"/>
                  </a:moveTo>
                  <a:lnTo>
                    <a:pt x="33" y="47"/>
                  </a:lnTo>
                  <a:lnTo>
                    <a:pt x="31" y="51"/>
                  </a:lnTo>
                  <a:lnTo>
                    <a:pt x="27" y="55"/>
                  </a:lnTo>
                  <a:lnTo>
                    <a:pt x="23" y="56"/>
                  </a:lnTo>
                  <a:lnTo>
                    <a:pt x="17" y="57"/>
                  </a:lnTo>
                  <a:lnTo>
                    <a:pt x="13" y="56"/>
                  </a:lnTo>
                  <a:lnTo>
                    <a:pt x="9" y="55"/>
                  </a:lnTo>
                  <a:lnTo>
                    <a:pt x="5" y="53"/>
                  </a:lnTo>
                  <a:lnTo>
                    <a:pt x="4" y="51"/>
                  </a:lnTo>
                  <a:lnTo>
                    <a:pt x="1" y="47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11" y="36"/>
                  </a:lnTo>
                  <a:lnTo>
                    <a:pt x="11" y="40"/>
                  </a:lnTo>
                  <a:lnTo>
                    <a:pt x="12" y="44"/>
                  </a:lnTo>
                  <a:lnTo>
                    <a:pt x="15" y="45"/>
                  </a:lnTo>
                  <a:lnTo>
                    <a:pt x="17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8" y="45"/>
                  </a:lnTo>
                  <a:lnTo>
                    <a:pt x="31" y="44"/>
                  </a:lnTo>
                  <a:lnTo>
                    <a:pt x="32" y="40"/>
                  </a:lnTo>
                  <a:lnTo>
                    <a:pt x="33" y="36"/>
                  </a:lnTo>
                  <a:lnTo>
                    <a:pt x="33" y="29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56"/>
                  </a:lnTo>
                  <a:lnTo>
                    <a:pt x="33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2" name="Freeform 50"/>
            <p:cNvSpPr>
              <a:spLocks/>
            </p:cNvSpPr>
            <p:nvPr/>
          </p:nvSpPr>
          <p:spPr bwMode="auto">
            <a:xfrm>
              <a:off x="6425109" y="3149575"/>
              <a:ext cx="69850" cy="90488"/>
            </a:xfrm>
            <a:custGeom>
              <a:avLst/>
              <a:gdLst>
                <a:gd name="T0" fmla="*/ 0 w 44"/>
                <a:gd name="T1" fmla="*/ 57 h 57"/>
                <a:gd name="T2" fmla="*/ 0 w 44"/>
                <a:gd name="T3" fmla="*/ 1 h 57"/>
                <a:gd name="T4" fmla="*/ 9 w 44"/>
                <a:gd name="T5" fmla="*/ 1 h 57"/>
                <a:gd name="T6" fmla="*/ 9 w 44"/>
                <a:gd name="T7" fmla="*/ 9 h 57"/>
                <a:gd name="T8" fmla="*/ 13 w 44"/>
                <a:gd name="T9" fmla="*/ 5 h 57"/>
                <a:gd name="T10" fmla="*/ 16 w 44"/>
                <a:gd name="T11" fmla="*/ 2 h 57"/>
                <a:gd name="T12" fmla="*/ 22 w 44"/>
                <a:gd name="T13" fmla="*/ 0 h 57"/>
                <a:gd name="T14" fmla="*/ 26 w 44"/>
                <a:gd name="T15" fmla="*/ 0 h 57"/>
                <a:gd name="T16" fmla="*/ 31 w 44"/>
                <a:gd name="T17" fmla="*/ 0 h 57"/>
                <a:gd name="T18" fmla="*/ 35 w 44"/>
                <a:gd name="T19" fmla="*/ 1 h 57"/>
                <a:gd name="T20" fmla="*/ 38 w 44"/>
                <a:gd name="T21" fmla="*/ 4 h 57"/>
                <a:gd name="T22" fmla="*/ 40 w 44"/>
                <a:gd name="T23" fmla="*/ 6 h 57"/>
                <a:gd name="T24" fmla="*/ 42 w 44"/>
                <a:gd name="T25" fmla="*/ 9 h 57"/>
                <a:gd name="T26" fmla="*/ 43 w 44"/>
                <a:gd name="T27" fmla="*/ 13 h 57"/>
                <a:gd name="T28" fmla="*/ 43 w 44"/>
                <a:gd name="T29" fmla="*/ 17 h 57"/>
                <a:gd name="T30" fmla="*/ 44 w 44"/>
                <a:gd name="T31" fmla="*/ 22 h 57"/>
                <a:gd name="T32" fmla="*/ 44 w 44"/>
                <a:gd name="T33" fmla="*/ 57 h 57"/>
                <a:gd name="T34" fmla="*/ 34 w 44"/>
                <a:gd name="T35" fmla="*/ 57 h 57"/>
                <a:gd name="T36" fmla="*/ 34 w 44"/>
                <a:gd name="T37" fmla="*/ 24 h 57"/>
                <a:gd name="T38" fmla="*/ 34 w 44"/>
                <a:gd name="T39" fmla="*/ 18 h 57"/>
                <a:gd name="T40" fmla="*/ 32 w 44"/>
                <a:gd name="T41" fmla="*/ 14 h 57"/>
                <a:gd name="T42" fmla="*/ 31 w 44"/>
                <a:gd name="T43" fmla="*/ 13 h 57"/>
                <a:gd name="T44" fmla="*/ 30 w 44"/>
                <a:gd name="T45" fmla="*/ 10 h 57"/>
                <a:gd name="T46" fmla="*/ 27 w 44"/>
                <a:gd name="T47" fmla="*/ 9 h 57"/>
                <a:gd name="T48" fmla="*/ 23 w 44"/>
                <a:gd name="T49" fmla="*/ 9 h 57"/>
                <a:gd name="T50" fmla="*/ 18 w 44"/>
                <a:gd name="T51" fmla="*/ 9 h 57"/>
                <a:gd name="T52" fmla="*/ 13 w 44"/>
                <a:gd name="T53" fmla="*/ 13 h 57"/>
                <a:gd name="T54" fmla="*/ 12 w 44"/>
                <a:gd name="T55" fmla="*/ 16 h 57"/>
                <a:gd name="T56" fmla="*/ 11 w 44"/>
                <a:gd name="T57" fmla="*/ 21 h 57"/>
                <a:gd name="T58" fmla="*/ 9 w 44"/>
                <a:gd name="T59" fmla="*/ 26 h 57"/>
                <a:gd name="T60" fmla="*/ 9 w 44"/>
                <a:gd name="T61" fmla="*/ 57 h 57"/>
                <a:gd name="T62" fmla="*/ 0 w 44"/>
                <a:gd name="T6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57">
                  <a:moveTo>
                    <a:pt x="0" y="57"/>
                  </a:moveTo>
                  <a:lnTo>
                    <a:pt x="0" y="1"/>
                  </a:lnTo>
                  <a:lnTo>
                    <a:pt x="9" y="1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2" y="9"/>
                  </a:lnTo>
                  <a:lnTo>
                    <a:pt x="43" y="13"/>
                  </a:lnTo>
                  <a:lnTo>
                    <a:pt x="43" y="17"/>
                  </a:lnTo>
                  <a:lnTo>
                    <a:pt x="44" y="22"/>
                  </a:lnTo>
                  <a:lnTo>
                    <a:pt x="44" y="57"/>
                  </a:lnTo>
                  <a:lnTo>
                    <a:pt x="34" y="57"/>
                  </a:lnTo>
                  <a:lnTo>
                    <a:pt x="34" y="24"/>
                  </a:lnTo>
                  <a:lnTo>
                    <a:pt x="34" y="18"/>
                  </a:lnTo>
                  <a:lnTo>
                    <a:pt x="32" y="14"/>
                  </a:lnTo>
                  <a:lnTo>
                    <a:pt x="31" y="13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8" y="9"/>
                  </a:lnTo>
                  <a:lnTo>
                    <a:pt x="13" y="13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9" y="26"/>
                  </a:lnTo>
                  <a:lnTo>
                    <a:pt x="9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3" name="Freeform 51"/>
            <p:cNvSpPr>
              <a:spLocks noEditPoints="1"/>
            </p:cNvSpPr>
            <p:nvPr/>
          </p:nvSpPr>
          <p:spPr bwMode="auto">
            <a:xfrm>
              <a:off x="6512422" y="3116238"/>
              <a:ext cx="76200" cy="125413"/>
            </a:xfrm>
            <a:custGeom>
              <a:avLst/>
              <a:gdLst>
                <a:gd name="T0" fmla="*/ 39 w 48"/>
                <a:gd name="T1" fmla="*/ 78 h 79"/>
                <a:gd name="T2" fmla="*/ 39 w 48"/>
                <a:gd name="T3" fmla="*/ 70 h 79"/>
                <a:gd name="T4" fmla="*/ 35 w 48"/>
                <a:gd name="T5" fmla="*/ 74 h 79"/>
                <a:gd name="T6" fmla="*/ 32 w 48"/>
                <a:gd name="T7" fmla="*/ 77 h 79"/>
                <a:gd name="T8" fmla="*/ 28 w 48"/>
                <a:gd name="T9" fmla="*/ 78 h 79"/>
                <a:gd name="T10" fmla="*/ 23 w 48"/>
                <a:gd name="T11" fmla="*/ 79 h 79"/>
                <a:gd name="T12" fmla="*/ 17 w 48"/>
                <a:gd name="T13" fmla="*/ 78 h 79"/>
                <a:gd name="T14" fmla="*/ 11 w 48"/>
                <a:gd name="T15" fmla="*/ 75 h 79"/>
                <a:gd name="T16" fmla="*/ 7 w 48"/>
                <a:gd name="T17" fmla="*/ 71 h 79"/>
                <a:gd name="T18" fmla="*/ 3 w 48"/>
                <a:gd name="T19" fmla="*/ 65 h 79"/>
                <a:gd name="T20" fmla="*/ 1 w 48"/>
                <a:gd name="T21" fmla="*/ 58 h 79"/>
                <a:gd name="T22" fmla="*/ 0 w 48"/>
                <a:gd name="T23" fmla="*/ 50 h 79"/>
                <a:gd name="T24" fmla="*/ 0 w 48"/>
                <a:gd name="T25" fmla="*/ 42 h 79"/>
                <a:gd name="T26" fmla="*/ 3 w 48"/>
                <a:gd name="T27" fmla="*/ 35 h 79"/>
                <a:gd name="T28" fmla="*/ 5 w 48"/>
                <a:gd name="T29" fmla="*/ 30 h 79"/>
                <a:gd name="T30" fmla="*/ 8 w 48"/>
                <a:gd name="T31" fmla="*/ 27 h 79"/>
                <a:gd name="T32" fmla="*/ 11 w 48"/>
                <a:gd name="T33" fmla="*/ 25 h 79"/>
                <a:gd name="T34" fmla="*/ 16 w 48"/>
                <a:gd name="T35" fmla="*/ 22 h 79"/>
                <a:gd name="T36" fmla="*/ 23 w 48"/>
                <a:gd name="T37" fmla="*/ 21 h 79"/>
                <a:gd name="T38" fmla="*/ 28 w 48"/>
                <a:gd name="T39" fmla="*/ 21 h 79"/>
                <a:gd name="T40" fmla="*/ 32 w 48"/>
                <a:gd name="T41" fmla="*/ 23 h 79"/>
                <a:gd name="T42" fmla="*/ 35 w 48"/>
                <a:gd name="T43" fmla="*/ 26 h 79"/>
                <a:gd name="T44" fmla="*/ 39 w 48"/>
                <a:gd name="T45" fmla="*/ 30 h 79"/>
                <a:gd name="T46" fmla="*/ 39 w 48"/>
                <a:gd name="T47" fmla="*/ 0 h 79"/>
                <a:gd name="T48" fmla="*/ 48 w 48"/>
                <a:gd name="T49" fmla="*/ 0 h 79"/>
                <a:gd name="T50" fmla="*/ 48 w 48"/>
                <a:gd name="T51" fmla="*/ 78 h 79"/>
                <a:gd name="T52" fmla="*/ 39 w 48"/>
                <a:gd name="T53" fmla="*/ 78 h 79"/>
                <a:gd name="T54" fmla="*/ 11 w 48"/>
                <a:gd name="T55" fmla="*/ 50 h 79"/>
                <a:gd name="T56" fmla="*/ 11 w 48"/>
                <a:gd name="T57" fmla="*/ 57 h 79"/>
                <a:gd name="T58" fmla="*/ 12 w 48"/>
                <a:gd name="T59" fmla="*/ 61 h 79"/>
                <a:gd name="T60" fmla="*/ 15 w 48"/>
                <a:gd name="T61" fmla="*/ 65 h 79"/>
                <a:gd name="T62" fmla="*/ 17 w 48"/>
                <a:gd name="T63" fmla="*/ 67 h 79"/>
                <a:gd name="T64" fmla="*/ 20 w 48"/>
                <a:gd name="T65" fmla="*/ 70 h 79"/>
                <a:gd name="T66" fmla="*/ 24 w 48"/>
                <a:gd name="T67" fmla="*/ 70 h 79"/>
                <a:gd name="T68" fmla="*/ 28 w 48"/>
                <a:gd name="T69" fmla="*/ 70 h 79"/>
                <a:gd name="T70" fmla="*/ 31 w 48"/>
                <a:gd name="T71" fmla="*/ 67 h 79"/>
                <a:gd name="T72" fmla="*/ 35 w 48"/>
                <a:gd name="T73" fmla="*/ 65 h 79"/>
                <a:gd name="T74" fmla="*/ 36 w 48"/>
                <a:gd name="T75" fmla="*/ 62 h 79"/>
                <a:gd name="T76" fmla="*/ 37 w 48"/>
                <a:gd name="T77" fmla="*/ 57 h 79"/>
                <a:gd name="T78" fmla="*/ 39 w 48"/>
                <a:gd name="T79" fmla="*/ 50 h 79"/>
                <a:gd name="T80" fmla="*/ 37 w 48"/>
                <a:gd name="T81" fmla="*/ 45 h 79"/>
                <a:gd name="T82" fmla="*/ 36 w 48"/>
                <a:gd name="T83" fmla="*/ 39 h 79"/>
                <a:gd name="T84" fmla="*/ 33 w 48"/>
                <a:gd name="T85" fmla="*/ 35 h 79"/>
                <a:gd name="T86" fmla="*/ 31 w 48"/>
                <a:gd name="T87" fmla="*/ 31 h 79"/>
                <a:gd name="T88" fmla="*/ 28 w 48"/>
                <a:gd name="T89" fmla="*/ 30 h 79"/>
                <a:gd name="T90" fmla="*/ 24 w 48"/>
                <a:gd name="T91" fmla="*/ 30 h 79"/>
                <a:gd name="T92" fmla="*/ 20 w 48"/>
                <a:gd name="T93" fmla="*/ 30 h 79"/>
                <a:gd name="T94" fmla="*/ 17 w 48"/>
                <a:gd name="T95" fmla="*/ 31 h 79"/>
                <a:gd name="T96" fmla="*/ 13 w 48"/>
                <a:gd name="T97" fmla="*/ 34 h 79"/>
                <a:gd name="T98" fmla="*/ 12 w 48"/>
                <a:gd name="T99" fmla="*/ 38 h 79"/>
                <a:gd name="T100" fmla="*/ 11 w 48"/>
                <a:gd name="T101" fmla="*/ 43 h 79"/>
                <a:gd name="T102" fmla="*/ 11 w 48"/>
                <a:gd name="T103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" h="79">
                  <a:moveTo>
                    <a:pt x="39" y="78"/>
                  </a:moveTo>
                  <a:lnTo>
                    <a:pt x="39" y="70"/>
                  </a:lnTo>
                  <a:lnTo>
                    <a:pt x="35" y="74"/>
                  </a:lnTo>
                  <a:lnTo>
                    <a:pt x="32" y="77"/>
                  </a:lnTo>
                  <a:lnTo>
                    <a:pt x="28" y="78"/>
                  </a:lnTo>
                  <a:lnTo>
                    <a:pt x="23" y="79"/>
                  </a:lnTo>
                  <a:lnTo>
                    <a:pt x="17" y="78"/>
                  </a:lnTo>
                  <a:lnTo>
                    <a:pt x="11" y="75"/>
                  </a:lnTo>
                  <a:lnTo>
                    <a:pt x="7" y="71"/>
                  </a:lnTo>
                  <a:lnTo>
                    <a:pt x="3" y="65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3" y="35"/>
                  </a:lnTo>
                  <a:lnTo>
                    <a:pt x="5" y="30"/>
                  </a:lnTo>
                  <a:lnTo>
                    <a:pt x="8" y="27"/>
                  </a:lnTo>
                  <a:lnTo>
                    <a:pt x="11" y="25"/>
                  </a:lnTo>
                  <a:lnTo>
                    <a:pt x="16" y="22"/>
                  </a:lnTo>
                  <a:lnTo>
                    <a:pt x="23" y="21"/>
                  </a:lnTo>
                  <a:lnTo>
                    <a:pt x="28" y="21"/>
                  </a:lnTo>
                  <a:lnTo>
                    <a:pt x="32" y="23"/>
                  </a:lnTo>
                  <a:lnTo>
                    <a:pt x="35" y="26"/>
                  </a:lnTo>
                  <a:lnTo>
                    <a:pt x="39" y="3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48" y="78"/>
                  </a:lnTo>
                  <a:lnTo>
                    <a:pt x="39" y="78"/>
                  </a:lnTo>
                  <a:close/>
                  <a:moveTo>
                    <a:pt x="11" y="50"/>
                  </a:moveTo>
                  <a:lnTo>
                    <a:pt x="11" y="57"/>
                  </a:lnTo>
                  <a:lnTo>
                    <a:pt x="12" y="61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20" y="70"/>
                  </a:lnTo>
                  <a:lnTo>
                    <a:pt x="24" y="70"/>
                  </a:lnTo>
                  <a:lnTo>
                    <a:pt x="28" y="70"/>
                  </a:lnTo>
                  <a:lnTo>
                    <a:pt x="31" y="67"/>
                  </a:lnTo>
                  <a:lnTo>
                    <a:pt x="35" y="65"/>
                  </a:lnTo>
                  <a:lnTo>
                    <a:pt x="36" y="62"/>
                  </a:lnTo>
                  <a:lnTo>
                    <a:pt x="37" y="57"/>
                  </a:lnTo>
                  <a:lnTo>
                    <a:pt x="39" y="50"/>
                  </a:lnTo>
                  <a:lnTo>
                    <a:pt x="37" y="45"/>
                  </a:lnTo>
                  <a:lnTo>
                    <a:pt x="36" y="39"/>
                  </a:lnTo>
                  <a:lnTo>
                    <a:pt x="33" y="35"/>
                  </a:lnTo>
                  <a:lnTo>
                    <a:pt x="31" y="31"/>
                  </a:lnTo>
                  <a:lnTo>
                    <a:pt x="28" y="30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7" y="31"/>
                  </a:lnTo>
                  <a:lnTo>
                    <a:pt x="13" y="34"/>
                  </a:lnTo>
                  <a:lnTo>
                    <a:pt x="12" y="38"/>
                  </a:lnTo>
                  <a:lnTo>
                    <a:pt x="11" y="43"/>
                  </a:lnTo>
                  <a:lnTo>
                    <a:pt x="11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4" name="Freeform 52"/>
            <p:cNvSpPr>
              <a:spLocks noEditPoints="1"/>
            </p:cNvSpPr>
            <p:nvPr/>
          </p:nvSpPr>
          <p:spPr bwMode="auto">
            <a:xfrm>
              <a:off x="6607672" y="3149575"/>
              <a:ext cx="80963" cy="92075"/>
            </a:xfrm>
            <a:custGeom>
              <a:avLst/>
              <a:gdLst>
                <a:gd name="T0" fmla="*/ 32 w 51"/>
                <a:gd name="T1" fmla="*/ 54 h 58"/>
                <a:gd name="T2" fmla="*/ 23 w 51"/>
                <a:gd name="T3" fmla="*/ 57 h 58"/>
                <a:gd name="T4" fmla="*/ 14 w 51"/>
                <a:gd name="T5" fmla="*/ 57 h 58"/>
                <a:gd name="T6" fmla="*/ 6 w 51"/>
                <a:gd name="T7" fmla="*/ 53 h 58"/>
                <a:gd name="T8" fmla="*/ 2 w 51"/>
                <a:gd name="T9" fmla="*/ 46 h 58"/>
                <a:gd name="T10" fmla="*/ 2 w 51"/>
                <a:gd name="T11" fmla="*/ 38 h 58"/>
                <a:gd name="T12" fmla="*/ 4 w 51"/>
                <a:gd name="T13" fmla="*/ 32 h 58"/>
                <a:gd name="T14" fmla="*/ 10 w 51"/>
                <a:gd name="T15" fmla="*/ 28 h 58"/>
                <a:gd name="T16" fmla="*/ 16 w 51"/>
                <a:gd name="T17" fmla="*/ 25 h 58"/>
                <a:gd name="T18" fmla="*/ 27 w 51"/>
                <a:gd name="T19" fmla="*/ 24 h 58"/>
                <a:gd name="T20" fmla="*/ 36 w 51"/>
                <a:gd name="T21" fmla="*/ 21 h 58"/>
                <a:gd name="T22" fmla="*/ 36 w 51"/>
                <a:gd name="T23" fmla="*/ 16 h 58"/>
                <a:gd name="T24" fmla="*/ 34 w 51"/>
                <a:gd name="T25" fmla="*/ 12 h 58"/>
                <a:gd name="T26" fmla="*/ 28 w 51"/>
                <a:gd name="T27" fmla="*/ 9 h 58"/>
                <a:gd name="T28" fmla="*/ 20 w 51"/>
                <a:gd name="T29" fmla="*/ 9 h 58"/>
                <a:gd name="T30" fmla="*/ 14 w 51"/>
                <a:gd name="T31" fmla="*/ 13 h 58"/>
                <a:gd name="T32" fmla="*/ 2 w 51"/>
                <a:gd name="T33" fmla="*/ 17 h 58"/>
                <a:gd name="T34" fmla="*/ 6 w 51"/>
                <a:gd name="T35" fmla="*/ 8 h 58"/>
                <a:gd name="T36" fmla="*/ 14 w 51"/>
                <a:gd name="T37" fmla="*/ 1 h 58"/>
                <a:gd name="T38" fmla="*/ 27 w 51"/>
                <a:gd name="T39" fmla="*/ 0 h 58"/>
                <a:gd name="T40" fmla="*/ 38 w 51"/>
                <a:gd name="T41" fmla="*/ 1 h 58"/>
                <a:gd name="T42" fmla="*/ 44 w 51"/>
                <a:gd name="T43" fmla="*/ 5 h 58"/>
                <a:gd name="T44" fmla="*/ 47 w 51"/>
                <a:gd name="T45" fmla="*/ 12 h 58"/>
                <a:gd name="T46" fmla="*/ 48 w 51"/>
                <a:gd name="T47" fmla="*/ 21 h 58"/>
                <a:gd name="T48" fmla="*/ 48 w 51"/>
                <a:gd name="T49" fmla="*/ 40 h 58"/>
                <a:gd name="T50" fmla="*/ 48 w 51"/>
                <a:gd name="T51" fmla="*/ 49 h 58"/>
                <a:gd name="T52" fmla="*/ 51 w 51"/>
                <a:gd name="T53" fmla="*/ 57 h 58"/>
                <a:gd name="T54" fmla="*/ 39 w 51"/>
                <a:gd name="T55" fmla="*/ 54 h 58"/>
                <a:gd name="T56" fmla="*/ 36 w 51"/>
                <a:gd name="T57" fmla="*/ 30 h 58"/>
                <a:gd name="T58" fmla="*/ 23 w 51"/>
                <a:gd name="T59" fmla="*/ 33 h 58"/>
                <a:gd name="T60" fmla="*/ 15 w 51"/>
                <a:gd name="T61" fmla="*/ 34 h 58"/>
                <a:gd name="T62" fmla="*/ 12 w 51"/>
                <a:gd name="T63" fmla="*/ 37 h 58"/>
                <a:gd name="T64" fmla="*/ 11 w 51"/>
                <a:gd name="T65" fmla="*/ 41 h 58"/>
                <a:gd name="T66" fmla="*/ 14 w 51"/>
                <a:gd name="T67" fmla="*/ 46 h 58"/>
                <a:gd name="T68" fmla="*/ 20 w 51"/>
                <a:gd name="T69" fmla="*/ 49 h 58"/>
                <a:gd name="T70" fmla="*/ 30 w 51"/>
                <a:gd name="T71" fmla="*/ 46 h 58"/>
                <a:gd name="T72" fmla="*/ 35 w 51"/>
                <a:gd name="T73" fmla="*/ 41 h 58"/>
                <a:gd name="T74" fmla="*/ 36 w 51"/>
                <a:gd name="T75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8">
                  <a:moveTo>
                    <a:pt x="38" y="50"/>
                  </a:moveTo>
                  <a:lnTo>
                    <a:pt x="32" y="54"/>
                  </a:lnTo>
                  <a:lnTo>
                    <a:pt x="28" y="56"/>
                  </a:lnTo>
                  <a:lnTo>
                    <a:pt x="23" y="57"/>
                  </a:lnTo>
                  <a:lnTo>
                    <a:pt x="19" y="58"/>
                  </a:lnTo>
                  <a:lnTo>
                    <a:pt x="14" y="57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3" y="50"/>
                  </a:lnTo>
                  <a:lnTo>
                    <a:pt x="2" y="46"/>
                  </a:lnTo>
                  <a:lnTo>
                    <a:pt x="0" y="42"/>
                  </a:lnTo>
                  <a:lnTo>
                    <a:pt x="2" y="38"/>
                  </a:lnTo>
                  <a:lnTo>
                    <a:pt x="3" y="34"/>
                  </a:lnTo>
                  <a:lnTo>
                    <a:pt x="4" y="32"/>
                  </a:lnTo>
                  <a:lnTo>
                    <a:pt x="7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27" y="24"/>
                  </a:lnTo>
                  <a:lnTo>
                    <a:pt x="32" y="22"/>
                  </a:lnTo>
                  <a:lnTo>
                    <a:pt x="36" y="21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6" y="10"/>
                  </a:lnTo>
                  <a:lnTo>
                    <a:pt x="14" y="13"/>
                  </a:lnTo>
                  <a:lnTo>
                    <a:pt x="12" y="17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2" y="4"/>
                  </a:lnTo>
                  <a:lnTo>
                    <a:pt x="44" y="5"/>
                  </a:lnTo>
                  <a:lnTo>
                    <a:pt x="46" y="9"/>
                  </a:lnTo>
                  <a:lnTo>
                    <a:pt x="47" y="12"/>
                  </a:lnTo>
                  <a:lnTo>
                    <a:pt x="48" y="16"/>
                  </a:lnTo>
                  <a:lnTo>
                    <a:pt x="48" y="21"/>
                  </a:lnTo>
                  <a:lnTo>
                    <a:pt x="48" y="33"/>
                  </a:lnTo>
                  <a:lnTo>
                    <a:pt x="48" y="40"/>
                  </a:lnTo>
                  <a:lnTo>
                    <a:pt x="48" y="45"/>
                  </a:lnTo>
                  <a:lnTo>
                    <a:pt x="48" y="49"/>
                  </a:lnTo>
                  <a:lnTo>
                    <a:pt x="50" y="53"/>
                  </a:lnTo>
                  <a:lnTo>
                    <a:pt x="51" y="57"/>
                  </a:lnTo>
                  <a:lnTo>
                    <a:pt x="42" y="57"/>
                  </a:lnTo>
                  <a:lnTo>
                    <a:pt x="39" y="54"/>
                  </a:lnTo>
                  <a:lnTo>
                    <a:pt x="38" y="50"/>
                  </a:lnTo>
                  <a:close/>
                  <a:moveTo>
                    <a:pt x="36" y="30"/>
                  </a:moveTo>
                  <a:lnTo>
                    <a:pt x="31" y="32"/>
                  </a:lnTo>
                  <a:lnTo>
                    <a:pt x="23" y="33"/>
                  </a:lnTo>
                  <a:lnTo>
                    <a:pt x="19" y="34"/>
                  </a:lnTo>
                  <a:lnTo>
                    <a:pt x="15" y="34"/>
                  </a:lnTo>
                  <a:lnTo>
                    <a:pt x="14" y="36"/>
                  </a:lnTo>
                  <a:lnTo>
                    <a:pt x="12" y="37"/>
                  </a:lnTo>
                  <a:lnTo>
                    <a:pt x="11" y="40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14" y="46"/>
                  </a:lnTo>
                  <a:lnTo>
                    <a:pt x="16" y="49"/>
                  </a:lnTo>
                  <a:lnTo>
                    <a:pt x="20" y="49"/>
                  </a:lnTo>
                  <a:lnTo>
                    <a:pt x="26" y="49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35" y="41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5" name="Freeform 53"/>
            <p:cNvSpPr>
              <a:spLocks/>
            </p:cNvSpPr>
            <p:nvPr/>
          </p:nvSpPr>
          <p:spPr bwMode="auto">
            <a:xfrm>
              <a:off x="6707684" y="3149575"/>
              <a:ext cx="47625" cy="90488"/>
            </a:xfrm>
            <a:custGeom>
              <a:avLst/>
              <a:gdLst>
                <a:gd name="T0" fmla="*/ 0 w 30"/>
                <a:gd name="T1" fmla="*/ 57 h 57"/>
                <a:gd name="T2" fmla="*/ 0 w 30"/>
                <a:gd name="T3" fmla="*/ 1 h 57"/>
                <a:gd name="T4" fmla="*/ 9 w 30"/>
                <a:gd name="T5" fmla="*/ 1 h 57"/>
                <a:gd name="T6" fmla="*/ 9 w 30"/>
                <a:gd name="T7" fmla="*/ 9 h 57"/>
                <a:gd name="T8" fmla="*/ 12 w 30"/>
                <a:gd name="T9" fmla="*/ 4 h 57"/>
                <a:gd name="T10" fmla="*/ 15 w 30"/>
                <a:gd name="T11" fmla="*/ 1 h 57"/>
                <a:gd name="T12" fmla="*/ 17 w 30"/>
                <a:gd name="T13" fmla="*/ 0 h 57"/>
                <a:gd name="T14" fmla="*/ 21 w 30"/>
                <a:gd name="T15" fmla="*/ 0 h 57"/>
                <a:gd name="T16" fmla="*/ 26 w 30"/>
                <a:gd name="T17" fmla="*/ 1 h 57"/>
                <a:gd name="T18" fmla="*/ 30 w 30"/>
                <a:gd name="T19" fmla="*/ 2 h 57"/>
                <a:gd name="T20" fmla="*/ 27 w 30"/>
                <a:gd name="T21" fmla="*/ 12 h 57"/>
                <a:gd name="T22" fmla="*/ 24 w 30"/>
                <a:gd name="T23" fmla="*/ 9 h 57"/>
                <a:gd name="T24" fmla="*/ 20 w 30"/>
                <a:gd name="T25" fmla="*/ 9 h 57"/>
                <a:gd name="T26" fmla="*/ 17 w 30"/>
                <a:gd name="T27" fmla="*/ 9 h 57"/>
                <a:gd name="T28" fmla="*/ 16 w 30"/>
                <a:gd name="T29" fmla="*/ 10 h 57"/>
                <a:gd name="T30" fmla="*/ 13 w 30"/>
                <a:gd name="T31" fmla="*/ 13 h 57"/>
                <a:gd name="T32" fmla="*/ 12 w 30"/>
                <a:gd name="T33" fmla="*/ 16 h 57"/>
                <a:gd name="T34" fmla="*/ 11 w 30"/>
                <a:gd name="T35" fmla="*/ 21 h 57"/>
                <a:gd name="T36" fmla="*/ 11 w 30"/>
                <a:gd name="T37" fmla="*/ 28 h 57"/>
                <a:gd name="T38" fmla="*/ 11 w 30"/>
                <a:gd name="T39" fmla="*/ 57 h 57"/>
                <a:gd name="T40" fmla="*/ 0 w 30"/>
                <a:gd name="T4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57">
                  <a:moveTo>
                    <a:pt x="0" y="57"/>
                  </a:moveTo>
                  <a:lnTo>
                    <a:pt x="0" y="1"/>
                  </a:lnTo>
                  <a:lnTo>
                    <a:pt x="9" y="1"/>
                  </a:lnTo>
                  <a:lnTo>
                    <a:pt x="9" y="9"/>
                  </a:lnTo>
                  <a:lnTo>
                    <a:pt x="12" y="4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6" y="1"/>
                  </a:lnTo>
                  <a:lnTo>
                    <a:pt x="30" y="2"/>
                  </a:lnTo>
                  <a:lnTo>
                    <a:pt x="27" y="12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1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6" name="Freeform 54"/>
            <p:cNvSpPr>
              <a:spLocks/>
            </p:cNvSpPr>
            <p:nvPr/>
          </p:nvSpPr>
          <p:spPr bwMode="auto">
            <a:xfrm>
              <a:off x="6755309" y="3151163"/>
              <a:ext cx="79375" cy="125413"/>
            </a:xfrm>
            <a:custGeom>
              <a:avLst/>
              <a:gdLst>
                <a:gd name="T0" fmla="*/ 5 w 50"/>
                <a:gd name="T1" fmla="*/ 78 h 79"/>
                <a:gd name="T2" fmla="*/ 5 w 50"/>
                <a:gd name="T3" fmla="*/ 68 h 79"/>
                <a:gd name="T4" fmla="*/ 8 w 50"/>
                <a:gd name="T5" fmla="*/ 70 h 79"/>
                <a:gd name="T6" fmla="*/ 10 w 50"/>
                <a:gd name="T7" fmla="*/ 70 h 79"/>
                <a:gd name="T8" fmla="*/ 13 w 50"/>
                <a:gd name="T9" fmla="*/ 70 h 79"/>
                <a:gd name="T10" fmla="*/ 14 w 50"/>
                <a:gd name="T11" fmla="*/ 68 h 79"/>
                <a:gd name="T12" fmla="*/ 17 w 50"/>
                <a:gd name="T13" fmla="*/ 67 h 79"/>
                <a:gd name="T14" fmla="*/ 18 w 50"/>
                <a:gd name="T15" fmla="*/ 65 h 79"/>
                <a:gd name="T16" fmla="*/ 18 w 50"/>
                <a:gd name="T17" fmla="*/ 63 h 79"/>
                <a:gd name="T18" fmla="*/ 21 w 50"/>
                <a:gd name="T19" fmla="*/ 59 h 79"/>
                <a:gd name="T20" fmla="*/ 21 w 50"/>
                <a:gd name="T21" fmla="*/ 56 h 79"/>
                <a:gd name="T22" fmla="*/ 0 w 50"/>
                <a:gd name="T23" fmla="*/ 0 h 79"/>
                <a:gd name="T24" fmla="*/ 10 w 50"/>
                <a:gd name="T25" fmla="*/ 0 h 79"/>
                <a:gd name="T26" fmla="*/ 22 w 50"/>
                <a:gd name="T27" fmla="*/ 31 h 79"/>
                <a:gd name="T28" fmla="*/ 26 w 50"/>
                <a:gd name="T29" fmla="*/ 43 h 79"/>
                <a:gd name="T30" fmla="*/ 28 w 50"/>
                <a:gd name="T31" fmla="*/ 39 h 79"/>
                <a:gd name="T32" fmla="*/ 29 w 50"/>
                <a:gd name="T33" fmla="*/ 32 h 79"/>
                <a:gd name="T34" fmla="*/ 41 w 50"/>
                <a:gd name="T35" fmla="*/ 0 h 79"/>
                <a:gd name="T36" fmla="*/ 50 w 50"/>
                <a:gd name="T37" fmla="*/ 0 h 79"/>
                <a:gd name="T38" fmla="*/ 32 w 50"/>
                <a:gd name="T39" fmla="*/ 57 h 79"/>
                <a:gd name="T40" fmla="*/ 29 w 50"/>
                <a:gd name="T41" fmla="*/ 63 h 79"/>
                <a:gd name="T42" fmla="*/ 28 w 50"/>
                <a:gd name="T43" fmla="*/ 67 h 79"/>
                <a:gd name="T44" fmla="*/ 26 w 50"/>
                <a:gd name="T45" fmla="*/ 70 h 79"/>
                <a:gd name="T46" fmla="*/ 24 w 50"/>
                <a:gd name="T47" fmla="*/ 74 h 79"/>
                <a:gd name="T48" fmla="*/ 20 w 50"/>
                <a:gd name="T49" fmla="*/ 76 h 79"/>
                <a:gd name="T50" fmla="*/ 16 w 50"/>
                <a:gd name="T51" fmla="*/ 78 h 79"/>
                <a:gd name="T52" fmla="*/ 12 w 50"/>
                <a:gd name="T53" fmla="*/ 79 h 79"/>
                <a:gd name="T54" fmla="*/ 9 w 50"/>
                <a:gd name="T55" fmla="*/ 79 h 79"/>
                <a:gd name="T56" fmla="*/ 5 w 50"/>
                <a:gd name="T57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79">
                  <a:moveTo>
                    <a:pt x="5" y="78"/>
                  </a:moveTo>
                  <a:lnTo>
                    <a:pt x="5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3" y="70"/>
                  </a:lnTo>
                  <a:lnTo>
                    <a:pt x="14" y="68"/>
                  </a:lnTo>
                  <a:lnTo>
                    <a:pt x="17" y="67"/>
                  </a:lnTo>
                  <a:lnTo>
                    <a:pt x="18" y="65"/>
                  </a:lnTo>
                  <a:lnTo>
                    <a:pt x="18" y="63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" y="31"/>
                  </a:lnTo>
                  <a:lnTo>
                    <a:pt x="26" y="43"/>
                  </a:lnTo>
                  <a:lnTo>
                    <a:pt x="28" y="39"/>
                  </a:lnTo>
                  <a:lnTo>
                    <a:pt x="29" y="32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32" y="57"/>
                  </a:lnTo>
                  <a:lnTo>
                    <a:pt x="29" y="63"/>
                  </a:lnTo>
                  <a:lnTo>
                    <a:pt x="28" y="67"/>
                  </a:lnTo>
                  <a:lnTo>
                    <a:pt x="26" y="70"/>
                  </a:lnTo>
                  <a:lnTo>
                    <a:pt x="24" y="74"/>
                  </a:lnTo>
                  <a:lnTo>
                    <a:pt x="20" y="76"/>
                  </a:lnTo>
                  <a:lnTo>
                    <a:pt x="16" y="78"/>
                  </a:lnTo>
                  <a:lnTo>
                    <a:pt x="12" y="79"/>
                  </a:lnTo>
                  <a:lnTo>
                    <a:pt x="9" y="79"/>
                  </a:lnTo>
                  <a:lnTo>
                    <a:pt x="5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7" name="Freeform 55"/>
            <p:cNvSpPr>
              <a:spLocks/>
            </p:cNvSpPr>
            <p:nvPr/>
          </p:nvSpPr>
          <p:spPr bwMode="auto">
            <a:xfrm>
              <a:off x="6893422" y="3149575"/>
              <a:ext cx="76200" cy="92075"/>
            </a:xfrm>
            <a:custGeom>
              <a:avLst/>
              <a:gdLst>
                <a:gd name="T0" fmla="*/ 38 w 48"/>
                <a:gd name="T1" fmla="*/ 37 h 58"/>
                <a:gd name="T2" fmla="*/ 48 w 48"/>
                <a:gd name="T3" fmla="*/ 38 h 58"/>
                <a:gd name="T4" fmla="*/ 46 w 48"/>
                <a:gd name="T5" fmla="*/ 44 h 58"/>
                <a:gd name="T6" fmla="*/ 44 w 48"/>
                <a:gd name="T7" fmla="*/ 49 h 58"/>
                <a:gd name="T8" fmla="*/ 40 w 48"/>
                <a:gd name="T9" fmla="*/ 53 h 58"/>
                <a:gd name="T10" fmla="*/ 36 w 48"/>
                <a:gd name="T11" fmla="*/ 56 h 58"/>
                <a:gd name="T12" fmla="*/ 30 w 48"/>
                <a:gd name="T13" fmla="*/ 57 h 58"/>
                <a:gd name="T14" fmla="*/ 25 w 48"/>
                <a:gd name="T15" fmla="*/ 58 h 58"/>
                <a:gd name="T16" fmla="*/ 18 w 48"/>
                <a:gd name="T17" fmla="*/ 57 h 58"/>
                <a:gd name="T18" fmla="*/ 12 w 48"/>
                <a:gd name="T19" fmla="*/ 54 h 58"/>
                <a:gd name="T20" fmla="*/ 6 w 48"/>
                <a:gd name="T21" fmla="*/ 50 h 58"/>
                <a:gd name="T22" fmla="*/ 1 w 48"/>
                <a:gd name="T23" fmla="*/ 41 h 58"/>
                <a:gd name="T24" fmla="*/ 0 w 48"/>
                <a:gd name="T25" fmla="*/ 29 h 58"/>
                <a:gd name="T26" fmla="*/ 1 w 48"/>
                <a:gd name="T27" fmla="*/ 21 h 58"/>
                <a:gd name="T28" fmla="*/ 2 w 48"/>
                <a:gd name="T29" fmla="*/ 13 h 58"/>
                <a:gd name="T30" fmla="*/ 5 w 48"/>
                <a:gd name="T31" fmla="*/ 9 h 58"/>
                <a:gd name="T32" fmla="*/ 8 w 48"/>
                <a:gd name="T33" fmla="*/ 6 h 58"/>
                <a:gd name="T34" fmla="*/ 12 w 48"/>
                <a:gd name="T35" fmla="*/ 4 h 58"/>
                <a:gd name="T36" fmla="*/ 18 w 48"/>
                <a:gd name="T37" fmla="*/ 1 h 58"/>
                <a:gd name="T38" fmla="*/ 25 w 48"/>
                <a:gd name="T39" fmla="*/ 0 h 58"/>
                <a:gd name="T40" fmla="*/ 30 w 48"/>
                <a:gd name="T41" fmla="*/ 0 h 58"/>
                <a:gd name="T42" fmla="*/ 36 w 48"/>
                <a:gd name="T43" fmla="*/ 2 h 58"/>
                <a:gd name="T44" fmla="*/ 40 w 48"/>
                <a:gd name="T45" fmla="*/ 5 h 58"/>
                <a:gd name="T46" fmla="*/ 42 w 48"/>
                <a:gd name="T47" fmla="*/ 8 h 58"/>
                <a:gd name="T48" fmla="*/ 45 w 48"/>
                <a:gd name="T49" fmla="*/ 13 h 58"/>
                <a:gd name="T50" fmla="*/ 46 w 48"/>
                <a:gd name="T51" fmla="*/ 17 h 58"/>
                <a:gd name="T52" fmla="*/ 37 w 48"/>
                <a:gd name="T53" fmla="*/ 18 h 58"/>
                <a:gd name="T54" fmla="*/ 34 w 48"/>
                <a:gd name="T55" fmla="*/ 14 h 58"/>
                <a:gd name="T56" fmla="*/ 33 w 48"/>
                <a:gd name="T57" fmla="*/ 12 h 58"/>
                <a:gd name="T58" fmla="*/ 29 w 48"/>
                <a:gd name="T59" fmla="*/ 9 h 58"/>
                <a:gd name="T60" fmla="*/ 25 w 48"/>
                <a:gd name="T61" fmla="*/ 9 h 58"/>
                <a:gd name="T62" fmla="*/ 21 w 48"/>
                <a:gd name="T63" fmla="*/ 9 h 58"/>
                <a:gd name="T64" fmla="*/ 17 w 48"/>
                <a:gd name="T65" fmla="*/ 10 h 58"/>
                <a:gd name="T66" fmla="*/ 14 w 48"/>
                <a:gd name="T67" fmla="*/ 13 h 58"/>
                <a:gd name="T68" fmla="*/ 12 w 48"/>
                <a:gd name="T69" fmla="*/ 17 h 58"/>
                <a:gd name="T70" fmla="*/ 10 w 48"/>
                <a:gd name="T71" fmla="*/ 22 h 58"/>
                <a:gd name="T72" fmla="*/ 10 w 48"/>
                <a:gd name="T73" fmla="*/ 29 h 58"/>
                <a:gd name="T74" fmla="*/ 10 w 48"/>
                <a:gd name="T75" fmla="*/ 36 h 58"/>
                <a:gd name="T76" fmla="*/ 12 w 48"/>
                <a:gd name="T77" fmla="*/ 41 h 58"/>
                <a:gd name="T78" fmla="*/ 14 w 48"/>
                <a:gd name="T79" fmla="*/ 44 h 58"/>
                <a:gd name="T80" fmla="*/ 17 w 48"/>
                <a:gd name="T81" fmla="*/ 46 h 58"/>
                <a:gd name="T82" fmla="*/ 21 w 48"/>
                <a:gd name="T83" fmla="*/ 49 h 58"/>
                <a:gd name="T84" fmla="*/ 25 w 48"/>
                <a:gd name="T85" fmla="*/ 49 h 58"/>
                <a:gd name="T86" fmla="*/ 29 w 48"/>
                <a:gd name="T87" fmla="*/ 48 h 58"/>
                <a:gd name="T88" fmla="*/ 33 w 48"/>
                <a:gd name="T89" fmla="*/ 46 h 58"/>
                <a:gd name="T90" fmla="*/ 36 w 48"/>
                <a:gd name="T91" fmla="*/ 44 h 58"/>
                <a:gd name="T92" fmla="*/ 37 w 48"/>
                <a:gd name="T93" fmla="*/ 41 h 58"/>
                <a:gd name="T94" fmla="*/ 38 w 48"/>
                <a:gd name="T9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58">
                  <a:moveTo>
                    <a:pt x="38" y="37"/>
                  </a:moveTo>
                  <a:lnTo>
                    <a:pt x="48" y="38"/>
                  </a:lnTo>
                  <a:lnTo>
                    <a:pt x="46" y="44"/>
                  </a:lnTo>
                  <a:lnTo>
                    <a:pt x="44" y="49"/>
                  </a:lnTo>
                  <a:lnTo>
                    <a:pt x="40" y="53"/>
                  </a:lnTo>
                  <a:lnTo>
                    <a:pt x="36" y="56"/>
                  </a:lnTo>
                  <a:lnTo>
                    <a:pt x="30" y="57"/>
                  </a:lnTo>
                  <a:lnTo>
                    <a:pt x="25" y="58"/>
                  </a:lnTo>
                  <a:lnTo>
                    <a:pt x="18" y="57"/>
                  </a:lnTo>
                  <a:lnTo>
                    <a:pt x="12" y="54"/>
                  </a:lnTo>
                  <a:lnTo>
                    <a:pt x="6" y="50"/>
                  </a:lnTo>
                  <a:lnTo>
                    <a:pt x="1" y="41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5"/>
                  </a:lnTo>
                  <a:lnTo>
                    <a:pt x="42" y="8"/>
                  </a:lnTo>
                  <a:lnTo>
                    <a:pt x="45" y="13"/>
                  </a:lnTo>
                  <a:lnTo>
                    <a:pt x="46" y="17"/>
                  </a:lnTo>
                  <a:lnTo>
                    <a:pt x="37" y="18"/>
                  </a:lnTo>
                  <a:lnTo>
                    <a:pt x="34" y="14"/>
                  </a:lnTo>
                  <a:lnTo>
                    <a:pt x="33" y="12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2" y="17"/>
                  </a:lnTo>
                  <a:lnTo>
                    <a:pt x="10" y="22"/>
                  </a:lnTo>
                  <a:lnTo>
                    <a:pt x="10" y="29"/>
                  </a:lnTo>
                  <a:lnTo>
                    <a:pt x="10" y="36"/>
                  </a:lnTo>
                  <a:lnTo>
                    <a:pt x="12" y="41"/>
                  </a:lnTo>
                  <a:lnTo>
                    <a:pt x="14" y="44"/>
                  </a:lnTo>
                  <a:lnTo>
                    <a:pt x="17" y="46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9" y="48"/>
                  </a:lnTo>
                  <a:lnTo>
                    <a:pt x="33" y="46"/>
                  </a:lnTo>
                  <a:lnTo>
                    <a:pt x="36" y="44"/>
                  </a:lnTo>
                  <a:lnTo>
                    <a:pt x="37" y="41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8" name="Freeform 56"/>
            <p:cNvSpPr>
              <a:spLocks noEditPoints="1"/>
            </p:cNvSpPr>
            <p:nvPr/>
          </p:nvSpPr>
          <p:spPr bwMode="auto">
            <a:xfrm>
              <a:off x="6977559" y="3149575"/>
              <a:ext cx="80963" cy="92075"/>
            </a:xfrm>
            <a:custGeom>
              <a:avLst/>
              <a:gdLst>
                <a:gd name="T0" fmla="*/ 42 w 51"/>
                <a:gd name="T1" fmla="*/ 40 h 58"/>
                <a:gd name="T2" fmla="*/ 51 w 51"/>
                <a:gd name="T3" fmla="*/ 41 h 58"/>
                <a:gd name="T4" fmla="*/ 48 w 51"/>
                <a:gd name="T5" fmla="*/ 46 h 58"/>
                <a:gd name="T6" fmla="*/ 46 w 51"/>
                <a:gd name="T7" fmla="*/ 50 h 58"/>
                <a:gd name="T8" fmla="*/ 43 w 51"/>
                <a:gd name="T9" fmla="*/ 53 h 58"/>
                <a:gd name="T10" fmla="*/ 38 w 51"/>
                <a:gd name="T11" fmla="*/ 56 h 58"/>
                <a:gd name="T12" fmla="*/ 32 w 51"/>
                <a:gd name="T13" fmla="*/ 57 h 58"/>
                <a:gd name="T14" fmla="*/ 27 w 51"/>
                <a:gd name="T15" fmla="*/ 58 h 58"/>
                <a:gd name="T16" fmla="*/ 20 w 51"/>
                <a:gd name="T17" fmla="*/ 57 h 58"/>
                <a:gd name="T18" fmla="*/ 15 w 51"/>
                <a:gd name="T19" fmla="*/ 56 h 58"/>
                <a:gd name="T20" fmla="*/ 11 w 51"/>
                <a:gd name="T21" fmla="*/ 54 h 58"/>
                <a:gd name="T22" fmla="*/ 7 w 51"/>
                <a:gd name="T23" fmla="*/ 50 h 58"/>
                <a:gd name="T24" fmla="*/ 4 w 51"/>
                <a:gd name="T25" fmla="*/ 46 h 58"/>
                <a:gd name="T26" fmla="*/ 1 w 51"/>
                <a:gd name="T27" fmla="*/ 41 h 58"/>
                <a:gd name="T28" fmla="*/ 0 w 51"/>
                <a:gd name="T29" fmla="*/ 36 h 58"/>
                <a:gd name="T30" fmla="*/ 0 w 51"/>
                <a:gd name="T31" fmla="*/ 29 h 58"/>
                <a:gd name="T32" fmla="*/ 1 w 51"/>
                <a:gd name="T33" fmla="*/ 17 h 58"/>
                <a:gd name="T34" fmla="*/ 7 w 51"/>
                <a:gd name="T35" fmla="*/ 8 h 58"/>
                <a:gd name="T36" fmla="*/ 11 w 51"/>
                <a:gd name="T37" fmla="*/ 4 h 58"/>
                <a:gd name="T38" fmla="*/ 15 w 51"/>
                <a:gd name="T39" fmla="*/ 1 h 58"/>
                <a:gd name="T40" fmla="*/ 20 w 51"/>
                <a:gd name="T41" fmla="*/ 0 h 58"/>
                <a:gd name="T42" fmla="*/ 25 w 51"/>
                <a:gd name="T43" fmla="*/ 0 h 58"/>
                <a:gd name="T44" fmla="*/ 32 w 51"/>
                <a:gd name="T45" fmla="*/ 1 h 58"/>
                <a:gd name="T46" fmla="*/ 39 w 51"/>
                <a:gd name="T47" fmla="*/ 4 h 58"/>
                <a:gd name="T48" fmla="*/ 44 w 51"/>
                <a:gd name="T49" fmla="*/ 8 h 58"/>
                <a:gd name="T50" fmla="*/ 47 w 51"/>
                <a:gd name="T51" fmla="*/ 12 h 58"/>
                <a:gd name="T52" fmla="*/ 50 w 51"/>
                <a:gd name="T53" fmla="*/ 17 h 58"/>
                <a:gd name="T54" fmla="*/ 51 w 51"/>
                <a:gd name="T55" fmla="*/ 22 h 58"/>
                <a:gd name="T56" fmla="*/ 51 w 51"/>
                <a:gd name="T57" fmla="*/ 29 h 58"/>
                <a:gd name="T58" fmla="*/ 51 w 51"/>
                <a:gd name="T59" fmla="*/ 32 h 58"/>
                <a:gd name="T60" fmla="*/ 9 w 51"/>
                <a:gd name="T61" fmla="*/ 32 h 58"/>
                <a:gd name="T62" fmla="*/ 11 w 51"/>
                <a:gd name="T63" fmla="*/ 37 h 58"/>
                <a:gd name="T64" fmla="*/ 12 w 51"/>
                <a:gd name="T65" fmla="*/ 41 h 58"/>
                <a:gd name="T66" fmla="*/ 15 w 51"/>
                <a:gd name="T67" fmla="*/ 45 h 58"/>
                <a:gd name="T68" fmla="*/ 17 w 51"/>
                <a:gd name="T69" fmla="*/ 46 h 58"/>
                <a:gd name="T70" fmla="*/ 21 w 51"/>
                <a:gd name="T71" fmla="*/ 49 h 58"/>
                <a:gd name="T72" fmla="*/ 27 w 51"/>
                <a:gd name="T73" fmla="*/ 49 h 58"/>
                <a:gd name="T74" fmla="*/ 31 w 51"/>
                <a:gd name="T75" fmla="*/ 49 h 58"/>
                <a:gd name="T76" fmla="*/ 35 w 51"/>
                <a:gd name="T77" fmla="*/ 46 h 58"/>
                <a:gd name="T78" fmla="*/ 39 w 51"/>
                <a:gd name="T79" fmla="*/ 44 h 58"/>
                <a:gd name="T80" fmla="*/ 42 w 51"/>
                <a:gd name="T81" fmla="*/ 40 h 58"/>
                <a:gd name="T82" fmla="*/ 9 w 51"/>
                <a:gd name="T83" fmla="*/ 22 h 58"/>
                <a:gd name="T84" fmla="*/ 42 w 51"/>
                <a:gd name="T85" fmla="*/ 22 h 58"/>
                <a:gd name="T86" fmla="*/ 40 w 51"/>
                <a:gd name="T87" fmla="*/ 17 h 58"/>
                <a:gd name="T88" fmla="*/ 38 w 51"/>
                <a:gd name="T89" fmla="*/ 13 h 58"/>
                <a:gd name="T90" fmla="*/ 33 w 51"/>
                <a:gd name="T91" fmla="*/ 10 h 58"/>
                <a:gd name="T92" fmla="*/ 29 w 51"/>
                <a:gd name="T93" fmla="*/ 9 h 58"/>
                <a:gd name="T94" fmla="*/ 25 w 51"/>
                <a:gd name="T95" fmla="*/ 9 h 58"/>
                <a:gd name="T96" fmla="*/ 21 w 51"/>
                <a:gd name="T97" fmla="*/ 9 h 58"/>
                <a:gd name="T98" fmla="*/ 17 w 51"/>
                <a:gd name="T99" fmla="*/ 10 h 58"/>
                <a:gd name="T100" fmla="*/ 15 w 51"/>
                <a:gd name="T101" fmla="*/ 13 h 58"/>
                <a:gd name="T102" fmla="*/ 12 w 51"/>
                <a:gd name="T103" fmla="*/ 16 h 58"/>
                <a:gd name="T104" fmla="*/ 11 w 51"/>
                <a:gd name="T105" fmla="*/ 18 h 58"/>
                <a:gd name="T106" fmla="*/ 9 w 51"/>
                <a:gd name="T107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8">
                  <a:moveTo>
                    <a:pt x="42" y="40"/>
                  </a:moveTo>
                  <a:lnTo>
                    <a:pt x="51" y="41"/>
                  </a:lnTo>
                  <a:lnTo>
                    <a:pt x="48" y="46"/>
                  </a:lnTo>
                  <a:lnTo>
                    <a:pt x="46" y="50"/>
                  </a:lnTo>
                  <a:lnTo>
                    <a:pt x="43" y="53"/>
                  </a:lnTo>
                  <a:lnTo>
                    <a:pt x="38" y="56"/>
                  </a:lnTo>
                  <a:lnTo>
                    <a:pt x="32" y="57"/>
                  </a:lnTo>
                  <a:lnTo>
                    <a:pt x="27" y="58"/>
                  </a:lnTo>
                  <a:lnTo>
                    <a:pt x="20" y="57"/>
                  </a:lnTo>
                  <a:lnTo>
                    <a:pt x="15" y="56"/>
                  </a:lnTo>
                  <a:lnTo>
                    <a:pt x="11" y="54"/>
                  </a:lnTo>
                  <a:lnTo>
                    <a:pt x="7" y="50"/>
                  </a:lnTo>
                  <a:lnTo>
                    <a:pt x="4" y="46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7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50" y="17"/>
                  </a:lnTo>
                  <a:lnTo>
                    <a:pt x="51" y="22"/>
                  </a:lnTo>
                  <a:lnTo>
                    <a:pt x="51" y="29"/>
                  </a:lnTo>
                  <a:lnTo>
                    <a:pt x="51" y="32"/>
                  </a:lnTo>
                  <a:lnTo>
                    <a:pt x="9" y="32"/>
                  </a:lnTo>
                  <a:lnTo>
                    <a:pt x="11" y="37"/>
                  </a:lnTo>
                  <a:lnTo>
                    <a:pt x="12" y="41"/>
                  </a:lnTo>
                  <a:lnTo>
                    <a:pt x="15" y="45"/>
                  </a:lnTo>
                  <a:lnTo>
                    <a:pt x="17" y="46"/>
                  </a:lnTo>
                  <a:lnTo>
                    <a:pt x="21" y="49"/>
                  </a:lnTo>
                  <a:lnTo>
                    <a:pt x="27" y="49"/>
                  </a:lnTo>
                  <a:lnTo>
                    <a:pt x="31" y="49"/>
                  </a:lnTo>
                  <a:lnTo>
                    <a:pt x="35" y="46"/>
                  </a:lnTo>
                  <a:lnTo>
                    <a:pt x="39" y="44"/>
                  </a:lnTo>
                  <a:lnTo>
                    <a:pt x="42" y="40"/>
                  </a:lnTo>
                  <a:close/>
                  <a:moveTo>
                    <a:pt x="9" y="22"/>
                  </a:moveTo>
                  <a:lnTo>
                    <a:pt x="42" y="22"/>
                  </a:lnTo>
                  <a:lnTo>
                    <a:pt x="40" y="17"/>
                  </a:lnTo>
                  <a:lnTo>
                    <a:pt x="38" y="13"/>
                  </a:lnTo>
                  <a:lnTo>
                    <a:pt x="33" y="10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11" y="18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9" name="Rectangle 57"/>
            <p:cNvSpPr>
              <a:spLocks noChangeArrowheads="1"/>
            </p:cNvSpPr>
            <p:nvPr/>
          </p:nvSpPr>
          <p:spPr bwMode="auto">
            <a:xfrm>
              <a:off x="7077572" y="3116238"/>
              <a:ext cx="17463" cy="1238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0" name="Rectangle 58"/>
            <p:cNvSpPr>
              <a:spLocks noChangeArrowheads="1"/>
            </p:cNvSpPr>
            <p:nvPr/>
          </p:nvSpPr>
          <p:spPr bwMode="auto">
            <a:xfrm>
              <a:off x="7115672" y="3116238"/>
              <a:ext cx="17463" cy="1238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1" name="Freeform 59"/>
            <p:cNvSpPr>
              <a:spLocks/>
            </p:cNvSpPr>
            <p:nvPr/>
          </p:nvSpPr>
          <p:spPr bwMode="auto">
            <a:xfrm>
              <a:off x="6123484" y="3322613"/>
              <a:ext cx="93663" cy="123825"/>
            </a:xfrm>
            <a:custGeom>
              <a:avLst/>
              <a:gdLst>
                <a:gd name="T0" fmla="*/ 0 w 59"/>
                <a:gd name="T1" fmla="*/ 78 h 78"/>
                <a:gd name="T2" fmla="*/ 0 w 59"/>
                <a:gd name="T3" fmla="*/ 0 h 78"/>
                <a:gd name="T4" fmla="*/ 9 w 59"/>
                <a:gd name="T5" fmla="*/ 0 h 78"/>
                <a:gd name="T6" fmla="*/ 9 w 59"/>
                <a:gd name="T7" fmla="*/ 32 h 78"/>
                <a:gd name="T8" fmla="*/ 50 w 59"/>
                <a:gd name="T9" fmla="*/ 32 h 78"/>
                <a:gd name="T10" fmla="*/ 50 w 59"/>
                <a:gd name="T11" fmla="*/ 0 h 78"/>
                <a:gd name="T12" fmla="*/ 59 w 59"/>
                <a:gd name="T13" fmla="*/ 0 h 78"/>
                <a:gd name="T14" fmla="*/ 59 w 59"/>
                <a:gd name="T15" fmla="*/ 78 h 78"/>
                <a:gd name="T16" fmla="*/ 50 w 59"/>
                <a:gd name="T17" fmla="*/ 78 h 78"/>
                <a:gd name="T18" fmla="*/ 50 w 59"/>
                <a:gd name="T19" fmla="*/ 42 h 78"/>
                <a:gd name="T20" fmla="*/ 9 w 59"/>
                <a:gd name="T21" fmla="*/ 42 h 78"/>
                <a:gd name="T22" fmla="*/ 9 w 59"/>
                <a:gd name="T23" fmla="*/ 78 h 78"/>
                <a:gd name="T24" fmla="*/ 0 w 59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8">
                  <a:moveTo>
                    <a:pt x="0" y="7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2"/>
                  </a:lnTo>
                  <a:lnTo>
                    <a:pt x="50" y="32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59" y="78"/>
                  </a:lnTo>
                  <a:lnTo>
                    <a:pt x="50" y="78"/>
                  </a:lnTo>
                  <a:lnTo>
                    <a:pt x="50" y="42"/>
                  </a:lnTo>
                  <a:lnTo>
                    <a:pt x="9" y="42"/>
                  </a:lnTo>
                  <a:lnTo>
                    <a:pt x="9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2" name="Freeform 60"/>
            <p:cNvSpPr>
              <a:spLocks noEditPoints="1"/>
            </p:cNvSpPr>
            <p:nvPr/>
          </p:nvSpPr>
          <p:spPr bwMode="auto">
            <a:xfrm>
              <a:off x="6237784" y="3357538"/>
              <a:ext cx="80963" cy="90488"/>
            </a:xfrm>
            <a:custGeom>
              <a:avLst/>
              <a:gdLst>
                <a:gd name="T0" fmla="*/ 32 w 51"/>
                <a:gd name="T1" fmla="*/ 53 h 57"/>
                <a:gd name="T2" fmla="*/ 23 w 51"/>
                <a:gd name="T3" fmla="*/ 57 h 57"/>
                <a:gd name="T4" fmla="*/ 14 w 51"/>
                <a:gd name="T5" fmla="*/ 57 h 57"/>
                <a:gd name="T6" fmla="*/ 6 w 51"/>
                <a:gd name="T7" fmla="*/ 53 h 57"/>
                <a:gd name="T8" fmla="*/ 2 w 51"/>
                <a:gd name="T9" fmla="*/ 47 h 57"/>
                <a:gd name="T10" fmla="*/ 2 w 51"/>
                <a:gd name="T11" fmla="*/ 37 h 57"/>
                <a:gd name="T12" fmla="*/ 4 w 51"/>
                <a:gd name="T13" fmla="*/ 31 h 57"/>
                <a:gd name="T14" fmla="*/ 10 w 51"/>
                <a:gd name="T15" fmla="*/ 27 h 57"/>
                <a:gd name="T16" fmla="*/ 16 w 51"/>
                <a:gd name="T17" fmla="*/ 25 h 57"/>
                <a:gd name="T18" fmla="*/ 27 w 51"/>
                <a:gd name="T19" fmla="*/ 23 h 57"/>
                <a:gd name="T20" fmla="*/ 36 w 51"/>
                <a:gd name="T21" fmla="*/ 21 h 57"/>
                <a:gd name="T22" fmla="*/ 36 w 51"/>
                <a:gd name="T23" fmla="*/ 16 h 57"/>
                <a:gd name="T24" fmla="*/ 34 w 51"/>
                <a:gd name="T25" fmla="*/ 10 h 57"/>
                <a:gd name="T26" fmla="*/ 28 w 51"/>
                <a:gd name="T27" fmla="*/ 9 h 57"/>
                <a:gd name="T28" fmla="*/ 20 w 51"/>
                <a:gd name="T29" fmla="*/ 9 h 57"/>
                <a:gd name="T30" fmla="*/ 14 w 51"/>
                <a:gd name="T31" fmla="*/ 13 h 57"/>
                <a:gd name="T32" fmla="*/ 2 w 51"/>
                <a:gd name="T33" fmla="*/ 16 h 57"/>
                <a:gd name="T34" fmla="*/ 6 w 51"/>
                <a:gd name="T35" fmla="*/ 6 h 57"/>
                <a:gd name="T36" fmla="*/ 14 w 51"/>
                <a:gd name="T37" fmla="*/ 1 h 57"/>
                <a:gd name="T38" fmla="*/ 27 w 51"/>
                <a:gd name="T39" fmla="*/ 0 h 57"/>
                <a:gd name="T40" fmla="*/ 38 w 51"/>
                <a:gd name="T41" fmla="*/ 1 h 57"/>
                <a:gd name="T42" fmla="*/ 45 w 51"/>
                <a:gd name="T43" fmla="*/ 5 h 57"/>
                <a:gd name="T44" fmla="*/ 47 w 51"/>
                <a:gd name="T45" fmla="*/ 12 h 57"/>
                <a:gd name="T46" fmla="*/ 49 w 51"/>
                <a:gd name="T47" fmla="*/ 20 h 57"/>
                <a:gd name="T48" fmla="*/ 49 w 51"/>
                <a:gd name="T49" fmla="*/ 40 h 57"/>
                <a:gd name="T50" fmla="*/ 49 w 51"/>
                <a:gd name="T51" fmla="*/ 49 h 57"/>
                <a:gd name="T52" fmla="*/ 51 w 51"/>
                <a:gd name="T53" fmla="*/ 56 h 57"/>
                <a:gd name="T54" fmla="*/ 39 w 51"/>
                <a:gd name="T55" fmla="*/ 53 h 57"/>
                <a:gd name="T56" fmla="*/ 36 w 51"/>
                <a:gd name="T57" fmla="*/ 29 h 57"/>
                <a:gd name="T58" fmla="*/ 23 w 51"/>
                <a:gd name="T59" fmla="*/ 33 h 57"/>
                <a:gd name="T60" fmla="*/ 15 w 51"/>
                <a:gd name="T61" fmla="*/ 35 h 57"/>
                <a:gd name="T62" fmla="*/ 12 w 51"/>
                <a:gd name="T63" fmla="*/ 37 h 57"/>
                <a:gd name="T64" fmla="*/ 11 w 51"/>
                <a:gd name="T65" fmla="*/ 41 h 57"/>
                <a:gd name="T66" fmla="*/ 14 w 51"/>
                <a:gd name="T67" fmla="*/ 47 h 57"/>
                <a:gd name="T68" fmla="*/ 20 w 51"/>
                <a:gd name="T69" fmla="*/ 49 h 57"/>
                <a:gd name="T70" fmla="*/ 30 w 51"/>
                <a:gd name="T71" fmla="*/ 47 h 57"/>
                <a:gd name="T72" fmla="*/ 35 w 51"/>
                <a:gd name="T73" fmla="*/ 40 h 57"/>
                <a:gd name="T74" fmla="*/ 36 w 51"/>
                <a:gd name="T75" fmla="*/ 3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7">
                  <a:moveTo>
                    <a:pt x="38" y="49"/>
                  </a:moveTo>
                  <a:lnTo>
                    <a:pt x="32" y="53"/>
                  </a:lnTo>
                  <a:lnTo>
                    <a:pt x="28" y="56"/>
                  </a:lnTo>
                  <a:lnTo>
                    <a:pt x="23" y="57"/>
                  </a:lnTo>
                  <a:lnTo>
                    <a:pt x="19" y="57"/>
                  </a:lnTo>
                  <a:lnTo>
                    <a:pt x="14" y="57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3" y="49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4" y="31"/>
                  </a:lnTo>
                  <a:lnTo>
                    <a:pt x="7" y="28"/>
                  </a:lnTo>
                  <a:lnTo>
                    <a:pt x="10" y="27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27" y="23"/>
                  </a:lnTo>
                  <a:lnTo>
                    <a:pt x="32" y="21"/>
                  </a:lnTo>
                  <a:lnTo>
                    <a:pt x="36" y="21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0"/>
                  </a:lnTo>
                  <a:lnTo>
                    <a:pt x="32" y="9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20" y="9"/>
                  </a:lnTo>
                  <a:lnTo>
                    <a:pt x="16" y="10"/>
                  </a:lnTo>
                  <a:lnTo>
                    <a:pt x="14" y="13"/>
                  </a:lnTo>
                  <a:lnTo>
                    <a:pt x="12" y="17"/>
                  </a:lnTo>
                  <a:lnTo>
                    <a:pt x="2" y="16"/>
                  </a:lnTo>
                  <a:lnTo>
                    <a:pt x="3" y="10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2" y="2"/>
                  </a:lnTo>
                  <a:lnTo>
                    <a:pt x="45" y="5"/>
                  </a:lnTo>
                  <a:lnTo>
                    <a:pt x="46" y="8"/>
                  </a:lnTo>
                  <a:lnTo>
                    <a:pt x="47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32"/>
                  </a:lnTo>
                  <a:lnTo>
                    <a:pt x="49" y="40"/>
                  </a:lnTo>
                  <a:lnTo>
                    <a:pt x="49" y="45"/>
                  </a:lnTo>
                  <a:lnTo>
                    <a:pt x="49" y="49"/>
                  </a:lnTo>
                  <a:lnTo>
                    <a:pt x="50" y="53"/>
                  </a:lnTo>
                  <a:lnTo>
                    <a:pt x="51" y="56"/>
                  </a:lnTo>
                  <a:lnTo>
                    <a:pt x="42" y="56"/>
                  </a:lnTo>
                  <a:lnTo>
                    <a:pt x="39" y="53"/>
                  </a:lnTo>
                  <a:lnTo>
                    <a:pt x="38" y="49"/>
                  </a:lnTo>
                  <a:close/>
                  <a:moveTo>
                    <a:pt x="36" y="29"/>
                  </a:moveTo>
                  <a:lnTo>
                    <a:pt x="31" y="32"/>
                  </a:lnTo>
                  <a:lnTo>
                    <a:pt x="23" y="33"/>
                  </a:lnTo>
                  <a:lnTo>
                    <a:pt x="18" y="33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2" y="37"/>
                  </a:lnTo>
                  <a:lnTo>
                    <a:pt x="11" y="39"/>
                  </a:lnTo>
                  <a:lnTo>
                    <a:pt x="11" y="41"/>
                  </a:lnTo>
                  <a:lnTo>
                    <a:pt x="11" y="44"/>
                  </a:lnTo>
                  <a:lnTo>
                    <a:pt x="14" y="47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6" y="48"/>
                  </a:lnTo>
                  <a:lnTo>
                    <a:pt x="30" y="47"/>
                  </a:lnTo>
                  <a:lnTo>
                    <a:pt x="32" y="44"/>
                  </a:lnTo>
                  <a:lnTo>
                    <a:pt x="35" y="40"/>
                  </a:lnTo>
                  <a:lnTo>
                    <a:pt x="36" y="37"/>
                  </a:lnTo>
                  <a:lnTo>
                    <a:pt x="36" y="32"/>
                  </a:lnTo>
                  <a:lnTo>
                    <a:pt x="36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3" name="Freeform 61"/>
            <p:cNvSpPr>
              <a:spLocks/>
            </p:cNvSpPr>
            <p:nvPr/>
          </p:nvSpPr>
          <p:spPr bwMode="auto">
            <a:xfrm>
              <a:off x="6328272" y="3357538"/>
              <a:ext cx="79375" cy="88900"/>
            </a:xfrm>
            <a:custGeom>
              <a:avLst/>
              <a:gdLst>
                <a:gd name="T0" fmla="*/ 20 w 50"/>
                <a:gd name="T1" fmla="*/ 56 h 56"/>
                <a:gd name="T2" fmla="*/ 0 w 50"/>
                <a:gd name="T3" fmla="*/ 0 h 56"/>
                <a:gd name="T4" fmla="*/ 10 w 50"/>
                <a:gd name="T5" fmla="*/ 0 h 56"/>
                <a:gd name="T6" fmla="*/ 22 w 50"/>
                <a:gd name="T7" fmla="*/ 35 h 56"/>
                <a:gd name="T8" fmla="*/ 25 w 50"/>
                <a:gd name="T9" fmla="*/ 45 h 56"/>
                <a:gd name="T10" fmla="*/ 26 w 50"/>
                <a:gd name="T11" fmla="*/ 40 h 56"/>
                <a:gd name="T12" fmla="*/ 29 w 50"/>
                <a:gd name="T13" fmla="*/ 35 h 56"/>
                <a:gd name="T14" fmla="*/ 40 w 50"/>
                <a:gd name="T15" fmla="*/ 0 h 56"/>
                <a:gd name="T16" fmla="*/ 50 w 50"/>
                <a:gd name="T17" fmla="*/ 0 h 56"/>
                <a:gd name="T18" fmla="*/ 33 w 50"/>
                <a:gd name="T19" fmla="*/ 56 h 56"/>
                <a:gd name="T20" fmla="*/ 20 w 50"/>
                <a:gd name="T2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6">
                  <a:moveTo>
                    <a:pt x="20" y="5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35"/>
                  </a:lnTo>
                  <a:lnTo>
                    <a:pt x="25" y="45"/>
                  </a:lnTo>
                  <a:lnTo>
                    <a:pt x="26" y="40"/>
                  </a:lnTo>
                  <a:lnTo>
                    <a:pt x="29" y="35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33" y="5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4" name="Freeform 62"/>
            <p:cNvSpPr>
              <a:spLocks noEditPoints="1"/>
            </p:cNvSpPr>
            <p:nvPr/>
          </p:nvSpPr>
          <p:spPr bwMode="auto">
            <a:xfrm>
              <a:off x="6417172" y="3357538"/>
              <a:ext cx="80963" cy="90488"/>
            </a:xfrm>
            <a:custGeom>
              <a:avLst/>
              <a:gdLst>
                <a:gd name="T0" fmla="*/ 41 w 51"/>
                <a:gd name="T1" fmla="*/ 40 h 57"/>
                <a:gd name="T2" fmla="*/ 51 w 51"/>
                <a:gd name="T3" fmla="*/ 41 h 57"/>
                <a:gd name="T4" fmla="*/ 49 w 51"/>
                <a:gd name="T5" fmla="*/ 45 h 57"/>
                <a:gd name="T6" fmla="*/ 45 w 51"/>
                <a:gd name="T7" fmla="*/ 49 h 57"/>
                <a:gd name="T8" fmla="*/ 43 w 51"/>
                <a:gd name="T9" fmla="*/ 53 h 57"/>
                <a:gd name="T10" fmla="*/ 37 w 51"/>
                <a:gd name="T11" fmla="*/ 56 h 57"/>
                <a:gd name="T12" fmla="*/ 32 w 51"/>
                <a:gd name="T13" fmla="*/ 57 h 57"/>
                <a:gd name="T14" fmla="*/ 27 w 51"/>
                <a:gd name="T15" fmla="*/ 57 h 57"/>
                <a:gd name="T16" fmla="*/ 20 w 51"/>
                <a:gd name="T17" fmla="*/ 57 h 57"/>
                <a:gd name="T18" fmla="*/ 14 w 51"/>
                <a:gd name="T19" fmla="*/ 56 h 57"/>
                <a:gd name="T20" fmla="*/ 10 w 51"/>
                <a:gd name="T21" fmla="*/ 53 h 57"/>
                <a:gd name="T22" fmla="*/ 6 w 51"/>
                <a:gd name="T23" fmla="*/ 51 h 57"/>
                <a:gd name="T24" fmla="*/ 4 w 51"/>
                <a:gd name="T25" fmla="*/ 47 h 57"/>
                <a:gd name="T26" fmla="*/ 1 w 51"/>
                <a:gd name="T27" fmla="*/ 41 h 57"/>
                <a:gd name="T28" fmla="*/ 0 w 51"/>
                <a:gd name="T29" fmla="*/ 36 h 57"/>
                <a:gd name="T30" fmla="*/ 0 w 51"/>
                <a:gd name="T31" fmla="*/ 29 h 57"/>
                <a:gd name="T32" fmla="*/ 1 w 51"/>
                <a:gd name="T33" fmla="*/ 16 h 57"/>
                <a:gd name="T34" fmla="*/ 6 w 51"/>
                <a:gd name="T35" fmla="*/ 6 h 57"/>
                <a:gd name="T36" fmla="*/ 10 w 51"/>
                <a:gd name="T37" fmla="*/ 4 h 57"/>
                <a:gd name="T38" fmla="*/ 14 w 51"/>
                <a:gd name="T39" fmla="*/ 1 h 57"/>
                <a:gd name="T40" fmla="*/ 20 w 51"/>
                <a:gd name="T41" fmla="*/ 0 h 57"/>
                <a:gd name="T42" fmla="*/ 25 w 51"/>
                <a:gd name="T43" fmla="*/ 0 h 57"/>
                <a:gd name="T44" fmla="*/ 32 w 51"/>
                <a:gd name="T45" fmla="*/ 0 h 57"/>
                <a:gd name="T46" fmla="*/ 39 w 51"/>
                <a:gd name="T47" fmla="*/ 2 h 57"/>
                <a:gd name="T48" fmla="*/ 44 w 51"/>
                <a:gd name="T49" fmla="*/ 6 h 57"/>
                <a:gd name="T50" fmla="*/ 47 w 51"/>
                <a:gd name="T51" fmla="*/ 10 h 57"/>
                <a:gd name="T52" fmla="*/ 49 w 51"/>
                <a:gd name="T53" fmla="*/ 16 h 57"/>
                <a:gd name="T54" fmla="*/ 51 w 51"/>
                <a:gd name="T55" fmla="*/ 21 h 57"/>
                <a:gd name="T56" fmla="*/ 51 w 51"/>
                <a:gd name="T57" fmla="*/ 28 h 57"/>
                <a:gd name="T58" fmla="*/ 51 w 51"/>
                <a:gd name="T59" fmla="*/ 31 h 57"/>
                <a:gd name="T60" fmla="*/ 9 w 51"/>
                <a:gd name="T61" fmla="*/ 31 h 57"/>
                <a:gd name="T62" fmla="*/ 10 w 51"/>
                <a:gd name="T63" fmla="*/ 36 h 57"/>
                <a:gd name="T64" fmla="*/ 12 w 51"/>
                <a:gd name="T65" fmla="*/ 40 h 57"/>
                <a:gd name="T66" fmla="*/ 14 w 51"/>
                <a:gd name="T67" fmla="*/ 44 h 57"/>
                <a:gd name="T68" fmla="*/ 17 w 51"/>
                <a:gd name="T69" fmla="*/ 47 h 57"/>
                <a:gd name="T70" fmla="*/ 21 w 51"/>
                <a:gd name="T71" fmla="*/ 48 h 57"/>
                <a:gd name="T72" fmla="*/ 27 w 51"/>
                <a:gd name="T73" fmla="*/ 49 h 57"/>
                <a:gd name="T74" fmla="*/ 31 w 51"/>
                <a:gd name="T75" fmla="*/ 48 h 57"/>
                <a:gd name="T76" fmla="*/ 35 w 51"/>
                <a:gd name="T77" fmla="*/ 47 h 57"/>
                <a:gd name="T78" fmla="*/ 39 w 51"/>
                <a:gd name="T79" fmla="*/ 44 h 57"/>
                <a:gd name="T80" fmla="*/ 41 w 51"/>
                <a:gd name="T81" fmla="*/ 40 h 57"/>
                <a:gd name="T82" fmla="*/ 9 w 51"/>
                <a:gd name="T83" fmla="*/ 21 h 57"/>
                <a:gd name="T84" fmla="*/ 41 w 51"/>
                <a:gd name="T85" fmla="*/ 21 h 57"/>
                <a:gd name="T86" fmla="*/ 40 w 51"/>
                <a:gd name="T87" fmla="*/ 16 h 57"/>
                <a:gd name="T88" fmla="*/ 37 w 51"/>
                <a:gd name="T89" fmla="*/ 13 h 57"/>
                <a:gd name="T90" fmla="*/ 33 w 51"/>
                <a:gd name="T91" fmla="*/ 10 h 57"/>
                <a:gd name="T92" fmla="*/ 31 w 51"/>
                <a:gd name="T93" fmla="*/ 9 h 57"/>
                <a:gd name="T94" fmla="*/ 25 w 51"/>
                <a:gd name="T95" fmla="*/ 8 h 57"/>
                <a:gd name="T96" fmla="*/ 21 w 51"/>
                <a:gd name="T97" fmla="*/ 9 h 57"/>
                <a:gd name="T98" fmla="*/ 17 w 51"/>
                <a:gd name="T99" fmla="*/ 10 h 57"/>
                <a:gd name="T100" fmla="*/ 14 w 51"/>
                <a:gd name="T101" fmla="*/ 12 h 57"/>
                <a:gd name="T102" fmla="*/ 12 w 51"/>
                <a:gd name="T103" fmla="*/ 14 h 57"/>
                <a:gd name="T104" fmla="*/ 10 w 51"/>
                <a:gd name="T105" fmla="*/ 18 h 57"/>
                <a:gd name="T106" fmla="*/ 9 w 51"/>
                <a:gd name="T107" fmla="*/ 2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7">
                  <a:moveTo>
                    <a:pt x="41" y="40"/>
                  </a:moveTo>
                  <a:lnTo>
                    <a:pt x="51" y="41"/>
                  </a:lnTo>
                  <a:lnTo>
                    <a:pt x="49" y="45"/>
                  </a:lnTo>
                  <a:lnTo>
                    <a:pt x="45" y="49"/>
                  </a:lnTo>
                  <a:lnTo>
                    <a:pt x="43" y="53"/>
                  </a:lnTo>
                  <a:lnTo>
                    <a:pt x="37" y="56"/>
                  </a:lnTo>
                  <a:lnTo>
                    <a:pt x="32" y="57"/>
                  </a:lnTo>
                  <a:lnTo>
                    <a:pt x="27" y="57"/>
                  </a:lnTo>
                  <a:lnTo>
                    <a:pt x="20" y="57"/>
                  </a:lnTo>
                  <a:lnTo>
                    <a:pt x="14" y="56"/>
                  </a:lnTo>
                  <a:lnTo>
                    <a:pt x="10" y="53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6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4" y="6"/>
                  </a:lnTo>
                  <a:lnTo>
                    <a:pt x="47" y="10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51" y="31"/>
                  </a:lnTo>
                  <a:lnTo>
                    <a:pt x="9" y="31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14" y="44"/>
                  </a:lnTo>
                  <a:lnTo>
                    <a:pt x="17" y="47"/>
                  </a:lnTo>
                  <a:lnTo>
                    <a:pt x="21" y="48"/>
                  </a:lnTo>
                  <a:lnTo>
                    <a:pt x="27" y="49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39" y="44"/>
                  </a:lnTo>
                  <a:lnTo>
                    <a:pt x="41" y="40"/>
                  </a:lnTo>
                  <a:close/>
                  <a:moveTo>
                    <a:pt x="9" y="21"/>
                  </a:moveTo>
                  <a:lnTo>
                    <a:pt x="41" y="21"/>
                  </a:lnTo>
                  <a:lnTo>
                    <a:pt x="40" y="16"/>
                  </a:lnTo>
                  <a:lnTo>
                    <a:pt x="37" y="13"/>
                  </a:lnTo>
                  <a:lnTo>
                    <a:pt x="33" y="10"/>
                  </a:lnTo>
                  <a:lnTo>
                    <a:pt x="31" y="9"/>
                  </a:lnTo>
                  <a:lnTo>
                    <a:pt x="25" y="8"/>
                  </a:lnTo>
                  <a:lnTo>
                    <a:pt x="21" y="9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5" name="Freeform 63"/>
            <p:cNvSpPr>
              <a:spLocks/>
            </p:cNvSpPr>
            <p:nvPr/>
          </p:nvSpPr>
          <p:spPr bwMode="auto">
            <a:xfrm>
              <a:off x="6563222" y="3357538"/>
              <a:ext cx="123825" cy="88900"/>
            </a:xfrm>
            <a:custGeom>
              <a:avLst/>
              <a:gdLst>
                <a:gd name="T0" fmla="*/ 0 w 78"/>
                <a:gd name="T1" fmla="*/ 56 h 56"/>
                <a:gd name="T2" fmla="*/ 0 w 78"/>
                <a:gd name="T3" fmla="*/ 0 h 56"/>
                <a:gd name="T4" fmla="*/ 11 w 78"/>
                <a:gd name="T5" fmla="*/ 0 h 56"/>
                <a:gd name="T6" fmla="*/ 11 w 78"/>
                <a:gd name="T7" fmla="*/ 9 h 56"/>
                <a:gd name="T8" fmla="*/ 13 w 78"/>
                <a:gd name="T9" fmla="*/ 5 h 56"/>
                <a:gd name="T10" fmla="*/ 17 w 78"/>
                <a:gd name="T11" fmla="*/ 2 h 56"/>
                <a:gd name="T12" fmla="*/ 22 w 78"/>
                <a:gd name="T13" fmla="*/ 0 h 56"/>
                <a:gd name="T14" fmla="*/ 27 w 78"/>
                <a:gd name="T15" fmla="*/ 0 h 56"/>
                <a:gd name="T16" fmla="*/ 32 w 78"/>
                <a:gd name="T17" fmla="*/ 0 h 56"/>
                <a:gd name="T18" fmla="*/ 38 w 78"/>
                <a:gd name="T19" fmla="*/ 2 h 56"/>
                <a:gd name="T20" fmla="*/ 40 w 78"/>
                <a:gd name="T21" fmla="*/ 5 h 56"/>
                <a:gd name="T22" fmla="*/ 43 w 78"/>
                <a:gd name="T23" fmla="*/ 9 h 56"/>
                <a:gd name="T24" fmla="*/ 47 w 78"/>
                <a:gd name="T25" fmla="*/ 5 h 56"/>
                <a:gd name="T26" fmla="*/ 51 w 78"/>
                <a:gd name="T27" fmla="*/ 2 h 56"/>
                <a:gd name="T28" fmla="*/ 55 w 78"/>
                <a:gd name="T29" fmla="*/ 0 h 56"/>
                <a:gd name="T30" fmla="*/ 60 w 78"/>
                <a:gd name="T31" fmla="*/ 0 h 56"/>
                <a:gd name="T32" fmla="*/ 66 w 78"/>
                <a:gd name="T33" fmla="*/ 0 h 56"/>
                <a:gd name="T34" fmla="*/ 70 w 78"/>
                <a:gd name="T35" fmla="*/ 1 h 56"/>
                <a:gd name="T36" fmla="*/ 74 w 78"/>
                <a:gd name="T37" fmla="*/ 4 h 56"/>
                <a:gd name="T38" fmla="*/ 76 w 78"/>
                <a:gd name="T39" fmla="*/ 8 h 56"/>
                <a:gd name="T40" fmla="*/ 78 w 78"/>
                <a:gd name="T41" fmla="*/ 12 h 56"/>
                <a:gd name="T42" fmla="*/ 78 w 78"/>
                <a:gd name="T43" fmla="*/ 18 h 56"/>
                <a:gd name="T44" fmla="*/ 78 w 78"/>
                <a:gd name="T45" fmla="*/ 56 h 56"/>
                <a:gd name="T46" fmla="*/ 68 w 78"/>
                <a:gd name="T47" fmla="*/ 56 h 56"/>
                <a:gd name="T48" fmla="*/ 68 w 78"/>
                <a:gd name="T49" fmla="*/ 21 h 56"/>
                <a:gd name="T50" fmla="*/ 68 w 78"/>
                <a:gd name="T51" fmla="*/ 17 h 56"/>
                <a:gd name="T52" fmla="*/ 67 w 78"/>
                <a:gd name="T53" fmla="*/ 13 h 56"/>
                <a:gd name="T54" fmla="*/ 66 w 78"/>
                <a:gd name="T55" fmla="*/ 12 h 56"/>
                <a:gd name="T56" fmla="*/ 64 w 78"/>
                <a:gd name="T57" fmla="*/ 9 h 56"/>
                <a:gd name="T58" fmla="*/ 62 w 78"/>
                <a:gd name="T59" fmla="*/ 9 h 56"/>
                <a:gd name="T60" fmla="*/ 58 w 78"/>
                <a:gd name="T61" fmla="*/ 8 h 56"/>
                <a:gd name="T62" fmla="*/ 55 w 78"/>
                <a:gd name="T63" fmla="*/ 9 h 56"/>
                <a:gd name="T64" fmla="*/ 51 w 78"/>
                <a:gd name="T65" fmla="*/ 10 h 56"/>
                <a:gd name="T66" fmla="*/ 48 w 78"/>
                <a:gd name="T67" fmla="*/ 12 h 56"/>
                <a:gd name="T68" fmla="*/ 46 w 78"/>
                <a:gd name="T69" fmla="*/ 14 h 56"/>
                <a:gd name="T70" fmla="*/ 44 w 78"/>
                <a:gd name="T71" fmla="*/ 20 h 56"/>
                <a:gd name="T72" fmla="*/ 44 w 78"/>
                <a:gd name="T73" fmla="*/ 24 h 56"/>
                <a:gd name="T74" fmla="*/ 44 w 78"/>
                <a:gd name="T75" fmla="*/ 56 h 56"/>
                <a:gd name="T76" fmla="*/ 35 w 78"/>
                <a:gd name="T77" fmla="*/ 56 h 56"/>
                <a:gd name="T78" fmla="*/ 35 w 78"/>
                <a:gd name="T79" fmla="*/ 21 h 56"/>
                <a:gd name="T80" fmla="*/ 34 w 78"/>
                <a:gd name="T81" fmla="*/ 17 h 56"/>
                <a:gd name="T82" fmla="*/ 34 w 78"/>
                <a:gd name="T83" fmla="*/ 13 h 56"/>
                <a:gd name="T84" fmla="*/ 32 w 78"/>
                <a:gd name="T85" fmla="*/ 12 h 56"/>
                <a:gd name="T86" fmla="*/ 30 w 78"/>
                <a:gd name="T87" fmla="*/ 9 h 56"/>
                <a:gd name="T88" fmla="*/ 28 w 78"/>
                <a:gd name="T89" fmla="*/ 9 h 56"/>
                <a:gd name="T90" fmla="*/ 24 w 78"/>
                <a:gd name="T91" fmla="*/ 8 h 56"/>
                <a:gd name="T92" fmla="*/ 20 w 78"/>
                <a:gd name="T93" fmla="*/ 9 h 56"/>
                <a:gd name="T94" fmla="*/ 17 w 78"/>
                <a:gd name="T95" fmla="*/ 10 h 56"/>
                <a:gd name="T96" fmla="*/ 15 w 78"/>
                <a:gd name="T97" fmla="*/ 13 h 56"/>
                <a:gd name="T98" fmla="*/ 12 w 78"/>
                <a:gd name="T99" fmla="*/ 16 h 56"/>
                <a:gd name="T100" fmla="*/ 11 w 78"/>
                <a:gd name="T101" fmla="*/ 21 h 56"/>
                <a:gd name="T102" fmla="*/ 11 w 78"/>
                <a:gd name="T103" fmla="*/ 28 h 56"/>
                <a:gd name="T104" fmla="*/ 11 w 78"/>
                <a:gd name="T105" fmla="*/ 56 h 56"/>
                <a:gd name="T106" fmla="*/ 0 w 78"/>
                <a:gd name="T10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56">
                  <a:moveTo>
                    <a:pt x="0" y="5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0" y="5"/>
                  </a:lnTo>
                  <a:lnTo>
                    <a:pt x="43" y="9"/>
                  </a:lnTo>
                  <a:lnTo>
                    <a:pt x="47" y="5"/>
                  </a:lnTo>
                  <a:lnTo>
                    <a:pt x="51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1"/>
                  </a:lnTo>
                  <a:lnTo>
                    <a:pt x="74" y="4"/>
                  </a:lnTo>
                  <a:lnTo>
                    <a:pt x="76" y="8"/>
                  </a:lnTo>
                  <a:lnTo>
                    <a:pt x="78" y="12"/>
                  </a:lnTo>
                  <a:lnTo>
                    <a:pt x="78" y="18"/>
                  </a:lnTo>
                  <a:lnTo>
                    <a:pt x="78" y="56"/>
                  </a:lnTo>
                  <a:lnTo>
                    <a:pt x="68" y="56"/>
                  </a:lnTo>
                  <a:lnTo>
                    <a:pt x="68" y="21"/>
                  </a:lnTo>
                  <a:lnTo>
                    <a:pt x="68" y="17"/>
                  </a:lnTo>
                  <a:lnTo>
                    <a:pt x="67" y="13"/>
                  </a:lnTo>
                  <a:lnTo>
                    <a:pt x="66" y="12"/>
                  </a:lnTo>
                  <a:lnTo>
                    <a:pt x="64" y="9"/>
                  </a:lnTo>
                  <a:lnTo>
                    <a:pt x="62" y="9"/>
                  </a:lnTo>
                  <a:lnTo>
                    <a:pt x="58" y="8"/>
                  </a:lnTo>
                  <a:lnTo>
                    <a:pt x="55" y="9"/>
                  </a:lnTo>
                  <a:lnTo>
                    <a:pt x="51" y="10"/>
                  </a:lnTo>
                  <a:lnTo>
                    <a:pt x="48" y="12"/>
                  </a:lnTo>
                  <a:lnTo>
                    <a:pt x="46" y="14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35" y="21"/>
                  </a:lnTo>
                  <a:lnTo>
                    <a:pt x="34" y="17"/>
                  </a:lnTo>
                  <a:lnTo>
                    <a:pt x="34" y="13"/>
                  </a:lnTo>
                  <a:lnTo>
                    <a:pt x="32" y="12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1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6" name="Freeform 64"/>
            <p:cNvSpPr>
              <a:spLocks noEditPoints="1"/>
            </p:cNvSpPr>
            <p:nvPr/>
          </p:nvSpPr>
          <p:spPr bwMode="auto">
            <a:xfrm>
              <a:off x="6706097" y="3357538"/>
              <a:ext cx="80963" cy="90488"/>
            </a:xfrm>
            <a:custGeom>
              <a:avLst/>
              <a:gdLst>
                <a:gd name="T0" fmla="*/ 41 w 51"/>
                <a:gd name="T1" fmla="*/ 40 h 57"/>
                <a:gd name="T2" fmla="*/ 51 w 51"/>
                <a:gd name="T3" fmla="*/ 41 h 57"/>
                <a:gd name="T4" fmla="*/ 49 w 51"/>
                <a:gd name="T5" fmla="*/ 45 h 57"/>
                <a:gd name="T6" fmla="*/ 47 w 51"/>
                <a:gd name="T7" fmla="*/ 49 h 57"/>
                <a:gd name="T8" fmla="*/ 43 w 51"/>
                <a:gd name="T9" fmla="*/ 53 h 57"/>
                <a:gd name="T10" fmla="*/ 37 w 51"/>
                <a:gd name="T11" fmla="*/ 56 h 57"/>
                <a:gd name="T12" fmla="*/ 32 w 51"/>
                <a:gd name="T13" fmla="*/ 57 h 57"/>
                <a:gd name="T14" fmla="*/ 27 w 51"/>
                <a:gd name="T15" fmla="*/ 57 h 57"/>
                <a:gd name="T16" fmla="*/ 20 w 51"/>
                <a:gd name="T17" fmla="*/ 57 h 57"/>
                <a:gd name="T18" fmla="*/ 14 w 51"/>
                <a:gd name="T19" fmla="*/ 56 h 57"/>
                <a:gd name="T20" fmla="*/ 10 w 51"/>
                <a:gd name="T21" fmla="*/ 53 h 57"/>
                <a:gd name="T22" fmla="*/ 6 w 51"/>
                <a:gd name="T23" fmla="*/ 51 h 57"/>
                <a:gd name="T24" fmla="*/ 4 w 51"/>
                <a:gd name="T25" fmla="*/ 47 h 57"/>
                <a:gd name="T26" fmla="*/ 1 w 51"/>
                <a:gd name="T27" fmla="*/ 41 h 57"/>
                <a:gd name="T28" fmla="*/ 0 w 51"/>
                <a:gd name="T29" fmla="*/ 36 h 57"/>
                <a:gd name="T30" fmla="*/ 0 w 51"/>
                <a:gd name="T31" fmla="*/ 29 h 57"/>
                <a:gd name="T32" fmla="*/ 1 w 51"/>
                <a:gd name="T33" fmla="*/ 16 h 57"/>
                <a:gd name="T34" fmla="*/ 6 w 51"/>
                <a:gd name="T35" fmla="*/ 6 h 57"/>
                <a:gd name="T36" fmla="*/ 10 w 51"/>
                <a:gd name="T37" fmla="*/ 4 h 57"/>
                <a:gd name="T38" fmla="*/ 14 w 51"/>
                <a:gd name="T39" fmla="*/ 1 h 57"/>
                <a:gd name="T40" fmla="*/ 20 w 51"/>
                <a:gd name="T41" fmla="*/ 0 h 57"/>
                <a:gd name="T42" fmla="*/ 25 w 51"/>
                <a:gd name="T43" fmla="*/ 0 h 57"/>
                <a:gd name="T44" fmla="*/ 33 w 51"/>
                <a:gd name="T45" fmla="*/ 0 h 57"/>
                <a:gd name="T46" fmla="*/ 39 w 51"/>
                <a:gd name="T47" fmla="*/ 2 h 57"/>
                <a:gd name="T48" fmla="*/ 44 w 51"/>
                <a:gd name="T49" fmla="*/ 6 h 57"/>
                <a:gd name="T50" fmla="*/ 47 w 51"/>
                <a:gd name="T51" fmla="*/ 10 h 57"/>
                <a:gd name="T52" fmla="*/ 49 w 51"/>
                <a:gd name="T53" fmla="*/ 16 h 57"/>
                <a:gd name="T54" fmla="*/ 51 w 51"/>
                <a:gd name="T55" fmla="*/ 21 h 57"/>
                <a:gd name="T56" fmla="*/ 51 w 51"/>
                <a:gd name="T57" fmla="*/ 28 h 57"/>
                <a:gd name="T58" fmla="*/ 51 w 51"/>
                <a:gd name="T59" fmla="*/ 31 h 57"/>
                <a:gd name="T60" fmla="*/ 9 w 51"/>
                <a:gd name="T61" fmla="*/ 31 h 57"/>
                <a:gd name="T62" fmla="*/ 10 w 51"/>
                <a:gd name="T63" fmla="*/ 36 h 57"/>
                <a:gd name="T64" fmla="*/ 12 w 51"/>
                <a:gd name="T65" fmla="*/ 40 h 57"/>
                <a:gd name="T66" fmla="*/ 14 w 51"/>
                <a:gd name="T67" fmla="*/ 44 h 57"/>
                <a:gd name="T68" fmla="*/ 18 w 51"/>
                <a:gd name="T69" fmla="*/ 47 h 57"/>
                <a:gd name="T70" fmla="*/ 22 w 51"/>
                <a:gd name="T71" fmla="*/ 48 h 57"/>
                <a:gd name="T72" fmla="*/ 27 w 51"/>
                <a:gd name="T73" fmla="*/ 49 h 57"/>
                <a:gd name="T74" fmla="*/ 31 w 51"/>
                <a:gd name="T75" fmla="*/ 48 h 57"/>
                <a:gd name="T76" fmla="*/ 35 w 51"/>
                <a:gd name="T77" fmla="*/ 47 h 57"/>
                <a:gd name="T78" fmla="*/ 39 w 51"/>
                <a:gd name="T79" fmla="*/ 44 h 57"/>
                <a:gd name="T80" fmla="*/ 41 w 51"/>
                <a:gd name="T81" fmla="*/ 40 h 57"/>
                <a:gd name="T82" fmla="*/ 9 w 51"/>
                <a:gd name="T83" fmla="*/ 21 h 57"/>
                <a:gd name="T84" fmla="*/ 41 w 51"/>
                <a:gd name="T85" fmla="*/ 21 h 57"/>
                <a:gd name="T86" fmla="*/ 40 w 51"/>
                <a:gd name="T87" fmla="*/ 16 h 57"/>
                <a:gd name="T88" fmla="*/ 37 w 51"/>
                <a:gd name="T89" fmla="*/ 13 h 57"/>
                <a:gd name="T90" fmla="*/ 35 w 51"/>
                <a:gd name="T91" fmla="*/ 10 h 57"/>
                <a:gd name="T92" fmla="*/ 31 w 51"/>
                <a:gd name="T93" fmla="*/ 9 h 57"/>
                <a:gd name="T94" fmla="*/ 25 w 51"/>
                <a:gd name="T95" fmla="*/ 8 h 57"/>
                <a:gd name="T96" fmla="*/ 21 w 51"/>
                <a:gd name="T97" fmla="*/ 9 h 57"/>
                <a:gd name="T98" fmla="*/ 17 w 51"/>
                <a:gd name="T99" fmla="*/ 10 h 57"/>
                <a:gd name="T100" fmla="*/ 14 w 51"/>
                <a:gd name="T101" fmla="*/ 12 h 57"/>
                <a:gd name="T102" fmla="*/ 12 w 51"/>
                <a:gd name="T103" fmla="*/ 14 h 57"/>
                <a:gd name="T104" fmla="*/ 10 w 51"/>
                <a:gd name="T105" fmla="*/ 18 h 57"/>
                <a:gd name="T106" fmla="*/ 9 w 51"/>
                <a:gd name="T107" fmla="*/ 2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7">
                  <a:moveTo>
                    <a:pt x="41" y="40"/>
                  </a:moveTo>
                  <a:lnTo>
                    <a:pt x="51" y="41"/>
                  </a:lnTo>
                  <a:lnTo>
                    <a:pt x="49" y="45"/>
                  </a:lnTo>
                  <a:lnTo>
                    <a:pt x="47" y="49"/>
                  </a:lnTo>
                  <a:lnTo>
                    <a:pt x="43" y="53"/>
                  </a:lnTo>
                  <a:lnTo>
                    <a:pt x="37" y="56"/>
                  </a:lnTo>
                  <a:lnTo>
                    <a:pt x="32" y="57"/>
                  </a:lnTo>
                  <a:lnTo>
                    <a:pt x="27" y="57"/>
                  </a:lnTo>
                  <a:lnTo>
                    <a:pt x="20" y="57"/>
                  </a:lnTo>
                  <a:lnTo>
                    <a:pt x="14" y="56"/>
                  </a:lnTo>
                  <a:lnTo>
                    <a:pt x="10" y="53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6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4" y="6"/>
                  </a:lnTo>
                  <a:lnTo>
                    <a:pt x="47" y="10"/>
                  </a:lnTo>
                  <a:lnTo>
                    <a:pt x="49" y="16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51" y="31"/>
                  </a:lnTo>
                  <a:lnTo>
                    <a:pt x="9" y="31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14" y="44"/>
                  </a:lnTo>
                  <a:lnTo>
                    <a:pt x="18" y="47"/>
                  </a:lnTo>
                  <a:lnTo>
                    <a:pt x="22" y="48"/>
                  </a:lnTo>
                  <a:lnTo>
                    <a:pt x="27" y="49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39" y="44"/>
                  </a:lnTo>
                  <a:lnTo>
                    <a:pt x="41" y="40"/>
                  </a:lnTo>
                  <a:close/>
                  <a:moveTo>
                    <a:pt x="9" y="21"/>
                  </a:moveTo>
                  <a:lnTo>
                    <a:pt x="41" y="21"/>
                  </a:lnTo>
                  <a:lnTo>
                    <a:pt x="40" y="16"/>
                  </a:lnTo>
                  <a:lnTo>
                    <a:pt x="37" y="13"/>
                  </a:lnTo>
                  <a:lnTo>
                    <a:pt x="35" y="10"/>
                  </a:lnTo>
                  <a:lnTo>
                    <a:pt x="31" y="9"/>
                  </a:lnTo>
                  <a:lnTo>
                    <a:pt x="25" y="8"/>
                  </a:lnTo>
                  <a:lnTo>
                    <a:pt x="21" y="9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7" name="Freeform 65"/>
            <p:cNvSpPr>
              <a:spLocks/>
            </p:cNvSpPr>
            <p:nvPr/>
          </p:nvSpPr>
          <p:spPr bwMode="auto">
            <a:xfrm>
              <a:off x="6796584" y="3327375"/>
              <a:ext cx="44450" cy="120650"/>
            </a:xfrm>
            <a:custGeom>
              <a:avLst/>
              <a:gdLst>
                <a:gd name="T0" fmla="*/ 27 w 28"/>
                <a:gd name="T1" fmla="*/ 67 h 76"/>
                <a:gd name="T2" fmla="*/ 28 w 28"/>
                <a:gd name="T3" fmla="*/ 76 h 76"/>
                <a:gd name="T4" fmla="*/ 24 w 28"/>
                <a:gd name="T5" fmla="*/ 76 h 76"/>
                <a:gd name="T6" fmla="*/ 20 w 28"/>
                <a:gd name="T7" fmla="*/ 76 h 76"/>
                <a:gd name="T8" fmla="*/ 16 w 28"/>
                <a:gd name="T9" fmla="*/ 76 h 76"/>
                <a:gd name="T10" fmla="*/ 12 w 28"/>
                <a:gd name="T11" fmla="*/ 75 h 76"/>
                <a:gd name="T12" fmla="*/ 11 w 28"/>
                <a:gd name="T13" fmla="*/ 74 h 76"/>
                <a:gd name="T14" fmla="*/ 8 w 28"/>
                <a:gd name="T15" fmla="*/ 71 h 76"/>
                <a:gd name="T16" fmla="*/ 8 w 28"/>
                <a:gd name="T17" fmla="*/ 68 h 76"/>
                <a:gd name="T18" fmla="*/ 8 w 28"/>
                <a:gd name="T19" fmla="*/ 64 h 76"/>
                <a:gd name="T20" fmla="*/ 8 w 28"/>
                <a:gd name="T21" fmla="*/ 60 h 76"/>
                <a:gd name="T22" fmla="*/ 8 w 28"/>
                <a:gd name="T23" fmla="*/ 28 h 76"/>
                <a:gd name="T24" fmla="*/ 0 w 28"/>
                <a:gd name="T25" fmla="*/ 28 h 76"/>
                <a:gd name="T26" fmla="*/ 0 w 28"/>
                <a:gd name="T27" fmla="*/ 19 h 76"/>
                <a:gd name="T28" fmla="*/ 8 w 28"/>
                <a:gd name="T29" fmla="*/ 19 h 76"/>
                <a:gd name="T30" fmla="*/ 8 w 28"/>
                <a:gd name="T31" fmla="*/ 5 h 76"/>
                <a:gd name="T32" fmla="*/ 18 w 28"/>
                <a:gd name="T33" fmla="*/ 0 h 76"/>
                <a:gd name="T34" fmla="*/ 18 w 28"/>
                <a:gd name="T35" fmla="*/ 19 h 76"/>
                <a:gd name="T36" fmla="*/ 27 w 28"/>
                <a:gd name="T37" fmla="*/ 19 h 76"/>
                <a:gd name="T38" fmla="*/ 27 w 28"/>
                <a:gd name="T39" fmla="*/ 28 h 76"/>
                <a:gd name="T40" fmla="*/ 18 w 28"/>
                <a:gd name="T41" fmla="*/ 28 h 76"/>
                <a:gd name="T42" fmla="*/ 18 w 28"/>
                <a:gd name="T43" fmla="*/ 60 h 76"/>
                <a:gd name="T44" fmla="*/ 18 w 28"/>
                <a:gd name="T45" fmla="*/ 63 h 76"/>
                <a:gd name="T46" fmla="*/ 18 w 28"/>
                <a:gd name="T47" fmla="*/ 66 h 76"/>
                <a:gd name="T48" fmla="*/ 20 w 28"/>
                <a:gd name="T49" fmla="*/ 67 h 76"/>
                <a:gd name="T50" fmla="*/ 22 w 28"/>
                <a:gd name="T51" fmla="*/ 67 h 76"/>
                <a:gd name="T52" fmla="*/ 23 w 28"/>
                <a:gd name="T53" fmla="*/ 68 h 76"/>
                <a:gd name="T54" fmla="*/ 27 w 28"/>
                <a:gd name="T55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76">
                  <a:moveTo>
                    <a:pt x="27" y="67"/>
                  </a:moveTo>
                  <a:lnTo>
                    <a:pt x="28" y="76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2" y="75"/>
                  </a:lnTo>
                  <a:lnTo>
                    <a:pt x="11" y="74"/>
                  </a:lnTo>
                  <a:lnTo>
                    <a:pt x="8" y="71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9"/>
                  </a:lnTo>
                  <a:lnTo>
                    <a:pt x="8" y="5"/>
                  </a:lnTo>
                  <a:lnTo>
                    <a:pt x="18" y="0"/>
                  </a:lnTo>
                  <a:lnTo>
                    <a:pt x="18" y="19"/>
                  </a:lnTo>
                  <a:lnTo>
                    <a:pt x="27" y="19"/>
                  </a:lnTo>
                  <a:lnTo>
                    <a:pt x="27" y="28"/>
                  </a:lnTo>
                  <a:lnTo>
                    <a:pt x="18" y="28"/>
                  </a:lnTo>
                  <a:lnTo>
                    <a:pt x="18" y="60"/>
                  </a:lnTo>
                  <a:lnTo>
                    <a:pt x="18" y="63"/>
                  </a:lnTo>
                  <a:lnTo>
                    <a:pt x="18" y="66"/>
                  </a:lnTo>
                  <a:lnTo>
                    <a:pt x="20" y="67"/>
                  </a:lnTo>
                  <a:lnTo>
                    <a:pt x="22" y="67"/>
                  </a:lnTo>
                  <a:lnTo>
                    <a:pt x="23" y="68"/>
                  </a:lnTo>
                  <a:lnTo>
                    <a:pt x="27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8" name="Freeform 66"/>
            <p:cNvSpPr>
              <a:spLocks noEditPoints="1"/>
            </p:cNvSpPr>
            <p:nvPr/>
          </p:nvSpPr>
          <p:spPr bwMode="auto">
            <a:xfrm>
              <a:off x="6850559" y="3357538"/>
              <a:ext cx="80963" cy="90488"/>
            </a:xfrm>
            <a:custGeom>
              <a:avLst/>
              <a:gdLst>
                <a:gd name="T0" fmla="*/ 32 w 51"/>
                <a:gd name="T1" fmla="*/ 53 h 57"/>
                <a:gd name="T2" fmla="*/ 22 w 51"/>
                <a:gd name="T3" fmla="*/ 57 h 57"/>
                <a:gd name="T4" fmla="*/ 12 w 51"/>
                <a:gd name="T5" fmla="*/ 57 h 57"/>
                <a:gd name="T6" fmla="*/ 4 w 51"/>
                <a:gd name="T7" fmla="*/ 53 h 57"/>
                <a:gd name="T8" fmla="*/ 0 w 51"/>
                <a:gd name="T9" fmla="*/ 47 h 57"/>
                <a:gd name="T10" fmla="*/ 0 w 51"/>
                <a:gd name="T11" fmla="*/ 37 h 57"/>
                <a:gd name="T12" fmla="*/ 4 w 51"/>
                <a:gd name="T13" fmla="*/ 31 h 57"/>
                <a:gd name="T14" fmla="*/ 9 w 51"/>
                <a:gd name="T15" fmla="*/ 27 h 57"/>
                <a:gd name="T16" fmla="*/ 16 w 51"/>
                <a:gd name="T17" fmla="*/ 25 h 57"/>
                <a:gd name="T18" fmla="*/ 27 w 51"/>
                <a:gd name="T19" fmla="*/ 23 h 57"/>
                <a:gd name="T20" fmla="*/ 36 w 51"/>
                <a:gd name="T21" fmla="*/ 21 h 57"/>
                <a:gd name="T22" fmla="*/ 36 w 51"/>
                <a:gd name="T23" fmla="*/ 16 h 57"/>
                <a:gd name="T24" fmla="*/ 33 w 51"/>
                <a:gd name="T25" fmla="*/ 10 h 57"/>
                <a:gd name="T26" fmla="*/ 28 w 51"/>
                <a:gd name="T27" fmla="*/ 9 h 57"/>
                <a:gd name="T28" fmla="*/ 18 w 51"/>
                <a:gd name="T29" fmla="*/ 9 h 57"/>
                <a:gd name="T30" fmla="*/ 13 w 51"/>
                <a:gd name="T31" fmla="*/ 13 h 57"/>
                <a:gd name="T32" fmla="*/ 1 w 51"/>
                <a:gd name="T33" fmla="*/ 16 h 57"/>
                <a:gd name="T34" fmla="*/ 5 w 51"/>
                <a:gd name="T35" fmla="*/ 6 h 57"/>
                <a:gd name="T36" fmla="*/ 13 w 51"/>
                <a:gd name="T37" fmla="*/ 1 h 57"/>
                <a:gd name="T38" fmla="*/ 25 w 51"/>
                <a:gd name="T39" fmla="*/ 0 h 57"/>
                <a:gd name="T40" fmla="*/ 37 w 51"/>
                <a:gd name="T41" fmla="*/ 1 h 57"/>
                <a:gd name="T42" fmla="*/ 44 w 51"/>
                <a:gd name="T43" fmla="*/ 5 h 57"/>
                <a:gd name="T44" fmla="*/ 47 w 51"/>
                <a:gd name="T45" fmla="*/ 12 h 57"/>
                <a:gd name="T46" fmla="*/ 47 w 51"/>
                <a:gd name="T47" fmla="*/ 20 h 57"/>
                <a:gd name="T48" fmla="*/ 47 w 51"/>
                <a:gd name="T49" fmla="*/ 40 h 57"/>
                <a:gd name="T50" fmla="*/ 48 w 51"/>
                <a:gd name="T51" fmla="*/ 49 h 57"/>
                <a:gd name="T52" fmla="*/ 51 w 51"/>
                <a:gd name="T53" fmla="*/ 56 h 57"/>
                <a:gd name="T54" fmla="*/ 37 w 51"/>
                <a:gd name="T55" fmla="*/ 53 h 57"/>
                <a:gd name="T56" fmla="*/ 36 w 51"/>
                <a:gd name="T57" fmla="*/ 29 h 57"/>
                <a:gd name="T58" fmla="*/ 21 w 51"/>
                <a:gd name="T59" fmla="*/ 33 h 57"/>
                <a:gd name="T60" fmla="*/ 14 w 51"/>
                <a:gd name="T61" fmla="*/ 35 h 57"/>
                <a:gd name="T62" fmla="*/ 10 w 51"/>
                <a:gd name="T63" fmla="*/ 37 h 57"/>
                <a:gd name="T64" fmla="*/ 9 w 51"/>
                <a:gd name="T65" fmla="*/ 41 h 57"/>
                <a:gd name="T66" fmla="*/ 12 w 51"/>
                <a:gd name="T67" fmla="*/ 47 h 57"/>
                <a:gd name="T68" fmla="*/ 20 w 51"/>
                <a:gd name="T69" fmla="*/ 49 h 57"/>
                <a:gd name="T70" fmla="*/ 28 w 51"/>
                <a:gd name="T71" fmla="*/ 47 h 57"/>
                <a:gd name="T72" fmla="*/ 35 w 51"/>
                <a:gd name="T73" fmla="*/ 40 h 57"/>
                <a:gd name="T74" fmla="*/ 36 w 51"/>
                <a:gd name="T75" fmla="*/ 3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7">
                  <a:moveTo>
                    <a:pt x="37" y="49"/>
                  </a:moveTo>
                  <a:lnTo>
                    <a:pt x="32" y="53"/>
                  </a:lnTo>
                  <a:lnTo>
                    <a:pt x="27" y="56"/>
                  </a:lnTo>
                  <a:lnTo>
                    <a:pt x="22" y="57"/>
                  </a:lnTo>
                  <a:lnTo>
                    <a:pt x="17" y="57"/>
                  </a:lnTo>
                  <a:lnTo>
                    <a:pt x="12" y="57"/>
                  </a:lnTo>
                  <a:lnTo>
                    <a:pt x="8" y="56"/>
                  </a:lnTo>
                  <a:lnTo>
                    <a:pt x="4" y="53"/>
                  </a:lnTo>
                  <a:lnTo>
                    <a:pt x="1" y="49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5"/>
                  </a:lnTo>
                  <a:lnTo>
                    <a:pt x="4" y="31"/>
                  </a:lnTo>
                  <a:lnTo>
                    <a:pt x="6" y="28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20" y="24"/>
                  </a:lnTo>
                  <a:lnTo>
                    <a:pt x="27" y="23"/>
                  </a:lnTo>
                  <a:lnTo>
                    <a:pt x="32" y="21"/>
                  </a:lnTo>
                  <a:lnTo>
                    <a:pt x="36" y="21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18" y="9"/>
                  </a:lnTo>
                  <a:lnTo>
                    <a:pt x="14" y="10"/>
                  </a:lnTo>
                  <a:lnTo>
                    <a:pt x="13" y="13"/>
                  </a:lnTo>
                  <a:lnTo>
                    <a:pt x="10" y="17"/>
                  </a:lnTo>
                  <a:lnTo>
                    <a:pt x="1" y="16"/>
                  </a:lnTo>
                  <a:lnTo>
                    <a:pt x="2" y="10"/>
                  </a:lnTo>
                  <a:lnTo>
                    <a:pt x="5" y="6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1" y="2"/>
                  </a:lnTo>
                  <a:lnTo>
                    <a:pt x="44" y="5"/>
                  </a:lnTo>
                  <a:lnTo>
                    <a:pt x="45" y="8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20"/>
                  </a:lnTo>
                  <a:lnTo>
                    <a:pt x="47" y="32"/>
                  </a:lnTo>
                  <a:lnTo>
                    <a:pt x="47" y="40"/>
                  </a:lnTo>
                  <a:lnTo>
                    <a:pt x="47" y="45"/>
                  </a:lnTo>
                  <a:lnTo>
                    <a:pt x="48" y="49"/>
                  </a:lnTo>
                  <a:lnTo>
                    <a:pt x="48" y="53"/>
                  </a:lnTo>
                  <a:lnTo>
                    <a:pt x="51" y="56"/>
                  </a:lnTo>
                  <a:lnTo>
                    <a:pt x="40" y="56"/>
                  </a:lnTo>
                  <a:lnTo>
                    <a:pt x="37" y="53"/>
                  </a:lnTo>
                  <a:lnTo>
                    <a:pt x="37" y="49"/>
                  </a:lnTo>
                  <a:close/>
                  <a:moveTo>
                    <a:pt x="36" y="29"/>
                  </a:moveTo>
                  <a:lnTo>
                    <a:pt x="29" y="32"/>
                  </a:lnTo>
                  <a:lnTo>
                    <a:pt x="21" y="33"/>
                  </a:lnTo>
                  <a:lnTo>
                    <a:pt x="17" y="33"/>
                  </a:lnTo>
                  <a:lnTo>
                    <a:pt x="14" y="35"/>
                  </a:lnTo>
                  <a:lnTo>
                    <a:pt x="12" y="36"/>
                  </a:lnTo>
                  <a:lnTo>
                    <a:pt x="10" y="37"/>
                  </a:lnTo>
                  <a:lnTo>
                    <a:pt x="10" y="39"/>
                  </a:lnTo>
                  <a:lnTo>
                    <a:pt x="9" y="41"/>
                  </a:lnTo>
                  <a:lnTo>
                    <a:pt x="10" y="44"/>
                  </a:lnTo>
                  <a:lnTo>
                    <a:pt x="12" y="47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4" y="48"/>
                  </a:lnTo>
                  <a:lnTo>
                    <a:pt x="28" y="47"/>
                  </a:lnTo>
                  <a:lnTo>
                    <a:pt x="32" y="44"/>
                  </a:lnTo>
                  <a:lnTo>
                    <a:pt x="35" y="40"/>
                  </a:lnTo>
                  <a:lnTo>
                    <a:pt x="35" y="37"/>
                  </a:lnTo>
                  <a:lnTo>
                    <a:pt x="36" y="32"/>
                  </a:lnTo>
                  <a:lnTo>
                    <a:pt x="36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39" name="Rectangle 67"/>
            <p:cNvSpPr>
              <a:spLocks noChangeArrowheads="1"/>
            </p:cNvSpPr>
            <p:nvPr/>
          </p:nvSpPr>
          <p:spPr bwMode="auto">
            <a:xfrm>
              <a:off x="6950572" y="3322613"/>
              <a:ext cx="14288" cy="1238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0" name="Freeform 68"/>
            <p:cNvSpPr>
              <a:spLocks/>
            </p:cNvSpPr>
            <p:nvPr/>
          </p:nvSpPr>
          <p:spPr bwMode="auto">
            <a:xfrm>
              <a:off x="6123484" y="4030638"/>
              <a:ext cx="92075" cy="123825"/>
            </a:xfrm>
            <a:custGeom>
              <a:avLst/>
              <a:gdLst>
                <a:gd name="T0" fmla="*/ 0 w 58"/>
                <a:gd name="T1" fmla="*/ 78 h 78"/>
                <a:gd name="T2" fmla="*/ 0 w 58"/>
                <a:gd name="T3" fmla="*/ 0 h 78"/>
                <a:gd name="T4" fmla="*/ 55 w 58"/>
                <a:gd name="T5" fmla="*/ 0 h 78"/>
                <a:gd name="T6" fmla="*/ 55 w 58"/>
                <a:gd name="T7" fmla="*/ 9 h 78"/>
                <a:gd name="T8" fmla="*/ 9 w 58"/>
                <a:gd name="T9" fmla="*/ 9 h 78"/>
                <a:gd name="T10" fmla="*/ 9 w 58"/>
                <a:gd name="T11" fmla="*/ 34 h 78"/>
                <a:gd name="T12" fmla="*/ 51 w 58"/>
                <a:gd name="T13" fmla="*/ 34 h 78"/>
                <a:gd name="T14" fmla="*/ 51 w 58"/>
                <a:gd name="T15" fmla="*/ 42 h 78"/>
                <a:gd name="T16" fmla="*/ 9 w 58"/>
                <a:gd name="T17" fmla="*/ 42 h 78"/>
                <a:gd name="T18" fmla="*/ 9 w 58"/>
                <a:gd name="T19" fmla="*/ 70 h 78"/>
                <a:gd name="T20" fmla="*/ 58 w 58"/>
                <a:gd name="T21" fmla="*/ 70 h 78"/>
                <a:gd name="T22" fmla="*/ 58 w 58"/>
                <a:gd name="T23" fmla="*/ 78 h 78"/>
                <a:gd name="T24" fmla="*/ 0 w 58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78">
                  <a:moveTo>
                    <a:pt x="0" y="78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9"/>
                  </a:lnTo>
                  <a:lnTo>
                    <a:pt x="9" y="9"/>
                  </a:lnTo>
                  <a:lnTo>
                    <a:pt x="9" y="34"/>
                  </a:lnTo>
                  <a:lnTo>
                    <a:pt x="51" y="34"/>
                  </a:lnTo>
                  <a:lnTo>
                    <a:pt x="51" y="42"/>
                  </a:lnTo>
                  <a:lnTo>
                    <a:pt x="9" y="42"/>
                  </a:lnTo>
                  <a:lnTo>
                    <a:pt x="9" y="70"/>
                  </a:lnTo>
                  <a:lnTo>
                    <a:pt x="58" y="70"/>
                  </a:lnTo>
                  <a:lnTo>
                    <a:pt x="58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1" name="Freeform 69"/>
            <p:cNvSpPr>
              <a:spLocks/>
            </p:cNvSpPr>
            <p:nvPr/>
          </p:nvSpPr>
          <p:spPr bwMode="auto">
            <a:xfrm>
              <a:off x="6225084" y="4063975"/>
              <a:ext cx="80963" cy="90488"/>
            </a:xfrm>
            <a:custGeom>
              <a:avLst/>
              <a:gdLst>
                <a:gd name="T0" fmla="*/ 0 w 51"/>
                <a:gd name="T1" fmla="*/ 57 h 57"/>
                <a:gd name="T2" fmla="*/ 19 w 51"/>
                <a:gd name="T3" fmla="*/ 29 h 57"/>
                <a:gd name="T4" fmla="*/ 0 w 51"/>
                <a:gd name="T5" fmla="*/ 0 h 57"/>
                <a:gd name="T6" fmla="*/ 12 w 51"/>
                <a:gd name="T7" fmla="*/ 0 h 57"/>
                <a:gd name="T8" fmla="*/ 22 w 51"/>
                <a:gd name="T9" fmla="*/ 14 h 57"/>
                <a:gd name="T10" fmla="*/ 24 w 51"/>
                <a:gd name="T11" fmla="*/ 18 h 57"/>
                <a:gd name="T12" fmla="*/ 26 w 51"/>
                <a:gd name="T13" fmla="*/ 21 h 57"/>
                <a:gd name="T14" fmla="*/ 30 w 51"/>
                <a:gd name="T15" fmla="*/ 14 h 57"/>
                <a:gd name="T16" fmla="*/ 39 w 51"/>
                <a:gd name="T17" fmla="*/ 0 h 57"/>
                <a:gd name="T18" fmla="*/ 51 w 51"/>
                <a:gd name="T19" fmla="*/ 0 h 57"/>
                <a:gd name="T20" fmla="*/ 31 w 51"/>
                <a:gd name="T21" fmla="*/ 29 h 57"/>
                <a:gd name="T22" fmla="*/ 50 w 51"/>
                <a:gd name="T23" fmla="*/ 57 h 57"/>
                <a:gd name="T24" fmla="*/ 38 w 51"/>
                <a:gd name="T25" fmla="*/ 57 h 57"/>
                <a:gd name="T26" fmla="*/ 27 w 51"/>
                <a:gd name="T27" fmla="*/ 41 h 57"/>
                <a:gd name="T28" fmla="*/ 26 w 51"/>
                <a:gd name="T29" fmla="*/ 38 h 57"/>
                <a:gd name="T30" fmla="*/ 12 w 51"/>
                <a:gd name="T31" fmla="*/ 57 h 57"/>
                <a:gd name="T32" fmla="*/ 0 w 51"/>
                <a:gd name="T3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7">
                  <a:moveTo>
                    <a:pt x="0" y="57"/>
                  </a:moveTo>
                  <a:lnTo>
                    <a:pt x="19" y="29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2" y="14"/>
                  </a:lnTo>
                  <a:lnTo>
                    <a:pt x="24" y="18"/>
                  </a:lnTo>
                  <a:lnTo>
                    <a:pt x="26" y="21"/>
                  </a:lnTo>
                  <a:lnTo>
                    <a:pt x="30" y="14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31" y="29"/>
                  </a:lnTo>
                  <a:lnTo>
                    <a:pt x="50" y="57"/>
                  </a:lnTo>
                  <a:lnTo>
                    <a:pt x="38" y="57"/>
                  </a:lnTo>
                  <a:lnTo>
                    <a:pt x="27" y="41"/>
                  </a:lnTo>
                  <a:lnTo>
                    <a:pt x="26" y="38"/>
                  </a:lnTo>
                  <a:lnTo>
                    <a:pt x="12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2" name="Freeform 70"/>
            <p:cNvSpPr>
              <a:spLocks/>
            </p:cNvSpPr>
            <p:nvPr/>
          </p:nvSpPr>
          <p:spPr bwMode="auto">
            <a:xfrm>
              <a:off x="6310809" y="4035400"/>
              <a:ext cx="42863" cy="120650"/>
            </a:xfrm>
            <a:custGeom>
              <a:avLst/>
              <a:gdLst>
                <a:gd name="T0" fmla="*/ 25 w 27"/>
                <a:gd name="T1" fmla="*/ 67 h 76"/>
                <a:gd name="T2" fmla="*/ 27 w 27"/>
                <a:gd name="T3" fmla="*/ 76 h 76"/>
                <a:gd name="T4" fmla="*/ 23 w 27"/>
                <a:gd name="T5" fmla="*/ 76 h 76"/>
                <a:gd name="T6" fmla="*/ 20 w 27"/>
                <a:gd name="T7" fmla="*/ 76 h 76"/>
                <a:gd name="T8" fmla="*/ 15 w 27"/>
                <a:gd name="T9" fmla="*/ 76 h 76"/>
                <a:gd name="T10" fmla="*/ 12 w 27"/>
                <a:gd name="T11" fmla="*/ 75 h 76"/>
                <a:gd name="T12" fmla="*/ 9 w 27"/>
                <a:gd name="T13" fmla="*/ 73 h 76"/>
                <a:gd name="T14" fmla="*/ 8 w 27"/>
                <a:gd name="T15" fmla="*/ 71 h 76"/>
                <a:gd name="T16" fmla="*/ 7 w 27"/>
                <a:gd name="T17" fmla="*/ 68 h 76"/>
                <a:gd name="T18" fmla="*/ 7 w 27"/>
                <a:gd name="T19" fmla="*/ 64 h 76"/>
                <a:gd name="T20" fmla="*/ 7 w 27"/>
                <a:gd name="T21" fmla="*/ 60 h 76"/>
                <a:gd name="T22" fmla="*/ 7 w 27"/>
                <a:gd name="T23" fmla="*/ 28 h 76"/>
                <a:gd name="T24" fmla="*/ 0 w 27"/>
                <a:gd name="T25" fmla="*/ 28 h 76"/>
                <a:gd name="T26" fmla="*/ 0 w 27"/>
                <a:gd name="T27" fmla="*/ 18 h 76"/>
                <a:gd name="T28" fmla="*/ 7 w 27"/>
                <a:gd name="T29" fmla="*/ 18 h 76"/>
                <a:gd name="T30" fmla="*/ 7 w 27"/>
                <a:gd name="T31" fmla="*/ 5 h 76"/>
                <a:gd name="T32" fmla="*/ 17 w 27"/>
                <a:gd name="T33" fmla="*/ 0 h 76"/>
                <a:gd name="T34" fmla="*/ 17 w 27"/>
                <a:gd name="T35" fmla="*/ 18 h 76"/>
                <a:gd name="T36" fmla="*/ 25 w 27"/>
                <a:gd name="T37" fmla="*/ 18 h 76"/>
                <a:gd name="T38" fmla="*/ 25 w 27"/>
                <a:gd name="T39" fmla="*/ 28 h 76"/>
                <a:gd name="T40" fmla="*/ 17 w 27"/>
                <a:gd name="T41" fmla="*/ 28 h 76"/>
                <a:gd name="T42" fmla="*/ 17 w 27"/>
                <a:gd name="T43" fmla="*/ 60 h 76"/>
                <a:gd name="T44" fmla="*/ 17 w 27"/>
                <a:gd name="T45" fmla="*/ 63 h 76"/>
                <a:gd name="T46" fmla="*/ 17 w 27"/>
                <a:gd name="T47" fmla="*/ 65 h 76"/>
                <a:gd name="T48" fmla="*/ 19 w 27"/>
                <a:gd name="T49" fmla="*/ 67 h 76"/>
                <a:gd name="T50" fmla="*/ 20 w 27"/>
                <a:gd name="T51" fmla="*/ 67 h 76"/>
                <a:gd name="T52" fmla="*/ 21 w 27"/>
                <a:gd name="T53" fmla="*/ 67 h 76"/>
                <a:gd name="T54" fmla="*/ 25 w 27"/>
                <a:gd name="T55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6">
                  <a:moveTo>
                    <a:pt x="25" y="67"/>
                  </a:moveTo>
                  <a:lnTo>
                    <a:pt x="27" y="76"/>
                  </a:lnTo>
                  <a:lnTo>
                    <a:pt x="23" y="76"/>
                  </a:lnTo>
                  <a:lnTo>
                    <a:pt x="20" y="76"/>
                  </a:lnTo>
                  <a:lnTo>
                    <a:pt x="15" y="76"/>
                  </a:lnTo>
                  <a:lnTo>
                    <a:pt x="12" y="75"/>
                  </a:lnTo>
                  <a:lnTo>
                    <a:pt x="9" y="73"/>
                  </a:lnTo>
                  <a:lnTo>
                    <a:pt x="8" y="71"/>
                  </a:lnTo>
                  <a:lnTo>
                    <a:pt x="7" y="68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5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25" y="18"/>
                  </a:lnTo>
                  <a:lnTo>
                    <a:pt x="25" y="28"/>
                  </a:lnTo>
                  <a:lnTo>
                    <a:pt x="17" y="28"/>
                  </a:lnTo>
                  <a:lnTo>
                    <a:pt x="17" y="60"/>
                  </a:lnTo>
                  <a:lnTo>
                    <a:pt x="17" y="63"/>
                  </a:lnTo>
                  <a:lnTo>
                    <a:pt x="17" y="65"/>
                  </a:lnTo>
                  <a:lnTo>
                    <a:pt x="19" y="67"/>
                  </a:lnTo>
                  <a:lnTo>
                    <a:pt x="20" y="67"/>
                  </a:lnTo>
                  <a:lnTo>
                    <a:pt x="21" y="67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3" name="Freeform 71"/>
            <p:cNvSpPr>
              <a:spLocks noEditPoints="1"/>
            </p:cNvSpPr>
            <p:nvPr/>
          </p:nvSpPr>
          <p:spPr bwMode="auto">
            <a:xfrm>
              <a:off x="6360022" y="4062388"/>
              <a:ext cx="82550" cy="93663"/>
            </a:xfrm>
            <a:custGeom>
              <a:avLst/>
              <a:gdLst>
                <a:gd name="T0" fmla="*/ 42 w 52"/>
                <a:gd name="T1" fmla="*/ 42 h 59"/>
                <a:gd name="T2" fmla="*/ 52 w 52"/>
                <a:gd name="T3" fmla="*/ 43 h 59"/>
                <a:gd name="T4" fmla="*/ 49 w 52"/>
                <a:gd name="T5" fmla="*/ 47 h 59"/>
                <a:gd name="T6" fmla="*/ 46 w 52"/>
                <a:gd name="T7" fmla="*/ 51 h 59"/>
                <a:gd name="T8" fmla="*/ 42 w 52"/>
                <a:gd name="T9" fmla="*/ 55 h 59"/>
                <a:gd name="T10" fmla="*/ 38 w 52"/>
                <a:gd name="T11" fmla="*/ 58 h 59"/>
                <a:gd name="T12" fmla="*/ 33 w 52"/>
                <a:gd name="T13" fmla="*/ 59 h 59"/>
                <a:gd name="T14" fmla="*/ 26 w 52"/>
                <a:gd name="T15" fmla="*/ 59 h 59"/>
                <a:gd name="T16" fmla="*/ 21 w 52"/>
                <a:gd name="T17" fmla="*/ 59 h 59"/>
                <a:gd name="T18" fmla="*/ 16 w 52"/>
                <a:gd name="T19" fmla="*/ 58 h 59"/>
                <a:gd name="T20" fmla="*/ 12 w 52"/>
                <a:gd name="T21" fmla="*/ 55 h 59"/>
                <a:gd name="T22" fmla="*/ 8 w 52"/>
                <a:gd name="T23" fmla="*/ 52 h 59"/>
                <a:gd name="T24" fmla="*/ 5 w 52"/>
                <a:gd name="T25" fmla="*/ 47 h 59"/>
                <a:gd name="T26" fmla="*/ 2 w 52"/>
                <a:gd name="T27" fmla="*/ 43 h 59"/>
                <a:gd name="T28" fmla="*/ 1 w 52"/>
                <a:gd name="T29" fmla="*/ 38 h 59"/>
                <a:gd name="T30" fmla="*/ 0 w 52"/>
                <a:gd name="T31" fmla="*/ 31 h 59"/>
                <a:gd name="T32" fmla="*/ 2 w 52"/>
                <a:gd name="T33" fmla="*/ 18 h 59"/>
                <a:gd name="T34" fmla="*/ 8 w 52"/>
                <a:gd name="T35" fmla="*/ 8 h 59"/>
                <a:gd name="T36" fmla="*/ 12 w 52"/>
                <a:gd name="T37" fmla="*/ 5 h 59"/>
                <a:gd name="T38" fmla="*/ 16 w 52"/>
                <a:gd name="T39" fmla="*/ 3 h 59"/>
                <a:gd name="T40" fmla="*/ 21 w 52"/>
                <a:gd name="T41" fmla="*/ 1 h 59"/>
                <a:gd name="T42" fmla="*/ 26 w 52"/>
                <a:gd name="T43" fmla="*/ 0 h 59"/>
                <a:gd name="T44" fmla="*/ 33 w 52"/>
                <a:gd name="T45" fmla="*/ 1 h 59"/>
                <a:gd name="T46" fmla="*/ 40 w 52"/>
                <a:gd name="T47" fmla="*/ 4 h 59"/>
                <a:gd name="T48" fmla="*/ 45 w 52"/>
                <a:gd name="T49" fmla="*/ 8 h 59"/>
                <a:gd name="T50" fmla="*/ 48 w 52"/>
                <a:gd name="T51" fmla="*/ 12 h 59"/>
                <a:gd name="T52" fmla="*/ 50 w 52"/>
                <a:gd name="T53" fmla="*/ 18 h 59"/>
                <a:gd name="T54" fmla="*/ 52 w 52"/>
                <a:gd name="T55" fmla="*/ 23 h 59"/>
                <a:gd name="T56" fmla="*/ 52 w 52"/>
                <a:gd name="T57" fmla="*/ 30 h 59"/>
                <a:gd name="T58" fmla="*/ 52 w 52"/>
                <a:gd name="T59" fmla="*/ 32 h 59"/>
                <a:gd name="T60" fmla="*/ 10 w 52"/>
                <a:gd name="T61" fmla="*/ 32 h 59"/>
                <a:gd name="T62" fmla="*/ 12 w 52"/>
                <a:gd name="T63" fmla="*/ 38 h 59"/>
                <a:gd name="T64" fmla="*/ 13 w 52"/>
                <a:gd name="T65" fmla="*/ 42 h 59"/>
                <a:gd name="T66" fmla="*/ 16 w 52"/>
                <a:gd name="T67" fmla="*/ 46 h 59"/>
                <a:gd name="T68" fmla="*/ 18 w 52"/>
                <a:gd name="T69" fmla="*/ 48 h 59"/>
                <a:gd name="T70" fmla="*/ 22 w 52"/>
                <a:gd name="T71" fmla="*/ 50 h 59"/>
                <a:gd name="T72" fmla="*/ 28 w 52"/>
                <a:gd name="T73" fmla="*/ 50 h 59"/>
                <a:gd name="T74" fmla="*/ 32 w 52"/>
                <a:gd name="T75" fmla="*/ 50 h 59"/>
                <a:gd name="T76" fmla="*/ 36 w 52"/>
                <a:gd name="T77" fmla="*/ 48 h 59"/>
                <a:gd name="T78" fmla="*/ 40 w 52"/>
                <a:gd name="T79" fmla="*/ 46 h 59"/>
                <a:gd name="T80" fmla="*/ 42 w 52"/>
                <a:gd name="T81" fmla="*/ 42 h 59"/>
                <a:gd name="T82" fmla="*/ 10 w 52"/>
                <a:gd name="T83" fmla="*/ 23 h 59"/>
                <a:gd name="T84" fmla="*/ 42 w 52"/>
                <a:gd name="T85" fmla="*/ 23 h 59"/>
                <a:gd name="T86" fmla="*/ 41 w 52"/>
                <a:gd name="T87" fmla="*/ 18 h 59"/>
                <a:gd name="T88" fmla="*/ 38 w 52"/>
                <a:gd name="T89" fmla="*/ 15 h 59"/>
                <a:gd name="T90" fmla="*/ 34 w 52"/>
                <a:gd name="T91" fmla="*/ 12 h 59"/>
                <a:gd name="T92" fmla="*/ 30 w 52"/>
                <a:gd name="T93" fmla="*/ 11 h 59"/>
                <a:gd name="T94" fmla="*/ 26 w 52"/>
                <a:gd name="T95" fmla="*/ 10 h 59"/>
                <a:gd name="T96" fmla="*/ 22 w 52"/>
                <a:gd name="T97" fmla="*/ 11 h 59"/>
                <a:gd name="T98" fmla="*/ 18 w 52"/>
                <a:gd name="T99" fmla="*/ 11 h 59"/>
                <a:gd name="T100" fmla="*/ 16 w 52"/>
                <a:gd name="T101" fmla="*/ 14 h 59"/>
                <a:gd name="T102" fmla="*/ 13 w 52"/>
                <a:gd name="T103" fmla="*/ 16 h 59"/>
                <a:gd name="T104" fmla="*/ 12 w 52"/>
                <a:gd name="T105" fmla="*/ 19 h 59"/>
                <a:gd name="T106" fmla="*/ 10 w 52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9">
                  <a:moveTo>
                    <a:pt x="42" y="42"/>
                  </a:moveTo>
                  <a:lnTo>
                    <a:pt x="52" y="43"/>
                  </a:lnTo>
                  <a:lnTo>
                    <a:pt x="49" y="47"/>
                  </a:lnTo>
                  <a:lnTo>
                    <a:pt x="46" y="51"/>
                  </a:lnTo>
                  <a:lnTo>
                    <a:pt x="42" y="55"/>
                  </a:lnTo>
                  <a:lnTo>
                    <a:pt x="38" y="58"/>
                  </a:lnTo>
                  <a:lnTo>
                    <a:pt x="33" y="59"/>
                  </a:lnTo>
                  <a:lnTo>
                    <a:pt x="26" y="59"/>
                  </a:lnTo>
                  <a:lnTo>
                    <a:pt x="21" y="59"/>
                  </a:lnTo>
                  <a:lnTo>
                    <a:pt x="16" y="58"/>
                  </a:lnTo>
                  <a:lnTo>
                    <a:pt x="12" y="55"/>
                  </a:lnTo>
                  <a:lnTo>
                    <a:pt x="8" y="52"/>
                  </a:lnTo>
                  <a:lnTo>
                    <a:pt x="5" y="47"/>
                  </a:lnTo>
                  <a:lnTo>
                    <a:pt x="2" y="43"/>
                  </a:lnTo>
                  <a:lnTo>
                    <a:pt x="1" y="38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0" y="4"/>
                  </a:lnTo>
                  <a:lnTo>
                    <a:pt x="45" y="8"/>
                  </a:lnTo>
                  <a:lnTo>
                    <a:pt x="48" y="12"/>
                  </a:lnTo>
                  <a:lnTo>
                    <a:pt x="50" y="18"/>
                  </a:lnTo>
                  <a:lnTo>
                    <a:pt x="52" y="23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10" y="32"/>
                  </a:lnTo>
                  <a:lnTo>
                    <a:pt x="12" y="38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8" y="50"/>
                  </a:lnTo>
                  <a:lnTo>
                    <a:pt x="32" y="50"/>
                  </a:lnTo>
                  <a:lnTo>
                    <a:pt x="36" y="48"/>
                  </a:lnTo>
                  <a:lnTo>
                    <a:pt x="40" y="46"/>
                  </a:lnTo>
                  <a:lnTo>
                    <a:pt x="42" y="42"/>
                  </a:lnTo>
                  <a:close/>
                  <a:moveTo>
                    <a:pt x="10" y="23"/>
                  </a:moveTo>
                  <a:lnTo>
                    <a:pt x="42" y="23"/>
                  </a:lnTo>
                  <a:lnTo>
                    <a:pt x="41" y="18"/>
                  </a:lnTo>
                  <a:lnTo>
                    <a:pt x="38" y="15"/>
                  </a:lnTo>
                  <a:lnTo>
                    <a:pt x="34" y="12"/>
                  </a:lnTo>
                  <a:lnTo>
                    <a:pt x="30" y="11"/>
                  </a:lnTo>
                  <a:lnTo>
                    <a:pt x="26" y="10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2" y="19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4" name="Freeform 72"/>
            <p:cNvSpPr>
              <a:spLocks/>
            </p:cNvSpPr>
            <p:nvPr/>
          </p:nvSpPr>
          <p:spPr bwMode="auto">
            <a:xfrm>
              <a:off x="6461622" y="4062388"/>
              <a:ext cx="46038" cy="92075"/>
            </a:xfrm>
            <a:custGeom>
              <a:avLst/>
              <a:gdLst>
                <a:gd name="T0" fmla="*/ 0 w 29"/>
                <a:gd name="T1" fmla="*/ 58 h 58"/>
                <a:gd name="T2" fmla="*/ 0 w 29"/>
                <a:gd name="T3" fmla="*/ 1 h 58"/>
                <a:gd name="T4" fmla="*/ 9 w 29"/>
                <a:gd name="T5" fmla="*/ 1 h 58"/>
                <a:gd name="T6" fmla="*/ 9 w 29"/>
                <a:gd name="T7" fmla="*/ 10 h 58"/>
                <a:gd name="T8" fmla="*/ 12 w 29"/>
                <a:gd name="T9" fmla="*/ 5 h 58"/>
                <a:gd name="T10" fmla="*/ 15 w 29"/>
                <a:gd name="T11" fmla="*/ 3 h 58"/>
                <a:gd name="T12" fmla="*/ 17 w 29"/>
                <a:gd name="T13" fmla="*/ 1 h 58"/>
                <a:gd name="T14" fmla="*/ 21 w 29"/>
                <a:gd name="T15" fmla="*/ 0 h 58"/>
                <a:gd name="T16" fmla="*/ 25 w 29"/>
                <a:gd name="T17" fmla="*/ 1 h 58"/>
                <a:gd name="T18" fmla="*/ 29 w 29"/>
                <a:gd name="T19" fmla="*/ 4 h 58"/>
                <a:gd name="T20" fmla="*/ 27 w 29"/>
                <a:gd name="T21" fmla="*/ 12 h 58"/>
                <a:gd name="T22" fmla="*/ 24 w 29"/>
                <a:gd name="T23" fmla="*/ 11 h 58"/>
                <a:gd name="T24" fmla="*/ 20 w 29"/>
                <a:gd name="T25" fmla="*/ 10 h 58"/>
                <a:gd name="T26" fmla="*/ 17 w 29"/>
                <a:gd name="T27" fmla="*/ 11 h 58"/>
                <a:gd name="T28" fmla="*/ 15 w 29"/>
                <a:gd name="T29" fmla="*/ 12 h 58"/>
                <a:gd name="T30" fmla="*/ 13 w 29"/>
                <a:gd name="T31" fmla="*/ 14 h 58"/>
                <a:gd name="T32" fmla="*/ 12 w 29"/>
                <a:gd name="T33" fmla="*/ 18 h 58"/>
                <a:gd name="T34" fmla="*/ 11 w 29"/>
                <a:gd name="T35" fmla="*/ 23 h 58"/>
                <a:gd name="T36" fmla="*/ 11 w 29"/>
                <a:gd name="T37" fmla="*/ 28 h 58"/>
                <a:gd name="T38" fmla="*/ 11 w 29"/>
                <a:gd name="T39" fmla="*/ 58 h 58"/>
                <a:gd name="T40" fmla="*/ 0 w 29"/>
                <a:gd name="T4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58">
                  <a:moveTo>
                    <a:pt x="0" y="58"/>
                  </a:moveTo>
                  <a:lnTo>
                    <a:pt x="0" y="1"/>
                  </a:lnTo>
                  <a:lnTo>
                    <a:pt x="9" y="1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9" y="4"/>
                  </a:lnTo>
                  <a:lnTo>
                    <a:pt x="27" y="12"/>
                  </a:lnTo>
                  <a:lnTo>
                    <a:pt x="24" y="11"/>
                  </a:lnTo>
                  <a:lnTo>
                    <a:pt x="20" y="10"/>
                  </a:lnTo>
                  <a:lnTo>
                    <a:pt x="17" y="11"/>
                  </a:lnTo>
                  <a:lnTo>
                    <a:pt x="15" y="12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1" y="23"/>
                  </a:lnTo>
                  <a:lnTo>
                    <a:pt x="11" y="28"/>
                  </a:lnTo>
                  <a:lnTo>
                    <a:pt x="11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5" name="Freeform 73"/>
            <p:cNvSpPr>
              <a:spLocks noEditPoints="1"/>
            </p:cNvSpPr>
            <p:nvPr/>
          </p:nvSpPr>
          <p:spPr bwMode="auto">
            <a:xfrm>
              <a:off x="6518772" y="4030638"/>
              <a:ext cx="17463" cy="123825"/>
            </a:xfrm>
            <a:custGeom>
              <a:avLst/>
              <a:gdLst>
                <a:gd name="T0" fmla="*/ 0 w 11"/>
                <a:gd name="T1" fmla="*/ 11 h 78"/>
                <a:gd name="T2" fmla="*/ 0 w 11"/>
                <a:gd name="T3" fmla="*/ 0 h 78"/>
                <a:gd name="T4" fmla="*/ 11 w 11"/>
                <a:gd name="T5" fmla="*/ 0 h 78"/>
                <a:gd name="T6" fmla="*/ 11 w 11"/>
                <a:gd name="T7" fmla="*/ 11 h 78"/>
                <a:gd name="T8" fmla="*/ 0 w 11"/>
                <a:gd name="T9" fmla="*/ 11 h 78"/>
                <a:gd name="T10" fmla="*/ 0 w 11"/>
                <a:gd name="T11" fmla="*/ 78 h 78"/>
                <a:gd name="T12" fmla="*/ 0 w 11"/>
                <a:gd name="T13" fmla="*/ 21 h 78"/>
                <a:gd name="T14" fmla="*/ 11 w 11"/>
                <a:gd name="T15" fmla="*/ 21 h 78"/>
                <a:gd name="T16" fmla="*/ 11 w 11"/>
                <a:gd name="T17" fmla="*/ 78 h 78"/>
                <a:gd name="T18" fmla="*/ 0 w 11"/>
                <a:gd name="T1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8">
                  <a:moveTo>
                    <a:pt x="0" y="11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  <a:moveTo>
                    <a:pt x="0" y="78"/>
                  </a:moveTo>
                  <a:lnTo>
                    <a:pt x="0" y="21"/>
                  </a:lnTo>
                  <a:lnTo>
                    <a:pt x="11" y="21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6" name="Freeform 74"/>
            <p:cNvSpPr>
              <a:spLocks noEditPoints="1"/>
            </p:cNvSpPr>
            <p:nvPr/>
          </p:nvSpPr>
          <p:spPr bwMode="auto">
            <a:xfrm>
              <a:off x="6550522" y="4062388"/>
              <a:ext cx="80963" cy="93663"/>
            </a:xfrm>
            <a:custGeom>
              <a:avLst/>
              <a:gdLst>
                <a:gd name="T0" fmla="*/ 0 w 51"/>
                <a:gd name="T1" fmla="*/ 30 h 59"/>
                <a:gd name="T2" fmla="*/ 3 w 51"/>
                <a:gd name="T3" fmla="*/ 16 h 59"/>
                <a:gd name="T4" fmla="*/ 9 w 51"/>
                <a:gd name="T5" fmla="*/ 7 h 59"/>
                <a:gd name="T6" fmla="*/ 13 w 51"/>
                <a:gd name="T7" fmla="*/ 4 h 59"/>
                <a:gd name="T8" fmla="*/ 20 w 51"/>
                <a:gd name="T9" fmla="*/ 1 h 59"/>
                <a:gd name="T10" fmla="*/ 25 w 51"/>
                <a:gd name="T11" fmla="*/ 0 h 59"/>
                <a:gd name="T12" fmla="*/ 34 w 51"/>
                <a:gd name="T13" fmla="*/ 1 h 59"/>
                <a:gd name="T14" fmla="*/ 39 w 51"/>
                <a:gd name="T15" fmla="*/ 4 h 59"/>
                <a:gd name="T16" fmla="*/ 44 w 51"/>
                <a:gd name="T17" fmla="*/ 8 h 59"/>
                <a:gd name="T18" fmla="*/ 47 w 51"/>
                <a:gd name="T19" fmla="*/ 12 h 59"/>
                <a:gd name="T20" fmla="*/ 50 w 51"/>
                <a:gd name="T21" fmla="*/ 18 h 59"/>
                <a:gd name="T22" fmla="*/ 51 w 51"/>
                <a:gd name="T23" fmla="*/ 23 h 59"/>
                <a:gd name="T24" fmla="*/ 51 w 51"/>
                <a:gd name="T25" fmla="*/ 30 h 59"/>
                <a:gd name="T26" fmla="*/ 51 w 51"/>
                <a:gd name="T27" fmla="*/ 36 h 59"/>
                <a:gd name="T28" fmla="*/ 50 w 51"/>
                <a:gd name="T29" fmla="*/ 42 h 59"/>
                <a:gd name="T30" fmla="*/ 48 w 51"/>
                <a:gd name="T31" fmla="*/ 46 h 59"/>
                <a:gd name="T32" fmla="*/ 46 w 51"/>
                <a:gd name="T33" fmla="*/ 50 h 59"/>
                <a:gd name="T34" fmla="*/ 43 w 51"/>
                <a:gd name="T35" fmla="*/ 54 h 59"/>
                <a:gd name="T36" fmla="*/ 39 w 51"/>
                <a:gd name="T37" fmla="*/ 56 h 59"/>
                <a:gd name="T38" fmla="*/ 32 w 51"/>
                <a:gd name="T39" fmla="*/ 59 h 59"/>
                <a:gd name="T40" fmla="*/ 25 w 51"/>
                <a:gd name="T41" fmla="*/ 59 h 59"/>
                <a:gd name="T42" fmla="*/ 19 w 51"/>
                <a:gd name="T43" fmla="*/ 59 h 59"/>
                <a:gd name="T44" fmla="*/ 13 w 51"/>
                <a:gd name="T45" fmla="*/ 56 h 59"/>
                <a:gd name="T46" fmla="*/ 8 w 51"/>
                <a:gd name="T47" fmla="*/ 52 h 59"/>
                <a:gd name="T48" fmla="*/ 3 w 51"/>
                <a:gd name="T49" fmla="*/ 43 h 59"/>
                <a:gd name="T50" fmla="*/ 0 w 51"/>
                <a:gd name="T51" fmla="*/ 30 h 59"/>
                <a:gd name="T52" fmla="*/ 11 w 51"/>
                <a:gd name="T53" fmla="*/ 30 h 59"/>
                <a:gd name="T54" fmla="*/ 11 w 51"/>
                <a:gd name="T55" fmla="*/ 36 h 59"/>
                <a:gd name="T56" fmla="*/ 12 w 51"/>
                <a:gd name="T57" fmla="*/ 42 h 59"/>
                <a:gd name="T58" fmla="*/ 15 w 51"/>
                <a:gd name="T59" fmla="*/ 46 h 59"/>
                <a:gd name="T60" fmla="*/ 19 w 51"/>
                <a:gd name="T61" fmla="*/ 48 h 59"/>
                <a:gd name="T62" fmla="*/ 21 w 51"/>
                <a:gd name="T63" fmla="*/ 50 h 59"/>
                <a:gd name="T64" fmla="*/ 25 w 51"/>
                <a:gd name="T65" fmla="*/ 50 h 59"/>
                <a:gd name="T66" fmla="*/ 30 w 51"/>
                <a:gd name="T67" fmla="*/ 50 h 59"/>
                <a:gd name="T68" fmla="*/ 34 w 51"/>
                <a:gd name="T69" fmla="*/ 48 h 59"/>
                <a:gd name="T70" fmla="*/ 36 w 51"/>
                <a:gd name="T71" fmla="*/ 46 h 59"/>
                <a:gd name="T72" fmla="*/ 39 w 51"/>
                <a:gd name="T73" fmla="*/ 42 h 59"/>
                <a:gd name="T74" fmla="*/ 40 w 51"/>
                <a:gd name="T75" fmla="*/ 36 h 59"/>
                <a:gd name="T76" fmla="*/ 42 w 51"/>
                <a:gd name="T77" fmla="*/ 30 h 59"/>
                <a:gd name="T78" fmla="*/ 40 w 51"/>
                <a:gd name="T79" fmla="*/ 24 h 59"/>
                <a:gd name="T80" fmla="*/ 39 w 51"/>
                <a:gd name="T81" fmla="*/ 19 h 59"/>
                <a:gd name="T82" fmla="*/ 36 w 51"/>
                <a:gd name="T83" fmla="*/ 15 h 59"/>
                <a:gd name="T84" fmla="*/ 34 w 51"/>
                <a:gd name="T85" fmla="*/ 12 h 59"/>
                <a:gd name="T86" fmla="*/ 30 w 51"/>
                <a:gd name="T87" fmla="*/ 11 h 59"/>
                <a:gd name="T88" fmla="*/ 25 w 51"/>
                <a:gd name="T89" fmla="*/ 10 h 59"/>
                <a:gd name="T90" fmla="*/ 21 w 51"/>
                <a:gd name="T91" fmla="*/ 11 h 59"/>
                <a:gd name="T92" fmla="*/ 19 w 51"/>
                <a:gd name="T93" fmla="*/ 12 h 59"/>
                <a:gd name="T94" fmla="*/ 15 w 51"/>
                <a:gd name="T95" fmla="*/ 15 h 59"/>
                <a:gd name="T96" fmla="*/ 12 w 51"/>
                <a:gd name="T97" fmla="*/ 19 h 59"/>
                <a:gd name="T98" fmla="*/ 11 w 51"/>
                <a:gd name="T99" fmla="*/ 24 h 59"/>
                <a:gd name="T100" fmla="*/ 11 w 51"/>
                <a:gd name="T101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" h="59">
                  <a:moveTo>
                    <a:pt x="0" y="30"/>
                  </a:moveTo>
                  <a:lnTo>
                    <a:pt x="3" y="16"/>
                  </a:lnTo>
                  <a:lnTo>
                    <a:pt x="9" y="7"/>
                  </a:lnTo>
                  <a:lnTo>
                    <a:pt x="13" y="4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34" y="1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50" y="18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1" y="36"/>
                  </a:lnTo>
                  <a:lnTo>
                    <a:pt x="50" y="42"/>
                  </a:lnTo>
                  <a:lnTo>
                    <a:pt x="48" y="46"/>
                  </a:lnTo>
                  <a:lnTo>
                    <a:pt x="46" y="50"/>
                  </a:lnTo>
                  <a:lnTo>
                    <a:pt x="43" y="54"/>
                  </a:lnTo>
                  <a:lnTo>
                    <a:pt x="39" y="56"/>
                  </a:lnTo>
                  <a:lnTo>
                    <a:pt x="32" y="59"/>
                  </a:lnTo>
                  <a:lnTo>
                    <a:pt x="25" y="59"/>
                  </a:lnTo>
                  <a:lnTo>
                    <a:pt x="19" y="59"/>
                  </a:lnTo>
                  <a:lnTo>
                    <a:pt x="13" y="56"/>
                  </a:lnTo>
                  <a:lnTo>
                    <a:pt x="8" y="52"/>
                  </a:lnTo>
                  <a:lnTo>
                    <a:pt x="3" y="43"/>
                  </a:lnTo>
                  <a:lnTo>
                    <a:pt x="0" y="30"/>
                  </a:lnTo>
                  <a:close/>
                  <a:moveTo>
                    <a:pt x="11" y="30"/>
                  </a:moveTo>
                  <a:lnTo>
                    <a:pt x="11" y="36"/>
                  </a:lnTo>
                  <a:lnTo>
                    <a:pt x="12" y="42"/>
                  </a:lnTo>
                  <a:lnTo>
                    <a:pt x="15" y="46"/>
                  </a:lnTo>
                  <a:lnTo>
                    <a:pt x="19" y="48"/>
                  </a:lnTo>
                  <a:lnTo>
                    <a:pt x="21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4" y="48"/>
                  </a:lnTo>
                  <a:lnTo>
                    <a:pt x="36" y="46"/>
                  </a:lnTo>
                  <a:lnTo>
                    <a:pt x="39" y="42"/>
                  </a:lnTo>
                  <a:lnTo>
                    <a:pt x="40" y="36"/>
                  </a:lnTo>
                  <a:lnTo>
                    <a:pt x="42" y="30"/>
                  </a:lnTo>
                  <a:lnTo>
                    <a:pt x="40" y="24"/>
                  </a:lnTo>
                  <a:lnTo>
                    <a:pt x="39" y="19"/>
                  </a:lnTo>
                  <a:lnTo>
                    <a:pt x="36" y="15"/>
                  </a:lnTo>
                  <a:lnTo>
                    <a:pt x="34" y="12"/>
                  </a:lnTo>
                  <a:lnTo>
                    <a:pt x="30" y="11"/>
                  </a:lnTo>
                  <a:lnTo>
                    <a:pt x="25" y="10"/>
                  </a:lnTo>
                  <a:lnTo>
                    <a:pt x="21" y="11"/>
                  </a:lnTo>
                  <a:lnTo>
                    <a:pt x="19" y="12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11" y="24"/>
                  </a:lnTo>
                  <a:lnTo>
                    <a:pt x="11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7" name="Freeform 75"/>
            <p:cNvSpPr>
              <a:spLocks/>
            </p:cNvSpPr>
            <p:nvPr/>
          </p:nvSpPr>
          <p:spPr bwMode="auto">
            <a:xfrm>
              <a:off x="6652122" y="4062388"/>
              <a:ext cx="44450" cy="92075"/>
            </a:xfrm>
            <a:custGeom>
              <a:avLst/>
              <a:gdLst>
                <a:gd name="T0" fmla="*/ 0 w 28"/>
                <a:gd name="T1" fmla="*/ 58 h 58"/>
                <a:gd name="T2" fmla="*/ 0 w 28"/>
                <a:gd name="T3" fmla="*/ 1 h 58"/>
                <a:gd name="T4" fmla="*/ 8 w 28"/>
                <a:gd name="T5" fmla="*/ 1 h 58"/>
                <a:gd name="T6" fmla="*/ 8 w 28"/>
                <a:gd name="T7" fmla="*/ 10 h 58"/>
                <a:gd name="T8" fmla="*/ 11 w 28"/>
                <a:gd name="T9" fmla="*/ 5 h 58"/>
                <a:gd name="T10" fmla="*/ 14 w 28"/>
                <a:gd name="T11" fmla="*/ 3 h 58"/>
                <a:gd name="T12" fmla="*/ 16 w 28"/>
                <a:gd name="T13" fmla="*/ 1 h 58"/>
                <a:gd name="T14" fmla="*/ 20 w 28"/>
                <a:gd name="T15" fmla="*/ 0 h 58"/>
                <a:gd name="T16" fmla="*/ 24 w 28"/>
                <a:gd name="T17" fmla="*/ 1 h 58"/>
                <a:gd name="T18" fmla="*/ 28 w 28"/>
                <a:gd name="T19" fmla="*/ 4 h 58"/>
                <a:gd name="T20" fmla="*/ 26 w 28"/>
                <a:gd name="T21" fmla="*/ 12 h 58"/>
                <a:gd name="T22" fmla="*/ 23 w 28"/>
                <a:gd name="T23" fmla="*/ 11 h 58"/>
                <a:gd name="T24" fmla="*/ 19 w 28"/>
                <a:gd name="T25" fmla="*/ 10 h 58"/>
                <a:gd name="T26" fmla="*/ 16 w 28"/>
                <a:gd name="T27" fmla="*/ 11 h 58"/>
                <a:gd name="T28" fmla="*/ 15 w 28"/>
                <a:gd name="T29" fmla="*/ 12 h 58"/>
                <a:gd name="T30" fmla="*/ 12 w 28"/>
                <a:gd name="T31" fmla="*/ 14 h 58"/>
                <a:gd name="T32" fmla="*/ 11 w 28"/>
                <a:gd name="T33" fmla="*/ 18 h 58"/>
                <a:gd name="T34" fmla="*/ 10 w 28"/>
                <a:gd name="T35" fmla="*/ 23 h 58"/>
                <a:gd name="T36" fmla="*/ 10 w 28"/>
                <a:gd name="T37" fmla="*/ 28 h 58"/>
                <a:gd name="T38" fmla="*/ 10 w 28"/>
                <a:gd name="T39" fmla="*/ 58 h 58"/>
                <a:gd name="T40" fmla="*/ 0 w 28"/>
                <a:gd name="T4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8">
                  <a:moveTo>
                    <a:pt x="0" y="58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8" y="10"/>
                  </a:lnTo>
                  <a:lnTo>
                    <a:pt x="11" y="5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26" y="12"/>
                  </a:lnTo>
                  <a:lnTo>
                    <a:pt x="23" y="11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2" y="14"/>
                  </a:lnTo>
                  <a:lnTo>
                    <a:pt x="11" y="18"/>
                  </a:lnTo>
                  <a:lnTo>
                    <a:pt x="10" y="23"/>
                  </a:lnTo>
                  <a:lnTo>
                    <a:pt x="10" y="28"/>
                  </a:lnTo>
                  <a:lnTo>
                    <a:pt x="10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8" name="Freeform 76"/>
            <p:cNvSpPr>
              <a:spLocks/>
            </p:cNvSpPr>
            <p:nvPr/>
          </p:nvSpPr>
          <p:spPr bwMode="auto">
            <a:xfrm>
              <a:off x="6752134" y="4062388"/>
              <a:ext cx="76200" cy="93663"/>
            </a:xfrm>
            <a:custGeom>
              <a:avLst/>
              <a:gdLst>
                <a:gd name="T0" fmla="*/ 38 w 48"/>
                <a:gd name="T1" fmla="*/ 38 h 59"/>
                <a:gd name="T2" fmla="*/ 48 w 48"/>
                <a:gd name="T3" fmla="*/ 39 h 59"/>
                <a:gd name="T4" fmla="*/ 47 w 48"/>
                <a:gd name="T5" fmla="*/ 44 h 59"/>
                <a:gd name="T6" fmla="*/ 44 w 48"/>
                <a:gd name="T7" fmla="*/ 50 h 59"/>
                <a:gd name="T8" fmla="*/ 40 w 48"/>
                <a:gd name="T9" fmla="*/ 54 h 59"/>
                <a:gd name="T10" fmla="*/ 36 w 48"/>
                <a:gd name="T11" fmla="*/ 56 h 59"/>
                <a:gd name="T12" fmla="*/ 31 w 48"/>
                <a:gd name="T13" fmla="*/ 59 h 59"/>
                <a:gd name="T14" fmla="*/ 24 w 48"/>
                <a:gd name="T15" fmla="*/ 59 h 59"/>
                <a:gd name="T16" fmla="*/ 18 w 48"/>
                <a:gd name="T17" fmla="*/ 59 h 59"/>
                <a:gd name="T18" fmla="*/ 12 w 48"/>
                <a:gd name="T19" fmla="*/ 56 h 59"/>
                <a:gd name="T20" fmla="*/ 7 w 48"/>
                <a:gd name="T21" fmla="*/ 52 h 59"/>
                <a:gd name="T22" fmla="*/ 2 w 48"/>
                <a:gd name="T23" fmla="*/ 43 h 59"/>
                <a:gd name="T24" fmla="*/ 0 w 48"/>
                <a:gd name="T25" fmla="*/ 30 h 59"/>
                <a:gd name="T26" fmla="*/ 0 w 48"/>
                <a:gd name="T27" fmla="*/ 22 h 59"/>
                <a:gd name="T28" fmla="*/ 3 w 48"/>
                <a:gd name="T29" fmla="*/ 15 h 59"/>
                <a:gd name="T30" fmla="*/ 6 w 48"/>
                <a:gd name="T31" fmla="*/ 11 h 59"/>
                <a:gd name="T32" fmla="*/ 8 w 48"/>
                <a:gd name="T33" fmla="*/ 7 h 59"/>
                <a:gd name="T34" fmla="*/ 12 w 48"/>
                <a:gd name="T35" fmla="*/ 4 h 59"/>
                <a:gd name="T36" fmla="*/ 18 w 48"/>
                <a:gd name="T37" fmla="*/ 1 h 59"/>
                <a:gd name="T38" fmla="*/ 24 w 48"/>
                <a:gd name="T39" fmla="*/ 0 h 59"/>
                <a:gd name="T40" fmla="*/ 31 w 48"/>
                <a:gd name="T41" fmla="*/ 1 h 59"/>
                <a:gd name="T42" fmla="*/ 35 w 48"/>
                <a:gd name="T43" fmla="*/ 3 h 59"/>
                <a:gd name="T44" fmla="*/ 39 w 48"/>
                <a:gd name="T45" fmla="*/ 5 h 59"/>
                <a:gd name="T46" fmla="*/ 43 w 48"/>
                <a:gd name="T47" fmla="*/ 10 h 59"/>
                <a:gd name="T48" fmla="*/ 46 w 48"/>
                <a:gd name="T49" fmla="*/ 14 h 59"/>
                <a:gd name="T50" fmla="*/ 47 w 48"/>
                <a:gd name="T51" fmla="*/ 19 h 59"/>
                <a:gd name="T52" fmla="*/ 36 w 48"/>
                <a:gd name="T53" fmla="*/ 20 h 59"/>
                <a:gd name="T54" fmla="*/ 35 w 48"/>
                <a:gd name="T55" fmla="*/ 15 h 59"/>
                <a:gd name="T56" fmla="*/ 32 w 48"/>
                <a:gd name="T57" fmla="*/ 12 h 59"/>
                <a:gd name="T58" fmla="*/ 30 w 48"/>
                <a:gd name="T59" fmla="*/ 11 h 59"/>
                <a:gd name="T60" fmla="*/ 24 w 48"/>
                <a:gd name="T61" fmla="*/ 10 h 59"/>
                <a:gd name="T62" fmla="*/ 20 w 48"/>
                <a:gd name="T63" fmla="*/ 11 h 59"/>
                <a:gd name="T64" fmla="*/ 18 w 48"/>
                <a:gd name="T65" fmla="*/ 12 h 59"/>
                <a:gd name="T66" fmla="*/ 14 w 48"/>
                <a:gd name="T67" fmla="*/ 15 h 59"/>
                <a:gd name="T68" fmla="*/ 12 w 48"/>
                <a:gd name="T69" fmla="*/ 19 h 59"/>
                <a:gd name="T70" fmla="*/ 11 w 48"/>
                <a:gd name="T71" fmla="*/ 24 h 59"/>
                <a:gd name="T72" fmla="*/ 10 w 48"/>
                <a:gd name="T73" fmla="*/ 30 h 59"/>
                <a:gd name="T74" fmla="*/ 11 w 48"/>
                <a:gd name="T75" fmla="*/ 36 h 59"/>
                <a:gd name="T76" fmla="*/ 12 w 48"/>
                <a:gd name="T77" fmla="*/ 42 h 59"/>
                <a:gd name="T78" fmla="*/ 14 w 48"/>
                <a:gd name="T79" fmla="*/ 46 h 59"/>
                <a:gd name="T80" fmla="*/ 16 w 48"/>
                <a:gd name="T81" fmla="*/ 48 h 59"/>
                <a:gd name="T82" fmla="*/ 20 w 48"/>
                <a:gd name="T83" fmla="*/ 50 h 59"/>
                <a:gd name="T84" fmla="*/ 24 w 48"/>
                <a:gd name="T85" fmla="*/ 50 h 59"/>
                <a:gd name="T86" fmla="*/ 30 w 48"/>
                <a:gd name="T87" fmla="*/ 50 h 59"/>
                <a:gd name="T88" fmla="*/ 34 w 48"/>
                <a:gd name="T89" fmla="*/ 47 h 59"/>
                <a:gd name="T90" fmla="*/ 35 w 48"/>
                <a:gd name="T91" fmla="*/ 44 h 59"/>
                <a:gd name="T92" fmla="*/ 38 w 48"/>
                <a:gd name="T93" fmla="*/ 42 h 59"/>
                <a:gd name="T94" fmla="*/ 38 w 48"/>
                <a:gd name="T95" fmla="*/ 3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59">
                  <a:moveTo>
                    <a:pt x="38" y="38"/>
                  </a:moveTo>
                  <a:lnTo>
                    <a:pt x="48" y="39"/>
                  </a:lnTo>
                  <a:lnTo>
                    <a:pt x="47" y="44"/>
                  </a:lnTo>
                  <a:lnTo>
                    <a:pt x="44" y="50"/>
                  </a:lnTo>
                  <a:lnTo>
                    <a:pt x="40" y="54"/>
                  </a:lnTo>
                  <a:lnTo>
                    <a:pt x="36" y="56"/>
                  </a:lnTo>
                  <a:lnTo>
                    <a:pt x="31" y="59"/>
                  </a:lnTo>
                  <a:lnTo>
                    <a:pt x="24" y="59"/>
                  </a:lnTo>
                  <a:lnTo>
                    <a:pt x="18" y="59"/>
                  </a:lnTo>
                  <a:lnTo>
                    <a:pt x="12" y="56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3" y="15"/>
                  </a:lnTo>
                  <a:lnTo>
                    <a:pt x="6" y="11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1" y="1"/>
                  </a:lnTo>
                  <a:lnTo>
                    <a:pt x="35" y="3"/>
                  </a:lnTo>
                  <a:lnTo>
                    <a:pt x="39" y="5"/>
                  </a:lnTo>
                  <a:lnTo>
                    <a:pt x="43" y="10"/>
                  </a:lnTo>
                  <a:lnTo>
                    <a:pt x="46" y="14"/>
                  </a:lnTo>
                  <a:lnTo>
                    <a:pt x="47" y="19"/>
                  </a:lnTo>
                  <a:lnTo>
                    <a:pt x="36" y="20"/>
                  </a:lnTo>
                  <a:lnTo>
                    <a:pt x="35" y="15"/>
                  </a:lnTo>
                  <a:lnTo>
                    <a:pt x="32" y="12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0" y="11"/>
                  </a:lnTo>
                  <a:lnTo>
                    <a:pt x="18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1" y="24"/>
                  </a:lnTo>
                  <a:lnTo>
                    <a:pt x="10" y="30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4" y="46"/>
                  </a:lnTo>
                  <a:lnTo>
                    <a:pt x="16" y="48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30" y="50"/>
                  </a:lnTo>
                  <a:lnTo>
                    <a:pt x="34" y="47"/>
                  </a:lnTo>
                  <a:lnTo>
                    <a:pt x="35" y="44"/>
                  </a:lnTo>
                  <a:lnTo>
                    <a:pt x="38" y="42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9" name="Freeform 77"/>
            <p:cNvSpPr>
              <a:spLocks noEditPoints="1"/>
            </p:cNvSpPr>
            <p:nvPr/>
          </p:nvSpPr>
          <p:spPr bwMode="auto">
            <a:xfrm>
              <a:off x="6834684" y="4062388"/>
              <a:ext cx="84138" cy="93663"/>
            </a:xfrm>
            <a:custGeom>
              <a:avLst/>
              <a:gdLst>
                <a:gd name="T0" fmla="*/ 42 w 53"/>
                <a:gd name="T1" fmla="*/ 42 h 59"/>
                <a:gd name="T2" fmla="*/ 53 w 53"/>
                <a:gd name="T3" fmla="*/ 43 h 59"/>
                <a:gd name="T4" fmla="*/ 50 w 53"/>
                <a:gd name="T5" fmla="*/ 47 h 59"/>
                <a:gd name="T6" fmla="*/ 47 w 53"/>
                <a:gd name="T7" fmla="*/ 51 h 59"/>
                <a:gd name="T8" fmla="*/ 43 w 53"/>
                <a:gd name="T9" fmla="*/ 55 h 59"/>
                <a:gd name="T10" fmla="*/ 39 w 53"/>
                <a:gd name="T11" fmla="*/ 58 h 59"/>
                <a:gd name="T12" fmla="*/ 34 w 53"/>
                <a:gd name="T13" fmla="*/ 59 h 59"/>
                <a:gd name="T14" fmla="*/ 27 w 53"/>
                <a:gd name="T15" fmla="*/ 59 h 59"/>
                <a:gd name="T16" fmla="*/ 22 w 53"/>
                <a:gd name="T17" fmla="*/ 59 h 59"/>
                <a:gd name="T18" fmla="*/ 16 w 53"/>
                <a:gd name="T19" fmla="*/ 58 h 59"/>
                <a:gd name="T20" fmla="*/ 11 w 53"/>
                <a:gd name="T21" fmla="*/ 55 h 59"/>
                <a:gd name="T22" fmla="*/ 8 w 53"/>
                <a:gd name="T23" fmla="*/ 52 h 59"/>
                <a:gd name="T24" fmla="*/ 4 w 53"/>
                <a:gd name="T25" fmla="*/ 47 h 59"/>
                <a:gd name="T26" fmla="*/ 2 w 53"/>
                <a:gd name="T27" fmla="*/ 43 h 59"/>
                <a:gd name="T28" fmla="*/ 0 w 53"/>
                <a:gd name="T29" fmla="*/ 38 h 59"/>
                <a:gd name="T30" fmla="*/ 0 w 53"/>
                <a:gd name="T31" fmla="*/ 31 h 59"/>
                <a:gd name="T32" fmla="*/ 2 w 53"/>
                <a:gd name="T33" fmla="*/ 18 h 59"/>
                <a:gd name="T34" fmla="*/ 8 w 53"/>
                <a:gd name="T35" fmla="*/ 8 h 59"/>
                <a:gd name="T36" fmla="*/ 11 w 53"/>
                <a:gd name="T37" fmla="*/ 5 h 59"/>
                <a:gd name="T38" fmla="*/ 16 w 53"/>
                <a:gd name="T39" fmla="*/ 3 h 59"/>
                <a:gd name="T40" fmla="*/ 22 w 53"/>
                <a:gd name="T41" fmla="*/ 1 h 59"/>
                <a:gd name="T42" fmla="*/ 27 w 53"/>
                <a:gd name="T43" fmla="*/ 0 h 59"/>
                <a:gd name="T44" fmla="*/ 34 w 53"/>
                <a:gd name="T45" fmla="*/ 1 h 59"/>
                <a:gd name="T46" fmla="*/ 41 w 53"/>
                <a:gd name="T47" fmla="*/ 4 h 59"/>
                <a:gd name="T48" fmla="*/ 45 w 53"/>
                <a:gd name="T49" fmla="*/ 8 h 59"/>
                <a:gd name="T50" fmla="*/ 49 w 53"/>
                <a:gd name="T51" fmla="*/ 12 h 59"/>
                <a:gd name="T52" fmla="*/ 50 w 53"/>
                <a:gd name="T53" fmla="*/ 18 h 59"/>
                <a:gd name="T54" fmla="*/ 51 w 53"/>
                <a:gd name="T55" fmla="*/ 23 h 59"/>
                <a:gd name="T56" fmla="*/ 53 w 53"/>
                <a:gd name="T57" fmla="*/ 30 h 59"/>
                <a:gd name="T58" fmla="*/ 53 w 53"/>
                <a:gd name="T59" fmla="*/ 32 h 59"/>
                <a:gd name="T60" fmla="*/ 11 w 53"/>
                <a:gd name="T61" fmla="*/ 32 h 59"/>
                <a:gd name="T62" fmla="*/ 11 w 53"/>
                <a:gd name="T63" fmla="*/ 38 h 59"/>
                <a:gd name="T64" fmla="*/ 14 w 53"/>
                <a:gd name="T65" fmla="*/ 42 h 59"/>
                <a:gd name="T66" fmla="*/ 16 w 53"/>
                <a:gd name="T67" fmla="*/ 46 h 59"/>
                <a:gd name="T68" fmla="*/ 19 w 53"/>
                <a:gd name="T69" fmla="*/ 48 h 59"/>
                <a:gd name="T70" fmla="*/ 23 w 53"/>
                <a:gd name="T71" fmla="*/ 50 h 59"/>
                <a:gd name="T72" fmla="*/ 27 w 53"/>
                <a:gd name="T73" fmla="*/ 50 h 59"/>
                <a:gd name="T74" fmla="*/ 32 w 53"/>
                <a:gd name="T75" fmla="*/ 50 h 59"/>
                <a:gd name="T76" fmla="*/ 37 w 53"/>
                <a:gd name="T77" fmla="*/ 48 h 59"/>
                <a:gd name="T78" fmla="*/ 39 w 53"/>
                <a:gd name="T79" fmla="*/ 46 h 59"/>
                <a:gd name="T80" fmla="*/ 42 w 53"/>
                <a:gd name="T81" fmla="*/ 42 h 59"/>
                <a:gd name="T82" fmla="*/ 11 w 53"/>
                <a:gd name="T83" fmla="*/ 23 h 59"/>
                <a:gd name="T84" fmla="*/ 42 w 53"/>
                <a:gd name="T85" fmla="*/ 23 h 59"/>
                <a:gd name="T86" fmla="*/ 41 w 53"/>
                <a:gd name="T87" fmla="*/ 18 h 59"/>
                <a:gd name="T88" fmla="*/ 39 w 53"/>
                <a:gd name="T89" fmla="*/ 15 h 59"/>
                <a:gd name="T90" fmla="*/ 35 w 53"/>
                <a:gd name="T91" fmla="*/ 12 h 59"/>
                <a:gd name="T92" fmla="*/ 31 w 53"/>
                <a:gd name="T93" fmla="*/ 11 h 59"/>
                <a:gd name="T94" fmla="*/ 27 w 53"/>
                <a:gd name="T95" fmla="*/ 10 h 59"/>
                <a:gd name="T96" fmla="*/ 23 w 53"/>
                <a:gd name="T97" fmla="*/ 11 h 59"/>
                <a:gd name="T98" fmla="*/ 19 w 53"/>
                <a:gd name="T99" fmla="*/ 11 h 59"/>
                <a:gd name="T100" fmla="*/ 15 w 53"/>
                <a:gd name="T101" fmla="*/ 14 h 59"/>
                <a:gd name="T102" fmla="*/ 12 w 53"/>
                <a:gd name="T103" fmla="*/ 16 h 59"/>
                <a:gd name="T104" fmla="*/ 11 w 53"/>
                <a:gd name="T105" fmla="*/ 19 h 59"/>
                <a:gd name="T106" fmla="*/ 11 w 53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" h="59">
                  <a:moveTo>
                    <a:pt x="42" y="42"/>
                  </a:moveTo>
                  <a:lnTo>
                    <a:pt x="53" y="43"/>
                  </a:lnTo>
                  <a:lnTo>
                    <a:pt x="50" y="47"/>
                  </a:lnTo>
                  <a:lnTo>
                    <a:pt x="47" y="51"/>
                  </a:lnTo>
                  <a:lnTo>
                    <a:pt x="43" y="55"/>
                  </a:lnTo>
                  <a:lnTo>
                    <a:pt x="39" y="58"/>
                  </a:lnTo>
                  <a:lnTo>
                    <a:pt x="34" y="59"/>
                  </a:lnTo>
                  <a:lnTo>
                    <a:pt x="27" y="59"/>
                  </a:lnTo>
                  <a:lnTo>
                    <a:pt x="22" y="59"/>
                  </a:lnTo>
                  <a:lnTo>
                    <a:pt x="16" y="58"/>
                  </a:lnTo>
                  <a:lnTo>
                    <a:pt x="11" y="55"/>
                  </a:lnTo>
                  <a:lnTo>
                    <a:pt x="8" y="52"/>
                  </a:lnTo>
                  <a:lnTo>
                    <a:pt x="4" y="47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6" y="3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34" y="1"/>
                  </a:lnTo>
                  <a:lnTo>
                    <a:pt x="41" y="4"/>
                  </a:lnTo>
                  <a:lnTo>
                    <a:pt x="45" y="8"/>
                  </a:lnTo>
                  <a:lnTo>
                    <a:pt x="49" y="12"/>
                  </a:lnTo>
                  <a:lnTo>
                    <a:pt x="50" y="18"/>
                  </a:lnTo>
                  <a:lnTo>
                    <a:pt x="51" y="23"/>
                  </a:lnTo>
                  <a:lnTo>
                    <a:pt x="53" y="30"/>
                  </a:lnTo>
                  <a:lnTo>
                    <a:pt x="53" y="32"/>
                  </a:lnTo>
                  <a:lnTo>
                    <a:pt x="11" y="32"/>
                  </a:lnTo>
                  <a:lnTo>
                    <a:pt x="11" y="38"/>
                  </a:lnTo>
                  <a:lnTo>
                    <a:pt x="14" y="42"/>
                  </a:lnTo>
                  <a:lnTo>
                    <a:pt x="16" y="46"/>
                  </a:lnTo>
                  <a:lnTo>
                    <a:pt x="19" y="48"/>
                  </a:lnTo>
                  <a:lnTo>
                    <a:pt x="23" y="50"/>
                  </a:lnTo>
                  <a:lnTo>
                    <a:pt x="27" y="50"/>
                  </a:lnTo>
                  <a:lnTo>
                    <a:pt x="32" y="50"/>
                  </a:lnTo>
                  <a:lnTo>
                    <a:pt x="37" y="48"/>
                  </a:lnTo>
                  <a:lnTo>
                    <a:pt x="39" y="46"/>
                  </a:lnTo>
                  <a:lnTo>
                    <a:pt x="42" y="42"/>
                  </a:lnTo>
                  <a:close/>
                  <a:moveTo>
                    <a:pt x="11" y="23"/>
                  </a:moveTo>
                  <a:lnTo>
                    <a:pt x="42" y="23"/>
                  </a:lnTo>
                  <a:lnTo>
                    <a:pt x="41" y="18"/>
                  </a:lnTo>
                  <a:lnTo>
                    <a:pt x="39" y="15"/>
                  </a:lnTo>
                  <a:lnTo>
                    <a:pt x="35" y="12"/>
                  </a:lnTo>
                  <a:lnTo>
                    <a:pt x="31" y="11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5" y="14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1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0" name="Rectangle 78"/>
            <p:cNvSpPr>
              <a:spLocks noChangeArrowheads="1"/>
            </p:cNvSpPr>
            <p:nvPr/>
          </p:nvSpPr>
          <p:spPr bwMode="auto">
            <a:xfrm>
              <a:off x="6937872" y="4030638"/>
              <a:ext cx="15875" cy="1238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1" name="Rectangle 79"/>
            <p:cNvSpPr>
              <a:spLocks noChangeArrowheads="1"/>
            </p:cNvSpPr>
            <p:nvPr/>
          </p:nvSpPr>
          <p:spPr bwMode="auto">
            <a:xfrm>
              <a:off x="6975972" y="4030638"/>
              <a:ext cx="14288" cy="1238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2" name="Freeform 80"/>
            <p:cNvSpPr>
              <a:spLocks/>
            </p:cNvSpPr>
            <p:nvPr/>
          </p:nvSpPr>
          <p:spPr bwMode="auto">
            <a:xfrm>
              <a:off x="6123484" y="4238600"/>
              <a:ext cx="93663" cy="123825"/>
            </a:xfrm>
            <a:custGeom>
              <a:avLst/>
              <a:gdLst>
                <a:gd name="T0" fmla="*/ 0 w 59"/>
                <a:gd name="T1" fmla="*/ 78 h 78"/>
                <a:gd name="T2" fmla="*/ 0 w 59"/>
                <a:gd name="T3" fmla="*/ 0 h 78"/>
                <a:gd name="T4" fmla="*/ 9 w 59"/>
                <a:gd name="T5" fmla="*/ 0 h 78"/>
                <a:gd name="T6" fmla="*/ 9 w 59"/>
                <a:gd name="T7" fmla="*/ 31 h 78"/>
                <a:gd name="T8" fmla="*/ 50 w 59"/>
                <a:gd name="T9" fmla="*/ 31 h 78"/>
                <a:gd name="T10" fmla="*/ 50 w 59"/>
                <a:gd name="T11" fmla="*/ 0 h 78"/>
                <a:gd name="T12" fmla="*/ 59 w 59"/>
                <a:gd name="T13" fmla="*/ 0 h 78"/>
                <a:gd name="T14" fmla="*/ 59 w 59"/>
                <a:gd name="T15" fmla="*/ 78 h 78"/>
                <a:gd name="T16" fmla="*/ 50 w 59"/>
                <a:gd name="T17" fmla="*/ 78 h 78"/>
                <a:gd name="T18" fmla="*/ 50 w 59"/>
                <a:gd name="T19" fmla="*/ 40 h 78"/>
                <a:gd name="T20" fmla="*/ 9 w 59"/>
                <a:gd name="T21" fmla="*/ 40 h 78"/>
                <a:gd name="T22" fmla="*/ 9 w 59"/>
                <a:gd name="T23" fmla="*/ 78 h 78"/>
                <a:gd name="T24" fmla="*/ 0 w 59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8">
                  <a:moveTo>
                    <a:pt x="0" y="7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31"/>
                  </a:lnTo>
                  <a:lnTo>
                    <a:pt x="50" y="31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59" y="78"/>
                  </a:lnTo>
                  <a:lnTo>
                    <a:pt x="50" y="78"/>
                  </a:lnTo>
                  <a:lnTo>
                    <a:pt x="50" y="40"/>
                  </a:lnTo>
                  <a:lnTo>
                    <a:pt x="9" y="40"/>
                  </a:lnTo>
                  <a:lnTo>
                    <a:pt x="9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3" name="Freeform 81"/>
            <p:cNvSpPr>
              <a:spLocks noEditPoints="1"/>
            </p:cNvSpPr>
            <p:nvPr/>
          </p:nvSpPr>
          <p:spPr bwMode="auto">
            <a:xfrm>
              <a:off x="6237784" y="4270350"/>
              <a:ext cx="80963" cy="93663"/>
            </a:xfrm>
            <a:custGeom>
              <a:avLst/>
              <a:gdLst>
                <a:gd name="T0" fmla="*/ 32 w 51"/>
                <a:gd name="T1" fmla="*/ 55 h 59"/>
                <a:gd name="T2" fmla="*/ 23 w 51"/>
                <a:gd name="T3" fmla="*/ 58 h 59"/>
                <a:gd name="T4" fmla="*/ 14 w 51"/>
                <a:gd name="T5" fmla="*/ 58 h 59"/>
                <a:gd name="T6" fmla="*/ 6 w 51"/>
                <a:gd name="T7" fmla="*/ 54 h 59"/>
                <a:gd name="T8" fmla="*/ 2 w 51"/>
                <a:gd name="T9" fmla="*/ 47 h 59"/>
                <a:gd name="T10" fmla="*/ 2 w 51"/>
                <a:gd name="T11" fmla="*/ 39 h 59"/>
                <a:gd name="T12" fmla="*/ 4 w 51"/>
                <a:gd name="T13" fmla="*/ 32 h 59"/>
                <a:gd name="T14" fmla="*/ 10 w 51"/>
                <a:gd name="T15" fmla="*/ 27 h 59"/>
                <a:gd name="T16" fmla="*/ 16 w 51"/>
                <a:gd name="T17" fmla="*/ 26 h 59"/>
                <a:gd name="T18" fmla="*/ 27 w 51"/>
                <a:gd name="T19" fmla="*/ 24 h 59"/>
                <a:gd name="T20" fmla="*/ 36 w 51"/>
                <a:gd name="T21" fmla="*/ 22 h 59"/>
                <a:gd name="T22" fmla="*/ 36 w 51"/>
                <a:gd name="T23" fmla="*/ 16 h 59"/>
                <a:gd name="T24" fmla="*/ 34 w 51"/>
                <a:gd name="T25" fmla="*/ 12 h 59"/>
                <a:gd name="T26" fmla="*/ 28 w 51"/>
                <a:gd name="T27" fmla="*/ 10 h 59"/>
                <a:gd name="T28" fmla="*/ 20 w 51"/>
                <a:gd name="T29" fmla="*/ 10 h 59"/>
                <a:gd name="T30" fmla="*/ 14 w 51"/>
                <a:gd name="T31" fmla="*/ 14 h 59"/>
                <a:gd name="T32" fmla="*/ 2 w 51"/>
                <a:gd name="T33" fmla="*/ 18 h 59"/>
                <a:gd name="T34" fmla="*/ 6 w 51"/>
                <a:gd name="T35" fmla="*/ 8 h 59"/>
                <a:gd name="T36" fmla="*/ 14 w 51"/>
                <a:gd name="T37" fmla="*/ 2 h 59"/>
                <a:gd name="T38" fmla="*/ 27 w 51"/>
                <a:gd name="T39" fmla="*/ 0 h 59"/>
                <a:gd name="T40" fmla="*/ 38 w 51"/>
                <a:gd name="T41" fmla="*/ 2 h 59"/>
                <a:gd name="T42" fmla="*/ 45 w 51"/>
                <a:gd name="T43" fmla="*/ 6 h 59"/>
                <a:gd name="T44" fmla="*/ 47 w 51"/>
                <a:gd name="T45" fmla="*/ 12 h 59"/>
                <a:gd name="T46" fmla="*/ 49 w 51"/>
                <a:gd name="T47" fmla="*/ 22 h 59"/>
                <a:gd name="T48" fmla="*/ 49 w 51"/>
                <a:gd name="T49" fmla="*/ 40 h 59"/>
                <a:gd name="T50" fmla="*/ 49 w 51"/>
                <a:gd name="T51" fmla="*/ 50 h 59"/>
                <a:gd name="T52" fmla="*/ 51 w 51"/>
                <a:gd name="T53" fmla="*/ 58 h 59"/>
                <a:gd name="T54" fmla="*/ 39 w 51"/>
                <a:gd name="T55" fmla="*/ 55 h 59"/>
                <a:gd name="T56" fmla="*/ 36 w 51"/>
                <a:gd name="T57" fmla="*/ 31 h 59"/>
                <a:gd name="T58" fmla="*/ 23 w 51"/>
                <a:gd name="T59" fmla="*/ 34 h 59"/>
                <a:gd name="T60" fmla="*/ 15 w 51"/>
                <a:gd name="T61" fmla="*/ 35 h 59"/>
                <a:gd name="T62" fmla="*/ 12 w 51"/>
                <a:gd name="T63" fmla="*/ 38 h 59"/>
                <a:gd name="T64" fmla="*/ 11 w 51"/>
                <a:gd name="T65" fmla="*/ 42 h 59"/>
                <a:gd name="T66" fmla="*/ 14 w 51"/>
                <a:gd name="T67" fmla="*/ 47 h 59"/>
                <a:gd name="T68" fmla="*/ 20 w 51"/>
                <a:gd name="T69" fmla="*/ 50 h 59"/>
                <a:gd name="T70" fmla="*/ 30 w 51"/>
                <a:gd name="T71" fmla="*/ 47 h 59"/>
                <a:gd name="T72" fmla="*/ 35 w 51"/>
                <a:gd name="T73" fmla="*/ 42 h 59"/>
                <a:gd name="T74" fmla="*/ 36 w 51"/>
                <a:gd name="T75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9">
                  <a:moveTo>
                    <a:pt x="38" y="51"/>
                  </a:moveTo>
                  <a:lnTo>
                    <a:pt x="32" y="55"/>
                  </a:lnTo>
                  <a:lnTo>
                    <a:pt x="28" y="57"/>
                  </a:lnTo>
                  <a:lnTo>
                    <a:pt x="23" y="58"/>
                  </a:lnTo>
                  <a:lnTo>
                    <a:pt x="19" y="59"/>
                  </a:lnTo>
                  <a:lnTo>
                    <a:pt x="14" y="58"/>
                  </a:lnTo>
                  <a:lnTo>
                    <a:pt x="8" y="57"/>
                  </a:lnTo>
                  <a:lnTo>
                    <a:pt x="6" y="54"/>
                  </a:lnTo>
                  <a:lnTo>
                    <a:pt x="3" y="51"/>
                  </a:lnTo>
                  <a:lnTo>
                    <a:pt x="2" y="47"/>
                  </a:lnTo>
                  <a:lnTo>
                    <a:pt x="0" y="43"/>
                  </a:lnTo>
                  <a:lnTo>
                    <a:pt x="2" y="39"/>
                  </a:lnTo>
                  <a:lnTo>
                    <a:pt x="3" y="35"/>
                  </a:lnTo>
                  <a:lnTo>
                    <a:pt x="4" y="32"/>
                  </a:lnTo>
                  <a:lnTo>
                    <a:pt x="7" y="30"/>
                  </a:lnTo>
                  <a:lnTo>
                    <a:pt x="10" y="27"/>
                  </a:lnTo>
                  <a:lnTo>
                    <a:pt x="14" y="27"/>
                  </a:lnTo>
                  <a:lnTo>
                    <a:pt x="16" y="26"/>
                  </a:lnTo>
                  <a:lnTo>
                    <a:pt x="22" y="24"/>
                  </a:lnTo>
                  <a:lnTo>
                    <a:pt x="27" y="24"/>
                  </a:lnTo>
                  <a:lnTo>
                    <a:pt x="32" y="23"/>
                  </a:lnTo>
                  <a:lnTo>
                    <a:pt x="36" y="22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5" y="14"/>
                  </a:lnTo>
                  <a:lnTo>
                    <a:pt x="34" y="12"/>
                  </a:lnTo>
                  <a:lnTo>
                    <a:pt x="32" y="11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0" y="10"/>
                  </a:lnTo>
                  <a:lnTo>
                    <a:pt x="16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2" y="18"/>
                  </a:lnTo>
                  <a:lnTo>
                    <a:pt x="3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5" y="6"/>
                  </a:lnTo>
                  <a:lnTo>
                    <a:pt x="46" y="10"/>
                  </a:lnTo>
                  <a:lnTo>
                    <a:pt x="47" y="12"/>
                  </a:lnTo>
                  <a:lnTo>
                    <a:pt x="49" y="16"/>
                  </a:lnTo>
                  <a:lnTo>
                    <a:pt x="49" y="22"/>
                  </a:lnTo>
                  <a:lnTo>
                    <a:pt x="49" y="34"/>
                  </a:lnTo>
                  <a:lnTo>
                    <a:pt x="49" y="40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4"/>
                  </a:lnTo>
                  <a:lnTo>
                    <a:pt x="51" y="58"/>
                  </a:lnTo>
                  <a:lnTo>
                    <a:pt x="42" y="58"/>
                  </a:lnTo>
                  <a:lnTo>
                    <a:pt x="39" y="55"/>
                  </a:lnTo>
                  <a:lnTo>
                    <a:pt x="38" y="51"/>
                  </a:lnTo>
                  <a:close/>
                  <a:moveTo>
                    <a:pt x="36" y="31"/>
                  </a:moveTo>
                  <a:lnTo>
                    <a:pt x="31" y="32"/>
                  </a:lnTo>
                  <a:lnTo>
                    <a:pt x="23" y="34"/>
                  </a:lnTo>
                  <a:lnTo>
                    <a:pt x="18" y="35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11" y="44"/>
                  </a:lnTo>
                  <a:lnTo>
                    <a:pt x="14" y="47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6" y="50"/>
                  </a:lnTo>
                  <a:lnTo>
                    <a:pt x="30" y="47"/>
                  </a:lnTo>
                  <a:lnTo>
                    <a:pt x="32" y="44"/>
                  </a:lnTo>
                  <a:lnTo>
                    <a:pt x="35" y="42"/>
                  </a:lnTo>
                  <a:lnTo>
                    <a:pt x="36" y="38"/>
                  </a:lnTo>
                  <a:lnTo>
                    <a:pt x="36" y="34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4" name="Freeform 82"/>
            <p:cNvSpPr>
              <a:spLocks/>
            </p:cNvSpPr>
            <p:nvPr/>
          </p:nvSpPr>
          <p:spPr bwMode="auto">
            <a:xfrm>
              <a:off x="6328272" y="4273525"/>
              <a:ext cx="79375" cy="88900"/>
            </a:xfrm>
            <a:custGeom>
              <a:avLst/>
              <a:gdLst>
                <a:gd name="T0" fmla="*/ 20 w 50"/>
                <a:gd name="T1" fmla="*/ 56 h 56"/>
                <a:gd name="T2" fmla="*/ 0 w 50"/>
                <a:gd name="T3" fmla="*/ 0 h 56"/>
                <a:gd name="T4" fmla="*/ 10 w 50"/>
                <a:gd name="T5" fmla="*/ 0 h 56"/>
                <a:gd name="T6" fmla="*/ 22 w 50"/>
                <a:gd name="T7" fmla="*/ 33 h 56"/>
                <a:gd name="T8" fmla="*/ 25 w 50"/>
                <a:gd name="T9" fmla="*/ 44 h 56"/>
                <a:gd name="T10" fmla="*/ 26 w 50"/>
                <a:gd name="T11" fmla="*/ 40 h 56"/>
                <a:gd name="T12" fmla="*/ 29 w 50"/>
                <a:gd name="T13" fmla="*/ 33 h 56"/>
                <a:gd name="T14" fmla="*/ 40 w 50"/>
                <a:gd name="T15" fmla="*/ 0 h 56"/>
                <a:gd name="T16" fmla="*/ 50 w 50"/>
                <a:gd name="T17" fmla="*/ 0 h 56"/>
                <a:gd name="T18" fmla="*/ 33 w 50"/>
                <a:gd name="T19" fmla="*/ 56 h 56"/>
                <a:gd name="T20" fmla="*/ 20 w 50"/>
                <a:gd name="T2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6">
                  <a:moveTo>
                    <a:pt x="20" y="56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33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9" y="33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33" y="5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5" name="Freeform 83"/>
            <p:cNvSpPr>
              <a:spLocks noEditPoints="1"/>
            </p:cNvSpPr>
            <p:nvPr/>
          </p:nvSpPr>
          <p:spPr bwMode="auto">
            <a:xfrm>
              <a:off x="6417172" y="4270350"/>
              <a:ext cx="80963" cy="93663"/>
            </a:xfrm>
            <a:custGeom>
              <a:avLst/>
              <a:gdLst>
                <a:gd name="T0" fmla="*/ 41 w 51"/>
                <a:gd name="T1" fmla="*/ 40 h 59"/>
                <a:gd name="T2" fmla="*/ 51 w 51"/>
                <a:gd name="T3" fmla="*/ 42 h 59"/>
                <a:gd name="T4" fmla="*/ 49 w 51"/>
                <a:gd name="T5" fmla="*/ 47 h 59"/>
                <a:gd name="T6" fmla="*/ 45 w 51"/>
                <a:gd name="T7" fmla="*/ 51 h 59"/>
                <a:gd name="T8" fmla="*/ 43 w 51"/>
                <a:gd name="T9" fmla="*/ 54 h 59"/>
                <a:gd name="T10" fmla="*/ 37 w 51"/>
                <a:gd name="T11" fmla="*/ 57 h 59"/>
                <a:gd name="T12" fmla="*/ 32 w 51"/>
                <a:gd name="T13" fmla="*/ 58 h 59"/>
                <a:gd name="T14" fmla="*/ 27 w 51"/>
                <a:gd name="T15" fmla="*/ 59 h 59"/>
                <a:gd name="T16" fmla="*/ 20 w 51"/>
                <a:gd name="T17" fmla="*/ 58 h 59"/>
                <a:gd name="T18" fmla="*/ 14 w 51"/>
                <a:gd name="T19" fmla="*/ 57 h 59"/>
                <a:gd name="T20" fmla="*/ 10 w 51"/>
                <a:gd name="T21" fmla="*/ 55 h 59"/>
                <a:gd name="T22" fmla="*/ 6 w 51"/>
                <a:gd name="T23" fmla="*/ 51 h 59"/>
                <a:gd name="T24" fmla="*/ 4 w 51"/>
                <a:gd name="T25" fmla="*/ 47 h 59"/>
                <a:gd name="T26" fmla="*/ 1 w 51"/>
                <a:gd name="T27" fmla="*/ 42 h 59"/>
                <a:gd name="T28" fmla="*/ 0 w 51"/>
                <a:gd name="T29" fmla="*/ 36 h 59"/>
                <a:gd name="T30" fmla="*/ 0 w 51"/>
                <a:gd name="T31" fmla="*/ 30 h 59"/>
                <a:gd name="T32" fmla="*/ 1 w 51"/>
                <a:gd name="T33" fmla="*/ 18 h 59"/>
                <a:gd name="T34" fmla="*/ 6 w 51"/>
                <a:gd name="T35" fmla="*/ 8 h 59"/>
                <a:gd name="T36" fmla="*/ 10 w 51"/>
                <a:gd name="T37" fmla="*/ 4 h 59"/>
                <a:gd name="T38" fmla="*/ 14 w 51"/>
                <a:gd name="T39" fmla="*/ 2 h 59"/>
                <a:gd name="T40" fmla="*/ 20 w 51"/>
                <a:gd name="T41" fmla="*/ 0 h 59"/>
                <a:gd name="T42" fmla="*/ 25 w 51"/>
                <a:gd name="T43" fmla="*/ 0 h 59"/>
                <a:gd name="T44" fmla="*/ 32 w 51"/>
                <a:gd name="T45" fmla="*/ 2 h 59"/>
                <a:gd name="T46" fmla="*/ 39 w 51"/>
                <a:gd name="T47" fmla="*/ 4 h 59"/>
                <a:gd name="T48" fmla="*/ 44 w 51"/>
                <a:gd name="T49" fmla="*/ 8 h 59"/>
                <a:gd name="T50" fmla="*/ 47 w 51"/>
                <a:gd name="T51" fmla="*/ 12 h 59"/>
                <a:gd name="T52" fmla="*/ 49 w 51"/>
                <a:gd name="T53" fmla="*/ 18 h 59"/>
                <a:gd name="T54" fmla="*/ 51 w 51"/>
                <a:gd name="T55" fmla="*/ 23 h 59"/>
                <a:gd name="T56" fmla="*/ 51 w 51"/>
                <a:gd name="T57" fmla="*/ 30 h 59"/>
                <a:gd name="T58" fmla="*/ 51 w 51"/>
                <a:gd name="T59" fmla="*/ 32 h 59"/>
                <a:gd name="T60" fmla="*/ 9 w 51"/>
                <a:gd name="T61" fmla="*/ 32 h 59"/>
                <a:gd name="T62" fmla="*/ 10 w 51"/>
                <a:gd name="T63" fmla="*/ 38 h 59"/>
                <a:gd name="T64" fmla="*/ 12 w 51"/>
                <a:gd name="T65" fmla="*/ 42 h 59"/>
                <a:gd name="T66" fmla="*/ 14 w 51"/>
                <a:gd name="T67" fmla="*/ 46 h 59"/>
                <a:gd name="T68" fmla="*/ 17 w 51"/>
                <a:gd name="T69" fmla="*/ 47 h 59"/>
                <a:gd name="T70" fmla="*/ 21 w 51"/>
                <a:gd name="T71" fmla="*/ 50 h 59"/>
                <a:gd name="T72" fmla="*/ 27 w 51"/>
                <a:gd name="T73" fmla="*/ 50 h 59"/>
                <a:gd name="T74" fmla="*/ 31 w 51"/>
                <a:gd name="T75" fmla="*/ 50 h 59"/>
                <a:gd name="T76" fmla="*/ 35 w 51"/>
                <a:gd name="T77" fmla="*/ 47 h 59"/>
                <a:gd name="T78" fmla="*/ 39 w 51"/>
                <a:gd name="T79" fmla="*/ 44 h 59"/>
                <a:gd name="T80" fmla="*/ 41 w 51"/>
                <a:gd name="T81" fmla="*/ 40 h 59"/>
                <a:gd name="T82" fmla="*/ 9 w 51"/>
                <a:gd name="T83" fmla="*/ 23 h 59"/>
                <a:gd name="T84" fmla="*/ 41 w 51"/>
                <a:gd name="T85" fmla="*/ 23 h 59"/>
                <a:gd name="T86" fmla="*/ 40 w 51"/>
                <a:gd name="T87" fmla="*/ 18 h 59"/>
                <a:gd name="T88" fmla="*/ 37 w 51"/>
                <a:gd name="T89" fmla="*/ 14 h 59"/>
                <a:gd name="T90" fmla="*/ 33 w 51"/>
                <a:gd name="T91" fmla="*/ 11 h 59"/>
                <a:gd name="T92" fmla="*/ 31 w 51"/>
                <a:gd name="T93" fmla="*/ 10 h 59"/>
                <a:gd name="T94" fmla="*/ 25 w 51"/>
                <a:gd name="T95" fmla="*/ 10 h 59"/>
                <a:gd name="T96" fmla="*/ 21 w 51"/>
                <a:gd name="T97" fmla="*/ 10 h 59"/>
                <a:gd name="T98" fmla="*/ 17 w 51"/>
                <a:gd name="T99" fmla="*/ 11 h 59"/>
                <a:gd name="T100" fmla="*/ 14 w 51"/>
                <a:gd name="T101" fmla="*/ 12 h 59"/>
                <a:gd name="T102" fmla="*/ 12 w 51"/>
                <a:gd name="T103" fmla="*/ 16 h 59"/>
                <a:gd name="T104" fmla="*/ 10 w 51"/>
                <a:gd name="T105" fmla="*/ 19 h 59"/>
                <a:gd name="T106" fmla="*/ 9 w 51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9">
                  <a:moveTo>
                    <a:pt x="41" y="40"/>
                  </a:moveTo>
                  <a:lnTo>
                    <a:pt x="51" y="42"/>
                  </a:lnTo>
                  <a:lnTo>
                    <a:pt x="49" y="47"/>
                  </a:lnTo>
                  <a:lnTo>
                    <a:pt x="45" y="51"/>
                  </a:lnTo>
                  <a:lnTo>
                    <a:pt x="43" y="54"/>
                  </a:lnTo>
                  <a:lnTo>
                    <a:pt x="37" y="57"/>
                  </a:lnTo>
                  <a:lnTo>
                    <a:pt x="32" y="58"/>
                  </a:lnTo>
                  <a:lnTo>
                    <a:pt x="27" y="59"/>
                  </a:lnTo>
                  <a:lnTo>
                    <a:pt x="20" y="58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1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1" y="18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49" y="18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9" y="32"/>
                  </a:lnTo>
                  <a:lnTo>
                    <a:pt x="10" y="38"/>
                  </a:lnTo>
                  <a:lnTo>
                    <a:pt x="12" y="42"/>
                  </a:lnTo>
                  <a:lnTo>
                    <a:pt x="14" y="46"/>
                  </a:lnTo>
                  <a:lnTo>
                    <a:pt x="17" y="47"/>
                  </a:lnTo>
                  <a:lnTo>
                    <a:pt x="21" y="50"/>
                  </a:lnTo>
                  <a:lnTo>
                    <a:pt x="27" y="50"/>
                  </a:lnTo>
                  <a:lnTo>
                    <a:pt x="31" y="50"/>
                  </a:lnTo>
                  <a:lnTo>
                    <a:pt x="35" y="47"/>
                  </a:lnTo>
                  <a:lnTo>
                    <a:pt x="39" y="44"/>
                  </a:lnTo>
                  <a:lnTo>
                    <a:pt x="41" y="40"/>
                  </a:lnTo>
                  <a:close/>
                  <a:moveTo>
                    <a:pt x="9" y="23"/>
                  </a:moveTo>
                  <a:lnTo>
                    <a:pt x="41" y="23"/>
                  </a:lnTo>
                  <a:lnTo>
                    <a:pt x="40" y="18"/>
                  </a:lnTo>
                  <a:lnTo>
                    <a:pt x="37" y="14"/>
                  </a:lnTo>
                  <a:lnTo>
                    <a:pt x="33" y="11"/>
                  </a:lnTo>
                  <a:lnTo>
                    <a:pt x="31" y="1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7" y="11"/>
                  </a:lnTo>
                  <a:lnTo>
                    <a:pt x="14" y="12"/>
                  </a:lnTo>
                  <a:lnTo>
                    <a:pt x="12" y="16"/>
                  </a:lnTo>
                  <a:lnTo>
                    <a:pt x="10" y="19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6" name="Freeform 84"/>
            <p:cNvSpPr>
              <a:spLocks/>
            </p:cNvSpPr>
            <p:nvPr/>
          </p:nvSpPr>
          <p:spPr bwMode="auto">
            <a:xfrm>
              <a:off x="6563222" y="4270350"/>
              <a:ext cx="123825" cy="92075"/>
            </a:xfrm>
            <a:custGeom>
              <a:avLst/>
              <a:gdLst>
                <a:gd name="T0" fmla="*/ 0 w 78"/>
                <a:gd name="T1" fmla="*/ 58 h 58"/>
                <a:gd name="T2" fmla="*/ 0 w 78"/>
                <a:gd name="T3" fmla="*/ 2 h 58"/>
                <a:gd name="T4" fmla="*/ 11 w 78"/>
                <a:gd name="T5" fmla="*/ 2 h 58"/>
                <a:gd name="T6" fmla="*/ 11 w 78"/>
                <a:gd name="T7" fmla="*/ 10 h 58"/>
                <a:gd name="T8" fmla="*/ 13 w 78"/>
                <a:gd name="T9" fmla="*/ 6 h 58"/>
                <a:gd name="T10" fmla="*/ 17 w 78"/>
                <a:gd name="T11" fmla="*/ 3 h 58"/>
                <a:gd name="T12" fmla="*/ 22 w 78"/>
                <a:gd name="T13" fmla="*/ 2 h 58"/>
                <a:gd name="T14" fmla="*/ 27 w 78"/>
                <a:gd name="T15" fmla="*/ 0 h 58"/>
                <a:gd name="T16" fmla="*/ 32 w 78"/>
                <a:gd name="T17" fmla="*/ 2 h 58"/>
                <a:gd name="T18" fmla="*/ 38 w 78"/>
                <a:gd name="T19" fmla="*/ 3 h 58"/>
                <a:gd name="T20" fmla="*/ 40 w 78"/>
                <a:gd name="T21" fmla="*/ 7 h 58"/>
                <a:gd name="T22" fmla="*/ 43 w 78"/>
                <a:gd name="T23" fmla="*/ 11 h 58"/>
                <a:gd name="T24" fmla="*/ 47 w 78"/>
                <a:gd name="T25" fmla="*/ 6 h 58"/>
                <a:gd name="T26" fmla="*/ 51 w 78"/>
                <a:gd name="T27" fmla="*/ 3 h 58"/>
                <a:gd name="T28" fmla="*/ 55 w 78"/>
                <a:gd name="T29" fmla="*/ 0 h 58"/>
                <a:gd name="T30" fmla="*/ 60 w 78"/>
                <a:gd name="T31" fmla="*/ 0 h 58"/>
                <a:gd name="T32" fmla="*/ 66 w 78"/>
                <a:gd name="T33" fmla="*/ 0 h 58"/>
                <a:gd name="T34" fmla="*/ 70 w 78"/>
                <a:gd name="T35" fmla="*/ 3 h 58"/>
                <a:gd name="T36" fmla="*/ 74 w 78"/>
                <a:gd name="T37" fmla="*/ 4 h 58"/>
                <a:gd name="T38" fmla="*/ 76 w 78"/>
                <a:gd name="T39" fmla="*/ 8 h 58"/>
                <a:gd name="T40" fmla="*/ 78 w 78"/>
                <a:gd name="T41" fmla="*/ 14 h 58"/>
                <a:gd name="T42" fmla="*/ 78 w 78"/>
                <a:gd name="T43" fmla="*/ 19 h 58"/>
                <a:gd name="T44" fmla="*/ 78 w 78"/>
                <a:gd name="T45" fmla="*/ 58 h 58"/>
                <a:gd name="T46" fmla="*/ 68 w 78"/>
                <a:gd name="T47" fmla="*/ 58 h 58"/>
                <a:gd name="T48" fmla="*/ 68 w 78"/>
                <a:gd name="T49" fmla="*/ 23 h 58"/>
                <a:gd name="T50" fmla="*/ 68 w 78"/>
                <a:gd name="T51" fmla="*/ 18 h 58"/>
                <a:gd name="T52" fmla="*/ 67 w 78"/>
                <a:gd name="T53" fmla="*/ 15 h 58"/>
                <a:gd name="T54" fmla="*/ 66 w 78"/>
                <a:gd name="T55" fmla="*/ 12 h 58"/>
                <a:gd name="T56" fmla="*/ 64 w 78"/>
                <a:gd name="T57" fmla="*/ 11 h 58"/>
                <a:gd name="T58" fmla="*/ 62 w 78"/>
                <a:gd name="T59" fmla="*/ 10 h 58"/>
                <a:gd name="T60" fmla="*/ 58 w 78"/>
                <a:gd name="T61" fmla="*/ 10 h 58"/>
                <a:gd name="T62" fmla="*/ 55 w 78"/>
                <a:gd name="T63" fmla="*/ 10 h 58"/>
                <a:gd name="T64" fmla="*/ 51 w 78"/>
                <a:gd name="T65" fmla="*/ 11 h 58"/>
                <a:gd name="T66" fmla="*/ 48 w 78"/>
                <a:gd name="T67" fmla="*/ 14 h 58"/>
                <a:gd name="T68" fmla="*/ 46 w 78"/>
                <a:gd name="T69" fmla="*/ 16 h 58"/>
                <a:gd name="T70" fmla="*/ 44 w 78"/>
                <a:gd name="T71" fmla="*/ 20 h 58"/>
                <a:gd name="T72" fmla="*/ 44 w 78"/>
                <a:gd name="T73" fmla="*/ 26 h 58"/>
                <a:gd name="T74" fmla="*/ 44 w 78"/>
                <a:gd name="T75" fmla="*/ 58 h 58"/>
                <a:gd name="T76" fmla="*/ 35 w 78"/>
                <a:gd name="T77" fmla="*/ 58 h 58"/>
                <a:gd name="T78" fmla="*/ 35 w 78"/>
                <a:gd name="T79" fmla="*/ 22 h 58"/>
                <a:gd name="T80" fmla="*/ 34 w 78"/>
                <a:gd name="T81" fmla="*/ 18 h 58"/>
                <a:gd name="T82" fmla="*/ 34 w 78"/>
                <a:gd name="T83" fmla="*/ 15 h 58"/>
                <a:gd name="T84" fmla="*/ 32 w 78"/>
                <a:gd name="T85" fmla="*/ 12 h 58"/>
                <a:gd name="T86" fmla="*/ 30 w 78"/>
                <a:gd name="T87" fmla="*/ 11 h 58"/>
                <a:gd name="T88" fmla="*/ 28 w 78"/>
                <a:gd name="T89" fmla="*/ 10 h 58"/>
                <a:gd name="T90" fmla="*/ 24 w 78"/>
                <a:gd name="T91" fmla="*/ 10 h 58"/>
                <a:gd name="T92" fmla="*/ 20 w 78"/>
                <a:gd name="T93" fmla="*/ 10 h 58"/>
                <a:gd name="T94" fmla="*/ 17 w 78"/>
                <a:gd name="T95" fmla="*/ 11 h 58"/>
                <a:gd name="T96" fmla="*/ 15 w 78"/>
                <a:gd name="T97" fmla="*/ 14 h 58"/>
                <a:gd name="T98" fmla="*/ 12 w 78"/>
                <a:gd name="T99" fmla="*/ 18 h 58"/>
                <a:gd name="T100" fmla="*/ 11 w 78"/>
                <a:gd name="T101" fmla="*/ 22 h 58"/>
                <a:gd name="T102" fmla="*/ 11 w 78"/>
                <a:gd name="T103" fmla="*/ 28 h 58"/>
                <a:gd name="T104" fmla="*/ 11 w 78"/>
                <a:gd name="T105" fmla="*/ 58 h 58"/>
                <a:gd name="T106" fmla="*/ 0 w 78"/>
                <a:gd name="T10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58">
                  <a:moveTo>
                    <a:pt x="0" y="58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8" y="3"/>
                  </a:lnTo>
                  <a:lnTo>
                    <a:pt x="40" y="7"/>
                  </a:lnTo>
                  <a:lnTo>
                    <a:pt x="43" y="11"/>
                  </a:lnTo>
                  <a:lnTo>
                    <a:pt x="47" y="6"/>
                  </a:lnTo>
                  <a:lnTo>
                    <a:pt x="51" y="3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3"/>
                  </a:lnTo>
                  <a:lnTo>
                    <a:pt x="74" y="4"/>
                  </a:lnTo>
                  <a:lnTo>
                    <a:pt x="76" y="8"/>
                  </a:lnTo>
                  <a:lnTo>
                    <a:pt x="78" y="14"/>
                  </a:lnTo>
                  <a:lnTo>
                    <a:pt x="78" y="19"/>
                  </a:lnTo>
                  <a:lnTo>
                    <a:pt x="78" y="58"/>
                  </a:lnTo>
                  <a:lnTo>
                    <a:pt x="68" y="58"/>
                  </a:lnTo>
                  <a:lnTo>
                    <a:pt x="68" y="23"/>
                  </a:lnTo>
                  <a:lnTo>
                    <a:pt x="68" y="18"/>
                  </a:lnTo>
                  <a:lnTo>
                    <a:pt x="67" y="15"/>
                  </a:lnTo>
                  <a:lnTo>
                    <a:pt x="66" y="12"/>
                  </a:lnTo>
                  <a:lnTo>
                    <a:pt x="64" y="11"/>
                  </a:lnTo>
                  <a:lnTo>
                    <a:pt x="62" y="10"/>
                  </a:lnTo>
                  <a:lnTo>
                    <a:pt x="58" y="10"/>
                  </a:lnTo>
                  <a:lnTo>
                    <a:pt x="55" y="10"/>
                  </a:lnTo>
                  <a:lnTo>
                    <a:pt x="51" y="11"/>
                  </a:lnTo>
                  <a:lnTo>
                    <a:pt x="48" y="14"/>
                  </a:lnTo>
                  <a:lnTo>
                    <a:pt x="46" y="16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4" y="58"/>
                  </a:lnTo>
                  <a:lnTo>
                    <a:pt x="35" y="58"/>
                  </a:lnTo>
                  <a:lnTo>
                    <a:pt x="35" y="22"/>
                  </a:lnTo>
                  <a:lnTo>
                    <a:pt x="34" y="18"/>
                  </a:lnTo>
                  <a:lnTo>
                    <a:pt x="34" y="15"/>
                  </a:lnTo>
                  <a:lnTo>
                    <a:pt x="32" y="12"/>
                  </a:lnTo>
                  <a:lnTo>
                    <a:pt x="30" y="11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0" y="10"/>
                  </a:lnTo>
                  <a:lnTo>
                    <a:pt x="17" y="11"/>
                  </a:lnTo>
                  <a:lnTo>
                    <a:pt x="15" y="14"/>
                  </a:lnTo>
                  <a:lnTo>
                    <a:pt x="12" y="18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11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7" name="Freeform 85"/>
            <p:cNvSpPr>
              <a:spLocks noEditPoints="1"/>
            </p:cNvSpPr>
            <p:nvPr/>
          </p:nvSpPr>
          <p:spPr bwMode="auto">
            <a:xfrm>
              <a:off x="6706097" y="4270350"/>
              <a:ext cx="80963" cy="93663"/>
            </a:xfrm>
            <a:custGeom>
              <a:avLst/>
              <a:gdLst>
                <a:gd name="T0" fmla="*/ 41 w 51"/>
                <a:gd name="T1" fmla="*/ 40 h 59"/>
                <a:gd name="T2" fmla="*/ 51 w 51"/>
                <a:gd name="T3" fmla="*/ 42 h 59"/>
                <a:gd name="T4" fmla="*/ 49 w 51"/>
                <a:gd name="T5" fmla="*/ 47 h 59"/>
                <a:gd name="T6" fmla="*/ 47 w 51"/>
                <a:gd name="T7" fmla="*/ 51 h 59"/>
                <a:gd name="T8" fmla="*/ 43 w 51"/>
                <a:gd name="T9" fmla="*/ 54 h 59"/>
                <a:gd name="T10" fmla="*/ 37 w 51"/>
                <a:gd name="T11" fmla="*/ 57 h 59"/>
                <a:gd name="T12" fmla="*/ 32 w 51"/>
                <a:gd name="T13" fmla="*/ 58 h 59"/>
                <a:gd name="T14" fmla="*/ 27 w 51"/>
                <a:gd name="T15" fmla="*/ 59 h 59"/>
                <a:gd name="T16" fmla="*/ 20 w 51"/>
                <a:gd name="T17" fmla="*/ 58 h 59"/>
                <a:gd name="T18" fmla="*/ 14 w 51"/>
                <a:gd name="T19" fmla="*/ 57 h 59"/>
                <a:gd name="T20" fmla="*/ 10 w 51"/>
                <a:gd name="T21" fmla="*/ 55 h 59"/>
                <a:gd name="T22" fmla="*/ 6 w 51"/>
                <a:gd name="T23" fmla="*/ 51 h 59"/>
                <a:gd name="T24" fmla="*/ 4 w 51"/>
                <a:gd name="T25" fmla="*/ 47 h 59"/>
                <a:gd name="T26" fmla="*/ 1 w 51"/>
                <a:gd name="T27" fmla="*/ 42 h 59"/>
                <a:gd name="T28" fmla="*/ 0 w 51"/>
                <a:gd name="T29" fmla="*/ 36 h 59"/>
                <a:gd name="T30" fmla="*/ 0 w 51"/>
                <a:gd name="T31" fmla="*/ 30 h 59"/>
                <a:gd name="T32" fmla="*/ 1 w 51"/>
                <a:gd name="T33" fmla="*/ 18 h 59"/>
                <a:gd name="T34" fmla="*/ 6 w 51"/>
                <a:gd name="T35" fmla="*/ 8 h 59"/>
                <a:gd name="T36" fmla="*/ 10 w 51"/>
                <a:gd name="T37" fmla="*/ 4 h 59"/>
                <a:gd name="T38" fmla="*/ 14 w 51"/>
                <a:gd name="T39" fmla="*/ 2 h 59"/>
                <a:gd name="T40" fmla="*/ 20 w 51"/>
                <a:gd name="T41" fmla="*/ 0 h 59"/>
                <a:gd name="T42" fmla="*/ 25 w 51"/>
                <a:gd name="T43" fmla="*/ 0 h 59"/>
                <a:gd name="T44" fmla="*/ 33 w 51"/>
                <a:gd name="T45" fmla="*/ 2 h 59"/>
                <a:gd name="T46" fmla="*/ 39 w 51"/>
                <a:gd name="T47" fmla="*/ 4 h 59"/>
                <a:gd name="T48" fmla="*/ 44 w 51"/>
                <a:gd name="T49" fmla="*/ 8 h 59"/>
                <a:gd name="T50" fmla="*/ 47 w 51"/>
                <a:gd name="T51" fmla="*/ 12 h 59"/>
                <a:gd name="T52" fmla="*/ 49 w 51"/>
                <a:gd name="T53" fmla="*/ 18 h 59"/>
                <a:gd name="T54" fmla="*/ 51 w 51"/>
                <a:gd name="T55" fmla="*/ 23 h 59"/>
                <a:gd name="T56" fmla="*/ 51 w 51"/>
                <a:gd name="T57" fmla="*/ 30 h 59"/>
                <a:gd name="T58" fmla="*/ 51 w 51"/>
                <a:gd name="T59" fmla="*/ 32 h 59"/>
                <a:gd name="T60" fmla="*/ 9 w 51"/>
                <a:gd name="T61" fmla="*/ 32 h 59"/>
                <a:gd name="T62" fmla="*/ 10 w 51"/>
                <a:gd name="T63" fmla="*/ 38 h 59"/>
                <a:gd name="T64" fmla="*/ 12 w 51"/>
                <a:gd name="T65" fmla="*/ 42 h 59"/>
                <a:gd name="T66" fmla="*/ 14 w 51"/>
                <a:gd name="T67" fmla="*/ 46 h 59"/>
                <a:gd name="T68" fmla="*/ 18 w 51"/>
                <a:gd name="T69" fmla="*/ 47 h 59"/>
                <a:gd name="T70" fmla="*/ 22 w 51"/>
                <a:gd name="T71" fmla="*/ 50 h 59"/>
                <a:gd name="T72" fmla="*/ 27 w 51"/>
                <a:gd name="T73" fmla="*/ 50 h 59"/>
                <a:gd name="T74" fmla="*/ 31 w 51"/>
                <a:gd name="T75" fmla="*/ 50 h 59"/>
                <a:gd name="T76" fmla="*/ 35 w 51"/>
                <a:gd name="T77" fmla="*/ 47 h 59"/>
                <a:gd name="T78" fmla="*/ 39 w 51"/>
                <a:gd name="T79" fmla="*/ 44 h 59"/>
                <a:gd name="T80" fmla="*/ 41 w 51"/>
                <a:gd name="T81" fmla="*/ 40 h 59"/>
                <a:gd name="T82" fmla="*/ 9 w 51"/>
                <a:gd name="T83" fmla="*/ 23 h 59"/>
                <a:gd name="T84" fmla="*/ 41 w 51"/>
                <a:gd name="T85" fmla="*/ 23 h 59"/>
                <a:gd name="T86" fmla="*/ 40 w 51"/>
                <a:gd name="T87" fmla="*/ 18 h 59"/>
                <a:gd name="T88" fmla="*/ 37 w 51"/>
                <a:gd name="T89" fmla="*/ 14 h 59"/>
                <a:gd name="T90" fmla="*/ 35 w 51"/>
                <a:gd name="T91" fmla="*/ 11 h 59"/>
                <a:gd name="T92" fmla="*/ 31 w 51"/>
                <a:gd name="T93" fmla="*/ 10 h 59"/>
                <a:gd name="T94" fmla="*/ 25 w 51"/>
                <a:gd name="T95" fmla="*/ 10 h 59"/>
                <a:gd name="T96" fmla="*/ 21 w 51"/>
                <a:gd name="T97" fmla="*/ 10 h 59"/>
                <a:gd name="T98" fmla="*/ 17 w 51"/>
                <a:gd name="T99" fmla="*/ 11 h 59"/>
                <a:gd name="T100" fmla="*/ 14 w 51"/>
                <a:gd name="T101" fmla="*/ 12 h 59"/>
                <a:gd name="T102" fmla="*/ 12 w 51"/>
                <a:gd name="T103" fmla="*/ 16 h 59"/>
                <a:gd name="T104" fmla="*/ 10 w 51"/>
                <a:gd name="T105" fmla="*/ 19 h 59"/>
                <a:gd name="T106" fmla="*/ 9 w 51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9">
                  <a:moveTo>
                    <a:pt x="41" y="40"/>
                  </a:moveTo>
                  <a:lnTo>
                    <a:pt x="51" y="42"/>
                  </a:lnTo>
                  <a:lnTo>
                    <a:pt x="49" y="47"/>
                  </a:lnTo>
                  <a:lnTo>
                    <a:pt x="47" y="51"/>
                  </a:lnTo>
                  <a:lnTo>
                    <a:pt x="43" y="54"/>
                  </a:lnTo>
                  <a:lnTo>
                    <a:pt x="37" y="57"/>
                  </a:lnTo>
                  <a:lnTo>
                    <a:pt x="32" y="58"/>
                  </a:lnTo>
                  <a:lnTo>
                    <a:pt x="27" y="59"/>
                  </a:lnTo>
                  <a:lnTo>
                    <a:pt x="20" y="58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1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1" y="18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3" y="2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49" y="18"/>
                  </a:lnTo>
                  <a:lnTo>
                    <a:pt x="51" y="23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9" y="32"/>
                  </a:lnTo>
                  <a:lnTo>
                    <a:pt x="10" y="38"/>
                  </a:lnTo>
                  <a:lnTo>
                    <a:pt x="12" y="42"/>
                  </a:lnTo>
                  <a:lnTo>
                    <a:pt x="14" y="46"/>
                  </a:lnTo>
                  <a:lnTo>
                    <a:pt x="18" y="47"/>
                  </a:lnTo>
                  <a:lnTo>
                    <a:pt x="22" y="50"/>
                  </a:lnTo>
                  <a:lnTo>
                    <a:pt x="27" y="50"/>
                  </a:lnTo>
                  <a:lnTo>
                    <a:pt x="31" y="50"/>
                  </a:lnTo>
                  <a:lnTo>
                    <a:pt x="35" y="47"/>
                  </a:lnTo>
                  <a:lnTo>
                    <a:pt x="39" y="44"/>
                  </a:lnTo>
                  <a:lnTo>
                    <a:pt x="41" y="40"/>
                  </a:lnTo>
                  <a:close/>
                  <a:moveTo>
                    <a:pt x="9" y="23"/>
                  </a:moveTo>
                  <a:lnTo>
                    <a:pt x="41" y="23"/>
                  </a:lnTo>
                  <a:lnTo>
                    <a:pt x="40" y="18"/>
                  </a:lnTo>
                  <a:lnTo>
                    <a:pt x="37" y="14"/>
                  </a:lnTo>
                  <a:lnTo>
                    <a:pt x="35" y="11"/>
                  </a:lnTo>
                  <a:lnTo>
                    <a:pt x="31" y="1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7" y="11"/>
                  </a:lnTo>
                  <a:lnTo>
                    <a:pt x="14" y="12"/>
                  </a:lnTo>
                  <a:lnTo>
                    <a:pt x="12" y="16"/>
                  </a:lnTo>
                  <a:lnTo>
                    <a:pt x="10" y="19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8" name="Freeform 86"/>
            <p:cNvSpPr>
              <a:spLocks/>
            </p:cNvSpPr>
            <p:nvPr/>
          </p:nvSpPr>
          <p:spPr bwMode="auto">
            <a:xfrm>
              <a:off x="6796584" y="4241775"/>
              <a:ext cx="44450" cy="122238"/>
            </a:xfrm>
            <a:custGeom>
              <a:avLst/>
              <a:gdLst>
                <a:gd name="T0" fmla="*/ 27 w 28"/>
                <a:gd name="T1" fmla="*/ 68 h 77"/>
                <a:gd name="T2" fmla="*/ 28 w 28"/>
                <a:gd name="T3" fmla="*/ 76 h 77"/>
                <a:gd name="T4" fmla="*/ 24 w 28"/>
                <a:gd name="T5" fmla="*/ 77 h 77"/>
                <a:gd name="T6" fmla="*/ 20 w 28"/>
                <a:gd name="T7" fmla="*/ 77 h 77"/>
                <a:gd name="T8" fmla="*/ 16 w 28"/>
                <a:gd name="T9" fmla="*/ 76 h 77"/>
                <a:gd name="T10" fmla="*/ 12 w 28"/>
                <a:gd name="T11" fmla="*/ 76 h 77"/>
                <a:gd name="T12" fmla="*/ 11 w 28"/>
                <a:gd name="T13" fmla="*/ 73 h 77"/>
                <a:gd name="T14" fmla="*/ 8 w 28"/>
                <a:gd name="T15" fmla="*/ 71 h 77"/>
                <a:gd name="T16" fmla="*/ 8 w 28"/>
                <a:gd name="T17" fmla="*/ 69 h 77"/>
                <a:gd name="T18" fmla="*/ 8 w 28"/>
                <a:gd name="T19" fmla="*/ 65 h 77"/>
                <a:gd name="T20" fmla="*/ 8 w 28"/>
                <a:gd name="T21" fmla="*/ 60 h 77"/>
                <a:gd name="T22" fmla="*/ 8 w 28"/>
                <a:gd name="T23" fmla="*/ 29 h 77"/>
                <a:gd name="T24" fmla="*/ 0 w 28"/>
                <a:gd name="T25" fmla="*/ 29 h 77"/>
                <a:gd name="T26" fmla="*/ 0 w 28"/>
                <a:gd name="T27" fmla="*/ 20 h 77"/>
                <a:gd name="T28" fmla="*/ 8 w 28"/>
                <a:gd name="T29" fmla="*/ 20 h 77"/>
                <a:gd name="T30" fmla="*/ 8 w 28"/>
                <a:gd name="T31" fmla="*/ 5 h 77"/>
                <a:gd name="T32" fmla="*/ 18 w 28"/>
                <a:gd name="T33" fmla="*/ 0 h 77"/>
                <a:gd name="T34" fmla="*/ 18 w 28"/>
                <a:gd name="T35" fmla="*/ 20 h 77"/>
                <a:gd name="T36" fmla="*/ 27 w 28"/>
                <a:gd name="T37" fmla="*/ 20 h 77"/>
                <a:gd name="T38" fmla="*/ 27 w 28"/>
                <a:gd name="T39" fmla="*/ 29 h 77"/>
                <a:gd name="T40" fmla="*/ 18 w 28"/>
                <a:gd name="T41" fmla="*/ 29 h 77"/>
                <a:gd name="T42" fmla="*/ 18 w 28"/>
                <a:gd name="T43" fmla="*/ 60 h 77"/>
                <a:gd name="T44" fmla="*/ 18 w 28"/>
                <a:gd name="T45" fmla="*/ 64 h 77"/>
                <a:gd name="T46" fmla="*/ 18 w 28"/>
                <a:gd name="T47" fmla="*/ 65 h 77"/>
                <a:gd name="T48" fmla="*/ 20 w 28"/>
                <a:gd name="T49" fmla="*/ 67 h 77"/>
                <a:gd name="T50" fmla="*/ 22 w 28"/>
                <a:gd name="T51" fmla="*/ 68 h 77"/>
                <a:gd name="T52" fmla="*/ 23 w 28"/>
                <a:gd name="T53" fmla="*/ 68 h 77"/>
                <a:gd name="T54" fmla="*/ 27 w 28"/>
                <a:gd name="T5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77">
                  <a:moveTo>
                    <a:pt x="27" y="68"/>
                  </a:moveTo>
                  <a:lnTo>
                    <a:pt x="28" y="76"/>
                  </a:lnTo>
                  <a:lnTo>
                    <a:pt x="24" y="77"/>
                  </a:lnTo>
                  <a:lnTo>
                    <a:pt x="20" y="77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11" y="73"/>
                  </a:lnTo>
                  <a:lnTo>
                    <a:pt x="8" y="71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8" y="60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8" y="20"/>
                  </a:lnTo>
                  <a:lnTo>
                    <a:pt x="8" y="5"/>
                  </a:lnTo>
                  <a:lnTo>
                    <a:pt x="18" y="0"/>
                  </a:lnTo>
                  <a:lnTo>
                    <a:pt x="18" y="20"/>
                  </a:lnTo>
                  <a:lnTo>
                    <a:pt x="27" y="20"/>
                  </a:lnTo>
                  <a:lnTo>
                    <a:pt x="27" y="29"/>
                  </a:lnTo>
                  <a:lnTo>
                    <a:pt x="18" y="29"/>
                  </a:lnTo>
                  <a:lnTo>
                    <a:pt x="18" y="60"/>
                  </a:lnTo>
                  <a:lnTo>
                    <a:pt x="18" y="64"/>
                  </a:lnTo>
                  <a:lnTo>
                    <a:pt x="18" y="65"/>
                  </a:lnTo>
                  <a:lnTo>
                    <a:pt x="20" y="67"/>
                  </a:lnTo>
                  <a:lnTo>
                    <a:pt x="22" y="68"/>
                  </a:lnTo>
                  <a:lnTo>
                    <a:pt x="23" y="68"/>
                  </a:lnTo>
                  <a:lnTo>
                    <a:pt x="27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9" name="Freeform 87"/>
            <p:cNvSpPr>
              <a:spLocks noEditPoints="1"/>
            </p:cNvSpPr>
            <p:nvPr/>
          </p:nvSpPr>
          <p:spPr bwMode="auto">
            <a:xfrm>
              <a:off x="6850559" y="4270350"/>
              <a:ext cx="80963" cy="93663"/>
            </a:xfrm>
            <a:custGeom>
              <a:avLst/>
              <a:gdLst>
                <a:gd name="T0" fmla="*/ 32 w 51"/>
                <a:gd name="T1" fmla="*/ 55 h 59"/>
                <a:gd name="T2" fmla="*/ 22 w 51"/>
                <a:gd name="T3" fmla="*/ 58 h 59"/>
                <a:gd name="T4" fmla="*/ 12 w 51"/>
                <a:gd name="T5" fmla="*/ 58 h 59"/>
                <a:gd name="T6" fmla="*/ 4 w 51"/>
                <a:gd name="T7" fmla="*/ 54 h 59"/>
                <a:gd name="T8" fmla="*/ 0 w 51"/>
                <a:gd name="T9" fmla="*/ 47 h 59"/>
                <a:gd name="T10" fmla="*/ 0 w 51"/>
                <a:gd name="T11" fmla="*/ 39 h 59"/>
                <a:gd name="T12" fmla="*/ 4 w 51"/>
                <a:gd name="T13" fmla="*/ 32 h 59"/>
                <a:gd name="T14" fmla="*/ 9 w 51"/>
                <a:gd name="T15" fmla="*/ 27 h 59"/>
                <a:gd name="T16" fmla="*/ 16 w 51"/>
                <a:gd name="T17" fmla="*/ 26 h 59"/>
                <a:gd name="T18" fmla="*/ 27 w 51"/>
                <a:gd name="T19" fmla="*/ 24 h 59"/>
                <a:gd name="T20" fmla="*/ 36 w 51"/>
                <a:gd name="T21" fmla="*/ 22 h 59"/>
                <a:gd name="T22" fmla="*/ 36 w 51"/>
                <a:gd name="T23" fmla="*/ 16 h 59"/>
                <a:gd name="T24" fmla="*/ 33 w 51"/>
                <a:gd name="T25" fmla="*/ 12 h 59"/>
                <a:gd name="T26" fmla="*/ 28 w 51"/>
                <a:gd name="T27" fmla="*/ 10 h 59"/>
                <a:gd name="T28" fmla="*/ 18 w 51"/>
                <a:gd name="T29" fmla="*/ 10 h 59"/>
                <a:gd name="T30" fmla="*/ 13 w 51"/>
                <a:gd name="T31" fmla="*/ 14 h 59"/>
                <a:gd name="T32" fmla="*/ 1 w 51"/>
                <a:gd name="T33" fmla="*/ 18 h 59"/>
                <a:gd name="T34" fmla="*/ 5 w 51"/>
                <a:gd name="T35" fmla="*/ 8 h 59"/>
                <a:gd name="T36" fmla="*/ 13 w 51"/>
                <a:gd name="T37" fmla="*/ 2 h 59"/>
                <a:gd name="T38" fmla="*/ 25 w 51"/>
                <a:gd name="T39" fmla="*/ 0 h 59"/>
                <a:gd name="T40" fmla="*/ 37 w 51"/>
                <a:gd name="T41" fmla="*/ 2 h 59"/>
                <a:gd name="T42" fmla="*/ 44 w 51"/>
                <a:gd name="T43" fmla="*/ 6 h 59"/>
                <a:gd name="T44" fmla="*/ 47 w 51"/>
                <a:gd name="T45" fmla="*/ 12 h 59"/>
                <a:gd name="T46" fmla="*/ 47 w 51"/>
                <a:gd name="T47" fmla="*/ 22 h 59"/>
                <a:gd name="T48" fmla="*/ 47 w 51"/>
                <a:gd name="T49" fmla="*/ 40 h 59"/>
                <a:gd name="T50" fmla="*/ 48 w 51"/>
                <a:gd name="T51" fmla="*/ 50 h 59"/>
                <a:gd name="T52" fmla="*/ 51 w 51"/>
                <a:gd name="T53" fmla="*/ 58 h 59"/>
                <a:gd name="T54" fmla="*/ 37 w 51"/>
                <a:gd name="T55" fmla="*/ 55 h 59"/>
                <a:gd name="T56" fmla="*/ 36 w 51"/>
                <a:gd name="T57" fmla="*/ 31 h 59"/>
                <a:gd name="T58" fmla="*/ 21 w 51"/>
                <a:gd name="T59" fmla="*/ 34 h 59"/>
                <a:gd name="T60" fmla="*/ 14 w 51"/>
                <a:gd name="T61" fmla="*/ 35 h 59"/>
                <a:gd name="T62" fmla="*/ 10 w 51"/>
                <a:gd name="T63" fmla="*/ 38 h 59"/>
                <a:gd name="T64" fmla="*/ 9 w 51"/>
                <a:gd name="T65" fmla="*/ 42 h 59"/>
                <a:gd name="T66" fmla="*/ 12 w 51"/>
                <a:gd name="T67" fmla="*/ 47 h 59"/>
                <a:gd name="T68" fmla="*/ 20 w 51"/>
                <a:gd name="T69" fmla="*/ 50 h 59"/>
                <a:gd name="T70" fmla="*/ 28 w 51"/>
                <a:gd name="T71" fmla="*/ 47 h 59"/>
                <a:gd name="T72" fmla="*/ 35 w 51"/>
                <a:gd name="T73" fmla="*/ 42 h 59"/>
                <a:gd name="T74" fmla="*/ 36 w 51"/>
                <a:gd name="T75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9">
                  <a:moveTo>
                    <a:pt x="37" y="51"/>
                  </a:moveTo>
                  <a:lnTo>
                    <a:pt x="32" y="55"/>
                  </a:lnTo>
                  <a:lnTo>
                    <a:pt x="27" y="57"/>
                  </a:lnTo>
                  <a:lnTo>
                    <a:pt x="22" y="58"/>
                  </a:lnTo>
                  <a:lnTo>
                    <a:pt x="17" y="59"/>
                  </a:lnTo>
                  <a:lnTo>
                    <a:pt x="12" y="58"/>
                  </a:lnTo>
                  <a:lnTo>
                    <a:pt x="8" y="57"/>
                  </a:lnTo>
                  <a:lnTo>
                    <a:pt x="4" y="54"/>
                  </a:lnTo>
                  <a:lnTo>
                    <a:pt x="1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6" y="26"/>
                  </a:lnTo>
                  <a:lnTo>
                    <a:pt x="20" y="24"/>
                  </a:lnTo>
                  <a:lnTo>
                    <a:pt x="27" y="24"/>
                  </a:lnTo>
                  <a:lnTo>
                    <a:pt x="32" y="23"/>
                  </a:lnTo>
                  <a:lnTo>
                    <a:pt x="36" y="22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5" y="14"/>
                  </a:lnTo>
                  <a:lnTo>
                    <a:pt x="33" y="12"/>
                  </a:lnTo>
                  <a:lnTo>
                    <a:pt x="31" y="11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18" y="10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0" y="18"/>
                  </a:lnTo>
                  <a:lnTo>
                    <a:pt x="1" y="18"/>
                  </a:lnTo>
                  <a:lnTo>
                    <a:pt x="2" y="12"/>
                  </a:lnTo>
                  <a:lnTo>
                    <a:pt x="5" y="8"/>
                  </a:lnTo>
                  <a:lnTo>
                    <a:pt x="8" y="4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7" y="2"/>
                  </a:lnTo>
                  <a:lnTo>
                    <a:pt x="41" y="4"/>
                  </a:lnTo>
                  <a:lnTo>
                    <a:pt x="44" y="6"/>
                  </a:lnTo>
                  <a:lnTo>
                    <a:pt x="45" y="10"/>
                  </a:lnTo>
                  <a:lnTo>
                    <a:pt x="47" y="12"/>
                  </a:lnTo>
                  <a:lnTo>
                    <a:pt x="47" y="16"/>
                  </a:lnTo>
                  <a:lnTo>
                    <a:pt x="47" y="22"/>
                  </a:lnTo>
                  <a:lnTo>
                    <a:pt x="47" y="34"/>
                  </a:lnTo>
                  <a:lnTo>
                    <a:pt x="47" y="40"/>
                  </a:lnTo>
                  <a:lnTo>
                    <a:pt x="47" y="46"/>
                  </a:lnTo>
                  <a:lnTo>
                    <a:pt x="48" y="50"/>
                  </a:lnTo>
                  <a:lnTo>
                    <a:pt x="48" y="54"/>
                  </a:lnTo>
                  <a:lnTo>
                    <a:pt x="51" y="58"/>
                  </a:lnTo>
                  <a:lnTo>
                    <a:pt x="40" y="58"/>
                  </a:lnTo>
                  <a:lnTo>
                    <a:pt x="37" y="55"/>
                  </a:lnTo>
                  <a:lnTo>
                    <a:pt x="37" y="51"/>
                  </a:lnTo>
                  <a:close/>
                  <a:moveTo>
                    <a:pt x="36" y="31"/>
                  </a:moveTo>
                  <a:lnTo>
                    <a:pt x="29" y="32"/>
                  </a:lnTo>
                  <a:lnTo>
                    <a:pt x="21" y="34"/>
                  </a:lnTo>
                  <a:lnTo>
                    <a:pt x="17" y="35"/>
                  </a:lnTo>
                  <a:lnTo>
                    <a:pt x="14" y="35"/>
                  </a:lnTo>
                  <a:lnTo>
                    <a:pt x="12" y="36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9" y="42"/>
                  </a:lnTo>
                  <a:lnTo>
                    <a:pt x="10" y="44"/>
                  </a:lnTo>
                  <a:lnTo>
                    <a:pt x="12" y="47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4" y="50"/>
                  </a:lnTo>
                  <a:lnTo>
                    <a:pt x="28" y="47"/>
                  </a:lnTo>
                  <a:lnTo>
                    <a:pt x="32" y="44"/>
                  </a:lnTo>
                  <a:lnTo>
                    <a:pt x="35" y="42"/>
                  </a:lnTo>
                  <a:lnTo>
                    <a:pt x="35" y="38"/>
                  </a:lnTo>
                  <a:lnTo>
                    <a:pt x="36" y="34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0" name="Rectangle 88"/>
            <p:cNvSpPr>
              <a:spLocks noChangeArrowheads="1"/>
            </p:cNvSpPr>
            <p:nvPr/>
          </p:nvSpPr>
          <p:spPr bwMode="auto">
            <a:xfrm>
              <a:off x="6950572" y="4238600"/>
              <a:ext cx="14288" cy="1238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1" name="Freeform 89"/>
            <p:cNvSpPr>
              <a:spLocks noEditPoints="1"/>
            </p:cNvSpPr>
            <p:nvPr/>
          </p:nvSpPr>
          <p:spPr bwMode="auto">
            <a:xfrm>
              <a:off x="5194797" y="4945038"/>
              <a:ext cx="628650" cy="20638"/>
            </a:xfrm>
            <a:custGeom>
              <a:avLst/>
              <a:gdLst>
                <a:gd name="T0" fmla="*/ 0 w 396"/>
                <a:gd name="T1" fmla="*/ 0 h 13"/>
                <a:gd name="T2" fmla="*/ 0 w 396"/>
                <a:gd name="T3" fmla="*/ 13 h 13"/>
                <a:gd name="T4" fmla="*/ 36 w 396"/>
                <a:gd name="T5" fmla="*/ 13 h 13"/>
                <a:gd name="T6" fmla="*/ 36 w 396"/>
                <a:gd name="T7" fmla="*/ 0 h 13"/>
                <a:gd name="T8" fmla="*/ 0 w 396"/>
                <a:gd name="T9" fmla="*/ 0 h 13"/>
                <a:gd name="T10" fmla="*/ 73 w 396"/>
                <a:gd name="T11" fmla="*/ 0 h 13"/>
                <a:gd name="T12" fmla="*/ 73 w 396"/>
                <a:gd name="T13" fmla="*/ 13 h 13"/>
                <a:gd name="T14" fmla="*/ 109 w 396"/>
                <a:gd name="T15" fmla="*/ 13 h 13"/>
                <a:gd name="T16" fmla="*/ 109 w 396"/>
                <a:gd name="T17" fmla="*/ 0 h 13"/>
                <a:gd name="T18" fmla="*/ 73 w 396"/>
                <a:gd name="T19" fmla="*/ 0 h 13"/>
                <a:gd name="T20" fmla="*/ 145 w 396"/>
                <a:gd name="T21" fmla="*/ 0 h 13"/>
                <a:gd name="T22" fmla="*/ 145 w 396"/>
                <a:gd name="T23" fmla="*/ 13 h 13"/>
                <a:gd name="T24" fmla="*/ 181 w 396"/>
                <a:gd name="T25" fmla="*/ 13 h 13"/>
                <a:gd name="T26" fmla="*/ 181 w 396"/>
                <a:gd name="T27" fmla="*/ 0 h 13"/>
                <a:gd name="T28" fmla="*/ 145 w 396"/>
                <a:gd name="T29" fmla="*/ 0 h 13"/>
                <a:gd name="T30" fmla="*/ 216 w 396"/>
                <a:gd name="T31" fmla="*/ 0 h 13"/>
                <a:gd name="T32" fmla="*/ 216 w 396"/>
                <a:gd name="T33" fmla="*/ 13 h 13"/>
                <a:gd name="T34" fmla="*/ 252 w 396"/>
                <a:gd name="T35" fmla="*/ 13 h 13"/>
                <a:gd name="T36" fmla="*/ 252 w 396"/>
                <a:gd name="T37" fmla="*/ 0 h 13"/>
                <a:gd name="T38" fmla="*/ 216 w 396"/>
                <a:gd name="T39" fmla="*/ 0 h 13"/>
                <a:gd name="T40" fmla="*/ 288 w 396"/>
                <a:gd name="T41" fmla="*/ 0 h 13"/>
                <a:gd name="T42" fmla="*/ 288 w 396"/>
                <a:gd name="T43" fmla="*/ 13 h 13"/>
                <a:gd name="T44" fmla="*/ 324 w 396"/>
                <a:gd name="T45" fmla="*/ 13 h 13"/>
                <a:gd name="T46" fmla="*/ 324 w 396"/>
                <a:gd name="T47" fmla="*/ 0 h 13"/>
                <a:gd name="T48" fmla="*/ 288 w 396"/>
                <a:gd name="T49" fmla="*/ 0 h 13"/>
                <a:gd name="T50" fmla="*/ 360 w 396"/>
                <a:gd name="T51" fmla="*/ 0 h 13"/>
                <a:gd name="T52" fmla="*/ 360 w 396"/>
                <a:gd name="T53" fmla="*/ 13 h 13"/>
                <a:gd name="T54" fmla="*/ 396 w 396"/>
                <a:gd name="T55" fmla="*/ 13 h 13"/>
                <a:gd name="T56" fmla="*/ 396 w 396"/>
                <a:gd name="T57" fmla="*/ 0 h 13"/>
                <a:gd name="T58" fmla="*/ 360 w 396"/>
                <a:gd name="T5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6" h="13">
                  <a:moveTo>
                    <a:pt x="0" y="0"/>
                  </a:moveTo>
                  <a:lnTo>
                    <a:pt x="0" y="13"/>
                  </a:lnTo>
                  <a:lnTo>
                    <a:pt x="36" y="13"/>
                  </a:lnTo>
                  <a:lnTo>
                    <a:pt x="36" y="0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73" y="13"/>
                  </a:lnTo>
                  <a:lnTo>
                    <a:pt x="109" y="13"/>
                  </a:lnTo>
                  <a:lnTo>
                    <a:pt x="109" y="0"/>
                  </a:lnTo>
                  <a:lnTo>
                    <a:pt x="73" y="0"/>
                  </a:lnTo>
                  <a:close/>
                  <a:moveTo>
                    <a:pt x="145" y="0"/>
                  </a:moveTo>
                  <a:lnTo>
                    <a:pt x="145" y="13"/>
                  </a:lnTo>
                  <a:lnTo>
                    <a:pt x="181" y="13"/>
                  </a:lnTo>
                  <a:lnTo>
                    <a:pt x="181" y="0"/>
                  </a:lnTo>
                  <a:lnTo>
                    <a:pt x="145" y="0"/>
                  </a:lnTo>
                  <a:close/>
                  <a:moveTo>
                    <a:pt x="216" y="0"/>
                  </a:moveTo>
                  <a:lnTo>
                    <a:pt x="216" y="13"/>
                  </a:lnTo>
                  <a:lnTo>
                    <a:pt x="252" y="13"/>
                  </a:lnTo>
                  <a:lnTo>
                    <a:pt x="252" y="0"/>
                  </a:lnTo>
                  <a:lnTo>
                    <a:pt x="216" y="0"/>
                  </a:lnTo>
                  <a:close/>
                  <a:moveTo>
                    <a:pt x="288" y="0"/>
                  </a:moveTo>
                  <a:lnTo>
                    <a:pt x="288" y="13"/>
                  </a:lnTo>
                  <a:lnTo>
                    <a:pt x="324" y="13"/>
                  </a:lnTo>
                  <a:lnTo>
                    <a:pt x="324" y="0"/>
                  </a:lnTo>
                  <a:lnTo>
                    <a:pt x="288" y="0"/>
                  </a:lnTo>
                  <a:close/>
                  <a:moveTo>
                    <a:pt x="360" y="0"/>
                  </a:moveTo>
                  <a:lnTo>
                    <a:pt x="360" y="13"/>
                  </a:lnTo>
                  <a:lnTo>
                    <a:pt x="396" y="13"/>
                  </a:lnTo>
                  <a:lnTo>
                    <a:pt x="396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2" name="Freeform 90"/>
            <p:cNvSpPr>
              <a:spLocks noEditPoints="1"/>
            </p:cNvSpPr>
            <p:nvPr/>
          </p:nvSpPr>
          <p:spPr bwMode="auto">
            <a:xfrm>
              <a:off x="6123484" y="4832325"/>
              <a:ext cx="92075" cy="122238"/>
            </a:xfrm>
            <a:custGeom>
              <a:avLst/>
              <a:gdLst>
                <a:gd name="T0" fmla="*/ 0 w 58"/>
                <a:gd name="T1" fmla="*/ 0 h 77"/>
                <a:gd name="T2" fmla="*/ 34 w 58"/>
                <a:gd name="T3" fmla="*/ 0 h 77"/>
                <a:gd name="T4" fmla="*/ 43 w 58"/>
                <a:gd name="T5" fmla="*/ 2 h 77"/>
                <a:gd name="T6" fmla="*/ 51 w 58"/>
                <a:gd name="T7" fmla="*/ 9 h 77"/>
                <a:gd name="T8" fmla="*/ 54 w 58"/>
                <a:gd name="T9" fmla="*/ 20 h 77"/>
                <a:gd name="T10" fmla="*/ 51 w 58"/>
                <a:gd name="T11" fmla="*/ 29 h 77"/>
                <a:gd name="T12" fmla="*/ 43 w 58"/>
                <a:gd name="T13" fmla="*/ 36 h 77"/>
                <a:gd name="T14" fmla="*/ 51 w 58"/>
                <a:gd name="T15" fmla="*/ 40 h 77"/>
                <a:gd name="T16" fmla="*/ 55 w 58"/>
                <a:gd name="T17" fmla="*/ 47 h 77"/>
                <a:gd name="T18" fmla="*/ 58 w 58"/>
                <a:gd name="T19" fmla="*/ 55 h 77"/>
                <a:gd name="T20" fmla="*/ 55 w 58"/>
                <a:gd name="T21" fmla="*/ 65 h 77"/>
                <a:gd name="T22" fmla="*/ 50 w 58"/>
                <a:gd name="T23" fmla="*/ 72 h 77"/>
                <a:gd name="T24" fmla="*/ 40 w 58"/>
                <a:gd name="T25" fmla="*/ 76 h 77"/>
                <a:gd name="T26" fmla="*/ 28 w 58"/>
                <a:gd name="T27" fmla="*/ 77 h 77"/>
                <a:gd name="T28" fmla="*/ 9 w 58"/>
                <a:gd name="T29" fmla="*/ 32 h 77"/>
                <a:gd name="T30" fmla="*/ 32 w 58"/>
                <a:gd name="T31" fmla="*/ 32 h 77"/>
                <a:gd name="T32" fmla="*/ 39 w 58"/>
                <a:gd name="T33" fmla="*/ 30 h 77"/>
                <a:gd name="T34" fmla="*/ 43 w 58"/>
                <a:gd name="T35" fmla="*/ 24 h 77"/>
                <a:gd name="T36" fmla="*/ 43 w 58"/>
                <a:gd name="T37" fmla="*/ 17 h 77"/>
                <a:gd name="T38" fmla="*/ 39 w 58"/>
                <a:gd name="T39" fmla="*/ 12 h 77"/>
                <a:gd name="T40" fmla="*/ 34 w 58"/>
                <a:gd name="T41" fmla="*/ 9 h 77"/>
                <a:gd name="T42" fmla="*/ 26 w 58"/>
                <a:gd name="T43" fmla="*/ 9 h 77"/>
                <a:gd name="T44" fmla="*/ 9 w 58"/>
                <a:gd name="T45" fmla="*/ 32 h 77"/>
                <a:gd name="T46" fmla="*/ 28 w 58"/>
                <a:gd name="T47" fmla="*/ 68 h 77"/>
                <a:gd name="T48" fmla="*/ 36 w 58"/>
                <a:gd name="T49" fmla="*/ 68 h 77"/>
                <a:gd name="T50" fmla="*/ 42 w 58"/>
                <a:gd name="T51" fmla="*/ 65 h 77"/>
                <a:gd name="T52" fmla="*/ 46 w 58"/>
                <a:gd name="T53" fmla="*/ 61 h 77"/>
                <a:gd name="T54" fmla="*/ 47 w 58"/>
                <a:gd name="T55" fmla="*/ 55 h 77"/>
                <a:gd name="T56" fmla="*/ 44 w 58"/>
                <a:gd name="T57" fmla="*/ 47 h 77"/>
                <a:gd name="T58" fmla="*/ 39 w 58"/>
                <a:gd name="T59" fmla="*/ 43 h 77"/>
                <a:gd name="T60" fmla="*/ 27 w 58"/>
                <a:gd name="T61" fmla="*/ 41 h 77"/>
                <a:gd name="T62" fmla="*/ 9 w 58"/>
                <a:gd name="T63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77">
                  <a:moveTo>
                    <a:pt x="0" y="77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7" y="5"/>
                  </a:lnTo>
                  <a:lnTo>
                    <a:pt x="51" y="9"/>
                  </a:lnTo>
                  <a:lnTo>
                    <a:pt x="52" y="14"/>
                  </a:lnTo>
                  <a:lnTo>
                    <a:pt x="54" y="20"/>
                  </a:lnTo>
                  <a:lnTo>
                    <a:pt x="54" y="24"/>
                  </a:lnTo>
                  <a:lnTo>
                    <a:pt x="51" y="29"/>
                  </a:lnTo>
                  <a:lnTo>
                    <a:pt x="47" y="33"/>
                  </a:lnTo>
                  <a:lnTo>
                    <a:pt x="43" y="36"/>
                  </a:lnTo>
                  <a:lnTo>
                    <a:pt x="47" y="37"/>
                  </a:lnTo>
                  <a:lnTo>
                    <a:pt x="51" y="40"/>
                  </a:lnTo>
                  <a:lnTo>
                    <a:pt x="54" y="43"/>
                  </a:lnTo>
                  <a:lnTo>
                    <a:pt x="55" y="47"/>
                  </a:lnTo>
                  <a:lnTo>
                    <a:pt x="56" y="51"/>
                  </a:lnTo>
                  <a:lnTo>
                    <a:pt x="58" y="55"/>
                  </a:lnTo>
                  <a:lnTo>
                    <a:pt x="56" y="60"/>
                  </a:lnTo>
                  <a:lnTo>
                    <a:pt x="55" y="65"/>
                  </a:lnTo>
                  <a:lnTo>
                    <a:pt x="52" y="69"/>
                  </a:lnTo>
                  <a:lnTo>
                    <a:pt x="50" y="72"/>
                  </a:lnTo>
                  <a:lnTo>
                    <a:pt x="46" y="75"/>
                  </a:lnTo>
                  <a:lnTo>
                    <a:pt x="40" y="76"/>
                  </a:lnTo>
                  <a:lnTo>
                    <a:pt x="35" y="77"/>
                  </a:lnTo>
                  <a:lnTo>
                    <a:pt x="28" y="77"/>
                  </a:lnTo>
                  <a:lnTo>
                    <a:pt x="0" y="77"/>
                  </a:lnTo>
                  <a:close/>
                  <a:moveTo>
                    <a:pt x="9" y="32"/>
                  </a:moveTo>
                  <a:lnTo>
                    <a:pt x="27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9" y="30"/>
                  </a:lnTo>
                  <a:lnTo>
                    <a:pt x="42" y="28"/>
                  </a:lnTo>
                  <a:lnTo>
                    <a:pt x="43" y="24"/>
                  </a:lnTo>
                  <a:lnTo>
                    <a:pt x="43" y="21"/>
                  </a:lnTo>
                  <a:lnTo>
                    <a:pt x="43" y="17"/>
                  </a:lnTo>
                  <a:lnTo>
                    <a:pt x="42" y="14"/>
                  </a:lnTo>
                  <a:lnTo>
                    <a:pt x="39" y="12"/>
                  </a:lnTo>
                  <a:lnTo>
                    <a:pt x="36" y="10"/>
                  </a:lnTo>
                  <a:lnTo>
                    <a:pt x="34" y="9"/>
                  </a:lnTo>
                  <a:lnTo>
                    <a:pt x="30" y="9"/>
                  </a:lnTo>
                  <a:lnTo>
                    <a:pt x="26" y="9"/>
                  </a:lnTo>
                  <a:lnTo>
                    <a:pt x="9" y="9"/>
                  </a:lnTo>
                  <a:lnTo>
                    <a:pt x="9" y="32"/>
                  </a:lnTo>
                  <a:close/>
                  <a:moveTo>
                    <a:pt x="9" y="68"/>
                  </a:moveTo>
                  <a:lnTo>
                    <a:pt x="28" y="68"/>
                  </a:lnTo>
                  <a:lnTo>
                    <a:pt x="34" y="68"/>
                  </a:lnTo>
                  <a:lnTo>
                    <a:pt x="36" y="68"/>
                  </a:lnTo>
                  <a:lnTo>
                    <a:pt x="39" y="67"/>
                  </a:lnTo>
                  <a:lnTo>
                    <a:pt x="42" y="65"/>
                  </a:lnTo>
                  <a:lnTo>
                    <a:pt x="44" y="64"/>
                  </a:lnTo>
                  <a:lnTo>
                    <a:pt x="46" y="61"/>
                  </a:lnTo>
                  <a:lnTo>
                    <a:pt x="47" y="59"/>
                  </a:lnTo>
                  <a:lnTo>
                    <a:pt x="47" y="55"/>
                  </a:lnTo>
                  <a:lnTo>
                    <a:pt x="47" y="51"/>
                  </a:lnTo>
                  <a:lnTo>
                    <a:pt x="44" y="47"/>
                  </a:lnTo>
                  <a:lnTo>
                    <a:pt x="42" y="44"/>
                  </a:lnTo>
                  <a:lnTo>
                    <a:pt x="39" y="43"/>
                  </a:lnTo>
                  <a:lnTo>
                    <a:pt x="34" y="41"/>
                  </a:lnTo>
                  <a:lnTo>
                    <a:pt x="27" y="41"/>
                  </a:lnTo>
                  <a:lnTo>
                    <a:pt x="9" y="41"/>
                  </a:lnTo>
                  <a:lnTo>
                    <a:pt x="9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3" name="Freeform 91"/>
            <p:cNvSpPr>
              <a:spLocks noEditPoints="1"/>
            </p:cNvSpPr>
            <p:nvPr/>
          </p:nvSpPr>
          <p:spPr bwMode="auto">
            <a:xfrm>
              <a:off x="6229847" y="4864075"/>
              <a:ext cx="80963" cy="93663"/>
            </a:xfrm>
            <a:custGeom>
              <a:avLst/>
              <a:gdLst>
                <a:gd name="T0" fmla="*/ 0 w 51"/>
                <a:gd name="T1" fmla="*/ 29 h 59"/>
                <a:gd name="T2" fmla="*/ 3 w 51"/>
                <a:gd name="T3" fmla="*/ 16 h 59"/>
                <a:gd name="T4" fmla="*/ 8 w 51"/>
                <a:gd name="T5" fmla="*/ 6 h 59"/>
                <a:gd name="T6" fmla="*/ 13 w 51"/>
                <a:gd name="T7" fmla="*/ 2 h 59"/>
                <a:gd name="T8" fmla="*/ 19 w 51"/>
                <a:gd name="T9" fmla="*/ 1 h 59"/>
                <a:gd name="T10" fmla="*/ 25 w 51"/>
                <a:gd name="T11" fmla="*/ 0 h 59"/>
                <a:gd name="T12" fmla="*/ 32 w 51"/>
                <a:gd name="T13" fmla="*/ 1 h 59"/>
                <a:gd name="T14" fmla="*/ 39 w 51"/>
                <a:gd name="T15" fmla="*/ 4 h 59"/>
                <a:gd name="T16" fmla="*/ 44 w 51"/>
                <a:gd name="T17" fmla="*/ 8 h 59"/>
                <a:gd name="T18" fmla="*/ 47 w 51"/>
                <a:gd name="T19" fmla="*/ 12 h 59"/>
                <a:gd name="T20" fmla="*/ 50 w 51"/>
                <a:gd name="T21" fmla="*/ 16 h 59"/>
                <a:gd name="T22" fmla="*/ 51 w 51"/>
                <a:gd name="T23" fmla="*/ 23 h 59"/>
                <a:gd name="T24" fmla="*/ 51 w 51"/>
                <a:gd name="T25" fmla="*/ 28 h 59"/>
                <a:gd name="T26" fmla="*/ 51 w 51"/>
                <a:gd name="T27" fmla="*/ 35 h 59"/>
                <a:gd name="T28" fmla="*/ 50 w 51"/>
                <a:gd name="T29" fmla="*/ 41 h 59"/>
                <a:gd name="T30" fmla="*/ 48 w 51"/>
                <a:gd name="T31" fmla="*/ 45 h 59"/>
                <a:gd name="T32" fmla="*/ 45 w 51"/>
                <a:gd name="T33" fmla="*/ 49 h 59"/>
                <a:gd name="T34" fmla="*/ 43 w 51"/>
                <a:gd name="T35" fmla="*/ 52 h 59"/>
                <a:gd name="T36" fmla="*/ 39 w 51"/>
                <a:gd name="T37" fmla="*/ 55 h 59"/>
                <a:gd name="T38" fmla="*/ 32 w 51"/>
                <a:gd name="T39" fmla="*/ 57 h 59"/>
                <a:gd name="T40" fmla="*/ 25 w 51"/>
                <a:gd name="T41" fmla="*/ 59 h 59"/>
                <a:gd name="T42" fmla="*/ 19 w 51"/>
                <a:gd name="T43" fmla="*/ 57 h 59"/>
                <a:gd name="T44" fmla="*/ 12 w 51"/>
                <a:gd name="T45" fmla="*/ 55 h 59"/>
                <a:gd name="T46" fmla="*/ 7 w 51"/>
                <a:gd name="T47" fmla="*/ 51 h 59"/>
                <a:gd name="T48" fmla="*/ 1 w 51"/>
                <a:gd name="T49" fmla="*/ 41 h 59"/>
                <a:gd name="T50" fmla="*/ 0 w 51"/>
                <a:gd name="T51" fmla="*/ 29 h 59"/>
                <a:gd name="T52" fmla="*/ 11 w 51"/>
                <a:gd name="T53" fmla="*/ 29 h 59"/>
                <a:gd name="T54" fmla="*/ 11 w 51"/>
                <a:gd name="T55" fmla="*/ 36 h 59"/>
                <a:gd name="T56" fmla="*/ 12 w 51"/>
                <a:gd name="T57" fmla="*/ 40 h 59"/>
                <a:gd name="T58" fmla="*/ 15 w 51"/>
                <a:gd name="T59" fmla="*/ 44 h 59"/>
                <a:gd name="T60" fmla="*/ 17 w 51"/>
                <a:gd name="T61" fmla="*/ 47 h 59"/>
                <a:gd name="T62" fmla="*/ 21 w 51"/>
                <a:gd name="T63" fmla="*/ 49 h 59"/>
                <a:gd name="T64" fmla="*/ 25 w 51"/>
                <a:gd name="T65" fmla="*/ 49 h 59"/>
                <a:gd name="T66" fmla="*/ 29 w 51"/>
                <a:gd name="T67" fmla="*/ 49 h 59"/>
                <a:gd name="T68" fmla="*/ 33 w 51"/>
                <a:gd name="T69" fmla="*/ 47 h 59"/>
                <a:gd name="T70" fmla="*/ 36 w 51"/>
                <a:gd name="T71" fmla="*/ 44 h 59"/>
                <a:gd name="T72" fmla="*/ 39 w 51"/>
                <a:gd name="T73" fmla="*/ 40 h 59"/>
                <a:gd name="T74" fmla="*/ 40 w 51"/>
                <a:gd name="T75" fmla="*/ 35 h 59"/>
                <a:gd name="T76" fmla="*/ 40 w 51"/>
                <a:gd name="T77" fmla="*/ 29 h 59"/>
                <a:gd name="T78" fmla="*/ 40 w 51"/>
                <a:gd name="T79" fmla="*/ 23 h 59"/>
                <a:gd name="T80" fmla="*/ 39 w 51"/>
                <a:gd name="T81" fmla="*/ 19 h 59"/>
                <a:gd name="T82" fmla="*/ 36 w 51"/>
                <a:gd name="T83" fmla="*/ 14 h 59"/>
                <a:gd name="T84" fmla="*/ 33 w 51"/>
                <a:gd name="T85" fmla="*/ 12 h 59"/>
                <a:gd name="T86" fmla="*/ 29 w 51"/>
                <a:gd name="T87" fmla="*/ 9 h 59"/>
                <a:gd name="T88" fmla="*/ 25 w 51"/>
                <a:gd name="T89" fmla="*/ 9 h 59"/>
                <a:gd name="T90" fmla="*/ 21 w 51"/>
                <a:gd name="T91" fmla="*/ 9 h 59"/>
                <a:gd name="T92" fmla="*/ 17 w 51"/>
                <a:gd name="T93" fmla="*/ 12 h 59"/>
                <a:gd name="T94" fmla="*/ 15 w 51"/>
                <a:gd name="T95" fmla="*/ 14 h 59"/>
                <a:gd name="T96" fmla="*/ 12 w 51"/>
                <a:gd name="T97" fmla="*/ 19 h 59"/>
                <a:gd name="T98" fmla="*/ 11 w 51"/>
                <a:gd name="T99" fmla="*/ 23 h 59"/>
                <a:gd name="T100" fmla="*/ 11 w 51"/>
                <a:gd name="T101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" h="59">
                  <a:moveTo>
                    <a:pt x="0" y="29"/>
                  </a:moveTo>
                  <a:lnTo>
                    <a:pt x="3" y="16"/>
                  </a:lnTo>
                  <a:lnTo>
                    <a:pt x="8" y="6"/>
                  </a:lnTo>
                  <a:lnTo>
                    <a:pt x="13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50" y="16"/>
                  </a:lnTo>
                  <a:lnTo>
                    <a:pt x="51" y="23"/>
                  </a:lnTo>
                  <a:lnTo>
                    <a:pt x="51" y="28"/>
                  </a:lnTo>
                  <a:lnTo>
                    <a:pt x="51" y="35"/>
                  </a:lnTo>
                  <a:lnTo>
                    <a:pt x="50" y="41"/>
                  </a:lnTo>
                  <a:lnTo>
                    <a:pt x="48" y="45"/>
                  </a:lnTo>
                  <a:lnTo>
                    <a:pt x="45" y="49"/>
                  </a:lnTo>
                  <a:lnTo>
                    <a:pt x="43" y="52"/>
                  </a:lnTo>
                  <a:lnTo>
                    <a:pt x="39" y="55"/>
                  </a:lnTo>
                  <a:lnTo>
                    <a:pt x="32" y="57"/>
                  </a:lnTo>
                  <a:lnTo>
                    <a:pt x="25" y="59"/>
                  </a:lnTo>
                  <a:lnTo>
                    <a:pt x="19" y="57"/>
                  </a:lnTo>
                  <a:lnTo>
                    <a:pt x="12" y="55"/>
                  </a:lnTo>
                  <a:lnTo>
                    <a:pt x="7" y="51"/>
                  </a:lnTo>
                  <a:lnTo>
                    <a:pt x="1" y="41"/>
                  </a:lnTo>
                  <a:lnTo>
                    <a:pt x="0" y="29"/>
                  </a:lnTo>
                  <a:close/>
                  <a:moveTo>
                    <a:pt x="11" y="29"/>
                  </a:moveTo>
                  <a:lnTo>
                    <a:pt x="11" y="36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17" y="47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33" y="47"/>
                  </a:lnTo>
                  <a:lnTo>
                    <a:pt x="36" y="44"/>
                  </a:lnTo>
                  <a:lnTo>
                    <a:pt x="39" y="40"/>
                  </a:lnTo>
                  <a:lnTo>
                    <a:pt x="40" y="35"/>
                  </a:lnTo>
                  <a:lnTo>
                    <a:pt x="40" y="29"/>
                  </a:lnTo>
                  <a:lnTo>
                    <a:pt x="40" y="23"/>
                  </a:lnTo>
                  <a:lnTo>
                    <a:pt x="39" y="19"/>
                  </a:lnTo>
                  <a:lnTo>
                    <a:pt x="36" y="14"/>
                  </a:lnTo>
                  <a:lnTo>
                    <a:pt x="33" y="12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2"/>
                  </a:lnTo>
                  <a:lnTo>
                    <a:pt x="15" y="14"/>
                  </a:lnTo>
                  <a:lnTo>
                    <a:pt x="12" y="19"/>
                  </a:lnTo>
                  <a:lnTo>
                    <a:pt x="11" y="23"/>
                  </a:lnTo>
                  <a:lnTo>
                    <a:pt x="11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4" name="Freeform 92"/>
            <p:cNvSpPr>
              <a:spLocks/>
            </p:cNvSpPr>
            <p:nvPr/>
          </p:nvSpPr>
          <p:spPr bwMode="auto">
            <a:xfrm>
              <a:off x="6329859" y="4865663"/>
              <a:ext cx="69850" cy="92075"/>
            </a:xfrm>
            <a:custGeom>
              <a:avLst/>
              <a:gdLst>
                <a:gd name="T0" fmla="*/ 33 w 44"/>
                <a:gd name="T1" fmla="*/ 56 h 58"/>
                <a:gd name="T2" fmla="*/ 33 w 44"/>
                <a:gd name="T3" fmla="*/ 47 h 58"/>
                <a:gd name="T4" fmla="*/ 31 w 44"/>
                <a:gd name="T5" fmla="*/ 51 h 58"/>
                <a:gd name="T6" fmla="*/ 27 w 44"/>
                <a:gd name="T7" fmla="*/ 55 h 58"/>
                <a:gd name="T8" fmla="*/ 23 w 44"/>
                <a:gd name="T9" fmla="*/ 56 h 58"/>
                <a:gd name="T10" fmla="*/ 17 w 44"/>
                <a:gd name="T11" fmla="*/ 58 h 58"/>
                <a:gd name="T12" fmla="*/ 13 w 44"/>
                <a:gd name="T13" fmla="*/ 56 h 58"/>
                <a:gd name="T14" fmla="*/ 9 w 44"/>
                <a:gd name="T15" fmla="*/ 55 h 58"/>
                <a:gd name="T16" fmla="*/ 5 w 44"/>
                <a:gd name="T17" fmla="*/ 54 h 58"/>
                <a:gd name="T18" fmla="*/ 4 w 44"/>
                <a:gd name="T19" fmla="*/ 51 h 58"/>
                <a:gd name="T20" fmla="*/ 1 w 44"/>
                <a:gd name="T21" fmla="*/ 47 h 58"/>
                <a:gd name="T22" fmla="*/ 1 w 44"/>
                <a:gd name="T23" fmla="*/ 44 h 58"/>
                <a:gd name="T24" fmla="*/ 0 w 44"/>
                <a:gd name="T25" fmla="*/ 40 h 58"/>
                <a:gd name="T26" fmla="*/ 0 w 44"/>
                <a:gd name="T27" fmla="*/ 35 h 58"/>
                <a:gd name="T28" fmla="*/ 0 w 44"/>
                <a:gd name="T29" fmla="*/ 0 h 58"/>
                <a:gd name="T30" fmla="*/ 11 w 44"/>
                <a:gd name="T31" fmla="*/ 0 h 58"/>
                <a:gd name="T32" fmla="*/ 11 w 44"/>
                <a:gd name="T33" fmla="*/ 31 h 58"/>
                <a:gd name="T34" fmla="*/ 11 w 44"/>
                <a:gd name="T35" fmla="*/ 36 h 58"/>
                <a:gd name="T36" fmla="*/ 11 w 44"/>
                <a:gd name="T37" fmla="*/ 40 h 58"/>
                <a:gd name="T38" fmla="*/ 12 w 44"/>
                <a:gd name="T39" fmla="*/ 44 h 58"/>
                <a:gd name="T40" fmla="*/ 15 w 44"/>
                <a:gd name="T41" fmla="*/ 47 h 58"/>
                <a:gd name="T42" fmla="*/ 17 w 44"/>
                <a:gd name="T43" fmla="*/ 48 h 58"/>
                <a:gd name="T44" fmla="*/ 20 w 44"/>
                <a:gd name="T45" fmla="*/ 48 h 58"/>
                <a:gd name="T46" fmla="*/ 24 w 44"/>
                <a:gd name="T47" fmla="*/ 48 h 58"/>
                <a:gd name="T48" fmla="*/ 28 w 44"/>
                <a:gd name="T49" fmla="*/ 46 h 58"/>
                <a:gd name="T50" fmla="*/ 31 w 44"/>
                <a:gd name="T51" fmla="*/ 44 h 58"/>
                <a:gd name="T52" fmla="*/ 32 w 44"/>
                <a:gd name="T53" fmla="*/ 40 h 58"/>
                <a:gd name="T54" fmla="*/ 33 w 44"/>
                <a:gd name="T55" fmla="*/ 36 h 58"/>
                <a:gd name="T56" fmla="*/ 33 w 44"/>
                <a:gd name="T57" fmla="*/ 30 h 58"/>
                <a:gd name="T58" fmla="*/ 33 w 44"/>
                <a:gd name="T59" fmla="*/ 0 h 58"/>
                <a:gd name="T60" fmla="*/ 44 w 44"/>
                <a:gd name="T61" fmla="*/ 0 h 58"/>
                <a:gd name="T62" fmla="*/ 44 w 44"/>
                <a:gd name="T63" fmla="*/ 56 h 58"/>
                <a:gd name="T64" fmla="*/ 33 w 44"/>
                <a:gd name="T65" fmla="*/ 5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58">
                  <a:moveTo>
                    <a:pt x="33" y="56"/>
                  </a:moveTo>
                  <a:lnTo>
                    <a:pt x="33" y="47"/>
                  </a:lnTo>
                  <a:lnTo>
                    <a:pt x="31" y="51"/>
                  </a:lnTo>
                  <a:lnTo>
                    <a:pt x="27" y="55"/>
                  </a:lnTo>
                  <a:lnTo>
                    <a:pt x="23" y="56"/>
                  </a:lnTo>
                  <a:lnTo>
                    <a:pt x="17" y="58"/>
                  </a:lnTo>
                  <a:lnTo>
                    <a:pt x="13" y="56"/>
                  </a:lnTo>
                  <a:lnTo>
                    <a:pt x="9" y="55"/>
                  </a:lnTo>
                  <a:lnTo>
                    <a:pt x="5" y="54"/>
                  </a:lnTo>
                  <a:lnTo>
                    <a:pt x="4" y="51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11" y="36"/>
                  </a:lnTo>
                  <a:lnTo>
                    <a:pt x="11" y="40"/>
                  </a:lnTo>
                  <a:lnTo>
                    <a:pt x="12" y="44"/>
                  </a:lnTo>
                  <a:lnTo>
                    <a:pt x="15" y="47"/>
                  </a:lnTo>
                  <a:lnTo>
                    <a:pt x="17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8" y="46"/>
                  </a:lnTo>
                  <a:lnTo>
                    <a:pt x="31" y="44"/>
                  </a:lnTo>
                  <a:lnTo>
                    <a:pt x="32" y="40"/>
                  </a:lnTo>
                  <a:lnTo>
                    <a:pt x="33" y="36"/>
                  </a:lnTo>
                  <a:lnTo>
                    <a:pt x="33" y="30"/>
                  </a:lnTo>
                  <a:lnTo>
                    <a:pt x="33" y="0"/>
                  </a:lnTo>
                  <a:lnTo>
                    <a:pt x="44" y="0"/>
                  </a:lnTo>
                  <a:lnTo>
                    <a:pt x="44" y="56"/>
                  </a:lnTo>
                  <a:lnTo>
                    <a:pt x="33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5" name="Freeform 93"/>
            <p:cNvSpPr>
              <a:spLocks/>
            </p:cNvSpPr>
            <p:nvPr/>
          </p:nvSpPr>
          <p:spPr bwMode="auto">
            <a:xfrm>
              <a:off x="6425109" y="4864075"/>
              <a:ext cx="69850" cy="90488"/>
            </a:xfrm>
            <a:custGeom>
              <a:avLst/>
              <a:gdLst>
                <a:gd name="T0" fmla="*/ 0 w 44"/>
                <a:gd name="T1" fmla="*/ 57 h 57"/>
                <a:gd name="T2" fmla="*/ 0 w 44"/>
                <a:gd name="T3" fmla="*/ 1 h 57"/>
                <a:gd name="T4" fmla="*/ 9 w 44"/>
                <a:gd name="T5" fmla="*/ 1 h 57"/>
                <a:gd name="T6" fmla="*/ 9 w 44"/>
                <a:gd name="T7" fmla="*/ 9 h 57"/>
                <a:gd name="T8" fmla="*/ 13 w 44"/>
                <a:gd name="T9" fmla="*/ 5 h 57"/>
                <a:gd name="T10" fmla="*/ 16 w 44"/>
                <a:gd name="T11" fmla="*/ 2 h 57"/>
                <a:gd name="T12" fmla="*/ 22 w 44"/>
                <a:gd name="T13" fmla="*/ 1 h 57"/>
                <a:gd name="T14" fmla="*/ 26 w 44"/>
                <a:gd name="T15" fmla="*/ 0 h 57"/>
                <a:gd name="T16" fmla="*/ 31 w 44"/>
                <a:gd name="T17" fmla="*/ 0 h 57"/>
                <a:gd name="T18" fmla="*/ 35 w 44"/>
                <a:gd name="T19" fmla="*/ 1 h 57"/>
                <a:gd name="T20" fmla="*/ 38 w 44"/>
                <a:gd name="T21" fmla="*/ 4 h 57"/>
                <a:gd name="T22" fmla="*/ 40 w 44"/>
                <a:gd name="T23" fmla="*/ 6 h 57"/>
                <a:gd name="T24" fmla="*/ 42 w 44"/>
                <a:gd name="T25" fmla="*/ 9 h 57"/>
                <a:gd name="T26" fmla="*/ 43 w 44"/>
                <a:gd name="T27" fmla="*/ 13 h 57"/>
                <a:gd name="T28" fmla="*/ 43 w 44"/>
                <a:gd name="T29" fmla="*/ 17 h 57"/>
                <a:gd name="T30" fmla="*/ 44 w 44"/>
                <a:gd name="T31" fmla="*/ 23 h 57"/>
                <a:gd name="T32" fmla="*/ 44 w 44"/>
                <a:gd name="T33" fmla="*/ 57 h 57"/>
                <a:gd name="T34" fmla="*/ 34 w 44"/>
                <a:gd name="T35" fmla="*/ 57 h 57"/>
                <a:gd name="T36" fmla="*/ 34 w 44"/>
                <a:gd name="T37" fmla="*/ 24 h 57"/>
                <a:gd name="T38" fmla="*/ 34 w 44"/>
                <a:gd name="T39" fmla="*/ 19 h 57"/>
                <a:gd name="T40" fmla="*/ 32 w 44"/>
                <a:gd name="T41" fmla="*/ 14 h 57"/>
                <a:gd name="T42" fmla="*/ 31 w 44"/>
                <a:gd name="T43" fmla="*/ 13 h 57"/>
                <a:gd name="T44" fmla="*/ 30 w 44"/>
                <a:gd name="T45" fmla="*/ 10 h 57"/>
                <a:gd name="T46" fmla="*/ 27 w 44"/>
                <a:gd name="T47" fmla="*/ 9 h 57"/>
                <a:gd name="T48" fmla="*/ 23 w 44"/>
                <a:gd name="T49" fmla="*/ 9 h 57"/>
                <a:gd name="T50" fmla="*/ 18 w 44"/>
                <a:gd name="T51" fmla="*/ 10 h 57"/>
                <a:gd name="T52" fmla="*/ 13 w 44"/>
                <a:gd name="T53" fmla="*/ 13 h 57"/>
                <a:gd name="T54" fmla="*/ 12 w 44"/>
                <a:gd name="T55" fmla="*/ 16 h 57"/>
                <a:gd name="T56" fmla="*/ 11 w 44"/>
                <a:gd name="T57" fmla="*/ 21 h 57"/>
                <a:gd name="T58" fmla="*/ 9 w 44"/>
                <a:gd name="T59" fmla="*/ 27 h 57"/>
                <a:gd name="T60" fmla="*/ 9 w 44"/>
                <a:gd name="T61" fmla="*/ 57 h 57"/>
                <a:gd name="T62" fmla="*/ 0 w 44"/>
                <a:gd name="T6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57">
                  <a:moveTo>
                    <a:pt x="0" y="57"/>
                  </a:moveTo>
                  <a:lnTo>
                    <a:pt x="0" y="1"/>
                  </a:lnTo>
                  <a:lnTo>
                    <a:pt x="9" y="1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2" y="1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2" y="9"/>
                  </a:lnTo>
                  <a:lnTo>
                    <a:pt x="43" y="13"/>
                  </a:lnTo>
                  <a:lnTo>
                    <a:pt x="43" y="17"/>
                  </a:lnTo>
                  <a:lnTo>
                    <a:pt x="44" y="23"/>
                  </a:lnTo>
                  <a:lnTo>
                    <a:pt x="44" y="57"/>
                  </a:lnTo>
                  <a:lnTo>
                    <a:pt x="34" y="57"/>
                  </a:lnTo>
                  <a:lnTo>
                    <a:pt x="34" y="24"/>
                  </a:lnTo>
                  <a:lnTo>
                    <a:pt x="34" y="19"/>
                  </a:lnTo>
                  <a:lnTo>
                    <a:pt x="32" y="14"/>
                  </a:lnTo>
                  <a:lnTo>
                    <a:pt x="31" y="13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8" y="10"/>
                  </a:lnTo>
                  <a:lnTo>
                    <a:pt x="13" y="13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9" y="27"/>
                  </a:lnTo>
                  <a:lnTo>
                    <a:pt x="9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6" name="Freeform 94"/>
            <p:cNvSpPr>
              <a:spLocks noEditPoints="1"/>
            </p:cNvSpPr>
            <p:nvPr/>
          </p:nvSpPr>
          <p:spPr bwMode="auto">
            <a:xfrm>
              <a:off x="6512422" y="4832325"/>
              <a:ext cx="76200" cy="125413"/>
            </a:xfrm>
            <a:custGeom>
              <a:avLst/>
              <a:gdLst>
                <a:gd name="T0" fmla="*/ 39 w 48"/>
                <a:gd name="T1" fmla="*/ 77 h 79"/>
                <a:gd name="T2" fmla="*/ 39 w 48"/>
                <a:gd name="T3" fmla="*/ 69 h 79"/>
                <a:gd name="T4" fmla="*/ 35 w 48"/>
                <a:gd name="T5" fmla="*/ 73 h 79"/>
                <a:gd name="T6" fmla="*/ 32 w 48"/>
                <a:gd name="T7" fmla="*/ 76 h 79"/>
                <a:gd name="T8" fmla="*/ 28 w 48"/>
                <a:gd name="T9" fmla="*/ 77 h 79"/>
                <a:gd name="T10" fmla="*/ 23 w 48"/>
                <a:gd name="T11" fmla="*/ 79 h 79"/>
                <a:gd name="T12" fmla="*/ 17 w 48"/>
                <a:gd name="T13" fmla="*/ 77 h 79"/>
                <a:gd name="T14" fmla="*/ 11 w 48"/>
                <a:gd name="T15" fmla="*/ 75 h 79"/>
                <a:gd name="T16" fmla="*/ 7 w 48"/>
                <a:gd name="T17" fmla="*/ 71 h 79"/>
                <a:gd name="T18" fmla="*/ 3 w 48"/>
                <a:gd name="T19" fmla="*/ 64 h 79"/>
                <a:gd name="T20" fmla="*/ 1 w 48"/>
                <a:gd name="T21" fmla="*/ 57 h 79"/>
                <a:gd name="T22" fmla="*/ 0 w 48"/>
                <a:gd name="T23" fmla="*/ 49 h 79"/>
                <a:gd name="T24" fmla="*/ 0 w 48"/>
                <a:gd name="T25" fmla="*/ 41 h 79"/>
                <a:gd name="T26" fmla="*/ 3 w 48"/>
                <a:gd name="T27" fmla="*/ 34 h 79"/>
                <a:gd name="T28" fmla="*/ 5 w 48"/>
                <a:gd name="T29" fmla="*/ 30 h 79"/>
                <a:gd name="T30" fmla="*/ 8 w 48"/>
                <a:gd name="T31" fmla="*/ 26 h 79"/>
                <a:gd name="T32" fmla="*/ 11 w 48"/>
                <a:gd name="T33" fmla="*/ 24 h 79"/>
                <a:gd name="T34" fmla="*/ 16 w 48"/>
                <a:gd name="T35" fmla="*/ 21 h 79"/>
                <a:gd name="T36" fmla="*/ 23 w 48"/>
                <a:gd name="T37" fmla="*/ 20 h 79"/>
                <a:gd name="T38" fmla="*/ 28 w 48"/>
                <a:gd name="T39" fmla="*/ 21 h 79"/>
                <a:gd name="T40" fmla="*/ 32 w 48"/>
                <a:gd name="T41" fmla="*/ 22 h 79"/>
                <a:gd name="T42" fmla="*/ 35 w 48"/>
                <a:gd name="T43" fmla="*/ 25 h 79"/>
                <a:gd name="T44" fmla="*/ 39 w 48"/>
                <a:gd name="T45" fmla="*/ 29 h 79"/>
                <a:gd name="T46" fmla="*/ 39 w 48"/>
                <a:gd name="T47" fmla="*/ 0 h 79"/>
                <a:gd name="T48" fmla="*/ 48 w 48"/>
                <a:gd name="T49" fmla="*/ 0 h 79"/>
                <a:gd name="T50" fmla="*/ 48 w 48"/>
                <a:gd name="T51" fmla="*/ 77 h 79"/>
                <a:gd name="T52" fmla="*/ 39 w 48"/>
                <a:gd name="T53" fmla="*/ 77 h 79"/>
                <a:gd name="T54" fmla="*/ 11 w 48"/>
                <a:gd name="T55" fmla="*/ 49 h 79"/>
                <a:gd name="T56" fmla="*/ 11 w 48"/>
                <a:gd name="T57" fmla="*/ 56 h 79"/>
                <a:gd name="T58" fmla="*/ 12 w 48"/>
                <a:gd name="T59" fmla="*/ 60 h 79"/>
                <a:gd name="T60" fmla="*/ 15 w 48"/>
                <a:gd name="T61" fmla="*/ 64 h 79"/>
                <a:gd name="T62" fmla="*/ 17 w 48"/>
                <a:gd name="T63" fmla="*/ 67 h 79"/>
                <a:gd name="T64" fmla="*/ 20 w 48"/>
                <a:gd name="T65" fmla="*/ 69 h 79"/>
                <a:gd name="T66" fmla="*/ 24 w 48"/>
                <a:gd name="T67" fmla="*/ 69 h 79"/>
                <a:gd name="T68" fmla="*/ 28 w 48"/>
                <a:gd name="T69" fmla="*/ 69 h 79"/>
                <a:gd name="T70" fmla="*/ 31 w 48"/>
                <a:gd name="T71" fmla="*/ 67 h 79"/>
                <a:gd name="T72" fmla="*/ 35 w 48"/>
                <a:gd name="T73" fmla="*/ 65 h 79"/>
                <a:gd name="T74" fmla="*/ 36 w 48"/>
                <a:gd name="T75" fmla="*/ 61 h 79"/>
                <a:gd name="T76" fmla="*/ 37 w 48"/>
                <a:gd name="T77" fmla="*/ 56 h 79"/>
                <a:gd name="T78" fmla="*/ 39 w 48"/>
                <a:gd name="T79" fmla="*/ 51 h 79"/>
                <a:gd name="T80" fmla="*/ 37 w 48"/>
                <a:gd name="T81" fmla="*/ 44 h 79"/>
                <a:gd name="T82" fmla="*/ 36 w 48"/>
                <a:gd name="T83" fmla="*/ 39 h 79"/>
                <a:gd name="T84" fmla="*/ 33 w 48"/>
                <a:gd name="T85" fmla="*/ 34 h 79"/>
                <a:gd name="T86" fmla="*/ 31 w 48"/>
                <a:gd name="T87" fmla="*/ 32 h 79"/>
                <a:gd name="T88" fmla="*/ 28 w 48"/>
                <a:gd name="T89" fmla="*/ 29 h 79"/>
                <a:gd name="T90" fmla="*/ 24 w 48"/>
                <a:gd name="T91" fmla="*/ 29 h 79"/>
                <a:gd name="T92" fmla="*/ 20 w 48"/>
                <a:gd name="T93" fmla="*/ 29 h 79"/>
                <a:gd name="T94" fmla="*/ 17 w 48"/>
                <a:gd name="T95" fmla="*/ 30 h 79"/>
                <a:gd name="T96" fmla="*/ 13 w 48"/>
                <a:gd name="T97" fmla="*/ 33 h 79"/>
                <a:gd name="T98" fmla="*/ 12 w 48"/>
                <a:gd name="T99" fmla="*/ 37 h 79"/>
                <a:gd name="T100" fmla="*/ 11 w 48"/>
                <a:gd name="T101" fmla="*/ 43 h 79"/>
                <a:gd name="T102" fmla="*/ 11 w 48"/>
                <a:gd name="T103" fmla="*/ 4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" h="79">
                  <a:moveTo>
                    <a:pt x="39" y="77"/>
                  </a:moveTo>
                  <a:lnTo>
                    <a:pt x="39" y="69"/>
                  </a:lnTo>
                  <a:lnTo>
                    <a:pt x="35" y="73"/>
                  </a:lnTo>
                  <a:lnTo>
                    <a:pt x="32" y="76"/>
                  </a:lnTo>
                  <a:lnTo>
                    <a:pt x="28" y="77"/>
                  </a:lnTo>
                  <a:lnTo>
                    <a:pt x="23" y="79"/>
                  </a:lnTo>
                  <a:lnTo>
                    <a:pt x="17" y="77"/>
                  </a:lnTo>
                  <a:lnTo>
                    <a:pt x="11" y="75"/>
                  </a:lnTo>
                  <a:lnTo>
                    <a:pt x="7" y="71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3" y="34"/>
                  </a:lnTo>
                  <a:lnTo>
                    <a:pt x="5" y="30"/>
                  </a:lnTo>
                  <a:lnTo>
                    <a:pt x="8" y="26"/>
                  </a:lnTo>
                  <a:lnTo>
                    <a:pt x="11" y="24"/>
                  </a:lnTo>
                  <a:lnTo>
                    <a:pt x="16" y="21"/>
                  </a:lnTo>
                  <a:lnTo>
                    <a:pt x="23" y="20"/>
                  </a:lnTo>
                  <a:lnTo>
                    <a:pt x="28" y="21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29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48" y="77"/>
                  </a:lnTo>
                  <a:lnTo>
                    <a:pt x="39" y="77"/>
                  </a:lnTo>
                  <a:close/>
                  <a:moveTo>
                    <a:pt x="11" y="49"/>
                  </a:moveTo>
                  <a:lnTo>
                    <a:pt x="11" y="56"/>
                  </a:lnTo>
                  <a:lnTo>
                    <a:pt x="12" y="60"/>
                  </a:lnTo>
                  <a:lnTo>
                    <a:pt x="15" y="64"/>
                  </a:lnTo>
                  <a:lnTo>
                    <a:pt x="17" y="67"/>
                  </a:lnTo>
                  <a:lnTo>
                    <a:pt x="20" y="69"/>
                  </a:lnTo>
                  <a:lnTo>
                    <a:pt x="24" y="69"/>
                  </a:lnTo>
                  <a:lnTo>
                    <a:pt x="28" y="69"/>
                  </a:lnTo>
                  <a:lnTo>
                    <a:pt x="31" y="67"/>
                  </a:lnTo>
                  <a:lnTo>
                    <a:pt x="35" y="65"/>
                  </a:lnTo>
                  <a:lnTo>
                    <a:pt x="36" y="61"/>
                  </a:lnTo>
                  <a:lnTo>
                    <a:pt x="37" y="56"/>
                  </a:lnTo>
                  <a:lnTo>
                    <a:pt x="39" y="51"/>
                  </a:lnTo>
                  <a:lnTo>
                    <a:pt x="37" y="44"/>
                  </a:lnTo>
                  <a:lnTo>
                    <a:pt x="36" y="39"/>
                  </a:lnTo>
                  <a:lnTo>
                    <a:pt x="33" y="34"/>
                  </a:lnTo>
                  <a:lnTo>
                    <a:pt x="31" y="32"/>
                  </a:lnTo>
                  <a:lnTo>
                    <a:pt x="28" y="29"/>
                  </a:lnTo>
                  <a:lnTo>
                    <a:pt x="24" y="29"/>
                  </a:lnTo>
                  <a:lnTo>
                    <a:pt x="20" y="29"/>
                  </a:lnTo>
                  <a:lnTo>
                    <a:pt x="17" y="30"/>
                  </a:lnTo>
                  <a:lnTo>
                    <a:pt x="13" y="33"/>
                  </a:lnTo>
                  <a:lnTo>
                    <a:pt x="12" y="37"/>
                  </a:lnTo>
                  <a:lnTo>
                    <a:pt x="11" y="43"/>
                  </a:lnTo>
                  <a:lnTo>
                    <a:pt x="11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7" name="Freeform 95"/>
            <p:cNvSpPr>
              <a:spLocks noEditPoints="1"/>
            </p:cNvSpPr>
            <p:nvPr/>
          </p:nvSpPr>
          <p:spPr bwMode="auto">
            <a:xfrm>
              <a:off x="6607672" y="4864075"/>
              <a:ext cx="80963" cy="93663"/>
            </a:xfrm>
            <a:custGeom>
              <a:avLst/>
              <a:gdLst>
                <a:gd name="T0" fmla="*/ 32 w 51"/>
                <a:gd name="T1" fmla="*/ 55 h 59"/>
                <a:gd name="T2" fmla="*/ 23 w 51"/>
                <a:gd name="T3" fmla="*/ 57 h 59"/>
                <a:gd name="T4" fmla="*/ 14 w 51"/>
                <a:gd name="T5" fmla="*/ 57 h 59"/>
                <a:gd name="T6" fmla="*/ 6 w 51"/>
                <a:gd name="T7" fmla="*/ 53 h 59"/>
                <a:gd name="T8" fmla="*/ 2 w 51"/>
                <a:gd name="T9" fmla="*/ 47 h 59"/>
                <a:gd name="T10" fmla="*/ 2 w 51"/>
                <a:gd name="T11" fmla="*/ 39 h 59"/>
                <a:gd name="T12" fmla="*/ 4 w 51"/>
                <a:gd name="T13" fmla="*/ 32 h 59"/>
                <a:gd name="T14" fmla="*/ 10 w 51"/>
                <a:gd name="T15" fmla="*/ 28 h 59"/>
                <a:gd name="T16" fmla="*/ 16 w 51"/>
                <a:gd name="T17" fmla="*/ 25 h 59"/>
                <a:gd name="T18" fmla="*/ 27 w 51"/>
                <a:gd name="T19" fmla="*/ 24 h 59"/>
                <a:gd name="T20" fmla="*/ 36 w 51"/>
                <a:gd name="T21" fmla="*/ 21 h 59"/>
                <a:gd name="T22" fmla="*/ 36 w 51"/>
                <a:gd name="T23" fmla="*/ 16 h 59"/>
                <a:gd name="T24" fmla="*/ 34 w 51"/>
                <a:gd name="T25" fmla="*/ 12 h 59"/>
                <a:gd name="T26" fmla="*/ 28 w 51"/>
                <a:gd name="T27" fmla="*/ 9 h 59"/>
                <a:gd name="T28" fmla="*/ 20 w 51"/>
                <a:gd name="T29" fmla="*/ 9 h 59"/>
                <a:gd name="T30" fmla="*/ 14 w 51"/>
                <a:gd name="T31" fmla="*/ 13 h 59"/>
                <a:gd name="T32" fmla="*/ 2 w 51"/>
                <a:gd name="T33" fmla="*/ 17 h 59"/>
                <a:gd name="T34" fmla="*/ 6 w 51"/>
                <a:gd name="T35" fmla="*/ 8 h 59"/>
                <a:gd name="T36" fmla="*/ 14 w 51"/>
                <a:gd name="T37" fmla="*/ 2 h 59"/>
                <a:gd name="T38" fmla="*/ 27 w 51"/>
                <a:gd name="T39" fmla="*/ 0 h 59"/>
                <a:gd name="T40" fmla="*/ 38 w 51"/>
                <a:gd name="T41" fmla="*/ 1 h 59"/>
                <a:gd name="T42" fmla="*/ 44 w 51"/>
                <a:gd name="T43" fmla="*/ 6 h 59"/>
                <a:gd name="T44" fmla="*/ 47 w 51"/>
                <a:gd name="T45" fmla="*/ 12 h 59"/>
                <a:gd name="T46" fmla="*/ 48 w 51"/>
                <a:gd name="T47" fmla="*/ 21 h 59"/>
                <a:gd name="T48" fmla="*/ 48 w 51"/>
                <a:gd name="T49" fmla="*/ 40 h 59"/>
                <a:gd name="T50" fmla="*/ 48 w 51"/>
                <a:gd name="T51" fmla="*/ 49 h 59"/>
                <a:gd name="T52" fmla="*/ 51 w 51"/>
                <a:gd name="T53" fmla="*/ 57 h 59"/>
                <a:gd name="T54" fmla="*/ 39 w 51"/>
                <a:gd name="T55" fmla="*/ 55 h 59"/>
                <a:gd name="T56" fmla="*/ 36 w 51"/>
                <a:gd name="T57" fmla="*/ 31 h 59"/>
                <a:gd name="T58" fmla="*/ 23 w 51"/>
                <a:gd name="T59" fmla="*/ 33 h 59"/>
                <a:gd name="T60" fmla="*/ 15 w 51"/>
                <a:gd name="T61" fmla="*/ 35 h 59"/>
                <a:gd name="T62" fmla="*/ 12 w 51"/>
                <a:gd name="T63" fmla="*/ 37 h 59"/>
                <a:gd name="T64" fmla="*/ 11 w 51"/>
                <a:gd name="T65" fmla="*/ 41 h 59"/>
                <a:gd name="T66" fmla="*/ 14 w 51"/>
                <a:gd name="T67" fmla="*/ 47 h 59"/>
                <a:gd name="T68" fmla="*/ 20 w 51"/>
                <a:gd name="T69" fmla="*/ 49 h 59"/>
                <a:gd name="T70" fmla="*/ 30 w 51"/>
                <a:gd name="T71" fmla="*/ 47 h 59"/>
                <a:gd name="T72" fmla="*/ 35 w 51"/>
                <a:gd name="T73" fmla="*/ 41 h 59"/>
                <a:gd name="T74" fmla="*/ 36 w 51"/>
                <a:gd name="T75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9">
                  <a:moveTo>
                    <a:pt x="38" y="51"/>
                  </a:moveTo>
                  <a:lnTo>
                    <a:pt x="32" y="55"/>
                  </a:lnTo>
                  <a:lnTo>
                    <a:pt x="28" y="56"/>
                  </a:lnTo>
                  <a:lnTo>
                    <a:pt x="23" y="57"/>
                  </a:lnTo>
                  <a:lnTo>
                    <a:pt x="19" y="59"/>
                  </a:lnTo>
                  <a:lnTo>
                    <a:pt x="14" y="57"/>
                  </a:lnTo>
                  <a:lnTo>
                    <a:pt x="8" y="56"/>
                  </a:lnTo>
                  <a:lnTo>
                    <a:pt x="6" y="53"/>
                  </a:lnTo>
                  <a:lnTo>
                    <a:pt x="3" y="51"/>
                  </a:lnTo>
                  <a:lnTo>
                    <a:pt x="2" y="47"/>
                  </a:lnTo>
                  <a:lnTo>
                    <a:pt x="0" y="43"/>
                  </a:lnTo>
                  <a:lnTo>
                    <a:pt x="2" y="39"/>
                  </a:lnTo>
                  <a:lnTo>
                    <a:pt x="3" y="35"/>
                  </a:lnTo>
                  <a:lnTo>
                    <a:pt x="4" y="32"/>
                  </a:lnTo>
                  <a:lnTo>
                    <a:pt x="7" y="29"/>
                  </a:lnTo>
                  <a:lnTo>
                    <a:pt x="10" y="28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7" y="24"/>
                  </a:lnTo>
                  <a:lnTo>
                    <a:pt x="32" y="23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5" y="13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6" y="10"/>
                  </a:lnTo>
                  <a:lnTo>
                    <a:pt x="14" y="13"/>
                  </a:lnTo>
                  <a:lnTo>
                    <a:pt x="12" y="19"/>
                  </a:lnTo>
                  <a:lnTo>
                    <a:pt x="2" y="17"/>
                  </a:lnTo>
                  <a:lnTo>
                    <a:pt x="3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6" y="9"/>
                  </a:lnTo>
                  <a:lnTo>
                    <a:pt x="47" y="12"/>
                  </a:lnTo>
                  <a:lnTo>
                    <a:pt x="48" y="16"/>
                  </a:lnTo>
                  <a:lnTo>
                    <a:pt x="48" y="21"/>
                  </a:lnTo>
                  <a:lnTo>
                    <a:pt x="48" y="33"/>
                  </a:lnTo>
                  <a:lnTo>
                    <a:pt x="48" y="40"/>
                  </a:lnTo>
                  <a:lnTo>
                    <a:pt x="48" y="45"/>
                  </a:lnTo>
                  <a:lnTo>
                    <a:pt x="48" y="49"/>
                  </a:lnTo>
                  <a:lnTo>
                    <a:pt x="50" y="53"/>
                  </a:lnTo>
                  <a:lnTo>
                    <a:pt x="51" y="57"/>
                  </a:lnTo>
                  <a:lnTo>
                    <a:pt x="42" y="57"/>
                  </a:lnTo>
                  <a:lnTo>
                    <a:pt x="39" y="55"/>
                  </a:lnTo>
                  <a:lnTo>
                    <a:pt x="38" y="51"/>
                  </a:lnTo>
                  <a:close/>
                  <a:moveTo>
                    <a:pt x="36" y="31"/>
                  </a:moveTo>
                  <a:lnTo>
                    <a:pt x="31" y="32"/>
                  </a:lnTo>
                  <a:lnTo>
                    <a:pt x="23" y="33"/>
                  </a:lnTo>
                  <a:lnTo>
                    <a:pt x="19" y="35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2" y="37"/>
                  </a:lnTo>
                  <a:lnTo>
                    <a:pt x="11" y="40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14" y="47"/>
                  </a:lnTo>
                  <a:lnTo>
                    <a:pt x="16" y="49"/>
                  </a:lnTo>
                  <a:lnTo>
                    <a:pt x="20" y="49"/>
                  </a:lnTo>
                  <a:lnTo>
                    <a:pt x="26" y="49"/>
                  </a:lnTo>
                  <a:lnTo>
                    <a:pt x="30" y="47"/>
                  </a:lnTo>
                  <a:lnTo>
                    <a:pt x="32" y="44"/>
                  </a:lnTo>
                  <a:lnTo>
                    <a:pt x="35" y="41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8" name="Freeform 96"/>
            <p:cNvSpPr>
              <a:spLocks/>
            </p:cNvSpPr>
            <p:nvPr/>
          </p:nvSpPr>
          <p:spPr bwMode="auto">
            <a:xfrm>
              <a:off x="6707684" y="4864075"/>
              <a:ext cx="47625" cy="90488"/>
            </a:xfrm>
            <a:custGeom>
              <a:avLst/>
              <a:gdLst>
                <a:gd name="T0" fmla="*/ 0 w 30"/>
                <a:gd name="T1" fmla="*/ 57 h 57"/>
                <a:gd name="T2" fmla="*/ 0 w 30"/>
                <a:gd name="T3" fmla="*/ 1 h 57"/>
                <a:gd name="T4" fmla="*/ 9 w 30"/>
                <a:gd name="T5" fmla="*/ 1 h 57"/>
                <a:gd name="T6" fmla="*/ 9 w 30"/>
                <a:gd name="T7" fmla="*/ 9 h 57"/>
                <a:gd name="T8" fmla="*/ 12 w 30"/>
                <a:gd name="T9" fmla="*/ 4 h 57"/>
                <a:gd name="T10" fmla="*/ 15 w 30"/>
                <a:gd name="T11" fmla="*/ 1 h 57"/>
                <a:gd name="T12" fmla="*/ 17 w 30"/>
                <a:gd name="T13" fmla="*/ 0 h 57"/>
                <a:gd name="T14" fmla="*/ 21 w 30"/>
                <a:gd name="T15" fmla="*/ 0 h 57"/>
                <a:gd name="T16" fmla="*/ 26 w 30"/>
                <a:gd name="T17" fmla="*/ 1 h 57"/>
                <a:gd name="T18" fmla="*/ 30 w 30"/>
                <a:gd name="T19" fmla="*/ 2 h 57"/>
                <a:gd name="T20" fmla="*/ 27 w 30"/>
                <a:gd name="T21" fmla="*/ 12 h 57"/>
                <a:gd name="T22" fmla="*/ 24 w 30"/>
                <a:gd name="T23" fmla="*/ 9 h 57"/>
                <a:gd name="T24" fmla="*/ 20 w 30"/>
                <a:gd name="T25" fmla="*/ 9 h 57"/>
                <a:gd name="T26" fmla="*/ 17 w 30"/>
                <a:gd name="T27" fmla="*/ 9 h 57"/>
                <a:gd name="T28" fmla="*/ 16 w 30"/>
                <a:gd name="T29" fmla="*/ 10 h 57"/>
                <a:gd name="T30" fmla="*/ 13 w 30"/>
                <a:gd name="T31" fmla="*/ 13 h 57"/>
                <a:gd name="T32" fmla="*/ 12 w 30"/>
                <a:gd name="T33" fmla="*/ 16 h 57"/>
                <a:gd name="T34" fmla="*/ 11 w 30"/>
                <a:gd name="T35" fmla="*/ 21 h 57"/>
                <a:gd name="T36" fmla="*/ 11 w 30"/>
                <a:gd name="T37" fmla="*/ 28 h 57"/>
                <a:gd name="T38" fmla="*/ 11 w 30"/>
                <a:gd name="T39" fmla="*/ 57 h 57"/>
                <a:gd name="T40" fmla="*/ 0 w 30"/>
                <a:gd name="T4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57">
                  <a:moveTo>
                    <a:pt x="0" y="57"/>
                  </a:moveTo>
                  <a:lnTo>
                    <a:pt x="0" y="1"/>
                  </a:lnTo>
                  <a:lnTo>
                    <a:pt x="9" y="1"/>
                  </a:lnTo>
                  <a:lnTo>
                    <a:pt x="9" y="9"/>
                  </a:lnTo>
                  <a:lnTo>
                    <a:pt x="12" y="4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6" y="1"/>
                  </a:lnTo>
                  <a:lnTo>
                    <a:pt x="30" y="2"/>
                  </a:lnTo>
                  <a:lnTo>
                    <a:pt x="27" y="12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1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9" name="Freeform 97"/>
            <p:cNvSpPr>
              <a:spLocks/>
            </p:cNvSpPr>
            <p:nvPr/>
          </p:nvSpPr>
          <p:spPr bwMode="auto">
            <a:xfrm>
              <a:off x="6755309" y="4865663"/>
              <a:ext cx="79375" cy="125413"/>
            </a:xfrm>
            <a:custGeom>
              <a:avLst/>
              <a:gdLst>
                <a:gd name="T0" fmla="*/ 5 w 50"/>
                <a:gd name="T1" fmla="*/ 78 h 79"/>
                <a:gd name="T2" fmla="*/ 5 w 50"/>
                <a:gd name="T3" fmla="*/ 68 h 79"/>
                <a:gd name="T4" fmla="*/ 8 w 50"/>
                <a:gd name="T5" fmla="*/ 70 h 79"/>
                <a:gd name="T6" fmla="*/ 10 w 50"/>
                <a:gd name="T7" fmla="*/ 70 h 79"/>
                <a:gd name="T8" fmla="*/ 13 w 50"/>
                <a:gd name="T9" fmla="*/ 70 h 79"/>
                <a:gd name="T10" fmla="*/ 14 w 50"/>
                <a:gd name="T11" fmla="*/ 68 h 79"/>
                <a:gd name="T12" fmla="*/ 17 w 50"/>
                <a:gd name="T13" fmla="*/ 67 h 79"/>
                <a:gd name="T14" fmla="*/ 18 w 50"/>
                <a:gd name="T15" fmla="*/ 66 h 79"/>
                <a:gd name="T16" fmla="*/ 18 w 50"/>
                <a:gd name="T17" fmla="*/ 63 h 79"/>
                <a:gd name="T18" fmla="*/ 21 w 50"/>
                <a:gd name="T19" fmla="*/ 59 h 79"/>
                <a:gd name="T20" fmla="*/ 21 w 50"/>
                <a:gd name="T21" fmla="*/ 56 h 79"/>
                <a:gd name="T22" fmla="*/ 0 w 50"/>
                <a:gd name="T23" fmla="*/ 0 h 79"/>
                <a:gd name="T24" fmla="*/ 10 w 50"/>
                <a:gd name="T25" fmla="*/ 0 h 79"/>
                <a:gd name="T26" fmla="*/ 22 w 50"/>
                <a:gd name="T27" fmla="*/ 31 h 79"/>
                <a:gd name="T28" fmla="*/ 26 w 50"/>
                <a:gd name="T29" fmla="*/ 43 h 79"/>
                <a:gd name="T30" fmla="*/ 28 w 50"/>
                <a:gd name="T31" fmla="*/ 39 h 79"/>
                <a:gd name="T32" fmla="*/ 29 w 50"/>
                <a:gd name="T33" fmla="*/ 32 h 79"/>
                <a:gd name="T34" fmla="*/ 41 w 50"/>
                <a:gd name="T35" fmla="*/ 0 h 79"/>
                <a:gd name="T36" fmla="*/ 50 w 50"/>
                <a:gd name="T37" fmla="*/ 0 h 79"/>
                <a:gd name="T38" fmla="*/ 32 w 50"/>
                <a:gd name="T39" fmla="*/ 58 h 79"/>
                <a:gd name="T40" fmla="*/ 29 w 50"/>
                <a:gd name="T41" fmla="*/ 63 h 79"/>
                <a:gd name="T42" fmla="*/ 28 w 50"/>
                <a:gd name="T43" fmla="*/ 67 h 79"/>
                <a:gd name="T44" fmla="*/ 26 w 50"/>
                <a:gd name="T45" fmla="*/ 70 h 79"/>
                <a:gd name="T46" fmla="*/ 24 w 50"/>
                <a:gd name="T47" fmla="*/ 74 h 79"/>
                <a:gd name="T48" fmla="*/ 20 w 50"/>
                <a:gd name="T49" fmla="*/ 76 h 79"/>
                <a:gd name="T50" fmla="*/ 16 w 50"/>
                <a:gd name="T51" fmla="*/ 78 h 79"/>
                <a:gd name="T52" fmla="*/ 12 w 50"/>
                <a:gd name="T53" fmla="*/ 79 h 79"/>
                <a:gd name="T54" fmla="*/ 9 w 50"/>
                <a:gd name="T55" fmla="*/ 79 h 79"/>
                <a:gd name="T56" fmla="*/ 5 w 50"/>
                <a:gd name="T57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79">
                  <a:moveTo>
                    <a:pt x="5" y="78"/>
                  </a:moveTo>
                  <a:lnTo>
                    <a:pt x="5" y="68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3" y="70"/>
                  </a:lnTo>
                  <a:lnTo>
                    <a:pt x="14" y="68"/>
                  </a:lnTo>
                  <a:lnTo>
                    <a:pt x="17" y="67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" y="31"/>
                  </a:lnTo>
                  <a:lnTo>
                    <a:pt x="26" y="43"/>
                  </a:lnTo>
                  <a:lnTo>
                    <a:pt x="28" y="39"/>
                  </a:lnTo>
                  <a:lnTo>
                    <a:pt x="29" y="32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32" y="58"/>
                  </a:lnTo>
                  <a:lnTo>
                    <a:pt x="29" y="63"/>
                  </a:lnTo>
                  <a:lnTo>
                    <a:pt x="28" y="67"/>
                  </a:lnTo>
                  <a:lnTo>
                    <a:pt x="26" y="70"/>
                  </a:lnTo>
                  <a:lnTo>
                    <a:pt x="24" y="74"/>
                  </a:lnTo>
                  <a:lnTo>
                    <a:pt x="20" y="76"/>
                  </a:lnTo>
                  <a:lnTo>
                    <a:pt x="16" y="78"/>
                  </a:lnTo>
                  <a:lnTo>
                    <a:pt x="12" y="79"/>
                  </a:lnTo>
                  <a:lnTo>
                    <a:pt x="9" y="79"/>
                  </a:lnTo>
                  <a:lnTo>
                    <a:pt x="5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0" name="Freeform 98"/>
            <p:cNvSpPr>
              <a:spLocks/>
            </p:cNvSpPr>
            <p:nvPr/>
          </p:nvSpPr>
          <p:spPr bwMode="auto">
            <a:xfrm>
              <a:off x="6890247" y="4864075"/>
              <a:ext cx="74613" cy="93663"/>
            </a:xfrm>
            <a:custGeom>
              <a:avLst/>
              <a:gdLst>
                <a:gd name="T0" fmla="*/ 11 w 47"/>
                <a:gd name="T1" fmla="*/ 40 h 59"/>
                <a:gd name="T2" fmla="*/ 15 w 47"/>
                <a:gd name="T3" fmla="*/ 47 h 59"/>
                <a:gd name="T4" fmla="*/ 24 w 47"/>
                <a:gd name="T5" fmla="*/ 49 h 59"/>
                <a:gd name="T6" fmla="*/ 31 w 47"/>
                <a:gd name="T7" fmla="*/ 48 h 59"/>
                <a:gd name="T8" fmla="*/ 36 w 47"/>
                <a:gd name="T9" fmla="*/ 44 h 59"/>
                <a:gd name="T10" fmla="*/ 35 w 47"/>
                <a:gd name="T11" fmla="*/ 39 h 59"/>
                <a:gd name="T12" fmla="*/ 30 w 47"/>
                <a:gd name="T13" fmla="*/ 36 h 59"/>
                <a:gd name="T14" fmla="*/ 18 w 47"/>
                <a:gd name="T15" fmla="*/ 32 h 59"/>
                <a:gd name="T16" fmla="*/ 10 w 47"/>
                <a:gd name="T17" fmla="*/ 29 h 59"/>
                <a:gd name="T18" fmla="*/ 4 w 47"/>
                <a:gd name="T19" fmla="*/ 24 h 59"/>
                <a:gd name="T20" fmla="*/ 2 w 47"/>
                <a:gd name="T21" fmla="*/ 16 h 59"/>
                <a:gd name="T22" fmla="*/ 3 w 47"/>
                <a:gd name="T23" fmla="*/ 9 h 59"/>
                <a:gd name="T24" fmla="*/ 8 w 47"/>
                <a:gd name="T25" fmla="*/ 4 h 59"/>
                <a:gd name="T26" fmla="*/ 14 w 47"/>
                <a:gd name="T27" fmla="*/ 1 h 59"/>
                <a:gd name="T28" fmla="*/ 22 w 47"/>
                <a:gd name="T29" fmla="*/ 0 h 59"/>
                <a:gd name="T30" fmla="*/ 32 w 47"/>
                <a:gd name="T31" fmla="*/ 2 h 59"/>
                <a:gd name="T32" fmla="*/ 40 w 47"/>
                <a:gd name="T33" fmla="*/ 6 h 59"/>
                <a:gd name="T34" fmla="*/ 43 w 47"/>
                <a:gd name="T35" fmla="*/ 16 h 59"/>
                <a:gd name="T36" fmla="*/ 32 w 47"/>
                <a:gd name="T37" fmla="*/ 13 h 59"/>
                <a:gd name="T38" fmla="*/ 27 w 47"/>
                <a:gd name="T39" fmla="*/ 9 h 59"/>
                <a:gd name="T40" fmla="*/ 18 w 47"/>
                <a:gd name="T41" fmla="*/ 9 h 59"/>
                <a:gd name="T42" fmla="*/ 12 w 47"/>
                <a:gd name="T43" fmla="*/ 13 h 59"/>
                <a:gd name="T44" fmla="*/ 12 w 47"/>
                <a:gd name="T45" fmla="*/ 19 h 59"/>
                <a:gd name="T46" fmla="*/ 16 w 47"/>
                <a:gd name="T47" fmla="*/ 21 h 59"/>
                <a:gd name="T48" fmla="*/ 20 w 47"/>
                <a:gd name="T49" fmla="*/ 21 h 59"/>
                <a:gd name="T50" fmla="*/ 31 w 47"/>
                <a:gd name="T51" fmla="*/ 25 h 59"/>
                <a:gd name="T52" fmla="*/ 40 w 47"/>
                <a:gd name="T53" fmla="*/ 29 h 59"/>
                <a:gd name="T54" fmla="*/ 46 w 47"/>
                <a:gd name="T55" fmla="*/ 36 h 59"/>
                <a:gd name="T56" fmla="*/ 46 w 47"/>
                <a:gd name="T57" fmla="*/ 45 h 59"/>
                <a:gd name="T58" fmla="*/ 40 w 47"/>
                <a:gd name="T59" fmla="*/ 53 h 59"/>
                <a:gd name="T60" fmla="*/ 31 w 47"/>
                <a:gd name="T61" fmla="*/ 57 h 59"/>
                <a:gd name="T62" fmla="*/ 18 w 47"/>
                <a:gd name="T63" fmla="*/ 57 h 59"/>
                <a:gd name="T64" fmla="*/ 8 w 47"/>
                <a:gd name="T65" fmla="*/ 53 h 59"/>
                <a:gd name="T66" fmla="*/ 2 w 47"/>
                <a:gd name="T67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59">
                  <a:moveTo>
                    <a:pt x="0" y="40"/>
                  </a:moveTo>
                  <a:lnTo>
                    <a:pt x="11" y="40"/>
                  </a:lnTo>
                  <a:lnTo>
                    <a:pt x="12" y="44"/>
                  </a:lnTo>
                  <a:lnTo>
                    <a:pt x="15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8" y="49"/>
                  </a:lnTo>
                  <a:lnTo>
                    <a:pt x="31" y="48"/>
                  </a:lnTo>
                  <a:lnTo>
                    <a:pt x="34" y="47"/>
                  </a:lnTo>
                  <a:lnTo>
                    <a:pt x="36" y="44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2" y="37"/>
                  </a:lnTo>
                  <a:lnTo>
                    <a:pt x="30" y="36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4" y="31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2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8" y="4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2" y="10"/>
                  </a:lnTo>
                  <a:lnTo>
                    <a:pt x="43" y="16"/>
                  </a:lnTo>
                  <a:lnTo>
                    <a:pt x="34" y="17"/>
                  </a:lnTo>
                  <a:lnTo>
                    <a:pt x="32" y="13"/>
                  </a:lnTo>
                  <a:lnTo>
                    <a:pt x="30" y="10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8" y="9"/>
                  </a:lnTo>
                  <a:lnTo>
                    <a:pt x="14" y="10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2" y="19"/>
                  </a:lnTo>
                  <a:lnTo>
                    <a:pt x="14" y="20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3" y="23"/>
                  </a:lnTo>
                  <a:lnTo>
                    <a:pt x="31" y="25"/>
                  </a:lnTo>
                  <a:lnTo>
                    <a:pt x="36" y="27"/>
                  </a:lnTo>
                  <a:lnTo>
                    <a:pt x="40" y="29"/>
                  </a:lnTo>
                  <a:lnTo>
                    <a:pt x="44" y="32"/>
                  </a:lnTo>
                  <a:lnTo>
                    <a:pt x="46" y="36"/>
                  </a:lnTo>
                  <a:lnTo>
                    <a:pt x="47" y="40"/>
                  </a:lnTo>
                  <a:lnTo>
                    <a:pt x="46" y="45"/>
                  </a:lnTo>
                  <a:lnTo>
                    <a:pt x="44" y="49"/>
                  </a:lnTo>
                  <a:lnTo>
                    <a:pt x="40" y="53"/>
                  </a:lnTo>
                  <a:lnTo>
                    <a:pt x="36" y="56"/>
                  </a:lnTo>
                  <a:lnTo>
                    <a:pt x="31" y="57"/>
                  </a:lnTo>
                  <a:lnTo>
                    <a:pt x="24" y="59"/>
                  </a:lnTo>
                  <a:lnTo>
                    <a:pt x="18" y="57"/>
                  </a:lnTo>
                  <a:lnTo>
                    <a:pt x="12" y="56"/>
                  </a:lnTo>
                  <a:lnTo>
                    <a:pt x="8" y="53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1" name="Freeform 99"/>
            <p:cNvSpPr>
              <a:spLocks noEditPoints="1"/>
            </p:cNvSpPr>
            <p:nvPr/>
          </p:nvSpPr>
          <p:spPr bwMode="auto">
            <a:xfrm>
              <a:off x="6977559" y="4864075"/>
              <a:ext cx="80963" cy="93663"/>
            </a:xfrm>
            <a:custGeom>
              <a:avLst/>
              <a:gdLst>
                <a:gd name="T0" fmla="*/ 42 w 51"/>
                <a:gd name="T1" fmla="*/ 40 h 59"/>
                <a:gd name="T2" fmla="*/ 51 w 51"/>
                <a:gd name="T3" fmla="*/ 41 h 59"/>
                <a:gd name="T4" fmla="*/ 48 w 51"/>
                <a:gd name="T5" fmla="*/ 47 h 59"/>
                <a:gd name="T6" fmla="*/ 46 w 51"/>
                <a:gd name="T7" fmla="*/ 51 h 59"/>
                <a:gd name="T8" fmla="*/ 43 w 51"/>
                <a:gd name="T9" fmla="*/ 55 h 59"/>
                <a:gd name="T10" fmla="*/ 38 w 51"/>
                <a:gd name="T11" fmla="*/ 56 h 59"/>
                <a:gd name="T12" fmla="*/ 32 w 51"/>
                <a:gd name="T13" fmla="*/ 57 h 59"/>
                <a:gd name="T14" fmla="*/ 27 w 51"/>
                <a:gd name="T15" fmla="*/ 59 h 59"/>
                <a:gd name="T16" fmla="*/ 20 w 51"/>
                <a:gd name="T17" fmla="*/ 57 h 59"/>
                <a:gd name="T18" fmla="*/ 15 w 51"/>
                <a:gd name="T19" fmla="*/ 56 h 59"/>
                <a:gd name="T20" fmla="*/ 11 w 51"/>
                <a:gd name="T21" fmla="*/ 55 h 59"/>
                <a:gd name="T22" fmla="*/ 7 w 51"/>
                <a:gd name="T23" fmla="*/ 51 h 59"/>
                <a:gd name="T24" fmla="*/ 4 w 51"/>
                <a:gd name="T25" fmla="*/ 47 h 59"/>
                <a:gd name="T26" fmla="*/ 1 w 51"/>
                <a:gd name="T27" fmla="*/ 41 h 59"/>
                <a:gd name="T28" fmla="*/ 0 w 51"/>
                <a:gd name="T29" fmla="*/ 36 h 59"/>
                <a:gd name="T30" fmla="*/ 0 w 51"/>
                <a:gd name="T31" fmla="*/ 29 h 59"/>
                <a:gd name="T32" fmla="*/ 1 w 51"/>
                <a:gd name="T33" fmla="*/ 17 h 59"/>
                <a:gd name="T34" fmla="*/ 7 w 51"/>
                <a:gd name="T35" fmla="*/ 8 h 59"/>
                <a:gd name="T36" fmla="*/ 11 w 51"/>
                <a:gd name="T37" fmla="*/ 4 h 59"/>
                <a:gd name="T38" fmla="*/ 15 w 51"/>
                <a:gd name="T39" fmla="*/ 2 h 59"/>
                <a:gd name="T40" fmla="*/ 20 w 51"/>
                <a:gd name="T41" fmla="*/ 0 h 59"/>
                <a:gd name="T42" fmla="*/ 25 w 51"/>
                <a:gd name="T43" fmla="*/ 0 h 59"/>
                <a:gd name="T44" fmla="*/ 32 w 51"/>
                <a:gd name="T45" fmla="*/ 1 h 59"/>
                <a:gd name="T46" fmla="*/ 39 w 51"/>
                <a:gd name="T47" fmla="*/ 4 h 59"/>
                <a:gd name="T48" fmla="*/ 44 w 51"/>
                <a:gd name="T49" fmla="*/ 8 h 59"/>
                <a:gd name="T50" fmla="*/ 47 w 51"/>
                <a:gd name="T51" fmla="*/ 12 h 59"/>
                <a:gd name="T52" fmla="*/ 50 w 51"/>
                <a:gd name="T53" fmla="*/ 17 h 59"/>
                <a:gd name="T54" fmla="*/ 51 w 51"/>
                <a:gd name="T55" fmla="*/ 23 h 59"/>
                <a:gd name="T56" fmla="*/ 51 w 51"/>
                <a:gd name="T57" fmla="*/ 29 h 59"/>
                <a:gd name="T58" fmla="*/ 51 w 51"/>
                <a:gd name="T59" fmla="*/ 32 h 59"/>
                <a:gd name="T60" fmla="*/ 9 w 51"/>
                <a:gd name="T61" fmla="*/ 32 h 59"/>
                <a:gd name="T62" fmla="*/ 11 w 51"/>
                <a:gd name="T63" fmla="*/ 37 h 59"/>
                <a:gd name="T64" fmla="*/ 12 w 51"/>
                <a:gd name="T65" fmla="*/ 41 h 59"/>
                <a:gd name="T66" fmla="*/ 15 w 51"/>
                <a:gd name="T67" fmla="*/ 45 h 59"/>
                <a:gd name="T68" fmla="*/ 17 w 51"/>
                <a:gd name="T69" fmla="*/ 48 h 59"/>
                <a:gd name="T70" fmla="*/ 21 w 51"/>
                <a:gd name="T71" fmla="*/ 49 h 59"/>
                <a:gd name="T72" fmla="*/ 27 w 51"/>
                <a:gd name="T73" fmla="*/ 49 h 59"/>
                <a:gd name="T74" fmla="*/ 31 w 51"/>
                <a:gd name="T75" fmla="*/ 49 h 59"/>
                <a:gd name="T76" fmla="*/ 35 w 51"/>
                <a:gd name="T77" fmla="*/ 47 h 59"/>
                <a:gd name="T78" fmla="*/ 39 w 51"/>
                <a:gd name="T79" fmla="*/ 44 h 59"/>
                <a:gd name="T80" fmla="*/ 42 w 51"/>
                <a:gd name="T81" fmla="*/ 40 h 59"/>
                <a:gd name="T82" fmla="*/ 9 w 51"/>
                <a:gd name="T83" fmla="*/ 23 h 59"/>
                <a:gd name="T84" fmla="*/ 42 w 51"/>
                <a:gd name="T85" fmla="*/ 23 h 59"/>
                <a:gd name="T86" fmla="*/ 40 w 51"/>
                <a:gd name="T87" fmla="*/ 17 h 59"/>
                <a:gd name="T88" fmla="*/ 38 w 51"/>
                <a:gd name="T89" fmla="*/ 13 h 59"/>
                <a:gd name="T90" fmla="*/ 33 w 51"/>
                <a:gd name="T91" fmla="*/ 10 h 59"/>
                <a:gd name="T92" fmla="*/ 29 w 51"/>
                <a:gd name="T93" fmla="*/ 9 h 59"/>
                <a:gd name="T94" fmla="*/ 25 w 51"/>
                <a:gd name="T95" fmla="*/ 9 h 59"/>
                <a:gd name="T96" fmla="*/ 21 w 51"/>
                <a:gd name="T97" fmla="*/ 9 h 59"/>
                <a:gd name="T98" fmla="*/ 17 w 51"/>
                <a:gd name="T99" fmla="*/ 10 h 59"/>
                <a:gd name="T100" fmla="*/ 15 w 51"/>
                <a:gd name="T101" fmla="*/ 13 h 59"/>
                <a:gd name="T102" fmla="*/ 12 w 51"/>
                <a:gd name="T103" fmla="*/ 16 h 59"/>
                <a:gd name="T104" fmla="*/ 11 w 51"/>
                <a:gd name="T105" fmla="*/ 19 h 59"/>
                <a:gd name="T106" fmla="*/ 9 w 51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9">
                  <a:moveTo>
                    <a:pt x="42" y="40"/>
                  </a:moveTo>
                  <a:lnTo>
                    <a:pt x="51" y="41"/>
                  </a:lnTo>
                  <a:lnTo>
                    <a:pt x="48" y="47"/>
                  </a:lnTo>
                  <a:lnTo>
                    <a:pt x="46" y="51"/>
                  </a:lnTo>
                  <a:lnTo>
                    <a:pt x="43" y="55"/>
                  </a:lnTo>
                  <a:lnTo>
                    <a:pt x="38" y="56"/>
                  </a:lnTo>
                  <a:lnTo>
                    <a:pt x="32" y="57"/>
                  </a:lnTo>
                  <a:lnTo>
                    <a:pt x="27" y="59"/>
                  </a:lnTo>
                  <a:lnTo>
                    <a:pt x="20" y="57"/>
                  </a:lnTo>
                  <a:lnTo>
                    <a:pt x="15" y="56"/>
                  </a:lnTo>
                  <a:lnTo>
                    <a:pt x="11" y="55"/>
                  </a:lnTo>
                  <a:lnTo>
                    <a:pt x="7" y="51"/>
                  </a:lnTo>
                  <a:lnTo>
                    <a:pt x="4" y="47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7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2" y="1"/>
                  </a:lnTo>
                  <a:lnTo>
                    <a:pt x="39" y="4"/>
                  </a:lnTo>
                  <a:lnTo>
                    <a:pt x="44" y="8"/>
                  </a:lnTo>
                  <a:lnTo>
                    <a:pt x="47" y="12"/>
                  </a:lnTo>
                  <a:lnTo>
                    <a:pt x="50" y="17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1" y="32"/>
                  </a:lnTo>
                  <a:lnTo>
                    <a:pt x="9" y="32"/>
                  </a:lnTo>
                  <a:lnTo>
                    <a:pt x="11" y="37"/>
                  </a:lnTo>
                  <a:lnTo>
                    <a:pt x="12" y="41"/>
                  </a:lnTo>
                  <a:lnTo>
                    <a:pt x="15" y="45"/>
                  </a:lnTo>
                  <a:lnTo>
                    <a:pt x="17" y="48"/>
                  </a:lnTo>
                  <a:lnTo>
                    <a:pt x="21" y="49"/>
                  </a:lnTo>
                  <a:lnTo>
                    <a:pt x="27" y="49"/>
                  </a:lnTo>
                  <a:lnTo>
                    <a:pt x="31" y="49"/>
                  </a:lnTo>
                  <a:lnTo>
                    <a:pt x="35" y="47"/>
                  </a:lnTo>
                  <a:lnTo>
                    <a:pt x="39" y="44"/>
                  </a:lnTo>
                  <a:lnTo>
                    <a:pt x="42" y="40"/>
                  </a:lnTo>
                  <a:close/>
                  <a:moveTo>
                    <a:pt x="9" y="23"/>
                  </a:moveTo>
                  <a:lnTo>
                    <a:pt x="42" y="23"/>
                  </a:lnTo>
                  <a:lnTo>
                    <a:pt x="40" y="17"/>
                  </a:lnTo>
                  <a:lnTo>
                    <a:pt x="38" y="13"/>
                  </a:lnTo>
                  <a:lnTo>
                    <a:pt x="33" y="10"/>
                  </a:lnTo>
                  <a:lnTo>
                    <a:pt x="29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2" name="Freeform 100"/>
            <p:cNvSpPr>
              <a:spLocks noEditPoints="1"/>
            </p:cNvSpPr>
            <p:nvPr/>
          </p:nvSpPr>
          <p:spPr bwMode="auto">
            <a:xfrm>
              <a:off x="7071222" y="4864075"/>
              <a:ext cx="76200" cy="127000"/>
            </a:xfrm>
            <a:custGeom>
              <a:avLst/>
              <a:gdLst>
                <a:gd name="T0" fmla="*/ 11 w 48"/>
                <a:gd name="T1" fmla="*/ 63 h 80"/>
                <a:gd name="T2" fmla="*/ 15 w 48"/>
                <a:gd name="T3" fmla="*/ 68 h 80"/>
                <a:gd name="T4" fmla="*/ 24 w 48"/>
                <a:gd name="T5" fmla="*/ 71 h 80"/>
                <a:gd name="T6" fmla="*/ 33 w 48"/>
                <a:gd name="T7" fmla="*/ 68 h 80"/>
                <a:gd name="T8" fmla="*/ 37 w 48"/>
                <a:gd name="T9" fmla="*/ 61 h 80"/>
                <a:gd name="T10" fmla="*/ 39 w 48"/>
                <a:gd name="T11" fmla="*/ 56 h 80"/>
                <a:gd name="T12" fmla="*/ 33 w 48"/>
                <a:gd name="T13" fmla="*/ 55 h 80"/>
                <a:gd name="T14" fmla="*/ 24 w 48"/>
                <a:gd name="T15" fmla="*/ 57 h 80"/>
                <a:gd name="T16" fmla="*/ 13 w 48"/>
                <a:gd name="T17" fmla="*/ 55 h 80"/>
                <a:gd name="T18" fmla="*/ 7 w 48"/>
                <a:gd name="T19" fmla="*/ 49 h 80"/>
                <a:gd name="T20" fmla="*/ 1 w 48"/>
                <a:gd name="T21" fmla="*/ 36 h 80"/>
                <a:gd name="T22" fmla="*/ 1 w 48"/>
                <a:gd name="T23" fmla="*/ 21 h 80"/>
                <a:gd name="T24" fmla="*/ 5 w 48"/>
                <a:gd name="T25" fmla="*/ 10 h 80"/>
                <a:gd name="T26" fmla="*/ 11 w 48"/>
                <a:gd name="T27" fmla="*/ 4 h 80"/>
                <a:gd name="T28" fmla="*/ 19 w 48"/>
                <a:gd name="T29" fmla="*/ 0 h 80"/>
                <a:gd name="T30" fmla="*/ 29 w 48"/>
                <a:gd name="T31" fmla="*/ 1 h 80"/>
                <a:gd name="T32" fmla="*/ 39 w 48"/>
                <a:gd name="T33" fmla="*/ 8 h 80"/>
                <a:gd name="T34" fmla="*/ 48 w 48"/>
                <a:gd name="T35" fmla="*/ 1 h 80"/>
                <a:gd name="T36" fmla="*/ 48 w 48"/>
                <a:gd name="T37" fmla="*/ 57 h 80"/>
                <a:gd name="T38" fmla="*/ 45 w 48"/>
                <a:gd name="T39" fmla="*/ 68 h 80"/>
                <a:gd name="T40" fmla="*/ 41 w 48"/>
                <a:gd name="T41" fmla="*/ 75 h 80"/>
                <a:gd name="T42" fmla="*/ 33 w 48"/>
                <a:gd name="T43" fmla="*/ 79 h 80"/>
                <a:gd name="T44" fmla="*/ 23 w 48"/>
                <a:gd name="T45" fmla="*/ 80 h 80"/>
                <a:gd name="T46" fmla="*/ 12 w 48"/>
                <a:gd name="T47" fmla="*/ 77 h 80"/>
                <a:gd name="T48" fmla="*/ 4 w 48"/>
                <a:gd name="T49" fmla="*/ 72 h 80"/>
                <a:gd name="T50" fmla="*/ 1 w 48"/>
                <a:gd name="T51" fmla="*/ 61 h 80"/>
                <a:gd name="T52" fmla="*/ 11 w 48"/>
                <a:gd name="T53" fmla="*/ 35 h 80"/>
                <a:gd name="T54" fmla="*/ 15 w 48"/>
                <a:gd name="T55" fmla="*/ 44 h 80"/>
                <a:gd name="T56" fmla="*/ 20 w 48"/>
                <a:gd name="T57" fmla="*/ 48 h 80"/>
                <a:gd name="T58" fmla="*/ 28 w 48"/>
                <a:gd name="T59" fmla="*/ 48 h 80"/>
                <a:gd name="T60" fmla="*/ 35 w 48"/>
                <a:gd name="T61" fmla="*/ 44 h 80"/>
                <a:gd name="T62" fmla="*/ 37 w 48"/>
                <a:gd name="T63" fmla="*/ 35 h 80"/>
                <a:gd name="T64" fmla="*/ 37 w 48"/>
                <a:gd name="T65" fmla="*/ 23 h 80"/>
                <a:gd name="T66" fmla="*/ 35 w 48"/>
                <a:gd name="T67" fmla="*/ 14 h 80"/>
                <a:gd name="T68" fmla="*/ 28 w 48"/>
                <a:gd name="T69" fmla="*/ 9 h 80"/>
                <a:gd name="T70" fmla="*/ 20 w 48"/>
                <a:gd name="T71" fmla="*/ 9 h 80"/>
                <a:gd name="T72" fmla="*/ 15 w 48"/>
                <a:gd name="T73" fmla="*/ 13 h 80"/>
                <a:gd name="T74" fmla="*/ 11 w 48"/>
                <a:gd name="T75" fmla="*/ 2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" h="80">
                  <a:moveTo>
                    <a:pt x="1" y="61"/>
                  </a:moveTo>
                  <a:lnTo>
                    <a:pt x="11" y="63"/>
                  </a:lnTo>
                  <a:lnTo>
                    <a:pt x="12" y="67"/>
                  </a:lnTo>
                  <a:lnTo>
                    <a:pt x="15" y="68"/>
                  </a:lnTo>
                  <a:lnTo>
                    <a:pt x="19" y="71"/>
                  </a:lnTo>
                  <a:lnTo>
                    <a:pt x="24" y="71"/>
                  </a:lnTo>
                  <a:lnTo>
                    <a:pt x="29" y="71"/>
                  </a:lnTo>
                  <a:lnTo>
                    <a:pt x="33" y="68"/>
                  </a:lnTo>
                  <a:lnTo>
                    <a:pt x="36" y="65"/>
                  </a:lnTo>
                  <a:lnTo>
                    <a:pt x="37" y="61"/>
                  </a:lnTo>
                  <a:lnTo>
                    <a:pt x="37" y="59"/>
                  </a:lnTo>
                  <a:lnTo>
                    <a:pt x="39" y="56"/>
                  </a:lnTo>
                  <a:lnTo>
                    <a:pt x="39" y="51"/>
                  </a:lnTo>
                  <a:lnTo>
                    <a:pt x="33" y="55"/>
                  </a:lnTo>
                  <a:lnTo>
                    <a:pt x="29" y="56"/>
                  </a:lnTo>
                  <a:lnTo>
                    <a:pt x="24" y="57"/>
                  </a:lnTo>
                  <a:lnTo>
                    <a:pt x="19" y="57"/>
                  </a:lnTo>
                  <a:lnTo>
                    <a:pt x="13" y="55"/>
                  </a:lnTo>
                  <a:lnTo>
                    <a:pt x="9" y="52"/>
                  </a:lnTo>
                  <a:lnTo>
                    <a:pt x="7" y="49"/>
                  </a:lnTo>
                  <a:lnTo>
                    <a:pt x="3" y="43"/>
                  </a:lnTo>
                  <a:lnTo>
                    <a:pt x="1" y="36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3" y="14"/>
                  </a:lnTo>
                  <a:lnTo>
                    <a:pt x="5" y="10"/>
                  </a:lnTo>
                  <a:lnTo>
                    <a:pt x="8" y="6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3" y="4"/>
                  </a:lnTo>
                  <a:lnTo>
                    <a:pt x="39" y="8"/>
                  </a:lnTo>
                  <a:lnTo>
                    <a:pt x="39" y="1"/>
                  </a:lnTo>
                  <a:lnTo>
                    <a:pt x="48" y="1"/>
                  </a:lnTo>
                  <a:lnTo>
                    <a:pt x="48" y="49"/>
                  </a:lnTo>
                  <a:lnTo>
                    <a:pt x="48" y="57"/>
                  </a:lnTo>
                  <a:lnTo>
                    <a:pt x="47" y="64"/>
                  </a:lnTo>
                  <a:lnTo>
                    <a:pt x="45" y="68"/>
                  </a:lnTo>
                  <a:lnTo>
                    <a:pt x="44" y="72"/>
                  </a:lnTo>
                  <a:lnTo>
                    <a:pt x="41" y="75"/>
                  </a:lnTo>
                  <a:lnTo>
                    <a:pt x="37" y="76"/>
                  </a:lnTo>
                  <a:lnTo>
                    <a:pt x="33" y="79"/>
                  </a:lnTo>
                  <a:lnTo>
                    <a:pt x="28" y="80"/>
                  </a:lnTo>
                  <a:lnTo>
                    <a:pt x="23" y="80"/>
                  </a:lnTo>
                  <a:lnTo>
                    <a:pt x="17" y="79"/>
                  </a:lnTo>
                  <a:lnTo>
                    <a:pt x="12" y="77"/>
                  </a:lnTo>
                  <a:lnTo>
                    <a:pt x="7" y="75"/>
                  </a:lnTo>
                  <a:lnTo>
                    <a:pt x="4" y="72"/>
                  </a:lnTo>
                  <a:lnTo>
                    <a:pt x="1" y="67"/>
                  </a:lnTo>
                  <a:lnTo>
                    <a:pt x="1" y="61"/>
                  </a:lnTo>
                  <a:close/>
                  <a:moveTo>
                    <a:pt x="11" y="28"/>
                  </a:moveTo>
                  <a:lnTo>
                    <a:pt x="11" y="35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17" y="47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1" y="47"/>
                  </a:lnTo>
                  <a:lnTo>
                    <a:pt x="35" y="44"/>
                  </a:lnTo>
                  <a:lnTo>
                    <a:pt x="36" y="40"/>
                  </a:lnTo>
                  <a:lnTo>
                    <a:pt x="37" y="35"/>
                  </a:lnTo>
                  <a:lnTo>
                    <a:pt x="39" y="29"/>
                  </a:lnTo>
                  <a:lnTo>
                    <a:pt x="37" y="23"/>
                  </a:lnTo>
                  <a:lnTo>
                    <a:pt x="36" y="17"/>
                  </a:lnTo>
                  <a:lnTo>
                    <a:pt x="35" y="14"/>
                  </a:lnTo>
                  <a:lnTo>
                    <a:pt x="31" y="10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11" y="23"/>
                  </a:lnTo>
                  <a:lnTo>
                    <a:pt x="11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3" name="Freeform 101"/>
            <p:cNvSpPr>
              <a:spLocks/>
            </p:cNvSpPr>
            <p:nvPr/>
          </p:nvSpPr>
          <p:spPr bwMode="auto">
            <a:xfrm>
              <a:off x="7171234" y="4864075"/>
              <a:ext cx="122238" cy="90488"/>
            </a:xfrm>
            <a:custGeom>
              <a:avLst/>
              <a:gdLst>
                <a:gd name="T0" fmla="*/ 0 w 77"/>
                <a:gd name="T1" fmla="*/ 57 h 57"/>
                <a:gd name="T2" fmla="*/ 0 w 77"/>
                <a:gd name="T3" fmla="*/ 1 h 57"/>
                <a:gd name="T4" fmla="*/ 11 w 77"/>
                <a:gd name="T5" fmla="*/ 1 h 57"/>
                <a:gd name="T6" fmla="*/ 11 w 77"/>
                <a:gd name="T7" fmla="*/ 9 h 57"/>
                <a:gd name="T8" fmla="*/ 13 w 77"/>
                <a:gd name="T9" fmla="*/ 5 h 57"/>
                <a:gd name="T10" fmla="*/ 17 w 77"/>
                <a:gd name="T11" fmla="*/ 2 h 57"/>
                <a:gd name="T12" fmla="*/ 21 w 77"/>
                <a:gd name="T13" fmla="*/ 1 h 57"/>
                <a:gd name="T14" fmla="*/ 27 w 77"/>
                <a:gd name="T15" fmla="*/ 0 h 57"/>
                <a:gd name="T16" fmla="*/ 32 w 77"/>
                <a:gd name="T17" fmla="*/ 1 h 57"/>
                <a:gd name="T18" fmla="*/ 37 w 77"/>
                <a:gd name="T19" fmla="*/ 2 h 57"/>
                <a:gd name="T20" fmla="*/ 40 w 77"/>
                <a:gd name="T21" fmla="*/ 6 h 57"/>
                <a:gd name="T22" fmla="*/ 43 w 77"/>
                <a:gd name="T23" fmla="*/ 10 h 57"/>
                <a:gd name="T24" fmla="*/ 47 w 77"/>
                <a:gd name="T25" fmla="*/ 6 h 57"/>
                <a:gd name="T26" fmla="*/ 51 w 77"/>
                <a:gd name="T27" fmla="*/ 2 h 57"/>
                <a:gd name="T28" fmla="*/ 55 w 77"/>
                <a:gd name="T29" fmla="*/ 1 h 57"/>
                <a:gd name="T30" fmla="*/ 60 w 77"/>
                <a:gd name="T31" fmla="*/ 0 h 57"/>
                <a:gd name="T32" fmla="*/ 65 w 77"/>
                <a:gd name="T33" fmla="*/ 0 h 57"/>
                <a:gd name="T34" fmla="*/ 69 w 77"/>
                <a:gd name="T35" fmla="*/ 2 h 57"/>
                <a:gd name="T36" fmla="*/ 73 w 77"/>
                <a:gd name="T37" fmla="*/ 5 h 57"/>
                <a:gd name="T38" fmla="*/ 76 w 77"/>
                <a:gd name="T39" fmla="*/ 8 h 57"/>
                <a:gd name="T40" fmla="*/ 77 w 77"/>
                <a:gd name="T41" fmla="*/ 13 h 57"/>
                <a:gd name="T42" fmla="*/ 77 w 77"/>
                <a:gd name="T43" fmla="*/ 19 h 57"/>
                <a:gd name="T44" fmla="*/ 77 w 77"/>
                <a:gd name="T45" fmla="*/ 57 h 57"/>
                <a:gd name="T46" fmla="*/ 68 w 77"/>
                <a:gd name="T47" fmla="*/ 57 h 57"/>
                <a:gd name="T48" fmla="*/ 68 w 77"/>
                <a:gd name="T49" fmla="*/ 23 h 57"/>
                <a:gd name="T50" fmla="*/ 67 w 77"/>
                <a:gd name="T51" fmla="*/ 17 h 57"/>
                <a:gd name="T52" fmla="*/ 67 w 77"/>
                <a:gd name="T53" fmla="*/ 14 h 57"/>
                <a:gd name="T54" fmla="*/ 65 w 77"/>
                <a:gd name="T55" fmla="*/ 12 h 57"/>
                <a:gd name="T56" fmla="*/ 63 w 77"/>
                <a:gd name="T57" fmla="*/ 10 h 57"/>
                <a:gd name="T58" fmla="*/ 60 w 77"/>
                <a:gd name="T59" fmla="*/ 9 h 57"/>
                <a:gd name="T60" fmla="*/ 57 w 77"/>
                <a:gd name="T61" fmla="*/ 9 h 57"/>
                <a:gd name="T62" fmla="*/ 53 w 77"/>
                <a:gd name="T63" fmla="*/ 9 h 57"/>
                <a:gd name="T64" fmla="*/ 51 w 77"/>
                <a:gd name="T65" fmla="*/ 10 h 57"/>
                <a:gd name="T66" fmla="*/ 48 w 77"/>
                <a:gd name="T67" fmla="*/ 13 h 57"/>
                <a:gd name="T68" fmla="*/ 45 w 77"/>
                <a:gd name="T69" fmla="*/ 16 h 57"/>
                <a:gd name="T70" fmla="*/ 44 w 77"/>
                <a:gd name="T71" fmla="*/ 20 h 57"/>
                <a:gd name="T72" fmla="*/ 44 w 77"/>
                <a:gd name="T73" fmla="*/ 25 h 57"/>
                <a:gd name="T74" fmla="*/ 44 w 77"/>
                <a:gd name="T75" fmla="*/ 57 h 57"/>
                <a:gd name="T76" fmla="*/ 33 w 77"/>
                <a:gd name="T77" fmla="*/ 57 h 57"/>
                <a:gd name="T78" fmla="*/ 33 w 77"/>
                <a:gd name="T79" fmla="*/ 21 h 57"/>
                <a:gd name="T80" fmla="*/ 33 w 77"/>
                <a:gd name="T81" fmla="*/ 17 h 57"/>
                <a:gd name="T82" fmla="*/ 33 w 77"/>
                <a:gd name="T83" fmla="*/ 14 h 57"/>
                <a:gd name="T84" fmla="*/ 32 w 77"/>
                <a:gd name="T85" fmla="*/ 12 h 57"/>
                <a:gd name="T86" fmla="*/ 29 w 77"/>
                <a:gd name="T87" fmla="*/ 10 h 57"/>
                <a:gd name="T88" fmla="*/ 27 w 77"/>
                <a:gd name="T89" fmla="*/ 9 h 57"/>
                <a:gd name="T90" fmla="*/ 24 w 77"/>
                <a:gd name="T91" fmla="*/ 9 h 57"/>
                <a:gd name="T92" fmla="*/ 20 w 77"/>
                <a:gd name="T93" fmla="*/ 9 h 57"/>
                <a:gd name="T94" fmla="*/ 17 w 77"/>
                <a:gd name="T95" fmla="*/ 10 h 57"/>
                <a:gd name="T96" fmla="*/ 13 w 77"/>
                <a:gd name="T97" fmla="*/ 13 h 57"/>
                <a:gd name="T98" fmla="*/ 12 w 77"/>
                <a:gd name="T99" fmla="*/ 17 h 57"/>
                <a:gd name="T100" fmla="*/ 11 w 77"/>
                <a:gd name="T101" fmla="*/ 23 h 57"/>
                <a:gd name="T102" fmla="*/ 11 w 77"/>
                <a:gd name="T103" fmla="*/ 29 h 57"/>
                <a:gd name="T104" fmla="*/ 11 w 77"/>
                <a:gd name="T105" fmla="*/ 57 h 57"/>
                <a:gd name="T106" fmla="*/ 0 w 77"/>
                <a:gd name="T10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" h="57">
                  <a:moveTo>
                    <a:pt x="0" y="57"/>
                  </a:moveTo>
                  <a:lnTo>
                    <a:pt x="0" y="1"/>
                  </a:lnTo>
                  <a:lnTo>
                    <a:pt x="11" y="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1" y="1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7" y="2"/>
                  </a:lnTo>
                  <a:lnTo>
                    <a:pt x="40" y="6"/>
                  </a:lnTo>
                  <a:lnTo>
                    <a:pt x="43" y="10"/>
                  </a:lnTo>
                  <a:lnTo>
                    <a:pt x="47" y="6"/>
                  </a:lnTo>
                  <a:lnTo>
                    <a:pt x="51" y="2"/>
                  </a:lnTo>
                  <a:lnTo>
                    <a:pt x="55" y="1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73" y="5"/>
                  </a:lnTo>
                  <a:lnTo>
                    <a:pt x="76" y="8"/>
                  </a:lnTo>
                  <a:lnTo>
                    <a:pt x="77" y="13"/>
                  </a:lnTo>
                  <a:lnTo>
                    <a:pt x="77" y="19"/>
                  </a:lnTo>
                  <a:lnTo>
                    <a:pt x="77" y="57"/>
                  </a:lnTo>
                  <a:lnTo>
                    <a:pt x="68" y="57"/>
                  </a:lnTo>
                  <a:lnTo>
                    <a:pt x="68" y="23"/>
                  </a:lnTo>
                  <a:lnTo>
                    <a:pt x="67" y="17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3" y="10"/>
                  </a:lnTo>
                  <a:lnTo>
                    <a:pt x="60" y="9"/>
                  </a:lnTo>
                  <a:lnTo>
                    <a:pt x="57" y="9"/>
                  </a:lnTo>
                  <a:lnTo>
                    <a:pt x="53" y="9"/>
                  </a:lnTo>
                  <a:lnTo>
                    <a:pt x="51" y="10"/>
                  </a:lnTo>
                  <a:lnTo>
                    <a:pt x="48" y="13"/>
                  </a:lnTo>
                  <a:lnTo>
                    <a:pt x="45" y="16"/>
                  </a:lnTo>
                  <a:lnTo>
                    <a:pt x="44" y="20"/>
                  </a:lnTo>
                  <a:lnTo>
                    <a:pt x="44" y="25"/>
                  </a:lnTo>
                  <a:lnTo>
                    <a:pt x="44" y="57"/>
                  </a:lnTo>
                  <a:lnTo>
                    <a:pt x="33" y="57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29" y="10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12" y="17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1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4" name="Freeform 102"/>
            <p:cNvSpPr>
              <a:spLocks noEditPoints="1"/>
            </p:cNvSpPr>
            <p:nvPr/>
          </p:nvSpPr>
          <p:spPr bwMode="auto">
            <a:xfrm>
              <a:off x="7312522" y="4864075"/>
              <a:ext cx="80963" cy="93663"/>
            </a:xfrm>
            <a:custGeom>
              <a:avLst/>
              <a:gdLst>
                <a:gd name="T0" fmla="*/ 42 w 51"/>
                <a:gd name="T1" fmla="*/ 40 h 59"/>
                <a:gd name="T2" fmla="*/ 51 w 51"/>
                <a:gd name="T3" fmla="*/ 41 h 59"/>
                <a:gd name="T4" fmla="*/ 50 w 51"/>
                <a:gd name="T5" fmla="*/ 47 h 59"/>
                <a:gd name="T6" fmla="*/ 46 w 51"/>
                <a:gd name="T7" fmla="*/ 51 h 59"/>
                <a:gd name="T8" fmla="*/ 43 w 51"/>
                <a:gd name="T9" fmla="*/ 55 h 59"/>
                <a:gd name="T10" fmla="*/ 38 w 51"/>
                <a:gd name="T11" fmla="*/ 56 h 59"/>
                <a:gd name="T12" fmla="*/ 33 w 51"/>
                <a:gd name="T13" fmla="*/ 57 h 59"/>
                <a:gd name="T14" fmla="*/ 27 w 51"/>
                <a:gd name="T15" fmla="*/ 59 h 59"/>
                <a:gd name="T16" fmla="*/ 21 w 51"/>
                <a:gd name="T17" fmla="*/ 57 h 59"/>
                <a:gd name="T18" fmla="*/ 15 w 51"/>
                <a:gd name="T19" fmla="*/ 56 h 59"/>
                <a:gd name="T20" fmla="*/ 11 w 51"/>
                <a:gd name="T21" fmla="*/ 55 h 59"/>
                <a:gd name="T22" fmla="*/ 7 w 51"/>
                <a:gd name="T23" fmla="*/ 51 h 59"/>
                <a:gd name="T24" fmla="*/ 4 w 51"/>
                <a:gd name="T25" fmla="*/ 47 h 59"/>
                <a:gd name="T26" fmla="*/ 2 w 51"/>
                <a:gd name="T27" fmla="*/ 41 h 59"/>
                <a:gd name="T28" fmla="*/ 0 w 51"/>
                <a:gd name="T29" fmla="*/ 36 h 59"/>
                <a:gd name="T30" fmla="*/ 0 w 51"/>
                <a:gd name="T31" fmla="*/ 29 h 59"/>
                <a:gd name="T32" fmla="*/ 2 w 51"/>
                <a:gd name="T33" fmla="*/ 17 h 59"/>
                <a:gd name="T34" fmla="*/ 7 w 51"/>
                <a:gd name="T35" fmla="*/ 8 h 59"/>
                <a:gd name="T36" fmla="*/ 11 w 51"/>
                <a:gd name="T37" fmla="*/ 4 h 59"/>
                <a:gd name="T38" fmla="*/ 15 w 51"/>
                <a:gd name="T39" fmla="*/ 2 h 59"/>
                <a:gd name="T40" fmla="*/ 21 w 51"/>
                <a:gd name="T41" fmla="*/ 0 h 59"/>
                <a:gd name="T42" fmla="*/ 26 w 51"/>
                <a:gd name="T43" fmla="*/ 0 h 59"/>
                <a:gd name="T44" fmla="*/ 33 w 51"/>
                <a:gd name="T45" fmla="*/ 1 h 59"/>
                <a:gd name="T46" fmla="*/ 39 w 51"/>
                <a:gd name="T47" fmla="*/ 4 h 59"/>
                <a:gd name="T48" fmla="*/ 45 w 51"/>
                <a:gd name="T49" fmla="*/ 8 h 59"/>
                <a:gd name="T50" fmla="*/ 47 w 51"/>
                <a:gd name="T51" fmla="*/ 12 h 59"/>
                <a:gd name="T52" fmla="*/ 50 w 51"/>
                <a:gd name="T53" fmla="*/ 17 h 59"/>
                <a:gd name="T54" fmla="*/ 51 w 51"/>
                <a:gd name="T55" fmla="*/ 23 h 59"/>
                <a:gd name="T56" fmla="*/ 51 w 51"/>
                <a:gd name="T57" fmla="*/ 29 h 59"/>
                <a:gd name="T58" fmla="*/ 51 w 51"/>
                <a:gd name="T59" fmla="*/ 32 h 59"/>
                <a:gd name="T60" fmla="*/ 10 w 51"/>
                <a:gd name="T61" fmla="*/ 32 h 59"/>
                <a:gd name="T62" fmla="*/ 11 w 51"/>
                <a:gd name="T63" fmla="*/ 37 h 59"/>
                <a:gd name="T64" fmla="*/ 13 w 51"/>
                <a:gd name="T65" fmla="*/ 41 h 59"/>
                <a:gd name="T66" fmla="*/ 15 w 51"/>
                <a:gd name="T67" fmla="*/ 45 h 59"/>
                <a:gd name="T68" fmla="*/ 19 w 51"/>
                <a:gd name="T69" fmla="*/ 48 h 59"/>
                <a:gd name="T70" fmla="*/ 22 w 51"/>
                <a:gd name="T71" fmla="*/ 49 h 59"/>
                <a:gd name="T72" fmla="*/ 27 w 51"/>
                <a:gd name="T73" fmla="*/ 49 h 59"/>
                <a:gd name="T74" fmla="*/ 31 w 51"/>
                <a:gd name="T75" fmla="*/ 49 h 59"/>
                <a:gd name="T76" fmla="*/ 35 w 51"/>
                <a:gd name="T77" fmla="*/ 47 h 59"/>
                <a:gd name="T78" fmla="*/ 39 w 51"/>
                <a:gd name="T79" fmla="*/ 44 h 59"/>
                <a:gd name="T80" fmla="*/ 42 w 51"/>
                <a:gd name="T81" fmla="*/ 40 h 59"/>
                <a:gd name="T82" fmla="*/ 10 w 51"/>
                <a:gd name="T83" fmla="*/ 23 h 59"/>
                <a:gd name="T84" fmla="*/ 42 w 51"/>
                <a:gd name="T85" fmla="*/ 23 h 59"/>
                <a:gd name="T86" fmla="*/ 41 w 51"/>
                <a:gd name="T87" fmla="*/ 17 h 59"/>
                <a:gd name="T88" fmla="*/ 38 w 51"/>
                <a:gd name="T89" fmla="*/ 13 h 59"/>
                <a:gd name="T90" fmla="*/ 34 w 51"/>
                <a:gd name="T91" fmla="*/ 10 h 59"/>
                <a:gd name="T92" fmla="*/ 31 w 51"/>
                <a:gd name="T93" fmla="*/ 9 h 59"/>
                <a:gd name="T94" fmla="*/ 26 w 51"/>
                <a:gd name="T95" fmla="*/ 9 h 59"/>
                <a:gd name="T96" fmla="*/ 22 w 51"/>
                <a:gd name="T97" fmla="*/ 9 h 59"/>
                <a:gd name="T98" fmla="*/ 18 w 51"/>
                <a:gd name="T99" fmla="*/ 10 h 59"/>
                <a:gd name="T100" fmla="*/ 15 w 51"/>
                <a:gd name="T101" fmla="*/ 13 h 59"/>
                <a:gd name="T102" fmla="*/ 13 w 51"/>
                <a:gd name="T103" fmla="*/ 16 h 59"/>
                <a:gd name="T104" fmla="*/ 11 w 51"/>
                <a:gd name="T105" fmla="*/ 19 h 59"/>
                <a:gd name="T106" fmla="*/ 10 w 51"/>
                <a:gd name="T107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" h="59">
                  <a:moveTo>
                    <a:pt x="42" y="40"/>
                  </a:moveTo>
                  <a:lnTo>
                    <a:pt x="51" y="41"/>
                  </a:lnTo>
                  <a:lnTo>
                    <a:pt x="50" y="47"/>
                  </a:lnTo>
                  <a:lnTo>
                    <a:pt x="46" y="51"/>
                  </a:lnTo>
                  <a:lnTo>
                    <a:pt x="43" y="55"/>
                  </a:lnTo>
                  <a:lnTo>
                    <a:pt x="38" y="56"/>
                  </a:lnTo>
                  <a:lnTo>
                    <a:pt x="33" y="57"/>
                  </a:lnTo>
                  <a:lnTo>
                    <a:pt x="27" y="59"/>
                  </a:lnTo>
                  <a:lnTo>
                    <a:pt x="21" y="57"/>
                  </a:lnTo>
                  <a:lnTo>
                    <a:pt x="15" y="56"/>
                  </a:lnTo>
                  <a:lnTo>
                    <a:pt x="11" y="55"/>
                  </a:lnTo>
                  <a:lnTo>
                    <a:pt x="7" y="51"/>
                  </a:lnTo>
                  <a:lnTo>
                    <a:pt x="4" y="47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9" y="4"/>
                  </a:lnTo>
                  <a:lnTo>
                    <a:pt x="45" y="8"/>
                  </a:lnTo>
                  <a:lnTo>
                    <a:pt x="47" y="12"/>
                  </a:lnTo>
                  <a:lnTo>
                    <a:pt x="50" y="17"/>
                  </a:lnTo>
                  <a:lnTo>
                    <a:pt x="51" y="23"/>
                  </a:lnTo>
                  <a:lnTo>
                    <a:pt x="51" y="29"/>
                  </a:lnTo>
                  <a:lnTo>
                    <a:pt x="51" y="32"/>
                  </a:lnTo>
                  <a:lnTo>
                    <a:pt x="10" y="32"/>
                  </a:lnTo>
                  <a:lnTo>
                    <a:pt x="11" y="37"/>
                  </a:lnTo>
                  <a:lnTo>
                    <a:pt x="13" y="41"/>
                  </a:lnTo>
                  <a:lnTo>
                    <a:pt x="15" y="45"/>
                  </a:lnTo>
                  <a:lnTo>
                    <a:pt x="19" y="48"/>
                  </a:lnTo>
                  <a:lnTo>
                    <a:pt x="22" y="49"/>
                  </a:lnTo>
                  <a:lnTo>
                    <a:pt x="27" y="49"/>
                  </a:lnTo>
                  <a:lnTo>
                    <a:pt x="31" y="49"/>
                  </a:lnTo>
                  <a:lnTo>
                    <a:pt x="35" y="47"/>
                  </a:lnTo>
                  <a:lnTo>
                    <a:pt x="39" y="44"/>
                  </a:lnTo>
                  <a:lnTo>
                    <a:pt x="42" y="40"/>
                  </a:lnTo>
                  <a:close/>
                  <a:moveTo>
                    <a:pt x="10" y="23"/>
                  </a:moveTo>
                  <a:lnTo>
                    <a:pt x="42" y="23"/>
                  </a:lnTo>
                  <a:lnTo>
                    <a:pt x="41" y="17"/>
                  </a:lnTo>
                  <a:lnTo>
                    <a:pt x="38" y="13"/>
                  </a:lnTo>
                  <a:lnTo>
                    <a:pt x="34" y="10"/>
                  </a:lnTo>
                  <a:lnTo>
                    <a:pt x="31" y="9"/>
                  </a:lnTo>
                  <a:lnTo>
                    <a:pt x="26" y="9"/>
                  </a:lnTo>
                  <a:lnTo>
                    <a:pt x="22" y="9"/>
                  </a:lnTo>
                  <a:lnTo>
                    <a:pt x="18" y="10"/>
                  </a:lnTo>
                  <a:lnTo>
                    <a:pt x="15" y="13"/>
                  </a:lnTo>
                  <a:lnTo>
                    <a:pt x="13" y="16"/>
                  </a:lnTo>
                  <a:lnTo>
                    <a:pt x="11" y="19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5" name="Freeform 103"/>
            <p:cNvSpPr>
              <a:spLocks/>
            </p:cNvSpPr>
            <p:nvPr/>
          </p:nvSpPr>
          <p:spPr bwMode="auto">
            <a:xfrm>
              <a:off x="7415709" y="4864075"/>
              <a:ext cx="68263" cy="90488"/>
            </a:xfrm>
            <a:custGeom>
              <a:avLst/>
              <a:gdLst>
                <a:gd name="T0" fmla="*/ 0 w 43"/>
                <a:gd name="T1" fmla="*/ 57 h 57"/>
                <a:gd name="T2" fmla="*/ 0 w 43"/>
                <a:gd name="T3" fmla="*/ 1 h 57"/>
                <a:gd name="T4" fmla="*/ 9 w 43"/>
                <a:gd name="T5" fmla="*/ 1 h 57"/>
                <a:gd name="T6" fmla="*/ 9 w 43"/>
                <a:gd name="T7" fmla="*/ 9 h 57"/>
                <a:gd name="T8" fmla="*/ 12 w 43"/>
                <a:gd name="T9" fmla="*/ 5 h 57"/>
                <a:gd name="T10" fmla="*/ 16 w 43"/>
                <a:gd name="T11" fmla="*/ 2 h 57"/>
                <a:gd name="T12" fmla="*/ 20 w 43"/>
                <a:gd name="T13" fmla="*/ 1 h 57"/>
                <a:gd name="T14" fmla="*/ 25 w 43"/>
                <a:gd name="T15" fmla="*/ 0 h 57"/>
                <a:gd name="T16" fmla="*/ 30 w 43"/>
                <a:gd name="T17" fmla="*/ 0 h 57"/>
                <a:gd name="T18" fmla="*/ 34 w 43"/>
                <a:gd name="T19" fmla="*/ 1 h 57"/>
                <a:gd name="T20" fmla="*/ 37 w 43"/>
                <a:gd name="T21" fmla="*/ 4 h 57"/>
                <a:gd name="T22" fmla="*/ 40 w 43"/>
                <a:gd name="T23" fmla="*/ 6 h 57"/>
                <a:gd name="T24" fmla="*/ 41 w 43"/>
                <a:gd name="T25" fmla="*/ 9 h 57"/>
                <a:gd name="T26" fmla="*/ 43 w 43"/>
                <a:gd name="T27" fmla="*/ 13 h 57"/>
                <a:gd name="T28" fmla="*/ 43 w 43"/>
                <a:gd name="T29" fmla="*/ 17 h 57"/>
                <a:gd name="T30" fmla="*/ 43 w 43"/>
                <a:gd name="T31" fmla="*/ 23 h 57"/>
                <a:gd name="T32" fmla="*/ 43 w 43"/>
                <a:gd name="T33" fmla="*/ 57 h 57"/>
                <a:gd name="T34" fmla="*/ 33 w 43"/>
                <a:gd name="T35" fmla="*/ 57 h 57"/>
                <a:gd name="T36" fmla="*/ 33 w 43"/>
                <a:gd name="T37" fmla="*/ 24 h 57"/>
                <a:gd name="T38" fmla="*/ 33 w 43"/>
                <a:gd name="T39" fmla="*/ 19 h 57"/>
                <a:gd name="T40" fmla="*/ 32 w 43"/>
                <a:gd name="T41" fmla="*/ 14 h 57"/>
                <a:gd name="T42" fmla="*/ 30 w 43"/>
                <a:gd name="T43" fmla="*/ 13 h 57"/>
                <a:gd name="T44" fmla="*/ 28 w 43"/>
                <a:gd name="T45" fmla="*/ 10 h 57"/>
                <a:gd name="T46" fmla="*/ 25 w 43"/>
                <a:gd name="T47" fmla="*/ 9 h 57"/>
                <a:gd name="T48" fmla="*/ 22 w 43"/>
                <a:gd name="T49" fmla="*/ 9 h 57"/>
                <a:gd name="T50" fmla="*/ 17 w 43"/>
                <a:gd name="T51" fmla="*/ 10 h 57"/>
                <a:gd name="T52" fmla="*/ 13 w 43"/>
                <a:gd name="T53" fmla="*/ 13 h 57"/>
                <a:gd name="T54" fmla="*/ 10 w 43"/>
                <a:gd name="T55" fmla="*/ 16 h 57"/>
                <a:gd name="T56" fmla="*/ 9 w 43"/>
                <a:gd name="T57" fmla="*/ 21 h 57"/>
                <a:gd name="T58" fmla="*/ 9 w 43"/>
                <a:gd name="T59" fmla="*/ 27 h 57"/>
                <a:gd name="T60" fmla="*/ 9 w 43"/>
                <a:gd name="T61" fmla="*/ 57 h 57"/>
                <a:gd name="T62" fmla="*/ 0 w 43"/>
                <a:gd name="T6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57">
                  <a:moveTo>
                    <a:pt x="0" y="57"/>
                  </a:moveTo>
                  <a:lnTo>
                    <a:pt x="0" y="1"/>
                  </a:lnTo>
                  <a:lnTo>
                    <a:pt x="9" y="1"/>
                  </a:lnTo>
                  <a:lnTo>
                    <a:pt x="9" y="9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4" y="1"/>
                  </a:lnTo>
                  <a:lnTo>
                    <a:pt x="37" y="4"/>
                  </a:lnTo>
                  <a:lnTo>
                    <a:pt x="40" y="6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7"/>
                  </a:lnTo>
                  <a:lnTo>
                    <a:pt x="43" y="23"/>
                  </a:lnTo>
                  <a:lnTo>
                    <a:pt x="43" y="57"/>
                  </a:lnTo>
                  <a:lnTo>
                    <a:pt x="33" y="57"/>
                  </a:lnTo>
                  <a:lnTo>
                    <a:pt x="33" y="24"/>
                  </a:lnTo>
                  <a:lnTo>
                    <a:pt x="33" y="19"/>
                  </a:lnTo>
                  <a:lnTo>
                    <a:pt x="32" y="14"/>
                  </a:lnTo>
                  <a:lnTo>
                    <a:pt x="30" y="13"/>
                  </a:lnTo>
                  <a:lnTo>
                    <a:pt x="28" y="10"/>
                  </a:lnTo>
                  <a:lnTo>
                    <a:pt x="25" y="9"/>
                  </a:lnTo>
                  <a:lnTo>
                    <a:pt x="22" y="9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9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6" name="Freeform 104"/>
            <p:cNvSpPr>
              <a:spLocks/>
            </p:cNvSpPr>
            <p:nvPr/>
          </p:nvSpPr>
          <p:spPr bwMode="auto">
            <a:xfrm>
              <a:off x="7499847" y="4833913"/>
              <a:ext cx="42863" cy="123825"/>
            </a:xfrm>
            <a:custGeom>
              <a:avLst/>
              <a:gdLst>
                <a:gd name="T0" fmla="*/ 26 w 27"/>
                <a:gd name="T1" fmla="*/ 68 h 78"/>
                <a:gd name="T2" fmla="*/ 27 w 27"/>
                <a:gd name="T3" fmla="*/ 76 h 78"/>
                <a:gd name="T4" fmla="*/ 23 w 27"/>
                <a:gd name="T5" fmla="*/ 78 h 78"/>
                <a:gd name="T6" fmla="*/ 20 w 27"/>
                <a:gd name="T7" fmla="*/ 78 h 78"/>
                <a:gd name="T8" fmla="*/ 15 w 27"/>
                <a:gd name="T9" fmla="*/ 78 h 78"/>
                <a:gd name="T10" fmla="*/ 12 w 27"/>
                <a:gd name="T11" fmla="*/ 76 h 78"/>
                <a:gd name="T12" fmla="*/ 10 w 27"/>
                <a:gd name="T13" fmla="*/ 74 h 78"/>
                <a:gd name="T14" fmla="*/ 8 w 27"/>
                <a:gd name="T15" fmla="*/ 71 h 78"/>
                <a:gd name="T16" fmla="*/ 7 w 27"/>
                <a:gd name="T17" fmla="*/ 70 h 78"/>
                <a:gd name="T18" fmla="*/ 7 w 27"/>
                <a:gd name="T19" fmla="*/ 66 h 78"/>
                <a:gd name="T20" fmla="*/ 7 w 27"/>
                <a:gd name="T21" fmla="*/ 60 h 78"/>
                <a:gd name="T22" fmla="*/ 7 w 27"/>
                <a:gd name="T23" fmla="*/ 29 h 78"/>
                <a:gd name="T24" fmla="*/ 0 w 27"/>
                <a:gd name="T25" fmla="*/ 29 h 78"/>
                <a:gd name="T26" fmla="*/ 0 w 27"/>
                <a:gd name="T27" fmla="*/ 20 h 78"/>
                <a:gd name="T28" fmla="*/ 7 w 27"/>
                <a:gd name="T29" fmla="*/ 20 h 78"/>
                <a:gd name="T30" fmla="*/ 7 w 27"/>
                <a:gd name="T31" fmla="*/ 7 h 78"/>
                <a:gd name="T32" fmla="*/ 16 w 27"/>
                <a:gd name="T33" fmla="*/ 0 h 78"/>
                <a:gd name="T34" fmla="*/ 16 w 27"/>
                <a:gd name="T35" fmla="*/ 20 h 78"/>
                <a:gd name="T36" fmla="*/ 26 w 27"/>
                <a:gd name="T37" fmla="*/ 20 h 78"/>
                <a:gd name="T38" fmla="*/ 26 w 27"/>
                <a:gd name="T39" fmla="*/ 29 h 78"/>
                <a:gd name="T40" fmla="*/ 16 w 27"/>
                <a:gd name="T41" fmla="*/ 29 h 78"/>
                <a:gd name="T42" fmla="*/ 16 w 27"/>
                <a:gd name="T43" fmla="*/ 60 h 78"/>
                <a:gd name="T44" fmla="*/ 18 w 27"/>
                <a:gd name="T45" fmla="*/ 64 h 78"/>
                <a:gd name="T46" fmla="*/ 18 w 27"/>
                <a:gd name="T47" fmla="*/ 66 h 78"/>
                <a:gd name="T48" fmla="*/ 19 w 27"/>
                <a:gd name="T49" fmla="*/ 68 h 78"/>
                <a:gd name="T50" fmla="*/ 20 w 27"/>
                <a:gd name="T51" fmla="*/ 68 h 78"/>
                <a:gd name="T52" fmla="*/ 22 w 27"/>
                <a:gd name="T53" fmla="*/ 68 h 78"/>
                <a:gd name="T54" fmla="*/ 26 w 27"/>
                <a:gd name="T55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8">
                  <a:moveTo>
                    <a:pt x="26" y="68"/>
                  </a:moveTo>
                  <a:lnTo>
                    <a:pt x="27" y="76"/>
                  </a:lnTo>
                  <a:lnTo>
                    <a:pt x="23" y="78"/>
                  </a:lnTo>
                  <a:lnTo>
                    <a:pt x="20" y="78"/>
                  </a:lnTo>
                  <a:lnTo>
                    <a:pt x="15" y="78"/>
                  </a:lnTo>
                  <a:lnTo>
                    <a:pt x="12" y="76"/>
                  </a:lnTo>
                  <a:lnTo>
                    <a:pt x="10" y="74"/>
                  </a:lnTo>
                  <a:lnTo>
                    <a:pt x="8" y="71"/>
                  </a:lnTo>
                  <a:lnTo>
                    <a:pt x="7" y="70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7" y="29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7"/>
                  </a:lnTo>
                  <a:lnTo>
                    <a:pt x="16" y="0"/>
                  </a:lnTo>
                  <a:lnTo>
                    <a:pt x="16" y="20"/>
                  </a:lnTo>
                  <a:lnTo>
                    <a:pt x="26" y="20"/>
                  </a:lnTo>
                  <a:lnTo>
                    <a:pt x="26" y="29"/>
                  </a:lnTo>
                  <a:lnTo>
                    <a:pt x="16" y="29"/>
                  </a:lnTo>
                  <a:lnTo>
                    <a:pt x="16" y="60"/>
                  </a:lnTo>
                  <a:lnTo>
                    <a:pt x="18" y="64"/>
                  </a:lnTo>
                  <a:lnTo>
                    <a:pt x="18" y="66"/>
                  </a:lnTo>
                  <a:lnTo>
                    <a:pt x="19" y="68"/>
                  </a:lnTo>
                  <a:lnTo>
                    <a:pt x="20" y="68"/>
                  </a:lnTo>
                  <a:lnTo>
                    <a:pt x="22" y="68"/>
                  </a:lnTo>
                  <a:lnTo>
                    <a:pt x="26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7" name="Freeform 105"/>
            <p:cNvSpPr>
              <a:spLocks/>
            </p:cNvSpPr>
            <p:nvPr/>
          </p:nvSpPr>
          <p:spPr bwMode="auto">
            <a:xfrm>
              <a:off x="6118722" y="5038700"/>
              <a:ext cx="41275" cy="157163"/>
            </a:xfrm>
            <a:custGeom>
              <a:avLst/>
              <a:gdLst>
                <a:gd name="T0" fmla="*/ 19 w 26"/>
                <a:gd name="T1" fmla="*/ 99 h 99"/>
                <a:gd name="T2" fmla="*/ 12 w 26"/>
                <a:gd name="T3" fmla="*/ 89 h 99"/>
                <a:gd name="T4" fmla="*/ 6 w 26"/>
                <a:gd name="T5" fmla="*/ 77 h 99"/>
                <a:gd name="T6" fmla="*/ 2 w 26"/>
                <a:gd name="T7" fmla="*/ 64 h 99"/>
                <a:gd name="T8" fmla="*/ 0 w 26"/>
                <a:gd name="T9" fmla="*/ 49 h 99"/>
                <a:gd name="T10" fmla="*/ 4 w 26"/>
                <a:gd name="T11" fmla="*/ 26 h 99"/>
                <a:gd name="T12" fmla="*/ 11 w 26"/>
                <a:gd name="T13" fmla="*/ 13 h 99"/>
                <a:gd name="T14" fmla="*/ 19 w 26"/>
                <a:gd name="T15" fmla="*/ 0 h 99"/>
                <a:gd name="T16" fmla="*/ 26 w 26"/>
                <a:gd name="T17" fmla="*/ 0 h 99"/>
                <a:gd name="T18" fmla="*/ 23 w 26"/>
                <a:gd name="T19" fmla="*/ 6 h 99"/>
                <a:gd name="T20" fmla="*/ 19 w 26"/>
                <a:gd name="T21" fmla="*/ 12 h 99"/>
                <a:gd name="T22" fmla="*/ 18 w 26"/>
                <a:gd name="T23" fmla="*/ 16 h 99"/>
                <a:gd name="T24" fmla="*/ 15 w 26"/>
                <a:gd name="T25" fmla="*/ 22 h 99"/>
                <a:gd name="T26" fmla="*/ 12 w 26"/>
                <a:gd name="T27" fmla="*/ 30 h 99"/>
                <a:gd name="T28" fmla="*/ 11 w 26"/>
                <a:gd name="T29" fmla="*/ 40 h 99"/>
                <a:gd name="T30" fmla="*/ 11 w 26"/>
                <a:gd name="T31" fmla="*/ 49 h 99"/>
                <a:gd name="T32" fmla="*/ 15 w 26"/>
                <a:gd name="T33" fmla="*/ 74 h 99"/>
                <a:gd name="T34" fmla="*/ 26 w 26"/>
                <a:gd name="T35" fmla="*/ 99 h 99"/>
                <a:gd name="T36" fmla="*/ 19 w 26"/>
                <a:gd name="T3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99">
                  <a:moveTo>
                    <a:pt x="19" y="99"/>
                  </a:moveTo>
                  <a:lnTo>
                    <a:pt x="12" y="89"/>
                  </a:lnTo>
                  <a:lnTo>
                    <a:pt x="6" y="77"/>
                  </a:lnTo>
                  <a:lnTo>
                    <a:pt x="2" y="64"/>
                  </a:lnTo>
                  <a:lnTo>
                    <a:pt x="0" y="49"/>
                  </a:lnTo>
                  <a:lnTo>
                    <a:pt x="4" y="26"/>
                  </a:lnTo>
                  <a:lnTo>
                    <a:pt x="11" y="13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3" y="6"/>
                  </a:lnTo>
                  <a:lnTo>
                    <a:pt x="19" y="12"/>
                  </a:lnTo>
                  <a:lnTo>
                    <a:pt x="18" y="16"/>
                  </a:lnTo>
                  <a:lnTo>
                    <a:pt x="15" y="22"/>
                  </a:lnTo>
                  <a:lnTo>
                    <a:pt x="12" y="30"/>
                  </a:lnTo>
                  <a:lnTo>
                    <a:pt x="11" y="40"/>
                  </a:lnTo>
                  <a:lnTo>
                    <a:pt x="11" y="49"/>
                  </a:lnTo>
                  <a:lnTo>
                    <a:pt x="15" y="74"/>
                  </a:lnTo>
                  <a:lnTo>
                    <a:pt x="26" y="99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8" name="Freeform 106"/>
            <p:cNvSpPr>
              <a:spLocks/>
            </p:cNvSpPr>
            <p:nvPr/>
          </p:nvSpPr>
          <p:spPr bwMode="auto">
            <a:xfrm>
              <a:off x="6180634" y="5038700"/>
              <a:ext cx="88900" cy="125413"/>
            </a:xfrm>
            <a:custGeom>
              <a:avLst/>
              <a:gdLst>
                <a:gd name="T0" fmla="*/ 0 w 56"/>
                <a:gd name="T1" fmla="*/ 79 h 79"/>
                <a:gd name="T2" fmla="*/ 0 w 56"/>
                <a:gd name="T3" fmla="*/ 0 h 79"/>
                <a:gd name="T4" fmla="*/ 55 w 56"/>
                <a:gd name="T5" fmla="*/ 0 h 79"/>
                <a:gd name="T6" fmla="*/ 55 w 56"/>
                <a:gd name="T7" fmla="*/ 9 h 79"/>
                <a:gd name="T8" fmla="*/ 10 w 56"/>
                <a:gd name="T9" fmla="*/ 9 h 79"/>
                <a:gd name="T10" fmla="*/ 10 w 56"/>
                <a:gd name="T11" fmla="*/ 33 h 79"/>
                <a:gd name="T12" fmla="*/ 51 w 56"/>
                <a:gd name="T13" fmla="*/ 33 h 79"/>
                <a:gd name="T14" fmla="*/ 51 w 56"/>
                <a:gd name="T15" fmla="*/ 42 h 79"/>
                <a:gd name="T16" fmla="*/ 10 w 56"/>
                <a:gd name="T17" fmla="*/ 42 h 79"/>
                <a:gd name="T18" fmla="*/ 10 w 56"/>
                <a:gd name="T19" fmla="*/ 69 h 79"/>
                <a:gd name="T20" fmla="*/ 56 w 56"/>
                <a:gd name="T21" fmla="*/ 69 h 79"/>
                <a:gd name="T22" fmla="*/ 56 w 56"/>
                <a:gd name="T23" fmla="*/ 79 h 79"/>
                <a:gd name="T24" fmla="*/ 0 w 5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79">
                  <a:moveTo>
                    <a:pt x="0" y="79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9"/>
                  </a:lnTo>
                  <a:lnTo>
                    <a:pt x="10" y="9"/>
                  </a:lnTo>
                  <a:lnTo>
                    <a:pt x="10" y="33"/>
                  </a:lnTo>
                  <a:lnTo>
                    <a:pt x="51" y="33"/>
                  </a:lnTo>
                  <a:lnTo>
                    <a:pt x="51" y="42"/>
                  </a:lnTo>
                  <a:lnTo>
                    <a:pt x="10" y="42"/>
                  </a:lnTo>
                  <a:lnTo>
                    <a:pt x="10" y="69"/>
                  </a:lnTo>
                  <a:lnTo>
                    <a:pt x="56" y="69"/>
                  </a:lnTo>
                  <a:lnTo>
                    <a:pt x="56" y="7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9" name="Freeform 107"/>
            <p:cNvSpPr>
              <a:spLocks/>
            </p:cNvSpPr>
            <p:nvPr/>
          </p:nvSpPr>
          <p:spPr bwMode="auto">
            <a:xfrm>
              <a:off x="6285409" y="5072038"/>
              <a:ext cx="74613" cy="92075"/>
            </a:xfrm>
            <a:custGeom>
              <a:avLst/>
              <a:gdLst>
                <a:gd name="T0" fmla="*/ 10 w 47"/>
                <a:gd name="T1" fmla="*/ 39 h 58"/>
                <a:gd name="T2" fmla="*/ 15 w 47"/>
                <a:gd name="T3" fmla="*/ 47 h 58"/>
                <a:gd name="T4" fmla="*/ 24 w 47"/>
                <a:gd name="T5" fmla="*/ 49 h 58"/>
                <a:gd name="T6" fmla="*/ 31 w 47"/>
                <a:gd name="T7" fmla="*/ 48 h 58"/>
                <a:gd name="T8" fmla="*/ 36 w 47"/>
                <a:gd name="T9" fmla="*/ 44 h 58"/>
                <a:gd name="T10" fmla="*/ 35 w 47"/>
                <a:gd name="T11" fmla="*/ 39 h 58"/>
                <a:gd name="T12" fmla="*/ 29 w 47"/>
                <a:gd name="T13" fmla="*/ 35 h 58"/>
                <a:gd name="T14" fmla="*/ 17 w 47"/>
                <a:gd name="T15" fmla="*/ 32 h 58"/>
                <a:gd name="T16" fmla="*/ 9 w 47"/>
                <a:gd name="T17" fmla="*/ 29 h 58"/>
                <a:gd name="T18" fmla="*/ 4 w 47"/>
                <a:gd name="T19" fmla="*/ 24 h 58"/>
                <a:gd name="T20" fmla="*/ 1 w 47"/>
                <a:gd name="T21" fmla="*/ 16 h 58"/>
                <a:gd name="T22" fmla="*/ 2 w 47"/>
                <a:gd name="T23" fmla="*/ 9 h 58"/>
                <a:gd name="T24" fmla="*/ 8 w 47"/>
                <a:gd name="T25" fmla="*/ 4 h 58"/>
                <a:gd name="T26" fmla="*/ 13 w 47"/>
                <a:gd name="T27" fmla="*/ 0 h 58"/>
                <a:gd name="T28" fmla="*/ 21 w 47"/>
                <a:gd name="T29" fmla="*/ 0 h 58"/>
                <a:gd name="T30" fmla="*/ 32 w 47"/>
                <a:gd name="T31" fmla="*/ 1 h 58"/>
                <a:gd name="T32" fmla="*/ 40 w 47"/>
                <a:gd name="T33" fmla="*/ 7 h 58"/>
                <a:gd name="T34" fmla="*/ 43 w 47"/>
                <a:gd name="T35" fmla="*/ 15 h 58"/>
                <a:gd name="T36" fmla="*/ 32 w 47"/>
                <a:gd name="T37" fmla="*/ 13 h 58"/>
                <a:gd name="T38" fmla="*/ 27 w 47"/>
                <a:gd name="T39" fmla="*/ 9 h 58"/>
                <a:gd name="T40" fmla="*/ 17 w 47"/>
                <a:gd name="T41" fmla="*/ 9 h 58"/>
                <a:gd name="T42" fmla="*/ 12 w 47"/>
                <a:gd name="T43" fmla="*/ 12 h 58"/>
                <a:gd name="T44" fmla="*/ 12 w 47"/>
                <a:gd name="T45" fmla="*/ 17 h 58"/>
                <a:gd name="T46" fmla="*/ 16 w 47"/>
                <a:gd name="T47" fmla="*/ 20 h 58"/>
                <a:gd name="T48" fmla="*/ 20 w 47"/>
                <a:gd name="T49" fmla="*/ 21 h 58"/>
                <a:gd name="T50" fmla="*/ 31 w 47"/>
                <a:gd name="T51" fmla="*/ 24 h 58"/>
                <a:gd name="T52" fmla="*/ 40 w 47"/>
                <a:gd name="T53" fmla="*/ 29 h 58"/>
                <a:gd name="T54" fmla="*/ 45 w 47"/>
                <a:gd name="T55" fmla="*/ 36 h 58"/>
                <a:gd name="T56" fmla="*/ 45 w 47"/>
                <a:gd name="T57" fmla="*/ 44 h 58"/>
                <a:gd name="T58" fmla="*/ 40 w 47"/>
                <a:gd name="T59" fmla="*/ 53 h 58"/>
                <a:gd name="T60" fmla="*/ 31 w 47"/>
                <a:gd name="T61" fmla="*/ 58 h 58"/>
                <a:gd name="T62" fmla="*/ 17 w 47"/>
                <a:gd name="T63" fmla="*/ 58 h 58"/>
                <a:gd name="T64" fmla="*/ 8 w 47"/>
                <a:gd name="T65" fmla="*/ 53 h 58"/>
                <a:gd name="T66" fmla="*/ 1 w 47"/>
                <a:gd name="T67" fmla="*/ 4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58">
                  <a:moveTo>
                    <a:pt x="0" y="40"/>
                  </a:moveTo>
                  <a:lnTo>
                    <a:pt x="10" y="39"/>
                  </a:lnTo>
                  <a:lnTo>
                    <a:pt x="12" y="43"/>
                  </a:lnTo>
                  <a:lnTo>
                    <a:pt x="15" y="47"/>
                  </a:lnTo>
                  <a:lnTo>
                    <a:pt x="19" y="48"/>
                  </a:lnTo>
                  <a:lnTo>
                    <a:pt x="24" y="49"/>
                  </a:lnTo>
                  <a:lnTo>
                    <a:pt x="28" y="48"/>
                  </a:lnTo>
                  <a:lnTo>
                    <a:pt x="31" y="48"/>
                  </a:lnTo>
                  <a:lnTo>
                    <a:pt x="33" y="47"/>
                  </a:lnTo>
                  <a:lnTo>
                    <a:pt x="36" y="44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2" y="36"/>
                  </a:lnTo>
                  <a:lnTo>
                    <a:pt x="29" y="35"/>
                  </a:lnTo>
                  <a:lnTo>
                    <a:pt x="23" y="33"/>
                  </a:lnTo>
                  <a:lnTo>
                    <a:pt x="17" y="32"/>
                  </a:lnTo>
                  <a:lnTo>
                    <a:pt x="13" y="31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4"/>
                  </a:lnTo>
                  <a:lnTo>
                    <a:pt x="1" y="20"/>
                  </a:lnTo>
                  <a:lnTo>
                    <a:pt x="1" y="16"/>
                  </a:lnTo>
                  <a:lnTo>
                    <a:pt x="1" y="12"/>
                  </a:lnTo>
                  <a:lnTo>
                    <a:pt x="2" y="9"/>
                  </a:lnTo>
                  <a:lnTo>
                    <a:pt x="5" y="5"/>
                  </a:lnTo>
                  <a:lnTo>
                    <a:pt x="8" y="4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7" y="4"/>
                  </a:lnTo>
                  <a:lnTo>
                    <a:pt x="40" y="7"/>
                  </a:lnTo>
                  <a:lnTo>
                    <a:pt x="41" y="11"/>
                  </a:lnTo>
                  <a:lnTo>
                    <a:pt x="43" y="15"/>
                  </a:lnTo>
                  <a:lnTo>
                    <a:pt x="33" y="16"/>
                  </a:lnTo>
                  <a:lnTo>
                    <a:pt x="32" y="13"/>
                  </a:lnTo>
                  <a:lnTo>
                    <a:pt x="29" y="11"/>
                  </a:lnTo>
                  <a:lnTo>
                    <a:pt x="27" y="9"/>
                  </a:lnTo>
                  <a:lnTo>
                    <a:pt x="23" y="8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20" y="21"/>
                  </a:lnTo>
                  <a:lnTo>
                    <a:pt x="23" y="23"/>
                  </a:lnTo>
                  <a:lnTo>
                    <a:pt x="31" y="24"/>
                  </a:lnTo>
                  <a:lnTo>
                    <a:pt x="36" y="27"/>
                  </a:lnTo>
                  <a:lnTo>
                    <a:pt x="40" y="29"/>
                  </a:lnTo>
                  <a:lnTo>
                    <a:pt x="44" y="32"/>
                  </a:lnTo>
                  <a:lnTo>
                    <a:pt x="45" y="36"/>
                  </a:lnTo>
                  <a:lnTo>
                    <a:pt x="47" y="40"/>
                  </a:lnTo>
                  <a:lnTo>
                    <a:pt x="45" y="44"/>
                  </a:lnTo>
                  <a:lnTo>
                    <a:pt x="44" y="49"/>
                  </a:lnTo>
                  <a:lnTo>
                    <a:pt x="40" y="53"/>
                  </a:lnTo>
                  <a:lnTo>
                    <a:pt x="36" y="56"/>
                  </a:lnTo>
                  <a:lnTo>
                    <a:pt x="31" y="58"/>
                  </a:lnTo>
                  <a:lnTo>
                    <a:pt x="24" y="58"/>
                  </a:lnTo>
                  <a:lnTo>
                    <a:pt x="17" y="58"/>
                  </a:lnTo>
                  <a:lnTo>
                    <a:pt x="12" y="56"/>
                  </a:lnTo>
                  <a:lnTo>
                    <a:pt x="8" y="53"/>
                  </a:lnTo>
                  <a:lnTo>
                    <a:pt x="4" y="49"/>
                  </a:lnTo>
                  <a:lnTo>
                    <a:pt x="1" y="4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0" name="Freeform 108"/>
            <p:cNvSpPr>
              <a:spLocks/>
            </p:cNvSpPr>
            <p:nvPr/>
          </p:nvSpPr>
          <p:spPr bwMode="auto">
            <a:xfrm>
              <a:off x="6369547" y="5041875"/>
              <a:ext cx="42863" cy="122238"/>
            </a:xfrm>
            <a:custGeom>
              <a:avLst/>
              <a:gdLst>
                <a:gd name="T0" fmla="*/ 26 w 27"/>
                <a:gd name="T1" fmla="*/ 67 h 77"/>
                <a:gd name="T2" fmla="*/ 27 w 27"/>
                <a:gd name="T3" fmla="*/ 77 h 77"/>
                <a:gd name="T4" fmla="*/ 23 w 27"/>
                <a:gd name="T5" fmla="*/ 77 h 77"/>
                <a:gd name="T6" fmla="*/ 20 w 27"/>
                <a:gd name="T7" fmla="*/ 77 h 77"/>
                <a:gd name="T8" fmla="*/ 15 w 27"/>
                <a:gd name="T9" fmla="*/ 77 h 77"/>
                <a:gd name="T10" fmla="*/ 12 w 27"/>
                <a:gd name="T11" fmla="*/ 75 h 77"/>
                <a:gd name="T12" fmla="*/ 10 w 27"/>
                <a:gd name="T13" fmla="*/ 74 h 77"/>
                <a:gd name="T14" fmla="*/ 8 w 27"/>
                <a:gd name="T15" fmla="*/ 71 h 77"/>
                <a:gd name="T16" fmla="*/ 7 w 27"/>
                <a:gd name="T17" fmla="*/ 68 h 77"/>
                <a:gd name="T18" fmla="*/ 7 w 27"/>
                <a:gd name="T19" fmla="*/ 64 h 77"/>
                <a:gd name="T20" fmla="*/ 7 w 27"/>
                <a:gd name="T21" fmla="*/ 60 h 77"/>
                <a:gd name="T22" fmla="*/ 7 w 27"/>
                <a:gd name="T23" fmla="*/ 28 h 77"/>
                <a:gd name="T24" fmla="*/ 0 w 27"/>
                <a:gd name="T25" fmla="*/ 28 h 77"/>
                <a:gd name="T26" fmla="*/ 0 w 27"/>
                <a:gd name="T27" fmla="*/ 19 h 77"/>
                <a:gd name="T28" fmla="*/ 7 w 27"/>
                <a:gd name="T29" fmla="*/ 19 h 77"/>
                <a:gd name="T30" fmla="*/ 7 w 27"/>
                <a:gd name="T31" fmla="*/ 6 h 77"/>
                <a:gd name="T32" fmla="*/ 16 w 27"/>
                <a:gd name="T33" fmla="*/ 0 h 77"/>
                <a:gd name="T34" fmla="*/ 16 w 27"/>
                <a:gd name="T35" fmla="*/ 19 h 77"/>
                <a:gd name="T36" fmla="*/ 26 w 27"/>
                <a:gd name="T37" fmla="*/ 19 h 77"/>
                <a:gd name="T38" fmla="*/ 26 w 27"/>
                <a:gd name="T39" fmla="*/ 28 h 77"/>
                <a:gd name="T40" fmla="*/ 16 w 27"/>
                <a:gd name="T41" fmla="*/ 28 h 77"/>
                <a:gd name="T42" fmla="*/ 16 w 27"/>
                <a:gd name="T43" fmla="*/ 60 h 77"/>
                <a:gd name="T44" fmla="*/ 16 w 27"/>
                <a:gd name="T45" fmla="*/ 63 h 77"/>
                <a:gd name="T46" fmla="*/ 18 w 27"/>
                <a:gd name="T47" fmla="*/ 66 h 77"/>
                <a:gd name="T48" fmla="*/ 19 w 27"/>
                <a:gd name="T49" fmla="*/ 67 h 77"/>
                <a:gd name="T50" fmla="*/ 20 w 27"/>
                <a:gd name="T51" fmla="*/ 67 h 77"/>
                <a:gd name="T52" fmla="*/ 22 w 27"/>
                <a:gd name="T53" fmla="*/ 68 h 77"/>
                <a:gd name="T54" fmla="*/ 26 w 27"/>
                <a:gd name="T55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7">
                  <a:moveTo>
                    <a:pt x="26" y="67"/>
                  </a:moveTo>
                  <a:lnTo>
                    <a:pt x="27" y="77"/>
                  </a:lnTo>
                  <a:lnTo>
                    <a:pt x="23" y="77"/>
                  </a:lnTo>
                  <a:lnTo>
                    <a:pt x="20" y="77"/>
                  </a:lnTo>
                  <a:lnTo>
                    <a:pt x="15" y="77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8" y="71"/>
                  </a:lnTo>
                  <a:lnTo>
                    <a:pt x="7" y="68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6"/>
                  </a:lnTo>
                  <a:lnTo>
                    <a:pt x="16" y="0"/>
                  </a:lnTo>
                  <a:lnTo>
                    <a:pt x="16" y="19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6" y="28"/>
                  </a:lnTo>
                  <a:lnTo>
                    <a:pt x="16" y="60"/>
                  </a:lnTo>
                  <a:lnTo>
                    <a:pt x="16" y="63"/>
                  </a:lnTo>
                  <a:lnTo>
                    <a:pt x="18" y="66"/>
                  </a:lnTo>
                  <a:lnTo>
                    <a:pt x="19" y="67"/>
                  </a:lnTo>
                  <a:lnTo>
                    <a:pt x="20" y="67"/>
                  </a:lnTo>
                  <a:lnTo>
                    <a:pt x="22" y="68"/>
                  </a:lnTo>
                  <a:lnTo>
                    <a:pt x="26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1" name="Freeform 109"/>
            <p:cNvSpPr>
              <a:spLocks noEditPoints="1"/>
            </p:cNvSpPr>
            <p:nvPr/>
          </p:nvSpPr>
          <p:spPr bwMode="auto">
            <a:xfrm>
              <a:off x="6426697" y="5038700"/>
              <a:ext cx="15875" cy="125413"/>
            </a:xfrm>
            <a:custGeom>
              <a:avLst/>
              <a:gdLst>
                <a:gd name="T0" fmla="*/ 0 w 10"/>
                <a:gd name="T1" fmla="*/ 10 h 79"/>
                <a:gd name="T2" fmla="*/ 0 w 10"/>
                <a:gd name="T3" fmla="*/ 0 h 79"/>
                <a:gd name="T4" fmla="*/ 10 w 10"/>
                <a:gd name="T5" fmla="*/ 0 h 79"/>
                <a:gd name="T6" fmla="*/ 10 w 10"/>
                <a:gd name="T7" fmla="*/ 10 h 79"/>
                <a:gd name="T8" fmla="*/ 0 w 10"/>
                <a:gd name="T9" fmla="*/ 10 h 79"/>
                <a:gd name="T10" fmla="*/ 0 w 10"/>
                <a:gd name="T11" fmla="*/ 79 h 79"/>
                <a:gd name="T12" fmla="*/ 0 w 10"/>
                <a:gd name="T13" fmla="*/ 21 h 79"/>
                <a:gd name="T14" fmla="*/ 10 w 10"/>
                <a:gd name="T15" fmla="*/ 21 h 79"/>
                <a:gd name="T16" fmla="*/ 10 w 10"/>
                <a:gd name="T17" fmla="*/ 79 h 79"/>
                <a:gd name="T18" fmla="*/ 0 w 10"/>
                <a:gd name="T1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9">
                  <a:moveTo>
                    <a:pt x="0" y="1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close/>
                  <a:moveTo>
                    <a:pt x="0" y="79"/>
                  </a:moveTo>
                  <a:lnTo>
                    <a:pt x="0" y="21"/>
                  </a:lnTo>
                  <a:lnTo>
                    <a:pt x="10" y="21"/>
                  </a:lnTo>
                  <a:lnTo>
                    <a:pt x="10" y="7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2" name="Freeform 110"/>
            <p:cNvSpPr>
              <a:spLocks/>
            </p:cNvSpPr>
            <p:nvPr/>
          </p:nvSpPr>
          <p:spPr bwMode="auto">
            <a:xfrm>
              <a:off x="6461622" y="5072038"/>
              <a:ext cx="122238" cy="92075"/>
            </a:xfrm>
            <a:custGeom>
              <a:avLst/>
              <a:gdLst>
                <a:gd name="T0" fmla="*/ 0 w 77"/>
                <a:gd name="T1" fmla="*/ 58 h 58"/>
                <a:gd name="T2" fmla="*/ 0 w 77"/>
                <a:gd name="T3" fmla="*/ 0 h 58"/>
                <a:gd name="T4" fmla="*/ 11 w 77"/>
                <a:gd name="T5" fmla="*/ 0 h 58"/>
                <a:gd name="T6" fmla="*/ 11 w 77"/>
                <a:gd name="T7" fmla="*/ 9 h 58"/>
                <a:gd name="T8" fmla="*/ 13 w 77"/>
                <a:gd name="T9" fmla="*/ 5 h 58"/>
                <a:gd name="T10" fmla="*/ 17 w 77"/>
                <a:gd name="T11" fmla="*/ 3 h 58"/>
                <a:gd name="T12" fmla="*/ 23 w 77"/>
                <a:gd name="T13" fmla="*/ 0 h 58"/>
                <a:gd name="T14" fmla="*/ 27 w 77"/>
                <a:gd name="T15" fmla="*/ 0 h 58"/>
                <a:gd name="T16" fmla="*/ 33 w 77"/>
                <a:gd name="T17" fmla="*/ 0 h 58"/>
                <a:gd name="T18" fmla="*/ 37 w 77"/>
                <a:gd name="T19" fmla="*/ 3 h 58"/>
                <a:gd name="T20" fmla="*/ 40 w 77"/>
                <a:gd name="T21" fmla="*/ 5 h 58"/>
                <a:gd name="T22" fmla="*/ 43 w 77"/>
                <a:gd name="T23" fmla="*/ 11 h 58"/>
                <a:gd name="T24" fmla="*/ 47 w 77"/>
                <a:gd name="T25" fmla="*/ 5 h 58"/>
                <a:gd name="T26" fmla="*/ 51 w 77"/>
                <a:gd name="T27" fmla="*/ 3 h 58"/>
                <a:gd name="T28" fmla="*/ 55 w 77"/>
                <a:gd name="T29" fmla="*/ 0 h 58"/>
                <a:gd name="T30" fmla="*/ 60 w 77"/>
                <a:gd name="T31" fmla="*/ 0 h 58"/>
                <a:gd name="T32" fmla="*/ 65 w 77"/>
                <a:gd name="T33" fmla="*/ 0 h 58"/>
                <a:gd name="T34" fmla="*/ 69 w 77"/>
                <a:gd name="T35" fmla="*/ 1 h 58"/>
                <a:gd name="T36" fmla="*/ 73 w 77"/>
                <a:gd name="T37" fmla="*/ 4 h 58"/>
                <a:gd name="T38" fmla="*/ 76 w 77"/>
                <a:gd name="T39" fmla="*/ 8 h 58"/>
                <a:gd name="T40" fmla="*/ 77 w 77"/>
                <a:gd name="T41" fmla="*/ 12 h 58"/>
                <a:gd name="T42" fmla="*/ 77 w 77"/>
                <a:gd name="T43" fmla="*/ 19 h 58"/>
                <a:gd name="T44" fmla="*/ 77 w 77"/>
                <a:gd name="T45" fmla="*/ 58 h 58"/>
                <a:gd name="T46" fmla="*/ 68 w 77"/>
                <a:gd name="T47" fmla="*/ 58 h 58"/>
                <a:gd name="T48" fmla="*/ 68 w 77"/>
                <a:gd name="T49" fmla="*/ 21 h 58"/>
                <a:gd name="T50" fmla="*/ 68 w 77"/>
                <a:gd name="T51" fmla="*/ 17 h 58"/>
                <a:gd name="T52" fmla="*/ 67 w 77"/>
                <a:gd name="T53" fmla="*/ 13 h 58"/>
                <a:gd name="T54" fmla="*/ 65 w 77"/>
                <a:gd name="T55" fmla="*/ 12 h 58"/>
                <a:gd name="T56" fmla="*/ 64 w 77"/>
                <a:gd name="T57" fmla="*/ 9 h 58"/>
                <a:gd name="T58" fmla="*/ 61 w 77"/>
                <a:gd name="T59" fmla="*/ 9 h 58"/>
                <a:gd name="T60" fmla="*/ 57 w 77"/>
                <a:gd name="T61" fmla="*/ 8 h 58"/>
                <a:gd name="T62" fmla="*/ 55 w 77"/>
                <a:gd name="T63" fmla="*/ 9 h 58"/>
                <a:gd name="T64" fmla="*/ 51 w 77"/>
                <a:gd name="T65" fmla="*/ 11 h 58"/>
                <a:gd name="T66" fmla="*/ 48 w 77"/>
                <a:gd name="T67" fmla="*/ 12 h 58"/>
                <a:gd name="T68" fmla="*/ 45 w 77"/>
                <a:gd name="T69" fmla="*/ 16 h 58"/>
                <a:gd name="T70" fmla="*/ 45 w 77"/>
                <a:gd name="T71" fmla="*/ 20 h 58"/>
                <a:gd name="T72" fmla="*/ 44 w 77"/>
                <a:gd name="T73" fmla="*/ 25 h 58"/>
                <a:gd name="T74" fmla="*/ 44 w 77"/>
                <a:gd name="T75" fmla="*/ 58 h 58"/>
                <a:gd name="T76" fmla="*/ 35 w 77"/>
                <a:gd name="T77" fmla="*/ 58 h 58"/>
                <a:gd name="T78" fmla="*/ 35 w 77"/>
                <a:gd name="T79" fmla="*/ 21 h 58"/>
                <a:gd name="T80" fmla="*/ 33 w 77"/>
                <a:gd name="T81" fmla="*/ 17 h 58"/>
                <a:gd name="T82" fmla="*/ 33 w 77"/>
                <a:gd name="T83" fmla="*/ 13 h 58"/>
                <a:gd name="T84" fmla="*/ 32 w 77"/>
                <a:gd name="T85" fmla="*/ 12 h 58"/>
                <a:gd name="T86" fmla="*/ 31 w 77"/>
                <a:gd name="T87" fmla="*/ 9 h 58"/>
                <a:gd name="T88" fmla="*/ 28 w 77"/>
                <a:gd name="T89" fmla="*/ 9 h 58"/>
                <a:gd name="T90" fmla="*/ 24 w 77"/>
                <a:gd name="T91" fmla="*/ 8 h 58"/>
                <a:gd name="T92" fmla="*/ 20 w 77"/>
                <a:gd name="T93" fmla="*/ 9 h 58"/>
                <a:gd name="T94" fmla="*/ 17 w 77"/>
                <a:gd name="T95" fmla="*/ 11 h 58"/>
                <a:gd name="T96" fmla="*/ 15 w 77"/>
                <a:gd name="T97" fmla="*/ 13 h 58"/>
                <a:gd name="T98" fmla="*/ 12 w 77"/>
                <a:gd name="T99" fmla="*/ 16 h 58"/>
                <a:gd name="T100" fmla="*/ 11 w 77"/>
                <a:gd name="T101" fmla="*/ 21 h 58"/>
                <a:gd name="T102" fmla="*/ 11 w 77"/>
                <a:gd name="T103" fmla="*/ 28 h 58"/>
                <a:gd name="T104" fmla="*/ 11 w 77"/>
                <a:gd name="T105" fmla="*/ 58 h 58"/>
                <a:gd name="T106" fmla="*/ 0 w 77"/>
                <a:gd name="T10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" h="58">
                  <a:moveTo>
                    <a:pt x="0" y="58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7" y="3"/>
                  </a:lnTo>
                  <a:lnTo>
                    <a:pt x="40" y="5"/>
                  </a:lnTo>
                  <a:lnTo>
                    <a:pt x="43" y="11"/>
                  </a:lnTo>
                  <a:lnTo>
                    <a:pt x="47" y="5"/>
                  </a:lnTo>
                  <a:lnTo>
                    <a:pt x="51" y="3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3" y="4"/>
                  </a:lnTo>
                  <a:lnTo>
                    <a:pt x="76" y="8"/>
                  </a:lnTo>
                  <a:lnTo>
                    <a:pt x="77" y="12"/>
                  </a:lnTo>
                  <a:lnTo>
                    <a:pt x="77" y="19"/>
                  </a:lnTo>
                  <a:lnTo>
                    <a:pt x="77" y="58"/>
                  </a:lnTo>
                  <a:lnTo>
                    <a:pt x="68" y="58"/>
                  </a:lnTo>
                  <a:lnTo>
                    <a:pt x="68" y="21"/>
                  </a:lnTo>
                  <a:lnTo>
                    <a:pt x="68" y="17"/>
                  </a:lnTo>
                  <a:lnTo>
                    <a:pt x="67" y="13"/>
                  </a:lnTo>
                  <a:lnTo>
                    <a:pt x="65" y="12"/>
                  </a:lnTo>
                  <a:lnTo>
                    <a:pt x="64" y="9"/>
                  </a:lnTo>
                  <a:lnTo>
                    <a:pt x="61" y="9"/>
                  </a:lnTo>
                  <a:lnTo>
                    <a:pt x="57" y="8"/>
                  </a:lnTo>
                  <a:lnTo>
                    <a:pt x="55" y="9"/>
                  </a:lnTo>
                  <a:lnTo>
                    <a:pt x="51" y="11"/>
                  </a:lnTo>
                  <a:lnTo>
                    <a:pt x="48" y="12"/>
                  </a:lnTo>
                  <a:lnTo>
                    <a:pt x="45" y="16"/>
                  </a:lnTo>
                  <a:lnTo>
                    <a:pt x="45" y="20"/>
                  </a:lnTo>
                  <a:lnTo>
                    <a:pt x="44" y="25"/>
                  </a:lnTo>
                  <a:lnTo>
                    <a:pt x="44" y="58"/>
                  </a:lnTo>
                  <a:lnTo>
                    <a:pt x="35" y="58"/>
                  </a:lnTo>
                  <a:lnTo>
                    <a:pt x="35" y="21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2" y="12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20" y="9"/>
                  </a:lnTo>
                  <a:lnTo>
                    <a:pt x="17" y="11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11" y="21"/>
                  </a:lnTo>
                  <a:lnTo>
                    <a:pt x="11" y="28"/>
                  </a:lnTo>
                  <a:lnTo>
                    <a:pt x="11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3" name="Freeform 111"/>
            <p:cNvSpPr>
              <a:spLocks noEditPoints="1"/>
            </p:cNvSpPr>
            <p:nvPr/>
          </p:nvSpPr>
          <p:spPr bwMode="auto">
            <a:xfrm>
              <a:off x="6606084" y="5072038"/>
              <a:ext cx="80963" cy="92075"/>
            </a:xfrm>
            <a:custGeom>
              <a:avLst/>
              <a:gdLst>
                <a:gd name="T0" fmla="*/ 32 w 51"/>
                <a:gd name="T1" fmla="*/ 53 h 58"/>
                <a:gd name="T2" fmla="*/ 23 w 51"/>
                <a:gd name="T3" fmla="*/ 58 h 58"/>
                <a:gd name="T4" fmla="*/ 12 w 51"/>
                <a:gd name="T5" fmla="*/ 58 h 58"/>
                <a:gd name="T6" fmla="*/ 4 w 51"/>
                <a:gd name="T7" fmla="*/ 53 h 58"/>
                <a:gd name="T8" fmla="*/ 0 w 51"/>
                <a:gd name="T9" fmla="*/ 47 h 58"/>
                <a:gd name="T10" fmla="*/ 0 w 51"/>
                <a:gd name="T11" fmla="*/ 37 h 58"/>
                <a:gd name="T12" fmla="*/ 3 w 51"/>
                <a:gd name="T13" fmla="*/ 31 h 58"/>
                <a:gd name="T14" fmla="*/ 9 w 51"/>
                <a:gd name="T15" fmla="*/ 27 h 58"/>
                <a:gd name="T16" fmla="*/ 15 w 51"/>
                <a:gd name="T17" fmla="*/ 25 h 58"/>
                <a:gd name="T18" fmla="*/ 27 w 51"/>
                <a:gd name="T19" fmla="*/ 23 h 58"/>
                <a:gd name="T20" fmla="*/ 36 w 51"/>
                <a:gd name="T21" fmla="*/ 21 h 58"/>
                <a:gd name="T22" fmla="*/ 35 w 51"/>
                <a:gd name="T23" fmla="*/ 16 h 58"/>
                <a:gd name="T24" fmla="*/ 33 w 51"/>
                <a:gd name="T25" fmla="*/ 11 h 58"/>
                <a:gd name="T26" fmla="*/ 28 w 51"/>
                <a:gd name="T27" fmla="*/ 9 h 58"/>
                <a:gd name="T28" fmla="*/ 19 w 51"/>
                <a:gd name="T29" fmla="*/ 9 h 58"/>
                <a:gd name="T30" fmla="*/ 12 w 51"/>
                <a:gd name="T31" fmla="*/ 13 h 58"/>
                <a:gd name="T32" fmla="*/ 1 w 51"/>
                <a:gd name="T33" fmla="*/ 16 h 58"/>
                <a:gd name="T34" fmla="*/ 5 w 51"/>
                <a:gd name="T35" fmla="*/ 7 h 58"/>
                <a:gd name="T36" fmla="*/ 13 w 51"/>
                <a:gd name="T37" fmla="*/ 1 h 58"/>
                <a:gd name="T38" fmla="*/ 25 w 51"/>
                <a:gd name="T39" fmla="*/ 0 h 58"/>
                <a:gd name="T40" fmla="*/ 37 w 51"/>
                <a:gd name="T41" fmla="*/ 1 h 58"/>
                <a:gd name="T42" fmla="*/ 43 w 51"/>
                <a:gd name="T43" fmla="*/ 5 h 58"/>
                <a:gd name="T44" fmla="*/ 47 w 51"/>
                <a:gd name="T45" fmla="*/ 12 h 58"/>
                <a:gd name="T46" fmla="*/ 47 w 51"/>
                <a:gd name="T47" fmla="*/ 20 h 58"/>
                <a:gd name="T48" fmla="*/ 47 w 51"/>
                <a:gd name="T49" fmla="*/ 40 h 58"/>
                <a:gd name="T50" fmla="*/ 47 w 51"/>
                <a:gd name="T51" fmla="*/ 49 h 58"/>
                <a:gd name="T52" fmla="*/ 51 w 51"/>
                <a:gd name="T53" fmla="*/ 58 h 58"/>
                <a:gd name="T54" fmla="*/ 37 w 51"/>
                <a:gd name="T55" fmla="*/ 53 h 58"/>
                <a:gd name="T56" fmla="*/ 36 w 51"/>
                <a:gd name="T57" fmla="*/ 29 h 58"/>
                <a:gd name="T58" fmla="*/ 21 w 51"/>
                <a:gd name="T59" fmla="*/ 33 h 58"/>
                <a:gd name="T60" fmla="*/ 15 w 51"/>
                <a:gd name="T61" fmla="*/ 35 h 58"/>
                <a:gd name="T62" fmla="*/ 11 w 51"/>
                <a:gd name="T63" fmla="*/ 37 h 58"/>
                <a:gd name="T64" fmla="*/ 9 w 51"/>
                <a:gd name="T65" fmla="*/ 41 h 58"/>
                <a:gd name="T66" fmla="*/ 12 w 51"/>
                <a:gd name="T67" fmla="*/ 47 h 58"/>
                <a:gd name="T68" fmla="*/ 20 w 51"/>
                <a:gd name="T69" fmla="*/ 49 h 58"/>
                <a:gd name="T70" fmla="*/ 28 w 51"/>
                <a:gd name="T71" fmla="*/ 47 h 58"/>
                <a:gd name="T72" fmla="*/ 35 w 51"/>
                <a:gd name="T73" fmla="*/ 41 h 58"/>
                <a:gd name="T74" fmla="*/ 36 w 51"/>
                <a:gd name="T75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8">
                  <a:moveTo>
                    <a:pt x="36" y="49"/>
                  </a:moveTo>
                  <a:lnTo>
                    <a:pt x="32" y="53"/>
                  </a:lnTo>
                  <a:lnTo>
                    <a:pt x="27" y="56"/>
                  </a:lnTo>
                  <a:lnTo>
                    <a:pt x="23" y="58"/>
                  </a:lnTo>
                  <a:lnTo>
                    <a:pt x="17" y="58"/>
                  </a:lnTo>
                  <a:lnTo>
                    <a:pt x="12" y="58"/>
                  </a:lnTo>
                  <a:lnTo>
                    <a:pt x="8" y="56"/>
                  </a:lnTo>
                  <a:lnTo>
                    <a:pt x="4" y="53"/>
                  </a:lnTo>
                  <a:lnTo>
                    <a:pt x="1" y="49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20" y="24"/>
                  </a:lnTo>
                  <a:lnTo>
                    <a:pt x="27" y="23"/>
                  </a:lnTo>
                  <a:lnTo>
                    <a:pt x="32" y="23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5" y="16"/>
                  </a:lnTo>
                  <a:lnTo>
                    <a:pt x="35" y="13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19" y="9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1" y="17"/>
                  </a:lnTo>
                  <a:lnTo>
                    <a:pt x="1" y="16"/>
                  </a:lnTo>
                  <a:lnTo>
                    <a:pt x="3" y="11"/>
                  </a:lnTo>
                  <a:lnTo>
                    <a:pt x="5" y="7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5" y="8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20"/>
                  </a:lnTo>
                  <a:lnTo>
                    <a:pt x="47" y="32"/>
                  </a:lnTo>
                  <a:lnTo>
                    <a:pt x="47" y="40"/>
                  </a:lnTo>
                  <a:lnTo>
                    <a:pt x="47" y="45"/>
                  </a:lnTo>
                  <a:lnTo>
                    <a:pt x="47" y="49"/>
                  </a:lnTo>
                  <a:lnTo>
                    <a:pt x="48" y="53"/>
                  </a:lnTo>
                  <a:lnTo>
                    <a:pt x="51" y="58"/>
                  </a:lnTo>
                  <a:lnTo>
                    <a:pt x="40" y="58"/>
                  </a:lnTo>
                  <a:lnTo>
                    <a:pt x="37" y="53"/>
                  </a:lnTo>
                  <a:lnTo>
                    <a:pt x="36" y="49"/>
                  </a:lnTo>
                  <a:close/>
                  <a:moveTo>
                    <a:pt x="36" y="29"/>
                  </a:moveTo>
                  <a:lnTo>
                    <a:pt x="29" y="32"/>
                  </a:lnTo>
                  <a:lnTo>
                    <a:pt x="21" y="33"/>
                  </a:lnTo>
                  <a:lnTo>
                    <a:pt x="17" y="33"/>
                  </a:lnTo>
                  <a:lnTo>
                    <a:pt x="15" y="35"/>
                  </a:lnTo>
                  <a:lnTo>
                    <a:pt x="12" y="36"/>
                  </a:lnTo>
                  <a:lnTo>
                    <a:pt x="11" y="37"/>
                  </a:lnTo>
                  <a:lnTo>
                    <a:pt x="9" y="39"/>
                  </a:lnTo>
                  <a:lnTo>
                    <a:pt x="9" y="41"/>
                  </a:lnTo>
                  <a:lnTo>
                    <a:pt x="11" y="44"/>
                  </a:lnTo>
                  <a:lnTo>
                    <a:pt x="12" y="47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4" y="48"/>
                  </a:lnTo>
                  <a:lnTo>
                    <a:pt x="28" y="47"/>
                  </a:lnTo>
                  <a:lnTo>
                    <a:pt x="32" y="44"/>
                  </a:lnTo>
                  <a:lnTo>
                    <a:pt x="35" y="41"/>
                  </a:lnTo>
                  <a:lnTo>
                    <a:pt x="35" y="37"/>
                  </a:lnTo>
                  <a:lnTo>
                    <a:pt x="36" y="33"/>
                  </a:lnTo>
                  <a:lnTo>
                    <a:pt x="36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4" name="Freeform 112"/>
            <p:cNvSpPr>
              <a:spLocks/>
            </p:cNvSpPr>
            <p:nvPr/>
          </p:nvSpPr>
          <p:spPr bwMode="auto">
            <a:xfrm>
              <a:off x="6696572" y="5041875"/>
              <a:ext cx="42863" cy="122238"/>
            </a:xfrm>
            <a:custGeom>
              <a:avLst/>
              <a:gdLst>
                <a:gd name="T0" fmla="*/ 26 w 27"/>
                <a:gd name="T1" fmla="*/ 67 h 77"/>
                <a:gd name="T2" fmla="*/ 27 w 27"/>
                <a:gd name="T3" fmla="*/ 77 h 77"/>
                <a:gd name="T4" fmla="*/ 23 w 27"/>
                <a:gd name="T5" fmla="*/ 77 h 77"/>
                <a:gd name="T6" fmla="*/ 19 w 27"/>
                <a:gd name="T7" fmla="*/ 77 h 77"/>
                <a:gd name="T8" fmla="*/ 15 w 27"/>
                <a:gd name="T9" fmla="*/ 77 h 77"/>
                <a:gd name="T10" fmla="*/ 11 w 27"/>
                <a:gd name="T11" fmla="*/ 75 h 77"/>
                <a:gd name="T12" fmla="*/ 10 w 27"/>
                <a:gd name="T13" fmla="*/ 74 h 77"/>
                <a:gd name="T14" fmla="*/ 7 w 27"/>
                <a:gd name="T15" fmla="*/ 71 h 77"/>
                <a:gd name="T16" fmla="*/ 7 w 27"/>
                <a:gd name="T17" fmla="*/ 68 h 77"/>
                <a:gd name="T18" fmla="*/ 7 w 27"/>
                <a:gd name="T19" fmla="*/ 64 h 77"/>
                <a:gd name="T20" fmla="*/ 7 w 27"/>
                <a:gd name="T21" fmla="*/ 60 h 77"/>
                <a:gd name="T22" fmla="*/ 7 w 27"/>
                <a:gd name="T23" fmla="*/ 28 h 77"/>
                <a:gd name="T24" fmla="*/ 0 w 27"/>
                <a:gd name="T25" fmla="*/ 28 h 77"/>
                <a:gd name="T26" fmla="*/ 0 w 27"/>
                <a:gd name="T27" fmla="*/ 19 h 77"/>
                <a:gd name="T28" fmla="*/ 7 w 27"/>
                <a:gd name="T29" fmla="*/ 19 h 77"/>
                <a:gd name="T30" fmla="*/ 7 w 27"/>
                <a:gd name="T31" fmla="*/ 6 h 77"/>
                <a:gd name="T32" fmla="*/ 16 w 27"/>
                <a:gd name="T33" fmla="*/ 0 h 77"/>
                <a:gd name="T34" fmla="*/ 16 w 27"/>
                <a:gd name="T35" fmla="*/ 19 h 77"/>
                <a:gd name="T36" fmla="*/ 26 w 27"/>
                <a:gd name="T37" fmla="*/ 19 h 77"/>
                <a:gd name="T38" fmla="*/ 26 w 27"/>
                <a:gd name="T39" fmla="*/ 28 h 77"/>
                <a:gd name="T40" fmla="*/ 16 w 27"/>
                <a:gd name="T41" fmla="*/ 28 h 77"/>
                <a:gd name="T42" fmla="*/ 16 w 27"/>
                <a:gd name="T43" fmla="*/ 60 h 77"/>
                <a:gd name="T44" fmla="*/ 16 w 27"/>
                <a:gd name="T45" fmla="*/ 63 h 77"/>
                <a:gd name="T46" fmla="*/ 18 w 27"/>
                <a:gd name="T47" fmla="*/ 66 h 77"/>
                <a:gd name="T48" fmla="*/ 19 w 27"/>
                <a:gd name="T49" fmla="*/ 67 h 77"/>
                <a:gd name="T50" fmla="*/ 20 w 27"/>
                <a:gd name="T51" fmla="*/ 67 h 77"/>
                <a:gd name="T52" fmla="*/ 22 w 27"/>
                <a:gd name="T53" fmla="*/ 68 h 77"/>
                <a:gd name="T54" fmla="*/ 26 w 27"/>
                <a:gd name="T55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77">
                  <a:moveTo>
                    <a:pt x="26" y="67"/>
                  </a:moveTo>
                  <a:lnTo>
                    <a:pt x="27" y="77"/>
                  </a:lnTo>
                  <a:lnTo>
                    <a:pt x="23" y="77"/>
                  </a:lnTo>
                  <a:lnTo>
                    <a:pt x="19" y="77"/>
                  </a:lnTo>
                  <a:lnTo>
                    <a:pt x="15" y="77"/>
                  </a:lnTo>
                  <a:lnTo>
                    <a:pt x="11" y="75"/>
                  </a:lnTo>
                  <a:lnTo>
                    <a:pt x="10" y="74"/>
                  </a:lnTo>
                  <a:lnTo>
                    <a:pt x="7" y="71"/>
                  </a:lnTo>
                  <a:lnTo>
                    <a:pt x="7" y="68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6"/>
                  </a:lnTo>
                  <a:lnTo>
                    <a:pt x="16" y="0"/>
                  </a:lnTo>
                  <a:lnTo>
                    <a:pt x="16" y="19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6" y="28"/>
                  </a:lnTo>
                  <a:lnTo>
                    <a:pt x="16" y="60"/>
                  </a:lnTo>
                  <a:lnTo>
                    <a:pt x="16" y="63"/>
                  </a:lnTo>
                  <a:lnTo>
                    <a:pt x="18" y="66"/>
                  </a:lnTo>
                  <a:lnTo>
                    <a:pt x="19" y="67"/>
                  </a:lnTo>
                  <a:lnTo>
                    <a:pt x="20" y="67"/>
                  </a:lnTo>
                  <a:lnTo>
                    <a:pt x="22" y="68"/>
                  </a:lnTo>
                  <a:lnTo>
                    <a:pt x="26" y="6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5" name="Freeform 113"/>
            <p:cNvSpPr>
              <a:spLocks noEditPoints="1"/>
            </p:cNvSpPr>
            <p:nvPr/>
          </p:nvSpPr>
          <p:spPr bwMode="auto">
            <a:xfrm>
              <a:off x="6745784" y="5072038"/>
              <a:ext cx="82550" cy="92075"/>
            </a:xfrm>
            <a:custGeom>
              <a:avLst/>
              <a:gdLst>
                <a:gd name="T0" fmla="*/ 42 w 52"/>
                <a:gd name="T1" fmla="*/ 40 h 58"/>
                <a:gd name="T2" fmla="*/ 52 w 52"/>
                <a:gd name="T3" fmla="*/ 41 h 58"/>
                <a:gd name="T4" fmla="*/ 50 w 52"/>
                <a:gd name="T5" fmla="*/ 45 h 58"/>
                <a:gd name="T6" fmla="*/ 47 w 52"/>
                <a:gd name="T7" fmla="*/ 51 h 58"/>
                <a:gd name="T8" fmla="*/ 43 w 52"/>
                <a:gd name="T9" fmla="*/ 53 h 58"/>
                <a:gd name="T10" fmla="*/ 39 w 52"/>
                <a:gd name="T11" fmla="*/ 56 h 58"/>
                <a:gd name="T12" fmla="*/ 34 w 52"/>
                <a:gd name="T13" fmla="*/ 58 h 58"/>
                <a:gd name="T14" fmla="*/ 27 w 52"/>
                <a:gd name="T15" fmla="*/ 58 h 58"/>
                <a:gd name="T16" fmla="*/ 22 w 52"/>
                <a:gd name="T17" fmla="*/ 58 h 58"/>
                <a:gd name="T18" fmla="*/ 16 w 52"/>
                <a:gd name="T19" fmla="*/ 56 h 58"/>
                <a:gd name="T20" fmla="*/ 11 w 52"/>
                <a:gd name="T21" fmla="*/ 53 h 58"/>
                <a:gd name="T22" fmla="*/ 7 w 52"/>
                <a:gd name="T23" fmla="*/ 51 h 58"/>
                <a:gd name="T24" fmla="*/ 4 w 52"/>
                <a:gd name="T25" fmla="*/ 47 h 58"/>
                <a:gd name="T26" fmla="*/ 2 w 52"/>
                <a:gd name="T27" fmla="*/ 41 h 58"/>
                <a:gd name="T28" fmla="*/ 0 w 52"/>
                <a:gd name="T29" fmla="*/ 36 h 58"/>
                <a:gd name="T30" fmla="*/ 0 w 52"/>
                <a:gd name="T31" fmla="*/ 29 h 58"/>
                <a:gd name="T32" fmla="*/ 2 w 52"/>
                <a:gd name="T33" fmla="*/ 16 h 58"/>
                <a:gd name="T34" fmla="*/ 8 w 52"/>
                <a:gd name="T35" fmla="*/ 7 h 58"/>
                <a:gd name="T36" fmla="*/ 11 w 52"/>
                <a:gd name="T37" fmla="*/ 4 h 58"/>
                <a:gd name="T38" fmla="*/ 16 w 52"/>
                <a:gd name="T39" fmla="*/ 1 h 58"/>
                <a:gd name="T40" fmla="*/ 22 w 52"/>
                <a:gd name="T41" fmla="*/ 0 h 58"/>
                <a:gd name="T42" fmla="*/ 27 w 52"/>
                <a:gd name="T43" fmla="*/ 0 h 58"/>
                <a:gd name="T44" fmla="*/ 34 w 52"/>
                <a:gd name="T45" fmla="*/ 0 h 58"/>
                <a:gd name="T46" fmla="*/ 40 w 52"/>
                <a:gd name="T47" fmla="*/ 3 h 58"/>
                <a:gd name="T48" fmla="*/ 44 w 52"/>
                <a:gd name="T49" fmla="*/ 7 h 58"/>
                <a:gd name="T50" fmla="*/ 48 w 52"/>
                <a:gd name="T51" fmla="*/ 11 h 58"/>
                <a:gd name="T52" fmla="*/ 50 w 52"/>
                <a:gd name="T53" fmla="*/ 16 h 58"/>
                <a:gd name="T54" fmla="*/ 51 w 52"/>
                <a:gd name="T55" fmla="*/ 21 h 58"/>
                <a:gd name="T56" fmla="*/ 52 w 52"/>
                <a:gd name="T57" fmla="*/ 28 h 58"/>
                <a:gd name="T58" fmla="*/ 52 w 52"/>
                <a:gd name="T59" fmla="*/ 31 h 58"/>
                <a:gd name="T60" fmla="*/ 11 w 52"/>
                <a:gd name="T61" fmla="*/ 31 h 58"/>
                <a:gd name="T62" fmla="*/ 11 w 52"/>
                <a:gd name="T63" fmla="*/ 36 h 58"/>
                <a:gd name="T64" fmla="*/ 14 w 52"/>
                <a:gd name="T65" fmla="*/ 40 h 58"/>
                <a:gd name="T66" fmla="*/ 16 w 52"/>
                <a:gd name="T67" fmla="*/ 44 h 58"/>
                <a:gd name="T68" fmla="*/ 19 w 52"/>
                <a:gd name="T69" fmla="*/ 47 h 58"/>
                <a:gd name="T70" fmla="*/ 23 w 52"/>
                <a:gd name="T71" fmla="*/ 48 h 58"/>
                <a:gd name="T72" fmla="*/ 27 w 52"/>
                <a:gd name="T73" fmla="*/ 49 h 58"/>
                <a:gd name="T74" fmla="*/ 32 w 52"/>
                <a:gd name="T75" fmla="*/ 48 h 58"/>
                <a:gd name="T76" fmla="*/ 36 w 52"/>
                <a:gd name="T77" fmla="*/ 47 h 58"/>
                <a:gd name="T78" fmla="*/ 39 w 52"/>
                <a:gd name="T79" fmla="*/ 44 h 58"/>
                <a:gd name="T80" fmla="*/ 42 w 52"/>
                <a:gd name="T81" fmla="*/ 40 h 58"/>
                <a:gd name="T82" fmla="*/ 11 w 52"/>
                <a:gd name="T83" fmla="*/ 21 h 58"/>
                <a:gd name="T84" fmla="*/ 42 w 52"/>
                <a:gd name="T85" fmla="*/ 21 h 58"/>
                <a:gd name="T86" fmla="*/ 40 w 52"/>
                <a:gd name="T87" fmla="*/ 17 h 58"/>
                <a:gd name="T88" fmla="*/ 38 w 52"/>
                <a:gd name="T89" fmla="*/ 13 h 58"/>
                <a:gd name="T90" fmla="*/ 35 w 52"/>
                <a:gd name="T91" fmla="*/ 11 h 58"/>
                <a:gd name="T92" fmla="*/ 31 w 52"/>
                <a:gd name="T93" fmla="*/ 9 h 58"/>
                <a:gd name="T94" fmla="*/ 27 w 52"/>
                <a:gd name="T95" fmla="*/ 8 h 58"/>
                <a:gd name="T96" fmla="*/ 23 w 52"/>
                <a:gd name="T97" fmla="*/ 9 h 58"/>
                <a:gd name="T98" fmla="*/ 19 w 52"/>
                <a:gd name="T99" fmla="*/ 11 h 58"/>
                <a:gd name="T100" fmla="*/ 15 w 52"/>
                <a:gd name="T101" fmla="*/ 12 h 58"/>
                <a:gd name="T102" fmla="*/ 12 w 52"/>
                <a:gd name="T103" fmla="*/ 15 h 58"/>
                <a:gd name="T104" fmla="*/ 11 w 52"/>
                <a:gd name="T105" fmla="*/ 19 h 58"/>
                <a:gd name="T106" fmla="*/ 11 w 52"/>
                <a:gd name="T107" fmla="*/ 2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8">
                  <a:moveTo>
                    <a:pt x="42" y="40"/>
                  </a:moveTo>
                  <a:lnTo>
                    <a:pt x="52" y="41"/>
                  </a:lnTo>
                  <a:lnTo>
                    <a:pt x="50" y="45"/>
                  </a:lnTo>
                  <a:lnTo>
                    <a:pt x="47" y="51"/>
                  </a:lnTo>
                  <a:lnTo>
                    <a:pt x="43" y="53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7" y="58"/>
                  </a:lnTo>
                  <a:lnTo>
                    <a:pt x="22" y="58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51"/>
                  </a:lnTo>
                  <a:lnTo>
                    <a:pt x="4" y="47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2" y="16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3"/>
                  </a:lnTo>
                  <a:lnTo>
                    <a:pt x="44" y="7"/>
                  </a:lnTo>
                  <a:lnTo>
                    <a:pt x="48" y="11"/>
                  </a:lnTo>
                  <a:lnTo>
                    <a:pt x="50" y="16"/>
                  </a:lnTo>
                  <a:lnTo>
                    <a:pt x="51" y="21"/>
                  </a:lnTo>
                  <a:lnTo>
                    <a:pt x="52" y="28"/>
                  </a:lnTo>
                  <a:lnTo>
                    <a:pt x="52" y="31"/>
                  </a:lnTo>
                  <a:lnTo>
                    <a:pt x="11" y="31"/>
                  </a:lnTo>
                  <a:lnTo>
                    <a:pt x="11" y="36"/>
                  </a:lnTo>
                  <a:lnTo>
                    <a:pt x="14" y="40"/>
                  </a:lnTo>
                  <a:lnTo>
                    <a:pt x="16" y="44"/>
                  </a:lnTo>
                  <a:lnTo>
                    <a:pt x="19" y="47"/>
                  </a:lnTo>
                  <a:lnTo>
                    <a:pt x="23" y="48"/>
                  </a:lnTo>
                  <a:lnTo>
                    <a:pt x="27" y="49"/>
                  </a:lnTo>
                  <a:lnTo>
                    <a:pt x="32" y="48"/>
                  </a:lnTo>
                  <a:lnTo>
                    <a:pt x="36" y="47"/>
                  </a:lnTo>
                  <a:lnTo>
                    <a:pt x="39" y="44"/>
                  </a:lnTo>
                  <a:lnTo>
                    <a:pt x="42" y="40"/>
                  </a:lnTo>
                  <a:close/>
                  <a:moveTo>
                    <a:pt x="11" y="21"/>
                  </a:moveTo>
                  <a:lnTo>
                    <a:pt x="42" y="21"/>
                  </a:lnTo>
                  <a:lnTo>
                    <a:pt x="40" y="17"/>
                  </a:lnTo>
                  <a:lnTo>
                    <a:pt x="38" y="13"/>
                  </a:lnTo>
                  <a:lnTo>
                    <a:pt x="35" y="11"/>
                  </a:lnTo>
                  <a:lnTo>
                    <a:pt x="31" y="9"/>
                  </a:lnTo>
                  <a:lnTo>
                    <a:pt x="27" y="8"/>
                  </a:lnTo>
                  <a:lnTo>
                    <a:pt x="23" y="9"/>
                  </a:lnTo>
                  <a:lnTo>
                    <a:pt x="19" y="11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1" y="19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6" name="Freeform 114"/>
            <p:cNvSpPr>
              <a:spLocks noEditPoints="1"/>
            </p:cNvSpPr>
            <p:nvPr/>
          </p:nvSpPr>
          <p:spPr bwMode="auto">
            <a:xfrm>
              <a:off x="6841034" y="5038700"/>
              <a:ext cx="77788" cy="125413"/>
            </a:xfrm>
            <a:custGeom>
              <a:avLst/>
              <a:gdLst>
                <a:gd name="T0" fmla="*/ 38 w 49"/>
                <a:gd name="T1" fmla="*/ 79 h 79"/>
                <a:gd name="T2" fmla="*/ 38 w 49"/>
                <a:gd name="T3" fmla="*/ 69 h 79"/>
                <a:gd name="T4" fmla="*/ 35 w 49"/>
                <a:gd name="T5" fmla="*/ 73 h 79"/>
                <a:gd name="T6" fmla="*/ 31 w 49"/>
                <a:gd name="T7" fmla="*/ 77 h 79"/>
                <a:gd name="T8" fmla="*/ 27 w 49"/>
                <a:gd name="T9" fmla="*/ 79 h 79"/>
                <a:gd name="T10" fmla="*/ 23 w 49"/>
                <a:gd name="T11" fmla="*/ 79 h 79"/>
                <a:gd name="T12" fmla="*/ 16 w 49"/>
                <a:gd name="T13" fmla="*/ 79 h 79"/>
                <a:gd name="T14" fmla="*/ 11 w 49"/>
                <a:gd name="T15" fmla="*/ 76 h 79"/>
                <a:gd name="T16" fmla="*/ 7 w 49"/>
                <a:gd name="T17" fmla="*/ 70 h 79"/>
                <a:gd name="T18" fmla="*/ 3 w 49"/>
                <a:gd name="T19" fmla="*/ 65 h 79"/>
                <a:gd name="T20" fmla="*/ 0 w 49"/>
                <a:gd name="T21" fmla="*/ 58 h 79"/>
                <a:gd name="T22" fmla="*/ 0 w 49"/>
                <a:gd name="T23" fmla="*/ 50 h 79"/>
                <a:gd name="T24" fmla="*/ 0 w 49"/>
                <a:gd name="T25" fmla="*/ 42 h 79"/>
                <a:gd name="T26" fmla="*/ 3 w 49"/>
                <a:gd name="T27" fmla="*/ 34 h 79"/>
                <a:gd name="T28" fmla="*/ 4 w 49"/>
                <a:gd name="T29" fmla="*/ 30 h 79"/>
                <a:gd name="T30" fmla="*/ 7 w 49"/>
                <a:gd name="T31" fmla="*/ 26 h 79"/>
                <a:gd name="T32" fmla="*/ 11 w 49"/>
                <a:gd name="T33" fmla="*/ 24 h 79"/>
                <a:gd name="T34" fmla="*/ 16 w 49"/>
                <a:gd name="T35" fmla="*/ 21 h 79"/>
                <a:gd name="T36" fmla="*/ 23 w 49"/>
                <a:gd name="T37" fmla="*/ 21 h 79"/>
                <a:gd name="T38" fmla="*/ 27 w 49"/>
                <a:gd name="T39" fmla="*/ 21 h 79"/>
                <a:gd name="T40" fmla="*/ 33 w 49"/>
                <a:gd name="T41" fmla="*/ 22 h 79"/>
                <a:gd name="T42" fmla="*/ 35 w 49"/>
                <a:gd name="T43" fmla="*/ 26 h 79"/>
                <a:gd name="T44" fmla="*/ 38 w 49"/>
                <a:gd name="T45" fmla="*/ 29 h 79"/>
                <a:gd name="T46" fmla="*/ 38 w 49"/>
                <a:gd name="T47" fmla="*/ 0 h 79"/>
                <a:gd name="T48" fmla="*/ 49 w 49"/>
                <a:gd name="T49" fmla="*/ 0 h 79"/>
                <a:gd name="T50" fmla="*/ 49 w 49"/>
                <a:gd name="T51" fmla="*/ 79 h 79"/>
                <a:gd name="T52" fmla="*/ 38 w 49"/>
                <a:gd name="T53" fmla="*/ 79 h 79"/>
                <a:gd name="T54" fmla="*/ 10 w 49"/>
                <a:gd name="T55" fmla="*/ 49 h 79"/>
                <a:gd name="T56" fmla="*/ 11 w 49"/>
                <a:gd name="T57" fmla="*/ 56 h 79"/>
                <a:gd name="T58" fmla="*/ 12 w 49"/>
                <a:gd name="T59" fmla="*/ 61 h 79"/>
                <a:gd name="T60" fmla="*/ 14 w 49"/>
                <a:gd name="T61" fmla="*/ 65 h 79"/>
                <a:gd name="T62" fmla="*/ 18 w 49"/>
                <a:gd name="T63" fmla="*/ 68 h 79"/>
                <a:gd name="T64" fmla="*/ 20 w 49"/>
                <a:gd name="T65" fmla="*/ 69 h 79"/>
                <a:gd name="T66" fmla="*/ 24 w 49"/>
                <a:gd name="T67" fmla="*/ 70 h 79"/>
                <a:gd name="T68" fmla="*/ 28 w 49"/>
                <a:gd name="T69" fmla="*/ 69 h 79"/>
                <a:gd name="T70" fmla="*/ 31 w 49"/>
                <a:gd name="T71" fmla="*/ 68 h 79"/>
                <a:gd name="T72" fmla="*/ 34 w 49"/>
                <a:gd name="T73" fmla="*/ 65 h 79"/>
                <a:gd name="T74" fmla="*/ 37 w 49"/>
                <a:gd name="T75" fmla="*/ 61 h 79"/>
                <a:gd name="T76" fmla="*/ 38 w 49"/>
                <a:gd name="T77" fmla="*/ 57 h 79"/>
                <a:gd name="T78" fmla="*/ 38 w 49"/>
                <a:gd name="T79" fmla="*/ 50 h 79"/>
                <a:gd name="T80" fmla="*/ 38 w 49"/>
                <a:gd name="T81" fmla="*/ 44 h 79"/>
                <a:gd name="T82" fmla="*/ 37 w 49"/>
                <a:gd name="T83" fmla="*/ 38 h 79"/>
                <a:gd name="T84" fmla="*/ 34 w 49"/>
                <a:gd name="T85" fmla="*/ 34 h 79"/>
                <a:gd name="T86" fmla="*/ 31 w 49"/>
                <a:gd name="T87" fmla="*/ 32 h 79"/>
                <a:gd name="T88" fmla="*/ 27 w 49"/>
                <a:gd name="T89" fmla="*/ 30 h 79"/>
                <a:gd name="T90" fmla="*/ 24 w 49"/>
                <a:gd name="T91" fmla="*/ 29 h 79"/>
                <a:gd name="T92" fmla="*/ 20 w 49"/>
                <a:gd name="T93" fmla="*/ 30 h 79"/>
                <a:gd name="T94" fmla="*/ 16 w 49"/>
                <a:gd name="T95" fmla="*/ 32 h 79"/>
                <a:gd name="T96" fmla="*/ 14 w 49"/>
                <a:gd name="T97" fmla="*/ 34 h 79"/>
                <a:gd name="T98" fmla="*/ 12 w 49"/>
                <a:gd name="T99" fmla="*/ 38 h 79"/>
                <a:gd name="T100" fmla="*/ 11 w 49"/>
                <a:gd name="T101" fmla="*/ 44 h 79"/>
                <a:gd name="T102" fmla="*/ 10 w 49"/>
                <a:gd name="T103" fmla="*/ 4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9" h="79">
                  <a:moveTo>
                    <a:pt x="38" y="79"/>
                  </a:moveTo>
                  <a:lnTo>
                    <a:pt x="38" y="69"/>
                  </a:lnTo>
                  <a:lnTo>
                    <a:pt x="35" y="73"/>
                  </a:lnTo>
                  <a:lnTo>
                    <a:pt x="31" y="77"/>
                  </a:lnTo>
                  <a:lnTo>
                    <a:pt x="27" y="79"/>
                  </a:lnTo>
                  <a:lnTo>
                    <a:pt x="23" y="79"/>
                  </a:lnTo>
                  <a:lnTo>
                    <a:pt x="16" y="79"/>
                  </a:lnTo>
                  <a:lnTo>
                    <a:pt x="11" y="76"/>
                  </a:lnTo>
                  <a:lnTo>
                    <a:pt x="7" y="70"/>
                  </a:lnTo>
                  <a:lnTo>
                    <a:pt x="3" y="65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7" y="26"/>
                  </a:lnTo>
                  <a:lnTo>
                    <a:pt x="11" y="24"/>
                  </a:lnTo>
                  <a:lnTo>
                    <a:pt x="16" y="21"/>
                  </a:lnTo>
                  <a:lnTo>
                    <a:pt x="23" y="21"/>
                  </a:lnTo>
                  <a:lnTo>
                    <a:pt x="27" y="21"/>
                  </a:lnTo>
                  <a:lnTo>
                    <a:pt x="33" y="22"/>
                  </a:lnTo>
                  <a:lnTo>
                    <a:pt x="35" y="26"/>
                  </a:lnTo>
                  <a:lnTo>
                    <a:pt x="38" y="29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49" y="79"/>
                  </a:lnTo>
                  <a:lnTo>
                    <a:pt x="38" y="79"/>
                  </a:lnTo>
                  <a:close/>
                  <a:moveTo>
                    <a:pt x="10" y="49"/>
                  </a:moveTo>
                  <a:lnTo>
                    <a:pt x="11" y="56"/>
                  </a:lnTo>
                  <a:lnTo>
                    <a:pt x="12" y="61"/>
                  </a:lnTo>
                  <a:lnTo>
                    <a:pt x="14" y="65"/>
                  </a:lnTo>
                  <a:lnTo>
                    <a:pt x="18" y="68"/>
                  </a:lnTo>
                  <a:lnTo>
                    <a:pt x="20" y="69"/>
                  </a:lnTo>
                  <a:lnTo>
                    <a:pt x="24" y="70"/>
                  </a:lnTo>
                  <a:lnTo>
                    <a:pt x="28" y="69"/>
                  </a:lnTo>
                  <a:lnTo>
                    <a:pt x="31" y="68"/>
                  </a:lnTo>
                  <a:lnTo>
                    <a:pt x="34" y="65"/>
                  </a:lnTo>
                  <a:lnTo>
                    <a:pt x="37" y="61"/>
                  </a:lnTo>
                  <a:lnTo>
                    <a:pt x="38" y="57"/>
                  </a:lnTo>
                  <a:lnTo>
                    <a:pt x="38" y="50"/>
                  </a:lnTo>
                  <a:lnTo>
                    <a:pt x="38" y="44"/>
                  </a:lnTo>
                  <a:lnTo>
                    <a:pt x="37" y="38"/>
                  </a:lnTo>
                  <a:lnTo>
                    <a:pt x="34" y="34"/>
                  </a:lnTo>
                  <a:lnTo>
                    <a:pt x="31" y="32"/>
                  </a:lnTo>
                  <a:lnTo>
                    <a:pt x="27" y="30"/>
                  </a:lnTo>
                  <a:lnTo>
                    <a:pt x="24" y="29"/>
                  </a:lnTo>
                  <a:lnTo>
                    <a:pt x="20" y="30"/>
                  </a:lnTo>
                  <a:lnTo>
                    <a:pt x="16" y="32"/>
                  </a:lnTo>
                  <a:lnTo>
                    <a:pt x="14" y="34"/>
                  </a:lnTo>
                  <a:lnTo>
                    <a:pt x="12" y="38"/>
                  </a:lnTo>
                  <a:lnTo>
                    <a:pt x="11" y="44"/>
                  </a:lnTo>
                  <a:lnTo>
                    <a:pt x="10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7" name="Freeform 115"/>
            <p:cNvSpPr>
              <a:spLocks noEditPoints="1"/>
            </p:cNvSpPr>
            <p:nvPr/>
          </p:nvSpPr>
          <p:spPr bwMode="auto">
            <a:xfrm>
              <a:off x="6991847" y="5038700"/>
              <a:ext cx="92075" cy="125413"/>
            </a:xfrm>
            <a:custGeom>
              <a:avLst/>
              <a:gdLst>
                <a:gd name="T0" fmla="*/ 0 w 58"/>
                <a:gd name="T1" fmla="*/ 0 h 79"/>
                <a:gd name="T2" fmla="*/ 35 w 58"/>
                <a:gd name="T3" fmla="*/ 1 h 79"/>
                <a:gd name="T4" fmla="*/ 43 w 58"/>
                <a:gd name="T5" fmla="*/ 2 h 79"/>
                <a:gd name="T6" fmla="*/ 51 w 58"/>
                <a:gd name="T7" fmla="*/ 10 h 79"/>
                <a:gd name="T8" fmla="*/ 54 w 58"/>
                <a:gd name="T9" fmla="*/ 20 h 79"/>
                <a:gd name="T10" fmla="*/ 51 w 58"/>
                <a:gd name="T11" fmla="*/ 29 h 79"/>
                <a:gd name="T12" fmla="*/ 43 w 58"/>
                <a:gd name="T13" fmla="*/ 36 h 79"/>
                <a:gd name="T14" fmla="*/ 51 w 58"/>
                <a:gd name="T15" fmla="*/ 40 h 79"/>
                <a:gd name="T16" fmla="*/ 57 w 58"/>
                <a:gd name="T17" fmla="*/ 46 h 79"/>
                <a:gd name="T18" fmla="*/ 58 w 58"/>
                <a:gd name="T19" fmla="*/ 56 h 79"/>
                <a:gd name="T20" fmla="*/ 55 w 58"/>
                <a:gd name="T21" fmla="*/ 65 h 79"/>
                <a:gd name="T22" fmla="*/ 50 w 58"/>
                <a:gd name="T23" fmla="*/ 73 h 79"/>
                <a:gd name="T24" fmla="*/ 42 w 58"/>
                <a:gd name="T25" fmla="*/ 77 h 79"/>
                <a:gd name="T26" fmla="*/ 30 w 58"/>
                <a:gd name="T27" fmla="*/ 79 h 79"/>
                <a:gd name="T28" fmla="*/ 11 w 58"/>
                <a:gd name="T29" fmla="*/ 33 h 79"/>
                <a:gd name="T30" fmla="*/ 33 w 58"/>
                <a:gd name="T31" fmla="*/ 33 h 79"/>
                <a:gd name="T32" fmla="*/ 41 w 58"/>
                <a:gd name="T33" fmla="*/ 30 h 79"/>
                <a:gd name="T34" fmla="*/ 45 w 58"/>
                <a:gd name="T35" fmla="*/ 25 h 79"/>
                <a:gd name="T36" fmla="*/ 45 w 58"/>
                <a:gd name="T37" fmla="*/ 17 h 79"/>
                <a:gd name="T38" fmla="*/ 41 w 58"/>
                <a:gd name="T39" fmla="*/ 12 h 79"/>
                <a:gd name="T40" fmla="*/ 35 w 58"/>
                <a:gd name="T41" fmla="*/ 10 h 79"/>
                <a:gd name="T42" fmla="*/ 26 w 58"/>
                <a:gd name="T43" fmla="*/ 9 h 79"/>
                <a:gd name="T44" fmla="*/ 11 w 58"/>
                <a:gd name="T45" fmla="*/ 33 h 79"/>
                <a:gd name="T46" fmla="*/ 30 w 58"/>
                <a:gd name="T47" fmla="*/ 69 h 79"/>
                <a:gd name="T48" fmla="*/ 37 w 58"/>
                <a:gd name="T49" fmla="*/ 68 h 79"/>
                <a:gd name="T50" fmla="*/ 42 w 58"/>
                <a:gd name="T51" fmla="*/ 66 h 79"/>
                <a:gd name="T52" fmla="*/ 46 w 58"/>
                <a:gd name="T53" fmla="*/ 62 h 79"/>
                <a:gd name="T54" fmla="*/ 47 w 58"/>
                <a:gd name="T55" fmla="*/ 56 h 79"/>
                <a:gd name="T56" fmla="*/ 46 w 58"/>
                <a:gd name="T57" fmla="*/ 48 h 79"/>
                <a:gd name="T58" fmla="*/ 39 w 58"/>
                <a:gd name="T59" fmla="*/ 44 h 79"/>
                <a:gd name="T60" fmla="*/ 29 w 58"/>
                <a:gd name="T61" fmla="*/ 42 h 79"/>
                <a:gd name="T62" fmla="*/ 11 w 58"/>
                <a:gd name="T63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79">
                  <a:moveTo>
                    <a:pt x="0" y="79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9" y="5"/>
                  </a:lnTo>
                  <a:lnTo>
                    <a:pt x="51" y="10"/>
                  </a:lnTo>
                  <a:lnTo>
                    <a:pt x="54" y="14"/>
                  </a:lnTo>
                  <a:lnTo>
                    <a:pt x="54" y="20"/>
                  </a:lnTo>
                  <a:lnTo>
                    <a:pt x="54" y="25"/>
                  </a:lnTo>
                  <a:lnTo>
                    <a:pt x="51" y="29"/>
                  </a:lnTo>
                  <a:lnTo>
                    <a:pt x="49" y="33"/>
                  </a:lnTo>
                  <a:lnTo>
                    <a:pt x="43" y="36"/>
                  </a:lnTo>
                  <a:lnTo>
                    <a:pt x="47" y="38"/>
                  </a:lnTo>
                  <a:lnTo>
                    <a:pt x="51" y="40"/>
                  </a:lnTo>
                  <a:lnTo>
                    <a:pt x="54" y="44"/>
                  </a:lnTo>
                  <a:lnTo>
                    <a:pt x="57" y="46"/>
                  </a:lnTo>
                  <a:lnTo>
                    <a:pt x="58" y="50"/>
                  </a:lnTo>
                  <a:lnTo>
                    <a:pt x="58" y="56"/>
                  </a:lnTo>
                  <a:lnTo>
                    <a:pt x="58" y="61"/>
                  </a:lnTo>
                  <a:lnTo>
                    <a:pt x="55" y="65"/>
                  </a:lnTo>
                  <a:lnTo>
                    <a:pt x="53" y="69"/>
                  </a:lnTo>
                  <a:lnTo>
                    <a:pt x="50" y="73"/>
                  </a:lnTo>
                  <a:lnTo>
                    <a:pt x="46" y="74"/>
                  </a:lnTo>
                  <a:lnTo>
                    <a:pt x="42" y="77"/>
                  </a:lnTo>
                  <a:lnTo>
                    <a:pt x="37" y="77"/>
                  </a:lnTo>
                  <a:lnTo>
                    <a:pt x="30" y="79"/>
                  </a:lnTo>
                  <a:lnTo>
                    <a:pt x="0" y="79"/>
                  </a:lnTo>
                  <a:close/>
                  <a:moveTo>
                    <a:pt x="11" y="33"/>
                  </a:moveTo>
                  <a:lnTo>
                    <a:pt x="27" y="33"/>
                  </a:lnTo>
                  <a:lnTo>
                    <a:pt x="33" y="33"/>
                  </a:lnTo>
                  <a:lnTo>
                    <a:pt x="37" y="32"/>
                  </a:lnTo>
                  <a:lnTo>
                    <a:pt x="41" y="30"/>
                  </a:lnTo>
                  <a:lnTo>
                    <a:pt x="42" y="28"/>
                  </a:lnTo>
                  <a:lnTo>
                    <a:pt x="45" y="25"/>
                  </a:lnTo>
                  <a:lnTo>
                    <a:pt x="45" y="21"/>
                  </a:lnTo>
                  <a:lnTo>
                    <a:pt x="45" y="17"/>
                  </a:lnTo>
                  <a:lnTo>
                    <a:pt x="43" y="14"/>
                  </a:lnTo>
                  <a:lnTo>
                    <a:pt x="41" y="12"/>
                  </a:lnTo>
                  <a:lnTo>
                    <a:pt x="38" y="10"/>
                  </a:lnTo>
                  <a:lnTo>
                    <a:pt x="35" y="10"/>
                  </a:lnTo>
                  <a:lnTo>
                    <a:pt x="31" y="9"/>
                  </a:lnTo>
                  <a:lnTo>
                    <a:pt x="26" y="9"/>
                  </a:lnTo>
                  <a:lnTo>
                    <a:pt x="11" y="9"/>
                  </a:lnTo>
                  <a:lnTo>
                    <a:pt x="11" y="33"/>
                  </a:lnTo>
                  <a:close/>
                  <a:moveTo>
                    <a:pt x="11" y="69"/>
                  </a:moveTo>
                  <a:lnTo>
                    <a:pt x="30" y="69"/>
                  </a:lnTo>
                  <a:lnTo>
                    <a:pt x="34" y="69"/>
                  </a:lnTo>
                  <a:lnTo>
                    <a:pt x="37" y="68"/>
                  </a:lnTo>
                  <a:lnTo>
                    <a:pt x="39" y="68"/>
                  </a:lnTo>
                  <a:lnTo>
                    <a:pt x="42" y="66"/>
                  </a:lnTo>
                  <a:lnTo>
                    <a:pt x="45" y="65"/>
                  </a:lnTo>
                  <a:lnTo>
                    <a:pt x="46" y="62"/>
                  </a:lnTo>
                  <a:lnTo>
                    <a:pt x="47" y="58"/>
                  </a:lnTo>
                  <a:lnTo>
                    <a:pt x="47" y="56"/>
                  </a:lnTo>
                  <a:lnTo>
                    <a:pt x="47" y="52"/>
                  </a:lnTo>
                  <a:lnTo>
                    <a:pt x="46" y="48"/>
                  </a:lnTo>
                  <a:lnTo>
                    <a:pt x="43" y="45"/>
                  </a:lnTo>
                  <a:lnTo>
                    <a:pt x="39" y="44"/>
                  </a:lnTo>
                  <a:lnTo>
                    <a:pt x="35" y="42"/>
                  </a:lnTo>
                  <a:lnTo>
                    <a:pt x="29" y="42"/>
                  </a:lnTo>
                  <a:lnTo>
                    <a:pt x="11" y="42"/>
                  </a:lnTo>
                  <a:lnTo>
                    <a:pt x="11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8" name="Freeform 116"/>
            <p:cNvSpPr>
              <a:spLocks noEditPoints="1"/>
            </p:cNvSpPr>
            <p:nvPr/>
          </p:nvSpPr>
          <p:spPr bwMode="auto">
            <a:xfrm>
              <a:off x="7101384" y="5072038"/>
              <a:ext cx="77788" cy="92075"/>
            </a:xfrm>
            <a:custGeom>
              <a:avLst/>
              <a:gdLst>
                <a:gd name="T0" fmla="*/ 0 w 49"/>
                <a:gd name="T1" fmla="*/ 28 h 58"/>
                <a:gd name="T2" fmla="*/ 1 w 49"/>
                <a:gd name="T3" fmla="*/ 15 h 58"/>
                <a:gd name="T4" fmla="*/ 8 w 49"/>
                <a:gd name="T5" fmla="*/ 5 h 58"/>
                <a:gd name="T6" fmla="*/ 13 w 49"/>
                <a:gd name="T7" fmla="*/ 3 h 58"/>
                <a:gd name="T8" fmla="*/ 18 w 49"/>
                <a:gd name="T9" fmla="*/ 0 h 58"/>
                <a:gd name="T10" fmla="*/ 24 w 49"/>
                <a:gd name="T11" fmla="*/ 0 h 58"/>
                <a:gd name="T12" fmla="*/ 32 w 49"/>
                <a:gd name="T13" fmla="*/ 0 h 58"/>
                <a:gd name="T14" fmla="*/ 37 w 49"/>
                <a:gd name="T15" fmla="*/ 3 h 58"/>
                <a:gd name="T16" fmla="*/ 42 w 49"/>
                <a:gd name="T17" fmla="*/ 7 h 58"/>
                <a:gd name="T18" fmla="*/ 45 w 49"/>
                <a:gd name="T19" fmla="*/ 11 h 58"/>
                <a:gd name="T20" fmla="*/ 48 w 49"/>
                <a:gd name="T21" fmla="*/ 16 h 58"/>
                <a:gd name="T22" fmla="*/ 49 w 49"/>
                <a:gd name="T23" fmla="*/ 21 h 58"/>
                <a:gd name="T24" fmla="*/ 49 w 49"/>
                <a:gd name="T25" fmla="*/ 28 h 58"/>
                <a:gd name="T26" fmla="*/ 49 w 49"/>
                <a:gd name="T27" fmla="*/ 35 h 58"/>
                <a:gd name="T28" fmla="*/ 48 w 49"/>
                <a:gd name="T29" fmla="*/ 40 h 58"/>
                <a:gd name="T30" fmla="*/ 46 w 49"/>
                <a:gd name="T31" fmla="*/ 45 h 58"/>
                <a:gd name="T32" fmla="*/ 44 w 49"/>
                <a:gd name="T33" fmla="*/ 48 h 58"/>
                <a:gd name="T34" fmla="*/ 41 w 49"/>
                <a:gd name="T35" fmla="*/ 52 h 58"/>
                <a:gd name="T36" fmla="*/ 37 w 49"/>
                <a:gd name="T37" fmla="*/ 55 h 58"/>
                <a:gd name="T38" fmla="*/ 32 w 49"/>
                <a:gd name="T39" fmla="*/ 58 h 58"/>
                <a:gd name="T40" fmla="*/ 24 w 49"/>
                <a:gd name="T41" fmla="*/ 58 h 58"/>
                <a:gd name="T42" fmla="*/ 17 w 49"/>
                <a:gd name="T43" fmla="*/ 58 h 58"/>
                <a:gd name="T44" fmla="*/ 12 w 49"/>
                <a:gd name="T45" fmla="*/ 55 h 58"/>
                <a:gd name="T46" fmla="*/ 6 w 49"/>
                <a:gd name="T47" fmla="*/ 51 h 58"/>
                <a:gd name="T48" fmla="*/ 1 w 49"/>
                <a:gd name="T49" fmla="*/ 41 h 58"/>
                <a:gd name="T50" fmla="*/ 0 w 49"/>
                <a:gd name="T51" fmla="*/ 28 h 58"/>
                <a:gd name="T52" fmla="*/ 9 w 49"/>
                <a:gd name="T53" fmla="*/ 28 h 58"/>
                <a:gd name="T54" fmla="*/ 9 w 49"/>
                <a:gd name="T55" fmla="*/ 35 h 58"/>
                <a:gd name="T56" fmla="*/ 12 w 49"/>
                <a:gd name="T57" fmla="*/ 40 h 58"/>
                <a:gd name="T58" fmla="*/ 13 w 49"/>
                <a:gd name="T59" fmla="*/ 44 h 58"/>
                <a:gd name="T60" fmla="*/ 17 w 49"/>
                <a:gd name="T61" fmla="*/ 47 h 58"/>
                <a:gd name="T62" fmla="*/ 20 w 49"/>
                <a:gd name="T63" fmla="*/ 48 h 58"/>
                <a:gd name="T64" fmla="*/ 24 w 49"/>
                <a:gd name="T65" fmla="*/ 49 h 58"/>
                <a:gd name="T66" fmla="*/ 29 w 49"/>
                <a:gd name="T67" fmla="*/ 48 h 58"/>
                <a:gd name="T68" fmla="*/ 32 w 49"/>
                <a:gd name="T69" fmla="*/ 47 h 58"/>
                <a:gd name="T70" fmla="*/ 36 w 49"/>
                <a:gd name="T71" fmla="*/ 44 h 58"/>
                <a:gd name="T72" fmla="*/ 37 w 49"/>
                <a:gd name="T73" fmla="*/ 40 h 58"/>
                <a:gd name="T74" fmla="*/ 38 w 49"/>
                <a:gd name="T75" fmla="*/ 35 h 58"/>
                <a:gd name="T76" fmla="*/ 40 w 49"/>
                <a:gd name="T77" fmla="*/ 28 h 58"/>
                <a:gd name="T78" fmla="*/ 38 w 49"/>
                <a:gd name="T79" fmla="*/ 23 h 58"/>
                <a:gd name="T80" fmla="*/ 37 w 49"/>
                <a:gd name="T81" fmla="*/ 17 h 58"/>
                <a:gd name="T82" fmla="*/ 36 w 49"/>
                <a:gd name="T83" fmla="*/ 13 h 58"/>
                <a:gd name="T84" fmla="*/ 32 w 49"/>
                <a:gd name="T85" fmla="*/ 11 h 58"/>
                <a:gd name="T86" fmla="*/ 29 w 49"/>
                <a:gd name="T87" fmla="*/ 9 h 58"/>
                <a:gd name="T88" fmla="*/ 24 w 49"/>
                <a:gd name="T89" fmla="*/ 8 h 58"/>
                <a:gd name="T90" fmla="*/ 20 w 49"/>
                <a:gd name="T91" fmla="*/ 9 h 58"/>
                <a:gd name="T92" fmla="*/ 17 w 49"/>
                <a:gd name="T93" fmla="*/ 11 h 58"/>
                <a:gd name="T94" fmla="*/ 13 w 49"/>
                <a:gd name="T95" fmla="*/ 13 h 58"/>
                <a:gd name="T96" fmla="*/ 12 w 49"/>
                <a:gd name="T97" fmla="*/ 17 h 58"/>
                <a:gd name="T98" fmla="*/ 9 w 49"/>
                <a:gd name="T99" fmla="*/ 23 h 58"/>
                <a:gd name="T100" fmla="*/ 9 w 49"/>
                <a:gd name="T101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58">
                  <a:moveTo>
                    <a:pt x="0" y="28"/>
                  </a:moveTo>
                  <a:lnTo>
                    <a:pt x="1" y="15"/>
                  </a:lnTo>
                  <a:lnTo>
                    <a:pt x="8" y="5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7" y="3"/>
                  </a:lnTo>
                  <a:lnTo>
                    <a:pt x="42" y="7"/>
                  </a:lnTo>
                  <a:lnTo>
                    <a:pt x="45" y="11"/>
                  </a:lnTo>
                  <a:lnTo>
                    <a:pt x="48" y="16"/>
                  </a:lnTo>
                  <a:lnTo>
                    <a:pt x="49" y="21"/>
                  </a:lnTo>
                  <a:lnTo>
                    <a:pt x="49" y="28"/>
                  </a:lnTo>
                  <a:lnTo>
                    <a:pt x="49" y="35"/>
                  </a:lnTo>
                  <a:lnTo>
                    <a:pt x="48" y="40"/>
                  </a:lnTo>
                  <a:lnTo>
                    <a:pt x="46" y="45"/>
                  </a:lnTo>
                  <a:lnTo>
                    <a:pt x="44" y="48"/>
                  </a:lnTo>
                  <a:lnTo>
                    <a:pt x="41" y="52"/>
                  </a:lnTo>
                  <a:lnTo>
                    <a:pt x="37" y="55"/>
                  </a:lnTo>
                  <a:lnTo>
                    <a:pt x="32" y="58"/>
                  </a:lnTo>
                  <a:lnTo>
                    <a:pt x="24" y="58"/>
                  </a:lnTo>
                  <a:lnTo>
                    <a:pt x="17" y="58"/>
                  </a:lnTo>
                  <a:lnTo>
                    <a:pt x="12" y="55"/>
                  </a:lnTo>
                  <a:lnTo>
                    <a:pt x="6" y="51"/>
                  </a:lnTo>
                  <a:lnTo>
                    <a:pt x="1" y="41"/>
                  </a:lnTo>
                  <a:lnTo>
                    <a:pt x="0" y="28"/>
                  </a:lnTo>
                  <a:close/>
                  <a:moveTo>
                    <a:pt x="9" y="28"/>
                  </a:moveTo>
                  <a:lnTo>
                    <a:pt x="9" y="35"/>
                  </a:lnTo>
                  <a:lnTo>
                    <a:pt x="12" y="40"/>
                  </a:lnTo>
                  <a:lnTo>
                    <a:pt x="13" y="44"/>
                  </a:lnTo>
                  <a:lnTo>
                    <a:pt x="17" y="47"/>
                  </a:lnTo>
                  <a:lnTo>
                    <a:pt x="20" y="48"/>
                  </a:lnTo>
                  <a:lnTo>
                    <a:pt x="24" y="49"/>
                  </a:lnTo>
                  <a:lnTo>
                    <a:pt x="29" y="48"/>
                  </a:lnTo>
                  <a:lnTo>
                    <a:pt x="32" y="47"/>
                  </a:lnTo>
                  <a:lnTo>
                    <a:pt x="36" y="44"/>
                  </a:lnTo>
                  <a:lnTo>
                    <a:pt x="37" y="40"/>
                  </a:lnTo>
                  <a:lnTo>
                    <a:pt x="38" y="35"/>
                  </a:lnTo>
                  <a:lnTo>
                    <a:pt x="40" y="28"/>
                  </a:lnTo>
                  <a:lnTo>
                    <a:pt x="38" y="23"/>
                  </a:lnTo>
                  <a:lnTo>
                    <a:pt x="37" y="17"/>
                  </a:lnTo>
                  <a:lnTo>
                    <a:pt x="36" y="13"/>
                  </a:lnTo>
                  <a:lnTo>
                    <a:pt x="32" y="11"/>
                  </a:lnTo>
                  <a:lnTo>
                    <a:pt x="29" y="9"/>
                  </a:lnTo>
                  <a:lnTo>
                    <a:pt x="24" y="8"/>
                  </a:lnTo>
                  <a:lnTo>
                    <a:pt x="20" y="9"/>
                  </a:lnTo>
                  <a:lnTo>
                    <a:pt x="17" y="11"/>
                  </a:lnTo>
                  <a:lnTo>
                    <a:pt x="13" y="13"/>
                  </a:lnTo>
                  <a:lnTo>
                    <a:pt x="12" y="17"/>
                  </a:lnTo>
                  <a:lnTo>
                    <a:pt x="9" y="23"/>
                  </a:lnTo>
                  <a:lnTo>
                    <a:pt x="9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9" name="Freeform 117"/>
            <p:cNvSpPr>
              <a:spLocks/>
            </p:cNvSpPr>
            <p:nvPr/>
          </p:nvSpPr>
          <p:spPr bwMode="auto">
            <a:xfrm>
              <a:off x="7201397" y="5072038"/>
              <a:ext cx="66675" cy="92075"/>
            </a:xfrm>
            <a:custGeom>
              <a:avLst/>
              <a:gdLst>
                <a:gd name="T0" fmla="*/ 33 w 42"/>
                <a:gd name="T1" fmla="*/ 58 h 58"/>
                <a:gd name="T2" fmla="*/ 33 w 42"/>
                <a:gd name="T3" fmla="*/ 48 h 58"/>
                <a:gd name="T4" fmla="*/ 29 w 42"/>
                <a:gd name="T5" fmla="*/ 52 h 58"/>
                <a:gd name="T6" fmla="*/ 26 w 42"/>
                <a:gd name="T7" fmla="*/ 55 h 58"/>
                <a:gd name="T8" fmla="*/ 21 w 42"/>
                <a:gd name="T9" fmla="*/ 58 h 58"/>
                <a:gd name="T10" fmla="*/ 17 w 42"/>
                <a:gd name="T11" fmla="*/ 58 h 58"/>
                <a:gd name="T12" fmla="*/ 12 w 42"/>
                <a:gd name="T13" fmla="*/ 58 h 58"/>
                <a:gd name="T14" fmla="*/ 8 w 42"/>
                <a:gd name="T15" fmla="*/ 56 h 58"/>
                <a:gd name="T16" fmla="*/ 5 w 42"/>
                <a:gd name="T17" fmla="*/ 53 h 58"/>
                <a:gd name="T18" fmla="*/ 2 w 42"/>
                <a:gd name="T19" fmla="*/ 51 h 58"/>
                <a:gd name="T20" fmla="*/ 1 w 42"/>
                <a:gd name="T21" fmla="*/ 48 h 58"/>
                <a:gd name="T22" fmla="*/ 0 w 42"/>
                <a:gd name="T23" fmla="*/ 44 h 58"/>
                <a:gd name="T24" fmla="*/ 0 w 42"/>
                <a:gd name="T25" fmla="*/ 40 h 58"/>
                <a:gd name="T26" fmla="*/ 0 w 42"/>
                <a:gd name="T27" fmla="*/ 35 h 58"/>
                <a:gd name="T28" fmla="*/ 0 w 42"/>
                <a:gd name="T29" fmla="*/ 0 h 58"/>
                <a:gd name="T30" fmla="*/ 9 w 42"/>
                <a:gd name="T31" fmla="*/ 0 h 58"/>
                <a:gd name="T32" fmla="*/ 9 w 42"/>
                <a:gd name="T33" fmla="*/ 31 h 58"/>
                <a:gd name="T34" fmla="*/ 9 w 42"/>
                <a:gd name="T35" fmla="*/ 37 h 58"/>
                <a:gd name="T36" fmla="*/ 10 w 42"/>
                <a:gd name="T37" fmla="*/ 41 h 58"/>
                <a:gd name="T38" fmla="*/ 12 w 42"/>
                <a:gd name="T39" fmla="*/ 44 h 58"/>
                <a:gd name="T40" fmla="*/ 13 w 42"/>
                <a:gd name="T41" fmla="*/ 47 h 58"/>
                <a:gd name="T42" fmla="*/ 16 w 42"/>
                <a:gd name="T43" fmla="*/ 48 h 58"/>
                <a:gd name="T44" fmla="*/ 20 w 42"/>
                <a:gd name="T45" fmla="*/ 49 h 58"/>
                <a:gd name="T46" fmla="*/ 24 w 42"/>
                <a:gd name="T47" fmla="*/ 48 h 58"/>
                <a:gd name="T48" fmla="*/ 26 w 42"/>
                <a:gd name="T49" fmla="*/ 47 h 58"/>
                <a:gd name="T50" fmla="*/ 29 w 42"/>
                <a:gd name="T51" fmla="*/ 44 h 58"/>
                <a:gd name="T52" fmla="*/ 32 w 42"/>
                <a:gd name="T53" fmla="*/ 41 h 58"/>
                <a:gd name="T54" fmla="*/ 33 w 42"/>
                <a:gd name="T55" fmla="*/ 36 h 58"/>
                <a:gd name="T56" fmla="*/ 33 w 42"/>
                <a:gd name="T57" fmla="*/ 31 h 58"/>
                <a:gd name="T58" fmla="*/ 33 w 42"/>
                <a:gd name="T59" fmla="*/ 0 h 58"/>
                <a:gd name="T60" fmla="*/ 42 w 42"/>
                <a:gd name="T61" fmla="*/ 0 h 58"/>
                <a:gd name="T62" fmla="*/ 42 w 42"/>
                <a:gd name="T63" fmla="*/ 58 h 58"/>
                <a:gd name="T64" fmla="*/ 33 w 42"/>
                <a:gd name="T6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58">
                  <a:moveTo>
                    <a:pt x="33" y="58"/>
                  </a:moveTo>
                  <a:lnTo>
                    <a:pt x="33" y="48"/>
                  </a:lnTo>
                  <a:lnTo>
                    <a:pt x="29" y="52"/>
                  </a:lnTo>
                  <a:lnTo>
                    <a:pt x="26" y="55"/>
                  </a:lnTo>
                  <a:lnTo>
                    <a:pt x="21" y="58"/>
                  </a:lnTo>
                  <a:lnTo>
                    <a:pt x="17" y="58"/>
                  </a:lnTo>
                  <a:lnTo>
                    <a:pt x="12" y="58"/>
                  </a:lnTo>
                  <a:lnTo>
                    <a:pt x="8" y="56"/>
                  </a:lnTo>
                  <a:lnTo>
                    <a:pt x="5" y="53"/>
                  </a:lnTo>
                  <a:lnTo>
                    <a:pt x="2" y="51"/>
                  </a:lnTo>
                  <a:lnTo>
                    <a:pt x="1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31"/>
                  </a:lnTo>
                  <a:lnTo>
                    <a:pt x="9" y="37"/>
                  </a:lnTo>
                  <a:lnTo>
                    <a:pt x="10" y="41"/>
                  </a:lnTo>
                  <a:lnTo>
                    <a:pt x="12" y="44"/>
                  </a:lnTo>
                  <a:lnTo>
                    <a:pt x="13" y="47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4" y="48"/>
                  </a:lnTo>
                  <a:lnTo>
                    <a:pt x="26" y="47"/>
                  </a:lnTo>
                  <a:lnTo>
                    <a:pt x="29" y="44"/>
                  </a:lnTo>
                  <a:lnTo>
                    <a:pt x="32" y="41"/>
                  </a:lnTo>
                  <a:lnTo>
                    <a:pt x="33" y="36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42" y="58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0" name="Freeform 118"/>
            <p:cNvSpPr>
              <a:spLocks/>
            </p:cNvSpPr>
            <p:nvPr/>
          </p:nvSpPr>
          <p:spPr bwMode="auto">
            <a:xfrm>
              <a:off x="7293472" y="5072038"/>
              <a:ext cx="71438" cy="92075"/>
            </a:xfrm>
            <a:custGeom>
              <a:avLst/>
              <a:gdLst>
                <a:gd name="T0" fmla="*/ 0 w 45"/>
                <a:gd name="T1" fmla="*/ 58 h 58"/>
                <a:gd name="T2" fmla="*/ 0 w 45"/>
                <a:gd name="T3" fmla="*/ 0 h 58"/>
                <a:gd name="T4" fmla="*/ 11 w 45"/>
                <a:gd name="T5" fmla="*/ 0 h 58"/>
                <a:gd name="T6" fmla="*/ 11 w 45"/>
                <a:gd name="T7" fmla="*/ 8 h 58"/>
                <a:gd name="T8" fmla="*/ 14 w 45"/>
                <a:gd name="T9" fmla="*/ 4 h 58"/>
                <a:gd name="T10" fmla="*/ 18 w 45"/>
                <a:gd name="T11" fmla="*/ 1 h 58"/>
                <a:gd name="T12" fmla="*/ 22 w 45"/>
                <a:gd name="T13" fmla="*/ 0 h 58"/>
                <a:gd name="T14" fmla="*/ 27 w 45"/>
                <a:gd name="T15" fmla="*/ 0 h 58"/>
                <a:gd name="T16" fmla="*/ 31 w 45"/>
                <a:gd name="T17" fmla="*/ 0 h 58"/>
                <a:gd name="T18" fmla="*/ 35 w 45"/>
                <a:gd name="T19" fmla="*/ 1 h 58"/>
                <a:gd name="T20" fmla="*/ 39 w 45"/>
                <a:gd name="T21" fmla="*/ 4 h 58"/>
                <a:gd name="T22" fmla="*/ 42 w 45"/>
                <a:gd name="T23" fmla="*/ 7 h 58"/>
                <a:gd name="T24" fmla="*/ 43 w 45"/>
                <a:gd name="T25" fmla="*/ 9 h 58"/>
                <a:gd name="T26" fmla="*/ 45 w 45"/>
                <a:gd name="T27" fmla="*/ 13 h 58"/>
                <a:gd name="T28" fmla="*/ 45 w 45"/>
                <a:gd name="T29" fmla="*/ 17 h 58"/>
                <a:gd name="T30" fmla="*/ 45 w 45"/>
                <a:gd name="T31" fmla="*/ 23 h 58"/>
                <a:gd name="T32" fmla="*/ 45 w 45"/>
                <a:gd name="T33" fmla="*/ 58 h 58"/>
                <a:gd name="T34" fmla="*/ 34 w 45"/>
                <a:gd name="T35" fmla="*/ 58 h 58"/>
                <a:gd name="T36" fmla="*/ 34 w 45"/>
                <a:gd name="T37" fmla="*/ 23 h 58"/>
                <a:gd name="T38" fmla="*/ 34 w 45"/>
                <a:gd name="T39" fmla="*/ 19 h 58"/>
                <a:gd name="T40" fmla="*/ 34 w 45"/>
                <a:gd name="T41" fmla="*/ 15 h 58"/>
                <a:gd name="T42" fmla="*/ 33 w 45"/>
                <a:gd name="T43" fmla="*/ 12 h 58"/>
                <a:gd name="T44" fmla="*/ 30 w 45"/>
                <a:gd name="T45" fmla="*/ 11 h 58"/>
                <a:gd name="T46" fmla="*/ 27 w 45"/>
                <a:gd name="T47" fmla="*/ 9 h 58"/>
                <a:gd name="T48" fmla="*/ 25 w 45"/>
                <a:gd name="T49" fmla="*/ 8 h 58"/>
                <a:gd name="T50" fmla="*/ 19 w 45"/>
                <a:gd name="T51" fmla="*/ 9 h 58"/>
                <a:gd name="T52" fmla="*/ 15 w 45"/>
                <a:gd name="T53" fmla="*/ 12 h 58"/>
                <a:gd name="T54" fmla="*/ 12 w 45"/>
                <a:gd name="T55" fmla="*/ 16 h 58"/>
                <a:gd name="T56" fmla="*/ 11 w 45"/>
                <a:gd name="T57" fmla="*/ 20 h 58"/>
                <a:gd name="T58" fmla="*/ 11 w 45"/>
                <a:gd name="T59" fmla="*/ 27 h 58"/>
                <a:gd name="T60" fmla="*/ 11 w 45"/>
                <a:gd name="T61" fmla="*/ 58 h 58"/>
                <a:gd name="T62" fmla="*/ 0 w 45"/>
                <a:gd name="T6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" h="58">
                  <a:moveTo>
                    <a:pt x="0" y="58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4" y="4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3" y="9"/>
                  </a:lnTo>
                  <a:lnTo>
                    <a:pt x="45" y="13"/>
                  </a:lnTo>
                  <a:lnTo>
                    <a:pt x="45" y="17"/>
                  </a:lnTo>
                  <a:lnTo>
                    <a:pt x="45" y="23"/>
                  </a:lnTo>
                  <a:lnTo>
                    <a:pt x="45" y="58"/>
                  </a:lnTo>
                  <a:lnTo>
                    <a:pt x="34" y="58"/>
                  </a:lnTo>
                  <a:lnTo>
                    <a:pt x="34" y="23"/>
                  </a:lnTo>
                  <a:lnTo>
                    <a:pt x="34" y="19"/>
                  </a:lnTo>
                  <a:lnTo>
                    <a:pt x="34" y="15"/>
                  </a:lnTo>
                  <a:lnTo>
                    <a:pt x="33" y="12"/>
                  </a:lnTo>
                  <a:lnTo>
                    <a:pt x="30" y="11"/>
                  </a:lnTo>
                  <a:lnTo>
                    <a:pt x="27" y="9"/>
                  </a:lnTo>
                  <a:lnTo>
                    <a:pt x="25" y="8"/>
                  </a:lnTo>
                  <a:lnTo>
                    <a:pt x="19" y="9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11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1" name="Freeform 119"/>
            <p:cNvSpPr>
              <a:spLocks noEditPoints="1"/>
            </p:cNvSpPr>
            <p:nvPr/>
          </p:nvSpPr>
          <p:spPr bwMode="auto">
            <a:xfrm>
              <a:off x="7380784" y="5038700"/>
              <a:ext cx="79375" cy="125413"/>
            </a:xfrm>
            <a:custGeom>
              <a:avLst/>
              <a:gdLst>
                <a:gd name="T0" fmla="*/ 39 w 50"/>
                <a:gd name="T1" fmla="*/ 79 h 79"/>
                <a:gd name="T2" fmla="*/ 39 w 50"/>
                <a:gd name="T3" fmla="*/ 69 h 79"/>
                <a:gd name="T4" fmla="*/ 36 w 50"/>
                <a:gd name="T5" fmla="*/ 73 h 79"/>
                <a:gd name="T6" fmla="*/ 32 w 50"/>
                <a:gd name="T7" fmla="*/ 77 h 79"/>
                <a:gd name="T8" fmla="*/ 28 w 50"/>
                <a:gd name="T9" fmla="*/ 79 h 79"/>
                <a:gd name="T10" fmla="*/ 24 w 50"/>
                <a:gd name="T11" fmla="*/ 79 h 79"/>
                <a:gd name="T12" fmla="*/ 18 w 50"/>
                <a:gd name="T13" fmla="*/ 79 h 79"/>
                <a:gd name="T14" fmla="*/ 12 w 50"/>
                <a:gd name="T15" fmla="*/ 76 h 79"/>
                <a:gd name="T16" fmla="*/ 7 w 50"/>
                <a:gd name="T17" fmla="*/ 70 h 79"/>
                <a:gd name="T18" fmla="*/ 4 w 50"/>
                <a:gd name="T19" fmla="*/ 65 h 79"/>
                <a:gd name="T20" fmla="*/ 2 w 50"/>
                <a:gd name="T21" fmla="*/ 58 h 79"/>
                <a:gd name="T22" fmla="*/ 0 w 50"/>
                <a:gd name="T23" fmla="*/ 50 h 79"/>
                <a:gd name="T24" fmla="*/ 2 w 50"/>
                <a:gd name="T25" fmla="*/ 42 h 79"/>
                <a:gd name="T26" fmla="*/ 3 w 50"/>
                <a:gd name="T27" fmla="*/ 34 h 79"/>
                <a:gd name="T28" fmla="*/ 6 w 50"/>
                <a:gd name="T29" fmla="*/ 30 h 79"/>
                <a:gd name="T30" fmla="*/ 8 w 50"/>
                <a:gd name="T31" fmla="*/ 26 h 79"/>
                <a:gd name="T32" fmla="*/ 12 w 50"/>
                <a:gd name="T33" fmla="*/ 24 h 79"/>
                <a:gd name="T34" fmla="*/ 18 w 50"/>
                <a:gd name="T35" fmla="*/ 21 h 79"/>
                <a:gd name="T36" fmla="*/ 24 w 50"/>
                <a:gd name="T37" fmla="*/ 21 h 79"/>
                <a:gd name="T38" fmla="*/ 28 w 50"/>
                <a:gd name="T39" fmla="*/ 21 h 79"/>
                <a:gd name="T40" fmla="*/ 32 w 50"/>
                <a:gd name="T41" fmla="*/ 22 h 79"/>
                <a:gd name="T42" fmla="*/ 36 w 50"/>
                <a:gd name="T43" fmla="*/ 26 h 79"/>
                <a:gd name="T44" fmla="*/ 39 w 50"/>
                <a:gd name="T45" fmla="*/ 29 h 79"/>
                <a:gd name="T46" fmla="*/ 39 w 50"/>
                <a:gd name="T47" fmla="*/ 0 h 79"/>
                <a:gd name="T48" fmla="*/ 50 w 50"/>
                <a:gd name="T49" fmla="*/ 0 h 79"/>
                <a:gd name="T50" fmla="*/ 50 w 50"/>
                <a:gd name="T51" fmla="*/ 79 h 79"/>
                <a:gd name="T52" fmla="*/ 39 w 50"/>
                <a:gd name="T53" fmla="*/ 79 h 79"/>
                <a:gd name="T54" fmla="*/ 11 w 50"/>
                <a:gd name="T55" fmla="*/ 49 h 79"/>
                <a:gd name="T56" fmla="*/ 11 w 50"/>
                <a:gd name="T57" fmla="*/ 56 h 79"/>
                <a:gd name="T58" fmla="*/ 12 w 50"/>
                <a:gd name="T59" fmla="*/ 61 h 79"/>
                <a:gd name="T60" fmla="*/ 15 w 50"/>
                <a:gd name="T61" fmla="*/ 65 h 79"/>
                <a:gd name="T62" fmla="*/ 18 w 50"/>
                <a:gd name="T63" fmla="*/ 68 h 79"/>
                <a:gd name="T64" fmla="*/ 22 w 50"/>
                <a:gd name="T65" fmla="*/ 69 h 79"/>
                <a:gd name="T66" fmla="*/ 26 w 50"/>
                <a:gd name="T67" fmla="*/ 70 h 79"/>
                <a:gd name="T68" fmla="*/ 28 w 50"/>
                <a:gd name="T69" fmla="*/ 69 h 79"/>
                <a:gd name="T70" fmla="*/ 32 w 50"/>
                <a:gd name="T71" fmla="*/ 68 h 79"/>
                <a:gd name="T72" fmla="*/ 35 w 50"/>
                <a:gd name="T73" fmla="*/ 65 h 79"/>
                <a:gd name="T74" fmla="*/ 38 w 50"/>
                <a:gd name="T75" fmla="*/ 61 h 79"/>
                <a:gd name="T76" fmla="*/ 39 w 50"/>
                <a:gd name="T77" fmla="*/ 57 h 79"/>
                <a:gd name="T78" fmla="*/ 39 w 50"/>
                <a:gd name="T79" fmla="*/ 50 h 79"/>
                <a:gd name="T80" fmla="*/ 39 w 50"/>
                <a:gd name="T81" fmla="*/ 44 h 79"/>
                <a:gd name="T82" fmla="*/ 38 w 50"/>
                <a:gd name="T83" fmla="*/ 38 h 79"/>
                <a:gd name="T84" fmla="*/ 35 w 50"/>
                <a:gd name="T85" fmla="*/ 34 h 79"/>
                <a:gd name="T86" fmla="*/ 32 w 50"/>
                <a:gd name="T87" fmla="*/ 32 h 79"/>
                <a:gd name="T88" fmla="*/ 28 w 50"/>
                <a:gd name="T89" fmla="*/ 30 h 79"/>
                <a:gd name="T90" fmla="*/ 24 w 50"/>
                <a:gd name="T91" fmla="*/ 29 h 79"/>
                <a:gd name="T92" fmla="*/ 20 w 50"/>
                <a:gd name="T93" fmla="*/ 30 h 79"/>
                <a:gd name="T94" fmla="*/ 18 w 50"/>
                <a:gd name="T95" fmla="*/ 32 h 79"/>
                <a:gd name="T96" fmla="*/ 15 w 50"/>
                <a:gd name="T97" fmla="*/ 34 h 79"/>
                <a:gd name="T98" fmla="*/ 12 w 50"/>
                <a:gd name="T99" fmla="*/ 38 h 79"/>
                <a:gd name="T100" fmla="*/ 11 w 50"/>
                <a:gd name="T101" fmla="*/ 44 h 79"/>
                <a:gd name="T102" fmla="*/ 11 w 50"/>
                <a:gd name="T103" fmla="*/ 4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" h="79">
                  <a:moveTo>
                    <a:pt x="39" y="79"/>
                  </a:moveTo>
                  <a:lnTo>
                    <a:pt x="39" y="69"/>
                  </a:lnTo>
                  <a:lnTo>
                    <a:pt x="36" y="73"/>
                  </a:lnTo>
                  <a:lnTo>
                    <a:pt x="32" y="77"/>
                  </a:lnTo>
                  <a:lnTo>
                    <a:pt x="28" y="79"/>
                  </a:lnTo>
                  <a:lnTo>
                    <a:pt x="24" y="79"/>
                  </a:lnTo>
                  <a:lnTo>
                    <a:pt x="18" y="79"/>
                  </a:lnTo>
                  <a:lnTo>
                    <a:pt x="12" y="76"/>
                  </a:lnTo>
                  <a:lnTo>
                    <a:pt x="7" y="70"/>
                  </a:lnTo>
                  <a:lnTo>
                    <a:pt x="4" y="65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2" y="42"/>
                  </a:lnTo>
                  <a:lnTo>
                    <a:pt x="3" y="34"/>
                  </a:lnTo>
                  <a:lnTo>
                    <a:pt x="6" y="30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18" y="21"/>
                  </a:lnTo>
                  <a:lnTo>
                    <a:pt x="24" y="21"/>
                  </a:lnTo>
                  <a:lnTo>
                    <a:pt x="28" y="21"/>
                  </a:lnTo>
                  <a:lnTo>
                    <a:pt x="32" y="22"/>
                  </a:lnTo>
                  <a:lnTo>
                    <a:pt x="36" y="26"/>
                  </a:lnTo>
                  <a:lnTo>
                    <a:pt x="39" y="29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50" y="79"/>
                  </a:lnTo>
                  <a:lnTo>
                    <a:pt x="39" y="79"/>
                  </a:lnTo>
                  <a:close/>
                  <a:moveTo>
                    <a:pt x="11" y="49"/>
                  </a:moveTo>
                  <a:lnTo>
                    <a:pt x="11" y="56"/>
                  </a:lnTo>
                  <a:lnTo>
                    <a:pt x="12" y="61"/>
                  </a:lnTo>
                  <a:lnTo>
                    <a:pt x="15" y="65"/>
                  </a:lnTo>
                  <a:lnTo>
                    <a:pt x="18" y="68"/>
                  </a:lnTo>
                  <a:lnTo>
                    <a:pt x="22" y="69"/>
                  </a:lnTo>
                  <a:lnTo>
                    <a:pt x="26" y="70"/>
                  </a:lnTo>
                  <a:lnTo>
                    <a:pt x="28" y="69"/>
                  </a:lnTo>
                  <a:lnTo>
                    <a:pt x="32" y="68"/>
                  </a:lnTo>
                  <a:lnTo>
                    <a:pt x="35" y="65"/>
                  </a:lnTo>
                  <a:lnTo>
                    <a:pt x="38" y="61"/>
                  </a:lnTo>
                  <a:lnTo>
                    <a:pt x="39" y="57"/>
                  </a:lnTo>
                  <a:lnTo>
                    <a:pt x="39" y="50"/>
                  </a:lnTo>
                  <a:lnTo>
                    <a:pt x="39" y="44"/>
                  </a:lnTo>
                  <a:lnTo>
                    <a:pt x="38" y="38"/>
                  </a:lnTo>
                  <a:lnTo>
                    <a:pt x="35" y="34"/>
                  </a:lnTo>
                  <a:lnTo>
                    <a:pt x="32" y="32"/>
                  </a:lnTo>
                  <a:lnTo>
                    <a:pt x="28" y="30"/>
                  </a:lnTo>
                  <a:lnTo>
                    <a:pt x="24" y="29"/>
                  </a:lnTo>
                  <a:lnTo>
                    <a:pt x="20" y="30"/>
                  </a:lnTo>
                  <a:lnTo>
                    <a:pt x="18" y="32"/>
                  </a:lnTo>
                  <a:lnTo>
                    <a:pt x="15" y="34"/>
                  </a:lnTo>
                  <a:lnTo>
                    <a:pt x="12" y="38"/>
                  </a:lnTo>
                  <a:lnTo>
                    <a:pt x="11" y="44"/>
                  </a:lnTo>
                  <a:lnTo>
                    <a:pt x="11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2" name="Freeform 120"/>
            <p:cNvSpPr>
              <a:spLocks noEditPoints="1"/>
            </p:cNvSpPr>
            <p:nvPr/>
          </p:nvSpPr>
          <p:spPr bwMode="auto">
            <a:xfrm>
              <a:off x="7479209" y="5072038"/>
              <a:ext cx="80963" cy="92075"/>
            </a:xfrm>
            <a:custGeom>
              <a:avLst/>
              <a:gdLst>
                <a:gd name="T0" fmla="*/ 32 w 51"/>
                <a:gd name="T1" fmla="*/ 53 h 58"/>
                <a:gd name="T2" fmla="*/ 23 w 51"/>
                <a:gd name="T3" fmla="*/ 58 h 58"/>
                <a:gd name="T4" fmla="*/ 12 w 51"/>
                <a:gd name="T5" fmla="*/ 58 h 58"/>
                <a:gd name="T6" fmla="*/ 4 w 51"/>
                <a:gd name="T7" fmla="*/ 53 h 58"/>
                <a:gd name="T8" fmla="*/ 0 w 51"/>
                <a:gd name="T9" fmla="*/ 47 h 58"/>
                <a:gd name="T10" fmla="*/ 0 w 51"/>
                <a:gd name="T11" fmla="*/ 37 h 58"/>
                <a:gd name="T12" fmla="*/ 4 w 51"/>
                <a:gd name="T13" fmla="*/ 31 h 58"/>
                <a:gd name="T14" fmla="*/ 9 w 51"/>
                <a:gd name="T15" fmla="*/ 27 h 58"/>
                <a:gd name="T16" fmla="*/ 16 w 51"/>
                <a:gd name="T17" fmla="*/ 25 h 58"/>
                <a:gd name="T18" fmla="*/ 27 w 51"/>
                <a:gd name="T19" fmla="*/ 23 h 58"/>
                <a:gd name="T20" fmla="*/ 36 w 51"/>
                <a:gd name="T21" fmla="*/ 21 h 58"/>
                <a:gd name="T22" fmla="*/ 35 w 51"/>
                <a:gd name="T23" fmla="*/ 16 h 58"/>
                <a:gd name="T24" fmla="*/ 33 w 51"/>
                <a:gd name="T25" fmla="*/ 11 h 58"/>
                <a:gd name="T26" fmla="*/ 28 w 51"/>
                <a:gd name="T27" fmla="*/ 9 h 58"/>
                <a:gd name="T28" fmla="*/ 19 w 51"/>
                <a:gd name="T29" fmla="*/ 9 h 58"/>
                <a:gd name="T30" fmla="*/ 12 w 51"/>
                <a:gd name="T31" fmla="*/ 13 h 58"/>
                <a:gd name="T32" fmla="*/ 1 w 51"/>
                <a:gd name="T33" fmla="*/ 16 h 58"/>
                <a:gd name="T34" fmla="*/ 5 w 51"/>
                <a:gd name="T35" fmla="*/ 7 h 58"/>
                <a:gd name="T36" fmla="*/ 13 w 51"/>
                <a:gd name="T37" fmla="*/ 1 h 58"/>
                <a:gd name="T38" fmla="*/ 25 w 51"/>
                <a:gd name="T39" fmla="*/ 0 h 58"/>
                <a:gd name="T40" fmla="*/ 37 w 51"/>
                <a:gd name="T41" fmla="*/ 1 h 58"/>
                <a:gd name="T42" fmla="*/ 44 w 51"/>
                <a:gd name="T43" fmla="*/ 5 h 58"/>
                <a:gd name="T44" fmla="*/ 47 w 51"/>
                <a:gd name="T45" fmla="*/ 12 h 58"/>
                <a:gd name="T46" fmla="*/ 47 w 51"/>
                <a:gd name="T47" fmla="*/ 20 h 58"/>
                <a:gd name="T48" fmla="*/ 47 w 51"/>
                <a:gd name="T49" fmla="*/ 40 h 58"/>
                <a:gd name="T50" fmla="*/ 48 w 51"/>
                <a:gd name="T51" fmla="*/ 49 h 58"/>
                <a:gd name="T52" fmla="*/ 51 w 51"/>
                <a:gd name="T53" fmla="*/ 58 h 58"/>
                <a:gd name="T54" fmla="*/ 37 w 51"/>
                <a:gd name="T55" fmla="*/ 53 h 58"/>
                <a:gd name="T56" fmla="*/ 36 w 51"/>
                <a:gd name="T57" fmla="*/ 29 h 58"/>
                <a:gd name="T58" fmla="*/ 21 w 51"/>
                <a:gd name="T59" fmla="*/ 33 h 58"/>
                <a:gd name="T60" fmla="*/ 15 w 51"/>
                <a:gd name="T61" fmla="*/ 35 h 58"/>
                <a:gd name="T62" fmla="*/ 11 w 51"/>
                <a:gd name="T63" fmla="*/ 37 h 58"/>
                <a:gd name="T64" fmla="*/ 9 w 51"/>
                <a:gd name="T65" fmla="*/ 41 h 58"/>
                <a:gd name="T66" fmla="*/ 12 w 51"/>
                <a:gd name="T67" fmla="*/ 47 h 58"/>
                <a:gd name="T68" fmla="*/ 20 w 51"/>
                <a:gd name="T69" fmla="*/ 49 h 58"/>
                <a:gd name="T70" fmla="*/ 28 w 51"/>
                <a:gd name="T71" fmla="*/ 47 h 58"/>
                <a:gd name="T72" fmla="*/ 35 w 51"/>
                <a:gd name="T73" fmla="*/ 41 h 58"/>
                <a:gd name="T74" fmla="*/ 36 w 51"/>
                <a:gd name="T75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" h="58">
                  <a:moveTo>
                    <a:pt x="37" y="49"/>
                  </a:moveTo>
                  <a:lnTo>
                    <a:pt x="32" y="53"/>
                  </a:lnTo>
                  <a:lnTo>
                    <a:pt x="27" y="56"/>
                  </a:lnTo>
                  <a:lnTo>
                    <a:pt x="23" y="58"/>
                  </a:lnTo>
                  <a:lnTo>
                    <a:pt x="17" y="58"/>
                  </a:lnTo>
                  <a:lnTo>
                    <a:pt x="12" y="58"/>
                  </a:lnTo>
                  <a:lnTo>
                    <a:pt x="8" y="56"/>
                  </a:lnTo>
                  <a:lnTo>
                    <a:pt x="4" y="53"/>
                  </a:lnTo>
                  <a:lnTo>
                    <a:pt x="1" y="49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5"/>
                  </a:lnTo>
                  <a:lnTo>
                    <a:pt x="4" y="31"/>
                  </a:lnTo>
                  <a:lnTo>
                    <a:pt x="5" y="28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20" y="24"/>
                  </a:lnTo>
                  <a:lnTo>
                    <a:pt x="27" y="23"/>
                  </a:lnTo>
                  <a:lnTo>
                    <a:pt x="32" y="23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5" y="16"/>
                  </a:lnTo>
                  <a:lnTo>
                    <a:pt x="35" y="13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28" y="9"/>
                  </a:lnTo>
                  <a:lnTo>
                    <a:pt x="24" y="8"/>
                  </a:lnTo>
                  <a:lnTo>
                    <a:pt x="19" y="9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1" y="17"/>
                  </a:lnTo>
                  <a:lnTo>
                    <a:pt x="1" y="16"/>
                  </a:lnTo>
                  <a:lnTo>
                    <a:pt x="3" y="11"/>
                  </a:lnTo>
                  <a:lnTo>
                    <a:pt x="5" y="7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5" y="8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20"/>
                  </a:lnTo>
                  <a:lnTo>
                    <a:pt x="47" y="32"/>
                  </a:lnTo>
                  <a:lnTo>
                    <a:pt x="47" y="40"/>
                  </a:lnTo>
                  <a:lnTo>
                    <a:pt x="47" y="45"/>
                  </a:lnTo>
                  <a:lnTo>
                    <a:pt x="48" y="49"/>
                  </a:lnTo>
                  <a:lnTo>
                    <a:pt x="48" y="53"/>
                  </a:lnTo>
                  <a:lnTo>
                    <a:pt x="51" y="58"/>
                  </a:lnTo>
                  <a:lnTo>
                    <a:pt x="40" y="58"/>
                  </a:lnTo>
                  <a:lnTo>
                    <a:pt x="37" y="53"/>
                  </a:lnTo>
                  <a:lnTo>
                    <a:pt x="37" y="49"/>
                  </a:lnTo>
                  <a:close/>
                  <a:moveTo>
                    <a:pt x="36" y="29"/>
                  </a:moveTo>
                  <a:lnTo>
                    <a:pt x="29" y="32"/>
                  </a:lnTo>
                  <a:lnTo>
                    <a:pt x="21" y="33"/>
                  </a:lnTo>
                  <a:lnTo>
                    <a:pt x="17" y="33"/>
                  </a:lnTo>
                  <a:lnTo>
                    <a:pt x="15" y="35"/>
                  </a:lnTo>
                  <a:lnTo>
                    <a:pt x="12" y="36"/>
                  </a:lnTo>
                  <a:lnTo>
                    <a:pt x="11" y="37"/>
                  </a:lnTo>
                  <a:lnTo>
                    <a:pt x="11" y="39"/>
                  </a:lnTo>
                  <a:lnTo>
                    <a:pt x="9" y="41"/>
                  </a:lnTo>
                  <a:lnTo>
                    <a:pt x="11" y="44"/>
                  </a:lnTo>
                  <a:lnTo>
                    <a:pt x="12" y="47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4" y="48"/>
                  </a:lnTo>
                  <a:lnTo>
                    <a:pt x="28" y="47"/>
                  </a:lnTo>
                  <a:lnTo>
                    <a:pt x="32" y="44"/>
                  </a:lnTo>
                  <a:lnTo>
                    <a:pt x="35" y="41"/>
                  </a:lnTo>
                  <a:lnTo>
                    <a:pt x="35" y="37"/>
                  </a:lnTo>
                  <a:lnTo>
                    <a:pt x="36" y="33"/>
                  </a:lnTo>
                  <a:lnTo>
                    <a:pt x="36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3" name="Freeform 121"/>
            <p:cNvSpPr>
              <a:spLocks/>
            </p:cNvSpPr>
            <p:nvPr/>
          </p:nvSpPr>
          <p:spPr bwMode="auto">
            <a:xfrm>
              <a:off x="7579222" y="5072038"/>
              <a:ext cx="46038" cy="92075"/>
            </a:xfrm>
            <a:custGeom>
              <a:avLst/>
              <a:gdLst>
                <a:gd name="T0" fmla="*/ 0 w 29"/>
                <a:gd name="T1" fmla="*/ 58 h 58"/>
                <a:gd name="T2" fmla="*/ 0 w 29"/>
                <a:gd name="T3" fmla="*/ 0 h 58"/>
                <a:gd name="T4" fmla="*/ 9 w 29"/>
                <a:gd name="T5" fmla="*/ 0 h 58"/>
                <a:gd name="T6" fmla="*/ 9 w 29"/>
                <a:gd name="T7" fmla="*/ 8 h 58"/>
                <a:gd name="T8" fmla="*/ 12 w 29"/>
                <a:gd name="T9" fmla="*/ 4 h 58"/>
                <a:gd name="T10" fmla="*/ 14 w 29"/>
                <a:gd name="T11" fmla="*/ 1 h 58"/>
                <a:gd name="T12" fmla="*/ 17 w 29"/>
                <a:gd name="T13" fmla="*/ 0 h 58"/>
                <a:gd name="T14" fmla="*/ 20 w 29"/>
                <a:gd name="T15" fmla="*/ 0 h 58"/>
                <a:gd name="T16" fmla="*/ 24 w 29"/>
                <a:gd name="T17" fmla="*/ 0 h 58"/>
                <a:gd name="T18" fmla="*/ 29 w 29"/>
                <a:gd name="T19" fmla="*/ 3 h 58"/>
                <a:gd name="T20" fmla="*/ 25 w 29"/>
                <a:gd name="T21" fmla="*/ 11 h 58"/>
                <a:gd name="T22" fmla="*/ 22 w 29"/>
                <a:gd name="T23" fmla="*/ 9 h 58"/>
                <a:gd name="T24" fmla="*/ 20 w 29"/>
                <a:gd name="T25" fmla="*/ 8 h 58"/>
                <a:gd name="T26" fmla="*/ 17 w 29"/>
                <a:gd name="T27" fmla="*/ 9 h 58"/>
                <a:gd name="T28" fmla="*/ 14 w 29"/>
                <a:gd name="T29" fmla="*/ 11 h 58"/>
                <a:gd name="T30" fmla="*/ 12 w 29"/>
                <a:gd name="T31" fmla="*/ 12 h 58"/>
                <a:gd name="T32" fmla="*/ 12 w 29"/>
                <a:gd name="T33" fmla="*/ 16 h 58"/>
                <a:gd name="T34" fmla="*/ 10 w 29"/>
                <a:gd name="T35" fmla="*/ 21 h 58"/>
                <a:gd name="T36" fmla="*/ 9 w 29"/>
                <a:gd name="T37" fmla="*/ 27 h 58"/>
                <a:gd name="T38" fmla="*/ 9 w 29"/>
                <a:gd name="T39" fmla="*/ 58 h 58"/>
                <a:gd name="T40" fmla="*/ 0 w 29"/>
                <a:gd name="T4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58">
                  <a:moveTo>
                    <a:pt x="0" y="5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9" y="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0" y="21"/>
                  </a:lnTo>
                  <a:lnTo>
                    <a:pt x="9" y="27"/>
                  </a:lnTo>
                  <a:lnTo>
                    <a:pt x="9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4" name="Freeform 122"/>
            <p:cNvSpPr>
              <a:spLocks/>
            </p:cNvSpPr>
            <p:nvPr/>
          </p:nvSpPr>
          <p:spPr bwMode="auto">
            <a:xfrm>
              <a:off x="7625259" y="5072038"/>
              <a:ext cx="80963" cy="125413"/>
            </a:xfrm>
            <a:custGeom>
              <a:avLst/>
              <a:gdLst>
                <a:gd name="T0" fmla="*/ 6 w 51"/>
                <a:gd name="T1" fmla="*/ 78 h 79"/>
                <a:gd name="T2" fmla="*/ 4 w 51"/>
                <a:gd name="T3" fmla="*/ 70 h 79"/>
                <a:gd name="T4" fmla="*/ 7 w 51"/>
                <a:gd name="T5" fmla="*/ 70 h 79"/>
                <a:gd name="T6" fmla="*/ 10 w 51"/>
                <a:gd name="T7" fmla="*/ 71 h 79"/>
                <a:gd name="T8" fmla="*/ 12 w 51"/>
                <a:gd name="T9" fmla="*/ 70 h 79"/>
                <a:gd name="T10" fmla="*/ 15 w 51"/>
                <a:gd name="T11" fmla="*/ 70 h 79"/>
                <a:gd name="T12" fmla="*/ 16 w 51"/>
                <a:gd name="T13" fmla="*/ 68 h 79"/>
                <a:gd name="T14" fmla="*/ 18 w 51"/>
                <a:gd name="T15" fmla="*/ 67 h 79"/>
                <a:gd name="T16" fmla="*/ 19 w 51"/>
                <a:gd name="T17" fmla="*/ 64 h 79"/>
                <a:gd name="T18" fmla="*/ 20 w 51"/>
                <a:gd name="T19" fmla="*/ 59 h 79"/>
                <a:gd name="T20" fmla="*/ 22 w 51"/>
                <a:gd name="T21" fmla="*/ 58 h 79"/>
                <a:gd name="T22" fmla="*/ 0 w 51"/>
                <a:gd name="T23" fmla="*/ 0 h 79"/>
                <a:gd name="T24" fmla="*/ 11 w 51"/>
                <a:gd name="T25" fmla="*/ 0 h 79"/>
                <a:gd name="T26" fmla="*/ 22 w 51"/>
                <a:gd name="T27" fmla="*/ 31 h 79"/>
                <a:gd name="T28" fmla="*/ 26 w 51"/>
                <a:gd name="T29" fmla="*/ 44 h 79"/>
                <a:gd name="T30" fmla="*/ 27 w 51"/>
                <a:gd name="T31" fmla="*/ 39 h 79"/>
                <a:gd name="T32" fmla="*/ 30 w 51"/>
                <a:gd name="T33" fmla="*/ 33 h 79"/>
                <a:gd name="T34" fmla="*/ 40 w 51"/>
                <a:gd name="T35" fmla="*/ 0 h 79"/>
                <a:gd name="T36" fmla="*/ 51 w 51"/>
                <a:gd name="T37" fmla="*/ 0 h 79"/>
                <a:gd name="T38" fmla="*/ 31 w 51"/>
                <a:gd name="T39" fmla="*/ 59 h 79"/>
                <a:gd name="T40" fmla="*/ 30 w 51"/>
                <a:gd name="T41" fmla="*/ 64 h 79"/>
                <a:gd name="T42" fmla="*/ 27 w 51"/>
                <a:gd name="T43" fmla="*/ 68 h 79"/>
                <a:gd name="T44" fmla="*/ 26 w 51"/>
                <a:gd name="T45" fmla="*/ 71 h 79"/>
                <a:gd name="T46" fmla="*/ 23 w 51"/>
                <a:gd name="T47" fmla="*/ 75 h 79"/>
                <a:gd name="T48" fmla="*/ 20 w 51"/>
                <a:gd name="T49" fmla="*/ 78 h 79"/>
                <a:gd name="T50" fmla="*/ 16 w 51"/>
                <a:gd name="T51" fmla="*/ 79 h 79"/>
                <a:gd name="T52" fmla="*/ 12 w 51"/>
                <a:gd name="T53" fmla="*/ 79 h 79"/>
                <a:gd name="T54" fmla="*/ 8 w 51"/>
                <a:gd name="T55" fmla="*/ 79 h 79"/>
                <a:gd name="T56" fmla="*/ 6 w 51"/>
                <a:gd name="T57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79">
                  <a:moveTo>
                    <a:pt x="6" y="78"/>
                  </a:moveTo>
                  <a:lnTo>
                    <a:pt x="4" y="70"/>
                  </a:lnTo>
                  <a:lnTo>
                    <a:pt x="7" y="70"/>
                  </a:lnTo>
                  <a:lnTo>
                    <a:pt x="10" y="71"/>
                  </a:lnTo>
                  <a:lnTo>
                    <a:pt x="12" y="70"/>
                  </a:lnTo>
                  <a:lnTo>
                    <a:pt x="15" y="70"/>
                  </a:lnTo>
                  <a:lnTo>
                    <a:pt x="16" y="68"/>
                  </a:lnTo>
                  <a:lnTo>
                    <a:pt x="18" y="67"/>
                  </a:lnTo>
                  <a:lnTo>
                    <a:pt x="19" y="64"/>
                  </a:lnTo>
                  <a:lnTo>
                    <a:pt x="20" y="59"/>
                  </a:lnTo>
                  <a:lnTo>
                    <a:pt x="22" y="5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31"/>
                  </a:lnTo>
                  <a:lnTo>
                    <a:pt x="26" y="44"/>
                  </a:lnTo>
                  <a:lnTo>
                    <a:pt x="27" y="39"/>
                  </a:lnTo>
                  <a:lnTo>
                    <a:pt x="30" y="33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9"/>
                  </a:lnTo>
                  <a:lnTo>
                    <a:pt x="30" y="64"/>
                  </a:lnTo>
                  <a:lnTo>
                    <a:pt x="27" y="68"/>
                  </a:lnTo>
                  <a:lnTo>
                    <a:pt x="26" y="71"/>
                  </a:lnTo>
                  <a:lnTo>
                    <a:pt x="23" y="75"/>
                  </a:lnTo>
                  <a:lnTo>
                    <a:pt x="20" y="78"/>
                  </a:lnTo>
                  <a:lnTo>
                    <a:pt x="16" y="79"/>
                  </a:lnTo>
                  <a:lnTo>
                    <a:pt x="12" y="79"/>
                  </a:lnTo>
                  <a:lnTo>
                    <a:pt x="8" y="79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5" name="Freeform 123"/>
            <p:cNvSpPr>
              <a:spLocks/>
            </p:cNvSpPr>
            <p:nvPr/>
          </p:nvSpPr>
          <p:spPr bwMode="auto">
            <a:xfrm>
              <a:off x="7712572" y="5038700"/>
              <a:ext cx="39688" cy="157163"/>
            </a:xfrm>
            <a:custGeom>
              <a:avLst/>
              <a:gdLst>
                <a:gd name="T0" fmla="*/ 7 w 25"/>
                <a:gd name="T1" fmla="*/ 99 h 99"/>
                <a:gd name="T2" fmla="*/ 0 w 25"/>
                <a:gd name="T3" fmla="*/ 99 h 99"/>
                <a:gd name="T4" fmla="*/ 12 w 25"/>
                <a:gd name="T5" fmla="*/ 74 h 99"/>
                <a:gd name="T6" fmla="*/ 16 w 25"/>
                <a:gd name="T7" fmla="*/ 49 h 99"/>
                <a:gd name="T8" fmla="*/ 15 w 25"/>
                <a:gd name="T9" fmla="*/ 40 h 99"/>
                <a:gd name="T10" fmla="*/ 13 w 25"/>
                <a:gd name="T11" fmla="*/ 30 h 99"/>
                <a:gd name="T12" fmla="*/ 11 w 25"/>
                <a:gd name="T13" fmla="*/ 22 h 99"/>
                <a:gd name="T14" fmla="*/ 8 w 25"/>
                <a:gd name="T15" fmla="*/ 16 h 99"/>
                <a:gd name="T16" fmla="*/ 7 w 25"/>
                <a:gd name="T17" fmla="*/ 12 h 99"/>
                <a:gd name="T18" fmla="*/ 4 w 25"/>
                <a:gd name="T19" fmla="*/ 6 h 99"/>
                <a:gd name="T20" fmla="*/ 0 w 25"/>
                <a:gd name="T21" fmla="*/ 0 h 99"/>
                <a:gd name="T22" fmla="*/ 7 w 25"/>
                <a:gd name="T23" fmla="*/ 0 h 99"/>
                <a:gd name="T24" fmla="*/ 16 w 25"/>
                <a:gd name="T25" fmla="*/ 13 h 99"/>
                <a:gd name="T26" fmla="*/ 21 w 25"/>
                <a:gd name="T27" fmla="*/ 26 h 99"/>
                <a:gd name="T28" fmla="*/ 25 w 25"/>
                <a:gd name="T29" fmla="*/ 49 h 99"/>
                <a:gd name="T30" fmla="*/ 24 w 25"/>
                <a:gd name="T31" fmla="*/ 64 h 99"/>
                <a:gd name="T32" fmla="*/ 20 w 25"/>
                <a:gd name="T33" fmla="*/ 77 h 99"/>
                <a:gd name="T34" fmla="*/ 13 w 25"/>
                <a:gd name="T35" fmla="*/ 89 h 99"/>
                <a:gd name="T36" fmla="*/ 7 w 25"/>
                <a:gd name="T3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99">
                  <a:moveTo>
                    <a:pt x="7" y="99"/>
                  </a:moveTo>
                  <a:lnTo>
                    <a:pt x="0" y="99"/>
                  </a:lnTo>
                  <a:lnTo>
                    <a:pt x="12" y="74"/>
                  </a:lnTo>
                  <a:lnTo>
                    <a:pt x="16" y="49"/>
                  </a:lnTo>
                  <a:lnTo>
                    <a:pt x="15" y="40"/>
                  </a:lnTo>
                  <a:lnTo>
                    <a:pt x="13" y="30"/>
                  </a:lnTo>
                  <a:lnTo>
                    <a:pt x="11" y="22"/>
                  </a:lnTo>
                  <a:lnTo>
                    <a:pt x="8" y="16"/>
                  </a:lnTo>
                  <a:lnTo>
                    <a:pt x="7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13"/>
                  </a:lnTo>
                  <a:lnTo>
                    <a:pt x="21" y="26"/>
                  </a:lnTo>
                  <a:lnTo>
                    <a:pt x="25" y="49"/>
                  </a:lnTo>
                  <a:lnTo>
                    <a:pt x="24" y="64"/>
                  </a:lnTo>
                  <a:lnTo>
                    <a:pt x="20" y="77"/>
                  </a:lnTo>
                  <a:lnTo>
                    <a:pt x="13" y="89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6" name="Freeform 124"/>
            <p:cNvSpPr>
              <a:spLocks/>
            </p:cNvSpPr>
            <p:nvPr/>
          </p:nvSpPr>
          <p:spPr bwMode="auto">
            <a:xfrm>
              <a:off x="1307009" y="2898750"/>
              <a:ext cx="457200" cy="455613"/>
            </a:xfrm>
            <a:custGeom>
              <a:avLst/>
              <a:gdLst>
                <a:gd name="T0" fmla="*/ 145 w 288"/>
                <a:gd name="T1" fmla="*/ 287 h 287"/>
                <a:gd name="T2" fmla="*/ 0 w 288"/>
                <a:gd name="T3" fmla="*/ 143 h 287"/>
                <a:gd name="T4" fmla="*/ 145 w 288"/>
                <a:gd name="T5" fmla="*/ 0 h 287"/>
                <a:gd name="T6" fmla="*/ 288 w 288"/>
                <a:gd name="T7" fmla="*/ 143 h 287"/>
                <a:gd name="T8" fmla="*/ 145 w 288"/>
                <a:gd name="T9" fmla="*/ 287 h 287"/>
                <a:gd name="T10" fmla="*/ 145 w 288"/>
                <a:gd name="T11" fmla="*/ 0 h 287"/>
                <a:gd name="T12" fmla="*/ 0 w 288"/>
                <a:gd name="T13" fmla="*/ 143 h 287"/>
                <a:gd name="T14" fmla="*/ 288 w 288"/>
                <a:gd name="T15" fmla="*/ 14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7">
                  <a:moveTo>
                    <a:pt x="145" y="287"/>
                  </a:moveTo>
                  <a:lnTo>
                    <a:pt x="0" y="143"/>
                  </a:lnTo>
                  <a:lnTo>
                    <a:pt x="145" y="0"/>
                  </a:lnTo>
                  <a:lnTo>
                    <a:pt x="288" y="143"/>
                  </a:lnTo>
                  <a:lnTo>
                    <a:pt x="145" y="287"/>
                  </a:lnTo>
                  <a:lnTo>
                    <a:pt x="145" y="0"/>
                  </a:lnTo>
                  <a:lnTo>
                    <a:pt x="0" y="143"/>
                  </a:lnTo>
                  <a:lnTo>
                    <a:pt x="288" y="143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7" name="Freeform 125"/>
            <p:cNvSpPr>
              <a:spLocks/>
            </p:cNvSpPr>
            <p:nvPr/>
          </p:nvSpPr>
          <p:spPr bwMode="auto">
            <a:xfrm>
              <a:off x="1307009" y="3354363"/>
              <a:ext cx="457200" cy="457200"/>
            </a:xfrm>
            <a:custGeom>
              <a:avLst/>
              <a:gdLst>
                <a:gd name="T0" fmla="*/ 145 w 288"/>
                <a:gd name="T1" fmla="*/ 288 h 288"/>
                <a:gd name="T2" fmla="*/ 0 w 288"/>
                <a:gd name="T3" fmla="*/ 144 h 288"/>
                <a:gd name="T4" fmla="*/ 145 w 288"/>
                <a:gd name="T5" fmla="*/ 0 h 288"/>
                <a:gd name="T6" fmla="*/ 288 w 288"/>
                <a:gd name="T7" fmla="*/ 144 h 288"/>
                <a:gd name="T8" fmla="*/ 145 w 288"/>
                <a:gd name="T9" fmla="*/ 288 h 288"/>
                <a:gd name="T10" fmla="*/ 145 w 288"/>
                <a:gd name="T11" fmla="*/ 0 h 288"/>
                <a:gd name="T12" fmla="*/ 0 w 288"/>
                <a:gd name="T13" fmla="*/ 144 h 288"/>
                <a:gd name="T14" fmla="*/ 288 w 288"/>
                <a:gd name="T15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145" y="288"/>
                  </a:moveTo>
                  <a:lnTo>
                    <a:pt x="0" y="144"/>
                  </a:lnTo>
                  <a:lnTo>
                    <a:pt x="145" y="0"/>
                  </a:lnTo>
                  <a:lnTo>
                    <a:pt x="288" y="144"/>
                  </a:lnTo>
                  <a:lnTo>
                    <a:pt x="145" y="288"/>
                  </a:lnTo>
                  <a:lnTo>
                    <a:pt x="145" y="0"/>
                  </a:lnTo>
                  <a:lnTo>
                    <a:pt x="0" y="144"/>
                  </a:lnTo>
                  <a:lnTo>
                    <a:pt x="288" y="144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8" name="Freeform 126"/>
            <p:cNvSpPr>
              <a:spLocks/>
            </p:cNvSpPr>
            <p:nvPr/>
          </p:nvSpPr>
          <p:spPr bwMode="auto">
            <a:xfrm>
              <a:off x="1764209" y="3354363"/>
              <a:ext cx="458788" cy="457200"/>
            </a:xfrm>
            <a:custGeom>
              <a:avLst/>
              <a:gdLst>
                <a:gd name="T0" fmla="*/ 145 w 289"/>
                <a:gd name="T1" fmla="*/ 288 h 288"/>
                <a:gd name="T2" fmla="*/ 0 w 289"/>
                <a:gd name="T3" fmla="*/ 144 h 288"/>
                <a:gd name="T4" fmla="*/ 145 w 289"/>
                <a:gd name="T5" fmla="*/ 0 h 288"/>
                <a:gd name="T6" fmla="*/ 289 w 289"/>
                <a:gd name="T7" fmla="*/ 144 h 288"/>
                <a:gd name="T8" fmla="*/ 145 w 289"/>
                <a:gd name="T9" fmla="*/ 288 h 288"/>
                <a:gd name="T10" fmla="*/ 145 w 289"/>
                <a:gd name="T11" fmla="*/ 0 h 288"/>
                <a:gd name="T12" fmla="*/ 0 w 289"/>
                <a:gd name="T13" fmla="*/ 144 h 288"/>
                <a:gd name="T14" fmla="*/ 289 w 289"/>
                <a:gd name="T15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288">
                  <a:moveTo>
                    <a:pt x="145" y="288"/>
                  </a:moveTo>
                  <a:lnTo>
                    <a:pt x="0" y="144"/>
                  </a:lnTo>
                  <a:lnTo>
                    <a:pt x="145" y="0"/>
                  </a:lnTo>
                  <a:lnTo>
                    <a:pt x="289" y="144"/>
                  </a:lnTo>
                  <a:lnTo>
                    <a:pt x="145" y="288"/>
                  </a:lnTo>
                  <a:lnTo>
                    <a:pt x="145" y="0"/>
                  </a:lnTo>
                  <a:lnTo>
                    <a:pt x="0" y="144"/>
                  </a:lnTo>
                  <a:lnTo>
                    <a:pt x="289" y="144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9" name="Freeform 127"/>
            <p:cNvSpPr>
              <a:spLocks/>
            </p:cNvSpPr>
            <p:nvPr/>
          </p:nvSpPr>
          <p:spPr bwMode="auto">
            <a:xfrm>
              <a:off x="1764209" y="3811563"/>
              <a:ext cx="458788" cy="457200"/>
            </a:xfrm>
            <a:custGeom>
              <a:avLst/>
              <a:gdLst>
                <a:gd name="T0" fmla="*/ 145 w 289"/>
                <a:gd name="T1" fmla="*/ 288 h 288"/>
                <a:gd name="T2" fmla="*/ 0 w 289"/>
                <a:gd name="T3" fmla="*/ 145 h 288"/>
                <a:gd name="T4" fmla="*/ 145 w 289"/>
                <a:gd name="T5" fmla="*/ 0 h 288"/>
                <a:gd name="T6" fmla="*/ 289 w 289"/>
                <a:gd name="T7" fmla="*/ 145 h 288"/>
                <a:gd name="T8" fmla="*/ 145 w 289"/>
                <a:gd name="T9" fmla="*/ 288 h 288"/>
                <a:gd name="T10" fmla="*/ 145 w 289"/>
                <a:gd name="T11" fmla="*/ 0 h 288"/>
                <a:gd name="T12" fmla="*/ 0 w 289"/>
                <a:gd name="T13" fmla="*/ 145 h 288"/>
                <a:gd name="T14" fmla="*/ 289 w 289"/>
                <a:gd name="T15" fmla="*/ 1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288">
                  <a:moveTo>
                    <a:pt x="145" y="288"/>
                  </a:moveTo>
                  <a:lnTo>
                    <a:pt x="0" y="145"/>
                  </a:lnTo>
                  <a:lnTo>
                    <a:pt x="145" y="0"/>
                  </a:lnTo>
                  <a:lnTo>
                    <a:pt x="289" y="145"/>
                  </a:lnTo>
                  <a:lnTo>
                    <a:pt x="145" y="288"/>
                  </a:lnTo>
                  <a:lnTo>
                    <a:pt x="145" y="0"/>
                  </a:lnTo>
                  <a:lnTo>
                    <a:pt x="0" y="145"/>
                  </a:lnTo>
                  <a:lnTo>
                    <a:pt x="289" y="145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0" name="Freeform 128"/>
            <p:cNvSpPr>
              <a:spLocks/>
            </p:cNvSpPr>
            <p:nvPr/>
          </p:nvSpPr>
          <p:spPr bwMode="auto">
            <a:xfrm>
              <a:off x="1764209" y="4268763"/>
              <a:ext cx="458788" cy="457200"/>
            </a:xfrm>
            <a:custGeom>
              <a:avLst/>
              <a:gdLst>
                <a:gd name="T0" fmla="*/ 145 w 289"/>
                <a:gd name="T1" fmla="*/ 288 h 288"/>
                <a:gd name="T2" fmla="*/ 0 w 289"/>
                <a:gd name="T3" fmla="*/ 145 h 288"/>
                <a:gd name="T4" fmla="*/ 145 w 289"/>
                <a:gd name="T5" fmla="*/ 0 h 288"/>
                <a:gd name="T6" fmla="*/ 289 w 289"/>
                <a:gd name="T7" fmla="*/ 145 h 288"/>
                <a:gd name="T8" fmla="*/ 145 w 289"/>
                <a:gd name="T9" fmla="*/ 288 h 288"/>
                <a:gd name="T10" fmla="*/ 145 w 289"/>
                <a:gd name="T11" fmla="*/ 0 h 288"/>
                <a:gd name="T12" fmla="*/ 0 w 289"/>
                <a:gd name="T13" fmla="*/ 145 h 288"/>
                <a:gd name="T14" fmla="*/ 289 w 289"/>
                <a:gd name="T15" fmla="*/ 1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288">
                  <a:moveTo>
                    <a:pt x="145" y="288"/>
                  </a:moveTo>
                  <a:lnTo>
                    <a:pt x="0" y="145"/>
                  </a:lnTo>
                  <a:lnTo>
                    <a:pt x="145" y="0"/>
                  </a:lnTo>
                  <a:lnTo>
                    <a:pt x="289" y="145"/>
                  </a:lnTo>
                  <a:lnTo>
                    <a:pt x="145" y="288"/>
                  </a:lnTo>
                  <a:lnTo>
                    <a:pt x="145" y="0"/>
                  </a:lnTo>
                  <a:lnTo>
                    <a:pt x="0" y="145"/>
                  </a:lnTo>
                  <a:lnTo>
                    <a:pt x="289" y="145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1" name="Freeform 129"/>
            <p:cNvSpPr>
              <a:spLocks/>
            </p:cNvSpPr>
            <p:nvPr/>
          </p:nvSpPr>
          <p:spPr bwMode="auto">
            <a:xfrm>
              <a:off x="2222997" y="4268763"/>
              <a:ext cx="457200" cy="457200"/>
            </a:xfrm>
            <a:custGeom>
              <a:avLst/>
              <a:gdLst>
                <a:gd name="T0" fmla="*/ 143 w 288"/>
                <a:gd name="T1" fmla="*/ 288 h 288"/>
                <a:gd name="T2" fmla="*/ 0 w 288"/>
                <a:gd name="T3" fmla="*/ 145 h 288"/>
                <a:gd name="T4" fmla="*/ 143 w 288"/>
                <a:gd name="T5" fmla="*/ 0 h 288"/>
                <a:gd name="T6" fmla="*/ 288 w 288"/>
                <a:gd name="T7" fmla="*/ 145 h 288"/>
                <a:gd name="T8" fmla="*/ 143 w 288"/>
                <a:gd name="T9" fmla="*/ 288 h 288"/>
                <a:gd name="T10" fmla="*/ 143 w 288"/>
                <a:gd name="T11" fmla="*/ 0 h 288"/>
                <a:gd name="T12" fmla="*/ 0 w 288"/>
                <a:gd name="T13" fmla="*/ 145 h 288"/>
                <a:gd name="T14" fmla="*/ 288 w 288"/>
                <a:gd name="T15" fmla="*/ 1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143" y="288"/>
                  </a:moveTo>
                  <a:lnTo>
                    <a:pt x="0" y="145"/>
                  </a:lnTo>
                  <a:lnTo>
                    <a:pt x="143" y="0"/>
                  </a:lnTo>
                  <a:lnTo>
                    <a:pt x="288" y="145"/>
                  </a:lnTo>
                  <a:lnTo>
                    <a:pt x="143" y="288"/>
                  </a:lnTo>
                  <a:lnTo>
                    <a:pt x="143" y="0"/>
                  </a:lnTo>
                  <a:lnTo>
                    <a:pt x="0" y="145"/>
                  </a:lnTo>
                  <a:lnTo>
                    <a:pt x="288" y="145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2" name="Freeform 130"/>
            <p:cNvSpPr>
              <a:spLocks/>
            </p:cNvSpPr>
            <p:nvPr/>
          </p:nvSpPr>
          <p:spPr bwMode="auto">
            <a:xfrm>
              <a:off x="2680197" y="4268763"/>
              <a:ext cx="457200" cy="457200"/>
            </a:xfrm>
            <a:custGeom>
              <a:avLst/>
              <a:gdLst>
                <a:gd name="T0" fmla="*/ 143 w 288"/>
                <a:gd name="T1" fmla="*/ 288 h 288"/>
                <a:gd name="T2" fmla="*/ 0 w 288"/>
                <a:gd name="T3" fmla="*/ 145 h 288"/>
                <a:gd name="T4" fmla="*/ 143 w 288"/>
                <a:gd name="T5" fmla="*/ 0 h 288"/>
                <a:gd name="T6" fmla="*/ 288 w 288"/>
                <a:gd name="T7" fmla="*/ 145 h 288"/>
                <a:gd name="T8" fmla="*/ 143 w 288"/>
                <a:gd name="T9" fmla="*/ 288 h 288"/>
                <a:gd name="T10" fmla="*/ 143 w 288"/>
                <a:gd name="T11" fmla="*/ 0 h 288"/>
                <a:gd name="T12" fmla="*/ 0 w 288"/>
                <a:gd name="T13" fmla="*/ 145 h 288"/>
                <a:gd name="T14" fmla="*/ 288 w 288"/>
                <a:gd name="T15" fmla="*/ 1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143" y="288"/>
                  </a:moveTo>
                  <a:lnTo>
                    <a:pt x="0" y="145"/>
                  </a:lnTo>
                  <a:lnTo>
                    <a:pt x="143" y="0"/>
                  </a:lnTo>
                  <a:lnTo>
                    <a:pt x="288" y="145"/>
                  </a:lnTo>
                  <a:lnTo>
                    <a:pt x="143" y="288"/>
                  </a:lnTo>
                  <a:lnTo>
                    <a:pt x="143" y="0"/>
                  </a:lnTo>
                  <a:lnTo>
                    <a:pt x="0" y="145"/>
                  </a:lnTo>
                  <a:lnTo>
                    <a:pt x="288" y="145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3" name="Freeform 131"/>
            <p:cNvSpPr>
              <a:spLocks/>
            </p:cNvSpPr>
            <p:nvPr/>
          </p:nvSpPr>
          <p:spPr bwMode="auto">
            <a:xfrm>
              <a:off x="2680197" y="3811563"/>
              <a:ext cx="457200" cy="457200"/>
            </a:xfrm>
            <a:custGeom>
              <a:avLst/>
              <a:gdLst>
                <a:gd name="T0" fmla="*/ 143 w 288"/>
                <a:gd name="T1" fmla="*/ 288 h 288"/>
                <a:gd name="T2" fmla="*/ 0 w 288"/>
                <a:gd name="T3" fmla="*/ 145 h 288"/>
                <a:gd name="T4" fmla="*/ 143 w 288"/>
                <a:gd name="T5" fmla="*/ 0 h 288"/>
                <a:gd name="T6" fmla="*/ 288 w 288"/>
                <a:gd name="T7" fmla="*/ 145 h 288"/>
                <a:gd name="T8" fmla="*/ 143 w 288"/>
                <a:gd name="T9" fmla="*/ 288 h 288"/>
                <a:gd name="T10" fmla="*/ 143 w 288"/>
                <a:gd name="T11" fmla="*/ 0 h 288"/>
                <a:gd name="T12" fmla="*/ 0 w 288"/>
                <a:gd name="T13" fmla="*/ 145 h 288"/>
                <a:gd name="T14" fmla="*/ 288 w 288"/>
                <a:gd name="T15" fmla="*/ 14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143" y="288"/>
                  </a:moveTo>
                  <a:lnTo>
                    <a:pt x="0" y="145"/>
                  </a:lnTo>
                  <a:lnTo>
                    <a:pt x="143" y="0"/>
                  </a:lnTo>
                  <a:lnTo>
                    <a:pt x="288" y="145"/>
                  </a:lnTo>
                  <a:lnTo>
                    <a:pt x="143" y="288"/>
                  </a:lnTo>
                  <a:lnTo>
                    <a:pt x="143" y="0"/>
                  </a:lnTo>
                  <a:lnTo>
                    <a:pt x="0" y="145"/>
                  </a:lnTo>
                  <a:lnTo>
                    <a:pt x="288" y="145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4" name="Freeform 132"/>
            <p:cNvSpPr>
              <a:spLocks/>
            </p:cNvSpPr>
            <p:nvPr/>
          </p:nvSpPr>
          <p:spPr bwMode="auto">
            <a:xfrm>
              <a:off x="2680197" y="3354363"/>
              <a:ext cx="457200" cy="457200"/>
            </a:xfrm>
            <a:custGeom>
              <a:avLst/>
              <a:gdLst>
                <a:gd name="T0" fmla="*/ 143 w 288"/>
                <a:gd name="T1" fmla="*/ 288 h 288"/>
                <a:gd name="T2" fmla="*/ 0 w 288"/>
                <a:gd name="T3" fmla="*/ 144 h 288"/>
                <a:gd name="T4" fmla="*/ 143 w 288"/>
                <a:gd name="T5" fmla="*/ 0 h 288"/>
                <a:gd name="T6" fmla="*/ 288 w 288"/>
                <a:gd name="T7" fmla="*/ 144 h 288"/>
                <a:gd name="T8" fmla="*/ 143 w 288"/>
                <a:gd name="T9" fmla="*/ 288 h 288"/>
                <a:gd name="T10" fmla="*/ 143 w 288"/>
                <a:gd name="T11" fmla="*/ 0 h 288"/>
                <a:gd name="T12" fmla="*/ 0 w 288"/>
                <a:gd name="T13" fmla="*/ 144 h 288"/>
                <a:gd name="T14" fmla="*/ 288 w 288"/>
                <a:gd name="T15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143" y="288"/>
                  </a:moveTo>
                  <a:lnTo>
                    <a:pt x="0" y="144"/>
                  </a:lnTo>
                  <a:lnTo>
                    <a:pt x="143" y="0"/>
                  </a:lnTo>
                  <a:lnTo>
                    <a:pt x="288" y="144"/>
                  </a:lnTo>
                  <a:lnTo>
                    <a:pt x="143" y="288"/>
                  </a:lnTo>
                  <a:lnTo>
                    <a:pt x="143" y="0"/>
                  </a:lnTo>
                  <a:lnTo>
                    <a:pt x="0" y="144"/>
                  </a:lnTo>
                  <a:lnTo>
                    <a:pt x="288" y="144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5" name="Freeform 133"/>
            <p:cNvSpPr>
              <a:spLocks/>
            </p:cNvSpPr>
            <p:nvPr/>
          </p:nvSpPr>
          <p:spPr bwMode="auto">
            <a:xfrm>
              <a:off x="3137397" y="3354363"/>
              <a:ext cx="455613" cy="457200"/>
            </a:xfrm>
            <a:custGeom>
              <a:avLst/>
              <a:gdLst>
                <a:gd name="T0" fmla="*/ 144 w 287"/>
                <a:gd name="T1" fmla="*/ 288 h 288"/>
                <a:gd name="T2" fmla="*/ 0 w 287"/>
                <a:gd name="T3" fmla="*/ 144 h 288"/>
                <a:gd name="T4" fmla="*/ 144 w 287"/>
                <a:gd name="T5" fmla="*/ 0 h 288"/>
                <a:gd name="T6" fmla="*/ 287 w 287"/>
                <a:gd name="T7" fmla="*/ 144 h 288"/>
                <a:gd name="T8" fmla="*/ 144 w 287"/>
                <a:gd name="T9" fmla="*/ 288 h 288"/>
                <a:gd name="T10" fmla="*/ 144 w 287"/>
                <a:gd name="T11" fmla="*/ 0 h 288"/>
                <a:gd name="T12" fmla="*/ 0 w 287"/>
                <a:gd name="T13" fmla="*/ 144 h 288"/>
                <a:gd name="T14" fmla="*/ 287 w 287"/>
                <a:gd name="T15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" h="288">
                  <a:moveTo>
                    <a:pt x="144" y="288"/>
                  </a:moveTo>
                  <a:lnTo>
                    <a:pt x="0" y="144"/>
                  </a:lnTo>
                  <a:lnTo>
                    <a:pt x="144" y="0"/>
                  </a:lnTo>
                  <a:lnTo>
                    <a:pt x="287" y="144"/>
                  </a:lnTo>
                  <a:lnTo>
                    <a:pt x="144" y="288"/>
                  </a:lnTo>
                  <a:lnTo>
                    <a:pt x="144" y="0"/>
                  </a:lnTo>
                  <a:lnTo>
                    <a:pt x="0" y="144"/>
                  </a:lnTo>
                  <a:lnTo>
                    <a:pt x="287" y="144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6" name="Freeform 134"/>
            <p:cNvSpPr>
              <a:spLocks/>
            </p:cNvSpPr>
            <p:nvPr/>
          </p:nvSpPr>
          <p:spPr bwMode="auto">
            <a:xfrm>
              <a:off x="3593009" y="3354363"/>
              <a:ext cx="457200" cy="457200"/>
            </a:xfrm>
            <a:custGeom>
              <a:avLst/>
              <a:gdLst>
                <a:gd name="T0" fmla="*/ 145 w 288"/>
                <a:gd name="T1" fmla="*/ 288 h 288"/>
                <a:gd name="T2" fmla="*/ 0 w 288"/>
                <a:gd name="T3" fmla="*/ 144 h 288"/>
                <a:gd name="T4" fmla="*/ 145 w 288"/>
                <a:gd name="T5" fmla="*/ 0 h 288"/>
                <a:gd name="T6" fmla="*/ 288 w 288"/>
                <a:gd name="T7" fmla="*/ 144 h 288"/>
                <a:gd name="T8" fmla="*/ 145 w 288"/>
                <a:gd name="T9" fmla="*/ 288 h 288"/>
                <a:gd name="T10" fmla="*/ 145 w 288"/>
                <a:gd name="T11" fmla="*/ 0 h 288"/>
                <a:gd name="T12" fmla="*/ 0 w 288"/>
                <a:gd name="T13" fmla="*/ 144 h 288"/>
                <a:gd name="T14" fmla="*/ 288 w 288"/>
                <a:gd name="T15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145" y="288"/>
                  </a:moveTo>
                  <a:lnTo>
                    <a:pt x="0" y="144"/>
                  </a:lnTo>
                  <a:lnTo>
                    <a:pt x="145" y="0"/>
                  </a:lnTo>
                  <a:lnTo>
                    <a:pt x="288" y="144"/>
                  </a:lnTo>
                  <a:lnTo>
                    <a:pt x="145" y="288"/>
                  </a:lnTo>
                  <a:lnTo>
                    <a:pt x="145" y="0"/>
                  </a:lnTo>
                  <a:lnTo>
                    <a:pt x="0" y="144"/>
                  </a:lnTo>
                  <a:lnTo>
                    <a:pt x="288" y="144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7" name="Freeform 135"/>
            <p:cNvSpPr>
              <a:spLocks/>
            </p:cNvSpPr>
            <p:nvPr/>
          </p:nvSpPr>
          <p:spPr bwMode="auto">
            <a:xfrm>
              <a:off x="3593009" y="2898750"/>
              <a:ext cx="457200" cy="455613"/>
            </a:xfrm>
            <a:custGeom>
              <a:avLst/>
              <a:gdLst>
                <a:gd name="T0" fmla="*/ 145 w 288"/>
                <a:gd name="T1" fmla="*/ 287 h 287"/>
                <a:gd name="T2" fmla="*/ 0 w 288"/>
                <a:gd name="T3" fmla="*/ 143 h 287"/>
                <a:gd name="T4" fmla="*/ 145 w 288"/>
                <a:gd name="T5" fmla="*/ 0 h 287"/>
                <a:gd name="T6" fmla="*/ 288 w 288"/>
                <a:gd name="T7" fmla="*/ 143 h 287"/>
                <a:gd name="T8" fmla="*/ 145 w 288"/>
                <a:gd name="T9" fmla="*/ 287 h 287"/>
                <a:gd name="T10" fmla="*/ 145 w 288"/>
                <a:gd name="T11" fmla="*/ 0 h 287"/>
                <a:gd name="T12" fmla="*/ 0 w 288"/>
                <a:gd name="T13" fmla="*/ 143 h 287"/>
                <a:gd name="T14" fmla="*/ 288 w 288"/>
                <a:gd name="T15" fmla="*/ 14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7">
                  <a:moveTo>
                    <a:pt x="145" y="287"/>
                  </a:moveTo>
                  <a:lnTo>
                    <a:pt x="0" y="143"/>
                  </a:lnTo>
                  <a:lnTo>
                    <a:pt x="145" y="0"/>
                  </a:lnTo>
                  <a:lnTo>
                    <a:pt x="288" y="143"/>
                  </a:lnTo>
                  <a:lnTo>
                    <a:pt x="145" y="287"/>
                  </a:lnTo>
                  <a:lnTo>
                    <a:pt x="145" y="0"/>
                  </a:lnTo>
                  <a:lnTo>
                    <a:pt x="0" y="143"/>
                  </a:lnTo>
                  <a:lnTo>
                    <a:pt x="288" y="143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8" name="Freeform 136"/>
            <p:cNvSpPr>
              <a:spLocks/>
            </p:cNvSpPr>
            <p:nvPr/>
          </p:nvSpPr>
          <p:spPr bwMode="auto">
            <a:xfrm>
              <a:off x="3593009" y="2438375"/>
              <a:ext cx="457200" cy="460375"/>
            </a:xfrm>
            <a:custGeom>
              <a:avLst/>
              <a:gdLst>
                <a:gd name="T0" fmla="*/ 145 w 288"/>
                <a:gd name="T1" fmla="*/ 290 h 290"/>
                <a:gd name="T2" fmla="*/ 0 w 288"/>
                <a:gd name="T3" fmla="*/ 145 h 290"/>
                <a:gd name="T4" fmla="*/ 145 w 288"/>
                <a:gd name="T5" fmla="*/ 0 h 290"/>
                <a:gd name="T6" fmla="*/ 288 w 288"/>
                <a:gd name="T7" fmla="*/ 145 h 290"/>
                <a:gd name="T8" fmla="*/ 145 w 288"/>
                <a:gd name="T9" fmla="*/ 290 h 290"/>
                <a:gd name="T10" fmla="*/ 145 w 288"/>
                <a:gd name="T11" fmla="*/ 0 h 290"/>
                <a:gd name="T12" fmla="*/ 0 w 288"/>
                <a:gd name="T13" fmla="*/ 145 h 290"/>
                <a:gd name="T14" fmla="*/ 288 w 288"/>
                <a:gd name="T15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90">
                  <a:moveTo>
                    <a:pt x="145" y="290"/>
                  </a:moveTo>
                  <a:lnTo>
                    <a:pt x="0" y="145"/>
                  </a:lnTo>
                  <a:lnTo>
                    <a:pt x="145" y="0"/>
                  </a:lnTo>
                  <a:lnTo>
                    <a:pt x="288" y="145"/>
                  </a:lnTo>
                  <a:lnTo>
                    <a:pt x="145" y="290"/>
                  </a:lnTo>
                  <a:lnTo>
                    <a:pt x="145" y="0"/>
                  </a:lnTo>
                  <a:lnTo>
                    <a:pt x="0" y="145"/>
                  </a:lnTo>
                  <a:lnTo>
                    <a:pt x="288" y="145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9" name="Freeform 137"/>
            <p:cNvSpPr>
              <a:spLocks/>
            </p:cNvSpPr>
            <p:nvPr/>
          </p:nvSpPr>
          <p:spPr bwMode="auto">
            <a:xfrm>
              <a:off x="4050209" y="2438375"/>
              <a:ext cx="458788" cy="460375"/>
            </a:xfrm>
            <a:custGeom>
              <a:avLst/>
              <a:gdLst>
                <a:gd name="T0" fmla="*/ 145 w 289"/>
                <a:gd name="T1" fmla="*/ 290 h 290"/>
                <a:gd name="T2" fmla="*/ 0 w 289"/>
                <a:gd name="T3" fmla="*/ 145 h 290"/>
                <a:gd name="T4" fmla="*/ 145 w 289"/>
                <a:gd name="T5" fmla="*/ 0 h 290"/>
                <a:gd name="T6" fmla="*/ 289 w 289"/>
                <a:gd name="T7" fmla="*/ 145 h 290"/>
                <a:gd name="T8" fmla="*/ 145 w 289"/>
                <a:gd name="T9" fmla="*/ 290 h 290"/>
                <a:gd name="T10" fmla="*/ 145 w 289"/>
                <a:gd name="T11" fmla="*/ 0 h 290"/>
                <a:gd name="T12" fmla="*/ 0 w 289"/>
                <a:gd name="T13" fmla="*/ 145 h 290"/>
                <a:gd name="T14" fmla="*/ 289 w 289"/>
                <a:gd name="T15" fmla="*/ 14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290">
                  <a:moveTo>
                    <a:pt x="145" y="290"/>
                  </a:moveTo>
                  <a:lnTo>
                    <a:pt x="0" y="145"/>
                  </a:lnTo>
                  <a:lnTo>
                    <a:pt x="145" y="0"/>
                  </a:lnTo>
                  <a:lnTo>
                    <a:pt x="289" y="145"/>
                  </a:lnTo>
                  <a:lnTo>
                    <a:pt x="145" y="290"/>
                  </a:lnTo>
                  <a:lnTo>
                    <a:pt x="145" y="0"/>
                  </a:lnTo>
                  <a:lnTo>
                    <a:pt x="0" y="145"/>
                  </a:lnTo>
                  <a:lnTo>
                    <a:pt x="289" y="145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10" name="Freeform 138"/>
            <p:cNvSpPr>
              <a:spLocks/>
            </p:cNvSpPr>
            <p:nvPr/>
          </p:nvSpPr>
          <p:spPr bwMode="auto">
            <a:xfrm>
              <a:off x="4050209" y="1982763"/>
              <a:ext cx="458788" cy="455613"/>
            </a:xfrm>
            <a:custGeom>
              <a:avLst/>
              <a:gdLst>
                <a:gd name="T0" fmla="*/ 145 w 289"/>
                <a:gd name="T1" fmla="*/ 287 h 287"/>
                <a:gd name="T2" fmla="*/ 0 w 289"/>
                <a:gd name="T3" fmla="*/ 144 h 287"/>
                <a:gd name="T4" fmla="*/ 145 w 289"/>
                <a:gd name="T5" fmla="*/ 0 h 287"/>
                <a:gd name="T6" fmla="*/ 289 w 289"/>
                <a:gd name="T7" fmla="*/ 144 h 287"/>
                <a:gd name="T8" fmla="*/ 145 w 289"/>
                <a:gd name="T9" fmla="*/ 287 h 287"/>
                <a:gd name="T10" fmla="*/ 145 w 289"/>
                <a:gd name="T11" fmla="*/ 0 h 287"/>
                <a:gd name="T12" fmla="*/ 0 w 289"/>
                <a:gd name="T13" fmla="*/ 144 h 287"/>
                <a:gd name="T14" fmla="*/ 289 w 289"/>
                <a:gd name="T15" fmla="*/ 14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287">
                  <a:moveTo>
                    <a:pt x="145" y="287"/>
                  </a:moveTo>
                  <a:lnTo>
                    <a:pt x="0" y="144"/>
                  </a:lnTo>
                  <a:lnTo>
                    <a:pt x="145" y="0"/>
                  </a:lnTo>
                  <a:lnTo>
                    <a:pt x="289" y="144"/>
                  </a:lnTo>
                  <a:lnTo>
                    <a:pt x="145" y="287"/>
                  </a:lnTo>
                  <a:lnTo>
                    <a:pt x="145" y="0"/>
                  </a:lnTo>
                  <a:lnTo>
                    <a:pt x="0" y="144"/>
                  </a:lnTo>
                  <a:lnTo>
                    <a:pt x="289" y="144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11" name="Freeform 139"/>
            <p:cNvSpPr>
              <a:spLocks/>
            </p:cNvSpPr>
            <p:nvPr/>
          </p:nvSpPr>
          <p:spPr bwMode="auto">
            <a:xfrm>
              <a:off x="4508997" y="1982763"/>
              <a:ext cx="457200" cy="455613"/>
            </a:xfrm>
            <a:custGeom>
              <a:avLst/>
              <a:gdLst>
                <a:gd name="T0" fmla="*/ 143 w 288"/>
                <a:gd name="T1" fmla="*/ 287 h 287"/>
                <a:gd name="T2" fmla="*/ 0 w 288"/>
                <a:gd name="T3" fmla="*/ 144 h 287"/>
                <a:gd name="T4" fmla="*/ 143 w 288"/>
                <a:gd name="T5" fmla="*/ 0 h 287"/>
                <a:gd name="T6" fmla="*/ 288 w 288"/>
                <a:gd name="T7" fmla="*/ 144 h 287"/>
                <a:gd name="T8" fmla="*/ 143 w 288"/>
                <a:gd name="T9" fmla="*/ 287 h 287"/>
                <a:gd name="T10" fmla="*/ 143 w 288"/>
                <a:gd name="T11" fmla="*/ 0 h 287"/>
                <a:gd name="T12" fmla="*/ 0 w 288"/>
                <a:gd name="T13" fmla="*/ 144 h 287"/>
                <a:gd name="T14" fmla="*/ 288 w 288"/>
                <a:gd name="T15" fmla="*/ 14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7">
                  <a:moveTo>
                    <a:pt x="143" y="287"/>
                  </a:moveTo>
                  <a:lnTo>
                    <a:pt x="0" y="144"/>
                  </a:lnTo>
                  <a:lnTo>
                    <a:pt x="143" y="0"/>
                  </a:lnTo>
                  <a:lnTo>
                    <a:pt x="288" y="144"/>
                  </a:lnTo>
                  <a:lnTo>
                    <a:pt x="143" y="287"/>
                  </a:lnTo>
                  <a:lnTo>
                    <a:pt x="143" y="0"/>
                  </a:lnTo>
                  <a:lnTo>
                    <a:pt x="0" y="144"/>
                  </a:lnTo>
                  <a:lnTo>
                    <a:pt x="288" y="144"/>
                  </a:lnTo>
                </a:path>
              </a:pathLst>
            </a:custGeom>
            <a:noFill/>
            <a:ln w="6350">
              <a:solidFill>
                <a:srgbClr val="8B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12" name="Freeform 140"/>
            <p:cNvSpPr>
              <a:spLocks noEditPoints="1"/>
            </p:cNvSpPr>
            <p:nvPr/>
          </p:nvSpPr>
          <p:spPr bwMode="auto">
            <a:xfrm>
              <a:off x="851397" y="1982763"/>
              <a:ext cx="3846513" cy="2411413"/>
            </a:xfrm>
            <a:custGeom>
              <a:avLst/>
              <a:gdLst>
                <a:gd name="T0" fmla="*/ 72 w 2423"/>
                <a:gd name="T1" fmla="*/ 641 h 1519"/>
                <a:gd name="T2" fmla="*/ 72 w 2423"/>
                <a:gd name="T3" fmla="*/ 641 h 1519"/>
                <a:gd name="T4" fmla="*/ 144 w 2423"/>
                <a:gd name="T5" fmla="*/ 677 h 1519"/>
                <a:gd name="T6" fmla="*/ 243 w 2423"/>
                <a:gd name="T7" fmla="*/ 690 h 1519"/>
                <a:gd name="T8" fmla="*/ 316 w 2423"/>
                <a:gd name="T9" fmla="*/ 677 h 1519"/>
                <a:gd name="T10" fmla="*/ 352 w 2423"/>
                <a:gd name="T11" fmla="*/ 686 h 1519"/>
                <a:gd name="T12" fmla="*/ 443 w 2423"/>
                <a:gd name="T13" fmla="*/ 740 h 1519"/>
                <a:gd name="T14" fmla="*/ 468 w 2423"/>
                <a:gd name="T15" fmla="*/ 765 h 1519"/>
                <a:gd name="T16" fmla="*/ 498 w 2423"/>
                <a:gd name="T17" fmla="*/ 855 h 1519"/>
                <a:gd name="T18" fmla="*/ 511 w 2423"/>
                <a:gd name="T19" fmla="*/ 927 h 1519"/>
                <a:gd name="T20" fmla="*/ 530 w 2423"/>
                <a:gd name="T21" fmla="*/ 946 h 1519"/>
                <a:gd name="T22" fmla="*/ 650 w 2423"/>
                <a:gd name="T23" fmla="*/ 1026 h 1519"/>
                <a:gd name="T24" fmla="*/ 704 w 2423"/>
                <a:gd name="T25" fmla="*/ 1076 h 1519"/>
                <a:gd name="T26" fmla="*/ 724 w 2423"/>
                <a:gd name="T27" fmla="*/ 1075 h 1519"/>
                <a:gd name="T28" fmla="*/ 762 w 2423"/>
                <a:gd name="T29" fmla="*/ 1121 h 1519"/>
                <a:gd name="T30" fmla="*/ 762 w 2423"/>
                <a:gd name="T31" fmla="*/ 1265 h 1519"/>
                <a:gd name="T32" fmla="*/ 761 w 2423"/>
                <a:gd name="T33" fmla="*/ 1294 h 1519"/>
                <a:gd name="T34" fmla="*/ 785 w 2423"/>
                <a:gd name="T35" fmla="*/ 1368 h 1519"/>
                <a:gd name="T36" fmla="*/ 828 w 2423"/>
                <a:gd name="T37" fmla="*/ 1427 h 1519"/>
                <a:gd name="T38" fmla="*/ 844 w 2423"/>
                <a:gd name="T39" fmla="*/ 1459 h 1519"/>
                <a:gd name="T40" fmla="*/ 951 w 2423"/>
                <a:gd name="T41" fmla="*/ 1506 h 1519"/>
                <a:gd name="T42" fmla="*/ 1023 w 2423"/>
                <a:gd name="T43" fmla="*/ 1519 h 1519"/>
                <a:gd name="T44" fmla="*/ 1128 w 2423"/>
                <a:gd name="T45" fmla="*/ 1495 h 1519"/>
                <a:gd name="T46" fmla="*/ 1188 w 2423"/>
                <a:gd name="T47" fmla="*/ 1452 h 1519"/>
                <a:gd name="T48" fmla="*/ 1230 w 2423"/>
                <a:gd name="T49" fmla="*/ 1445 h 1519"/>
                <a:gd name="T50" fmla="*/ 1220 w 2423"/>
                <a:gd name="T51" fmla="*/ 1436 h 1519"/>
                <a:gd name="T52" fmla="*/ 1282 w 2423"/>
                <a:gd name="T53" fmla="*/ 1315 h 1519"/>
                <a:gd name="T54" fmla="*/ 1282 w 2423"/>
                <a:gd name="T55" fmla="*/ 1315 h 1519"/>
                <a:gd name="T56" fmla="*/ 1327 w 2423"/>
                <a:gd name="T57" fmla="*/ 1179 h 1519"/>
                <a:gd name="T58" fmla="*/ 1362 w 2423"/>
                <a:gd name="T59" fmla="*/ 1115 h 1519"/>
                <a:gd name="T60" fmla="*/ 1362 w 2423"/>
                <a:gd name="T61" fmla="*/ 1077 h 1519"/>
                <a:gd name="T62" fmla="*/ 1406 w 2423"/>
                <a:gd name="T63" fmla="*/ 1017 h 1519"/>
                <a:gd name="T64" fmla="*/ 1428 w 2423"/>
                <a:gd name="T65" fmla="*/ 947 h 1519"/>
                <a:gd name="T66" fmla="*/ 1458 w 2423"/>
                <a:gd name="T67" fmla="*/ 925 h 1519"/>
                <a:gd name="T68" fmla="*/ 1563 w 2423"/>
                <a:gd name="T69" fmla="*/ 907 h 1519"/>
                <a:gd name="T70" fmla="*/ 1599 w 2423"/>
                <a:gd name="T71" fmla="*/ 907 h 1519"/>
                <a:gd name="T72" fmla="*/ 1707 w 2423"/>
                <a:gd name="T73" fmla="*/ 907 h 1519"/>
                <a:gd name="T74" fmla="*/ 1771 w 2423"/>
                <a:gd name="T75" fmla="*/ 872 h 1519"/>
                <a:gd name="T76" fmla="*/ 1793 w 2423"/>
                <a:gd name="T77" fmla="*/ 858 h 1519"/>
                <a:gd name="T78" fmla="*/ 1850 w 2423"/>
                <a:gd name="T79" fmla="*/ 732 h 1519"/>
                <a:gd name="T80" fmla="*/ 1865 w 2423"/>
                <a:gd name="T81" fmla="*/ 720 h 1519"/>
                <a:gd name="T82" fmla="*/ 1879 w 2423"/>
                <a:gd name="T83" fmla="*/ 636 h 1519"/>
                <a:gd name="T84" fmla="*/ 1872 w 2423"/>
                <a:gd name="T85" fmla="*/ 577 h 1519"/>
                <a:gd name="T86" fmla="*/ 1865 w 2423"/>
                <a:gd name="T87" fmla="*/ 599 h 1519"/>
                <a:gd name="T88" fmla="*/ 1895 w 2423"/>
                <a:gd name="T89" fmla="*/ 457 h 1519"/>
                <a:gd name="T90" fmla="*/ 1907 w 2423"/>
                <a:gd name="T91" fmla="*/ 423 h 1519"/>
                <a:gd name="T92" fmla="*/ 1949 w 2423"/>
                <a:gd name="T93" fmla="*/ 362 h 1519"/>
                <a:gd name="T94" fmla="*/ 1990 w 2423"/>
                <a:gd name="T95" fmla="*/ 304 h 1519"/>
                <a:gd name="T96" fmla="*/ 2015 w 2423"/>
                <a:gd name="T97" fmla="*/ 278 h 1519"/>
                <a:gd name="T98" fmla="*/ 2081 w 2423"/>
                <a:gd name="T99" fmla="*/ 203 h 1519"/>
                <a:gd name="T100" fmla="*/ 2094 w 2423"/>
                <a:gd name="T101" fmla="*/ 167 h 1519"/>
                <a:gd name="T102" fmla="*/ 2083 w 2423"/>
                <a:gd name="T103" fmla="*/ 140 h 1519"/>
                <a:gd name="T104" fmla="*/ 2142 w 2423"/>
                <a:gd name="T105" fmla="*/ 80 h 1519"/>
                <a:gd name="T106" fmla="*/ 2177 w 2423"/>
                <a:gd name="T107" fmla="*/ 61 h 1519"/>
                <a:gd name="T108" fmla="*/ 2316 w 2423"/>
                <a:gd name="T109" fmla="*/ 26 h 1519"/>
                <a:gd name="T110" fmla="*/ 2388 w 2423"/>
                <a:gd name="T111" fmla="*/ 21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23" h="1519">
                  <a:moveTo>
                    <a:pt x="0" y="641"/>
                  </a:moveTo>
                  <a:lnTo>
                    <a:pt x="0" y="654"/>
                  </a:lnTo>
                  <a:lnTo>
                    <a:pt x="36" y="654"/>
                  </a:lnTo>
                  <a:lnTo>
                    <a:pt x="36" y="641"/>
                  </a:lnTo>
                  <a:lnTo>
                    <a:pt x="0" y="641"/>
                  </a:lnTo>
                  <a:close/>
                  <a:moveTo>
                    <a:pt x="72" y="641"/>
                  </a:moveTo>
                  <a:lnTo>
                    <a:pt x="72" y="654"/>
                  </a:lnTo>
                  <a:lnTo>
                    <a:pt x="72" y="648"/>
                  </a:lnTo>
                  <a:lnTo>
                    <a:pt x="69" y="653"/>
                  </a:lnTo>
                  <a:lnTo>
                    <a:pt x="101" y="669"/>
                  </a:lnTo>
                  <a:lnTo>
                    <a:pt x="107" y="658"/>
                  </a:lnTo>
                  <a:lnTo>
                    <a:pt x="72" y="641"/>
                  </a:lnTo>
                  <a:close/>
                  <a:moveTo>
                    <a:pt x="139" y="674"/>
                  </a:moveTo>
                  <a:lnTo>
                    <a:pt x="134" y="685"/>
                  </a:lnTo>
                  <a:lnTo>
                    <a:pt x="144" y="690"/>
                  </a:lnTo>
                  <a:lnTo>
                    <a:pt x="171" y="690"/>
                  </a:lnTo>
                  <a:lnTo>
                    <a:pt x="171" y="677"/>
                  </a:lnTo>
                  <a:lnTo>
                    <a:pt x="144" y="677"/>
                  </a:lnTo>
                  <a:lnTo>
                    <a:pt x="144" y="684"/>
                  </a:lnTo>
                  <a:lnTo>
                    <a:pt x="147" y="678"/>
                  </a:lnTo>
                  <a:lnTo>
                    <a:pt x="139" y="674"/>
                  </a:lnTo>
                  <a:close/>
                  <a:moveTo>
                    <a:pt x="207" y="677"/>
                  </a:moveTo>
                  <a:lnTo>
                    <a:pt x="207" y="690"/>
                  </a:lnTo>
                  <a:lnTo>
                    <a:pt x="243" y="690"/>
                  </a:lnTo>
                  <a:lnTo>
                    <a:pt x="243" y="677"/>
                  </a:lnTo>
                  <a:lnTo>
                    <a:pt x="207" y="677"/>
                  </a:lnTo>
                  <a:close/>
                  <a:moveTo>
                    <a:pt x="279" y="677"/>
                  </a:moveTo>
                  <a:lnTo>
                    <a:pt x="279" y="690"/>
                  </a:lnTo>
                  <a:lnTo>
                    <a:pt x="316" y="690"/>
                  </a:lnTo>
                  <a:lnTo>
                    <a:pt x="316" y="677"/>
                  </a:lnTo>
                  <a:lnTo>
                    <a:pt x="279" y="677"/>
                  </a:lnTo>
                  <a:close/>
                  <a:moveTo>
                    <a:pt x="352" y="686"/>
                  </a:moveTo>
                  <a:lnTo>
                    <a:pt x="348" y="698"/>
                  </a:lnTo>
                  <a:lnTo>
                    <a:pt x="382" y="710"/>
                  </a:lnTo>
                  <a:lnTo>
                    <a:pt x="386" y="698"/>
                  </a:lnTo>
                  <a:lnTo>
                    <a:pt x="352" y="686"/>
                  </a:lnTo>
                  <a:close/>
                  <a:moveTo>
                    <a:pt x="420" y="709"/>
                  </a:moveTo>
                  <a:lnTo>
                    <a:pt x="416" y="721"/>
                  </a:lnTo>
                  <a:lnTo>
                    <a:pt x="431" y="727"/>
                  </a:lnTo>
                  <a:lnTo>
                    <a:pt x="432" y="720"/>
                  </a:lnTo>
                  <a:lnTo>
                    <a:pt x="428" y="725"/>
                  </a:lnTo>
                  <a:lnTo>
                    <a:pt x="443" y="740"/>
                  </a:lnTo>
                  <a:lnTo>
                    <a:pt x="452" y="731"/>
                  </a:lnTo>
                  <a:lnTo>
                    <a:pt x="436" y="714"/>
                  </a:lnTo>
                  <a:lnTo>
                    <a:pt x="435" y="714"/>
                  </a:lnTo>
                  <a:lnTo>
                    <a:pt x="420" y="709"/>
                  </a:lnTo>
                  <a:close/>
                  <a:moveTo>
                    <a:pt x="477" y="756"/>
                  </a:moveTo>
                  <a:lnTo>
                    <a:pt x="468" y="765"/>
                  </a:lnTo>
                  <a:lnTo>
                    <a:pt x="494" y="791"/>
                  </a:lnTo>
                  <a:lnTo>
                    <a:pt x="503" y="781"/>
                  </a:lnTo>
                  <a:lnTo>
                    <a:pt x="477" y="756"/>
                  </a:lnTo>
                  <a:close/>
                  <a:moveTo>
                    <a:pt x="511" y="819"/>
                  </a:moveTo>
                  <a:lnTo>
                    <a:pt x="498" y="819"/>
                  </a:lnTo>
                  <a:lnTo>
                    <a:pt x="498" y="855"/>
                  </a:lnTo>
                  <a:lnTo>
                    <a:pt x="511" y="855"/>
                  </a:lnTo>
                  <a:lnTo>
                    <a:pt x="511" y="819"/>
                  </a:lnTo>
                  <a:close/>
                  <a:moveTo>
                    <a:pt x="511" y="891"/>
                  </a:moveTo>
                  <a:lnTo>
                    <a:pt x="498" y="891"/>
                  </a:lnTo>
                  <a:lnTo>
                    <a:pt x="498" y="927"/>
                  </a:lnTo>
                  <a:lnTo>
                    <a:pt x="511" y="927"/>
                  </a:lnTo>
                  <a:lnTo>
                    <a:pt x="511" y="891"/>
                  </a:lnTo>
                  <a:close/>
                  <a:moveTo>
                    <a:pt x="530" y="946"/>
                  </a:moveTo>
                  <a:lnTo>
                    <a:pt x="523" y="957"/>
                  </a:lnTo>
                  <a:lnTo>
                    <a:pt x="552" y="977"/>
                  </a:lnTo>
                  <a:lnTo>
                    <a:pt x="559" y="966"/>
                  </a:lnTo>
                  <a:lnTo>
                    <a:pt x="530" y="946"/>
                  </a:lnTo>
                  <a:close/>
                  <a:moveTo>
                    <a:pt x="590" y="986"/>
                  </a:moveTo>
                  <a:lnTo>
                    <a:pt x="583" y="997"/>
                  </a:lnTo>
                  <a:lnTo>
                    <a:pt x="613" y="1017"/>
                  </a:lnTo>
                  <a:lnTo>
                    <a:pt x="619" y="1006"/>
                  </a:lnTo>
                  <a:lnTo>
                    <a:pt x="590" y="986"/>
                  </a:lnTo>
                  <a:close/>
                  <a:moveTo>
                    <a:pt x="650" y="1026"/>
                  </a:moveTo>
                  <a:lnTo>
                    <a:pt x="643" y="1037"/>
                  </a:lnTo>
                  <a:lnTo>
                    <a:pt x="673" y="1056"/>
                  </a:lnTo>
                  <a:lnTo>
                    <a:pt x="680" y="1045"/>
                  </a:lnTo>
                  <a:lnTo>
                    <a:pt x="650" y="1026"/>
                  </a:lnTo>
                  <a:close/>
                  <a:moveTo>
                    <a:pt x="710" y="1065"/>
                  </a:moveTo>
                  <a:lnTo>
                    <a:pt x="704" y="1076"/>
                  </a:lnTo>
                  <a:lnTo>
                    <a:pt x="717" y="1085"/>
                  </a:lnTo>
                  <a:lnTo>
                    <a:pt x="720" y="1080"/>
                  </a:lnTo>
                  <a:lnTo>
                    <a:pt x="716" y="1085"/>
                  </a:lnTo>
                  <a:lnTo>
                    <a:pt x="729" y="1099"/>
                  </a:lnTo>
                  <a:lnTo>
                    <a:pt x="738" y="1089"/>
                  </a:lnTo>
                  <a:lnTo>
                    <a:pt x="724" y="1075"/>
                  </a:lnTo>
                  <a:lnTo>
                    <a:pt x="710" y="1065"/>
                  </a:lnTo>
                  <a:close/>
                  <a:moveTo>
                    <a:pt x="762" y="1121"/>
                  </a:moveTo>
                  <a:lnTo>
                    <a:pt x="749" y="1121"/>
                  </a:lnTo>
                  <a:lnTo>
                    <a:pt x="749" y="1158"/>
                  </a:lnTo>
                  <a:lnTo>
                    <a:pt x="762" y="1158"/>
                  </a:lnTo>
                  <a:lnTo>
                    <a:pt x="762" y="1121"/>
                  </a:lnTo>
                  <a:close/>
                  <a:moveTo>
                    <a:pt x="762" y="1192"/>
                  </a:moveTo>
                  <a:lnTo>
                    <a:pt x="749" y="1192"/>
                  </a:lnTo>
                  <a:lnTo>
                    <a:pt x="749" y="1228"/>
                  </a:lnTo>
                  <a:lnTo>
                    <a:pt x="762" y="1228"/>
                  </a:lnTo>
                  <a:lnTo>
                    <a:pt x="762" y="1192"/>
                  </a:lnTo>
                  <a:close/>
                  <a:moveTo>
                    <a:pt x="762" y="1265"/>
                  </a:moveTo>
                  <a:lnTo>
                    <a:pt x="749" y="1265"/>
                  </a:lnTo>
                  <a:lnTo>
                    <a:pt x="749" y="1297"/>
                  </a:lnTo>
                  <a:lnTo>
                    <a:pt x="750" y="1299"/>
                  </a:lnTo>
                  <a:lnTo>
                    <a:pt x="752" y="1303"/>
                  </a:lnTo>
                  <a:lnTo>
                    <a:pt x="762" y="1298"/>
                  </a:lnTo>
                  <a:lnTo>
                    <a:pt x="761" y="1294"/>
                  </a:lnTo>
                  <a:lnTo>
                    <a:pt x="756" y="1297"/>
                  </a:lnTo>
                  <a:lnTo>
                    <a:pt x="762" y="1297"/>
                  </a:lnTo>
                  <a:lnTo>
                    <a:pt x="762" y="1265"/>
                  </a:lnTo>
                  <a:close/>
                  <a:moveTo>
                    <a:pt x="780" y="1330"/>
                  </a:moveTo>
                  <a:lnTo>
                    <a:pt x="769" y="1336"/>
                  </a:lnTo>
                  <a:lnTo>
                    <a:pt x="785" y="1368"/>
                  </a:lnTo>
                  <a:lnTo>
                    <a:pt x="796" y="1362"/>
                  </a:lnTo>
                  <a:lnTo>
                    <a:pt x="780" y="1330"/>
                  </a:lnTo>
                  <a:close/>
                  <a:moveTo>
                    <a:pt x="812" y="1394"/>
                  </a:moveTo>
                  <a:lnTo>
                    <a:pt x="801" y="1400"/>
                  </a:lnTo>
                  <a:lnTo>
                    <a:pt x="817" y="1432"/>
                  </a:lnTo>
                  <a:lnTo>
                    <a:pt x="828" y="1427"/>
                  </a:lnTo>
                  <a:lnTo>
                    <a:pt x="812" y="1394"/>
                  </a:lnTo>
                  <a:close/>
                  <a:moveTo>
                    <a:pt x="844" y="1459"/>
                  </a:moveTo>
                  <a:lnTo>
                    <a:pt x="833" y="1464"/>
                  </a:lnTo>
                  <a:lnTo>
                    <a:pt x="849" y="1496"/>
                  </a:lnTo>
                  <a:lnTo>
                    <a:pt x="860" y="1491"/>
                  </a:lnTo>
                  <a:lnTo>
                    <a:pt x="844" y="1459"/>
                  </a:lnTo>
                  <a:close/>
                  <a:moveTo>
                    <a:pt x="879" y="1506"/>
                  </a:moveTo>
                  <a:lnTo>
                    <a:pt x="879" y="1519"/>
                  </a:lnTo>
                  <a:lnTo>
                    <a:pt x="915" y="1519"/>
                  </a:lnTo>
                  <a:lnTo>
                    <a:pt x="915" y="1506"/>
                  </a:lnTo>
                  <a:lnTo>
                    <a:pt x="879" y="1506"/>
                  </a:lnTo>
                  <a:close/>
                  <a:moveTo>
                    <a:pt x="951" y="1506"/>
                  </a:moveTo>
                  <a:lnTo>
                    <a:pt x="951" y="1519"/>
                  </a:lnTo>
                  <a:lnTo>
                    <a:pt x="987" y="1519"/>
                  </a:lnTo>
                  <a:lnTo>
                    <a:pt x="987" y="1506"/>
                  </a:lnTo>
                  <a:lnTo>
                    <a:pt x="951" y="1506"/>
                  </a:lnTo>
                  <a:close/>
                  <a:moveTo>
                    <a:pt x="1023" y="1506"/>
                  </a:moveTo>
                  <a:lnTo>
                    <a:pt x="1023" y="1519"/>
                  </a:lnTo>
                  <a:lnTo>
                    <a:pt x="1060" y="1519"/>
                  </a:lnTo>
                  <a:lnTo>
                    <a:pt x="1060" y="1506"/>
                  </a:lnTo>
                  <a:lnTo>
                    <a:pt x="1023" y="1506"/>
                  </a:lnTo>
                  <a:close/>
                  <a:moveTo>
                    <a:pt x="1090" y="1500"/>
                  </a:moveTo>
                  <a:lnTo>
                    <a:pt x="1096" y="1511"/>
                  </a:lnTo>
                  <a:lnTo>
                    <a:pt x="1128" y="1495"/>
                  </a:lnTo>
                  <a:lnTo>
                    <a:pt x="1122" y="1484"/>
                  </a:lnTo>
                  <a:lnTo>
                    <a:pt x="1090" y="1500"/>
                  </a:lnTo>
                  <a:close/>
                  <a:moveTo>
                    <a:pt x="1155" y="1468"/>
                  </a:moveTo>
                  <a:lnTo>
                    <a:pt x="1160" y="1479"/>
                  </a:lnTo>
                  <a:lnTo>
                    <a:pt x="1193" y="1463"/>
                  </a:lnTo>
                  <a:lnTo>
                    <a:pt x="1188" y="1452"/>
                  </a:lnTo>
                  <a:lnTo>
                    <a:pt x="1155" y="1468"/>
                  </a:lnTo>
                  <a:close/>
                  <a:moveTo>
                    <a:pt x="1220" y="1436"/>
                  </a:moveTo>
                  <a:lnTo>
                    <a:pt x="1225" y="1447"/>
                  </a:lnTo>
                  <a:lnTo>
                    <a:pt x="1227" y="1445"/>
                  </a:lnTo>
                  <a:lnTo>
                    <a:pt x="1230" y="1444"/>
                  </a:lnTo>
                  <a:lnTo>
                    <a:pt x="1230" y="1445"/>
                  </a:lnTo>
                  <a:lnTo>
                    <a:pt x="1252" y="1421"/>
                  </a:lnTo>
                  <a:lnTo>
                    <a:pt x="1243" y="1412"/>
                  </a:lnTo>
                  <a:lnTo>
                    <a:pt x="1220" y="1436"/>
                  </a:lnTo>
                  <a:lnTo>
                    <a:pt x="1224" y="1440"/>
                  </a:lnTo>
                  <a:lnTo>
                    <a:pt x="1221" y="1435"/>
                  </a:lnTo>
                  <a:lnTo>
                    <a:pt x="1220" y="1436"/>
                  </a:lnTo>
                  <a:close/>
                  <a:moveTo>
                    <a:pt x="1260" y="1384"/>
                  </a:moveTo>
                  <a:lnTo>
                    <a:pt x="1272" y="1388"/>
                  </a:lnTo>
                  <a:lnTo>
                    <a:pt x="1283" y="1354"/>
                  </a:lnTo>
                  <a:lnTo>
                    <a:pt x="1271" y="1350"/>
                  </a:lnTo>
                  <a:lnTo>
                    <a:pt x="1260" y="1384"/>
                  </a:lnTo>
                  <a:close/>
                  <a:moveTo>
                    <a:pt x="1282" y="1315"/>
                  </a:moveTo>
                  <a:lnTo>
                    <a:pt x="1294" y="1320"/>
                  </a:lnTo>
                  <a:lnTo>
                    <a:pt x="1302" y="1299"/>
                  </a:lnTo>
                  <a:lnTo>
                    <a:pt x="1306" y="1285"/>
                  </a:lnTo>
                  <a:lnTo>
                    <a:pt x="1294" y="1281"/>
                  </a:lnTo>
                  <a:lnTo>
                    <a:pt x="1290" y="1295"/>
                  </a:lnTo>
                  <a:lnTo>
                    <a:pt x="1282" y="1315"/>
                  </a:lnTo>
                  <a:close/>
                  <a:moveTo>
                    <a:pt x="1304" y="1247"/>
                  </a:moveTo>
                  <a:lnTo>
                    <a:pt x="1316" y="1251"/>
                  </a:lnTo>
                  <a:lnTo>
                    <a:pt x="1329" y="1216"/>
                  </a:lnTo>
                  <a:lnTo>
                    <a:pt x="1316" y="1212"/>
                  </a:lnTo>
                  <a:lnTo>
                    <a:pt x="1304" y="1247"/>
                  </a:lnTo>
                  <a:close/>
                  <a:moveTo>
                    <a:pt x="1327" y="1179"/>
                  </a:moveTo>
                  <a:lnTo>
                    <a:pt x="1339" y="1183"/>
                  </a:lnTo>
                  <a:lnTo>
                    <a:pt x="1351" y="1148"/>
                  </a:lnTo>
                  <a:lnTo>
                    <a:pt x="1339" y="1144"/>
                  </a:lnTo>
                  <a:lnTo>
                    <a:pt x="1327" y="1179"/>
                  </a:lnTo>
                  <a:close/>
                  <a:moveTo>
                    <a:pt x="1350" y="1111"/>
                  </a:moveTo>
                  <a:lnTo>
                    <a:pt x="1362" y="1115"/>
                  </a:lnTo>
                  <a:lnTo>
                    <a:pt x="1374" y="1083"/>
                  </a:lnTo>
                  <a:lnTo>
                    <a:pt x="1367" y="1080"/>
                  </a:lnTo>
                  <a:lnTo>
                    <a:pt x="1373" y="1083"/>
                  </a:lnTo>
                  <a:lnTo>
                    <a:pt x="1374" y="1081"/>
                  </a:lnTo>
                  <a:lnTo>
                    <a:pt x="1363" y="1076"/>
                  </a:lnTo>
                  <a:lnTo>
                    <a:pt x="1362" y="1077"/>
                  </a:lnTo>
                  <a:lnTo>
                    <a:pt x="1361" y="1080"/>
                  </a:lnTo>
                  <a:lnTo>
                    <a:pt x="1362" y="1079"/>
                  </a:lnTo>
                  <a:lnTo>
                    <a:pt x="1350" y="1111"/>
                  </a:lnTo>
                  <a:close/>
                  <a:moveTo>
                    <a:pt x="1379" y="1044"/>
                  </a:moveTo>
                  <a:lnTo>
                    <a:pt x="1390" y="1049"/>
                  </a:lnTo>
                  <a:lnTo>
                    <a:pt x="1406" y="1017"/>
                  </a:lnTo>
                  <a:lnTo>
                    <a:pt x="1395" y="1012"/>
                  </a:lnTo>
                  <a:lnTo>
                    <a:pt x="1379" y="1044"/>
                  </a:lnTo>
                  <a:close/>
                  <a:moveTo>
                    <a:pt x="1412" y="980"/>
                  </a:moveTo>
                  <a:lnTo>
                    <a:pt x="1422" y="985"/>
                  </a:lnTo>
                  <a:lnTo>
                    <a:pt x="1438" y="953"/>
                  </a:lnTo>
                  <a:lnTo>
                    <a:pt x="1428" y="947"/>
                  </a:lnTo>
                  <a:lnTo>
                    <a:pt x="1412" y="980"/>
                  </a:lnTo>
                  <a:close/>
                  <a:moveTo>
                    <a:pt x="1458" y="925"/>
                  </a:moveTo>
                  <a:lnTo>
                    <a:pt x="1462" y="937"/>
                  </a:lnTo>
                  <a:lnTo>
                    <a:pt x="1496" y="925"/>
                  </a:lnTo>
                  <a:lnTo>
                    <a:pt x="1492" y="913"/>
                  </a:lnTo>
                  <a:lnTo>
                    <a:pt x="1458" y="925"/>
                  </a:lnTo>
                  <a:close/>
                  <a:moveTo>
                    <a:pt x="1527" y="901"/>
                  </a:moveTo>
                  <a:lnTo>
                    <a:pt x="1531" y="913"/>
                  </a:lnTo>
                  <a:lnTo>
                    <a:pt x="1551" y="907"/>
                  </a:lnTo>
                  <a:lnTo>
                    <a:pt x="1548" y="901"/>
                  </a:lnTo>
                  <a:lnTo>
                    <a:pt x="1548" y="907"/>
                  </a:lnTo>
                  <a:lnTo>
                    <a:pt x="1563" y="907"/>
                  </a:lnTo>
                  <a:lnTo>
                    <a:pt x="1563" y="894"/>
                  </a:lnTo>
                  <a:lnTo>
                    <a:pt x="1548" y="894"/>
                  </a:lnTo>
                  <a:lnTo>
                    <a:pt x="1547" y="895"/>
                  </a:lnTo>
                  <a:lnTo>
                    <a:pt x="1527" y="901"/>
                  </a:lnTo>
                  <a:close/>
                  <a:moveTo>
                    <a:pt x="1599" y="894"/>
                  </a:moveTo>
                  <a:lnTo>
                    <a:pt x="1599" y="907"/>
                  </a:lnTo>
                  <a:lnTo>
                    <a:pt x="1635" y="907"/>
                  </a:lnTo>
                  <a:lnTo>
                    <a:pt x="1635" y="894"/>
                  </a:lnTo>
                  <a:lnTo>
                    <a:pt x="1599" y="894"/>
                  </a:lnTo>
                  <a:close/>
                  <a:moveTo>
                    <a:pt x="1671" y="894"/>
                  </a:moveTo>
                  <a:lnTo>
                    <a:pt x="1671" y="907"/>
                  </a:lnTo>
                  <a:lnTo>
                    <a:pt x="1707" y="907"/>
                  </a:lnTo>
                  <a:lnTo>
                    <a:pt x="1707" y="894"/>
                  </a:lnTo>
                  <a:lnTo>
                    <a:pt x="1671" y="894"/>
                  </a:lnTo>
                  <a:close/>
                  <a:moveTo>
                    <a:pt x="1738" y="889"/>
                  </a:moveTo>
                  <a:lnTo>
                    <a:pt x="1743" y="899"/>
                  </a:lnTo>
                  <a:lnTo>
                    <a:pt x="1777" y="883"/>
                  </a:lnTo>
                  <a:lnTo>
                    <a:pt x="1771" y="872"/>
                  </a:lnTo>
                  <a:lnTo>
                    <a:pt x="1738" y="889"/>
                  </a:lnTo>
                  <a:close/>
                  <a:moveTo>
                    <a:pt x="1793" y="858"/>
                  </a:moveTo>
                  <a:lnTo>
                    <a:pt x="1806" y="858"/>
                  </a:lnTo>
                  <a:lnTo>
                    <a:pt x="1806" y="822"/>
                  </a:lnTo>
                  <a:lnTo>
                    <a:pt x="1793" y="822"/>
                  </a:lnTo>
                  <a:lnTo>
                    <a:pt x="1793" y="858"/>
                  </a:lnTo>
                  <a:close/>
                  <a:moveTo>
                    <a:pt x="1800" y="783"/>
                  </a:moveTo>
                  <a:lnTo>
                    <a:pt x="1809" y="792"/>
                  </a:lnTo>
                  <a:lnTo>
                    <a:pt x="1834" y="767"/>
                  </a:lnTo>
                  <a:lnTo>
                    <a:pt x="1825" y="757"/>
                  </a:lnTo>
                  <a:lnTo>
                    <a:pt x="1800" y="783"/>
                  </a:lnTo>
                  <a:close/>
                  <a:moveTo>
                    <a:pt x="1850" y="732"/>
                  </a:moveTo>
                  <a:lnTo>
                    <a:pt x="1860" y="741"/>
                  </a:lnTo>
                  <a:lnTo>
                    <a:pt x="1877" y="725"/>
                  </a:lnTo>
                  <a:lnTo>
                    <a:pt x="1879" y="720"/>
                  </a:lnTo>
                  <a:lnTo>
                    <a:pt x="1879" y="708"/>
                  </a:lnTo>
                  <a:lnTo>
                    <a:pt x="1865" y="708"/>
                  </a:lnTo>
                  <a:lnTo>
                    <a:pt x="1865" y="720"/>
                  </a:lnTo>
                  <a:lnTo>
                    <a:pt x="1872" y="720"/>
                  </a:lnTo>
                  <a:lnTo>
                    <a:pt x="1868" y="716"/>
                  </a:lnTo>
                  <a:lnTo>
                    <a:pt x="1850" y="732"/>
                  </a:lnTo>
                  <a:close/>
                  <a:moveTo>
                    <a:pt x="1865" y="672"/>
                  </a:moveTo>
                  <a:lnTo>
                    <a:pt x="1879" y="672"/>
                  </a:lnTo>
                  <a:lnTo>
                    <a:pt x="1879" y="636"/>
                  </a:lnTo>
                  <a:lnTo>
                    <a:pt x="1865" y="636"/>
                  </a:lnTo>
                  <a:lnTo>
                    <a:pt x="1865" y="672"/>
                  </a:lnTo>
                  <a:close/>
                  <a:moveTo>
                    <a:pt x="1865" y="599"/>
                  </a:moveTo>
                  <a:lnTo>
                    <a:pt x="1879" y="599"/>
                  </a:lnTo>
                  <a:lnTo>
                    <a:pt x="1879" y="577"/>
                  </a:lnTo>
                  <a:lnTo>
                    <a:pt x="1872" y="577"/>
                  </a:lnTo>
                  <a:lnTo>
                    <a:pt x="1879" y="578"/>
                  </a:lnTo>
                  <a:lnTo>
                    <a:pt x="1881" y="565"/>
                  </a:lnTo>
                  <a:lnTo>
                    <a:pt x="1869" y="562"/>
                  </a:lnTo>
                  <a:lnTo>
                    <a:pt x="1866" y="575"/>
                  </a:lnTo>
                  <a:lnTo>
                    <a:pt x="1865" y="577"/>
                  </a:lnTo>
                  <a:lnTo>
                    <a:pt x="1865" y="599"/>
                  </a:lnTo>
                  <a:close/>
                  <a:moveTo>
                    <a:pt x="1877" y="527"/>
                  </a:moveTo>
                  <a:lnTo>
                    <a:pt x="1889" y="530"/>
                  </a:lnTo>
                  <a:lnTo>
                    <a:pt x="1899" y="495"/>
                  </a:lnTo>
                  <a:lnTo>
                    <a:pt x="1887" y="492"/>
                  </a:lnTo>
                  <a:lnTo>
                    <a:pt x="1877" y="527"/>
                  </a:lnTo>
                  <a:close/>
                  <a:moveTo>
                    <a:pt x="1895" y="457"/>
                  </a:moveTo>
                  <a:lnTo>
                    <a:pt x="1907" y="460"/>
                  </a:lnTo>
                  <a:lnTo>
                    <a:pt x="1915" y="433"/>
                  </a:lnTo>
                  <a:lnTo>
                    <a:pt x="1908" y="432"/>
                  </a:lnTo>
                  <a:lnTo>
                    <a:pt x="1913" y="435"/>
                  </a:lnTo>
                  <a:lnTo>
                    <a:pt x="1917" y="428"/>
                  </a:lnTo>
                  <a:lnTo>
                    <a:pt x="1907" y="423"/>
                  </a:lnTo>
                  <a:lnTo>
                    <a:pt x="1903" y="429"/>
                  </a:lnTo>
                  <a:lnTo>
                    <a:pt x="1903" y="431"/>
                  </a:lnTo>
                  <a:lnTo>
                    <a:pt x="1895" y="457"/>
                  </a:lnTo>
                  <a:close/>
                  <a:moveTo>
                    <a:pt x="1923" y="389"/>
                  </a:moveTo>
                  <a:lnTo>
                    <a:pt x="1933" y="395"/>
                  </a:lnTo>
                  <a:lnTo>
                    <a:pt x="1949" y="362"/>
                  </a:lnTo>
                  <a:lnTo>
                    <a:pt x="1939" y="357"/>
                  </a:lnTo>
                  <a:lnTo>
                    <a:pt x="1923" y="389"/>
                  </a:lnTo>
                  <a:close/>
                  <a:moveTo>
                    <a:pt x="1964" y="330"/>
                  </a:moveTo>
                  <a:lnTo>
                    <a:pt x="1974" y="340"/>
                  </a:lnTo>
                  <a:lnTo>
                    <a:pt x="1999" y="313"/>
                  </a:lnTo>
                  <a:lnTo>
                    <a:pt x="1990" y="304"/>
                  </a:lnTo>
                  <a:lnTo>
                    <a:pt x="1964" y="330"/>
                  </a:lnTo>
                  <a:close/>
                  <a:moveTo>
                    <a:pt x="2015" y="278"/>
                  </a:moveTo>
                  <a:lnTo>
                    <a:pt x="2024" y="287"/>
                  </a:lnTo>
                  <a:lnTo>
                    <a:pt x="2050" y="262"/>
                  </a:lnTo>
                  <a:lnTo>
                    <a:pt x="2040" y="253"/>
                  </a:lnTo>
                  <a:lnTo>
                    <a:pt x="2015" y="278"/>
                  </a:lnTo>
                  <a:close/>
                  <a:moveTo>
                    <a:pt x="2066" y="227"/>
                  </a:moveTo>
                  <a:lnTo>
                    <a:pt x="2075" y="237"/>
                  </a:lnTo>
                  <a:lnTo>
                    <a:pt x="2093" y="221"/>
                  </a:lnTo>
                  <a:lnTo>
                    <a:pt x="2094" y="215"/>
                  </a:lnTo>
                  <a:lnTo>
                    <a:pt x="2094" y="203"/>
                  </a:lnTo>
                  <a:lnTo>
                    <a:pt x="2081" y="203"/>
                  </a:lnTo>
                  <a:lnTo>
                    <a:pt x="2081" y="215"/>
                  </a:lnTo>
                  <a:lnTo>
                    <a:pt x="2087" y="215"/>
                  </a:lnTo>
                  <a:lnTo>
                    <a:pt x="2083" y="211"/>
                  </a:lnTo>
                  <a:lnTo>
                    <a:pt x="2066" y="227"/>
                  </a:lnTo>
                  <a:close/>
                  <a:moveTo>
                    <a:pt x="2081" y="167"/>
                  </a:moveTo>
                  <a:lnTo>
                    <a:pt x="2094" y="167"/>
                  </a:lnTo>
                  <a:lnTo>
                    <a:pt x="2094" y="144"/>
                  </a:lnTo>
                  <a:lnTo>
                    <a:pt x="2087" y="144"/>
                  </a:lnTo>
                  <a:lnTo>
                    <a:pt x="2093" y="150"/>
                  </a:lnTo>
                  <a:lnTo>
                    <a:pt x="2101" y="140"/>
                  </a:lnTo>
                  <a:lnTo>
                    <a:pt x="2091" y="131"/>
                  </a:lnTo>
                  <a:lnTo>
                    <a:pt x="2083" y="140"/>
                  </a:lnTo>
                  <a:lnTo>
                    <a:pt x="2081" y="144"/>
                  </a:lnTo>
                  <a:lnTo>
                    <a:pt x="2081" y="167"/>
                  </a:lnTo>
                  <a:close/>
                  <a:moveTo>
                    <a:pt x="2117" y="105"/>
                  </a:moveTo>
                  <a:lnTo>
                    <a:pt x="2126" y="115"/>
                  </a:lnTo>
                  <a:lnTo>
                    <a:pt x="2152" y="89"/>
                  </a:lnTo>
                  <a:lnTo>
                    <a:pt x="2142" y="80"/>
                  </a:lnTo>
                  <a:lnTo>
                    <a:pt x="2117" y="105"/>
                  </a:lnTo>
                  <a:close/>
                  <a:moveTo>
                    <a:pt x="2177" y="61"/>
                  </a:moveTo>
                  <a:lnTo>
                    <a:pt x="2180" y="73"/>
                  </a:lnTo>
                  <a:lnTo>
                    <a:pt x="2214" y="65"/>
                  </a:lnTo>
                  <a:lnTo>
                    <a:pt x="2212" y="53"/>
                  </a:lnTo>
                  <a:lnTo>
                    <a:pt x="2177" y="61"/>
                  </a:lnTo>
                  <a:close/>
                  <a:moveTo>
                    <a:pt x="2247" y="44"/>
                  </a:moveTo>
                  <a:lnTo>
                    <a:pt x="2249" y="56"/>
                  </a:lnTo>
                  <a:lnTo>
                    <a:pt x="2284" y="47"/>
                  </a:lnTo>
                  <a:lnTo>
                    <a:pt x="2281" y="35"/>
                  </a:lnTo>
                  <a:lnTo>
                    <a:pt x="2247" y="44"/>
                  </a:lnTo>
                  <a:close/>
                  <a:moveTo>
                    <a:pt x="2316" y="26"/>
                  </a:moveTo>
                  <a:lnTo>
                    <a:pt x="2319" y="39"/>
                  </a:lnTo>
                  <a:lnTo>
                    <a:pt x="2354" y="29"/>
                  </a:lnTo>
                  <a:lnTo>
                    <a:pt x="2351" y="17"/>
                  </a:lnTo>
                  <a:lnTo>
                    <a:pt x="2316" y="26"/>
                  </a:lnTo>
                  <a:close/>
                  <a:moveTo>
                    <a:pt x="2386" y="9"/>
                  </a:moveTo>
                  <a:lnTo>
                    <a:pt x="2388" y="21"/>
                  </a:lnTo>
                  <a:lnTo>
                    <a:pt x="2423" y="12"/>
                  </a:lnTo>
                  <a:lnTo>
                    <a:pt x="2420" y="0"/>
                  </a:lnTo>
                  <a:lnTo>
                    <a:pt x="2386" y="9"/>
                  </a:lnTo>
                  <a:close/>
                </a:path>
              </a:pathLst>
            </a:custGeom>
            <a:solidFill>
              <a:srgbClr val="000001"/>
            </a:solidFill>
            <a:ln w="0">
              <a:solidFill>
                <a:srgbClr val="00000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79296" cy="56207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Representation of metal surface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836712"/>
                <a:ext cx="8424936" cy="980381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𝐂𝐨𝐫𝐫𝐨𝐬𝐢𝐨𝐧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𝐫𝐚𝐭𝐞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𝐒𝐮𝐫𝐟𝐚𝐜𝐞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𝐚𝐫𝐞𝐚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𝐂𝐮𝐫𝐫𝐞𝐧𝐭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𝐝𝐞𝐧𝐬𝐢𝐭𝐲</m:t>
                      </m:r>
                    </m:oMath>
                  </m:oMathPara>
                </a14:m>
                <a:endParaRPr kumimoji="1" lang="en-US" altLang="ja-JP" sz="2800" dirty="0" smtClean="0"/>
              </a:p>
              <a:p>
                <a:pPr marL="0" indent="0">
                  <a:buNone/>
                </a:pPr>
                <a:r>
                  <a:rPr lang="ja-JP" altLang="en-US" sz="2800" dirty="0" smtClean="0"/>
                  <a:t>∴ </a:t>
                </a:r>
                <a:r>
                  <a:rPr lang="en-US" altLang="ja-JP" sz="2800" dirty="0" smtClean="0"/>
                  <a:t>Surface area must be estimated accurately.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11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836712"/>
                <a:ext cx="8424936" cy="980381"/>
              </a:xfrm>
              <a:blipFill rotWithShape="0">
                <a:blip r:embed="rId3"/>
                <a:stretch>
                  <a:fillRect l="-1302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515984" y="5085184"/>
            <a:ext cx="780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Surface area is estimated with level set method using </a:t>
            </a:r>
            <a:r>
              <a:rPr lang="en-US" altLang="ja-JP" sz="2800" dirty="0"/>
              <a:t>volume of </a:t>
            </a:r>
            <a:r>
              <a:rPr lang="en-US" altLang="ja-JP" sz="2800" dirty="0" smtClean="0"/>
              <a:t>fluid (</a:t>
            </a:r>
            <a:r>
              <a:rPr lang="en-US" altLang="ja-JP" sz="2800" dirty="0" err="1" smtClean="0"/>
              <a:t>VOF</a:t>
            </a:r>
            <a:r>
              <a:rPr lang="en-US" altLang="ja-JP" sz="2800" dirty="0" smtClean="0"/>
              <a:t>) of cells.</a:t>
            </a:r>
          </a:p>
        </p:txBody>
      </p:sp>
    </p:spTree>
    <p:extLst>
      <p:ext uri="{BB962C8B-B14F-4D97-AF65-F5344CB8AC3E}">
        <p14:creationId xmlns:p14="http://schemas.microsoft.com/office/powerpoint/2010/main" val="20137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Modeling of accumulated rust</a:t>
            </a:r>
            <a:endParaRPr kumimoji="1"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575833" y="2229535"/>
            <a:ext cx="3067447" cy="1373932"/>
            <a:chOff x="683568" y="2601408"/>
            <a:chExt cx="1942089" cy="869876"/>
          </a:xfrm>
        </p:grpSpPr>
        <p:sp>
          <p:nvSpPr>
            <p:cNvPr id="20" name="正方形/長方形 19"/>
            <p:cNvSpPr/>
            <p:nvPr/>
          </p:nvSpPr>
          <p:spPr bwMode="auto">
            <a:xfrm>
              <a:off x="683568" y="2601408"/>
              <a:ext cx="1942089" cy="869876"/>
            </a:xfrm>
            <a:prstGeom prst="rect">
              <a:avLst/>
            </a:prstGeom>
            <a:solidFill>
              <a:srgbClr val="0091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1600" smtClean="0"/>
                <a:t>Solution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ja-JP" sz="160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ja-JP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683568" y="3291263"/>
              <a:ext cx="1942089" cy="180020"/>
            </a:xfrm>
            <a:prstGeom prst="rect">
              <a:avLst/>
            </a:prstGeom>
            <a:solidFill>
              <a:srgbClr val="96969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明朝" pitchFamily="17" charset="-128"/>
                  <a:ea typeface="ＭＳ 明朝" pitchFamily="17" charset="-128"/>
                </a:rPr>
                <a:t>Metal</a:t>
              </a: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2" name="二等辺三角形 21"/>
            <p:cNvSpPr/>
            <p:nvPr/>
          </p:nvSpPr>
          <p:spPr bwMode="auto">
            <a:xfrm>
              <a:off x="1258568" y="2852270"/>
              <a:ext cx="792088" cy="438327"/>
            </a:xfrm>
            <a:prstGeom prst="triangle">
              <a:avLst/>
            </a:prstGeom>
            <a:solidFill>
              <a:srgbClr val="BC8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明朝" pitchFamily="17" charset="-128"/>
                  <a:ea typeface="ＭＳ 明朝" pitchFamily="17" charset="-128"/>
                </a:rPr>
                <a:t>Rust</a:t>
              </a:r>
              <a:endParaRPr kumimoji="1" lang="ja-JP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4671024" y="2204864"/>
            <a:ext cx="3139285" cy="1412610"/>
            <a:chOff x="4458825" y="1303976"/>
            <a:chExt cx="3139285" cy="1412610"/>
          </a:xfrm>
        </p:grpSpPr>
        <p:sp>
          <p:nvSpPr>
            <p:cNvPr id="24" name="正方形/長方形 23"/>
            <p:cNvSpPr/>
            <p:nvPr/>
          </p:nvSpPr>
          <p:spPr bwMode="auto">
            <a:xfrm>
              <a:off x="4458827" y="1311723"/>
              <a:ext cx="3129650" cy="1404863"/>
            </a:xfrm>
            <a:prstGeom prst="rect">
              <a:avLst/>
            </a:prstGeom>
            <a:solidFill>
              <a:srgbClr val="0091F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5" name="正方形/長方形 24"/>
            <p:cNvSpPr/>
            <p:nvPr/>
          </p:nvSpPr>
          <p:spPr bwMode="auto">
            <a:xfrm>
              <a:off x="4458825" y="2425849"/>
              <a:ext cx="3129652" cy="290735"/>
            </a:xfrm>
            <a:prstGeom prst="rect">
              <a:avLst/>
            </a:prstGeom>
            <a:solidFill>
              <a:srgbClr val="96969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200" b="1" kern="1200">
                  <a:solidFill>
                    <a:schemeClr val="tx1"/>
                  </a:solidFill>
                  <a:latin typeface="ＭＳ 明朝" pitchFamily="17" charset="-128"/>
                  <a:ea typeface="ＭＳ 明朝" pitchFamily="17" charset="-128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4458827" y="1588324"/>
              <a:ext cx="3129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4466686" y="1860590"/>
              <a:ext cx="3129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4468460" y="2148622"/>
              <a:ext cx="3129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4763314" y="1311723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044523" y="1309236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5332555" y="1306762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604821" y="1325002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5892853" y="1325002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6180885" y="1309236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6453151" y="1309236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6748006" y="1309236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>
              <a:off x="7044981" y="1303976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7333013" y="1316058"/>
              <a:ext cx="1" cy="1114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正方形/長方形 38"/>
          <p:cNvSpPr/>
          <p:nvPr/>
        </p:nvSpPr>
        <p:spPr bwMode="auto">
          <a:xfrm>
            <a:off x="5548524" y="3039265"/>
            <a:ext cx="285569" cy="285569"/>
          </a:xfrm>
          <a:prstGeom prst="rect">
            <a:avLst/>
          </a:prstGeom>
          <a:solidFill>
            <a:srgbClr val="FEE67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5813152" y="2753908"/>
            <a:ext cx="285569" cy="285569"/>
          </a:xfrm>
          <a:prstGeom prst="rect">
            <a:avLst/>
          </a:prstGeom>
          <a:solidFill>
            <a:srgbClr val="FEE67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5828918" y="3042427"/>
            <a:ext cx="285569" cy="285569"/>
          </a:xfrm>
          <a:prstGeom prst="rect">
            <a:avLst/>
          </a:prstGeom>
          <a:solidFill>
            <a:srgbClr val="E4B90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6100924" y="2499871"/>
            <a:ext cx="285569" cy="285569"/>
          </a:xfrm>
          <a:prstGeom prst="rect">
            <a:avLst/>
          </a:prstGeom>
          <a:solidFill>
            <a:srgbClr val="FEE67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6108831" y="2761127"/>
            <a:ext cx="285569" cy="285569"/>
          </a:xfrm>
          <a:prstGeom prst="rect">
            <a:avLst/>
          </a:prstGeom>
          <a:solidFill>
            <a:srgbClr val="E4B90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6100925" y="3049187"/>
            <a:ext cx="285569" cy="285569"/>
          </a:xfrm>
          <a:prstGeom prst="rect">
            <a:avLst/>
          </a:prstGeom>
          <a:solidFill>
            <a:srgbClr val="BC8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6383009" y="2753908"/>
            <a:ext cx="285569" cy="285569"/>
          </a:xfrm>
          <a:prstGeom prst="rect">
            <a:avLst/>
          </a:prstGeom>
          <a:solidFill>
            <a:srgbClr val="FEE67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6383009" y="3041168"/>
            <a:ext cx="285569" cy="285569"/>
          </a:xfrm>
          <a:prstGeom prst="rect">
            <a:avLst/>
          </a:prstGeom>
          <a:solidFill>
            <a:srgbClr val="E4B90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6664511" y="3049510"/>
            <a:ext cx="285569" cy="285569"/>
          </a:xfrm>
          <a:prstGeom prst="rect">
            <a:avLst/>
          </a:prstGeom>
          <a:solidFill>
            <a:srgbClr val="FEE67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ＭＳ 明朝" pitchFamily="17" charset="-128"/>
                <a:ea typeface="ＭＳ 明朝" pitchFamily="17" charset="-128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2008" y="1013827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</a:t>
            </a:r>
            <a:r>
              <a:rPr lang="en-US" altLang="ja-JP" sz="2800" dirty="0" smtClean="0"/>
              <a:t>he spatial distribution of iron rust is defined as the distribution of concentration of iron rust in each cell.</a:t>
            </a:r>
            <a:endParaRPr lang="en-US" altLang="ja-JP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3711" y="3716213"/>
            <a:ext cx="332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Fig. </a:t>
            </a:r>
            <a:r>
              <a:rPr lang="en-US" altLang="ja-JP" dirty="0" smtClean="0"/>
              <a:t>The actual triangular distribution of rust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29911" y="3720608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Fig. </a:t>
            </a:r>
            <a:r>
              <a:rPr lang="en-US" altLang="ja-JP" dirty="0" smtClean="0"/>
              <a:t>The virtual distribution of rust </a:t>
            </a:r>
          </a:p>
          <a:p>
            <a:r>
              <a:rPr lang="en-US" altLang="ja-JP" dirty="0" smtClean="0"/>
              <a:t>represented by concentration of rust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/>
              <p:cNvSpPr txBox="1"/>
              <p:nvPr/>
            </p:nvSpPr>
            <p:spPr>
              <a:xfrm>
                <a:off x="72008" y="4686235"/>
                <a:ext cx="87484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Diffusion coefficients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electrical </a:t>
                </a:r>
                <a:r>
                  <a:rPr lang="en-US" altLang="ja-JP" sz="2400" dirty="0" smtClean="0"/>
                  <a:t>conductivity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are defined as a function of the concentration of </a:t>
                </a:r>
                <a:r>
                  <a:rPr lang="en-US" altLang="ja-JP" sz="2400" dirty="0" smtClean="0"/>
                  <a:t>rust ([</a:t>
                </a:r>
                <a:r>
                  <a:rPr lang="en-US" altLang="ja-JP" sz="2400" dirty="0" err="1" smtClean="0"/>
                  <a:t>FeOOH</a:t>
                </a:r>
                <a:r>
                  <a:rPr lang="en-US" altLang="ja-JP" sz="2400" dirty="0" smtClean="0"/>
                  <a:t>]).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59" name="テキスト ボックス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8" y="4686235"/>
                <a:ext cx="8748464" cy="830997"/>
              </a:xfrm>
              <a:prstGeom prst="rect">
                <a:avLst/>
              </a:prstGeom>
              <a:blipFill rotWithShape="0">
                <a:blip r:embed="rId3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2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2239614"/>
            <a:ext cx="8785225" cy="1549426"/>
          </a:xfrm>
        </p:spPr>
        <p:txBody>
          <a:bodyPr/>
          <a:lstStyle/>
          <a:p>
            <a:pPr algn="ctr"/>
            <a:r>
              <a:rPr lang="en-US" altLang="ja-JP" dirty="0"/>
              <a:t>Example of </a:t>
            </a:r>
            <a:r>
              <a:rPr lang="en-US" altLang="ja-JP" dirty="0" smtClean="0"/>
              <a:t>analysis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689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Classification of Corrosion</a:t>
            </a:r>
            <a:endParaRPr kumimoji="1" lang="ja-JP" alt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1"/>
          </p:nvPr>
        </p:nvSpPr>
        <p:spPr>
          <a:xfrm>
            <a:off x="457200" y="847253"/>
            <a:ext cx="4038600" cy="4525963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General corrosion</a:t>
            </a:r>
          </a:p>
          <a:p>
            <a:pPr marL="457200" lvl="1" indent="0">
              <a:buNone/>
            </a:pPr>
            <a:r>
              <a:rPr lang="en-US" altLang="ja-JP" sz="2400" dirty="0" smtClean="0"/>
              <a:t>Corrosion dissolving metal </a:t>
            </a:r>
            <a:r>
              <a:rPr lang="en-US" altLang="ja-JP" sz="2400" u="sng" dirty="0" smtClean="0"/>
              <a:t>uniformly</a:t>
            </a:r>
            <a:r>
              <a:rPr lang="ja-JP" altLang="en-US" u="sng" dirty="0" smtClean="0"/>
              <a:t> </a:t>
            </a:r>
            <a:r>
              <a:rPr lang="en-US" altLang="ja-JP" u="sng" dirty="0" smtClean="0"/>
              <a:t>and slowly</a:t>
            </a:r>
            <a:r>
              <a:rPr lang="en-US" altLang="ja-JP" dirty="0" smtClean="0"/>
              <a:t> in electrolyte</a:t>
            </a:r>
            <a:r>
              <a:rPr lang="en-US" altLang="ja-JP" sz="2400" dirty="0" smtClean="0"/>
              <a:t>. 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>
          <a:xfrm>
            <a:off x="4648200" y="847253"/>
            <a:ext cx="4038600" cy="5318051"/>
          </a:xfrm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en-US" altLang="ja-JP" dirty="0"/>
              <a:t>Localized corrosion</a:t>
            </a:r>
          </a:p>
          <a:p>
            <a:pPr marL="457200" lvl="1" indent="0">
              <a:buNone/>
            </a:pPr>
            <a:r>
              <a:rPr lang="en-US" altLang="ja-JP" dirty="0" smtClean="0"/>
              <a:t>Corrosion dissolving metal </a:t>
            </a:r>
            <a:r>
              <a:rPr lang="en-US" altLang="ja-JP" u="sng" dirty="0"/>
              <a:t>locally and </a:t>
            </a:r>
            <a:r>
              <a:rPr lang="en-US" altLang="ja-JP" u="sng" dirty="0" smtClean="0"/>
              <a:t>quickly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788024" y="2132856"/>
            <a:ext cx="382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More important issue </a:t>
            </a:r>
          </a:p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for safety !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954470" y="3174833"/>
            <a:ext cx="3113474" cy="2828095"/>
            <a:chOff x="827584" y="2833153"/>
            <a:chExt cx="3113474" cy="2828095"/>
          </a:xfrm>
        </p:grpSpPr>
        <p:sp>
          <p:nvSpPr>
            <p:cNvPr id="37" name="正方形/長方形 36"/>
            <p:cNvSpPr/>
            <p:nvPr/>
          </p:nvSpPr>
          <p:spPr bwMode="auto">
            <a:xfrm>
              <a:off x="827584" y="2859219"/>
              <a:ext cx="3060000" cy="2772000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38" name="フリーフォーム 37"/>
            <p:cNvSpPr/>
            <p:nvPr/>
          </p:nvSpPr>
          <p:spPr bwMode="auto">
            <a:xfrm>
              <a:off x="827584" y="3795219"/>
              <a:ext cx="3060000" cy="1866029"/>
            </a:xfrm>
            <a:custGeom>
              <a:avLst/>
              <a:gdLst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7744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325880 w 2392680"/>
                <a:gd name="connsiteY8" fmla="*/ 91440 h 1188720"/>
                <a:gd name="connsiteX9" fmla="*/ 1082040 w 2392680"/>
                <a:gd name="connsiteY9" fmla="*/ 121920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7744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325880 w 2392680"/>
                <a:gd name="connsiteY8" fmla="*/ 91440 h 1188720"/>
                <a:gd name="connsiteX9" fmla="*/ 1082040 w 2392680"/>
                <a:gd name="connsiteY9" fmla="*/ 121920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325880 w 2392680"/>
                <a:gd name="connsiteY8" fmla="*/ 91440 h 1188720"/>
                <a:gd name="connsiteX9" fmla="*/ 1082040 w 2392680"/>
                <a:gd name="connsiteY9" fmla="*/ 121920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92680" h="1188720">
                  <a:moveTo>
                    <a:pt x="0" y="1188720"/>
                  </a:moveTo>
                  <a:lnTo>
                    <a:pt x="2392680" y="1188720"/>
                  </a:lnTo>
                  <a:cubicBezTo>
                    <a:pt x="2392423" y="812800"/>
                    <a:pt x="2392167" y="436880"/>
                    <a:pt x="2391910" y="60960"/>
                  </a:cubicBezTo>
                  <a:lnTo>
                    <a:pt x="2164080" y="76200"/>
                  </a:lnTo>
                  <a:lnTo>
                    <a:pt x="1828800" y="0"/>
                  </a:lnTo>
                  <a:lnTo>
                    <a:pt x="1676400" y="152400"/>
                  </a:lnTo>
                  <a:lnTo>
                    <a:pt x="1584960" y="106680"/>
                  </a:lnTo>
                  <a:lnTo>
                    <a:pt x="1463040" y="167640"/>
                  </a:lnTo>
                  <a:lnTo>
                    <a:pt x="1325880" y="91440"/>
                  </a:lnTo>
                  <a:lnTo>
                    <a:pt x="1082040" y="121920"/>
                  </a:lnTo>
                  <a:lnTo>
                    <a:pt x="822960" y="15240"/>
                  </a:lnTo>
                  <a:lnTo>
                    <a:pt x="624840" y="91440"/>
                  </a:lnTo>
                  <a:lnTo>
                    <a:pt x="350520" y="45720"/>
                  </a:lnTo>
                  <a:lnTo>
                    <a:pt x="182880" y="15240"/>
                  </a:lnTo>
                  <a:lnTo>
                    <a:pt x="60960" y="182880"/>
                  </a:lnTo>
                  <a:lnTo>
                    <a:pt x="0" y="152400"/>
                  </a:lnTo>
                  <a:lnTo>
                    <a:pt x="0" y="1188720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2679174" y="2833153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Electrolyte</a:t>
              </a:r>
              <a:endParaRPr kumimoji="1" lang="ja-JP" altLang="en-US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2895378" y="457933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Metal</a:t>
              </a:r>
              <a:endParaRPr kumimoji="1" lang="ja-JP" altLang="en-US" dirty="0"/>
            </a:p>
          </p:txBody>
        </p:sp>
        <p:sp>
          <p:nvSpPr>
            <p:cNvPr id="3" name="上矢印 2"/>
            <p:cNvSpPr/>
            <p:nvPr/>
          </p:nvSpPr>
          <p:spPr bwMode="auto">
            <a:xfrm>
              <a:off x="971600" y="3501008"/>
              <a:ext cx="152400" cy="247580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7" name="上矢印 16"/>
            <p:cNvSpPr/>
            <p:nvPr/>
          </p:nvSpPr>
          <p:spPr bwMode="auto">
            <a:xfrm>
              <a:off x="1451164" y="3484297"/>
              <a:ext cx="152400" cy="247580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8" name="上矢印 17"/>
            <p:cNvSpPr/>
            <p:nvPr/>
          </p:nvSpPr>
          <p:spPr bwMode="auto">
            <a:xfrm>
              <a:off x="1924036" y="3469700"/>
              <a:ext cx="152400" cy="247580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19" name="上矢印 18"/>
            <p:cNvSpPr/>
            <p:nvPr/>
          </p:nvSpPr>
          <p:spPr bwMode="auto">
            <a:xfrm>
              <a:off x="2353392" y="3499220"/>
              <a:ext cx="152400" cy="247580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0" name="上矢印 19"/>
            <p:cNvSpPr/>
            <p:nvPr/>
          </p:nvSpPr>
          <p:spPr bwMode="auto">
            <a:xfrm>
              <a:off x="3383837" y="3499220"/>
              <a:ext cx="152400" cy="247580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21" name="上矢印 20"/>
            <p:cNvSpPr/>
            <p:nvPr/>
          </p:nvSpPr>
          <p:spPr bwMode="auto">
            <a:xfrm>
              <a:off x="2861053" y="3484297"/>
              <a:ext cx="152400" cy="247580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5115227" y="3202485"/>
            <a:ext cx="3103037" cy="2781338"/>
            <a:chOff x="5213379" y="2483604"/>
            <a:chExt cx="3103037" cy="2781338"/>
          </a:xfrm>
        </p:grpSpPr>
        <p:sp>
          <p:nvSpPr>
            <p:cNvPr id="40" name="正方形/長方形 39"/>
            <p:cNvSpPr/>
            <p:nvPr/>
          </p:nvSpPr>
          <p:spPr bwMode="auto">
            <a:xfrm>
              <a:off x="5213379" y="2484000"/>
              <a:ext cx="3060000" cy="2772000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41" name="フリーフォーム 40"/>
            <p:cNvSpPr/>
            <p:nvPr/>
          </p:nvSpPr>
          <p:spPr bwMode="auto">
            <a:xfrm>
              <a:off x="5213379" y="3469452"/>
              <a:ext cx="3060000" cy="1795490"/>
            </a:xfrm>
            <a:custGeom>
              <a:avLst/>
              <a:gdLst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7744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325880 w 2392680"/>
                <a:gd name="connsiteY8" fmla="*/ 91440 h 1188720"/>
                <a:gd name="connsiteX9" fmla="*/ 1082040 w 2392680"/>
                <a:gd name="connsiteY9" fmla="*/ 121920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7744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325880 w 2392680"/>
                <a:gd name="connsiteY8" fmla="*/ 91440 h 1188720"/>
                <a:gd name="connsiteX9" fmla="*/ 1082040 w 2392680"/>
                <a:gd name="connsiteY9" fmla="*/ 121920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325880 w 2392680"/>
                <a:gd name="connsiteY8" fmla="*/ 91440 h 1188720"/>
                <a:gd name="connsiteX9" fmla="*/ 1082040 w 2392680"/>
                <a:gd name="connsiteY9" fmla="*/ 121920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325880 w 2392680"/>
                <a:gd name="connsiteY8" fmla="*/ 91440 h 1188720"/>
                <a:gd name="connsiteX9" fmla="*/ 1053100 w 2392680"/>
                <a:gd name="connsiteY9" fmla="*/ 486758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239060 w 2392680"/>
                <a:gd name="connsiteY8" fmla="*/ 808535 h 1188720"/>
                <a:gd name="connsiteX9" fmla="*/ 1053100 w 2392680"/>
                <a:gd name="connsiteY9" fmla="*/ 486758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224590 w 2392680"/>
                <a:gd name="connsiteY8" fmla="*/ 531762 h 1188720"/>
                <a:gd name="connsiteX9" fmla="*/ 1053100 w 2392680"/>
                <a:gd name="connsiteY9" fmla="*/ 486758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224590 w 2392680"/>
                <a:gd name="connsiteY8" fmla="*/ 531762 h 1188720"/>
                <a:gd name="connsiteX9" fmla="*/ 1053100 w 2392680"/>
                <a:gd name="connsiteY9" fmla="*/ 486758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224590 w 2392680"/>
                <a:gd name="connsiteY8" fmla="*/ 531762 h 1188720"/>
                <a:gd name="connsiteX9" fmla="*/ 1009690 w 2392680"/>
                <a:gd name="connsiteY9" fmla="*/ 511919 h 1188720"/>
                <a:gd name="connsiteX10" fmla="*/ 822960 w 2392680"/>
                <a:gd name="connsiteY10" fmla="*/ 15240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224590 w 2392680"/>
                <a:gd name="connsiteY8" fmla="*/ 531762 h 1188720"/>
                <a:gd name="connsiteX9" fmla="*/ 1009690 w 2392680"/>
                <a:gd name="connsiteY9" fmla="*/ 511919 h 1188720"/>
                <a:gd name="connsiteX10" fmla="*/ 909780 w 2392680"/>
                <a:gd name="connsiteY10" fmla="*/ 115885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195650 w 2392680"/>
                <a:gd name="connsiteY8" fmla="*/ 657569 h 1188720"/>
                <a:gd name="connsiteX9" fmla="*/ 1009690 w 2392680"/>
                <a:gd name="connsiteY9" fmla="*/ 511919 h 1188720"/>
                <a:gd name="connsiteX10" fmla="*/ 909780 w 2392680"/>
                <a:gd name="connsiteY10" fmla="*/ 115885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181180 w 2392680"/>
                <a:gd name="connsiteY8" fmla="*/ 632408 h 1188720"/>
                <a:gd name="connsiteX9" fmla="*/ 1009690 w 2392680"/>
                <a:gd name="connsiteY9" fmla="*/ 511919 h 1188720"/>
                <a:gd name="connsiteX10" fmla="*/ 909780 w 2392680"/>
                <a:gd name="connsiteY10" fmla="*/ 115885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181180 w 2392680"/>
                <a:gd name="connsiteY8" fmla="*/ 632408 h 1188720"/>
                <a:gd name="connsiteX9" fmla="*/ 1009690 w 2392680"/>
                <a:gd name="connsiteY9" fmla="*/ 637725 h 1188720"/>
                <a:gd name="connsiteX10" fmla="*/ 909780 w 2392680"/>
                <a:gd name="connsiteY10" fmla="*/ 115885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181180 w 2392680"/>
                <a:gd name="connsiteY8" fmla="*/ 632408 h 1188720"/>
                <a:gd name="connsiteX9" fmla="*/ 1009690 w 2392680"/>
                <a:gd name="connsiteY9" fmla="*/ 637725 h 1188720"/>
                <a:gd name="connsiteX10" fmla="*/ 909780 w 2392680"/>
                <a:gd name="connsiteY10" fmla="*/ 115885 h 1188720"/>
                <a:gd name="connsiteX11" fmla="*/ 624840 w 2392680"/>
                <a:gd name="connsiteY11" fmla="*/ 91440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181180 w 2392680"/>
                <a:gd name="connsiteY8" fmla="*/ 632408 h 1188720"/>
                <a:gd name="connsiteX9" fmla="*/ 1009690 w 2392680"/>
                <a:gd name="connsiteY9" fmla="*/ 637725 h 1188720"/>
                <a:gd name="connsiteX10" fmla="*/ 909780 w 2392680"/>
                <a:gd name="connsiteY10" fmla="*/ 115885 h 1188720"/>
                <a:gd name="connsiteX11" fmla="*/ 624840 w 2392680"/>
                <a:gd name="connsiteY11" fmla="*/ 166924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181180 w 2392680"/>
                <a:gd name="connsiteY8" fmla="*/ 632408 h 1188720"/>
                <a:gd name="connsiteX9" fmla="*/ 1009690 w 2392680"/>
                <a:gd name="connsiteY9" fmla="*/ 637725 h 1188720"/>
                <a:gd name="connsiteX10" fmla="*/ 909780 w 2392680"/>
                <a:gd name="connsiteY10" fmla="*/ 115885 h 1188720"/>
                <a:gd name="connsiteX11" fmla="*/ 668250 w 2392680"/>
                <a:gd name="connsiteY11" fmla="*/ 141763 h 1188720"/>
                <a:gd name="connsiteX12" fmla="*/ 350520 w 2392680"/>
                <a:gd name="connsiteY12" fmla="*/ 45720 h 1188720"/>
                <a:gd name="connsiteX13" fmla="*/ 182880 w 2392680"/>
                <a:gd name="connsiteY13" fmla="*/ 15240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181180 w 2392680"/>
                <a:gd name="connsiteY8" fmla="*/ 632408 h 1188720"/>
                <a:gd name="connsiteX9" fmla="*/ 1009690 w 2392680"/>
                <a:gd name="connsiteY9" fmla="*/ 637725 h 1188720"/>
                <a:gd name="connsiteX10" fmla="*/ 909780 w 2392680"/>
                <a:gd name="connsiteY10" fmla="*/ 115885 h 1188720"/>
                <a:gd name="connsiteX11" fmla="*/ 668250 w 2392680"/>
                <a:gd name="connsiteY11" fmla="*/ 141763 h 1188720"/>
                <a:gd name="connsiteX12" fmla="*/ 350520 w 2392680"/>
                <a:gd name="connsiteY12" fmla="*/ 45720 h 1188720"/>
                <a:gd name="connsiteX13" fmla="*/ 211820 w 2392680"/>
                <a:gd name="connsiteY13" fmla="*/ 90724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88720 h 1188720"/>
                <a:gd name="connsiteX1" fmla="*/ 2392680 w 2392680"/>
                <a:gd name="connsiteY1" fmla="*/ 1188720 h 1188720"/>
                <a:gd name="connsiteX2" fmla="*/ 2391910 w 2392680"/>
                <a:gd name="connsiteY2" fmla="*/ 60960 h 1188720"/>
                <a:gd name="connsiteX3" fmla="*/ 2164080 w 2392680"/>
                <a:gd name="connsiteY3" fmla="*/ 76200 h 1188720"/>
                <a:gd name="connsiteX4" fmla="*/ 1828800 w 2392680"/>
                <a:gd name="connsiteY4" fmla="*/ 0 h 1188720"/>
                <a:gd name="connsiteX5" fmla="*/ 1676400 w 2392680"/>
                <a:gd name="connsiteY5" fmla="*/ 152400 h 1188720"/>
                <a:gd name="connsiteX6" fmla="*/ 1584960 w 2392680"/>
                <a:gd name="connsiteY6" fmla="*/ 106680 h 1188720"/>
                <a:gd name="connsiteX7" fmla="*/ 1463040 w 2392680"/>
                <a:gd name="connsiteY7" fmla="*/ 167640 h 1188720"/>
                <a:gd name="connsiteX8" fmla="*/ 1239060 w 2392680"/>
                <a:gd name="connsiteY8" fmla="*/ 632408 h 1188720"/>
                <a:gd name="connsiteX9" fmla="*/ 1009690 w 2392680"/>
                <a:gd name="connsiteY9" fmla="*/ 637725 h 1188720"/>
                <a:gd name="connsiteX10" fmla="*/ 909780 w 2392680"/>
                <a:gd name="connsiteY10" fmla="*/ 115885 h 1188720"/>
                <a:gd name="connsiteX11" fmla="*/ 668250 w 2392680"/>
                <a:gd name="connsiteY11" fmla="*/ 141763 h 1188720"/>
                <a:gd name="connsiteX12" fmla="*/ 350520 w 2392680"/>
                <a:gd name="connsiteY12" fmla="*/ 45720 h 1188720"/>
                <a:gd name="connsiteX13" fmla="*/ 211820 w 2392680"/>
                <a:gd name="connsiteY13" fmla="*/ 90724 h 1188720"/>
                <a:gd name="connsiteX14" fmla="*/ 60960 w 2392680"/>
                <a:gd name="connsiteY14" fmla="*/ 182880 h 1188720"/>
                <a:gd name="connsiteX15" fmla="*/ 0 w 2392680"/>
                <a:gd name="connsiteY15" fmla="*/ 152400 h 1188720"/>
                <a:gd name="connsiteX16" fmla="*/ 0 w 2392680"/>
                <a:gd name="connsiteY16" fmla="*/ 1188720 h 1188720"/>
                <a:gd name="connsiteX0" fmla="*/ 0 w 2392680"/>
                <a:gd name="connsiteY0" fmla="*/ 1143785 h 1143785"/>
                <a:gd name="connsiteX1" fmla="*/ 2392680 w 2392680"/>
                <a:gd name="connsiteY1" fmla="*/ 1143785 h 1143785"/>
                <a:gd name="connsiteX2" fmla="*/ 2391910 w 2392680"/>
                <a:gd name="connsiteY2" fmla="*/ 16025 h 1143785"/>
                <a:gd name="connsiteX3" fmla="*/ 2164080 w 2392680"/>
                <a:gd name="connsiteY3" fmla="*/ 31265 h 1143785"/>
                <a:gd name="connsiteX4" fmla="*/ 1857740 w 2392680"/>
                <a:gd name="connsiteY4" fmla="*/ 5387 h 1143785"/>
                <a:gd name="connsiteX5" fmla="*/ 1676400 w 2392680"/>
                <a:gd name="connsiteY5" fmla="*/ 107465 h 1143785"/>
                <a:gd name="connsiteX6" fmla="*/ 1584960 w 2392680"/>
                <a:gd name="connsiteY6" fmla="*/ 61745 h 1143785"/>
                <a:gd name="connsiteX7" fmla="*/ 1463040 w 2392680"/>
                <a:gd name="connsiteY7" fmla="*/ 122705 h 1143785"/>
                <a:gd name="connsiteX8" fmla="*/ 1239060 w 2392680"/>
                <a:gd name="connsiteY8" fmla="*/ 587473 h 1143785"/>
                <a:gd name="connsiteX9" fmla="*/ 1009690 w 2392680"/>
                <a:gd name="connsiteY9" fmla="*/ 592790 h 1143785"/>
                <a:gd name="connsiteX10" fmla="*/ 909780 w 2392680"/>
                <a:gd name="connsiteY10" fmla="*/ 70950 h 1143785"/>
                <a:gd name="connsiteX11" fmla="*/ 668250 w 2392680"/>
                <a:gd name="connsiteY11" fmla="*/ 96828 h 1143785"/>
                <a:gd name="connsiteX12" fmla="*/ 350520 w 2392680"/>
                <a:gd name="connsiteY12" fmla="*/ 785 h 1143785"/>
                <a:gd name="connsiteX13" fmla="*/ 211820 w 2392680"/>
                <a:gd name="connsiteY13" fmla="*/ 45789 h 1143785"/>
                <a:gd name="connsiteX14" fmla="*/ 60960 w 2392680"/>
                <a:gd name="connsiteY14" fmla="*/ 137945 h 1143785"/>
                <a:gd name="connsiteX15" fmla="*/ 0 w 2392680"/>
                <a:gd name="connsiteY15" fmla="*/ 107465 h 1143785"/>
                <a:gd name="connsiteX16" fmla="*/ 0 w 2392680"/>
                <a:gd name="connsiteY16" fmla="*/ 1143785 h 1143785"/>
                <a:gd name="connsiteX0" fmla="*/ 0 w 2392680"/>
                <a:gd name="connsiteY0" fmla="*/ 1143785 h 1143785"/>
                <a:gd name="connsiteX1" fmla="*/ 2392680 w 2392680"/>
                <a:gd name="connsiteY1" fmla="*/ 1143785 h 1143785"/>
                <a:gd name="connsiteX2" fmla="*/ 2391910 w 2392680"/>
                <a:gd name="connsiteY2" fmla="*/ 16025 h 1143785"/>
                <a:gd name="connsiteX3" fmla="*/ 2164080 w 2392680"/>
                <a:gd name="connsiteY3" fmla="*/ 31265 h 1143785"/>
                <a:gd name="connsiteX4" fmla="*/ 1857740 w 2392680"/>
                <a:gd name="connsiteY4" fmla="*/ 5387 h 1143785"/>
                <a:gd name="connsiteX5" fmla="*/ 1676400 w 2392680"/>
                <a:gd name="connsiteY5" fmla="*/ 107465 h 1143785"/>
                <a:gd name="connsiteX6" fmla="*/ 1584960 w 2392680"/>
                <a:gd name="connsiteY6" fmla="*/ 61745 h 1143785"/>
                <a:gd name="connsiteX7" fmla="*/ 1463040 w 2392680"/>
                <a:gd name="connsiteY7" fmla="*/ 122705 h 1143785"/>
                <a:gd name="connsiteX8" fmla="*/ 1210120 w 2392680"/>
                <a:gd name="connsiteY8" fmla="*/ 763602 h 1143785"/>
                <a:gd name="connsiteX9" fmla="*/ 1009690 w 2392680"/>
                <a:gd name="connsiteY9" fmla="*/ 592790 h 1143785"/>
                <a:gd name="connsiteX10" fmla="*/ 909780 w 2392680"/>
                <a:gd name="connsiteY10" fmla="*/ 70950 h 1143785"/>
                <a:gd name="connsiteX11" fmla="*/ 668250 w 2392680"/>
                <a:gd name="connsiteY11" fmla="*/ 96828 h 1143785"/>
                <a:gd name="connsiteX12" fmla="*/ 350520 w 2392680"/>
                <a:gd name="connsiteY12" fmla="*/ 785 h 1143785"/>
                <a:gd name="connsiteX13" fmla="*/ 211820 w 2392680"/>
                <a:gd name="connsiteY13" fmla="*/ 45789 h 1143785"/>
                <a:gd name="connsiteX14" fmla="*/ 60960 w 2392680"/>
                <a:gd name="connsiteY14" fmla="*/ 137945 h 1143785"/>
                <a:gd name="connsiteX15" fmla="*/ 0 w 2392680"/>
                <a:gd name="connsiteY15" fmla="*/ 107465 h 1143785"/>
                <a:gd name="connsiteX16" fmla="*/ 0 w 2392680"/>
                <a:gd name="connsiteY16" fmla="*/ 1143785 h 1143785"/>
                <a:gd name="connsiteX0" fmla="*/ 0 w 2392680"/>
                <a:gd name="connsiteY0" fmla="*/ 1143785 h 1143785"/>
                <a:gd name="connsiteX1" fmla="*/ 2392680 w 2392680"/>
                <a:gd name="connsiteY1" fmla="*/ 1143785 h 1143785"/>
                <a:gd name="connsiteX2" fmla="*/ 2391910 w 2392680"/>
                <a:gd name="connsiteY2" fmla="*/ 16025 h 1143785"/>
                <a:gd name="connsiteX3" fmla="*/ 2164080 w 2392680"/>
                <a:gd name="connsiteY3" fmla="*/ 31265 h 1143785"/>
                <a:gd name="connsiteX4" fmla="*/ 1857740 w 2392680"/>
                <a:gd name="connsiteY4" fmla="*/ 5387 h 1143785"/>
                <a:gd name="connsiteX5" fmla="*/ 1676400 w 2392680"/>
                <a:gd name="connsiteY5" fmla="*/ 107465 h 1143785"/>
                <a:gd name="connsiteX6" fmla="*/ 1584960 w 2392680"/>
                <a:gd name="connsiteY6" fmla="*/ 61745 h 1143785"/>
                <a:gd name="connsiteX7" fmla="*/ 1463040 w 2392680"/>
                <a:gd name="connsiteY7" fmla="*/ 122705 h 1143785"/>
                <a:gd name="connsiteX8" fmla="*/ 1210120 w 2392680"/>
                <a:gd name="connsiteY8" fmla="*/ 763602 h 1143785"/>
                <a:gd name="connsiteX9" fmla="*/ 1009690 w 2392680"/>
                <a:gd name="connsiteY9" fmla="*/ 668274 h 1143785"/>
                <a:gd name="connsiteX10" fmla="*/ 909780 w 2392680"/>
                <a:gd name="connsiteY10" fmla="*/ 70950 h 1143785"/>
                <a:gd name="connsiteX11" fmla="*/ 668250 w 2392680"/>
                <a:gd name="connsiteY11" fmla="*/ 96828 h 1143785"/>
                <a:gd name="connsiteX12" fmla="*/ 350520 w 2392680"/>
                <a:gd name="connsiteY12" fmla="*/ 785 h 1143785"/>
                <a:gd name="connsiteX13" fmla="*/ 211820 w 2392680"/>
                <a:gd name="connsiteY13" fmla="*/ 45789 h 1143785"/>
                <a:gd name="connsiteX14" fmla="*/ 60960 w 2392680"/>
                <a:gd name="connsiteY14" fmla="*/ 137945 h 1143785"/>
                <a:gd name="connsiteX15" fmla="*/ 0 w 2392680"/>
                <a:gd name="connsiteY15" fmla="*/ 107465 h 1143785"/>
                <a:gd name="connsiteX16" fmla="*/ 0 w 2392680"/>
                <a:gd name="connsiteY16" fmla="*/ 1143785 h 1143785"/>
                <a:gd name="connsiteX0" fmla="*/ 0 w 2392680"/>
                <a:gd name="connsiteY0" fmla="*/ 1143785 h 1143785"/>
                <a:gd name="connsiteX1" fmla="*/ 2392680 w 2392680"/>
                <a:gd name="connsiteY1" fmla="*/ 1143785 h 1143785"/>
                <a:gd name="connsiteX2" fmla="*/ 2391910 w 2392680"/>
                <a:gd name="connsiteY2" fmla="*/ 16025 h 1143785"/>
                <a:gd name="connsiteX3" fmla="*/ 2164080 w 2392680"/>
                <a:gd name="connsiteY3" fmla="*/ 31265 h 1143785"/>
                <a:gd name="connsiteX4" fmla="*/ 1857740 w 2392680"/>
                <a:gd name="connsiteY4" fmla="*/ 5387 h 1143785"/>
                <a:gd name="connsiteX5" fmla="*/ 1676400 w 2392680"/>
                <a:gd name="connsiteY5" fmla="*/ 107465 h 1143785"/>
                <a:gd name="connsiteX6" fmla="*/ 1584960 w 2392680"/>
                <a:gd name="connsiteY6" fmla="*/ 61745 h 1143785"/>
                <a:gd name="connsiteX7" fmla="*/ 1463040 w 2392680"/>
                <a:gd name="connsiteY7" fmla="*/ 122705 h 1143785"/>
                <a:gd name="connsiteX8" fmla="*/ 1166710 w 2392680"/>
                <a:gd name="connsiteY8" fmla="*/ 788763 h 1143785"/>
                <a:gd name="connsiteX9" fmla="*/ 1009690 w 2392680"/>
                <a:gd name="connsiteY9" fmla="*/ 668274 h 1143785"/>
                <a:gd name="connsiteX10" fmla="*/ 909780 w 2392680"/>
                <a:gd name="connsiteY10" fmla="*/ 70950 h 1143785"/>
                <a:gd name="connsiteX11" fmla="*/ 668250 w 2392680"/>
                <a:gd name="connsiteY11" fmla="*/ 96828 h 1143785"/>
                <a:gd name="connsiteX12" fmla="*/ 350520 w 2392680"/>
                <a:gd name="connsiteY12" fmla="*/ 785 h 1143785"/>
                <a:gd name="connsiteX13" fmla="*/ 211820 w 2392680"/>
                <a:gd name="connsiteY13" fmla="*/ 45789 h 1143785"/>
                <a:gd name="connsiteX14" fmla="*/ 60960 w 2392680"/>
                <a:gd name="connsiteY14" fmla="*/ 137945 h 1143785"/>
                <a:gd name="connsiteX15" fmla="*/ 0 w 2392680"/>
                <a:gd name="connsiteY15" fmla="*/ 107465 h 1143785"/>
                <a:gd name="connsiteX16" fmla="*/ 0 w 2392680"/>
                <a:gd name="connsiteY16" fmla="*/ 1143785 h 1143785"/>
                <a:gd name="connsiteX0" fmla="*/ 0 w 2392680"/>
                <a:gd name="connsiteY0" fmla="*/ 1143785 h 1143785"/>
                <a:gd name="connsiteX1" fmla="*/ 2392680 w 2392680"/>
                <a:gd name="connsiteY1" fmla="*/ 1143785 h 1143785"/>
                <a:gd name="connsiteX2" fmla="*/ 2391910 w 2392680"/>
                <a:gd name="connsiteY2" fmla="*/ 16025 h 1143785"/>
                <a:gd name="connsiteX3" fmla="*/ 2164080 w 2392680"/>
                <a:gd name="connsiteY3" fmla="*/ 31265 h 1143785"/>
                <a:gd name="connsiteX4" fmla="*/ 1857740 w 2392680"/>
                <a:gd name="connsiteY4" fmla="*/ 5387 h 1143785"/>
                <a:gd name="connsiteX5" fmla="*/ 1676400 w 2392680"/>
                <a:gd name="connsiteY5" fmla="*/ 107465 h 1143785"/>
                <a:gd name="connsiteX6" fmla="*/ 1584960 w 2392680"/>
                <a:gd name="connsiteY6" fmla="*/ 61745 h 1143785"/>
                <a:gd name="connsiteX7" fmla="*/ 1463040 w 2392680"/>
                <a:gd name="connsiteY7" fmla="*/ 122705 h 1143785"/>
                <a:gd name="connsiteX8" fmla="*/ 1166710 w 2392680"/>
                <a:gd name="connsiteY8" fmla="*/ 788763 h 1143785"/>
                <a:gd name="connsiteX9" fmla="*/ 1009690 w 2392680"/>
                <a:gd name="connsiteY9" fmla="*/ 768919 h 1143785"/>
                <a:gd name="connsiteX10" fmla="*/ 909780 w 2392680"/>
                <a:gd name="connsiteY10" fmla="*/ 70950 h 1143785"/>
                <a:gd name="connsiteX11" fmla="*/ 668250 w 2392680"/>
                <a:gd name="connsiteY11" fmla="*/ 96828 h 1143785"/>
                <a:gd name="connsiteX12" fmla="*/ 350520 w 2392680"/>
                <a:gd name="connsiteY12" fmla="*/ 785 h 1143785"/>
                <a:gd name="connsiteX13" fmla="*/ 211820 w 2392680"/>
                <a:gd name="connsiteY13" fmla="*/ 45789 h 1143785"/>
                <a:gd name="connsiteX14" fmla="*/ 60960 w 2392680"/>
                <a:gd name="connsiteY14" fmla="*/ 137945 h 1143785"/>
                <a:gd name="connsiteX15" fmla="*/ 0 w 2392680"/>
                <a:gd name="connsiteY15" fmla="*/ 107465 h 1143785"/>
                <a:gd name="connsiteX16" fmla="*/ 0 w 2392680"/>
                <a:gd name="connsiteY16" fmla="*/ 1143785 h 1143785"/>
                <a:gd name="connsiteX0" fmla="*/ 0 w 2392680"/>
                <a:gd name="connsiteY0" fmla="*/ 1143785 h 1143785"/>
                <a:gd name="connsiteX1" fmla="*/ 2392680 w 2392680"/>
                <a:gd name="connsiteY1" fmla="*/ 1143785 h 1143785"/>
                <a:gd name="connsiteX2" fmla="*/ 2391910 w 2392680"/>
                <a:gd name="connsiteY2" fmla="*/ 16025 h 1143785"/>
                <a:gd name="connsiteX3" fmla="*/ 2164080 w 2392680"/>
                <a:gd name="connsiteY3" fmla="*/ 31265 h 1143785"/>
                <a:gd name="connsiteX4" fmla="*/ 1857740 w 2392680"/>
                <a:gd name="connsiteY4" fmla="*/ 5387 h 1143785"/>
                <a:gd name="connsiteX5" fmla="*/ 1676400 w 2392680"/>
                <a:gd name="connsiteY5" fmla="*/ 107465 h 1143785"/>
                <a:gd name="connsiteX6" fmla="*/ 1584960 w 2392680"/>
                <a:gd name="connsiteY6" fmla="*/ 61745 h 1143785"/>
                <a:gd name="connsiteX7" fmla="*/ 1463040 w 2392680"/>
                <a:gd name="connsiteY7" fmla="*/ 122705 h 1143785"/>
                <a:gd name="connsiteX8" fmla="*/ 1195650 w 2392680"/>
                <a:gd name="connsiteY8" fmla="*/ 788763 h 1143785"/>
                <a:gd name="connsiteX9" fmla="*/ 1009690 w 2392680"/>
                <a:gd name="connsiteY9" fmla="*/ 768919 h 1143785"/>
                <a:gd name="connsiteX10" fmla="*/ 909780 w 2392680"/>
                <a:gd name="connsiteY10" fmla="*/ 70950 h 1143785"/>
                <a:gd name="connsiteX11" fmla="*/ 668250 w 2392680"/>
                <a:gd name="connsiteY11" fmla="*/ 96828 h 1143785"/>
                <a:gd name="connsiteX12" fmla="*/ 350520 w 2392680"/>
                <a:gd name="connsiteY12" fmla="*/ 785 h 1143785"/>
                <a:gd name="connsiteX13" fmla="*/ 211820 w 2392680"/>
                <a:gd name="connsiteY13" fmla="*/ 45789 h 1143785"/>
                <a:gd name="connsiteX14" fmla="*/ 60960 w 2392680"/>
                <a:gd name="connsiteY14" fmla="*/ 137945 h 1143785"/>
                <a:gd name="connsiteX15" fmla="*/ 0 w 2392680"/>
                <a:gd name="connsiteY15" fmla="*/ 107465 h 1143785"/>
                <a:gd name="connsiteX16" fmla="*/ 0 w 2392680"/>
                <a:gd name="connsiteY16" fmla="*/ 1143785 h 1143785"/>
                <a:gd name="connsiteX0" fmla="*/ 0 w 2392680"/>
                <a:gd name="connsiteY0" fmla="*/ 1143785 h 1143785"/>
                <a:gd name="connsiteX1" fmla="*/ 2392680 w 2392680"/>
                <a:gd name="connsiteY1" fmla="*/ 1143785 h 1143785"/>
                <a:gd name="connsiteX2" fmla="*/ 2391910 w 2392680"/>
                <a:gd name="connsiteY2" fmla="*/ 16025 h 1143785"/>
                <a:gd name="connsiteX3" fmla="*/ 2164080 w 2392680"/>
                <a:gd name="connsiteY3" fmla="*/ 31265 h 1143785"/>
                <a:gd name="connsiteX4" fmla="*/ 1857740 w 2392680"/>
                <a:gd name="connsiteY4" fmla="*/ 5387 h 1143785"/>
                <a:gd name="connsiteX5" fmla="*/ 1676400 w 2392680"/>
                <a:gd name="connsiteY5" fmla="*/ 107465 h 1143785"/>
                <a:gd name="connsiteX6" fmla="*/ 1584960 w 2392680"/>
                <a:gd name="connsiteY6" fmla="*/ 61745 h 1143785"/>
                <a:gd name="connsiteX7" fmla="*/ 1463040 w 2392680"/>
                <a:gd name="connsiteY7" fmla="*/ 122705 h 1143785"/>
                <a:gd name="connsiteX8" fmla="*/ 1195650 w 2392680"/>
                <a:gd name="connsiteY8" fmla="*/ 788763 h 1143785"/>
                <a:gd name="connsiteX9" fmla="*/ 1009690 w 2392680"/>
                <a:gd name="connsiteY9" fmla="*/ 768919 h 1143785"/>
                <a:gd name="connsiteX10" fmla="*/ 909780 w 2392680"/>
                <a:gd name="connsiteY10" fmla="*/ 70950 h 1143785"/>
                <a:gd name="connsiteX11" fmla="*/ 668250 w 2392680"/>
                <a:gd name="connsiteY11" fmla="*/ 96828 h 1143785"/>
                <a:gd name="connsiteX12" fmla="*/ 350520 w 2392680"/>
                <a:gd name="connsiteY12" fmla="*/ 785 h 1143785"/>
                <a:gd name="connsiteX13" fmla="*/ 211820 w 2392680"/>
                <a:gd name="connsiteY13" fmla="*/ 45789 h 1143785"/>
                <a:gd name="connsiteX14" fmla="*/ 60960 w 2392680"/>
                <a:gd name="connsiteY14" fmla="*/ 137945 h 1143785"/>
                <a:gd name="connsiteX15" fmla="*/ 0 w 2392680"/>
                <a:gd name="connsiteY15" fmla="*/ 107465 h 1143785"/>
                <a:gd name="connsiteX16" fmla="*/ 0 w 2392680"/>
                <a:gd name="connsiteY16" fmla="*/ 1143785 h 114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92680" h="1143785">
                  <a:moveTo>
                    <a:pt x="0" y="1143785"/>
                  </a:moveTo>
                  <a:lnTo>
                    <a:pt x="2392680" y="1143785"/>
                  </a:lnTo>
                  <a:cubicBezTo>
                    <a:pt x="2392423" y="767865"/>
                    <a:pt x="2392167" y="391945"/>
                    <a:pt x="2391910" y="16025"/>
                  </a:cubicBezTo>
                  <a:lnTo>
                    <a:pt x="2164080" y="31265"/>
                  </a:lnTo>
                  <a:lnTo>
                    <a:pt x="1857740" y="5387"/>
                  </a:lnTo>
                  <a:lnTo>
                    <a:pt x="1676400" y="107465"/>
                  </a:lnTo>
                  <a:lnTo>
                    <a:pt x="1584960" y="61745"/>
                  </a:lnTo>
                  <a:lnTo>
                    <a:pt x="1463040" y="122705"/>
                  </a:lnTo>
                  <a:cubicBezTo>
                    <a:pt x="1417320" y="97305"/>
                    <a:pt x="1299534" y="708036"/>
                    <a:pt x="1195650" y="788763"/>
                  </a:cubicBezTo>
                  <a:cubicBezTo>
                    <a:pt x="1105622" y="858723"/>
                    <a:pt x="1115087" y="800694"/>
                    <a:pt x="1009690" y="768919"/>
                  </a:cubicBezTo>
                  <a:lnTo>
                    <a:pt x="909780" y="70950"/>
                  </a:lnTo>
                  <a:lnTo>
                    <a:pt x="668250" y="96828"/>
                  </a:lnTo>
                  <a:cubicBezTo>
                    <a:pt x="576810" y="56427"/>
                    <a:pt x="426592" y="9291"/>
                    <a:pt x="350520" y="785"/>
                  </a:cubicBezTo>
                  <a:cubicBezTo>
                    <a:pt x="274448" y="-7721"/>
                    <a:pt x="267700" y="55949"/>
                    <a:pt x="211820" y="45789"/>
                  </a:cubicBezTo>
                  <a:lnTo>
                    <a:pt x="60960" y="137945"/>
                  </a:lnTo>
                  <a:lnTo>
                    <a:pt x="0" y="107465"/>
                  </a:lnTo>
                  <a:lnTo>
                    <a:pt x="0" y="1143785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明朝" pitchFamily="17" charset="-128"/>
                <a:ea typeface="ＭＳ 明朝" pitchFamily="17" charset="-128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7054532" y="2483604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Electrolyte</a:t>
              </a:r>
              <a:endParaRPr kumimoji="1" lang="ja-JP" altLang="en-US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7241581" y="420671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Metal</a:t>
              </a:r>
              <a:endParaRPr kumimoji="1" lang="ja-JP" altLang="en-US" dirty="0"/>
            </a:p>
          </p:txBody>
        </p:sp>
        <p:sp>
          <p:nvSpPr>
            <p:cNvPr id="22" name="上矢印 21"/>
            <p:cNvSpPr/>
            <p:nvPr/>
          </p:nvSpPr>
          <p:spPr bwMode="auto">
            <a:xfrm>
              <a:off x="6533466" y="3982121"/>
              <a:ext cx="264566" cy="671015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0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6273"/>
            <a:ext cx="8806928" cy="864096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Example of analysis</a:t>
            </a:r>
            <a:endParaRPr kumimoji="1" lang="ja-JP" altLang="en-US" sz="3600" dirty="0"/>
          </a:p>
        </p:txBody>
      </p:sp>
      <p:sp>
        <p:nvSpPr>
          <p:cNvPr id="1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5" y="764704"/>
            <a:ext cx="8856984" cy="18250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2800" b="0" dirty="0" smtClean="0"/>
              <a:t>The </a:t>
            </a:r>
            <a:r>
              <a:rPr lang="en-US" altLang="ja-JP" sz="2800" b="0" dirty="0"/>
              <a:t>progress of corrosion simulating the actual through hole caused by localized corrosion under accumulated rust</a:t>
            </a:r>
            <a:endParaRPr lang="en-US" altLang="ja-JP" sz="2800" b="0" dirty="0" smtClean="0"/>
          </a:p>
          <a:p>
            <a:pPr marL="0" indent="0">
              <a:buNone/>
            </a:pPr>
            <a:r>
              <a:rPr lang="en-US" altLang="ja-JP" sz="2800" dirty="0" smtClean="0"/>
              <a:t>The </a:t>
            </a:r>
            <a:r>
              <a:rPr lang="en-US" altLang="ja-JP" sz="2800" dirty="0"/>
              <a:t>target is the initiation of the through hole detected in </a:t>
            </a:r>
            <a:r>
              <a:rPr lang="en-US" altLang="ja-JP" sz="2800" dirty="0" err="1"/>
              <a:t>Hamaoka</a:t>
            </a:r>
            <a:r>
              <a:rPr lang="en-US" altLang="ja-JP" sz="2800" dirty="0"/>
              <a:t> nuclear power station</a:t>
            </a:r>
            <a:r>
              <a:rPr lang="en-US" altLang="ja-JP" sz="2800" dirty="0" smtClean="0"/>
              <a:t>.</a:t>
            </a:r>
            <a:endParaRPr lang="ja-JP" altLang="en-US" sz="2800" dirty="0"/>
          </a:p>
        </p:txBody>
      </p:sp>
      <p:pic>
        <p:nvPicPr>
          <p:cNvPr id="10" name="Picture 2" descr="Z:\nucl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00" y="2566645"/>
            <a:ext cx="3275856" cy="246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067628" y="501491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</a:t>
            </a:r>
            <a:r>
              <a:rPr lang="en-US" altLang="ja-JP" dirty="0" smtClean="0"/>
              <a:t>hrough hole detected in </a:t>
            </a:r>
            <a:r>
              <a:rPr lang="en-US" altLang="ja-JP" dirty="0" err="1" smtClean="0"/>
              <a:t>Hamaoka</a:t>
            </a:r>
            <a:r>
              <a:rPr lang="en-US" altLang="ja-JP" dirty="0" smtClean="0"/>
              <a:t> nuclear power station</a:t>
            </a:r>
            <a:r>
              <a:rPr lang="en-US" altLang="ja-JP" baseline="30000" dirty="0" smtClean="0"/>
              <a:t>[2]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0" y="553444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[2]Ministry of Economy, Trade and Industry: Reporting causes of corrosion holes in condensate storage tank lining and Measures to prevent recurrence in Unit 5 Chubu Electric Power Co., Inc. </a:t>
            </a:r>
            <a:r>
              <a:rPr lang="en-US" altLang="ja-JP" sz="1400" dirty="0" err="1" smtClean="0"/>
              <a:t>Hamaoka</a:t>
            </a:r>
            <a:r>
              <a:rPr lang="en-US" altLang="ja-JP" sz="1400" dirty="0" smtClean="0"/>
              <a:t> Nuclear Power Station, 2012.</a:t>
            </a:r>
            <a:endParaRPr lang="ja-JP" altLang="en-US" sz="1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179513" y="3799312"/>
            <a:ext cx="4456066" cy="690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79512" y="2690046"/>
            <a:ext cx="4456067" cy="1109266"/>
          </a:xfrm>
          <a:prstGeom prst="rect">
            <a:avLst/>
          </a:prstGeom>
          <a:solidFill>
            <a:srgbClr val="F7964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 rot="5400000">
            <a:off x="1992740" y="3658627"/>
            <a:ext cx="838041" cy="1071621"/>
          </a:xfrm>
          <a:custGeom>
            <a:avLst/>
            <a:gdLst>
              <a:gd name="connsiteX0" fmla="*/ 41097 w 1192347"/>
              <a:gd name="connsiteY0" fmla="*/ 366009 h 1584969"/>
              <a:gd name="connsiteX1" fmla="*/ 626724 w 1192347"/>
              <a:gd name="connsiteY1" fmla="*/ 16687 h 1584969"/>
              <a:gd name="connsiteX2" fmla="*/ 1191802 w 1192347"/>
              <a:gd name="connsiteY2" fmla="*/ 838620 h 1584969"/>
              <a:gd name="connsiteX3" fmla="*/ 523982 w 1192347"/>
              <a:gd name="connsiteY3" fmla="*/ 1578359 h 1584969"/>
              <a:gd name="connsiteX4" fmla="*/ 0 w 1192347"/>
              <a:gd name="connsiteY4" fmla="*/ 1208489 h 1584969"/>
              <a:gd name="connsiteX0" fmla="*/ 41097 w 1191853"/>
              <a:gd name="connsiteY0" fmla="*/ 366009 h 1554654"/>
              <a:gd name="connsiteX1" fmla="*/ 626724 w 1191853"/>
              <a:gd name="connsiteY1" fmla="*/ 16687 h 1554654"/>
              <a:gd name="connsiteX2" fmla="*/ 1191802 w 1191853"/>
              <a:gd name="connsiteY2" fmla="*/ 838620 h 1554654"/>
              <a:gd name="connsiteX3" fmla="*/ 595901 w 1191853"/>
              <a:gd name="connsiteY3" fmla="*/ 1547537 h 1554654"/>
              <a:gd name="connsiteX4" fmla="*/ 0 w 1191853"/>
              <a:gd name="connsiteY4" fmla="*/ 1208489 h 1554654"/>
              <a:gd name="connsiteX0" fmla="*/ 41097 w 1191853"/>
              <a:gd name="connsiteY0" fmla="*/ 366009 h 1547789"/>
              <a:gd name="connsiteX1" fmla="*/ 626724 w 1191853"/>
              <a:gd name="connsiteY1" fmla="*/ 16687 h 1547789"/>
              <a:gd name="connsiteX2" fmla="*/ 1191802 w 1191853"/>
              <a:gd name="connsiteY2" fmla="*/ 838620 h 1547789"/>
              <a:gd name="connsiteX3" fmla="*/ 595901 w 1191853"/>
              <a:gd name="connsiteY3" fmla="*/ 1547537 h 1547789"/>
              <a:gd name="connsiteX4" fmla="*/ 0 w 1191853"/>
              <a:gd name="connsiteY4" fmla="*/ 1208489 h 1547789"/>
              <a:gd name="connsiteX0" fmla="*/ 41097 w 1191853"/>
              <a:gd name="connsiteY0" fmla="*/ 366009 h 1547537"/>
              <a:gd name="connsiteX1" fmla="*/ 626724 w 1191853"/>
              <a:gd name="connsiteY1" fmla="*/ 16687 h 1547537"/>
              <a:gd name="connsiteX2" fmla="*/ 1191802 w 1191853"/>
              <a:gd name="connsiteY2" fmla="*/ 838620 h 1547537"/>
              <a:gd name="connsiteX3" fmla="*/ 595901 w 1191853"/>
              <a:gd name="connsiteY3" fmla="*/ 1547537 h 1547537"/>
              <a:gd name="connsiteX4" fmla="*/ 0 w 1191853"/>
              <a:gd name="connsiteY4" fmla="*/ 1208489 h 1547537"/>
              <a:gd name="connsiteX0" fmla="*/ 0 w 1202128"/>
              <a:gd name="connsiteY0" fmla="*/ 431471 h 1541080"/>
              <a:gd name="connsiteX1" fmla="*/ 636998 w 1202128"/>
              <a:gd name="connsiteY1" fmla="*/ 10230 h 1541080"/>
              <a:gd name="connsiteX2" fmla="*/ 1202076 w 1202128"/>
              <a:gd name="connsiteY2" fmla="*/ 832163 h 1541080"/>
              <a:gd name="connsiteX3" fmla="*/ 606175 w 1202128"/>
              <a:gd name="connsiteY3" fmla="*/ 1541080 h 1541080"/>
              <a:gd name="connsiteX4" fmla="*/ 10274 w 1202128"/>
              <a:gd name="connsiteY4" fmla="*/ 1202032 h 1541080"/>
              <a:gd name="connsiteX0" fmla="*/ 0 w 1202128"/>
              <a:gd name="connsiteY0" fmla="*/ 431471 h 1541080"/>
              <a:gd name="connsiteX1" fmla="*/ 636998 w 1202128"/>
              <a:gd name="connsiteY1" fmla="*/ 10230 h 1541080"/>
              <a:gd name="connsiteX2" fmla="*/ 1202076 w 1202128"/>
              <a:gd name="connsiteY2" fmla="*/ 832163 h 1541080"/>
              <a:gd name="connsiteX3" fmla="*/ 606175 w 1202128"/>
              <a:gd name="connsiteY3" fmla="*/ 1541080 h 1541080"/>
              <a:gd name="connsiteX4" fmla="*/ 10274 w 1202128"/>
              <a:gd name="connsiteY4" fmla="*/ 1202032 h 1541080"/>
              <a:gd name="connsiteX0" fmla="*/ 0 w 1212402"/>
              <a:gd name="connsiteY0" fmla="*/ 429393 h 1550319"/>
              <a:gd name="connsiteX1" fmla="*/ 636998 w 1212402"/>
              <a:gd name="connsiteY1" fmla="*/ 8152 h 1550319"/>
              <a:gd name="connsiteX2" fmla="*/ 1212351 w 1212402"/>
              <a:gd name="connsiteY2" fmla="*/ 778714 h 1550319"/>
              <a:gd name="connsiteX3" fmla="*/ 606175 w 1212402"/>
              <a:gd name="connsiteY3" fmla="*/ 1539002 h 1550319"/>
              <a:gd name="connsiteX4" fmla="*/ 10274 w 1212402"/>
              <a:gd name="connsiteY4" fmla="*/ 1199954 h 1550319"/>
              <a:gd name="connsiteX0" fmla="*/ 0 w 1212398"/>
              <a:gd name="connsiteY0" fmla="*/ 429393 h 1550319"/>
              <a:gd name="connsiteX1" fmla="*/ 636998 w 1212398"/>
              <a:gd name="connsiteY1" fmla="*/ 8152 h 1550319"/>
              <a:gd name="connsiteX2" fmla="*/ 1212351 w 1212398"/>
              <a:gd name="connsiteY2" fmla="*/ 778714 h 1550319"/>
              <a:gd name="connsiteX3" fmla="*/ 606175 w 1212398"/>
              <a:gd name="connsiteY3" fmla="*/ 1539002 h 1550319"/>
              <a:gd name="connsiteX4" fmla="*/ 10274 w 1212398"/>
              <a:gd name="connsiteY4" fmla="*/ 1199954 h 155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398" h="1550319">
                <a:moveTo>
                  <a:pt x="0" y="429393"/>
                </a:moveTo>
                <a:cubicBezTo>
                  <a:pt x="196921" y="215348"/>
                  <a:pt x="434939" y="-50068"/>
                  <a:pt x="636998" y="8152"/>
                </a:cubicBezTo>
                <a:cubicBezTo>
                  <a:pt x="839057" y="66372"/>
                  <a:pt x="1207214" y="503023"/>
                  <a:pt x="1212351" y="778714"/>
                </a:cubicBezTo>
                <a:cubicBezTo>
                  <a:pt x="1217488" y="1054405"/>
                  <a:pt x="806521" y="1468795"/>
                  <a:pt x="606175" y="1539002"/>
                </a:cubicBezTo>
                <a:cubicBezTo>
                  <a:pt x="405829" y="1609209"/>
                  <a:pt x="155825" y="1335230"/>
                  <a:pt x="10274" y="1199954"/>
                </a:cubicBezTo>
              </a:path>
            </a:pathLst>
          </a:custGeom>
          <a:solidFill>
            <a:srgbClr val="FFFFFF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79395" y="4162232"/>
            <a:ext cx="167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Stainless steel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27467" y="3442152"/>
            <a:ext cx="98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Iron rust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51203" y="4081257"/>
            <a:ext cx="14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Through hole</a:t>
            </a:r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8686" y="4847314"/>
            <a:ext cx="420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Fig. Overview of localized corrosion under accumulated rust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79930" y="2589800"/>
            <a:ext cx="4456067" cy="110926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3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05284" y="3641439"/>
            <a:ext cx="2805965" cy="914400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Analysis conditions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692696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 smtClean="0"/>
              <a:t>Configuration</a:t>
            </a:r>
            <a:endParaRPr kumimoji="1" lang="ja-JP" altLang="en-US" sz="2000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28040" y="3631664"/>
            <a:ext cx="5931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tabLst>
                <a:tab pos="1436688" algn="l"/>
              </a:tabLst>
            </a:pPr>
            <a:r>
              <a:rPr lang="en-US" altLang="ja-JP" sz="2400" u="sng" dirty="0" smtClean="0"/>
              <a:t>Analysis conditions on metal</a:t>
            </a:r>
            <a:endParaRPr lang="en-US" altLang="ja-JP" sz="2400" dirty="0" smtClean="0"/>
          </a:p>
          <a:p>
            <a:pPr marL="1371600" indent="-1371600">
              <a:tabLst>
                <a:tab pos="1436688" algn="l"/>
              </a:tabLst>
            </a:pPr>
            <a:r>
              <a:rPr lang="en-US" altLang="ja-JP" sz="2400" dirty="0" smtClean="0"/>
              <a:t>Boundary condition : Polarization curves 			(SUS304)</a:t>
            </a:r>
          </a:p>
          <a:p>
            <a:pPr lvl="3" indent="-1371600">
              <a:tabLst>
                <a:tab pos="1436688" algn="l"/>
              </a:tabLst>
            </a:pPr>
            <a:r>
              <a:rPr lang="en-US" altLang="ja-JP" sz="2400" dirty="0" smtClean="0"/>
              <a:t>Composition ratio : Fe 80%, Cr 20%</a:t>
            </a:r>
          </a:p>
          <a:p>
            <a:pPr lvl="3" indent="-1371600">
              <a:tabLst>
                <a:tab pos="1436688" algn="l"/>
              </a:tabLst>
            </a:pPr>
            <a:r>
              <a:rPr lang="en-US" altLang="ja-JP" sz="2400" dirty="0" smtClean="0"/>
              <a:t>Density </a:t>
            </a:r>
            <a:r>
              <a:rPr lang="en-US" altLang="ja-JP" sz="2400" dirty="0"/>
              <a:t>: 20 </a:t>
            </a:r>
            <a:r>
              <a:rPr lang="en-US" altLang="ja-JP" sz="2400" dirty="0" smtClean="0"/>
              <a:t>[kg </a:t>
            </a:r>
            <a:r>
              <a:rPr lang="en-US" altLang="ja-JP" sz="2400" dirty="0"/>
              <a:t>m</a:t>
            </a:r>
            <a:r>
              <a:rPr lang="en-US" altLang="ja-JP" sz="2400" baseline="30000" dirty="0"/>
              <a:t>-3</a:t>
            </a:r>
            <a:r>
              <a:rPr lang="en-US" altLang="ja-JP" sz="2400" dirty="0" smtClean="0"/>
              <a:t>] (</a:t>
            </a:r>
            <a:r>
              <a:rPr lang="en-US" altLang="ja-JP" sz="2400" dirty="0"/>
              <a:t>0.25% of the actual </a:t>
            </a:r>
            <a:endParaRPr lang="en-US" altLang="ja-JP" sz="2400" dirty="0" smtClean="0"/>
          </a:p>
          <a:p>
            <a:pPr lvl="3" indent="-1371600">
              <a:tabLst>
                <a:tab pos="1436688" algn="l"/>
              </a:tabLst>
            </a:pPr>
            <a:r>
              <a:rPr lang="en-US" altLang="ja-JP" sz="2400" dirty="0" smtClean="0"/>
              <a:t>density </a:t>
            </a:r>
            <a:r>
              <a:rPr lang="en-US" altLang="ja-JP" sz="2400" dirty="0"/>
              <a:t>to emphasize </a:t>
            </a:r>
            <a:r>
              <a:rPr lang="en-US" altLang="ja-JP" sz="2400" dirty="0" smtClean="0"/>
              <a:t>the change </a:t>
            </a:r>
            <a:r>
              <a:rPr lang="en-US" altLang="ja-JP" sz="2400" dirty="0"/>
              <a:t>in shape)</a:t>
            </a:r>
            <a:endParaRPr lang="en-US" altLang="ja-JP" sz="2400" dirty="0" smtClean="0"/>
          </a:p>
        </p:txBody>
      </p:sp>
      <p:grpSp>
        <p:nvGrpSpPr>
          <p:cNvPr id="63" name="グループ化 62"/>
          <p:cNvGrpSpPr/>
          <p:nvPr/>
        </p:nvGrpSpPr>
        <p:grpSpPr>
          <a:xfrm>
            <a:off x="-36512" y="1115452"/>
            <a:ext cx="4273755" cy="2958715"/>
            <a:chOff x="218064" y="1314926"/>
            <a:chExt cx="4273755" cy="2958715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218064" y="1672061"/>
              <a:ext cx="2902623" cy="2601580"/>
              <a:chOff x="301224" y="1268760"/>
              <a:chExt cx="2902623" cy="2601580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1071960" y="1268760"/>
                <a:ext cx="2131887" cy="2163901"/>
              </a:xfrm>
              <a:prstGeom prst="rect">
                <a:avLst/>
              </a:prstGeom>
              <a:solidFill>
                <a:srgbClr val="F7964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mtClean="0">
                    <a:solidFill>
                      <a:schemeClr val="tx1"/>
                    </a:solidFill>
                  </a:rPr>
                  <a:t>Rust</a:t>
                </a:r>
              </a:p>
              <a:p>
                <a:pPr algn="ctr"/>
                <a:endParaRPr lang="en-US" altLang="ja-JP">
                  <a:solidFill>
                    <a:schemeClr val="tx1"/>
                  </a:solidFill>
                </a:endParaRPr>
              </a:p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直線コネクタ 22"/>
              <p:cNvCxnSpPr/>
              <p:nvPr/>
            </p:nvCxnSpPr>
            <p:spPr>
              <a:xfrm>
                <a:off x="1052536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3203847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矢印コネクタ 7"/>
              <p:cNvCxnSpPr/>
              <p:nvPr/>
            </p:nvCxnSpPr>
            <p:spPr>
              <a:xfrm>
                <a:off x="899592" y="1268760"/>
                <a:ext cx="0" cy="21639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 flipH="1">
                <a:off x="1071962" y="3573016"/>
                <a:ext cx="213188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01224" y="2278584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669376" y="3501008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1071961" y="3240210"/>
                <a:ext cx="207000" cy="197402"/>
              </a:xfrm>
              <a:prstGeom prst="rect">
                <a:avLst/>
              </a:prstGeom>
              <a:noFill/>
              <a:ln>
                <a:solidFill>
                  <a:srgbClr val="E46C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mtClean="0"/>
              </a:p>
            </p:txBody>
          </p:sp>
          <p:cxnSp>
            <p:nvCxnSpPr>
              <p:cNvPr id="30" name="直線矢印コネクタ 29"/>
              <p:cNvCxnSpPr/>
              <p:nvPr/>
            </p:nvCxnSpPr>
            <p:spPr>
              <a:xfrm>
                <a:off x="1381344" y="3216173"/>
                <a:ext cx="0" cy="2800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ja-JP" altLang="en-US"/>
                  </a:p>
                </p:txBody>
              </p:sp>
            </mc:Choice>
            <mc:Fallback xmlns="">
              <p:sp>
                <p:nvSpPr>
                  <p:cNvPr id="45" name="テキスト ボックス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テキスト ボックス 45"/>
                  <p:cNvSpPr txBox="1"/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kumimoji="1" lang="ja-JP" altLang="en-US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6" name="テキスト ボックス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直線矢印コネクタ 46"/>
              <p:cNvCxnSpPr/>
              <p:nvPr/>
            </p:nvCxnSpPr>
            <p:spPr>
              <a:xfrm>
                <a:off x="1021736" y="3112899"/>
                <a:ext cx="2626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テキスト ボックス 52"/>
            <p:cNvSpPr txBox="1"/>
            <p:nvPr/>
          </p:nvSpPr>
          <p:spPr>
            <a:xfrm>
              <a:off x="866136" y="1314926"/>
              <a:ext cx="2105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/>
                <a:t>Cathodic</a:t>
              </a:r>
              <a:r>
                <a:rPr lang="en-US" altLang="ja-JP" b="1" dirty="0" smtClean="0"/>
                <a:t>  boundary</a:t>
              </a:r>
              <a:endParaRPr kumimoji="1" lang="ja-JP" altLang="en-US" b="1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349390" y="1628221"/>
              <a:ext cx="1142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/>
                <a:t>Plane </a:t>
              </a:r>
            </a:p>
            <a:p>
              <a:r>
                <a:rPr kumimoji="1" lang="en-US" altLang="ja-JP" b="1" smtClean="0"/>
                <a:t>symmetry</a:t>
              </a:r>
              <a:endParaRPr kumimoji="1" lang="ja-JP" altLang="en-US" b="1"/>
            </a:p>
          </p:txBody>
        </p:sp>
        <p:cxnSp>
          <p:nvCxnSpPr>
            <p:cNvPr id="56" name="直線矢印コネクタ 55"/>
            <p:cNvCxnSpPr>
              <a:stCxn id="54" idx="1"/>
            </p:cNvCxnSpPr>
            <p:nvPr/>
          </p:nvCxnSpPr>
          <p:spPr>
            <a:xfrm flipH="1">
              <a:off x="1001955" y="1951387"/>
              <a:ext cx="2347435" cy="8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>
              <a:stCxn id="54" idx="1"/>
              <a:endCxn id="18" idx="3"/>
            </p:cNvCxnSpPr>
            <p:nvPr/>
          </p:nvCxnSpPr>
          <p:spPr>
            <a:xfrm flipH="1">
              <a:off x="3120687" y="1951387"/>
              <a:ext cx="228703" cy="802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矢印コネクタ 35"/>
          <p:cNvCxnSpPr>
            <a:stCxn id="38" idx="1"/>
          </p:cNvCxnSpPr>
          <p:nvPr/>
        </p:nvCxnSpPr>
        <p:spPr>
          <a:xfrm flipH="1">
            <a:off x="806067" y="2739204"/>
            <a:ext cx="2298574" cy="760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104641" y="255453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/>
              <a:t>Micropit</a:t>
            </a:r>
            <a:endParaRPr lang="en-US" altLang="ja-JP" b="1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34125" y="4017312"/>
            <a:ext cx="74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Metal</a:t>
            </a:r>
            <a:endParaRPr kumimoji="1" lang="ja-JP" altLang="en-US" b="1"/>
          </a:p>
        </p:txBody>
      </p:sp>
      <p:cxnSp>
        <p:nvCxnSpPr>
          <p:cNvPr id="6" name="直線コネクタ 5"/>
          <p:cNvCxnSpPr/>
          <p:nvPr/>
        </p:nvCxnSpPr>
        <p:spPr bwMode="auto">
          <a:xfrm>
            <a:off x="684000" y="3636488"/>
            <a:ext cx="218211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666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05284" y="3641439"/>
            <a:ext cx="2805965" cy="914400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Analysis conditions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692696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 smtClean="0"/>
              <a:t>Configuration</a:t>
            </a:r>
            <a:endParaRPr kumimoji="1" lang="ja-JP" altLang="en-US" sz="2000" u="sng" dirty="0"/>
          </a:p>
        </p:txBody>
      </p:sp>
      <p:grpSp>
        <p:nvGrpSpPr>
          <p:cNvPr id="63" name="グループ化 62"/>
          <p:cNvGrpSpPr/>
          <p:nvPr/>
        </p:nvGrpSpPr>
        <p:grpSpPr>
          <a:xfrm>
            <a:off x="-36512" y="1115452"/>
            <a:ext cx="4273755" cy="2958715"/>
            <a:chOff x="218064" y="1314926"/>
            <a:chExt cx="4273755" cy="2958715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218064" y="1672061"/>
              <a:ext cx="2902623" cy="2601580"/>
              <a:chOff x="301224" y="1268760"/>
              <a:chExt cx="2902623" cy="2601580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1071960" y="1268760"/>
                <a:ext cx="2131887" cy="2163901"/>
              </a:xfrm>
              <a:prstGeom prst="rect">
                <a:avLst/>
              </a:prstGeom>
              <a:solidFill>
                <a:srgbClr val="F7964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mtClean="0">
                    <a:solidFill>
                      <a:schemeClr val="tx1"/>
                    </a:solidFill>
                  </a:rPr>
                  <a:t>Rust</a:t>
                </a:r>
              </a:p>
              <a:p>
                <a:pPr algn="ctr"/>
                <a:endParaRPr lang="en-US" altLang="ja-JP">
                  <a:solidFill>
                    <a:schemeClr val="tx1"/>
                  </a:solidFill>
                </a:endParaRPr>
              </a:p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直線コネクタ 22"/>
              <p:cNvCxnSpPr/>
              <p:nvPr/>
            </p:nvCxnSpPr>
            <p:spPr>
              <a:xfrm>
                <a:off x="1052536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3203847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矢印コネクタ 7"/>
              <p:cNvCxnSpPr/>
              <p:nvPr/>
            </p:nvCxnSpPr>
            <p:spPr>
              <a:xfrm>
                <a:off x="899592" y="1268760"/>
                <a:ext cx="0" cy="21639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 flipH="1">
                <a:off x="1071962" y="3573016"/>
                <a:ext cx="213188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01224" y="2278584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669376" y="3501008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1071961" y="3240210"/>
                <a:ext cx="207000" cy="197402"/>
              </a:xfrm>
              <a:prstGeom prst="rect">
                <a:avLst/>
              </a:prstGeom>
              <a:noFill/>
              <a:ln>
                <a:solidFill>
                  <a:srgbClr val="E46C0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mtClean="0"/>
              </a:p>
            </p:txBody>
          </p:sp>
          <p:cxnSp>
            <p:nvCxnSpPr>
              <p:cNvPr id="30" name="直線矢印コネクタ 29"/>
              <p:cNvCxnSpPr/>
              <p:nvPr/>
            </p:nvCxnSpPr>
            <p:spPr>
              <a:xfrm>
                <a:off x="1381344" y="3216173"/>
                <a:ext cx="0" cy="2800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ja-JP" altLang="en-US"/>
                  </a:p>
                </p:txBody>
              </p:sp>
            </mc:Choice>
            <mc:Fallback xmlns="">
              <p:sp>
                <p:nvSpPr>
                  <p:cNvPr id="45" name="テキスト ボックス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テキスト ボックス 45"/>
                  <p:cNvSpPr txBox="1"/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kumimoji="1" lang="ja-JP" altLang="en-US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6" name="テキスト ボックス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直線矢印コネクタ 46"/>
              <p:cNvCxnSpPr/>
              <p:nvPr/>
            </p:nvCxnSpPr>
            <p:spPr>
              <a:xfrm>
                <a:off x="1021736" y="3112899"/>
                <a:ext cx="2626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テキスト ボックス 52"/>
            <p:cNvSpPr txBox="1"/>
            <p:nvPr/>
          </p:nvSpPr>
          <p:spPr>
            <a:xfrm>
              <a:off x="866136" y="1314926"/>
              <a:ext cx="2105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/>
                <a:t>Cathodic</a:t>
              </a:r>
              <a:r>
                <a:rPr lang="en-US" altLang="ja-JP" b="1" dirty="0" smtClean="0"/>
                <a:t>  boundary</a:t>
              </a:r>
              <a:endParaRPr kumimoji="1" lang="ja-JP" altLang="en-US" b="1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349390" y="1628221"/>
              <a:ext cx="1142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/>
                <a:t>Plane </a:t>
              </a:r>
            </a:p>
            <a:p>
              <a:r>
                <a:rPr kumimoji="1" lang="en-US" altLang="ja-JP" b="1" smtClean="0"/>
                <a:t>symmetry</a:t>
              </a:r>
              <a:endParaRPr kumimoji="1" lang="ja-JP" altLang="en-US" b="1"/>
            </a:p>
          </p:txBody>
        </p:sp>
        <p:cxnSp>
          <p:nvCxnSpPr>
            <p:cNvPr id="56" name="直線矢印コネクタ 55"/>
            <p:cNvCxnSpPr>
              <a:stCxn id="54" idx="1"/>
            </p:cNvCxnSpPr>
            <p:nvPr/>
          </p:nvCxnSpPr>
          <p:spPr>
            <a:xfrm flipH="1">
              <a:off x="1001955" y="1951387"/>
              <a:ext cx="2347435" cy="8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>
              <a:stCxn id="54" idx="1"/>
              <a:endCxn id="18" idx="3"/>
            </p:cNvCxnSpPr>
            <p:nvPr/>
          </p:nvCxnSpPr>
          <p:spPr>
            <a:xfrm flipH="1">
              <a:off x="3120687" y="1951387"/>
              <a:ext cx="228703" cy="802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矢印コネクタ 35"/>
          <p:cNvCxnSpPr>
            <a:stCxn id="38" idx="1"/>
          </p:cNvCxnSpPr>
          <p:nvPr/>
        </p:nvCxnSpPr>
        <p:spPr>
          <a:xfrm flipH="1">
            <a:off x="806067" y="2739204"/>
            <a:ext cx="2298574" cy="760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104641" y="255453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/>
              <a:t>Micropit</a:t>
            </a:r>
            <a:endParaRPr lang="en-US" altLang="ja-JP" b="1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34125" y="4017312"/>
            <a:ext cx="74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Metal</a:t>
            </a:r>
            <a:endParaRPr kumimoji="1" lang="ja-JP" altLang="en-US" b="1"/>
          </a:p>
        </p:txBody>
      </p:sp>
      <p:cxnSp>
        <p:nvCxnSpPr>
          <p:cNvPr id="6" name="直線コネクタ 5"/>
          <p:cNvCxnSpPr/>
          <p:nvPr/>
        </p:nvCxnSpPr>
        <p:spPr bwMode="auto">
          <a:xfrm>
            <a:off x="684000" y="3636488"/>
            <a:ext cx="218211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4" name="Picture 2" descr="Z:\plcv_paper_a_h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356496" cy="27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4644008" y="2771636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Anodic polarization curve of stainless steel</a:t>
            </a:r>
            <a:endParaRPr kumimoji="1" lang="ja-JP" altLang="en-US" dirty="0"/>
          </a:p>
        </p:txBody>
      </p:sp>
      <p:pic>
        <p:nvPicPr>
          <p:cNvPr id="31" name="Picture 3" descr="Z:\plcv_paper_c.e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957" y="3164555"/>
            <a:ext cx="4356496" cy="27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>
            <a:off x="3851920" y="5939988"/>
            <a:ext cx="442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Cathodic polarization curves of stainless steel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7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05284" y="3641439"/>
            <a:ext cx="2805965" cy="914400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Analysis conditions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692696"/>
            <a:ext cx="14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smtClean="0"/>
              <a:t>Configuration</a:t>
            </a:r>
            <a:endParaRPr kumimoji="1" lang="ja-JP" altLang="en-US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3131840" y="3212976"/>
                <a:ext cx="6012160" cy="2340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22288">
                  <a:tabLst>
                    <a:tab pos="1436688" algn="l"/>
                  </a:tabLst>
                </a:pPr>
                <a:r>
                  <a:rPr lang="ja-JP" altLang="en-US" sz="2400" u="sng" dirty="0" smtClean="0"/>
                  <a:t> </a:t>
                </a:r>
                <a:r>
                  <a:rPr lang="en-US" altLang="ja-JP" sz="2400" u="sng" dirty="0" smtClean="0"/>
                  <a:t>Analysis conditions on </a:t>
                </a:r>
                <a:r>
                  <a:rPr lang="en-US" altLang="ja-JP" sz="2400" u="sng" dirty="0" err="1" smtClean="0"/>
                  <a:t>cathodic</a:t>
                </a:r>
                <a:r>
                  <a:rPr lang="en-US" altLang="ja-JP" sz="2400" u="sng" dirty="0" smtClean="0"/>
                  <a:t> boundary</a:t>
                </a:r>
                <a:r>
                  <a:rPr lang="en-US" altLang="ja-JP" sz="2400" dirty="0" smtClean="0"/>
                  <a:t>	</a:t>
                </a:r>
                <a:r>
                  <a:rPr lang="ja-JP" altLang="en-US" sz="2400" dirty="0" smtClean="0"/>
                  <a:t>　</a:t>
                </a:r>
                <a:endParaRPr lang="en-US" altLang="ja-JP" sz="2400" dirty="0" smtClean="0"/>
              </a:p>
              <a:p>
                <a:pPr defTabSz="522288">
                  <a:tabLst>
                    <a:tab pos="1436688" algn="l"/>
                  </a:tabLst>
                </a:pPr>
                <a:r>
                  <a:rPr lang="en-US" altLang="ja-JP" sz="2400" dirty="0"/>
                  <a:t>Boundary condition : Polarization </a:t>
                </a:r>
                <a:r>
                  <a:rPr lang="en-US" altLang="ja-JP" sz="2400" dirty="0" smtClean="0"/>
                  <a:t>curves 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O</m:t>
                        </m:r>
                      </m:e>
                      <m:sub>
                        <m:r>
                          <a:rPr lang="en-US" altLang="ja-JP" sz="2400" b="0" i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ja-JP" sz="2400" b="0" i="0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ja-JP" sz="2400" b="0" i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O</m:t>
                    </m:r>
                    <m:r>
                      <a:rPr lang="en-US" altLang="ja-JP" sz="2400" b="0" i="0" smtClean="0">
                        <a:latin typeface="Cambria Math"/>
                      </a:rPr>
                      <m:t>+4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sz="2400" i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ja-JP" sz="2400" b="0" i="0" smtClean="0">
                        <a:latin typeface="Cambria Math"/>
                        <a:ea typeface="Cambria Math"/>
                      </a:rPr>
                      <m:t>4</m:t>
                    </m:r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  <a:ea typeface="Cambria Math"/>
                          </a:rPr>
                          <m:t>OH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)</a:t>
                </a:r>
              </a:p>
              <a:p>
                <a:pPr defTabSz="522288">
                  <a:tabLst>
                    <a:tab pos="1436688" algn="l"/>
                  </a:tabLst>
                </a:pPr>
                <a:r>
                  <a:rPr lang="en-US" altLang="ja-JP" sz="2400" dirty="0" smtClean="0"/>
                  <a:t>Constant concentration</a:t>
                </a:r>
              </a:p>
              <a:p>
                <a:pPr defTabSz="522288">
                  <a:tabLst>
                    <a:tab pos="1436688" algn="l"/>
                  </a:tabLst>
                </a:pPr>
                <a:r>
                  <a:rPr lang="en-US" altLang="ja-JP" sz="2400" dirty="0" smtClean="0"/>
                  <a:t>pH7</a:t>
                </a:r>
                <a:r>
                  <a:rPr lang="ja-JP" altLang="en-US" sz="2400" dirty="0" err="1" smtClean="0"/>
                  <a:t>，</a:t>
                </a:r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NaCl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=550</m:t>
                    </m:r>
                  </m:oMath>
                </a14:m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[</a:t>
                </a:r>
                <a:r>
                  <a:rPr lang="en-US" altLang="ja-JP" sz="2400" dirty="0" err="1"/>
                  <a:t>mol</a:t>
                </a:r>
                <a:r>
                  <a:rPr lang="en-US" altLang="ja-JP" sz="2400" dirty="0"/>
                  <a:t> m</a:t>
                </a:r>
                <a:r>
                  <a:rPr lang="en-US" altLang="ja-JP" sz="2400" baseline="30000" dirty="0"/>
                  <a:t>-3</a:t>
                </a:r>
                <a:r>
                  <a:rPr lang="en-US" altLang="ja-JP" sz="2400" dirty="0" smtClean="0"/>
                  <a:t>]</a:t>
                </a:r>
              </a:p>
              <a:p>
                <a:pPr defTabSz="522288">
                  <a:tabLst>
                    <a:tab pos="14366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0.0025</m:t>
                    </m:r>
                  </m:oMath>
                </a14:m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[</a:t>
                </a:r>
                <a:r>
                  <a:rPr lang="en-US" altLang="ja-JP" sz="2400" dirty="0" err="1"/>
                  <a:t>mol</a:t>
                </a:r>
                <a:r>
                  <a:rPr lang="en-US" altLang="ja-JP" sz="2400" dirty="0"/>
                  <a:t> m</a:t>
                </a:r>
                <a:r>
                  <a:rPr lang="en-US" altLang="ja-JP" sz="2400" baseline="30000" dirty="0"/>
                  <a:t>-3</a:t>
                </a:r>
                <a:r>
                  <a:rPr lang="en-US" altLang="ja-JP" sz="2400" dirty="0" smtClean="0"/>
                  <a:t>]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212976"/>
                <a:ext cx="6012160" cy="2340064"/>
              </a:xfrm>
              <a:prstGeom prst="rect">
                <a:avLst/>
              </a:prstGeom>
              <a:blipFill rotWithShape="0">
                <a:blip r:embed="rId3"/>
                <a:stretch>
                  <a:fillRect l="-1623" t="-1823" b="-36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グループ化 62"/>
          <p:cNvGrpSpPr/>
          <p:nvPr/>
        </p:nvGrpSpPr>
        <p:grpSpPr>
          <a:xfrm>
            <a:off x="-36512" y="1115452"/>
            <a:ext cx="4273755" cy="2958715"/>
            <a:chOff x="218064" y="1314926"/>
            <a:chExt cx="4273755" cy="2958715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218064" y="1672061"/>
              <a:ext cx="2902623" cy="2601580"/>
              <a:chOff x="301224" y="1268760"/>
              <a:chExt cx="2902623" cy="2601580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1071960" y="1268760"/>
                <a:ext cx="2131887" cy="2163901"/>
              </a:xfrm>
              <a:prstGeom prst="rect">
                <a:avLst/>
              </a:prstGeom>
              <a:solidFill>
                <a:srgbClr val="F7964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mtClean="0">
                    <a:solidFill>
                      <a:schemeClr val="tx1"/>
                    </a:solidFill>
                  </a:rPr>
                  <a:t>Rust</a:t>
                </a:r>
              </a:p>
              <a:p>
                <a:pPr algn="ctr"/>
                <a:endParaRPr lang="en-US" altLang="ja-JP">
                  <a:solidFill>
                    <a:schemeClr val="tx1"/>
                  </a:solidFill>
                </a:endParaRPr>
              </a:p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直線コネクタ 22"/>
              <p:cNvCxnSpPr/>
              <p:nvPr/>
            </p:nvCxnSpPr>
            <p:spPr>
              <a:xfrm>
                <a:off x="1052536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3203847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矢印コネクタ 7"/>
              <p:cNvCxnSpPr/>
              <p:nvPr/>
            </p:nvCxnSpPr>
            <p:spPr>
              <a:xfrm>
                <a:off x="899592" y="1268760"/>
                <a:ext cx="0" cy="21639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 flipH="1">
                <a:off x="1071962" y="3573016"/>
                <a:ext cx="213188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01224" y="2278584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669376" y="3501008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1071961" y="3240210"/>
                <a:ext cx="207000" cy="197402"/>
              </a:xfrm>
              <a:prstGeom prst="rect">
                <a:avLst/>
              </a:prstGeom>
              <a:noFill/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mtClean="0"/>
              </a:p>
            </p:txBody>
          </p:sp>
          <p:cxnSp>
            <p:nvCxnSpPr>
              <p:cNvPr id="30" name="直線矢印コネクタ 29"/>
              <p:cNvCxnSpPr/>
              <p:nvPr/>
            </p:nvCxnSpPr>
            <p:spPr>
              <a:xfrm>
                <a:off x="1381344" y="3216173"/>
                <a:ext cx="0" cy="2800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ja-JP" altLang="en-US"/>
                  </a:p>
                </p:txBody>
              </p:sp>
            </mc:Choice>
            <mc:Fallback xmlns="">
              <p:sp>
                <p:nvSpPr>
                  <p:cNvPr id="45" name="テキスト ボックス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テキスト ボックス 45"/>
                  <p:cNvSpPr txBox="1"/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kumimoji="1" lang="ja-JP" altLang="en-US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6" name="テキスト ボックス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直線矢印コネクタ 46"/>
              <p:cNvCxnSpPr/>
              <p:nvPr/>
            </p:nvCxnSpPr>
            <p:spPr>
              <a:xfrm>
                <a:off x="1021736" y="3112899"/>
                <a:ext cx="2626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テキスト ボックス 52"/>
            <p:cNvSpPr txBox="1"/>
            <p:nvPr/>
          </p:nvSpPr>
          <p:spPr>
            <a:xfrm>
              <a:off x="866136" y="1314926"/>
              <a:ext cx="2105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/>
                <a:t>Cathodic</a:t>
              </a:r>
              <a:r>
                <a:rPr lang="en-US" altLang="ja-JP" b="1" dirty="0" smtClean="0"/>
                <a:t>  boundary</a:t>
              </a:r>
              <a:endParaRPr kumimoji="1" lang="ja-JP" altLang="en-US" b="1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349390" y="1628221"/>
              <a:ext cx="1142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/>
                <a:t>Plane </a:t>
              </a:r>
            </a:p>
            <a:p>
              <a:r>
                <a:rPr kumimoji="1" lang="en-US" altLang="ja-JP" b="1" smtClean="0"/>
                <a:t>symmetry</a:t>
              </a:r>
              <a:endParaRPr kumimoji="1" lang="ja-JP" altLang="en-US" b="1"/>
            </a:p>
          </p:txBody>
        </p:sp>
        <p:cxnSp>
          <p:nvCxnSpPr>
            <p:cNvPr id="56" name="直線矢印コネクタ 55"/>
            <p:cNvCxnSpPr>
              <a:stCxn id="54" idx="1"/>
            </p:cNvCxnSpPr>
            <p:nvPr/>
          </p:nvCxnSpPr>
          <p:spPr>
            <a:xfrm flipH="1">
              <a:off x="1001955" y="1951387"/>
              <a:ext cx="2347435" cy="8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>
              <a:stCxn id="54" idx="1"/>
              <a:endCxn id="18" idx="3"/>
            </p:cNvCxnSpPr>
            <p:nvPr/>
          </p:nvCxnSpPr>
          <p:spPr>
            <a:xfrm flipH="1">
              <a:off x="3120687" y="1951387"/>
              <a:ext cx="228703" cy="802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矢印コネクタ 35"/>
          <p:cNvCxnSpPr>
            <a:stCxn id="38" idx="1"/>
          </p:cNvCxnSpPr>
          <p:nvPr/>
        </p:nvCxnSpPr>
        <p:spPr>
          <a:xfrm flipH="1">
            <a:off x="806067" y="2739204"/>
            <a:ext cx="2298574" cy="760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104641" y="255453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/>
              <a:t>Micropit</a:t>
            </a:r>
            <a:endParaRPr lang="en-US" altLang="ja-JP" b="1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34125" y="4017312"/>
            <a:ext cx="74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Metal</a:t>
            </a:r>
            <a:endParaRPr kumimoji="1" lang="ja-JP" altLang="en-US" b="1"/>
          </a:p>
        </p:txBody>
      </p:sp>
      <p:cxnSp>
        <p:nvCxnSpPr>
          <p:cNvPr id="31" name="直線コネクタ 30"/>
          <p:cNvCxnSpPr/>
          <p:nvPr/>
        </p:nvCxnSpPr>
        <p:spPr bwMode="auto">
          <a:xfrm>
            <a:off x="684000" y="1484784"/>
            <a:ext cx="2182111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テキスト ボックス 32"/>
          <p:cNvSpPr txBox="1"/>
          <p:nvPr/>
        </p:nvSpPr>
        <p:spPr>
          <a:xfrm>
            <a:off x="5004048" y="2699628"/>
            <a:ext cx="391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Polarization curve of cathodic boundary</a:t>
            </a:r>
            <a:endParaRPr kumimoji="1" lang="ja-JP" altLang="en-US"/>
          </a:p>
        </p:txBody>
      </p:sp>
      <p:pic>
        <p:nvPicPr>
          <p:cNvPr id="34" name="Picture 4" descr="Z:\plcv_paper_c_h.e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52" y="285144"/>
            <a:ext cx="3947821" cy="24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98676" y="5418517"/>
            <a:ext cx="8230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Polarization curve including the effect of all cathode </a:t>
            </a:r>
            <a:r>
              <a:rPr lang="en-US" altLang="ja-JP" sz="2400" dirty="0" smtClean="0"/>
              <a:t>in the tank was </a:t>
            </a:r>
            <a:r>
              <a:rPr lang="en-US" altLang="ja-JP" sz="2400" dirty="0"/>
              <a:t>draw and used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6296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05284" y="3641439"/>
            <a:ext cx="2805965" cy="914400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Analysis conditions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692696"/>
            <a:ext cx="14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 smtClean="0"/>
              <a:t>Configuration</a:t>
            </a:r>
            <a:endParaRPr kumimoji="1" lang="ja-JP" alt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3666028" y="2847884"/>
                <a:ext cx="53811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u="sng" dirty="0" smtClean="0"/>
                  <a:t>Initial concentration </a:t>
                </a:r>
                <a14:m>
                  <m:oMath xmlns:m="http://schemas.openxmlformats.org/officeDocument/2006/math">
                    <m:r>
                      <a:rPr kumimoji="1" lang="en-US" altLang="ja-JP" sz="2400" b="0" i="1" u="sng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kumimoji="1" lang="en-US" altLang="ja-JP" sz="2400" b="0" i="0" u="sng" smtClean="0">
                        <a:latin typeface="Cambria Math" panose="02040503050406030204" pitchFamily="18" charset="0"/>
                      </a:rPr>
                      <m:t>mol</m:t>
                    </m:r>
                    <m:r>
                      <a:rPr kumimoji="1" lang="en-US" altLang="ja-JP" sz="2400" b="0" i="0" u="sng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ja-JP" sz="2400" b="0" i="1" u="sng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u="sng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u="sng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kumimoji="1" lang="en-US" altLang="ja-JP" sz="2400" b="0" i="1" u="sng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u="sng" dirty="0" smtClean="0"/>
                  <a:t> and pH</a:t>
                </a: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028" y="2847884"/>
                <a:ext cx="5381172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699" t="-9211" r="-227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グループ化 62"/>
          <p:cNvGrpSpPr/>
          <p:nvPr/>
        </p:nvGrpSpPr>
        <p:grpSpPr>
          <a:xfrm>
            <a:off x="-36512" y="1115452"/>
            <a:ext cx="4273755" cy="2958715"/>
            <a:chOff x="218064" y="1314926"/>
            <a:chExt cx="4273755" cy="2958715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218064" y="1672061"/>
              <a:ext cx="2902623" cy="2601580"/>
              <a:chOff x="301224" y="1268760"/>
              <a:chExt cx="2902623" cy="2601580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1071960" y="1268760"/>
                <a:ext cx="2131887" cy="2163901"/>
              </a:xfrm>
              <a:prstGeom prst="rect">
                <a:avLst/>
              </a:prstGeom>
              <a:solidFill>
                <a:srgbClr val="F7964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mtClean="0">
                    <a:solidFill>
                      <a:schemeClr val="tx1"/>
                    </a:solidFill>
                  </a:rPr>
                  <a:t>Rust</a:t>
                </a:r>
              </a:p>
              <a:p>
                <a:pPr algn="ctr"/>
                <a:endParaRPr lang="en-US" altLang="ja-JP">
                  <a:solidFill>
                    <a:schemeClr val="tx1"/>
                  </a:solidFill>
                </a:endParaRPr>
              </a:p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直線コネクタ 22"/>
              <p:cNvCxnSpPr/>
              <p:nvPr/>
            </p:nvCxnSpPr>
            <p:spPr>
              <a:xfrm>
                <a:off x="1052536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3203847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矢印コネクタ 7"/>
              <p:cNvCxnSpPr/>
              <p:nvPr/>
            </p:nvCxnSpPr>
            <p:spPr>
              <a:xfrm>
                <a:off x="899592" y="1268760"/>
                <a:ext cx="0" cy="21639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 flipH="1">
                <a:off x="1071962" y="3573016"/>
                <a:ext cx="213188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01224" y="2278584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669376" y="3501008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1071961" y="3240210"/>
                <a:ext cx="207000" cy="197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mtClean="0"/>
              </a:p>
            </p:txBody>
          </p:sp>
          <p:cxnSp>
            <p:nvCxnSpPr>
              <p:cNvPr id="30" name="直線矢印コネクタ 29"/>
              <p:cNvCxnSpPr/>
              <p:nvPr/>
            </p:nvCxnSpPr>
            <p:spPr>
              <a:xfrm>
                <a:off x="1381344" y="3216173"/>
                <a:ext cx="0" cy="2800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ja-JP" altLang="en-US"/>
                  </a:p>
                </p:txBody>
              </p:sp>
            </mc:Choice>
            <mc:Fallback xmlns="">
              <p:sp>
                <p:nvSpPr>
                  <p:cNvPr id="45" name="テキスト ボックス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テキスト ボックス 45"/>
                  <p:cNvSpPr txBox="1"/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kumimoji="1" lang="ja-JP" altLang="en-US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6" name="テキスト ボックス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直線矢印コネクタ 46"/>
              <p:cNvCxnSpPr/>
              <p:nvPr/>
            </p:nvCxnSpPr>
            <p:spPr>
              <a:xfrm>
                <a:off x="1021736" y="3112899"/>
                <a:ext cx="2626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テキスト ボックス 52"/>
            <p:cNvSpPr txBox="1"/>
            <p:nvPr/>
          </p:nvSpPr>
          <p:spPr>
            <a:xfrm>
              <a:off x="866136" y="1314926"/>
              <a:ext cx="2105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/>
                <a:t>Cathodic</a:t>
              </a:r>
              <a:r>
                <a:rPr lang="en-US" altLang="ja-JP" b="1" dirty="0" smtClean="0"/>
                <a:t>  boundary</a:t>
              </a:r>
              <a:endParaRPr kumimoji="1" lang="ja-JP" altLang="en-US" b="1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349390" y="1628221"/>
              <a:ext cx="1142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/>
                <a:t>Plane </a:t>
              </a:r>
            </a:p>
            <a:p>
              <a:r>
                <a:rPr kumimoji="1" lang="en-US" altLang="ja-JP" b="1" smtClean="0"/>
                <a:t>symmetry</a:t>
              </a:r>
              <a:endParaRPr kumimoji="1" lang="ja-JP" altLang="en-US" b="1"/>
            </a:p>
          </p:txBody>
        </p:sp>
        <p:cxnSp>
          <p:nvCxnSpPr>
            <p:cNvPr id="56" name="直線矢印コネクタ 55"/>
            <p:cNvCxnSpPr>
              <a:stCxn id="54" idx="1"/>
            </p:cNvCxnSpPr>
            <p:nvPr/>
          </p:nvCxnSpPr>
          <p:spPr>
            <a:xfrm flipH="1">
              <a:off x="1001955" y="1951387"/>
              <a:ext cx="2347435" cy="8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>
              <a:stCxn id="54" idx="1"/>
              <a:endCxn id="18" idx="3"/>
            </p:cNvCxnSpPr>
            <p:nvPr/>
          </p:nvCxnSpPr>
          <p:spPr>
            <a:xfrm flipH="1">
              <a:off x="3120687" y="1951387"/>
              <a:ext cx="228703" cy="802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矢印コネクタ 35"/>
          <p:cNvCxnSpPr>
            <a:stCxn id="38" idx="1"/>
          </p:cNvCxnSpPr>
          <p:nvPr/>
        </p:nvCxnSpPr>
        <p:spPr>
          <a:xfrm flipH="1">
            <a:off x="806067" y="2739204"/>
            <a:ext cx="2298574" cy="760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104641" y="255453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/>
              <a:t>Micropit</a:t>
            </a:r>
            <a:endParaRPr lang="en-US" altLang="ja-JP" b="1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34125" y="4017312"/>
            <a:ext cx="74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Metal</a:t>
            </a:r>
            <a:endParaRPr kumimoji="1" lang="ja-JP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9701008"/>
                  </p:ext>
                </p:extLst>
              </p:nvPr>
            </p:nvGraphicFramePr>
            <p:xfrm>
              <a:off x="3762828" y="3246810"/>
              <a:ext cx="4680519" cy="3000630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1560173"/>
                    <a:gridCol w="1560173"/>
                    <a:gridCol w="1560173"/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err="1" smtClean="0">
                              <a:solidFill>
                                <a:schemeClr val="tx1"/>
                              </a:solidFill>
                            </a:rPr>
                            <a:t>Micropit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Rust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err="1" smtClean="0"/>
                            <a:t>NaCl</a:t>
                          </a:r>
                          <a:r>
                            <a:rPr kumimoji="1" lang="en-US" altLang="ja-JP" sz="2400" dirty="0" smtClean="0"/>
                            <a:t>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550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550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 b="0" i="0" smtClean="0">
                                        <a:latin typeface="Cambria Math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en-US" altLang="ja-JP" sz="2400" b="0" i="0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JP" sz="2400" dirty="0" err="1" smtClean="0"/>
                            <a:t>FeOOH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1.0×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1.0×</m:t>
                                </m:r>
                                <m:sSup>
                                  <m:sSup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JP" sz="2400" dirty="0" smtClean="0"/>
                            <a:t>pH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3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7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9701008"/>
                  </p:ext>
                </p:extLst>
              </p:nvPr>
            </p:nvGraphicFramePr>
            <p:xfrm>
              <a:off x="3762828" y="3246810"/>
              <a:ext cx="4680519" cy="3000630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1560173"/>
                    <a:gridCol w="1560173"/>
                    <a:gridCol w="1560173"/>
                  </a:tblGrid>
                  <a:tr h="45720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err="1" smtClean="0">
                              <a:solidFill>
                                <a:schemeClr val="tx1"/>
                              </a:solidFill>
                            </a:rPr>
                            <a:t>Micropit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>
                              <a:solidFill>
                                <a:schemeClr val="tx1"/>
                              </a:solidFill>
                            </a:rPr>
                            <a:t>Rust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err="1" smtClean="0"/>
                            <a:t>NaCl</a:t>
                          </a:r>
                          <a:r>
                            <a:rPr kumimoji="1" lang="en-US" altLang="ja-JP" sz="2400" dirty="0" smtClean="0"/>
                            <a:t>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550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550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</a:tr>
                  <a:tr h="814515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391" t="-116418" r="-201953" b="-17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000" t="-116418" r="-101167" b="-17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0781" t="-116418" r="-1563" b="-173881"/>
                          </a:stretch>
                        </a:blipFill>
                      </a:tcPr>
                    </a:tc>
                  </a:tr>
                  <a:tr h="814515">
                    <a:tc>
                      <a:txBody>
                        <a:bodyPr/>
                        <a:lstStyle/>
                        <a:p>
                          <a:r>
                            <a:rPr lang="en-US" altLang="ja-JP" sz="2400" dirty="0" err="1" smtClean="0"/>
                            <a:t>FeOOH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000" t="-216418" r="-101167" b="-7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0781" t="-216418" r="-1563" b="-73881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altLang="ja-JP" sz="2400" dirty="0" smtClean="0"/>
                            <a:t>pH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3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 smtClean="0"/>
                            <a:t>7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4663712" y="923400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As the initial condition, </a:t>
            </a:r>
            <a:endParaRPr lang="en-US" altLang="ja-JP" sz="2400" dirty="0" smtClean="0"/>
          </a:p>
          <a:p>
            <a:r>
              <a:rPr lang="en-US" altLang="ja-JP" sz="2400" dirty="0" smtClean="0"/>
              <a:t>we </a:t>
            </a:r>
            <a:r>
              <a:rPr lang="en-US" altLang="ja-JP" sz="2400" dirty="0"/>
              <a:t>set the </a:t>
            </a:r>
            <a:r>
              <a:rPr lang="en-US" altLang="ja-JP" sz="2400" dirty="0" err="1"/>
              <a:t>micropit</a:t>
            </a:r>
            <a:r>
              <a:rPr lang="en-US" altLang="ja-JP" sz="2400" dirty="0"/>
              <a:t> of pH 3 in the cell of the lower left corner in the solution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409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Analysis conditions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570380" y="1267468"/>
            <a:ext cx="163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u="sng" dirty="0" smtClean="0"/>
              <a:t>Time step</a:t>
            </a:r>
            <a:endParaRPr lang="en-US" altLang="ja-JP" dirty="0"/>
          </a:p>
          <a:p>
            <a:r>
              <a:rPr lang="en-US" altLang="ja-JP" dirty="0"/>
              <a:t>1 ×10</a:t>
            </a:r>
            <a:r>
              <a:rPr lang="en-US" altLang="ja-JP" baseline="30000" dirty="0"/>
              <a:t>-2</a:t>
            </a:r>
            <a:r>
              <a:rPr lang="en-US" altLang="ja-JP" dirty="0"/>
              <a:t> </a:t>
            </a:r>
            <a:r>
              <a:rPr lang="en-US" altLang="ja-JP" dirty="0" smtClean="0"/>
              <a:t> s</a:t>
            </a:r>
            <a:endParaRPr lang="en-US" altLang="ja-JP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75856" y="4805323"/>
            <a:ext cx="4889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 smtClean="0"/>
              <a:t>Chemical species</a:t>
            </a:r>
            <a:r>
              <a:rPr lang="ja-JP" altLang="en-US" dirty="0" smtClean="0"/>
              <a:t>　 </a:t>
            </a:r>
            <a:endParaRPr lang="en-US" altLang="ja-JP" dirty="0" smtClean="0"/>
          </a:p>
          <a:p>
            <a:r>
              <a:rPr lang="en-US" altLang="ja-JP" dirty="0" smtClean="0"/>
              <a:t>Cr</a:t>
            </a:r>
            <a:r>
              <a:rPr lang="en-US" altLang="ja-JP" baseline="30000" dirty="0" smtClean="0"/>
              <a:t>3+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Fe</a:t>
            </a:r>
            <a:r>
              <a:rPr lang="en-US" altLang="ja-JP" baseline="30000" dirty="0" smtClean="0"/>
              <a:t>2+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H</a:t>
            </a:r>
            <a:r>
              <a:rPr lang="en-US" altLang="ja-JP" baseline="30000" dirty="0" smtClean="0"/>
              <a:t>+</a:t>
            </a:r>
            <a:r>
              <a:rPr lang="ja-JP" altLang="en-US" baseline="30000" dirty="0"/>
              <a:t> </a:t>
            </a:r>
            <a:r>
              <a:rPr lang="en-US" altLang="ja-JP" dirty="0" smtClean="0"/>
              <a:t>OH</a:t>
            </a:r>
            <a:r>
              <a:rPr lang="en-US" altLang="ja-JP" baseline="30000" dirty="0" smtClean="0"/>
              <a:t>-  </a:t>
            </a:r>
            <a:r>
              <a:rPr lang="en-US" altLang="ja-JP" dirty="0" err="1" smtClean="0"/>
              <a:t>FeOOH</a:t>
            </a:r>
            <a:r>
              <a:rPr lang="en-US" altLang="ja-JP" dirty="0" smtClean="0"/>
              <a:t> </a:t>
            </a:r>
            <a:r>
              <a:rPr lang="ja-JP" altLang="en-US" dirty="0"/>
              <a:t> </a:t>
            </a:r>
            <a:r>
              <a:rPr lang="en-US" altLang="ja-JP" dirty="0" smtClean="0"/>
              <a:t>O</a:t>
            </a:r>
            <a:r>
              <a:rPr lang="en-US" altLang="ja-JP" sz="1200" dirty="0" smtClean="0"/>
              <a:t>2</a:t>
            </a:r>
            <a:r>
              <a:rPr lang="en-US" altLang="ja-JP" sz="1200" dirty="0"/>
              <a:t> </a:t>
            </a:r>
            <a:r>
              <a:rPr lang="en-US" altLang="ja-JP" dirty="0" smtClean="0"/>
              <a:t>Cl</a:t>
            </a:r>
            <a:r>
              <a:rPr lang="en-US" altLang="ja-JP" baseline="30000" dirty="0" smtClean="0"/>
              <a:t>-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Na</a:t>
            </a:r>
            <a:r>
              <a:rPr lang="en-US" altLang="ja-JP" baseline="30000" dirty="0" smtClean="0"/>
              <a:t>+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CrOH</a:t>
            </a:r>
            <a:r>
              <a:rPr lang="en-US" altLang="ja-JP" baseline="30000" dirty="0" smtClean="0"/>
              <a:t>2+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CrCl</a:t>
            </a:r>
            <a:r>
              <a:rPr lang="en-US" altLang="ja-JP" baseline="30000" dirty="0" smtClean="0"/>
              <a:t>2+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224448" y="3316726"/>
                <a:ext cx="307263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u="sng" dirty="0" smtClean="0"/>
                  <a:t>Chemical reactions</a:t>
                </a:r>
                <a:endParaRPr lang="en-US" altLang="ja-JP" u="sng" dirty="0"/>
              </a:p>
              <a:p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/>
                          </a:rPr>
                          <m:t>Cr</m:t>
                        </m:r>
                      </m:e>
                      <m:sup>
                        <m:r>
                          <a:rPr lang="en-US" altLang="ja-JP" i="0">
                            <a:latin typeface="Cambria Math"/>
                          </a:rPr>
                          <m:t>3+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altLang="ja-JP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>
                        <a:latin typeface="Cambria Math"/>
                        <a:ea typeface="Cambria Math"/>
                      </a:rPr>
                      <m:t>O</m:t>
                    </m:r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/>
                            <a:ea typeface="Cambria Math"/>
                          </a:rPr>
                          <m:t>CrOH</m:t>
                        </m:r>
                      </m:e>
                      <m:sup>
                        <m:r>
                          <a:rPr lang="en-US" altLang="ja-JP" i="0">
                            <a:latin typeface="Cambria Math"/>
                            <a:ea typeface="Cambria Math"/>
                          </a:rPr>
                          <m:t>2+</m:t>
                        </m:r>
                      </m:sup>
                    </m:sSup>
                    <m:r>
                      <a:rPr lang="en-US" altLang="ja-JP" i="0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p>
                        <m:r>
                          <a:rPr lang="en-US" altLang="ja-JP" i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altLang="ja-JP" dirty="0" smtClean="0">
                  <a:latin typeface="Cambria Math"/>
                  <a:ea typeface="Cambria Math"/>
                </a:endParaRPr>
              </a:p>
              <a:p>
                <a:r>
                  <a:rPr lang="en-US" altLang="ja-JP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altLang="ja-JP" b="0" i="0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 b="0" i="0" smtClean="0">
                        <a:latin typeface="Cambria Math"/>
                        <a:ea typeface="Cambria Math"/>
                      </a:rPr>
                      <m:t>O</m:t>
                    </m:r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⇄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p>
                        <m:r>
                          <a:rPr lang="en-US" altLang="ja-JP" i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altLang="ja-JP" b="0" i="0" smtClean="0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  <a:ea typeface="Cambria Math"/>
                          </a:rPr>
                          <m:t>OH</m:t>
                        </m:r>
                      </m:e>
                      <m:sup>
                        <m:r>
                          <a:rPr lang="en-US" altLang="ja-JP" b="0" i="0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altLang="ja-JP" dirty="0" smtClean="0"/>
              </a:p>
              <a:p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/>
                          </a:rPr>
                          <m:t>Cr</m:t>
                        </m:r>
                      </m:e>
                      <m:sup>
                        <m:r>
                          <a:rPr lang="en-US" altLang="ja-JP" i="0">
                            <a:latin typeface="Cambria Math"/>
                          </a:rPr>
                          <m:t>3+</m:t>
                        </m:r>
                      </m:sup>
                    </m:sSup>
                    <m:r>
                      <a:rPr lang="en-US" altLang="ja-JP" b="0" i="0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</a:rPr>
                          <m:t>Cl</m:t>
                        </m:r>
                      </m:e>
                      <m:sup>
                        <m:r>
                          <a:rPr lang="en-US" altLang="ja-JP" b="0" i="0" smtClean="0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altLang="ja-JP">
                        <a:latin typeface="Cambria Math"/>
                        <a:ea typeface="Cambria Math"/>
                      </a:rPr>
                      <m:t>⇄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i="0">
                            <a:latin typeface="Cambria Math"/>
                            <a:ea typeface="Cambria Math"/>
                          </a:rPr>
                          <m:t>Cr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  <a:ea typeface="Cambria Math"/>
                          </a:rPr>
                          <m:t>Cl</m:t>
                        </m:r>
                      </m:e>
                      <m:sup>
                        <m:r>
                          <a:rPr lang="en-US" altLang="ja-JP" b="0" i="0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altLang="ja-JP" i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altLang="ja-JP" dirty="0">
                  <a:ea typeface="Cambria Math"/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448" y="3316726"/>
                <a:ext cx="307263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587" t="-2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5570380" y="2159245"/>
                <a:ext cx="201529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u="sng" dirty="0" smtClean="0"/>
                  <a:t>Mesh size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m:rPr>
                          <m:sty m:val="p"/>
                        </m:rPr>
                        <a:rPr lang="ja-JP" altLang="en-US" b="0" i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 </m:t>
                      </m:r>
                      <m:r>
                        <m:rPr>
                          <m:sty m:val="p"/>
                        </m:rPr>
                        <a:rPr lang="ja-JP" altLang="en-US"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380" y="2159245"/>
                <a:ext cx="2015295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727" t="-4717" b="-47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正方形/長方形 29"/>
          <p:cNvSpPr/>
          <p:nvPr/>
        </p:nvSpPr>
        <p:spPr>
          <a:xfrm>
            <a:off x="305284" y="3641439"/>
            <a:ext cx="2805965" cy="914400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0" y="692696"/>
            <a:ext cx="146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smtClean="0"/>
              <a:t>Configuration</a:t>
            </a:r>
            <a:endParaRPr kumimoji="1" lang="ja-JP" altLang="en-US" u="sng"/>
          </a:p>
        </p:txBody>
      </p:sp>
      <p:grpSp>
        <p:nvGrpSpPr>
          <p:cNvPr id="32" name="グループ化 31"/>
          <p:cNvGrpSpPr/>
          <p:nvPr/>
        </p:nvGrpSpPr>
        <p:grpSpPr>
          <a:xfrm>
            <a:off x="-36512" y="1115452"/>
            <a:ext cx="4273755" cy="2958715"/>
            <a:chOff x="218064" y="1314926"/>
            <a:chExt cx="4273755" cy="2958715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218064" y="1672061"/>
              <a:ext cx="2902623" cy="2601580"/>
              <a:chOff x="301224" y="1268760"/>
              <a:chExt cx="2902623" cy="2601580"/>
            </a:xfrm>
          </p:grpSpPr>
          <p:sp>
            <p:nvSpPr>
              <p:cNvPr id="46" name="正方形/長方形 45"/>
              <p:cNvSpPr/>
              <p:nvPr/>
            </p:nvSpPr>
            <p:spPr>
              <a:xfrm>
                <a:off x="1071960" y="1268760"/>
                <a:ext cx="2131887" cy="2163901"/>
              </a:xfrm>
              <a:prstGeom prst="rect">
                <a:avLst/>
              </a:prstGeom>
              <a:solidFill>
                <a:srgbClr val="F7964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mtClean="0">
                    <a:solidFill>
                      <a:schemeClr val="tx1"/>
                    </a:solidFill>
                  </a:rPr>
                  <a:t>Rust</a:t>
                </a:r>
              </a:p>
              <a:p>
                <a:pPr algn="ctr"/>
                <a:endParaRPr lang="en-US" altLang="ja-JP">
                  <a:solidFill>
                    <a:schemeClr val="tx1"/>
                  </a:solidFill>
                </a:endParaRPr>
              </a:p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直線コネクタ 46"/>
              <p:cNvCxnSpPr/>
              <p:nvPr/>
            </p:nvCxnSpPr>
            <p:spPr>
              <a:xfrm>
                <a:off x="1052536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3203847" y="1268760"/>
                <a:ext cx="0" cy="21639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/>
              <p:cNvCxnSpPr/>
              <p:nvPr/>
            </p:nvCxnSpPr>
            <p:spPr>
              <a:xfrm>
                <a:off x="899592" y="1268760"/>
                <a:ext cx="0" cy="21639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/>
              <p:cNvCxnSpPr/>
              <p:nvPr/>
            </p:nvCxnSpPr>
            <p:spPr>
              <a:xfrm flipH="1">
                <a:off x="1071962" y="3573016"/>
                <a:ext cx="213188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55"/>
              <p:cNvSpPr txBox="1"/>
              <p:nvPr/>
            </p:nvSpPr>
            <p:spPr>
              <a:xfrm>
                <a:off x="301224" y="2278584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60" name="テキスト ボックス 59"/>
              <p:cNvSpPr txBox="1"/>
              <p:nvPr/>
            </p:nvSpPr>
            <p:spPr>
              <a:xfrm>
                <a:off x="1669376" y="3501008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mtClean="0"/>
                  <a:t>1mm</a:t>
                </a:r>
                <a:endParaRPr kumimoji="1" lang="ja-JP" altLang="en-US"/>
              </a:p>
            </p:txBody>
          </p:sp>
          <p:sp>
            <p:nvSpPr>
              <p:cNvPr id="63" name="正方形/長方形 62"/>
              <p:cNvSpPr/>
              <p:nvPr/>
            </p:nvSpPr>
            <p:spPr>
              <a:xfrm>
                <a:off x="1071961" y="3240210"/>
                <a:ext cx="207000" cy="197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mtClean="0"/>
              </a:p>
            </p:txBody>
          </p:sp>
          <p:cxnSp>
            <p:nvCxnSpPr>
              <p:cNvPr id="68" name="直線矢印コネクタ 67"/>
              <p:cNvCxnSpPr/>
              <p:nvPr/>
            </p:nvCxnSpPr>
            <p:spPr>
              <a:xfrm>
                <a:off x="1381344" y="3216173"/>
                <a:ext cx="0" cy="2800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テキスト ボックス 68"/>
                  <p:cNvSpPr txBox="1"/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ja-JP" altLang="en-US"/>
                  </a:p>
                </p:txBody>
              </p:sp>
            </mc:Choice>
            <mc:Fallback xmlns="">
              <p:sp>
                <p:nvSpPr>
                  <p:cNvPr id="45" name="テキスト ボックス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4122" y="3112899"/>
                    <a:ext cx="99257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テキスト ボックス 69"/>
                  <p:cNvSpPr txBox="1"/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kumimoji="1" lang="ja-JP" altLang="en-US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6" name="テキスト ボックス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9253" y="2693501"/>
                    <a:ext cx="99257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1" name="直線矢印コネクタ 70"/>
              <p:cNvCxnSpPr/>
              <p:nvPr/>
            </p:nvCxnSpPr>
            <p:spPr>
              <a:xfrm>
                <a:off x="1021736" y="3112899"/>
                <a:ext cx="2626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テキスト ボックス 34"/>
            <p:cNvSpPr txBox="1"/>
            <p:nvPr/>
          </p:nvSpPr>
          <p:spPr>
            <a:xfrm>
              <a:off x="866136" y="1314926"/>
              <a:ext cx="2105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/>
                <a:t>Cathodic</a:t>
              </a:r>
              <a:r>
                <a:rPr lang="en-US" altLang="ja-JP" b="1" dirty="0" smtClean="0"/>
                <a:t>  boundary</a:t>
              </a:r>
              <a:endParaRPr kumimoji="1" lang="ja-JP" altLang="en-US" b="1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349390" y="1628221"/>
              <a:ext cx="1142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/>
                <a:t>Plane </a:t>
              </a:r>
            </a:p>
            <a:p>
              <a:r>
                <a:rPr kumimoji="1" lang="en-US" altLang="ja-JP" b="1" smtClean="0"/>
                <a:t>symmetry</a:t>
              </a:r>
              <a:endParaRPr kumimoji="1" lang="ja-JP" altLang="en-US" b="1"/>
            </a:p>
          </p:txBody>
        </p:sp>
        <p:cxnSp>
          <p:nvCxnSpPr>
            <p:cNvPr id="38" name="直線矢印コネクタ 37"/>
            <p:cNvCxnSpPr>
              <a:stCxn id="36" idx="1"/>
            </p:cNvCxnSpPr>
            <p:nvPr/>
          </p:nvCxnSpPr>
          <p:spPr>
            <a:xfrm flipH="1">
              <a:off x="1001955" y="1951387"/>
              <a:ext cx="2347435" cy="8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>
              <a:stCxn id="36" idx="1"/>
              <a:endCxn id="46" idx="3"/>
            </p:cNvCxnSpPr>
            <p:nvPr/>
          </p:nvCxnSpPr>
          <p:spPr>
            <a:xfrm flipH="1">
              <a:off x="3120687" y="1951387"/>
              <a:ext cx="228703" cy="802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直線矢印コネクタ 71"/>
          <p:cNvCxnSpPr>
            <a:stCxn id="73" idx="1"/>
          </p:cNvCxnSpPr>
          <p:nvPr/>
        </p:nvCxnSpPr>
        <p:spPr>
          <a:xfrm flipH="1">
            <a:off x="806067" y="2739204"/>
            <a:ext cx="2298574" cy="760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3104641" y="255453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/>
              <a:t>Micropit</a:t>
            </a:r>
            <a:endParaRPr lang="en-US" altLang="ja-JP" b="1" dirty="0" smtClean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334125" y="4017312"/>
            <a:ext cx="74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smtClean="0"/>
              <a:t>Metal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871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Analysis results</a:t>
            </a:r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96453" y="818554"/>
            <a:ext cx="119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smtClean="0"/>
              <a:t>Under rust</a:t>
            </a:r>
            <a:endParaRPr kumimoji="1" lang="ja-JP" altLang="en-US" u="sng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59145" y="818554"/>
            <a:ext cx="87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smtClean="0"/>
              <a:t>No rust</a:t>
            </a:r>
            <a:endParaRPr kumimoji="1" lang="ja-JP" altLang="en-US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5496" y="4091588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/>
                  <a:t>Our method </a:t>
                </a:r>
                <a:r>
                  <a:rPr lang="en-US" altLang="ja-JP" sz="2400" dirty="0"/>
                  <a:t>qualitatively </a:t>
                </a:r>
                <a:r>
                  <a:rPr lang="en-US" altLang="ja-JP" sz="2400" dirty="0" smtClean="0"/>
                  <a:t>reproduced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dirty="0" smtClean="0"/>
                  <a:t>the high </a:t>
                </a:r>
                <a:r>
                  <a:rPr lang="en-US" altLang="ja-JP" sz="2400" dirty="0"/>
                  <a:t>concentration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:r>
                  <a:rPr lang="en-US" altLang="ja-JP" sz="2400" dirty="0"/>
                  <a:t>ions (lower pH</a:t>
                </a:r>
                <a:r>
                  <a:rPr lang="en-US" altLang="ja-JP" sz="2400" dirty="0" smtClean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400" dirty="0"/>
                  <a:t>the initiation of pitting </a:t>
                </a:r>
                <a:r>
                  <a:rPr lang="en-US" altLang="ja-JP" sz="2400" dirty="0" smtClean="0"/>
                  <a:t>corrosion</a:t>
                </a:r>
              </a:p>
              <a:p>
                <a:r>
                  <a:rPr lang="en-US" altLang="ja-JP" sz="2400" dirty="0" smtClean="0"/>
                  <a:t>at the </a:t>
                </a:r>
                <a:r>
                  <a:rPr lang="en-US" altLang="ja-JP" sz="2400" dirty="0"/>
                  <a:t>initial </a:t>
                </a:r>
                <a:r>
                  <a:rPr lang="en-US" altLang="ja-JP" sz="2400" dirty="0" err="1"/>
                  <a:t>micropit</a:t>
                </a:r>
                <a:r>
                  <a:rPr lang="en-US" altLang="ja-JP" sz="2400" dirty="0"/>
                  <a:t> under the accumulated rust.</a:t>
                </a:r>
                <a:endParaRPr lang="en-US" altLang="ja-JP" sz="2400" dirty="0" smtClean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091588"/>
                <a:ext cx="9144000" cy="1569660"/>
              </a:xfrm>
              <a:prstGeom prst="rect">
                <a:avLst/>
              </a:prstGeom>
              <a:blipFill rotWithShape="0">
                <a:blip r:embed="rId7"/>
                <a:stretch>
                  <a:fillRect l="-1067" t="-2713" b="-81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6924729" y="332656"/>
            <a:ext cx="176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Concentration of H+ ions</a:t>
            </a:r>
          </a:p>
        </p:txBody>
      </p:sp>
      <p:pic>
        <p:nvPicPr>
          <p:cNvPr id="5122" name="Picture 2" descr="Z:\powerpoint\graduation_work_ochiai\data\legen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25663" r="47024" b="26172"/>
          <a:stretch/>
        </p:blipFill>
        <p:spPr bwMode="auto">
          <a:xfrm>
            <a:off x="7417377" y="1014354"/>
            <a:ext cx="1044559" cy="27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xam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3283" t="18052" r="14599" b="1"/>
          <a:stretch/>
        </p:blipFill>
        <p:spPr>
          <a:xfrm>
            <a:off x="4427984" y="1196752"/>
            <a:ext cx="2193592" cy="2811624"/>
          </a:xfrm>
          <a:prstGeom prst="rect">
            <a:avLst/>
          </a:prstGeom>
        </p:spPr>
      </p:pic>
      <p:pic>
        <p:nvPicPr>
          <p:cNvPr id="11" name="exam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1717" t="22983" r="11694"/>
          <a:stretch/>
        </p:blipFill>
        <p:spPr>
          <a:xfrm>
            <a:off x="1059145" y="1202287"/>
            <a:ext cx="2249851" cy="25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02796" y="83671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/>
              <a:t>A numerical method for </a:t>
            </a:r>
            <a:r>
              <a:rPr lang="en-US" altLang="ja-JP" sz="2800" dirty="0" smtClean="0"/>
              <a:t>analyzing time-dependent </a:t>
            </a:r>
            <a:r>
              <a:rPr lang="en-US" altLang="ja-JP" sz="2800" dirty="0"/>
              <a:t>localized corrosion under accumulated rust was developed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/>
              <a:t>It considers the </a:t>
            </a:r>
            <a:r>
              <a:rPr lang="en-US" altLang="ja-JP" sz="2800" dirty="0" err="1"/>
              <a:t>multiphysics</a:t>
            </a:r>
            <a:r>
              <a:rPr lang="en-US" altLang="ja-JP" sz="2800" dirty="0"/>
              <a:t> problem including electrostatics, </a:t>
            </a:r>
            <a:r>
              <a:rPr lang="en-US" altLang="ja-JP" sz="2800" dirty="0" smtClean="0"/>
              <a:t>electrophoresis, </a:t>
            </a:r>
            <a:r>
              <a:rPr lang="en-US" altLang="ja-JP" sz="2800" dirty="0"/>
              <a:t>mass diffusion, chemical reactions, and moving boundaries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/>
              <a:t>The effect of accumulated rust was modeled as diffusion inhibition of chemical species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2800" dirty="0"/>
              <a:t>An example of analysis showed that our method qualitatively reproduced the initiation of pitting corrosion under the accumulated rust.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4811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Localized Corrosion in Plants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Localized corrosion occurs in corrosion-resistant alloy such as stainless steel, and shorten a life of structures</a:t>
            </a:r>
            <a:r>
              <a:rPr lang="en-US" altLang="ja-JP" dirty="0" smtClean="0"/>
              <a:t>.</a:t>
            </a:r>
          </a:p>
          <a:p>
            <a:r>
              <a:rPr kumimoji="1" lang="en-US" altLang="ja-JP" dirty="0" smtClean="0"/>
              <a:t>For example</a:t>
            </a:r>
            <a:r>
              <a:rPr lang="en-US" altLang="ja-JP" dirty="0"/>
              <a:t>, Crevice corrosion of several millimeters occurred at a flange of a seawater </a:t>
            </a:r>
            <a:r>
              <a:rPr lang="en-US" altLang="ja-JP" dirty="0" smtClean="0"/>
              <a:t>pump after </a:t>
            </a:r>
            <a:r>
              <a:rPr kumimoji="1" lang="en-US" altLang="ja-JP" dirty="0" smtClean="0"/>
              <a:t>5 years operation.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16216" y="3343237"/>
            <a:ext cx="22613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Fig. Crevice corrosion occurred at </a:t>
            </a:r>
            <a:r>
              <a:rPr lang="en-US" altLang="ja-JP" sz="2000" dirty="0"/>
              <a:t>a flange of a seawater pump</a:t>
            </a:r>
            <a:r>
              <a:rPr lang="en-US" altLang="ja-JP" sz="2000" baseline="30000" dirty="0" smtClean="0"/>
              <a:t>[1]</a:t>
            </a:r>
          </a:p>
        </p:txBody>
      </p:sp>
      <p:pic>
        <p:nvPicPr>
          <p:cNvPr id="6" name="Picture 2" descr="D:\sync\Dropbox\M_lab\発表\全体ゼミ\fran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28688"/>
            <a:ext cx="5607994" cy="20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11560" y="5374660"/>
            <a:ext cx="6899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smtClean="0"/>
              <a:t>[</a:t>
            </a:r>
            <a:r>
              <a:rPr lang="en-US" altLang="ja-JP" sz="1400"/>
              <a:t>1]</a:t>
            </a:r>
            <a:r>
              <a:rPr lang="en-US" altLang="ja-JP" sz="1400" err="1"/>
              <a:t>Matsuho</a:t>
            </a:r>
            <a:r>
              <a:rPr lang="en-US" altLang="ja-JP" sz="1400"/>
              <a:t> MIYASAKA, </a:t>
            </a:r>
            <a:r>
              <a:rPr lang="en-US" altLang="ja-JP" sz="1400" smtClean="0"/>
              <a:t>Lecture </a:t>
            </a:r>
            <a:r>
              <a:rPr lang="en-US" altLang="ja-JP" sz="1400"/>
              <a:t>on Corrosion and Corrosion Protection of Seawater </a:t>
            </a:r>
            <a:r>
              <a:rPr lang="en-US" altLang="ja-JP" sz="1400" smtClean="0"/>
              <a:t>Pumps-</a:t>
            </a:r>
            <a:r>
              <a:rPr lang="en-US" altLang="ja-JP" sz="1400"/>
              <a:t>, </a:t>
            </a:r>
            <a:endParaRPr lang="en-US" altLang="ja-JP" sz="1400" smtClean="0"/>
          </a:p>
          <a:p>
            <a:r>
              <a:rPr lang="en-US" altLang="ja-JP" sz="1400" smtClean="0"/>
              <a:t>Ebara </a:t>
            </a:r>
            <a:r>
              <a:rPr lang="en-US" altLang="ja-JP" sz="1400"/>
              <a:t>Engineering Review </a:t>
            </a:r>
            <a:r>
              <a:rPr lang="en-US" altLang="ja-JP" sz="1400" smtClean="0"/>
              <a:t>No.224</a:t>
            </a:r>
            <a:r>
              <a:rPr lang="ja-JP" altLang="en-US" sz="1400" smtClean="0"/>
              <a:t> </a:t>
            </a:r>
            <a:r>
              <a:rPr lang="en-US" altLang="ja-JP" sz="1400" smtClean="0"/>
              <a:t>pp.28-37 (2009)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7372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616190" y="1628800"/>
            <a:ext cx="5548098" cy="3577812"/>
            <a:chOff x="116114" y="2060848"/>
            <a:chExt cx="5548098" cy="357781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" t="5568" b="9488"/>
            <a:stretch/>
          </p:blipFill>
          <p:spPr>
            <a:xfrm>
              <a:off x="116114" y="2060848"/>
              <a:ext cx="5548098" cy="3145242"/>
            </a:xfrm>
            <a:prstGeom prst="rect">
              <a:avLst/>
            </a:prstGeom>
          </p:spPr>
        </p:pic>
        <p:sp>
          <p:nvSpPr>
            <p:cNvPr id="7" name="円/楕円 6"/>
            <p:cNvSpPr/>
            <p:nvPr/>
          </p:nvSpPr>
          <p:spPr>
            <a:xfrm>
              <a:off x="395536" y="4553656"/>
              <a:ext cx="792088" cy="864096"/>
            </a:xfrm>
            <a:prstGeom prst="ellipse">
              <a:avLst/>
            </a:prstGeom>
            <a:noFill/>
            <a:ln>
              <a:solidFill>
                <a:srgbClr val="104AE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C000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095015" y="5176995"/>
              <a:ext cx="3626314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104AEE"/>
                  </a:solidFill>
                </a:rPr>
                <a:t>Condensate storage tank</a:t>
              </a:r>
              <a:endParaRPr kumimoji="1" lang="ja-JP" altLang="en-US" sz="2400" dirty="0">
                <a:solidFill>
                  <a:srgbClr val="104AEE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431" y="116632"/>
            <a:ext cx="8910736" cy="5620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</a:t>
            </a:r>
            <a:r>
              <a:rPr lang="en-US" altLang="ja-JP" sz="3200" dirty="0" smtClean="0"/>
              <a:t>ocalized Corrosion in the Nuclear Plant</a:t>
            </a:r>
            <a:endParaRPr kumimoji="1" lang="ja-JP" altLang="en-US" sz="3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54734" y="5138840"/>
            <a:ext cx="7412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Fig. Outline of </a:t>
            </a:r>
            <a:r>
              <a:rPr lang="en-US" altLang="ja-JP" sz="2000" dirty="0" err="1" smtClean="0"/>
              <a:t>Hamaoka</a:t>
            </a:r>
            <a:r>
              <a:rPr lang="en-US" altLang="ja-JP" sz="2000" dirty="0" smtClean="0"/>
              <a:t> Nuclear Power Station Reactor No. 5 </a:t>
            </a:r>
            <a:r>
              <a:rPr lang="en-US" altLang="ja-JP" sz="2000" baseline="30000" dirty="0" smtClean="0"/>
              <a:t>[2]</a:t>
            </a:r>
            <a:endParaRPr lang="en-US" altLang="ja-JP" sz="2000" baseline="30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627" y="620688"/>
            <a:ext cx="9053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In </a:t>
            </a:r>
            <a:r>
              <a:rPr lang="en-US" altLang="ja-JP" sz="2400" b="1" i="1" dirty="0" err="1"/>
              <a:t>Hamaoka</a:t>
            </a:r>
            <a:r>
              <a:rPr lang="en-US" altLang="ja-JP" sz="2400" dirty="0"/>
              <a:t> nuclear power </a:t>
            </a:r>
            <a:r>
              <a:rPr lang="en-US" altLang="ja-JP" sz="2400" dirty="0" smtClean="0"/>
              <a:t>station on May 14, 2011, </a:t>
            </a:r>
            <a:r>
              <a:rPr lang="en-US" altLang="ja-JP" sz="2400" dirty="0"/>
              <a:t>damage to the main condenser tubes resulted in an 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inflow </a:t>
            </a:r>
            <a:r>
              <a:rPr lang="en-US" altLang="ja-JP" sz="2400" b="1" u="sng" dirty="0">
                <a:solidFill>
                  <a:srgbClr val="FF0000"/>
                </a:solidFill>
              </a:rPr>
              <a:t>of seawater</a:t>
            </a:r>
            <a:r>
              <a:rPr lang="en-US" altLang="ja-JP" sz="2400" u="sng" dirty="0"/>
              <a:t> into the </a:t>
            </a:r>
            <a:r>
              <a:rPr lang="en-US" altLang="ja-JP" sz="2400" u="sng" dirty="0">
                <a:solidFill>
                  <a:srgbClr val="104AEE"/>
                </a:solidFill>
              </a:rPr>
              <a:t>condensate storage </a:t>
            </a:r>
            <a:r>
              <a:rPr lang="en-US" altLang="ja-JP" sz="2400" u="sng" dirty="0" smtClean="0">
                <a:solidFill>
                  <a:srgbClr val="104AEE"/>
                </a:solidFill>
              </a:rPr>
              <a:t>tank</a:t>
            </a:r>
            <a:r>
              <a:rPr lang="en-US" altLang="ja-JP" sz="2400" dirty="0" smtClean="0"/>
              <a:t>. </a:t>
            </a:r>
            <a:endParaRPr lang="ja-JP" altLang="en-US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1931030" y="5563511"/>
            <a:ext cx="63435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[2]Ministry of Economy, Trade and Industry: Reporting causes of corrosion holes in condensate storage tank lining and Measures to prevent recurrence in Unit 5 Chubu Electric Power Co., Inc. </a:t>
            </a:r>
            <a:r>
              <a:rPr lang="en-US" altLang="ja-JP" sz="1400" dirty="0" err="1" smtClean="0"/>
              <a:t>Hamaoka</a:t>
            </a:r>
            <a:r>
              <a:rPr lang="en-US" altLang="ja-JP" sz="1400" dirty="0" smtClean="0"/>
              <a:t> Nuclear Power Station, 2012.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442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431" y="116632"/>
            <a:ext cx="8910736" cy="5620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Localized Corrosion in </a:t>
            </a:r>
            <a:r>
              <a:rPr lang="en-US" altLang="ja-JP" sz="3200" dirty="0" smtClean="0"/>
              <a:t>the Nuclear </a:t>
            </a:r>
            <a:r>
              <a:rPr lang="en-US" altLang="ja-JP" sz="3200" dirty="0"/>
              <a:t>Plant</a:t>
            </a:r>
            <a:endParaRPr kumimoji="1" lang="ja-JP" altLang="en-US" sz="3200" dirty="0"/>
          </a:p>
        </p:txBody>
      </p:sp>
      <p:pic>
        <p:nvPicPr>
          <p:cNvPr id="14" name="Picture 2" descr="Z:\nucl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4" y="2492896"/>
            <a:ext cx="3275856" cy="246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4352072" y="5013176"/>
            <a:ext cx="4758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Fig. Pitting corrosion occurred under accumulated rust.</a:t>
            </a:r>
            <a:r>
              <a:rPr lang="en-US" altLang="ja-JP" sz="2000" baseline="30000" dirty="0" smtClean="0"/>
              <a:t>[2]</a:t>
            </a:r>
            <a:endParaRPr lang="en-US" altLang="ja-JP" sz="2000" baseline="30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627" y="620688"/>
            <a:ext cx="9053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Crud </a:t>
            </a:r>
            <a:r>
              <a:rPr lang="en-US" altLang="ja-JP" sz="2400" dirty="0"/>
              <a:t>had built up in the condensate storage tank</a:t>
            </a:r>
            <a:r>
              <a:rPr lang="en-US" altLang="ja-JP" sz="2400" dirty="0" smtClean="0"/>
              <a:t>. (Crud </a:t>
            </a:r>
            <a:r>
              <a:rPr lang="en-US" altLang="ja-JP" sz="2400" dirty="0"/>
              <a:t>is formed mainly by iron rust from the inner walls of the pipes, </a:t>
            </a:r>
            <a:r>
              <a:rPr lang="en-US" altLang="ja-JP" sz="2400" dirty="0" smtClean="0"/>
              <a:t>etc.) </a:t>
            </a:r>
          </a:p>
          <a:p>
            <a:r>
              <a:rPr lang="en-US" altLang="ja-JP" sz="2400" dirty="0" smtClean="0"/>
              <a:t>Crevice </a:t>
            </a:r>
            <a:r>
              <a:rPr lang="en-US" altLang="ja-JP" sz="2400" dirty="0"/>
              <a:t>environment created by the </a:t>
            </a:r>
            <a:r>
              <a:rPr lang="en-US" altLang="ja-JP" sz="2400" dirty="0" smtClean="0"/>
              <a:t>inflow </a:t>
            </a:r>
            <a:r>
              <a:rPr lang="en-US" altLang="ja-JP" sz="2400" dirty="0"/>
              <a:t>of seawater and </a:t>
            </a:r>
            <a:r>
              <a:rPr lang="en-US" altLang="ja-JP" sz="2400" dirty="0" smtClean="0"/>
              <a:t>rust </a:t>
            </a:r>
            <a:r>
              <a:rPr lang="en-US" altLang="ja-JP" sz="2400" dirty="0"/>
              <a:t>caused </a:t>
            </a:r>
            <a:r>
              <a:rPr lang="en-US" altLang="ja-JP" sz="2400" dirty="0" smtClean="0"/>
              <a:t>pitting corrosion in less than 5 months.</a:t>
            </a:r>
            <a:endParaRPr lang="ja-JP" altLang="en-US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2395135" y="5962601"/>
            <a:ext cx="6343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[2]Chubu Electric Power Co., Inc., 2012.</a:t>
            </a:r>
            <a:endParaRPr lang="ja-JP" altLang="en-US" sz="14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323528" y="2209874"/>
            <a:ext cx="3852447" cy="3340922"/>
            <a:chOff x="-4656519" y="3035360"/>
            <a:chExt cx="3852447" cy="3340922"/>
          </a:xfrm>
        </p:grpSpPr>
        <p:sp>
          <p:nvSpPr>
            <p:cNvPr id="11" name="正方形/長方形 10"/>
            <p:cNvSpPr/>
            <p:nvPr/>
          </p:nvSpPr>
          <p:spPr>
            <a:xfrm>
              <a:off x="-4656519" y="3035360"/>
              <a:ext cx="3852000" cy="941810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-4656519" y="3979657"/>
              <a:ext cx="3852000" cy="1233778"/>
            </a:xfrm>
            <a:prstGeom prst="rect">
              <a:avLst/>
            </a:prstGeom>
            <a:solidFill>
              <a:srgbClr val="F796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-4653591" y="5179767"/>
              <a:ext cx="3849519" cy="1196515"/>
              <a:chOff x="463437" y="5920280"/>
              <a:chExt cx="3849519" cy="1196515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8" name="直線コネクタ 17"/>
              <p:cNvCxnSpPr/>
              <p:nvPr/>
            </p:nvCxnSpPr>
            <p:spPr>
              <a:xfrm flipV="1">
                <a:off x="463437" y="5920280"/>
                <a:ext cx="384951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テキスト ボックス 19"/>
          <p:cNvSpPr txBox="1"/>
          <p:nvPr/>
        </p:nvSpPr>
        <p:spPr>
          <a:xfrm>
            <a:off x="2807824" y="3928772"/>
            <a:ext cx="134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</a:t>
            </a:r>
            <a:r>
              <a:rPr lang="en-US" altLang="ja-JP" sz="2400" dirty="0" smtClean="0"/>
              <a:t>ron rust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391019" y="4312430"/>
            <a:ext cx="187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30978" y="5127575"/>
            <a:ext cx="216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79052" y="2236771"/>
            <a:ext cx="151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24" name="円/楕円 23"/>
          <p:cNvSpPr/>
          <p:nvPr/>
        </p:nvSpPr>
        <p:spPr>
          <a:xfrm>
            <a:off x="481856" y="3587691"/>
            <a:ext cx="1530931" cy="1530931"/>
          </a:xfrm>
          <a:prstGeom prst="ellipse">
            <a:avLst/>
          </a:prstGeom>
          <a:gradFill flip="none" rotWithShape="1">
            <a:gsLst>
              <a:gs pos="31000">
                <a:srgbClr val="104AEE">
                  <a:alpha val="50000"/>
                </a:srgbClr>
              </a:gs>
              <a:gs pos="78000">
                <a:srgbClr val="104AE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473874" y="4321768"/>
            <a:ext cx="1629113" cy="1191180"/>
            <a:chOff x="-2196753" y="4827736"/>
            <a:chExt cx="1629113" cy="1191180"/>
          </a:xfrm>
        </p:grpSpPr>
        <p:sp>
          <p:nvSpPr>
            <p:cNvPr id="26" name="フリーフォーム 25"/>
            <p:cNvSpPr/>
            <p:nvPr/>
          </p:nvSpPr>
          <p:spPr>
            <a:xfrm rot="5400000">
              <a:off x="-1977786" y="4608769"/>
              <a:ext cx="1191180" cy="1629113"/>
            </a:xfrm>
            <a:custGeom>
              <a:avLst/>
              <a:gdLst>
                <a:gd name="connsiteX0" fmla="*/ 41097 w 1192347"/>
                <a:gd name="connsiteY0" fmla="*/ 366009 h 1584969"/>
                <a:gd name="connsiteX1" fmla="*/ 626724 w 1192347"/>
                <a:gd name="connsiteY1" fmla="*/ 16687 h 1584969"/>
                <a:gd name="connsiteX2" fmla="*/ 1191802 w 1192347"/>
                <a:gd name="connsiteY2" fmla="*/ 838620 h 1584969"/>
                <a:gd name="connsiteX3" fmla="*/ 523982 w 1192347"/>
                <a:gd name="connsiteY3" fmla="*/ 1578359 h 1584969"/>
                <a:gd name="connsiteX4" fmla="*/ 0 w 1192347"/>
                <a:gd name="connsiteY4" fmla="*/ 1208489 h 1584969"/>
                <a:gd name="connsiteX0" fmla="*/ 41097 w 1191853"/>
                <a:gd name="connsiteY0" fmla="*/ 366009 h 1554654"/>
                <a:gd name="connsiteX1" fmla="*/ 626724 w 1191853"/>
                <a:gd name="connsiteY1" fmla="*/ 16687 h 1554654"/>
                <a:gd name="connsiteX2" fmla="*/ 1191802 w 1191853"/>
                <a:gd name="connsiteY2" fmla="*/ 838620 h 1554654"/>
                <a:gd name="connsiteX3" fmla="*/ 595901 w 1191853"/>
                <a:gd name="connsiteY3" fmla="*/ 1547537 h 1554654"/>
                <a:gd name="connsiteX4" fmla="*/ 0 w 1191853"/>
                <a:gd name="connsiteY4" fmla="*/ 1208489 h 1554654"/>
                <a:gd name="connsiteX0" fmla="*/ 41097 w 1191853"/>
                <a:gd name="connsiteY0" fmla="*/ 366009 h 1547789"/>
                <a:gd name="connsiteX1" fmla="*/ 626724 w 1191853"/>
                <a:gd name="connsiteY1" fmla="*/ 16687 h 1547789"/>
                <a:gd name="connsiteX2" fmla="*/ 1191802 w 1191853"/>
                <a:gd name="connsiteY2" fmla="*/ 838620 h 1547789"/>
                <a:gd name="connsiteX3" fmla="*/ 595901 w 1191853"/>
                <a:gd name="connsiteY3" fmla="*/ 1547537 h 1547789"/>
                <a:gd name="connsiteX4" fmla="*/ 0 w 1191853"/>
                <a:gd name="connsiteY4" fmla="*/ 1208489 h 1547789"/>
                <a:gd name="connsiteX0" fmla="*/ 41097 w 1191853"/>
                <a:gd name="connsiteY0" fmla="*/ 366009 h 1547537"/>
                <a:gd name="connsiteX1" fmla="*/ 626724 w 1191853"/>
                <a:gd name="connsiteY1" fmla="*/ 16687 h 1547537"/>
                <a:gd name="connsiteX2" fmla="*/ 1191802 w 1191853"/>
                <a:gd name="connsiteY2" fmla="*/ 838620 h 1547537"/>
                <a:gd name="connsiteX3" fmla="*/ 595901 w 1191853"/>
                <a:gd name="connsiteY3" fmla="*/ 1547537 h 1547537"/>
                <a:gd name="connsiteX4" fmla="*/ 0 w 1191853"/>
                <a:gd name="connsiteY4" fmla="*/ 1208489 h 1547537"/>
                <a:gd name="connsiteX0" fmla="*/ 0 w 1202128"/>
                <a:gd name="connsiteY0" fmla="*/ 431471 h 1541080"/>
                <a:gd name="connsiteX1" fmla="*/ 636998 w 1202128"/>
                <a:gd name="connsiteY1" fmla="*/ 10230 h 1541080"/>
                <a:gd name="connsiteX2" fmla="*/ 1202076 w 1202128"/>
                <a:gd name="connsiteY2" fmla="*/ 832163 h 1541080"/>
                <a:gd name="connsiteX3" fmla="*/ 606175 w 1202128"/>
                <a:gd name="connsiteY3" fmla="*/ 1541080 h 1541080"/>
                <a:gd name="connsiteX4" fmla="*/ 10274 w 1202128"/>
                <a:gd name="connsiteY4" fmla="*/ 1202032 h 1541080"/>
                <a:gd name="connsiteX0" fmla="*/ 0 w 1202128"/>
                <a:gd name="connsiteY0" fmla="*/ 431471 h 1541080"/>
                <a:gd name="connsiteX1" fmla="*/ 636998 w 1202128"/>
                <a:gd name="connsiteY1" fmla="*/ 10230 h 1541080"/>
                <a:gd name="connsiteX2" fmla="*/ 1202076 w 1202128"/>
                <a:gd name="connsiteY2" fmla="*/ 832163 h 1541080"/>
                <a:gd name="connsiteX3" fmla="*/ 606175 w 1202128"/>
                <a:gd name="connsiteY3" fmla="*/ 1541080 h 1541080"/>
                <a:gd name="connsiteX4" fmla="*/ 10274 w 1202128"/>
                <a:gd name="connsiteY4" fmla="*/ 1202032 h 1541080"/>
                <a:gd name="connsiteX0" fmla="*/ 0 w 1212402"/>
                <a:gd name="connsiteY0" fmla="*/ 429393 h 1550319"/>
                <a:gd name="connsiteX1" fmla="*/ 636998 w 1212402"/>
                <a:gd name="connsiteY1" fmla="*/ 8152 h 1550319"/>
                <a:gd name="connsiteX2" fmla="*/ 1212351 w 1212402"/>
                <a:gd name="connsiteY2" fmla="*/ 778714 h 1550319"/>
                <a:gd name="connsiteX3" fmla="*/ 606175 w 1212402"/>
                <a:gd name="connsiteY3" fmla="*/ 1539002 h 1550319"/>
                <a:gd name="connsiteX4" fmla="*/ 10274 w 1212402"/>
                <a:gd name="connsiteY4" fmla="*/ 1199954 h 1550319"/>
                <a:gd name="connsiteX0" fmla="*/ 0 w 1212398"/>
                <a:gd name="connsiteY0" fmla="*/ 429393 h 1550319"/>
                <a:gd name="connsiteX1" fmla="*/ 636998 w 1212398"/>
                <a:gd name="connsiteY1" fmla="*/ 8152 h 1550319"/>
                <a:gd name="connsiteX2" fmla="*/ 1212351 w 1212398"/>
                <a:gd name="connsiteY2" fmla="*/ 778714 h 1550319"/>
                <a:gd name="connsiteX3" fmla="*/ 606175 w 1212398"/>
                <a:gd name="connsiteY3" fmla="*/ 1539002 h 1550319"/>
                <a:gd name="connsiteX4" fmla="*/ 10274 w 1212398"/>
                <a:gd name="connsiteY4" fmla="*/ 1199954 h 155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398" h="1550319">
                  <a:moveTo>
                    <a:pt x="0" y="429393"/>
                  </a:moveTo>
                  <a:cubicBezTo>
                    <a:pt x="196921" y="215348"/>
                    <a:pt x="434939" y="-50068"/>
                    <a:pt x="636998" y="8152"/>
                  </a:cubicBezTo>
                  <a:cubicBezTo>
                    <a:pt x="839057" y="66372"/>
                    <a:pt x="1207214" y="503023"/>
                    <a:pt x="1212351" y="778714"/>
                  </a:cubicBezTo>
                  <a:cubicBezTo>
                    <a:pt x="1217488" y="1054405"/>
                    <a:pt x="806521" y="1468795"/>
                    <a:pt x="606175" y="1539002"/>
                  </a:cubicBezTo>
                  <a:cubicBezTo>
                    <a:pt x="405829" y="1609209"/>
                    <a:pt x="155825" y="1335230"/>
                    <a:pt x="10274" y="1199954"/>
                  </a:cubicBezTo>
                </a:path>
              </a:pathLst>
            </a:custGeom>
            <a:gradFill flip="none" rotWithShape="1">
              <a:gsLst>
                <a:gs pos="0">
                  <a:srgbClr val="104AEE"/>
                </a:gs>
                <a:gs pos="100000">
                  <a:srgbClr val="104AEE">
                    <a:alpha val="38000"/>
                  </a:srgbClr>
                </a:gs>
                <a:gs pos="100000">
                  <a:srgbClr val="DCE6FA"/>
                </a:gs>
              </a:gsLst>
              <a:lin ang="10800000" scaled="1"/>
              <a:tileRect/>
            </a:gradFill>
            <a:ln w="4445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2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-1685602" y="5197066"/>
                  <a:ext cx="606812" cy="329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1" lang="en-US" altLang="ja-JP" b="0" i="0" smtClean="0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/>
                </a:p>
              </p:txBody>
            </p:sp>
          </mc:Choice>
          <mc:Fallback xmlns="">
            <p:sp>
              <p:nvSpPr>
                <p:cNvPr id="41" name="テキスト ボックス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685602" y="5197066"/>
                  <a:ext cx="606812" cy="32937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590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296720"/>
            <a:ext cx="8785225" cy="612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Methods for Localized Corrosion Evaluation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611560" y="1249437"/>
            <a:ext cx="7920880" cy="1315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dirty="0" smtClean="0"/>
              <a:t>It is difficult to estimate the corrosion rate by experiments </a:t>
            </a:r>
            <a:r>
              <a:rPr lang="en-US" altLang="ja-JP" sz="2800" dirty="0"/>
              <a:t>because localized corrosion is a </a:t>
            </a:r>
            <a:r>
              <a:rPr lang="en-US" altLang="ja-JP" sz="2800" dirty="0" err="1"/>
              <a:t>multiphysics</a:t>
            </a:r>
            <a:r>
              <a:rPr lang="en-US" altLang="ja-JP" sz="2800" dirty="0"/>
              <a:t> problem.</a:t>
            </a:r>
            <a:endParaRPr lang="en-US" altLang="ja-JP" sz="28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3875564"/>
            <a:ext cx="8280919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Numerical evaluation</a:t>
            </a:r>
            <a:r>
              <a:rPr lang="en-US" altLang="ja-JP" sz="3200" b="1" dirty="0" smtClean="0"/>
              <a:t> </a:t>
            </a:r>
            <a:r>
              <a:rPr lang="en-US" altLang="ja-JP" sz="3200" b="1" dirty="0"/>
              <a:t>of localized corrosion is expected to be </a:t>
            </a:r>
            <a:r>
              <a:rPr lang="en-US" altLang="ja-JP" sz="3200" b="1" dirty="0" smtClean="0"/>
              <a:t>an effective </a:t>
            </a:r>
            <a:r>
              <a:rPr lang="en-US" altLang="ja-JP" sz="3200" b="1" dirty="0"/>
              <a:t>approach to this issue.</a:t>
            </a:r>
            <a:endParaRPr kumimoji="1" lang="ja-JP" altLang="en-US" sz="3200" b="1" dirty="0"/>
          </a:p>
        </p:txBody>
      </p:sp>
      <p:sp>
        <p:nvSpPr>
          <p:cNvPr id="10" name="下矢印 9"/>
          <p:cNvSpPr/>
          <p:nvPr/>
        </p:nvSpPr>
        <p:spPr>
          <a:xfrm>
            <a:off x="3995936" y="2708920"/>
            <a:ext cx="612068" cy="93610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4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Objective</a:t>
            </a:r>
            <a:endParaRPr kumimoji="1" lang="ja-JP" altLang="en-US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92088" y="3573016"/>
            <a:ext cx="6876256" cy="2520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altLang="ja-JP" sz="2800" dirty="0" smtClean="0"/>
          </a:p>
          <a:p>
            <a:r>
              <a:rPr lang="en-US" altLang="ja-JP" sz="2800" dirty="0" smtClean="0"/>
              <a:t>Mechanism of localized corrosion under accumulated rust</a:t>
            </a:r>
          </a:p>
          <a:p>
            <a:r>
              <a:rPr lang="en-US" altLang="ja-JP" sz="2800" dirty="0" smtClean="0"/>
              <a:t>Analysis method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Example of analysis</a:t>
            </a:r>
          </a:p>
          <a:p>
            <a:r>
              <a:rPr lang="en-US" altLang="ja-JP" sz="2800" dirty="0" smtClean="0"/>
              <a:t>Summary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9457" y="764704"/>
            <a:ext cx="7596959" cy="25545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FF0000"/>
                </a:solidFill>
              </a:rPr>
              <a:t>Developing </a:t>
            </a:r>
            <a:r>
              <a:rPr lang="en-US" altLang="ja-JP" sz="4000" dirty="0">
                <a:solidFill>
                  <a:srgbClr val="FF0000"/>
                </a:solidFill>
              </a:rPr>
              <a:t>a</a:t>
            </a:r>
            <a:r>
              <a:rPr lang="en-US" altLang="ja-JP" sz="4000" dirty="0" smtClean="0">
                <a:solidFill>
                  <a:srgbClr val="FF0000"/>
                </a:solidFill>
              </a:rPr>
              <a:t> numerical method for analyzing time-dependent localized corrosion </a:t>
            </a:r>
          </a:p>
          <a:p>
            <a:pPr algn="ctr"/>
            <a:r>
              <a:rPr lang="en-US" altLang="ja-JP" sz="4000" dirty="0" smtClean="0">
                <a:solidFill>
                  <a:srgbClr val="FF0000"/>
                </a:solidFill>
              </a:rPr>
              <a:t>under accumulated rust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2239614"/>
            <a:ext cx="8785225" cy="1549426"/>
          </a:xfrm>
        </p:spPr>
        <p:txBody>
          <a:bodyPr/>
          <a:lstStyle/>
          <a:p>
            <a:pPr algn="ctr"/>
            <a:r>
              <a:rPr lang="en-US" altLang="ja-JP" dirty="0"/>
              <a:t>Mechanism of localized </a:t>
            </a:r>
            <a:r>
              <a:rPr lang="en-US" altLang="ja-JP" dirty="0" smtClean="0"/>
              <a:t>corrosion under accumulated rust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89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グループ化 40"/>
          <p:cNvGrpSpPr/>
          <p:nvPr/>
        </p:nvGrpSpPr>
        <p:grpSpPr>
          <a:xfrm>
            <a:off x="4664749" y="1916832"/>
            <a:ext cx="3852447" cy="4142304"/>
            <a:chOff x="-4656519" y="2233978"/>
            <a:chExt cx="3852447" cy="4142304"/>
          </a:xfrm>
        </p:grpSpPr>
        <p:sp>
          <p:nvSpPr>
            <p:cNvPr id="65" name="正方形/長方形 64"/>
            <p:cNvSpPr/>
            <p:nvPr/>
          </p:nvSpPr>
          <p:spPr>
            <a:xfrm>
              <a:off x="-4656519" y="2233978"/>
              <a:ext cx="3852000" cy="1273111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-4656519" y="3504133"/>
              <a:ext cx="3852000" cy="1709302"/>
            </a:xfrm>
            <a:prstGeom prst="rect">
              <a:avLst/>
            </a:prstGeom>
            <a:solidFill>
              <a:srgbClr val="F7964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7" name="グループ化 46"/>
            <p:cNvGrpSpPr/>
            <p:nvPr/>
          </p:nvGrpSpPr>
          <p:grpSpPr>
            <a:xfrm>
              <a:off x="-4444949" y="4528017"/>
              <a:ext cx="1114485" cy="1114485"/>
              <a:chOff x="411302" y="4192872"/>
              <a:chExt cx="914400" cy="914400"/>
            </a:xfrm>
          </p:grpSpPr>
          <p:sp>
            <p:nvSpPr>
              <p:cNvPr id="63" name="円/楕円 62"/>
              <p:cNvSpPr/>
              <p:nvPr/>
            </p:nvSpPr>
            <p:spPr>
              <a:xfrm>
                <a:off x="411302" y="4192872"/>
                <a:ext cx="914400" cy="914400"/>
              </a:xfrm>
              <a:prstGeom prst="ellipse">
                <a:avLst/>
              </a:prstGeom>
              <a:gradFill>
                <a:gsLst>
                  <a:gs pos="2000">
                    <a:srgbClr val="FF0000"/>
                  </a:gs>
                  <a:gs pos="65000">
                    <a:srgbClr val="FF000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テキスト ボックス 63"/>
                  <p:cNvSpPr txBox="1"/>
                  <p:nvPr/>
                </p:nvSpPr>
                <p:spPr>
                  <a:xfrm>
                    <a:off x="672877" y="4418088"/>
                    <a:ext cx="362439" cy="1967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/>
                                </a:rPr>
                                <m:t>Cr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3+</m:t>
                              </m:r>
                            </m:sup>
                          </m:sSup>
                        </m:oMath>
                      </m:oMathPara>
                    </a14:m>
                    <a:endParaRPr kumimoji="1" lang="ja-JP" altLang="en-US"/>
                  </a:p>
                </p:txBody>
              </p:sp>
            </mc:Choice>
            <mc:Fallback xmlns="">
              <p:sp>
                <p:nvSpPr>
                  <p:cNvPr id="64" name="テキスト ボックス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877" y="4418088"/>
                    <a:ext cx="362439" cy="196729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r="-34722" b="-4359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8" name="グループ化 47"/>
            <p:cNvGrpSpPr/>
            <p:nvPr/>
          </p:nvGrpSpPr>
          <p:grpSpPr>
            <a:xfrm>
              <a:off x="-4653591" y="5174433"/>
              <a:ext cx="3849519" cy="1201849"/>
              <a:chOff x="463437" y="5914946"/>
              <a:chExt cx="3849519" cy="1201849"/>
            </a:xfrm>
          </p:grpSpPr>
          <p:sp>
            <p:nvSpPr>
              <p:cNvPr id="61" name="正方形/長方形 60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0" name="グループ化 49"/>
              <p:cNvGrpSpPr/>
              <p:nvPr/>
            </p:nvGrpSpPr>
            <p:grpSpPr>
              <a:xfrm>
                <a:off x="463437" y="5914946"/>
                <a:ext cx="3849519" cy="5335"/>
                <a:chOff x="506457" y="5208942"/>
                <a:chExt cx="3849519" cy="5335"/>
              </a:xfrm>
            </p:grpSpPr>
            <p:cxnSp>
              <p:nvCxnSpPr>
                <p:cNvPr id="55" name="直線コネクタ 54"/>
                <p:cNvCxnSpPr/>
                <p:nvPr/>
              </p:nvCxnSpPr>
              <p:spPr>
                <a:xfrm flipV="1">
                  <a:off x="506457" y="5214276"/>
                  <a:ext cx="3849519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/>
                <p:cNvCxnSpPr/>
                <p:nvPr/>
              </p:nvCxnSpPr>
              <p:spPr>
                <a:xfrm>
                  <a:off x="1092322" y="5208942"/>
                  <a:ext cx="360040" cy="0"/>
                </a:xfrm>
                <a:prstGeom prst="line">
                  <a:avLst/>
                </a:prstGeom>
                <a:ln w="44450" cmpd="sng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テキスト ボックス 4"/>
          <p:cNvSpPr txBox="1"/>
          <p:nvPr/>
        </p:nvSpPr>
        <p:spPr>
          <a:xfrm>
            <a:off x="485288" y="692696"/>
            <a:ext cx="810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1. Passive film is locally destroyed at a </a:t>
            </a:r>
            <a:r>
              <a:rPr lang="en-US" altLang="ja-JP" sz="2400" u="sng" dirty="0" err="1" smtClean="0"/>
              <a:t>micropit</a:t>
            </a:r>
            <a:r>
              <a:rPr lang="en-US" altLang="ja-JP" sz="2400" u="sng" dirty="0" smtClean="0"/>
              <a:t> on stainless steel surface.</a:t>
            </a:r>
            <a:endParaRPr kumimoji="1" lang="ja-JP" altLang="en-US" sz="2400" u="sng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411825" y="1906166"/>
            <a:ext cx="3861219" cy="4158070"/>
            <a:chOff x="499076" y="2266206"/>
            <a:chExt cx="3861219" cy="4158070"/>
          </a:xfrm>
        </p:grpSpPr>
        <p:sp>
          <p:nvSpPr>
            <p:cNvPr id="19" name="正方形/長方形 18"/>
            <p:cNvSpPr/>
            <p:nvPr/>
          </p:nvSpPr>
          <p:spPr>
            <a:xfrm>
              <a:off x="499076" y="2266206"/>
              <a:ext cx="3849520" cy="2953545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56" name="グループ化 55"/>
            <p:cNvGrpSpPr/>
            <p:nvPr/>
          </p:nvGrpSpPr>
          <p:grpSpPr>
            <a:xfrm>
              <a:off x="685783" y="4570912"/>
              <a:ext cx="1114485" cy="1114485"/>
              <a:chOff x="411302" y="4270413"/>
              <a:chExt cx="914400" cy="914400"/>
            </a:xfrm>
          </p:grpSpPr>
          <p:sp>
            <p:nvSpPr>
              <p:cNvPr id="57" name="円/楕円 56"/>
              <p:cNvSpPr/>
              <p:nvPr/>
            </p:nvSpPr>
            <p:spPr>
              <a:xfrm>
                <a:off x="411302" y="4270413"/>
                <a:ext cx="914400" cy="914400"/>
              </a:xfrm>
              <a:prstGeom prst="ellipse">
                <a:avLst/>
              </a:prstGeom>
              <a:gradFill>
                <a:gsLst>
                  <a:gs pos="2000">
                    <a:srgbClr val="FF0000"/>
                  </a:gs>
                  <a:gs pos="65000">
                    <a:srgbClr val="FF000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テキスト ボックス 57"/>
                  <p:cNvSpPr txBox="1"/>
                  <p:nvPr/>
                </p:nvSpPr>
                <p:spPr>
                  <a:xfrm>
                    <a:off x="677296" y="4500545"/>
                    <a:ext cx="362439" cy="1967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/>
                                </a:rPr>
                                <m:t>Cr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/>
                                </a:rPr>
                                <m:t>3+</m:t>
                              </m:r>
                            </m:sup>
                          </m:sSup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58" name="テキスト ボックス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296" y="4500545"/>
                    <a:ext cx="362439" cy="196729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r="-34722" b="-4359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グループ化 26"/>
            <p:cNvGrpSpPr/>
            <p:nvPr/>
          </p:nvGrpSpPr>
          <p:grpSpPr>
            <a:xfrm>
              <a:off x="503394" y="5222427"/>
              <a:ext cx="3856901" cy="1201849"/>
              <a:chOff x="456055" y="5914946"/>
              <a:chExt cx="3856901" cy="1201849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464847" y="5920280"/>
                <a:ext cx="3848109" cy="119651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6" name="グループ化 25"/>
              <p:cNvGrpSpPr/>
              <p:nvPr/>
            </p:nvGrpSpPr>
            <p:grpSpPr>
              <a:xfrm>
                <a:off x="456055" y="5914946"/>
                <a:ext cx="3856901" cy="468438"/>
                <a:chOff x="499075" y="5208942"/>
                <a:chExt cx="3856901" cy="468438"/>
              </a:xfrm>
            </p:grpSpPr>
            <p:cxnSp>
              <p:nvCxnSpPr>
                <p:cNvPr id="32" name="直線コネクタ 31"/>
                <p:cNvCxnSpPr/>
                <p:nvPr/>
              </p:nvCxnSpPr>
              <p:spPr>
                <a:xfrm flipV="1">
                  <a:off x="506457" y="5214276"/>
                  <a:ext cx="3849519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グループ化 21"/>
                <p:cNvGrpSpPr/>
                <p:nvPr/>
              </p:nvGrpSpPr>
              <p:grpSpPr>
                <a:xfrm>
                  <a:off x="499075" y="5208942"/>
                  <a:ext cx="1486761" cy="468438"/>
                  <a:chOff x="499075" y="5208942"/>
                  <a:chExt cx="1486761" cy="468438"/>
                </a:xfrm>
              </p:grpSpPr>
              <p:cxnSp>
                <p:nvCxnSpPr>
                  <p:cNvPr id="70" name="直線コネクタ 69"/>
                  <p:cNvCxnSpPr/>
                  <p:nvPr/>
                </p:nvCxnSpPr>
                <p:spPr>
                  <a:xfrm>
                    <a:off x="1076556" y="5208942"/>
                    <a:ext cx="360040" cy="0"/>
                  </a:xfrm>
                  <a:prstGeom prst="line">
                    <a:avLst/>
                  </a:prstGeom>
                  <a:ln w="44450" cmpd="sng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テキスト ボックス 29"/>
                  <p:cNvSpPr txBox="1"/>
                  <p:nvPr/>
                </p:nvSpPr>
                <p:spPr>
                  <a:xfrm>
                    <a:off x="499075" y="5215715"/>
                    <a:ext cx="148676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400" dirty="0" err="1" smtClean="0"/>
                      <a:t>Micropit</a:t>
                    </a:r>
                    <a:endParaRPr lang="en-US" altLang="ja-JP" sz="2400" dirty="0" smtClean="0"/>
                  </a:p>
                </p:txBody>
              </p:sp>
            </p:grpSp>
          </p:grpSp>
        </p:grpSp>
      </p:grpSp>
      <p:sp>
        <p:nvSpPr>
          <p:cNvPr id="59" name="テキスト ボックス 58"/>
          <p:cNvSpPr txBox="1"/>
          <p:nvPr/>
        </p:nvSpPr>
        <p:spPr>
          <a:xfrm>
            <a:off x="395536" y="1527175"/>
            <a:ext cx="110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No rust</a:t>
            </a:r>
            <a:endParaRPr lang="ja-JP" altLang="en-US" sz="24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684797" y="1527175"/>
            <a:ext cx="31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Under accumulated rust</a:t>
            </a:r>
            <a:endParaRPr lang="ja-JP" altLang="en-US" sz="24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2682527" y="4437112"/>
            <a:ext cx="15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2511905" y="4827731"/>
            <a:ext cx="185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051720" y="5656572"/>
            <a:ext cx="219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7149045" y="4437112"/>
            <a:ext cx="134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</a:t>
            </a:r>
            <a:r>
              <a:rPr lang="en-US" altLang="ja-JP" sz="2400" dirty="0" smtClean="0"/>
              <a:t>ron rust</a:t>
            </a:r>
            <a:endParaRPr kumimoji="1" lang="ja-JP" altLang="en-US" sz="2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732240" y="4820770"/>
            <a:ext cx="187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Passive film</a:t>
            </a:r>
            <a:endParaRPr kumimoji="1" lang="ja-JP" altLang="en-US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72199" y="5635915"/>
            <a:ext cx="216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tainless steel</a:t>
            </a:r>
            <a:endParaRPr kumimoji="1" lang="ja-JP" altLang="en-US" sz="24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676448" y="4832809"/>
            <a:ext cx="148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/>
              <a:t>Micropit</a:t>
            </a:r>
            <a:endParaRPr lang="en-US" altLang="ja-JP" sz="2400" dirty="0" smtClean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020273" y="2745111"/>
            <a:ext cx="151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</a:t>
            </a:r>
            <a:r>
              <a:rPr lang="en-US" altLang="ja-JP" sz="2400" dirty="0" smtClean="0"/>
              <a:t>eawater</a:t>
            </a:r>
            <a:endParaRPr kumimoji="1" lang="ja-JP" altLang="en-US" sz="2400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Mechanism of corrosion under rust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03350" y="3381290"/>
            <a:ext cx="511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/>
              <a:t>Micropit</a:t>
            </a:r>
            <a:r>
              <a:rPr lang="en-US" altLang="ja-JP" sz="2000" dirty="0"/>
              <a:t> is a spot at which anodic regions of microcells are concentrated incidentally</a:t>
            </a:r>
            <a:r>
              <a:rPr lang="en-US" altLang="ja-JP" sz="2000" dirty="0" smtClean="0"/>
              <a:t>.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3822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東工大テーマ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ＤＨＰ平成ゴシックW5"/>
        <a:cs typeface=""/>
      </a:majorFont>
      <a:minorFont>
        <a:latin typeface="Arial"/>
        <a:ea typeface="ＤＨＰ平成ゴシック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明朝" pitchFamily="17" charset="-128"/>
            <a:ea typeface="ＭＳ 明朝" pitchFamily="1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明朝" pitchFamily="17" charset="-128"/>
            <a:ea typeface="ＭＳ 明朝" pitchFamily="17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東工大テーマ" id="{E9F1312B-0418-491E-BFB1-8B224195E74F}" vid="{A5894ED0-FE19-4B2F-9D3D-B073643E1B1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35322</TotalTime>
  <Words>2509</Words>
  <Application>Microsoft Office PowerPoint</Application>
  <PresentationFormat>画面に合わせる (4:3)</PresentationFormat>
  <Paragraphs>436</Paragraphs>
  <Slides>27</Slides>
  <Notes>27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5" baseType="lpstr">
      <vt:lpstr>ＤＨＰ平成ゴシックW5</vt:lpstr>
      <vt:lpstr>ＭＳ Ｐゴシック</vt:lpstr>
      <vt:lpstr>ＭＳ 明朝</vt:lpstr>
      <vt:lpstr>Arial</vt:lpstr>
      <vt:lpstr>Calibri</vt:lpstr>
      <vt:lpstr>Cambria Math</vt:lpstr>
      <vt:lpstr>Wingdings</vt:lpstr>
      <vt:lpstr>東工大テーマ</vt:lpstr>
      <vt:lpstr>Numerical Method for Analyzing Time-dependent Localized Corrosion under Accumulated Rust</vt:lpstr>
      <vt:lpstr>Classification of Corrosion</vt:lpstr>
      <vt:lpstr>Localized Corrosion in Plants</vt:lpstr>
      <vt:lpstr>Localized Corrosion in the Nuclear Plant</vt:lpstr>
      <vt:lpstr>Localized Corrosion in the Nuclear Plant</vt:lpstr>
      <vt:lpstr>Methods for Localized Corrosion Evaluation</vt:lpstr>
      <vt:lpstr>Objective</vt:lpstr>
      <vt:lpstr>Mechanism of localized corrosion under accumulated rust </vt:lpstr>
      <vt:lpstr>Mechanism of corrosion under rust</vt:lpstr>
      <vt:lpstr>Mechanism of corrosion under rust</vt:lpstr>
      <vt:lpstr>Mechanism of corrosion under rust</vt:lpstr>
      <vt:lpstr>Mechanism of corrosion under rust</vt:lpstr>
      <vt:lpstr>Analysis method </vt:lpstr>
      <vt:lpstr>Governing equations</vt:lpstr>
      <vt:lpstr>Boundary conditions</vt:lpstr>
      <vt:lpstr>Numerical Analysis Method</vt:lpstr>
      <vt:lpstr>Representation of metal surface</vt:lpstr>
      <vt:lpstr>Modeling of accumulated rust</vt:lpstr>
      <vt:lpstr>Example of analysis</vt:lpstr>
      <vt:lpstr>Example of analysis</vt:lpstr>
      <vt:lpstr>Analysis conditions</vt:lpstr>
      <vt:lpstr>Analysis conditions</vt:lpstr>
      <vt:lpstr>Analysis conditions</vt:lpstr>
      <vt:lpstr>Analysis conditions</vt:lpstr>
      <vt:lpstr>Analysis conditions</vt:lpstr>
      <vt:lpstr>Analysis results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Jun</dc:creator>
  <cp:lastModifiedBy>yuki</cp:lastModifiedBy>
  <cp:revision>1410</cp:revision>
  <cp:lastPrinted>2014-04-10T09:30:48Z</cp:lastPrinted>
  <dcterms:created xsi:type="dcterms:W3CDTF">2010-05-12T02:40:45Z</dcterms:created>
  <dcterms:modified xsi:type="dcterms:W3CDTF">2014-04-25T06:24:46Z</dcterms:modified>
</cp:coreProperties>
</file>