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7"/>
  </p:notesMasterIdLst>
  <p:handoutMasterIdLst>
    <p:handoutMasterId r:id="rId38"/>
  </p:handoutMasterIdLst>
  <p:sldIdLst>
    <p:sldId id="469" r:id="rId2"/>
    <p:sldId id="479" r:id="rId3"/>
    <p:sldId id="589" r:id="rId4"/>
    <p:sldId id="532" r:id="rId5"/>
    <p:sldId id="591" r:id="rId6"/>
    <p:sldId id="481" r:id="rId7"/>
    <p:sldId id="546" r:id="rId8"/>
    <p:sldId id="579" r:id="rId9"/>
    <p:sldId id="580" r:id="rId10"/>
    <p:sldId id="552" r:id="rId11"/>
    <p:sldId id="511" r:id="rId12"/>
    <p:sldId id="553" r:id="rId13"/>
    <p:sldId id="554" r:id="rId14"/>
    <p:sldId id="555" r:id="rId15"/>
    <p:sldId id="606" r:id="rId16"/>
    <p:sldId id="607" r:id="rId17"/>
    <p:sldId id="608" r:id="rId18"/>
    <p:sldId id="609" r:id="rId19"/>
    <p:sldId id="610" r:id="rId20"/>
    <p:sldId id="612" r:id="rId21"/>
    <p:sldId id="449" r:id="rId22"/>
    <p:sldId id="542" r:id="rId23"/>
    <p:sldId id="548" r:id="rId24"/>
    <p:sldId id="549" r:id="rId25"/>
    <p:sldId id="556" r:id="rId26"/>
    <p:sldId id="557" r:id="rId27"/>
    <p:sldId id="558" r:id="rId28"/>
    <p:sldId id="598" r:id="rId29"/>
    <p:sldId id="600" r:id="rId30"/>
    <p:sldId id="605" r:id="rId31"/>
    <p:sldId id="601" r:id="rId32"/>
    <p:sldId id="603" r:id="rId33"/>
    <p:sldId id="531" r:id="rId34"/>
    <p:sldId id="505" r:id="rId35"/>
    <p:sldId id="403" r:id="rId36"/>
  </p:sldIdLst>
  <p:sldSz cx="9144000" cy="6858000" type="screen4x3"/>
  <p:notesSz cx="9971088" cy="6823075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9">
          <p15:clr>
            <a:srgbClr val="A4A3A4"/>
          </p15:clr>
        </p15:guide>
        <p15:guide id="2" pos="3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00CC"/>
    <a:srgbClr val="FF00FF"/>
    <a:srgbClr val="FF0000"/>
    <a:srgbClr val="FFFF80"/>
    <a:srgbClr val="666699"/>
    <a:srgbClr val="FF9900"/>
    <a:srgbClr val="EDF6F7"/>
    <a:srgbClr val="6600CC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淡色スタイル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55" autoAdjust="0"/>
    <p:restoredTop sz="88252" autoAdjust="0"/>
  </p:normalViewPr>
  <p:slideViewPr>
    <p:cSldViewPr>
      <p:cViewPr varScale="1">
        <p:scale>
          <a:sx n="94" d="100"/>
          <a:sy n="94" d="100"/>
        </p:scale>
        <p:origin x="140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1380" y="-96"/>
      </p:cViewPr>
      <p:guideLst>
        <p:guide orient="horz" pos="2149"/>
        <p:guide pos="3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48325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F8867-4283-4A96-9771-3601A6259625}" type="datetimeFigureOut">
              <a:rPr kumimoji="1" lang="ja-JP" altLang="en-US" smtClean="0"/>
              <a:t>2014/4/25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48325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5A802-9E04-459A-9DBB-836DB47BD7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9170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48797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 smtClean="0"/>
            </a:lvl1pPr>
          </a:lstStyle>
          <a:p>
            <a:pPr>
              <a:defRPr/>
            </a:pPr>
            <a:fld id="{C3B1C3B4-0EFA-4E9A-BE43-AB531CD70431}" type="datetimeFigureOut">
              <a:rPr lang="ja-JP" altLang="en-US"/>
              <a:pPr>
                <a:defRPr/>
              </a:pPr>
              <a:t>2014/4/25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279775" y="511175"/>
            <a:ext cx="3411538" cy="2559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7815" y="3240934"/>
            <a:ext cx="7975460" cy="3070878"/>
          </a:xfrm>
          <a:prstGeom prst="rect">
            <a:avLst/>
          </a:prstGeom>
        </p:spPr>
        <p:txBody>
          <a:bodyPr vert="horz" lIns="92418" tIns="46209" rIns="92418" bIns="46209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48797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4E7511A-E19B-4650-9FBF-BD8447E14FD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750425"/>
            <a:ext cx="7772400" cy="1470025"/>
          </a:xfrm>
        </p:spPr>
        <p:txBody>
          <a:bodyPr/>
          <a:lstStyle/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6" name="スライド番号プレースホルダー 4"/>
          <p:cNvSpPr txBox="1">
            <a:spLocks/>
          </p:cNvSpPr>
          <p:nvPr userDrawn="1"/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bg1"/>
                </a:solidFill>
                <a:latin typeface="Arial" charset="0"/>
                <a:ea typeface="MS PGothic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9pPr>
          </a:lstStyle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6513"/>
            <a:ext cx="9144000" cy="6207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6513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1"/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 flipV="1">
            <a:off x="0" y="574675"/>
            <a:ext cx="9144000" cy="7143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04040"/>
              </a:gs>
            </a:gsLst>
            <a:lin ang="13500000" scaled="1"/>
          </a:gradFill>
          <a:ln w="9525">
            <a:noFill/>
            <a:round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5"/>
            <a:ext cx="9144000" cy="460375"/>
            <a:chOff x="0" y="6397625"/>
            <a:chExt cx="9144000" cy="460375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3822650" y="6402186"/>
              <a:ext cx="1478537" cy="2730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36000" tIns="36000" rIns="36000" bIns="36000" anchor="ctr" anchorCtr="0">
              <a:spAutoFit/>
            </a:bodyPr>
            <a:lstStyle/>
            <a:p>
              <a:pPr algn="ct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GB" altLang="ja-JP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COMPSAFE2014</a:t>
              </a:r>
              <a:endParaRPr kumimoji="0" lang="en-GB" altLang="ja-JP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057" name="Picture 15" descr="ロゴのみ"/>
            <p:cNvPicPr>
              <a:picLocks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24" b="20924"/>
            <a:stretch>
              <a:fillRect/>
            </a:stretch>
          </p:blipFill>
          <p:spPr bwMode="auto">
            <a:xfrm>
              <a:off x="7200900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7" descr="logo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b="0">
          <a:solidFill>
            <a:schemeClr val="accent2"/>
          </a:solidFill>
          <a:latin typeface="Eras Bold ITC" pitchFamily="34" charset="0"/>
          <a:ea typeface="Arial Unicode MS" pitchFamily="50" charset="-128"/>
          <a:cs typeface="Arial Unicode MS" pitchFamily="50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n"/>
        <a:defRPr kumimoji="1" sz="32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l"/>
        <a:defRPr kumimoji="1" sz="28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u"/>
        <a:defRPr kumimoji="1" sz="24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p"/>
        <a:defRPr kumimoji="1" sz="20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wmf"/><Relationship Id="rId4" Type="http://schemas.openxmlformats.org/officeDocument/2006/relationships/image" Target="../media/image9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wmf"/><Relationship Id="rId4" Type="http://schemas.openxmlformats.org/officeDocument/2006/relationships/image" Target="../media/image9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FEM.avi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2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0.png"/><Relationship Id="rId5" Type="http://schemas.openxmlformats.org/officeDocument/2006/relationships/image" Target="../media/image200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avi"/><Relationship Id="rId1" Type="http://schemas.microsoft.com/office/2007/relationships/media" Target="../media/media8.avi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0" y="1844824"/>
            <a:ext cx="9144000" cy="2304255"/>
          </a:xfrm>
        </p:spPr>
        <p:txBody>
          <a:bodyPr>
            <a:noAutofit/>
          </a:bodyPr>
          <a:lstStyle/>
          <a:p>
            <a:r>
              <a:rPr lang="en-US" altLang="ja-JP" sz="3200" b="1" u="sng" dirty="0" smtClean="0">
                <a:solidFill>
                  <a:srgbClr val="0000CC"/>
                </a:solidFill>
              </a:rPr>
              <a:t>Locking-Free</a:t>
            </a:r>
            <a:br>
              <a:rPr lang="en-US" altLang="ja-JP" sz="3200" b="1" u="sng" dirty="0" smtClean="0">
                <a:solidFill>
                  <a:srgbClr val="0000CC"/>
                </a:solidFill>
              </a:rPr>
            </a:br>
            <a:r>
              <a:rPr lang="en-US" altLang="ja-JP" sz="3200" b="1" u="sng" dirty="0" smtClean="0">
                <a:solidFill>
                  <a:srgbClr val="FF00FF"/>
                </a:solidFill>
              </a:rPr>
              <a:t>Smoothed </a:t>
            </a:r>
            <a:r>
              <a:rPr lang="en-US" altLang="ja-JP" sz="3200" b="1" u="sng" dirty="0">
                <a:solidFill>
                  <a:srgbClr val="FF00FF"/>
                </a:solidFill>
              </a:rPr>
              <a:t>Finite Element </a:t>
            </a:r>
            <a:r>
              <a:rPr lang="en-US" altLang="ja-JP" sz="3200" b="1" u="sng" dirty="0" smtClean="0">
                <a:solidFill>
                  <a:srgbClr val="FF00FF"/>
                </a:solidFill>
              </a:rPr>
              <a:t>Method</a:t>
            </a:r>
            <a:r>
              <a:rPr lang="en-US" altLang="ja-JP" sz="3200" b="1" u="sng" dirty="0" smtClean="0">
                <a:solidFill>
                  <a:srgbClr val="0000CC"/>
                </a:solidFill>
              </a:rPr>
              <a:t/>
            </a:r>
            <a:br>
              <a:rPr lang="en-US" altLang="ja-JP" sz="3200" b="1" u="sng" dirty="0" smtClean="0">
                <a:solidFill>
                  <a:srgbClr val="0000CC"/>
                </a:solidFill>
              </a:rPr>
            </a:br>
            <a:r>
              <a:rPr lang="en-US" altLang="ja-JP" sz="3200" b="1" u="sng" dirty="0" smtClean="0">
                <a:solidFill>
                  <a:srgbClr val="0000CC"/>
                </a:solidFill>
              </a:rPr>
              <a:t>with </a:t>
            </a:r>
            <a:r>
              <a:rPr lang="en-US" altLang="ja-JP" sz="3200" b="1" u="sng" dirty="0">
                <a:solidFill>
                  <a:srgbClr val="0000CC"/>
                </a:solidFill>
              </a:rPr>
              <a:t>Tetrahedral/Triangular </a:t>
            </a:r>
            <a:r>
              <a:rPr lang="en-US" altLang="ja-JP" sz="3200" b="1" u="sng" dirty="0" smtClean="0">
                <a:solidFill>
                  <a:srgbClr val="0000CC"/>
                </a:solidFill>
              </a:rPr>
              <a:t>Mesh </a:t>
            </a:r>
            <a:r>
              <a:rPr lang="en-US" altLang="ja-JP" sz="3200" b="1" u="sng" dirty="0">
                <a:solidFill>
                  <a:srgbClr val="0000CC"/>
                </a:solidFill>
              </a:rPr>
              <a:t>Rezoning </a:t>
            </a:r>
            <a:r>
              <a:rPr lang="en-US" altLang="ja-JP" sz="3200" b="1" u="sng" dirty="0" smtClean="0">
                <a:solidFill>
                  <a:srgbClr val="0000CC"/>
                </a:solidFill>
              </a:rPr>
              <a:t/>
            </a:r>
            <a:br>
              <a:rPr lang="en-US" altLang="ja-JP" sz="3200" b="1" u="sng" dirty="0" smtClean="0">
                <a:solidFill>
                  <a:srgbClr val="0000CC"/>
                </a:solidFill>
              </a:rPr>
            </a:br>
            <a:r>
              <a:rPr lang="en-US" altLang="ja-JP" sz="3200" b="1" u="sng" dirty="0" smtClean="0">
                <a:solidFill>
                  <a:srgbClr val="0000CC"/>
                </a:solidFill>
              </a:rPr>
              <a:t>in </a:t>
            </a:r>
            <a:r>
              <a:rPr lang="en-US" altLang="ja-JP" sz="3200" b="1" u="sng" dirty="0">
                <a:solidFill>
                  <a:srgbClr val="0000CC"/>
                </a:solidFill>
              </a:rPr>
              <a:t>Severely Large Deformation Problems</a:t>
            </a:r>
            <a:endParaRPr kumimoji="1" lang="ja-JP" altLang="en-US" sz="3200" b="0" u="sng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/>
        <p:txBody>
          <a:bodyPr anchor="b"/>
          <a:lstStyle/>
          <a:p>
            <a:r>
              <a:rPr lang="en-US" altLang="zh-TW" sz="2400" b="1" u="sng" dirty="0" smtClean="0"/>
              <a:t>Yuki ONISHI</a:t>
            </a:r>
            <a:r>
              <a:rPr lang="en-US" altLang="zh-TW" sz="2400" b="1" dirty="0" smtClean="0"/>
              <a:t>,  Kenji AMAYA</a:t>
            </a:r>
            <a:br>
              <a:rPr lang="en-US" altLang="zh-TW" sz="2400" b="1" dirty="0" smtClean="0"/>
            </a:br>
            <a:r>
              <a:rPr lang="en-US" altLang="zh-TW" sz="2400" b="1" dirty="0" smtClean="0"/>
              <a:t>Tokyo Institute of Technology (Japan)</a:t>
            </a:r>
            <a:endParaRPr lang="zh-TW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0" y="6626225"/>
            <a:ext cx="1055688" cy="196850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958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Review of Selective ES/NS-FEM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400" dirty="0" smtClean="0"/>
                  <a:t>Separate stress into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"</a:t>
                </a:r>
                <a14:m>
                  <m:oMath xmlns:m="http://schemas.openxmlformats.org/officeDocument/2006/math">
                    <m:r>
                      <a:rPr lang="en-US" altLang="ja-JP" sz="2400" i="1">
                        <a:solidFill>
                          <a:srgbClr val="FF0000"/>
                        </a:solidFill>
                        <a:latin typeface="Cambria Math"/>
                      </a:rPr>
                      <m:t>𝜇</m:t>
                    </m:r>
                  </m:oMath>
                </a14:m>
                <a:r>
                  <a:rPr lang="ja-JP" altLang="en-US" sz="24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part" </a:t>
                </a:r>
                <a:r>
                  <a:rPr lang="en-US" altLang="ja-JP" sz="2400" dirty="0"/>
                  <a:t>and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 "</a:t>
                </a:r>
                <a14:m>
                  <m:oMath xmlns:m="http://schemas.openxmlformats.org/officeDocument/2006/math">
                    <m:r>
                      <a:rPr lang="en-US" altLang="ja-JP" sz="2400" i="1">
                        <a:solidFill>
                          <a:srgbClr val="0000CC"/>
                        </a:solidFill>
                        <a:latin typeface="Cambria Math"/>
                      </a:rPr>
                      <m:t>𝜆</m:t>
                    </m:r>
                  </m:oMath>
                </a14:m>
                <a:r>
                  <a:rPr lang="ja-JP" altLang="en-US" sz="2400" dirty="0">
                    <a:solidFill>
                      <a:srgbClr val="0000CC"/>
                    </a:solidFill>
                  </a:rPr>
                  <a:t> 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part</a:t>
                </a:r>
                <a:r>
                  <a:rPr lang="en-US" altLang="ja-JP" sz="2400" dirty="0" smtClean="0">
                    <a:solidFill>
                      <a:schemeClr val="tx1"/>
                    </a:solidFill>
                  </a:rPr>
                  <a:t>", </a:t>
                </a:r>
                <a:r>
                  <a:rPr lang="en-US" altLang="ja-JP" sz="2400" dirty="0">
                    <a:solidFill>
                      <a:schemeClr val="tx1"/>
                    </a:solidFill>
                  </a:rPr>
                  <a:t>where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solidFill>
                          <a:schemeClr val="tx1"/>
                        </a:solidFill>
                        <a:latin typeface="Cambria Math"/>
                      </a:rPr>
                      <m:t>𝜇</m:t>
                    </m:r>
                  </m:oMath>
                </a14:m>
                <a:r>
                  <a:rPr lang="ja-JP" alt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ja-JP" sz="2400" dirty="0" smtClean="0">
                    <a:solidFill>
                      <a:schemeClr val="tx1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solidFill>
                          <a:schemeClr val="tx1"/>
                        </a:solidFill>
                        <a:latin typeface="Cambria Math"/>
                      </a:rPr>
                      <m:t>𝜆</m:t>
                    </m:r>
                  </m:oMath>
                </a14:m>
                <a:r>
                  <a:rPr lang="ja-JP" alt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ja-JP" sz="2400" dirty="0" smtClean="0">
                    <a:solidFill>
                      <a:schemeClr val="tx1"/>
                    </a:solidFill>
                  </a:rPr>
                  <a:t>are the Lame's parameters.</a:t>
                </a:r>
                <a:endParaRPr lang="en-US" altLang="ja-JP" sz="2400" dirty="0">
                  <a:solidFill>
                    <a:srgbClr val="0000CC"/>
                  </a:solidFill>
                </a:endParaRPr>
              </a:p>
              <a:p>
                <a:r>
                  <a:rPr lang="en-US" altLang="ja-JP" sz="2400" b="1" i="1" dirty="0"/>
                  <a:t>F, </a:t>
                </a:r>
                <a:r>
                  <a:rPr lang="en-US" altLang="ja-JP" sz="2400" b="1" i="1" dirty="0" smtClean="0"/>
                  <a:t>T </a:t>
                </a:r>
                <a:r>
                  <a:rPr lang="en-US" altLang="ja-JP" sz="2400" dirty="0" err="1" smtClean="0"/>
                  <a:t>etc</a:t>
                </a:r>
                <a:r>
                  <a:rPr lang="en-US" altLang="ja-JP" sz="2400" dirty="0" smtClean="0"/>
                  <a:t> and </a:t>
                </a:r>
                <a:r>
                  <a:rPr lang="en-US" altLang="ja-JP" sz="2400" dirty="0"/>
                  <a:t>{</a:t>
                </a:r>
                <a:r>
                  <a:rPr lang="en-US" altLang="ja-JP" sz="2400" i="1" dirty="0"/>
                  <a:t>f </a:t>
                </a:r>
                <a:r>
                  <a:rPr lang="en-US" altLang="ja-JP" sz="2400" baseline="30000" dirty="0" err="1"/>
                  <a:t>int</a:t>
                </a:r>
                <a:r>
                  <a:rPr lang="en-US" altLang="ja-JP" sz="2400" dirty="0"/>
                  <a:t>} </a:t>
                </a:r>
                <a:r>
                  <a:rPr lang="en-US" altLang="ja-JP" sz="2400" dirty="0" smtClean="0"/>
                  <a:t>are </a:t>
                </a:r>
                <a:r>
                  <a:rPr lang="en-US" altLang="ja-JP" sz="2400" dirty="0"/>
                  <a:t>calculated </a:t>
                </a:r>
                <a:r>
                  <a:rPr lang="en-US" altLang="ja-JP" sz="2400" dirty="0" smtClean="0"/>
                  <a:t>on </a:t>
                </a:r>
                <a:r>
                  <a:rPr lang="en-US" altLang="ja-JP" sz="2400" dirty="0" smtClean="0">
                    <a:ln w="12700">
                      <a:solidFill>
                        <a:srgbClr val="0000CC"/>
                      </a:solidFill>
                    </a:ln>
                    <a:solidFill>
                      <a:srgbClr val="FF0000"/>
                    </a:solidFill>
                  </a:rPr>
                  <a:t>both smoothed domains</a:t>
                </a:r>
                <a:r>
                  <a:rPr lang="en-US" altLang="ja-JP" sz="2400" dirty="0" smtClean="0">
                    <a:solidFill>
                      <a:srgbClr val="0000CC"/>
                    </a:solidFill>
                  </a:rPr>
                  <a:t>.</a:t>
                </a:r>
              </a:p>
              <a:p>
                <a:pPr marL="0" indent="0" algn="ctr">
                  <a:buNone/>
                </a:pPr>
                <a:r>
                  <a:rPr lang="en-US" altLang="ja-JP" sz="2400" u="sng" dirty="0" smtClean="0"/>
                  <a:t>Only applicable to </a:t>
                </a:r>
                <a:r>
                  <a:rPr lang="en-US" altLang="ja-JP" sz="2400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elastic</a:t>
                </a:r>
                <a:r>
                  <a:rPr lang="en-US" altLang="ja-JP" sz="2400" u="sng" dirty="0" smtClean="0"/>
                  <a:t> constitutive models.</a:t>
                </a:r>
                <a:endParaRPr lang="ja-JP" altLang="en-US" sz="2400" u="sng" dirty="0"/>
              </a:p>
              <a:p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975" t="-1478" r="-77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88" y="2232901"/>
            <a:ext cx="7396881" cy="415306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-508" y="4005064"/>
            <a:ext cx="142859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Substituting</a:t>
            </a:r>
            <a:br>
              <a:rPr kumimoji="1" lang="en-US" altLang="ja-JP" dirty="0" smtClean="0"/>
            </a:br>
            <a:r>
              <a:rPr kumimoji="1" lang="en-US" altLang="ja-JP" dirty="0" smtClean="0"/>
              <a:t>"face"</a:t>
            </a:r>
          </a:p>
          <a:p>
            <a:pPr algn="ctr"/>
            <a:r>
              <a:rPr kumimoji="1" lang="en-US" altLang="ja-JP" dirty="0" smtClean="0"/>
              <a:t> for</a:t>
            </a:r>
          </a:p>
          <a:p>
            <a:pPr algn="ctr"/>
            <a:r>
              <a:rPr kumimoji="1" lang="en-US" altLang="ja-JP" dirty="0" smtClean="0"/>
              <a:t> "edge"</a:t>
            </a:r>
          </a:p>
          <a:p>
            <a:pPr algn="ctr"/>
            <a:r>
              <a:rPr lang="en-US" altLang="ja-JP" dirty="0" smtClean="0"/>
              <a:t>gives</a:t>
            </a:r>
          </a:p>
          <a:p>
            <a:pPr algn="ctr"/>
            <a:r>
              <a:rPr lang="en-US" altLang="ja-JP" dirty="0" smtClean="0"/>
              <a:t>FS/NS-FEM</a:t>
            </a:r>
          </a:p>
          <a:p>
            <a:pPr algn="ctr"/>
            <a:r>
              <a:rPr lang="en-US" altLang="ja-JP" dirty="0" smtClean="0"/>
              <a:t>for 3D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259707"/>
            <a:ext cx="952442" cy="163734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511" y="2492896"/>
            <a:ext cx="1438838" cy="118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81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Our </a:t>
            </a:r>
            <a:r>
              <a:rPr lang="en-US" altLang="ja-JP" dirty="0" smtClean="0"/>
              <a:t>Modified </a:t>
            </a:r>
            <a:r>
              <a:rPr kumimoji="1" lang="en-US" altLang="ja-JP" dirty="0" smtClean="0"/>
              <a:t>Selective ES/NS-FEM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400" dirty="0" smtClean="0"/>
                  <a:t>Separate stress into </a:t>
                </a:r>
                <a:r>
                  <a:rPr lang="en-US" altLang="ja-JP" sz="2400" dirty="0" smtClean="0">
                    <a:solidFill>
                      <a:srgbClr val="FF0000"/>
                    </a:solidFill>
                  </a:rPr>
                  <a:t>"</a:t>
                </a:r>
                <a:r>
                  <a:rPr lang="en-US" altLang="ja-JP" sz="2400" dirty="0" err="1" smtClean="0">
                    <a:solidFill>
                      <a:srgbClr val="FF0000"/>
                    </a:solidFill>
                  </a:rPr>
                  <a:t>deviatoric</a:t>
                </a:r>
                <a:r>
                  <a:rPr lang="en-US" altLang="ja-JP" sz="2400" dirty="0" smtClean="0">
                    <a:solidFill>
                      <a:srgbClr val="FF0000"/>
                    </a:solidFill>
                  </a:rPr>
                  <a:t> part"</a:t>
                </a:r>
                <a:r>
                  <a:rPr lang="en-US" altLang="ja-JP" sz="2400" dirty="0" smtClean="0"/>
                  <a:t> and </a:t>
                </a:r>
                <a:r>
                  <a:rPr lang="en-US" altLang="ja-JP" sz="2400" dirty="0" smtClean="0">
                    <a:solidFill>
                      <a:srgbClr val="0000CC"/>
                    </a:solidFill>
                  </a:rPr>
                  <a:t>"hydrostatic part"</a:t>
                </a:r>
                <a:r>
                  <a:rPr lang="en-US" altLang="ja-JP" sz="2400" dirty="0" smtClean="0"/>
                  <a:t/>
                </a:r>
                <a:br>
                  <a:rPr lang="en-US" altLang="ja-JP" sz="2400" dirty="0" smtClean="0"/>
                </a:br>
                <a:r>
                  <a:rPr lang="en-US" altLang="ja-JP" sz="2400" dirty="0" smtClean="0"/>
                  <a:t>instead of </a:t>
                </a:r>
                <a:r>
                  <a:rPr lang="en-US" altLang="ja-JP" sz="2400" dirty="0" smtClean="0">
                    <a:solidFill>
                      <a:srgbClr val="FF0000"/>
                    </a:solidFill>
                  </a:rPr>
                  <a:t>"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solidFill>
                          <a:srgbClr val="FF0000"/>
                        </a:solidFill>
                        <a:latin typeface="Cambria Math"/>
                      </a:rPr>
                      <m:t>𝜇</m:t>
                    </m:r>
                  </m:oMath>
                </a14:m>
                <a:r>
                  <a:rPr kumimoji="1" lang="ja-JP" altLang="en-US" sz="2400" dirty="0" smtClean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ja-JP" sz="2400" dirty="0" smtClean="0">
                    <a:solidFill>
                      <a:srgbClr val="FF0000"/>
                    </a:solidFill>
                  </a:rPr>
                  <a:t>part" </a:t>
                </a:r>
                <a:r>
                  <a:rPr kumimoji="1" lang="en-US" altLang="ja-JP" sz="2400" dirty="0" smtClean="0"/>
                  <a:t>and</a:t>
                </a:r>
                <a:r>
                  <a:rPr kumimoji="1" lang="en-US" altLang="ja-JP" sz="2400" dirty="0" smtClean="0">
                    <a:solidFill>
                      <a:srgbClr val="0000CC"/>
                    </a:solidFill>
                  </a:rPr>
                  <a:t> "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solidFill>
                          <a:srgbClr val="0000CC"/>
                        </a:solidFill>
                        <a:latin typeface="Cambria Math"/>
                      </a:rPr>
                      <m:t>𝜆</m:t>
                    </m:r>
                  </m:oMath>
                </a14:m>
                <a:r>
                  <a:rPr kumimoji="1" lang="ja-JP" altLang="en-US" sz="2400" dirty="0" smtClean="0">
                    <a:solidFill>
                      <a:srgbClr val="0000CC"/>
                    </a:solidFill>
                  </a:rPr>
                  <a:t> </a:t>
                </a:r>
                <a:r>
                  <a:rPr kumimoji="1" lang="en-US" altLang="ja-JP" sz="2400" dirty="0" smtClean="0">
                    <a:solidFill>
                      <a:srgbClr val="0000CC"/>
                    </a:solidFill>
                  </a:rPr>
                  <a:t>part"</a:t>
                </a:r>
                <a:r>
                  <a:rPr kumimoji="1" lang="en-US" altLang="ja-JP" sz="2400" dirty="0" smtClean="0"/>
                  <a:t>.</a:t>
                </a:r>
              </a:p>
              <a:p>
                <a:r>
                  <a:rPr lang="en-US" altLang="ja-JP" sz="2400" b="1" i="1" dirty="0"/>
                  <a:t>F, T </a:t>
                </a:r>
                <a:r>
                  <a:rPr lang="en-US" altLang="ja-JP" sz="2400" dirty="0" err="1"/>
                  <a:t>etc</a:t>
                </a:r>
                <a:r>
                  <a:rPr lang="en-US" altLang="ja-JP" sz="2400" dirty="0"/>
                  <a:t> and {</a:t>
                </a:r>
                <a:r>
                  <a:rPr lang="en-US" altLang="ja-JP" sz="2400" i="1" dirty="0"/>
                  <a:t>f </a:t>
                </a:r>
                <a:r>
                  <a:rPr lang="en-US" altLang="ja-JP" sz="2400" baseline="30000" dirty="0" err="1"/>
                  <a:t>int</a:t>
                </a:r>
                <a:r>
                  <a:rPr lang="en-US" altLang="ja-JP" sz="2400" dirty="0"/>
                  <a:t>} are calculated on </a:t>
                </a:r>
                <a:r>
                  <a:rPr lang="en-US" altLang="ja-JP" sz="2400" dirty="0">
                    <a:ln w="12700">
                      <a:solidFill>
                        <a:srgbClr val="0000CC"/>
                      </a:solidFill>
                    </a:ln>
                    <a:solidFill>
                      <a:srgbClr val="FF0000"/>
                    </a:solidFill>
                  </a:rPr>
                  <a:t>both smoothed domains</a:t>
                </a:r>
                <a:r>
                  <a:rPr lang="en-US" altLang="ja-JP" sz="2400" dirty="0" smtClean="0">
                    <a:solidFill>
                      <a:srgbClr val="0000CC"/>
                    </a:solidFill>
                  </a:rPr>
                  <a:t>.</a:t>
                </a:r>
                <a:endParaRPr kumimoji="1" lang="en-US" altLang="ja-JP" sz="2400" dirty="0" smtClean="0"/>
              </a:p>
              <a:p>
                <a:pPr marL="0" indent="0" algn="ctr">
                  <a:buNone/>
                </a:pPr>
                <a:r>
                  <a:rPr lang="en-US" altLang="ja-JP" sz="2400" b="1" u="sng" dirty="0" smtClean="0"/>
                  <a:t>Applicable to any kind of material constitutive models.</a:t>
                </a:r>
                <a:endParaRPr kumimoji="1" lang="ja-JP" altLang="en-US" sz="2400" b="1" u="sng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975" t="-1478" r="-14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88" y="2240868"/>
            <a:ext cx="7396925" cy="4153091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-508" y="4005064"/>
            <a:ext cx="142859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Substituting</a:t>
            </a:r>
            <a:br>
              <a:rPr kumimoji="1" lang="en-US" altLang="ja-JP" dirty="0" smtClean="0"/>
            </a:br>
            <a:r>
              <a:rPr kumimoji="1" lang="en-US" altLang="ja-JP" dirty="0" smtClean="0"/>
              <a:t>"face"</a:t>
            </a:r>
          </a:p>
          <a:p>
            <a:pPr algn="ctr"/>
            <a:r>
              <a:rPr kumimoji="1" lang="en-US" altLang="ja-JP" dirty="0" smtClean="0"/>
              <a:t> for</a:t>
            </a:r>
          </a:p>
          <a:p>
            <a:pPr algn="ctr"/>
            <a:r>
              <a:rPr kumimoji="1" lang="en-US" altLang="ja-JP" dirty="0" smtClean="0"/>
              <a:t> "edge"</a:t>
            </a:r>
          </a:p>
          <a:p>
            <a:pPr algn="ctr"/>
            <a:r>
              <a:rPr lang="en-US" altLang="ja-JP" dirty="0" smtClean="0"/>
              <a:t>gives</a:t>
            </a:r>
          </a:p>
          <a:p>
            <a:pPr algn="ctr"/>
            <a:r>
              <a:rPr lang="en-US" altLang="ja-JP" dirty="0" smtClean="0"/>
              <a:t>FS/NS-FEM</a:t>
            </a:r>
          </a:p>
          <a:p>
            <a:pPr algn="ctr"/>
            <a:r>
              <a:rPr lang="en-US" altLang="ja-JP" dirty="0" smtClean="0"/>
              <a:t>for 3D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259707"/>
            <a:ext cx="952442" cy="163734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511" y="2492896"/>
            <a:ext cx="1438838" cy="118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45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Bending of Cantilever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8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8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altLang="ja-JP" sz="2800" dirty="0" smtClean="0"/>
                  <a:t>Neo-</a:t>
                </a:r>
                <a:r>
                  <a:rPr lang="en-US" altLang="ja-JP" sz="2800" dirty="0" err="1" smtClean="0"/>
                  <a:t>Hookean</a:t>
                </a:r>
                <a:r>
                  <a:rPr lang="en-US" altLang="ja-JP" sz="2800" dirty="0" smtClean="0"/>
                  <a:t> </a:t>
                </a:r>
                <a:r>
                  <a:rPr lang="en-US" altLang="ja-JP" sz="2800" dirty="0" err="1" smtClean="0">
                    <a:solidFill>
                      <a:srgbClr val="FF9900"/>
                    </a:solidFill>
                  </a:rPr>
                  <a:t>hyperelastic</a:t>
                </a:r>
                <a:r>
                  <a:rPr lang="en-US" altLang="ja-JP" sz="2800" dirty="0" smtClean="0">
                    <a:solidFill>
                      <a:srgbClr val="FF9900"/>
                    </a:solidFill>
                  </a:rPr>
                  <a:t> </a:t>
                </a:r>
                <a:r>
                  <a:rPr lang="en-US" altLang="ja-JP" sz="2800" dirty="0" smtClean="0"/>
                  <a:t>material</a:t>
                </a:r>
                <a:br>
                  <a:rPr lang="en-US" altLang="ja-JP" sz="2800" dirty="0" smtClean="0"/>
                </a:b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𝑇</m:t>
                        </m:r>
                      </m:e>
                    </m:d>
                    <m:r>
                      <a:rPr lang="en-US" altLang="ja-JP" sz="2800" b="0" i="1" smtClean="0">
                        <a:latin typeface="Cambria Math"/>
                      </a:rPr>
                      <m:t>=2</m:t>
                    </m:r>
                    <m:sSub>
                      <m:sSub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altLang="ja-JP" sz="2800" b="0" i="1" smtClean="0">
                            <a:latin typeface="Cambria Math"/>
                          </a:rPr>
                          <m:t>10</m:t>
                        </m:r>
                      </m:sub>
                    </m:sSub>
                    <m:f>
                      <m:f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ja-JP" sz="2800" b="0" i="0" smtClean="0">
                            <a:latin typeface="Cambria Math"/>
                          </a:rPr>
                          <m:t>Dev</m:t>
                        </m:r>
                        <m:r>
                          <a:rPr lang="en-US" altLang="ja-JP" sz="2800" b="0" i="1" smtClean="0">
                            <a:latin typeface="Cambria Math"/>
                          </a:rPr>
                          <m:t>(</m:t>
                        </m:r>
                        <m:acc>
                          <m:accPr>
                            <m:chr m:val="̅"/>
                            <m:ctrlPr>
                              <a:rPr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800" b="0" i="1" smtClean="0">
                                <a:latin typeface="Cambria Math"/>
                              </a:rPr>
                              <m:t>𝐵</m:t>
                            </m:r>
                          </m:e>
                        </m:acc>
                        <m:r>
                          <a:rPr lang="en-US" altLang="ja-JP" sz="2800" b="0" i="1" smtClean="0"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a:rPr lang="en-US" altLang="ja-JP" sz="2800" b="0" i="1" smtClean="0">
                            <a:latin typeface="Cambria Math"/>
                          </a:rPr>
                          <m:t>𝐽</m:t>
                        </m:r>
                      </m:den>
                    </m:f>
                    <m:r>
                      <a:rPr lang="en-US" altLang="ja-JP" sz="2800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800" b="0" i="1" smtClean="0">
                            <a:latin typeface="Cambria Math"/>
                          </a:rPr>
                          <m:t>2</m:t>
                        </m:r>
                      </m:num>
                      <m:den>
                        <m:sSub>
                          <m:sSubPr>
                            <m:ctrlPr>
                              <a:rPr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b="0" i="1" smtClean="0">
                                <a:latin typeface="Cambria Math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ja-JP" sz="2800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den>
                    </m:f>
                    <m:d>
                      <m:d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𝐽</m:t>
                        </m:r>
                        <m:r>
                          <a:rPr lang="en-US" altLang="ja-JP" sz="2800" b="0" i="1" smtClean="0">
                            <a:latin typeface="Cambria Math"/>
                          </a:rPr>
                          <m:t>−1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𝐼</m:t>
                        </m:r>
                      </m:e>
                    </m:d>
                  </m:oMath>
                </a14:m>
                <a:r>
                  <a:rPr lang="en-US" altLang="ja-JP" sz="2800" b="0" dirty="0" smtClean="0"/>
                  <a:t/>
                </a:r>
                <a:br>
                  <a:rPr lang="en-US" altLang="ja-JP" sz="2800" b="0" dirty="0" smtClean="0"/>
                </a:br>
                <a:r>
                  <a:rPr lang="en-US" altLang="ja-JP" sz="2800" dirty="0" smtClean="0"/>
                  <a:t>with a constant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altLang="ja-JP" sz="2800" b="0" i="1" smtClean="0">
                            <a:latin typeface="Cambria Math"/>
                          </a:rPr>
                          <m:t>10</m:t>
                        </m:r>
                      </m:sub>
                    </m:sSub>
                  </m:oMath>
                </a14:m>
                <a:r>
                  <a:rPr lang="en-US" altLang="ja-JP" sz="2800" dirty="0" smtClean="0"/>
                  <a:t>(=1 </a:t>
                </a:r>
                <a:r>
                  <a:rPr lang="en-US" altLang="ja-JP" sz="2800" dirty="0" err="1" smtClean="0"/>
                  <a:t>GPa</a:t>
                </a:r>
                <a:r>
                  <a:rPr lang="en-US" altLang="ja-JP" sz="2800" dirty="0" smtClean="0"/>
                  <a:t>) and various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altLang="ja-JP" sz="2800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ja-JP" sz="2800" dirty="0" smtClean="0"/>
                  <a:t>s.</a:t>
                </a:r>
                <a:endParaRPr kumimoji="1" lang="en-US" altLang="ja-JP" sz="2800" dirty="0" smtClean="0">
                  <a:solidFill>
                    <a:srgbClr val="C00000"/>
                  </a:solidFill>
                </a:endParaRPr>
              </a:p>
              <a:p>
                <a:r>
                  <a:rPr kumimoji="1" lang="en-US" altLang="ja-JP" sz="2800" dirty="0" smtClean="0">
                    <a:solidFill>
                      <a:srgbClr val="C00000"/>
                    </a:solidFill>
                  </a:rPr>
                  <a:t>Compared to ABAQUS/Standard</a:t>
                </a:r>
                <a:r>
                  <a:rPr kumimoji="1" lang="en-US" altLang="ja-JP" sz="2800" dirty="0" smtClean="0"/>
                  <a:t> with </a:t>
                </a:r>
                <a:r>
                  <a:rPr kumimoji="1" lang="en-US" altLang="ja-JP" sz="2800" i="1" dirty="0" smtClean="0"/>
                  <a:t>C3D20H</a:t>
                </a:r>
                <a:r>
                  <a:rPr kumimoji="1" lang="en-US" altLang="ja-JP" sz="2800" dirty="0" smtClean="0"/>
                  <a:t> (2nd-order </a:t>
                </a:r>
                <a:r>
                  <a:rPr kumimoji="1" lang="en-US" altLang="ja-JP" sz="2800" dirty="0" smtClean="0">
                    <a:solidFill>
                      <a:srgbClr val="008000"/>
                    </a:solidFill>
                  </a:rPr>
                  <a:t>hybrid hexahedral</a:t>
                </a:r>
                <a:r>
                  <a:rPr kumimoji="1" lang="en-US" altLang="ja-JP" sz="2800" dirty="0" smtClean="0"/>
                  <a:t>) elements.</a:t>
                </a:r>
              </a:p>
              <a:p>
                <a:r>
                  <a:rPr lang="en-US" altLang="ja-JP" sz="2800" dirty="0" smtClean="0"/>
                  <a:t>No mesh rezoning is taken place for this test.</a:t>
                </a:r>
                <a:endParaRPr kumimoji="1" lang="ja-JP" altLang="en-US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539" t="-2006" b="-41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94" y="1088740"/>
            <a:ext cx="6919694" cy="212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11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Verification of Our Selective S-FEM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</a:t>
                </a:r>
                <a:r>
                  <a:rPr kumimoji="1"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esults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8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𝑫</m:t>
                        </m:r>
                      </m:e>
                      <m:sub>
                        <m:r>
                          <a:rPr kumimoji="1" lang="en-US" altLang="ja-JP" sz="28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</m:t>
                        </m:r>
                      </m:sub>
                    </m:sSub>
                    <m:r>
                      <a:rPr kumimoji="1" lang="en-US" altLang="ja-JP" sz="2800" b="1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  <m:r>
                      <a:rPr kumimoji="1" lang="en-US" altLang="ja-JP" sz="2800" b="1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𝟐</m:t>
                    </m:r>
                    <m:r>
                      <a:rPr kumimoji="1" lang="en-US" altLang="ja-JP" sz="2800" b="1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×</m:t>
                    </m:r>
                    <m:r>
                      <a:rPr kumimoji="1" lang="en-US" altLang="ja-JP" sz="2800" b="1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kumimoji="1" lang="en-US" altLang="ja-JP" sz="28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8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kumimoji="1" lang="en-US" altLang="ja-JP" sz="28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ja-JP" sz="28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𝟏𝟓</m:t>
                        </m:r>
                      </m:sup>
                    </m:sSup>
                    <m:r>
                      <a:rPr kumimoji="1" lang="en-US" altLang="ja-JP" sz="2800" b="1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 </m:t>
                    </m:r>
                    <m:r>
                      <a:rPr kumimoji="1" lang="en-US" altLang="ja-JP" sz="2800" b="1" i="0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[</m:t>
                    </m:r>
                    <m:r>
                      <a:rPr kumimoji="1" lang="en-US" altLang="ja-JP" sz="2800" b="1" i="0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𝐏</m:t>
                    </m:r>
                    <m:sSup>
                      <m:sSupPr>
                        <m:ctrlPr>
                          <a:rPr kumimoji="1" lang="en-US" altLang="ja-JP" sz="28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800" b="1" i="0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𝐚</m:t>
                        </m:r>
                      </m:e>
                      <m:sup>
                        <m:r>
                          <a:rPr kumimoji="1" lang="en-US" altLang="ja-JP" sz="2800" b="1" i="0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−</m:t>
                        </m:r>
                        <m:r>
                          <a:rPr kumimoji="1" lang="en-US" altLang="ja-JP" sz="2800" b="1" i="0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</m:t>
                        </m:r>
                      </m:sup>
                    </m:sSup>
                    <m:r>
                      <a:rPr kumimoji="1" lang="en-US" altLang="ja-JP" sz="2800" b="1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kumimoji="1" lang="ja-JP" altLang="en-US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kumimoji="1"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b="1" i="1" u="sng" dirty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800" b="1" i="1" u="sng" dirty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𝝂</m:t>
                        </m:r>
                      </m:e>
                      <m:sub>
                        <m:r>
                          <a:rPr kumimoji="1" lang="en-US" altLang="ja-JP" sz="2800" b="1" i="0" u="sng" dirty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𝐢𝐧𝐢</m:t>
                        </m:r>
                      </m:sub>
                    </m:sSub>
                  </m:oMath>
                </a14:m>
                <a:r>
                  <a:rPr kumimoji="1"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=0.499999)</a:t>
                </a:r>
                <a:endParaRPr kumimoji="1" lang="ja-JP" altLang="en-US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4"/>
                <a:stretch>
                  <a:fillRect l="-2539" t="-17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pic>
        <p:nvPicPr>
          <p:cNvPr id="5" name="outpu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1052737"/>
            <a:ext cx="6412898" cy="5328592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906522" y="1808820"/>
            <a:ext cx="216597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The amount of</a:t>
            </a:r>
            <a:br>
              <a:rPr lang="en-US" altLang="ja-JP" sz="2000" dirty="0" smtClean="0"/>
            </a:br>
            <a:r>
              <a:rPr lang="en-US" altLang="ja-JP" sz="2000" dirty="0" smtClean="0"/>
              <a:t>v</a:t>
            </a:r>
            <a:r>
              <a:rPr kumimoji="1" lang="en-US" altLang="ja-JP" sz="2000" dirty="0" smtClean="0"/>
              <a:t>ertical deflection</a:t>
            </a:r>
          </a:p>
          <a:p>
            <a:pPr algn="ctr"/>
            <a:r>
              <a:rPr lang="en-US" altLang="ja-JP" sz="2000" dirty="0" smtClean="0"/>
              <a:t>is about</a:t>
            </a:r>
          </a:p>
          <a:p>
            <a:pPr algn="ctr"/>
            <a:r>
              <a:rPr lang="en-US" altLang="ja-JP" sz="2000" dirty="0" smtClean="0"/>
              <a:t>6.5 m.</a:t>
            </a:r>
          </a:p>
          <a:p>
            <a:pPr algn="ctr"/>
            <a:endParaRPr kumimoji="1" lang="en-US" altLang="ja-JP" sz="2000" dirty="0"/>
          </a:p>
          <a:p>
            <a:pPr algn="ctr"/>
            <a:r>
              <a:rPr lang="en-US" altLang="ja-JP" sz="2000" dirty="0" smtClean="0"/>
              <a:t>If we use</a:t>
            </a:r>
          </a:p>
          <a:p>
            <a:pPr algn="ctr"/>
            <a:r>
              <a:rPr kumimoji="1" lang="en-US" altLang="ja-JP" sz="2000" dirty="0" smtClean="0"/>
              <a:t>constant strain</a:t>
            </a:r>
          </a:p>
          <a:p>
            <a:pPr algn="ctr"/>
            <a:r>
              <a:rPr lang="en-US" altLang="ja-JP" sz="2000" dirty="0" smtClean="0"/>
              <a:t>tetrahedral,</a:t>
            </a:r>
          </a:p>
          <a:p>
            <a:pPr algn="ctr"/>
            <a:r>
              <a:rPr kumimoji="1" lang="en-US" altLang="ja-JP" sz="2000" dirty="0" smtClean="0"/>
              <a:t>the amount of</a:t>
            </a:r>
          </a:p>
          <a:p>
            <a:pPr algn="ctr"/>
            <a:r>
              <a:rPr lang="en-US" altLang="ja-JP" sz="2000" dirty="0" smtClean="0"/>
              <a:t>vertical deflection</a:t>
            </a:r>
          </a:p>
          <a:p>
            <a:pPr algn="ctr"/>
            <a:r>
              <a:rPr kumimoji="1" lang="en-US" altLang="ja-JP" sz="2000" dirty="0" smtClean="0"/>
              <a:t>is about only</a:t>
            </a:r>
          </a:p>
          <a:p>
            <a:pPr algn="ctr"/>
            <a:r>
              <a:rPr kumimoji="1" lang="en-US" altLang="ja-JP" sz="2000" dirty="0" smtClean="0"/>
              <a:t>0.1 m.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112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Verification of Our Selective S-FEM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to 2</a:t>
            </a:r>
            <a:r>
              <a:rPr lang="en-US" altLang="ja-JP" sz="2800" b="1" i="1" u="sng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</a:t>
            </a: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-order Hybrid Hex Element</a:t>
            </a:r>
            <a:endParaRPr kumimoji="1"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en-US" altLang="ja-JP" sz="2800" dirty="0" smtClean="0"/>
          </a:p>
          <a:p>
            <a:pPr marL="0" indent="0">
              <a:buNone/>
            </a:pPr>
            <a:endParaRPr lang="en-US" altLang="ja-JP" sz="2800" dirty="0"/>
          </a:p>
          <a:p>
            <a:endParaRPr kumimoji="1" lang="en-US" altLang="ja-JP" sz="2800" dirty="0" smtClean="0"/>
          </a:p>
          <a:p>
            <a:endParaRPr lang="en-US" altLang="ja-JP" sz="2800" dirty="0"/>
          </a:p>
          <a:p>
            <a:endParaRPr kumimoji="1" lang="en-US" altLang="ja-JP" sz="2800" dirty="0" smtClean="0"/>
          </a:p>
          <a:p>
            <a:endParaRPr lang="en-US" altLang="ja-JP" sz="2800" dirty="0"/>
          </a:p>
          <a:p>
            <a:endParaRPr kumimoji="1" lang="en-US" altLang="ja-JP" sz="2800" dirty="0" smtClean="0"/>
          </a:p>
          <a:p>
            <a:endParaRPr lang="en-US" altLang="ja-JP" sz="2800" dirty="0"/>
          </a:p>
          <a:p>
            <a:endParaRPr kumimoji="1" lang="en-US" altLang="ja-JP" sz="28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217468" y="5739643"/>
            <a:ext cx="671850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solidFill>
                  <a:srgbClr val="FF0000"/>
                </a:solidFill>
              </a:rPr>
              <a:t>Our selective </a:t>
            </a:r>
            <a:r>
              <a:rPr lang="en-US" altLang="ja-JP" sz="2400" dirty="0" smtClean="0">
                <a:solidFill>
                  <a:srgbClr val="FF0000"/>
                </a:solidFill>
              </a:rPr>
              <a:t>S-FEM is free </a:t>
            </a:r>
            <a:r>
              <a:rPr lang="en-US" altLang="ja-JP" sz="2400" dirty="0">
                <a:solidFill>
                  <a:srgbClr val="FF0000"/>
                </a:solidFill>
              </a:rPr>
              <a:t>from </a:t>
            </a:r>
            <a:r>
              <a:rPr lang="en-US" altLang="ja-JP" sz="2400" dirty="0" smtClean="0">
                <a:solidFill>
                  <a:srgbClr val="FF0000"/>
                </a:solidFill>
              </a:rPr>
              <a:t>shear locking!!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2" y="1052736"/>
            <a:ext cx="7315215" cy="457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49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Partial Compression of Block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 anchor="t"/>
              <a:lstStyle/>
              <a:p>
                <a:pPr marL="0" indent="0">
                  <a:buNone/>
                </a:pPr>
                <a:r>
                  <a:rPr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i="1" dirty="0" smtClean="0">
                  <a:latin typeface="Cambria Math" panose="02040503050406030204" pitchFamily="18" charset="0"/>
                </a:endParaRPr>
              </a:p>
              <a:p>
                <a:r>
                  <a:rPr lang="en-US" altLang="ja-JP" sz="2800" b="0" dirty="0" err="1" smtClean="0"/>
                  <a:t>Arruda</a:t>
                </a:r>
                <a:r>
                  <a:rPr lang="en-US" altLang="ja-JP" sz="2800" b="0" dirty="0" smtClean="0"/>
                  <a:t>-Boyce Hyper elastic Material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 b="0" i="0" smtClean="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=0.4999</m:t>
                    </m:r>
                  </m:oMath>
                </a14:m>
                <a:endParaRPr lang="en-US" altLang="ja-JP" sz="2800" dirty="0"/>
              </a:p>
              <a:p>
                <a:r>
                  <a:rPr lang="en-US" altLang="ja-JP" sz="2800" dirty="0" smtClean="0"/>
                  <a:t>Applying pressure on ¼ of the top face</a:t>
                </a:r>
                <a:endParaRPr lang="en-US" altLang="ja-JP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539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145" y="664575"/>
            <a:ext cx="4906598" cy="36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70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Partial Compression of </a:t>
            </a:r>
            <a:r>
              <a:rPr lang="en-US" altLang="ja-JP" dirty="0" smtClean="0"/>
              <a:t>Block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pic>
        <p:nvPicPr>
          <p:cNvPr id="5" name="Mis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6662"/>
          <a:stretch/>
        </p:blipFill>
        <p:spPr>
          <a:xfrm>
            <a:off x="1403648" y="657225"/>
            <a:ext cx="7403740" cy="574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32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Partial Compression of </a:t>
            </a:r>
            <a:r>
              <a:rPr lang="en-US" altLang="ja-JP" dirty="0" smtClean="0"/>
              <a:t>Block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Vertical Displacements vs. Applied Pressure </a:t>
            </a:r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 smtClean="0"/>
          </a:p>
          <a:p>
            <a:pPr marL="0" indent="0">
              <a:buNone/>
            </a:pPr>
            <a:endParaRPr lang="en-US" altLang="ja-JP" dirty="0" smtClean="0"/>
          </a:p>
          <a:p>
            <a:r>
              <a:rPr lang="en-US" altLang="ja-JP" sz="2400" dirty="0" smtClean="0"/>
              <a:t>Constant strain element (</a:t>
            </a:r>
            <a:r>
              <a:rPr lang="en-US" altLang="ja-JP" sz="2400" dirty="0" smtClean="0">
                <a:solidFill>
                  <a:srgbClr val="008000"/>
                </a:solidFill>
              </a:rPr>
              <a:t>C3D4</a:t>
            </a:r>
            <a:r>
              <a:rPr lang="en-US" altLang="ja-JP" sz="2400" dirty="0" smtClean="0"/>
              <a:t>) locks quickly.</a:t>
            </a:r>
            <a:endParaRPr lang="en-US" altLang="ja-JP" sz="2400" dirty="0"/>
          </a:p>
          <a:p>
            <a:r>
              <a:rPr lang="en-US" altLang="ja-JP" sz="2400" dirty="0" smtClean="0"/>
              <a:t>Other elements including </a:t>
            </a:r>
            <a:r>
              <a:rPr lang="en-US" altLang="ja-JP" sz="2400" dirty="0" smtClean="0">
                <a:solidFill>
                  <a:srgbClr val="FF0000"/>
                </a:solidFill>
              </a:rPr>
              <a:t>our method </a:t>
            </a:r>
            <a:r>
              <a:rPr lang="en-US" altLang="ja-JP" sz="2400" dirty="0" smtClean="0"/>
              <a:t>do not lock.</a:t>
            </a:r>
            <a:endParaRPr lang="en-US" altLang="ja-JP" sz="2400" dirty="0"/>
          </a:p>
          <a:p>
            <a:r>
              <a:rPr lang="en-US" altLang="ja-JP" sz="2400" dirty="0" smtClean="0"/>
              <a:t>Result of </a:t>
            </a:r>
            <a:r>
              <a:rPr lang="en-US" altLang="ja-JP" sz="2400" dirty="0">
                <a:solidFill>
                  <a:srgbClr val="FF0000"/>
                </a:solidFill>
              </a:rPr>
              <a:t>o</a:t>
            </a:r>
            <a:r>
              <a:rPr lang="en-US" altLang="ja-JP" sz="2400" dirty="0" smtClean="0">
                <a:solidFill>
                  <a:srgbClr val="FF0000"/>
                </a:solidFill>
              </a:rPr>
              <a:t>ur method </a:t>
            </a:r>
            <a:r>
              <a:rPr lang="en-US" altLang="ja-JP" sz="2400" dirty="0" smtClean="0"/>
              <a:t>is almost identical to that of </a:t>
            </a:r>
            <a:r>
              <a:rPr lang="en-US" altLang="ja-JP" sz="2400" dirty="0" smtClean="0">
                <a:solidFill>
                  <a:srgbClr val="0000CC"/>
                </a:solidFill>
              </a:rPr>
              <a:t>C3D4H</a:t>
            </a:r>
            <a:r>
              <a:rPr lang="en-US" altLang="ja-JP" sz="2400" dirty="0" smtClean="0"/>
              <a:t>.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72" y="980728"/>
            <a:ext cx="6851462" cy="418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3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Compression of 1/8 Cylinder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 anchor="t"/>
              <a:lstStyle/>
              <a:p>
                <a:pPr marL="0" indent="0">
                  <a:buNone/>
                </a:pPr>
                <a:r>
                  <a:rPr lang="en-US" altLang="ja-JP" sz="24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16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altLang="ja-JP" sz="2400" dirty="0" smtClean="0"/>
                  <a:t>50% axial compression.</a:t>
                </a:r>
              </a:p>
              <a:p>
                <a:r>
                  <a:rPr lang="en-US" altLang="ja-JP" sz="2400" b="0" dirty="0" smtClean="0"/>
                  <a:t>Neo </a:t>
                </a:r>
                <a:r>
                  <a:rPr lang="en-US" altLang="ja-JP" sz="2400" b="0" dirty="0" err="1" smtClean="0"/>
                  <a:t>Hookean</a:t>
                </a:r>
                <a:r>
                  <a:rPr lang="en-US" altLang="ja-JP" sz="2400" b="0" dirty="0" smtClean="0"/>
                  <a:t> hyper elastic material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=40×</m:t>
                    </m:r>
                    <m:sSup>
                      <m:s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altLang="ja-JP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 panose="02040503050406030204" pitchFamily="18" charset="0"/>
                      </a:rPr>
                      <m:t>Pa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=5×</m:t>
                    </m:r>
                    <m:sSup>
                      <m:s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−12</m:t>
                        </m:r>
                      </m:sup>
                    </m:sSup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 panose="02040503050406030204" pitchFamily="18" charset="0"/>
                      </a:rPr>
                      <m:t>P</m:t>
                    </m:r>
                    <m:sSup>
                      <m:s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p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ja-JP" altLang="en-US" sz="2400" dirty="0" smtClean="0"/>
                  <a:t>  </a:t>
                </a:r>
                <a:r>
                  <a:rPr lang="en-US" altLang="ja-JP" sz="2400" dirty="0" smtClean="0"/>
                  <a:t>(i.e.,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dirty="0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b="0" i="0" dirty="0" smtClean="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b="0" i="1" dirty="0" smtClean="0">
                        <a:latin typeface="Cambria Math" panose="02040503050406030204" pitchFamily="18" charset="0"/>
                      </a:rPr>
                      <m:t>=0.4999</m:t>
                    </m:r>
                  </m:oMath>
                </a14:m>
                <a:r>
                  <a:rPr lang="en-US" altLang="ja-JP" sz="2400" dirty="0" smtClean="0"/>
                  <a:t>).</a:t>
                </a:r>
              </a:p>
              <a:p>
                <a:r>
                  <a:rPr lang="en-US" altLang="ja-JP" sz="2400" dirty="0" smtClean="0"/>
                  <a:t>Compared to </a:t>
                </a:r>
                <a:r>
                  <a:rPr lang="en-US" altLang="ja-JP" sz="2400" dirty="0" smtClean="0">
                    <a:solidFill>
                      <a:srgbClr val="0000CC"/>
                    </a:solidFill>
                  </a:rPr>
                  <a:t>C3D4H</a:t>
                </a:r>
                <a:r>
                  <a:rPr lang="en-US" altLang="ja-JP" sz="2400" dirty="0" smtClean="0"/>
                  <a:t> element of ABAQUS/Standard with exactly same mesh.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186" t="-1584" b="-348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207" y="657225"/>
            <a:ext cx="4294473" cy="381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4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Compression of 1/8 Cylinder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</a:t>
            </a:r>
            <a:br>
              <a:rPr kumimoji="1"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br>
              <a:rPr kumimoji="1"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</a:t>
            </a:r>
            <a:br>
              <a:rPr kumimoji="1"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</a:t>
            </a:r>
            <a:endParaRPr kumimoji="1" lang="ja-JP" altLang="en-US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pic>
        <p:nvPicPr>
          <p:cNvPr id="5" name="mis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8297" y="628506"/>
            <a:ext cx="6156071" cy="576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1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 l="29990" t="3392" r="29990" b="39569"/>
          <a:stretch>
            <a:fillRect/>
          </a:stretch>
        </p:blipFill>
        <p:spPr bwMode="auto">
          <a:xfrm>
            <a:off x="6048164" y="2600908"/>
            <a:ext cx="2873437" cy="3774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Motivation and Background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Motivation</a:t>
            </a:r>
          </a:p>
          <a:p>
            <a:pPr marL="400050" lvl="1" indent="0">
              <a:buNone/>
            </a:pPr>
            <a:r>
              <a:rPr kumimoji="1" lang="en-US" altLang="ja-JP" dirty="0" smtClean="0"/>
              <a:t>We want to solve </a:t>
            </a:r>
            <a:r>
              <a:rPr kumimoji="1" lang="en-US" altLang="ja-JP" b="1" dirty="0" smtClean="0">
                <a:solidFill>
                  <a:srgbClr val="7030A0"/>
                </a:solidFill>
              </a:rPr>
              <a:t>severely large </a:t>
            </a:r>
            <a:br>
              <a:rPr kumimoji="1" lang="en-US" altLang="ja-JP" b="1" dirty="0" smtClean="0">
                <a:solidFill>
                  <a:srgbClr val="7030A0"/>
                </a:solidFill>
              </a:rPr>
            </a:br>
            <a:r>
              <a:rPr kumimoji="1" lang="en-US" altLang="ja-JP" b="1" dirty="0" smtClean="0">
                <a:solidFill>
                  <a:srgbClr val="7030A0"/>
                </a:solidFill>
              </a:rPr>
              <a:t>deformation</a:t>
            </a:r>
            <a:r>
              <a:rPr kumimoji="1" lang="en-US" altLang="ja-JP" b="1" dirty="0" smtClean="0"/>
              <a:t> </a:t>
            </a:r>
            <a:r>
              <a:rPr kumimoji="1" lang="en-US" altLang="ja-JP" dirty="0" smtClean="0"/>
              <a:t>problems</a:t>
            </a:r>
            <a:br>
              <a:rPr kumimoji="1" lang="en-US" altLang="ja-JP" dirty="0" smtClean="0"/>
            </a:br>
            <a:r>
              <a:rPr kumimoji="1" lang="en-US" altLang="ja-JP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accurately and stably</a:t>
            </a:r>
            <a:r>
              <a:rPr kumimoji="1" lang="en-US" altLang="ja-JP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000" dirty="0" smtClean="0"/>
              <a:t>(T</a:t>
            </a:r>
            <a:r>
              <a:rPr kumimoji="1" lang="en-US" altLang="ja-JP" sz="2000" dirty="0" smtClean="0"/>
              <a:t>arget: automobile </a:t>
            </a:r>
            <a:r>
              <a:rPr lang="en-US" altLang="ja-JP" sz="2000" dirty="0" smtClean="0"/>
              <a:t>tire, </a:t>
            </a:r>
            <a:r>
              <a:rPr kumimoji="1" lang="en-US" altLang="ja-JP" sz="2000" dirty="0" smtClean="0"/>
              <a:t>thermal </a:t>
            </a:r>
            <a:r>
              <a:rPr kumimoji="1" lang="en-US" altLang="ja-JP" sz="2000" dirty="0" err="1" smtClean="0"/>
              <a:t>nanoimprint</a:t>
            </a:r>
            <a:r>
              <a:rPr kumimoji="1" lang="en-US" altLang="ja-JP" sz="2000" dirty="0" smtClean="0"/>
              <a:t>, etc.)</a:t>
            </a:r>
            <a:endParaRPr lang="en-US" altLang="ja-JP" sz="2000" dirty="0"/>
          </a:p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</a:t>
            </a:r>
          </a:p>
          <a:p>
            <a:pPr marL="400050" lvl="1" indent="0">
              <a:buNone/>
            </a:pPr>
            <a:r>
              <a:rPr lang="en-US" altLang="ja-JP" dirty="0" smtClean="0"/>
              <a:t>Finite </a:t>
            </a:r>
            <a:r>
              <a:rPr lang="en-US" altLang="ja-JP" dirty="0"/>
              <a:t>elements are </a:t>
            </a:r>
            <a:r>
              <a:rPr lang="en-US" altLang="ja-JP" b="1" dirty="0">
                <a:solidFill>
                  <a:srgbClr val="6600CC"/>
                </a:solidFill>
              </a:rPr>
              <a:t>distorted</a:t>
            </a:r>
            <a:r>
              <a:rPr lang="en-US" altLang="ja-JP" dirty="0"/>
              <a:t> 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in </a:t>
            </a:r>
            <a:r>
              <a:rPr lang="en-US" altLang="ja-JP" dirty="0"/>
              <a:t>a short time</a:t>
            </a:r>
            <a:r>
              <a:rPr lang="en-US" altLang="ja-JP" dirty="0" smtClean="0"/>
              <a:t>, thereby resulting</a:t>
            </a:r>
            <a:br>
              <a:rPr lang="en-US" altLang="ja-JP" dirty="0" smtClean="0"/>
            </a:br>
            <a:r>
              <a:rPr lang="en-US" altLang="ja-JP" dirty="0" smtClean="0"/>
              <a:t>in </a:t>
            </a:r>
            <a:r>
              <a:rPr lang="en-US" altLang="ja-JP" dirty="0"/>
              <a:t>convergence failure</a:t>
            </a:r>
            <a:r>
              <a:rPr lang="en-US" altLang="ja-JP" dirty="0" smtClean="0"/>
              <a:t>.</a:t>
            </a:r>
            <a:endParaRPr lang="en-US" altLang="ja-JP" dirty="0"/>
          </a:p>
          <a:p>
            <a:pPr marL="400050" lvl="1" indent="0">
              <a:buNone/>
            </a:pPr>
            <a:endParaRPr lang="en-US" altLang="ja-JP" sz="2000" dirty="0" smtClean="0"/>
          </a:p>
          <a:p>
            <a:pPr marL="0" indent="0">
              <a:buNone/>
            </a:pPr>
            <a:r>
              <a:rPr lang="en-US" altLang="ja-JP" sz="2800" dirty="0" smtClean="0">
                <a:solidFill>
                  <a:srgbClr val="FF0000"/>
                </a:solidFill>
              </a:rPr>
              <a:t>Mesh rezoning</a:t>
            </a:r>
            <a:r>
              <a:rPr lang="en-US" altLang="ja-JP" sz="2800" dirty="0" smtClean="0"/>
              <a:t> method (</a:t>
            </a:r>
            <a:r>
              <a:rPr lang="en-US" altLang="ja-JP" sz="2800" i="1" dirty="0" smtClean="0"/>
              <a:t>h</a:t>
            </a:r>
            <a:r>
              <a:rPr lang="en-US" altLang="ja-JP" sz="2800" dirty="0" smtClean="0"/>
              <a:t>-adaptive</a:t>
            </a:r>
            <a:br>
              <a:rPr lang="en-US" altLang="ja-JP" sz="2800" dirty="0" smtClean="0"/>
            </a:br>
            <a:r>
              <a:rPr lang="en-US" altLang="ja-JP" sz="2800" dirty="0" smtClean="0"/>
              <a:t>mesh-to-mesh solution mapping)</a:t>
            </a:r>
            <a:br>
              <a:rPr lang="en-US" altLang="ja-JP" sz="2800" dirty="0" smtClean="0"/>
            </a:br>
            <a:r>
              <a:rPr lang="en-US" altLang="ja-JP" sz="2800" dirty="0" smtClean="0"/>
              <a:t>is indispensable.</a:t>
            </a:r>
            <a:endParaRPr lang="en-US" altLang="ja-JP" sz="2800" dirty="0"/>
          </a:p>
          <a:p>
            <a:pPr marL="0" indent="0">
              <a:buNone/>
            </a:pPr>
            <a:endParaRPr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 cstate="print"/>
          <a:srcRect l="48975" t="43605" b="14536"/>
          <a:stretch>
            <a:fillRect/>
          </a:stretch>
        </p:blipFill>
        <p:spPr bwMode="auto">
          <a:xfrm>
            <a:off x="6372200" y="692696"/>
            <a:ext cx="2755573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下矢印 5"/>
          <p:cNvSpPr/>
          <p:nvPr/>
        </p:nvSpPr>
        <p:spPr>
          <a:xfrm>
            <a:off x="2879812" y="4689140"/>
            <a:ext cx="612068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740352" y="3579403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schemeClr val="bg1"/>
                </a:solidFill>
              </a:rPr>
              <a:t>M</a:t>
            </a:r>
            <a:r>
              <a:rPr kumimoji="1" lang="en-US" altLang="ja-JP" sz="2400" dirty="0" smtClean="0">
                <a:solidFill>
                  <a:schemeClr val="bg1"/>
                </a:solidFill>
              </a:rPr>
              <a:t>old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001632" y="5517232"/>
            <a:ext cx="1314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>
                <a:solidFill>
                  <a:schemeClr val="bg1"/>
                </a:solidFill>
              </a:rPr>
              <a:t>Polymer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49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Compression of 1/8 </a:t>
            </a:r>
            <a:r>
              <a:rPr lang="en-US" altLang="ja-JP" dirty="0" smtClean="0"/>
              <a:t>Cylinder</a:t>
            </a:r>
            <a:endParaRPr kumimoji="1" lang="ja-JP" altLang="en-US" dirty="0"/>
          </a:p>
        </p:txBody>
      </p:sp>
      <p:sp>
        <p:nvSpPr>
          <p:cNvPr id="10" name="コンテンツ プレースホルダー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to ABAQUS</a:t>
            </a:r>
          </a:p>
          <a:p>
            <a:pPr marL="0" indent="0">
              <a:buNone/>
            </a:pPr>
            <a:endParaRPr kumimoji="1"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kumimoji="1" lang="en-US" altLang="ja-JP" sz="2800" dirty="0" smtClean="0"/>
              <a:t>Deformation is almost the same each other.</a:t>
            </a:r>
          </a:p>
          <a:p>
            <a:r>
              <a:rPr lang="en-US" altLang="ja-JP" sz="2800" dirty="0" smtClean="0"/>
              <a:t>Pressure oscillation is about double in our result.</a:t>
            </a:r>
            <a:endParaRPr kumimoji="1" lang="ja-JP" altLang="en-US" sz="28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82" y="1067980"/>
            <a:ext cx="5667375" cy="3907155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500648" y="1213876"/>
            <a:ext cx="26359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solidFill>
                  <a:schemeClr val="bg1"/>
                </a:solidFill>
              </a:rPr>
              <a:t>C3D4H</a:t>
            </a:r>
          </a:p>
          <a:p>
            <a:pPr algn="ctr"/>
            <a:r>
              <a:rPr kumimoji="1" lang="en-US" altLang="ja-JP" sz="2000" dirty="0" smtClean="0">
                <a:solidFill>
                  <a:schemeClr val="bg1"/>
                </a:solidFill>
              </a:rPr>
              <a:t>of ABAQUS/Standard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935877" y="1213876"/>
            <a:ext cx="19527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Our Selective</a:t>
            </a:r>
          </a:p>
          <a:p>
            <a:pPr algn="ctr"/>
            <a:r>
              <a:rPr lang="en-US" altLang="ja-JP" sz="2000" dirty="0" smtClean="0"/>
              <a:t>FS/NS-FEM-T4</a:t>
            </a:r>
            <a:endParaRPr kumimoji="1" lang="ja-JP" altLang="en-US" sz="2000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030882"/>
            <a:ext cx="3869392" cy="293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41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ja-JP" dirty="0" smtClean="0"/>
              <a:t>Part 2: </a:t>
            </a:r>
            <a:endParaRPr lang="en-US" altLang="ja-JP" dirty="0"/>
          </a:p>
          <a:p>
            <a:pPr marL="0" indent="0" algn="ctr">
              <a:buNone/>
            </a:pPr>
            <a:r>
              <a:rPr lang="en-US" altLang="ja-JP" dirty="0"/>
              <a:t>Introduction of Our </a:t>
            </a:r>
            <a:r>
              <a:rPr lang="en-US" altLang="ja-JP" i="1" dirty="0"/>
              <a:t>Modified</a:t>
            </a:r>
            <a:r>
              <a:rPr lang="en-US" altLang="ja-JP" dirty="0"/>
              <a:t> </a:t>
            </a:r>
            <a:r>
              <a:rPr lang="en-US" altLang="ja-JP" dirty="0">
                <a:solidFill>
                  <a:srgbClr val="FF00FF"/>
                </a:solidFill>
              </a:rPr>
              <a:t>selective</a:t>
            </a:r>
            <a:r>
              <a:rPr lang="en-US" altLang="ja-JP" dirty="0"/>
              <a:t> </a:t>
            </a:r>
            <a:r>
              <a:rPr lang="en-US" altLang="ja-JP" dirty="0">
                <a:solidFill>
                  <a:srgbClr val="FF00FF"/>
                </a:solidFill>
              </a:rPr>
              <a:t>S-FEM</a:t>
            </a:r>
            <a:br>
              <a:rPr lang="en-US" altLang="ja-JP" dirty="0">
                <a:solidFill>
                  <a:srgbClr val="FF00FF"/>
                </a:solidFill>
              </a:rPr>
            </a:br>
            <a:r>
              <a:rPr lang="en-US" altLang="ja-JP" dirty="0" smtClean="0">
                <a:solidFill>
                  <a:srgbClr val="FF0000"/>
                </a:solidFill>
              </a:rPr>
              <a:t>with </a:t>
            </a:r>
            <a:r>
              <a:rPr lang="en-US" altLang="ja-JP" dirty="0">
                <a:solidFill>
                  <a:srgbClr val="FF0000"/>
                </a:solidFill>
              </a:rPr>
              <a:t>Mesh </a:t>
            </a:r>
            <a:r>
              <a:rPr lang="en-US" altLang="ja-JP" dirty="0" smtClean="0">
                <a:solidFill>
                  <a:srgbClr val="FF0000"/>
                </a:solidFill>
              </a:rPr>
              <a:t>Rezoning</a:t>
            </a:r>
          </a:p>
          <a:p>
            <a:pPr marL="0" indent="0" algn="ctr">
              <a:buNone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9060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タイトル 4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Procedure of </a:t>
            </a:r>
            <a:r>
              <a:rPr kumimoji="1" lang="en-US" altLang="ja-JP" dirty="0" smtClean="0"/>
              <a:t>Mesh Rezoning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44553" y="6661032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77" y="1550421"/>
            <a:ext cx="2124075" cy="183832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962" y="1550421"/>
            <a:ext cx="2124075" cy="183832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840" y="1567362"/>
            <a:ext cx="2171700" cy="1838325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19219" y="620688"/>
            <a:ext cx="816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Time:</a:t>
            </a:r>
            <a:br>
              <a:rPr kumimoji="1" lang="en-US" altLang="ja-JP" sz="2000" dirty="0" smtClean="0"/>
            </a:br>
            <a:r>
              <a:rPr kumimoji="1" lang="en-US" altLang="ja-JP" sz="2000" i="1" dirty="0" smtClean="0"/>
              <a:t>t</a:t>
            </a:r>
            <a:r>
              <a:rPr kumimoji="1" lang="en-US" altLang="ja-JP" sz="2000" baseline="-25000" dirty="0" smtClean="0"/>
              <a:t>n-1</a:t>
            </a:r>
            <a:endParaRPr kumimoji="1"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145728" y="620688"/>
            <a:ext cx="816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Time:</a:t>
            </a:r>
          </a:p>
          <a:p>
            <a:pPr algn="ctr"/>
            <a:r>
              <a:rPr kumimoji="1" lang="en-US" altLang="ja-JP" sz="2000" i="1" dirty="0" err="1" smtClean="0"/>
              <a:t>t</a:t>
            </a:r>
            <a:r>
              <a:rPr kumimoji="1" lang="en-US" altLang="ja-JP" sz="2000" baseline="-25000" dirty="0" err="1" smtClean="0"/>
              <a:t>n</a:t>
            </a:r>
            <a:endParaRPr kumimoji="1" lang="ja-JP" altLang="en-US" sz="20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184115" y="620688"/>
            <a:ext cx="816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Time:</a:t>
            </a:r>
          </a:p>
          <a:p>
            <a:pPr algn="ctr"/>
            <a:r>
              <a:rPr kumimoji="1" lang="en-US" altLang="ja-JP" sz="2000" i="1" dirty="0" smtClean="0"/>
              <a:t>t</a:t>
            </a:r>
            <a:r>
              <a:rPr kumimoji="1" lang="en-US" altLang="ja-JP" sz="2000" baseline="-25000" dirty="0" smtClean="0"/>
              <a:t>n+1</a:t>
            </a:r>
            <a:endParaRPr kumimoji="1" lang="ja-JP" altLang="en-US" sz="2000" dirty="0"/>
          </a:p>
        </p:txBody>
      </p:sp>
      <p:sp>
        <p:nvSpPr>
          <p:cNvPr id="12" name="上カーブ矢印 11"/>
          <p:cNvSpPr/>
          <p:nvPr/>
        </p:nvSpPr>
        <p:spPr>
          <a:xfrm>
            <a:off x="2591780" y="3701369"/>
            <a:ext cx="1332148" cy="4680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953598" y="673634"/>
            <a:ext cx="9001" cy="2935386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0" y="1342781"/>
            <a:ext cx="863588" cy="0"/>
          </a:xfrm>
          <a:prstGeom prst="line">
            <a:avLst/>
          </a:prstGeom>
          <a:ln w="25400">
            <a:solidFill>
              <a:schemeClr val="tx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flipH="1">
            <a:off x="8244408" y="1340768"/>
            <a:ext cx="900100" cy="1006"/>
          </a:xfrm>
          <a:prstGeom prst="line">
            <a:avLst/>
          </a:prstGeom>
          <a:ln w="25400">
            <a:solidFill>
              <a:schemeClr val="tx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 flipV="1">
            <a:off x="1043608" y="1340768"/>
            <a:ext cx="7056784" cy="2013"/>
          </a:xfrm>
          <a:prstGeom prst="line">
            <a:avLst/>
          </a:prstGeom>
          <a:ln w="25400">
            <a:solidFill>
              <a:schemeClr val="tx1"/>
            </a:solidFill>
            <a:prstDash val="dash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8172400" y="660550"/>
            <a:ext cx="0" cy="294847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上カーブ矢印 35"/>
          <p:cNvSpPr/>
          <p:nvPr/>
        </p:nvSpPr>
        <p:spPr>
          <a:xfrm>
            <a:off x="179512" y="3701369"/>
            <a:ext cx="1332148" cy="4680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0" name="上カーブ矢印 39"/>
          <p:cNvSpPr/>
          <p:nvPr/>
        </p:nvSpPr>
        <p:spPr>
          <a:xfrm>
            <a:off x="4932040" y="3701369"/>
            <a:ext cx="1332148" cy="4680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1" name="上カーブ矢印 40"/>
          <p:cNvSpPr/>
          <p:nvPr/>
        </p:nvSpPr>
        <p:spPr>
          <a:xfrm>
            <a:off x="7344308" y="3701369"/>
            <a:ext cx="1332148" cy="4680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14590" y="4169421"/>
            <a:ext cx="1455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Solve</a:t>
            </a:r>
          </a:p>
          <a:p>
            <a:pPr algn="ctr"/>
            <a:r>
              <a:rPr kumimoji="1" lang="en-US" altLang="ja-JP" sz="2000" dirty="0" smtClean="0"/>
              <a:t>Equilibrium</a:t>
            </a:r>
            <a:endParaRPr kumimoji="1" lang="ja-JP" altLang="en-US" sz="2000" dirty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2492123" y="4169421"/>
            <a:ext cx="15376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err="1" smtClean="0"/>
              <a:t>Remesh</a:t>
            </a:r>
            <a:endParaRPr lang="en-US" altLang="ja-JP" sz="2000" dirty="0" smtClean="0"/>
          </a:p>
          <a:p>
            <a:pPr algn="ctr"/>
            <a:r>
              <a:rPr lang="en-US" altLang="ja-JP" sz="2000" dirty="0"/>
              <a:t>&amp;</a:t>
            </a:r>
            <a:endParaRPr kumimoji="1" lang="en-US" altLang="ja-JP" sz="2000" dirty="0" smtClean="0"/>
          </a:p>
          <a:p>
            <a:pPr algn="ctr"/>
            <a:r>
              <a:rPr lang="en-US" altLang="ja-JP" sz="20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 States</a:t>
            </a:r>
            <a:endParaRPr kumimoji="1" lang="ja-JP" altLang="en-US" sz="20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4896441" y="4169421"/>
            <a:ext cx="1455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Resolve</a:t>
            </a:r>
          </a:p>
          <a:p>
            <a:pPr algn="ctr"/>
            <a:r>
              <a:rPr lang="en-US" altLang="ja-JP" sz="2000" dirty="0" smtClean="0"/>
              <a:t>Equilibrium</a:t>
            </a:r>
            <a:endParaRPr kumimoji="1" lang="ja-JP" altLang="en-US" sz="2000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7279386" y="4169421"/>
            <a:ext cx="1455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Solve</a:t>
            </a:r>
            <a:endParaRPr lang="en-US" altLang="ja-JP" sz="2000" dirty="0">
              <a:solidFill>
                <a:srgbClr val="6600CC"/>
              </a:solidFill>
            </a:endParaRPr>
          </a:p>
          <a:p>
            <a:pPr algn="ctr"/>
            <a:r>
              <a:rPr kumimoji="1" lang="en-US" altLang="ja-JP" sz="2000" dirty="0" smtClean="0"/>
              <a:t>Equilibrium</a:t>
            </a: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2591780" y="1622429"/>
            <a:ext cx="840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9900"/>
                </a:solidFill>
              </a:rPr>
              <a:t>Force</a:t>
            </a:r>
            <a:endParaRPr kumimoji="1" lang="ja-JP" altLang="en-US" sz="2000" dirty="0">
              <a:solidFill>
                <a:srgbClr val="FF99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テキスト ボックス 50"/>
              <p:cNvSpPr txBox="1"/>
              <p:nvPr/>
            </p:nvSpPr>
            <p:spPr>
              <a:xfrm>
                <a:off x="1393826" y="3242609"/>
                <a:ext cx="1374864" cy="35734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i="0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ext</m:t>
                          </m:r>
                        </m:sup>
                      </m:sSup>
                      <m:r>
                        <a:rPr kumimoji="1" lang="en-US" altLang="ja-JP" sz="20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kumimoji="1" lang="en-US" altLang="ja-JP" sz="20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i="0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int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51" name="テキスト ボックス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3826" y="3242609"/>
                <a:ext cx="1374864" cy="357342"/>
              </a:xfrm>
              <a:prstGeom prst="rect">
                <a:avLst/>
              </a:prstGeom>
              <a:blipFill rotWithShape="1">
                <a:blip r:embed="rId5"/>
                <a:stretch>
                  <a:fillRect l="-5286" t="-1639" r="-2203" b="-2786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テキスト ボックス 51"/>
              <p:cNvSpPr txBox="1"/>
              <p:nvPr/>
            </p:nvSpPr>
            <p:spPr>
              <a:xfrm>
                <a:off x="3809204" y="3242609"/>
                <a:ext cx="1374864" cy="35734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ext</m:t>
                          </m:r>
                        </m:sup>
                      </m:sSup>
                      <m:r>
                        <a:rPr kumimoji="1" lang="en-US" altLang="ja-JP" sz="20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≠</m:t>
                      </m:r>
                      <m:sSup>
                        <m:sSupPr>
                          <m:ctrlP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int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2" name="テキスト ボックス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9204" y="3242609"/>
                <a:ext cx="1374864" cy="357342"/>
              </a:xfrm>
              <a:prstGeom prst="rect">
                <a:avLst/>
              </a:prstGeom>
              <a:blipFill rotWithShape="1">
                <a:blip r:embed="rId6"/>
                <a:stretch>
                  <a:fillRect l="-5286" t="-1639" r="-2203" b="-2786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テキスト ボックス 52"/>
              <p:cNvSpPr txBox="1"/>
              <p:nvPr/>
            </p:nvSpPr>
            <p:spPr>
              <a:xfrm>
                <a:off x="6120172" y="3245307"/>
                <a:ext cx="1374864" cy="35734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b="0" i="0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ext</m:t>
                          </m:r>
                        </m:sup>
                      </m:sSup>
                      <m:r>
                        <a:rPr kumimoji="1" lang="en-US" altLang="ja-JP" sz="20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US" altLang="ja-JP" sz="2000" b="0" i="0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int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53" name="テキスト ボックス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0172" y="3245307"/>
                <a:ext cx="1374864" cy="357342"/>
              </a:xfrm>
              <a:prstGeom prst="rect">
                <a:avLst/>
              </a:prstGeom>
              <a:blipFill rotWithShape="1">
                <a:blip r:embed="rId7"/>
                <a:stretch>
                  <a:fillRect l="-5263" r="-1754" b="-2950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テキスト ボックス 1"/>
          <p:cNvSpPr txBox="1"/>
          <p:nvPr/>
        </p:nvSpPr>
        <p:spPr>
          <a:xfrm>
            <a:off x="143509" y="5199583"/>
            <a:ext cx="8828058" cy="830997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The way of mapping varies with the material constitutive model.</a:t>
            </a:r>
          </a:p>
          <a:p>
            <a:pPr algn="ctr"/>
            <a:r>
              <a:rPr lang="en-US" altLang="ja-JP" sz="2400" dirty="0" smtClean="0"/>
              <a:t>(e.g. </a:t>
            </a:r>
            <a:r>
              <a:rPr lang="en-US" altLang="ja-JP" sz="2400" dirty="0" err="1" smtClean="0"/>
              <a:t>Elasto</a:t>
            </a:r>
            <a:r>
              <a:rPr lang="en-US" altLang="ja-JP" sz="2400" dirty="0" smtClean="0"/>
              <a:t>-plastic models necessitate some kind of correction.)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02450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Mapping of Stress/Strain States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コンテンツ プレースホルダー 3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For </a:t>
                </a:r>
                <a:r>
                  <a:rPr lang="en-US" altLang="ja-JP" sz="2800" b="1" i="1" u="sng" dirty="0" smtClean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Elastic or </a:t>
                </a:r>
                <a:r>
                  <a:rPr lang="en-US" altLang="ja-JP" sz="2800" b="1" i="1" u="sng" dirty="0" err="1" smtClean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Hyperelastic</a:t>
                </a:r>
                <a:r>
                  <a:rPr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Materials</a:t>
                </a:r>
              </a:p>
              <a:p>
                <a:pPr marL="0" indent="0" algn="ctr">
                  <a:buNone/>
                </a:pPr>
                <a:r>
                  <a:rPr lang="en-US" altLang="ja-JP" sz="2800" b="0" dirty="0" smtClean="0"/>
                  <a:t>i.e.,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𝑇</m:t>
                        </m:r>
                      </m:e>
                    </m:d>
                    <m:r>
                      <a:rPr lang="en-US" altLang="ja-JP" sz="2800" b="0" i="1" smtClean="0">
                        <a:latin typeface="Cambria Math"/>
                      </a:rPr>
                      <m:t>=[</m:t>
                    </m:r>
                    <m:r>
                      <a:rPr lang="en-US" altLang="ja-JP" sz="2800" b="0" i="1" smtClean="0">
                        <a:latin typeface="Cambria Math"/>
                      </a:rPr>
                      <m:t>𝑇</m:t>
                    </m:r>
                    <m:d>
                      <m:d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800" b="0" i="1" smtClean="0">
                                <a:latin typeface="Cambria Math"/>
                              </a:rPr>
                              <m:t>𝐹</m:t>
                            </m:r>
                          </m:e>
                        </m:d>
                      </m:e>
                    </m:d>
                    <m:r>
                      <a:rPr lang="en-US" altLang="ja-JP" sz="2800" b="0" i="1" smtClean="0">
                        <a:latin typeface="Cambria Math"/>
                      </a:rPr>
                      <m:t>]</m:t>
                    </m:r>
                  </m:oMath>
                </a14:m>
                <a:endParaRPr lang="en-US" altLang="ja-JP" sz="2800" dirty="0" smtClean="0"/>
              </a:p>
              <a:p>
                <a:r>
                  <a:rPr lang="en-US" altLang="ja-JP" sz="2800" u="sng" dirty="0" smtClean="0">
                    <a:solidFill>
                      <a:schemeClr val="tx1"/>
                    </a:solidFill>
                    <a:effectLst/>
                  </a:rPr>
                  <a:t>Map initial position </a:t>
                </a:r>
                <a14:m>
                  <m:oMath xmlns:m="http://schemas.openxmlformats.org/officeDocument/2006/math">
                    <m:r>
                      <a:rPr lang="en-US" altLang="ja-JP" sz="2800" b="0" i="0" u="sng" smtClean="0"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{</m:t>
                    </m:r>
                    <m:sSup>
                      <m:sSupPr>
                        <m:ctrlPr>
                          <a:rPr lang="en-US" altLang="ja-JP" sz="2800" i="1" u="sng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1" u="sng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m:rPr>
                            <m:nor/>
                          </m:rPr>
                          <a:rPr lang="en-US" altLang="ja-JP" sz="2800" u="sng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initial</m:t>
                        </m:r>
                      </m:sup>
                    </m:sSup>
                    <m:r>
                      <a:rPr lang="en-US" altLang="ja-JP" sz="2800" b="0" i="0" u="sng" smtClean="0">
                        <a:solidFill>
                          <a:schemeClr val="tx1"/>
                        </a:solidFill>
                        <a:effectLst/>
                        <a:latin typeface="Cambria Math"/>
                      </a:rPr>
                      <m:t>}</m:t>
                    </m:r>
                  </m:oMath>
                </a14:m>
                <a:r>
                  <a:rPr lang="en-US" altLang="ja-JP" sz="2800" dirty="0" smtClean="0">
                    <a:solidFill>
                      <a:schemeClr val="tx1"/>
                    </a:solidFill>
                    <a:effectLst/>
                  </a:rPr>
                  <a:t> </a:t>
                </a:r>
                <a:r>
                  <a:rPr lang="en-US" altLang="ja-JP" sz="2800" dirty="0" smtClean="0">
                    <a:effectLst/>
                  </a:rPr>
                  <a:t>at nodes, and then </a:t>
                </a:r>
                <a:r>
                  <a:rPr lang="en-US" altLang="ja-JP" sz="2800" u="sng" dirty="0" smtClean="0">
                    <a:solidFill>
                      <a:schemeClr val="tx1"/>
                    </a:solidFill>
                    <a:effectLst/>
                  </a:rPr>
                  <a:t>remake deformation gradient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800" b="0" i="1" u="sng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b="0" i="1" u="sng" smtClean="0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  <m:t>𝐹</m:t>
                        </m:r>
                      </m:e>
                    </m:d>
                  </m:oMath>
                </a14:m>
                <a:r>
                  <a:rPr lang="en-US" altLang="ja-JP" sz="2800" b="0" dirty="0" smtClean="0">
                    <a:effectLst/>
                  </a:rPr>
                  <a:t> at edges </a:t>
                </a:r>
                <a:r>
                  <a:rPr lang="en-US" altLang="ja-JP" sz="2800" dirty="0"/>
                  <a:t>&amp;</a:t>
                </a:r>
                <a:r>
                  <a:rPr lang="en-US" altLang="ja-JP" sz="2800" b="0" dirty="0" smtClean="0">
                    <a:effectLst/>
                  </a:rPr>
                  <a:t> nodes.</a:t>
                </a:r>
              </a:p>
              <a:p>
                <a:pPr marL="0" indent="0">
                  <a:buNone/>
                </a:pPr>
                <a:endParaRPr lang="en-US" altLang="ja-JP" sz="1050" dirty="0" smtClean="0">
                  <a:effectLst/>
                </a:endParaRPr>
              </a:p>
              <a:p>
                <a:pPr marL="0" indent="0" algn="ctr">
                  <a:buNone/>
                </a:pPr>
                <a:r>
                  <a:rPr lang="en-US" altLang="ja-JP" sz="2800" dirty="0"/>
                  <a:t>E</a:t>
                </a:r>
                <a:r>
                  <a:rPr lang="en-US" altLang="ja-JP" sz="2800" dirty="0" smtClean="0"/>
                  <a:t>ach node preserve its initial position</a:t>
                </a:r>
              </a:p>
              <a:p>
                <a:pPr marL="0" indent="0" algn="ctr">
                  <a:buNone/>
                </a:pPr>
                <a:r>
                  <a:rPr lang="en-US" altLang="ja-JP" sz="2800" dirty="0" smtClean="0"/>
                  <a:t>so that the domain can spring back to </a:t>
                </a:r>
              </a:p>
              <a:p>
                <a:pPr marL="0" indent="0" algn="ctr">
                  <a:buNone/>
                </a:pPr>
                <a:r>
                  <a:rPr lang="en-US" altLang="ja-JP" sz="2800" dirty="0" smtClean="0"/>
                  <a:t>the initial shape after unloading.</a:t>
                </a:r>
                <a:endParaRPr kumimoji="1" lang="ja-JP" altLang="en-US" sz="2800" dirty="0"/>
              </a:p>
            </p:txBody>
          </p:sp>
        </mc:Choice>
        <mc:Fallback xmlns="">
          <p:sp>
            <p:nvSpPr>
              <p:cNvPr id="4" name="コンテンツ プレースホルダー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39" t="-1901" r="-7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9949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Mapping of Stress/Strain States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For </a:t>
                </a:r>
                <a:r>
                  <a:rPr lang="en-US" altLang="ja-JP" sz="2800" b="1" i="1" u="sng" dirty="0" err="1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Elasto</a:t>
                </a:r>
                <a:r>
                  <a:rPr lang="en-US" altLang="ja-JP" sz="2800" b="1" i="1" u="sng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-Plastic</a:t>
                </a:r>
                <a:r>
                  <a:rPr lang="en-US" altLang="ja-JP" sz="28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Material in Total Strain Form</a:t>
                </a:r>
              </a:p>
              <a:p>
                <a:pPr marL="0" indent="0" algn="ctr">
                  <a:buNone/>
                </a:pPr>
                <a:r>
                  <a:rPr lang="en-US" altLang="ja-JP" sz="2800" dirty="0"/>
                  <a:t>e.g.,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i="1">
                            <a:latin typeface="Cambria Math"/>
                          </a:rPr>
                          <m:t>𝑇</m:t>
                        </m:r>
                      </m:e>
                    </m:d>
                    <m:r>
                      <a:rPr lang="en-US" altLang="ja-JP" sz="2800" i="1">
                        <a:latin typeface="Cambria Math"/>
                      </a:rPr>
                      <m:t>=[</m:t>
                    </m:r>
                    <m:r>
                      <a:rPr lang="en-US" altLang="ja-JP" sz="2800" i="1">
                        <a:latin typeface="Cambria Math"/>
                      </a:rPr>
                      <m:t>𝑇</m:t>
                    </m:r>
                    <m:d>
                      <m:d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800" i="1">
                                <a:latin typeface="Cambria Math"/>
                              </a:rPr>
                              <m:t>𝐹</m:t>
                            </m:r>
                          </m:e>
                        </m:d>
                        <m:r>
                          <a:rPr lang="en-US" altLang="ja-JP" sz="28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i="1">
                                <a:latin typeface="Cambria Math"/>
                              </a:rPr>
                              <m:t>[</m:t>
                            </m:r>
                            <m:r>
                              <a:rPr lang="en-US" altLang="ja-JP" sz="2800" i="1"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2800" i="0">
                                <a:latin typeface="Cambria Math"/>
                              </a:rPr>
                              <m:t>pl</m:t>
                            </m:r>
                          </m:sub>
                        </m:sSub>
                        <m:r>
                          <a:rPr lang="en-US" altLang="ja-JP" sz="2800" i="1">
                            <a:latin typeface="Cambria Math"/>
                          </a:rPr>
                          <m:t>], </m:t>
                        </m:r>
                        <m:sSub>
                          <m:sSub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i="1">
                                <a:latin typeface="Cambria Math"/>
                              </a:rPr>
                              <m:t>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2800" i="0">
                                <a:latin typeface="Cambria Math"/>
                              </a:rPr>
                              <m:t>pl</m:t>
                            </m:r>
                          </m:sub>
                        </m:sSub>
                        <m:r>
                          <a:rPr lang="en-US" altLang="ja-JP" sz="2800" i="1">
                            <a:latin typeface="Cambria Math"/>
                          </a:rPr>
                          <m:t>;</m:t>
                        </m:r>
                        <m:r>
                          <a:rPr lang="en-US" altLang="ja-JP" sz="2800" i="1">
                            <a:latin typeface="Cambria Math"/>
                          </a:rPr>
                          <m:t>𝐻</m:t>
                        </m:r>
                        <m:r>
                          <a:rPr lang="en-US" altLang="ja-JP" sz="2800" i="1">
                            <a:latin typeface="Cambria Math"/>
                          </a:rPr>
                          <m:t>(</m:t>
                        </m:r>
                        <m:sSub>
                          <m:sSubPr>
                            <m:ctrlPr>
                              <a:rPr lang="en-US" altLang="ja-JP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800" i="1">
                                <a:latin typeface="Cambria Math"/>
                              </a:rPr>
                              <m:t>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2800" i="0">
                                <a:latin typeface="Cambria Math"/>
                              </a:rPr>
                              <m:t>pl</m:t>
                            </m:r>
                          </m:sub>
                        </m:sSub>
                        <m:r>
                          <a:rPr lang="en-US" altLang="ja-JP" sz="2800" i="1">
                            <a:latin typeface="Cambria Math"/>
                          </a:rPr>
                          <m:t>)</m:t>
                        </m:r>
                      </m:e>
                    </m:d>
                    <m:r>
                      <a:rPr lang="en-US" altLang="ja-JP" sz="2800" i="1">
                        <a:latin typeface="Cambria Math"/>
                      </a:rPr>
                      <m:t>]</m:t>
                    </m:r>
                  </m:oMath>
                </a14:m>
                <a:endParaRPr lang="en-US" altLang="ja-JP" sz="2800" dirty="0"/>
              </a:p>
              <a:p>
                <a:r>
                  <a:rPr lang="en-US" altLang="ja-JP" sz="2800" u="sng" dirty="0"/>
                  <a:t>Map initial position </a:t>
                </a:r>
                <a14:m>
                  <m:oMath xmlns:m="http://schemas.openxmlformats.org/officeDocument/2006/math">
                    <m:r>
                      <a:rPr lang="en-US" altLang="ja-JP" sz="2800" u="sng">
                        <a:latin typeface="Cambria Math"/>
                      </a:rPr>
                      <m:t>{</m:t>
                    </m:r>
                    <m:sSup>
                      <m:sSupPr>
                        <m:ctrlPr>
                          <a:rPr lang="en-US" altLang="ja-JP" sz="2800" i="1" u="sng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i="1" u="sng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i="0" u="sng">
                            <a:latin typeface="Cambria Math"/>
                          </a:rPr>
                          <m:t>initial</m:t>
                        </m:r>
                      </m:sup>
                    </m:sSup>
                    <m:r>
                      <a:rPr lang="en-US" altLang="ja-JP" sz="2800" u="sng">
                        <a:latin typeface="Cambria Math"/>
                      </a:rPr>
                      <m:t>}</m:t>
                    </m:r>
                  </m:oMath>
                </a14:m>
                <a:r>
                  <a:rPr lang="en-US" altLang="ja-JP" sz="2800" dirty="0"/>
                  <a:t> </a:t>
                </a:r>
                <a:r>
                  <a:rPr lang="en-US" altLang="ja-JP" sz="2800" dirty="0" smtClean="0"/>
                  <a:t>at nodes, and then</a:t>
                </a:r>
                <a:br>
                  <a:rPr lang="en-US" altLang="ja-JP" sz="2800" dirty="0" smtClean="0"/>
                </a:br>
                <a:r>
                  <a:rPr lang="en-US" altLang="ja-JP" sz="2800" u="sng" dirty="0" smtClean="0"/>
                  <a:t>remake </a:t>
                </a:r>
                <a:r>
                  <a:rPr lang="en-US" altLang="ja-JP" sz="2800" u="sng" dirty="0"/>
                  <a:t>deformation gradient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800" i="1" u="sng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800" i="1" u="sng">
                            <a:latin typeface="Cambria Math"/>
                          </a:rPr>
                          <m:t>𝐹</m:t>
                        </m:r>
                      </m:e>
                    </m:d>
                  </m:oMath>
                </a14:m>
                <a:r>
                  <a:rPr lang="en-US" altLang="ja-JP" sz="2800" dirty="0" smtClean="0"/>
                  <a:t> at edges &amp; nodes.</a:t>
                </a:r>
                <a:endParaRPr lang="en-US" altLang="ja-JP" sz="2800" dirty="0"/>
              </a:p>
              <a:p>
                <a:r>
                  <a:rPr lang="en-US" altLang="ja-JP" sz="2800" u="sng" dirty="0"/>
                  <a:t>Map history dependent variables</a:t>
                </a:r>
                <a:r>
                  <a:rPr lang="en-US" altLang="ja-JP" sz="2800" dirty="0"/>
                  <a:t>, plastic strain </a:t>
                </a:r>
                <a14:m>
                  <m:oMath xmlns:m="http://schemas.openxmlformats.org/officeDocument/2006/math">
                    <m:r>
                      <a:rPr lang="en-US" altLang="ja-JP" sz="2800" i="1">
                        <a:latin typeface="Cambria Math"/>
                      </a:rPr>
                      <m:t>[</m:t>
                    </m:r>
                    <m:sSub>
                      <m:sSub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 i="0">
                            <a:latin typeface="Cambria Math"/>
                          </a:rPr>
                          <m:t>pl</m:t>
                        </m:r>
                      </m:sub>
                    </m:sSub>
                    <m:r>
                      <a:rPr lang="en-US" altLang="ja-JP" sz="28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800" dirty="0"/>
                  <a:t> and equivalent plastic strain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latin typeface="Cambria Math"/>
                          </a:rPr>
                          <m:t>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 i="0">
                            <a:latin typeface="Cambria Math"/>
                          </a:rPr>
                          <m:t>pl</m:t>
                        </m:r>
                      </m:sub>
                    </m:sSub>
                  </m:oMath>
                </a14:m>
                <a:r>
                  <a:rPr lang="en-US" altLang="ja-JP" sz="2800" dirty="0" smtClean="0"/>
                  <a:t>.</a:t>
                </a:r>
              </a:p>
              <a:p>
                <a:r>
                  <a:rPr lang="en-US" altLang="ja-JP" sz="2800" u="sng" dirty="0" smtClean="0"/>
                  <a:t>Correct</a:t>
                </a:r>
                <a:r>
                  <a:rPr lang="en-US" altLang="ja-JP" sz="28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 b="0" i="0" smtClean="0">
                            <a:latin typeface="Cambria Math"/>
                          </a:rPr>
                          <m:t>pl</m:t>
                        </m:r>
                      </m:sub>
                    </m:sSub>
                  </m:oMath>
                </a14:m>
                <a:r>
                  <a:rPr lang="en-US" altLang="ja-JP" sz="2800" dirty="0" smtClean="0"/>
                  <a:t> to satisfy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sz="2800" b="0" i="0" smtClean="0">
                        <a:latin typeface="Cambria Math"/>
                      </a:rPr>
                      <m:t>Equ</m:t>
                    </m:r>
                    <m:d>
                      <m:d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800" b="0" i="1" smtClean="0">
                                <a:latin typeface="Cambria Math"/>
                              </a:rPr>
                              <m:t>𝑇</m:t>
                            </m:r>
                          </m:e>
                        </m:d>
                      </m:e>
                    </m:d>
                    <m:r>
                      <a:rPr lang="en-US" altLang="ja-JP" sz="2800" b="0" i="1" smtClean="0">
                        <a:latin typeface="Cambria Math"/>
                      </a:rPr>
                      <m:t>=</m:t>
                    </m:r>
                    <m:r>
                      <a:rPr lang="en-US" altLang="ja-JP" sz="2800" b="0" i="1" smtClean="0">
                        <a:latin typeface="Cambria Math"/>
                      </a:rPr>
                      <m:t>𝐻</m:t>
                    </m:r>
                    <m:r>
                      <a:rPr lang="en-US" altLang="ja-JP" sz="2800" b="0" i="1" smtClean="0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/>
                          </a:rPr>
                          <m:t>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 b="0" i="0" smtClean="0">
                            <a:latin typeface="Cambria Math"/>
                          </a:rPr>
                          <m:t>pl</m:t>
                        </m:r>
                      </m:sub>
                    </m:sSub>
                    <m:r>
                      <a:rPr lang="en-US" altLang="ja-JP" sz="2800" b="0" i="1" smtClean="0">
                        <a:latin typeface="Cambria Math"/>
                      </a:rPr>
                      <m:t>)</m:t>
                    </m:r>
                  </m:oMath>
                </a14:m>
                <a:endParaRPr lang="en-US" altLang="ja-JP" sz="2800" dirty="0"/>
              </a:p>
              <a:p>
                <a:pPr marL="0" indent="0">
                  <a:buNone/>
                </a:pPr>
                <a:endParaRPr kumimoji="1" lang="ja-JP" altLang="en-US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2539" t="-1901" r="-7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796" y="4213820"/>
            <a:ext cx="3648075" cy="20955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231740" y="5265204"/>
            <a:ext cx="170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= </a:t>
            </a:r>
            <a:r>
              <a:rPr lang="en-US" altLang="ja-JP" dirty="0" err="1" smtClean="0"/>
              <a:t>Mises</a:t>
            </a:r>
            <a:r>
              <a:rPr lang="en-US" altLang="ja-JP" dirty="0" smtClean="0"/>
              <a:t> Stress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9596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724" y="659879"/>
            <a:ext cx="3862129" cy="330918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600" dirty="0" smtClean="0"/>
              <a:t>Twist and Stretch of </a:t>
            </a:r>
            <a:r>
              <a:rPr kumimoji="1" lang="en-US" altLang="ja-JP" sz="3600" dirty="0" err="1" smtClean="0"/>
              <a:t>Hyperelastic</a:t>
            </a:r>
            <a:r>
              <a:rPr kumimoji="1" lang="en-US" altLang="ja-JP" sz="3600" dirty="0" smtClean="0"/>
              <a:t> Body</a:t>
            </a: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コンテンツ プレースホルダー 4"/>
              <p:cNvSpPr txBox="1">
                <a:spLocks noGrp="1"/>
              </p:cNvSpPr>
              <p:nvPr>
                <p:ph idx="1"/>
              </p:nvPr>
            </p:nvSpPr>
            <p:spPr>
              <a:xfrm>
                <a:off x="250824" y="623887"/>
                <a:ext cx="8641655" cy="583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n"/>
                </a:pPr>
                <a:endParaRPr lang="en-US" altLang="ja-JP" sz="2400" dirty="0" smtClean="0"/>
              </a:p>
              <a:p>
                <a:pPr marL="0" indent="0">
                  <a:buNone/>
                </a:pPr>
                <a:endParaRPr lang="en-US" altLang="ja-JP" sz="2400" dirty="0" smtClean="0"/>
              </a:p>
              <a:p>
                <a:pPr marL="342900" indent="-342900">
                  <a:buFont typeface="Wingdings" pitchFamily="2" charset="2"/>
                  <a:buChar char="n"/>
                </a:pPr>
                <a:endParaRPr lang="en-US" altLang="ja-JP" sz="2400" dirty="0"/>
              </a:p>
              <a:p>
                <a:pPr marL="342900" indent="-342900">
                  <a:buFont typeface="Wingdings" pitchFamily="2" charset="2"/>
                  <a:buChar char="n"/>
                </a:pPr>
                <a:endParaRPr lang="en-US" altLang="ja-JP" sz="2400" dirty="0" smtClean="0"/>
              </a:p>
              <a:p>
                <a:pPr marL="342900" indent="-342900">
                  <a:buFont typeface="Wingdings" pitchFamily="2" charset="2"/>
                  <a:buChar char="n"/>
                </a:pPr>
                <a:endParaRPr lang="en-US" altLang="ja-JP" sz="2400" dirty="0"/>
              </a:p>
              <a:p>
                <a:pPr marL="0" indent="0">
                  <a:buNone/>
                </a:pPr>
                <a:endParaRPr lang="en-US" altLang="ja-JP" sz="3600" dirty="0"/>
              </a:p>
              <a:p>
                <a:r>
                  <a:rPr lang="en-US" altLang="ja-JP" sz="2400" dirty="0" smtClean="0"/>
                  <a:t>Static, 1 m x 2 m x 4 m</a:t>
                </a:r>
              </a:p>
              <a:p>
                <a:pPr marL="342900" indent="-342900">
                  <a:buFont typeface="Wingdings" pitchFamily="2" charset="2"/>
                  <a:buChar char="n"/>
                </a:pPr>
                <a:r>
                  <a:rPr lang="en-US" altLang="ja-JP" sz="2400" dirty="0" smtClean="0"/>
                  <a:t>Neo-</a:t>
                </a:r>
                <a:r>
                  <a:rPr lang="en-US" altLang="ja-JP" sz="2400" dirty="0" err="1" smtClean="0"/>
                  <a:t>Hookean</a:t>
                </a:r>
                <a:r>
                  <a:rPr lang="en-US" altLang="ja-JP" sz="2400" dirty="0" smtClean="0"/>
                  <a:t> </a:t>
                </a:r>
                <a:r>
                  <a:rPr lang="en-US" altLang="ja-JP" sz="2400" dirty="0" err="1" smtClean="0"/>
                  <a:t>hyperelastic</a:t>
                </a:r>
                <a:r>
                  <a:rPr lang="en-US" altLang="ja-JP" sz="2400" dirty="0" smtClean="0"/>
                  <a:t> body of </a:t>
                </a:r>
                <a:r>
                  <a:rPr lang="en-US" altLang="ja-JP" sz="2400" b="0" i="1" dirty="0" smtClean="0">
                    <a:latin typeface="Cambria Math"/>
                  </a:rPr>
                  <a:t/>
                </a:r>
                <a:br>
                  <a:rPr lang="en-US" altLang="ja-JP" sz="2400" b="0" i="1" dirty="0" smtClean="0">
                    <a:latin typeface="Cambria Math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/>
                          </a:rPr>
                          <m:t>10</m:t>
                        </m:r>
                      </m:sub>
                    </m:sSub>
                    <m:r>
                      <a:rPr lang="en-US" altLang="ja-JP" sz="2400" b="0" i="1" smtClean="0">
                        <a:latin typeface="Cambria Math"/>
                      </a:rPr>
                      <m:t>=1 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/>
                      </a:rPr>
                      <m:t>GPa</m:t>
                    </m:r>
                  </m:oMath>
                </a14:m>
                <a:r>
                  <a:rPr lang="en-US" altLang="ja-JP" sz="2400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altLang="ja-JP" sz="2400" b="0" i="1" smtClean="0">
                        <a:latin typeface="Cambria Math"/>
                      </a:rPr>
                      <m:t>=400 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/>
                      </a:rPr>
                      <m:t>GP</m:t>
                    </m:r>
                    <m:sSup>
                      <m:s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/>
                          </a:rPr>
                          <m:t>a</m:t>
                        </m:r>
                      </m:e>
                      <m:sup>
                        <m:r>
                          <a:rPr lang="en-US" altLang="ja-JP" sz="2400" b="0" i="0" smtClean="0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ja-JP" sz="2400" dirty="0" smtClean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altLang="ja-JP" sz="2400" b="0" i="1" smtClean="0">
                        <a:latin typeface="Cambria Math"/>
                      </a:rPr>
                      <m:t>=0.48</m:t>
                    </m:r>
                  </m:oMath>
                </a14:m>
                <a:r>
                  <a:rPr lang="en-US" altLang="ja-JP" sz="2400" dirty="0" smtClean="0"/>
                  <a:t>)</a:t>
                </a:r>
                <a:endParaRPr lang="en-US" altLang="ja-JP" sz="2400" dirty="0"/>
              </a:p>
              <a:p>
                <a:r>
                  <a:rPr lang="en-US" altLang="ja-JP" sz="2400" dirty="0" smtClean="0"/>
                  <a:t>Twist up to 360 deg. </a:t>
                </a:r>
                <a14:m>
                  <m:oMath xmlns:m="http://schemas.openxmlformats.org/officeDocument/2006/math">
                    <m:r>
                      <a:rPr lang="en-US" altLang="ja-JP" sz="2400" i="1" smtClean="0">
                        <a:latin typeface="Cambria Math"/>
                        <a:ea typeface="Cambria Math"/>
                      </a:rPr>
                      <m:t>⟹</m:t>
                    </m:r>
                  </m:oMath>
                </a14:m>
                <a:r>
                  <a:rPr lang="en-US" altLang="ja-JP" sz="2400" dirty="0" smtClean="0"/>
                  <a:t> Stretch up to 100% nominal strain</a:t>
                </a:r>
                <a:br>
                  <a:rPr lang="en-US" altLang="ja-JP" sz="2400" dirty="0" smtClean="0"/>
                </a:b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  <a:ea typeface="Cambria Math"/>
                      </a:rPr>
                      <m:t>⟹</m:t>
                    </m:r>
                  </m:oMath>
                </a14:m>
                <a:r>
                  <a:rPr lang="en-US" altLang="ja-JP" sz="2400" dirty="0" smtClean="0"/>
                  <a:t> Twist back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  <a:ea typeface="Cambria Math"/>
                      </a:rPr>
                      <m:t>⟹</m:t>
                    </m:r>
                  </m:oMath>
                </a14:m>
                <a:r>
                  <a:rPr lang="en-US" altLang="ja-JP" sz="2400" dirty="0" smtClean="0"/>
                  <a:t> Shrink back</a:t>
                </a:r>
              </a:p>
              <a:p>
                <a:r>
                  <a:rPr lang="en-US" altLang="ja-JP" sz="2400" dirty="0"/>
                  <a:t>Our selective FS/NS-FEM with tetrahedral </a:t>
                </a:r>
                <a:r>
                  <a:rPr lang="en-US" altLang="ja-JP" sz="2400" dirty="0" smtClean="0"/>
                  <a:t>elements</a:t>
                </a:r>
                <a:endParaRPr lang="en-US" altLang="ja-JP" sz="2400" dirty="0"/>
              </a:p>
              <a:p>
                <a:pPr marL="342900" indent="-342900">
                  <a:buFont typeface="Wingdings" pitchFamily="2" charset="2"/>
                  <a:buChar char="n"/>
                </a:pPr>
                <a:r>
                  <a:rPr lang="en-US" altLang="ja-JP" sz="2400" dirty="0"/>
                  <a:t>Global </a:t>
                </a:r>
                <a:r>
                  <a:rPr lang="en-US" altLang="ja-JP" sz="2400" dirty="0" smtClean="0"/>
                  <a:t>mesh rezoning every 90 deg. and 50% stretch/shrink</a:t>
                </a:r>
              </a:p>
            </p:txBody>
          </p:sp>
        </mc:Choice>
        <mc:Fallback xmlns="">
          <p:sp>
            <p:nvSpPr>
              <p:cNvPr id="5" name="コンテンツ プレースホルダー 4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0824" y="623887"/>
                <a:ext cx="8641655" cy="5835444"/>
              </a:xfrm>
              <a:prstGeom prst="rect">
                <a:avLst/>
              </a:prstGeom>
              <a:blipFill rotWithShape="0">
                <a:blip r:embed="rId3"/>
                <a:stretch>
                  <a:fillRect l="-1975" b="-10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785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/>
              <a:t>Twist and Stretch of </a:t>
            </a:r>
            <a:r>
              <a:rPr lang="en-US" altLang="ja-JP" sz="3600" dirty="0" err="1"/>
              <a:t>Hyperelastic</a:t>
            </a:r>
            <a:r>
              <a:rPr lang="en-US" altLang="ja-JP" sz="3600" dirty="0"/>
              <a:t> Body</a:t>
            </a:r>
            <a:r>
              <a:rPr lang="en-US" altLang="ja-JP" sz="3600" dirty="0" smtClean="0"/>
              <a:t> </a:t>
            </a: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44553" y="6661032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pic>
        <p:nvPicPr>
          <p:cNvPr id="5" name="twist_stretch_back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9712" y="663711"/>
            <a:ext cx="5256584" cy="5686367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35496" y="701405"/>
            <a:ext cx="18662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Our selective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FS/NS-FEM</a:t>
            </a:r>
            <a:br>
              <a:rPr kumimoji="1" lang="en-US" altLang="ja-JP" sz="2000" dirty="0" smtClean="0"/>
            </a:br>
            <a:r>
              <a:rPr kumimoji="1" lang="en-US" altLang="ja-JP" sz="2000" dirty="0" smtClean="0">
                <a:solidFill>
                  <a:srgbClr val="FF0000"/>
                </a:solidFill>
              </a:rPr>
              <a:t>with</a:t>
            </a:r>
            <a:r>
              <a:rPr kumimoji="1" lang="en-US" altLang="ja-JP" sz="2000" dirty="0" smtClean="0"/>
              <a:t> 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mesh rezoning</a:t>
            </a:r>
            <a:endParaRPr kumimoji="1" lang="ja-JP" altLang="en-US" sz="2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231495" y="701405"/>
            <a:ext cx="18662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Our selective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FS/NS-FEM</a:t>
            </a:r>
            <a:br>
              <a:rPr kumimoji="1" lang="en-US" altLang="ja-JP" sz="2000" dirty="0" smtClean="0"/>
            </a:br>
            <a:r>
              <a:rPr kumimoji="1" lang="en-US" altLang="ja-JP" sz="2000" dirty="0" smtClean="0">
                <a:solidFill>
                  <a:srgbClr val="0000CC"/>
                </a:solidFill>
              </a:rPr>
              <a:t>without </a:t>
            </a:r>
            <a:r>
              <a:rPr kumimoji="1" lang="en-US" altLang="ja-JP" sz="2000" dirty="0" smtClean="0"/>
              <a:t/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mesh rezoning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66673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/>
              <a:t>Twist and Stretch of </a:t>
            </a:r>
            <a:r>
              <a:rPr lang="en-US" altLang="ja-JP" sz="3600" dirty="0" err="1"/>
              <a:t>Hyperelastic</a:t>
            </a:r>
            <a:r>
              <a:rPr lang="en-US" altLang="ja-JP" sz="3600" dirty="0"/>
              <a:t> Body</a:t>
            </a:r>
            <a:r>
              <a:rPr lang="en-US" altLang="ja-JP" sz="3600" dirty="0" smtClean="0"/>
              <a:t> </a:t>
            </a:r>
            <a:endParaRPr kumimoji="1" lang="ja-JP" altLang="en-US" sz="3600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Residual Displacement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60"/>
          <a:stretch/>
        </p:blipFill>
        <p:spPr>
          <a:xfrm>
            <a:off x="1439652" y="1088740"/>
            <a:ext cx="6238875" cy="5126912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235283" y="3248980"/>
            <a:ext cx="120436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It</a:t>
            </a:r>
          </a:p>
          <a:p>
            <a:r>
              <a:rPr kumimoji="1" lang="en-US" altLang="ja-JP" sz="2000" dirty="0" smtClean="0"/>
              <a:t>spring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backed</a:t>
            </a:r>
          </a:p>
          <a:p>
            <a:r>
              <a:rPr lang="en-US" altLang="ja-JP" sz="2000" dirty="0"/>
              <a:t>a</a:t>
            </a:r>
            <a:r>
              <a:rPr kumimoji="1" lang="en-US" altLang="ja-JP" sz="2000" dirty="0" smtClean="0"/>
              <a:t>lmost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perfectly.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77074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wrap="square">
            <a:normAutofit fontScale="90000"/>
          </a:bodyPr>
          <a:lstStyle/>
          <a:p>
            <a:r>
              <a:rPr lang="en-US" altLang="ja-JP" dirty="0" smtClean="0"/>
              <a:t>Shearing and Necking of 3D Plastic Rod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kumimoji="1" lang="en-US" altLang="ja-JP" sz="24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ja-JP" sz="2400" dirty="0" smtClean="0"/>
          </a:p>
          <a:p>
            <a:endParaRPr lang="en-US" altLang="ja-JP" sz="2400" dirty="0"/>
          </a:p>
          <a:p>
            <a:endParaRPr lang="en-US" altLang="ja-JP" sz="2400" dirty="0" smtClean="0"/>
          </a:p>
          <a:p>
            <a:endParaRPr lang="en-US" altLang="ja-JP" sz="2400" dirty="0"/>
          </a:p>
          <a:p>
            <a:endParaRPr lang="en-US" altLang="ja-JP" sz="2400" dirty="0" smtClean="0"/>
          </a:p>
          <a:p>
            <a:endParaRPr lang="en-US" altLang="ja-JP" sz="2400" dirty="0" smtClean="0"/>
          </a:p>
          <a:p>
            <a:endParaRPr lang="en-US" altLang="ja-JP" sz="2400" dirty="0" smtClean="0"/>
          </a:p>
          <a:p>
            <a:r>
              <a:rPr lang="en-US" altLang="ja-JP" sz="2400" dirty="0" smtClean="0"/>
              <a:t>Static, 3D</a:t>
            </a:r>
            <a:endParaRPr lang="en-US" altLang="ja-JP" sz="2400" dirty="0"/>
          </a:p>
          <a:p>
            <a:r>
              <a:rPr lang="en-US" altLang="ja-JP" sz="2400" dirty="0" err="1" smtClean="0"/>
              <a:t>Hencky’s</a:t>
            </a:r>
            <a:r>
              <a:rPr lang="en-US" altLang="ja-JP" sz="2400" dirty="0" smtClean="0"/>
              <a:t> Plasticity Material</a:t>
            </a:r>
            <a:r>
              <a:rPr lang="en-US" altLang="ja-JP" sz="2400" dirty="0"/>
              <a:t/>
            </a:r>
            <a:br>
              <a:rPr lang="en-US" altLang="ja-JP" sz="2400" dirty="0"/>
            </a:br>
            <a:r>
              <a:rPr lang="en-US" altLang="ja-JP" sz="2400" dirty="0"/>
              <a:t>with von </a:t>
            </a:r>
            <a:r>
              <a:rPr lang="en-US" altLang="ja-JP" sz="2400" dirty="0" err="1"/>
              <a:t>Mises</a:t>
            </a:r>
            <a:r>
              <a:rPr lang="en-US" altLang="ja-JP" sz="2400" dirty="0"/>
              <a:t> yield criterion and isotropic </a:t>
            </a:r>
            <a:r>
              <a:rPr lang="en-US" altLang="ja-JP" sz="2400" dirty="0" smtClean="0"/>
              <a:t>hardening.</a:t>
            </a:r>
            <a:br>
              <a:rPr lang="en-US" altLang="ja-JP" sz="2400" dirty="0" smtClean="0"/>
            </a:br>
            <a:r>
              <a:rPr lang="en-US" altLang="ja-JP" sz="2400" dirty="0" smtClean="0"/>
              <a:t>(same as 2D case)</a:t>
            </a:r>
            <a:endParaRPr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28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21" y="656692"/>
            <a:ext cx="4317501" cy="361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18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wrap="square">
            <a:normAutofit fontScale="90000"/>
          </a:bodyPr>
          <a:lstStyle/>
          <a:p>
            <a:r>
              <a:rPr lang="en-US" altLang="ja-JP" dirty="0"/>
              <a:t>Shearing and Necking of </a:t>
            </a:r>
            <a:r>
              <a:rPr lang="en-US" altLang="ja-JP" dirty="0" smtClean="0"/>
              <a:t>3D Plastic </a:t>
            </a:r>
            <a:r>
              <a:rPr lang="en-US" altLang="ja-JP" dirty="0"/>
              <a:t>Rod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44553" y="6661032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29</a:t>
            </a:fld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0" y="3753036"/>
            <a:ext cx="1995739" cy="24622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kumimoji="1" lang="en-US" altLang="ja-JP" sz="2000" dirty="0" smtClean="0"/>
              <a:t>The deformation</a:t>
            </a:r>
          </a:p>
          <a:p>
            <a:pPr algn="ctr"/>
            <a:r>
              <a:rPr kumimoji="1" lang="en-US" altLang="ja-JP" sz="2000" dirty="0" smtClean="0"/>
              <a:t>seems</a:t>
            </a:r>
          </a:p>
          <a:p>
            <a:pPr algn="ctr"/>
            <a:r>
              <a:rPr kumimoji="1" lang="en-US" altLang="ja-JP" sz="2000" dirty="0" smtClean="0"/>
              <a:t> to be valid.</a:t>
            </a:r>
          </a:p>
          <a:p>
            <a:pPr algn="ctr"/>
            <a:endParaRPr lang="en-US" altLang="ja-JP" sz="2000" dirty="0" smtClean="0"/>
          </a:p>
          <a:p>
            <a:pPr algn="ctr"/>
            <a:r>
              <a:rPr lang="en-US" altLang="ja-JP" sz="2000" dirty="0" smtClean="0"/>
              <a:t>After 2.8 m disp.,</a:t>
            </a:r>
          </a:p>
          <a:p>
            <a:pPr algn="ctr"/>
            <a:r>
              <a:rPr lang="en-US" altLang="ja-JP" sz="2000" dirty="0" smtClean="0"/>
              <a:t>mesh rezoning</a:t>
            </a:r>
          </a:p>
          <a:p>
            <a:pPr algn="ctr"/>
            <a:r>
              <a:rPr lang="en-US" altLang="ja-JP" sz="2000" dirty="0" smtClean="0"/>
              <a:t>error</a:t>
            </a:r>
          </a:p>
          <a:p>
            <a:pPr algn="ctr"/>
            <a:r>
              <a:rPr lang="en-US" altLang="ja-JP" sz="2000" dirty="0"/>
              <a:t>o</a:t>
            </a:r>
            <a:r>
              <a:rPr lang="en-US" altLang="ja-JP" sz="2000" dirty="0" smtClean="0"/>
              <a:t>ccurred.</a:t>
            </a:r>
            <a:endParaRPr kumimoji="1" lang="ja-JP" altLang="en-US" sz="2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659830"/>
            <a:ext cx="1843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 Result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shear_neck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80045" y="661104"/>
            <a:ext cx="6712435" cy="573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2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Our First Result in Advance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pic>
        <p:nvPicPr>
          <p:cNvPr id="5" name="punch-2x3x4-nu_0.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656692"/>
            <a:ext cx="5952801" cy="572001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466166" y="2600908"/>
            <a:ext cx="258275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/>
              <a:t>static-</a:t>
            </a:r>
            <a:r>
              <a:rPr kumimoji="1" lang="en-US" altLang="ja-JP" sz="2400" dirty="0" smtClean="0"/>
              <a:t>implicit</a:t>
            </a:r>
          </a:p>
          <a:p>
            <a:pPr algn="ctr"/>
            <a:r>
              <a:rPr lang="en-US" altLang="ja-JP" sz="2400" u="sng" dirty="0" smtClean="0">
                <a:solidFill>
                  <a:srgbClr val="7030A0"/>
                </a:solidFill>
              </a:rPr>
              <a:t>large deformation</a:t>
            </a:r>
            <a:endParaRPr kumimoji="1" lang="en-US" altLang="ja-JP" sz="2400" u="sng" dirty="0" smtClean="0">
              <a:solidFill>
                <a:srgbClr val="7030A0"/>
              </a:solidFill>
            </a:endParaRPr>
          </a:p>
          <a:p>
            <a:pPr algn="ctr"/>
            <a:r>
              <a:rPr lang="en-US" altLang="ja-JP" sz="2400" dirty="0" smtClean="0"/>
              <a:t>analysis</a:t>
            </a:r>
            <a:endParaRPr kumimoji="1" lang="en-US" altLang="ja-JP" sz="2400" dirty="0" smtClean="0"/>
          </a:p>
          <a:p>
            <a:pPr algn="ctr"/>
            <a:r>
              <a:rPr lang="en-US" altLang="ja-JP" sz="2400" dirty="0" smtClean="0"/>
              <a:t>with</a:t>
            </a:r>
          </a:p>
          <a:p>
            <a:pPr algn="ctr"/>
            <a:r>
              <a:rPr kumimoji="1" lang="en-US" altLang="ja-JP" sz="2400" u="sng" dirty="0" smtClean="0">
                <a:solidFill>
                  <a:srgbClr val="FF0000"/>
                </a:solidFill>
              </a:rPr>
              <a:t>mesh rezoning</a:t>
            </a:r>
            <a:endParaRPr kumimoji="1" lang="ja-JP" altLang="en-US" sz="24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11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Shearing and Necking of </a:t>
            </a:r>
            <a:r>
              <a:rPr lang="en-US" altLang="ja-JP" dirty="0" smtClean="0"/>
              <a:t>2D Plastic Bar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2D</a:t>
            </a:r>
          </a:p>
          <a:p>
            <a:pPr marL="0" indent="0">
              <a:buNone/>
            </a:pPr>
            <a:r>
              <a:rPr kumimoji="1"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</a:t>
            </a:r>
          </a:p>
          <a:p>
            <a:endParaRPr kumimoji="1" lang="ja-JP" altLang="en-US" sz="28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30</a:t>
            </a:fld>
            <a:endParaRPr lang="ja-JP" altLang="en-US" dirty="0"/>
          </a:p>
        </p:txBody>
      </p:sp>
      <p:pic>
        <p:nvPicPr>
          <p:cNvPr id="6" name="2d_shift-e_p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3628" y="678904"/>
            <a:ext cx="7783813" cy="571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95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Tension of 2D Filler Particle </a:t>
            </a:r>
            <a:r>
              <a:rPr lang="en-US" altLang="ja-JP" dirty="0" smtClean="0"/>
              <a:t>Composite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endParaRPr lang="en-US" altLang="ja-JP" sz="2800" dirty="0" smtClean="0"/>
              </a:p>
              <a:p>
                <a:endParaRPr lang="en-US" altLang="ja-JP" sz="2800" dirty="0"/>
              </a:p>
              <a:p>
                <a:endParaRPr lang="en-US" altLang="ja-JP" sz="2800" dirty="0" smtClean="0"/>
              </a:p>
              <a:p>
                <a:endParaRPr lang="en-US" altLang="ja-JP" sz="2800" dirty="0"/>
              </a:p>
              <a:p>
                <a:endParaRPr lang="en-US" altLang="ja-JP" sz="2800" dirty="0" smtClean="0"/>
              </a:p>
              <a:p>
                <a:endParaRPr lang="en-US" altLang="ja-JP" sz="2800" dirty="0"/>
              </a:p>
              <a:p>
                <a:r>
                  <a:rPr lang="en-US" altLang="ja-JP" sz="2800" dirty="0" smtClean="0"/>
                  <a:t>Plane-strain static</a:t>
                </a: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altLang="ja-JP" sz="2800" dirty="0" smtClean="0"/>
                  <a:t>Neo-</a:t>
                </a:r>
                <a:r>
                  <a:rPr lang="en-US" altLang="ja-JP" sz="2800" dirty="0" err="1" smtClean="0"/>
                  <a:t>Hookean</a:t>
                </a:r>
                <a:r>
                  <a:rPr lang="en-US" altLang="ja-JP" sz="2800" dirty="0" smtClean="0"/>
                  <a:t> </a:t>
                </a:r>
                <a:r>
                  <a:rPr lang="en-US" altLang="ja-JP" sz="2800" dirty="0" err="1" smtClean="0"/>
                  <a:t>Hyperelastic</a:t>
                </a:r>
                <a:r>
                  <a:rPr lang="en-US" altLang="ja-JP" sz="2800" dirty="0" smtClean="0"/>
                  <a:t> </a:t>
                </a:r>
              </a:p>
              <a:p>
                <a:pPr lvl="1"/>
                <a:r>
                  <a:rPr lang="en-US" altLang="ja-JP" sz="2400" dirty="0" smtClean="0">
                    <a:solidFill>
                      <a:srgbClr val="FF00FF"/>
                    </a:solidFill>
                  </a:rPr>
                  <a:t>Filler: hard rubber</a:t>
                </a:r>
                <a:r>
                  <a:rPr lang="ja-JP" altLang="en-US" sz="2400" dirty="0" smtClean="0">
                    <a:solidFill>
                      <a:srgbClr val="FF00FF"/>
                    </a:solidFill>
                  </a:rPr>
                  <a:t>（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initial</m:t>
                        </m:r>
                      </m:sup>
                    </m:sSup>
                    <m:r>
                      <a:rPr lang="en-US" altLang="ja-JP" sz="2400" i="1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=100 </m:t>
                    </m:r>
                    <m:r>
                      <m:rPr>
                        <m:nor/>
                      </m:rPr>
                      <a:rPr lang="en-US" altLang="ja-JP" sz="2400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GPa</m:t>
                    </m:r>
                    <m:r>
                      <a:rPr lang="en-US" altLang="ja-JP" sz="2400" i="1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altLang="ja-JP" sz="2400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400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initial</m:t>
                        </m:r>
                      </m:sup>
                    </m:sSup>
                    <m:r>
                      <a:rPr lang="en-US" altLang="ja-JP" sz="2400" i="1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=0.49</m:t>
                    </m:r>
                  </m:oMath>
                </a14:m>
                <a:r>
                  <a:rPr lang="ja-JP" altLang="en-US" sz="2400" dirty="0">
                    <a:solidFill>
                      <a:srgbClr val="FF00FF"/>
                    </a:solidFill>
                  </a:rPr>
                  <a:t>）</a:t>
                </a:r>
                <a:endParaRPr lang="en-US" altLang="ja-JP" sz="2400" dirty="0">
                  <a:solidFill>
                    <a:srgbClr val="FF00FF"/>
                  </a:solidFill>
                </a:endParaRPr>
              </a:p>
              <a:p>
                <a:pPr lvl="1"/>
                <a:r>
                  <a:rPr lang="en-US" altLang="ja-JP" sz="2400" dirty="0" smtClean="0"/>
                  <a:t>Matrix: soft rubber</a:t>
                </a:r>
                <a:r>
                  <a:rPr lang="ja-JP" altLang="en-US" sz="2400" dirty="0" smtClean="0"/>
                  <a:t>（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initial</m:t>
                        </m:r>
                      </m:sup>
                    </m:sSup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=1 </m:t>
                    </m:r>
                    <m:r>
                      <m:rPr>
                        <m:nor/>
                      </m:rPr>
                      <a:rPr lang="en-US" altLang="ja-JP" sz="2400">
                        <a:latin typeface="Cambria Math" panose="02040503050406030204" pitchFamily="18" charset="0"/>
                      </a:rPr>
                      <m:t>GPa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initial</m:t>
                        </m:r>
                      </m:sup>
                    </m:sSup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=0.49</m:t>
                    </m:r>
                  </m:oMath>
                </a14:m>
                <a:r>
                  <a:rPr lang="ja-JP" altLang="en-US" sz="2400" dirty="0" smtClean="0"/>
                  <a:t>）</a:t>
                </a:r>
                <a:endParaRPr lang="en-US" altLang="ja-JP" sz="2400" dirty="0"/>
              </a:p>
              <a:p>
                <a:pPr lvl="1"/>
                <a:endParaRPr lang="ja-JP" altLang="en-US" sz="2400" dirty="0"/>
              </a:p>
              <a:p>
                <a:endParaRPr lang="en-US" altLang="ja-JP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539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31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946" y="657225"/>
            <a:ext cx="5105410" cy="340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92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Tension of 2D Filler Particle </a:t>
            </a:r>
            <a:r>
              <a:rPr lang="en-US" altLang="ja-JP" dirty="0" smtClean="0"/>
              <a:t>Composite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2D Result</a:t>
            </a:r>
          </a:p>
          <a:p>
            <a:pPr marL="0" indent="0">
              <a:buNone/>
            </a:pPr>
            <a:endParaRPr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1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r">
              <a:buNone/>
            </a:pPr>
            <a:r>
              <a:rPr kumimoji="1" lang="en-US" altLang="ja-JP" sz="2000" dirty="0" smtClean="0"/>
              <a:t>The deformation seems to be valid.</a:t>
            </a:r>
            <a:r>
              <a:rPr lang="en-US" altLang="ja-JP" sz="2000" dirty="0"/>
              <a:t/>
            </a:r>
            <a:br>
              <a:rPr lang="en-US" altLang="ja-JP" sz="2000" dirty="0"/>
            </a:br>
            <a:r>
              <a:rPr lang="en-US" altLang="ja-JP" sz="2000" dirty="0" smtClean="0"/>
              <a:t>After 1.8 m disp.,</a:t>
            </a:r>
            <a:r>
              <a:rPr lang="en-US" altLang="ja-JP" sz="2000" dirty="0"/>
              <a:t/>
            </a:r>
            <a:br>
              <a:rPr lang="en-US" altLang="ja-JP" sz="2000" dirty="0"/>
            </a:br>
            <a:r>
              <a:rPr lang="en-US" altLang="ja-JP" sz="2000" dirty="0" smtClean="0"/>
              <a:t>analysis is stopped due to mesh rezoning error</a:t>
            </a:r>
            <a:r>
              <a:rPr lang="en-US" altLang="ja-JP" sz="2000" dirty="0"/>
              <a:t>.</a:t>
            </a:r>
            <a:endParaRPr kumimoji="1" lang="ja-JP" altLang="en-US" sz="2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32</a:t>
            </a:fld>
            <a:endParaRPr lang="ja-JP" altLang="en-US" dirty="0"/>
          </a:p>
        </p:txBody>
      </p:sp>
      <p:pic>
        <p:nvPicPr>
          <p:cNvPr id="5" name="filler_particle_composit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96429"/>
            <a:ext cx="9144000" cy="416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8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kumimoji="1" lang="en-US" altLang="ja-JP" sz="4000" dirty="0" smtClean="0"/>
              <a:t> </a:t>
            </a:r>
            <a:r>
              <a:rPr lang="en-US" altLang="ja-JP" sz="4000" dirty="0" smtClean="0"/>
              <a:t>Summary</a:t>
            </a:r>
            <a:endParaRPr lang="en-US" altLang="ja-JP" sz="4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016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Take-Home Messages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514350" indent="-514350">
              <a:buFont typeface="+mj-lt"/>
              <a:buAutoNum type="arabicPeriod"/>
            </a:pPr>
            <a:r>
              <a:rPr kumimoji="1" lang="en-US" altLang="ja-JP" sz="2800" dirty="0" smtClean="0"/>
              <a:t>Our modified selective S-FEM with triangular or tetrahedra</a:t>
            </a:r>
            <a:r>
              <a:rPr lang="en-US" altLang="ja-JP" sz="2800" dirty="0" smtClean="0"/>
              <a:t>l elements is </a:t>
            </a:r>
            <a:r>
              <a:rPr lang="en-US" altLang="ja-JP" sz="2800" u="sng" dirty="0" smtClean="0"/>
              <a:t>locking free</a:t>
            </a:r>
            <a:r>
              <a:rPr lang="en-US" altLang="ja-JP" sz="2800" dirty="0" smtClean="0"/>
              <a:t> and </a:t>
            </a:r>
            <a:r>
              <a:rPr lang="en-US" altLang="ja-JP" sz="2800" u="sng" dirty="0" smtClean="0"/>
              <a:t>very easy to implement</a:t>
            </a:r>
            <a:r>
              <a:rPr lang="en-US" altLang="ja-JP" sz="2800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endParaRPr lang="en-US" altLang="ja-JP" sz="2800" dirty="0"/>
          </a:p>
          <a:p>
            <a:pPr marL="514350" indent="-514350">
              <a:buFont typeface="+mj-lt"/>
              <a:buAutoNum type="arabicPeriod"/>
            </a:pPr>
            <a:r>
              <a:rPr lang="en-US" altLang="ja-JP" sz="2800" dirty="0" smtClean="0"/>
              <a:t>The accuracy of our method is almost the same as C3D4H of ABAQUS, which is one of the current best hybrid elements.</a:t>
            </a:r>
            <a:br>
              <a:rPr lang="en-US" altLang="ja-JP" sz="2800" dirty="0" smtClean="0"/>
            </a:br>
            <a:endParaRPr lang="en-US" altLang="ja-JP" sz="2800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ja-JP" sz="2800" dirty="0" smtClean="0"/>
              <a:t>Our S-FEM goes well together with mesh rezoning.</a:t>
            </a:r>
            <a:br>
              <a:rPr lang="en-US" altLang="ja-JP" sz="2800" dirty="0" smtClean="0"/>
            </a:br>
            <a:r>
              <a:rPr lang="en-US" altLang="ja-JP" sz="2800" dirty="0" smtClean="0"/>
              <a:t>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4434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Summary and Future Work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ja-JP" sz="2400" dirty="0" smtClean="0">
                <a:solidFill>
                  <a:srgbClr val="FF0000"/>
                </a:solidFill>
              </a:rPr>
              <a:t>A new static-implicit mesh rezoning method </a:t>
            </a:r>
            <a:r>
              <a:rPr lang="en-US" altLang="ja-JP" sz="2400" dirty="0" smtClean="0"/>
              <a:t>for </a:t>
            </a:r>
            <a:r>
              <a:rPr lang="en-US" altLang="ja-JP" sz="2400" dirty="0" smtClean="0">
                <a:solidFill>
                  <a:srgbClr val="7030A0"/>
                </a:solidFill>
              </a:rPr>
              <a:t>severely large deformation</a:t>
            </a:r>
            <a:r>
              <a:rPr lang="en-US" altLang="ja-JP" sz="2400" dirty="0" smtClean="0"/>
              <a:t> analysis is proposed.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z="2400" dirty="0" smtClean="0"/>
              <a:t>It adopts </a:t>
            </a:r>
            <a:r>
              <a:rPr lang="en-US" altLang="ja-JP" sz="2400" dirty="0" smtClean="0">
                <a:solidFill>
                  <a:srgbClr val="FF00FF"/>
                </a:solidFill>
              </a:rPr>
              <a:t>our modified selective S-FEM</a:t>
            </a:r>
            <a:r>
              <a:rPr lang="en-US" altLang="ja-JP" sz="2400" dirty="0" smtClean="0"/>
              <a:t>, which separates stress into </a:t>
            </a:r>
            <a:r>
              <a:rPr lang="en-US" altLang="ja-JP" sz="2400" dirty="0" err="1" smtClean="0"/>
              <a:t>deviatoric</a:t>
            </a:r>
            <a:r>
              <a:rPr lang="en-US" altLang="ja-JP" sz="2400" dirty="0" smtClean="0"/>
              <a:t> part and hydrostatic part.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z="2400" dirty="0" smtClean="0"/>
              <a:t>Its accuracy are verified with </a:t>
            </a:r>
            <a:r>
              <a:rPr lang="en-US" altLang="ja-JP" sz="2400" dirty="0" err="1" smtClean="0"/>
              <a:t>hyperelastic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material and </a:t>
            </a:r>
            <a:r>
              <a:rPr lang="en-US" altLang="ja-JP" sz="2400" dirty="0" err="1" smtClean="0"/>
              <a:t>elasto</a:t>
            </a:r>
            <a:r>
              <a:rPr lang="en-US" altLang="ja-JP" sz="2400" dirty="0" smtClean="0"/>
              <a:t>-plastic material.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endParaRPr lang="en-US" altLang="ja-JP" sz="14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" indent="0" eaLnBrk="1" hangingPunct="1">
              <a:lnSpc>
                <a:spcPct val="90000"/>
              </a:lnSpc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Work</a:t>
            </a: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ja-JP" sz="2400" dirty="0" smtClean="0">
                <a:solidFill>
                  <a:srgbClr val="008000"/>
                </a:solidFill>
              </a:rPr>
              <a:t>Explicit dynamic simulation for safety engineering </a:t>
            </a:r>
            <a:br>
              <a:rPr lang="en-US" altLang="ja-JP" sz="2400" dirty="0" smtClean="0">
                <a:solidFill>
                  <a:srgbClr val="008000"/>
                </a:solidFill>
              </a:rPr>
            </a:br>
            <a:r>
              <a:rPr lang="en-US" altLang="ja-JP" sz="2400" dirty="0" smtClean="0">
                <a:solidFill>
                  <a:srgbClr val="008000"/>
                </a:solidFill>
              </a:rPr>
              <a:t>(e.g., car crash simulation)</a:t>
            </a:r>
            <a:endParaRPr lang="en-US" altLang="ja-JP" sz="24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altLang="ja-JP" sz="2400" dirty="0" smtClean="0"/>
              <a:t>Local mesh rezoning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z="2400" dirty="0" smtClean="0"/>
              <a:t>Apply to contact forming, crack propagation, etc.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35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05985" y="5550331"/>
            <a:ext cx="7511993" cy="830997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Thank you for your kind attention</a:t>
            </a:r>
            <a:r>
              <a:rPr lang="en-US" altLang="ja-JP" sz="2400" dirty="0"/>
              <a:t>.</a:t>
            </a:r>
            <a:endParaRPr kumimoji="1" lang="en-US" altLang="ja-JP" sz="2400" dirty="0" smtClean="0"/>
          </a:p>
          <a:p>
            <a:pPr algn="ctr"/>
            <a:r>
              <a:rPr lang="en-US" altLang="ja-JP" sz="2400" dirty="0" smtClean="0"/>
              <a:t>I appreciate your question </a:t>
            </a:r>
            <a:r>
              <a:rPr lang="en-US" altLang="ja-JP" sz="2400" dirty="0" smtClean="0">
                <a:solidFill>
                  <a:srgbClr val="FF0000"/>
                </a:solidFill>
              </a:rPr>
              <a:t>in slow and easy English!!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50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dirty="0" smtClean="0"/>
              <a:t>Issues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biggest issue</a:t>
            </a:r>
            <a:b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large deformation mesh rezoning</a:t>
            </a:r>
            <a:endParaRPr kumimoji="1"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altLang="ja-JP" sz="2800" dirty="0" smtClean="0"/>
              <a:t>It is impossible to </a:t>
            </a:r>
            <a:r>
              <a:rPr lang="en-US" altLang="ja-JP" sz="2800" dirty="0" err="1" smtClean="0"/>
              <a:t>remesh</a:t>
            </a:r>
            <a:r>
              <a:rPr lang="en-US" altLang="ja-JP" sz="2800" dirty="0" smtClean="0"/>
              <a:t> arbitrary deformed 2D or 3D domains with </a:t>
            </a:r>
            <a:r>
              <a:rPr lang="en-US" altLang="ja-JP" sz="2800" dirty="0" smtClean="0">
                <a:solidFill>
                  <a:srgbClr val="C00000"/>
                </a:solidFill>
              </a:rPr>
              <a:t>quadrilateral or hexahedral</a:t>
            </a:r>
            <a:r>
              <a:rPr lang="en-US" altLang="ja-JP" sz="2800" dirty="0" smtClean="0"/>
              <a:t> </a:t>
            </a:r>
            <a:r>
              <a:rPr lang="en-US" altLang="ja-JP" sz="2800" dirty="0" smtClean="0">
                <a:solidFill>
                  <a:srgbClr val="C00000"/>
                </a:solidFill>
              </a:rPr>
              <a:t>elements</a:t>
            </a:r>
            <a:r>
              <a:rPr lang="en-US" altLang="ja-JP" sz="2800" dirty="0" smtClean="0"/>
              <a:t>.</a:t>
            </a:r>
          </a:p>
          <a:p>
            <a:pPr marL="0" indent="0">
              <a:buNone/>
            </a:pPr>
            <a:endParaRPr lang="en-US" altLang="ja-JP" sz="2800" dirty="0" smtClean="0"/>
          </a:p>
          <a:p>
            <a:pPr marL="0" indent="0">
              <a:buNone/>
            </a:pPr>
            <a:endParaRPr lang="en-US" altLang="ja-JP" sz="2800" dirty="0"/>
          </a:p>
          <a:p>
            <a:endParaRPr lang="en-US" altLang="ja-JP" sz="2800" dirty="0" smtClean="0"/>
          </a:p>
          <a:p>
            <a:pPr marL="0" indent="0">
              <a:buNone/>
            </a:pPr>
            <a:endParaRPr lang="en-US" altLang="ja-JP" sz="2800" dirty="0" smtClean="0"/>
          </a:p>
          <a:p>
            <a:pPr marL="0" indent="0">
              <a:buNone/>
            </a:pPr>
            <a:r>
              <a:rPr lang="en-US" altLang="ja-JP" sz="2800" dirty="0" smtClean="0"/>
              <a:t>However, the </a:t>
            </a:r>
            <a:r>
              <a:rPr lang="en-US" altLang="ja-JP" sz="2800" i="1" dirty="0" smtClean="0"/>
              <a:t>standard</a:t>
            </a:r>
            <a:r>
              <a:rPr lang="en-US" altLang="ja-JP" sz="2800" dirty="0" smtClean="0"/>
              <a:t> (constant strain) triangular or tetrahedral elements induce </a:t>
            </a:r>
            <a:r>
              <a:rPr lang="en-US" altLang="ja-JP" sz="2800" dirty="0" smtClean="0">
                <a:solidFill>
                  <a:srgbClr val="FF00FF"/>
                </a:solidFill>
              </a:rPr>
              <a:t>shear and volumetric locking</a:t>
            </a:r>
            <a:r>
              <a:rPr lang="en-US" altLang="ja-JP" sz="2800" dirty="0" smtClean="0">
                <a:solidFill>
                  <a:srgbClr val="0000CC"/>
                </a:solidFill>
              </a:rPr>
              <a:t> </a:t>
            </a:r>
            <a:r>
              <a:rPr lang="en-US" altLang="ja-JP" sz="2800" dirty="0" smtClean="0"/>
              <a:t>easily, which leads to inaccurate results.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sp>
        <p:nvSpPr>
          <p:cNvPr id="5" name="下矢印 4"/>
          <p:cNvSpPr/>
          <p:nvPr/>
        </p:nvSpPr>
        <p:spPr>
          <a:xfrm>
            <a:off x="4247964" y="2456892"/>
            <a:ext cx="612068" cy="14041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613" y="2640174"/>
            <a:ext cx="2749327" cy="104085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582" y="2643755"/>
            <a:ext cx="2739866" cy="1037273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372517" y="3877888"/>
            <a:ext cx="8375947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/>
              <a:t>We have to use </a:t>
            </a:r>
            <a:r>
              <a:rPr lang="en-US" altLang="ja-JP" sz="2800" dirty="0">
                <a:solidFill>
                  <a:srgbClr val="0000CC"/>
                </a:solidFill>
              </a:rPr>
              <a:t>triangular</a:t>
            </a:r>
            <a:r>
              <a:rPr lang="ja-JP" altLang="en-US" sz="2800" dirty="0">
                <a:solidFill>
                  <a:srgbClr val="0000CC"/>
                </a:solidFill>
              </a:rPr>
              <a:t> </a:t>
            </a:r>
            <a:r>
              <a:rPr lang="en-US" altLang="ja-JP" sz="2800" dirty="0">
                <a:solidFill>
                  <a:srgbClr val="0000CC"/>
                </a:solidFill>
              </a:rPr>
              <a:t>or tetrahedral elements</a:t>
            </a:r>
            <a:r>
              <a:rPr lang="en-US" altLang="ja-JP" sz="2800" dirty="0" smtClean="0">
                <a:solidFill>
                  <a:srgbClr val="0000CC"/>
                </a:solidFill>
              </a:rPr>
              <a:t>..</a:t>
            </a:r>
            <a:r>
              <a:rPr lang="en-US" altLang="ja-JP" sz="2800" dirty="0" smtClean="0"/>
              <a:t>.</a:t>
            </a:r>
            <a:endParaRPr lang="en-US" altLang="ja-JP" sz="2800" dirty="0"/>
          </a:p>
        </p:txBody>
      </p:sp>
      <p:sp>
        <p:nvSpPr>
          <p:cNvPr id="12" name="正方形/長方形 11"/>
          <p:cNvSpPr/>
          <p:nvPr/>
        </p:nvSpPr>
        <p:spPr>
          <a:xfrm>
            <a:off x="4716016" y="2668164"/>
            <a:ext cx="1569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ja-JP" sz="5400" b="1" cap="none" spc="0" dirty="0" smtClean="0">
                <a:ln w="18000">
                  <a:noFill/>
                  <a:prstDash val="solid"/>
                  <a:miter lim="800000"/>
                </a:ln>
                <a:solidFill>
                  <a:srgbClr val="0000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YES</a:t>
            </a:r>
            <a:endParaRPr lang="ja-JP" altLang="en-US" sz="5400" b="1" cap="none" spc="0" dirty="0">
              <a:ln w="18000">
                <a:noFill/>
                <a:prstDash val="solid"/>
                <a:miter lim="800000"/>
              </a:ln>
              <a:solidFill>
                <a:srgbClr val="0000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179512" y="2672916"/>
            <a:ext cx="12234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ja-JP" sz="5400" b="1" cap="none" spc="0" dirty="0" smtClean="0">
                <a:ln w="18000">
                  <a:noFill/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NO</a:t>
            </a:r>
            <a:endParaRPr lang="ja-JP" altLang="en-US" sz="5400" b="1" cap="none" spc="0" dirty="0">
              <a:ln w="18000">
                <a:noFill/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445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Conventional Methods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8000"/>
              </a:lnSpc>
            </a:pPr>
            <a:r>
              <a:rPr lang="en-US" altLang="ja-JP" sz="2400" dirty="0"/>
              <a:t>Higher order </a:t>
            </a:r>
            <a:r>
              <a:rPr lang="en-US" altLang="ja-JP" sz="2400" dirty="0" smtClean="0"/>
              <a:t>elements:</a:t>
            </a:r>
            <a:r>
              <a:rPr lang="en-US" altLang="ja-JP" sz="2400" dirty="0"/>
              <a:t/>
            </a:r>
            <a:br>
              <a:rPr lang="en-US" altLang="ja-JP" sz="2400" dirty="0"/>
            </a:br>
            <a:r>
              <a:rPr lang="en-US" altLang="ja-JP" sz="2400" dirty="0" smtClean="0"/>
              <a:t> 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✗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Not volumetric-locking-free; Not effective </a:t>
            </a:r>
            <a:br>
              <a:rPr lang="en-US" altLang="ja-JP" sz="2400" dirty="0" smtClean="0"/>
            </a:br>
            <a:r>
              <a:rPr lang="en-US" altLang="ja-JP" sz="2400" dirty="0" smtClean="0"/>
              <a:t>      in </a:t>
            </a:r>
            <a:r>
              <a:rPr lang="en-US" altLang="ja-JP" sz="2400" dirty="0"/>
              <a:t>large </a:t>
            </a:r>
            <a:r>
              <a:rPr lang="en-US" altLang="ja-JP" sz="2400" dirty="0" smtClean="0"/>
              <a:t>deformation due to intermediate nodes.</a:t>
            </a:r>
          </a:p>
          <a:p>
            <a:pPr>
              <a:lnSpc>
                <a:spcPct val="98000"/>
              </a:lnSpc>
            </a:pPr>
            <a:r>
              <a:rPr lang="en-US" altLang="ja-JP" sz="2400" dirty="0"/>
              <a:t>EAS </a:t>
            </a:r>
            <a:r>
              <a:rPr lang="en-US" altLang="ja-JP" sz="2400" dirty="0" smtClean="0"/>
              <a:t>elements:</a:t>
            </a:r>
            <a:br>
              <a:rPr lang="en-US" altLang="ja-JP" sz="2400" dirty="0" smtClean="0"/>
            </a:br>
            <a:r>
              <a:rPr lang="en-US" altLang="ja-JP" sz="2400" dirty="0" smtClean="0"/>
              <a:t> 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✗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Unstable.</a:t>
            </a:r>
          </a:p>
          <a:p>
            <a:pPr>
              <a:lnSpc>
                <a:spcPct val="98000"/>
              </a:lnSpc>
            </a:pPr>
            <a:r>
              <a:rPr lang="en-US" altLang="ja-JP" sz="2400" dirty="0" smtClean="0"/>
              <a:t>B-bar, F-bar and selective integration elements:</a:t>
            </a:r>
            <a:br>
              <a:rPr lang="en-US" altLang="ja-JP" sz="2400" dirty="0" smtClean="0"/>
            </a:br>
            <a:r>
              <a:rPr lang="en-US" altLang="ja-JP" sz="2400" dirty="0" smtClean="0"/>
              <a:t> 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✗</a:t>
            </a:r>
            <a:r>
              <a:rPr lang="en-US" altLang="ja-JP" sz="2400" dirty="0" smtClean="0"/>
              <a:t> Not </a:t>
            </a:r>
            <a:r>
              <a:rPr lang="en-US" altLang="ja-JP" sz="2400" dirty="0"/>
              <a:t>applicable to triangular/tetrahedral</a:t>
            </a:r>
            <a:r>
              <a:rPr lang="en-US" altLang="ja-JP" sz="2400" dirty="0" smtClean="0"/>
              <a:t>.</a:t>
            </a:r>
          </a:p>
          <a:p>
            <a:pPr>
              <a:lnSpc>
                <a:spcPct val="98000"/>
              </a:lnSpc>
            </a:pPr>
            <a:r>
              <a:rPr lang="en-US" altLang="ja-JP" sz="2400" dirty="0" smtClean="0"/>
              <a:t>F-bar patch elements:</a:t>
            </a:r>
            <a:br>
              <a:rPr lang="en-US" altLang="ja-JP" sz="2400" dirty="0" smtClean="0"/>
            </a:br>
            <a:r>
              <a:rPr lang="en-US" altLang="ja-JP" sz="2400" dirty="0" smtClean="0"/>
              <a:t> 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✗ </a:t>
            </a:r>
            <a:r>
              <a:rPr lang="en-US" altLang="ja-JP" sz="2400" dirty="0" smtClean="0"/>
              <a:t>Difficult to construct patches</a:t>
            </a:r>
          </a:p>
          <a:p>
            <a:pPr>
              <a:lnSpc>
                <a:spcPct val="98000"/>
              </a:lnSpc>
            </a:pPr>
            <a:r>
              <a:rPr lang="en-US" altLang="ja-JP" sz="2400" dirty="0"/>
              <a:t>u/p hybrid </a:t>
            </a:r>
            <a:r>
              <a:rPr lang="en-US" altLang="ja-JP" sz="2400" dirty="0" smtClean="0"/>
              <a:t>elements</a:t>
            </a:r>
            <a:r>
              <a:rPr lang="en-US" altLang="ja-JP" sz="2400" dirty="0"/>
              <a:t/>
            </a:r>
            <a:br>
              <a:rPr lang="en-US" altLang="ja-JP" sz="2400" dirty="0"/>
            </a:br>
            <a:r>
              <a:rPr lang="en-US" altLang="ja-JP" sz="2400" dirty="0" smtClean="0"/>
              <a:t> 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✗</a:t>
            </a:r>
            <a:r>
              <a:rPr lang="ja-JP" altLang="en-US" sz="2400" dirty="0" smtClean="0"/>
              <a:t> </a:t>
            </a:r>
            <a:r>
              <a:rPr lang="en-US" altLang="ja-JP" sz="2400" dirty="0"/>
              <a:t>No </a:t>
            </a:r>
            <a:r>
              <a:rPr lang="en-US" altLang="ja-JP" sz="2400" dirty="0" smtClean="0"/>
              <a:t>sufficient formulation for triangular/tetrahedral is</a:t>
            </a:r>
            <a:br>
              <a:rPr lang="en-US" altLang="ja-JP" sz="2400" dirty="0" smtClean="0"/>
            </a:br>
            <a:r>
              <a:rPr lang="en-US" altLang="ja-JP" sz="2400" dirty="0" smtClean="0"/>
              <a:t>     presented so far. (There are almost acceptable hybrid</a:t>
            </a:r>
            <a:br>
              <a:rPr lang="en-US" altLang="ja-JP" sz="2400" dirty="0" smtClean="0"/>
            </a:br>
            <a:r>
              <a:rPr lang="en-US" altLang="ja-JP" sz="2400" dirty="0" smtClean="0"/>
              <a:t>     elements such as C3D4H </a:t>
            </a:r>
            <a:r>
              <a:rPr lang="en-US" altLang="ja-JP" sz="2400" dirty="0"/>
              <a:t>of </a:t>
            </a:r>
            <a:r>
              <a:rPr lang="en-US" altLang="ja-JP" sz="2400" dirty="0" smtClean="0"/>
              <a:t>ABAQUS.)</a:t>
            </a:r>
          </a:p>
          <a:p>
            <a:pPr>
              <a:lnSpc>
                <a:spcPct val="98000"/>
              </a:lnSpc>
            </a:pPr>
            <a:r>
              <a:rPr lang="en-US" altLang="ja-JP" sz="2400" dirty="0" smtClean="0">
                <a:solidFill>
                  <a:srgbClr val="FF00FF"/>
                </a:solidFill>
              </a:rPr>
              <a:t>Selective smoothed finite elements:</a:t>
            </a:r>
            <a:r>
              <a:rPr lang="en-US" altLang="ja-JP" sz="2400" dirty="0">
                <a:solidFill>
                  <a:srgbClr val="FF00FF"/>
                </a:solidFill>
              </a:rPr>
              <a:t/>
            </a:r>
            <a:br>
              <a:rPr lang="en-US" altLang="ja-JP" sz="2400" dirty="0">
                <a:solidFill>
                  <a:srgbClr val="FF00FF"/>
                </a:solidFill>
              </a:rPr>
            </a:br>
            <a:r>
              <a:rPr lang="en-US" altLang="ja-JP" sz="2400" dirty="0" smtClean="0"/>
              <a:t>  </a:t>
            </a:r>
            <a:r>
              <a:rPr lang="en-US" altLang="ja-JP" sz="2400" dirty="0" smtClean="0">
                <a:solidFill>
                  <a:srgbClr val="0000CC"/>
                </a:solidFill>
              </a:rPr>
              <a:t>?</a:t>
            </a:r>
            <a:r>
              <a:rPr lang="en-US" altLang="ja-JP" sz="2400" dirty="0" smtClean="0"/>
              <a:t> Unknown potential. </a:t>
            </a:r>
            <a:r>
              <a:rPr lang="en-US" altLang="ja-JP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 try!</a:t>
            </a:r>
            <a:endParaRPr lang="en-US" altLang="ja-JP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553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Objective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467544" y="980728"/>
            <a:ext cx="8172908" cy="1944216"/>
          </a:xfrm>
          <a:prstGeom prst="roundRect">
            <a:avLst/>
          </a:prstGeom>
          <a:noFill/>
          <a:ln w="4762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algn="ctr"/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Develop a locking-free</a:t>
            </a:r>
            <a:b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ja-JP" sz="32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modified</a:t>
            </a:r>
            <a:r>
              <a:rPr lang="en-US" altLang="ja-JP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3200" dirty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selective </a:t>
            </a:r>
            <a:r>
              <a:rPr lang="en-US" altLang="ja-JP" sz="3200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S-FEM</a:t>
            </a:r>
            <a:endParaRPr lang="en-US" altLang="ja-JP" sz="3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for </a:t>
            </a:r>
            <a:r>
              <a:rPr lang="en-US" altLang="ja-JP" sz="32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large deformation</a:t>
            </a: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problems</a:t>
            </a:r>
            <a:b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with </a:t>
            </a:r>
            <a:r>
              <a:rPr lang="en-US" altLang="ja-JP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mesh rezoning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3448" y="3248447"/>
            <a:ext cx="8552021" cy="2585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Table of Body Contents</a:t>
            </a:r>
          </a:p>
          <a:p>
            <a:r>
              <a:rPr lang="en-US" altLang="ja-JP" sz="2800" dirty="0" smtClean="0"/>
              <a:t>- Part 1: I</a:t>
            </a:r>
            <a:r>
              <a:rPr kumimoji="1" lang="en-US" altLang="ja-JP" sz="2800" dirty="0" smtClean="0"/>
              <a:t>ntroduction of our </a:t>
            </a:r>
            <a:r>
              <a:rPr kumimoji="1" lang="en-US" altLang="ja-JP" sz="2800" i="1" dirty="0" smtClean="0"/>
              <a:t>modified </a:t>
            </a:r>
            <a:r>
              <a:rPr kumimoji="1" lang="en-US" altLang="ja-JP" sz="2800" dirty="0" smtClean="0">
                <a:solidFill>
                  <a:srgbClr val="FF00FF"/>
                </a:solidFill>
              </a:rPr>
              <a:t>selective S-FEM</a:t>
            </a:r>
            <a:r>
              <a:rPr lang="en-US" altLang="ja-JP" sz="2800" dirty="0">
                <a:solidFill>
                  <a:srgbClr val="FF00FF"/>
                </a:solidFill>
              </a:rPr>
              <a:t> </a:t>
            </a:r>
            <a:r>
              <a:rPr lang="en-US" altLang="ja-JP" sz="2800" dirty="0" smtClean="0">
                <a:solidFill>
                  <a:srgbClr val="FF00FF"/>
                </a:solidFill>
              </a:rPr>
              <a:t/>
            </a:r>
            <a:br>
              <a:rPr lang="en-US" altLang="ja-JP" sz="2800" dirty="0" smtClean="0">
                <a:solidFill>
                  <a:srgbClr val="FF00FF"/>
                </a:solidFill>
              </a:rPr>
            </a:br>
            <a:r>
              <a:rPr lang="en-US" altLang="ja-JP" sz="2800" dirty="0" smtClean="0">
                <a:solidFill>
                  <a:srgbClr val="FF00FF"/>
                </a:solidFill>
              </a:rPr>
              <a:t>	     </a:t>
            </a:r>
            <a:r>
              <a:rPr lang="en-US" altLang="ja-JP" sz="2800" dirty="0" smtClean="0">
                <a:solidFill>
                  <a:srgbClr val="0000CC"/>
                </a:solidFill>
              </a:rPr>
              <a:t>without mesh rezoning</a:t>
            </a:r>
            <a:endParaRPr kumimoji="1" lang="en-US" altLang="ja-JP" sz="2800" dirty="0" smtClean="0">
              <a:solidFill>
                <a:srgbClr val="0000CC"/>
              </a:solidFill>
            </a:endParaRPr>
          </a:p>
          <a:p>
            <a:r>
              <a:rPr lang="en-US" altLang="ja-JP" sz="2800" dirty="0" smtClean="0"/>
              <a:t>- </a:t>
            </a:r>
            <a:r>
              <a:rPr kumimoji="1" lang="en-US" altLang="ja-JP" sz="2800" dirty="0" smtClean="0"/>
              <a:t>Part 2: Introduction of our modified </a:t>
            </a:r>
            <a:r>
              <a:rPr lang="en-US" altLang="ja-JP" sz="2800" dirty="0" smtClean="0">
                <a:solidFill>
                  <a:srgbClr val="FF00FF"/>
                </a:solidFill>
              </a:rPr>
              <a:t>selective </a:t>
            </a:r>
            <a:r>
              <a:rPr lang="en-US" altLang="ja-JP" sz="2800" dirty="0">
                <a:solidFill>
                  <a:srgbClr val="FF00FF"/>
                </a:solidFill>
              </a:rPr>
              <a:t>S-FEM </a:t>
            </a:r>
            <a:r>
              <a:rPr lang="en-US" altLang="ja-JP" sz="2800" dirty="0" smtClean="0">
                <a:solidFill>
                  <a:srgbClr val="FF00FF"/>
                </a:solidFill>
              </a:rPr>
              <a:t/>
            </a:r>
            <a:br>
              <a:rPr lang="en-US" altLang="ja-JP" sz="2800" dirty="0" smtClean="0">
                <a:solidFill>
                  <a:srgbClr val="FF00FF"/>
                </a:solidFill>
              </a:rPr>
            </a:br>
            <a:r>
              <a:rPr lang="en-US" altLang="ja-JP" sz="2800" dirty="0" smtClean="0">
                <a:solidFill>
                  <a:srgbClr val="FF00FF"/>
                </a:solidFill>
              </a:rPr>
              <a:t>	     </a:t>
            </a:r>
            <a:r>
              <a:rPr lang="en-US" altLang="ja-JP" sz="2800" dirty="0" smtClean="0">
                <a:solidFill>
                  <a:srgbClr val="FF0000"/>
                </a:solidFill>
              </a:rPr>
              <a:t>with 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mesh rezoning</a:t>
            </a:r>
            <a:endParaRPr lang="en-US" altLang="ja-JP" sz="2800" dirty="0"/>
          </a:p>
          <a:p>
            <a:r>
              <a:rPr lang="en-US" altLang="ja-JP" sz="2800" dirty="0" smtClean="0"/>
              <a:t>- Summary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86704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kumimoji="1" lang="en-US" altLang="ja-JP" dirty="0" smtClean="0"/>
              <a:t>Part 1:</a:t>
            </a:r>
          </a:p>
          <a:p>
            <a:pPr marL="0" indent="0" algn="ctr">
              <a:buNone/>
            </a:pPr>
            <a:r>
              <a:rPr kumimoji="1" lang="en-US" altLang="ja-JP" dirty="0" smtClean="0"/>
              <a:t>Introduction of </a:t>
            </a:r>
            <a:r>
              <a:rPr lang="en-US" altLang="ja-JP" dirty="0" smtClean="0"/>
              <a:t>O</a:t>
            </a:r>
            <a:r>
              <a:rPr kumimoji="1" lang="en-US" altLang="ja-JP" dirty="0" smtClean="0"/>
              <a:t>ur </a:t>
            </a:r>
            <a:r>
              <a:rPr lang="en-US" altLang="ja-JP" i="1" dirty="0"/>
              <a:t>M</a:t>
            </a:r>
            <a:r>
              <a:rPr kumimoji="1" lang="en-US" altLang="ja-JP" i="1" dirty="0" smtClean="0"/>
              <a:t>odified</a:t>
            </a:r>
            <a:r>
              <a:rPr kumimoji="1" lang="en-US" altLang="ja-JP" dirty="0" smtClean="0"/>
              <a:t> </a:t>
            </a:r>
            <a:r>
              <a:rPr kumimoji="1" lang="en-US" altLang="ja-JP" dirty="0" smtClean="0">
                <a:solidFill>
                  <a:srgbClr val="FF00FF"/>
                </a:solidFill>
              </a:rPr>
              <a:t>selective</a:t>
            </a:r>
            <a:r>
              <a:rPr kumimoji="1" lang="en-US" altLang="ja-JP" dirty="0" smtClean="0"/>
              <a:t> </a:t>
            </a:r>
            <a:r>
              <a:rPr kumimoji="1" lang="en-US" altLang="ja-JP" dirty="0" smtClean="0">
                <a:solidFill>
                  <a:srgbClr val="FF00FF"/>
                </a:solidFill>
              </a:rPr>
              <a:t>S-FEM</a:t>
            </a:r>
            <a:br>
              <a:rPr kumimoji="1" lang="en-US" altLang="ja-JP" dirty="0" smtClean="0">
                <a:solidFill>
                  <a:srgbClr val="FF00FF"/>
                </a:solidFill>
              </a:rPr>
            </a:br>
            <a:r>
              <a:rPr kumimoji="1" lang="en-US" altLang="ja-JP" dirty="0" smtClean="0">
                <a:solidFill>
                  <a:srgbClr val="0000CC"/>
                </a:solidFill>
              </a:rPr>
              <a:t>without Mesh Rezoning</a:t>
            </a:r>
            <a:r>
              <a:rPr kumimoji="1" lang="en-US" altLang="ja-JP" dirty="0" smtClean="0"/>
              <a:t> </a:t>
            </a:r>
            <a:endParaRPr lang="en-US" altLang="ja-JP" dirty="0"/>
          </a:p>
          <a:p>
            <a:pPr marL="0" indent="0" algn="ctr">
              <a:buNone/>
            </a:pP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824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Review of Edge-based S-FEM (ES-FEM)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400" dirty="0" smtClean="0"/>
                  <a:t>Calculate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dirty="0"/>
                  <a:t> at </a:t>
                </a:r>
                <a:r>
                  <a:rPr lang="en-US" altLang="ja-JP" sz="2400" dirty="0" smtClean="0"/>
                  <a:t>element as usual.</a:t>
                </a:r>
                <a:endParaRPr lang="en-US" altLang="ja-JP" sz="2400" dirty="0"/>
              </a:p>
              <a:p>
                <a:r>
                  <a:rPr lang="en-US" altLang="ja-JP" sz="2400" dirty="0"/>
                  <a:t>Distribute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dirty="0"/>
                  <a:t> to the connecting </a:t>
                </a:r>
                <a:r>
                  <a:rPr lang="en-US" altLang="ja-JP" sz="2400" dirty="0" smtClean="0">
                    <a:solidFill>
                      <a:srgbClr val="FF0000"/>
                    </a:solidFill>
                  </a:rPr>
                  <a:t>edges</a:t>
                </a:r>
                <a:r>
                  <a:rPr lang="en-US" altLang="ja-JP" sz="2400" dirty="0" smtClean="0">
                    <a:solidFill>
                      <a:srgbClr val="0000CC"/>
                    </a:solidFill>
                  </a:rPr>
                  <a:t> </a:t>
                </a:r>
                <a:r>
                  <a:rPr lang="en-US" altLang="ja-JP" sz="2400" dirty="0"/>
                  <a:t>and make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/>
                          </a:rPr>
                          <m:t>E</m:t>
                        </m:r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/>
                          </a:rPr>
                          <m:t>dge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dirty="0" smtClean="0"/>
                  <a:t>.</a:t>
                </a:r>
                <a:endParaRPr lang="en-US" altLang="ja-JP" sz="2400" dirty="0"/>
              </a:p>
              <a:p>
                <a:r>
                  <a:rPr lang="en-US" altLang="ja-JP" sz="2400" b="1" i="1" dirty="0" smtClean="0"/>
                  <a:t>F, T </a:t>
                </a:r>
                <a:r>
                  <a:rPr lang="en-US" altLang="ja-JP" sz="2400" dirty="0" err="1" smtClean="0"/>
                  <a:t>etc</a:t>
                </a:r>
                <a:r>
                  <a:rPr lang="en-US" altLang="ja-JP" sz="2400" dirty="0" smtClean="0"/>
                  <a:t> and </a:t>
                </a:r>
                <a:r>
                  <a:rPr lang="en-US" altLang="ja-JP" sz="2400" dirty="0"/>
                  <a:t>{</a:t>
                </a:r>
                <a:r>
                  <a:rPr lang="en-US" altLang="ja-JP" sz="2400" i="1" dirty="0"/>
                  <a:t>f </a:t>
                </a:r>
                <a:r>
                  <a:rPr lang="en-US" altLang="ja-JP" sz="2400" baseline="30000" dirty="0" err="1"/>
                  <a:t>int</a:t>
                </a:r>
                <a:r>
                  <a:rPr lang="en-US" altLang="ja-JP" sz="2400" dirty="0"/>
                  <a:t>} </a:t>
                </a:r>
                <a:r>
                  <a:rPr lang="en-US" altLang="ja-JP" sz="2400" dirty="0" smtClean="0"/>
                  <a:t>are </a:t>
                </a:r>
                <a:r>
                  <a:rPr lang="en-US" altLang="ja-JP" sz="2400" dirty="0"/>
                  <a:t>calculated </a:t>
                </a:r>
                <a:r>
                  <a:rPr lang="en-US" altLang="ja-JP" sz="2400" dirty="0" smtClean="0"/>
                  <a:t>on </a:t>
                </a:r>
                <a:r>
                  <a:rPr lang="en-US" altLang="ja-JP" sz="2400" dirty="0" smtClean="0">
                    <a:solidFill>
                      <a:srgbClr val="FF0000"/>
                    </a:solidFill>
                  </a:rPr>
                  <a:t>smoothed edge domains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.</a:t>
                </a:r>
                <a:r>
                  <a:rPr lang="en-US" altLang="ja-JP" sz="2400" dirty="0" smtClean="0">
                    <a:solidFill>
                      <a:srgbClr val="FF0000"/>
                    </a:solidFill>
                  </a:rPr>
                  <a:t> </a:t>
                </a:r>
                <a:endParaRPr lang="en-US" altLang="ja-JP" sz="2400" dirty="0">
                  <a:solidFill>
                    <a:srgbClr val="0000CC"/>
                  </a:solidFill>
                </a:endParaRPr>
              </a:p>
              <a:p>
                <a:pPr marL="0" indent="0" algn="ctr">
                  <a:buNone/>
                </a:pPr>
                <a:r>
                  <a:rPr lang="en-US" altLang="ja-JP" sz="2400" u="sng" dirty="0" smtClean="0"/>
                  <a:t>Generally accurate but induces </a:t>
                </a:r>
                <a:r>
                  <a:rPr lang="en-US" altLang="ja-JP" sz="2400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volumetric locking</a:t>
                </a:r>
                <a:r>
                  <a:rPr lang="en-US" altLang="ja-JP" sz="2400" u="sng" dirty="0" smtClean="0"/>
                  <a:t>.</a:t>
                </a:r>
                <a:endParaRPr kumimoji="1" lang="ja-JP" altLang="en-US" sz="2400" u="sng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975" t="-1478" r="-112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87" y="2312876"/>
            <a:ext cx="3362325" cy="4067175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43508" y="5553236"/>
            <a:ext cx="34547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Substituting "face" for "edge"</a:t>
            </a:r>
          </a:p>
          <a:p>
            <a:r>
              <a:rPr lang="en-US" altLang="ja-JP" sz="2000" dirty="0" smtClean="0"/>
              <a:t>gives </a:t>
            </a:r>
            <a:r>
              <a:rPr lang="en-US" altLang="ja-JP" sz="2000" dirty="0" smtClean="0">
                <a:solidFill>
                  <a:srgbClr val="FF0000"/>
                </a:solidFill>
              </a:rPr>
              <a:t>FS-FEM</a:t>
            </a:r>
            <a:r>
              <a:rPr lang="en-US" altLang="ja-JP" sz="2000" dirty="0" smtClean="0"/>
              <a:t> for 3D</a:t>
            </a:r>
            <a:endParaRPr kumimoji="1" lang="ja-JP" altLang="en-US" sz="2000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364" y="2332208"/>
            <a:ext cx="1119704" cy="192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Review of Node-based S-FEM (NS-FEM)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400" dirty="0" smtClean="0"/>
                  <a:t>Calculate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dirty="0"/>
                  <a:t> at </a:t>
                </a:r>
                <a:r>
                  <a:rPr lang="en-US" altLang="ja-JP" sz="2400" dirty="0" smtClean="0"/>
                  <a:t>element as usual.</a:t>
                </a:r>
                <a:endParaRPr lang="en-US" altLang="ja-JP" sz="2400" dirty="0"/>
              </a:p>
              <a:p>
                <a:r>
                  <a:rPr lang="en-US" altLang="ja-JP" sz="2400" dirty="0"/>
                  <a:t>Distribute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dirty="0"/>
                  <a:t> to the connecting </a:t>
                </a:r>
                <a:r>
                  <a:rPr lang="en-US" altLang="ja-JP" sz="2400" dirty="0" smtClean="0">
                    <a:solidFill>
                      <a:srgbClr val="0000CC"/>
                    </a:solidFill>
                  </a:rPr>
                  <a:t>nodes </a:t>
                </a:r>
                <a:r>
                  <a:rPr lang="en-US" altLang="ja-JP" sz="2400" dirty="0"/>
                  <a:t>and make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/>
                          </a:rPr>
                          <m:t>Node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endParaRPr lang="en-US" altLang="ja-JP" sz="2400" dirty="0"/>
              </a:p>
              <a:p>
                <a:r>
                  <a:rPr lang="en-US" altLang="ja-JP" sz="2400" b="1" i="1" dirty="0" smtClean="0"/>
                  <a:t>F, T </a:t>
                </a:r>
                <a:r>
                  <a:rPr lang="en-US" altLang="ja-JP" sz="2400" dirty="0" err="1" smtClean="0"/>
                  <a:t>etc</a:t>
                </a:r>
                <a:r>
                  <a:rPr lang="en-US" altLang="ja-JP" sz="2400" dirty="0" smtClean="0"/>
                  <a:t> and </a:t>
                </a:r>
                <a:r>
                  <a:rPr lang="en-US" altLang="ja-JP" sz="2400" dirty="0"/>
                  <a:t>{</a:t>
                </a:r>
                <a:r>
                  <a:rPr lang="en-US" altLang="ja-JP" sz="2400" i="1" dirty="0"/>
                  <a:t>f </a:t>
                </a:r>
                <a:r>
                  <a:rPr lang="en-US" altLang="ja-JP" sz="2400" baseline="30000" dirty="0" err="1"/>
                  <a:t>int</a:t>
                </a:r>
                <a:r>
                  <a:rPr lang="en-US" altLang="ja-JP" sz="2400" dirty="0"/>
                  <a:t>} </a:t>
                </a:r>
                <a:r>
                  <a:rPr lang="en-US" altLang="ja-JP" sz="2400" dirty="0" smtClean="0"/>
                  <a:t>are </a:t>
                </a:r>
                <a:r>
                  <a:rPr lang="en-US" altLang="ja-JP" sz="2400" dirty="0"/>
                  <a:t>calculated </a:t>
                </a:r>
                <a:r>
                  <a:rPr lang="en-US" altLang="ja-JP" sz="2400" dirty="0" smtClean="0"/>
                  <a:t>on </a:t>
                </a:r>
                <a:r>
                  <a:rPr lang="en-US" altLang="ja-JP" sz="2400" dirty="0" smtClean="0">
                    <a:solidFill>
                      <a:srgbClr val="0000CC"/>
                    </a:solidFill>
                  </a:rPr>
                  <a:t>smoothed node domains.</a:t>
                </a:r>
                <a:endParaRPr lang="en-US" altLang="ja-JP" sz="2400" dirty="0">
                  <a:solidFill>
                    <a:srgbClr val="0000CC"/>
                  </a:solidFill>
                </a:endParaRPr>
              </a:p>
              <a:p>
                <a:pPr marL="0" indent="0" algn="ctr">
                  <a:buNone/>
                </a:pPr>
                <a:r>
                  <a:rPr lang="en-US" altLang="ja-JP" sz="2400" u="sng" dirty="0"/>
                  <a:t>Generally </a:t>
                </a:r>
                <a:r>
                  <a:rPr lang="en-US" altLang="ja-JP" sz="2400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not accurate </a:t>
                </a:r>
                <a:r>
                  <a:rPr lang="en-US" altLang="ja-JP" sz="2400" u="sng" dirty="0"/>
                  <a:t>but </a:t>
                </a:r>
                <a:r>
                  <a:rPr lang="en-US" altLang="ja-JP" sz="2400" u="sng" dirty="0" smtClean="0"/>
                  <a:t>volumetric locking free.</a:t>
                </a:r>
                <a:endParaRPr lang="ja-JP" altLang="en-US" sz="2400" u="sng" dirty="0"/>
              </a:p>
              <a:p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975" t="-1478" r="-112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62" y="2348880"/>
            <a:ext cx="2886075" cy="40005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467544" y="2303584"/>
            <a:ext cx="30828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(due to zero-energy modes, </a:t>
            </a:r>
            <a:br>
              <a:rPr kumimoji="1" lang="en-US" altLang="ja-JP" dirty="0" smtClean="0"/>
            </a:br>
            <a:r>
              <a:rPr kumimoji="1" lang="en-US" altLang="ja-JP" dirty="0" smtClean="0"/>
              <a:t> which are arisen in</a:t>
            </a:r>
          </a:p>
          <a:p>
            <a:r>
              <a:rPr kumimoji="1" lang="en-US" altLang="ja-JP" dirty="0" smtClean="0"/>
              <a:t> reduced integration </a:t>
            </a:r>
          </a:p>
          <a:p>
            <a:r>
              <a:rPr kumimoji="1" lang="en-US" altLang="ja-JP" dirty="0" smtClean="0"/>
              <a:t> finite elements as</a:t>
            </a:r>
            <a:br>
              <a:rPr kumimoji="1" lang="en-US" altLang="ja-JP" dirty="0" smtClean="0"/>
            </a:br>
            <a:r>
              <a:rPr kumimoji="1" lang="en-US" altLang="ja-JP" dirty="0" smtClean="0"/>
              <a:t> hour-glass modes)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646" y="2600908"/>
            <a:ext cx="1700446" cy="1404156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5976156" y="3118320"/>
            <a:ext cx="3082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close to FVM with</a:t>
            </a:r>
          </a:p>
          <a:p>
            <a:r>
              <a:rPr lang="en-US" altLang="ja-JP" dirty="0" smtClean="0"/>
              <a:t>vertex</a:t>
            </a:r>
            <a:r>
              <a:rPr kumimoji="1" lang="en-US" altLang="ja-JP" dirty="0" smtClean="0"/>
              <a:t>-based </a:t>
            </a:r>
            <a:r>
              <a:rPr lang="en-US" altLang="ja-JP" dirty="0" smtClean="0"/>
              <a:t>control volume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0673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デザインの設定">
      <a:majorFont>
        <a:latin typeface="MS PGothic"/>
        <a:ea typeface="MS PGothic"/>
        <a:cs typeface=""/>
      </a:majorFont>
      <a:minorFont>
        <a:latin typeface="MS PGothic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39817</TotalTime>
  <Words>795</Words>
  <Application>Microsoft Office PowerPoint</Application>
  <PresentationFormat>画面に合わせる (4:3)</PresentationFormat>
  <Paragraphs>331</Paragraphs>
  <Slides>35</Slides>
  <Notes>0</Notes>
  <HiddenSlides>0</HiddenSlides>
  <MMClips>8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3" baseType="lpstr">
      <vt:lpstr>Arial Unicode MS</vt:lpstr>
      <vt:lpstr>MS PGothic</vt:lpstr>
      <vt:lpstr>Arial</vt:lpstr>
      <vt:lpstr>Calibri</vt:lpstr>
      <vt:lpstr>Cambria Math</vt:lpstr>
      <vt:lpstr>Eras Bold ITC</vt:lpstr>
      <vt:lpstr>Wingdings</vt:lpstr>
      <vt:lpstr>デザインの設定</vt:lpstr>
      <vt:lpstr>Locking-Free Smoothed Finite Element Method with Tetrahedral/Triangular Mesh Rezoning  in Severely Large Deformation Problems</vt:lpstr>
      <vt:lpstr>Motivation and Background</vt:lpstr>
      <vt:lpstr>Our First Result in Advance</vt:lpstr>
      <vt:lpstr>Issues</vt:lpstr>
      <vt:lpstr>Conventional Methods</vt:lpstr>
      <vt:lpstr>Objective</vt:lpstr>
      <vt:lpstr>PowerPoint プレゼンテーション</vt:lpstr>
      <vt:lpstr>Review of Edge-based S-FEM (ES-FEM)</vt:lpstr>
      <vt:lpstr>Review of Node-based S-FEM (NS-FEM)</vt:lpstr>
      <vt:lpstr>Review of Selective ES/NS-FEM</vt:lpstr>
      <vt:lpstr>Our Modified Selective ES/NS-FEM</vt:lpstr>
      <vt:lpstr>Bending of Cantilever</vt:lpstr>
      <vt:lpstr>Verification of Our Selective S-FEM</vt:lpstr>
      <vt:lpstr>Verification of Our Selective S-FEM</vt:lpstr>
      <vt:lpstr>Partial Compression of Block</vt:lpstr>
      <vt:lpstr>Partial Compression of Block</vt:lpstr>
      <vt:lpstr>Partial Compression of Block</vt:lpstr>
      <vt:lpstr>Compression of 1/8 Cylinder</vt:lpstr>
      <vt:lpstr>Compression of 1/8 Cylinder</vt:lpstr>
      <vt:lpstr>Compression of 1/8 Cylinder</vt:lpstr>
      <vt:lpstr>PowerPoint プレゼンテーション</vt:lpstr>
      <vt:lpstr>Procedure of Mesh Rezoning</vt:lpstr>
      <vt:lpstr>Mapping of Stress/Strain States</vt:lpstr>
      <vt:lpstr>Mapping of Stress/Strain States</vt:lpstr>
      <vt:lpstr>Twist and Stretch of Hyperelastic Body</vt:lpstr>
      <vt:lpstr>Twist and Stretch of Hyperelastic Body </vt:lpstr>
      <vt:lpstr>Twist and Stretch of Hyperelastic Body </vt:lpstr>
      <vt:lpstr>Shearing and Necking of 3D Plastic Rod</vt:lpstr>
      <vt:lpstr>Shearing and Necking of 3D Plastic Rod</vt:lpstr>
      <vt:lpstr>Shearing and Necking of 2D Plastic Bar</vt:lpstr>
      <vt:lpstr>Tension of 2D Filler Particle Composite</vt:lpstr>
      <vt:lpstr>Tension of 2D Filler Particle Composite</vt:lpstr>
      <vt:lpstr> </vt:lpstr>
      <vt:lpstr>Take-Home Messages</vt:lpstr>
      <vt:lpstr>Summary and Future Work</vt:lpstr>
    </vt:vector>
  </TitlesOfParts>
  <Company>みずほ情報総研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Yuki ONISHI</dc:creator>
  <cp:lastModifiedBy>yuki</cp:lastModifiedBy>
  <cp:revision>1566</cp:revision>
  <cp:lastPrinted>2012-03-06T10:21:50Z</cp:lastPrinted>
  <dcterms:created xsi:type="dcterms:W3CDTF">2007-11-22T18:02:40Z</dcterms:created>
  <dcterms:modified xsi:type="dcterms:W3CDTF">2014-04-25T06:26:01Z</dcterms:modified>
</cp:coreProperties>
</file>