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79"/>
  </p:notesMasterIdLst>
  <p:handoutMasterIdLst>
    <p:handoutMasterId r:id="rId80"/>
  </p:handoutMasterIdLst>
  <p:sldIdLst>
    <p:sldId id="256" r:id="rId2"/>
    <p:sldId id="257" r:id="rId3"/>
    <p:sldId id="541" r:id="rId4"/>
    <p:sldId id="297" r:id="rId5"/>
    <p:sldId id="884" r:id="rId6"/>
    <p:sldId id="890" r:id="rId7"/>
    <p:sldId id="917" r:id="rId8"/>
    <p:sldId id="905" r:id="rId9"/>
    <p:sldId id="457" r:id="rId10"/>
    <p:sldId id="412" r:id="rId11"/>
    <p:sldId id="874" r:id="rId12"/>
    <p:sldId id="880" r:id="rId13"/>
    <p:sldId id="876" r:id="rId14"/>
    <p:sldId id="877" r:id="rId15"/>
    <p:sldId id="381" r:id="rId16"/>
    <p:sldId id="321" r:id="rId17"/>
    <p:sldId id="356" r:id="rId18"/>
    <p:sldId id="843" r:id="rId19"/>
    <p:sldId id="845" r:id="rId20"/>
    <p:sldId id="846" r:id="rId21"/>
    <p:sldId id="871" r:id="rId22"/>
    <p:sldId id="895" r:id="rId23"/>
    <p:sldId id="896" r:id="rId24"/>
    <p:sldId id="891" r:id="rId25"/>
    <p:sldId id="458" r:id="rId26"/>
    <p:sldId id="893" r:id="rId27"/>
    <p:sldId id="894" r:id="rId28"/>
    <p:sldId id="272" r:id="rId29"/>
    <p:sldId id="364" r:id="rId30"/>
    <p:sldId id="400" r:id="rId31"/>
    <p:sldId id="443" r:id="rId32"/>
    <p:sldId id="444" r:id="rId33"/>
    <p:sldId id="450" r:id="rId34"/>
    <p:sldId id="451" r:id="rId35"/>
    <p:sldId id="427" r:id="rId36"/>
    <p:sldId id="456" r:id="rId37"/>
    <p:sldId id="878" r:id="rId38"/>
    <p:sldId id="436" r:id="rId39"/>
    <p:sldId id="437" r:id="rId40"/>
    <p:sldId id="438" r:id="rId41"/>
    <p:sldId id="429" r:id="rId42"/>
    <p:sldId id="882" r:id="rId43"/>
    <p:sldId id="883" r:id="rId44"/>
    <p:sldId id="881" r:id="rId45"/>
    <p:sldId id="442" r:id="rId46"/>
    <p:sldId id="415" r:id="rId47"/>
    <p:sldId id="401" r:id="rId48"/>
    <p:sldId id="430" r:id="rId49"/>
    <p:sldId id="416" r:id="rId50"/>
    <p:sldId id="872" r:id="rId51"/>
    <p:sldId id="887" r:id="rId52"/>
    <p:sldId id="897" r:id="rId53"/>
    <p:sldId id="432" r:id="rId54"/>
    <p:sldId id="899" r:id="rId55"/>
    <p:sldId id="269" r:id="rId56"/>
    <p:sldId id="900" r:id="rId57"/>
    <p:sldId id="912" r:id="rId58"/>
    <p:sldId id="913" r:id="rId59"/>
    <p:sldId id="914" r:id="rId60"/>
    <p:sldId id="901" r:id="rId61"/>
    <p:sldId id="916" r:id="rId62"/>
    <p:sldId id="907" r:id="rId63"/>
    <p:sldId id="911" r:id="rId64"/>
    <p:sldId id="906" r:id="rId65"/>
    <p:sldId id="888" r:id="rId66"/>
    <p:sldId id="454" r:id="rId67"/>
    <p:sldId id="908" r:id="rId68"/>
    <p:sldId id="902" r:id="rId69"/>
    <p:sldId id="903" r:id="rId70"/>
    <p:sldId id="904" r:id="rId71"/>
    <p:sldId id="281" r:id="rId72"/>
    <p:sldId id="304" r:id="rId73"/>
    <p:sldId id="283" r:id="rId74"/>
    <p:sldId id="885" r:id="rId75"/>
    <p:sldId id="361" r:id="rId76"/>
    <p:sldId id="319" r:id="rId77"/>
    <p:sldId id="453" r:id="rId78"/>
  </p:sldIdLst>
  <p:sldSz cx="9144000" cy="6858000" type="screen4x3"/>
  <p:notesSz cx="6799263" cy="9929813"/>
  <p:custDataLst>
    <p:tags r:id="rId81"/>
  </p:custDataLst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 userDrawn="1">
          <p15:clr>
            <a:srgbClr val="A4A3A4"/>
          </p15:clr>
        </p15:guide>
        <p15:guide id="2" pos="2142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uki" initials="y" lastIdx="1" clrIdx="0">
    <p:extLst>
      <p:ext uri="{19B8F6BF-5375-455C-9EA6-DF929625EA0E}">
        <p15:presenceInfo xmlns:p15="http://schemas.microsoft.com/office/powerpoint/2012/main" userId="yuk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8D48"/>
    <a:srgbClr val="FF00FF"/>
    <a:srgbClr val="0000CC"/>
    <a:srgbClr val="008000"/>
    <a:srgbClr val="00CC88"/>
    <a:srgbClr val="8DC5BD"/>
    <a:srgbClr val="4DFFC4"/>
    <a:srgbClr val="FF9900"/>
    <a:srgbClr val="2F5597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淡色スタイル 2 - アクセント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A111915-BE36-4E01-A7E5-04B1672EAD32}" styleName="淡色スタイル 2 - アクセント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71" autoAdjust="0"/>
    <p:restoredTop sz="96404" autoAdjust="0"/>
  </p:normalViewPr>
  <p:slideViewPr>
    <p:cSldViewPr>
      <p:cViewPr varScale="1">
        <p:scale>
          <a:sx n="115" d="100"/>
          <a:sy n="115" d="100"/>
        </p:scale>
        <p:origin x="71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>
      <p:cViewPr varScale="1">
        <p:scale>
          <a:sx n="117" d="100"/>
          <a:sy n="117" d="100"/>
        </p:scale>
        <p:origin x="564" y="108"/>
      </p:cViewPr>
      <p:guideLst>
        <p:guide orient="horz" pos="3128"/>
        <p:guide pos="2142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handoutMaster" Target="handoutMasters/handoutMaster1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tags" Target="tags/tag1.xml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46600" cy="496722"/>
          </a:xfrm>
          <a:prstGeom prst="rect">
            <a:avLst/>
          </a:prstGeom>
        </p:spPr>
        <p:txBody>
          <a:bodyPr vert="horz" lIns="91083" tIns="45542" rIns="91083" bIns="45542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1581" y="2"/>
            <a:ext cx="2946600" cy="496722"/>
          </a:xfrm>
          <a:prstGeom prst="rect">
            <a:avLst/>
          </a:prstGeom>
        </p:spPr>
        <p:txBody>
          <a:bodyPr vert="horz" lIns="91083" tIns="45542" rIns="91083" bIns="45542" rtlCol="0"/>
          <a:lstStyle>
            <a:lvl1pPr algn="r">
              <a:defRPr sz="1200"/>
            </a:lvl1pPr>
          </a:lstStyle>
          <a:p>
            <a:fld id="{907F8867-4283-4A96-9771-3601A6259625}" type="datetimeFigureOut">
              <a:rPr kumimoji="1" lang="ja-JP" altLang="en-US" smtClean="0"/>
              <a:t>2020/12/11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30782"/>
            <a:ext cx="2946600" cy="496722"/>
          </a:xfrm>
          <a:prstGeom prst="rect">
            <a:avLst/>
          </a:prstGeom>
        </p:spPr>
        <p:txBody>
          <a:bodyPr vert="horz" lIns="91083" tIns="45542" rIns="91083" bIns="45542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1581" y="9430782"/>
            <a:ext cx="2946600" cy="496722"/>
          </a:xfrm>
          <a:prstGeom prst="rect">
            <a:avLst/>
          </a:prstGeom>
        </p:spPr>
        <p:txBody>
          <a:bodyPr vert="horz" lIns="91083" tIns="45542" rIns="91083" bIns="45542" rtlCol="0" anchor="b"/>
          <a:lstStyle>
            <a:lvl1pPr algn="r">
              <a:defRPr sz="1200"/>
            </a:lvl1pPr>
          </a:lstStyle>
          <a:p>
            <a:fld id="{BA55A802-9E04-459A-9DBB-836DB47BD77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91708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760" cy="496571"/>
          </a:xfrm>
          <a:prstGeom prst="rect">
            <a:avLst/>
          </a:prstGeom>
        </p:spPr>
        <p:txBody>
          <a:bodyPr vert="horz" lIns="92058" tIns="46029" rIns="92058" bIns="46029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51903" y="1"/>
            <a:ext cx="2945760" cy="496571"/>
          </a:xfrm>
          <a:prstGeom prst="rect">
            <a:avLst/>
          </a:prstGeom>
        </p:spPr>
        <p:txBody>
          <a:bodyPr vert="horz" lIns="92058" tIns="46029" rIns="92058" bIns="46029" rtlCol="0"/>
          <a:lstStyle>
            <a:lvl1pPr algn="r">
              <a:defRPr sz="1200" smtClean="0"/>
            </a:lvl1pPr>
          </a:lstStyle>
          <a:p>
            <a:pPr>
              <a:defRPr/>
            </a:pPr>
            <a:fld id="{C3B1C3B4-0EFA-4E9A-BE43-AB531CD70431}" type="datetimeFigureOut">
              <a:rPr lang="ja-JP" altLang="en-US"/>
              <a:pPr>
                <a:defRPr/>
              </a:pPr>
              <a:t>2020/12/11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4113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58" tIns="46029" rIns="92058" bIns="46029" rtlCol="0" anchor="ctr"/>
          <a:lstStyle/>
          <a:p>
            <a:pPr lvl="0"/>
            <a:endParaRPr lang="ja-JP" altLang="en-US" noProof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0408" y="4716623"/>
            <a:ext cx="5438449" cy="4469135"/>
          </a:xfrm>
          <a:prstGeom prst="rect">
            <a:avLst/>
          </a:prstGeom>
        </p:spPr>
        <p:txBody>
          <a:bodyPr vert="horz" lIns="92058" tIns="46029" rIns="92058" bIns="46029" rtlCol="0">
            <a:normAutofit/>
          </a:bodyPr>
          <a:lstStyle/>
          <a:p>
            <a:pPr lvl="0"/>
            <a:r>
              <a:rPr lang="ja-JP" altLang="en-US" noProof="0"/>
              <a:t>マスタ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1" y="9431647"/>
            <a:ext cx="2945760" cy="496570"/>
          </a:xfrm>
          <a:prstGeom prst="rect">
            <a:avLst/>
          </a:prstGeom>
        </p:spPr>
        <p:txBody>
          <a:bodyPr vert="horz" lIns="92058" tIns="46029" rIns="92058" bIns="46029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51903" y="9431647"/>
            <a:ext cx="2945760" cy="496570"/>
          </a:xfrm>
          <a:prstGeom prst="rect">
            <a:avLst/>
          </a:prstGeom>
        </p:spPr>
        <p:txBody>
          <a:bodyPr vert="horz" lIns="92058" tIns="46029" rIns="92058" bIns="46029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24E7511A-E19B-4650-9FBF-BD8447E14FD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99943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150284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669415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159030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938923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2841548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976056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8177310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312852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8384260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857346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sz="1200" dirty="0">
              <a:solidFill>
                <a:schemeClr val="tx1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42270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145105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782334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8DFA68-9FDA-4F16-992C-FE669A3567E8}" type="slidenum">
              <a:rPr lang="en-US" altLang="ja-JP"/>
              <a:pPr/>
              <a:t>38</a:t>
            </a:fld>
            <a:endParaRPr lang="en-US" altLang="ja-JP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571500" y="950913"/>
            <a:ext cx="5716588" cy="4287837"/>
          </a:xfrm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6245" y="6006252"/>
            <a:ext cx="4407694" cy="7813533"/>
          </a:xfrm>
        </p:spPr>
        <p:txBody>
          <a:bodyPr/>
          <a:lstStyle/>
          <a:p>
            <a:endParaRPr lang="en-US" altLang="ja-JP" baseline="0" dirty="0"/>
          </a:p>
        </p:txBody>
      </p:sp>
    </p:spTree>
    <p:extLst>
      <p:ext uri="{BB962C8B-B14F-4D97-AF65-F5344CB8AC3E}">
        <p14:creationId xmlns:p14="http://schemas.microsoft.com/office/powerpoint/2010/main" val="35467422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8DFA68-9FDA-4F16-992C-FE669A3567E8}" type="slidenum">
              <a:rPr lang="en-US" altLang="ja-JP"/>
              <a:pPr/>
              <a:t>39</a:t>
            </a:fld>
            <a:endParaRPr lang="en-US" altLang="ja-JP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571500" y="950913"/>
            <a:ext cx="5716588" cy="4287837"/>
          </a:xfrm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6245" y="6006252"/>
            <a:ext cx="4407694" cy="7813533"/>
          </a:xfrm>
        </p:spPr>
        <p:txBody>
          <a:bodyPr/>
          <a:lstStyle/>
          <a:p>
            <a:endParaRPr lang="en-US" altLang="ja-JP" baseline="0" dirty="0"/>
          </a:p>
        </p:txBody>
      </p:sp>
    </p:spTree>
    <p:extLst>
      <p:ext uri="{BB962C8B-B14F-4D97-AF65-F5344CB8AC3E}">
        <p14:creationId xmlns:p14="http://schemas.microsoft.com/office/powerpoint/2010/main" val="4208147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8DFA68-9FDA-4F16-992C-FE669A3567E8}" type="slidenum">
              <a:rPr lang="en-US" altLang="ja-JP"/>
              <a:pPr/>
              <a:t>40</a:t>
            </a:fld>
            <a:endParaRPr lang="en-US" altLang="ja-JP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571500" y="950913"/>
            <a:ext cx="5716588" cy="4287837"/>
          </a:xfrm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6245" y="6006252"/>
            <a:ext cx="4407694" cy="7813533"/>
          </a:xfrm>
        </p:spPr>
        <p:txBody>
          <a:bodyPr/>
          <a:lstStyle/>
          <a:p>
            <a:endParaRPr lang="en-US" altLang="ja-JP" baseline="0" dirty="0"/>
          </a:p>
        </p:txBody>
      </p:sp>
    </p:spTree>
    <p:extLst>
      <p:ext uri="{BB962C8B-B14F-4D97-AF65-F5344CB8AC3E}">
        <p14:creationId xmlns:p14="http://schemas.microsoft.com/office/powerpoint/2010/main" val="12781748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8DFA68-9FDA-4F16-992C-FE669A3567E8}" type="slidenum">
              <a:rPr lang="en-US" altLang="ja-JP"/>
              <a:pPr/>
              <a:t>41</a:t>
            </a:fld>
            <a:endParaRPr lang="en-US" altLang="ja-JP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571500" y="950913"/>
            <a:ext cx="5716588" cy="4287837"/>
          </a:xfrm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6245" y="6006252"/>
            <a:ext cx="4407694" cy="7813533"/>
          </a:xfrm>
        </p:spPr>
        <p:txBody>
          <a:bodyPr/>
          <a:lstStyle/>
          <a:p>
            <a:endParaRPr lang="en-US" altLang="ja-JP" baseline="0" dirty="0"/>
          </a:p>
        </p:txBody>
      </p:sp>
    </p:spTree>
    <p:extLst>
      <p:ext uri="{BB962C8B-B14F-4D97-AF65-F5344CB8AC3E}">
        <p14:creationId xmlns:p14="http://schemas.microsoft.com/office/powerpoint/2010/main" val="21890518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42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5840645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43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9597382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44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02877779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45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85153489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46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1096690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1pPr>
            <a:lvl2pPr marL="749303" indent="-28819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2pPr>
            <a:lvl3pPr marL="1152772" indent="-230554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3pPr>
            <a:lvl4pPr marL="1613882" indent="-230554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4pPr>
            <a:lvl5pPr marL="2074990" indent="-230554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5pPr>
            <a:lvl6pPr marL="2536099" indent="-23055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6pPr>
            <a:lvl7pPr marL="2997208" indent="-23055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7pPr>
            <a:lvl8pPr marL="3458317" indent="-23055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8pPr>
            <a:lvl9pPr marL="3919426" indent="-23055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C3943EAC-8C5C-413B-98BC-248E92F001A1}" type="slidenum">
              <a:rPr lang="en-US" altLang="ja-JP" smtClean="0">
                <a:ea typeface="ＭＳ Ｐゴシック" pitchFamily="50" charset="-128"/>
              </a:rPr>
              <a:pPr eaLnBrk="1" hangingPunct="1">
                <a:spcBef>
                  <a:spcPct val="0"/>
                </a:spcBef>
              </a:pPr>
              <a:t>3</a:t>
            </a:fld>
            <a:endParaRPr lang="en-US" altLang="ja-JP" dirty="0">
              <a:ea typeface="ＭＳ Ｐゴシック" pitchFamily="50" charset="-128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16038" y="442913"/>
            <a:ext cx="4516437" cy="3387725"/>
          </a:xfrm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4358" y="4022114"/>
            <a:ext cx="6561811" cy="5581382"/>
          </a:xfrm>
          <a:noFill/>
        </p:spPr>
        <p:txBody>
          <a:bodyPr/>
          <a:lstStyle/>
          <a:p>
            <a:pPr eaLnBrk="1" hangingPunct="1"/>
            <a:endParaRPr lang="ja-JP" alt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47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5742053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48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4933608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49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9505021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51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843017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材料力学における数値計算のフレームワークと比較すると，このような対応になっています．</a:t>
            </a:r>
            <a:endParaRPr kumimoji="1" lang="en-US" altLang="ja-JP" dirty="0"/>
          </a:p>
          <a:p>
            <a:r>
              <a:rPr kumimoji="1" lang="ja-JP" altLang="en-US" dirty="0"/>
              <a:t>電着塗装基礎実験は材料力学における引張試験に相当します．</a:t>
            </a:r>
            <a:endParaRPr kumimoji="1" lang="en-US" altLang="ja-JP" dirty="0"/>
          </a:p>
          <a:p>
            <a:r>
              <a:rPr kumimoji="1" lang="ja-JP" altLang="en-US" dirty="0"/>
              <a:t>モデル同定や計算の流れは同様です．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C6425-9652-479A-862A-6C95916CA587}" type="slidenum">
              <a:rPr kumimoji="1" lang="ja-JP" altLang="en-US" smtClean="0"/>
              <a:t>52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8239432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53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5030777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55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626376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56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4045378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60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8423303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C6425-9652-479A-862A-6C95916CA587}" type="slidenum">
              <a:rPr kumimoji="1" lang="ja-JP" altLang="en-US" smtClean="0"/>
              <a:t>65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15901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6309636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71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6287913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72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03544580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73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62876323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75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81098523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76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8571248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C6425-9652-479A-862A-6C95916CA587}" type="slidenum">
              <a:rPr kumimoji="1" lang="ja-JP" altLang="en-US" smtClean="0"/>
              <a:t>77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467460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733791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材料力学における数値計算のフレームワークと比較すると，このような対応になっています．</a:t>
            </a:r>
            <a:endParaRPr kumimoji="1" lang="en-US" altLang="ja-JP" dirty="0"/>
          </a:p>
          <a:p>
            <a:r>
              <a:rPr kumimoji="1" lang="ja-JP" altLang="en-US" dirty="0"/>
              <a:t>電着塗装基礎実験は材料力学における引張試験に相当します．</a:t>
            </a:r>
            <a:endParaRPr kumimoji="1" lang="en-US" altLang="ja-JP" dirty="0"/>
          </a:p>
          <a:p>
            <a:r>
              <a:rPr kumimoji="1" lang="ja-JP" altLang="en-US" dirty="0"/>
              <a:t>モデル同定や計算の流れは同様です．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C6425-9652-479A-862A-6C95916CA587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807453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690183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661590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59392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0" y="1268761"/>
            <a:ext cx="9144000" cy="2736304"/>
          </a:xfrm>
        </p:spPr>
        <p:txBody>
          <a:bodyPr anchor="b"/>
          <a:lstStyle>
            <a:lvl1pPr>
              <a:defRPr b="1">
                <a:latin typeface="Comic Sans MS" panose="030F0702030302020204" pitchFamily="66" charset="0"/>
                <a:cs typeface="Arial" panose="020B0604020202020204" pitchFamily="34" charset="0"/>
              </a:defRPr>
            </a:lvl1pPr>
          </a:lstStyle>
          <a:p>
            <a:r>
              <a:rPr lang="ja-JP" altLang="en-US" dirty="0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0" y="4257092"/>
            <a:ext cx="9144000" cy="1381708"/>
          </a:xfrm>
        </p:spPr>
        <p:txBody>
          <a:bodyPr/>
          <a:lstStyle>
            <a:lvl1pPr marL="0" indent="0"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dirty="0"/>
              <a:t>マスタ サブタイトルの書式設定</a:t>
            </a:r>
          </a:p>
        </p:txBody>
      </p:sp>
      <p:sp>
        <p:nvSpPr>
          <p:cNvPr id="6" name="スライド番号プレースホルダー 4"/>
          <p:cNvSpPr txBox="1">
            <a:spLocks/>
          </p:cNvSpPr>
          <p:nvPr userDrawn="1"/>
        </p:nvSpPr>
        <p:spPr>
          <a:xfrm>
            <a:off x="4038997" y="6661032"/>
            <a:ext cx="1054894" cy="196968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bg1"/>
                </a:solidFill>
                <a:latin typeface="Arial" charset="0"/>
                <a:ea typeface="MS PGothic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9pPr>
          </a:lstStyle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03033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セクションタイトル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250" y="656692"/>
            <a:ext cx="9144000" cy="5652628"/>
          </a:xfrm>
        </p:spPr>
        <p:txBody>
          <a:bodyPr anchor="ctr">
            <a:normAutofit/>
          </a:bodyPr>
          <a:lstStyle>
            <a:lvl1pPr algn="ctr">
              <a:defRPr sz="4000" b="1">
                <a:latin typeface="Comic Sans MS" panose="030F0702030302020204" pitchFamily="66" charset="0"/>
                <a:cs typeface="Arial" panose="020B0604020202020204" pitchFamily="34" charset="0"/>
              </a:defRPr>
            </a:lvl1pPr>
          </a:lstStyle>
          <a:p>
            <a:r>
              <a:rPr lang="ja-JP" altLang="en-US" dirty="0"/>
              <a:t>マスタ タイトルの書式設定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4038997" y="6661032"/>
            <a:ext cx="1054894" cy="196968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0710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36513"/>
            <a:ext cx="9144000" cy="620712"/>
          </a:xfrm>
        </p:spPr>
        <p:txBody>
          <a:bodyPr>
            <a:normAutofit/>
          </a:bodyPr>
          <a:lstStyle>
            <a:lvl1pPr algn="ctr">
              <a:defRPr sz="4000" b="1">
                <a:latin typeface="Comic Sans MS" panose="030F0702030302020204" pitchFamily="66" charset="0"/>
                <a:cs typeface="Arial" panose="020B0604020202020204" pitchFamily="34" charset="0"/>
              </a:defRPr>
            </a:lvl1pPr>
          </a:lstStyle>
          <a:p>
            <a:r>
              <a:rPr lang="ja-JP" altLang="en-US" dirty="0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ja-JP" altLang="en-US" dirty="0"/>
              <a:t>マスタ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4038997" y="6661032"/>
            <a:ext cx="1054894" cy="196968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89541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Comic Sans MS" panose="030F0702030302020204" pitchFamily="66" charset="0"/>
                <a:cs typeface="Arial" panose="020B0604020202020204" pitchFamily="34" charset="0"/>
              </a:defRPr>
            </a:lvl1pPr>
          </a:lstStyle>
          <a:p>
            <a:r>
              <a:rPr lang="ja-JP" altLang="en-US" dirty="0"/>
              <a:t>マスタ タイトルの書式設定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4038997" y="6661032"/>
            <a:ext cx="1054894" cy="196968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086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6513"/>
            <a:ext cx="9144000" cy="62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accent1"/>
            </a:outerShdw>
          </a:effec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ja-JP" altLang="en-US" dirty="0"/>
              <a:t>マスタ タイトルの書式設定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4" y="623887"/>
            <a:ext cx="8641655" cy="577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/>
              <a:t>マスタ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</p:txBody>
      </p:sp>
      <p:sp>
        <p:nvSpPr>
          <p:cNvPr id="3086" name="Rectangle 14"/>
          <p:cNvSpPr>
            <a:spLocks noChangeArrowheads="1"/>
          </p:cNvSpPr>
          <p:nvPr userDrawn="1"/>
        </p:nvSpPr>
        <p:spPr bwMode="auto">
          <a:xfrm flipV="1">
            <a:off x="0" y="574675"/>
            <a:ext cx="9144000" cy="71438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404040"/>
              </a:gs>
            </a:gsLst>
            <a:lin ang="13500000" scaled="1"/>
          </a:gradFill>
          <a:ln w="9525">
            <a:noFill/>
            <a:round/>
            <a:headEnd/>
            <a:tailEnd/>
          </a:ln>
        </p:spPr>
        <p:txBody>
          <a:bodyPr rot="10800000" wrap="none" anchor="ctr"/>
          <a:lstStyle/>
          <a:p>
            <a:pPr>
              <a:defRPr/>
            </a:pPr>
            <a:endParaRPr lang="ja-JP" altLang="en-US"/>
          </a:p>
        </p:txBody>
      </p:sp>
      <p:grpSp>
        <p:nvGrpSpPr>
          <p:cNvPr id="6" name="グループ化 5"/>
          <p:cNvGrpSpPr/>
          <p:nvPr userDrawn="1"/>
        </p:nvGrpSpPr>
        <p:grpSpPr>
          <a:xfrm>
            <a:off x="0" y="6397625"/>
            <a:ext cx="9144000" cy="460375"/>
            <a:chOff x="0" y="6397625"/>
            <a:chExt cx="9144000" cy="460375"/>
          </a:xfrm>
        </p:grpSpPr>
        <p:sp>
          <p:nvSpPr>
            <p:cNvPr id="3080" name="Rectangle 8"/>
            <p:cNvSpPr>
              <a:spLocks noChangeArrowheads="1"/>
            </p:cNvSpPr>
            <p:nvPr userDrawn="1"/>
          </p:nvSpPr>
          <p:spPr bwMode="auto">
            <a:xfrm flipV="1">
              <a:off x="0" y="6397625"/>
              <a:ext cx="9144000" cy="460375"/>
            </a:xfrm>
            <a:prstGeom prst="rect">
              <a:avLst/>
            </a:prstGeom>
            <a:solidFill>
              <a:srgbClr val="404040"/>
            </a:solidFill>
            <a:ln w="9525">
              <a:noFill/>
              <a:round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3081" name="Text Box 9"/>
            <p:cNvSpPr txBox="1">
              <a:spLocks noChangeArrowheads="1"/>
            </p:cNvSpPr>
            <p:nvPr userDrawn="1"/>
          </p:nvSpPr>
          <p:spPr bwMode="auto">
            <a:xfrm>
              <a:off x="3822653" y="6402186"/>
              <a:ext cx="1478536" cy="27307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36000" tIns="36000" rIns="36000" bIns="36000" anchor="ctr" anchorCtr="0">
              <a:spAutoFit/>
            </a:bodyPr>
            <a:lstStyle/>
            <a:p>
              <a:pPr algn="ctr" defTabSz="457200">
                <a:lnSpc>
                  <a:spcPct val="93000"/>
                </a:lnSpc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kumimoji="0" lang="en-US" altLang="ja-JP" sz="14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COMPSAFE2020</a:t>
              </a:r>
            </a:p>
          </p:txBody>
        </p:sp>
        <p:pic>
          <p:nvPicPr>
            <p:cNvPr id="2057" name="Picture 15" descr="ロゴのみ"/>
            <p:cNvPicPr>
              <a:picLocks noChangeArrowheads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924" b="20924"/>
            <a:stretch>
              <a:fillRect/>
            </a:stretch>
          </p:blipFill>
          <p:spPr bwMode="auto">
            <a:xfrm>
              <a:off x="7200900" y="6453188"/>
              <a:ext cx="1681163" cy="36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7" descr="logo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25" y="6453188"/>
              <a:ext cx="1681163" cy="36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スライド番号プレースホルダー 4"/>
          <p:cNvSpPr>
            <a:spLocks noGrp="1"/>
          </p:cNvSpPr>
          <p:nvPr userDrawn="1">
            <p:ph type="sldNum" sz="quarter" idx="4"/>
          </p:nvPr>
        </p:nvSpPr>
        <p:spPr>
          <a:xfrm>
            <a:off x="4038997" y="6661032"/>
            <a:ext cx="1054894" cy="196968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6" r:id="rId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chemeClr val="accent2"/>
          </a:solidFill>
          <a:latin typeface="Comic Sans MS" panose="030F0702030302020204" pitchFamily="66" charset="0"/>
          <a:ea typeface="Arial Unicode MS" pitchFamily="50" charset="-128"/>
          <a:cs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9pPr>
    </p:titleStyle>
    <p:bodyStyle>
      <a:lvl1pPr marL="342900" indent="-342900" algn="l" rtl="0" eaLnBrk="1" fontAlgn="base" latinLnBrk="0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n"/>
        <a:defRPr kumimoji="1" sz="2800">
          <a:solidFill>
            <a:schemeClr val="tx1"/>
          </a:solidFill>
          <a:latin typeface="Arial" pitchFamily="34" charset="0"/>
          <a:ea typeface="Arial Unicode MS" pitchFamily="50" charset="-128"/>
          <a:cs typeface="Arial" pitchFamily="34" charset="0"/>
        </a:defRPr>
      </a:lvl1pPr>
      <a:lvl2pPr marL="742950" indent="-285750" algn="l" rtl="0" eaLnBrk="1" fontAlgn="base" latinLnBrk="0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l"/>
        <a:defRPr kumimoji="1" sz="2400">
          <a:solidFill>
            <a:schemeClr val="tx1"/>
          </a:solidFill>
          <a:latin typeface="Arial" pitchFamily="34" charset="0"/>
          <a:ea typeface="Arial Unicode MS" pitchFamily="50" charset="-128"/>
          <a:cs typeface="Arial" pitchFamily="34" charset="0"/>
        </a:defRPr>
      </a:lvl2pPr>
      <a:lvl3pPr marL="1143000" indent="-228600" algn="l" rtl="0" eaLnBrk="1" fontAlgn="base" latinLnBrk="0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u"/>
        <a:defRPr kumimoji="1" sz="2000">
          <a:solidFill>
            <a:schemeClr val="tx1"/>
          </a:solidFill>
          <a:latin typeface="Arial" pitchFamily="34" charset="0"/>
          <a:ea typeface="Arial Unicode MS" pitchFamily="50" charset="-128"/>
          <a:cs typeface="Arial" pitchFamily="34" charset="0"/>
        </a:defRPr>
      </a:lvl3pPr>
      <a:lvl4pPr marL="1600200" indent="-228600" algn="l" rtl="0" eaLnBrk="1" fontAlgn="base" latinLnBrk="0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p"/>
        <a:defRPr kumimoji="1" sz="1800">
          <a:solidFill>
            <a:schemeClr val="tx1"/>
          </a:solidFill>
          <a:latin typeface="Arial" pitchFamily="34" charset="0"/>
          <a:ea typeface="Arial Unicode MS" pitchFamily="50" charset="-128"/>
          <a:cs typeface="Arial" pitchFamily="34" charset="0"/>
        </a:defRPr>
      </a:lvl4pPr>
      <a:lvl5pPr marL="2057400" indent="-228600" algn="l" rtl="0" eaLnBrk="1" fontAlgn="base" latinLnBrk="0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kumimoji="1" sz="1800">
          <a:solidFill>
            <a:schemeClr val="tx1"/>
          </a:solidFill>
          <a:latin typeface="Arial" pitchFamily="34" charset="0"/>
          <a:ea typeface="Arial Unicode MS" pitchFamily="50" charset="-128"/>
          <a:cs typeface="Arial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0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11" Type="http://schemas.openxmlformats.org/officeDocument/2006/relationships/image" Target="../media/image23.png"/><Relationship Id="rId10" Type="http://schemas.openxmlformats.org/officeDocument/2006/relationships/image" Target="../media/image22.pn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video" Target="../media/media5.mp4"/><Relationship Id="rId13" Type="http://schemas.openxmlformats.org/officeDocument/2006/relationships/image" Target="../media/image34.png"/><Relationship Id="rId3" Type="http://schemas.microsoft.com/office/2007/relationships/media" Target="../media/media3.mp4"/><Relationship Id="rId7" Type="http://schemas.microsoft.com/office/2007/relationships/media" Target="../media/media5.mp4"/><Relationship Id="rId12" Type="http://schemas.openxmlformats.org/officeDocument/2006/relationships/image" Target="../media/image3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video" Target="../media/media4.mp4"/><Relationship Id="rId11" Type="http://schemas.openxmlformats.org/officeDocument/2006/relationships/image" Target="../media/image32.png"/><Relationship Id="rId5" Type="http://schemas.microsoft.com/office/2007/relationships/media" Target="../media/media4.mp4"/><Relationship Id="rId10" Type="http://schemas.openxmlformats.org/officeDocument/2006/relationships/image" Target="../media/image31.png"/><Relationship Id="rId4" Type="http://schemas.openxmlformats.org/officeDocument/2006/relationships/video" Target="../media/media3.mp4"/><Relationship Id="rId9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microsoft.com/office/2007/relationships/hdphoto" Target="../media/hdphoto5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jpe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69.png"/><Relationship Id="rId4" Type="http://schemas.openxmlformats.org/officeDocument/2006/relationships/image" Target="../media/image6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74.png"/><Relationship Id="rId5" Type="http://schemas.openxmlformats.org/officeDocument/2006/relationships/image" Target="../media/image76.png"/><Relationship Id="rId4" Type="http://schemas.openxmlformats.org/officeDocument/2006/relationships/notesSlide" Target="../notesSlides/notesSlide2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75.png"/><Relationship Id="rId5" Type="http://schemas.openxmlformats.org/officeDocument/2006/relationships/image" Target="../media/image78.png"/><Relationship Id="rId4" Type="http://schemas.openxmlformats.org/officeDocument/2006/relationships/notesSlide" Target="../notesSlides/notesSlide2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77.png"/><Relationship Id="rId5" Type="http://schemas.openxmlformats.org/officeDocument/2006/relationships/image" Target="../media/image80.png"/><Relationship Id="rId4" Type="http://schemas.openxmlformats.org/officeDocument/2006/relationships/notesSlide" Target="../notesSlides/notesSlide2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7.sv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9.sv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0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11" Type="http://schemas.openxmlformats.org/officeDocument/2006/relationships/image" Target="../media/image23.png"/><Relationship Id="rId10" Type="http://schemas.openxmlformats.org/officeDocument/2006/relationships/image" Target="../media/image22.png"/><Relationship Id="rId9" Type="http://schemas.openxmlformats.org/officeDocument/2006/relationships/image" Target="../media/image2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9.png"/><Relationship Id="rId5" Type="http://schemas.openxmlformats.org/officeDocument/2006/relationships/image" Target="../media/image97.jpeg"/><Relationship Id="rId4" Type="http://schemas.openxmlformats.org/officeDocument/2006/relationships/image" Target="../media/image9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0.png"/><Relationship Id="rId5" Type="http://schemas.openxmlformats.org/officeDocument/2006/relationships/image" Target="../media/image101.png"/><Relationship Id="rId4" Type="http://schemas.openxmlformats.org/officeDocument/2006/relationships/image" Target="../media/image9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sv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5.svg"/><Relationship Id="rId4" Type="http://schemas.openxmlformats.org/officeDocument/2006/relationships/image" Target="../media/image10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sv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9.svg"/><Relationship Id="rId4" Type="http://schemas.openxmlformats.org/officeDocument/2006/relationships/image" Target="../media/image10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sv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3.svg"/><Relationship Id="rId4" Type="http://schemas.openxmlformats.org/officeDocument/2006/relationships/image" Target="../media/image1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jpg"/><Relationship Id="rId4" Type="http://schemas.openxmlformats.org/officeDocument/2006/relationships/image" Target="../media/image52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sv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sv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0.sv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sv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sv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7.svg"/><Relationship Id="rId4" Type="http://schemas.openxmlformats.org/officeDocument/2006/relationships/image" Target="../media/image12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sv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1.svg"/><Relationship Id="rId4" Type="http://schemas.openxmlformats.org/officeDocument/2006/relationships/image" Target="../media/image13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sv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5.svg"/><Relationship Id="rId4" Type="http://schemas.openxmlformats.org/officeDocument/2006/relationships/image" Target="../media/image13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0.png"/><Relationship Id="rId4" Type="http://schemas.openxmlformats.org/officeDocument/2006/relationships/image" Target="../media/image137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0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00.png"/><Relationship Id="rId12" Type="http://schemas.openxmlformats.org/officeDocument/2006/relationships/image" Target="../media/image12.png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142.png"/><Relationship Id="rId11" Type="http://schemas.openxmlformats.org/officeDocument/2006/relationships/image" Target="../media/image1100.png"/><Relationship Id="rId5" Type="http://schemas.openxmlformats.org/officeDocument/2006/relationships/image" Target="../media/image141.png"/><Relationship Id="rId10" Type="http://schemas.openxmlformats.org/officeDocument/2006/relationships/image" Target="../media/image1000.png"/><Relationship Id="rId4" Type="http://schemas.openxmlformats.org/officeDocument/2006/relationships/notesSlide" Target="../notesSlides/notesSlide44.xml"/><Relationship Id="rId9" Type="http://schemas.openxmlformats.org/officeDocument/2006/relationships/image" Target="../media/image900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openxmlformats.org/officeDocument/2006/relationships/image" Target="../media/image180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0" y="656692"/>
            <a:ext cx="9144000" cy="1980220"/>
          </a:xfrm>
          <a:noFill/>
        </p:spPr>
        <p:txBody>
          <a:bodyPr>
            <a:noAutofit/>
          </a:bodyPr>
          <a:lstStyle/>
          <a:p>
            <a:r>
              <a:rPr lang="en-US" altLang="ja-JP" sz="3200" dirty="0"/>
              <a:t>Accurate electrodeposition simulation </a:t>
            </a:r>
            <a:br>
              <a:rPr lang="en-US" altLang="ja-JP" sz="3200" dirty="0"/>
            </a:br>
            <a:r>
              <a:rPr lang="en-US" altLang="ja-JP" sz="3200" dirty="0"/>
              <a:t>of automobile bodies with </a:t>
            </a:r>
            <a:br>
              <a:rPr lang="en-US" altLang="ja-JP" sz="3200" dirty="0"/>
            </a:br>
            <a:r>
              <a:rPr lang="en-US" altLang="ja-JP" sz="3200" dirty="0"/>
              <a:t>edge-based smoothed finite element method </a:t>
            </a:r>
            <a:br>
              <a:rPr lang="en-US" altLang="ja-JP" sz="3200" dirty="0"/>
            </a:br>
            <a:r>
              <a:rPr lang="en-US" altLang="ja-JP" sz="3200" dirty="0"/>
              <a:t>using 4-node tetrahedral meshes</a:t>
            </a:r>
            <a:endParaRPr kumimoji="1" lang="ja-JP" altLang="en-US" sz="3200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0" y="5481228"/>
            <a:ext cx="9144000" cy="828092"/>
          </a:xfrm>
        </p:spPr>
        <p:txBody>
          <a:bodyPr/>
          <a:lstStyle/>
          <a:p>
            <a:r>
              <a:rPr lang="en-US" altLang="ja-JP" sz="2400" b="1" u="sng" dirty="0"/>
              <a:t>Yuki ONISHI</a:t>
            </a:r>
            <a:br>
              <a:rPr lang="en-US" altLang="ja-JP" sz="2400" b="1" dirty="0"/>
            </a:br>
            <a:r>
              <a:rPr lang="en-US" altLang="ja-JP" sz="2400" dirty="0"/>
              <a:t>Tokyo Institute of Technology (Japan)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F485792-9258-4ED1-9ABF-86FBDA4F63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7" b="8474"/>
          <a:stretch/>
        </p:blipFill>
        <p:spPr>
          <a:xfrm>
            <a:off x="2145669" y="2636912"/>
            <a:ext cx="4852661" cy="2833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8989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Framework of ED Simulation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10</a:t>
            </a:fld>
            <a:endParaRPr lang="ja-JP" altLang="en-US" dirty="0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768F9387-75FF-42E5-9896-A0044B61FF86}"/>
              </a:ext>
            </a:extLst>
          </p:cNvPr>
          <p:cNvSpPr/>
          <p:nvPr/>
        </p:nvSpPr>
        <p:spPr>
          <a:xfrm>
            <a:off x="261257" y="3561567"/>
            <a:ext cx="8641583" cy="275630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kumimoji="1" lang="en-US" altLang="ja-JP" sz="2400" dirty="0">
                <a:solidFill>
                  <a:schemeClr val="tx1"/>
                </a:solidFill>
              </a:rPr>
              <a:t>Framework for </a:t>
            </a:r>
            <a:r>
              <a:rPr lang="en-US" altLang="ja-JP" sz="2400" dirty="0">
                <a:solidFill>
                  <a:schemeClr val="tx1"/>
                </a:solidFill>
              </a:rPr>
              <a:t>S</a:t>
            </a:r>
            <a:r>
              <a:rPr kumimoji="1" lang="en-US" altLang="ja-JP" sz="2400" dirty="0">
                <a:solidFill>
                  <a:schemeClr val="tx1"/>
                </a:solidFill>
              </a:rPr>
              <a:t>olid </a:t>
            </a:r>
            <a:r>
              <a:rPr lang="en-US" altLang="ja-JP" sz="2400" dirty="0">
                <a:solidFill>
                  <a:schemeClr val="tx1"/>
                </a:solidFill>
              </a:rPr>
              <a:t>M</a:t>
            </a:r>
            <a:r>
              <a:rPr kumimoji="1" lang="en-US" altLang="ja-JP" sz="2400" dirty="0">
                <a:solidFill>
                  <a:schemeClr val="tx1"/>
                </a:solidFill>
              </a:rPr>
              <a:t>echanics Simulation</a:t>
            </a:r>
            <a:endParaRPr kumimoji="1" lang="ja-JP" altLang="en-US" sz="2400" dirty="0">
              <a:solidFill>
                <a:schemeClr val="tx1"/>
              </a:solidFill>
            </a:endParaRPr>
          </a:p>
        </p:txBody>
      </p:sp>
      <p:sp>
        <p:nvSpPr>
          <p:cNvPr id="51" name="正方形/長方形 50">
            <a:extLst>
              <a:ext uri="{FF2B5EF4-FFF2-40B4-BE49-F238E27FC236}">
                <a16:creationId xmlns:a16="http://schemas.microsoft.com/office/drawing/2014/main" id="{24989C0C-FE78-4133-85E8-306752E7D950}"/>
              </a:ext>
            </a:extLst>
          </p:cNvPr>
          <p:cNvSpPr/>
          <p:nvPr/>
        </p:nvSpPr>
        <p:spPr>
          <a:xfrm>
            <a:off x="2765171" y="4013784"/>
            <a:ext cx="2887079" cy="2232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000" b="1" dirty="0">
                <a:solidFill>
                  <a:srgbClr val="2F5597"/>
                </a:solidFill>
                <a:ea typeface="ＭＳ Ｐゴシック" panose="020B0600070205080204" pitchFamily="50" charset="-128"/>
              </a:rPr>
              <a:t>2. Model Identification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000" dirty="0">
                <a:solidFill>
                  <a:schemeClr val="tx1"/>
                </a:solidFill>
                <a:ea typeface="ＭＳ Ｐゴシック" panose="020B0600070205080204" pitchFamily="50" charset="-128"/>
              </a:rPr>
              <a:t>(stress/strain curve)</a:t>
            </a: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3" name="正方形/長方形 52">
            <a:extLst>
              <a:ext uri="{FF2B5EF4-FFF2-40B4-BE49-F238E27FC236}">
                <a16:creationId xmlns:a16="http://schemas.microsoft.com/office/drawing/2014/main" id="{C5619E9D-9884-437B-B544-26902CA98B06}"/>
              </a:ext>
            </a:extLst>
          </p:cNvPr>
          <p:cNvSpPr/>
          <p:nvPr/>
        </p:nvSpPr>
        <p:spPr>
          <a:xfrm>
            <a:off x="5989414" y="4013201"/>
            <a:ext cx="2806682" cy="2232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000" b="1" dirty="0">
                <a:solidFill>
                  <a:srgbClr val="2F5597"/>
                </a:solidFill>
                <a:ea typeface="游ゴシック" panose="020B0400000000000000" pitchFamily="50" charset="-128"/>
                <a:cs typeface="Calibri" panose="020F0502020204030204" pitchFamily="34" charset="0"/>
              </a:rPr>
              <a:t>3. Calculation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000" dirty="0">
                <a:solidFill>
                  <a:schemeClr val="tx1"/>
                </a:solidFill>
                <a:ea typeface="游ゴシック" panose="020B0400000000000000" pitchFamily="50" charset="-128"/>
                <a:cs typeface="Calibri" panose="020F0502020204030204" pitchFamily="34" charset="0"/>
              </a:rPr>
              <a:t>(FEM etc.)</a:t>
            </a:r>
            <a:endParaRPr lang="ja-JP" altLang="en-US" sz="2000" dirty="0">
              <a:solidFill>
                <a:schemeClr val="tx1"/>
              </a:solidFill>
              <a:ea typeface="游ゴシック" panose="020B0400000000000000" pitchFamily="50" charset="-128"/>
              <a:cs typeface="Calibri" panose="020F0502020204030204" pitchFamily="34" charset="0"/>
            </a:endParaRPr>
          </a:p>
          <a:p>
            <a:pPr lvl="0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000" dirty="0">
              <a:solidFill>
                <a:srgbClr val="2F5597"/>
              </a:solidFill>
              <a:ea typeface="ＭＳ Ｐゴシック" panose="020B0600070205080204" pitchFamily="50" charset="-128"/>
            </a:endParaRPr>
          </a:p>
        </p:txBody>
      </p:sp>
      <p:sp>
        <p:nvSpPr>
          <p:cNvPr id="55" name="正方形/長方形 54">
            <a:extLst>
              <a:ext uri="{FF2B5EF4-FFF2-40B4-BE49-F238E27FC236}">
                <a16:creationId xmlns:a16="http://schemas.microsoft.com/office/drawing/2014/main" id="{B1EC308B-119C-49F9-94AB-27E32A67BD59}"/>
              </a:ext>
            </a:extLst>
          </p:cNvPr>
          <p:cNvSpPr/>
          <p:nvPr/>
        </p:nvSpPr>
        <p:spPr>
          <a:xfrm>
            <a:off x="383085" y="4013784"/>
            <a:ext cx="2065013" cy="2232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000" b="1" dirty="0">
                <a:solidFill>
                  <a:srgbClr val="2F5597"/>
                </a:solidFill>
                <a:ea typeface="ＭＳ Ｐゴシック" panose="020B0600070205080204" pitchFamily="50" charset="-128"/>
              </a:rPr>
              <a:t>1. Basic Tests</a:t>
            </a:r>
          </a:p>
          <a:p>
            <a:pPr lvl="0"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000" dirty="0">
                <a:solidFill>
                  <a:schemeClr val="tx1"/>
                </a:solidFill>
                <a:ea typeface="ＭＳ Ｐゴシック" panose="020B0600070205080204" pitchFamily="50" charset="-128"/>
              </a:rPr>
              <a:t>(Tensile test)</a:t>
            </a:r>
          </a:p>
        </p:txBody>
      </p:sp>
      <p:sp>
        <p:nvSpPr>
          <p:cNvPr id="57" name="二等辺三角形 56">
            <a:extLst>
              <a:ext uri="{FF2B5EF4-FFF2-40B4-BE49-F238E27FC236}">
                <a16:creationId xmlns:a16="http://schemas.microsoft.com/office/drawing/2014/main" id="{F1452E68-0F8A-4433-AE50-034604B438A0}"/>
              </a:ext>
            </a:extLst>
          </p:cNvPr>
          <p:cNvSpPr/>
          <p:nvPr/>
        </p:nvSpPr>
        <p:spPr>
          <a:xfrm rot="5400000">
            <a:off x="1490631" y="4971248"/>
            <a:ext cx="2232000" cy="317073"/>
          </a:xfrm>
          <a:prstGeom prst="triangle">
            <a:avLst>
              <a:gd name="adj" fmla="val 50931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二等辺三角形 57">
            <a:extLst>
              <a:ext uri="{FF2B5EF4-FFF2-40B4-BE49-F238E27FC236}">
                <a16:creationId xmlns:a16="http://schemas.microsoft.com/office/drawing/2014/main" id="{F1452E68-0F8A-4433-AE50-034604B438A0}"/>
              </a:ext>
            </a:extLst>
          </p:cNvPr>
          <p:cNvSpPr/>
          <p:nvPr/>
        </p:nvSpPr>
        <p:spPr>
          <a:xfrm rot="5400000">
            <a:off x="4704832" y="4976009"/>
            <a:ext cx="2232000" cy="317073"/>
          </a:xfrm>
          <a:prstGeom prst="triangle">
            <a:avLst>
              <a:gd name="adj" fmla="val 50931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1" name="図 40">
            <a:extLst>
              <a:ext uri="{FF2B5EF4-FFF2-40B4-BE49-F238E27FC236}">
                <a16:creationId xmlns:a16="http://schemas.microsoft.com/office/drawing/2014/main" id="{C30AE39E-A548-4B50-AB31-54E9397971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82" t="1943" r="1648" b="22317"/>
          <a:stretch/>
        </p:blipFill>
        <p:spPr>
          <a:xfrm>
            <a:off x="6624133" y="4665319"/>
            <a:ext cx="1620275" cy="1536901"/>
          </a:xfrm>
          <a:prstGeom prst="rect">
            <a:avLst/>
          </a:prstGeom>
        </p:spPr>
      </p:pic>
      <p:grpSp>
        <p:nvGrpSpPr>
          <p:cNvPr id="34" name="グループ化 33">
            <a:extLst>
              <a:ext uri="{FF2B5EF4-FFF2-40B4-BE49-F238E27FC236}">
                <a16:creationId xmlns:a16="http://schemas.microsoft.com/office/drawing/2014/main" id="{EAE1D135-3E9D-426A-B25A-4591D5BE55B1}"/>
              </a:ext>
            </a:extLst>
          </p:cNvPr>
          <p:cNvGrpSpPr/>
          <p:nvPr/>
        </p:nvGrpSpPr>
        <p:grpSpPr>
          <a:xfrm>
            <a:off x="3383852" y="4869160"/>
            <a:ext cx="1548188" cy="1164986"/>
            <a:chOff x="3707999" y="3126570"/>
            <a:chExt cx="1881572" cy="1728000"/>
          </a:xfrm>
          <a:noFill/>
        </p:grpSpPr>
        <p:sp>
          <p:nvSpPr>
            <p:cNvPr id="35" name="正方形/長方形 34">
              <a:extLst>
                <a:ext uri="{FF2B5EF4-FFF2-40B4-BE49-F238E27FC236}">
                  <a16:creationId xmlns:a16="http://schemas.microsoft.com/office/drawing/2014/main" id="{2FBF5A60-33EA-4886-9AA8-3722733F1B0F}"/>
                </a:ext>
              </a:extLst>
            </p:cNvPr>
            <p:cNvSpPr/>
            <p:nvPr/>
          </p:nvSpPr>
          <p:spPr>
            <a:xfrm>
              <a:off x="3707999" y="3126570"/>
              <a:ext cx="1728000" cy="172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grpSp>
          <p:nvGrpSpPr>
            <p:cNvPr id="36" name="グループ化 35">
              <a:extLst>
                <a:ext uri="{FF2B5EF4-FFF2-40B4-BE49-F238E27FC236}">
                  <a16:creationId xmlns:a16="http://schemas.microsoft.com/office/drawing/2014/main" id="{E17069C7-21EA-44AC-858B-A2BB539950E6}"/>
                </a:ext>
              </a:extLst>
            </p:cNvPr>
            <p:cNvGrpSpPr/>
            <p:nvPr/>
          </p:nvGrpSpPr>
          <p:grpSpPr>
            <a:xfrm>
              <a:off x="3811887" y="3213000"/>
              <a:ext cx="1557761" cy="1557762"/>
              <a:chOff x="3811888" y="2631163"/>
              <a:chExt cx="1557761" cy="1557762"/>
            </a:xfrm>
            <a:grpFill/>
          </p:grpSpPr>
          <p:sp>
            <p:nvSpPr>
              <p:cNvPr id="38" name="フリーフォーム: 図形 14">
                <a:extLst>
                  <a:ext uri="{FF2B5EF4-FFF2-40B4-BE49-F238E27FC236}">
                    <a16:creationId xmlns:a16="http://schemas.microsoft.com/office/drawing/2014/main" id="{D66BFD02-325D-4EFB-980C-4ECF98DF86E6}"/>
                  </a:ext>
                </a:extLst>
              </p:cNvPr>
              <p:cNvSpPr/>
              <p:nvPr/>
            </p:nvSpPr>
            <p:spPr>
              <a:xfrm>
                <a:off x="3817942" y="2731491"/>
                <a:ext cx="1450181" cy="1450181"/>
              </a:xfrm>
              <a:custGeom>
                <a:avLst/>
                <a:gdLst>
                  <a:gd name="connsiteX0" fmla="*/ 36979 w 1450180"/>
                  <a:gd name="connsiteY0" fmla="*/ 1414400 h 1450180"/>
                  <a:gd name="connsiteX1" fmla="*/ 174681 w 1450180"/>
                  <a:gd name="connsiteY1" fmla="*/ 302189 h 1450180"/>
                  <a:gd name="connsiteX2" fmla="*/ 358284 w 1450180"/>
                  <a:gd name="connsiteY2" fmla="*/ 355151 h 1450180"/>
                  <a:gd name="connsiteX3" fmla="*/ 817293 w 1450180"/>
                  <a:gd name="connsiteY3" fmla="*/ 90339 h 1450180"/>
                  <a:gd name="connsiteX4" fmla="*/ 1414005 w 1450180"/>
                  <a:gd name="connsiteY4" fmla="*/ 37376 h 1450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50180" h="1450180">
                    <a:moveTo>
                      <a:pt x="36979" y="1414400"/>
                    </a:moveTo>
                    <a:lnTo>
                      <a:pt x="174681" y="302189"/>
                    </a:lnTo>
                    <a:cubicBezTo>
                      <a:pt x="174681" y="302189"/>
                      <a:pt x="266482" y="355151"/>
                      <a:pt x="358284" y="355151"/>
                    </a:cubicBezTo>
                    <a:cubicBezTo>
                      <a:pt x="460922" y="355151"/>
                      <a:pt x="652438" y="143026"/>
                      <a:pt x="817293" y="90339"/>
                    </a:cubicBezTo>
                    <a:cubicBezTo>
                      <a:pt x="1009546" y="28895"/>
                      <a:pt x="1414005" y="37376"/>
                      <a:pt x="1414005" y="37376"/>
                    </a:cubicBezTo>
                  </a:path>
                </a:pathLst>
              </a:custGeom>
              <a:grpFill/>
              <a:ln w="109136" cap="rnd">
                <a:solidFill>
                  <a:srgbClr val="FF7F2A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39" name="フリーフォーム: 図形 15">
                <a:extLst>
                  <a:ext uri="{FF2B5EF4-FFF2-40B4-BE49-F238E27FC236}">
                    <a16:creationId xmlns:a16="http://schemas.microsoft.com/office/drawing/2014/main" id="{C557CA48-BEEB-4379-BD73-172697F1AB41}"/>
                  </a:ext>
                </a:extLst>
              </p:cNvPr>
              <p:cNvSpPr/>
              <p:nvPr/>
            </p:nvSpPr>
            <p:spPr>
              <a:xfrm>
                <a:off x="3811889" y="2631163"/>
                <a:ext cx="51638" cy="1553457"/>
              </a:xfrm>
              <a:custGeom>
                <a:avLst/>
                <a:gdLst>
                  <a:gd name="connsiteX0" fmla="*/ 25819 w 51638"/>
                  <a:gd name="connsiteY0" fmla="*/ 25819 h 1553457"/>
                  <a:gd name="connsiteX1" fmla="*/ 25819 w 51638"/>
                  <a:gd name="connsiteY1" fmla="*/ 1531941 h 1553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1638" h="1553457">
                    <a:moveTo>
                      <a:pt x="25819" y="25819"/>
                    </a:moveTo>
                    <a:lnTo>
                      <a:pt x="25819" y="1531941"/>
                    </a:lnTo>
                  </a:path>
                </a:pathLst>
              </a:custGeom>
              <a:grpFill/>
              <a:ln w="76200" cap="rnd">
                <a:solidFill>
                  <a:srgbClr val="00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40" name="フリーフォーム: 図形 16">
                <a:extLst>
                  <a:ext uri="{FF2B5EF4-FFF2-40B4-BE49-F238E27FC236}">
                    <a16:creationId xmlns:a16="http://schemas.microsoft.com/office/drawing/2014/main" id="{EF6DDABF-FD2F-48C7-A38B-C7D3ED3AECFF}"/>
                  </a:ext>
                </a:extLst>
              </p:cNvPr>
              <p:cNvSpPr/>
              <p:nvPr/>
            </p:nvSpPr>
            <p:spPr>
              <a:xfrm>
                <a:off x="3811888" y="4137287"/>
                <a:ext cx="1557761" cy="51638"/>
              </a:xfrm>
              <a:custGeom>
                <a:avLst/>
                <a:gdLst>
                  <a:gd name="connsiteX0" fmla="*/ 1531942 w 1557760"/>
                  <a:gd name="connsiteY0" fmla="*/ 25819 h 51638"/>
                  <a:gd name="connsiteX1" fmla="*/ 25819 w 1557760"/>
                  <a:gd name="connsiteY1" fmla="*/ 25819 h 51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57760" h="51638">
                    <a:moveTo>
                      <a:pt x="1531942" y="25819"/>
                    </a:moveTo>
                    <a:lnTo>
                      <a:pt x="25819" y="25819"/>
                    </a:lnTo>
                  </a:path>
                </a:pathLst>
              </a:custGeom>
              <a:grpFill/>
              <a:ln w="76200" cap="rnd">
                <a:solidFill>
                  <a:srgbClr val="00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テキスト ボックス 36">
                  <a:extLst>
                    <a:ext uri="{FF2B5EF4-FFF2-40B4-BE49-F238E27FC236}">
                      <a16:creationId xmlns:a16="http://schemas.microsoft.com/office/drawing/2014/main" id="{C1134BED-D762-4E64-8DBB-938FE6C191D2}"/>
                    </a:ext>
                  </a:extLst>
                </p:cNvPr>
                <p:cNvSpPr txBox="1"/>
                <p:nvPr/>
              </p:nvSpPr>
              <p:spPr>
                <a:xfrm>
                  <a:off x="3978824" y="3803961"/>
                  <a:ext cx="1610747" cy="628887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𝜎</m:t>
                        </m:r>
                        <m:r>
                          <a:rPr kumimoji="1" lang="en-US" altLang="ja-JP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=</m:t>
                        </m:r>
                        <m:r>
                          <a:rPr kumimoji="1" lang="en-US" altLang="ja-JP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𝐸</m:t>
                        </m:r>
                        <m:sSup>
                          <m:sSupPr>
                            <m:ctrlPr>
                              <a:rPr kumimoji="1" lang="en-US" altLang="ja-JP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1" lang="ja-JP" alt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𝜀</m:t>
                            </m:r>
                          </m:e>
                          <m:sup>
                            <m:r>
                              <a:rPr kumimoji="1" lang="en-US" altLang="ja-JP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𝑛</m:t>
                            </m:r>
                          </m:sup>
                        </m:sSup>
                      </m:oMath>
                    </m:oMathPara>
                  </a14:m>
                  <a:endParaRPr kumimoji="1" lang="ja-JP" altLang="en-US" sz="24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游ゴシック" panose="020B0400000000000000" pitchFamily="50" charset="-128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7" name="テキスト ボックス 36">
                  <a:extLst>
                    <a:ext uri="{FF2B5EF4-FFF2-40B4-BE49-F238E27FC236}">
                      <a16:creationId xmlns:a16="http://schemas.microsoft.com/office/drawing/2014/main" id="{C1134BED-D762-4E64-8DBB-938FE6C191D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78824" y="3803961"/>
                  <a:ext cx="1610747" cy="628887"/>
                </a:xfrm>
                <a:prstGeom prst="rect">
                  <a:avLst/>
                </a:prstGeom>
                <a:blipFill>
                  <a:blip r:embed="rId8"/>
                  <a:stretch>
                    <a:fillRect b="-285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8" name="図 27">
            <a:extLst>
              <a:ext uri="{FF2B5EF4-FFF2-40B4-BE49-F238E27FC236}">
                <a16:creationId xmlns:a16="http://schemas.microsoft.com/office/drawing/2014/main" id="{2057B8EA-91F7-43C2-9115-34AA70A60AC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7762" r="11765"/>
          <a:stretch/>
        </p:blipFill>
        <p:spPr>
          <a:xfrm>
            <a:off x="722241" y="4685395"/>
            <a:ext cx="1330331" cy="15039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ADB15DF5-80CB-4F24-80BA-B0D620D95421}"/>
              </a:ext>
            </a:extLst>
          </p:cNvPr>
          <p:cNvSpPr txBox="1"/>
          <p:nvPr/>
        </p:nvSpPr>
        <p:spPr>
          <a:xfrm>
            <a:off x="503548" y="6114782"/>
            <a:ext cx="16538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ｺﾞｼｯｸM" panose="020B0600000000000000" pitchFamily="50" charset="-128"/>
                <a:ea typeface="HGSｺﾞｼｯｸM" panose="020B0600000000000000" pitchFamily="50" charset="-128"/>
                <a:cs typeface="+mn-cs"/>
              </a:rPr>
              <a:t>https://www.aandd.co.jp/adhome/products/test/rth_rti.html</a:t>
            </a:r>
            <a:endParaRPr kumimoji="1" lang="ja-JP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SｺﾞｼｯｸM" panose="020B0600000000000000" pitchFamily="50" charset="-128"/>
              <a:ea typeface="HGSｺﾞｼｯｸM" panose="020B0600000000000000" pitchFamily="50" charset="-128"/>
              <a:cs typeface="+mn-cs"/>
            </a:endParaRPr>
          </a:p>
        </p:txBody>
      </p:sp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768F9387-75FF-42E5-9896-A0044B61FF86}"/>
              </a:ext>
            </a:extLst>
          </p:cNvPr>
          <p:cNvSpPr/>
          <p:nvPr/>
        </p:nvSpPr>
        <p:spPr>
          <a:xfrm>
            <a:off x="261257" y="752241"/>
            <a:ext cx="8641583" cy="272228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kumimoji="1" lang="ja-JP" altLang="en-US" sz="2400" dirty="0">
              <a:solidFill>
                <a:schemeClr val="tx1"/>
              </a:solidFill>
            </a:endParaRPr>
          </a:p>
        </p:txBody>
      </p:sp>
      <p:sp>
        <p:nvSpPr>
          <p:cNvPr id="45" name="正方形/長方形 44">
            <a:extLst>
              <a:ext uri="{FF2B5EF4-FFF2-40B4-BE49-F238E27FC236}">
                <a16:creationId xmlns:a16="http://schemas.microsoft.com/office/drawing/2014/main" id="{24989C0C-FE78-4133-85E8-306752E7D950}"/>
              </a:ext>
            </a:extLst>
          </p:cNvPr>
          <p:cNvSpPr/>
          <p:nvPr/>
        </p:nvSpPr>
        <p:spPr>
          <a:xfrm>
            <a:off x="2760302" y="841361"/>
            <a:ext cx="2891948" cy="2563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000" b="1" dirty="0">
                <a:solidFill>
                  <a:srgbClr val="2F5597"/>
                </a:solidFill>
                <a:ea typeface="ＭＳ Ｐゴシック" panose="020B0600070205080204" pitchFamily="50" charset="-128"/>
              </a:rPr>
              <a:t>2. Model Identification</a:t>
            </a:r>
          </a:p>
          <a:p>
            <a:pPr lvl="0"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000" dirty="0">
                <a:solidFill>
                  <a:schemeClr val="tx1"/>
                </a:solidFill>
                <a:ea typeface="ＭＳ Ｐゴシック" panose="020B0600070205080204" pitchFamily="50" charset="-128"/>
              </a:rPr>
              <a:t>(film resistance/growth)</a:t>
            </a:r>
          </a:p>
        </p:txBody>
      </p:sp>
      <p:sp>
        <p:nvSpPr>
          <p:cNvPr id="47" name="正方形/長方形 46">
            <a:extLst>
              <a:ext uri="{FF2B5EF4-FFF2-40B4-BE49-F238E27FC236}">
                <a16:creationId xmlns:a16="http://schemas.microsoft.com/office/drawing/2014/main" id="{C5619E9D-9884-437B-B544-26902CA98B06}"/>
              </a:ext>
            </a:extLst>
          </p:cNvPr>
          <p:cNvSpPr/>
          <p:nvPr/>
        </p:nvSpPr>
        <p:spPr>
          <a:xfrm>
            <a:off x="5964454" y="841361"/>
            <a:ext cx="2831642" cy="2563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ea typeface="游ゴシック" panose="020B0400000000000000" pitchFamily="50" charset="-128"/>
                <a:cs typeface="Calibri" panose="020F0502020204030204" pitchFamily="34" charset="0"/>
              </a:rPr>
              <a:t>3. Calculation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游ゴシック" panose="020B0400000000000000" pitchFamily="50" charset="-128"/>
                <a:cs typeface="Calibri" panose="020F0502020204030204" pitchFamily="34" charset="0"/>
              </a:rPr>
              <a:t>(FEM </a:t>
            </a:r>
            <a:r>
              <a:rPr kumimoji="1" lang="en-US" altLang="ja-JP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游ゴシック" panose="020B0400000000000000" pitchFamily="50" charset="-128"/>
                <a:cs typeface="Calibri" panose="020F0502020204030204" pitchFamily="34" charset="0"/>
              </a:rPr>
              <a:t>etc</a:t>
            </a:r>
            <a:r>
              <a:rPr lang="en-US" altLang="ja-JP" sz="2000" dirty="0">
                <a:solidFill>
                  <a:schemeClr val="tx1"/>
                </a:solidFill>
                <a:ea typeface="游ゴシック" panose="020B0400000000000000" pitchFamily="50" charset="-128"/>
                <a:cs typeface="Calibri" panose="020F0502020204030204" pitchFamily="34" charset="0"/>
              </a:rPr>
              <a:t>.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游ゴシック" panose="020B0400000000000000" pitchFamily="50" charset="-128"/>
                <a:cs typeface="Calibri" panose="020F0502020204030204" pitchFamily="34" charset="0"/>
              </a:rPr>
              <a:t>)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游ゴシック" panose="020B04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49" name="正方形/長方形 48">
            <a:extLst>
              <a:ext uri="{FF2B5EF4-FFF2-40B4-BE49-F238E27FC236}">
                <a16:creationId xmlns:a16="http://schemas.microsoft.com/office/drawing/2014/main" id="{B1EC308B-119C-49F9-94AB-27E32A67BD59}"/>
              </a:ext>
            </a:extLst>
          </p:cNvPr>
          <p:cNvSpPr/>
          <p:nvPr/>
        </p:nvSpPr>
        <p:spPr>
          <a:xfrm>
            <a:off x="383085" y="837204"/>
            <a:ext cx="2065013" cy="25626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000" b="1" dirty="0">
                <a:solidFill>
                  <a:srgbClr val="2F5597"/>
                </a:solidFill>
                <a:ea typeface="ＭＳ Ｐゴシック" panose="020B0600070205080204" pitchFamily="50" charset="-128"/>
              </a:rPr>
              <a:t>1. Basic Tests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000" dirty="0">
                <a:solidFill>
                  <a:schemeClr val="tx1"/>
                </a:solidFill>
                <a:ea typeface="ＭＳ Ｐゴシック" panose="020B0600070205080204" pitchFamily="50" charset="-128"/>
              </a:rPr>
              <a:t>(one-plate tests)</a:t>
            </a: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9" name="二等辺三角形 58">
            <a:extLst>
              <a:ext uri="{FF2B5EF4-FFF2-40B4-BE49-F238E27FC236}">
                <a16:creationId xmlns:a16="http://schemas.microsoft.com/office/drawing/2014/main" id="{F1452E68-0F8A-4433-AE50-034604B438A0}"/>
              </a:ext>
            </a:extLst>
          </p:cNvPr>
          <p:cNvSpPr/>
          <p:nvPr/>
        </p:nvSpPr>
        <p:spPr>
          <a:xfrm rot="5400000">
            <a:off x="1325032" y="1959674"/>
            <a:ext cx="2563200" cy="317073"/>
          </a:xfrm>
          <a:prstGeom prst="triangle">
            <a:avLst>
              <a:gd name="adj" fmla="val 50931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二等辺三角形 59">
            <a:extLst>
              <a:ext uri="{FF2B5EF4-FFF2-40B4-BE49-F238E27FC236}">
                <a16:creationId xmlns:a16="http://schemas.microsoft.com/office/drawing/2014/main" id="{F1452E68-0F8A-4433-AE50-034604B438A0}"/>
              </a:ext>
            </a:extLst>
          </p:cNvPr>
          <p:cNvSpPr/>
          <p:nvPr/>
        </p:nvSpPr>
        <p:spPr>
          <a:xfrm rot="5400000">
            <a:off x="4529186" y="1964425"/>
            <a:ext cx="2563200" cy="317073"/>
          </a:xfrm>
          <a:prstGeom prst="triangle">
            <a:avLst>
              <a:gd name="adj" fmla="val 50931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1" name="図 60"/>
          <p:cNvPicPr>
            <a:picLocks noChangeAspect="1"/>
          </p:cNvPicPr>
          <p:nvPr/>
        </p:nvPicPr>
        <p:blipFill rotWithShape="1">
          <a:blip r:embed="rId10"/>
          <a:srcRect l="13044" t="1286" r="1807" b="12747"/>
          <a:stretch/>
        </p:blipFill>
        <p:spPr>
          <a:xfrm>
            <a:off x="473636" y="1545089"/>
            <a:ext cx="1888493" cy="1851465"/>
          </a:xfrm>
          <a:prstGeom prst="rect">
            <a:avLst/>
          </a:prstGeom>
        </p:spPr>
      </p:pic>
      <p:pic>
        <p:nvPicPr>
          <p:cNvPr id="44" name="図 43">
            <a:extLst>
              <a:ext uri="{FF2B5EF4-FFF2-40B4-BE49-F238E27FC236}">
                <a16:creationId xmlns:a16="http://schemas.microsoft.com/office/drawing/2014/main" id="{64FB6906-C53B-42F4-9C94-B97BA0F5783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7" b="8474"/>
          <a:stretch/>
        </p:blipFill>
        <p:spPr>
          <a:xfrm>
            <a:off x="6183544" y="1639956"/>
            <a:ext cx="2420904" cy="1413431"/>
          </a:xfrm>
          <a:prstGeom prst="rect">
            <a:avLst/>
          </a:prstGeom>
        </p:spPr>
      </p:pic>
      <p:pic>
        <p:nvPicPr>
          <p:cNvPr id="65" name="図 64">
            <a:extLst>
              <a:ext uri="{FF2B5EF4-FFF2-40B4-BE49-F238E27FC236}">
                <a16:creationId xmlns:a16="http://schemas.microsoft.com/office/drawing/2014/main" id="{D8FFDFEC-A6F7-4DFE-8558-05FAA6D4A35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160" y="1537224"/>
            <a:ext cx="2811055" cy="174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6365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BE06456-0CAA-46F7-B4EE-D069826C7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Meshing Issue 1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3F68333-6A41-4D8A-BB34-753D1E52E0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 eaLnBrk="1" hangingPunct="1">
              <a:buNone/>
            </a:pPr>
            <a:r>
              <a:rPr lang="en-US" altLang="ja-JP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Issue 1: Impossible to make a good HEX mesh</a:t>
            </a:r>
            <a:br>
              <a:rPr lang="en-US" altLang="ja-JP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 carbodies.</a:t>
            </a:r>
          </a:p>
          <a:p>
            <a:endParaRPr kumimoji="1" lang="en-US" altLang="ja-JP" sz="2400" dirty="0"/>
          </a:p>
          <a:p>
            <a:endParaRPr lang="en-US" altLang="ja-JP" sz="2400" dirty="0"/>
          </a:p>
          <a:p>
            <a:endParaRPr kumimoji="1" lang="en-US" altLang="ja-JP" sz="2400" dirty="0"/>
          </a:p>
          <a:p>
            <a:endParaRPr lang="en-US" altLang="ja-JP" sz="2400" dirty="0"/>
          </a:p>
          <a:p>
            <a:endParaRPr kumimoji="1" lang="en-US" altLang="ja-JP" sz="2400" dirty="0"/>
          </a:p>
          <a:p>
            <a:endParaRPr lang="en-US" altLang="ja-JP" sz="2400" dirty="0"/>
          </a:p>
          <a:p>
            <a:endParaRPr kumimoji="1" lang="en-US" altLang="ja-JP" sz="2400" dirty="0"/>
          </a:p>
          <a:p>
            <a:endParaRPr kumimoji="1" lang="en-US" altLang="ja-JP" sz="1400" dirty="0"/>
          </a:p>
          <a:p>
            <a:r>
              <a:rPr lang="en-US" altLang="ja-JP" sz="2400" dirty="0"/>
              <a:t>An ED simulation requires a mesh for the space around the carbody like CFD.</a:t>
            </a:r>
          </a:p>
          <a:p>
            <a:r>
              <a:rPr lang="en-US" altLang="ja-JP" sz="2400" dirty="0"/>
              <a:t>In contrast to CFD, an ED mesh includes the room space </a:t>
            </a:r>
            <a:br>
              <a:rPr lang="en-US" altLang="ja-JP" sz="2400" dirty="0"/>
            </a:br>
            <a:r>
              <a:rPr lang="en-US" altLang="ja-JP" sz="2400" dirty="0"/>
              <a:t>and many </a:t>
            </a:r>
            <a:r>
              <a:rPr lang="en-US" altLang="ja-JP" sz="2400" dirty="0">
                <a:solidFill>
                  <a:srgbClr val="0000CC"/>
                </a:solidFill>
              </a:rPr>
              <a:t>narrow spaces among plates </a:t>
            </a:r>
            <a:r>
              <a:rPr lang="en-US" altLang="ja-JP" sz="2400" dirty="0"/>
              <a:t>(such as side sills).</a:t>
            </a:r>
          </a:p>
          <a:p>
            <a:pPr eaLnBrk="1" hangingPunct="1"/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978C676-9D9D-462B-821E-8ED447433B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11</a:t>
            </a:fld>
            <a:endParaRPr lang="ja-JP" altLang="en-US" dirty="0"/>
          </a:p>
        </p:txBody>
      </p:sp>
      <p:pic>
        <p:nvPicPr>
          <p:cNvPr id="45" name="図 44">
            <a:extLst>
              <a:ext uri="{FF2B5EF4-FFF2-40B4-BE49-F238E27FC236}">
                <a16:creationId xmlns:a16="http://schemas.microsoft.com/office/drawing/2014/main" id="{E7F92C08-221D-4213-B983-B4A2B873BD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636" y="1446990"/>
            <a:ext cx="6156895" cy="3494178"/>
          </a:xfrm>
          <a:prstGeom prst="rect">
            <a:avLst/>
          </a:prstGeom>
        </p:spPr>
      </p:pic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00B9AC53-82B0-4DE8-8581-187EB056F094}"/>
              </a:ext>
            </a:extLst>
          </p:cNvPr>
          <p:cNvSpPr/>
          <p:nvPr/>
        </p:nvSpPr>
        <p:spPr>
          <a:xfrm>
            <a:off x="5717336" y="4437112"/>
            <a:ext cx="3300904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r>
              <a:rPr lang="en-US" altLang="ja-JP" dirty="0"/>
              <a:t>Sliced view of a carbody mesh</a:t>
            </a:r>
          </a:p>
        </p:txBody>
      </p:sp>
    </p:spTree>
    <p:extLst>
      <p:ext uri="{BB962C8B-B14F-4D97-AF65-F5344CB8AC3E}">
        <p14:creationId xmlns:p14="http://schemas.microsoft.com/office/powerpoint/2010/main" val="14120411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BE06456-0CAA-46F7-B4EE-D069826C7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Meshing Issue 1 (cont.)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E3F68333-6A41-4D8A-BB34-753D1E52E0B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endParaRPr lang="en-US" altLang="ja-JP" sz="2400" dirty="0"/>
              </a:p>
              <a:p>
                <a:endParaRPr lang="en-US" altLang="ja-JP" sz="2400" dirty="0"/>
              </a:p>
              <a:p>
                <a:endParaRPr lang="en-US" altLang="ja-JP" sz="2400" dirty="0"/>
              </a:p>
              <a:p>
                <a:endParaRPr lang="en-US" altLang="ja-JP" sz="2400" dirty="0"/>
              </a:p>
              <a:p>
                <a:endParaRPr lang="en-US" altLang="ja-JP" sz="2400" dirty="0"/>
              </a:p>
              <a:p>
                <a:endParaRPr lang="en-US" altLang="ja-JP" sz="3200" dirty="0"/>
              </a:p>
              <a:p>
                <a:r>
                  <a:rPr lang="en-US" altLang="ja-JP" sz="2400" dirty="0"/>
                  <a:t>The shape of a carbody is too complex to be discretized into a good HEX mesh. </a:t>
                </a:r>
              </a:p>
              <a:p>
                <a:r>
                  <a:rPr lang="en-US" altLang="ja-JP" sz="2400" dirty="0"/>
                  <a:t>The </a:t>
                </a:r>
                <a:r>
                  <a:rPr lang="en-US" altLang="ja-JP" sz="2400" dirty="0" err="1"/>
                  <a:t>cutcell</a:t>
                </a:r>
                <a:r>
                  <a:rPr lang="en-US" altLang="ja-JP" sz="2400" dirty="0"/>
                  <a:t> or snappy HEX meshing is basically not suitable</a:t>
                </a:r>
                <a:br>
                  <a:rPr lang="en-US" altLang="ja-JP" sz="2400" dirty="0"/>
                </a:br>
                <a:r>
                  <a:rPr lang="en-US" altLang="ja-JP" sz="2400" dirty="0"/>
                  <a:t>for the geometry with many holes.</a:t>
                </a:r>
                <a:br>
                  <a:rPr lang="en-US" altLang="ja-JP" sz="2400" dirty="0"/>
                </a:br>
                <a:r>
                  <a:rPr lang="en-US" altLang="ja-JP" sz="2000" dirty="0"/>
                  <a:t>(</a:t>
                </a:r>
                <a14:m>
                  <m:oMath xmlns:m="http://schemas.openxmlformats.org/officeDocument/2006/math">
                    <m:r>
                      <a:rPr lang="en-US" altLang="ja-JP" sz="2000" b="0" i="1" smtClean="0">
                        <a:latin typeface="Cambria Math" panose="02040503050406030204" pitchFamily="18" charset="0"/>
                      </a:rPr>
                      <m:t>∵</m:t>
                    </m:r>
                  </m:oMath>
                </a14:m>
                <a:r>
                  <a:rPr lang="en-US" altLang="ja-JP" sz="2000" dirty="0"/>
                  <a:t> Massive increase in DOF, Linear mesh convergence rate, Presence of hanging nodes or polyhedral cells, Inapplicable to solid dynamics, etc.)</a:t>
                </a:r>
                <a:endParaRPr kumimoji="1" lang="ja-JP" altLang="en-US" sz="2000" dirty="0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E3F68333-6A41-4D8A-BB34-753D1E52E0B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975" r="-141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978C676-9D9D-462B-821E-8ED447433B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12</a:t>
            </a:fld>
            <a:endParaRPr lang="ja-JP" altLang="en-US" dirty="0"/>
          </a:p>
        </p:txBody>
      </p:sp>
      <p:pic>
        <p:nvPicPr>
          <p:cNvPr id="5" name="Picture 4" descr="YP67cad">
            <a:extLst>
              <a:ext uri="{FF2B5EF4-FFF2-40B4-BE49-F238E27FC236}">
                <a16:creationId xmlns:a16="http://schemas.microsoft.com/office/drawing/2014/main" id="{FB311B95-F9FA-4731-8CA2-CE6785A45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67" y="1218284"/>
            <a:ext cx="2721960" cy="1626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YP67full_mesh003">
            <a:extLst>
              <a:ext uri="{FF2B5EF4-FFF2-40B4-BE49-F238E27FC236}">
                <a16:creationId xmlns:a16="http://schemas.microsoft.com/office/drawing/2014/main" id="{45A9CB20-0EE9-414E-8D08-CB0051231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7" r="18179" b="11581"/>
          <a:stretch>
            <a:fillRect/>
          </a:stretch>
        </p:blipFill>
        <p:spPr bwMode="auto">
          <a:xfrm>
            <a:off x="3246799" y="954909"/>
            <a:ext cx="3125401" cy="201459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7">
            <a:extLst>
              <a:ext uri="{FF2B5EF4-FFF2-40B4-BE49-F238E27FC236}">
                <a16:creationId xmlns:a16="http://schemas.microsoft.com/office/drawing/2014/main" id="{606032A7-75BB-4CC3-BAAF-3D00C934A5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8963" y="2452981"/>
            <a:ext cx="449328" cy="345976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" name="Line 8">
            <a:extLst>
              <a:ext uri="{FF2B5EF4-FFF2-40B4-BE49-F238E27FC236}">
                <a16:creationId xmlns:a16="http://schemas.microsoft.com/office/drawing/2014/main" id="{5AFDCECC-267F-4BFA-B59C-0F4C7317380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388964" y="958465"/>
            <a:ext cx="1854110" cy="1498141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9" name="Line 9">
            <a:extLst>
              <a:ext uri="{FF2B5EF4-FFF2-40B4-BE49-F238E27FC236}">
                <a16:creationId xmlns:a16="http://schemas.microsoft.com/office/drawing/2014/main" id="{5A0D870D-1888-4F24-8168-F3A33994216B}"/>
              </a:ext>
            </a:extLst>
          </p:cNvPr>
          <p:cNvSpPr>
            <a:spLocks noChangeShapeType="1"/>
          </p:cNvSpPr>
          <p:nvPr/>
        </p:nvSpPr>
        <p:spPr bwMode="auto">
          <a:xfrm>
            <a:off x="1847112" y="2798957"/>
            <a:ext cx="1398926" cy="17054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A4C876B-49F2-43F7-BEFD-4D3352C8F4BA}"/>
              </a:ext>
            </a:extLst>
          </p:cNvPr>
          <p:cNvSpPr txBox="1"/>
          <p:nvPr/>
        </p:nvSpPr>
        <p:spPr>
          <a:xfrm>
            <a:off x="3113585" y="683404"/>
            <a:ext cx="340263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en-US" altLang="ja-JP" dirty="0"/>
              <a:t>Only the surface mesh is shown.</a:t>
            </a:r>
            <a:endParaRPr kumimoji="1" lang="ja-JP" altLang="en-US" dirty="0"/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EA7522C0-77A9-4934-9521-367D582343B2}"/>
              </a:ext>
            </a:extLst>
          </p:cNvPr>
          <p:cNvGrpSpPr/>
          <p:nvPr/>
        </p:nvGrpSpPr>
        <p:grpSpPr>
          <a:xfrm>
            <a:off x="6516216" y="1134676"/>
            <a:ext cx="427989" cy="1654409"/>
            <a:chOff x="6805669" y="3606909"/>
            <a:chExt cx="427989" cy="1654409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5528DD9A-DF92-4F62-A3B4-9F30D915950B}"/>
                </a:ext>
              </a:extLst>
            </p:cNvPr>
            <p:cNvSpPr/>
            <p:nvPr/>
          </p:nvSpPr>
          <p:spPr>
            <a:xfrm>
              <a:off x="7113278" y="3606909"/>
              <a:ext cx="120380" cy="165440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" name="正方形/長方形 40">
              <a:extLst>
                <a:ext uri="{FF2B5EF4-FFF2-40B4-BE49-F238E27FC236}">
                  <a16:creationId xmlns:a16="http://schemas.microsoft.com/office/drawing/2014/main" id="{B633BF66-58D6-4278-A559-85AF0D03D38F}"/>
                </a:ext>
              </a:extLst>
            </p:cNvPr>
            <p:cNvSpPr/>
            <p:nvPr/>
          </p:nvSpPr>
          <p:spPr>
            <a:xfrm>
              <a:off x="6805669" y="4338025"/>
              <a:ext cx="307610" cy="21405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7FCE70D8-E90A-4D46-8B20-531F0B688961}"/>
              </a:ext>
            </a:extLst>
          </p:cNvPr>
          <p:cNvGrpSpPr/>
          <p:nvPr/>
        </p:nvGrpSpPr>
        <p:grpSpPr>
          <a:xfrm>
            <a:off x="7607353" y="886907"/>
            <a:ext cx="1113158" cy="862902"/>
            <a:chOff x="7896806" y="3359140"/>
            <a:chExt cx="1113158" cy="862902"/>
          </a:xfrm>
        </p:grpSpPr>
        <p:cxnSp>
          <p:nvCxnSpPr>
            <p:cNvPr id="33" name="直線コネクタ 32">
              <a:extLst>
                <a:ext uri="{FF2B5EF4-FFF2-40B4-BE49-F238E27FC236}">
                  <a16:creationId xmlns:a16="http://schemas.microsoft.com/office/drawing/2014/main" id="{4480207A-79B4-461D-AD95-95FA4B9394B4}"/>
                </a:ext>
              </a:extLst>
            </p:cNvPr>
            <p:cNvCxnSpPr>
              <a:stCxn id="34" idx="2"/>
              <a:endCxn id="39" idx="2"/>
            </p:cNvCxnSpPr>
            <p:nvPr/>
          </p:nvCxnSpPr>
          <p:spPr>
            <a:xfrm flipV="1">
              <a:off x="7971688" y="3863909"/>
              <a:ext cx="923745" cy="291756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二等辺三角形 33">
              <a:extLst>
                <a:ext uri="{FF2B5EF4-FFF2-40B4-BE49-F238E27FC236}">
                  <a16:creationId xmlns:a16="http://schemas.microsoft.com/office/drawing/2014/main" id="{D2523EAA-C554-4104-A61B-FDCEEB1DB2B6}"/>
                </a:ext>
              </a:extLst>
            </p:cNvPr>
            <p:cNvSpPr/>
            <p:nvPr/>
          </p:nvSpPr>
          <p:spPr>
            <a:xfrm>
              <a:off x="7971688" y="3456737"/>
              <a:ext cx="678702" cy="698928"/>
            </a:xfrm>
            <a:prstGeom prst="triangle">
              <a:avLst>
                <a:gd name="adj" fmla="val 63125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5" name="二等辺三角形 34">
              <a:extLst>
                <a:ext uri="{FF2B5EF4-FFF2-40B4-BE49-F238E27FC236}">
                  <a16:creationId xmlns:a16="http://schemas.microsoft.com/office/drawing/2014/main" id="{15667B7D-DB05-446E-867E-82452D4AEB69}"/>
                </a:ext>
              </a:extLst>
            </p:cNvPr>
            <p:cNvSpPr/>
            <p:nvPr/>
          </p:nvSpPr>
          <p:spPr>
            <a:xfrm rot="4162743">
              <a:off x="8321115" y="3552465"/>
              <a:ext cx="769725" cy="383075"/>
            </a:xfrm>
            <a:prstGeom prst="triangle">
              <a:avLst>
                <a:gd name="adj" fmla="val 75906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" name="円/楕円 34">
              <a:extLst>
                <a:ext uri="{FF2B5EF4-FFF2-40B4-BE49-F238E27FC236}">
                  <a16:creationId xmlns:a16="http://schemas.microsoft.com/office/drawing/2014/main" id="{F3ABE342-BDCE-476C-A3A7-A1797E8AB5D6}"/>
                </a:ext>
              </a:extLst>
            </p:cNvPr>
            <p:cNvSpPr/>
            <p:nvPr/>
          </p:nvSpPr>
          <p:spPr>
            <a:xfrm>
              <a:off x="8333426" y="3410645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円/楕円 35">
              <a:extLst>
                <a:ext uri="{FF2B5EF4-FFF2-40B4-BE49-F238E27FC236}">
                  <a16:creationId xmlns:a16="http://schemas.microsoft.com/office/drawing/2014/main" id="{5AE46879-DC25-4699-8A5E-A88D343A6712}"/>
                </a:ext>
              </a:extLst>
            </p:cNvPr>
            <p:cNvSpPr/>
            <p:nvPr/>
          </p:nvSpPr>
          <p:spPr>
            <a:xfrm>
              <a:off x="7896806" y="4097957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円/楕円 36">
              <a:extLst>
                <a:ext uri="{FF2B5EF4-FFF2-40B4-BE49-F238E27FC236}">
                  <a16:creationId xmlns:a16="http://schemas.microsoft.com/office/drawing/2014/main" id="{9EB76FB6-7A42-403A-A1A3-EBA4CA1B16FA}"/>
                </a:ext>
              </a:extLst>
            </p:cNvPr>
            <p:cNvSpPr/>
            <p:nvPr/>
          </p:nvSpPr>
          <p:spPr>
            <a:xfrm>
              <a:off x="8610740" y="4106627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円/楕円 37">
              <a:extLst>
                <a:ext uri="{FF2B5EF4-FFF2-40B4-BE49-F238E27FC236}">
                  <a16:creationId xmlns:a16="http://schemas.microsoft.com/office/drawing/2014/main" id="{665177D6-64D1-4E9E-A74E-356B30B4299C}"/>
                </a:ext>
              </a:extLst>
            </p:cNvPr>
            <p:cNvSpPr/>
            <p:nvPr/>
          </p:nvSpPr>
          <p:spPr>
            <a:xfrm>
              <a:off x="8895433" y="3806201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4" name="右矢印 48">
            <a:extLst>
              <a:ext uri="{FF2B5EF4-FFF2-40B4-BE49-F238E27FC236}">
                <a16:creationId xmlns:a16="http://schemas.microsoft.com/office/drawing/2014/main" id="{A24A6128-F91C-4EBD-B9E1-D508815A0F83}"/>
              </a:ext>
            </a:extLst>
          </p:cNvPr>
          <p:cNvSpPr/>
          <p:nvPr/>
        </p:nvSpPr>
        <p:spPr>
          <a:xfrm>
            <a:off x="6944208" y="1058601"/>
            <a:ext cx="351552" cy="323837"/>
          </a:xfrm>
          <a:prstGeom prst="rightArrow">
            <a:avLst>
              <a:gd name="adj1" fmla="val 52891"/>
              <a:gd name="adj2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6B298148-519A-454B-95F6-06DF6EEC9C3C}"/>
              </a:ext>
            </a:extLst>
          </p:cNvPr>
          <p:cNvGrpSpPr/>
          <p:nvPr/>
        </p:nvGrpSpPr>
        <p:grpSpPr>
          <a:xfrm>
            <a:off x="7648332" y="2274443"/>
            <a:ext cx="1045138" cy="857233"/>
            <a:chOff x="7937785" y="4746676"/>
            <a:chExt cx="1045138" cy="857233"/>
          </a:xfrm>
        </p:grpSpPr>
        <p:sp>
          <p:nvSpPr>
            <p:cNvPr id="19" name="正方形/長方形 18">
              <a:extLst>
                <a:ext uri="{FF2B5EF4-FFF2-40B4-BE49-F238E27FC236}">
                  <a16:creationId xmlns:a16="http://schemas.microsoft.com/office/drawing/2014/main" id="{C995C0FA-6BFB-412D-AC3A-D54C183679E9}"/>
                </a:ext>
              </a:extLst>
            </p:cNvPr>
            <p:cNvSpPr/>
            <p:nvPr/>
          </p:nvSpPr>
          <p:spPr>
            <a:xfrm>
              <a:off x="7984487" y="4906208"/>
              <a:ext cx="658928" cy="648428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平行四辺形 19">
              <a:extLst>
                <a:ext uri="{FF2B5EF4-FFF2-40B4-BE49-F238E27FC236}">
                  <a16:creationId xmlns:a16="http://schemas.microsoft.com/office/drawing/2014/main" id="{EFB68C4C-F020-46E9-95F7-5C64A668F634}"/>
                </a:ext>
              </a:extLst>
            </p:cNvPr>
            <p:cNvSpPr/>
            <p:nvPr/>
          </p:nvSpPr>
          <p:spPr>
            <a:xfrm>
              <a:off x="8004935" y="4808424"/>
              <a:ext cx="912181" cy="97783"/>
            </a:xfrm>
            <a:prstGeom prst="parallelogram">
              <a:avLst>
                <a:gd name="adj" fmla="val 277359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平行四辺形 20">
              <a:extLst>
                <a:ext uri="{FF2B5EF4-FFF2-40B4-BE49-F238E27FC236}">
                  <a16:creationId xmlns:a16="http://schemas.microsoft.com/office/drawing/2014/main" id="{B227504C-C5C6-41A1-BB9D-6A1E3BCAAD13}"/>
                </a:ext>
              </a:extLst>
            </p:cNvPr>
            <p:cNvSpPr/>
            <p:nvPr/>
          </p:nvSpPr>
          <p:spPr>
            <a:xfrm rot="5400000" flipH="1">
              <a:off x="8415125" y="5037475"/>
              <a:ext cx="750224" cy="292122"/>
            </a:xfrm>
            <a:prstGeom prst="parallelogram">
              <a:avLst>
                <a:gd name="adj" fmla="val 31292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円/楕円 20">
              <a:extLst>
                <a:ext uri="{FF2B5EF4-FFF2-40B4-BE49-F238E27FC236}">
                  <a16:creationId xmlns:a16="http://schemas.microsoft.com/office/drawing/2014/main" id="{D2096B1A-C4EE-4D5E-BB8C-6C5784B9815F}"/>
                </a:ext>
              </a:extLst>
            </p:cNvPr>
            <p:cNvSpPr/>
            <p:nvPr/>
          </p:nvSpPr>
          <p:spPr>
            <a:xfrm>
              <a:off x="8594900" y="4865149"/>
              <a:ext cx="97792" cy="985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円/楕円 21">
              <a:extLst>
                <a:ext uri="{FF2B5EF4-FFF2-40B4-BE49-F238E27FC236}">
                  <a16:creationId xmlns:a16="http://schemas.microsoft.com/office/drawing/2014/main" id="{204A2ABA-F435-406C-9711-93805DBA4B3B}"/>
                </a:ext>
              </a:extLst>
            </p:cNvPr>
            <p:cNvSpPr/>
            <p:nvPr/>
          </p:nvSpPr>
          <p:spPr>
            <a:xfrm>
              <a:off x="7941784" y="4865149"/>
              <a:ext cx="97792" cy="985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円/楕円 22">
              <a:extLst>
                <a:ext uri="{FF2B5EF4-FFF2-40B4-BE49-F238E27FC236}">
                  <a16:creationId xmlns:a16="http://schemas.microsoft.com/office/drawing/2014/main" id="{996FFCAB-BCCE-4218-9DEF-CC5BB4B15CC2}"/>
                </a:ext>
              </a:extLst>
            </p:cNvPr>
            <p:cNvSpPr/>
            <p:nvPr/>
          </p:nvSpPr>
          <p:spPr>
            <a:xfrm>
              <a:off x="8594900" y="5505363"/>
              <a:ext cx="97792" cy="985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円/楕円 23">
              <a:extLst>
                <a:ext uri="{FF2B5EF4-FFF2-40B4-BE49-F238E27FC236}">
                  <a16:creationId xmlns:a16="http://schemas.microsoft.com/office/drawing/2014/main" id="{C1F0CE8D-712C-4FF2-B9B1-DFA0D9CAA8BA}"/>
                </a:ext>
              </a:extLst>
            </p:cNvPr>
            <p:cNvSpPr/>
            <p:nvPr/>
          </p:nvSpPr>
          <p:spPr>
            <a:xfrm>
              <a:off x="8878477" y="4766929"/>
              <a:ext cx="97792" cy="985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円/楕円 24">
              <a:extLst>
                <a:ext uri="{FF2B5EF4-FFF2-40B4-BE49-F238E27FC236}">
                  <a16:creationId xmlns:a16="http://schemas.microsoft.com/office/drawing/2014/main" id="{E214B70C-DF42-4B20-8200-C398661ADBCB}"/>
                </a:ext>
              </a:extLst>
            </p:cNvPr>
            <p:cNvSpPr/>
            <p:nvPr/>
          </p:nvSpPr>
          <p:spPr>
            <a:xfrm>
              <a:off x="8244953" y="4746676"/>
              <a:ext cx="97792" cy="985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cxnSp>
          <p:nvCxnSpPr>
            <p:cNvPr id="27" name="直線コネクタ 26">
              <a:extLst>
                <a:ext uri="{FF2B5EF4-FFF2-40B4-BE49-F238E27FC236}">
                  <a16:creationId xmlns:a16="http://schemas.microsoft.com/office/drawing/2014/main" id="{339412F2-0F80-4C54-9BA2-89269F786AF0}"/>
                </a:ext>
              </a:extLst>
            </p:cNvPr>
            <p:cNvCxnSpPr>
              <a:stCxn id="26" idx="4"/>
            </p:cNvCxnSpPr>
            <p:nvPr/>
          </p:nvCxnSpPr>
          <p:spPr>
            <a:xfrm>
              <a:off x="8293850" y="4845222"/>
              <a:ext cx="0" cy="599915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コネクタ 27">
              <a:extLst>
                <a:ext uri="{FF2B5EF4-FFF2-40B4-BE49-F238E27FC236}">
                  <a16:creationId xmlns:a16="http://schemas.microsoft.com/office/drawing/2014/main" id="{A9462920-380A-493F-BF1C-81A3BBB2F7C0}"/>
                </a:ext>
              </a:extLst>
            </p:cNvPr>
            <p:cNvCxnSpPr/>
            <p:nvPr/>
          </p:nvCxnSpPr>
          <p:spPr>
            <a:xfrm>
              <a:off x="8291320" y="5451230"/>
              <a:ext cx="609706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コネクタ 28">
              <a:extLst>
                <a:ext uri="{FF2B5EF4-FFF2-40B4-BE49-F238E27FC236}">
                  <a16:creationId xmlns:a16="http://schemas.microsoft.com/office/drawing/2014/main" id="{F9F9C765-F10A-4B4F-B0BF-5590F5D20A36}"/>
                </a:ext>
              </a:extLst>
            </p:cNvPr>
            <p:cNvCxnSpPr/>
            <p:nvPr/>
          </p:nvCxnSpPr>
          <p:spPr>
            <a:xfrm flipH="1">
              <a:off x="7987329" y="5449150"/>
              <a:ext cx="297700" cy="105102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円/楕円 28">
              <a:extLst>
                <a:ext uri="{FF2B5EF4-FFF2-40B4-BE49-F238E27FC236}">
                  <a16:creationId xmlns:a16="http://schemas.microsoft.com/office/drawing/2014/main" id="{430B8D08-AA42-4B11-9E44-13B3521EA7B9}"/>
                </a:ext>
              </a:extLst>
            </p:cNvPr>
            <p:cNvSpPr/>
            <p:nvPr/>
          </p:nvSpPr>
          <p:spPr>
            <a:xfrm>
              <a:off x="8242066" y="5390830"/>
              <a:ext cx="97792" cy="985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1" name="円/楕円 29">
              <a:extLst>
                <a:ext uri="{FF2B5EF4-FFF2-40B4-BE49-F238E27FC236}">
                  <a16:creationId xmlns:a16="http://schemas.microsoft.com/office/drawing/2014/main" id="{0F43658F-BBB7-4B66-9587-887DFC5A7537}"/>
                </a:ext>
              </a:extLst>
            </p:cNvPr>
            <p:cNvSpPr/>
            <p:nvPr/>
          </p:nvSpPr>
          <p:spPr>
            <a:xfrm>
              <a:off x="7937785" y="5505363"/>
              <a:ext cx="97792" cy="985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円/楕円 30">
              <a:extLst>
                <a:ext uri="{FF2B5EF4-FFF2-40B4-BE49-F238E27FC236}">
                  <a16:creationId xmlns:a16="http://schemas.microsoft.com/office/drawing/2014/main" id="{36ED2218-5F46-4D77-A39F-3E9E7C09B1C1}"/>
                </a:ext>
              </a:extLst>
            </p:cNvPr>
            <p:cNvSpPr/>
            <p:nvPr/>
          </p:nvSpPr>
          <p:spPr>
            <a:xfrm>
              <a:off x="8885131" y="5406116"/>
              <a:ext cx="97792" cy="9854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6" name="右矢印 64">
            <a:extLst>
              <a:ext uri="{FF2B5EF4-FFF2-40B4-BE49-F238E27FC236}">
                <a16:creationId xmlns:a16="http://schemas.microsoft.com/office/drawing/2014/main" id="{A6140B97-A833-463D-9FDA-AA71E4CBEB36}"/>
              </a:ext>
            </a:extLst>
          </p:cNvPr>
          <p:cNvSpPr/>
          <p:nvPr/>
        </p:nvSpPr>
        <p:spPr>
          <a:xfrm>
            <a:off x="6937335" y="2542349"/>
            <a:ext cx="351552" cy="323837"/>
          </a:xfrm>
          <a:prstGeom prst="rightArrow">
            <a:avLst>
              <a:gd name="adj1" fmla="val 52891"/>
              <a:gd name="adj2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AFB25571-3402-4716-B7D0-D06769AF0DF4}"/>
              </a:ext>
            </a:extLst>
          </p:cNvPr>
          <p:cNvSpPr/>
          <p:nvPr/>
        </p:nvSpPr>
        <p:spPr>
          <a:xfrm>
            <a:off x="7318908" y="792731"/>
            <a:ext cx="5469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3600" b="1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ja-JP" altLang="en-US" sz="2800" dirty="0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0F0FF990-D9DC-4767-9CD0-673ECA5412E2}"/>
              </a:ext>
            </a:extLst>
          </p:cNvPr>
          <p:cNvSpPr/>
          <p:nvPr/>
        </p:nvSpPr>
        <p:spPr>
          <a:xfrm>
            <a:off x="7212724" y="1885353"/>
            <a:ext cx="6479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3600" b="1" dirty="0">
                <a:solidFill>
                  <a:srgbClr val="FF0000"/>
                </a:solidFill>
              </a:rPr>
              <a:t>✗</a:t>
            </a:r>
            <a:endParaRPr lang="ja-JP" altLang="en-US" sz="3600" dirty="0"/>
          </a:p>
        </p:txBody>
      </p:sp>
      <p:sp>
        <p:nvSpPr>
          <p:cNvPr id="42" name="角丸四角形 71">
            <a:extLst>
              <a:ext uri="{FF2B5EF4-FFF2-40B4-BE49-F238E27FC236}">
                <a16:creationId xmlns:a16="http://schemas.microsoft.com/office/drawing/2014/main" id="{3643C3BE-500F-4D2F-AB25-3F6B971CA479}"/>
              </a:ext>
            </a:extLst>
          </p:cNvPr>
          <p:cNvSpPr/>
          <p:nvPr/>
        </p:nvSpPr>
        <p:spPr>
          <a:xfrm>
            <a:off x="588002" y="5701860"/>
            <a:ext cx="7956884" cy="531150"/>
          </a:xfrm>
          <a:prstGeom prst="roundRect">
            <a:avLst>
              <a:gd name="adj" fmla="val 29216"/>
            </a:avLst>
          </a:prstGeom>
          <a:solidFill>
            <a:srgbClr val="FFFF00"/>
          </a:solidFill>
          <a:ln w="3175">
            <a:solidFill>
              <a:schemeClr val="tx1"/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800" dirty="0">
                <a:solidFill>
                  <a:srgbClr val="FF0000"/>
                </a:solidFill>
              </a:rPr>
              <a:t>TET meshes are preferable in ED simulation.</a:t>
            </a:r>
          </a:p>
        </p:txBody>
      </p:sp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898FF709-AE0B-4EF6-9D2F-382292702C0C}"/>
              </a:ext>
            </a:extLst>
          </p:cNvPr>
          <p:cNvSpPr/>
          <p:nvPr/>
        </p:nvSpPr>
        <p:spPr>
          <a:xfrm>
            <a:off x="3070953" y="3023664"/>
            <a:ext cx="3506088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r>
              <a:rPr lang="en-US" altLang="ja-JP" dirty="0"/>
              <a:t>Zoom-in view of a carbody mesh</a:t>
            </a:r>
          </a:p>
        </p:txBody>
      </p:sp>
    </p:spTree>
    <p:extLst>
      <p:ext uri="{BB962C8B-B14F-4D97-AF65-F5344CB8AC3E}">
        <p14:creationId xmlns:p14="http://schemas.microsoft.com/office/powerpoint/2010/main" val="4282384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C434357-4E53-46F1-A86D-4928E7D34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Meshing Issue 2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F40EDA18-1C76-40BD-B3B7-769C315DA8A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50824" y="623887"/>
                <a:ext cx="8641655" cy="5773737"/>
              </a:xfrm>
            </p:spPr>
            <p:txBody>
              <a:bodyPr/>
              <a:lstStyle/>
              <a:p>
                <a:pPr marL="0" indent="0" algn="ctr">
                  <a:buNone/>
                </a:pPr>
                <a:r>
                  <a:rPr kumimoji="1" lang="en-US" altLang="ja-JP" b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Issue 2: Both the standard 4-node</a:t>
                </a:r>
                <a:r>
                  <a:rPr lang="en-US" altLang="ja-JP" b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and </a:t>
                </a:r>
                <a:r>
                  <a:rPr kumimoji="1" lang="en-US" altLang="ja-JP" b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10-node</a:t>
                </a:r>
                <a:br>
                  <a:rPr kumimoji="1" lang="en-US" altLang="ja-JP" b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</a:br>
                <a:r>
                  <a:rPr kumimoji="1" lang="en-US" altLang="ja-JP" b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tetrahedral elements are inconvenient.</a:t>
                </a:r>
                <a:br>
                  <a:rPr kumimoji="1" lang="en-US" altLang="ja-JP" b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</a:br>
                <a:r>
                  <a:rPr kumimoji="1" lang="en-US" altLang="ja-JP" b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 </a:t>
                </a:r>
              </a:p>
              <a:p>
                <a:pPr>
                  <a:buFont typeface="Wingdings" panose="05000000000000000000" pitchFamily="2" charset="2"/>
                  <a:buChar char="Ø"/>
                </a:pPr>
                <a:r>
                  <a:rPr kumimoji="1" lang="en-US" altLang="ja-JP" sz="2400" dirty="0"/>
                  <a:t>4-node TET (</a:t>
                </a:r>
                <a:r>
                  <a:rPr kumimoji="1" lang="en-US" altLang="ja-JP" sz="2400" b="1" dirty="0"/>
                  <a:t>T4</a:t>
                </a:r>
                <a:r>
                  <a:rPr kumimoji="1" lang="en-US" altLang="ja-JP" sz="2400" dirty="0"/>
                  <a:t>) has </a:t>
                </a:r>
                <a:r>
                  <a:rPr kumimoji="1" lang="en-US" altLang="ja-JP" sz="2400" dirty="0">
                    <a:solidFill>
                      <a:srgbClr val="FF0000"/>
                    </a:solidFill>
                  </a:rPr>
                  <a:t>poor accuracy </a:t>
                </a:r>
                <a:br>
                  <a:rPr kumimoji="1" lang="en-US" altLang="ja-JP" sz="2400" dirty="0">
                    <a:solidFill>
                      <a:srgbClr val="FF0000"/>
                    </a:solidFill>
                  </a:rPr>
                </a:br>
                <a:r>
                  <a:rPr kumimoji="1" lang="en-US" altLang="ja-JP" sz="2400" dirty="0">
                    <a:solidFill>
                      <a:srgbClr val="FF0000"/>
                    </a:solidFill>
                  </a:rPr>
                  <a:t>with only </a:t>
                </a:r>
                <a:r>
                  <a:rPr lang="en-US" altLang="ja-JP" sz="2400" dirty="0">
                    <a:solidFill>
                      <a:srgbClr val="FF0000"/>
                    </a:solidFill>
                  </a:rPr>
                  <a:t>a</a:t>
                </a:r>
                <a:r>
                  <a:rPr kumimoji="1" lang="en-US" altLang="ja-JP" sz="2400" dirty="0">
                    <a:solidFill>
                      <a:srgbClr val="FF0000"/>
                    </a:solidFill>
                  </a:rPr>
                  <a:t> linear mesh convergence rate</a:t>
                </a:r>
                <a:r>
                  <a:rPr kumimoji="1" lang="en-US" altLang="ja-JP" sz="2400" dirty="0"/>
                  <a:t>.</a:t>
                </a:r>
                <a:br>
                  <a:rPr kumimoji="1" lang="en-US" altLang="ja-JP" sz="2400" dirty="0"/>
                </a:br>
                <a14:m>
                  <m:oMath xmlns:m="http://schemas.openxmlformats.org/officeDocument/2006/math">
                    <m:r>
                      <a:rPr kumimoji="1" lang="en-US" altLang="ja-JP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kumimoji="1" lang="en-US" altLang="ja-JP" sz="2400" dirty="0"/>
                  <a:t> FEM-T4 and FVM-T4 require very fine </a:t>
                </a:r>
                <a:br>
                  <a:rPr kumimoji="1" lang="en-US" altLang="ja-JP" sz="2400" dirty="0"/>
                </a:br>
                <a:r>
                  <a:rPr kumimoji="1" lang="en-US" altLang="ja-JP" sz="2400" dirty="0"/>
                  <a:t>     meshes to obtain accurate results.</a:t>
                </a:r>
                <a:br>
                  <a:rPr kumimoji="1" lang="en-US" altLang="ja-JP" sz="2400" dirty="0"/>
                </a:br>
                <a:endParaRPr kumimoji="1" lang="en-US" altLang="ja-JP" sz="2400" dirty="0"/>
              </a:p>
              <a:p>
                <a:pPr>
                  <a:buFont typeface="Wingdings" panose="05000000000000000000" pitchFamily="2" charset="2"/>
                  <a:buChar char="Ø"/>
                </a:pPr>
                <a:r>
                  <a:rPr kumimoji="1" lang="en-US" altLang="ja-JP" sz="2400" dirty="0"/>
                  <a:t>10-node TET (</a:t>
                </a:r>
                <a:r>
                  <a:rPr kumimoji="1" lang="en-US" altLang="ja-JP" sz="2400" b="1" dirty="0"/>
                  <a:t>T10</a:t>
                </a:r>
                <a:r>
                  <a:rPr kumimoji="1" lang="en-US" altLang="ja-JP" sz="2400" dirty="0"/>
                  <a:t>) has good accuracy </a:t>
                </a:r>
                <a:br>
                  <a:rPr kumimoji="1" lang="en-US" altLang="ja-JP" sz="2400" dirty="0"/>
                </a:br>
                <a:r>
                  <a:rPr kumimoji="1" lang="en-US" altLang="ja-JP" sz="2400" dirty="0"/>
                  <a:t>with a quadratic mesh convergence rate; </a:t>
                </a:r>
                <a:br>
                  <a:rPr kumimoji="1" lang="en-US" altLang="ja-JP" sz="2400" dirty="0"/>
                </a:br>
                <a:r>
                  <a:rPr kumimoji="1" lang="en-US" altLang="ja-JP" sz="2400" dirty="0"/>
                  <a:t>however, T10 mesh requires </a:t>
                </a:r>
                <a:r>
                  <a:rPr kumimoji="1" lang="en-US" altLang="ja-JP" sz="2400" dirty="0">
                    <a:solidFill>
                      <a:srgbClr val="0000CC"/>
                    </a:solidFill>
                  </a:rPr>
                  <a:t>massively </a:t>
                </a:r>
                <a:br>
                  <a:rPr kumimoji="1" lang="en-US" altLang="ja-JP" sz="2400" dirty="0">
                    <a:solidFill>
                      <a:srgbClr val="0000CC"/>
                    </a:solidFill>
                  </a:rPr>
                </a:br>
                <a:r>
                  <a:rPr kumimoji="1" lang="en-US" altLang="ja-JP" sz="2400" dirty="0">
                    <a:solidFill>
                      <a:srgbClr val="0000CC"/>
                    </a:solidFill>
                  </a:rPr>
                  <a:t>large DOF to </a:t>
                </a:r>
                <a:r>
                  <a:rPr lang="en-US" altLang="ja-JP" sz="2400" dirty="0">
                    <a:solidFill>
                      <a:srgbClr val="0000CC"/>
                    </a:solidFill>
                  </a:rPr>
                  <a:t>represent complex shapes</a:t>
                </a:r>
                <a:r>
                  <a:rPr kumimoji="1" lang="en-US" altLang="ja-JP" sz="2400" dirty="0">
                    <a:solidFill>
                      <a:srgbClr val="0000CC"/>
                    </a:solidFill>
                  </a:rPr>
                  <a:t> </a:t>
                </a:r>
                <a:br>
                  <a:rPr kumimoji="1" lang="en-US" altLang="ja-JP" sz="2400" dirty="0">
                    <a:solidFill>
                      <a:srgbClr val="0000CC"/>
                    </a:solidFill>
                  </a:rPr>
                </a:br>
                <a:r>
                  <a:rPr kumimoji="1" lang="en-US" altLang="ja-JP" sz="2400" dirty="0">
                    <a:solidFill>
                      <a:srgbClr val="0000CC"/>
                    </a:solidFill>
                  </a:rPr>
                  <a:t>without any kink</a:t>
                </a:r>
                <a:r>
                  <a:rPr kumimoji="1" lang="en-US" altLang="ja-JP" sz="2400" dirty="0"/>
                  <a:t> </a:t>
                </a:r>
                <a:r>
                  <a:rPr kumimoji="1" lang="en-US" altLang="ja-JP" sz="2400" dirty="0">
                    <a:solidFill>
                      <a:srgbClr val="0000CC"/>
                    </a:solidFill>
                  </a:rPr>
                  <a:t>of element shapes</a:t>
                </a:r>
                <a:r>
                  <a:rPr kumimoji="1" lang="en-US" altLang="ja-JP" sz="2400" dirty="0"/>
                  <a:t>.</a:t>
                </a:r>
                <a:endParaRPr kumimoji="1" lang="ja-JP" altLang="en-US" sz="2400" dirty="0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F40EDA18-1C76-40BD-B3B7-769C315DA8A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0824" y="623887"/>
                <a:ext cx="8641655" cy="5773737"/>
              </a:xfrm>
              <a:blipFill>
                <a:blip r:embed="rId2"/>
                <a:stretch>
                  <a:fillRect l="-1975" t="-200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4F78BA0-EAB2-469E-A90E-8AA920D733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13</a:t>
            </a:fld>
            <a:endParaRPr lang="ja-JP" altLang="en-US" dirty="0"/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1C759687-5110-4EEB-A695-99F22E7D5634}"/>
              </a:ext>
            </a:extLst>
          </p:cNvPr>
          <p:cNvGrpSpPr>
            <a:grpSpLocks noChangeAspect="1"/>
          </p:cNvGrpSpPr>
          <p:nvPr/>
        </p:nvGrpSpPr>
        <p:grpSpPr>
          <a:xfrm>
            <a:off x="6535882" y="2127553"/>
            <a:ext cx="1358034" cy="1052727"/>
            <a:chOff x="7896806" y="3359140"/>
            <a:chExt cx="1113158" cy="862902"/>
          </a:xfrm>
        </p:grpSpPr>
        <p:cxnSp>
          <p:nvCxnSpPr>
            <p:cNvPr id="6" name="直線コネクタ 5">
              <a:extLst>
                <a:ext uri="{FF2B5EF4-FFF2-40B4-BE49-F238E27FC236}">
                  <a16:creationId xmlns:a16="http://schemas.microsoft.com/office/drawing/2014/main" id="{0FC4FE53-BF18-451A-AFBA-DBCACE33FCE2}"/>
                </a:ext>
              </a:extLst>
            </p:cNvPr>
            <p:cNvCxnSpPr>
              <a:stCxn id="7" idx="2"/>
              <a:endCxn id="12" idx="2"/>
            </p:cNvCxnSpPr>
            <p:nvPr/>
          </p:nvCxnSpPr>
          <p:spPr>
            <a:xfrm flipV="1">
              <a:off x="7971688" y="3863909"/>
              <a:ext cx="923745" cy="291756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二等辺三角形 6">
              <a:extLst>
                <a:ext uri="{FF2B5EF4-FFF2-40B4-BE49-F238E27FC236}">
                  <a16:creationId xmlns:a16="http://schemas.microsoft.com/office/drawing/2014/main" id="{19208108-BF02-4E6B-9BAF-1BDE3AF0EA86}"/>
                </a:ext>
              </a:extLst>
            </p:cNvPr>
            <p:cNvSpPr/>
            <p:nvPr/>
          </p:nvSpPr>
          <p:spPr>
            <a:xfrm>
              <a:off x="7971688" y="3456737"/>
              <a:ext cx="678702" cy="698928"/>
            </a:xfrm>
            <a:prstGeom prst="triangle">
              <a:avLst>
                <a:gd name="adj" fmla="val 63125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" name="二等辺三角形 7">
              <a:extLst>
                <a:ext uri="{FF2B5EF4-FFF2-40B4-BE49-F238E27FC236}">
                  <a16:creationId xmlns:a16="http://schemas.microsoft.com/office/drawing/2014/main" id="{F64144A3-3DF8-4F80-9BB2-2DFDA14EA359}"/>
                </a:ext>
              </a:extLst>
            </p:cNvPr>
            <p:cNvSpPr/>
            <p:nvPr/>
          </p:nvSpPr>
          <p:spPr>
            <a:xfrm rot="4162743">
              <a:off x="8321115" y="3552465"/>
              <a:ext cx="769725" cy="383075"/>
            </a:xfrm>
            <a:prstGeom prst="triangle">
              <a:avLst>
                <a:gd name="adj" fmla="val 75906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円/楕円 34">
              <a:extLst>
                <a:ext uri="{FF2B5EF4-FFF2-40B4-BE49-F238E27FC236}">
                  <a16:creationId xmlns:a16="http://schemas.microsoft.com/office/drawing/2014/main" id="{640970CA-501E-420E-A311-9CA7D6870356}"/>
                </a:ext>
              </a:extLst>
            </p:cNvPr>
            <p:cNvSpPr/>
            <p:nvPr/>
          </p:nvSpPr>
          <p:spPr>
            <a:xfrm>
              <a:off x="8333426" y="3410645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円/楕円 35">
              <a:extLst>
                <a:ext uri="{FF2B5EF4-FFF2-40B4-BE49-F238E27FC236}">
                  <a16:creationId xmlns:a16="http://schemas.microsoft.com/office/drawing/2014/main" id="{192AE282-A677-47B2-8D3E-F80A56CC3160}"/>
                </a:ext>
              </a:extLst>
            </p:cNvPr>
            <p:cNvSpPr/>
            <p:nvPr/>
          </p:nvSpPr>
          <p:spPr>
            <a:xfrm>
              <a:off x="7896806" y="4097957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円/楕円 36">
              <a:extLst>
                <a:ext uri="{FF2B5EF4-FFF2-40B4-BE49-F238E27FC236}">
                  <a16:creationId xmlns:a16="http://schemas.microsoft.com/office/drawing/2014/main" id="{CE8F7FD1-79CF-4AEE-8E44-7C13FB7D0314}"/>
                </a:ext>
              </a:extLst>
            </p:cNvPr>
            <p:cNvSpPr/>
            <p:nvPr/>
          </p:nvSpPr>
          <p:spPr>
            <a:xfrm>
              <a:off x="8610740" y="4106627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円/楕円 37">
              <a:extLst>
                <a:ext uri="{FF2B5EF4-FFF2-40B4-BE49-F238E27FC236}">
                  <a16:creationId xmlns:a16="http://schemas.microsoft.com/office/drawing/2014/main" id="{CA6F20A0-F6CA-4162-9C71-6C942F5D3D7C}"/>
                </a:ext>
              </a:extLst>
            </p:cNvPr>
            <p:cNvSpPr/>
            <p:nvPr/>
          </p:nvSpPr>
          <p:spPr>
            <a:xfrm>
              <a:off x="8895433" y="3806201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F8AE3553-0697-4EE5-8390-6EFCCB85B162}"/>
              </a:ext>
            </a:extLst>
          </p:cNvPr>
          <p:cNvGrpSpPr>
            <a:grpSpLocks noChangeAspect="1"/>
          </p:cNvGrpSpPr>
          <p:nvPr/>
        </p:nvGrpSpPr>
        <p:grpSpPr>
          <a:xfrm>
            <a:off x="6535882" y="4171874"/>
            <a:ext cx="1391448" cy="1078919"/>
            <a:chOff x="7033157" y="4150041"/>
            <a:chExt cx="1113158" cy="863135"/>
          </a:xfrm>
        </p:grpSpPr>
        <p:grpSp>
          <p:nvGrpSpPr>
            <p:cNvPr id="13" name="グループ化 12">
              <a:extLst>
                <a:ext uri="{FF2B5EF4-FFF2-40B4-BE49-F238E27FC236}">
                  <a16:creationId xmlns:a16="http://schemas.microsoft.com/office/drawing/2014/main" id="{EDA11963-5842-4D8E-976E-8215AC4A6EE2}"/>
                </a:ext>
              </a:extLst>
            </p:cNvPr>
            <p:cNvGrpSpPr/>
            <p:nvPr/>
          </p:nvGrpSpPr>
          <p:grpSpPr>
            <a:xfrm>
              <a:off x="7033157" y="4150041"/>
              <a:ext cx="1113158" cy="862902"/>
              <a:chOff x="7896806" y="3359140"/>
              <a:chExt cx="1113158" cy="862902"/>
            </a:xfrm>
          </p:grpSpPr>
          <p:cxnSp>
            <p:nvCxnSpPr>
              <p:cNvPr id="14" name="直線コネクタ 13">
                <a:extLst>
                  <a:ext uri="{FF2B5EF4-FFF2-40B4-BE49-F238E27FC236}">
                    <a16:creationId xmlns:a16="http://schemas.microsoft.com/office/drawing/2014/main" id="{01EAA64C-2AA9-4B14-B1CB-C43A01645637}"/>
                  </a:ext>
                </a:extLst>
              </p:cNvPr>
              <p:cNvCxnSpPr>
                <a:stCxn id="15" idx="2"/>
                <a:endCxn id="20" idx="2"/>
              </p:cNvCxnSpPr>
              <p:nvPr/>
            </p:nvCxnSpPr>
            <p:spPr>
              <a:xfrm flipV="1">
                <a:off x="7971688" y="3863909"/>
                <a:ext cx="923745" cy="291756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二等辺三角形 14">
                <a:extLst>
                  <a:ext uri="{FF2B5EF4-FFF2-40B4-BE49-F238E27FC236}">
                    <a16:creationId xmlns:a16="http://schemas.microsoft.com/office/drawing/2014/main" id="{712C568E-CF74-4E26-8783-7AD768FB61D8}"/>
                  </a:ext>
                </a:extLst>
              </p:cNvPr>
              <p:cNvSpPr/>
              <p:nvPr/>
            </p:nvSpPr>
            <p:spPr>
              <a:xfrm>
                <a:off x="7971688" y="3456737"/>
                <a:ext cx="678702" cy="698928"/>
              </a:xfrm>
              <a:prstGeom prst="triangle">
                <a:avLst>
                  <a:gd name="adj" fmla="val 63125"/>
                </a:avLst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6" name="二等辺三角形 15">
                <a:extLst>
                  <a:ext uri="{FF2B5EF4-FFF2-40B4-BE49-F238E27FC236}">
                    <a16:creationId xmlns:a16="http://schemas.microsoft.com/office/drawing/2014/main" id="{2451C1FF-8646-44D5-B48D-01E77E795A3C}"/>
                  </a:ext>
                </a:extLst>
              </p:cNvPr>
              <p:cNvSpPr/>
              <p:nvPr/>
            </p:nvSpPr>
            <p:spPr>
              <a:xfrm rot="4162743">
                <a:off x="8321115" y="3552465"/>
                <a:ext cx="769725" cy="383075"/>
              </a:xfrm>
              <a:prstGeom prst="triangle">
                <a:avLst>
                  <a:gd name="adj" fmla="val 75906"/>
                </a:avLst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7" name="円/楕円 34">
                <a:extLst>
                  <a:ext uri="{FF2B5EF4-FFF2-40B4-BE49-F238E27FC236}">
                    <a16:creationId xmlns:a16="http://schemas.microsoft.com/office/drawing/2014/main" id="{A6CC5863-1EE3-49C6-9D96-6F231FB63960}"/>
                  </a:ext>
                </a:extLst>
              </p:cNvPr>
              <p:cNvSpPr/>
              <p:nvPr/>
            </p:nvSpPr>
            <p:spPr>
              <a:xfrm>
                <a:off x="8333426" y="3410645"/>
                <a:ext cx="114531" cy="11541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8" name="円/楕円 35">
                <a:extLst>
                  <a:ext uri="{FF2B5EF4-FFF2-40B4-BE49-F238E27FC236}">
                    <a16:creationId xmlns:a16="http://schemas.microsoft.com/office/drawing/2014/main" id="{4A58544C-ADA9-410A-A976-9C794330B794}"/>
                  </a:ext>
                </a:extLst>
              </p:cNvPr>
              <p:cNvSpPr/>
              <p:nvPr/>
            </p:nvSpPr>
            <p:spPr>
              <a:xfrm>
                <a:off x="7896806" y="4097957"/>
                <a:ext cx="114531" cy="11541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9" name="円/楕円 36">
                <a:extLst>
                  <a:ext uri="{FF2B5EF4-FFF2-40B4-BE49-F238E27FC236}">
                    <a16:creationId xmlns:a16="http://schemas.microsoft.com/office/drawing/2014/main" id="{CD9F2831-E4C7-4CA1-807E-CD0FA378578D}"/>
                  </a:ext>
                </a:extLst>
              </p:cNvPr>
              <p:cNvSpPr/>
              <p:nvPr/>
            </p:nvSpPr>
            <p:spPr>
              <a:xfrm>
                <a:off x="8610740" y="4106627"/>
                <a:ext cx="114531" cy="11541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0" name="円/楕円 37">
                <a:extLst>
                  <a:ext uri="{FF2B5EF4-FFF2-40B4-BE49-F238E27FC236}">
                    <a16:creationId xmlns:a16="http://schemas.microsoft.com/office/drawing/2014/main" id="{0E438488-D2DC-4FAE-9906-147F27824ABD}"/>
                  </a:ext>
                </a:extLst>
              </p:cNvPr>
              <p:cNvSpPr/>
              <p:nvPr/>
            </p:nvSpPr>
            <p:spPr>
              <a:xfrm>
                <a:off x="8895433" y="3806201"/>
                <a:ext cx="114531" cy="11541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21" name="円/楕円 36">
              <a:extLst>
                <a:ext uri="{FF2B5EF4-FFF2-40B4-BE49-F238E27FC236}">
                  <a16:creationId xmlns:a16="http://schemas.microsoft.com/office/drawing/2014/main" id="{0EF53B2A-5600-4B5A-909E-70FE6EA9717B}"/>
                </a:ext>
              </a:extLst>
            </p:cNvPr>
            <p:cNvSpPr/>
            <p:nvPr/>
          </p:nvSpPr>
          <p:spPr>
            <a:xfrm>
              <a:off x="7769837" y="4401108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円/楕円 36">
              <a:extLst>
                <a:ext uri="{FF2B5EF4-FFF2-40B4-BE49-F238E27FC236}">
                  <a16:creationId xmlns:a16="http://schemas.microsoft.com/office/drawing/2014/main" id="{4AC7FB7E-2CDA-405C-ACBE-FAB62A6BD81D}"/>
                </a:ext>
              </a:extLst>
            </p:cNvPr>
            <p:cNvSpPr/>
            <p:nvPr/>
          </p:nvSpPr>
          <p:spPr>
            <a:xfrm>
              <a:off x="7884368" y="4753745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円/楕円 36">
              <a:extLst>
                <a:ext uri="{FF2B5EF4-FFF2-40B4-BE49-F238E27FC236}">
                  <a16:creationId xmlns:a16="http://schemas.microsoft.com/office/drawing/2014/main" id="{4E0A8D43-389F-4F99-B6B1-6C078B916994}"/>
                </a:ext>
              </a:extLst>
            </p:cNvPr>
            <p:cNvSpPr/>
            <p:nvPr/>
          </p:nvSpPr>
          <p:spPr>
            <a:xfrm>
              <a:off x="7409797" y="4897761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円/楕円 36">
              <a:extLst>
                <a:ext uri="{FF2B5EF4-FFF2-40B4-BE49-F238E27FC236}">
                  <a16:creationId xmlns:a16="http://schemas.microsoft.com/office/drawing/2014/main" id="{070CA3CB-D09C-4810-AC38-7361AAC2DFBC}"/>
                </a:ext>
              </a:extLst>
            </p:cNvPr>
            <p:cNvSpPr/>
            <p:nvPr/>
          </p:nvSpPr>
          <p:spPr>
            <a:xfrm>
              <a:off x="7236296" y="4537721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円/楕円 36">
              <a:extLst>
                <a:ext uri="{FF2B5EF4-FFF2-40B4-BE49-F238E27FC236}">
                  <a16:creationId xmlns:a16="http://schemas.microsoft.com/office/drawing/2014/main" id="{B3834246-C7E9-4A7C-9B64-AA40B0799731}"/>
                </a:ext>
              </a:extLst>
            </p:cNvPr>
            <p:cNvSpPr/>
            <p:nvPr/>
          </p:nvSpPr>
          <p:spPr>
            <a:xfrm>
              <a:off x="7625821" y="4581128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円/楕円 36">
              <a:extLst>
                <a:ext uri="{FF2B5EF4-FFF2-40B4-BE49-F238E27FC236}">
                  <a16:creationId xmlns:a16="http://schemas.microsoft.com/office/drawing/2014/main" id="{14384DCC-B184-4D4C-A938-32A4ACA60820}"/>
                </a:ext>
              </a:extLst>
            </p:cNvPr>
            <p:cNvSpPr/>
            <p:nvPr/>
          </p:nvSpPr>
          <p:spPr>
            <a:xfrm>
              <a:off x="7517809" y="4733528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9678584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BD85AE5-DC4E-42D5-9376-B960EBE8F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Meshing Issue 2 (cont.)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7F8A4A60-817C-404E-9B22-D7C419FE425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kumimoji="1" lang="ja-JP" altLang="en-US" sz="2400" dirty="0"/>
                  <a:t>    </a:t>
                </a:r>
                <a14:m>
                  <m:oMath xmlns:m="http://schemas.openxmlformats.org/officeDocument/2006/math">
                    <m:r>
                      <a:rPr kumimoji="1" lang="ja-JP" altLang="en-US" sz="2400" i="1" smtClean="0">
                        <a:latin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kumimoji="1" lang="ja-JP" altLang="en-US" sz="2400" dirty="0"/>
                  <a:t> </a:t>
                </a:r>
                <a:r>
                  <a:rPr kumimoji="1" lang="en-US" altLang="ja-JP" sz="2400" dirty="0"/>
                  <a:t>If there is a small </a:t>
                </a:r>
                <a:r>
                  <a:rPr kumimoji="1" lang="en-US" altLang="ja-JP" sz="2400" b="1" dirty="0"/>
                  <a:t>hole</a:t>
                </a:r>
                <a:r>
                  <a:rPr kumimoji="1" lang="en-US" altLang="ja-JP" sz="2400" dirty="0"/>
                  <a:t> on a carbody, the surface mesh</a:t>
                </a:r>
                <a:br>
                  <a:rPr kumimoji="1" lang="en-US" altLang="ja-JP" sz="2400" dirty="0"/>
                </a:br>
                <a:r>
                  <a:rPr kumimoji="1" lang="en-US" altLang="ja-JP" sz="2400" dirty="0"/>
                  <a:t>	around the hole looks like…</a:t>
                </a:r>
              </a:p>
              <a:p>
                <a:pPr marL="0" indent="0">
                  <a:buNone/>
                </a:pPr>
                <a:endParaRPr kumimoji="1" lang="en-US" altLang="ja-JP" sz="2400" dirty="0"/>
              </a:p>
              <a:p>
                <a:pPr marL="0" indent="0">
                  <a:buNone/>
                </a:pPr>
                <a:endParaRPr lang="en-US" altLang="ja-JP" sz="2400" dirty="0"/>
              </a:p>
              <a:p>
                <a:pPr marL="0" indent="0">
                  <a:buNone/>
                </a:pPr>
                <a:endParaRPr kumimoji="1" lang="en-US" altLang="ja-JP" sz="2400" dirty="0"/>
              </a:p>
              <a:p>
                <a:pPr marL="0" indent="0">
                  <a:buNone/>
                </a:pPr>
                <a:endParaRPr lang="en-US" altLang="ja-JP" sz="2400" dirty="0"/>
              </a:p>
              <a:p>
                <a:pPr marL="0" indent="0">
                  <a:buNone/>
                </a:pPr>
                <a:endParaRPr kumimoji="1" lang="en-US" altLang="ja-JP" sz="2400" dirty="0"/>
              </a:p>
              <a:p>
                <a:pPr marL="0" indent="0">
                  <a:buNone/>
                </a:pPr>
                <a:endParaRPr lang="en-US" altLang="ja-JP" sz="2400" dirty="0"/>
              </a:p>
              <a:p>
                <a:pPr marL="0" indent="0">
                  <a:buNone/>
                </a:pPr>
                <a:endParaRPr lang="en-US" altLang="ja-JP" sz="1200" dirty="0"/>
              </a:p>
              <a:p>
                <a:pPr marL="0" indent="0">
                  <a:buNone/>
                </a:pPr>
                <a:r>
                  <a:rPr lang="en-US" altLang="ja-JP" sz="2400" b="1" dirty="0">
                    <a:solidFill>
                      <a:srgbClr val="FF0000"/>
                    </a:solidFill>
                  </a:rPr>
                  <a:t>  ✗ </a:t>
                </a:r>
                <a:r>
                  <a:rPr lang="en-US" altLang="ja-JP" sz="2400" dirty="0">
                    <a:solidFill>
                      <a:srgbClr val="008000"/>
                    </a:solidFill>
                  </a:rPr>
                  <a:t>T10 w/ kink </a:t>
                </a:r>
                <a:r>
                  <a:rPr lang="en-US" altLang="ja-JP" sz="2400" dirty="0"/>
                  <a:t>leads to severe accuracy loss.</a:t>
                </a:r>
              </a:p>
              <a:p>
                <a:pPr marL="0" indent="0">
                  <a:buNone/>
                </a:pPr>
                <a:r>
                  <a:rPr lang="en-US" altLang="ja-JP" sz="2400" b="1" dirty="0">
                    <a:solidFill>
                      <a:srgbClr val="FF0000"/>
                    </a:solidFill>
                  </a:rPr>
                  <a:t>  ✗ </a:t>
                </a:r>
                <a:r>
                  <a:rPr lang="en-US" altLang="ja-JP" sz="2400" dirty="0">
                    <a:solidFill>
                      <a:srgbClr val="0000CC"/>
                    </a:solidFill>
                  </a:rPr>
                  <a:t>T10 w/o kink</a:t>
                </a:r>
                <a:r>
                  <a:rPr lang="en-US" altLang="ja-JP" sz="2400" dirty="0"/>
                  <a:t> leads to a massive increase in DOF.</a:t>
                </a:r>
              </a:p>
              <a:p>
                <a:pPr marL="0" indent="0">
                  <a:buNone/>
                </a:pPr>
                <a:endParaRPr lang="en-US" altLang="ja-JP" sz="2400" dirty="0"/>
              </a:p>
              <a:p>
                <a:pPr marL="0" indent="0">
                  <a:buNone/>
                </a:pPr>
                <a:endParaRPr kumimoji="1" lang="ja-JP" altLang="en-US" sz="2400" dirty="0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7F8A4A60-817C-404E-9B22-D7C419FE425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1" t="-147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2B79091-FF92-40D6-BE60-C78451956D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14</a:t>
            </a:fld>
            <a:endParaRPr lang="ja-JP" altLang="en-US" dirty="0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4C1DB593-C5EF-4DBB-8B95-F241811DD4FB}"/>
              </a:ext>
            </a:extLst>
          </p:cNvPr>
          <p:cNvSpPr/>
          <p:nvPr/>
        </p:nvSpPr>
        <p:spPr>
          <a:xfrm>
            <a:off x="3131840" y="1376772"/>
            <a:ext cx="2880000" cy="2880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ja-JP" sz="2400" dirty="0">
                <a:solidFill>
                  <a:schemeClr val="tx1"/>
                </a:solidFill>
              </a:rPr>
              <a:t>Carbody</a:t>
            </a:r>
            <a:endParaRPr kumimoji="1" lang="ja-JP" altLang="en-US" sz="2400" dirty="0">
              <a:solidFill>
                <a:schemeClr val="tx1"/>
              </a:solidFill>
            </a:endParaRPr>
          </a:p>
        </p:txBody>
      </p:sp>
      <p:sp>
        <p:nvSpPr>
          <p:cNvPr id="6" name="楕円 5">
            <a:extLst>
              <a:ext uri="{FF2B5EF4-FFF2-40B4-BE49-F238E27FC236}">
                <a16:creationId xmlns:a16="http://schemas.microsoft.com/office/drawing/2014/main" id="{C8F3ABEC-5F73-4D73-8B12-D194BD2D1FA6}"/>
              </a:ext>
            </a:extLst>
          </p:cNvPr>
          <p:cNvSpPr/>
          <p:nvPr/>
        </p:nvSpPr>
        <p:spPr>
          <a:xfrm>
            <a:off x="3934615" y="2153790"/>
            <a:ext cx="1296000" cy="1296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A826BBC-AC34-4DA4-816D-BB60ACD2A782}"/>
              </a:ext>
            </a:extLst>
          </p:cNvPr>
          <p:cNvSpPr/>
          <p:nvPr/>
        </p:nvSpPr>
        <p:spPr>
          <a:xfrm>
            <a:off x="35496" y="1376772"/>
            <a:ext cx="2880000" cy="2880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kumimoji="1" lang="en-US" altLang="ja-JP" sz="2400" dirty="0">
                <a:solidFill>
                  <a:schemeClr val="tx1"/>
                </a:solidFill>
              </a:rPr>
              <a:t>Carbody</a:t>
            </a:r>
          </a:p>
          <a:p>
            <a:endParaRPr kumimoji="1" lang="ja-JP" altLang="en-US" dirty="0"/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A75A0A33-34D4-42B2-A29F-BB115536D57F}"/>
              </a:ext>
            </a:extLst>
          </p:cNvPr>
          <p:cNvSpPr/>
          <p:nvPr/>
        </p:nvSpPr>
        <p:spPr>
          <a:xfrm>
            <a:off x="836944" y="2153790"/>
            <a:ext cx="1296000" cy="1296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CFF1F6A-0129-44F9-937A-6A72FF0117FF}"/>
              </a:ext>
            </a:extLst>
          </p:cNvPr>
          <p:cNvSpPr txBox="1"/>
          <p:nvPr/>
        </p:nvSpPr>
        <p:spPr>
          <a:xfrm>
            <a:off x="4157649" y="2640735"/>
            <a:ext cx="841136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ja-JP" sz="2200" dirty="0"/>
              <a:t>Hole</a:t>
            </a:r>
            <a:endParaRPr kumimoji="1" lang="ja-JP" altLang="en-US" sz="2200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7270D0E-CF6D-4187-B6CD-40FCC52BF6CA}"/>
              </a:ext>
            </a:extLst>
          </p:cNvPr>
          <p:cNvSpPr txBox="1"/>
          <p:nvPr/>
        </p:nvSpPr>
        <p:spPr>
          <a:xfrm>
            <a:off x="1056695" y="2640740"/>
            <a:ext cx="841136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ja-JP" sz="2200" dirty="0"/>
              <a:t>Hole</a:t>
            </a:r>
            <a:endParaRPr kumimoji="1" lang="ja-JP" altLang="en-US" sz="2200" dirty="0"/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65B89243-C11F-43FD-8CC9-9B88755B1A11}"/>
              </a:ext>
            </a:extLst>
          </p:cNvPr>
          <p:cNvGrpSpPr/>
          <p:nvPr/>
        </p:nvGrpSpPr>
        <p:grpSpPr>
          <a:xfrm>
            <a:off x="516375" y="1836283"/>
            <a:ext cx="1918242" cy="1931014"/>
            <a:chOff x="1446670" y="2755115"/>
            <a:chExt cx="1918242" cy="1931014"/>
          </a:xfrm>
        </p:grpSpPr>
        <p:cxnSp>
          <p:nvCxnSpPr>
            <p:cNvPr id="14" name="直線コネクタ 13">
              <a:extLst>
                <a:ext uri="{FF2B5EF4-FFF2-40B4-BE49-F238E27FC236}">
                  <a16:creationId xmlns:a16="http://schemas.microsoft.com/office/drawing/2014/main" id="{EF33A275-5D0D-4EEA-927D-35CF5DFB2F4E}"/>
                </a:ext>
              </a:extLst>
            </p:cNvPr>
            <p:cNvCxnSpPr/>
            <p:nvPr/>
          </p:nvCxnSpPr>
          <p:spPr>
            <a:xfrm rot="16200000" flipH="1" flipV="1">
              <a:off x="2559437" y="4089078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コネクタ 14">
              <a:extLst>
                <a:ext uri="{FF2B5EF4-FFF2-40B4-BE49-F238E27FC236}">
                  <a16:creationId xmlns:a16="http://schemas.microsoft.com/office/drawing/2014/main" id="{BD11FF18-CED9-43D4-900A-E14663E89567}"/>
                </a:ext>
              </a:extLst>
            </p:cNvPr>
            <p:cNvCxnSpPr/>
            <p:nvPr/>
          </p:nvCxnSpPr>
          <p:spPr>
            <a:xfrm rot="16200000" flipV="1">
              <a:off x="2559383" y="3019129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コネクタ 15">
              <a:extLst>
                <a:ext uri="{FF2B5EF4-FFF2-40B4-BE49-F238E27FC236}">
                  <a16:creationId xmlns:a16="http://schemas.microsoft.com/office/drawing/2014/main" id="{93D19345-FAB8-418F-9502-A3DCA3F29601}"/>
                </a:ext>
              </a:extLst>
            </p:cNvPr>
            <p:cNvCxnSpPr/>
            <p:nvPr/>
          </p:nvCxnSpPr>
          <p:spPr>
            <a:xfrm rot="16200000" flipH="1">
              <a:off x="2117443" y="4089078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コネクタ 16">
              <a:extLst>
                <a:ext uri="{FF2B5EF4-FFF2-40B4-BE49-F238E27FC236}">
                  <a16:creationId xmlns:a16="http://schemas.microsoft.com/office/drawing/2014/main" id="{160ED175-E7EE-4808-BBB7-2775FD041E74}"/>
                </a:ext>
              </a:extLst>
            </p:cNvPr>
            <p:cNvCxnSpPr/>
            <p:nvPr/>
          </p:nvCxnSpPr>
          <p:spPr>
            <a:xfrm rot="16200000">
              <a:off x="2117497" y="3019129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円/楕円 34">
              <a:extLst>
                <a:ext uri="{FF2B5EF4-FFF2-40B4-BE49-F238E27FC236}">
                  <a16:creationId xmlns:a16="http://schemas.microsoft.com/office/drawing/2014/main" id="{F0AD625F-A548-45A0-8887-15072574DBE5}"/>
                </a:ext>
              </a:extLst>
            </p:cNvPr>
            <p:cNvSpPr/>
            <p:nvPr/>
          </p:nvSpPr>
          <p:spPr>
            <a:xfrm>
              <a:off x="2359130" y="3038462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円/楕円 34">
              <a:extLst>
                <a:ext uri="{FF2B5EF4-FFF2-40B4-BE49-F238E27FC236}">
                  <a16:creationId xmlns:a16="http://schemas.microsoft.com/office/drawing/2014/main" id="{882859D4-7C1E-4BD7-BDD5-D844D3629588}"/>
                </a:ext>
              </a:extLst>
            </p:cNvPr>
            <p:cNvSpPr/>
            <p:nvPr/>
          </p:nvSpPr>
          <p:spPr>
            <a:xfrm>
              <a:off x="2360851" y="4293320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円/楕円 34">
              <a:extLst>
                <a:ext uri="{FF2B5EF4-FFF2-40B4-BE49-F238E27FC236}">
                  <a16:creationId xmlns:a16="http://schemas.microsoft.com/office/drawing/2014/main" id="{71FD1130-EB39-4C9F-9DEF-AC8A3D09EF56}"/>
                </a:ext>
              </a:extLst>
            </p:cNvPr>
            <p:cNvSpPr/>
            <p:nvPr/>
          </p:nvSpPr>
          <p:spPr>
            <a:xfrm rot="16200000">
              <a:off x="1733262" y="3666592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円/楕円 34">
              <a:extLst>
                <a:ext uri="{FF2B5EF4-FFF2-40B4-BE49-F238E27FC236}">
                  <a16:creationId xmlns:a16="http://schemas.microsoft.com/office/drawing/2014/main" id="{D549F313-945B-4763-9F9E-B8288830B518}"/>
                </a:ext>
              </a:extLst>
            </p:cNvPr>
            <p:cNvSpPr/>
            <p:nvPr/>
          </p:nvSpPr>
          <p:spPr>
            <a:xfrm rot="16200000">
              <a:off x="2988121" y="3664870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円/楕円 34">
              <a:extLst>
                <a:ext uri="{FF2B5EF4-FFF2-40B4-BE49-F238E27FC236}">
                  <a16:creationId xmlns:a16="http://schemas.microsoft.com/office/drawing/2014/main" id="{F82CCEED-A132-4EF7-8E72-CC898698933E}"/>
                </a:ext>
              </a:extLst>
            </p:cNvPr>
            <p:cNvSpPr/>
            <p:nvPr/>
          </p:nvSpPr>
          <p:spPr>
            <a:xfrm rot="18900000">
              <a:off x="1920851" y="3226050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円/楕円 34">
              <a:extLst>
                <a:ext uri="{FF2B5EF4-FFF2-40B4-BE49-F238E27FC236}">
                  <a16:creationId xmlns:a16="http://schemas.microsoft.com/office/drawing/2014/main" id="{6A6883FE-3A08-46E9-A73A-EADEE63BDD9C}"/>
                </a:ext>
              </a:extLst>
            </p:cNvPr>
            <p:cNvSpPr/>
            <p:nvPr/>
          </p:nvSpPr>
          <p:spPr>
            <a:xfrm rot="18900000">
              <a:off x="2800532" y="4105731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円/楕円 34">
              <a:extLst>
                <a:ext uri="{FF2B5EF4-FFF2-40B4-BE49-F238E27FC236}">
                  <a16:creationId xmlns:a16="http://schemas.microsoft.com/office/drawing/2014/main" id="{08904D77-F024-4310-96C9-8821135ACB10}"/>
                </a:ext>
              </a:extLst>
            </p:cNvPr>
            <p:cNvSpPr/>
            <p:nvPr/>
          </p:nvSpPr>
          <p:spPr>
            <a:xfrm rot="2700000" flipH="1">
              <a:off x="2800532" y="3226050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円/楕円 34">
              <a:extLst>
                <a:ext uri="{FF2B5EF4-FFF2-40B4-BE49-F238E27FC236}">
                  <a16:creationId xmlns:a16="http://schemas.microsoft.com/office/drawing/2014/main" id="{6725FAA1-6788-4C23-B244-605E9BC5E208}"/>
                </a:ext>
              </a:extLst>
            </p:cNvPr>
            <p:cNvSpPr/>
            <p:nvPr/>
          </p:nvSpPr>
          <p:spPr>
            <a:xfrm rot="2700000" flipH="1">
              <a:off x="1920851" y="4105731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6" name="直線コネクタ 25">
              <a:extLst>
                <a:ext uri="{FF2B5EF4-FFF2-40B4-BE49-F238E27FC236}">
                  <a16:creationId xmlns:a16="http://schemas.microsoft.com/office/drawing/2014/main" id="{444ED382-6E0F-40EF-A25F-973BB831124A}"/>
                </a:ext>
              </a:extLst>
            </p:cNvPr>
            <p:cNvCxnSpPr/>
            <p:nvPr/>
          </p:nvCxnSpPr>
          <p:spPr>
            <a:xfrm flipH="1" flipV="1">
              <a:off x="1803465" y="3770235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コネクタ 26">
              <a:extLst>
                <a:ext uri="{FF2B5EF4-FFF2-40B4-BE49-F238E27FC236}">
                  <a16:creationId xmlns:a16="http://schemas.microsoft.com/office/drawing/2014/main" id="{20FEE822-7743-4F0D-A578-EA8ADB5E4547}"/>
                </a:ext>
              </a:extLst>
            </p:cNvPr>
            <p:cNvCxnSpPr/>
            <p:nvPr/>
          </p:nvCxnSpPr>
          <p:spPr>
            <a:xfrm flipV="1">
              <a:off x="2873414" y="3770181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コネクタ 27">
              <a:extLst>
                <a:ext uri="{FF2B5EF4-FFF2-40B4-BE49-F238E27FC236}">
                  <a16:creationId xmlns:a16="http://schemas.microsoft.com/office/drawing/2014/main" id="{94B27826-0647-4BD5-BB5E-8DED673E8A05}"/>
                </a:ext>
              </a:extLst>
            </p:cNvPr>
            <p:cNvCxnSpPr/>
            <p:nvPr/>
          </p:nvCxnSpPr>
          <p:spPr>
            <a:xfrm flipH="1">
              <a:off x="1803465" y="3328241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コネクタ 28">
              <a:extLst>
                <a:ext uri="{FF2B5EF4-FFF2-40B4-BE49-F238E27FC236}">
                  <a16:creationId xmlns:a16="http://schemas.microsoft.com/office/drawing/2014/main" id="{ADAE3031-DFFD-4A7E-940A-BFC57A1B42C8}"/>
                </a:ext>
              </a:extLst>
            </p:cNvPr>
            <p:cNvCxnSpPr/>
            <p:nvPr/>
          </p:nvCxnSpPr>
          <p:spPr>
            <a:xfrm>
              <a:off x="2873414" y="3328295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コネクタ 29">
              <a:extLst>
                <a:ext uri="{FF2B5EF4-FFF2-40B4-BE49-F238E27FC236}">
                  <a16:creationId xmlns:a16="http://schemas.microsoft.com/office/drawing/2014/main" id="{73EDB4A7-1749-4513-9339-051E088CBE18}"/>
                </a:ext>
              </a:extLst>
            </p:cNvPr>
            <p:cNvCxnSpPr/>
            <p:nvPr/>
          </p:nvCxnSpPr>
          <p:spPr>
            <a:xfrm rot="3600000" flipH="1">
              <a:off x="1659133" y="3130044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コネクタ 30">
              <a:extLst>
                <a:ext uri="{FF2B5EF4-FFF2-40B4-BE49-F238E27FC236}">
                  <a16:creationId xmlns:a16="http://schemas.microsoft.com/office/drawing/2014/main" id="{1250DCF6-239F-40E8-B567-36297F6E5C76}"/>
                </a:ext>
              </a:extLst>
            </p:cNvPr>
            <p:cNvCxnSpPr/>
            <p:nvPr/>
          </p:nvCxnSpPr>
          <p:spPr>
            <a:xfrm rot="7200000" flipH="1">
              <a:off x="1558094" y="3366626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円/楕円 34">
              <a:extLst>
                <a:ext uri="{FF2B5EF4-FFF2-40B4-BE49-F238E27FC236}">
                  <a16:creationId xmlns:a16="http://schemas.microsoft.com/office/drawing/2014/main" id="{4FB9B808-8EE9-45F4-9926-EACEF7AA1491}"/>
                </a:ext>
              </a:extLst>
            </p:cNvPr>
            <p:cNvSpPr/>
            <p:nvPr/>
          </p:nvSpPr>
          <p:spPr>
            <a:xfrm rot="18900000">
              <a:off x="1446670" y="3289905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33" name="直線コネクタ 32">
              <a:extLst>
                <a:ext uri="{FF2B5EF4-FFF2-40B4-BE49-F238E27FC236}">
                  <a16:creationId xmlns:a16="http://schemas.microsoft.com/office/drawing/2014/main" id="{82D32BB1-62B3-41AA-A62A-46283FEF7E1C}"/>
                </a:ext>
              </a:extLst>
            </p:cNvPr>
            <p:cNvCxnSpPr/>
            <p:nvPr/>
          </p:nvCxnSpPr>
          <p:spPr>
            <a:xfrm rot="6300000" flipH="1">
              <a:off x="2152284" y="2772852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コネクタ 33">
              <a:extLst>
                <a:ext uri="{FF2B5EF4-FFF2-40B4-BE49-F238E27FC236}">
                  <a16:creationId xmlns:a16="http://schemas.microsoft.com/office/drawing/2014/main" id="{FE987047-B243-4A8C-B30E-5BA97BE96140}"/>
                </a:ext>
              </a:extLst>
            </p:cNvPr>
            <p:cNvCxnSpPr/>
            <p:nvPr/>
          </p:nvCxnSpPr>
          <p:spPr>
            <a:xfrm rot="9900000" flipH="1">
              <a:off x="1913550" y="2868696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円/楕円 34">
              <a:extLst>
                <a:ext uri="{FF2B5EF4-FFF2-40B4-BE49-F238E27FC236}">
                  <a16:creationId xmlns:a16="http://schemas.microsoft.com/office/drawing/2014/main" id="{11DED82B-818D-4B0A-B87B-133D785CF670}"/>
                </a:ext>
              </a:extLst>
            </p:cNvPr>
            <p:cNvSpPr/>
            <p:nvPr/>
          </p:nvSpPr>
          <p:spPr>
            <a:xfrm>
              <a:off x="1978763" y="2755116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36" name="直線コネクタ 35">
              <a:extLst>
                <a:ext uri="{FF2B5EF4-FFF2-40B4-BE49-F238E27FC236}">
                  <a16:creationId xmlns:a16="http://schemas.microsoft.com/office/drawing/2014/main" id="{9E9DAB4E-90AD-4AE7-AFC0-D9DED2EB43FF}"/>
                </a:ext>
              </a:extLst>
            </p:cNvPr>
            <p:cNvCxnSpPr/>
            <p:nvPr/>
          </p:nvCxnSpPr>
          <p:spPr>
            <a:xfrm rot="18000000">
              <a:off x="3007466" y="3125658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線コネクタ 36">
              <a:extLst>
                <a:ext uri="{FF2B5EF4-FFF2-40B4-BE49-F238E27FC236}">
                  <a16:creationId xmlns:a16="http://schemas.microsoft.com/office/drawing/2014/main" id="{AAFB213E-983A-4B3F-9463-645BEDE42971}"/>
                </a:ext>
              </a:extLst>
            </p:cNvPr>
            <p:cNvCxnSpPr/>
            <p:nvPr/>
          </p:nvCxnSpPr>
          <p:spPr>
            <a:xfrm rot="14400000">
              <a:off x="3108505" y="3362240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円/楕円 34">
              <a:extLst>
                <a:ext uri="{FF2B5EF4-FFF2-40B4-BE49-F238E27FC236}">
                  <a16:creationId xmlns:a16="http://schemas.microsoft.com/office/drawing/2014/main" id="{8F5FB651-DAA2-4744-A2D1-BA63130CD85F}"/>
                </a:ext>
              </a:extLst>
            </p:cNvPr>
            <p:cNvSpPr/>
            <p:nvPr/>
          </p:nvSpPr>
          <p:spPr>
            <a:xfrm rot="2700000" flipH="1">
              <a:off x="3262702" y="3285518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39" name="直線コネクタ 38">
              <a:extLst>
                <a:ext uri="{FF2B5EF4-FFF2-40B4-BE49-F238E27FC236}">
                  <a16:creationId xmlns:a16="http://schemas.microsoft.com/office/drawing/2014/main" id="{A99BB3D7-54CA-47C3-A0B4-3869F876D1A9}"/>
                </a:ext>
              </a:extLst>
            </p:cNvPr>
            <p:cNvCxnSpPr/>
            <p:nvPr/>
          </p:nvCxnSpPr>
          <p:spPr>
            <a:xfrm rot="18000000" flipH="1" flipV="1">
              <a:off x="1663777" y="3975649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線コネクタ 39">
              <a:extLst>
                <a:ext uri="{FF2B5EF4-FFF2-40B4-BE49-F238E27FC236}">
                  <a16:creationId xmlns:a16="http://schemas.microsoft.com/office/drawing/2014/main" id="{C37395C0-07B4-4107-9B81-4F616BE7CF77}"/>
                </a:ext>
              </a:extLst>
            </p:cNvPr>
            <p:cNvCxnSpPr/>
            <p:nvPr/>
          </p:nvCxnSpPr>
          <p:spPr>
            <a:xfrm rot="14400000" flipH="1" flipV="1">
              <a:off x="1562739" y="3739067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円/楕円 34">
              <a:extLst>
                <a:ext uri="{FF2B5EF4-FFF2-40B4-BE49-F238E27FC236}">
                  <a16:creationId xmlns:a16="http://schemas.microsoft.com/office/drawing/2014/main" id="{0F6133CC-509A-482D-B1B5-39CBB37D9A80}"/>
                </a:ext>
              </a:extLst>
            </p:cNvPr>
            <p:cNvSpPr/>
            <p:nvPr/>
          </p:nvSpPr>
          <p:spPr>
            <a:xfrm rot="2700000" flipV="1">
              <a:off x="1451314" y="4051929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42" name="直線コネクタ 41">
              <a:extLst>
                <a:ext uri="{FF2B5EF4-FFF2-40B4-BE49-F238E27FC236}">
                  <a16:creationId xmlns:a16="http://schemas.microsoft.com/office/drawing/2014/main" id="{BC768348-1646-4576-BECD-437C35DA7BD2}"/>
                </a:ext>
              </a:extLst>
            </p:cNvPr>
            <p:cNvCxnSpPr/>
            <p:nvPr/>
          </p:nvCxnSpPr>
          <p:spPr>
            <a:xfrm rot="15300000">
              <a:off x="2527736" y="2772852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コネクタ 42">
              <a:extLst>
                <a:ext uri="{FF2B5EF4-FFF2-40B4-BE49-F238E27FC236}">
                  <a16:creationId xmlns:a16="http://schemas.microsoft.com/office/drawing/2014/main" id="{73C01F02-B190-491F-B4BB-E6021544D787}"/>
                </a:ext>
              </a:extLst>
            </p:cNvPr>
            <p:cNvCxnSpPr/>
            <p:nvPr/>
          </p:nvCxnSpPr>
          <p:spPr>
            <a:xfrm rot="11700000">
              <a:off x="2766470" y="2868695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円/楕円 34">
              <a:extLst>
                <a:ext uri="{FF2B5EF4-FFF2-40B4-BE49-F238E27FC236}">
                  <a16:creationId xmlns:a16="http://schemas.microsoft.com/office/drawing/2014/main" id="{7619DC6F-F641-40FB-8B92-AD85D311E611}"/>
                </a:ext>
              </a:extLst>
            </p:cNvPr>
            <p:cNvSpPr/>
            <p:nvPr/>
          </p:nvSpPr>
          <p:spPr>
            <a:xfrm flipH="1">
              <a:off x="2744029" y="2755115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45" name="直線コネクタ 44">
              <a:extLst>
                <a:ext uri="{FF2B5EF4-FFF2-40B4-BE49-F238E27FC236}">
                  <a16:creationId xmlns:a16="http://schemas.microsoft.com/office/drawing/2014/main" id="{DF6E7826-28F4-45B6-A9D5-CB9B286A0EAE}"/>
                </a:ext>
              </a:extLst>
            </p:cNvPr>
            <p:cNvCxnSpPr/>
            <p:nvPr/>
          </p:nvCxnSpPr>
          <p:spPr>
            <a:xfrm rot="3600000" flipV="1">
              <a:off x="3007466" y="3961375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線コネクタ 45">
              <a:extLst>
                <a:ext uri="{FF2B5EF4-FFF2-40B4-BE49-F238E27FC236}">
                  <a16:creationId xmlns:a16="http://schemas.microsoft.com/office/drawing/2014/main" id="{37A161EE-6C90-4ADF-813E-7906CB983573}"/>
                </a:ext>
              </a:extLst>
            </p:cNvPr>
            <p:cNvCxnSpPr/>
            <p:nvPr/>
          </p:nvCxnSpPr>
          <p:spPr>
            <a:xfrm rot="7200000" flipV="1">
              <a:off x="3108505" y="3724793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円/楕円 34">
              <a:extLst>
                <a:ext uri="{FF2B5EF4-FFF2-40B4-BE49-F238E27FC236}">
                  <a16:creationId xmlns:a16="http://schemas.microsoft.com/office/drawing/2014/main" id="{9BAA2B75-DEA7-4DF5-8EBC-87656F2C77DF}"/>
                </a:ext>
              </a:extLst>
            </p:cNvPr>
            <p:cNvSpPr/>
            <p:nvPr/>
          </p:nvSpPr>
          <p:spPr>
            <a:xfrm rot="18900000" flipH="1" flipV="1">
              <a:off x="3262702" y="4037654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48" name="直線コネクタ 47">
              <a:extLst>
                <a:ext uri="{FF2B5EF4-FFF2-40B4-BE49-F238E27FC236}">
                  <a16:creationId xmlns:a16="http://schemas.microsoft.com/office/drawing/2014/main" id="{F484D5D0-D911-45F8-BD43-D8DA2E946F92}"/>
                </a:ext>
              </a:extLst>
            </p:cNvPr>
            <p:cNvCxnSpPr/>
            <p:nvPr/>
          </p:nvCxnSpPr>
          <p:spPr>
            <a:xfrm rot="15300000" flipH="1" flipV="1">
              <a:off x="2152284" y="4329650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線コネクタ 48">
              <a:extLst>
                <a:ext uri="{FF2B5EF4-FFF2-40B4-BE49-F238E27FC236}">
                  <a16:creationId xmlns:a16="http://schemas.microsoft.com/office/drawing/2014/main" id="{6361B2D1-FD05-48FE-866F-A1FE962EBB6A}"/>
                </a:ext>
              </a:extLst>
            </p:cNvPr>
            <p:cNvCxnSpPr/>
            <p:nvPr/>
          </p:nvCxnSpPr>
          <p:spPr>
            <a:xfrm rot="11700000" flipH="1" flipV="1">
              <a:off x="1913550" y="4233807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円/楕円 34">
              <a:extLst>
                <a:ext uri="{FF2B5EF4-FFF2-40B4-BE49-F238E27FC236}">
                  <a16:creationId xmlns:a16="http://schemas.microsoft.com/office/drawing/2014/main" id="{27297B54-B4CC-4DBC-ABAC-3D7C74876BE3}"/>
                </a:ext>
              </a:extLst>
            </p:cNvPr>
            <p:cNvSpPr/>
            <p:nvPr/>
          </p:nvSpPr>
          <p:spPr>
            <a:xfrm flipV="1">
              <a:off x="1978763" y="4583526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51" name="直線コネクタ 50">
              <a:extLst>
                <a:ext uri="{FF2B5EF4-FFF2-40B4-BE49-F238E27FC236}">
                  <a16:creationId xmlns:a16="http://schemas.microsoft.com/office/drawing/2014/main" id="{B9CEBE7C-7631-4ADB-ADCF-55728B06C6FA}"/>
                </a:ext>
              </a:extLst>
            </p:cNvPr>
            <p:cNvCxnSpPr/>
            <p:nvPr/>
          </p:nvCxnSpPr>
          <p:spPr>
            <a:xfrm rot="6300000" flipV="1">
              <a:off x="2527736" y="4329649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線コネクタ 51">
              <a:extLst>
                <a:ext uri="{FF2B5EF4-FFF2-40B4-BE49-F238E27FC236}">
                  <a16:creationId xmlns:a16="http://schemas.microsoft.com/office/drawing/2014/main" id="{6D48CDCA-C60F-42F2-B8EA-09FD88BDCBE7}"/>
                </a:ext>
              </a:extLst>
            </p:cNvPr>
            <p:cNvCxnSpPr/>
            <p:nvPr/>
          </p:nvCxnSpPr>
          <p:spPr>
            <a:xfrm rot="9900000" flipV="1">
              <a:off x="2766470" y="4233806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円/楕円 34">
              <a:extLst>
                <a:ext uri="{FF2B5EF4-FFF2-40B4-BE49-F238E27FC236}">
                  <a16:creationId xmlns:a16="http://schemas.microsoft.com/office/drawing/2014/main" id="{E8E0735B-7E11-404F-8A29-8266EAF07841}"/>
                </a:ext>
              </a:extLst>
            </p:cNvPr>
            <p:cNvSpPr/>
            <p:nvPr/>
          </p:nvSpPr>
          <p:spPr>
            <a:xfrm flipH="1" flipV="1">
              <a:off x="2744029" y="4583526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4" name="グループ化 53">
            <a:extLst>
              <a:ext uri="{FF2B5EF4-FFF2-40B4-BE49-F238E27FC236}">
                <a16:creationId xmlns:a16="http://schemas.microsoft.com/office/drawing/2014/main" id="{A5EF258C-FC04-4C36-8F0F-D9D684E80BE0}"/>
              </a:ext>
            </a:extLst>
          </p:cNvPr>
          <p:cNvGrpSpPr/>
          <p:nvPr/>
        </p:nvGrpSpPr>
        <p:grpSpPr>
          <a:xfrm>
            <a:off x="3558655" y="1779905"/>
            <a:ext cx="2047919" cy="2043769"/>
            <a:chOff x="5709049" y="2698461"/>
            <a:chExt cx="2047919" cy="2043769"/>
          </a:xfrm>
        </p:grpSpPr>
        <p:cxnSp>
          <p:nvCxnSpPr>
            <p:cNvPr id="55" name="直線コネクタ 54">
              <a:extLst>
                <a:ext uri="{FF2B5EF4-FFF2-40B4-BE49-F238E27FC236}">
                  <a16:creationId xmlns:a16="http://schemas.microsoft.com/office/drawing/2014/main" id="{C0CDF631-552A-42F3-AA06-D997BEA425CF}"/>
                </a:ext>
              </a:extLst>
            </p:cNvPr>
            <p:cNvCxnSpPr/>
            <p:nvPr/>
          </p:nvCxnSpPr>
          <p:spPr>
            <a:xfrm rot="16200000" flipH="1" flipV="1">
              <a:off x="6879917" y="4089078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線コネクタ 55">
              <a:extLst>
                <a:ext uri="{FF2B5EF4-FFF2-40B4-BE49-F238E27FC236}">
                  <a16:creationId xmlns:a16="http://schemas.microsoft.com/office/drawing/2014/main" id="{BF8FF526-6320-43A6-8BE9-F5753EF5DCD9}"/>
                </a:ext>
              </a:extLst>
            </p:cNvPr>
            <p:cNvCxnSpPr/>
            <p:nvPr/>
          </p:nvCxnSpPr>
          <p:spPr>
            <a:xfrm rot="16200000" flipV="1">
              <a:off x="6879863" y="3019129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線コネクタ 56">
              <a:extLst>
                <a:ext uri="{FF2B5EF4-FFF2-40B4-BE49-F238E27FC236}">
                  <a16:creationId xmlns:a16="http://schemas.microsoft.com/office/drawing/2014/main" id="{7639631D-4999-4E49-988D-A49E9E56638A}"/>
                </a:ext>
              </a:extLst>
            </p:cNvPr>
            <p:cNvCxnSpPr/>
            <p:nvPr/>
          </p:nvCxnSpPr>
          <p:spPr>
            <a:xfrm rot="16200000" flipH="1">
              <a:off x="6437923" y="4089078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線コネクタ 57">
              <a:extLst>
                <a:ext uri="{FF2B5EF4-FFF2-40B4-BE49-F238E27FC236}">
                  <a16:creationId xmlns:a16="http://schemas.microsoft.com/office/drawing/2014/main" id="{FFF69C0E-F5CD-4D4E-9C31-F92C406A8CD5}"/>
                </a:ext>
              </a:extLst>
            </p:cNvPr>
            <p:cNvCxnSpPr/>
            <p:nvPr/>
          </p:nvCxnSpPr>
          <p:spPr>
            <a:xfrm rot="16200000">
              <a:off x="6437977" y="3019129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円/楕円 34">
              <a:extLst>
                <a:ext uri="{FF2B5EF4-FFF2-40B4-BE49-F238E27FC236}">
                  <a16:creationId xmlns:a16="http://schemas.microsoft.com/office/drawing/2014/main" id="{C037134A-1266-4E02-AEFE-DC12690C0CA9}"/>
                </a:ext>
              </a:extLst>
            </p:cNvPr>
            <p:cNvSpPr/>
            <p:nvPr/>
          </p:nvSpPr>
          <p:spPr>
            <a:xfrm>
              <a:off x="6679610" y="3038462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0" name="円/楕円 34">
              <a:extLst>
                <a:ext uri="{FF2B5EF4-FFF2-40B4-BE49-F238E27FC236}">
                  <a16:creationId xmlns:a16="http://schemas.microsoft.com/office/drawing/2014/main" id="{73EAA236-8AED-4A7F-91B0-F8FED77A3896}"/>
                </a:ext>
              </a:extLst>
            </p:cNvPr>
            <p:cNvSpPr/>
            <p:nvPr/>
          </p:nvSpPr>
          <p:spPr>
            <a:xfrm>
              <a:off x="6681331" y="4293320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1" name="円/楕円 34">
              <a:extLst>
                <a:ext uri="{FF2B5EF4-FFF2-40B4-BE49-F238E27FC236}">
                  <a16:creationId xmlns:a16="http://schemas.microsoft.com/office/drawing/2014/main" id="{3B50D4E0-67BC-4F28-85F7-6CEF25E995BF}"/>
                </a:ext>
              </a:extLst>
            </p:cNvPr>
            <p:cNvSpPr/>
            <p:nvPr/>
          </p:nvSpPr>
          <p:spPr>
            <a:xfrm rot="16200000">
              <a:off x="6053742" y="3666592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2" name="円/楕円 34">
              <a:extLst>
                <a:ext uri="{FF2B5EF4-FFF2-40B4-BE49-F238E27FC236}">
                  <a16:creationId xmlns:a16="http://schemas.microsoft.com/office/drawing/2014/main" id="{5ED37D89-1AC0-4F38-B1FC-8DE9234F92D6}"/>
                </a:ext>
              </a:extLst>
            </p:cNvPr>
            <p:cNvSpPr/>
            <p:nvPr/>
          </p:nvSpPr>
          <p:spPr>
            <a:xfrm rot="16200000">
              <a:off x="7308601" y="3664870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3" name="円/楕円 34">
              <a:extLst>
                <a:ext uri="{FF2B5EF4-FFF2-40B4-BE49-F238E27FC236}">
                  <a16:creationId xmlns:a16="http://schemas.microsoft.com/office/drawing/2014/main" id="{C3DC329F-3B18-4318-97B0-7B1E33D5A7FA}"/>
                </a:ext>
              </a:extLst>
            </p:cNvPr>
            <p:cNvSpPr/>
            <p:nvPr/>
          </p:nvSpPr>
          <p:spPr>
            <a:xfrm rot="18900000">
              <a:off x="6241331" y="3226050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4" name="円/楕円 34">
              <a:extLst>
                <a:ext uri="{FF2B5EF4-FFF2-40B4-BE49-F238E27FC236}">
                  <a16:creationId xmlns:a16="http://schemas.microsoft.com/office/drawing/2014/main" id="{B19FA749-46A0-49C0-8BFF-9F5DA44F57CE}"/>
                </a:ext>
              </a:extLst>
            </p:cNvPr>
            <p:cNvSpPr/>
            <p:nvPr/>
          </p:nvSpPr>
          <p:spPr>
            <a:xfrm rot="18900000">
              <a:off x="7121012" y="4105731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5" name="円/楕円 34">
              <a:extLst>
                <a:ext uri="{FF2B5EF4-FFF2-40B4-BE49-F238E27FC236}">
                  <a16:creationId xmlns:a16="http://schemas.microsoft.com/office/drawing/2014/main" id="{FB80B16F-3C99-4EC1-89F2-4BEB5DE46F50}"/>
                </a:ext>
              </a:extLst>
            </p:cNvPr>
            <p:cNvSpPr/>
            <p:nvPr/>
          </p:nvSpPr>
          <p:spPr>
            <a:xfrm rot="2700000" flipH="1">
              <a:off x="7121012" y="3226050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6" name="円/楕円 34">
              <a:extLst>
                <a:ext uri="{FF2B5EF4-FFF2-40B4-BE49-F238E27FC236}">
                  <a16:creationId xmlns:a16="http://schemas.microsoft.com/office/drawing/2014/main" id="{78BAB9D8-7E7F-44C1-98CA-066431B61AB8}"/>
                </a:ext>
              </a:extLst>
            </p:cNvPr>
            <p:cNvSpPr/>
            <p:nvPr/>
          </p:nvSpPr>
          <p:spPr>
            <a:xfrm rot="2700000" flipH="1">
              <a:off x="6241331" y="4105731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67" name="直線コネクタ 66">
              <a:extLst>
                <a:ext uri="{FF2B5EF4-FFF2-40B4-BE49-F238E27FC236}">
                  <a16:creationId xmlns:a16="http://schemas.microsoft.com/office/drawing/2014/main" id="{C6BA5451-7F22-4566-8D31-05754239D8E2}"/>
                </a:ext>
              </a:extLst>
            </p:cNvPr>
            <p:cNvCxnSpPr/>
            <p:nvPr/>
          </p:nvCxnSpPr>
          <p:spPr>
            <a:xfrm flipH="1" flipV="1">
              <a:off x="6123945" y="3770235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線コネクタ 67">
              <a:extLst>
                <a:ext uri="{FF2B5EF4-FFF2-40B4-BE49-F238E27FC236}">
                  <a16:creationId xmlns:a16="http://schemas.microsoft.com/office/drawing/2014/main" id="{61EAADCA-DF10-4853-84B3-59F50C98A832}"/>
                </a:ext>
              </a:extLst>
            </p:cNvPr>
            <p:cNvCxnSpPr/>
            <p:nvPr/>
          </p:nvCxnSpPr>
          <p:spPr>
            <a:xfrm flipV="1">
              <a:off x="7193894" y="3770181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線コネクタ 68">
              <a:extLst>
                <a:ext uri="{FF2B5EF4-FFF2-40B4-BE49-F238E27FC236}">
                  <a16:creationId xmlns:a16="http://schemas.microsoft.com/office/drawing/2014/main" id="{42F00943-82E2-4ACE-98AC-76752F32EBE5}"/>
                </a:ext>
              </a:extLst>
            </p:cNvPr>
            <p:cNvCxnSpPr/>
            <p:nvPr/>
          </p:nvCxnSpPr>
          <p:spPr>
            <a:xfrm flipH="1">
              <a:off x="6123945" y="3328241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線コネクタ 69">
              <a:extLst>
                <a:ext uri="{FF2B5EF4-FFF2-40B4-BE49-F238E27FC236}">
                  <a16:creationId xmlns:a16="http://schemas.microsoft.com/office/drawing/2014/main" id="{F08D1102-5744-4B0B-BB38-212DB8C340FD}"/>
                </a:ext>
              </a:extLst>
            </p:cNvPr>
            <p:cNvCxnSpPr/>
            <p:nvPr/>
          </p:nvCxnSpPr>
          <p:spPr>
            <a:xfrm>
              <a:off x="7193894" y="3328295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1" name="グループ化 70">
              <a:extLst>
                <a:ext uri="{FF2B5EF4-FFF2-40B4-BE49-F238E27FC236}">
                  <a16:creationId xmlns:a16="http://schemas.microsoft.com/office/drawing/2014/main" id="{11E676F6-EBAB-441E-8988-F934BB935C17}"/>
                </a:ext>
              </a:extLst>
            </p:cNvPr>
            <p:cNvGrpSpPr/>
            <p:nvPr/>
          </p:nvGrpSpPr>
          <p:grpSpPr>
            <a:xfrm>
              <a:off x="5709049" y="2698461"/>
              <a:ext cx="2047919" cy="2043769"/>
              <a:chOff x="5709049" y="2698461"/>
              <a:chExt cx="2047919" cy="2043769"/>
            </a:xfrm>
          </p:grpSpPr>
          <p:sp>
            <p:nvSpPr>
              <p:cNvPr id="72" name="円/楕円 34">
                <a:extLst>
                  <a:ext uri="{FF2B5EF4-FFF2-40B4-BE49-F238E27FC236}">
                    <a16:creationId xmlns:a16="http://schemas.microsoft.com/office/drawing/2014/main" id="{5158AA59-7A82-492A-9E61-B479182C84F3}"/>
                  </a:ext>
                </a:extLst>
              </p:cNvPr>
              <p:cNvSpPr/>
              <p:nvPr/>
            </p:nvSpPr>
            <p:spPr>
              <a:xfrm rot="4020000" flipH="1">
                <a:off x="5820486" y="2804453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73" name="直線コネクタ 72">
                <a:extLst>
                  <a:ext uri="{FF2B5EF4-FFF2-40B4-BE49-F238E27FC236}">
                    <a16:creationId xmlns:a16="http://schemas.microsoft.com/office/drawing/2014/main" id="{5EDC6BC6-0F79-4E19-BDBA-2D8A24019339}"/>
                  </a:ext>
                </a:extLst>
              </p:cNvPr>
              <p:cNvCxnSpPr/>
              <p:nvPr/>
            </p:nvCxnSpPr>
            <p:spPr>
              <a:xfrm rot="3600000" flipV="1">
                <a:off x="6022346" y="2697330"/>
                <a:ext cx="553595" cy="555857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直線コネクタ 73">
                <a:extLst>
                  <a:ext uri="{FF2B5EF4-FFF2-40B4-BE49-F238E27FC236}">
                    <a16:creationId xmlns:a16="http://schemas.microsoft.com/office/drawing/2014/main" id="{26379F87-AABF-48EA-A26C-692CF5DDE973}"/>
                  </a:ext>
                </a:extLst>
              </p:cNvPr>
              <p:cNvCxnSpPr/>
              <p:nvPr/>
            </p:nvCxnSpPr>
            <p:spPr>
              <a:xfrm rot="7200000" flipV="1">
                <a:off x="5710180" y="3015022"/>
                <a:ext cx="553595" cy="555857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" name="円/楕円 34">
                <a:extLst>
                  <a:ext uri="{FF2B5EF4-FFF2-40B4-BE49-F238E27FC236}">
                    <a16:creationId xmlns:a16="http://schemas.microsoft.com/office/drawing/2014/main" id="{8717E5E2-5E30-4F5A-A35E-03E1D44E75D8}"/>
                  </a:ext>
                </a:extLst>
              </p:cNvPr>
              <p:cNvSpPr/>
              <p:nvPr/>
            </p:nvSpPr>
            <p:spPr>
              <a:xfrm rot="4020000" flipH="1">
                <a:off x="5944684" y="3253968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6" name="円/楕円 34">
                <a:extLst>
                  <a:ext uri="{FF2B5EF4-FFF2-40B4-BE49-F238E27FC236}">
                    <a16:creationId xmlns:a16="http://schemas.microsoft.com/office/drawing/2014/main" id="{7BA4BA93-5FF4-4FF1-8900-449A9DBDF2F4}"/>
                  </a:ext>
                </a:extLst>
              </p:cNvPr>
              <p:cNvSpPr/>
              <p:nvPr/>
            </p:nvSpPr>
            <p:spPr>
              <a:xfrm rot="4020000" flipH="1">
                <a:off x="6248235" y="2918863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7" name="円/楕円 34">
                <a:extLst>
                  <a:ext uri="{FF2B5EF4-FFF2-40B4-BE49-F238E27FC236}">
                    <a16:creationId xmlns:a16="http://schemas.microsoft.com/office/drawing/2014/main" id="{D0511B61-119B-4B04-892C-4536A0E34407}"/>
                  </a:ext>
                </a:extLst>
              </p:cNvPr>
              <p:cNvSpPr/>
              <p:nvPr/>
            </p:nvSpPr>
            <p:spPr>
              <a:xfrm rot="17580000">
                <a:off x="7543714" y="2804453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78" name="直線コネクタ 77">
                <a:extLst>
                  <a:ext uri="{FF2B5EF4-FFF2-40B4-BE49-F238E27FC236}">
                    <a16:creationId xmlns:a16="http://schemas.microsoft.com/office/drawing/2014/main" id="{94E43BBA-3B09-4E47-AFA5-84A79C2D1478}"/>
                  </a:ext>
                </a:extLst>
              </p:cNvPr>
              <p:cNvCxnSpPr/>
              <p:nvPr/>
            </p:nvCxnSpPr>
            <p:spPr>
              <a:xfrm rot="18000000" flipH="1" flipV="1">
                <a:off x="6890076" y="2697330"/>
                <a:ext cx="553595" cy="555857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直線コネクタ 78">
                <a:extLst>
                  <a:ext uri="{FF2B5EF4-FFF2-40B4-BE49-F238E27FC236}">
                    <a16:creationId xmlns:a16="http://schemas.microsoft.com/office/drawing/2014/main" id="{A8CA8389-D69A-4678-86E5-CC6E0B0FFCD2}"/>
                  </a:ext>
                </a:extLst>
              </p:cNvPr>
              <p:cNvCxnSpPr/>
              <p:nvPr/>
            </p:nvCxnSpPr>
            <p:spPr>
              <a:xfrm rot="14400000" flipH="1" flipV="1">
                <a:off x="7202242" y="3015022"/>
                <a:ext cx="553595" cy="555857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0" name="円/楕円 34">
                <a:extLst>
                  <a:ext uri="{FF2B5EF4-FFF2-40B4-BE49-F238E27FC236}">
                    <a16:creationId xmlns:a16="http://schemas.microsoft.com/office/drawing/2014/main" id="{8D6376F6-1512-4CD2-9238-D3706B503A08}"/>
                  </a:ext>
                </a:extLst>
              </p:cNvPr>
              <p:cNvSpPr/>
              <p:nvPr/>
            </p:nvSpPr>
            <p:spPr>
              <a:xfrm rot="17580000">
                <a:off x="7419516" y="3253968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1" name="円/楕円 34">
                <a:extLst>
                  <a:ext uri="{FF2B5EF4-FFF2-40B4-BE49-F238E27FC236}">
                    <a16:creationId xmlns:a16="http://schemas.microsoft.com/office/drawing/2014/main" id="{6D84AE0D-3E4B-4848-A973-B6F0FBF1D397}"/>
                  </a:ext>
                </a:extLst>
              </p:cNvPr>
              <p:cNvSpPr/>
              <p:nvPr/>
            </p:nvSpPr>
            <p:spPr>
              <a:xfrm rot="17580000">
                <a:off x="7115965" y="2918863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2" name="円/楕円 34">
                <a:extLst>
                  <a:ext uri="{FF2B5EF4-FFF2-40B4-BE49-F238E27FC236}">
                    <a16:creationId xmlns:a16="http://schemas.microsoft.com/office/drawing/2014/main" id="{73339648-21EC-4DA0-8FE3-3BF85D41DA67}"/>
                  </a:ext>
                </a:extLst>
              </p:cNvPr>
              <p:cNvSpPr/>
              <p:nvPr/>
            </p:nvSpPr>
            <p:spPr>
              <a:xfrm rot="17580000" flipH="1" flipV="1">
                <a:off x="5820486" y="4533635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83" name="直線コネクタ 82">
                <a:extLst>
                  <a:ext uri="{FF2B5EF4-FFF2-40B4-BE49-F238E27FC236}">
                    <a16:creationId xmlns:a16="http://schemas.microsoft.com/office/drawing/2014/main" id="{B0B0AE72-ED97-4399-9324-8829C68E9BF2}"/>
                  </a:ext>
                </a:extLst>
              </p:cNvPr>
              <p:cNvCxnSpPr/>
              <p:nvPr/>
            </p:nvCxnSpPr>
            <p:spPr>
              <a:xfrm rot="18000000">
                <a:off x="6022346" y="4187504"/>
                <a:ext cx="553595" cy="555857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直線コネクタ 83">
                <a:extLst>
                  <a:ext uri="{FF2B5EF4-FFF2-40B4-BE49-F238E27FC236}">
                    <a16:creationId xmlns:a16="http://schemas.microsoft.com/office/drawing/2014/main" id="{8FAB8A9E-6A97-48C3-957F-FDA9E0691273}"/>
                  </a:ext>
                </a:extLst>
              </p:cNvPr>
              <p:cNvCxnSpPr/>
              <p:nvPr/>
            </p:nvCxnSpPr>
            <p:spPr>
              <a:xfrm rot="14400000">
                <a:off x="5710180" y="3869812"/>
                <a:ext cx="553595" cy="555857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円/楕円 34">
                <a:extLst>
                  <a:ext uri="{FF2B5EF4-FFF2-40B4-BE49-F238E27FC236}">
                    <a16:creationId xmlns:a16="http://schemas.microsoft.com/office/drawing/2014/main" id="{D5A9ECE8-00B2-45D0-AC0F-AEE025EDB23D}"/>
                  </a:ext>
                </a:extLst>
              </p:cNvPr>
              <p:cNvSpPr/>
              <p:nvPr/>
            </p:nvSpPr>
            <p:spPr>
              <a:xfrm rot="17580000" flipH="1" flipV="1">
                <a:off x="5944684" y="4084120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6" name="円/楕円 34">
                <a:extLst>
                  <a:ext uri="{FF2B5EF4-FFF2-40B4-BE49-F238E27FC236}">
                    <a16:creationId xmlns:a16="http://schemas.microsoft.com/office/drawing/2014/main" id="{5C113F8D-587F-4D93-9605-21A4C7F7FCB8}"/>
                  </a:ext>
                </a:extLst>
              </p:cNvPr>
              <p:cNvSpPr/>
              <p:nvPr/>
            </p:nvSpPr>
            <p:spPr>
              <a:xfrm rot="17580000" flipH="1" flipV="1">
                <a:off x="6248235" y="4419225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7" name="円/楕円 34">
                <a:extLst>
                  <a:ext uri="{FF2B5EF4-FFF2-40B4-BE49-F238E27FC236}">
                    <a16:creationId xmlns:a16="http://schemas.microsoft.com/office/drawing/2014/main" id="{E236AA21-AB5D-4FBA-8E04-501F3D067D38}"/>
                  </a:ext>
                </a:extLst>
              </p:cNvPr>
              <p:cNvSpPr/>
              <p:nvPr/>
            </p:nvSpPr>
            <p:spPr>
              <a:xfrm rot="4020000" flipV="1">
                <a:off x="7543714" y="4533635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88" name="直線コネクタ 87">
                <a:extLst>
                  <a:ext uri="{FF2B5EF4-FFF2-40B4-BE49-F238E27FC236}">
                    <a16:creationId xmlns:a16="http://schemas.microsoft.com/office/drawing/2014/main" id="{5FA4B7C3-24E3-4918-B3CC-7E722B7D0F4D}"/>
                  </a:ext>
                </a:extLst>
              </p:cNvPr>
              <p:cNvCxnSpPr/>
              <p:nvPr/>
            </p:nvCxnSpPr>
            <p:spPr>
              <a:xfrm rot="3600000" flipH="1">
                <a:off x="6890076" y="4187504"/>
                <a:ext cx="553595" cy="555857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直線コネクタ 88">
                <a:extLst>
                  <a:ext uri="{FF2B5EF4-FFF2-40B4-BE49-F238E27FC236}">
                    <a16:creationId xmlns:a16="http://schemas.microsoft.com/office/drawing/2014/main" id="{5BB5CE17-77A6-4B66-8346-1AED1FD5476B}"/>
                  </a:ext>
                </a:extLst>
              </p:cNvPr>
              <p:cNvCxnSpPr/>
              <p:nvPr/>
            </p:nvCxnSpPr>
            <p:spPr>
              <a:xfrm rot="7200000" flipH="1">
                <a:off x="7202242" y="3869812"/>
                <a:ext cx="553595" cy="555857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0" name="円/楕円 34">
                <a:extLst>
                  <a:ext uri="{FF2B5EF4-FFF2-40B4-BE49-F238E27FC236}">
                    <a16:creationId xmlns:a16="http://schemas.microsoft.com/office/drawing/2014/main" id="{D6BD5597-F240-4DDE-A060-4142971D3E22}"/>
                  </a:ext>
                </a:extLst>
              </p:cNvPr>
              <p:cNvSpPr/>
              <p:nvPr/>
            </p:nvSpPr>
            <p:spPr>
              <a:xfrm rot="4020000" flipV="1">
                <a:off x="7419516" y="4084120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1" name="円/楕円 34">
                <a:extLst>
                  <a:ext uri="{FF2B5EF4-FFF2-40B4-BE49-F238E27FC236}">
                    <a16:creationId xmlns:a16="http://schemas.microsoft.com/office/drawing/2014/main" id="{F00EC278-401C-4AD2-BC6B-39C5613FA5D1}"/>
                  </a:ext>
                </a:extLst>
              </p:cNvPr>
              <p:cNvSpPr/>
              <p:nvPr/>
            </p:nvSpPr>
            <p:spPr>
              <a:xfrm rot="4020000" flipV="1">
                <a:off x="7115965" y="4419225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sp>
        <p:nvSpPr>
          <p:cNvPr id="106" name="正方形/長方形 105">
            <a:extLst>
              <a:ext uri="{FF2B5EF4-FFF2-40B4-BE49-F238E27FC236}">
                <a16:creationId xmlns:a16="http://schemas.microsoft.com/office/drawing/2014/main" id="{4A760BAD-4C05-4B59-9D56-24CBDF8FB0D0}"/>
              </a:ext>
            </a:extLst>
          </p:cNvPr>
          <p:cNvSpPr/>
          <p:nvPr/>
        </p:nvSpPr>
        <p:spPr>
          <a:xfrm>
            <a:off x="6192180" y="1377092"/>
            <a:ext cx="2880000" cy="2880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kumimoji="1" lang="en-US" altLang="ja-JP" sz="2400" dirty="0">
                <a:solidFill>
                  <a:schemeClr val="tx1"/>
                </a:solidFill>
              </a:rPr>
              <a:t>Carbody</a:t>
            </a:r>
            <a:endParaRPr kumimoji="1" lang="ja-JP" altLang="en-US" sz="2400" dirty="0">
              <a:solidFill>
                <a:schemeClr val="tx1"/>
              </a:solidFill>
            </a:endParaRPr>
          </a:p>
        </p:txBody>
      </p:sp>
      <p:sp>
        <p:nvSpPr>
          <p:cNvPr id="107" name="楕円 106">
            <a:extLst>
              <a:ext uri="{FF2B5EF4-FFF2-40B4-BE49-F238E27FC236}">
                <a16:creationId xmlns:a16="http://schemas.microsoft.com/office/drawing/2014/main" id="{3C4B563C-435F-4C46-92AC-F7931901A82B}"/>
              </a:ext>
            </a:extLst>
          </p:cNvPr>
          <p:cNvSpPr/>
          <p:nvPr/>
        </p:nvSpPr>
        <p:spPr>
          <a:xfrm>
            <a:off x="6994955" y="2154110"/>
            <a:ext cx="1296000" cy="1296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08" name="グループ化 107">
            <a:extLst>
              <a:ext uri="{FF2B5EF4-FFF2-40B4-BE49-F238E27FC236}">
                <a16:creationId xmlns:a16="http://schemas.microsoft.com/office/drawing/2014/main" id="{90F08085-C0C1-43BC-8A76-57DE29C64887}"/>
              </a:ext>
            </a:extLst>
          </p:cNvPr>
          <p:cNvGrpSpPr/>
          <p:nvPr/>
        </p:nvGrpSpPr>
        <p:grpSpPr>
          <a:xfrm>
            <a:off x="6669221" y="1841600"/>
            <a:ext cx="1918242" cy="1931014"/>
            <a:chOff x="5767150" y="2755115"/>
            <a:chExt cx="1918242" cy="1931014"/>
          </a:xfrm>
        </p:grpSpPr>
        <p:cxnSp>
          <p:nvCxnSpPr>
            <p:cNvPr id="109" name="直線コネクタ 108">
              <a:extLst>
                <a:ext uri="{FF2B5EF4-FFF2-40B4-BE49-F238E27FC236}">
                  <a16:creationId xmlns:a16="http://schemas.microsoft.com/office/drawing/2014/main" id="{8FEBE42B-0ED3-4FD2-A7C7-0ACC7EDC7832}"/>
                </a:ext>
              </a:extLst>
            </p:cNvPr>
            <p:cNvCxnSpPr/>
            <p:nvPr/>
          </p:nvCxnSpPr>
          <p:spPr>
            <a:xfrm rot="16200000" flipH="1" flipV="1">
              <a:off x="6879917" y="4089078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直線コネクタ 109">
              <a:extLst>
                <a:ext uri="{FF2B5EF4-FFF2-40B4-BE49-F238E27FC236}">
                  <a16:creationId xmlns:a16="http://schemas.microsoft.com/office/drawing/2014/main" id="{E007B7BD-E6DE-4B33-8513-8D00A9F39DFE}"/>
                </a:ext>
              </a:extLst>
            </p:cNvPr>
            <p:cNvCxnSpPr/>
            <p:nvPr/>
          </p:nvCxnSpPr>
          <p:spPr>
            <a:xfrm rot="16200000" flipV="1">
              <a:off x="6879863" y="3019129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直線コネクタ 110">
              <a:extLst>
                <a:ext uri="{FF2B5EF4-FFF2-40B4-BE49-F238E27FC236}">
                  <a16:creationId xmlns:a16="http://schemas.microsoft.com/office/drawing/2014/main" id="{FA3CA7CC-D424-4BCE-87DB-E54AA318C4CF}"/>
                </a:ext>
              </a:extLst>
            </p:cNvPr>
            <p:cNvCxnSpPr/>
            <p:nvPr/>
          </p:nvCxnSpPr>
          <p:spPr>
            <a:xfrm rot="16200000" flipH="1">
              <a:off x="6437923" y="4089078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直線コネクタ 111">
              <a:extLst>
                <a:ext uri="{FF2B5EF4-FFF2-40B4-BE49-F238E27FC236}">
                  <a16:creationId xmlns:a16="http://schemas.microsoft.com/office/drawing/2014/main" id="{2D3789C5-B6A5-4FB1-9CE8-2EF92450A922}"/>
                </a:ext>
              </a:extLst>
            </p:cNvPr>
            <p:cNvCxnSpPr/>
            <p:nvPr/>
          </p:nvCxnSpPr>
          <p:spPr>
            <a:xfrm rot="16200000">
              <a:off x="6437977" y="3019129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円/楕円 34">
              <a:extLst>
                <a:ext uri="{FF2B5EF4-FFF2-40B4-BE49-F238E27FC236}">
                  <a16:creationId xmlns:a16="http://schemas.microsoft.com/office/drawing/2014/main" id="{408DF67D-19B3-41CF-BCF4-3642EE30705B}"/>
                </a:ext>
              </a:extLst>
            </p:cNvPr>
            <p:cNvSpPr/>
            <p:nvPr/>
          </p:nvSpPr>
          <p:spPr>
            <a:xfrm>
              <a:off x="6679610" y="3038462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4" name="円/楕円 34">
              <a:extLst>
                <a:ext uri="{FF2B5EF4-FFF2-40B4-BE49-F238E27FC236}">
                  <a16:creationId xmlns:a16="http://schemas.microsoft.com/office/drawing/2014/main" id="{29DF80B4-58C8-445E-AC48-7958B3947DDB}"/>
                </a:ext>
              </a:extLst>
            </p:cNvPr>
            <p:cNvSpPr/>
            <p:nvPr/>
          </p:nvSpPr>
          <p:spPr>
            <a:xfrm>
              <a:off x="6681331" y="4293320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5" name="円/楕円 34">
              <a:extLst>
                <a:ext uri="{FF2B5EF4-FFF2-40B4-BE49-F238E27FC236}">
                  <a16:creationId xmlns:a16="http://schemas.microsoft.com/office/drawing/2014/main" id="{3320C93B-A713-47DD-BB85-D68E33E96FB3}"/>
                </a:ext>
              </a:extLst>
            </p:cNvPr>
            <p:cNvSpPr/>
            <p:nvPr/>
          </p:nvSpPr>
          <p:spPr>
            <a:xfrm rot="16200000">
              <a:off x="6053742" y="3666592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6" name="円/楕円 34">
              <a:extLst>
                <a:ext uri="{FF2B5EF4-FFF2-40B4-BE49-F238E27FC236}">
                  <a16:creationId xmlns:a16="http://schemas.microsoft.com/office/drawing/2014/main" id="{FAD61246-1EE4-481B-90CF-BDB16B05B379}"/>
                </a:ext>
              </a:extLst>
            </p:cNvPr>
            <p:cNvSpPr/>
            <p:nvPr/>
          </p:nvSpPr>
          <p:spPr>
            <a:xfrm rot="16200000">
              <a:off x="7308601" y="3664870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7" name="円/楕円 34">
              <a:extLst>
                <a:ext uri="{FF2B5EF4-FFF2-40B4-BE49-F238E27FC236}">
                  <a16:creationId xmlns:a16="http://schemas.microsoft.com/office/drawing/2014/main" id="{E62698B0-1BDF-495E-B4A8-D9B5B6EA1628}"/>
                </a:ext>
              </a:extLst>
            </p:cNvPr>
            <p:cNvSpPr/>
            <p:nvPr/>
          </p:nvSpPr>
          <p:spPr>
            <a:xfrm rot="18900000">
              <a:off x="6241331" y="3226050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8" name="円/楕円 34">
              <a:extLst>
                <a:ext uri="{FF2B5EF4-FFF2-40B4-BE49-F238E27FC236}">
                  <a16:creationId xmlns:a16="http://schemas.microsoft.com/office/drawing/2014/main" id="{5005B076-DF72-4590-B4FE-11AF228DEF1A}"/>
                </a:ext>
              </a:extLst>
            </p:cNvPr>
            <p:cNvSpPr/>
            <p:nvPr/>
          </p:nvSpPr>
          <p:spPr>
            <a:xfrm rot="18900000">
              <a:off x="7121012" y="4105731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9" name="円/楕円 34">
              <a:extLst>
                <a:ext uri="{FF2B5EF4-FFF2-40B4-BE49-F238E27FC236}">
                  <a16:creationId xmlns:a16="http://schemas.microsoft.com/office/drawing/2014/main" id="{80328729-9C2F-4146-9357-B8C656DFBB93}"/>
                </a:ext>
              </a:extLst>
            </p:cNvPr>
            <p:cNvSpPr/>
            <p:nvPr/>
          </p:nvSpPr>
          <p:spPr>
            <a:xfrm rot="2700000" flipH="1">
              <a:off x="7121012" y="3226050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0" name="円/楕円 34">
              <a:extLst>
                <a:ext uri="{FF2B5EF4-FFF2-40B4-BE49-F238E27FC236}">
                  <a16:creationId xmlns:a16="http://schemas.microsoft.com/office/drawing/2014/main" id="{7729DC63-C4E2-41D8-92A4-7E77F63F561E}"/>
                </a:ext>
              </a:extLst>
            </p:cNvPr>
            <p:cNvSpPr/>
            <p:nvPr/>
          </p:nvSpPr>
          <p:spPr>
            <a:xfrm rot="2700000" flipH="1">
              <a:off x="6241331" y="4105731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21" name="直線コネクタ 120">
              <a:extLst>
                <a:ext uri="{FF2B5EF4-FFF2-40B4-BE49-F238E27FC236}">
                  <a16:creationId xmlns:a16="http://schemas.microsoft.com/office/drawing/2014/main" id="{ADC8EB0B-A71A-48AD-9111-6A4C03082447}"/>
                </a:ext>
              </a:extLst>
            </p:cNvPr>
            <p:cNvCxnSpPr/>
            <p:nvPr/>
          </p:nvCxnSpPr>
          <p:spPr>
            <a:xfrm flipH="1" flipV="1">
              <a:off x="6123945" y="3770235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直線コネクタ 121">
              <a:extLst>
                <a:ext uri="{FF2B5EF4-FFF2-40B4-BE49-F238E27FC236}">
                  <a16:creationId xmlns:a16="http://schemas.microsoft.com/office/drawing/2014/main" id="{42971E4B-1BE1-47D6-94D8-756A92DF9686}"/>
                </a:ext>
              </a:extLst>
            </p:cNvPr>
            <p:cNvCxnSpPr/>
            <p:nvPr/>
          </p:nvCxnSpPr>
          <p:spPr>
            <a:xfrm flipV="1">
              <a:off x="7193894" y="3770181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直線コネクタ 122">
              <a:extLst>
                <a:ext uri="{FF2B5EF4-FFF2-40B4-BE49-F238E27FC236}">
                  <a16:creationId xmlns:a16="http://schemas.microsoft.com/office/drawing/2014/main" id="{3C0CCE2E-2E33-4AAE-9BB9-B06FE2CE19C3}"/>
                </a:ext>
              </a:extLst>
            </p:cNvPr>
            <p:cNvCxnSpPr/>
            <p:nvPr/>
          </p:nvCxnSpPr>
          <p:spPr>
            <a:xfrm flipH="1">
              <a:off x="6123945" y="3328241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直線コネクタ 123">
              <a:extLst>
                <a:ext uri="{FF2B5EF4-FFF2-40B4-BE49-F238E27FC236}">
                  <a16:creationId xmlns:a16="http://schemas.microsoft.com/office/drawing/2014/main" id="{B4AD6EA8-9970-49AD-9F78-C6ABB9911B51}"/>
                </a:ext>
              </a:extLst>
            </p:cNvPr>
            <p:cNvCxnSpPr/>
            <p:nvPr/>
          </p:nvCxnSpPr>
          <p:spPr>
            <a:xfrm>
              <a:off x="7193894" y="3328295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直線コネクタ 124">
              <a:extLst>
                <a:ext uri="{FF2B5EF4-FFF2-40B4-BE49-F238E27FC236}">
                  <a16:creationId xmlns:a16="http://schemas.microsoft.com/office/drawing/2014/main" id="{603F5837-315B-4FAA-8230-80FBDB24DB5C}"/>
                </a:ext>
              </a:extLst>
            </p:cNvPr>
            <p:cNvCxnSpPr/>
            <p:nvPr/>
          </p:nvCxnSpPr>
          <p:spPr>
            <a:xfrm rot="3600000" flipH="1">
              <a:off x="5979613" y="3130044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直線コネクタ 125">
              <a:extLst>
                <a:ext uri="{FF2B5EF4-FFF2-40B4-BE49-F238E27FC236}">
                  <a16:creationId xmlns:a16="http://schemas.microsoft.com/office/drawing/2014/main" id="{BF19E35F-2BC3-4375-A705-478FE9FD59DA}"/>
                </a:ext>
              </a:extLst>
            </p:cNvPr>
            <p:cNvCxnSpPr/>
            <p:nvPr/>
          </p:nvCxnSpPr>
          <p:spPr>
            <a:xfrm rot="7200000" flipH="1">
              <a:off x="5878574" y="3366626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7" name="円/楕円 34">
              <a:extLst>
                <a:ext uri="{FF2B5EF4-FFF2-40B4-BE49-F238E27FC236}">
                  <a16:creationId xmlns:a16="http://schemas.microsoft.com/office/drawing/2014/main" id="{D7217227-E8BA-4323-BE46-E5DCCA7CA14E}"/>
                </a:ext>
              </a:extLst>
            </p:cNvPr>
            <p:cNvSpPr/>
            <p:nvPr/>
          </p:nvSpPr>
          <p:spPr>
            <a:xfrm rot="18900000">
              <a:off x="5767150" y="3289905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28" name="直線コネクタ 127">
              <a:extLst>
                <a:ext uri="{FF2B5EF4-FFF2-40B4-BE49-F238E27FC236}">
                  <a16:creationId xmlns:a16="http://schemas.microsoft.com/office/drawing/2014/main" id="{51531563-F351-4E48-ADA2-D36405F0A49D}"/>
                </a:ext>
              </a:extLst>
            </p:cNvPr>
            <p:cNvCxnSpPr/>
            <p:nvPr/>
          </p:nvCxnSpPr>
          <p:spPr>
            <a:xfrm rot="6300000" flipH="1">
              <a:off x="6472764" y="2772852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直線コネクタ 128">
              <a:extLst>
                <a:ext uri="{FF2B5EF4-FFF2-40B4-BE49-F238E27FC236}">
                  <a16:creationId xmlns:a16="http://schemas.microsoft.com/office/drawing/2014/main" id="{CA45A658-0CF4-4BAF-8C7E-A078CDF79C6F}"/>
                </a:ext>
              </a:extLst>
            </p:cNvPr>
            <p:cNvCxnSpPr/>
            <p:nvPr/>
          </p:nvCxnSpPr>
          <p:spPr>
            <a:xfrm rot="9900000" flipH="1">
              <a:off x="6234030" y="2868696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0" name="円/楕円 34">
              <a:extLst>
                <a:ext uri="{FF2B5EF4-FFF2-40B4-BE49-F238E27FC236}">
                  <a16:creationId xmlns:a16="http://schemas.microsoft.com/office/drawing/2014/main" id="{747DC12F-EE10-4DC6-A5F8-955702321C1C}"/>
                </a:ext>
              </a:extLst>
            </p:cNvPr>
            <p:cNvSpPr/>
            <p:nvPr/>
          </p:nvSpPr>
          <p:spPr>
            <a:xfrm>
              <a:off x="6299243" y="2755116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31" name="直線コネクタ 130">
              <a:extLst>
                <a:ext uri="{FF2B5EF4-FFF2-40B4-BE49-F238E27FC236}">
                  <a16:creationId xmlns:a16="http://schemas.microsoft.com/office/drawing/2014/main" id="{175516F7-C508-470E-82DB-B2E38F3E0F11}"/>
                </a:ext>
              </a:extLst>
            </p:cNvPr>
            <p:cNvCxnSpPr/>
            <p:nvPr/>
          </p:nvCxnSpPr>
          <p:spPr>
            <a:xfrm rot="18000000">
              <a:off x="7327946" y="3125658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直線コネクタ 131">
              <a:extLst>
                <a:ext uri="{FF2B5EF4-FFF2-40B4-BE49-F238E27FC236}">
                  <a16:creationId xmlns:a16="http://schemas.microsoft.com/office/drawing/2014/main" id="{BE0B9E5E-70A2-4074-B7F9-C8B2CEAF74EB}"/>
                </a:ext>
              </a:extLst>
            </p:cNvPr>
            <p:cNvCxnSpPr/>
            <p:nvPr/>
          </p:nvCxnSpPr>
          <p:spPr>
            <a:xfrm rot="14400000">
              <a:off x="7428985" y="3362240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" name="円/楕円 34">
              <a:extLst>
                <a:ext uri="{FF2B5EF4-FFF2-40B4-BE49-F238E27FC236}">
                  <a16:creationId xmlns:a16="http://schemas.microsoft.com/office/drawing/2014/main" id="{EEC5EC7F-E19A-4237-A4A3-7F04B358B57D}"/>
                </a:ext>
              </a:extLst>
            </p:cNvPr>
            <p:cNvSpPr/>
            <p:nvPr/>
          </p:nvSpPr>
          <p:spPr>
            <a:xfrm rot="2700000" flipH="1">
              <a:off x="7583182" y="3285518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34" name="直線コネクタ 133">
              <a:extLst>
                <a:ext uri="{FF2B5EF4-FFF2-40B4-BE49-F238E27FC236}">
                  <a16:creationId xmlns:a16="http://schemas.microsoft.com/office/drawing/2014/main" id="{86285C79-E7B5-4E9E-8FCF-4FBF1CFAFD1D}"/>
                </a:ext>
              </a:extLst>
            </p:cNvPr>
            <p:cNvCxnSpPr/>
            <p:nvPr/>
          </p:nvCxnSpPr>
          <p:spPr>
            <a:xfrm rot="18000000" flipH="1" flipV="1">
              <a:off x="5984257" y="3975649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直線コネクタ 134">
              <a:extLst>
                <a:ext uri="{FF2B5EF4-FFF2-40B4-BE49-F238E27FC236}">
                  <a16:creationId xmlns:a16="http://schemas.microsoft.com/office/drawing/2014/main" id="{E619EF9B-C551-4494-A92E-4690D85C7C48}"/>
                </a:ext>
              </a:extLst>
            </p:cNvPr>
            <p:cNvCxnSpPr/>
            <p:nvPr/>
          </p:nvCxnSpPr>
          <p:spPr>
            <a:xfrm rot="14400000" flipH="1" flipV="1">
              <a:off x="5883219" y="3739067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6" name="円/楕円 34">
              <a:extLst>
                <a:ext uri="{FF2B5EF4-FFF2-40B4-BE49-F238E27FC236}">
                  <a16:creationId xmlns:a16="http://schemas.microsoft.com/office/drawing/2014/main" id="{71ADB8EC-BB5A-4B98-93D2-A2F2BB18B72A}"/>
                </a:ext>
              </a:extLst>
            </p:cNvPr>
            <p:cNvSpPr/>
            <p:nvPr/>
          </p:nvSpPr>
          <p:spPr>
            <a:xfrm rot="2700000" flipV="1">
              <a:off x="5771794" y="4051929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37" name="直線コネクタ 136">
              <a:extLst>
                <a:ext uri="{FF2B5EF4-FFF2-40B4-BE49-F238E27FC236}">
                  <a16:creationId xmlns:a16="http://schemas.microsoft.com/office/drawing/2014/main" id="{0FEA2037-D19B-4128-B4D3-2F289350034F}"/>
                </a:ext>
              </a:extLst>
            </p:cNvPr>
            <p:cNvCxnSpPr/>
            <p:nvPr/>
          </p:nvCxnSpPr>
          <p:spPr>
            <a:xfrm rot="15300000">
              <a:off x="6848216" y="2772852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直線コネクタ 137">
              <a:extLst>
                <a:ext uri="{FF2B5EF4-FFF2-40B4-BE49-F238E27FC236}">
                  <a16:creationId xmlns:a16="http://schemas.microsoft.com/office/drawing/2014/main" id="{F2462330-9D39-4B5C-AA4A-9055AFABD5F6}"/>
                </a:ext>
              </a:extLst>
            </p:cNvPr>
            <p:cNvCxnSpPr/>
            <p:nvPr/>
          </p:nvCxnSpPr>
          <p:spPr>
            <a:xfrm rot="11700000">
              <a:off x="7086950" y="2868695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円/楕円 34">
              <a:extLst>
                <a:ext uri="{FF2B5EF4-FFF2-40B4-BE49-F238E27FC236}">
                  <a16:creationId xmlns:a16="http://schemas.microsoft.com/office/drawing/2014/main" id="{59E5E21A-88F3-4961-AA8A-06A706EC8767}"/>
                </a:ext>
              </a:extLst>
            </p:cNvPr>
            <p:cNvSpPr/>
            <p:nvPr/>
          </p:nvSpPr>
          <p:spPr>
            <a:xfrm flipH="1">
              <a:off x="7064509" y="2755115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40" name="直線コネクタ 139">
              <a:extLst>
                <a:ext uri="{FF2B5EF4-FFF2-40B4-BE49-F238E27FC236}">
                  <a16:creationId xmlns:a16="http://schemas.microsoft.com/office/drawing/2014/main" id="{F7D98BDD-712E-4F22-9D8B-A8A534FEF4DC}"/>
                </a:ext>
              </a:extLst>
            </p:cNvPr>
            <p:cNvCxnSpPr/>
            <p:nvPr/>
          </p:nvCxnSpPr>
          <p:spPr>
            <a:xfrm rot="3600000" flipV="1">
              <a:off x="7327946" y="3961375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直線コネクタ 140">
              <a:extLst>
                <a:ext uri="{FF2B5EF4-FFF2-40B4-BE49-F238E27FC236}">
                  <a16:creationId xmlns:a16="http://schemas.microsoft.com/office/drawing/2014/main" id="{9E4771F1-76F8-4AE8-A815-4BC8B2796DA9}"/>
                </a:ext>
              </a:extLst>
            </p:cNvPr>
            <p:cNvCxnSpPr/>
            <p:nvPr/>
          </p:nvCxnSpPr>
          <p:spPr>
            <a:xfrm rot="7200000" flipV="1">
              <a:off x="7428985" y="3724793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2" name="円/楕円 34">
              <a:extLst>
                <a:ext uri="{FF2B5EF4-FFF2-40B4-BE49-F238E27FC236}">
                  <a16:creationId xmlns:a16="http://schemas.microsoft.com/office/drawing/2014/main" id="{91A78C2D-58E3-4306-9002-5CF697610035}"/>
                </a:ext>
              </a:extLst>
            </p:cNvPr>
            <p:cNvSpPr/>
            <p:nvPr/>
          </p:nvSpPr>
          <p:spPr>
            <a:xfrm rot="18900000" flipH="1" flipV="1">
              <a:off x="7583182" y="4037654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43" name="直線コネクタ 142">
              <a:extLst>
                <a:ext uri="{FF2B5EF4-FFF2-40B4-BE49-F238E27FC236}">
                  <a16:creationId xmlns:a16="http://schemas.microsoft.com/office/drawing/2014/main" id="{253143C2-8953-484D-BF7C-2BCAC7BF0775}"/>
                </a:ext>
              </a:extLst>
            </p:cNvPr>
            <p:cNvCxnSpPr/>
            <p:nvPr/>
          </p:nvCxnSpPr>
          <p:spPr>
            <a:xfrm rot="15300000" flipH="1" flipV="1">
              <a:off x="6472764" y="4329650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直線コネクタ 143">
              <a:extLst>
                <a:ext uri="{FF2B5EF4-FFF2-40B4-BE49-F238E27FC236}">
                  <a16:creationId xmlns:a16="http://schemas.microsoft.com/office/drawing/2014/main" id="{579E9941-884C-425E-9055-40CF7A3E38E1}"/>
                </a:ext>
              </a:extLst>
            </p:cNvPr>
            <p:cNvCxnSpPr/>
            <p:nvPr/>
          </p:nvCxnSpPr>
          <p:spPr>
            <a:xfrm rot="11700000" flipH="1" flipV="1">
              <a:off x="6234030" y="4233807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円/楕円 34">
              <a:extLst>
                <a:ext uri="{FF2B5EF4-FFF2-40B4-BE49-F238E27FC236}">
                  <a16:creationId xmlns:a16="http://schemas.microsoft.com/office/drawing/2014/main" id="{38E4B90F-F84F-47C7-88C5-691938C4E377}"/>
                </a:ext>
              </a:extLst>
            </p:cNvPr>
            <p:cNvSpPr/>
            <p:nvPr/>
          </p:nvSpPr>
          <p:spPr>
            <a:xfrm flipV="1">
              <a:off x="6299243" y="4583526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46" name="直線コネクタ 145">
              <a:extLst>
                <a:ext uri="{FF2B5EF4-FFF2-40B4-BE49-F238E27FC236}">
                  <a16:creationId xmlns:a16="http://schemas.microsoft.com/office/drawing/2014/main" id="{45F10263-FDD0-4469-9C4B-2E764A9E28FF}"/>
                </a:ext>
              </a:extLst>
            </p:cNvPr>
            <p:cNvCxnSpPr/>
            <p:nvPr/>
          </p:nvCxnSpPr>
          <p:spPr>
            <a:xfrm rot="6300000" flipV="1">
              <a:off x="6848216" y="4329649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直線コネクタ 146">
              <a:extLst>
                <a:ext uri="{FF2B5EF4-FFF2-40B4-BE49-F238E27FC236}">
                  <a16:creationId xmlns:a16="http://schemas.microsoft.com/office/drawing/2014/main" id="{9A76C501-25E8-4C05-9FA2-D65E22CA65B9}"/>
                </a:ext>
              </a:extLst>
            </p:cNvPr>
            <p:cNvCxnSpPr/>
            <p:nvPr/>
          </p:nvCxnSpPr>
          <p:spPr>
            <a:xfrm rot="9900000" flipV="1">
              <a:off x="7086950" y="4233806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8" name="円/楕円 34">
              <a:extLst>
                <a:ext uri="{FF2B5EF4-FFF2-40B4-BE49-F238E27FC236}">
                  <a16:creationId xmlns:a16="http://schemas.microsoft.com/office/drawing/2014/main" id="{2088C69B-FA11-46C9-A484-5AAEB37C4660}"/>
                </a:ext>
              </a:extLst>
            </p:cNvPr>
            <p:cNvSpPr/>
            <p:nvPr/>
          </p:nvSpPr>
          <p:spPr>
            <a:xfrm flipH="1" flipV="1">
              <a:off x="7064509" y="4583526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9" name="円/楕円 34">
              <a:extLst>
                <a:ext uri="{FF2B5EF4-FFF2-40B4-BE49-F238E27FC236}">
                  <a16:creationId xmlns:a16="http://schemas.microsoft.com/office/drawing/2014/main" id="{21982C8C-97EA-4D26-9326-8B0BA155C6E0}"/>
                </a:ext>
              </a:extLst>
            </p:cNvPr>
            <p:cNvSpPr/>
            <p:nvPr/>
          </p:nvSpPr>
          <p:spPr>
            <a:xfrm rot="1320000">
              <a:off x="6902944" y="3131041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0" name="円/楕円 34">
              <a:extLst>
                <a:ext uri="{FF2B5EF4-FFF2-40B4-BE49-F238E27FC236}">
                  <a16:creationId xmlns:a16="http://schemas.microsoft.com/office/drawing/2014/main" id="{4B33AC2D-9AC2-47AC-A128-50034168236C}"/>
                </a:ext>
              </a:extLst>
            </p:cNvPr>
            <p:cNvSpPr/>
            <p:nvPr/>
          </p:nvSpPr>
          <p:spPr>
            <a:xfrm rot="1320000">
              <a:off x="6459719" y="4211161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1" name="円/楕円 34">
              <a:extLst>
                <a:ext uri="{FF2B5EF4-FFF2-40B4-BE49-F238E27FC236}">
                  <a16:creationId xmlns:a16="http://schemas.microsoft.com/office/drawing/2014/main" id="{AA2DFE14-0C56-4D25-8704-45AAD6F3BF2D}"/>
                </a:ext>
              </a:extLst>
            </p:cNvPr>
            <p:cNvSpPr/>
            <p:nvPr/>
          </p:nvSpPr>
          <p:spPr>
            <a:xfrm rot="17520000">
              <a:off x="6146642" y="3444118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2" name="円/楕円 34">
              <a:extLst>
                <a:ext uri="{FF2B5EF4-FFF2-40B4-BE49-F238E27FC236}">
                  <a16:creationId xmlns:a16="http://schemas.microsoft.com/office/drawing/2014/main" id="{4560D097-5708-449F-9AF8-FA60403F6B90}"/>
                </a:ext>
              </a:extLst>
            </p:cNvPr>
            <p:cNvSpPr/>
            <p:nvPr/>
          </p:nvSpPr>
          <p:spPr>
            <a:xfrm rot="17520000">
              <a:off x="7216021" y="3887343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3" name="円/楕円 34">
              <a:extLst>
                <a:ext uri="{FF2B5EF4-FFF2-40B4-BE49-F238E27FC236}">
                  <a16:creationId xmlns:a16="http://schemas.microsoft.com/office/drawing/2014/main" id="{13CCCECF-7FA1-41C4-BE8E-D8D7B4B94F26}"/>
                </a:ext>
              </a:extLst>
            </p:cNvPr>
            <p:cNvSpPr/>
            <p:nvPr/>
          </p:nvSpPr>
          <p:spPr>
            <a:xfrm rot="20220000">
              <a:off x="6460207" y="3130563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4" name="円/楕円 34">
              <a:extLst>
                <a:ext uri="{FF2B5EF4-FFF2-40B4-BE49-F238E27FC236}">
                  <a16:creationId xmlns:a16="http://schemas.microsoft.com/office/drawing/2014/main" id="{EEBBA939-56FB-4A97-BDC4-6BC5DF2A7B91}"/>
                </a:ext>
              </a:extLst>
            </p:cNvPr>
            <p:cNvSpPr/>
            <p:nvPr/>
          </p:nvSpPr>
          <p:spPr>
            <a:xfrm rot="20220000">
              <a:off x="6902456" y="4210683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5" name="円/楕円 34">
              <a:extLst>
                <a:ext uri="{FF2B5EF4-FFF2-40B4-BE49-F238E27FC236}">
                  <a16:creationId xmlns:a16="http://schemas.microsoft.com/office/drawing/2014/main" id="{F568646C-E4BC-4EE5-8C56-E7BB6896D117}"/>
                </a:ext>
              </a:extLst>
            </p:cNvPr>
            <p:cNvSpPr/>
            <p:nvPr/>
          </p:nvSpPr>
          <p:spPr>
            <a:xfrm rot="4020000" flipH="1">
              <a:off x="7216499" y="3444606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6" name="円/楕円 34">
              <a:extLst>
                <a:ext uri="{FF2B5EF4-FFF2-40B4-BE49-F238E27FC236}">
                  <a16:creationId xmlns:a16="http://schemas.microsoft.com/office/drawing/2014/main" id="{34780DF2-FCCB-4974-8B18-E64940D2CE7E}"/>
                </a:ext>
              </a:extLst>
            </p:cNvPr>
            <p:cNvSpPr/>
            <p:nvPr/>
          </p:nvSpPr>
          <p:spPr>
            <a:xfrm rot="4020000" flipH="1">
              <a:off x="6146164" y="3886855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7" name="円/楕円 34">
              <a:extLst>
                <a:ext uri="{FF2B5EF4-FFF2-40B4-BE49-F238E27FC236}">
                  <a16:creationId xmlns:a16="http://schemas.microsoft.com/office/drawing/2014/main" id="{CAE4758F-65F3-4049-8353-67D2C4E3CFAF}"/>
                </a:ext>
              </a:extLst>
            </p:cNvPr>
            <p:cNvSpPr/>
            <p:nvPr/>
          </p:nvSpPr>
          <p:spPr>
            <a:xfrm>
              <a:off x="6255415" y="2985073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8" name="円/楕円 34">
              <a:extLst>
                <a:ext uri="{FF2B5EF4-FFF2-40B4-BE49-F238E27FC236}">
                  <a16:creationId xmlns:a16="http://schemas.microsoft.com/office/drawing/2014/main" id="{5E505FB1-9BB7-4FEC-A852-285D76905003}"/>
                </a:ext>
              </a:extLst>
            </p:cNvPr>
            <p:cNvSpPr/>
            <p:nvPr/>
          </p:nvSpPr>
          <p:spPr>
            <a:xfrm>
              <a:off x="7109665" y="2985073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9" name="円/楕円 34">
              <a:extLst>
                <a:ext uri="{FF2B5EF4-FFF2-40B4-BE49-F238E27FC236}">
                  <a16:creationId xmlns:a16="http://schemas.microsoft.com/office/drawing/2014/main" id="{BA9B7CF5-CBFB-4443-8EF4-0950E95BC03F}"/>
                </a:ext>
              </a:extLst>
            </p:cNvPr>
            <p:cNvSpPr/>
            <p:nvPr/>
          </p:nvSpPr>
          <p:spPr>
            <a:xfrm>
              <a:off x="6255415" y="4349933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0" name="円/楕円 34">
              <a:extLst>
                <a:ext uri="{FF2B5EF4-FFF2-40B4-BE49-F238E27FC236}">
                  <a16:creationId xmlns:a16="http://schemas.microsoft.com/office/drawing/2014/main" id="{424FF880-A546-4271-9DE9-96C55C4D5C33}"/>
                </a:ext>
              </a:extLst>
            </p:cNvPr>
            <p:cNvSpPr/>
            <p:nvPr/>
          </p:nvSpPr>
          <p:spPr>
            <a:xfrm>
              <a:off x="7109665" y="4349933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1" name="円/楕円 34">
              <a:extLst>
                <a:ext uri="{FF2B5EF4-FFF2-40B4-BE49-F238E27FC236}">
                  <a16:creationId xmlns:a16="http://schemas.microsoft.com/office/drawing/2014/main" id="{A0C28ED8-2B95-4F4C-A9DF-28A40737C322}"/>
                </a:ext>
              </a:extLst>
            </p:cNvPr>
            <p:cNvSpPr/>
            <p:nvPr/>
          </p:nvSpPr>
          <p:spPr>
            <a:xfrm>
              <a:off x="6488267" y="2888089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2" name="円/楕円 34">
              <a:extLst>
                <a:ext uri="{FF2B5EF4-FFF2-40B4-BE49-F238E27FC236}">
                  <a16:creationId xmlns:a16="http://schemas.microsoft.com/office/drawing/2014/main" id="{9679BC18-CCC8-4821-9041-03C00E407DE9}"/>
                </a:ext>
              </a:extLst>
            </p:cNvPr>
            <p:cNvSpPr/>
            <p:nvPr/>
          </p:nvSpPr>
          <p:spPr>
            <a:xfrm>
              <a:off x="6869256" y="2888089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3" name="円/楕円 34">
              <a:extLst>
                <a:ext uri="{FF2B5EF4-FFF2-40B4-BE49-F238E27FC236}">
                  <a16:creationId xmlns:a16="http://schemas.microsoft.com/office/drawing/2014/main" id="{7360D1FD-2718-4EF8-8E82-11ABCF444D95}"/>
                </a:ext>
              </a:extLst>
            </p:cNvPr>
            <p:cNvSpPr/>
            <p:nvPr/>
          </p:nvSpPr>
          <p:spPr>
            <a:xfrm>
              <a:off x="6488267" y="4441966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4" name="円/楕円 34">
              <a:extLst>
                <a:ext uri="{FF2B5EF4-FFF2-40B4-BE49-F238E27FC236}">
                  <a16:creationId xmlns:a16="http://schemas.microsoft.com/office/drawing/2014/main" id="{C1BE7EFB-6455-4CA3-9A5E-90AE8BFDCC2F}"/>
                </a:ext>
              </a:extLst>
            </p:cNvPr>
            <p:cNvSpPr/>
            <p:nvPr/>
          </p:nvSpPr>
          <p:spPr>
            <a:xfrm>
              <a:off x="6869256" y="4441966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5" name="円/楕円 34">
              <a:extLst>
                <a:ext uri="{FF2B5EF4-FFF2-40B4-BE49-F238E27FC236}">
                  <a16:creationId xmlns:a16="http://schemas.microsoft.com/office/drawing/2014/main" id="{08D60D21-B189-4CDC-AD57-1A564CA5A07E}"/>
                </a:ext>
              </a:extLst>
            </p:cNvPr>
            <p:cNvSpPr/>
            <p:nvPr/>
          </p:nvSpPr>
          <p:spPr>
            <a:xfrm>
              <a:off x="5988319" y="3248980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6" name="円/楕円 34">
              <a:extLst>
                <a:ext uri="{FF2B5EF4-FFF2-40B4-BE49-F238E27FC236}">
                  <a16:creationId xmlns:a16="http://schemas.microsoft.com/office/drawing/2014/main" id="{25CE4A6C-C071-4792-9D4E-4DEC79057E40}"/>
                </a:ext>
              </a:extLst>
            </p:cNvPr>
            <p:cNvSpPr/>
            <p:nvPr/>
          </p:nvSpPr>
          <p:spPr>
            <a:xfrm>
              <a:off x="5988319" y="4087973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7" name="円/楕円 34">
              <a:extLst>
                <a:ext uri="{FF2B5EF4-FFF2-40B4-BE49-F238E27FC236}">
                  <a16:creationId xmlns:a16="http://schemas.microsoft.com/office/drawing/2014/main" id="{C008DBB8-2895-4FBB-9AC6-3B8029944E6F}"/>
                </a:ext>
              </a:extLst>
            </p:cNvPr>
            <p:cNvSpPr/>
            <p:nvPr/>
          </p:nvSpPr>
          <p:spPr>
            <a:xfrm>
              <a:off x="5911125" y="3490713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8" name="円/楕円 34">
              <a:extLst>
                <a:ext uri="{FF2B5EF4-FFF2-40B4-BE49-F238E27FC236}">
                  <a16:creationId xmlns:a16="http://schemas.microsoft.com/office/drawing/2014/main" id="{1D91F8B5-C8FB-4E55-8BFA-F7546DE42078}"/>
                </a:ext>
              </a:extLst>
            </p:cNvPr>
            <p:cNvSpPr/>
            <p:nvPr/>
          </p:nvSpPr>
          <p:spPr>
            <a:xfrm>
              <a:off x="5911125" y="3839259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9" name="円/楕円 34">
              <a:extLst>
                <a:ext uri="{FF2B5EF4-FFF2-40B4-BE49-F238E27FC236}">
                  <a16:creationId xmlns:a16="http://schemas.microsoft.com/office/drawing/2014/main" id="{086B39E9-9B84-4B9B-B54B-D627BD5A80BF}"/>
                </a:ext>
              </a:extLst>
            </p:cNvPr>
            <p:cNvSpPr/>
            <p:nvPr/>
          </p:nvSpPr>
          <p:spPr>
            <a:xfrm>
              <a:off x="7447881" y="3486463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0" name="円/楕円 34">
              <a:extLst>
                <a:ext uri="{FF2B5EF4-FFF2-40B4-BE49-F238E27FC236}">
                  <a16:creationId xmlns:a16="http://schemas.microsoft.com/office/drawing/2014/main" id="{B8F4BBE3-54BB-4645-9948-05070B5A342D}"/>
                </a:ext>
              </a:extLst>
            </p:cNvPr>
            <p:cNvSpPr/>
            <p:nvPr/>
          </p:nvSpPr>
          <p:spPr>
            <a:xfrm>
              <a:off x="7447881" y="3835009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1" name="円/楕円 34">
              <a:extLst>
                <a:ext uri="{FF2B5EF4-FFF2-40B4-BE49-F238E27FC236}">
                  <a16:creationId xmlns:a16="http://schemas.microsoft.com/office/drawing/2014/main" id="{412990BF-27B7-4367-A695-056A913589C3}"/>
                </a:ext>
              </a:extLst>
            </p:cNvPr>
            <p:cNvSpPr/>
            <p:nvPr/>
          </p:nvSpPr>
          <p:spPr>
            <a:xfrm>
              <a:off x="7351859" y="3248980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2" name="円/楕円 34">
              <a:extLst>
                <a:ext uri="{FF2B5EF4-FFF2-40B4-BE49-F238E27FC236}">
                  <a16:creationId xmlns:a16="http://schemas.microsoft.com/office/drawing/2014/main" id="{CDC95130-1FDF-4DA7-B037-64B31006A38D}"/>
                </a:ext>
              </a:extLst>
            </p:cNvPr>
            <p:cNvSpPr/>
            <p:nvPr/>
          </p:nvSpPr>
          <p:spPr>
            <a:xfrm>
              <a:off x="7353806" y="4078298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74" name="テキスト ボックス 173">
            <a:extLst>
              <a:ext uri="{FF2B5EF4-FFF2-40B4-BE49-F238E27FC236}">
                <a16:creationId xmlns:a16="http://schemas.microsoft.com/office/drawing/2014/main" id="{A04D2033-6CEF-4A0E-8AB8-B2FC39EEBD1C}"/>
              </a:ext>
            </a:extLst>
          </p:cNvPr>
          <p:cNvSpPr txBox="1"/>
          <p:nvPr/>
        </p:nvSpPr>
        <p:spPr>
          <a:xfrm>
            <a:off x="7223252" y="2643034"/>
            <a:ext cx="841136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ja-JP" sz="2200" dirty="0"/>
              <a:t>Hole</a:t>
            </a:r>
            <a:endParaRPr kumimoji="1" lang="ja-JP" altLang="en-US" sz="2200" dirty="0"/>
          </a:p>
        </p:txBody>
      </p:sp>
      <p:sp>
        <p:nvSpPr>
          <p:cNvPr id="175" name="テキスト ボックス 174">
            <a:extLst>
              <a:ext uri="{FF2B5EF4-FFF2-40B4-BE49-F238E27FC236}">
                <a16:creationId xmlns:a16="http://schemas.microsoft.com/office/drawing/2014/main" id="{501A55C5-1E21-42C5-9DD6-7E0F519D9CD4}"/>
              </a:ext>
            </a:extLst>
          </p:cNvPr>
          <p:cNvSpPr txBox="1"/>
          <p:nvPr/>
        </p:nvSpPr>
        <p:spPr>
          <a:xfrm>
            <a:off x="737759" y="3789973"/>
            <a:ext cx="13821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>
                <a:solidFill>
                  <a:srgbClr val="FF0000"/>
                </a:solidFill>
              </a:rPr>
              <a:t>T4 mesh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sp>
        <p:nvSpPr>
          <p:cNvPr id="176" name="テキスト ボックス 175">
            <a:extLst>
              <a:ext uri="{FF2B5EF4-FFF2-40B4-BE49-F238E27FC236}">
                <a16:creationId xmlns:a16="http://schemas.microsoft.com/office/drawing/2014/main" id="{729CADAB-8ABA-427C-9A76-256B7BFB2261}"/>
              </a:ext>
            </a:extLst>
          </p:cNvPr>
          <p:cNvSpPr txBox="1"/>
          <p:nvPr/>
        </p:nvSpPr>
        <p:spPr>
          <a:xfrm>
            <a:off x="3290348" y="3789697"/>
            <a:ext cx="25795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>
                <a:solidFill>
                  <a:srgbClr val="008000"/>
                </a:solidFill>
              </a:rPr>
              <a:t>T10 mesh w/ kink</a:t>
            </a:r>
            <a:endParaRPr kumimoji="1" lang="ja-JP" altLang="en-US" sz="2400" dirty="0">
              <a:solidFill>
                <a:srgbClr val="008000"/>
              </a:solidFill>
            </a:endParaRPr>
          </a:p>
        </p:txBody>
      </p:sp>
      <p:sp>
        <p:nvSpPr>
          <p:cNvPr id="177" name="テキスト ボックス 176">
            <a:extLst>
              <a:ext uri="{FF2B5EF4-FFF2-40B4-BE49-F238E27FC236}">
                <a16:creationId xmlns:a16="http://schemas.microsoft.com/office/drawing/2014/main" id="{2DF5162A-9C77-4246-BBED-DECE9DB686EE}"/>
              </a:ext>
            </a:extLst>
          </p:cNvPr>
          <p:cNvSpPr txBox="1"/>
          <p:nvPr/>
        </p:nvSpPr>
        <p:spPr>
          <a:xfrm>
            <a:off x="6264733" y="3789697"/>
            <a:ext cx="27510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>
                <a:solidFill>
                  <a:srgbClr val="0000CC"/>
                </a:solidFill>
              </a:rPr>
              <a:t>T10 mesh w/o kink</a:t>
            </a:r>
            <a:endParaRPr kumimoji="1" lang="ja-JP" altLang="en-US" sz="2400" dirty="0">
              <a:solidFill>
                <a:srgbClr val="0000CC"/>
              </a:solidFill>
            </a:endParaRPr>
          </a:p>
        </p:txBody>
      </p:sp>
      <p:sp>
        <p:nvSpPr>
          <p:cNvPr id="178" name="角丸四角形 71">
            <a:extLst>
              <a:ext uri="{FF2B5EF4-FFF2-40B4-BE49-F238E27FC236}">
                <a16:creationId xmlns:a16="http://schemas.microsoft.com/office/drawing/2014/main" id="{CA5DA67D-7758-4813-8777-C11065800585}"/>
              </a:ext>
            </a:extLst>
          </p:cNvPr>
          <p:cNvSpPr/>
          <p:nvPr/>
        </p:nvSpPr>
        <p:spPr>
          <a:xfrm>
            <a:off x="250825" y="5220678"/>
            <a:ext cx="8641654" cy="871327"/>
          </a:xfrm>
          <a:prstGeom prst="roundRect">
            <a:avLst>
              <a:gd name="adj" fmla="val 15631"/>
            </a:avLst>
          </a:prstGeom>
          <a:solidFill>
            <a:srgbClr val="FFFF00"/>
          </a:solidFill>
          <a:ln w="3175">
            <a:solidFill>
              <a:schemeClr val="tx1"/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400" dirty="0">
                <a:solidFill>
                  <a:srgbClr val="FF0000"/>
                </a:solidFill>
              </a:rPr>
              <a:t>The standard T4 and T10 elements are both inconvenient for carbodies to achieve accurate simulation with minimal DOF.</a:t>
            </a:r>
          </a:p>
        </p:txBody>
      </p:sp>
    </p:spTree>
    <p:extLst>
      <p:ext uri="{BB962C8B-B14F-4D97-AF65-F5344CB8AC3E}">
        <p14:creationId xmlns:p14="http://schemas.microsoft.com/office/powerpoint/2010/main" val="13003936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Motivation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400" dirty="0"/>
              <a:t>By the way, …</a:t>
            </a:r>
          </a:p>
          <a:p>
            <a:r>
              <a:rPr lang="en-US" altLang="ja-JP" sz="2400" spc="-20" dirty="0"/>
              <a:t>The </a:t>
            </a:r>
            <a:r>
              <a:rPr lang="en-US" altLang="ja-JP" sz="2400" spc="-20" dirty="0">
                <a:solidFill>
                  <a:srgbClr val="7030A0"/>
                </a:solidFill>
              </a:rPr>
              <a:t>smoothed finite element method (S-FEM) </a:t>
            </a:r>
            <a:r>
              <a:rPr lang="en-US" altLang="ja-JP" sz="2400" spc="-20" dirty="0"/>
              <a:t>has become popular in recent years as a next-generation high-performance FEM.</a:t>
            </a:r>
          </a:p>
          <a:p>
            <a:r>
              <a:rPr lang="en-US" altLang="ja-JP" sz="2400" dirty="0"/>
              <a:t>Especially, the </a:t>
            </a:r>
            <a:r>
              <a:rPr lang="en-US" altLang="ja-JP" sz="2400" dirty="0">
                <a:solidFill>
                  <a:srgbClr val="FF0000"/>
                </a:solidFill>
              </a:rPr>
              <a:t>edge-based S-FEM using T4 mesh (ES-FEM-T4) </a:t>
            </a:r>
            <a:r>
              <a:rPr lang="en-US" altLang="ja-JP" sz="2400" dirty="0"/>
              <a:t>is known to achieve a </a:t>
            </a:r>
            <a:r>
              <a:rPr lang="en-US" altLang="ja-JP" sz="2400" b="1" dirty="0"/>
              <a:t>superlinear mesh convergence rate even with T4 meshes</a:t>
            </a:r>
            <a:r>
              <a:rPr lang="en-US" altLang="ja-JP" sz="2400" dirty="0"/>
              <a:t>.</a:t>
            </a:r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r>
              <a:rPr lang="en-US" altLang="ja-JP" sz="2400" dirty="0"/>
              <a:t>Therefore, we expect that…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15</a:t>
            </a:fld>
            <a:endParaRPr lang="ja-JP" altLang="en-US" dirty="0"/>
          </a:p>
        </p:txBody>
      </p:sp>
      <p:sp>
        <p:nvSpPr>
          <p:cNvPr id="7" name="角丸四角形 6"/>
          <p:cNvSpPr/>
          <p:nvPr/>
        </p:nvSpPr>
        <p:spPr>
          <a:xfrm>
            <a:off x="237821" y="4293096"/>
            <a:ext cx="8646138" cy="936104"/>
          </a:xfrm>
          <a:prstGeom prst="roundRect">
            <a:avLst>
              <a:gd name="adj" fmla="val 18884"/>
            </a:avLst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chemeClr val="tx1"/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600" dirty="0">
                <a:solidFill>
                  <a:srgbClr val="FF0000"/>
                </a:solidFill>
              </a:rPr>
              <a:t>ES-FEM-T4</a:t>
            </a:r>
            <a:r>
              <a:rPr lang="en-US" altLang="ja-JP" sz="2600" dirty="0">
                <a:solidFill>
                  <a:schemeClr val="tx1"/>
                </a:solidFill>
              </a:rPr>
              <a:t> could be a solution for the meshing issues</a:t>
            </a:r>
            <a:br>
              <a:rPr lang="en-US" altLang="ja-JP" sz="2600" dirty="0">
                <a:solidFill>
                  <a:schemeClr val="tx1"/>
                </a:solidFill>
              </a:rPr>
            </a:br>
            <a:r>
              <a:rPr lang="en-US" altLang="ja-JP" sz="2600" dirty="0">
                <a:solidFill>
                  <a:schemeClr val="tx1"/>
                </a:solidFill>
              </a:rPr>
              <a:t>to achieve fast and accurate ED simulation.</a:t>
            </a:r>
          </a:p>
        </p:txBody>
      </p:sp>
    </p:spTree>
    <p:extLst>
      <p:ext uri="{BB962C8B-B14F-4D97-AF65-F5344CB8AC3E}">
        <p14:creationId xmlns:p14="http://schemas.microsoft.com/office/powerpoint/2010/main" val="16994826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Objective</a:t>
            </a:r>
            <a:endParaRPr kumimoji="1" lang="ja-JP" altLang="en-US" sz="36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16</a:t>
            </a:fld>
            <a:endParaRPr lang="ja-JP" altLang="en-US" dirty="0"/>
          </a:p>
        </p:txBody>
      </p:sp>
      <p:sp>
        <p:nvSpPr>
          <p:cNvPr id="6" name="テキスト ボックス 4"/>
          <p:cNvSpPr txBox="1"/>
          <p:nvPr/>
        </p:nvSpPr>
        <p:spPr>
          <a:xfrm>
            <a:off x="575556" y="3439602"/>
            <a:ext cx="813690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Table of body contents:</a:t>
            </a:r>
            <a:endParaRPr lang="ja-JP" alt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altLang="ja-JP" sz="2800" dirty="0"/>
              <a:t>Formulation of ES-FEM-T4 in ED Simulation</a:t>
            </a:r>
          </a:p>
          <a:p>
            <a:pPr marL="514350" indent="-514350">
              <a:buFont typeface="+mj-lt"/>
              <a:buAutoNum type="arabicPeriod"/>
            </a:pPr>
            <a:r>
              <a:rPr kumimoji="1" lang="en-US" altLang="ja-JP" sz="2800" dirty="0"/>
              <a:t>Benchmark </a:t>
            </a:r>
            <a:r>
              <a:rPr lang="en-US" altLang="ja-JP" sz="2800" dirty="0"/>
              <a:t>Analyses</a:t>
            </a:r>
            <a:endParaRPr kumimoji="1" lang="en-US" altLang="ja-JP" sz="2800" dirty="0"/>
          </a:p>
          <a:p>
            <a:pPr marL="514350" indent="-514350">
              <a:buFont typeface="+mj-lt"/>
              <a:buAutoNum type="arabicPeriod"/>
            </a:pPr>
            <a:r>
              <a:rPr lang="en-US" altLang="ja-JP" sz="2800" dirty="0"/>
              <a:t>Validation Analyses</a:t>
            </a:r>
            <a:r>
              <a:rPr lang="en-US" altLang="ja-JP" sz="2400" dirty="0"/>
              <a:t> (for the ED Constitutive Model)</a:t>
            </a:r>
            <a:endParaRPr kumimoji="1" lang="en-US" altLang="ja-JP" sz="2800" dirty="0"/>
          </a:p>
          <a:p>
            <a:pPr marL="514350" indent="-514350">
              <a:buFont typeface="+mj-lt"/>
              <a:buAutoNum type="arabicPeriod"/>
            </a:pPr>
            <a:r>
              <a:rPr lang="en-US" altLang="ja-JP" sz="2800" dirty="0"/>
              <a:t>Summary</a:t>
            </a:r>
            <a:endParaRPr kumimoji="1" lang="ja-JP" altLang="en-US" sz="2800" dirty="0"/>
          </a:p>
        </p:txBody>
      </p:sp>
      <p:sp>
        <p:nvSpPr>
          <p:cNvPr id="7" name="角丸四角形 6"/>
          <p:cNvSpPr/>
          <p:nvPr/>
        </p:nvSpPr>
        <p:spPr>
          <a:xfrm>
            <a:off x="562386" y="1704692"/>
            <a:ext cx="8008111" cy="1092518"/>
          </a:xfrm>
          <a:prstGeom prst="roundRect">
            <a:avLst>
              <a:gd name="adj" fmla="val 22854"/>
            </a:avLst>
          </a:prstGeom>
          <a:ln w="57150">
            <a:solidFill>
              <a:schemeClr val="accent6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>
              <a:buClr>
                <a:schemeClr val="tx1"/>
              </a:buClr>
            </a:pPr>
            <a:r>
              <a:rPr lang="en-US" altLang="ja-JP" sz="2800" dirty="0">
                <a:solidFill>
                  <a:schemeClr val="tx1"/>
                </a:solidFill>
              </a:rPr>
              <a:t>Development of </a:t>
            </a:r>
            <a:r>
              <a:rPr lang="en-US" altLang="ja-JP" sz="2800" dirty="0">
                <a:solidFill>
                  <a:srgbClr val="FF0000"/>
                </a:solidFill>
              </a:rPr>
              <a:t>ED simulator using ES-FEM-T4</a:t>
            </a:r>
            <a:br>
              <a:rPr lang="en-US" altLang="ja-JP" sz="2800" dirty="0">
                <a:solidFill>
                  <a:schemeClr val="tx1"/>
                </a:solidFill>
              </a:rPr>
            </a:br>
            <a:r>
              <a:rPr lang="en-US" altLang="ja-JP" sz="2800" dirty="0">
                <a:solidFill>
                  <a:schemeClr val="tx1"/>
                </a:solidFill>
              </a:rPr>
              <a:t>for practical (fast &amp; accurate) ED simulations.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42704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82"/>
    </mc:Choice>
    <mc:Fallback xmlns="">
      <p:transition spd="slow" advTm="13182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sz="4800" dirty="0"/>
              <a:t>Formulation of ES-FEM-T4 </a:t>
            </a:r>
            <a:br>
              <a:rPr lang="en-US" altLang="ja-JP" sz="4800" dirty="0"/>
            </a:br>
            <a:r>
              <a:rPr lang="en-US" altLang="ja-JP" sz="4800" dirty="0"/>
              <a:t>in ED Simulation</a:t>
            </a:r>
            <a:endParaRPr kumimoji="1" lang="ja-JP" altLang="en-US" sz="4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17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9088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7"/>
    </mc:Choice>
    <mc:Fallback xmlns="">
      <p:transition spd="slow" advTm="527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What is S-FEM?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sz="2800" dirty="0"/>
              <a:t>The </a:t>
            </a:r>
            <a:r>
              <a:rPr lang="en-US" altLang="ja-JP" sz="2800" b="1" i="1" dirty="0">
                <a:solidFill>
                  <a:srgbClr val="FF0000"/>
                </a:solidFill>
              </a:rPr>
              <a:t>Smoothed</a:t>
            </a:r>
            <a:r>
              <a:rPr lang="en-US" altLang="ja-JP" sz="2800" dirty="0"/>
              <a:t> </a:t>
            </a:r>
            <a:r>
              <a:rPr lang="en-US" altLang="ja-JP" sz="2800" dirty="0">
                <a:solidFill>
                  <a:srgbClr val="FF0000"/>
                </a:solidFill>
              </a:rPr>
              <a:t>finite element method (</a:t>
            </a:r>
            <a:r>
              <a:rPr lang="en-US" altLang="ja-JP" sz="2800" b="1" dirty="0">
                <a:solidFill>
                  <a:srgbClr val="FF0000"/>
                </a:solidFill>
              </a:rPr>
              <a:t>S-FEM</a:t>
            </a:r>
            <a:r>
              <a:rPr lang="en-US" altLang="ja-JP" sz="2800" dirty="0">
                <a:solidFill>
                  <a:srgbClr val="FF0000"/>
                </a:solidFill>
              </a:rPr>
              <a:t>) </a:t>
            </a:r>
            <a:r>
              <a:rPr lang="en-US" altLang="ja-JP" sz="2800" dirty="0"/>
              <a:t>is a relatively new FE formulation proposed by Prof. </a:t>
            </a:r>
            <a:br>
              <a:rPr lang="en-US" altLang="ja-JP" sz="2800" dirty="0"/>
            </a:br>
            <a:r>
              <a:rPr lang="en-US" altLang="ja-JP" sz="2800" dirty="0"/>
              <a:t>G. R. Liu in 2006.</a:t>
            </a:r>
          </a:p>
          <a:p>
            <a:r>
              <a:rPr lang="en-US" altLang="ja-JP" sz="2800" dirty="0"/>
              <a:t>S-FEM is one of the </a:t>
            </a:r>
            <a:r>
              <a:rPr lang="en-US" altLang="ja-JP" sz="2800" b="1" dirty="0">
                <a:solidFill>
                  <a:srgbClr val="0000CC"/>
                </a:solidFill>
              </a:rPr>
              <a:t>strain smoothing </a:t>
            </a:r>
            <a:r>
              <a:rPr lang="en-US" altLang="ja-JP" sz="2800" dirty="0"/>
              <a:t>techniques.</a:t>
            </a:r>
          </a:p>
          <a:p>
            <a:r>
              <a:rPr lang="en-US" altLang="ja-JP" sz="2800" dirty="0"/>
              <a:t>There are several types of classical S-FEMs, depending on the </a:t>
            </a:r>
            <a:r>
              <a:rPr lang="en-US" altLang="ja-JP" sz="2800" b="1" dirty="0">
                <a:solidFill>
                  <a:srgbClr val="E48D48"/>
                </a:solidFill>
              </a:rPr>
              <a:t>domains of strain smoothing</a:t>
            </a:r>
            <a:r>
              <a:rPr lang="en-US" altLang="ja-JP" sz="2800" dirty="0"/>
              <a:t>.</a:t>
            </a:r>
          </a:p>
          <a:p>
            <a:pPr marL="0" indent="0">
              <a:buNone/>
            </a:pPr>
            <a:r>
              <a:rPr lang="en-US" altLang="ja-J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example in 2D triangular (T3) mesh: </a:t>
            </a:r>
          </a:p>
          <a:p>
            <a:endParaRPr lang="en-US" altLang="ja-JP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18</a:t>
            </a:fld>
            <a:endParaRPr lang="ja-JP" altLang="en-US" dirty="0"/>
          </a:p>
        </p:txBody>
      </p:sp>
      <p:grpSp>
        <p:nvGrpSpPr>
          <p:cNvPr id="94" name="グループ化 93">
            <a:extLst>
              <a:ext uri="{FF2B5EF4-FFF2-40B4-BE49-F238E27FC236}">
                <a16:creationId xmlns:a16="http://schemas.microsoft.com/office/drawing/2014/main" id="{7AB07AA8-C550-4D7E-9715-C961A252B7CC}"/>
              </a:ext>
            </a:extLst>
          </p:cNvPr>
          <p:cNvGrpSpPr/>
          <p:nvPr/>
        </p:nvGrpSpPr>
        <p:grpSpPr>
          <a:xfrm>
            <a:off x="719572" y="4495565"/>
            <a:ext cx="1987200" cy="1670400"/>
            <a:chOff x="529796" y="2656356"/>
            <a:chExt cx="3329508" cy="2793546"/>
          </a:xfrm>
        </p:grpSpPr>
        <p:sp>
          <p:nvSpPr>
            <p:cNvPr id="95" name="二等辺三角形 94">
              <a:extLst>
                <a:ext uri="{FF2B5EF4-FFF2-40B4-BE49-F238E27FC236}">
                  <a16:creationId xmlns:a16="http://schemas.microsoft.com/office/drawing/2014/main" id="{5459FD84-B21F-43F0-8230-9BE16960EC31}"/>
                </a:ext>
              </a:extLst>
            </p:cNvPr>
            <p:cNvSpPr/>
            <p:nvPr/>
          </p:nvSpPr>
          <p:spPr>
            <a:xfrm rot="9609393">
              <a:off x="1490263" y="2948138"/>
              <a:ext cx="1529415" cy="1069108"/>
            </a:xfrm>
            <a:prstGeom prst="triangle">
              <a:avLst>
                <a:gd name="adj" fmla="val 67308"/>
              </a:avLst>
            </a:prstGeom>
            <a:solidFill>
              <a:srgbClr val="92D05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grpSp>
          <p:nvGrpSpPr>
            <p:cNvPr id="96" name="グループ化 95">
              <a:extLst>
                <a:ext uri="{FF2B5EF4-FFF2-40B4-BE49-F238E27FC236}">
                  <a16:creationId xmlns:a16="http://schemas.microsoft.com/office/drawing/2014/main" id="{72F93979-049E-4680-A558-FDD075B8B953}"/>
                </a:ext>
              </a:extLst>
            </p:cNvPr>
            <p:cNvGrpSpPr/>
            <p:nvPr/>
          </p:nvGrpSpPr>
          <p:grpSpPr>
            <a:xfrm>
              <a:off x="1493748" y="2772720"/>
              <a:ext cx="2365556" cy="2074126"/>
              <a:chOff x="1106569" y="3201088"/>
              <a:chExt cx="2365556" cy="2074126"/>
            </a:xfrm>
          </p:grpSpPr>
          <p:sp>
            <p:nvSpPr>
              <p:cNvPr id="108" name="二等辺三角形 107">
                <a:extLst>
                  <a:ext uri="{FF2B5EF4-FFF2-40B4-BE49-F238E27FC236}">
                    <a16:creationId xmlns:a16="http://schemas.microsoft.com/office/drawing/2014/main" id="{28FB5375-F8A8-4FF0-96E9-8F81C1010352}"/>
                  </a:ext>
                </a:extLst>
              </p:cNvPr>
              <p:cNvSpPr/>
              <p:nvPr/>
            </p:nvSpPr>
            <p:spPr>
              <a:xfrm rot="20409393">
                <a:off x="1580243" y="3201088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09" name="二等辺三角形 108">
                <a:extLst>
                  <a:ext uri="{FF2B5EF4-FFF2-40B4-BE49-F238E27FC236}">
                    <a16:creationId xmlns:a16="http://schemas.microsoft.com/office/drawing/2014/main" id="{54E5E787-1594-4029-8F6B-F3913DE7CBE1}"/>
                  </a:ext>
                </a:extLst>
              </p:cNvPr>
              <p:cNvSpPr/>
              <p:nvPr/>
            </p:nvSpPr>
            <p:spPr>
              <a:xfrm rot="9609393">
                <a:off x="1106569" y="3369964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10" name="二等辺三角形 109">
                <a:extLst>
                  <a:ext uri="{FF2B5EF4-FFF2-40B4-BE49-F238E27FC236}">
                    <a16:creationId xmlns:a16="http://schemas.microsoft.com/office/drawing/2014/main" id="{F9BC5810-9D10-432B-B6DB-FA3C03AB4971}"/>
                  </a:ext>
                </a:extLst>
              </p:cNvPr>
              <p:cNvSpPr/>
              <p:nvPr/>
            </p:nvSpPr>
            <p:spPr>
              <a:xfrm rot="9609393">
                <a:off x="1942709" y="4206105"/>
                <a:ext cx="1529416" cy="1069109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grpSp>
          <p:nvGrpSpPr>
            <p:cNvPr id="97" name="グループ化 96">
              <a:extLst>
                <a:ext uri="{FF2B5EF4-FFF2-40B4-BE49-F238E27FC236}">
                  <a16:creationId xmlns:a16="http://schemas.microsoft.com/office/drawing/2014/main" id="{FD9F0002-662E-44B4-AFFF-77BDA49177C3}"/>
                </a:ext>
              </a:extLst>
            </p:cNvPr>
            <p:cNvGrpSpPr/>
            <p:nvPr/>
          </p:nvGrpSpPr>
          <p:grpSpPr>
            <a:xfrm rot="10800000">
              <a:off x="529796" y="3299036"/>
              <a:ext cx="2365555" cy="2074125"/>
              <a:chOff x="1106569" y="3201088"/>
              <a:chExt cx="2365555" cy="2074125"/>
            </a:xfrm>
          </p:grpSpPr>
          <p:sp>
            <p:nvSpPr>
              <p:cNvPr id="105" name="二等辺三角形 104">
                <a:extLst>
                  <a:ext uri="{FF2B5EF4-FFF2-40B4-BE49-F238E27FC236}">
                    <a16:creationId xmlns:a16="http://schemas.microsoft.com/office/drawing/2014/main" id="{7DBF518F-DCD8-4866-B2A9-32134F395578}"/>
                  </a:ext>
                </a:extLst>
              </p:cNvPr>
              <p:cNvSpPr/>
              <p:nvPr/>
            </p:nvSpPr>
            <p:spPr>
              <a:xfrm rot="20409393">
                <a:off x="1580243" y="3201088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06" name="二等辺三角形 105">
                <a:extLst>
                  <a:ext uri="{FF2B5EF4-FFF2-40B4-BE49-F238E27FC236}">
                    <a16:creationId xmlns:a16="http://schemas.microsoft.com/office/drawing/2014/main" id="{06F4216E-E3CC-4F11-988E-FA4C096CE06C}"/>
                  </a:ext>
                </a:extLst>
              </p:cNvPr>
              <p:cNvSpPr/>
              <p:nvPr/>
            </p:nvSpPr>
            <p:spPr>
              <a:xfrm rot="9609393">
                <a:off x="1106569" y="3369964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07" name="二等辺三角形 106">
                <a:extLst>
                  <a:ext uri="{FF2B5EF4-FFF2-40B4-BE49-F238E27FC236}">
                    <a16:creationId xmlns:a16="http://schemas.microsoft.com/office/drawing/2014/main" id="{C9C7E167-A51B-4033-9A82-0C4B919C85F6}"/>
                  </a:ext>
                </a:extLst>
              </p:cNvPr>
              <p:cNvSpPr/>
              <p:nvPr/>
            </p:nvSpPr>
            <p:spPr>
              <a:xfrm rot="9609393">
                <a:off x="1942709" y="4206105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sp>
          <p:nvSpPr>
            <p:cNvPr id="98" name="円/楕円 10">
              <a:extLst>
                <a:ext uri="{FF2B5EF4-FFF2-40B4-BE49-F238E27FC236}">
                  <a16:creationId xmlns:a16="http://schemas.microsoft.com/office/drawing/2014/main" id="{AE8E765A-6042-4982-B3B9-2372BAB0E81E}"/>
                </a:ext>
              </a:extLst>
            </p:cNvPr>
            <p:cNvSpPr/>
            <p:nvPr/>
          </p:nvSpPr>
          <p:spPr>
            <a:xfrm>
              <a:off x="1287552" y="3145336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99" name="円/楕円 11">
              <a:extLst>
                <a:ext uri="{FF2B5EF4-FFF2-40B4-BE49-F238E27FC236}">
                  <a16:creationId xmlns:a16="http://schemas.microsoft.com/office/drawing/2014/main" id="{99EF4CDB-A790-4FC9-B446-435B42E209B3}"/>
                </a:ext>
              </a:extLst>
            </p:cNvPr>
            <p:cNvSpPr/>
            <p:nvPr/>
          </p:nvSpPr>
          <p:spPr>
            <a:xfrm>
              <a:off x="2709986" y="2656356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00" name="円/楕円 12">
              <a:extLst>
                <a:ext uri="{FF2B5EF4-FFF2-40B4-BE49-F238E27FC236}">
                  <a16:creationId xmlns:a16="http://schemas.microsoft.com/office/drawing/2014/main" id="{6BE96271-E9A9-43A1-A1DA-67EE74AEFC92}"/>
                </a:ext>
              </a:extLst>
            </p:cNvPr>
            <p:cNvSpPr/>
            <p:nvPr/>
          </p:nvSpPr>
          <p:spPr>
            <a:xfrm>
              <a:off x="2125130" y="3993743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01" name="円/楕円 13">
              <a:extLst>
                <a:ext uri="{FF2B5EF4-FFF2-40B4-BE49-F238E27FC236}">
                  <a16:creationId xmlns:a16="http://schemas.microsoft.com/office/drawing/2014/main" id="{CF08833E-FCAD-4218-9C96-8BFDD4745C7B}"/>
                </a:ext>
              </a:extLst>
            </p:cNvPr>
            <p:cNvSpPr/>
            <p:nvPr/>
          </p:nvSpPr>
          <p:spPr>
            <a:xfrm>
              <a:off x="703929" y="4503884"/>
              <a:ext cx="133326" cy="13332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02" name="円/楕円 14">
              <a:extLst>
                <a:ext uri="{FF2B5EF4-FFF2-40B4-BE49-F238E27FC236}">
                  <a16:creationId xmlns:a16="http://schemas.microsoft.com/office/drawing/2014/main" id="{CD87BA15-3AF7-4445-90B0-A707B970E7DA}"/>
                </a:ext>
              </a:extLst>
            </p:cNvPr>
            <p:cNvSpPr/>
            <p:nvPr/>
          </p:nvSpPr>
          <p:spPr>
            <a:xfrm>
              <a:off x="1523644" y="5316577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03" name="円/楕円 15">
              <a:extLst>
                <a:ext uri="{FF2B5EF4-FFF2-40B4-BE49-F238E27FC236}">
                  <a16:creationId xmlns:a16="http://schemas.microsoft.com/office/drawing/2014/main" id="{1114B39F-23AB-46DA-BD27-8E4386EAEFE0}"/>
                </a:ext>
              </a:extLst>
            </p:cNvPr>
            <p:cNvSpPr/>
            <p:nvPr/>
          </p:nvSpPr>
          <p:spPr>
            <a:xfrm>
              <a:off x="2944551" y="4838607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04" name="円/楕円 16">
              <a:extLst>
                <a:ext uri="{FF2B5EF4-FFF2-40B4-BE49-F238E27FC236}">
                  <a16:creationId xmlns:a16="http://schemas.microsoft.com/office/drawing/2014/main" id="{92966A69-D72B-43E3-82DD-06112C4FDA67}"/>
                </a:ext>
              </a:extLst>
            </p:cNvPr>
            <p:cNvSpPr/>
            <p:nvPr/>
          </p:nvSpPr>
          <p:spPr>
            <a:xfrm>
              <a:off x="3547566" y="3483233"/>
              <a:ext cx="133324" cy="13332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</p:grpSp>
      <p:grpSp>
        <p:nvGrpSpPr>
          <p:cNvPr id="111" name="グループ化 110">
            <a:extLst>
              <a:ext uri="{FF2B5EF4-FFF2-40B4-BE49-F238E27FC236}">
                <a16:creationId xmlns:a16="http://schemas.microsoft.com/office/drawing/2014/main" id="{63A536B8-E562-469E-890A-7EC77BA77A62}"/>
              </a:ext>
            </a:extLst>
          </p:cNvPr>
          <p:cNvGrpSpPr/>
          <p:nvPr/>
        </p:nvGrpSpPr>
        <p:grpSpPr>
          <a:xfrm>
            <a:off x="3572042" y="4495565"/>
            <a:ext cx="1988801" cy="1668657"/>
            <a:chOff x="4860075" y="1560327"/>
            <a:chExt cx="3329507" cy="2793546"/>
          </a:xfrm>
        </p:grpSpPr>
        <p:sp>
          <p:nvSpPr>
            <p:cNvPr id="112" name="二等辺三角形 111">
              <a:extLst>
                <a:ext uri="{FF2B5EF4-FFF2-40B4-BE49-F238E27FC236}">
                  <a16:creationId xmlns:a16="http://schemas.microsoft.com/office/drawing/2014/main" id="{6B87FF46-4FD9-4D40-AACB-757605A67160}"/>
                </a:ext>
              </a:extLst>
            </p:cNvPr>
            <p:cNvSpPr/>
            <p:nvPr/>
          </p:nvSpPr>
          <p:spPr>
            <a:xfrm rot="13532799">
              <a:off x="5295916" y="2480967"/>
              <a:ext cx="1216226" cy="600952"/>
            </a:xfrm>
            <a:prstGeom prst="triangle">
              <a:avLst>
                <a:gd name="adj" fmla="val 52895"/>
              </a:avLst>
            </a:prstGeom>
            <a:solidFill>
              <a:srgbClr val="FF9900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13" name="二等辺三角形 112">
              <a:extLst>
                <a:ext uri="{FF2B5EF4-FFF2-40B4-BE49-F238E27FC236}">
                  <a16:creationId xmlns:a16="http://schemas.microsoft.com/office/drawing/2014/main" id="{B73A4617-AA45-4178-BEFC-16B5087F573B}"/>
                </a:ext>
              </a:extLst>
            </p:cNvPr>
            <p:cNvSpPr/>
            <p:nvPr/>
          </p:nvSpPr>
          <p:spPr>
            <a:xfrm rot="2732799">
              <a:off x="5702498" y="2039122"/>
              <a:ext cx="1216226" cy="600952"/>
            </a:xfrm>
            <a:prstGeom prst="triangle">
              <a:avLst>
                <a:gd name="adj" fmla="val 57584"/>
              </a:avLst>
            </a:prstGeom>
            <a:solidFill>
              <a:srgbClr val="FF9900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grpSp>
          <p:nvGrpSpPr>
            <p:cNvPr id="114" name="グループ化 113">
              <a:extLst>
                <a:ext uri="{FF2B5EF4-FFF2-40B4-BE49-F238E27FC236}">
                  <a16:creationId xmlns:a16="http://schemas.microsoft.com/office/drawing/2014/main" id="{B098E77D-259A-4DC5-8AA3-984C14FCB5AB}"/>
                </a:ext>
              </a:extLst>
            </p:cNvPr>
            <p:cNvGrpSpPr/>
            <p:nvPr/>
          </p:nvGrpSpPr>
          <p:grpSpPr>
            <a:xfrm>
              <a:off x="5824027" y="1676691"/>
              <a:ext cx="2365555" cy="2074125"/>
              <a:chOff x="1106569" y="3201088"/>
              <a:chExt cx="2365555" cy="2074125"/>
            </a:xfrm>
          </p:grpSpPr>
          <p:sp>
            <p:nvSpPr>
              <p:cNvPr id="126" name="二等辺三角形 125">
                <a:extLst>
                  <a:ext uri="{FF2B5EF4-FFF2-40B4-BE49-F238E27FC236}">
                    <a16:creationId xmlns:a16="http://schemas.microsoft.com/office/drawing/2014/main" id="{16D80470-BBCA-4CB9-9DE6-188AA3A2B91A}"/>
                  </a:ext>
                </a:extLst>
              </p:cNvPr>
              <p:cNvSpPr/>
              <p:nvPr/>
            </p:nvSpPr>
            <p:spPr>
              <a:xfrm rot="20409393">
                <a:off x="1580243" y="3201088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27" name="二等辺三角形 126">
                <a:extLst>
                  <a:ext uri="{FF2B5EF4-FFF2-40B4-BE49-F238E27FC236}">
                    <a16:creationId xmlns:a16="http://schemas.microsoft.com/office/drawing/2014/main" id="{D9880BFB-103E-476C-9D44-8FDC35074ADD}"/>
                  </a:ext>
                </a:extLst>
              </p:cNvPr>
              <p:cNvSpPr/>
              <p:nvPr/>
            </p:nvSpPr>
            <p:spPr>
              <a:xfrm rot="9609393">
                <a:off x="1106569" y="3369964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28" name="二等辺三角形 127">
                <a:extLst>
                  <a:ext uri="{FF2B5EF4-FFF2-40B4-BE49-F238E27FC236}">
                    <a16:creationId xmlns:a16="http://schemas.microsoft.com/office/drawing/2014/main" id="{5BF1A824-65F1-46D3-9DFA-75177284942E}"/>
                  </a:ext>
                </a:extLst>
              </p:cNvPr>
              <p:cNvSpPr/>
              <p:nvPr/>
            </p:nvSpPr>
            <p:spPr>
              <a:xfrm rot="9609393">
                <a:off x="1942709" y="4206105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grpSp>
          <p:nvGrpSpPr>
            <p:cNvPr id="115" name="グループ化 114">
              <a:extLst>
                <a:ext uri="{FF2B5EF4-FFF2-40B4-BE49-F238E27FC236}">
                  <a16:creationId xmlns:a16="http://schemas.microsoft.com/office/drawing/2014/main" id="{02122EF6-ABCE-45C6-83C3-6A2264131ED6}"/>
                </a:ext>
              </a:extLst>
            </p:cNvPr>
            <p:cNvGrpSpPr/>
            <p:nvPr/>
          </p:nvGrpSpPr>
          <p:grpSpPr>
            <a:xfrm rot="10800000">
              <a:off x="4860075" y="2203007"/>
              <a:ext cx="2365555" cy="2074125"/>
              <a:chOff x="1106569" y="3201088"/>
              <a:chExt cx="2365555" cy="2074125"/>
            </a:xfrm>
          </p:grpSpPr>
          <p:sp>
            <p:nvSpPr>
              <p:cNvPr id="123" name="二等辺三角形 122">
                <a:extLst>
                  <a:ext uri="{FF2B5EF4-FFF2-40B4-BE49-F238E27FC236}">
                    <a16:creationId xmlns:a16="http://schemas.microsoft.com/office/drawing/2014/main" id="{7C9C7536-B3F3-46B0-A424-AD07DBBEAC25}"/>
                  </a:ext>
                </a:extLst>
              </p:cNvPr>
              <p:cNvSpPr/>
              <p:nvPr/>
            </p:nvSpPr>
            <p:spPr>
              <a:xfrm rot="20409393">
                <a:off x="1580243" y="3201088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24" name="二等辺三角形 123">
                <a:extLst>
                  <a:ext uri="{FF2B5EF4-FFF2-40B4-BE49-F238E27FC236}">
                    <a16:creationId xmlns:a16="http://schemas.microsoft.com/office/drawing/2014/main" id="{93746A66-0829-4F38-86AF-0A1462EAE31B}"/>
                  </a:ext>
                </a:extLst>
              </p:cNvPr>
              <p:cNvSpPr/>
              <p:nvPr/>
            </p:nvSpPr>
            <p:spPr>
              <a:xfrm rot="9609393">
                <a:off x="1106569" y="3369964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25" name="二等辺三角形 124">
                <a:extLst>
                  <a:ext uri="{FF2B5EF4-FFF2-40B4-BE49-F238E27FC236}">
                    <a16:creationId xmlns:a16="http://schemas.microsoft.com/office/drawing/2014/main" id="{2277265C-A556-4AE2-BCB5-F782BDCF6D63}"/>
                  </a:ext>
                </a:extLst>
              </p:cNvPr>
              <p:cNvSpPr/>
              <p:nvPr/>
            </p:nvSpPr>
            <p:spPr>
              <a:xfrm rot="9609393">
                <a:off x="1942709" y="4206105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sp>
          <p:nvSpPr>
            <p:cNvPr id="116" name="円/楕円 34">
              <a:extLst>
                <a:ext uri="{FF2B5EF4-FFF2-40B4-BE49-F238E27FC236}">
                  <a16:creationId xmlns:a16="http://schemas.microsoft.com/office/drawing/2014/main" id="{DFB23F46-F6FF-45C4-81B6-A4FB8BA678D6}"/>
                </a:ext>
              </a:extLst>
            </p:cNvPr>
            <p:cNvSpPr/>
            <p:nvPr/>
          </p:nvSpPr>
          <p:spPr>
            <a:xfrm>
              <a:off x="5617831" y="2049307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17" name="円/楕円 35">
              <a:extLst>
                <a:ext uri="{FF2B5EF4-FFF2-40B4-BE49-F238E27FC236}">
                  <a16:creationId xmlns:a16="http://schemas.microsoft.com/office/drawing/2014/main" id="{F6D4F30E-F64D-4546-877E-A2D7B111971A}"/>
                </a:ext>
              </a:extLst>
            </p:cNvPr>
            <p:cNvSpPr/>
            <p:nvPr/>
          </p:nvSpPr>
          <p:spPr>
            <a:xfrm>
              <a:off x="7040265" y="1560327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18" name="円/楕円 36">
              <a:extLst>
                <a:ext uri="{FF2B5EF4-FFF2-40B4-BE49-F238E27FC236}">
                  <a16:creationId xmlns:a16="http://schemas.microsoft.com/office/drawing/2014/main" id="{07015276-9CF5-4213-8A1F-7AB7A94D246D}"/>
                </a:ext>
              </a:extLst>
            </p:cNvPr>
            <p:cNvSpPr/>
            <p:nvPr/>
          </p:nvSpPr>
          <p:spPr>
            <a:xfrm>
              <a:off x="6455409" y="2897714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19" name="円/楕円 37">
              <a:extLst>
                <a:ext uri="{FF2B5EF4-FFF2-40B4-BE49-F238E27FC236}">
                  <a16:creationId xmlns:a16="http://schemas.microsoft.com/office/drawing/2014/main" id="{F7E31B85-30E1-4B62-B642-CFADD18DE1F5}"/>
                </a:ext>
              </a:extLst>
            </p:cNvPr>
            <p:cNvSpPr/>
            <p:nvPr/>
          </p:nvSpPr>
          <p:spPr>
            <a:xfrm>
              <a:off x="5017008" y="3425056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20" name="円/楕円 38">
              <a:extLst>
                <a:ext uri="{FF2B5EF4-FFF2-40B4-BE49-F238E27FC236}">
                  <a16:creationId xmlns:a16="http://schemas.microsoft.com/office/drawing/2014/main" id="{53373F98-6F53-46EA-AD65-CD6428008171}"/>
                </a:ext>
              </a:extLst>
            </p:cNvPr>
            <p:cNvSpPr/>
            <p:nvPr/>
          </p:nvSpPr>
          <p:spPr>
            <a:xfrm>
              <a:off x="5853923" y="4220548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21" name="円/楕円 39">
              <a:extLst>
                <a:ext uri="{FF2B5EF4-FFF2-40B4-BE49-F238E27FC236}">
                  <a16:creationId xmlns:a16="http://schemas.microsoft.com/office/drawing/2014/main" id="{2E6017F6-F118-48F0-A05E-B4D1B93518A9}"/>
                </a:ext>
              </a:extLst>
            </p:cNvPr>
            <p:cNvSpPr/>
            <p:nvPr/>
          </p:nvSpPr>
          <p:spPr>
            <a:xfrm>
              <a:off x="7274830" y="3742578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22" name="円/楕円 40">
              <a:extLst>
                <a:ext uri="{FF2B5EF4-FFF2-40B4-BE49-F238E27FC236}">
                  <a16:creationId xmlns:a16="http://schemas.microsoft.com/office/drawing/2014/main" id="{131AF2D3-74F1-4827-A49B-F98FBBCFA1BC}"/>
                </a:ext>
              </a:extLst>
            </p:cNvPr>
            <p:cNvSpPr/>
            <p:nvPr/>
          </p:nvSpPr>
          <p:spPr>
            <a:xfrm>
              <a:off x="7877844" y="2387203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</p:grpSp>
      <p:sp>
        <p:nvSpPr>
          <p:cNvPr id="138" name="テキスト ボックス 137">
            <a:extLst>
              <a:ext uri="{FF2B5EF4-FFF2-40B4-BE49-F238E27FC236}">
                <a16:creationId xmlns:a16="http://schemas.microsoft.com/office/drawing/2014/main" id="{701C1D34-FA52-45E0-9CF7-91E28D24097F}"/>
              </a:ext>
            </a:extLst>
          </p:cNvPr>
          <p:cNvSpPr txBox="1"/>
          <p:nvPr/>
        </p:nvSpPr>
        <p:spPr>
          <a:xfrm>
            <a:off x="666236" y="3899899"/>
            <a:ext cx="21659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u="sng" dirty="0"/>
              <a:t>Standard FEM</a:t>
            </a:r>
            <a:endParaRPr kumimoji="1" lang="ja-JP" altLang="en-US" sz="2400" u="sng" dirty="0"/>
          </a:p>
        </p:txBody>
      </p:sp>
      <p:sp>
        <p:nvSpPr>
          <p:cNvPr id="139" name="テキスト ボックス 138">
            <a:extLst>
              <a:ext uri="{FF2B5EF4-FFF2-40B4-BE49-F238E27FC236}">
                <a16:creationId xmlns:a16="http://schemas.microsoft.com/office/drawing/2014/main" id="{904C9593-1D14-4233-B883-7E8616347D91}"/>
              </a:ext>
            </a:extLst>
          </p:cNvPr>
          <p:cNvSpPr txBox="1"/>
          <p:nvPr/>
        </p:nvSpPr>
        <p:spPr>
          <a:xfrm>
            <a:off x="3099003" y="3717032"/>
            <a:ext cx="29615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u="sng" dirty="0"/>
              <a:t>Edge-based S-FEM</a:t>
            </a:r>
            <a:br>
              <a:rPr lang="en-US" altLang="ja-JP" sz="2400" u="sng" dirty="0"/>
            </a:br>
            <a:r>
              <a:rPr lang="en-US" altLang="ja-JP" sz="2400" u="sng" dirty="0"/>
              <a:t>(ES-FEM)</a:t>
            </a:r>
            <a:endParaRPr kumimoji="1" lang="ja-JP" altLang="en-US" sz="2400" u="sng" dirty="0"/>
          </a:p>
        </p:txBody>
      </p:sp>
      <p:sp>
        <p:nvSpPr>
          <p:cNvPr id="141" name="テキスト ボックス 140">
            <a:extLst>
              <a:ext uri="{FF2B5EF4-FFF2-40B4-BE49-F238E27FC236}">
                <a16:creationId xmlns:a16="http://schemas.microsoft.com/office/drawing/2014/main" id="{F2A9F759-84C8-41BD-A946-657430EC4146}"/>
              </a:ext>
            </a:extLst>
          </p:cNvPr>
          <p:cNvSpPr txBox="1"/>
          <p:nvPr/>
        </p:nvSpPr>
        <p:spPr>
          <a:xfrm>
            <a:off x="6033788" y="3722341"/>
            <a:ext cx="29615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u="sng" dirty="0"/>
              <a:t>Node-based S-FEM</a:t>
            </a:r>
            <a:br>
              <a:rPr lang="en-US" altLang="ja-JP" sz="2400" u="sng" dirty="0"/>
            </a:br>
            <a:r>
              <a:rPr lang="en-US" altLang="ja-JP" sz="2400" u="sng" dirty="0"/>
              <a:t>(NS-FEM)</a:t>
            </a:r>
            <a:endParaRPr kumimoji="1" lang="ja-JP" altLang="en-US" sz="2400" u="sng" dirty="0"/>
          </a:p>
        </p:txBody>
      </p:sp>
      <p:sp>
        <p:nvSpPr>
          <p:cNvPr id="47" name="フリーフォーム: 図形 46">
            <a:extLst>
              <a:ext uri="{FF2B5EF4-FFF2-40B4-BE49-F238E27FC236}">
                <a16:creationId xmlns:a16="http://schemas.microsoft.com/office/drawing/2014/main" id="{8497F677-949F-4F2B-952E-D62724D46F91}"/>
              </a:ext>
            </a:extLst>
          </p:cNvPr>
          <p:cNvSpPr/>
          <p:nvPr/>
        </p:nvSpPr>
        <p:spPr>
          <a:xfrm>
            <a:off x="7023583" y="4914675"/>
            <a:ext cx="854382" cy="914400"/>
          </a:xfrm>
          <a:custGeom>
            <a:avLst/>
            <a:gdLst>
              <a:gd name="connsiteX0" fmla="*/ 490740 w 854382"/>
              <a:gd name="connsiteY0" fmla="*/ 914400 h 914400"/>
              <a:gd name="connsiteX1" fmla="*/ 268318 w 854382"/>
              <a:gd name="connsiteY1" fmla="*/ 857912 h 914400"/>
              <a:gd name="connsiteX2" fmla="*/ 70610 w 854382"/>
              <a:gd name="connsiteY2" fmla="*/ 812015 h 914400"/>
              <a:gd name="connsiteX3" fmla="*/ 38836 w 854382"/>
              <a:gd name="connsiteY3" fmla="*/ 593124 h 914400"/>
              <a:gd name="connsiteX4" fmla="*/ 0 w 854382"/>
              <a:gd name="connsiteY4" fmla="*/ 388355 h 914400"/>
              <a:gd name="connsiteX5" fmla="*/ 197708 w 854382"/>
              <a:gd name="connsiteY5" fmla="*/ 176525 h 914400"/>
              <a:gd name="connsiteX6" fmla="*/ 381295 w 854382"/>
              <a:gd name="connsiteY6" fmla="*/ 0 h 914400"/>
              <a:gd name="connsiteX7" fmla="*/ 596655 w 854382"/>
              <a:gd name="connsiteY7" fmla="*/ 10591 h 914400"/>
              <a:gd name="connsiteX8" fmla="*/ 794363 w 854382"/>
              <a:gd name="connsiteY8" fmla="*/ 70610 h 914400"/>
              <a:gd name="connsiteX9" fmla="*/ 833199 w 854382"/>
              <a:gd name="connsiteY9" fmla="*/ 264787 h 914400"/>
              <a:gd name="connsiteX10" fmla="*/ 854382 w 854382"/>
              <a:gd name="connsiteY10" fmla="*/ 501331 h 914400"/>
              <a:gd name="connsiteX11" fmla="*/ 653143 w 854382"/>
              <a:gd name="connsiteY11" fmla="*/ 663734 h 914400"/>
              <a:gd name="connsiteX12" fmla="*/ 490740 w 854382"/>
              <a:gd name="connsiteY12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54382" h="914400">
                <a:moveTo>
                  <a:pt x="490740" y="914400"/>
                </a:moveTo>
                <a:lnTo>
                  <a:pt x="268318" y="857912"/>
                </a:lnTo>
                <a:lnTo>
                  <a:pt x="70610" y="812015"/>
                </a:lnTo>
                <a:lnTo>
                  <a:pt x="38836" y="593124"/>
                </a:lnTo>
                <a:lnTo>
                  <a:pt x="0" y="388355"/>
                </a:lnTo>
                <a:lnTo>
                  <a:pt x="197708" y="176525"/>
                </a:lnTo>
                <a:lnTo>
                  <a:pt x="381295" y="0"/>
                </a:lnTo>
                <a:lnTo>
                  <a:pt x="596655" y="10591"/>
                </a:lnTo>
                <a:lnTo>
                  <a:pt x="794363" y="70610"/>
                </a:lnTo>
                <a:lnTo>
                  <a:pt x="833199" y="264787"/>
                </a:lnTo>
                <a:lnTo>
                  <a:pt x="854382" y="501331"/>
                </a:lnTo>
                <a:lnTo>
                  <a:pt x="653143" y="663734"/>
                </a:lnTo>
                <a:lnTo>
                  <a:pt x="490740" y="914400"/>
                </a:lnTo>
                <a:close/>
              </a:path>
            </a:pathLst>
          </a:custGeom>
          <a:ln w="190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FC9B2158-7556-466A-9614-E058787B133C}"/>
              </a:ext>
            </a:extLst>
          </p:cNvPr>
          <p:cNvGrpSpPr/>
          <p:nvPr/>
        </p:nvGrpSpPr>
        <p:grpSpPr>
          <a:xfrm>
            <a:off x="6560005" y="4493914"/>
            <a:ext cx="1784495" cy="1693839"/>
            <a:chOff x="5124552" y="3490538"/>
            <a:chExt cx="2499155" cy="2096858"/>
          </a:xfrm>
        </p:grpSpPr>
        <p:grpSp>
          <p:nvGrpSpPr>
            <p:cNvPr id="31" name="グループ化 30">
              <a:extLst>
                <a:ext uri="{FF2B5EF4-FFF2-40B4-BE49-F238E27FC236}">
                  <a16:creationId xmlns:a16="http://schemas.microsoft.com/office/drawing/2014/main" id="{FFBDABB5-EA7F-408E-97C1-80AFCEDFB181}"/>
                </a:ext>
              </a:extLst>
            </p:cNvPr>
            <p:cNvGrpSpPr/>
            <p:nvPr/>
          </p:nvGrpSpPr>
          <p:grpSpPr>
            <a:xfrm>
              <a:off x="5124552" y="3577882"/>
              <a:ext cx="2499155" cy="1951912"/>
              <a:chOff x="5124552" y="3577882"/>
              <a:chExt cx="2499155" cy="1951912"/>
            </a:xfrm>
          </p:grpSpPr>
          <p:grpSp>
            <p:nvGrpSpPr>
              <p:cNvPr id="39" name="グループ化 38">
                <a:extLst>
                  <a:ext uri="{FF2B5EF4-FFF2-40B4-BE49-F238E27FC236}">
                    <a16:creationId xmlns:a16="http://schemas.microsoft.com/office/drawing/2014/main" id="{FA6F93ED-1232-4BA6-9405-E0A9E69536A0}"/>
                  </a:ext>
                </a:extLst>
              </p:cNvPr>
              <p:cNvGrpSpPr/>
              <p:nvPr/>
            </p:nvGrpSpPr>
            <p:grpSpPr>
              <a:xfrm>
                <a:off x="5848102" y="3577882"/>
                <a:ext cx="1775605" cy="1556855"/>
                <a:chOff x="1106569" y="3201088"/>
                <a:chExt cx="2365555" cy="2074125"/>
              </a:xfrm>
            </p:grpSpPr>
            <p:sp>
              <p:nvSpPr>
                <p:cNvPr id="44" name="二等辺三角形 43">
                  <a:extLst>
                    <a:ext uri="{FF2B5EF4-FFF2-40B4-BE49-F238E27FC236}">
                      <a16:creationId xmlns:a16="http://schemas.microsoft.com/office/drawing/2014/main" id="{88715837-DF07-4BBF-8826-A81A82E6D89F}"/>
                    </a:ext>
                  </a:extLst>
                </p:cNvPr>
                <p:cNvSpPr/>
                <p:nvPr/>
              </p:nvSpPr>
              <p:spPr>
                <a:xfrm rot="20409393">
                  <a:off x="1580243" y="3201088"/>
                  <a:ext cx="1529415" cy="1069108"/>
                </a:xfrm>
                <a:prstGeom prst="triangle">
                  <a:avLst>
                    <a:gd name="adj" fmla="val 67308"/>
                  </a:avLst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baseline="30000"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  <p:sp>
              <p:nvSpPr>
                <p:cNvPr id="45" name="二等辺三角形 44">
                  <a:extLst>
                    <a:ext uri="{FF2B5EF4-FFF2-40B4-BE49-F238E27FC236}">
                      <a16:creationId xmlns:a16="http://schemas.microsoft.com/office/drawing/2014/main" id="{14CE35F4-0DA9-4F63-8112-304312BB4AC2}"/>
                    </a:ext>
                  </a:extLst>
                </p:cNvPr>
                <p:cNvSpPr/>
                <p:nvPr/>
              </p:nvSpPr>
              <p:spPr>
                <a:xfrm rot="9609393">
                  <a:off x="1106569" y="3369964"/>
                  <a:ext cx="1529415" cy="1069108"/>
                </a:xfrm>
                <a:prstGeom prst="triangle">
                  <a:avLst>
                    <a:gd name="adj" fmla="val 67308"/>
                  </a:avLst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baseline="30000"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  <p:sp>
              <p:nvSpPr>
                <p:cNvPr id="46" name="二等辺三角形 45">
                  <a:extLst>
                    <a:ext uri="{FF2B5EF4-FFF2-40B4-BE49-F238E27FC236}">
                      <a16:creationId xmlns:a16="http://schemas.microsoft.com/office/drawing/2014/main" id="{2D5A43DF-6565-4568-AC0F-5C33898441C9}"/>
                    </a:ext>
                  </a:extLst>
                </p:cNvPr>
                <p:cNvSpPr/>
                <p:nvPr/>
              </p:nvSpPr>
              <p:spPr>
                <a:xfrm rot="9609393">
                  <a:off x="1942709" y="4206105"/>
                  <a:ext cx="1529415" cy="1069108"/>
                </a:xfrm>
                <a:prstGeom prst="triangle">
                  <a:avLst>
                    <a:gd name="adj" fmla="val 67308"/>
                  </a:avLst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baseline="30000"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</p:grpSp>
          <p:grpSp>
            <p:nvGrpSpPr>
              <p:cNvPr id="40" name="グループ化 39">
                <a:extLst>
                  <a:ext uri="{FF2B5EF4-FFF2-40B4-BE49-F238E27FC236}">
                    <a16:creationId xmlns:a16="http://schemas.microsoft.com/office/drawing/2014/main" id="{D0F235A2-8BDE-4742-A89A-185726AA59A5}"/>
                  </a:ext>
                </a:extLst>
              </p:cNvPr>
              <p:cNvGrpSpPr/>
              <p:nvPr/>
            </p:nvGrpSpPr>
            <p:grpSpPr>
              <a:xfrm rot="10800000">
                <a:off x="5124552" y="3972939"/>
                <a:ext cx="1775605" cy="1556855"/>
                <a:chOff x="1106569" y="3201088"/>
                <a:chExt cx="2365555" cy="2074125"/>
              </a:xfrm>
            </p:grpSpPr>
            <p:sp>
              <p:nvSpPr>
                <p:cNvPr id="41" name="二等辺三角形 40">
                  <a:extLst>
                    <a:ext uri="{FF2B5EF4-FFF2-40B4-BE49-F238E27FC236}">
                      <a16:creationId xmlns:a16="http://schemas.microsoft.com/office/drawing/2014/main" id="{A30025F5-2CC6-4C06-AAE1-2FD7F1E0197C}"/>
                    </a:ext>
                  </a:extLst>
                </p:cNvPr>
                <p:cNvSpPr/>
                <p:nvPr/>
              </p:nvSpPr>
              <p:spPr>
                <a:xfrm rot="20409393">
                  <a:off x="1580243" y="3201088"/>
                  <a:ext cx="1529415" cy="1069108"/>
                </a:xfrm>
                <a:prstGeom prst="triangle">
                  <a:avLst>
                    <a:gd name="adj" fmla="val 67308"/>
                  </a:avLst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baseline="30000"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  <p:sp>
              <p:nvSpPr>
                <p:cNvPr id="42" name="二等辺三角形 41">
                  <a:extLst>
                    <a:ext uri="{FF2B5EF4-FFF2-40B4-BE49-F238E27FC236}">
                      <a16:creationId xmlns:a16="http://schemas.microsoft.com/office/drawing/2014/main" id="{926D1DFD-1303-4B84-9371-63A273F42E0F}"/>
                    </a:ext>
                  </a:extLst>
                </p:cNvPr>
                <p:cNvSpPr/>
                <p:nvPr/>
              </p:nvSpPr>
              <p:spPr>
                <a:xfrm rot="9609393">
                  <a:off x="1106569" y="3369964"/>
                  <a:ext cx="1529415" cy="1069108"/>
                </a:xfrm>
                <a:prstGeom prst="triangle">
                  <a:avLst>
                    <a:gd name="adj" fmla="val 67308"/>
                  </a:avLst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baseline="30000"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  <p:sp>
              <p:nvSpPr>
                <p:cNvPr id="43" name="二等辺三角形 42">
                  <a:extLst>
                    <a:ext uri="{FF2B5EF4-FFF2-40B4-BE49-F238E27FC236}">
                      <a16:creationId xmlns:a16="http://schemas.microsoft.com/office/drawing/2014/main" id="{A8D56930-6366-428A-B08D-D6FA504083CA}"/>
                    </a:ext>
                  </a:extLst>
                </p:cNvPr>
                <p:cNvSpPr/>
                <p:nvPr/>
              </p:nvSpPr>
              <p:spPr>
                <a:xfrm rot="9609393">
                  <a:off x="1942709" y="4206105"/>
                  <a:ext cx="1529415" cy="1069108"/>
                </a:xfrm>
                <a:prstGeom prst="triangle">
                  <a:avLst>
                    <a:gd name="adj" fmla="val 67308"/>
                  </a:avLst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baseline="30000"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</p:grpSp>
        </p:grpSp>
        <p:sp>
          <p:nvSpPr>
            <p:cNvPr id="32" name="円/楕円 129">
              <a:extLst>
                <a:ext uri="{FF2B5EF4-FFF2-40B4-BE49-F238E27FC236}">
                  <a16:creationId xmlns:a16="http://schemas.microsoft.com/office/drawing/2014/main" id="{DD5A9092-15DD-401F-8E40-D5B34DDD4635}"/>
                </a:ext>
              </a:extLst>
            </p:cNvPr>
            <p:cNvSpPr/>
            <p:nvPr/>
          </p:nvSpPr>
          <p:spPr>
            <a:xfrm>
              <a:off x="5693330" y="3857570"/>
              <a:ext cx="100075" cy="10007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33" name="円/楕円 130">
              <a:extLst>
                <a:ext uri="{FF2B5EF4-FFF2-40B4-BE49-F238E27FC236}">
                  <a16:creationId xmlns:a16="http://schemas.microsoft.com/office/drawing/2014/main" id="{8FBB7BD9-BF53-45F2-ACE4-F67DB217D1ED}"/>
                </a:ext>
              </a:extLst>
            </p:cNvPr>
            <p:cNvSpPr/>
            <p:nvPr/>
          </p:nvSpPr>
          <p:spPr>
            <a:xfrm>
              <a:off x="6761020" y="3490538"/>
              <a:ext cx="100075" cy="10007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34" name="円/楕円 131">
              <a:extLst>
                <a:ext uri="{FF2B5EF4-FFF2-40B4-BE49-F238E27FC236}">
                  <a16:creationId xmlns:a16="http://schemas.microsoft.com/office/drawing/2014/main" id="{0C32CD6B-8ECC-4ED4-955C-735B7CE73508}"/>
                </a:ext>
              </a:extLst>
            </p:cNvPr>
            <p:cNvSpPr/>
            <p:nvPr/>
          </p:nvSpPr>
          <p:spPr>
            <a:xfrm>
              <a:off x="6322023" y="4494391"/>
              <a:ext cx="100075" cy="10007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35" name="円/楕円 132">
              <a:extLst>
                <a:ext uri="{FF2B5EF4-FFF2-40B4-BE49-F238E27FC236}">
                  <a16:creationId xmlns:a16="http://schemas.microsoft.com/office/drawing/2014/main" id="{099A1AA9-8B0E-49FC-B68B-7916154452EA}"/>
                </a:ext>
              </a:extLst>
            </p:cNvPr>
            <p:cNvSpPr/>
            <p:nvPr/>
          </p:nvSpPr>
          <p:spPr>
            <a:xfrm>
              <a:off x="5242347" y="4890219"/>
              <a:ext cx="100075" cy="10007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36" name="円/楕円 133">
              <a:extLst>
                <a:ext uri="{FF2B5EF4-FFF2-40B4-BE49-F238E27FC236}">
                  <a16:creationId xmlns:a16="http://schemas.microsoft.com/office/drawing/2014/main" id="{3FCB4051-CFAB-4582-8206-207F4CE2BF49}"/>
                </a:ext>
              </a:extLst>
            </p:cNvPr>
            <p:cNvSpPr/>
            <p:nvPr/>
          </p:nvSpPr>
          <p:spPr>
            <a:xfrm>
              <a:off x="5870542" y="5487321"/>
              <a:ext cx="100075" cy="10007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37" name="円/楕円 134">
              <a:extLst>
                <a:ext uri="{FF2B5EF4-FFF2-40B4-BE49-F238E27FC236}">
                  <a16:creationId xmlns:a16="http://schemas.microsoft.com/office/drawing/2014/main" id="{93C8464D-C07B-4AF3-86DC-BC2DC1CA6DE0}"/>
                </a:ext>
              </a:extLst>
            </p:cNvPr>
            <p:cNvSpPr/>
            <p:nvPr/>
          </p:nvSpPr>
          <p:spPr>
            <a:xfrm>
              <a:off x="6937087" y="5128553"/>
              <a:ext cx="100075" cy="10007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38" name="円/楕円 135">
              <a:extLst>
                <a:ext uri="{FF2B5EF4-FFF2-40B4-BE49-F238E27FC236}">
                  <a16:creationId xmlns:a16="http://schemas.microsoft.com/office/drawing/2014/main" id="{369A79D0-5685-401E-93B8-5B9B58CEE509}"/>
                </a:ext>
              </a:extLst>
            </p:cNvPr>
            <p:cNvSpPr/>
            <p:nvPr/>
          </p:nvSpPr>
          <p:spPr>
            <a:xfrm>
              <a:off x="7389714" y="4111198"/>
              <a:ext cx="100075" cy="10007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35829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9CFD14B-2ACF-4206-BD1C-4C903EFFB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How popular</a:t>
            </a:r>
            <a:r>
              <a:rPr kumimoji="1" lang="en-US" altLang="ja-JP" dirty="0"/>
              <a:t> is S-FEM?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50F2DA3-5A08-468D-9B7C-19BA893C3C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kumimoji="1" lang="en-US" altLang="ja-JP" sz="2800" dirty="0"/>
              <a:t>Number of journal papers written </a:t>
            </a:r>
            <a:r>
              <a:rPr kumimoji="1" lang="en-US" altLang="ja-JP" sz="2800" b="1" dirty="0"/>
              <a:t>in English </a:t>
            </a:r>
            <a:br>
              <a:rPr kumimoji="1" lang="en-US" altLang="ja-JP" sz="2800" dirty="0"/>
            </a:br>
            <a:r>
              <a:rPr kumimoji="1" lang="en-US" altLang="ja-JP" sz="2800" dirty="0"/>
              <a:t>whose </a:t>
            </a:r>
            <a:r>
              <a:rPr kumimoji="1" lang="en-US" altLang="ja-JP" sz="2800" b="1" dirty="0"/>
              <a:t>title</a:t>
            </a:r>
            <a:r>
              <a:rPr kumimoji="1" lang="en-US" altLang="ja-JP" sz="2800" dirty="0"/>
              <a:t> contains “</a:t>
            </a:r>
            <a:r>
              <a:rPr kumimoji="1" lang="en-US" altLang="ja-JP" sz="2800" b="1" dirty="0">
                <a:solidFill>
                  <a:srgbClr val="7030A0"/>
                </a:solidFill>
              </a:rPr>
              <a:t>smoothed finite element</a:t>
            </a:r>
            <a:r>
              <a:rPr kumimoji="1" lang="en-US" altLang="ja-JP" sz="2800" dirty="0"/>
              <a:t>”:</a:t>
            </a:r>
          </a:p>
          <a:p>
            <a:pPr marL="0" indent="0">
              <a:buNone/>
            </a:pPr>
            <a:endParaRPr lang="en-US" altLang="ja-JP" sz="2800" dirty="0"/>
          </a:p>
          <a:p>
            <a:pPr marL="0" indent="0">
              <a:buNone/>
            </a:pPr>
            <a:endParaRPr kumimoji="1" lang="en-US" altLang="ja-JP" sz="2800" dirty="0"/>
          </a:p>
          <a:p>
            <a:pPr marL="0" indent="0">
              <a:buNone/>
            </a:pPr>
            <a:endParaRPr kumimoji="1" lang="en-US" altLang="ja-JP" sz="2800" dirty="0"/>
          </a:p>
          <a:p>
            <a:pPr marL="0" indent="0">
              <a:buNone/>
            </a:pPr>
            <a:endParaRPr lang="en-US" altLang="ja-JP" sz="2800" dirty="0"/>
          </a:p>
          <a:p>
            <a:pPr marL="0" indent="0">
              <a:buNone/>
            </a:pPr>
            <a:endParaRPr kumimoji="1" lang="en-US" altLang="ja-JP" sz="2800" dirty="0"/>
          </a:p>
          <a:p>
            <a:pPr marL="0" indent="0">
              <a:buNone/>
            </a:pPr>
            <a:endParaRPr lang="en-US" altLang="ja-JP" sz="2800" dirty="0"/>
          </a:p>
          <a:p>
            <a:pPr marL="0" indent="0">
              <a:buNone/>
            </a:pPr>
            <a:endParaRPr kumimoji="1" lang="en-US" altLang="ja-JP" sz="2800" dirty="0"/>
          </a:p>
          <a:p>
            <a:pPr marL="0" indent="0" algn="r">
              <a:buNone/>
            </a:pPr>
            <a:r>
              <a:rPr kumimoji="1" lang="en-US" altLang="ja-JP" sz="2000" dirty="0"/>
              <a:t>(inquired at Google Scholar)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DBAB005-8E85-496C-918E-74D1A74606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19</a:t>
            </a:fld>
            <a:endParaRPr lang="ja-JP" altLang="en-US" dirty="0"/>
          </a:p>
        </p:txBody>
      </p:sp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D238B952-C568-410E-B3CC-0BA2DCBA3256}"/>
              </a:ext>
            </a:extLst>
          </p:cNvPr>
          <p:cNvSpPr/>
          <p:nvPr/>
        </p:nvSpPr>
        <p:spPr>
          <a:xfrm>
            <a:off x="371978" y="5553236"/>
            <a:ext cx="8388931" cy="742066"/>
          </a:xfrm>
          <a:prstGeom prst="roundRect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800" dirty="0">
                <a:solidFill>
                  <a:srgbClr val="FF0000"/>
                </a:solidFill>
              </a:rPr>
              <a:t>The attraction of</a:t>
            </a:r>
            <a:r>
              <a:rPr kumimoji="1" lang="en-US" altLang="ja-JP" sz="2800" dirty="0">
                <a:solidFill>
                  <a:srgbClr val="FF0000"/>
                </a:solidFill>
              </a:rPr>
              <a:t> S-FEM is </a:t>
            </a:r>
            <a:r>
              <a:rPr lang="en-US" altLang="ja-JP" sz="2800" dirty="0">
                <a:solidFill>
                  <a:srgbClr val="FF0000"/>
                </a:solidFill>
              </a:rPr>
              <a:t>expanding continuously.</a:t>
            </a:r>
            <a:endParaRPr kumimoji="1" lang="ja-JP" altLang="en-US" sz="2800" dirty="0">
              <a:solidFill>
                <a:srgbClr val="FF0000"/>
              </a:solidFill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DC7459E3-AC2B-45B6-8468-4EB72FC34A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484784"/>
            <a:ext cx="6794082" cy="391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2128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What is Electrodeposition (ED) ? 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marL="0" indent="0">
              <a:buNone/>
            </a:pP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Outline</a:t>
            </a:r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pPr marL="0" indent="0">
              <a:buNone/>
            </a:pPr>
            <a:endParaRPr lang="en-US" altLang="ja-JP" sz="2000" dirty="0"/>
          </a:p>
          <a:p>
            <a:r>
              <a:rPr lang="en-US" altLang="ja-JP" sz="2400" dirty="0"/>
              <a:t>Most widely-used </a:t>
            </a:r>
            <a:r>
              <a:rPr lang="en-US" altLang="ja-JP" sz="2400" b="1" dirty="0">
                <a:solidFill>
                  <a:srgbClr val="7030A0"/>
                </a:solidFill>
              </a:rPr>
              <a:t>anti-rust basecoat </a:t>
            </a:r>
            <a:r>
              <a:rPr lang="en-US" altLang="ja-JP" sz="2400" dirty="0"/>
              <a:t>methods for various metal products including carbodies.</a:t>
            </a:r>
          </a:p>
          <a:p>
            <a:r>
              <a:rPr lang="en-US" altLang="ja-JP" sz="2400" dirty="0"/>
              <a:t>Depositing coating film by applying </a:t>
            </a:r>
            <a:r>
              <a:rPr lang="en-US" altLang="ja-JP" sz="2400" b="1" dirty="0">
                <a:solidFill>
                  <a:srgbClr val="FF0000"/>
                </a:solidFill>
              </a:rPr>
              <a:t>direct electric current </a:t>
            </a:r>
            <a:r>
              <a:rPr lang="en-US" altLang="ja-JP" sz="2400" dirty="0"/>
              <a:t>in a paint pool.</a:t>
            </a:r>
          </a:p>
          <a:p>
            <a:r>
              <a:rPr lang="en-US" altLang="ja-JP" sz="2400" dirty="0"/>
              <a:t>Relatively good at depositing a </a:t>
            </a:r>
            <a:r>
              <a:rPr lang="en-US" altLang="ja-JP" sz="2400" b="1" dirty="0"/>
              <a:t>uniform film </a:t>
            </a:r>
            <a:r>
              <a:rPr lang="en-US" altLang="ja-JP" sz="2400" dirty="0"/>
              <a:t>on bodies in complex shape.</a:t>
            </a:r>
          </a:p>
        </p:txBody>
      </p:sp>
      <p:sp>
        <p:nvSpPr>
          <p:cNvPr id="31" name="スライド番号プレースホルダー 3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</a:t>
            </a:fld>
            <a:endParaRPr lang="ja-JP" altLang="en-US" dirty="0"/>
          </a:p>
        </p:txBody>
      </p:sp>
      <p:pic>
        <p:nvPicPr>
          <p:cNvPr id="5" name="コンテンツ プレースホルダ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528" y="1124744"/>
            <a:ext cx="4076224" cy="2745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グループ化 6"/>
          <p:cNvGrpSpPr/>
          <p:nvPr/>
        </p:nvGrpSpPr>
        <p:grpSpPr>
          <a:xfrm>
            <a:off x="4420741" y="1175276"/>
            <a:ext cx="4579751" cy="2586960"/>
            <a:chOff x="2838922" y="3272691"/>
            <a:chExt cx="4579751" cy="2586960"/>
          </a:xfrm>
        </p:grpSpPr>
        <p:pic>
          <p:nvPicPr>
            <p:cNvPr id="19" name="図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38922" y="3754347"/>
              <a:ext cx="4579751" cy="2105304"/>
            </a:xfrm>
            <a:prstGeom prst="rect">
              <a:avLst/>
            </a:prstGeom>
          </p:spPr>
        </p:pic>
        <p:sp>
          <p:nvSpPr>
            <p:cNvPr id="20" name="平行四辺形 19"/>
            <p:cNvSpPr/>
            <p:nvPr/>
          </p:nvSpPr>
          <p:spPr>
            <a:xfrm flipH="1">
              <a:off x="3181346" y="4352925"/>
              <a:ext cx="552453" cy="1231310"/>
            </a:xfrm>
            <a:prstGeom prst="parallelogram">
              <a:avLst>
                <a:gd name="adj" fmla="val 35652"/>
              </a:avLst>
            </a:prstGeom>
            <a:solidFill>
              <a:schemeClr val="bg1"/>
            </a:solidFill>
            <a:ln w="15875">
              <a:solidFill>
                <a:schemeClr val="tx1"/>
              </a:solidFill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1" name="直線コネクタ 20"/>
            <p:cNvCxnSpPr/>
            <p:nvPr/>
          </p:nvCxnSpPr>
          <p:spPr>
            <a:xfrm flipH="1" flipV="1">
              <a:off x="3343277" y="3559130"/>
              <a:ext cx="1" cy="793795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コネクタ 21"/>
            <p:cNvCxnSpPr/>
            <p:nvPr/>
          </p:nvCxnSpPr>
          <p:spPr>
            <a:xfrm flipH="1">
              <a:off x="3347406" y="3570852"/>
              <a:ext cx="828674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コネクタ 22"/>
            <p:cNvCxnSpPr/>
            <p:nvPr/>
          </p:nvCxnSpPr>
          <p:spPr>
            <a:xfrm flipV="1">
              <a:off x="5142042" y="3559130"/>
              <a:ext cx="0" cy="1060495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コネクタ 23"/>
            <p:cNvCxnSpPr/>
            <p:nvPr/>
          </p:nvCxnSpPr>
          <p:spPr>
            <a:xfrm flipH="1">
              <a:off x="4317496" y="3570852"/>
              <a:ext cx="828674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コネクタ 24"/>
            <p:cNvCxnSpPr/>
            <p:nvPr/>
          </p:nvCxnSpPr>
          <p:spPr>
            <a:xfrm flipH="1" flipV="1">
              <a:off x="4176080" y="3382548"/>
              <a:ext cx="1" cy="37660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コネクタ 25"/>
            <p:cNvCxnSpPr/>
            <p:nvPr/>
          </p:nvCxnSpPr>
          <p:spPr>
            <a:xfrm flipH="1" flipV="1">
              <a:off x="4317494" y="3447010"/>
              <a:ext cx="1" cy="24768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テキスト ボックス 26"/>
            <p:cNvSpPr txBox="1"/>
            <p:nvPr/>
          </p:nvSpPr>
          <p:spPr>
            <a:xfrm>
              <a:off x="3293499" y="3272691"/>
              <a:ext cx="28393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dirty="0"/>
                <a:t>+</a:t>
              </a:r>
              <a:endParaRPr kumimoji="1" lang="ja-JP" altLang="en-US" sz="2000" dirty="0"/>
            </a:p>
          </p:txBody>
        </p:sp>
        <p:sp>
          <p:nvSpPr>
            <p:cNvPr id="28" name="テキスト ボックス 27"/>
            <p:cNvSpPr txBox="1"/>
            <p:nvPr/>
          </p:nvSpPr>
          <p:spPr>
            <a:xfrm>
              <a:off x="4856408" y="3272691"/>
              <a:ext cx="28393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dirty="0"/>
                <a:t>-</a:t>
              </a:r>
              <a:endParaRPr kumimoji="1" lang="ja-JP" altLang="en-US" sz="2000" dirty="0"/>
            </a:p>
          </p:txBody>
        </p:sp>
        <p:sp>
          <p:nvSpPr>
            <p:cNvPr id="29" name="テキスト ボックス 28"/>
            <p:cNvSpPr txBox="1"/>
            <p:nvPr/>
          </p:nvSpPr>
          <p:spPr>
            <a:xfrm>
              <a:off x="4543392" y="4794710"/>
              <a:ext cx="11251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>
                  <a:latin typeface="Century" panose="02040604050505020304" pitchFamily="18" charset="0"/>
                  <a:ea typeface="HGPｺﾞｼｯｸM" panose="020B0600000000000000" pitchFamily="50" charset="-128"/>
                </a:rPr>
                <a:t>Cathode</a:t>
              </a:r>
              <a:endParaRPr kumimoji="1" lang="ja-JP" altLang="en-US" b="1" dirty="0">
                <a:latin typeface="Century" panose="02040604050505020304" pitchFamily="18" charset="0"/>
                <a:ea typeface="HGPｺﾞｼｯｸM" panose="020B0600000000000000" pitchFamily="50" charset="-128"/>
              </a:endParaRPr>
            </a:p>
          </p:txBody>
        </p:sp>
        <p:sp>
          <p:nvSpPr>
            <p:cNvPr id="30" name="テキスト ボックス 29"/>
            <p:cNvSpPr txBox="1"/>
            <p:nvPr/>
          </p:nvSpPr>
          <p:spPr>
            <a:xfrm rot="20999633">
              <a:off x="3245188" y="4579971"/>
              <a:ext cx="461665" cy="798026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</a:bodyPr>
            <a:lstStyle/>
            <a:p>
              <a:r>
                <a:rPr lang="en-US" altLang="ja-JP" b="1" dirty="0">
                  <a:latin typeface="Century" panose="02040604050505020304" pitchFamily="18" charset="0"/>
                  <a:ea typeface="HGPｺﾞｼｯｸM" panose="020B0600000000000000" pitchFamily="50" charset="-128"/>
                </a:rPr>
                <a:t>Anode</a:t>
              </a:r>
              <a:endParaRPr kumimoji="1" lang="ja-JP" altLang="en-US" b="1" dirty="0">
                <a:latin typeface="Century" panose="02040604050505020304" pitchFamily="18" charset="0"/>
                <a:ea typeface="HGPｺﾞｼｯｸM" panose="020B0600000000000000" pitchFamily="50" charset="-128"/>
              </a:endParaRPr>
            </a:p>
          </p:txBody>
        </p:sp>
      </p:grpSp>
      <p:sp>
        <p:nvSpPr>
          <p:cNvPr id="18" name="テキスト ボックス 17"/>
          <p:cNvSpPr txBox="1"/>
          <p:nvPr/>
        </p:nvSpPr>
        <p:spPr>
          <a:xfrm>
            <a:off x="7125815" y="2055721"/>
            <a:ext cx="10015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>
                <a:latin typeface="Century" panose="02040604050505020304" pitchFamily="18" charset="0"/>
              </a:rPr>
              <a:t>Paint</a:t>
            </a:r>
            <a:endParaRPr kumimoji="1" lang="ja-JP" altLang="en-US" dirty="0"/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7611D78C-CA20-46C7-AA15-5E7D42AEF583}"/>
              </a:ext>
            </a:extLst>
          </p:cNvPr>
          <p:cNvGrpSpPr/>
          <p:nvPr/>
        </p:nvGrpSpPr>
        <p:grpSpPr>
          <a:xfrm>
            <a:off x="5380320" y="2199353"/>
            <a:ext cx="350295" cy="369332"/>
            <a:chOff x="5380320" y="2199353"/>
            <a:chExt cx="350295" cy="369332"/>
          </a:xfrm>
        </p:grpSpPr>
        <p:sp>
          <p:nvSpPr>
            <p:cNvPr id="13" name="楕円 12"/>
            <p:cNvSpPr/>
            <p:nvPr/>
          </p:nvSpPr>
          <p:spPr>
            <a:xfrm>
              <a:off x="5387069" y="2225113"/>
              <a:ext cx="317812" cy="317812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5380320" y="2199353"/>
              <a:ext cx="3502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dirty="0"/>
                <a:t>＋</a:t>
              </a:r>
            </a:p>
          </p:txBody>
        </p:sp>
      </p:grpSp>
      <p:cxnSp>
        <p:nvCxnSpPr>
          <p:cNvPr id="11" name="直線矢印コネクタ 10"/>
          <p:cNvCxnSpPr/>
          <p:nvPr/>
        </p:nvCxnSpPr>
        <p:spPr>
          <a:xfrm>
            <a:off x="5616486" y="2522210"/>
            <a:ext cx="182255" cy="26723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/>
          <p:cNvCxnSpPr/>
          <p:nvPr/>
        </p:nvCxnSpPr>
        <p:spPr>
          <a:xfrm flipH="1">
            <a:off x="7682351" y="2697295"/>
            <a:ext cx="343136" cy="20302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正方形/長方形 31"/>
          <p:cNvSpPr/>
          <p:nvPr/>
        </p:nvSpPr>
        <p:spPr>
          <a:xfrm>
            <a:off x="2152412" y="3623582"/>
            <a:ext cx="2240716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indent="0" algn="ctr">
              <a:buNone/>
            </a:pPr>
            <a:r>
              <a:rPr lang="en-US" altLang="ja-JP" sz="1600" dirty="0">
                <a:solidFill>
                  <a:srgbClr val="000000"/>
                </a:solidFill>
              </a:rPr>
              <a:t>http://n-link.nissan.co.jp/</a:t>
            </a:r>
          </a:p>
        </p:txBody>
      </p:sp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FEC50B59-2240-4968-993A-EBC034431753}"/>
              </a:ext>
            </a:extLst>
          </p:cNvPr>
          <p:cNvGrpSpPr/>
          <p:nvPr/>
        </p:nvGrpSpPr>
        <p:grpSpPr>
          <a:xfrm>
            <a:off x="8021068" y="2429477"/>
            <a:ext cx="350295" cy="369332"/>
            <a:chOff x="5380320" y="2199353"/>
            <a:chExt cx="350295" cy="369332"/>
          </a:xfrm>
        </p:grpSpPr>
        <p:sp>
          <p:nvSpPr>
            <p:cNvPr id="34" name="楕円 33">
              <a:extLst>
                <a:ext uri="{FF2B5EF4-FFF2-40B4-BE49-F238E27FC236}">
                  <a16:creationId xmlns:a16="http://schemas.microsoft.com/office/drawing/2014/main" id="{CEC7C275-856D-4659-9EB0-8EB9DDB68CD8}"/>
                </a:ext>
              </a:extLst>
            </p:cNvPr>
            <p:cNvSpPr/>
            <p:nvPr/>
          </p:nvSpPr>
          <p:spPr>
            <a:xfrm>
              <a:off x="5387069" y="2225113"/>
              <a:ext cx="317812" cy="317812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21391903-8080-4F23-B04B-FB8AE19FFDAF}"/>
                </a:ext>
              </a:extLst>
            </p:cNvPr>
            <p:cNvSpPr txBox="1"/>
            <p:nvPr/>
          </p:nvSpPr>
          <p:spPr>
            <a:xfrm>
              <a:off x="5380320" y="2199353"/>
              <a:ext cx="3502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dirty="0"/>
                <a:t>＋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93698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06D19FA-1156-4E9C-8B86-14C631385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Applications of S-FEMs in Our Lab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BC64A5E-14D3-44A2-A7C8-6913234100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sz="2400" dirty="0"/>
              <a:t>Solid mechanics</a:t>
            </a:r>
          </a:p>
          <a:p>
            <a:pPr marL="0" indent="0">
              <a:buNone/>
            </a:pPr>
            <a:r>
              <a:rPr lang="en-US" altLang="ja-JP" sz="2000" dirty="0"/>
              <a:t>         Static Implicit                   Dynamic Explicit                Viscous Implicit</a:t>
            </a:r>
          </a:p>
          <a:p>
            <a:pPr marL="0" indent="0">
              <a:buNone/>
            </a:pPr>
            <a:endParaRPr lang="en-US" altLang="ja-JP" sz="2000" dirty="0"/>
          </a:p>
          <a:p>
            <a:pPr marL="0" indent="0">
              <a:buNone/>
            </a:pPr>
            <a:endParaRPr lang="en-US" altLang="ja-JP" sz="2000" dirty="0"/>
          </a:p>
          <a:p>
            <a:pPr marL="0" indent="0">
              <a:buNone/>
            </a:pPr>
            <a:endParaRPr lang="en-US" altLang="ja-JP" sz="2000" dirty="0"/>
          </a:p>
          <a:p>
            <a:pPr marL="0" indent="0">
              <a:buNone/>
            </a:pPr>
            <a:endParaRPr lang="en-US" altLang="ja-JP" sz="2000" dirty="0"/>
          </a:p>
          <a:p>
            <a:pPr marL="0" indent="0">
              <a:buNone/>
            </a:pPr>
            <a:endParaRPr lang="en-US" altLang="ja-JP" sz="2000" dirty="0"/>
          </a:p>
          <a:p>
            <a:pPr marL="0" indent="0">
              <a:buNone/>
            </a:pPr>
            <a:endParaRPr lang="en-US" altLang="ja-JP" sz="2000" dirty="0"/>
          </a:p>
          <a:p>
            <a:pPr marL="0" indent="0">
              <a:buNone/>
            </a:pPr>
            <a:endParaRPr lang="en-US" altLang="ja-JP" sz="2000" dirty="0"/>
          </a:p>
          <a:p>
            <a:pPr marL="0" indent="0">
              <a:buNone/>
            </a:pPr>
            <a:endParaRPr lang="en-US" altLang="ja-JP" sz="2000" dirty="0"/>
          </a:p>
          <a:p>
            <a:r>
              <a:rPr lang="en-US" altLang="ja-JP" sz="2400" dirty="0"/>
              <a:t>Laplace Field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B8F7D50-029A-4622-8C97-C117972BCC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20</a:t>
            </a:fld>
            <a:endParaRPr lang="ja-JP" altLang="en-US" dirty="0"/>
          </a:p>
        </p:txBody>
      </p:sp>
      <p:pic>
        <p:nvPicPr>
          <p:cNvPr id="7" name="msmpeg4v2">
            <a:hlinkClick r:id="" action="ppaction://media"/>
            <a:extLst>
              <a:ext uri="{FF2B5EF4-FFF2-40B4-BE49-F238E27FC236}">
                <a16:creationId xmlns:a16="http://schemas.microsoft.com/office/drawing/2014/main" id="{10E70216-A129-4570-A365-D03146B67A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8288" y="1340768"/>
            <a:ext cx="3093552" cy="2860476"/>
          </a:xfrm>
          <a:prstGeom prst="rect">
            <a:avLst/>
          </a:prstGeom>
          <a:ln w="19050">
            <a:noFill/>
          </a:ln>
        </p:spPr>
      </p:pic>
      <p:pic>
        <p:nvPicPr>
          <p:cNvPr id="8" name="msmpeg4v2">
            <a:hlinkClick r:id="" action="ppaction://media"/>
            <a:extLst>
              <a:ext uri="{FF2B5EF4-FFF2-40B4-BE49-F238E27FC236}">
                <a16:creationId xmlns:a16="http://schemas.microsoft.com/office/drawing/2014/main" id="{3CC25547-C620-4E2F-92DA-221D4ABE4BD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1"/>
          <a:srcRect r="27388"/>
          <a:stretch/>
        </p:blipFill>
        <p:spPr>
          <a:xfrm>
            <a:off x="6162149" y="1340768"/>
            <a:ext cx="2728602" cy="5054061"/>
          </a:xfrm>
          <a:prstGeom prst="rect">
            <a:avLst/>
          </a:prstGeom>
        </p:spPr>
      </p:pic>
      <p:pic>
        <p:nvPicPr>
          <p:cNvPr id="5" name="sliced">
            <a:hlinkClick r:id="" action="ppaction://media"/>
            <a:extLst>
              <a:ext uri="{FF2B5EF4-FFF2-40B4-BE49-F238E27FC236}">
                <a16:creationId xmlns:a16="http://schemas.microsoft.com/office/drawing/2014/main" id="{D7632BA4-83C2-4D84-B5F8-4399340625D0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2"/>
          <a:srcRect l="11672" t="50017" r="13151"/>
          <a:stretch>
            <a:fillRect/>
          </a:stretch>
        </p:blipFill>
        <p:spPr>
          <a:xfrm>
            <a:off x="2387662" y="4579631"/>
            <a:ext cx="4164558" cy="1815198"/>
          </a:xfrm>
          <a:prstGeom prst="rect">
            <a:avLst/>
          </a:prstGeom>
          <a:ln w="19050">
            <a:noFill/>
          </a:ln>
        </p:spPr>
      </p:pic>
      <p:pic>
        <p:nvPicPr>
          <p:cNvPr id="6" name="bunny">
            <a:hlinkClick r:id="" action="ppaction://media"/>
            <a:extLst>
              <a:ext uri="{FF2B5EF4-FFF2-40B4-BE49-F238E27FC236}">
                <a16:creationId xmlns:a16="http://schemas.microsoft.com/office/drawing/2014/main" id="{67690CBF-7D52-4D0C-9024-AF123D88EC57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 rotWithShape="1">
          <a:blip r:embed="rId13"/>
          <a:srcRect l="5576" r="3425" b="16106"/>
          <a:stretch/>
        </p:blipFill>
        <p:spPr>
          <a:xfrm>
            <a:off x="3171332" y="1844824"/>
            <a:ext cx="3560908" cy="1935552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2C0C517-BE75-4F81-9B57-059DBA793DB6}"/>
              </a:ext>
            </a:extLst>
          </p:cNvPr>
          <p:cNvSpPr txBox="1"/>
          <p:nvPr/>
        </p:nvSpPr>
        <p:spPr>
          <a:xfrm>
            <a:off x="4637984" y="4284432"/>
            <a:ext cx="21531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/>
              <a:t>Electrodeposition</a:t>
            </a:r>
            <a:br>
              <a:rPr kumimoji="1" lang="en-US" altLang="ja-JP" sz="2000" dirty="0"/>
            </a:br>
            <a:r>
              <a:rPr kumimoji="1" lang="en-US" altLang="ja-JP" sz="2000" dirty="0"/>
              <a:t>(ED)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739001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2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15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9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mediacall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cmd type="call" cmd="stop">
                                      <p:cBhvr>
                                        <p:cTn id="2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Brief Formulation of ES-FEM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altLang="ja-JP" sz="2400" dirty="0"/>
                  <a:t>Let us consider two 3-node triangular (T3) elements in 2D. </a:t>
                </a:r>
              </a:p>
              <a:p>
                <a:r>
                  <a:rPr lang="en-US" altLang="ja-JP" sz="2400" dirty="0"/>
                  <a:t>Calculate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400" i="1">
                            <a:latin typeface="Cambria Math"/>
                          </a:rPr>
                          <m:t>𝐵</m:t>
                        </m:r>
                      </m:e>
                    </m:d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(=</m:t>
                    </m:r>
                    <m:r>
                      <m:rPr>
                        <m:sty m:val="p"/>
                      </m:rPr>
                      <a:rPr lang="en-US" altLang="ja-JP" sz="2400" b="0" i="0" smtClean="0">
                        <a:latin typeface="Cambria Math" panose="02040503050406030204" pitchFamily="18" charset="0"/>
                      </a:rPr>
                      <m:t>d</m:t>
                    </m:r>
                    <m:r>
                      <a:rPr lang="en-US" altLang="ja-JP" sz="2400" b="1" i="1" smtClean="0">
                        <a:latin typeface="Cambria Math" panose="02040503050406030204" pitchFamily="18" charset="0"/>
                      </a:rPr>
                      <m:t>𝑵</m:t>
                    </m:r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altLang="ja-JP" sz="2400" b="0" i="0" smtClean="0">
                        <a:latin typeface="Cambria Math" panose="02040503050406030204" pitchFamily="18" charset="0"/>
                      </a:rPr>
                      <m:t>d</m:t>
                    </m:r>
                    <m:r>
                      <a:rPr lang="en-US" altLang="ja-JP" sz="2400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ja-JP" altLang="en-US" sz="2400" dirty="0"/>
                  <a:t> </a:t>
                </a:r>
                <a:r>
                  <a:rPr lang="en-US" altLang="ja-JP" sz="2400" dirty="0"/>
                  <a:t>at each element as usual.</a:t>
                </a:r>
              </a:p>
              <a:p>
                <a:r>
                  <a:rPr lang="en-US" altLang="ja-JP" sz="2400" dirty="0"/>
                  <a:t>Distribute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ja-JP" altLang="en-US" sz="2400" dirty="0"/>
                  <a:t> </a:t>
                </a:r>
                <a:r>
                  <a:rPr lang="en-US" altLang="ja-JP" sz="2400" dirty="0"/>
                  <a:t>to the connecting </a:t>
                </a:r>
                <a:r>
                  <a:rPr lang="en-US" altLang="ja-JP" sz="2400" dirty="0">
                    <a:solidFill>
                      <a:srgbClr val="E48D48"/>
                    </a:solidFill>
                  </a:rPr>
                  <a:t>edge</a:t>
                </a:r>
                <a:r>
                  <a:rPr lang="en-US" altLang="ja-JP" sz="2400" dirty="0"/>
                  <a:t> with an area weight</a:t>
                </a:r>
                <a:br>
                  <a:rPr lang="en-US" altLang="ja-JP" sz="2400" dirty="0"/>
                </a:br>
                <a:r>
                  <a:rPr lang="en-US" altLang="ja-JP" sz="2400" dirty="0"/>
                  <a:t>and build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ja-JP" altLang="en-US" sz="2400" dirty="0"/>
                  <a:t> </a:t>
                </a:r>
                <a:r>
                  <a:rPr lang="en-US" altLang="ja-JP" sz="2400" dirty="0"/>
                  <a:t>.</a:t>
                </a:r>
              </a:p>
              <a:p>
                <a:r>
                  <a:rPr lang="en-US" altLang="ja-JP" sz="2400" dirty="0"/>
                  <a:t>Calculate current density </a:t>
                </a:r>
                <a14:m>
                  <m:oMath xmlns:m="http://schemas.openxmlformats.org/officeDocument/2006/math">
                    <m:r>
                      <a:rPr lang="en-US" altLang="ja-JP" sz="2400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ja-JP" sz="2400" b="1" i="1" smtClean="0">
                        <a:latin typeface="Cambria Math" panose="02040503050406030204" pitchFamily="18" charset="0"/>
                      </a:rPr>
                      <m:t>𝑱</m:t>
                    </m:r>
                    <m:r>
                      <a:rPr lang="en-US" altLang="ja-JP" sz="2400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ja-JP" sz="2400" dirty="0"/>
                  <a:t> and nodal internal current </a:t>
                </a:r>
                <a14:m>
                  <m:oMath xmlns:m="http://schemas.openxmlformats.org/officeDocument/2006/math"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{</m:t>
                    </m:r>
                    <m:sSup>
                      <m:sSup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 b="0" i="0" smtClean="0">
                            <a:latin typeface="Cambria Math" panose="02040503050406030204" pitchFamily="18" charset="0"/>
                          </a:rPr>
                          <m:t>int</m:t>
                        </m:r>
                      </m:sup>
                    </m:sSup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altLang="ja-JP" sz="2400" dirty="0"/>
                  <a:t> in each </a:t>
                </a:r>
                <a:r>
                  <a:rPr lang="en-US" altLang="ja-JP" sz="2400" dirty="0">
                    <a:solidFill>
                      <a:srgbClr val="E48D48"/>
                    </a:solidFill>
                  </a:rPr>
                  <a:t>edge smoothing domain</a:t>
                </a:r>
                <a:r>
                  <a:rPr lang="en-US" altLang="ja-JP" sz="2400" dirty="0"/>
                  <a:t>.</a:t>
                </a:r>
                <a:endParaRPr kumimoji="1" lang="ja-JP" altLang="en-US" sz="24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2116" t="-147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21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01145" y="4047150"/>
            <a:ext cx="2520242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/>
              <a:t>As if putting </a:t>
            </a:r>
            <a:br>
              <a:rPr kumimoji="1" lang="en-US" altLang="ja-JP" sz="2000" dirty="0"/>
            </a:br>
            <a:r>
              <a:rPr kumimoji="1" lang="en-US" altLang="ja-JP" sz="2000" dirty="0"/>
              <a:t>an integration point</a:t>
            </a:r>
            <a:br>
              <a:rPr kumimoji="1" lang="en-US" altLang="ja-JP" sz="2000" dirty="0"/>
            </a:br>
            <a:r>
              <a:rPr kumimoji="1" lang="en-US" altLang="ja-JP" sz="2000" dirty="0"/>
              <a:t>on each edge center</a:t>
            </a:r>
            <a:endParaRPr kumimoji="1" lang="ja-JP" altLang="en-US" sz="2000" dirty="0"/>
          </a:p>
        </p:txBody>
      </p:sp>
      <p:sp>
        <p:nvSpPr>
          <p:cNvPr id="19" name="矢印: 右 18">
            <a:extLst>
              <a:ext uri="{FF2B5EF4-FFF2-40B4-BE49-F238E27FC236}">
                <a16:creationId xmlns:a16="http://schemas.microsoft.com/office/drawing/2014/main" id="{D13873AE-BDD3-4BED-9EC6-B274B2A57A89}"/>
              </a:ext>
            </a:extLst>
          </p:cNvPr>
          <p:cNvSpPr/>
          <p:nvPr/>
        </p:nvSpPr>
        <p:spPr>
          <a:xfrm>
            <a:off x="3250472" y="3450146"/>
            <a:ext cx="341286" cy="309689"/>
          </a:xfrm>
          <a:prstGeom prst="rightArrow">
            <a:avLst/>
          </a:prstGeom>
          <a:solidFill>
            <a:schemeClr val="tx1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フリーフォーム: 図形 20">
            <a:extLst>
              <a:ext uri="{FF2B5EF4-FFF2-40B4-BE49-F238E27FC236}">
                <a16:creationId xmlns:a16="http://schemas.microsoft.com/office/drawing/2014/main" id="{F4DA9098-F65F-4BF7-840C-7CC76D419FA8}"/>
              </a:ext>
            </a:extLst>
          </p:cNvPr>
          <p:cNvSpPr/>
          <p:nvPr/>
        </p:nvSpPr>
        <p:spPr>
          <a:xfrm>
            <a:off x="2483768" y="3054970"/>
            <a:ext cx="4212772" cy="2383970"/>
          </a:xfrm>
          <a:custGeom>
            <a:avLst/>
            <a:gdLst>
              <a:gd name="connsiteX0" fmla="*/ 0 w 3810000"/>
              <a:gd name="connsiteY0" fmla="*/ 54429 h 2198914"/>
              <a:gd name="connsiteX1" fmla="*/ 2155371 w 3810000"/>
              <a:gd name="connsiteY1" fmla="*/ 0 h 2198914"/>
              <a:gd name="connsiteX2" fmla="*/ 3810000 w 3810000"/>
              <a:gd name="connsiteY2" fmla="*/ 2198914 h 2198914"/>
              <a:gd name="connsiteX3" fmla="*/ 1121228 w 3810000"/>
              <a:gd name="connsiteY3" fmla="*/ 2133600 h 2198914"/>
              <a:gd name="connsiteX4" fmla="*/ 0 w 3810000"/>
              <a:gd name="connsiteY4" fmla="*/ 54429 h 2198914"/>
              <a:gd name="connsiteX0" fmla="*/ 0 w 4212772"/>
              <a:gd name="connsiteY0" fmla="*/ 0 h 2383970"/>
              <a:gd name="connsiteX1" fmla="*/ 2558143 w 4212772"/>
              <a:gd name="connsiteY1" fmla="*/ 185056 h 2383970"/>
              <a:gd name="connsiteX2" fmla="*/ 4212772 w 4212772"/>
              <a:gd name="connsiteY2" fmla="*/ 2383970 h 2383970"/>
              <a:gd name="connsiteX3" fmla="*/ 1524000 w 4212772"/>
              <a:gd name="connsiteY3" fmla="*/ 2318656 h 2383970"/>
              <a:gd name="connsiteX4" fmla="*/ 0 w 4212772"/>
              <a:gd name="connsiteY4" fmla="*/ 0 h 2383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12772" h="2383970">
                <a:moveTo>
                  <a:pt x="0" y="0"/>
                </a:moveTo>
                <a:lnTo>
                  <a:pt x="2558143" y="185056"/>
                </a:lnTo>
                <a:lnTo>
                  <a:pt x="4212772" y="2383970"/>
                </a:lnTo>
                <a:lnTo>
                  <a:pt x="1524000" y="2318656"/>
                </a:lnTo>
                <a:lnTo>
                  <a:pt x="0" y="0"/>
                </a:lnTo>
                <a:close/>
              </a:path>
            </a:pathLst>
          </a:custGeom>
          <a:solidFill>
            <a:srgbClr val="4DFFC4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E0EFF63A-736A-4E55-A96F-1865CDB1F6B3}"/>
              </a:ext>
            </a:extLst>
          </p:cNvPr>
          <p:cNvCxnSpPr>
            <a:cxnSpLocks/>
            <a:stCxn id="21" idx="1"/>
            <a:endCxn id="21" idx="3"/>
          </p:cNvCxnSpPr>
          <p:nvPr/>
        </p:nvCxnSpPr>
        <p:spPr>
          <a:xfrm flipH="1">
            <a:off x="4007768" y="3240026"/>
            <a:ext cx="1034143" cy="21336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DE8930DB-BEC5-49C6-8ADB-3E6830571420}"/>
              </a:ext>
            </a:extLst>
          </p:cNvPr>
          <p:cNvCxnSpPr>
            <a:cxnSpLocks/>
            <a:stCxn id="21" idx="3"/>
            <a:endCxn id="21" idx="1"/>
          </p:cNvCxnSpPr>
          <p:nvPr/>
        </p:nvCxnSpPr>
        <p:spPr>
          <a:xfrm flipV="1">
            <a:off x="4007768" y="3240026"/>
            <a:ext cx="1034143" cy="2133600"/>
          </a:xfrm>
          <a:prstGeom prst="line">
            <a:avLst/>
          </a:prstGeom>
          <a:ln w="76200" cmpd="dbl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グループ化 39">
            <a:extLst>
              <a:ext uri="{FF2B5EF4-FFF2-40B4-BE49-F238E27FC236}">
                <a16:creationId xmlns:a16="http://schemas.microsoft.com/office/drawing/2014/main" id="{DD3591DA-8628-45C9-B532-98BEF26CBEE1}"/>
              </a:ext>
            </a:extLst>
          </p:cNvPr>
          <p:cNvGrpSpPr/>
          <p:nvPr/>
        </p:nvGrpSpPr>
        <p:grpSpPr>
          <a:xfrm>
            <a:off x="2837410" y="3255044"/>
            <a:ext cx="3517564" cy="2043594"/>
            <a:chOff x="2837410" y="2944998"/>
            <a:chExt cx="3517564" cy="204359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テキスト ボックス 12">
                  <a:extLst>
                    <a:ext uri="{FF2B5EF4-FFF2-40B4-BE49-F238E27FC236}">
                      <a16:creationId xmlns:a16="http://schemas.microsoft.com/office/drawing/2014/main" id="{BE4D2AFF-1B86-46A1-8F47-0A13453BF167}"/>
                    </a:ext>
                  </a:extLst>
                </p:cNvPr>
                <p:cNvSpPr txBox="1"/>
                <p:nvPr/>
              </p:nvSpPr>
              <p:spPr>
                <a:xfrm>
                  <a:off x="5539494" y="4526927"/>
                  <a:ext cx="815480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[</m:t>
                        </m:r>
                        <m:sSub>
                          <m:sSubPr>
                            <m:ctrlPr>
                              <a:rPr kumimoji="1" lang="en-US" altLang="ja-JP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24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kumimoji="1" lang="en-US" altLang="ja-JP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kumimoji="1" lang="ja-JP" altLang="en-US" sz="2400" dirty="0"/>
                </a:p>
              </p:txBody>
            </p:sp>
          </mc:Choice>
          <mc:Fallback xmlns="">
            <p:sp>
              <p:nvSpPr>
                <p:cNvPr id="13" name="テキスト ボックス 12">
                  <a:extLst>
                    <a:ext uri="{FF2B5EF4-FFF2-40B4-BE49-F238E27FC236}">
                      <a16:creationId xmlns:a16="http://schemas.microsoft.com/office/drawing/2014/main" id="{BE4D2AFF-1B86-46A1-8F47-0A13453BF16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39494" y="4526927"/>
                  <a:ext cx="815480" cy="461665"/>
                </a:xfrm>
                <a:prstGeom prst="rect">
                  <a:avLst/>
                </a:prstGeom>
                <a:blipFill>
                  <a:blip r:embed="rId4"/>
                  <a:stretch>
                    <a:fillRect l="-1504" r="-1504" b="-1973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テキスト ボックス 11">
                  <a:extLst>
                    <a:ext uri="{FF2B5EF4-FFF2-40B4-BE49-F238E27FC236}">
                      <a16:creationId xmlns:a16="http://schemas.microsoft.com/office/drawing/2014/main" id="{9B4CEC9D-5375-4A12-ADBA-0D63F6B881AD}"/>
                    </a:ext>
                  </a:extLst>
                </p:cNvPr>
                <p:cNvSpPr txBox="1"/>
                <p:nvPr/>
              </p:nvSpPr>
              <p:spPr>
                <a:xfrm>
                  <a:off x="2837410" y="2944998"/>
                  <a:ext cx="808363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[</m:t>
                        </m:r>
                        <m:sSub>
                          <m:sSubPr>
                            <m:ctrlPr>
                              <a:rPr kumimoji="1" lang="en-US" altLang="ja-JP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24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kumimoji="1" lang="en-US" altLang="ja-JP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kumimoji="1" lang="ja-JP" altLang="en-US" sz="2400" dirty="0"/>
                </a:p>
              </p:txBody>
            </p:sp>
          </mc:Choice>
          <mc:Fallback xmlns="">
            <p:sp>
              <p:nvSpPr>
                <p:cNvPr id="12" name="テキスト ボックス 11">
                  <a:extLst>
                    <a:ext uri="{FF2B5EF4-FFF2-40B4-BE49-F238E27FC236}">
                      <a16:creationId xmlns:a16="http://schemas.microsoft.com/office/drawing/2014/main" id="{9B4CEC9D-5375-4A12-ADBA-0D63F6B881A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37410" y="2944998"/>
                  <a:ext cx="808363" cy="461665"/>
                </a:xfrm>
                <a:prstGeom prst="rect">
                  <a:avLst/>
                </a:prstGeom>
                <a:blipFill>
                  <a:blip r:embed="rId5"/>
                  <a:stretch>
                    <a:fillRect r="-1504" b="-1973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7" name="グループ化 36">
            <a:extLst>
              <a:ext uri="{FF2B5EF4-FFF2-40B4-BE49-F238E27FC236}">
                <a16:creationId xmlns:a16="http://schemas.microsoft.com/office/drawing/2014/main" id="{6B595655-D6DF-405B-BD52-C4215C0BD364}"/>
              </a:ext>
            </a:extLst>
          </p:cNvPr>
          <p:cNvGrpSpPr/>
          <p:nvPr/>
        </p:nvGrpSpPr>
        <p:grpSpPr>
          <a:xfrm>
            <a:off x="3517966" y="3679564"/>
            <a:ext cx="2136400" cy="1388977"/>
            <a:chOff x="3517966" y="3369518"/>
            <a:chExt cx="2136400" cy="1388977"/>
          </a:xfrm>
        </p:grpSpPr>
        <p:sp>
          <p:nvSpPr>
            <p:cNvPr id="31" name="矢印: 右 30">
              <a:extLst>
                <a:ext uri="{FF2B5EF4-FFF2-40B4-BE49-F238E27FC236}">
                  <a16:creationId xmlns:a16="http://schemas.microsoft.com/office/drawing/2014/main" id="{EF66857B-F433-45E5-8B54-BCA67C5B4103}"/>
                </a:ext>
              </a:extLst>
            </p:cNvPr>
            <p:cNvSpPr/>
            <p:nvPr/>
          </p:nvSpPr>
          <p:spPr>
            <a:xfrm rot="1792047">
              <a:off x="3517966" y="3369518"/>
              <a:ext cx="382093" cy="309689"/>
            </a:xfrm>
            <a:prstGeom prst="rightArrow">
              <a:avLst/>
            </a:prstGeom>
            <a:solidFill>
              <a:schemeClr val="tx1"/>
            </a:solidFill>
            <a:ln w="19050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矢印: 右 31">
              <a:extLst>
                <a:ext uri="{FF2B5EF4-FFF2-40B4-BE49-F238E27FC236}">
                  <a16:creationId xmlns:a16="http://schemas.microsoft.com/office/drawing/2014/main" id="{4AE85927-C59E-45CF-A11F-C8B860F82661}"/>
                </a:ext>
              </a:extLst>
            </p:cNvPr>
            <p:cNvSpPr/>
            <p:nvPr/>
          </p:nvSpPr>
          <p:spPr>
            <a:xfrm rot="12682973">
              <a:off x="5272273" y="4448806"/>
              <a:ext cx="382093" cy="309689"/>
            </a:xfrm>
            <a:prstGeom prst="rightArrow">
              <a:avLst/>
            </a:prstGeom>
            <a:solidFill>
              <a:schemeClr val="tx1"/>
            </a:solidFill>
            <a:ln w="19050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8" name="フリーフォーム: 図形 17">
            <a:extLst>
              <a:ext uri="{FF2B5EF4-FFF2-40B4-BE49-F238E27FC236}">
                <a16:creationId xmlns:a16="http://schemas.microsoft.com/office/drawing/2014/main" id="{434875A4-AEEC-4739-A75B-07C0E9DC424C}"/>
              </a:ext>
            </a:extLst>
          </p:cNvPr>
          <p:cNvSpPr/>
          <p:nvPr/>
        </p:nvSpPr>
        <p:spPr>
          <a:xfrm>
            <a:off x="3920993" y="3240913"/>
            <a:ext cx="1319794" cy="2138879"/>
          </a:xfrm>
          <a:custGeom>
            <a:avLst/>
            <a:gdLst>
              <a:gd name="connsiteX0" fmla="*/ 286438 w 1035585"/>
              <a:gd name="connsiteY0" fmla="*/ 0 h 1344058"/>
              <a:gd name="connsiteX1" fmla="*/ 1035585 w 1035585"/>
              <a:gd name="connsiteY1" fmla="*/ 440675 h 1344058"/>
              <a:gd name="connsiteX2" fmla="*/ 881349 w 1035585"/>
              <a:gd name="connsiteY2" fmla="*/ 1344058 h 1344058"/>
              <a:gd name="connsiteX3" fmla="*/ 0 w 1035585"/>
              <a:gd name="connsiteY3" fmla="*/ 958468 h 1344058"/>
              <a:gd name="connsiteX4" fmla="*/ 286438 w 1035585"/>
              <a:gd name="connsiteY4" fmla="*/ 0 h 1344058"/>
              <a:gd name="connsiteX0" fmla="*/ 286438 w 1421175"/>
              <a:gd name="connsiteY0" fmla="*/ 0 h 1685581"/>
              <a:gd name="connsiteX1" fmla="*/ 1035585 w 1421175"/>
              <a:gd name="connsiteY1" fmla="*/ 440675 h 1685581"/>
              <a:gd name="connsiteX2" fmla="*/ 1421175 w 1421175"/>
              <a:gd name="connsiteY2" fmla="*/ 1685581 h 1685581"/>
              <a:gd name="connsiteX3" fmla="*/ 0 w 1421175"/>
              <a:gd name="connsiteY3" fmla="*/ 958468 h 1685581"/>
              <a:gd name="connsiteX4" fmla="*/ 286438 w 1421175"/>
              <a:gd name="connsiteY4" fmla="*/ 0 h 1685581"/>
              <a:gd name="connsiteX0" fmla="*/ 286438 w 1421175"/>
              <a:gd name="connsiteY0" fmla="*/ 0 h 1685581"/>
              <a:gd name="connsiteX1" fmla="*/ 1299990 w 1421175"/>
              <a:gd name="connsiteY1" fmla="*/ 517793 h 1685581"/>
              <a:gd name="connsiteX2" fmla="*/ 1421175 w 1421175"/>
              <a:gd name="connsiteY2" fmla="*/ 1685581 h 1685581"/>
              <a:gd name="connsiteX3" fmla="*/ 0 w 1421175"/>
              <a:gd name="connsiteY3" fmla="*/ 958468 h 1685581"/>
              <a:gd name="connsiteX4" fmla="*/ 286438 w 1421175"/>
              <a:gd name="connsiteY4" fmla="*/ 0 h 1685581"/>
              <a:gd name="connsiteX0" fmla="*/ 22033 w 1156770"/>
              <a:gd name="connsiteY0" fmla="*/ 0 h 1685581"/>
              <a:gd name="connsiteX1" fmla="*/ 1035585 w 1156770"/>
              <a:gd name="connsiteY1" fmla="*/ 517793 h 1685581"/>
              <a:gd name="connsiteX2" fmla="*/ 1156770 w 1156770"/>
              <a:gd name="connsiteY2" fmla="*/ 1685581 h 1685581"/>
              <a:gd name="connsiteX3" fmla="*/ 0 w 1156770"/>
              <a:gd name="connsiteY3" fmla="*/ 1189822 h 1685581"/>
              <a:gd name="connsiteX4" fmla="*/ 22033 w 1156770"/>
              <a:gd name="connsiteY4" fmla="*/ 0 h 1685581"/>
              <a:gd name="connsiteX0" fmla="*/ 0 w 3453394"/>
              <a:gd name="connsiteY0" fmla="*/ 211550 h 1167788"/>
              <a:gd name="connsiteX1" fmla="*/ 3332209 w 3453394"/>
              <a:gd name="connsiteY1" fmla="*/ 0 h 1167788"/>
              <a:gd name="connsiteX2" fmla="*/ 3453394 w 3453394"/>
              <a:gd name="connsiteY2" fmla="*/ 1167788 h 1167788"/>
              <a:gd name="connsiteX3" fmla="*/ 2296624 w 3453394"/>
              <a:gd name="connsiteY3" fmla="*/ 672029 h 1167788"/>
              <a:gd name="connsiteX4" fmla="*/ 0 w 3453394"/>
              <a:gd name="connsiteY4" fmla="*/ 211550 h 1167788"/>
              <a:gd name="connsiteX0" fmla="*/ 0 w 3453394"/>
              <a:gd name="connsiteY0" fmla="*/ 211550 h 1597315"/>
              <a:gd name="connsiteX1" fmla="*/ 3332209 w 3453394"/>
              <a:gd name="connsiteY1" fmla="*/ 0 h 1597315"/>
              <a:gd name="connsiteX2" fmla="*/ 3453394 w 3453394"/>
              <a:gd name="connsiteY2" fmla="*/ 1167788 h 1597315"/>
              <a:gd name="connsiteX3" fmla="*/ 86824 w 3453394"/>
              <a:gd name="connsiteY3" fmla="*/ 1597315 h 1597315"/>
              <a:gd name="connsiteX4" fmla="*/ 0 w 3453394"/>
              <a:gd name="connsiteY4" fmla="*/ 211550 h 1597315"/>
              <a:gd name="connsiteX0" fmla="*/ 0 w 3453394"/>
              <a:gd name="connsiteY0" fmla="*/ 734064 h 2119829"/>
              <a:gd name="connsiteX1" fmla="*/ 1122409 w 3453394"/>
              <a:gd name="connsiteY1" fmla="*/ 0 h 2119829"/>
              <a:gd name="connsiteX2" fmla="*/ 3453394 w 3453394"/>
              <a:gd name="connsiteY2" fmla="*/ 1690302 h 2119829"/>
              <a:gd name="connsiteX3" fmla="*/ 86824 w 3453394"/>
              <a:gd name="connsiteY3" fmla="*/ 2119829 h 2119829"/>
              <a:gd name="connsiteX4" fmla="*/ 0 w 3453394"/>
              <a:gd name="connsiteY4" fmla="*/ 734064 h 2119829"/>
              <a:gd name="connsiteX0" fmla="*/ 0 w 1319794"/>
              <a:gd name="connsiteY0" fmla="*/ 734064 h 2119829"/>
              <a:gd name="connsiteX1" fmla="*/ 1122409 w 1319794"/>
              <a:gd name="connsiteY1" fmla="*/ 0 h 2119829"/>
              <a:gd name="connsiteX2" fmla="*/ 1319794 w 1319794"/>
              <a:gd name="connsiteY2" fmla="*/ 1603217 h 2119829"/>
              <a:gd name="connsiteX3" fmla="*/ 86824 w 1319794"/>
              <a:gd name="connsiteY3" fmla="*/ 2119829 h 2119829"/>
              <a:gd name="connsiteX4" fmla="*/ 0 w 1319794"/>
              <a:gd name="connsiteY4" fmla="*/ 734064 h 2119829"/>
              <a:gd name="connsiteX0" fmla="*/ 0 w 1319794"/>
              <a:gd name="connsiteY0" fmla="*/ 753114 h 2138879"/>
              <a:gd name="connsiteX1" fmla="*/ 1125130 w 1319794"/>
              <a:gd name="connsiteY1" fmla="*/ 0 h 2138879"/>
              <a:gd name="connsiteX2" fmla="*/ 1319794 w 1319794"/>
              <a:gd name="connsiteY2" fmla="*/ 1622267 h 2138879"/>
              <a:gd name="connsiteX3" fmla="*/ 86824 w 1319794"/>
              <a:gd name="connsiteY3" fmla="*/ 2138879 h 2138879"/>
              <a:gd name="connsiteX4" fmla="*/ 0 w 1319794"/>
              <a:gd name="connsiteY4" fmla="*/ 753114 h 2138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9794" h="2138879">
                <a:moveTo>
                  <a:pt x="0" y="753114"/>
                </a:moveTo>
                <a:lnTo>
                  <a:pt x="1125130" y="0"/>
                </a:lnTo>
                <a:lnTo>
                  <a:pt x="1319794" y="1622267"/>
                </a:lnTo>
                <a:lnTo>
                  <a:pt x="86824" y="2138879"/>
                </a:lnTo>
                <a:lnTo>
                  <a:pt x="0" y="753114"/>
                </a:lnTo>
                <a:close/>
              </a:path>
            </a:pathLst>
          </a:custGeom>
          <a:blipFill dpi="0" rotWithShape="1">
            <a:blip r:embed="rId6"/>
            <a:srcRect/>
            <a:tile tx="0" ty="0" sx="50000" sy="50000" flip="none" algn="tl"/>
          </a:blipFill>
          <a:ln w="190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テキスト ボックス 32">
                <a:extLst>
                  <a:ext uri="{FF2B5EF4-FFF2-40B4-BE49-F238E27FC236}">
                    <a16:creationId xmlns:a16="http://schemas.microsoft.com/office/drawing/2014/main" id="{66BBA529-C59D-4AFC-B552-D37DEB06181F}"/>
                  </a:ext>
                </a:extLst>
              </p:cNvPr>
              <p:cNvSpPr txBox="1"/>
              <p:nvPr/>
            </p:nvSpPr>
            <p:spPr>
              <a:xfrm>
                <a:off x="3825676" y="5479801"/>
                <a:ext cx="1241237" cy="4785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2400" b="0" i="1" smtClean="0">
                              <a:solidFill>
                                <a:srgbClr val="E48D48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400" b="0" i="1" smtClean="0">
                              <a:solidFill>
                                <a:srgbClr val="E48D48"/>
                              </a:solidFill>
                              <a:latin typeface="Cambria Math" panose="02040503050406030204" pitchFamily="18" charset="0"/>
                            </a:rPr>
                            <m:t>[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kumimoji="1" lang="en-US" altLang="ja-JP" sz="2400" b="0" i="0" smtClean="0">
                              <a:solidFill>
                                <a:srgbClr val="E48D48"/>
                              </a:solidFill>
                              <a:latin typeface="Cambria Math" panose="02040503050406030204" pitchFamily="18" charset="0"/>
                            </a:rPr>
                            <m:t>Edge</m:t>
                          </m:r>
                        </m:sup>
                      </m:sSup>
                      <m:r>
                        <a:rPr kumimoji="1" lang="en-US" altLang="ja-JP" sz="2400" b="0" i="1" smtClean="0">
                          <a:solidFill>
                            <a:srgbClr val="E48D48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kumimoji="1" lang="en-US" altLang="ja-JP" sz="2400" b="0" i="1" smtClean="0">
                          <a:solidFill>
                            <a:srgbClr val="E48D48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kumimoji="1" lang="ja-JP" altLang="en-US" sz="2400" dirty="0">
                  <a:solidFill>
                    <a:srgbClr val="E48D48"/>
                  </a:solidFill>
                </a:endParaRPr>
              </a:p>
            </p:txBody>
          </p:sp>
        </mc:Choice>
        <mc:Fallback xmlns="">
          <p:sp>
            <p:nvSpPr>
              <p:cNvPr id="33" name="テキスト ボックス 32">
                <a:extLst>
                  <a:ext uri="{FF2B5EF4-FFF2-40B4-BE49-F238E27FC236}">
                    <a16:creationId xmlns:a16="http://schemas.microsoft.com/office/drawing/2014/main" id="{66BBA529-C59D-4AFC-B552-D37DEB0618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5676" y="5479801"/>
                <a:ext cx="1241237" cy="47859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テキスト ボックス 38">
                <a:extLst>
                  <a:ext uri="{FF2B5EF4-FFF2-40B4-BE49-F238E27FC236}">
                    <a16:creationId xmlns:a16="http://schemas.microsoft.com/office/drawing/2014/main" id="{6A2DD9E2-43D3-4D5F-8A27-E04591497782}"/>
                  </a:ext>
                </a:extLst>
              </p:cNvPr>
              <p:cNvSpPr txBox="1"/>
              <p:nvPr/>
            </p:nvSpPr>
            <p:spPr>
              <a:xfrm>
                <a:off x="4157481" y="5881160"/>
                <a:ext cx="3478901" cy="5361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400" b="0" dirty="0">
                    <a:solidFill>
                      <a:srgbClr val="E48D48"/>
                    </a:solidFill>
                  </a:rPr>
                  <a:t> </a:t>
                </a:r>
                <a:r>
                  <a:rPr kumimoji="1" lang="en-US" altLang="ja-JP" sz="2400" b="1" dirty="0">
                    <a:solidFill>
                      <a:srgbClr val="E48D48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ja-JP" sz="2400" b="1" i="1" smtClean="0">
                        <a:solidFill>
                          <a:srgbClr val="E48D48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↳</m:t>
                    </m:r>
                    <m:sSup>
                      <m:sSupPr>
                        <m:ctrlPr>
                          <a:rPr kumimoji="1" lang="en-US" altLang="ja-JP" sz="2400" b="1" i="1" smtClean="0">
                            <a:solidFill>
                              <a:srgbClr val="E48D48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/>
                      <m:sup>
                        <m:r>
                          <m:rPr>
                            <m:sty m:val="p"/>
                          </m:rPr>
                          <a:rPr kumimoji="1" lang="en-US" altLang="ja-JP" sz="2400" b="0" i="0" smtClean="0">
                            <a:solidFill>
                              <a:srgbClr val="E48D48"/>
                            </a:solidFill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r>
                      <a:rPr kumimoji="1" lang="en-US" altLang="ja-JP" sz="2400" b="1" i="1" smtClean="0">
                        <a:solidFill>
                          <a:srgbClr val="E48D48"/>
                        </a:solidFill>
                        <a:latin typeface="Cambria Math" panose="02040503050406030204" pitchFamily="18" charset="0"/>
                      </a:rPr>
                      <m:t>𝑱</m:t>
                    </m:r>
                    <m:r>
                      <a:rPr kumimoji="1" lang="en-US" altLang="ja-JP" sz="2400" b="0" i="0" smtClean="0">
                        <a:solidFill>
                          <a:srgbClr val="E48D48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kumimoji="1" lang="en-US" altLang="ja-JP" sz="2400" b="0" i="1" smtClean="0">
                            <a:solidFill>
                              <a:srgbClr val="E48D48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sz="2400" b="0" i="1" smtClean="0">
                            <a:solidFill>
                              <a:srgbClr val="E48D48"/>
                            </a:solidFill>
                            <a:latin typeface="Cambria Math" panose="02040503050406030204" pitchFamily="18" charset="0"/>
                          </a:rPr>
                          <m:t>{</m:t>
                        </m:r>
                      </m:e>
                      <m:sup>
                        <m:r>
                          <m:rPr>
                            <m:sty m:val="p"/>
                          </m:rPr>
                          <a:rPr kumimoji="1" lang="en-US" altLang="ja-JP" sz="2400" b="0" i="0" smtClean="0">
                            <a:solidFill>
                              <a:srgbClr val="E48D48"/>
                            </a:solidFill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sSup>
                      <m:sSupPr>
                        <m:ctrlPr>
                          <a:rPr kumimoji="1" lang="en-US" altLang="ja-JP" sz="2400" b="0" i="1" smtClean="0">
                            <a:solidFill>
                              <a:srgbClr val="E48D48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sz="2400" b="0" i="1" smtClean="0">
                            <a:solidFill>
                              <a:srgbClr val="E48D48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p>
                        <m:r>
                          <m:rPr>
                            <m:sty m:val="p"/>
                          </m:rPr>
                          <a:rPr kumimoji="1" lang="en-US" altLang="ja-JP" sz="2400" b="0" i="0" smtClean="0">
                            <a:solidFill>
                              <a:srgbClr val="E48D48"/>
                            </a:solidFill>
                            <a:latin typeface="Cambria Math" panose="02040503050406030204" pitchFamily="18" charset="0"/>
                          </a:rPr>
                          <m:t>int</m:t>
                        </m:r>
                      </m:sup>
                    </m:sSup>
                    <m:r>
                      <a:rPr kumimoji="1" lang="en-US" altLang="ja-JP" sz="2400" b="0" i="1" smtClean="0">
                        <a:solidFill>
                          <a:srgbClr val="E48D48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kumimoji="1" lang="ja-JP" altLang="en-US" sz="2400" dirty="0">
                    <a:solidFill>
                      <a:srgbClr val="E48D48"/>
                    </a:solidFill>
                  </a:rPr>
                  <a:t> </a:t>
                </a:r>
                <a:r>
                  <a:rPr lang="en-US" altLang="ja-JP" sz="2400" dirty="0">
                    <a:solidFill>
                      <a:srgbClr val="E48D48"/>
                    </a:solidFill>
                  </a:rPr>
                  <a:t>etc.</a:t>
                </a:r>
                <a:endParaRPr kumimoji="1" lang="ja-JP" altLang="en-US" sz="2400" dirty="0">
                  <a:solidFill>
                    <a:srgbClr val="E48D48"/>
                  </a:solidFill>
                </a:endParaRPr>
              </a:p>
            </p:txBody>
          </p:sp>
        </mc:Choice>
        <mc:Fallback xmlns="">
          <p:sp>
            <p:nvSpPr>
              <p:cNvPr id="39" name="テキスト ボックス 38">
                <a:extLst>
                  <a:ext uri="{FF2B5EF4-FFF2-40B4-BE49-F238E27FC236}">
                    <a16:creationId xmlns:a16="http://schemas.microsoft.com/office/drawing/2014/main" id="{6A2DD9E2-43D3-4D5F-8A27-E045914977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7481" y="5881160"/>
                <a:ext cx="3478901" cy="536172"/>
              </a:xfrm>
              <a:prstGeom prst="rect">
                <a:avLst/>
              </a:prstGeom>
              <a:blipFill>
                <a:blip r:embed="rId8"/>
                <a:stretch>
                  <a:fillRect r="-1751" b="-2613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24145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3" grpId="0"/>
      <p:bldP spid="3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6950684-22A8-4A95-A6AE-F1312C552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Mathematical Formulation of ES-FEM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D147F1E8-831A-4DAA-9C08-39FCC47A7A7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Pre>
                      <m:sPre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m:rPr>
                            <m:sty m:val="p"/>
                          </m:rPr>
                          <a:rPr lang="en-US" altLang="ja-JP" sz="2400" b="0" i="0" smtClean="0"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  <m:e>
                        <m:sSub>
                          <m:sSubPr>
                            <m:ctrlPr>
                              <a:rPr lang="en-US" altLang="ja-JP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4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altLang="ja-JP" sz="2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sPre>
                  </m:oMath>
                </a14:m>
                <a:r>
                  <a:rPr lang="en-US" altLang="ja-JP" sz="2400" dirty="0">
                    <a:latin typeface="+mn-lt"/>
                  </a:rPr>
                  <a:t>: Volume of the edge smoothing domain of Edge </a:t>
                </a:r>
                <a14:m>
                  <m:oMath xmlns:m="http://schemas.openxmlformats.org/officeDocument/2006/math"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altLang="ja-JP" sz="2400" dirty="0">
                    <a:latin typeface="+mn-lt"/>
                  </a:rPr>
                  <a:t>,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Pre>
                      <m:sPre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  <m:e>
                        <m:sSub>
                          <m:sSubPr>
                            <m:ctrlPr>
                              <a:rPr lang="en-US" altLang="ja-JP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sPre>
                    <m:r>
                      <m:rPr>
                        <m:nor/>
                      </m:rPr>
                      <a:rPr lang="en-US" altLang="ja-JP" sz="2400" b="0" i="0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grow m:val="on"/>
                        <m:supHide m:val="on"/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∈</m:t>
                        </m:r>
                        <m:sPre>
                          <m:sPrePr>
                            <m:ctrlPr>
                              <a:rPr lang="en-US" altLang="ja-JP" sz="2400" i="1" smtClean="0">
                                <a:latin typeface="Cambria Math" panose="02040503050406030204" pitchFamily="18" charset="0"/>
                              </a:rPr>
                            </m:ctrlPr>
                          </m:sPrePr>
                          <m:sub/>
                          <m:sup>
                            <m:r>
                              <m:rPr>
                                <m:sty m:val="p"/>
                              </m:rPr>
                              <a:rPr lang="en-US" altLang="ja-JP" sz="2400" b="0" i="0" smtClean="0">
                                <a:latin typeface="Cambria Math" panose="02040503050406030204" pitchFamily="18" charset="0"/>
                              </a:rPr>
                              <m:t>Edge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US" altLang="ja-JP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2400" b="1" i="1" smtClean="0"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𝑬</m:t>
                                </m:r>
                              </m:e>
                              <m:sub>
                                <m:r>
                                  <a:rPr lang="en-US" altLang="ja-JP" sz="24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e>
                        </m:sPre>
                      </m:sub>
                      <m:sup/>
                      <m:e>
                        <m:sPre>
                          <m:sPrePr>
                            <m:ctrlPr>
                              <a:rPr lang="en-US" altLang="ja-JP" sz="2400" i="1" smtClean="0">
                                <a:latin typeface="Cambria Math" panose="02040503050406030204" pitchFamily="18" charset="0"/>
                              </a:rPr>
                            </m:ctrlPr>
                          </m:sPrePr>
                          <m:sub/>
                          <m:sup>
                            <m:r>
                              <m:rPr>
                                <m:sty m:val="p"/>
                              </m:rPr>
                              <a:rPr lang="en-US" altLang="ja-JP" sz="2400" b="0" i="0" smtClean="0">
                                <a:latin typeface="Cambria Math" panose="02040503050406030204" pitchFamily="18" charset="0"/>
                              </a:rPr>
                              <m:t>Elem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US" altLang="ja-JP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2400" b="0" i="1" smtClean="0"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en-US" altLang="ja-JP" sz="2400" b="0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  <m:r>
                              <a:rPr lang="en-US" altLang="ja-JP" sz="2400" b="0" i="1" smtClean="0">
                                <a:latin typeface="Cambria Math" panose="02040503050406030204" pitchFamily="18" charset="0"/>
                              </a:rPr>
                              <m:t>/6</m:t>
                            </m:r>
                          </m:e>
                        </m:sPre>
                      </m:e>
                    </m:nary>
                  </m:oMath>
                </a14:m>
                <a:r>
                  <a:rPr kumimoji="1" lang="en-US" altLang="ja-JP" sz="2400" b="0" dirty="0">
                    <a:latin typeface="+mn-lt"/>
                  </a:rPr>
                  <a:t> .</a:t>
                </a:r>
              </a:p>
              <a:p>
                <a:pPr lvl="1"/>
                <a:endParaRPr kumimoji="1" lang="en-US" altLang="ja-JP" sz="2000" b="0" dirty="0">
                  <a:latin typeface="+mn-lt"/>
                </a:endParaRPr>
              </a:p>
              <a:p>
                <a:pPr lvl="1"/>
                <a:endParaRPr lang="en-US" altLang="ja-JP" sz="2000" dirty="0">
                  <a:latin typeface="+mn-lt"/>
                </a:endParaRPr>
              </a:p>
              <a:p>
                <a:pPr lvl="1"/>
                <a:endParaRPr kumimoji="1" lang="en-US" altLang="ja-JP" sz="2000" b="0" dirty="0">
                  <a:latin typeface="+mn-lt"/>
                </a:endParaRPr>
              </a:p>
              <a:p>
                <a:pPr lvl="1"/>
                <a:endParaRPr kumimoji="1" lang="en-US" altLang="ja-JP" sz="2000" b="0" dirty="0">
                  <a:latin typeface="+mn-lt"/>
                </a:endParaRPr>
              </a:p>
              <a:p>
                <a14:m>
                  <m:oMath xmlns:m="http://schemas.openxmlformats.org/officeDocument/2006/math">
                    <m:r>
                      <a:rPr lang="en-US" altLang="ja-JP" sz="2000" b="0" i="1" smtClean="0">
                        <a:latin typeface="Cambria Math" panose="02040503050406030204" pitchFamily="18" charset="0"/>
                      </a:rPr>
                      <m:t>[</m:t>
                    </m:r>
                    <m:sPre>
                      <m:sPrePr>
                        <m:ctrlPr>
                          <a:rPr lang="en-US" altLang="ja-JP" sz="2000" i="1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  <m:e>
                        <m:sSub>
                          <m:sSubPr>
                            <m:ctrlPr>
                              <a:rPr lang="en-US" altLang="ja-JP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4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]:</m:t>
                        </m:r>
                      </m:e>
                    </m:sPre>
                  </m:oMath>
                </a14:m>
                <a:r>
                  <a:rPr kumimoji="1" lang="en-US" altLang="ja-JP" sz="2400" dirty="0"/>
                  <a:t> B-matrix of Edge </a:t>
                </a:r>
                <a14:m>
                  <m:oMath xmlns:m="http://schemas.openxmlformats.org/officeDocument/2006/math"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kumimoji="1" lang="en-US" altLang="ja-JP" sz="2400" dirty="0"/>
                  <a:t>,</a:t>
                </a:r>
              </a:p>
              <a:p>
                <a:pPr marL="0" indent="0" algn="ctr">
                  <a:buNone/>
                </a:pPr>
                <a:r>
                  <a:rPr lang="en-US" altLang="ja-JP" sz="2400" dirty="0"/>
                  <a:t>[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  <m:e>
                        <m:sSub>
                          <m:sSubPr>
                            <m:ctrlPr>
                              <a:rPr lang="en-US" altLang="ja-JP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4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]</m:t>
                        </m:r>
                      </m:e>
                    </m:sPre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Pre>
                          <m:sPrePr>
                            <m:ctrlPr>
                              <a:rPr lang="en-US" altLang="ja-JP" sz="2400" i="1">
                                <a:latin typeface="Cambria Math" panose="02040503050406030204" pitchFamily="18" charset="0"/>
                              </a:rPr>
                            </m:ctrlPr>
                          </m:sPrePr>
                          <m:sub/>
                          <m:sup>
                            <m:r>
                              <m:rPr>
                                <m:sty m:val="p"/>
                              </m:rPr>
                              <a:rPr lang="en-US" altLang="ja-JP" sz="2400">
                                <a:latin typeface="Cambria Math" panose="02040503050406030204" pitchFamily="18" charset="0"/>
                              </a:rPr>
                              <m:t>Edge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US" altLang="ja-JP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2400" i="1"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en-US" altLang="ja-JP" sz="2400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e>
                        </m:sPre>
                      </m:den>
                    </m:f>
                    <m:nary>
                      <m:naryPr>
                        <m:chr m:val="∑"/>
                        <m:grow m:val="on"/>
                        <m:supHide m:val="on"/>
                        <m:ctrlP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∈</m:t>
                        </m:r>
                        <m:sPre>
                          <m:sPrePr>
                            <m:ctrlPr>
                              <a:rPr lang="en-US" altLang="ja-JP" sz="2400" i="1">
                                <a:latin typeface="Cambria Math" panose="02040503050406030204" pitchFamily="18" charset="0"/>
                              </a:rPr>
                            </m:ctrlPr>
                          </m:sPrePr>
                          <m:sub/>
                          <m:sup>
                            <m:r>
                              <m:rPr>
                                <m:sty m:val="p"/>
                              </m:rPr>
                              <a:rPr lang="en-US" altLang="ja-JP" sz="2400">
                                <a:latin typeface="Cambria Math" panose="02040503050406030204" pitchFamily="18" charset="0"/>
                              </a:rPr>
                              <m:t>Edge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US" altLang="ja-JP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2400" b="1" i="1" smtClean="0"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𝑬</m:t>
                                </m:r>
                              </m:e>
                              <m:sub>
                                <m:r>
                                  <a:rPr lang="en-US" altLang="ja-JP" sz="2400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e>
                        </m:sPre>
                      </m:sub>
                      <m:sup/>
                      <m:e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nor/>
                          </m:rPr>
                          <a:rPr lang="en-US" altLang="ja-JP" sz="2400" dirty="0"/>
                          <m:t>[</m:t>
                        </m:r>
                        <m:sPre>
                          <m:sPrePr>
                            <m:ctrlPr>
                              <a:rPr lang="en-US" altLang="ja-JP" sz="2400" i="1">
                                <a:latin typeface="Cambria Math" panose="02040503050406030204" pitchFamily="18" charset="0"/>
                              </a:rPr>
                            </m:ctrlPr>
                          </m:sPrePr>
                          <m:sub/>
                          <m:sup>
                            <m:r>
                              <m:rPr>
                                <m:sty m:val="p"/>
                              </m:rPr>
                              <a:rPr lang="en-US" altLang="ja-JP" sz="2400">
                                <a:latin typeface="Cambria Math" panose="02040503050406030204" pitchFamily="18" charset="0"/>
                              </a:rPr>
                              <m:t>E</m:t>
                            </m:r>
                            <m:r>
                              <m:rPr>
                                <m:sty m:val="p"/>
                              </m:rPr>
                              <a:rPr lang="en-US" altLang="ja-JP" sz="2400" b="0" i="0" smtClean="0">
                                <a:latin typeface="Cambria Math" panose="02040503050406030204" pitchFamily="18" charset="0"/>
                              </a:rPr>
                              <m:t>lem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US" altLang="ja-JP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2400" i="1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US" altLang="ja-JP" sz="2400" b="0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]</m:t>
                            </m:r>
                          </m:e>
                        </m:sPre>
                        <m:sPre>
                          <m:sPrePr>
                            <m:ctrlPr>
                              <a:rPr lang="en-US" altLang="ja-JP" sz="2400" i="1">
                                <a:latin typeface="Cambria Math" panose="02040503050406030204" pitchFamily="18" charset="0"/>
                              </a:rPr>
                            </m:ctrlPr>
                          </m:sPrePr>
                          <m:sub/>
                          <m:sup>
                            <m:r>
                              <m:rPr>
                                <m:sty m:val="p"/>
                              </m:rPr>
                              <a:rPr lang="en-US" altLang="ja-JP" sz="2400">
                                <a:latin typeface="Cambria Math" panose="02040503050406030204" pitchFamily="18" charset="0"/>
                              </a:rPr>
                              <m:t>Elem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US" altLang="ja-JP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2400" i="1"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en-US" altLang="ja-JP" sz="2400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/6</m:t>
                            </m:r>
                          </m:e>
                        </m:sPre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kumimoji="1" lang="en-US" altLang="ja-JP" sz="2400" dirty="0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D147F1E8-831A-4DAA-9C08-39FCC47A7A7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t="-31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34D37F8-E037-47B1-8002-3F1E465FD8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22</a:t>
            </a:fld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E99B4520-2A4F-442C-91F0-790BDB216525}"/>
                  </a:ext>
                </a:extLst>
              </p:cNvPr>
              <p:cNvSpPr txBox="1"/>
              <p:nvPr/>
            </p:nvSpPr>
            <p:spPr>
              <a:xfrm>
                <a:off x="1532988" y="2096852"/>
                <a:ext cx="6066912" cy="115390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l"/>
                </a:pPr>
                <a14:m>
                  <m:oMath xmlns:m="http://schemas.openxmlformats.org/officeDocument/2006/math">
                    <m:sPre>
                      <m:sPrePr>
                        <m:ctrlPr>
                          <a:rPr lang="en-US" altLang="ja-JP" sz="2000" i="1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m:rPr>
                            <m:sty m:val="p"/>
                          </m:rPr>
                          <a:rPr lang="en-US" altLang="ja-JP" sz="2000"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  <m:e>
                        <m:sSub>
                          <m:sSubPr>
                            <m:ctrlPr>
                              <a:rPr lang="en-US" altLang="ja-JP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000" b="1" i="1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𝑬</m:t>
                            </m:r>
                          </m:e>
                          <m:sub>
                            <m:r>
                              <a:rPr lang="en-US" altLang="ja-JP" sz="20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sPre>
                    <m:r>
                      <a:rPr lang="en-US" altLang="ja-JP" sz="2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sz="2000" dirty="0"/>
                  <a:t>is the set elements connected to Edge </a:t>
                </a:r>
                <a14:m>
                  <m:oMath xmlns:m="http://schemas.openxmlformats.org/officeDocument/2006/math">
                    <m:r>
                      <a:rPr lang="en-US" altLang="ja-JP" sz="2000" i="1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altLang="ja-JP" sz="2000" dirty="0"/>
                  <a:t>,</a:t>
                </a:r>
              </a:p>
              <a:p>
                <a:pPr marL="342900" indent="-342900">
                  <a:buFont typeface="Wingdings" panose="05000000000000000000" pitchFamily="2" charset="2"/>
                  <a:buChar char="l"/>
                </a:pPr>
                <a14:m>
                  <m:oMath xmlns:m="http://schemas.openxmlformats.org/officeDocument/2006/math">
                    <m:sPre>
                      <m:sPrePr>
                        <m:ctrlPr>
                          <a:rPr lang="en-US" altLang="ja-JP" sz="2000" i="1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m:rPr>
                            <m:sty m:val="p"/>
                          </m:rPr>
                          <a:rPr lang="en-US" altLang="ja-JP" sz="2000">
                            <a:latin typeface="Cambria Math" panose="02040503050406030204" pitchFamily="18" charset="0"/>
                          </a:rPr>
                          <m:t>Elem</m:t>
                        </m:r>
                      </m:sup>
                      <m:e>
                        <m:sSub>
                          <m:sSubPr>
                            <m:ctrlPr>
                              <a:rPr lang="en-US" altLang="ja-JP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000" i="1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altLang="ja-JP" sz="20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e>
                    </m:sPre>
                  </m:oMath>
                </a14:m>
                <a:r>
                  <a:rPr lang="en-US" altLang="ja-JP" sz="2000" dirty="0"/>
                  <a:t> is the volume of Element </a:t>
                </a:r>
                <a14:m>
                  <m:oMath xmlns:m="http://schemas.openxmlformats.org/officeDocument/2006/math">
                    <m:r>
                      <a:rPr lang="en-US" altLang="ja-JP" sz="2000" i="1"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en-US" altLang="ja-JP" sz="2000" dirty="0"/>
                  <a:t>, </a:t>
                </a:r>
              </a:p>
              <a:p>
                <a:pPr marL="342900" indent="-342900">
                  <a:buFont typeface="Wingdings" panose="05000000000000000000" pitchFamily="2" charset="2"/>
                  <a:buChar char="l"/>
                </a:pPr>
                <a:r>
                  <a:rPr lang="en-US" altLang="ja-JP" sz="2000" dirty="0"/>
                  <a:t>“6” denotes the number of edges of a tetrahedron.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E99B4520-2A4F-442C-91F0-790BDB2165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2988" y="2096852"/>
                <a:ext cx="6066912" cy="1153906"/>
              </a:xfrm>
              <a:prstGeom prst="rect">
                <a:avLst/>
              </a:prstGeom>
              <a:blipFill>
                <a:blip r:embed="rId3"/>
                <a:stretch>
                  <a:fillRect l="-904" r="-2108" b="-899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BA34177B-2EC3-44B8-8300-25C0FAE03A8F}"/>
                  </a:ext>
                </a:extLst>
              </p:cNvPr>
              <p:cNvSpPr txBox="1"/>
              <p:nvPr/>
            </p:nvSpPr>
            <p:spPr>
              <a:xfrm>
                <a:off x="2246546" y="5085184"/>
                <a:ext cx="4639796" cy="44775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l"/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ja-JP" sz="2000" dirty="0"/>
                      <m:t>[</m:t>
                    </m:r>
                    <m:sPre>
                      <m:sPrePr>
                        <m:ctrlPr>
                          <a:rPr lang="en-US" altLang="ja-JP" sz="2000" i="1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m:rPr>
                            <m:sty m:val="p"/>
                          </m:rPr>
                          <a:rPr lang="en-US" altLang="ja-JP" sz="2000">
                            <a:latin typeface="Cambria Math" panose="02040503050406030204" pitchFamily="18" charset="0"/>
                          </a:rPr>
                          <m:t>Elem</m:t>
                        </m:r>
                      </m:sup>
                      <m:e>
                        <m:sSub>
                          <m:sSubPr>
                            <m:ctrlPr>
                              <a:rPr lang="en-US" altLang="ja-JP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0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altLang="ja-JP" sz="20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r>
                          <a:rPr lang="en-US" altLang="ja-JP" sz="2000" i="1">
                            <a:latin typeface="Cambria Math" panose="02040503050406030204" pitchFamily="18" charset="0"/>
                          </a:rPr>
                          <m:t>]</m:t>
                        </m:r>
                      </m:e>
                    </m:sPre>
                  </m:oMath>
                </a14:m>
                <a:r>
                  <a:rPr lang="ja-JP" altLang="en-US" sz="2000" dirty="0"/>
                  <a:t> </a:t>
                </a:r>
                <a:r>
                  <a:rPr lang="en-US" altLang="ja-JP" sz="2000" dirty="0"/>
                  <a:t>is the B-matrix of Element </a:t>
                </a:r>
                <a14:m>
                  <m:oMath xmlns:m="http://schemas.openxmlformats.org/officeDocument/2006/math">
                    <m:r>
                      <a:rPr lang="en-US" altLang="ja-JP" sz="2000" i="1"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en-US" altLang="ja-JP" sz="2000" dirty="0"/>
                  <a:t>.</a:t>
                </a:r>
                <a:endParaRPr lang="ja-JP" altLang="en-US" sz="2000" dirty="0"/>
              </a:p>
            </p:txBody>
          </p:sp>
        </mc:Choice>
        <mc:Fallback xmlns=""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BA34177B-2EC3-44B8-8300-25C0FAE03A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6546" y="5085184"/>
                <a:ext cx="4639796" cy="447751"/>
              </a:xfrm>
              <a:prstGeom prst="rect">
                <a:avLst/>
              </a:prstGeom>
              <a:blipFill>
                <a:blip r:embed="rId4"/>
                <a:stretch>
                  <a:fillRect l="-1183" r="-394" b="-2027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435746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6950684-22A8-4A95-A6AE-F1312C552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Mathematical Formulation of ES-FEM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D147F1E8-831A-4DAA-9C08-39FCC47A7A7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{</m:t>
                    </m:r>
                    <m:sPre>
                      <m:sPre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m:rPr>
                            <m:sty m:val="p"/>
                          </m:rPr>
                          <a:rPr lang="en-US" altLang="ja-JP" sz="2400" b="0" i="0" smtClean="0"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  <m:e>
                        <m:sSub>
                          <m:sSubPr>
                            <m:ctrlPr>
                              <a:rPr lang="en-US" altLang="ja-JP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400" b="0" i="1" smtClean="0"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b>
                            <m:r>
                              <a:rPr lang="en-US" altLang="ja-JP" sz="2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}</m:t>
                        </m:r>
                      </m:e>
                    </m:sPre>
                  </m:oMath>
                </a14:m>
                <a:r>
                  <a:rPr lang="en-US" altLang="ja-JP" sz="2400" dirty="0">
                    <a:latin typeface="+mn-lt"/>
                  </a:rPr>
                  <a:t>: Current density vector of Edge </a:t>
                </a:r>
                <a14:m>
                  <m:oMath xmlns:m="http://schemas.openxmlformats.org/officeDocument/2006/math"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altLang="ja-JP" sz="2400" dirty="0">
                    <a:latin typeface="+mn-lt"/>
                  </a:rPr>
                  <a:t>,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{</m:t>
                    </m:r>
                    <m:sPre>
                      <m:sPre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  <m:e>
                        <m:sSub>
                          <m:sSubPr>
                            <m:ctrlPr>
                              <a:rPr lang="en-US" altLang="ja-JP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400" b="0" i="1" smtClean="0"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b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}</m:t>
                        </m:r>
                      </m:e>
                    </m:sPre>
                    <m:r>
                      <m:rPr>
                        <m:nor/>
                      </m:rPr>
                      <a:rPr lang="en-US" altLang="ja-JP" sz="2400" b="0" i="0" smtClean="0">
                        <a:latin typeface="Cambria Math" panose="02040503050406030204" pitchFamily="18" charset="0"/>
                      </a:rPr>
                      <m:t>= </m:t>
                    </m:r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altLang="ja-JP" sz="2400" b="0" i="1" smtClean="0">
                        <a:latin typeface="Cambria Math" panose="02040503050406030204" pitchFamily="18" charset="0"/>
                      </a:rPr>
                      <m:t>κ</m:t>
                    </m:r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sz="2400" dirty="0"/>
                  <a:t>[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  <m:e>
                        <m:sSub>
                          <m:sSubPr>
                            <m:ctrlPr>
                              <a:rPr lang="en-US" altLang="ja-JP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]</m:t>
                        </m:r>
                      </m:e>
                    </m:sPre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{</m:t>
                    </m:r>
                    <m:sPre>
                      <m:sPre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  <m:e>
                        <m:sSub>
                          <m:sSubPr>
                            <m:ctrlPr>
                              <a:rPr lang="en-US" altLang="ja-JP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400" b="0" i="1" smtClean="0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sPre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kumimoji="1" lang="en-US" altLang="ja-JP" sz="2400" b="0" dirty="0">
                    <a:latin typeface="+mn-lt"/>
                  </a:rPr>
                  <a:t> .</a:t>
                </a:r>
              </a:p>
              <a:p>
                <a:pPr marL="0" indent="0" algn="ctr">
                  <a:buNone/>
                </a:pPr>
                <a:endParaRPr kumimoji="1" lang="en-US" altLang="ja-JP" sz="2400" b="0" dirty="0">
                  <a:latin typeface="+mn-lt"/>
                </a:endParaRPr>
              </a:p>
              <a:p>
                <a:pPr marL="457200" lvl="1" indent="0">
                  <a:buNone/>
                </a:pPr>
                <a:endParaRPr lang="en-US" altLang="ja-JP" sz="2000" dirty="0">
                  <a:latin typeface="+mn-lt"/>
                </a:endParaRPr>
              </a:p>
              <a:p>
                <a:pPr lvl="1"/>
                <a:endParaRPr kumimoji="1" lang="en-US" altLang="ja-JP" sz="1000" b="0" dirty="0">
                  <a:latin typeface="+mn-lt"/>
                </a:endParaRPr>
              </a:p>
              <a:p>
                <a14:m>
                  <m:oMath xmlns:m="http://schemas.openxmlformats.org/officeDocument/2006/math">
                    <m:r>
                      <a:rPr lang="en-US" altLang="ja-JP" sz="2000" b="0" i="1" spc="-50" smtClean="0">
                        <a:latin typeface="Cambria Math" panose="02040503050406030204" pitchFamily="18" charset="0"/>
                      </a:rPr>
                      <m:t>{</m:t>
                    </m:r>
                    <m:sPre>
                      <m:sPrePr>
                        <m:ctrlPr>
                          <a:rPr lang="en-US" altLang="ja-JP" sz="2000" i="1" spc="-50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m:rPr>
                            <m:sty m:val="p"/>
                          </m:rPr>
                          <a:rPr lang="en-US" altLang="ja-JP" sz="2400" spc="-50"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  <m:e>
                        <m:sSubSup>
                          <m:sSubSupPr>
                            <m:ctrlPr>
                              <a:rPr lang="en-US" altLang="ja-JP" sz="2400" b="0" i="1" spc="-50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ja-JP" sz="2400" b="0" i="1" spc="-5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altLang="ja-JP" sz="2400" i="1" spc="-5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en-US" altLang="ja-JP" sz="2400" b="0" i="0" spc="-50" smtClean="0">
                                <a:latin typeface="Cambria Math" panose="02040503050406030204" pitchFamily="18" charset="0"/>
                              </a:rPr>
                              <m:t>int</m:t>
                            </m:r>
                          </m:sup>
                        </m:sSubSup>
                        <m:r>
                          <a:rPr lang="en-US" altLang="ja-JP" sz="2400" b="0" i="1" spc="-50" smtClean="0">
                            <a:latin typeface="Cambria Math" panose="02040503050406030204" pitchFamily="18" charset="0"/>
                          </a:rPr>
                          <m:t>}:</m:t>
                        </m:r>
                      </m:e>
                    </m:sPre>
                  </m:oMath>
                </a14:m>
                <a:r>
                  <a:rPr kumimoji="1" lang="en-US" altLang="ja-JP" sz="2400" spc="-50" dirty="0"/>
                  <a:t> Contribution of Edge </a:t>
                </a:r>
                <a14:m>
                  <m:oMath xmlns:m="http://schemas.openxmlformats.org/officeDocument/2006/math">
                    <m:r>
                      <a:rPr kumimoji="1" lang="en-US" altLang="ja-JP" sz="2400" b="0" i="1" spc="-5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kumimoji="1" lang="en-US" altLang="ja-JP" sz="2400" spc="-50" dirty="0"/>
                  <a:t> for the internal current vector,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altLang="ja-JP" sz="2400" b="0" i="0" smtClean="0">
                        <a:latin typeface="Cambria Math" panose="02040503050406030204" pitchFamily="18" charset="0"/>
                      </a:rPr>
                      <m:t>{</m:t>
                    </m:r>
                    <m:sPre>
                      <m:sPre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  <m:e>
                        <m:sSubSup>
                          <m:sSubSupPr>
                            <m:ctrlPr>
                              <a:rPr lang="en-US" altLang="ja-JP" sz="24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ja-JP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en-US" altLang="ja-JP" sz="2400" b="0" i="0" smtClean="0">
                                <a:latin typeface="Cambria Math" panose="02040503050406030204" pitchFamily="18" charset="0"/>
                              </a:rPr>
                              <m:t>int</m:t>
                            </m:r>
                          </m:sup>
                        </m:sSubSup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}</m:t>
                        </m:r>
                      </m:e>
                    </m:sPre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=−</m:t>
                    </m:r>
                  </m:oMath>
                </a14:m>
                <a:r>
                  <a:rPr lang="en-US" altLang="ja-JP" sz="2400" dirty="0"/>
                  <a:t>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 panose="02040503050406030204" pitchFamily="18" charset="0"/>
                      </a:rPr>
                      <m:t>[</m:t>
                    </m:r>
                    <m:sSup>
                      <m:sSup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Pre>
                          <m:sPrePr>
                            <m:ctrlPr>
                              <a:rPr lang="en-US" altLang="ja-JP" sz="2400" i="1">
                                <a:latin typeface="Cambria Math" panose="02040503050406030204" pitchFamily="18" charset="0"/>
                              </a:rPr>
                            </m:ctrlPr>
                          </m:sPrePr>
                          <m:sub/>
                          <m:sup>
                            <m:r>
                              <m:rPr>
                                <m:sty m:val="p"/>
                              </m:rPr>
                              <a:rPr lang="en-US" altLang="ja-JP" sz="2400">
                                <a:latin typeface="Cambria Math" panose="02040503050406030204" pitchFamily="18" charset="0"/>
                              </a:rPr>
                              <m:t>Edge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US" altLang="ja-JP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2400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US" altLang="ja-JP" sz="2400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  <m:r>
                              <a:rPr lang="en-US" altLang="ja-JP" sz="2400" b="0" i="1" smtClean="0">
                                <a:latin typeface="Cambria Math" panose="02040503050406030204" pitchFamily="18" charset="0"/>
                              </a:rPr>
                              <m:t>]</m:t>
                            </m:r>
                          </m:e>
                        </m:sPre>
                      </m:e>
                      <m:sup>
                        <m:r>
                          <m:rPr>
                            <m:sty m:val="p"/>
                          </m:rPr>
                          <a:rPr lang="en-US" altLang="ja-JP" sz="2400" b="0" i="0" smtClean="0">
                            <a:latin typeface="Cambria Math" panose="02040503050406030204" pitchFamily="18" charset="0"/>
                          </a:rPr>
                          <m:t>T</m:t>
                        </m:r>
                      </m:sup>
                    </m:sSup>
                    <m:r>
                      <a:rPr lang="en-US" altLang="ja-JP" sz="2400" b="0" i="0" smtClean="0">
                        <a:latin typeface="Cambria Math" panose="02040503050406030204" pitchFamily="18" charset="0"/>
                      </a:rPr>
                      <m:t> {</m:t>
                    </m:r>
                    <m:sPre>
                      <m:sPre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  <m:e>
                        <m:sSub>
                          <m:sSubPr>
                            <m:ctrlPr>
                              <a:rPr lang="en-US" altLang="ja-JP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400" b="0" i="1" smtClean="0"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b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}</m:t>
                        </m:r>
                      </m:e>
                    </m:sPre>
                  </m:oMath>
                </a14:m>
                <a:r>
                  <a:rPr kumimoji="1" lang="en-US" altLang="ja-JP" sz="2400" dirty="0"/>
                  <a:t>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  <m:e>
                        <m:sSub>
                          <m:sSubPr>
                            <m:ctrlPr>
                              <a:rPr lang="en-US" altLang="ja-JP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sPre>
                  </m:oMath>
                </a14:m>
                <a:r>
                  <a:rPr lang="en-US" altLang="ja-JP" sz="2000" dirty="0"/>
                  <a:t> .</a:t>
                </a:r>
              </a:p>
              <a:p>
                <a:pPr marL="0" indent="0" algn="ctr">
                  <a:buNone/>
                </a:pPr>
                <a:endParaRPr kumimoji="1" lang="en-US" altLang="ja-JP" sz="1000" dirty="0"/>
              </a:p>
              <a:p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ja-JP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altLang="ja-JP" sz="2400" b="0" i="0" smtClean="0">
                                <a:latin typeface="Cambria Math" panose="02040503050406030204" pitchFamily="18" charset="0"/>
                              </a:rPr>
                              <m:t>int</m:t>
                            </m:r>
                          </m:sup>
                        </m:sSup>
                      </m:e>
                    </m:d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: </m:t>
                    </m:r>
                  </m:oMath>
                </a14:m>
                <a:r>
                  <a:rPr lang="en-US" altLang="ja-JP" sz="2400" dirty="0">
                    <a:latin typeface="+mn-lt"/>
                  </a:rPr>
                  <a:t>The total internal current vector, 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altLang="ja-JP" sz="2400">
                        <a:latin typeface="Cambria Math" panose="02040503050406030204" pitchFamily="18" charset="0"/>
                      </a:rPr>
                      <m:t>{</m:t>
                    </m:r>
                    <m:sSup>
                      <m:sSup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 b="0" i="0" smtClean="0">
                            <a:latin typeface="Cambria Math" panose="02040503050406030204" pitchFamily="18" charset="0"/>
                          </a:rPr>
                          <m:t>int</m:t>
                        </m:r>
                      </m:sup>
                    </m:sSup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}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grow m:val="on"/>
                        <m:supHide m:val="on"/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altLang="ja-JP" sz="2400" b="1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𝑮</m:t>
                        </m:r>
                      </m:sub>
                      <m:sup/>
                      <m:e>
                        <m:r>
                          <a:rPr lang="en-US" altLang="ja-JP" sz="2000" i="1">
                            <a:latin typeface="Cambria Math" panose="02040503050406030204" pitchFamily="18" charset="0"/>
                          </a:rPr>
                          <m:t>{</m:t>
                        </m:r>
                        <m:sPre>
                          <m:sPrePr>
                            <m:ctrlPr>
                              <a:rPr lang="en-US" altLang="ja-JP" sz="2000" i="1">
                                <a:latin typeface="Cambria Math" panose="02040503050406030204" pitchFamily="18" charset="0"/>
                              </a:rPr>
                            </m:ctrlPr>
                          </m:sPrePr>
                          <m:sub/>
                          <m:sup>
                            <m:r>
                              <m:rPr>
                                <m:sty m:val="p"/>
                              </m:rPr>
                              <a:rPr lang="en-US" altLang="ja-JP" sz="2400">
                                <a:latin typeface="Cambria Math" panose="02040503050406030204" pitchFamily="18" charset="0"/>
                              </a:rPr>
                              <m:t>Edge</m:t>
                            </m:r>
                          </m:sup>
                          <m:e>
                            <m:sSubSup>
                              <m:sSubSupPr>
                                <m:ctrlPr>
                                  <a:rPr lang="en-US" altLang="ja-JP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ja-JP" sz="24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  <m:sub>
                                <m:r>
                                  <a:rPr lang="en-US" altLang="ja-JP" sz="2400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  <m:sup>
                                <m:r>
                                  <m:rPr>
                                    <m:sty m:val="p"/>
                                  </m:rPr>
                                  <a:rPr lang="en-US" altLang="ja-JP" sz="2400" b="0" i="0" smtClean="0">
                                    <a:latin typeface="Cambria Math" panose="02040503050406030204" pitchFamily="18" charset="0"/>
                                  </a:rPr>
                                  <m:t>int</m:t>
                                </m:r>
                              </m:sup>
                            </m:sSubSup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}</m:t>
                            </m:r>
                          </m:e>
                        </m:sPre>
                      </m:e>
                    </m:nary>
                  </m:oMath>
                </a14:m>
                <a:r>
                  <a:rPr kumimoji="1" lang="en-US" altLang="ja-JP" sz="2400" dirty="0">
                    <a:latin typeface="+mn-lt"/>
                  </a:rPr>
                  <a:t>.</a:t>
                </a:r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D147F1E8-831A-4DAA-9C08-39FCC47A7A7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t="-31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34D37F8-E037-47B1-8002-3F1E465FD8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23</a:t>
            </a:fld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98A7CDB6-D857-4411-B8F2-1A28CE7C59F5}"/>
                  </a:ext>
                </a:extLst>
              </p:cNvPr>
              <p:cNvSpPr txBox="1"/>
              <p:nvPr/>
            </p:nvSpPr>
            <p:spPr>
              <a:xfrm>
                <a:off x="1184427" y="1730412"/>
                <a:ext cx="6764031" cy="79848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l"/>
                </a:pPr>
                <a14:m>
                  <m:oMath xmlns:m="http://schemas.openxmlformats.org/officeDocument/2006/math">
                    <m:r>
                      <a:rPr lang="en-US" altLang="ja-JP" sz="2000" i="1">
                        <a:latin typeface="Cambria Math" panose="02040503050406030204" pitchFamily="18" charset="0"/>
                      </a:rPr>
                      <m:t>𝜅</m:t>
                    </m:r>
                  </m:oMath>
                </a14:m>
                <a:r>
                  <a:rPr lang="en-US" altLang="ja-JP" sz="2000" i="1" dirty="0">
                    <a:latin typeface="Cambria Math" panose="02040503050406030204" pitchFamily="18" charset="0"/>
                  </a:rPr>
                  <a:t> </a:t>
                </a:r>
                <a:r>
                  <a:rPr lang="en-US" altLang="ja-JP" sz="2000" dirty="0"/>
                  <a:t>is the electric conductivity (constant),</a:t>
                </a:r>
                <a:endParaRPr lang="en-US" altLang="ja-JP" sz="2000" i="1" dirty="0">
                  <a:latin typeface="Cambria Math" panose="02040503050406030204" pitchFamily="18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l"/>
                </a:pPr>
                <a14:m>
                  <m:oMath xmlns:m="http://schemas.openxmlformats.org/officeDocument/2006/math">
                    <m:r>
                      <a:rPr lang="en-US" altLang="ja-JP" sz="2000" i="1">
                        <a:latin typeface="Cambria Math" panose="02040503050406030204" pitchFamily="18" charset="0"/>
                      </a:rPr>
                      <m:t>{</m:t>
                    </m:r>
                    <m:sPre>
                      <m:sPrePr>
                        <m:ctrlPr>
                          <a:rPr lang="en-US" altLang="ja-JP" sz="2000" i="1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m:rPr>
                            <m:sty m:val="p"/>
                          </m:rPr>
                          <a:rPr lang="en-US" altLang="ja-JP" sz="2000"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  <m:e>
                        <m:sSub>
                          <m:sSubPr>
                            <m:ctrlPr>
                              <a:rPr lang="en-US" altLang="ja-JP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000" i="1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altLang="ja-JP" sz="20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r>
                          <a:rPr lang="en-US" altLang="ja-JP" sz="2000" i="1">
                            <a:latin typeface="Cambria Math" panose="02040503050406030204" pitchFamily="18" charset="0"/>
                          </a:rPr>
                          <m:t>}</m:t>
                        </m:r>
                      </m:e>
                    </m:sPre>
                    <m:r>
                      <a:rPr lang="en-US" altLang="ja-JP" sz="2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sz="2000" dirty="0"/>
                  <a:t>is the nodal potential vector related to Edge </a:t>
                </a:r>
                <a14:m>
                  <m:oMath xmlns:m="http://schemas.openxmlformats.org/officeDocument/2006/math">
                    <m:r>
                      <a:rPr lang="en-US" altLang="ja-JP" sz="2000" i="1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altLang="ja-JP" sz="2000" dirty="0"/>
                  <a:t>,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98A7CDB6-D857-4411-B8F2-1A28CE7C59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4427" y="1730412"/>
                <a:ext cx="6764031" cy="798488"/>
              </a:xfrm>
              <a:prstGeom prst="rect">
                <a:avLst/>
              </a:prstGeom>
              <a:blipFill>
                <a:blip r:embed="rId3"/>
                <a:stretch>
                  <a:fillRect l="-811" t="-3817" b="-916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DE31172F-14B2-4CE8-8592-CA7433A4A2BB}"/>
                  </a:ext>
                </a:extLst>
              </p:cNvPr>
              <p:cNvSpPr txBox="1"/>
              <p:nvPr/>
            </p:nvSpPr>
            <p:spPr>
              <a:xfrm>
                <a:off x="2073613" y="5337212"/>
                <a:ext cx="4985660" cy="40011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l"/>
                </a:pPr>
                <a14:m>
                  <m:oMath xmlns:m="http://schemas.openxmlformats.org/officeDocument/2006/math">
                    <m:r>
                      <a:rPr lang="en-US" altLang="ja-JP" sz="2000" b="1" i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𝑮</m:t>
                    </m:r>
                  </m:oMath>
                </a14:m>
                <a:r>
                  <a:rPr lang="en-US" altLang="ja-JP" sz="2000" dirty="0"/>
                  <a:t> is the set of all edges in the FE mesh.</a:t>
                </a:r>
              </a:p>
            </p:txBody>
          </p:sp>
        </mc:Choice>
        <mc:Fallback xmlns="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DE31172F-14B2-4CE8-8592-CA7433A4A2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3613" y="5337212"/>
                <a:ext cx="4985660" cy="400110"/>
              </a:xfrm>
              <a:prstGeom prst="rect">
                <a:avLst/>
              </a:prstGeom>
              <a:blipFill>
                <a:blip r:embed="rId4"/>
                <a:stretch>
                  <a:fillRect l="-1222" t="-7692" r="-489" b="-3230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AA0BEB5-015A-442D-BE4B-0A3737CB556E}"/>
              </a:ext>
            </a:extLst>
          </p:cNvPr>
          <p:cNvSpPr txBox="1"/>
          <p:nvPr/>
        </p:nvSpPr>
        <p:spPr>
          <a:xfrm>
            <a:off x="833293" y="5847655"/>
            <a:ext cx="7466298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>
                <a:solidFill>
                  <a:schemeClr val="tx1"/>
                </a:solidFill>
              </a:rPr>
              <a:t>That’s all. The formulation is quite simple!</a:t>
            </a:r>
            <a:endParaRPr kumimoji="1" lang="ja-JP" alt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8119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B5B98D0-723A-4DED-B821-F62D4B7D9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Characteristics of ES-FEM-T4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140EC6A3-5971-4ADA-80AE-463490DCD5F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kumimoji="1" lang="en-US" altLang="ja-JP" sz="2400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Advantage</a:t>
                </a:r>
              </a:p>
              <a:p>
                <a:pPr>
                  <a:buFont typeface="Wingdings" panose="05000000000000000000" pitchFamily="2" charset="2"/>
                  <a:buChar char="l"/>
                </a:pPr>
                <a:r>
                  <a:rPr lang="en-US" altLang="ja-JP" sz="2400" dirty="0">
                    <a:solidFill>
                      <a:srgbClr val="FF0000"/>
                    </a:solidFill>
                  </a:rPr>
                  <a:t>Superlinear mesh convergence </a:t>
                </a:r>
                <a:r>
                  <a:rPr lang="en-US" altLang="ja-JP" sz="2400" dirty="0"/>
                  <a:t>(as fast as 2</a:t>
                </a:r>
                <a:r>
                  <a:rPr lang="en-US" altLang="ja-JP" sz="2400" baseline="30000" dirty="0"/>
                  <a:t>nd</a:t>
                </a:r>
                <a:r>
                  <a:rPr kumimoji="1" lang="en-US" altLang="ja-JP" sz="2400" dirty="0"/>
                  <a:t>-order </a:t>
                </a:r>
                <a:r>
                  <a:rPr kumimoji="1" lang="en-US" altLang="ja-JP" sz="2400" dirty="0" err="1"/>
                  <a:t>elems</a:t>
                </a:r>
                <a:r>
                  <a:rPr kumimoji="1" lang="en-US" altLang="ja-JP" sz="2400" dirty="0"/>
                  <a:t>.).</a:t>
                </a:r>
              </a:p>
              <a:p>
                <a:pPr>
                  <a:buFont typeface="Wingdings" panose="05000000000000000000" pitchFamily="2" charset="2"/>
                  <a:buChar char="l"/>
                </a:pPr>
                <a:r>
                  <a:rPr lang="en-US" altLang="ja-JP" sz="2400" dirty="0"/>
                  <a:t>Same input file as FEM-T4.</a:t>
                </a:r>
                <a:endParaRPr kumimoji="1" lang="en-US" altLang="ja-JP" sz="2400" dirty="0"/>
              </a:p>
              <a:p>
                <a:pPr>
                  <a:buFont typeface="Wingdings" panose="05000000000000000000" pitchFamily="2" charset="2"/>
                  <a:buChar char="l"/>
                </a:pPr>
                <a:r>
                  <a:rPr kumimoji="1" lang="en-US" altLang="ja-JP" sz="2400" dirty="0"/>
                  <a:t>No increase in DOF (nodal potentials only;</a:t>
                </a:r>
                <a:r>
                  <a:rPr lang="ja-JP" altLang="en-US" sz="2400" dirty="0"/>
                  <a:t> </a:t>
                </a:r>
                <a14:m>
                  <m:oMath xmlns:m="http://schemas.openxmlformats.org/officeDocument/2006/math"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∴</m:t>
                    </m:r>
                  </m:oMath>
                </a14:m>
                <a:r>
                  <a:rPr lang="ja-JP" altLang="en-US" sz="2400" dirty="0"/>
                  <a:t> </a:t>
                </a:r>
                <a:r>
                  <a:rPr lang="en-US" altLang="ja-JP" sz="2400" dirty="0"/>
                  <a:t>easy</a:t>
                </a:r>
                <a:r>
                  <a:rPr lang="ja-JP" altLang="en-US" sz="2400" dirty="0"/>
                  <a:t> </a:t>
                </a:r>
                <a:r>
                  <a:rPr lang="en-US" altLang="ja-JP" sz="2400" dirty="0"/>
                  <a:t>to</a:t>
                </a:r>
                <a:r>
                  <a:rPr lang="ja-JP" altLang="en-US" sz="2400" dirty="0"/>
                  <a:t> </a:t>
                </a:r>
                <a:r>
                  <a:rPr lang="en-US" altLang="ja-JP" sz="2400" dirty="0"/>
                  <a:t>code</a:t>
                </a:r>
                <a:r>
                  <a:rPr kumimoji="1" lang="en-US" altLang="ja-JP" sz="2400" dirty="0"/>
                  <a:t>).</a:t>
                </a:r>
                <a:endParaRPr kumimoji="1" lang="en-US" altLang="ja-JP" dirty="0"/>
              </a:p>
              <a:p>
                <a:pPr marL="0" indent="0">
                  <a:buNone/>
                </a:pPr>
                <a:r>
                  <a:rPr lang="en-US" altLang="ja-JP" sz="2400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Disadvantage</a:t>
                </a:r>
                <a:endParaRPr lang="en-US" altLang="ja-JP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>
                  <a:buFont typeface="Wingdings" panose="05000000000000000000" pitchFamily="2" charset="2"/>
                  <a:buChar char="l"/>
                </a:pPr>
                <a:r>
                  <a:rPr kumimoji="1" lang="en-US" altLang="ja-JP" sz="2400" dirty="0"/>
                  <a:t>Longer assembling time of </a:t>
                </a:r>
                <a14:m>
                  <m:oMath xmlns:m="http://schemas.openxmlformats.org/officeDocument/2006/math"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kumimoji="1" lang="en-US" altLang="ja-JP" sz="2400" dirty="0"/>
                  <a:t> </a:t>
                </a:r>
                <a:r>
                  <a:rPr kumimoji="1" lang="en-US" altLang="ja-JP" sz="2000" dirty="0"/>
                  <a:t>(~x2 of FEM-T4 w/ the same mesh).</a:t>
                </a:r>
              </a:p>
              <a:p>
                <a:pPr>
                  <a:buFont typeface="Wingdings" panose="05000000000000000000" pitchFamily="2" charset="2"/>
                  <a:buChar char="l"/>
                </a:pPr>
                <a:r>
                  <a:rPr kumimoji="1" lang="en-US" altLang="ja-JP" sz="2400" dirty="0"/>
                  <a:t>Wider bandwidth in </a:t>
                </a:r>
                <a14:m>
                  <m:oMath xmlns:m="http://schemas.openxmlformats.org/officeDocument/2006/math"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kumimoji="1" lang="en-US" altLang="ja-JP" sz="2400" dirty="0"/>
                  <a:t> </a:t>
                </a:r>
                <a:r>
                  <a:rPr kumimoji="1" lang="en-US" altLang="ja-JP" sz="2000" dirty="0"/>
                  <a:t>(~x3 of FEM-T4 w/ the same mesh).</a:t>
                </a:r>
                <a:endParaRPr kumimoji="1" lang="en-US" altLang="ja-JP" sz="2400" dirty="0"/>
              </a:p>
              <a:p>
                <a:pPr>
                  <a:buFont typeface="Wingdings" panose="05000000000000000000" pitchFamily="2" charset="2"/>
                  <a:buChar char="l"/>
                </a:pPr>
                <a:r>
                  <a:rPr lang="en-US" altLang="ja-JP" sz="2400" dirty="0"/>
                  <a:t>No longer an independent T4 element.</a:t>
                </a:r>
                <a:endParaRPr kumimoji="1" lang="ja-JP" altLang="en-US" sz="2400" dirty="0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140EC6A3-5971-4ADA-80AE-463490DCD5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186" t="-1584" r="-105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09EC5F8-4217-4E1B-91E9-A5343979DF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24</a:t>
            </a:fld>
            <a:endParaRPr lang="ja-JP" altLang="en-US" dirty="0"/>
          </a:p>
        </p:txBody>
      </p:sp>
      <p:sp>
        <p:nvSpPr>
          <p:cNvPr id="5" name="二等辺三角形 4">
            <a:extLst>
              <a:ext uri="{FF2B5EF4-FFF2-40B4-BE49-F238E27FC236}">
                <a16:creationId xmlns:a16="http://schemas.microsoft.com/office/drawing/2014/main" id="{E86F1723-7E28-4CA4-9BA0-EC635855B426}"/>
              </a:ext>
            </a:extLst>
          </p:cNvPr>
          <p:cNvSpPr/>
          <p:nvPr/>
        </p:nvSpPr>
        <p:spPr>
          <a:xfrm>
            <a:off x="5198042" y="4581122"/>
            <a:ext cx="504056" cy="432048"/>
          </a:xfrm>
          <a:prstGeom prst="triangl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二等辺三角形 6">
            <a:extLst>
              <a:ext uri="{FF2B5EF4-FFF2-40B4-BE49-F238E27FC236}">
                <a16:creationId xmlns:a16="http://schemas.microsoft.com/office/drawing/2014/main" id="{67BAA91D-E688-4D7A-A78B-13689DA1B0B4}"/>
              </a:ext>
            </a:extLst>
          </p:cNvPr>
          <p:cNvSpPr/>
          <p:nvPr/>
        </p:nvSpPr>
        <p:spPr>
          <a:xfrm rot="10800000">
            <a:off x="5450070" y="4581122"/>
            <a:ext cx="504056" cy="432048"/>
          </a:xfrm>
          <a:prstGeom prst="triangle">
            <a:avLst/>
          </a:prstGeom>
          <a:solidFill>
            <a:srgbClr val="4DFFC4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二等辺三角形 7">
            <a:extLst>
              <a:ext uri="{FF2B5EF4-FFF2-40B4-BE49-F238E27FC236}">
                <a16:creationId xmlns:a16="http://schemas.microsoft.com/office/drawing/2014/main" id="{A669F2D4-6055-4DDC-874A-422190D49E02}"/>
              </a:ext>
            </a:extLst>
          </p:cNvPr>
          <p:cNvSpPr/>
          <p:nvPr/>
        </p:nvSpPr>
        <p:spPr>
          <a:xfrm>
            <a:off x="5700894" y="4581123"/>
            <a:ext cx="504056" cy="432048"/>
          </a:xfrm>
          <a:prstGeom prst="triangle">
            <a:avLst/>
          </a:prstGeom>
          <a:solidFill>
            <a:srgbClr val="4DFFC4"/>
          </a:solidFill>
          <a:ln w="38100">
            <a:solidFill>
              <a:srgbClr val="E48D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二等辺三角形 10">
            <a:extLst>
              <a:ext uri="{FF2B5EF4-FFF2-40B4-BE49-F238E27FC236}">
                <a16:creationId xmlns:a16="http://schemas.microsoft.com/office/drawing/2014/main" id="{885E900F-9C3C-4821-A493-1CAFE11B7988}"/>
              </a:ext>
            </a:extLst>
          </p:cNvPr>
          <p:cNvSpPr/>
          <p:nvPr/>
        </p:nvSpPr>
        <p:spPr>
          <a:xfrm rot="10800000">
            <a:off x="6455774" y="4581122"/>
            <a:ext cx="504056" cy="432048"/>
          </a:xfrm>
          <a:prstGeom prst="triangle">
            <a:avLst/>
          </a:prstGeom>
          <a:solidFill>
            <a:srgbClr val="4DFFC4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二等辺三角形 11">
            <a:extLst>
              <a:ext uri="{FF2B5EF4-FFF2-40B4-BE49-F238E27FC236}">
                <a16:creationId xmlns:a16="http://schemas.microsoft.com/office/drawing/2014/main" id="{A8489348-4164-404A-A6BB-12871D7C392B}"/>
              </a:ext>
            </a:extLst>
          </p:cNvPr>
          <p:cNvSpPr/>
          <p:nvPr/>
        </p:nvSpPr>
        <p:spPr>
          <a:xfrm>
            <a:off x="6706598" y="4581123"/>
            <a:ext cx="504056" cy="432048"/>
          </a:xfrm>
          <a:prstGeom prst="triangl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二等辺三角形 13">
            <a:extLst>
              <a:ext uri="{FF2B5EF4-FFF2-40B4-BE49-F238E27FC236}">
                <a16:creationId xmlns:a16="http://schemas.microsoft.com/office/drawing/2014/main" id="{B74CCBE7-2C3E-43CD-A416-A86EF9ECF68F}"/>
              </a:ext>
            </a:extLst>
          </p:cNvPr>
          <p:cNvSpPr/>
          <p:nvPr/>
        </p:nvSpPr>
        <p:spPr>
          <a:xfrm>
            <a:off x="5448866" y="4149072"/>
            <a:ext cx="504056" cy="432048"/>
          </a:xfrm>
          <a:prstGeom prst="triangl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二等辺三角形 15">
            <a:extLst>
              <a:ext uri="{FF2B5EF4-FFF2-40B4-BE49-F238E27FC236}">
                <a16:creationId xmlns:a16="http://schemas.microsoft.com/office/drawing/2014/main" id="{75337791-C25D-4DED-B711-C12A0A264D94}"/>
              </a:ext>
            </a:extLst>
          </p:cNvPr>
          <p:cNvSpPr/>
          <p:nvPr/>
        </p:nvSpPr>
        <p:spPr>
          <a:xfrm>
            <a:off x="5951718" y="4149073"/>
            <a:ext cx="504056" cy="432048"/>
          </a:xfrm>
          <a:prstGeom prst="triangle">
            <a:avLst/>
          </a:prstGeom>
          <a:solidFill>
            <a:srgbClr val="4DFFC4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二等辺三角形 14">
            <a:extLst>
              <a:ext uri="{FF2B5EF4-FFF2-40B4-BE49-F238E27FC236}">
                <a16:creationId xmlns:a16="http://schemas.microsoft.com/office/drawing/2014/main" id="{E948B7E9-E1EB-4D4E-92F4-860EA2F0480A}"/>
              </a:ext>
            </a:extLst>
          </p:cNvPr>
          <p:cNvSpPr/>
          <p:nvPr/>
        </p:nvSpPr>
        <p:spPr>
          <a:xfrm rot="10800000">
            <a:off x="5700894" y="4149072"/>
            <a:ext cx="504056" cy="432048"/>
          </a:xfrm>
          <a:prstGeom prst="triangl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二等辺三角形 16">
            <a:extLst>
              <a:ext uri="{FF2B5EF4-FFF2-40B4-BE49-F238E27FC236}">
                <a16:creationId xmlns:a16="http://schemas.microsoft.com/office/drawing/2014/main" id="{5BCD2F7F-F441-490E-AB2F-5DA0057C2B6B}"/>
              </a:ext>
            </a:extLst>
          </p:cNvPr>
          <p:cNvSpPr/>
          <p:nvPr/>
        </p:nvSpPr>
        <p:spPr>
          <a:xfrm rot="10800000">
            <a:off x="6203746" y="4149073"/>
            <a:ext cx="504056" cy="432048"/>
          </a:xfrm>
          <a:prstGeom prst="triangl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二等辺三角形 17">
            <a:extLst>
              <a:ext uri="{FF2B5EF4-FFF2-40B4-BE49-F238E27FC236}">
                <a16:creationId xmlns:a16="http://schemas.microsoft.com/office/drawing/2014/main" id="{44AB16CB-E78C-48FF-85ED-5282EC521F35}"/>
              </a:ext>
            </a:extLst>
          </p:cNvPr>
          <p:cNvSpPr/>
          <p:nvPr/>
        </p:nvSpPr>
        <p:spPr>
          <a:xfrm>
            <a:off x="6454570" y="4149072"/>
            <a:ext cx="504056" cy="432048"/>
          </a:xfrm>
          <a:prstGeom prst="triangl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二等辺三角形 18">
            <a:extLst>
              <a:ext uri="{FF2B5EF4-FFF2-40B4-BE49-F238E27FC236}">
                <a16:creationId xmlns:a16="http://schemas.microsoft.com/office/drawing/2014/main" id="{F441856D-7952-425B-8513-0FE204430548}"/>
              </a:ext>
            </a:extLst>
          </p:cNvPr>
          <p:cNvSpPr/>
          <p:nvPr/>
        </p:nvSpPr>
        <p:spPr>
          <a:xfrm rot="10800000">
            <a:off x="6706598" y="4149072"/>
            <a:ext cx="504056" cy="432048"/>
          </a:xfrm>
          <a:prstGeom prst="triangl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二等辺三角形 21">
            <a:extLst>
              <a:ext uri="{FF2B5EF4-FFF2-40B4-BE49-F238E27FC236}">
                <a16:creationId xmlns:a16="http://schemas.microsoft.com/office/drawing/2014/main" id="{F0026FDA-2D06-48E9-B1C3-5A42A8DD4F34}"/>
              </a:ext>
            </a:extLst>
          </p:cNvPr>
          <p:cNvSpPr/>
          <p:nvPr/>
        </p:nvSpPr>
        <p:spPr>
          <a:xfrm>
            <a:off x="5196838" y="5445219"/>
            <a:ext cx="504056" cy="432048"/>
          </a:xfrm>
          <a:prstGeom prst="triangl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二等辺三角形 22">
            <a:extLst>
              <a:ext uri="{FF2B5EF4-FFF2-40B4-BE49-F238E27FC236}">
                <a16:creationId xmlns:a16="http://schemas.microsoft.com/office/drawing/2014/main" id="{D98A5114-F16C-49AD-9408-AE1B6D09E306}"/>
              </a:ext>
            </a:extLst>
          </p:cNvPr>
          <p:cNvSpPr/>
          <p:nvPr/>
        </p:nvSpPr>
        <p:spPr>
          <a:xfrm rot="10800000">
            <a:off x="5448866" y="5445219"/>
            <a:ext cx="504056" cy="432048"/>
          </a:xfrm>
          <a:prstGeom prst="triangl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二等辺三角形 23">
            <a:extLst>
              <a:ext uri="{FF2B5EF4-FFF2-40B4-BE49-F238E27FC236}">
                <a16:creationId xmlns:a16="http://schemas.microsoft.com/office/drawing/2014/main" id="{70EF363A-6F98-495B-8CC0-8D0D28DAFE7A}"/>
              </a:ext>
            </a:extLst>
          </p:cNvPr>
          <p:cNvSpPr/>
          <p:nvPr/>
        </p:nvSpPr>
        <p:spPr>
          <a:xfrm>
            <a:off x="5699690" y="5445220"/>
            <a:ext cx="504056" cy="432048"/>
          </a:xfrm>
          <a:prstGeom prst="triangl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二等辺三角形 24">
            <a:extLst>
              <a:ext uri="{FF2B5EF4-FFF2-40B4-BE49-F238E27FC236}">
                <a16:creationId xmlns:a16="http://schemas.microsoft.com/office/drawing/2014/main" id="{25263921-A13D-4640-9927-A9F21E6374D7}"/>
              </a:ext>
            </a:extLst>
          </p:cNvPr>
          <p:cNvSpPr/>
          <p:nvPr/>
        </p:nvSpPr>
        <p:spPr>
          <a:xfrm rot="10800000">
            <a:off x="5951718" y="5445224"/>
            <a:ext cx="504056" cy="432048"/>
          </a:xfrm>
          <a:prstGeom prst="triangle">
            <a:avLst/>
          </a:prstGeom>
          <a:solidFill>
            <a:srgbClr val="4DFFC4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二等辺三角形 25">
            <a:extLst>
              <a:ext uri="{FF2B5EF4-FFF2-40B4-BE49-F238E27FC236}">
                <a16:creationId xmlns:a16="http://schemas.microsoft.com/office/drawing/2014/main" id="{48039D47-3205-4A6E-A8AE-B5E3FBEB1C7F}"/>
              </a:ext>
            </a:extLst>
          </p:cNvPr>
          <p:cNvSpPr/>
          <p:nvPr/>
        </p:nvSpPr>
        <p:spPr>
          <a:xfrm>
            <a:off x="6202542" y="5445219"/>
            <a:ext cx="504056" cy="432048"/>
          </a:xfrm>
          <a:prstGeom prst="triangl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二等辺三角形 26">
            <a:extLst>
              <a:ext uri="{FF2B5EF4-FFF2-40B4-BE49-F238E27FC236}">
                <a16:creationId xmlns:a16="http://schemas.microsoft.com/office/drawing/2014/main" id="{B171D7A5-D5F7-40AD-B4CC-C15BEA06DDD7}"/>
              </a:ext>
            </a:extLst>
          </p:cNvPr>
          <p:cNvSpPr/>
          <p:nvPr/>
        </p:nvSpPr>
        <p:spPr>
          <a:xfrm rot="10800000">
            <a:off x="6454570" y="5445219"/>
            <a:ext cx="504056" cy="432048"/>
          </a:xfrm>
          <a:prstGeom prst="triangl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二等辺三角形 27">
            <a:extLst>
              <a:ext uri="{FF2B5EF4-FFF2-40B4-BE49-F238E27FC236}">
                <a16:creationId xmlns:a16="http://schemas.microsoft.com/office/drawing/2014/main" id="{83D93C30-2C3A-4FF2-A439-A32C54E44518}"/>
              </a:ext>
            </a:extLst>
          </p:cNvPr>
          <p:cNvSpPr/>
          <p:nvPr/>
        </p:nvSpPr>
        <p:spPr>
          <a:xfrm>
            <a:off x="6705394" y="5445220"/>
            <a:ext cx="504056" cy="432048"/>
          </a:xfrm>
          <a:prstGeom prst="triangl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二等辺三角形 29">
            <a:extLst>
              <a:ext uri="{FF2B5EF4-FFF2-40B4-BE49-F238E27FC236}">
                <a16:creationId xmlns:a16="http://schemas.microsoft.com/office/drawing/2014/main" id="{E245F6F6-5B54-4B51-93B8-1762EA134DEF}"/>
              </a:ext>
            </a:extLst>
          </p:cNvPr>
          <p:cNvSpPr/>
          <p:nvPr/>
        </p:nvSpPr>
        <p:spPr>
          <a:xfrm>
            <a:off x="5447662" y="5013169"/>
            <a:ext cx="504056" cy="432048"/>
          </a:xfrm>
          <a:prstGeom prst="triangle">
            <a:avLst/>
          </a:prstGeom>
          <a:solidFill>
            <a:srgbClr val="4DFFC4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二等辺三角形 33">
            <a:extLst>
              <a:ext uri="{FF2B5EF4-FFF2-40B4-BE49-F238E27FC236}">
                <a16:creationId xmlns:a16="http://schemas.microsoft.com/office/drawing/2014/main" id="{C1E569AF-A394-485B-92B4-DDD15E152D61}"/>
              </a:ext>
            </a:extLst>
          </p:cNvPr>
          <p:cNvSpPr/>
          <p:nvPr/>
        </p:nvSpPr>
        <p:spPr>
          <a:xfrm>
            <a:off x="6453366" y="5013169"/>
            <a:ext cx="504056" cy="432048"/>
          </a:xfrm>
          <a:prstGeom prst="triangle">
            <a:avLst/>
          </a:prstGeom>
          <a:solidFill>
            <a:srgbClr val="4DFFC4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二等辺三角形 34">
            <a:extLst>
              <a:ext uri="{FF2B5EF4-FFF2-40B4-BE49-F238E27FC236}">
                <a16:creationId xmlns:a16="http://schemas.microsoft.com/office/drawing/2014/main" id="{C932A928-8246-4F59-9304-6506C6233A63}"/>
              </a:ext>
            </a:extLst>
          </p:cNvPr>
          <p:cNvSpPr/>
          <p:nvPr/>
        </p:nvSpPr>
        <p:spPr>
          <a:xfrm rot="10800000">
            <a:off x="6705394" y="5013169"/>
            <a:ext cx="504056" cy="432048"/>
          </a:xfrm>
          <a:prstGeom prst="triangl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二等辺三角形 37">
            <a:extLst>
              <a:ext uri="{FF2B5EF4-FFF2-40B4-BE49-F238E27FC236}">
                <a16:creationId xmlns:a16="http://schemas.microsoft.com/office/drawing/2014/main" id="{025D6205-EDED-40DD-8A00-2A4C2D747739}"/>
              </a:ext>
            </a:extLst>
          </p:cNvPr>
          <p:cNvSpPr/>
          <p:nvPr/>
        </p:nvSpPr>
        <p:spPr>
          <a:xfrm>
            <a:off x="1865247" y="4581122"/>
            <a:ext cx="504056" cy="432048"/>
          </a:xfrm>
          <a:prstGeom prst="triangl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二等辺三角形 38">
            <a:extLst>
              <a:ext uri="{FF2B5EF4-FFF2-40B4-BE49-F238E27FC236}">
                <a16:creationId xmlns:a16="http://schemas.microsoft.com/office/drawing/2014/main" id="{625A2FD5-8B0B-4753-9221-C186E1E5F1F4}"/>
              </a:ext>
            </a:extLst>
          </p:cNvPr>
          <p:cNvSpPr/>
          <p:nvPr/>
        </p:nvSpPr>
        <p:spPr>
          <a:xfrm rot="10800000">
            <a:off x="2117275" y="4581122"/>
            <a:ext cx="504056" cy="432048"/>
          </a:xfrm>
          <a:prstGeom prst="triangl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二等辺三角形 39">
            <a:extLst>
              <a:ext uri="{FF2B5EF4-FFF2-40B4-BE49-F238E27FC236}">
                <a16:creationId xmlns:a16="http://schemas.microsoft.com/office/drawing/2014/main" id="{93916444-7021-4DC6-86DA-3E5D0DA7146C}"/>
              </a:ext>
            </a:extLst>
          </p:cNvPr>
          <p:cNvSpPr/>
          <p:nvPr/>
        </p:nvSpPr>
        <p:spPr>
          <a:xfrm>
            <a:off x="2368099" y="4581123"/>
            <a:ext cx="504056" cy="432048"/>
          </a:xfrm>
          <a:prstGeom prst="triangle">
            <a:avLst/>
          </a:prstGeom>
          <a:solidFill>
            <a:srgbClr val="4DFFC4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二等辺三角形 40">
            <a:extLst>
              <a:ext uri="{FF2B5EF4-FFF2-40B4-BE49-F238E27FC236}">
                <a16:creationId xmlns:a16="http://schemas.microsoft.com/office/drawing/2014/main" id="{66D99345-86E6-41A8-8279-612685F02C89}"/>
              </a:ext>
            </a:extLst>
          </p:cNvPr>
          <p:cNvSpPr/>
          <p:nvPr/>
        </p:nvSpPr>
        <p:spPr>
          <a:xfrm rot="10800000">
            <a:off x="2620127" y="4581123"/>
            <a:ext cx="504056" cy="432048"/>
          </a:xfrm>
          <a:prstGeom prst="triangle">
            <a:avLst/>
          </a:prstGeom>
          <a:solidFill>
            <a:srgbClr val="4DFFC4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二等辺三角形 41">
            <a:extLst>
              <a:ext uri="{FF2B5EF4-FFF2-40B4-BE49-F238E27FC236}">
                <a16:creationId xmlns:a16="http://schemas.microsoft.com/office/drawing/2014/main" id="{65FF6EB6-A218-41D4-833C-6EA4E14B4225}"/>
              </a:ext>
            </a:extLst>
          </p:cNvPr>
          <p:cNvSpPr/>
          <p:nvPr/>
        </p:nvSpPr>
        <p:spPr>
          <a:xfrm>
            <a:off x="2870951" y="4581122"/>
            <a:ext cx="504056" cy="432048"/>
          </a:xfrm>
          <a:prstGeom prst="triangle">
            <a:avLst/>
          </a:prstGeom>
          <a:solidFill>
            <a:srgbClr val="4DFFC4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二等辺三角形 42">
            <a:extLst>
              <a:ext uri="{FF2B5EF4-FFF2-40B4-BE49-F238E27FC236}">
                <a16:creationId xmlns:a16="http://schemas.microsoft.com/office/drawing/2014/main" id="{C769EB49-7D0E-4364-BD0F-474FA93C9036}"/>
              </a:ext>
            </a:extLst>
          </p:cNvPr>
          <p:cNvSpPr/>
          <p:nvPr/>
        </p:nvSpPr>
        <p:spPr>
          <a:xfrm rot="10800000">
            <a:off x="3122979" y="4581122"/>
            <a:ext cx="504056" cy="432048"/>
          </a:xfrm>
          <a:prstGeom prst="triangl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二等辺三角形 43">
            <a:extLst>
              <a:ext uri="{FF2B5EF4-FFF2-40B4-BE49-F238E27FC236}">
                <a16:creationId xmlns:a16="http://schemas.microsoft.com/office/drawing/2014/main" id="{A4232978-45D0-440D-B424-23FCF99F517F}"/>
              </a:ext>
            </a:extLst>
          </p:cNvPr>
          <p:cNvSpPr/>
          <p:nvPr/>
        </p:nvSpPr>
        <p:spPr>
          <a:xfrm>
            <a:off x="3373803" y="4581123"/>
            <a:ext cx="504056" cy="432048"/>
          </a:xfrm>
          <a:prstGeom prst="triangl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二等辺三角形 45">
            <a:extLst>
              <a:ext uri="{FF2B5EF4-FFF2-40B4-BE49-F238E27FC236}">
                <a16:creationId xmlns:a16="http://schemas.microsoft.com/office/drawing/2014/main" id="{7943A7BA-9FF2-4E92-B937-ACC09E591936}"/>
              </a:ext>
            </a:extLst>
          </p:cNvPr>
          <p:cNvSpPr/>
          <p:nvPr/>
        </p:nvSpPr>
        <p:spPr>
          <a:xfrm>
            <a:off x="2116071" y="4149072"/>
            <a:ext cx="504056" cy="432048"/>
          </a:xfrm>
          <a:prstGeom prst="triangl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二等辺三角形 46">
            <a:extLst>
              <a:ext uri="{FF2B5EF4-FFF2-40B4-BE49-F238E27FC236}">
                <a16:creationId xmlns:a16="http://schemas.microsoft.com/office/drawing/2014/main" id="{9CBA7C1E-1D54-464B-89FF-26B14D3CCEF1}"/>
              </a:ext>
            </a:extLst>
          </p:cNvPr>
          <p:cNvSpPr/>
          <p:nvPr/>
        </p:nvSpPr>
        <p:spPr>
          <a:xfrm rot="10800000">
            <a:off x="2368099" y="4149072"/>
            <a:ext cx="504056" cy="432048"/>
          </a:xfrm>
          <a:prstGeom prst="triangl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二等辺三角形 47">
            <a:extLst>
              <a:ext uri="{FF2B5EF4-FFF2-40B4-BE49-F238E27FC236}">
                <a16:creationId xmlns:a16="http://schemas.microsoft.com/office/drawing/2014/main" id="{2E8F014B-03F0-4227-80FB-CF5677F56956}"/>
              </a:ext>
            </a:extLst>
          </p:cNvPr>
          <p:cNvSpPr/>
          <p:nvPr/>
        </p:nvSpPr>
        <p:spPr>
          <a:xfrm>
            <a:off x="2618923" y="4149073"/>
            <a:ext cx="504056" cy="432048"/>
          </a:xfrm>
          <a:prstGeom prst="triangl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二等辺三角形 48">
            <a:extLst>
              <a:ext uri="{FF2B5EF4-FFF2-40B4-BE49-F238E27FC236}">
                <a16:creationId xmlns:a16="http://schemas.microsoft.com/office/drawing/2014/main" id="{06475E87-1340-42A7-8C8D-49627F32570D}"/>
              </a:ext>
            </a:extLst>
          </p:cNvPr>
          <p:cNvSpPr/>
          <p:nvPr/>
        </p:nvSpPr>
        <p:spPr>
          <a:xfrm rot="10800000">
            <a:off x="2870951" y="4149073"/>
            <a:ext cx="504056" cy="432048"/>
          </a:xfrm>
          <a:prstGeom prst="triangl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二等辺三角形 49">
            <a:extLst>
              <a:ext uri="{FF2B5EF4-FFF2-40B4-BE49-F238E27FC236}">
                <a16:creationId xmlns:a16="http://schemas.microsoft.com/office/drawing/2014/main" id="{9CEF0A81-9C3F-42A2-B42F-FEE8D8504A73}"/>
              </a:ext>
            </a:extLst>
          </p:cNvPr>
          <p:cNvSpPr/>
          <p:nvPr/>
        </p:nvSpPr>
        <p:spPr>
          <a:xfrm>
            <a:off x="3121775" y="4149072"/>
            <a:ext cx="504056" cy="432048"/>
          </a:xfrm>
          <a:prstGeom prst="triangl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二等辺三角形 50">
            <a:extLst>
              <a:ext uri="{FF2B5EF4-FFF2-40B4-BE49-F238E27FC236}">
                <a16:creationId xmlns:a16="http://schemas.microsoft.com/office/drawing/2014/main" id="{24926A96-787A-4B9E-B3A9-D1C7FA657FCC}"/>
              </a:ext>
            </a:extLst>
          </p:cNvPr>
          <p:cNvSpPr/>
          <p:nvPr/>
        </p:nvSpPr>
        <p:spPr>
          <a:xfrm rot="10800000">
            <a:off x="3373803" y="4149072"/>
            <a:ext cx="504056" cy="432048"/>
          </a:xfrm>
          <a:prstGeom prst="triangl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二等辺三角形 52">
            <a:extLst>
              <a:ext uri="{FF2B5EF4-FFF2-40B4-BE49-F238E27FC236}">
                <a16:creationId xmlns:a16="http://schemas.microsoft.com/office/drawing/2014/main" id="{F16AE434-B421-4C70-A60D-D94926CBDE7C}"/>
              </a:ext>
            </a:extLst>
          </p:cNvPr>
          <p:cNvSpPr/>
          <p:nvPr/>
        </p:nvSpPr>
        <p:spPr>
          <a:xfrm rot="10800000">
            <a:off x="5199245" y="4149073"/>
            <a:ext cx="504056" cy="432048"/>
          </a:xfrm>
          <a:prstGeom prst="triangl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二等辺三角形 53">
            <a:extLst>
              <a:ext uri="{FF2B5EF4-FFF2-40B4-BE49-F238E27FC236}">
                <a16:creationId xmlns:a16="http://schemas.microsoft.com/office/drawing/2014/main" id="{1FF6BD42-F50D-452B-9439-02042C63DBC8}"/>
              </a:ext>
            </a:extLst>
          </p:cNvPr>
          <p:cNvSpPr/>
          <p:nvPr/>
        </p:nvSpPr>
        <p:spPr>
          <a:xfrm>
            <a:off x="1864043" y="5445219"/>
            <a:ext cx="504056" cy="432048"/>
          </a:xfrm>
          <a:prstGeom prst="triangl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二等辺三角形 54">
            <a:extLst>
              <a:ext uri="{FF2B5EF4-FFF2-40B4-BE49-F238E27FC236}">
                <a16:creationId xmlns:a16="http://schemas.microsoft.com/office/drawing/2014/main" id="{487FFC01-2BFC-4BEB-A8F9-51983290022B}"/>
              </a:ext>
            </a:extLst>
          </p:cNvPr>
          <p:cNvSpPr/>
          <p:nvPr/>
        </p:nvSpPr>
        <p:spPr>
          <a:xfrm rot="10800000">
            <a:off x="2116071" y="5445219"/>
            <a:ext cx="504056" cy="432048"/>
          </a:xfrm>
          <a:prstGeom prst="triangl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二等辺三角形 55">
            <a:extLst>
              <a:ext uri="{FF2B5EF4-FFF2-40B4-BE49-F238E27FC236}">
                <a16:creationId xmlns:a16="http://schemas.microsoft.com/office/drawing/2014/main" id="{95FB9EFF-972A-4B6C-A37F-AAFE48996662}"/>
              </a:ext>
            </a:extLst>
          </p:cNvPr>
          <p:cNvSpPr/>
          <p:nvPr/>
        </p:nvSpPr>
        <p:spPr>
          <a:xfrm>
            <a:off x="2366895" y="5445220"/>
            <a:ext cx="504056" cy="432048"/>
          </a:xfrm>
          <a:prstGeom prst="triangl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二等辺三角形 56">
            <a:extLst>
              <a:ext uri="{FF2B5EF4-FFF2-40B4-BE49-F238E27FC236}">
                <a16:creationId xmlns:a16="http://schemas.microsoft.com/office/drawing/2014/main" id="{73B453C8-25EA-4EE0-8AB6-85DACFC3DE45}"/>
              </a:ext>
            </a:extLst>
          </p:cNvPr>
          <p:cNvSpPr/>
          <p:nvPr/>
        </p:nvSpPr>
        <p:spPr>
          <a:xfrm rot="10800000">
            <a:off x="2618923" y="5445220"/>
            <a:ext cx="504056" cy="432048"/>
          </a:xfrm>
          <a:prstGeom prst="triangl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二等辺三角形 57">
            <a:extLst>
              <a:ext uri="{FF2B5EF4-FFF2-40B4-BE49-F238E27FC236}">
                <a16:creationId xmlns:a16="http://schemas.microsoft.com/office/drawing/2014/main" id="{6F12AFD5-7844-4069-BD51-6BF92E146A5B}"/>
              </a:ext>
            </a:extLst>
          </p:cNvPr>
          <p:cNvSpPr/>
          <p:nvPr/>
        </p:nvSpPr>
        <p:spPr>
          <a:xfrm>
            <a:off x="2869747" y="5445219"/>
            <a:ext cx="504056" cy="432048"/>
          </a:xfrm>
          <a:prstGeom prst="triangl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" name="二等辺三角形 58">
            <a:extLst>
              <a:ext uri="{FF2B5EF4-FFF2-40B4-BE49-F238E27FC236}">
                <a16:creationId xmlns:a16="http://schemas.microsoft.com/office/drawing/2014/main" id="{FA8A36F5-D33C-44B5-ACC1-A50A19EBD1ED}"/>
              </a:ext>
            </a:extLst>
          </p:cNvPr>
          <p:cNvSpPr/>
          <p:nvPr/>
        </p:nvSpPr>
        <p:spPr>
          <a:xfrm rot="10800000">
            <a:off x="3121775" y="5445219"/>
            <a:ext cx="504056" cy="432048"/>
          </a:xfrm>
          <a:prstGeom prst="triangl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二等辺三角形 59">
            <a:extLst>
              <a:ext uri="{FF2B5EF4-FFF2-40B4-BE49-F238E27FC236}">
                <a16:creationId xmlns:a16="http://schemas.microsoft.com/office/drawing/2014/main" id="{1C529367-ECB4-4466-8D80-651FAB932286}"/>
              </a:ext>
            </a:extLst>
          </p:cNvPr>
          <p:cNvSpPr/>
          <p:nvPr/>
        </p:nvSpPr>
        <p:spPr>
          <a:xfrm>
            <a:off x="3372599" y="5445220"/>
            <a:ext cx="504056" cy="432048"/>
          </a:xfrm>
          <a:prstGeom prst="triangl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" name="二等辺三角形 61">
            <a:extLst>
              <a:ext uri="{FF2B5EF4-FFF2-40B4-BE49-F238E27FC236}">
                <a16:creationId xmlns:a16="http://schemas.microsoft.com/office/drawing/2014/main" id="{C98873CF-9A7C-465C-8331-42BCDCA0D361}"/>
              </a:ext>
            </a:extLst>
          </p:cNvPr>
          <p:cNvSpPr/>
          <p:nvPr/>
        </p:nvSpPr>
        <p:spPr>
          <a:xfrm>
            <a:off x="2114867" y="5013169"/>
            <a:ext cx="504056" cy="432048"/>
          </a:xfrm>
          <a:prstGeom prst="triangl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" name="二等辺三角形 62">
            <a:extLst>
              <a:ext uri="{FF2B5EF4-FFF2-40B4-BE49-F238E27FC236}">
                <a16:creationId xmlns:a16="http://schemas.microsoft.com/office/drawing/2014/main" id="{F404BE70-C04A-4699-8E17-5866E54C9084}"/>
              </a:ext>
            </a:extLst>
          </p:cNvPr>
          <p:cNvSpPr/>
          <p:nvPr/>
        </p:nvSpPr>
        <p:spPr>
          <a:xfrm rot="10800000">
            <a:off x="2366895" y="5013169"/>
            <a:ext cx="504056" cy="432048"/>
          </a:xfrm>
          <a:prstGeom prst="triangle">
            <a:avLst/>
          </a:prstGeom>
          <a:solidFill>
            <a:srgbClr val="4DFFC4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" name="二等辺三角形 63">
            <a:extLst>
              <a:ext uri="{FF2B5EF4-FFF2-40B4-BE49-F238E27FC236}">
                <a16:creationId xmlns:a16="http://schemas.microsoft.com/office/drawing/2014/main" id="{150F1A13-86B4-42F6-87AA-64B053F91053}"/>
              </a:ext>
            </a:extLst>
          </p:cNvPr>
          <p:cNvSpPr/>
          <p:nvPr/>
        </p:nvSpPr>
        <p:spPr>
          <a:xfrm>
            <a:off x="2617719" y="5013170"/>
            <a:ext cx="504056" cy="432048"/>
          </a:xfrm>
          <a:prstGeom prst="triangle">
            <a:avLst/>
          </a:prstGeom>
          <a:solidFill>
            <a:srgbClr val="4DFFC4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5" name="二等辺三角形 64">
            <a:extLst>
              <a:ext uri="{FF2B5EF4-FFF2-40B4-BE49-F238E27FC236}">
                <a16:creationId xmlns:a16="http://schemas.microsoft.com/office/drawing/2014/main" id="{149C9995-E382-4B2F-9DFA-4E77E934AC62}"/>
              </a:ext>
            </a:extLst>
          </p:cNvPr>
          <p:cNvSpPr/>
          <p:nvPr/>
        </p:nvSpPr>
        <p:spPr>
          <a:xfrm rot="10800000">
            <a:off x="2869747" y="5013170"/>
            <a:ext cx="504056" cy="432048"/>
          </a:xfrm>
          <a:prstGeom prst="triangle">
            <a:avLst/>
          </a:prstGeom>
          <a:solidFill>
            <a:srgbClr val="4DFFC4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" name="二等辺三角形 65">
            <a:extLst>
              <a:ext uri="{FF2B5EF4-FFF2-40B4-BE49-F238E27FC236}">
                <a16:creationId xmlns:a16="http://schemas.microsoft.com/office/drawing/2014/main" id="{252CAA7D-B5FE-4E79-991A-E4EB7FFF93D1}"/>
              </a:ext>
            </a:extLst>
          </p:cNvPr>
          <p:cNvSpPr/>
          <p:nvPr/>
        </p:nvSpPr>
        <p:spPr>
          <a:xfrm>
            <a:off x="3120571" y="5013169"/>
            <a:ext cx="504056" cy="432048"/>
          </a:xfrm>
          <a:prstGeom prst="triangl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7" name="二等辺三角形 66">
            <a:extLst>
              <a:ext uri="{FF2B5EF4-FFF2-40B4-BE49-F238E27FC236}">
                <a16:creationId xmlns:a16="http://schemas.microsoft.com/office/drawing/2014/main" id="{74982BEC-661A-4CD8-A938-052B66D28A29}"/>
              </a:ext>
            </a:extLst>
          </p:cNvPr>
          <p:cNvSpPr/>
          <p:nvPr/>
        </p:nvSpPr>
        <p:spPr>
          <a:xfrm rot="10800000">
            <a:off x="3372599" y="5013169"/>
            <a:ext cx="504056" cy="432048"/>
          </a:xfrm>
          <a:prstGeom prst="triangl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9" name="二等辺三角形 68">
            <a:extLst>
              <a:ext uri="{FF2B5EF4-FFF2-40B4-BE49-F238E27FC236}">
                <a16:creationId xmlns:a16="http://schemas.microsoft.com/office/drawing/2014/main" id="{681BAA42-07EF-4631-9BD8-8D895E7EEBAA}"/>
              </a:ext>
            </a:extLst>
          </p:cNvPr>
          <p:cNvSpPr/>
          <p:nvPr/>
        </p:nvSpPr>
        <p:spPr>
          <a:xfrm rot="10800000">
            <a:off x="5198041" y="5013170"/>
            <a:ext cx="504056" cy="432048"/>
          </a:xfrm>
          <a:prstGeom prst="triangl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6" name="楕円 85">
            <a:extLst>
              <a:ext uri="{FF2B5EF4-FFF2-40B4-BE49-F238E27FC236}">
                <a16:creationId xmlns:a16="http://schemas.microsoft.com/office/drawing/2014/main" id="{EBECEDA7-B7FE-43DC-839A-6FF6F2784A9D}"/>
              </a:ext>
            </a:extLst>
          </p:cNvPr>
          <p:cNvSpPr/>
          <p:nvPr/>
        </p:nvSpPr>
        <p:spPr>
          <a:xfrm>
            <a:off x="2794753" y="4953408"/>
            <a:ext cx="144000" cy="144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7" name="楕円 86">
            <a:extLst>
              <a:ext uri="{FF2B5EF4-FFF2-40B4-BE49-F238E27FC236}">
                <a16:creationId xmlns:a16="http://schemas.microsoft.com/office/drawing/2014/main" id="{18A07128-60F7-4FB0-837A-1E0FFDE07172}"/>
              </a:ext>
            </a:extLst>
          </p:cNvPr>
          <p:cNvSpPr/>
          <p:nvPr/>
        </p:nvSpPr>
        <p:spPr>
          <a:xfrm>
            <a:off x="2555328" y="4507949"/>
            <a:ext cx="144000" cy="144000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9" name="楕円 88">
            <a:extLst>
              <a:ext uri="{FF2B5EF4-FFF2-40B4-BE49-F238E27FC236}">
                <a16:creationId xmlns:a16="http://schemas.microsoft.com/office/drawing/2014/main" id="{86FA3A2F-58E2-42A1-9A6B-FE7CC1F1BA23}"/>
              </a:ext>
            </a:extLst>
          </p:cNvPr>
          <p:cNvSpPr/>
          <p:nvPr/>
        </p:nvSpPr>
        <p:spPr>
          <a:xfrm>
            <a:off x="2543311" y="5373217"/>
            <a:ext cx="144000" cy="144000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0" name="楕円 89">
            <a:extLst>
              <a:ext uri="{FF2B5EF4-FFF2-40B4-BE49-F238E27FC236}">
                <a16:creationId xmlns:a16="http://schemas.microsoft.com/office/drawing/2014/main" id="{B278BBC3-7860-49DC-AEC3-E173589BF7D3}"/>
              </a:ext>
            </a:extLst>
          </p:cNvPr>
          <p:cNvSpPr/>
          <p:nvPr/>
        </p:nvSpPr>
        <p:spPr>
          <a:xfrm>
            <a:off x="3046157" y="5373217"/>
            <a:ext cx="144000" cy="144000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1" name="楕円 90">
            <a:extLst>
              <a:ext uri="{FF2B5EF4-FFF2-40B4-BE49-F238E27FC236}">
                <a16:creationId xmlns:a16="http://schemas.microsoft.com/office/drawing/2014/main" id="{11FFDEFA-0913-4FE1-826F-CCEA7F2F6AC5}"/>
              </a:ext>
            </a:extLst>
          </p:cNvPr>
          <p:cNvSpPr/>
          <p:nvPr/>
        </p:nvSpPr>
        <p:spPr>
          <a:xfrm>
            <a:off x="3306618" y="4945438"/>
            <a:ext cx="144000" cy="144000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2" name="楕円 91">
            <a:extLst>
              <a:ext uri="{FF2B5EF4-FFF2-40B4-BE49-F238E27FC236}">
                <a16:creationId xmlns:a16="http://schemas.microsoft.com/office/drawing/2014/main" id="{A721E8E4-53DA-4A21-9D49-DDF288C06299}"/>
              </a:ext>
            </a:extLst>
          </p:cNvPr>
          <p:cNvSpPr/>
          <p:nvPr/>
        </p:nvSpPr>
        <p:spPr>
          <a:xfrm>
            <a:off x="3050376" y="4507949"/>
            <a:ext cx="144000" cy="144000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3" name="二等辺三角形 92">
            <a:extLst>
              <a:ext uri="{FF2B5EF4-FFF2-40B4-BE49-F238E27FC236}">
                <a16:creationId xmlns:a16="http://schemas.microsoft.com/office/drawing/2014/main" id="{13E78AE9-5C3A-4C8F-BE27-FDE718CF4422}"/>
              </a:ext>
            </a:extLst>
          </p:cNvPr>
          <p:cNvSpPr/>
          <p:nvPr/>
        </p:nvSpPr>
        <p:spPr>
          <a:xfrm rot="10800000">
            <a:off x="1866110" y="5014535"/>
            <a:ext cx="504056" cy="432048"/>
          </a:xfrm>
          <a:prstGeom prst="triangl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8" name="楕円 87">
            <a:extLst>
              <a:ext uri="{FF2B5EF4-FFF2-40B4-BE49-F238E27FC236}">
                <a16:creationId xmlns:a16="http://schemas.microsoft.com/office/drawing/2014/main" id="{ABCF7EFC-0504-411A-BAB0-BC2D1B80FEFD}"/>
              </a:ext>
            </a:extLst>
          </p:cNvPr>
          <p:cNvSpPr/>
          <p:nvPr/>
        </p:nvSpPr>
        <p:spPr>
          <a:xfrm>
            <a:off x="2291901" y="4950854"/>
            <a:ext cx="144000" cy="144000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4" name="二等辺三角形 93">
            <a:extLst>
              <a:ext uri="{FF2B5EF4-FFF2-40B4-BE49-F238E27FC236}">
                <a16:creationId xmlns:a16="http://schemas.microsoft.com/office/drawing/2014/main" id="{65BD5BB6-D206-4C40-92B3-A9872ADDD33C}"/>
              </a:ext>
            </a:extLst>
          </p:cNvPr>
          <p:cNvSpPr/>
          <p:nvPr/>
        </p:nvSpPr>
        <p:spPr>
          <a:xfrm rot="10800000">
            <a:off x="1859845" y="4148392"/>
            <a:ext cx="504056" cy="432048"/>
          </a:xfrm>
          <a:prstGeom prst="triangl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3" name="楕円 102">
            <a:extLst>
              <a:ext uri="{FF2B5EF4-FFF2-40B4-BE49-F238E27FC236}">
                <a16:creationId xmlns:a16="http://schemas.microsoft.com/office/drawing/2014/main" id="{1AFE92D4-62F5-4A1C-83E6-71C9C25C2987}"/>
              </a:ext>
            </a:extLst>
          </p:cNvPr>
          <p:cNvSpPr/>
          <p:nvPr/>
        </p:nvSpPr>
        <p:spPr>
          <a:xfrm>
            <a:off x="6130666" y="4077072"/>
            <a:ext cx="144000" cy="144000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4" name="楕円 103">
            <a:extLst>
              <a:ext uri="{FF2B5EF4-FFF2-40B4-BE49-F238E27FC236}">
                <a16:creationId xmlns:a16="http://schemas.microsoft.com/office/drawing/2014/main" id="{49EFA3E7-22E0-42F0-A873-C19DCC8F625A}"/>
              </a:ext>
            </a:extLst>
          </p:cNvPr>
          <p:cNvSpPr/>
          <p:nvPr/>
        </p:nvSpPr>
        <p:spPr>
          <a:xfrm>
            <a:off x="6884218" y="4507949"/>
            <a:ext cx="144000" cy="144000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5" name="楕円 104">
            <a:extLst>
              <a:ext uri="{FF2B5EF4-FFF2-40B4-BE49-F238E27FC236}">
                <a16:creationId xmlns:a16="http://schemas.microsoft.com/office/drawing/2014/main" id="{B3CA61AF-F69C-42C5-90D7-4B2BA6581853}"/>
              </a:ext>
            </a:extLst>
          </p:cNvPr>
          <p:cNvSpPr/>
          <p:nvPr/>
        </p:nvSpPr>
        <p:spPr>
          <a:xfrm>
            <a:off x="6879899" y="5373217"/>
            <a:ext cx="144000" cy="144000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6" name="楕円 105">
            <a:extLst>
              <a:ext uri="{FF2B5EF4-FFF2-40B4-BE49-F238E27FC236}">
                <a16:creationId xmlns:a16="http://schemas.microsoft.com/office/drawing/2014/main" id="{E1BEC76D-11DE-47A1-8C94-5900E9499BB1}"/>
              </a:ext>
            </a:extLst>
          </p:cNvPr>
          <p:cNvSpPr/>
          <p:nvPr/>
        </p:nvSpPr>
        <p:spPr>
          <a:xfrm>
            <a:off x="6120639" y="5805280"/>
            <a:ext cx="144000" cy="144000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7" name="楕円 106">
            <a:extLst>
              <a:ext uri="{FF2B5EF4-FFF2-40B4-BE49-F238E27FC236}">
                <a16:creationId xmlns:a16="http://schemas.microsoft.com/office/drawing/2014/main" id="{4A3DD876-53E8-403F-8091-883B2001F71B}"/>
              </a:ext>
            </a:extLst>
          </p:cNvPr>
          <p:cNvSpPr/>
          <p:nvPr/>
        </p:nvSpPr>
        <p:spPr>
          <a:xfrm>
            <a:off x="5379916" y="5378803"/>
            <a:ext cx="144000" cy="144000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8" name="楕円 107">
            <a:extLst>
              <a:ext uri="{FF2B5EF4-FFF2-40B4-BE49-F238E27FC236}">
                <a16:creationId xmlns:a16="http://schemas.microsoft.com/office/drawing/2014/main" id="{78A39A76-D584-4BAE-B6B0-8313FB51CAC2}"/>
              </a:ext>
            </a:extLst>
          </p:cNvPr>
          <p:cNvSpPr/>
          <p:nvPr/>
        </p:nvSpPr>
        <p:spPr>
          <a:xfrm>
            <a:off x="5372082" y="4503538"/>
            <a:ext cx="144000" cy="144000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9" name="テキスト ボックス 108">
            <a:extLst>
              <a:ext uri="{FF2B5EF4-FFF2-40B4-BE49-F238E27FC236}">
                <a16:creationId xmlns:a16="http://schemas.microsoft.com/office/drawing/2014/main" id="{B9952A57-D6B0-4D4B-BFC3-94C6257E55DE}"/>
              </a:ext>
            </a:extLst>
          </p:cNvPr>
          <p:cNvSpPr txBox="1"/>
          <p:nvPr/>
        </p:nvSpPr>
        <p:spPr>
          <a:xfrm>
            <a:off x="1449538" y="5867318"/>
            <a:ext cx="28344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/>
              <a:t>FEM-T3 (Bandwidth: 7)</a:t>
            </a:r>
            <a:endParaRPr kumimoji="1" lang="ja-JP" altLang="en-US" sz="2000" dirty="0"/>
          </a:p>
        </p:txBody>
      </p:sp>
      <p:sp>
        <p:nvSpPr>
          <p:cNvPr id="110" name="テキスト ボックス 109">
            <a:extLst>
              <a:ext uri="{FF2B5EF4-FFF2-40B4-BE49-F238E27FC236}">
                <a16:creationId xmlns:a16="http://schemas.microsoft.com/office/drawing/2014/main" id="{A3A818A3-2612-49B6-8FCE-369529D2610D}"/>
              </a:ext>
            </a:extLst>
          </p:cNvPr>
          <p:cNvSpPr txBox="1"/>
          <p:nvPr/>
        </p:nvSpPr>
        <p:spPr>
          <a:xfrm>
            <a:off x="4490089" y="5869470"/>
            <a:ext cx="34050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>
                <a:solidFill>
                  <a:srgbClr val="E48D48"/>
                </a:solidFill>
              </a:rPr>
              <a:t>ES-FEM-T3 (Bandwidth: 13)</a:t>
            </a:r>
            <a:endParaRPr kumimoji="1" lang="ja-JP" altLang="en-US" sz="2000" dirty="0">
              <a:solidFill>
                <a:srgbClr val="E48D48"/>
              </a:solidFill>
            </a:endParaRPr>
          </a:p>
        </p:txBody>
      </p:sp>
      <p:sp>
        <p:nvSpPr>
          <p:cNvPr id="9" name="二等辺三角形 8">
            <a:extLst>
              <a:ext uri="{FF2B5EF4-FFF2-40B4-BE49-F238E27FC236}">
                <a16:creationId xmlns:a16="http://schemas.microsoft.com/office/drawing/2014/main" id="{58FFA975-0158-4509-B974-2F939039B25E}"/>
              </a:ext>
            </a:extLst>
          </p:cNvPr>
          <p:cNvSpPr/>
          <p:nvPr/>
        </p:nvSpPr>
        <p:spPr>
          <a:xfrm rot="10800000">
            <a:off x="5952922" y="4581123"/>
            <a:ext cx="504056" cy="432048"/>
          </a:xfrm>
          <a:prstGeom prst="triangle">
            <a:avLst/>
          </a:prstGeom>
          <a:solidFill>
            <a:srgbClr val="4DFFC4"/>
          </a:solidFill>
          <a:ln w="38100">
            <a:solidFill>
              <a:srgbClr val="E48D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二等辺三角形 9">
            <a:extLst>
              <a:ext uri="{FF2B5EF4-FFF2-40B4-BE49-F238E27FC236}">
                <a16:creationId xmlns:a16="http://schemas.microsoft.com/office/drawing/2014/main" id="{81B04FA9-2186-4AEA-8228-E80B994EA3AB}"/>
              </a:ext>
            </a:extLst>
          </p:cNvPr>
          <p:cNvSpPr/>
          <p:nvPr/>
        </p:nvSpPr>
        <p:spPr>
          <a:xfrm>
            <a:off x="6203746" y="4581122"/>
            <a:ext cx="504056" cy="432048"/>
          </a:xfrm>
          <a:prstGeom prst="triangle">
            <a:avLst/>
          </a:prstGeom>
          <a:solidFill>
            <a:srgbClr val="4DFFC4"/>
          </a:solidFill>
          <a:ln w="38100">
            <a:solidFill>
              <a:srgbClr val="E48D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二等辺三角形 30">
            <a:extLst>
              <a:ext uri="{FF2B5EF4-FFF2-40B4-BE49-F238E27FC236}">
                <a16:creationId xmlns:a16="http://schemas.microsoft.com/office/drawing/2014/main" id="{CD164AF6-4748-431E-AC0B-A874129AE395}"/>
              </a:ext>
            </a:extLst>
          </p:cNvPr>
          <p:cNvSpPr/>
          <p:nvPr/>
        </p:nvSpPr>
        <p:spPr>
          <a:xfrm rot="10800000">
            <a:off x="5699690" y="5013169"/>
            <a:ext cx="504056" cy="432048"/>
          </a:xfrm>
          <a:prstGeom prst="triangle">
            <a:avLst/>
          </a:prstGeom>
          <a:solidFill>
            <a:srgbClr val="4DFFC4"/>
          </a:solidFill>
          <a:ln w="38100">
            <a:solidFill>
              <a:srgbClr val="E48D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二等辺三角形 31">
            <a:extLst>
              <a:ext uri="{FF2B5EF4-FFF2-40B4-BE49-F238E27FC236}">
                <a16:creationId xmlns:a16="http://schemas.microsoft.com/office/drawing/2014/main" id="{6BCF9C02-68AC-44EA-AC10-D1F0EBC1B2F2}"/>
              </a:ext>
            </a:extLst>
          </p:cNvPr>
          <p:cNvSpPr/>
          <p:nvPr/>
        </p:nvSpPr>
        <p:spPr>
          <a:xfrm>
            <a:off x="5950514" y="5013170"/>
            <a:ext cx="504056" cy="432048"/>
          </a:xfrm>
          <a:prstGeom prst="triangle">
            <a:avLst/>
          </a:prstGeom>
          <a:solidFill>
            <a:srgbClr val="4DFFC4"/>
          </a:solidFill>
          <a:ln w="38100">
            <a:solidFill>
              <a:srgbClr val="E48D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二等辺三角形 32">
            <a:extLst>
              <a:ext uri="{FF2B5EF4-FFF2-40B4-BE49-F238E27FC236}">
                <a16:creationId xmlns:a16="http://schemas.microsoft.com/office/drawing/2014/main" id="{CE37A362-68F9-4101-BA01-4E1BC0517C36}"/>
              </a:ext>
            </a:extLst>
          </p:cNvPr>
          <p:cNvSpPr/>
          <p:nvPr/>
        </p:nvSpPr>
        <p:spPr>
          <a:xfrm rot="10800000">
            <a:off x="6202542" y="5013170"/>
            <a:ext cx="504056" cy="432048"/>
          </a:xfrm>
          <a:prstGeom prst="triangle">
            <a:avLst/>
          </a:prstGeom>
          <a:solidFill>
            <a:srgbClr val="4DFFC4"/>
          </a:solidFill>
          <a:ln w="38100">
            <a:solidFill>
              <a:srgbClr val="E48D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5" name="楕円 94">
            <a:extLst>
              <a:ext uri="{FF2B5EF4-FFF2-40B4-BE49-F238E27FC236}">
                <a16:creationId xmlns:a16="http://schemas.microsoft.com/office/drawing/2014/main" id="{4B40ADEC-EF3E-4E7B-B54C-ACE81CC7F23B}"/>
              </a:ext>
            </a:extLst>
          </p:cNvPr>
          <p:cNvSpPr/>
          <p:nvPr/>
        </p:nvSpPr>
        <p:spPr>
          <a:xfrm>
            <a:off x="6126254" y="4941168"/>
            <a:ext cx="144000" cy="144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7" name="楕円 96">
            <a:extLst>
              <a:ext uri="{FF2B5EF4-FFF2-40B4-BE49-F238E27FC236}">
                <a16:creationId xmlns:a16="http://schemas.microsoft.com/office/drawing/2014/main" id="{CA19E197-0F40-4E6D-B483-B85C039349FC}"/>
              </a:ext>
            </a:extLst>
          </p:cNvPr>
          <p:cNvSpPr/>
          <p:nvPr/>
        </p:nvSpPr>
        <p:spPr>
          <a:xfrm>
            <a:off x="5888684" y="4511818"/>
            <a:ext cx="144000" cy="144000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8" name="楕円 97">
            <a:extLst>
              <a:ext uri="{FF2B5EF4-FFF2-40B4-BE49-F238E27FC236}">
                <a16:creationId xmlns:a16="http://schemas.microsoft.com/office/drawing/2014/main" id="{3A07EB21-07D0-4421-B15C-B0B546D53B0F}"/>
              </a:ext>
            </a:extLst>
          </p:cNvPr>
          <p:cNvSpPr/>
          <p:nvPr/>
        </p:nvSpPr>
        <p:spPr>
          <a:xfrm>
            <a:off x="5876667" y="5377086"/>
            <a:ext cx="144000" cy="144000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9" name="楕円 98">
            <a:extLst>
              <a:ext uri="{FF2B5EF4-FFF2-40B4-BE49-F238E27FC236}">
                <a16:creationId xmlns:a16="http://schemas.microsoft.com/office/drawing/2014/main" id="{1A1BEB9E-C216-4A52-AA46-203362B0F71E}"/>
              </a:ext>
            </a:extLst>
          </p:cNvPr>
          <p:cNvSpPr/>
          <p:nvPr/>
        </p:nvSpPr>
        <p:spPr>
          <a:xfrm>
            <a:off x="6379513" y="5377086"/>
            <a:ext cx="144000" cy="144000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0" name="楕円 99">
            <a:extLst>
              <a:ext uri="{FF2B5EF4-FFF2-40B4-BE49-F238E27FC236}">
                <a16:creationId xmlns:a16="http://schemas.microsoft.com/office/drawing/2014/main" id="{18DE9122-9992-45F1-97C2-6F4FE3D7DA65}"/>
              </a:ext>
            </a:extLst>
          </p:cNvPr>
          <p:cNvSpPr/>
          <p:nvPr/>
        </p:nvSpPr>
        <p:spPr>
          <a:xfrm>
            <a:off x="6639974" y="4949307"/>
            <a:ext cx="144000" cy="144000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1" name="楕円 100">
            <a:extLst>
              <a:ext uri="{FF2B5EF4-FFF2-40B4-BE49-F238E27FC236}">
                <a16:creationId xmlns:a16="http://schemas.microsoft.com/office/drawing/2014/main" id="{3B88DC2C-A1D4-45BA-9BC7-E28876279456}"/>
              </a:ext>
            </a:extLst>
          </p:cNvPr>
          <p:cNvSpPr/>
          <p:nvPr/>
        </p:nvSpPr>
        <p:spPr>
          <a:xfrm>
            <a:off x="6383732" y="4511818"/>
            <a:ext cx="144000" cy="144000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2" name="楕円 101">
            <a:extLst>
              <a:ext uri="{FF2B5EF4-FFF2-40B4-BE49-F238E27FC236}">
                <a16:creationId xmlns:a16="http://schemas.microsoft.com/office/drawing/2014/main" id="{245F19B1-C02C-4CEB-8549-3BC96EE0201B}"/>
              </a:ext>
            </a:extLst>
          </p:cNvPr>
          <p:cNvSpPr/>
          <p:nvPr/>
        </p:nvSpPr>
        <p:spPr>
          <a:xfrm>
            <a:off x="5625257" y="4954723"/>
            <a:ext cx="144000" cy="144000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2" name="テキスト ボックス 111">
                <a:extLst>
                  <a:ext uri="{FF2B5EF4-FFF2-40B4-BE49-F238E27FC236}">
                    <a16:creationId xmlns:a16="http://schemas.microsoft.com/office/drawing/2014/main" id="{02C250BD-BA15-4DBA-94B9-E9334AD204A2}"/>
                  </a:ext>
                </a:extLst>
              </p:cNvPr>
              <p:cNvSpPr txBox="1"/>
              <p:nvPr/>
            </p:nvSpPr>
            <p:spPr>
              <a:xfrm>
                <a:off x="398308" y="4421142"/>
                <a:ext cx="1390124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>
                    <a:solidFill>
                      <a:srgbClr val="FF0000"/>
                    </a:solidFill>
                  </a:rPr>
                  <a:t>A node </a:t>
                </a:r>
                <a:r>
                  <a:rPr lang="en-US" altLang="ja-JP" dirty="0"/>
                  <a:t>is</a:t>
                </a:r>
                <a:br>
                  <a:rPr kumimoji="1" lang="en-US" altLang="ja-JP" dirty="0"/>
                </a:br>
                <a:r>
                  <a:rPr kumimoji="1" lang="en-US" altLang="ja-JP" dirty="0"/>
                  <a:t>referred by</a:t>
                </a:r>
                <a:br>
                  <a:rPr kumimoji="1" lang="en-US" altLang="ja-JP" dirty="0"/>
                </a:br>
                <a:r>
                  <a:rPr kumimoji="1" lang="en-US" altLang="ja-JP" dirty="0">
                    <a:solidFill>
                      <a:srgbClr val="00CC88"/>
                    </a:solidFill>
                  </a:rPr>
                  <a:t>6 elements</a:t>
                </a:r>
                <a:r>
                  <a:rPr kumimoji="1" lang="en-US" altLang="ja-JP" dirty="0"/>
                  <a:t>,</a:t>
                </a:r>
                <a:br>
                  <a:rPr kumimoji="1" lang="en-US" altLang="ja-JP" dirty="0"/>
                </a:br>
                <a14:m>
                  <m:oMath xmlns:m="http://schemas.openxmlformats.org/officeDocument/2006/math">
                    <m:r>
                      <a:rPr kumimoji="1" lang="en-US" altLang="ja-JP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kumimoji="1" lang="ja-JP" altLang="en-US" dirty="0"/>
                  <a:t> </a:t>
                </a:r>
                <a:r>
                  <a:rPr kumimoji="1" lang="en-US" altLang="ja-JP" dirty="0">
                    <a:solidFill>
                      <a:srgbClr val="FF00FF"/>
                    </a:solidFill>
                  </a:rPr>
                  <a:t>7 nodes.</a:t>
                </a:r>
                <a:endParaRPr kumimoji="1" lang="ja-JP" altLang="en-US" dirty="0">
                  <a:solidFill>
                    <a:srgbClr val="FF00FF"/>
                  </a:solidFill>
                </a:endParaRPr>
              </a:p>
            </p:txBody>
          </p:sp>
        </mc:Choice>
        <mc:Fallback xmlns="">
          <p:sp>
            <p:nvSpPr>
              <p:cNvPr id="112" name="テキスト ボックス 111">
                <a:extLst>
                  <a:ext uri="{FF2B5EF4-FFF2-40B4-BE49-F238E27FC236}">
                    <a16:creationId xmlns:a16="http://schemas.microsoft.com/office/drawing/2014/main" id="{02C250BD-BA15-4DBA-94B9-E9334AD204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308" y="4421142"/>
                <a:ext cx="1390124" cy="1200329"/>
              </a:xfrm>
              <a:prstGeom prst="rect">
                <a:avLst/>
              </a:prstGeom>
              <a:blipFill>
                <a:blip r:embed="rId3"/>
                <a:stretch>
                  <a:fillRect l="-3509" t="-2538" r="-2632" b="-710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3" name="テキスト ボックス 112">
                <a:extLst>
                  <a:ext uri="{FF2B5EF4-FFF2-40B4-BE49-F238E27FC236}">
                    <a16:creationId xmlns:a16="http://schemas.microsoft.com/office/drawing/2014/main" id="{D791D3E9-F053-43CC-9F3B-49B802E391F9}"/>
                  </a:ext>
                </a:extLst>
              </p:cNvPr>
              <p:cNvSpPr txBox="1"/>
              <p:nvPr/>
            </p:nvSpPr>
            <p:spPr>
              <a:xfrm>
                <a:off x="7278753" y="4274504"/>
                <a:ext cx="1770036" cy="14773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>
                    <a:solidFill>
                      <a:srgbClr val="FF0000"/>
                    </a:solidFill>
                  </a:rPr>
                  <a:t>A node </a:t>
                </a:r>
                <a:r>
                  <a:rPr kumimoji="1" lang="en-US" altLang="ja-JP" dirty="0"/>
                  <a:t>is</a:t>
                </a:r>
                <a:br>
                  <a:rPr kumimoji="1" lang="en-US" altLang="ja-JP" dirty="0"/>
                </a:br>
                <a:r>
                  <a:rPr kumimoji="1" lang="en-US" altLang="ja-JP" dirty="0"/>
                  <a:t>referred by</a:t>
                </a:r>
                <a:br>
                  <a:rPr kumimoji="1" lang="en-US" altLang="ja-JP" dirty="0"/>
                </a:br>
                <a:r>
                  <a:rPr kumimoji="1" lang="en-US" altLang="ja-JP" dirty="0">
                    <a:solidFill>
                      <a:srgbClr val="E48D48"/>
                    </a:solidFill>
                  </a:rPr>
                  <a:t>12 edges</a:t>
                </a:r>
                <a:r>
                  <a:rPr kumimoji="1" lang="en-US" altLang="ja-JP" dirty="0"/>
                  <a:t>,</a:t>
                </a:r>
                <a:br>
                  <a:rPr kumimoji="1" lang="en-US" altLang="ja-JP" dirty="0"/>
                </a:br>
                <a14:m>
                  <m:oMath xmlns:m="http://schemas.openxmlformats.org/officeDocument/2006/math">
                    <m:r>
                      <a:rPr lang="en-US" altLang="ja-JP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ja-JP" altLang="en-US" dirty="0"/>
                  <a:t> </a:t>
                </a:r>
                <a:r>
                  <a:rPr lang="en-US" altLang="ja-JP" dirty="0">
                    <a:solidFill>
                      <a:srgbClr val="00CC88"/>
                    </a:solidFill>
                  </a:rPr>
                  <a:t>12 </a:t>
                </a:r>
                <a:r>
                  <a:rPr kumimoji="1" lang="en-US" altLang="ja-JP" dirty="0">
                    <a:solidFill>
                      <a:srgbClr val="00CC88"/>
                    </a:solidFill>
                  </a:rPr>
                  <a:t>elements</a:t>
                </a:r>
                <a:r>
                  <a:rPr kumimoji="1" lang="en-US" altLang="ja-JP" dirty="0"/>
                  <a:t>,</a:t>
                </a:r>
                <a:br>
                  <a:rPr kumimoji="1" lang="en-US" altLang="ja-JP" dirty="0"/>
                </a:br>
                <a14:m>
                  <m:oMath xmlns:m="http://schemas.openxmlformats.org/officeDocument/2006/math">
                    <m:r>
                      <a:rPr kumimoji="1" lang="en-US" altLang="ja-JP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kumimoji="1" lang="ja-JP" altLang="en-US" dirty="0"/>
                  <a:t> </a:t>
                </a:r>
                <a:r>
                  <a:rPr kumimoji="1" lang="en-US" altLang="ja-JP" dirty="0">
                    <a:solidFill>
                      <a:srgbClr val="FF00FF"/>
                    </a:solidFill>
                  </a:rPr>
                  <a:t>13 nodes.</a:t>
                </a:r>
                <a:endParaRPr kumimoji="1" lang="ja-JP" altLang="en-US" dirty="0">
                  <a:solidFill>
                    <a:srgbClr val="FF00FF"/>
                  </a:solidFill>
                </a:endParaRPr>
              </a:p>
            </p:txBody>
          </p:sp>
        </mc:Choice>
        <mc:Fallback xmlns="">
          <p:sp>
            <p:nvSpPr>
              <p:cNvPr id="113" name="テキスト ボックス 112">
                <a:extLst>
                  <a:ext uri="{FF2B5EF4-FFF2-40B4-BE49-F238E27FC236}">
                    <a16:creationId xmlns:a16="http://schemas.microsoft.com/office/drawing/2014/main" id="{D791D3E9-F053-43CC-9F3B-49B802E391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8753" y="4274504"/>
                <a:ext cx="1770036" cy="1477328"/>
              </a:xfrm>
              <a:prstGeom prst="rect">
                <a:avLst/>
              </a:prstGeom>
              <a:blipFill>
                <a:blip r:embed="rId4"/>
                <a:stretch>
                  <a:fillRect l="-2759" t="-2058" r="-2759" b="-535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699593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9E67DEF-9231-4A1C-B05B-EDD3E3B1F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Other 3 Key Features in ED Formulation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B916030-85D9-4592-82FA-BB03BE89BF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Moving Boundary</a:t>
            </a:r>
          </a:p>
          <a:p>
            <a:pPr marL="0" indent="0">
              <a:buNone/>
            </a:pPr>
            <a:r>
              <a:rPr lang="en-US" altLang="ja-JP" sz="2400" dirty="0"/>
              <a:t>The </a:t>
            </a:r>
            <a:r>
              <a:rPr lang="en-US" altLang="ja-JP" sz="2400" b="1" dirty="0"/>
              <a:t>overset mesh method</a:t>
            </a:r>
            <a:br>
              <a:rPr lang="en-US" altLang="ja-JP" sz="2400" b="1" dirty="0"/>
            </a:br>
            <a:r>
              <a:rPr lang="en-US" altLang="ja-JP" sz="2400" dirty="0"/>
              <a:t>using two meshes</a:t>
            </a:r>
            <a:br>
              <a:rPr lang="en-US" altLang="ja-JP" sz="2400" dirty="0"/>
            </a:br>
            <a:r>
              <a:rPr lang="en-US" altLang="ja-JP" sz="2400" dirty="0"/>
              <a:t>is adopted.</a:t>
            </a:r>
          </a:p>
          <a:p>
            <a:pPr marL="0" indent="0" algn="ctr">
              <a:buNone/>
            </a:pPr>
            <a:endParaRPr lang="en-US" altLang="ja-JP" sz="2400" b="1" dirty="0"/>
          </a:p>
          <a:p>
            <a:pPr marL="0" indent="0" algn="ctr">
              <a:buNone/>
            </a:pPr>
            <a:endParaRPr lang="en-US" altLang="ja-JP" sz="2400" b="1" dirty="0"/>
          </a:p>
          <a:p>
            <a:pPr marL="0" indent="0" algn="ctr">
              <a:buNone/>
            </a:pPr>
            <a:endParaRPr lang="en-US" altLang="ja-JP" sz="2400" b="1" dirty="0"/>
          </a:p>
          <a:p>
            <a:pPr marL="0" indent="0" algn="ctr">
              <a:buNone/>
            </a:pPr>
            <a:endParaRPr lang="en-US" altLang="ja-JP" sz="2400" b="1" dirty="0"/>
          </a:p>
          <a:p>
            <a:pPr marL="0" indent="0" algn="ctr">
              <a:buNone/>
            </a:pPr>
            <a:endParaRPr lang="en-US" altLang="ja-JP" sz="2400" b="1" dirty="0"/>
          </a:p>
          <a:p>
            <a:pPr marL="0" indent="0" algn="ctr">
              <a:buNone/>
            </a:pPr>
            <a:endParaRPr lang="en-US" altLang="ja-JP" sz="1400" b="1" dirty="0"/>
          </a:p>
          <a:p>
            <a:pPr>
              <a:buFont typeface="Wingdings" panose="05000000000000000000" pitchFamily="2" charset="2"/>
              <a:buChar char="l"/>
            </a:pPr>
            <a:r>
              <a:rPr lang="en-US" altLang="ja-JP" sz="2400" spc="-10" dirty="0"/>
              <a:t>Each interfacial node of the active pool elements is tied in the active body elements with the multi-point constraint (</a:t>
            </a:r>
            <a:r>
              <a:rPr lang="en-US" altLang="ja-JP" sz="2400" b="1" spc="-10" dirty="0"/>
              <a:t>MPC</a:t>
            </a:r>
            <a:r>
              <a:rPr lang="en-US" altLang="ja-JP" sz="2400" spc="-10" dirty="0"/>
              <a:t>).</a:t>
            </a:r>
          </a:p>
          <a:p>
            <a:pPr>
              <a:buFont typeface="Wingdings" panose="05000000000000000000" pitchFamily="2" charset="2"/>
              <a:buChar char="l"/>
            </a:pPr>
            <a:r>
              <a:rPr lang="en-US" altLang="ja-JP" sz="2400" dirty="0"/>
              <a:t>The classical </a:t>
            </a:r>
            <a:r>
              <a:rPr lang="en-US" altLang="ja-JP" sz="2400" b="1" dirty="0"/>
              <a:t>method of Lagrange multiplier </a:t>
            </a:r>
            <a:r>
              <a:rPr lang="en-US" altLang="ja-JP" sz="2400" dirty="0"/>
              <a:t>is used to satisfy the MPCs.</a:t>
            </a:r>
          </a:p>
          <a:p>
            <a:pPr marL="0" indent="0">
              <a:buNone/>
            </a:pPr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E03DBC7-B54E-4EAD-B3A3-8C4268C76E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25</a:t>
            </a:fld>
            <a:endParaRPr lang="ja-JP" altLang="en-US" dirty="0"/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0C03FC69-72B9-4EDC-800B-BD9C19BD44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3"/>
          <a:stretch/>
        </p:blipFill>
        <p:spPr>
          <a:xfrm>
            <a:off x="1272332" y="548679"/>
            <a:ext cx="6588224" cy="4299973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7138F4F-050F-4C25-B2F4-EE67DE6F50EC}"/>
              </a:ext>
            </a:extLst>
          </p:cNvPr>
          <p:cNvSpPr txBox="1"/>
          <p:nvPr/>
        </p:nvSpPr>
        <p:spPr>
          <a:xfrm>
            <a:off x="5765792" y="1738553"/>
            <a:ext cx="114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Inactive</a:t>
            </a:r>
            <a:br>
              <a:rPr kumimoji="1" lang="en-US" altLang="ja-JP" dirty="0"/>
            </a:br>
            <a:r>
              <a:rPr kumimoji="1" lang="en-US" altLang="ja-JP" dirty="0"/>
              <a:t>Elements</a:t>
            </a:r>
            <a:endParaRPr kumimoji="1" lang="ja-JP" altLang="en-US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4C2EC1D-5644-4E19-8D71-F6399D26FD4F}"/>
              </a:ext>
            </a:extLst>
          </p:cNvPr>
          <p:cNvSpPr txBox="1"/>
          <p:nvPr/>
        </p:nvSpPr>
        <p:spPr>
          <a:xfrm>
            <a:off x="3239852" y="1844824"/>
            <a:ext cx="17363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>
                <a:solidFill>
                  <a:srgbClr val="FF0000"/>
                </a:solidFill>
              </a:rPr>
              <a:t>Active</a:t>
            </a:r>
            <a:br>
              <a:rPr kumimoji="1" lang="en-US" altLang="ja-JP" dirty="0">
                <a:solidFill>
                  <a:srgbClr val="FF0000"/>
                </a:solidFill>
              </a:rPr>
            </a:br>
            <a:r>
              <a:rPr lang="en-US" altLang="ja-JP" dirty="0">
                <a:solidFill>
                  <a:srgbClr val="FF0000"/>
                </a:solidFill>
              </a:rPr>
              <a:t>B</a:t>
            </a:r>
            <a:r>
              <a:rPr kumimoji="1" lang="en-US" altLang="ja-JP" dirty="0">
                <a:solidFill>
                  <a:srgbClr val="FF0000"/>
                </a:solidFill>
              </a:rPr>
              <a:t>ody Elements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080C0577-8EE1-4157-94B7-95C40FE2CE92}"/>
              </a:ext>
            </a:extLst>
          </p:cNvPr>
          <p:cNvSpPr txBox="1"/>
          <p:nvPr/>
        </p:nvSpPr>
        <p:spPr>
          <a:xfrm>
            <a:off x="3961149" y="3510755"/>
            <a:ext cx="12105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b="1" dirty="0">
                <a:solidFill>
                  <a:schemeClr val="bg1"/>
                </a:solidFill>
              </a:rPr>
              <a:t>Active</a:t>
            </a:r>
            <a:br>
              <a:rPr kumimoji="1" lang="en-US" altLang="ja-JP" b="1" dirty="0">
                <a:solidFill>
                  <a:schemeClr val="bg1"/>
                </a:solidFill>
              </a:rPr>
            </a:br>
            <a:r>
              <a:rPr kumimoji="1" lang="en-US" altLang="ja-JP" b="1" dirty="0">
                <a:solidFill>
                  <a:schemeClr val="bg1"/>
                </a:solidFill>
              </a:rPr>
              <a:t>Pool </a:t>
            </a:r>
            <a:br>
              <a:rPr kumimoji="1" lang="en-US" altLang="ja-JP" b="1" dirty="0">
                <a:solidFill>
                  <a:schemeClr val="bg1"/>
                </a:solidFill>
              </a:rPr>
            </a:br>
            <a:r>
              <a:rPr kumimoji="1" lang="en-US" altLang="ja-JP" b="1" dirty="0">
                <a:solidFill>
                  <a:schemeClr val="bg1"/>
                </a:solidFill>
              </a:rPr>
              <a:t>Elements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3DBD9BA1-9E1E-468B-ACF3-844D5EC63CD3}"/>
              </a:ext>
            </a:extLst>
          </p:cNvPr>
          <p:cNvSpPr txBox="1"/>
          <p:nvPr/>
        </p:nvSpPr>
        <p:spPr>
          <a:xfrm>
            <a:off x="8128265" y="2134597"/>
            <a:ext cx="8002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Liquid</a:t>
            </a:r>
            <a:br>
              <a:rPr kumimoji="1" lang="en-US" altLang="ja-JP" dirty="0"/>
            </a:br>
            <a:r>
              <a:rPr kumimoji="1" lang="en-US" altLang="ja-JP" dirty="0"/>
              <a:t>Level</a:t>
            </a:r>
            <a:endParaRPr kumimoji="1" lang="ja-JP" altLang="en-US" dirty="0"/>
          </a:p>
        </p:txBody>
      </p: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30C5E1D3-A755-422E-B21B-A17D8811D698}"/>
              </a:ext>
            </a:extLst>
          </p:cNvPr>
          <p:cNvCxnSpPr>
            <a:stCxn id="16" idx="1"/>
          </p:cNvCxnSpPr>
          <p:nvPr/>
        </p:nvCxnSpPr>
        <p:spPr>
          <a:xfrm flipH="1">
            <a:off x="7802453" y="2457763"/>
            <a:ext cx="325812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59546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1DA8232-989D-4301-8652-28552BA8D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Other 3 Key Features in ED Formulation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2612699-2358-4EBD-B0CF-AF6970A0D2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Iterative Matrix Solver</a:t>
            </a:r>
          </a:p>
          <a:p>
            <a:pPr marL="0" indent="0">
              <a:buNone/>
            </a:pPr>
            <a:r>
              <a:rPr kumimoji="1" lang="en-US" altLang="ja-JP" sz="2400" dirty="0"/>
              <a:t>The minimum residual method (</a:t>
            </a:r>
            <a:r>
              <a:rPr kumimoji="1" lang="en-US" altLang="ja-JP" sz="2400" b="1" dirty="0"/>
              <a:t>MINRES</a:t>
            </a:r>
            <a:r>
              <a:rPr kumimoji="1" lang="en-US" altLang="ja-JP" sz="2400" dirty="0"/>
              <a:t>) </a:t>
            </a:r>
            <a:br>
              <a:rPr kumimoji="1" lang="en-US" altLang="ja-JP" sz="2400" dirty="0"/>
            </a:br>
            <a:r>
              <a:rPr kumimoji="1" lang="en-US" altLang="ja-JP" sz="2400" dirty="0"/>
              <a:t>with the point Jacobi preconditioner </a:t>
            </a:r>
            <a:br>
              <a:rPr kumimoji="1" lang="en-US" altLang="ja-JP" sz="2400" dirty="0"/>
            </a:br>
            <a:r>
              <a:rPr kumimoji="1" lang="en-US" altLang="ja-JP" sz="2400" dirty="0"/>
              <a:t>is adopted.</a:t>
            </a:r>
          </a:p>
          <a:p>
            <a:pPr marL="0" indent="0" algn="ctr">
              <a:buNone/>
            </a:pPr>
            <a:endParaRPr kumimoji="1" lang="en-US" altLang="ja-JP" sz="1400" dirty="0"/>
          </a:p>
          <a:p>
            <a:pPr>
              <a:buFont typeface="Wingdings" panose="05000000000000000000" pitchFamily="2" charset="2"/>
              <a:buChar char="l"/>
            </a:pPr>
            <a:r>
              <a:rPr lang="en-US" altLang="ja-JP" sz="2400" dirty="0"/>
              <a:t>Electrostatic Laplace equation forms a </a:t>
            </a:r>
            <a:r>
              <a:rPr lang="en-US" altLang="ja-JP" sz="2400" dirty="0">
                <a:solidFill>
                  <a:srgbClr val="0000CC"/>
                </a:solidFill>
              </a:rPr>
              <a:t>symmetric </a:t>
            </a:r>
            <a:r>
              <a:rPr lang="en-US" altLang="ja-JP" sz="2400" dirty="0"/>
              <a:t>matrix.</a:t>
            </a:r>
          </a:p>
          <a:p>
            <a:pPr>
              <a:buFont typeface="Wingdings" panose="05000000000000000000" pitchFamily="2" charset="2"/>
              <a:buChar char="l"/>
            </a:pPr>
            <a:r>
              <a:rPr kumimoji="1" lang="en-US" altLang="ja-JP" sz="2400" dirty="0"/>
              <a:t>Matrix is </a:t>
            </a:r>
            <a:r>
              <a:rPr kumimoji="1" lang="en-US" altLang="ja-JP" sz="2400" dirty="0">
                <a:solidFill>
                  <a:srgbClr val="FF0000"/>
                </a:solidFill>
              </a:rPr>
              <a:t>indefinite</a:t>
            </a:r>
            <a:r>
              <a:rPr kumimoji="1" lang="en-US" altLang="ja-JP" sz="2400" dirty="0"/>
              <a:t> due to the method of Lagrange multiplier </a:t>
            </a:r>
            <a:r>
              <a:rPr lang="en-US" altLang="ja-JP" sz="2400" dirty="0"/>
              <a:t>used by the overset mesh method etc..</a:t>
            </a:r>
          </a:p>
          <a:p>
            <a:pPr>
              <a:buFont typeface="Wingdings" panose="05000000000000000000" pitchFamily="2" charset="2"/>
              <a:buChar char="l"/>
            </a:pPr>
            <a:r>
              <a:rPr lang="en-US" altLang="ja-JP" sz="2400" dirty="0">
                <a:solidFill>
                  <a:srgbClr val="008000"/>
                </a:solidFill>
              </a:rPr>
              <a:t>CG cannot solve symmetric indefinite systems without static condensation.</a:t>
            </a:r>
          </a:p>
          <a:p>
            <a:pPr>
              <a:buFont typeface="Wingdings" panose="05000000000000000000" pitchFamily="2" charset="2"/>
              <a:buChar char="l"/>
            </a:pPr>
            <a:r>
              <a:rPr kumimoji="1" lang="en-US" altLang="ja-JP" sz="2400" dirty="0"/>
              <a:t>In contrast, </a:t>
            </a:r>
            <a:r>
              <a:rPr kumimoji="1" lang="en-US" altLang="ja-JP" sz="2400" b="1" dirty="0"/>
              <a:t>MINRES can solve </a:t>
            </a:r>
            <a:r>
              <a:rPr lang="en-US" altLang="ja-JP" sz="2400" b="1" dirty="0"/>
              <a:t>symmetric indefinite systems without static condensation.</a:t>
            </a:r>
            <a:br>
              <a:rPr lang="en-US" altLang="ja-JP" sz="2400" b="1" dirty="0"/>
            </a:br>
            <a:r>
              <a:rPr lang="en-US" altLang="ja-JP" sz="2000" dirty="0">
                <a:solidFill>
                  <a:schemeClr val="bg1">
                    <a:lumMod val="50000"/>
                  </a:schemeClr>
                </a:solidFill>
              </a:rPr>
              <a:t>(Why is MINRES without static condensation not so popular?) </a:t>
            </a:r>
          </a:p>
          <a:p>
            <a:pPr marL="0" indent="0">
              <a:buNone/>
            </a:pP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FC3A67D-4DB1-4E0B-B0AD-73DD0738F8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26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290973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D16496FB-EE96-46B7-AFC8-DEDAC58F508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kumimoji="1" lang="en-US" altLang="ja-JP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3. Treatment for Strong </a:t>
                </a:r>
                <a:r>
                  <a:rPr lang="en-US" altLang="ja-JP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N</a:t>
                </a:r>
                <a:r>
                  <a:rPr kumimoji="1" lang="en-US" altLang="ja-JP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onlinear</a:t>
                </a:r>
              </a:p>
              <a:p>
                <a:pPr marL="0" indent="0">
                  <a:buNone/>
                </a:pPr>
                <a:r>
                  <a:rPr lang="en-US" altLang="ja-JP" sz="2000" dirty="0"/>
                  <a:t>The polarization curve for BC has an “S” shape.</a:t>
                </a:r>
              </a:p>
              <a:p>
                <a:pPr marL="0" indent="0">
                  <a:buNone/>
                </a:pPr>
                <a:endParaRPr lang="en-US" altLang="ja-JP" sz="2000" dirty="0"/>
              </a:p>
              <a:p>
                <a:pPr marL="0" indent="0">
                  <a:buNone/>
                </a:pPr>
                <a:endParaRPr lang="en-US" altLang="ja-JP" sz="2000" dirty="0"/>
              </a:p>
              <a:p>
                <a:pPr marL="0" indent="0">
                  <a:buNone/>
                </a:pPr>
                <a:endParaRPr lang="en-US" altLang="ja-JP" sz="2000" dirty="0"/>
              </a:p>
              <a:p>
                <a:pPr marL="0" indent="0">
                  <a:buNone/>
                </a:pPr>
                <a:endParaRPr lang="en-US" altLang="ja-JP" sz="2000" dirty="0"/>
              </a:p>
              <a:p>
                <a:pPr marL="0" indent="0">
                  <a:buNone/>
                </a:pPr>
                <a:endParaRPr lang="en-US" altLang="ja-JP" sz="2000" dirty="0"/>
              </a:p>
              <a:p>
                <a:pPr marL="0" indent="0">
                  <a:buNone/>
                </a:pPr>
                <a:endParaRPr lang="en-US" altLang="ja-JP" sz="2000" dirty="0"/>
              </a:p>
              <a:p>
                <a:pPr marL="0" indent="0">
                  <a:buNone/>
                </a:pPr>
                <a:endParaRPr lang="en-US" altLang="ja-JP" sz="2000" dirty="0"/>
              </a:p>
              <a:p>
                <a:pPr marL="0" indent="0">
                  <a:buNone/>
                </a:pPr>
                <a:endParaRPr lang="en-US" altLang="ja-JP" sz="1800" dirty="0"/>
              </a:p>
              <a:p>
                <a:pPr>
                  <a:buFont typeface="Wingdings" panose="05000000000000000000" pitchFamily="2" charset="2"/>
                  <a:buChar char="l"/>
                </a:pPr>
                <a:r>
                  <a:rPr lang="en-US" altLang="ja-JP" sz="2000" dirty="0"/>
                  <a:t>The polarization curve (Robin BC) is ideally described with the Tafel eq..</a:t>
                </a:r>
              </a:p>
              <a:p>
                <a:pPr>
                  <a:buFont typeface="Wingdings" panose="05000000000000000000" pitchFamily="2" charset="2"/>
                  <a:buChar char="l"/>
                </a:pPr>
                <a:r>
                  <a:rPr lang="en-US" altLang="ja-JP" sz="2000" dirty="0"/>
                  <a:t>In reality, H</a:t>
                </a:r>
                <a:r>
                  <a:rPr lang="en-US" altLang="ja-JP" sz="2000" baseline="-25000" dirty="0"/>
                  <a:t>2</a:t>
                </a:r>
                <a:r>
                  <a:rPr lang="en-US" altLang="ja-JP" sz="2000" dirty="0"/>
                  <a:t> bubbles generated on cathode block the current,</a:t>
                </a:r>
                <a:br>
                  <a:rPr lang="en-US" altLang="ja-JP" sz="2000" dirty="0"/>
                </a:br>
                <a:r>
                  <a:rPr lang="en-US" altLang="ja-JP" sz="2000" dirty="0"/>
                  <a:t>forming an </a:t>
                </a:r>
                <a:r>
                  <a:rPr lang="en-US" altLang="ja-JP" sz="2000" b="1" dirty="0"/>
                  <a:t>“S” shaped polarization curve</a:t>
                </a:r>
                <a:r>
                  <a:rPr lang="en-US" altLang="ja-JP" sz="2000" dirty="0"/>
                  <a:t>.</a:t>
                </a:r>
              </a:p>
              <a:p>
                <a:pPr>
                  <a:buFont typeface="Wingdings" panose="05000000000000000000" pitchFamily="2" charset="2"/>
                  <a:buChar char="l"/>
                </a:pPr>
                <a:r>
                  <a:rPr lang="en-US" altLang="ja-JP" sz="2000" dirty="0"/>
                  <a:t>An “S” shape may cause </a:t>
                </a:r>
                <a:r>
                  <a:rPr lang="en-US" altLang="ja-JP" sz="2000" dirty="0">
                    <a:solidFill>
                      <a:srgbClr val="008000"/>
                    </a:solidFill>
                  </a:rPr>
                  <a:t>infinite loops </a:t>
                </a:r>
                <a:r>
                  <a:rPr lang="en-US" altLang="ja-JP" sz="2000" dirty="0"/>
                  <a:t>in the Newton-Raphson method.</a:t>
                </a:r>
              </a:p>
              <a:p>
                <a:pPr>
                  <a:buFont typeface="Wingdings" panose="05000000000000000000" pitchFamily="2" charset="2"/>
                  <a:buChar char="l"/>
                </a:pPr>
                <a:r>
                  <a:rPr lang="en-US" altLang="ja-JP" sz="2000" dirty="0"/>
                  <a:t>The ED solver needs to introduce special treatments, such as cutback of </a:t>
                </a:r>
                <a14:m>
                  <m:oMath xmlns:m="http://schemas.openxmlformats.org/officeDocument/2006/math">
                    <m:r>
                      <a:rPr lang="en-US" altLang="ja-JP" sz="2000" b="0" i="1" smtClean="0">
                        <a:latin typeface="Cambria Math" panose="02040503050406030204" pitchFamily="18" charset="0"/>
                      </a:rPr>
                      <m:t>𝛿𝜙</m:t>
                    </m:r>
                  </m:oMath>
                </a14:m>
                <a:r>
                  <a:rPr lang="en-US" altLang="ja-JP" sz="2000" dirty="0"/>
                  <a:t>; yet, the loop count becomes a lot (~8 times) anyway.</a:t>
                </a:r>
                <a:endParaRPr kumimoji="1" lang="ja-JP" altLang="en-US" sz="2000" dirty="0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D16496FB-EE96-46B7-AFC8-DEDAC58F508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539" t="-2006" r="-705" b="-253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フリーフォーム: 図形 51">
            <a:extLst>
              <a:ext uri="{FF2B5EF4-FFF2-40B4-BE49-F238E27FC236}">
                <a16:creationId xmlns:a16="http://schemas.microsoft.com/office/drawing/2014/main" id="{03E5B6B8-91FA-462F-9120-1651D23A46F8}"/>
              </a:ext>
            </a:extLst>
          </p:cNvPr>
          <p:cNvSpPr/>
          <p:nvPr/>
        </p:nvSpPr>
        <p:spPr>
          <a:xfrm>
            <a:off x="2032000" y="1490133"/>
            <a:ext cx="2887133" cy="2413000"/>
          </a:xfrm>
          <a:custGeom>
            <a:avLst/>
            <a:gdLst>
              <a:gd name="connsiteX0" fmla="*/ 0 w 2887133"/>
              <a:gd name="connsiteY0" fmla="*/ 2413000 h 2413000"/>
              <a:gd name="connsiteX1" fmla="*/ 1100667 w 2887133"/>
              <a:gd name="connsiteY1" fmla="*/ 2192867 h 2413000"/>
              <a:gd name="connsiteX2" fmla="*/ 2150533 w 2887133"/>
              <a:gd name="connsiteY2" fmla="*/ 1202267 h 2413000"/>
              <a:gd name="connsiteX3" fmla="*/ 2887133 w 2887133"/>
              <a:gd name="connsiteY3" fmla="*/ 0 h 2413000"/>
              <a:gd name="connsiteX0" fmla="*/ 0 w 2887133"/>
              <a:gd name="connsiteY0" fmla="*/ 2413000 h 2413000"/>
              <a:gd name="connsiteX1" fmla="*/ 1100667 w 2887133"/>
              <a:gd name="connsiteY1" fmla="*/ 2170833 h 2413000"/>
              <a:gd name="connsiteX2" fmla="*/ 2150533 w 2887133"/>
              <a:gd name="connsiteY2" fmla="*/ 1202267 h 2413000"/>
              <a:gd name="connsiteX3" fmla="*/ 2887133 w 2887133"/>
              <a:gd name="connsiteY3" fmla="*/ 0 h 2413000"/>
              <a:gd name="connsiteX0" fmla="*/ 0 w 2887133"/>
              <a:gd name="connsiteY0" fmla="*/ 2413000 h 2413000"/>
              <a:gd name="connsiteX1" fmla="*/ 1100667 w 2887133"/>
              <a:gd name="connsiteY1" fmla="*/ 2170833 h 2413000"/>
              <a:gd name="connsiteX2" fmla="*/ 2150533 w 2887133"/>
              <a:gd name="connsiteY2" fmla="*/ 1202267 h 2413000"/>
              <a:gd name="connsiteX3" fmla="*/ 2887133 w 2887133"/>
              <a:gd name="connsiteY3" fmla="*/ 0 h 2413000"/>
              <a:gd name="connsiteX0" fmla="*/ 0 w 2887133"/>
              <a:gd name="connsiteY0" fmla="*/ 2413000 h 2413000"/>
              <a:gd name="connsiteX1" fmla="*/ 1100667 w 2887133"/>
              <a:gd name="connsiteY1" fmla="*/ 2170833 h 2413000"/>
              <a:gd name="connsiteX2" fmla="*/ 2150533 w 2887133"/>
              <a:gd name="connsiteY2" fmla="*/ 1202267 h 2413000"/>
              <a:gd name="connsiteX3" fmla="*/ 2887133 w 2887133"/>
              <a:gd name="connsiteY3" fmla="*/ 0 h 241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7133" h="2413000">
                <a:moveTo>
                  <a:pt x="0" y="2413000"/>
                </a:moveTo>
                <a:cubicBezTo>
                  <a:pt x="371122" y="2403828"/>
                  <a:pt x="738573" y="2357933"/>
                  <a:pt x="1100667" y="2170833"/>
                </a:cubicBezTo>
                <a:cubicBezTo>
                  <a:pt x="1462761" y="1983733"/>
                  <a:pt x="1852789" y="1564072"/>
                  <a:pt x="2150533" y="1202267"/>
                </a:cubicBezTo>
                <a:cubicBezTo>
                  <a:pt x="2448277" y="840462"/>
                  <a:pt x="2667705" y="418394"/>
                  <a:pt x="2887133" y="0"/>
                </a:cubicBezTo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1AE655B1-90B7-44FE-A565-153F8C3DE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Other 3 Key Features in ED Formulation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8705AD4-6BD1-4BF0-9A62-39F6E2FB49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27</a:t>
            </a:fld>
            <a:endParaRPr lang="ja-JP" altLang="en-US" dirty="0"/>
          </a:p>
        </p:txBody>
      </p:sp>
      <p:cxnSp>
        <p:nvCxnSpPr>
          <p:cNvPr id="7" name="直線矢印コネクタ 6">
            <a:extLst>
              <a:ext uri="{FF2B5EF4-FFF2-40B4-BE49-F238E27FC236}">
                <a16:creationId xmlns:a16="http://schemas.microsoft.com/office/drawing/2014/main" id="{ADDCC42D-1DDE-43D5-A58E-A676DA3B1C48}"/>
              </a:ext>
            </a:extLst>
          </p:cNvPr>
          <p:cNvCxnSpPr/>
          <p:nvPr/>
        </p:nvCxnSpPr>
        <p:spPr>
          <a:xfrm>
            <a:off x="1871700" y="3897052"/>
            <a:ext cx="4932548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9C92B683-3EF0-4040-9314-A1FC15A301CA}"/>
              </a:ext>
            </a:extLst>
          </p:cNvPr>
          <p:cNvCxnSpPr>
            <a:cxnSpLocks/>
          </p:cNvCxnSpPr>
          <p:nvPr/>
        </p:nvCxnSpPr>
        <p:spPr>
          <a:xfrm flipV="1">
            <a:off x="2024100" y="1556792"/>
            <a:ext cx="0" cy="2492660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8E58F61B-218A-454F-8201-AD7B42095752}"/>
                  </a:ext>
                </a:extLst>
              </p:cNvPr>
              <p:cNvSpPr txBox="1"/>
              <p:nvPr/>
            </p:nvSpPr>
            <p:spPr>
              <a:xfrm rot="16200000">
                <a:off x="252949" y="2510025"/>
                <a:ext cx="274273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Current Density,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kumimoji="1" lang="ja-JP" altLang="en-US" dirty="0"/>
                  <a:t> </a:t>
                </a:r>
                <a:r>
                  <a:rPr kumimoji="1" lang="en-US" altLang="ja-JP" dirty="0"/>
                  <a:t>(A/m</a:t>
                </a:r>
                <a:r>
                  <a:rPr kumimoji="1" lang="en-US" altLang="ja-JP" baseline="30000" dirty="0"/>
                  <a:t>2</a:t>
                </a:r>
                <a:r>
                  <a:rPr kumimoji="1" lang="en-US" altLang="ja-JP" dirty="0"/>
                  <a:t>)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8E58F61B-218A-454F-8201-AD7B420957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252949" y="2510025"/>
                <a:ext cx="2742739" cy="369332"/>
              </a:xfrm>
              <a:prstGeom prst="rect">
                <a:avLst/>
              </a:prstGeom>
              <a:blipFill>
                <a:blip r:embed="rId3"/>
                <a:stretch>
                  <a:fillRect l="-8197" r="-24590" b="-2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B29B704B-507A-4AAB-B52A-0B32A6B10C6B}"/>
                  </a:ext>
                </a:extLst>
              </p:cNvPr>
              <p:cNvSpPr txBox="1"/>
              <p:nvPr/>
            </p:nvSpPr>
            <p:spPr>
              <a:xfrm>
                <a:off x="2912266" y="3861048"/>
                <a:ext cx="26678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dirty="0"/>
                  <a:t>Surface Potential,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kumimoji="1" lang="ja-JP" altLang="en-US" dirty="0"/>
                  <a:t> </a:t>
                </a:r>
                <a:r>
                  <a:rPr kumimoji="1" lang="en-US" altLang="ja-JP" dirty="0"/>
                  <a:t>(V)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B29B704B-507A-4AAB-B52A-0B32A6B10C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2266" y="3861048"/>
                <a:ext cx="2667846" cy="369332"/>
              </a:xfrm>
              <a:prstGeom prst="rect">
                <a:avLst/>
              </a:prstGeom>
              <a:blipFill>
                <a:blip r:embed="rId4"/>
                <a:stretch>
                  <a:fillRect l="-458" t="-8197" r="-458" b="-2459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ABE15A6-B223-474C-BB1E-B2A1FE80A5EB}"/>
              </a:ext>
            </a:extLst>
          </p:cNvPr>
          <p:cNvSpPr txBox="1"/>
          <p:nvPr/>
        </p:nvSpPr>
        <p:spPr>
          <a:xfrm>
            <a:off x="1763688" y="385648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13" name="フリーフォーム: 図形 12">
            <a:extLst>
              <a:ext uri="{FF2B5EF4-FFF2-40B4-BE49-F238E27FC236}">
                <a16:creationId xmlns:a16="http://schemas.microsoft.com/office/drawing/2014/main" id="{20434CD1-62FD-490E-AFC5-EEE3D0F98448}"/>
              </a:ext>
            </a:extLst>
          </p:cNvPr>
          <p:cNvSpPr/>
          <p:nvPr/>
        </p:nvSpPr>
        <p:spPr>
          <a:xfrm>
            <a:off x="2013527" y="1648159"/>
            <a:ext cx="4608946" cy="2258823"/>
          </a:xfrm>
          <a:custGeom>
            <a:avLst/>
            <a:gdLst>
              <a:gd name="connsiteX0" fmla="*/ 0 w 4608946"/>
              <a:gd name="connsiteY0" fmla="*/ 2255333 h 2255333"/>
              <a:gd name="connsiteX1" fmla="*/ 1265382 w 4608946"/>
              <a:gd name="connsiteY1" fmla="*/ 1922824 h 2255333"/>
              <a:gd name="connsiteX2" fmla="*/ 2632364 w 4608946"/>
              <a:gd name="connsiteY2" fmla="*/ 565078 h 2255333"/>
              <a:gd name="connsiteX3" fmla="*/ 3500582 w 4608946"/>
              <a:gd name="connsiteY3" fmla="*/ 103260 h 2255333"/>
              <a:gd name="connsiteX4" fmla="*/ 4608946 w 4608946"/>
              <a:gd name="connsiteY4" fmla="*/ 10896 h 2255333"/>
              <a:gd name="connsiteX0" fmla="*/ 0 w 4608946"/>
              <a:gd name="connsiteY0" fmla="*/ 2254701 h 2254701"/>
              <a:gd name="connsiteX1" fmla="*/ 1265382 w 4608946"/>
              <a:gd name="connsiteY1" fmla="*/ 1922192 h 2254701"/>
              <a:gd name="connsiteX2" fmla="*/ 2632364 w 4608946"/>
              <a:gd name="connsiteY2" fmla="*/ 564446 h 2254701"/>
              <a:gd name="connsiteX3" fmla="*/ 3509249 w 4608946"/>
              <a:gd name="connsiteY3" fmla="*/ 106961 h 2254701"/>
              <a:gd name="connsiteX4" fmla="*/ 4608946 w 4608946"/>
              <a:gd name="connsiteY4" fmla="*/ 10264 h 2254701"/>
              <a:gd name="connsiteX0" fmla="*/ 0 w 4608946"/>
              <a:gd name="connsiteY0" fmla="*/ 2261566 h 2261566"/>
              <a:gd name="connsiteX1" fmla="*/ 1265382 w 4608946"/>
              <a:gd name="connsiteY1" fmla="*/ 1929057 h 2261566"/>
              <a:gd name="connsiteX2" fmla="*/ 2632364 w 4608946"/>
              <a:gd name="connsiteY2" fmla="*/ 571311 h 2261566"/>
              <a:gd name="connsiteX3" fmla="*/ 3509249 w 4608946"/>
              <a:gd name="connsiteY3" fmla="*/ 113826 h 2261566"/>
              <a:gd name="connsiteX4" fmla="*/ 4608946 w 4608946"/>
              <a:gd name="connsiteY4" fmla="*/ 17129 h 2261566"/>
              <a:gd name="connsiteX0" fmla="*/ 0 w 4608946"/>
              <a:gd name="connsiteY0" fmla="*/ 2258823 h 2258823"/>
              <a:gd name="connsiteX1" fmla="*/ 1265382 w 4608946"/>
              <a:gd name="connsiteY1" fmla="*/ 1926314 h 2258823"/>
              <a:gd name="connsiteX2" fmla="*/ 2632364 w 4608946"/>
              <a:gd name="connsiteY2" fmla="*/ 568568 h 2258823"/>
              <a:gd name="connsiteX3" fmla="*/ 3509249 w 4608946"/>
              <a:gd name="connsiteY3" fmla="*/ 111083 h 2258823"/>
              <a:gd name="connsiteX4" fmla="*/ 4608946 w 4608946"/>
              <a:gd name="connsiteY4" fmla="*/ 14386 h 2258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08946" h="2258823">
                <a:moveTo>
                  <a:pt x="0" y="2258823"/>
                </a:moveTo>
                <a:cubicBezTo>
                  <a:pt x="413327" y="2233423"/>
                  <a:pt x="826655" y="2208023"/>
                  <a:pt x="1265382" y="1926314"/>
                </a:cubicBezTo>
                <a:cubicBezTo>
                  <a:pt x="1704109" y="1644605"/>
                  <a:pt x="2258386" y="871106"/>
                  <a:pt x="2632364" y="568568"/>
                </a:cubicBezTo>
                <a:cubicBezTo>
                  <a:pt x="3006342" y="266030"/>
                  <a:pt x="3188486" y="229448"/>
                  <a:pt x="3509249" y="111083"/>
                </a:cubicBezTo>
                <a:cubicBezTo>
                  <a:pt x="3830012" y="-7282"/>
                  <a:pt x="4404207" y="-14862"/>
                  <a:pt x="4608946" y="14386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638A9606-7386-41F7-825C-FC2A39A1149D}"/>
              </a:ext>
            </a:extLst>
          </p:cNvPr>
          <p:cNvCxnSpPr>
            <a:cxnSpLocks/>
          </p:cNvCxnSpPr>
          <p:nvPr/>
        </p:nvCxnSpPr>
        <p:spPr>
          <a:xfrm flipV="1">
            <a:off x="1871700" y="2694691"/>
            <a:ext cx="4750773" cy="8494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B6FEEC6A-24F1-4F52-9A85-0170E315EE01}"/>
                  </a:ext>
                </a:extLst>
              </p:cNvPr>
              <p:cNvSpPr txBox="1"/>
              <p:nvPr/>
            </p:nvSpPr>
            <p:spPr>
              <a:xfrm>
                <a:off x="6621770" y="2371525"/>
                <a:ext cx="189032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dirty="0">
                    <a:solidFill>
                      <a:srgbClr val="00B0F0"/>
                    </a:solidFill>
                  </a:rPr>
                  <a:t>Given Anode BC</a:t>
                </a:r>
              </a:p>
              <a:p>
                <a:pPr algn="ctr"/>
                <a:r>
                  <a:rPr kumimoji="1" lang="en-US" altLang="ja-JP" dirty="0">
                    <a:solidFill>
                      <a:srgbClr val="00B0F0"/>
                    </a:solidFill>
                  </a:rPr>
                  <a:t>(as a constant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kumimoji="1" lang="en-US" altLang="ja-JP" dirty="0">
                    <a:solidFill>
                      <a:srgbClr val="00B0F0"/>
                    </a:solidFill>
                  </a:rPr>
                  <a:t>)</a:t>
                </a:r>
                <a:endParaRPr kumimoji="1" lang="ja-JP" altLang="en-US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B6FEEC6A-24F1-4F52-9A85-0170E315EE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1770" y="2371525"/>
                <a:ext cx="1890326" cy="646331"/>
              </a:xfrm>
              <a:prstGeom prst="rect">
                <a:avLst/>
              </a:prstGeom>
              <a:blipFill>
                <a:blip r:embed="rId5"/>
                <a:stretch>
                  <a:fillRect l="-2258" t="-4717" r="-2258" b="-1415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楕円 18">
            <a:extLst>
              <a:ext uri="{FF2B5EF4-FFF2-40B4-BE49-F238E27FC236}">
                <a16:creationId xmlns:a16="http://schemas.microsoft.com/office/drawing/2014/main" id="{026250EF-B0F4-4B3C-A53C-54C5DE506E50}"/>
              </a:ext>
            </a:extLst>
          </p:cNvPr>
          <p:cNvSpPr/>
          <p:nvPr/>
        </p:nvSpPr>
        <p:spPr>
          <a:xfrm>
            <a:off x="4107287" y="2622691"/>
            <a:ext cx="144000" cy="144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FD3591F5-B666-4511-89FA-E73B3AFEECAC}"/>
              </a:ext>
            </a:extLst>
          </p:cNvPr>
          <p:cNvSpPr txBox="1"/>
          <p:nvPr/>
        </p:nvSpPr>
        <p:spPr>
          <a:xfrm>
            <a:off x="4271943" y="2388829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Solution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F235CB39-0CBC-4CB0-A77D-3C2B86EDC5D9}"/>
              </a:ext>
            </a:extLst>
          </p:cNvPr>
          <p:cNvSpPr/>
          <p:nvPr/>
        </p:nvSpPr>
        <p:spPr>
          <a:xfrm>
            <a:off x="3050281" y="3591305"/>
            <a:ext cx="144000" cy="144000"/>
          </a:xfrm>
          <a:prstGeom prst="ellipse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95FEA7DA-2656-4CEA-9753-758D93DAD597}"/>
              </a:ext>
            </a:extLst>
          </p:cNvPr>
          <p:cNvSpPr txBox="1"/>
          <p:nvPr/>
        </p:nvSpPr>
        <p:spPr>
          <a:xfrm>
            <a:off x="2226872" y="3055300"/>
            <a:ext cx="8515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>
                <a:solidFill>
                  <a:srgbClr val="008000"/>
                </a:solidFill>
              </a:rPr>
              <a:t>Initial</a:t>
            </a:r>
            <a:br>
              <a:rPr kumimoji="1" lang="en-US" altLang="ja-JP" dirty="0">
                <a:solidFill>
                  <a:srgbClr val="008000"/>
                </a:solidFill>
              </a:rPr>
            </a:br>
            <a:r>
              <a:rPr kumimoji="1" lang="en-US" altLang="ja-JP" dirty="0">
                <a:solidFill>
                  <a:srgbClr val="008000"/>
                </a:solidFill>
              </a:rPr>
              <a:t>Guess</a:t>
            </a:r>
            <a:endParaRPr kumimoji="1" lang="ja-JP" altLang="en-US" dirty="0">
              <a:solidFill>
                <a:srgbClr val="008000"/>
              </a:solidFill>
            </a:endParaRPr>
          </a:p>
        </p:txBody>
      </p: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4BE6DF82-F3FD-4B95-AA5A-1A0816196C56}"/>
              </a:ext>
            </a:extLst>
          </p:cNvPr>
          <p:cNvCxnSpPr>
            <a:cxnSpLocks/>
          </p:cNvCxnSpPr>
          <p:nvPr/>
        </p:nvCxnSpPr>
        <p:spPr>
          <a:xfrm flipV="1">
            <a:off x="3186548" y="2703185"/>
            <a:ext cx="2357560" cy="940234"/>
          </a:xfrm>
          <a:prstGeom prst="line">
            <a:avLst/>
          </a:prstGeom>
          <a:ln w="19050">
            <a:solidFill>
              <a:srgbClr val="008000"/>
            </a:solidFill>
            <a:prstDash val="dash"/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29F440CB-C7E5-431F-BF90-7E01F2C2353A}"/>
              </a:ext>
            </a:extLst>
          </p:cNvPr>
          <p:cNvCxnSpPr>
            <a:cxnSpLocks/>
            <a:endCxn id="37" idx="4"/>
          </p:cNvCxnSpPr>
          <p:nvPr/>
        </p:nvCxnSpPr>
        <p:spPr>
          <a:xfrm flipV="1">
            <a:off x="5544108" y="1824532"/>
            <a:ext cx="0" cy="870160"/>
          </a:xfrm>
          <a:prstGeom prst="line">
            <a:avLst/>
          </a:prstGeom>
          <a:ln w="19050">
            <a:solidFill>
              <a:srgbClr val="008000"/>
            </a:solidFill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楕円 36">
            <a:extLst>
              <a:ext uri="{FF2B5EF4-FFF2-40B4-BE49-F238E27FC236}">
                <a16:creationId xmlns:a16="http://schemas.microsoft.com/office/drawing/2014/main" id="{0FCD75E4-35E6-48B8-AB1C-3262778F8BAA}"/>
              </a:ext>
            </a:extLst>
          </p:cNvPr>
          <p:cNvSpPr/>
          <p:nvPr/>
        </p:nvSpPr>
        <p:spPr>
          <a:xfrm>
            <a:off x="5472108" y="1680532"/>
            <a:ext cx="144000" cy="144000"/>
          </a:xfrm>
          <a:prstGeom prst="ellipse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9" name="直線コネクタ 38">
            <a:extLst>
              <a:ext uri="{FF2B5EF4-FFF2-40B4-BE49-F238E27FC236}">
                <a16:creationId xmlns:a16="http://schemas.microsoft.com/office/drawing/2014/main" id="{06838A01-ACA2-415E-8F62-94F1A7621DA1}"/>
              </a:ext>
            </a:extLst>
          </p:cNvPr>
          <p:cNvCxnSpPr>
            <a:cxnSpLocks/>
            <a:stCxn id="37" idx="2"/>
          </p:cNvCxnSpPr>
          <p:nvPr/>
        </p:nvCxnSpPr>
        <p:spPr>
          <a:xfrm flipH="1">
            <a:off x="3122281" y="1752532"/>
            <a:ext cx="2349827" cy="942159"/>
          </a:xfrm>
          <a:prstGeom prst="line">
            <a:avLst/>
          </a:prstGeom>
          <a:ln w="19050">
            <a:solidFill>
              <a:srgbClr val="008000"/>
            </a:solidFill>
            <a:prstDash val="dash"/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>
            <a:extLst>
              <a:ext uri="{FF2B5EF4-FFF2-40B4-BE49-F238E27FC236}">
                <a16:creationId xmlns:a16="http://schemas.microsoft.com/office/drawing/2014/main" id="{00A0AAAF-D39B-44C7-89DA-A316942AB9B4}"/>
              </a:ext>
            </a:extLst>
          </p:cNvPr>
          <p:cNvCxnSpPr>
            <a:cxnSpLocks/>
            <a:endCxn id="21" idx="0"/>
          </p:cNvCxnSpPr>
          <p:nvPr/>
        </p:nvCxnSpPr>
        <p:spPr>
          <a:xfrm>
            <a:off x="3122281" y="2703185"/>
            <a:ext cx="0" cy="888120"/>
          </a:xfrm>
          <a:prstGeom prst="line">
            <a:avLst/>
          </a:prstGeom>
          <a:ln w="19050">
            <a:solidFill>
              <a:srgbClr val="008000"/>
            </a:solidFill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テキスト ボックス 49">
                <a:extLst>
                  <a:ext uri="{FF2B5EF4-FFF2-40B4-BE49-F238E27FC236}">
                    <a16:creationId xmlns:a16="http://schemas.microsoft.com/office/drawing/2014/main" id="{8D645077-3D79-4988-8B9F-25F3B29A0AFD}"/>
                  </a:ext>
                </a:extLst>
              </p:cNvPr>
              <p:cNvSpPr txBox="1"/>
              <p:nvPr/>
            </p:nvSpPr>
            <p:spPr>
              <a:xfrm>
                <a:off x="6600519" y="852646"/>
                <a:ext cx="2428935" cy="14773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2</m:t>
                      </m:r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O</m:t>
                      </m:r>
                      <m: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+2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p>
                          <m: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  <m:oMath xmlns:m="http://schemas.openxmlformats.org/officeDocument/2006/math">
                      <m: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→2</m:t>
                      </m:r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O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kumimoji="1" lang="en-US" altLang="ja-JP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1" i="0" smtClean="0">
                              <a:latin typeface="Cambria Math" panose="02040503050406030204" pitchFamily="18" charset="0"/>
                            </a:rPr>
                            <m:t>𝐇</m:t>
                          </m:r>
                        </m:e>
                        <m:sub>
                          <m:r>
                            <a:rPr kumimoji="1" lang="en-US" altLang="ja-JP" b="1" i="0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kumimoji="1" lang="en-US" altLang="ja-JP" b="1" i="0" smtClean="0">
                          <a:latin typeface="Cambria Math" panose="02040503050406030204" pitchFamily="18" charset="0"/>
                        </a:rPr>
                        <m:t>↑</m:t>
                      </m:r>
                    </m:oMath>
                  </m:oMathPara>
                </a14:m>
                <a:endParaRPr kumimoji="1" lang="en-US" altLang="ja-JP" b="1" dirty="0"/>
              </a:p>
              <a:p>
                <a:pPr algn="ctr"/>
                <a:r>
                  <a:rPr lang="en-US" altLang="ja-JP" dirty="0"/>
                  <a:t>H</a:t>
                </a:r>
                <a:r>
                  <a:rPr lang="en-US" altLang="ja-JP" baseline="-25000" dirty="0"/>
                  <a:t>2</a:t>
                </a:r>
                <a:r>
                  <a:rPr lang="en-US" altLang="ja-JP" dirty="0"/>
                  <a:t> bubbles cover up</a:t>
                </a:r>
                <a:br>
                  <a:rPr lang="en-US" altLang="ja-JP" dirty="0"/>
                </a:br>
                <a:r>
                  <a:rPr lang="en-US" altLang="ja-JP" dirty="0"/>
                  <a:t>the cathode face and</a:t>
                </a:r>
                <a:br>
                  <a:rPr lang="en-US" altLang="ja-JP" dirty="0"/>
                </a:br>
                <a:r>
                  <a:rPr lang="en-US" altLang="ja-JP" dirty="0"/>
                  <a:t>becomes an insulator.</a:t>
                </a:r>
                <a:endParaRPr kumimoji="1" lang="ja-JP" altLang="en-US" b="1" dirty="0"/>
              </a:p>
            </p:txBody>
          </p:sp>
        </mc:Choice>
        <mc:Fallback xmlns="">
          <p:sp>
            <p:nvSpPr>
              <p:cNvPr id="50" name="テキスト ボックス 49">
                <a:extLst>
                  <a:ext uri="{FF2B5EF4-FFF2-40B4-BE49-F238E27FC236}">
                    <a16:creationId xmlns:a16="http://schemas.microsoft.com/office/drawing/2014/main" id="{8D645077-3D79-4988-8B9F-25F3B29A0A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0519" y="852646"/>
                <a:ext cx="2428935" cy="1477328"/>
              </a:xfrm>
              <a:prstGeom prst="rect">
                <a:avLst/>
              </a:prstGeom>
              <a:blipFill>
                <a:blip r:embed="rId6"/>
                <a:stretch>
                  <a:fillRect l="-2261" r="-2010" b="-578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224A5A52-073F-4B2E-B398-3879E3281683}"/>
              </a:ext>
            </a:extLst>
          </p:cNvPr>
          <p:cNvSpPr txBox="1"/>
          <p:nvPr/>
        </p:nvSpPr>
        <p:spPr>
          <a:xfrm>
            <a:off x="3800016" y="1484784"/>
            <a:ext cx="1082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Tafel Eq.</a:t>
            </a:r>
            <a:endParaRPr kumimoji="1" lang="ja-JP" altLang="en-US" dirty="0"/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C0B328B7-F5DE-4917-901E-E28D3F1C0B3B}"/>
              </a:ext>
            </a:extLst>
          </p:cNvPr>
          <p:cNvSpPr txBox="1"/>
          <p:nvPr/>
        </p:nvSpPr>
        <p:spPr>
          <a:xfrm rot="20315661">
            <a:off x="3754314" y="3107028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08000"/>
                </a:solidFill>
              </a:rPr>
              <a:t>Infinite Loop</a:t>
            </a:r>
            <a:endParaRPr kumimoji="1" lang="ja-JP" altLang="en-U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558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8" grpId="0"/>
      <p:bldP spid="19" grpId="0" animBg="1"/>
      <p:bldP spid="20" grpId="0"/>
      <p:bldP spid="21" grpId="0" animBg="1"/>
      <p:bldP spid="22" grpId="0"/>
      <p:bldP spid="37" grpId="0" animBg="1"/>
      <p:bldP spid="50" grpId="0"/>
      <p:bldP spid="5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sz="4800" dirty="0"/>
              <a:t>Benchmark Analyses</a:t>
            </a:r>
            <a:endParaRPr kumimoji="1" lang="ja-JP" altLang="en-US" sz="4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28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20129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7"/>
    </mc:Choice>
    <mc:Fallback xmlns="">
      <p:transition spd="slow" advTm="527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4-Plate BOX Simulation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Outline</a:t>
            </a:r>
          </a:p>
          <a:p>
            <a:pPr marL="0" indent="0">
              <a:buNone/>
            </a:pPr>
            <a:endParaRPr kumimoji="1" lang="en-US" altLang="ja-JP" sz="2400" dirty="0"/>
          </a:p>
          <a:p>
            <a:pPr marL="0" indent="0">
              <a:buNone/>
            </a:pPr>
            <a:endParaRPr kumimoji="1"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kumimoji="1"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kumimoji="1"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900" dirty="0"/>
          </a:p>
          <a:p>
            <a:r>
              <a:rPr lang="en-US" altLang="ja-JP" sz="2400" dirty="0"/>
              <a:t>Imitating a bag-like structure such as a side sill in a carbody.</a:t>
            </a:r>
          </a:p>
          <a:p>
            <a:r>
              <a:rPr lang="en-US" altLang="ja-JP" sz="2400" dirty="0"/>
              <a:t>Film thickness on the </a:t>
            </a:r>
            <a:r>
              <a:rPr lang="en-US" altLang="ja-JP" sz="2400" b="1" dirty="0"/>
              <a:t>innermost surface </a:t>
            </a:r>
            <a:r>
              <a:rPr lang="en-US" altLang="ja-JP" sz="2400" dirty="0"/>
              <a:t>(G-Face) is the most important so as to guarantee corrosion protection.</a:t>
            </a:r>
          </a:p>
          <a:p>
            <a:r>
              <a:rPr lang="en-US" altLang="ja-JP" sz="2400" dirty="0"/>
              <a:t>The film thickness is evaluated with </a:t>
            </a:r>
            <a:r>
              <a:rPr lang="en-US" altLang="ja-JP" sz="2400" b="1" dirty="0">
                <a:solidFill>
                  <a:srgbClr val="FF0000"/>
                </a:solidFill>
              </a:rPr>
              <a:t>4 different meshes for mesh validation using FEM-T4 and ES-FEM-T4.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29</a:t>
            </a:fld>
            <a:endParaRPr lang="ja-JP" altLang="en-US" dirty="0"/>
          </a:p>
        </p:txBody>
      </p:sp>
      <p:pic>
        <p:nvPicPr>
          <p:cNvPr id="5" name="コンテンツ プレースホルダー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5931000" y="1340768"/>
            <a:ext cx="3213507" cy="288031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>
            <a:off x="6516216" y="3635732"/>
            <a:ext cx="2357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>
                <a:solidFill>
                  <a:schemeClr val="bg1"/>
                </a:solidFill>
              </a:rPr>
              <a:t>Film Thickness Anim. 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ABCB3060-14C9-41A6-A487-5218EAACB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" y="1052736"/>
            <a:ext cx="4506091" cy="3348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48870A1-87E8-4E24-89FB-16C741FE9218}"/>
              </a:ext>
            </a:extLst>
          </p:cNvPr>
          <p:cNvSpPr txBox="1"/>
          <p:nvPr/>
        </p:nvSpPr>
        <p:spPr>
          <a:xfrm>
            <a:off x="5207436" y="692696"/>
            <a:ext cx="3901068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ja-JP" dirty="0"/>
              <a:t>4 Plates forms 3 bags.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kumimoji="1" lang="en-US" altLang="ja-JP" dirty="0"/>
              <a:t>3</a:t>
            </a:r>
            <a:r>
              <a:rPr kumimoji="1" lang="en-US" altLang="ja-JP" baseline="30000" dirty="0"/>
              <a:t>rd</a:t>
            </a:r>
            <a:r>
              <a:rPr kumimoji="1" lang="en-US" altLang="ja-JP" dirty="0"/>
              <a:t> bag is difficult to be deposited.</a:t>
            </a:r>
            <a:endParaRPr kumimoji="1" lang="ja-JP" altLang="en-US" dirty="0"/>
          </a:p>
        </p:txBody>
      </p: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BD83D143-0DB7-4986-86E5-3F1ABBDF13F4}"/>
              </a:ext>
            </a:extLst>
          </p:cNvPr>
          <p:cNvGrpSpPr/>
          <p:nvPr/>
        </p:nvGrpSpPr>
        <p:grpSpPr>
          <a:xfrm>
            <a:off x="4391980" y="1448780"/>
            <a:ext cx="1889450" cy="2929756"/>
            <a:chOff x="4391980" y="1407475"/>
            <a:chExt cx="1889450" cy="2929756"/>
          </a:xfrm>
        </p:grpSpPr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3D5DC8ED-4B64-4A9D-ADF1-97E706D40E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24" t="9149" r="709" b="12175"/>
            <a:stretch/>
          </p:blipFill>
          <p:spPr>
            <a:xfrm rot="16200000" flipH="1" flipV="1">
              <a:off x="3965903" y="1833552"/>
              <a:ext cx="2741604" cy="1889450"/>
            </a:xfrm>
            <a:prstGeom prst="rect">
              <a:avLst/>
            </a:prstGeom>
          </p:spPr>
        </p:pic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B3F49ABE-0CE7-4275-B4C7-CE6B8D0248F3}"/>
                </a:ext>
              </a:extLst>
            </p:cNvPr>
            <p:cNvSpPr txBox="1"/>
            <p:nvPr/>
          </p:nvSpPr>
          <p:spPr>
            <a:xfrm>
              <a:off x="4531035" y="3998677"/>
              <a:ext cx="161133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/>
                <a:t>Photo of a BOX</a:t>
              </a:r>
              <a:endParaRPr kumimoji="1" lang="ja-JP" alt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26308961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タイトル 14">
            <a:extLst>
              <a:ext uri="{FF2B5EF4-FFF2-40B4-BE49-F238E27FC236}">
                <a16:creationId xmlns:a16="http://schemas.microsoft.com/office/drawing/2014/main" id="{57050BC9-86A2-4D4A-AEE4-3428786C7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What is Electrodeposition (ED) ? </a:t>
            </a:r>
            <a:endParaRPr kumimoji="1" lang="ja-JP" altLang="en-US" dirty="0"/>
          </a:p>
        </p:txBody>
      </p:sp>
      <p:sp>
        <p:nvSpPr>
          <p:cNvPr id="18" name="コンテンツ プレースホルダー 17">
            <a:extLst>
              <a:ext uri="{FF2B5EF4-FFF2-40B4-BE49-F238E27FC236}">
                <a16:creationId xmlns:a16="http://schemas.microsoft.com/office/drawing/2014/main" id="{2884FEE0-1A4A-460F-ACFA-282064EEF5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Overview of the </a:t>
            </a: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arbody Paint </a:t>
            </a: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hop</a:t>
            </a: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en-US" altLang="ja-JP" sz="900" dirty="0"/>
          </a:p>
        </p:txBody>
      </p:sp>
      <p:sp>
        <p:nvSpPr>
          <p:cNvPr id="260" name="正方形/長方形 259">
            <a:extLst>
              <a:ext uri="{FF2B5EF4-FFF2-40B4-BE49-F238E27FC236}">
                <a16:creationId xmlns:a16="http://schemas.microsoft.com/office/drawing/2014/main" id="{62208B0A-9002-4427-A6D0-63F2B6FBD4E3}"/>
              </a:ext>
            </a:extLst>
          </p:cNvPr>
          <p:cNvSpPr/>
          <p:nvPr/>
        </p:nvSpPr>
        <p:spPr>
          <a:xfrm>
            <a:off x="6855080" y="1438014"/>
            <a:ext cx="2016224" cy="936104"/>
          </a:xfrm>
          <a:prstGeom prst="rect">
            <a:avLst/>
          </a:prstGeom>
          <a:gradFill flip="none" rotWithShape="1">
            <a:gsLst>
              <a:gs pos="0">
                <a:srgbClr val="F79646">
                  <a:tint val="66000"/>
                  <a:satMod val="160000"/>
                </a:srgbClr>
              </a:gs>
              <a:gs pos="50000">
                <a:srgbClr val="F79646">
                  <a:tint val="44500"/>
                  <a:satMod val="160000"/>
                </a:srgbClr>
              </a:gs>
              <a:gs pos="100000">
                <a:srgbClr val="F7964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36000" tIns="36000" rIns="36000" bIns="36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61" name="テキスト ボックス 260">
            <a:extLst>
              <a:ext uri="{FF2B5EF4-FFF2-40B4-BE49-F238E27FC236}">
                <a16:creationId xmlns:a16="http://schemas.microsoft.com/office/drawing/2014/main" id="{AB47D20C-82C6-43AF-A3EB-31FF7B31A0EA}"/>
              </a:ext>
            </a:extLst>
          </p:cNvPr>
          <p:cNvSpPr txBox="1"/>
          <p:nvPr/>
        </p:nvSpPr>
        <p:spPr>
          <a:xfrm>
            <a:off x="6894390" y="1048670"/>
            <a:ext cx="1888482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ED Oven</a:t>
            </a:r>
          </a:p>
        </p:txBody>
      </p:sp>
      <p:sp>
        <p:nvSpPr>
          <p:cNvPr id="262" name="台形 261">
            <a:extLst>
              <a:ext uri="{FF2B5EF4-FFF2-40B4-BE49-F238E27FC236}">
                <a16:creationId xmlns:a16="http://schemas.microsoft.com/office/drawing/2014/main" id="{43067A70-62C2-4E3C-8789-1377A08DF9BF}"/>
              </a:ext>
            </a:extLst>
          </p:cNvPr>
          <p:cNvSpPr/>
          <p:nvPr/>
        </p:nvSpPr>
        <p:spPr>
          <a:xfrm rot="10800000">
            <a:off x="3649506" y="1593660"/>
            <a:ext cx="2615229" cy="751663"/>
          </a:xfrm>
          <a:prstGeom prst="trapezoid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36000" tIns="36000" rIns="36000" bIns="36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63" name="テキスト ボックス 262">
            <a:extLst>
              <a:ext uri="{FF2B5EF4-FFF2-40B4-BE49-F238E27FC236}">
                <a16:creationId xmlns:a16="http://schemas.microsoft.com/office/drawing/2014/main" id="{6E62B4AC-2D0E-4A88-9C19-9105651F0D87}"/>
              </a:ext>
            </a:extLst>
          </p:cNvPr>
          <p:cNvSpPr txBox="1"/>
          <p:nvPr/>
        </p:nvSpPr>
        <p:spPr>
          <a:xfrm>
            <a:off x="290663" y="1048670"/>
            <a:ext cx="1382716" cy="400110"/>
          </a:xfrm>
          <a:prstGeom prst="rect">
            <a:avLst/>
          </a:prstGeom>
          <a:solidFill>
            <a:sysClr val="window" lastClr="FFFFFF">
              <a:alpha val="50000"/>
            </a:sysClr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Degrease</a:t>
            </a:r>
          </a:p>
        </p:txBody>
      </p:sp>
      <p:cxnSp>
        <p:nvCxnSpPr>
          <p:cNvPr id="264" name="直線コネクタ 263">
            <a:extLst>
              <a:ext uri="{FF2B5EF4-FFF2-40B4-BE49-F238E27FC236}">
                <a16:creationId xmlns:a16="http://schemas.microsoft.com/office/drawing/2014/main" id="{5E29B961-DA1A-4BBB-A720-40281FEC5BE4}"/>
              </a:ext>
            </a:extLst>
          </p:cNvPr>
          <p:cNvCxnSpPr/>
          <p:nvPr/>
        </p:nvCxnSpPr>
        <p:spPr>
          <a:xfrm flipV="1">
            <a:off x="6042141" y="4108420"/>
            <a:ext cx="2034110" cy="1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headEnd type="none" w="med" len="med"/>
            <a:tailEnd type="none" w="med" len="med"/>
          </a:ln>
          <a:effectLst/>
        </p:spPr>
      </p:cxnSp>
      <p:sp>
        <p:nvSpPr>
          <p:cNvPr id="265" name="片側の 2 つの角を丸めた四角形 16">
            <a:extLst>
              <a:ext uri="{FF2B5EF4-FFF2-40B4-BE49-F238E27FC236}">
                <a16:creationId xmlns:a16="http://schemas.microsoft.com/office/drawing/2014/main" id="{B4D7C424-A0DF-44EB-A252-973162A36080}"/>
              </a:ext>
            </a:extLst>
          </p:cNvPr>
          <p:cNvSpPr/>
          <p:nvPr/>
        </p:nvSpPr>
        <p:spPr>
          <a:xfrm>
            <a:off x="3153511" y="3075771"/>
            <a:ext cx="2678629" cy="1019792"/>
          </a:xfrm>
          <a:prstGeom prst="round2Same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36000" tIns="36000" rIns="36000" bIns="36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66" name="片側の 2 つの角を丸めた四角形 22">
            <a:extLst>
              <a:ext uri="{FF2B5EF4-FFF2-40B4-BE49-F238E27FC236}">
                <a16:creationId xmlns:a16="http://schemas.microsoft.com/office/drawing/2014/main" id="{6850ADCF-0741-43ED-959C-74EB0C5D1A3C}"/>
              </a:ext>
            </a:extLst>
          </p:cNvPr>
          <p:cNvSpPr/>
          <p:nvPr/>
        </p:nvSpPr>
        <p:spPr>
          <a:xfrm>
            <a:off x="1485201" y="4802842"/>
            <a:ext cx="3151639" cy="982214"/>
          </a:xfrm>
          <a:prstGeom prst="round2Same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36000" tIns="36000" rIns="36000" bIns="36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67" name="正方形/長方形 266">
            <a:extLst>
              <a:ext uri="{FF2B5EF4-FFF2-40B4-BE49-F238E27FC236}">
                <a16:creationId xmlns:a16="http://schemas.microsoft.com/office/drawing/2014/main" id="{7C2A454C-DB05-4380-B6EC-058532FC25E7}"/>
              </a:ext>
            </a:extLst>
          </p:cNvPr>
          <p:cNvSpPr/>
          <p:nvPr/>
        </p:nvSpPr>
        <p:spPr>
          <a:xfrm>
            <a:off x="282998" y="3087015"/>
            <a:ext cx="2005367" cy="1021405"/>
          </a:xfrm>
          <a:prstGeom prst="rect">
            <a:avLst/>
          </a:prstGeom>
          <a:gradFill flip="none" rotWithShape="1">
            <a:gsLst>
              <a:gs pos="0">
                <a:srgbClr val="F79646">
                  <a:tint val="66000"/>
                  <a:satMod val="160000"/>
                </a:srgbClr>
              </a:gs>
              <a:gs pos="50000">
                <a:srgbClr val="F79646">
                  <a:tint val="44500"/>
                  <a:satMod val="160000"/>
                </a:srgbClr>
              </a:gs>
              <a:gs pos="100000">
                <a:srgbClr val="F7964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36000" tIns="36000" rIns="36000" bIns="36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68" name="正方形/長方形 267">
            <a:extLst>
              <a:ext uri="{FF2B5EF4-FFF2-40B4-BE49-F238E27FC236}">
                <a16:creationId xmlns:a16="http://schemas.microsoft.com/office/drawing/2014/main" id="{5E55E35E-85E8-4C3E-BBBD-5B9B60CEC43C}"/>
              </a:ext>
            </a:extLst>
          </p:cNvPr>
          <p:cNvSpPr/>
          <p:nvPr/>
        </p:nvSpPr>
        <p:spPr>
          <a:xfrm>
            <a:off x="4896036" y="4802842"/>
            <a:ext cx="2016224" cy="938776"/>
          </a:xfrm>
          <a:prstGeom prst="rect">
            <a:avLst/>
          </a:prstGeom>
          <a:gradFill flip="none" rotWithShape="1">
            <a:gsLst>
              <a:gs pos="0">
                <a:srgbClr val="F79646">
                  <a:tint val="66000"/>
                  <a:satMod val="160000"/>
                </a:srgbClr>
              </a:gs>
              <a:gs pos="50000">
                <a:srgbClr val="F79646">
                  <a:tint val="44500"/>
                  <a:satMod val="160000"/>
                </a:srgbClr>
              </a:gs>
              <a:gs pos="100000">
                <a:srgbClr val="F7964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36000" tIns="36000" rIns="36000" bIns="36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269" name="図 268">
            <a:extLst>
              <a:ext uri="{FF2B5EF4-FFF2-40B4-BE49-F238E27FC236}">
                <a16:creationId xmlns:a16="http://schemas.microsoft.com/office/drawing/2014/main" id="{97681B9E-153B-4A71-ABBC-6A52ABA00F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12464">
            <a:off x="3547707" y="1424564"/>
            <a:ext cx="1182884" cy="604517"/>
          </a:xfrm>
          <a:prstGeom prst="rect">
            <a:avLst/>
          </a:prstGeom>
        </p:spPr>
      </p:pic>
      <p:grpSp>
        <p:nvGrpSpPr>
          <p:cNvPr id="270" name="グループ化 269">
            <a:extLst>
              <a:ext uri="{FF2B5EF4-FFF2-40B4-BE49-F238E27FC236}">
                <a16:creationId xmlns:a16="http://schemas.microsoft.com/office/drawing/2014/main" id="{2169A479-524B-4C44-A1FE-7468B9C58446}"/>
              </a:ext>
            </a:extLst>
          </p:cNvPr>
          <p:cNvGrpSpPr/>
          <p:nvPr/>
        </p:nvGrpSpPr>
        <p:grpSpPr>
          <a:xfrm>
            <a:off x="6480211" y="1645318"/>
            <a:ext cx="1232437" cy="721247"/>
            <a:chOff x="6516215" y="2296947"/>
            <a:chExt cx="1232437" cy="721247"/>
          </a:xfrm>
        </p:grpSpPr>
        <p:pic>
          <p:nvPicPr>
            <p:cNvPr id="370" name="図 369">
              <a:extLst>
                <a:ext uri="{FF2B5EF4-FFF2-40B4-BE49-F238E27FC236}">
                  <a16:creationId xmlns:a16="http://schemas.microsoft.com/office/drawing/2014/main" id="{B6490A40-956A-4364-B593-31583B971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5768" y="2296947"/>
              <a:ext cx="1182884" cy="604517"/>
            </a:xfrm>
            <a:prstGeom prst="rect">
              <a:avLst/>
            </a:prstGeom>
          </p:spPr>
        </p:pic>
        <p:grpSp>
          <p:nvGrpSpPr>
            <p:cNvPr id="371" name="グループ化 370">
              <a:extLst>
                <a:ext uri="{FF2B5EF4-FFF2-40B4-BE49-F238E27FC236}">
                  <a16:creationId xmlns:a16="http://schemas.microsoft.com/office/drawing/2014/main" id="{314A5AD5-F828-424E-B739-9756E8B84F94}"/>
                </a:ext>
              </a:extLst>
            </p:cNvPr>
            <p:cNvGrpSpPr/>
            <p:nvPr/>
          </p:nvGrpSpPr>
          <p:grpSpPr>
            <a:xfrm>
              <a:off x="6516215" y="2802072"/>
              <a:ext cx="1224136" cy="216122"/>
              <a:chOff x="6516215" y="2854006"/>
              <a:chExt cx="1224136" cy="216122"/>
            </a:xfrm>
          </p:grpSpPr>
          <p:sp>
            <p:nvSpPr>
              <p:cNvPr id="372" name="正方形/長方形 371">
                <a:extLst>
                  <a:ext uri="{FF2B5EF4-FFF2-40B4-BE49-F238E27FC236}">
                    <a16:creationId xmlns:a16="http://schemas.microsoft.com/office/drawing/2014/main" id="{FCC5FF32-8723-4F17-A547-F8C917676613}"/>
                  </a:ext>
                </a:extLst>
              </p:cNvPr>
              <p:cNvSpPr/>
              <p:nvPr/>
            </p:nvSpPr>
            <p:spPr>
              <a:xfrm>
                <a:off x="6516215" y="2854006"/>
                <a:ext cx="1224136" cy="49696"/>
              </a:xfrm>
              <a:prstGeom prst="rect">
                <a:avLst/>
              </a:prstGeom>
              <a:solidFill>
                <a:srgbClr val="1F497D">
                  <a:lumMod val="20000"/>
                  <a:lumOff val="80000"/>
                </a:srgbClr>
              </a:solidFill>
              <a:ln w="12700" cap="flat" cmpd="sng" algn="ctr">
                <a:solidFill>
                  <a:srgbClr val="4F81BD"/>
                </a:solidFill>
                <a:prstDash val="solid"/>
              </a:ln>
              <a:effectLst/>
            </p:spPr>
            <p:txBody>
              <a:bodyPr lIns="36000" tIns="36000" rIns="36000" bIns="3600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dirty="0">
                  <a:ln>
                    <a:solidFill>
                      <a:sysClr val="windowText" lastClr="000000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373" name="円/楕円 2">
                <a:extLst>
                  <a:ext uri="{FF2B5EF4-FFF2-40B4-BE49-F238E27FC236}">
                    <a16:creationId xmlns:a16="http://schemas.microsoft.com/office/drawing/2014/main" id="{0A6879F5-F115-40ED-BFA5-C244CC4AA666}"/>
                  </a:ext>
                </a:extLst>
              </p:cNvPr>
              <p:cNvSpPr/>
              <p:nvPr/>
            </p:nvSpPr>
            <p:spPr>
              <a:xfrm>
                <a:off x="6637776" y="2904870"/>
                <a:ext cx="166472" cy="165258"/>
              </a:xfrm>
              <a:prstGeom prst="ellipse">
                <a:avLst/>
              </a:prstGeom>
              <a:solidFill>
                <a:srgbClr val="1F497D">
                  <a:lumMod val="20000"/>
                  <a:lumOff val="8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lIns="36000" tIns="36000" rIns="36000" bIns="3600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374" name="円/楕円 25">
                <a:extLst>
                  <a:ext uri="{FF2B5EF4-FFF2-40B4-BE49-F238E27FC236}">
                    <a16:creationId xmlns:a16="http://schemas.microsoft.com/office/drawing/2014/main" id="{01F92A85-2D1E-4F31-9108-03A75F582C1E}"/>
                  </a:ext>
                </a:extLst>
              </p:cNvPr>
              <p:cNvSpPr/>
              <p:nvPr/>
            </p:nvSpPr>
            <p:spPr>
              <a:xfrm>
                <a:off x="7452320" y="2901464"/>
                <a:ext cx="166472" cy="165258"/>
              </a:xfrm>
              <a:prstGeom prst="ellipse">
                <a:avLst/>
              </a:prstGeom>
              <a:solidFill>
                <a:srgbClr val="1F497D">
                  <a:lumMod val="20000"/>
                  <a:lumOff val="8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lIns="36000" tIns="36000" rIns="36000" bIns="3600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</p:grpSp>
      </p:grpSp>
      <p:grpSp>
        <p:nvGrpSpPr>
          <p:cNvPr id="271" name="グループ化 270">
            <a:extLst>
              <a:ext uri="{FF2B5EF4-FFF2-40B4-BE49-F238E27FC236}">
                <a16:creationId xmlns:a16="http://schemas.microsoft.com/office/drawing/2014/main" id="{D1102EF0-31DB-403F-8AB9-916ADA9A66F4}"/>
              </a:ext>
            </a:extLst>
          </p:cNvPr>
          <p:cNvGrpSpPr/>
          <p:nvPr/>
        </p:nvGrpSpPr>
        <p:grpSpPr>
          <a:xfrm>
            <a:off x="6403810" y="3349269"/>
            <a:ext cx="1220076" cy="755856"/>
            <a:chOff x="6938643" y="3616571"/>
            <a:chExt cx="1220076" cy="755856"/>
          </a:xfrm>
        </p:grpSpPr>
        <p:pic>
          <p:nvPicPr>
            <p:cNvPr id="365" name="図 364">
              <a:extLst>
                <a:ext uri="{FF2B5EF4-FFF2-40B4-BE49-F238E27FC236}">
                  <a16:creationId xmlns:a16="http://schemas.microsoft.com/office/drawing/2014/main" id="{1F37CA2B-F6A8-4B93-BB8C-D48D4A8481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938643" y="3616571"/>
              <a:ext cx="1178961" cy="604517"/>
            </a:xfrm>
            <a:prstGeom prst="rect">
              <a:avLst/>
            </a:prstGeom>
          </p:spPr>
        </p:pic>
        <p:grpSp>
          <p:nvGrpSpPr>
            <p:cNvPr id="366" name="グループ化 365">
              <a:extLst>
                <a:ext uri="{FF2B5EF4-FFF2-40B4-BE49-F238E27FC236}">
                  <a16:creationId xmlns:a16="http://schemas.microsoft.com/office/drawing/2014/main" id="{311C61DE-413E-4EEC-B2BF-A19D582595B1}"/>
                </a:ext>
              </a:extLst>
            </p:cNvPr>
            <p:cNvGrpSpPr/>
            <p:nvPr/>
          </p:nvGrpSpPr>
          <p:grpSpPr>
            <a:xfrm flipH="1">
              <a:off x="6938643" y="4150149"/>
              <a:ext cx="1220076" cy="222278"/>
              <a:chOff x="6516215" y="2854006"/>
              <a:chExt cx="1224136" cy="222278"/>
            </a:xfrm>
          </p:grpSpPr>
          <p:sp>
            <p:nvSpPr>
              <p:cNvPr id="367" name="正方形/長方形 366">
                <a:extLst>
                  <a:ext uri="{FF2B5EF4-FFF2-40B4-BE49-F238E27FC236}">
                    <a16:creationId xmlns:a16="http://schemas.microsoft.com/office/drawing/2014/main" id="{E520A1F0-17F1-4721-92EC-4EB32667DE4A}"/>
                  </a:ext>
                </a:extLst>
              </p:cNvPr>
              <p:cNvSpPr/>
              <p:nvPr/>
            </p:nvSpPr>
            <p:spPr>
              <a:xfrm>
                <a:off x="6516215" y="2854006"/>
                <a:ext cx="1224136" cy="49696"/>
              </a:xfrm>
              <a:prstGeom prst="rect">
                <a:avLst/>
              </a:prstGeom>
              <a:solidFill>
                <a:srgbClr val="1F497D">
                  <a:lumMod val="20000"/>
                  <a:lumOff val="80000"/>
                </a:srgbClr>
              </a:solidFill>
              <a:ln w="12700" cap="flat" cmpd="sng" algn="ctr">
                <a:solidFill>
                  <a:srgbClr val="4F81BD"/>
                </a:solidFill>
                <a:prstDash val="solid"/>
              </a:ln>
              <a:effectLst/>
            </p:spPr>
            <p:txBody>
              <a:bodyPr lIns="36000" tIns="36000" rIns="36000" bIns="3600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dirty="0">
                  <a:ln>
                    <a:solidFill>
                      <a:sysClr val="windowText" lastClr="000000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368" name="円/楕円 29">
                <a:extLst>
                  <a:ext uri="{FF2B5EF4-FFF2-40B4-BE49-F238E27FC236}">
                    <a16:creationId xmlns:a16="http://schemas.microsoft.com/office/drawing/2014/main" id="{F0314055-D978-469B-A1CD-7E55F552F699}"/>
                  </a:ext>
                </a:extLst>
              </p:cNvPr>
              <p:cNvSpPr/>
              <p:nvPr/>
            </p:nvSpPr>
            <p:spPr>
              <a:xfrm>
                <a:off x="6637776" y="2911026"/>
                <a:ext cx="166472" cy="165258"/>
              </a:xfrm>
              <a:prstGeom prst="ellipse">
                <a:avLst/>
              </a:prstGeom>
              <a:solidFill>
                <a:srgbClr val="1F497D">
                  <a:lumMod val="20000"/>
                  <a:lumOff val="8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lIns="36000" tIns="36000" rIns="36000" bIns="3600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369" name="円/楕円 30">
                <a:extLst>
                  <a:ext uri="{FF2B5EF4-FFF2-40B4-BE49-F238E27FC236}">
                    <a16:creationId xmlns:a16="http://schemas.microsoft.com/office/drawing/2014/main" id="{3F26BED7-B370-42DF-9488-FFACA2E4FC4D}"/>
                  </a:ext>
                </a:extLst>
              </p:cNvPr>
              <p:cNvSpPr/>
              <p:nvPr/>
            </p:nvSpPr>
            <p:spPr>
              <a:xfrm>
                <a:off x="7452320" y="2911026"/>
                <a:ext cx="166472" cy="165258"/>
              </a:xfrm>
              <a:prstGeom prst="ellipse">
                <a:avLst/>
              </a:prstGeom>
              <a:solidFill>
                <a:srgbClr val="1F497D">
                  <a:lumMod val="20000"/>
                  <a:lumOff val="8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lIns="36000" tIns="36000" rIns="36000" bIns="3600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</p:grpSp>
      </p:grpSp>
      <p:grpSp>
        <p:nvGrpSpPr>
          <p:cNvPr id="272" name="グループ化 271">
            <a:extLst>
              <a:ext uri="{FF2B5EF4-FFF2-40B4-BE49-F238E27FC236}">
                <a16:creationId xmlns:a16="http://schemas.microsoft.com/office/drawing/2014/main" id="{670CCEBA-4CBF-4E85-993A-216DE095D0BB}"/>
              </a:ext>
            </a:extLst>
          </p:cNvPr>
          <p:cNvGrpSpPr/>
          <p:nvPr/>
        </p:nvGrpSpPr>
        <p:grpSpPr>
          <a:xfrm flipH="1">
            <a:off x="5014320" y="5525594"/>
            <a:ext cx="1220076" cy="216024"/>
            <a:chOff x="6516215" y="2840614"/>
            <a:chExt cx="1224136" cy="216024"/>
          </a:xfrm>
        </p:grpSpPr>
        <p:sp>
          <p:nvSpPr>
            <p:cNvPr id="362" name="正方形/長方形 361">
              <a:extLst>
                <a:ext uri="{FF2B5EF4-FFF2-40B4-BE49-F238E27FC236}">
                  <a16:creationId xmlns:a16="http://schemas.microsoft.com/office/drawing/2014/main" id="{D0E6B637-A866-4FFA-A69E-95A9BAEBFE2D}"/>
                </a:ext>
              </a:extLst>
            </p:cNvPr>
            <p:cNvSpPr/>
            <p:nvPr/>
          </p:nvSpPr>
          <p:spPr>
            <a:xfrm>
              <a:off x="6516215" y="2840614"/>
              <a:ext cx="1224136" cy="49696"/>
            </a:xfrm>
            <a:prstGeom prst="rect">
              <a:avLst/>
            </a:prstGeom>
            <a:solidFill>
              <a:srgbClr val="1F497D">
                <a:lumMod val="20000"/>
                <a:lumOff val="80000"/>
              </a:srgbClr>
            </a:solidFill>
            <a:ln w="12700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lIns="36000" tIns="36000" rIns="36000" bIns="360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63" name="円/楕円 37">
              <a:extLst>
                <a:ext uri="{FF2B5EF4-FFF2-40B4-BE49-F238E27FC236}">
                  <a16:creationId xmlns:a16="http://schemas.microsoft.com/office/drawing/2014/main" id="{3152E4E0-ADA1-4262-8070-8BDD93C23D5E}"/>
                </a:ext>
              </a:extLst>
            </p:cNvPr>
            <p:cNvSpPr/>
            <p:nvPr/>
          </p:nvSpPr>
          <p:spPr>
            <a:xfrm>
              <a:off x="6637776" y="2891380"/>
              <a:ext cx="166472" cy="165258"/>
            </a:xfrm>
            <a:prstGeom prst="ellipse">
              <a:avLst/>
            </a:prstGeom>
            <a:solidFill>
              <a:srgbClr val="1F497D">
                <a:lumMod val="20000"/>
                <a:lumOff val="8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36000" tIns="36000" rIns="36000" bIns="360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64" name="円/楕円 38">
              <a:extLst>
                <a:ext uri="{FF2B5EF4-FFF2-40B4-BE49-F238E27FC236}">
                  <a16:creationId xmlns:a16="http://schemas.microsoft.com/office/drawing/2014/main" id="{62CF9E3D-F1C9-481A-B62B-3AB1AD95F126}"/>
                </a:ext>
              </a:extLst>
            </p:cNvPr>
            <p:cNvSpPr/>
            <p:nvPr/>
          </p:nvSpPr>
          <p:spPr>
            <a:xfrm>
              <a:off x="7452320" y="2891380"/>
              <a:ext cx="166472" cy="165258"/>
            </a:xfrm>
            <a:prstGeom prst="ellipse">
              <a:avLst/>
            </a:prstGeom>
            <a:solidFill>
              <a:srgbClr val="1F497D">
                <a:lumMod val="20000"/>
                <a:lumOff val="8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36000" tIns="36000" rIns="36000" bIns="360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pic>
        <p:nvPicPr>
          <p:cNvPr id="273" name="図 272">
            <a:extLst>
              <a:ext uri="{FF2B5EF4-FFF2-40B4-BE49-F238E27FC236}">
                <a16:creationId xmlns:a16="http://schemas.microsoft.com/office/drawing/2014/main" id="{A07E2061-8429-4B85-B3B6-48A7CEFC89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408" y="5021378"/>
            <a:ext cx="1222553" cy="547654"/>
          </a:xfrm>
          <a:prstGeom prst="rect">
            <a:avLst/>
          </a:prstGeom>
        </p:spPr>
      </p:pic>
      <p:grpSp>
        <p:nvGrpSpPr>
          <p:cNvPr id="274" name="グループ化 273">
            <a:extLst>
              <a:ext uri="{FF2B5EF4-FFF2-40B4-BE49-F238E27FC236}">
                <a16:creationId xmlns:a16="http://schemas.microsoft.com/office/drawing/2014/main" id="{AF5AE4E6-D1EE-4B79-ABED-40D9C4716D98}"/>
              </a:ext>
            </a:extLst>
          </p:cNvPr>
          <p:cNvGrpSpPr/>
          <p:nvPr/>
        </p:nvGrpSpPr>
        <p:grpSpPr>
          <a:xfrm>
            <a:off x="2719947" y="3401205"/>
            <a:ext cx="1220076" cy="696180"/>
            <a:chOff x="2755951" y="3869257"/>
            <a:chExt cx="1220076" cy="696180"/>
          </a:xfrm>
        </p:grpSpPr>
        <p:pic>
          <p:nvPicPr>
            <p:cNvPr id="357" name="図 356">
              <a:extLst>
                <a:ext uri="{FF2B5EF4-FFF2-40B4-BE49-F238E27FC236}">
                  <a16:creationId xmlns:a16="http://schemas.microsoft.com/office/drawing/2014/main" id="{9997222A-EBD7-46E5-99CC-84AAC11D4D0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duotone>
                <a:srgbClr val="C0504D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755951" y="3869257"/>
              <a:ext cx="1146742" cy="523198"/>
            </a:xfrm>
            <a:prstGeom prst="rect">
              <a:avLst/>
            </a:prstGeom>
          </p:spPr>
        </p:pic>
        <p:grpSp>
          <p:nvGrpSpPr>
            <p:cNvPr id="358" name="グループ化 357">
              <a:extLst>
                <a:ext uri="{FF2B5EF4-FFF2-40B4-BE49-F238E27FC236}">
                  <a16:creationId xmlns:a16="http://schemas.microsoft.com/office/drawing/2014/main" id="{1C2A6A0F-87CC-48EB-9834-02833D87A8EE}"/>
                </a:ext>
              </a:extLst>
            </p:cNvPr>
            <p:cNvGrpSpPr/>
            <p:nvPr/>
          </p:nvGrpSpPr>
          <p:grpSpPr>
            <a:xfrm flipH="1">
              <a:off x="2755951" y="4345505"/>
              <a:ext cx="1220076" cy="219932"/>
              <a:chOff x="6516215" y="2854006"/>
              <a:chExt cx="1224136" cy="219932"/>
            </a:xfrm>
          </p:grpSpPr>
          <p:sp>
            <p:nvSpPr>
              <p:cNvPr id="359" name="正方形/長方形 358">
                <a:extLst>
                  <a:ext uri="{FF2B5EF4-FFF2-40B4-BE49-F238E27FC236}">
                    <a16:creationId xmlns:a16="http://schemas.microsoft.com/office/drawing/2014/main" id="{7E0FA75D-711B-4AD6-9687-B71E253A667E}"/>
                  </a:ext>
                </a:extLst>
              </p:cNvPr>
              <p:cNvSpPr/>
              <p:nvPr/>
            </p:nvSpPr>
            <p:spPr>
              <a:xfrm>
                <a:off x="6516215" y="2854006"/>
                <a:ext cx="1224136" cy="49696"/>
              </a:xfrm>
              <a:prstGeom prst="rect">
                <a:avLst/>
              </a:prstGeom>
              <a:solidFill>
                <a:srgbClr val="1F497D">
                  <a:lumMod val="20000"/>
                  <a:lumOff val="80000"/>
                </a:srgbClr>
              </a:solidFill>
              <a:ln w="12700" cap="flat" cmpd="sng" algn="ctr">
                <a:solidFill>
                  <a:srgbClr val="4F81BD"/>
                </a:solidFill>
                <a:prstDash val="solid"/>
              </a:ln>
              <a:effectLst/>
            </p:spPr>
            <p:txBody>
              <a:bodyPr lIns="36000" tIns="36000" rIns="36000" bIns="3600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dirty="0">
                  <a:ln>
                    <a:solidFill>
                      <a:sysClr val="windowText" lastClr="000000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360" name="円/楕円 45">
                <a:extLst>
                  <a:ext uri="{FF2B5EF4-FFF2-40B4-BE49-F238E27FC236}">
                    <a16:creationId xmlns:a16="http://schemas.microsoft.com/office/drawing/2014/main" id="{49D0668C-8A9C-499E-9F86-FA8E9D24A529}"/>
                  </a:ext>
                </a:extLst>
              </p:cNvPr>
              <p:cNvSpPr/>
              <p:nvPr/>
            </p:nvSpPr>
            <p:spPr>
              <a:xfrm>
                <a:off x="6637776" y="2908680"/>
                <a:ext cx="166472" cy="165258"/>
              </a:xfrm>
              <a:prstGeom prst="ellipse">
                <a:avLst/>
              </a:prstGeom>
              <a:solidFill>
                <a:srgbClr val="1F497D">
                  <a:lumMod val="20000"/>
                  <a:lumOff val="8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lIns="36000" tIns="36000" rIns="36000" bIns="3600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361" name="円/楕円 46">
                <a:extLst>
                  <a:ext uri="{FF2B5EF4-FFF2-40B4-BE49-F238E27FC236}">
                    <a16:creationId xmlns:a16="http://schemas.microsoft.com/office/drawing/2014/main" id="{9C5A7EF8-C5D4-4E89-8CAA-86F5E3BEF70E}"/>
                  </a:ext>
                </a:extLst>
              </p:cNvPr>
              <p:cNvSpPr/>
              <p:nvPr/>
            </p:nvSpPr>
            <p:spPr>
              <a:xfrm>
                <a:off x="7452320" y="2908680"/>
                <a:ext cx="166472" cy="165258"/>
              </a:xfrm>
              <a:prstGeom prst="ellipse">
                <a:avLst/>
              </a:prstGeom>
              <a:solidFill>
                <a:srgbClr val="1F497D">
                  <a:lumMod val="20000"/>
                  <a:lumOff val="8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lIns="36000" tIns="36000" rIns="36000" bIns="3600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</p:grpSp>
      </p:grpSp>
      <p:grpSp>
        <p:nvGrpSpPr>
          <p:cNvPr id="275" name="グループ化 274">
            <a:extLst>
              <a:ext uri="{FF2B5EF4-FFF2-40B4-BE49-F238E27FC236}">
                <a16:creationId xmlns:a16="http://schemas.microsoft.com/office/drawing/2014/main" id="{0340C01A-11D5-4A1F-80CE-ED1EF3D2B9D2}"/>
              </a:ext>
            </a:extLst>
          </p:cNvPr>
          <p:cNvGrpSpPr/>
          <p:nvPr/>
        </p:nvGrpSpPr>
        <p:grpSpPr>
          <a:xfrm>
            <a:off x="3471287" y="3089986"/>
            <a:ext cx="204153" cy="338725"/>
            <a:chOff x="3202124" y="3234462"/>
            <a:chExt cx="204153" cy="338725"/>
          </a:xfrm>
        </p:grpSpPr>
        <p:sp>
          <p:nvSpPr>
            <p:cNvPr id="355" name="フローチャート : 論理積ゲート 48">
              <a:extLst>
                <a:ext uri="{FF2B5EF4-FFF2-40B4-BE49-F238E27FC236}">
                  <a16:creationId xmlns:a16="http://schemas.microsoft.com/office/drawing/2014/main" id="{9063F31E-41B0-453A-872F-F0D4ACEEBC42}"/>
                </a:ext>
              </a:extLst>
            </p:cNvPr>
            <p:cNvSpPr/>
            <p:nvPr/>
          </p:nvSpPr>
          <p:spPr>
            <a:xfrm rot="4967097">
              <a:off x="3184419" y="3252167"/>
              <a:ext cx="211911" cy="176501"/>
            </a:xfrm>
            <a:prstGeom prst="flowChartDelay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36000" tIns="36000" rIns="36000" bIns="360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56" name="二等辺三角形 355">
              <a:extLst>
                <a:ext uri="{FF2B5EF4-FFF2-40B4-BE49-F238E27FC236}">
                  <a16:creationId xmlns:a16="http://schemas.microsoft.com/office/drawing/2014/main" id="{28028A83-08E9-4211-BFA8-CF73D5E86739}"/>
                </a:ext>
              </a:extLst>
            </p:cNvPr>
            <p:cNvSpPr/>
            <p:nvPr/>
          </p:nvSpPr>
          <p:spPr>
            <a:xfrm rot="21033847">
              <a:off x="3212451" y="3421947"/>
              <a:ext cx="193826" cy="151240"/>
            </a:xfrm>
            <a:prstGeom prst="triangle">
              <a:avLst/>
            </a:prstGeom>
            <a:gradFill flip="none" rotWithShape="1">
              <a:gsLst>
                <a:gs pos="0">
                  <a:srgbClr val="C0504D">
                    <a:lumMod val="75000"/>
                    <a:tint val="66000"/>
                    <a:satMod val="160000"/>
                  </a:srgbClr>
                </a:gs>
                <a:gs pos="50000">
                  <a:srgbClr val="C0504D">
                    <a:lumMod val="75000"/>
                    <a:tint val="44500"/>
                    <a:satMod val="160000"/>
                  </a:srgbClr>
                </a:gs>
                <a:gs pos="100000">
                  <a:srgbClr val="C0504D">
                    <a:lumMod val="75000"/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</a:ln>
            <a:effectLst/>
          </p:spPr>
          <p:txBody>
            <a:bodyPr lIns="36000" tIns="36000" rIns="36000" bIns="360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grpSp>
        <p:nvGrpSpPr>
          <p:cNvPr id="276" name="グループ化 275">
            <a:extLst>
              <a:ext uri="{FF2B5EF4-FFF2-40B4-BE49-F238E27FC236}">
                <a16:creationId xmlns:a16="http://schemas.microsoft.com/office/drawing/2014/main" id="{9DD81010-2CE4-4752-84E9-1FCE61B5A219}"/>
              </a:ext>
            </a:extLst>
          </p:cNvPr>
          <p:cNvGrpSpPr/>
          <p:nvPr/>
        </p:nvGrpSpPr>
        <p:grpSpPr>
          <a:xfrm rot="20030779">
            <a:off x="5061857" y="3106348"/>
            <a:ext cx="279324" cy="308066"/>
            <a:chOff x="5097861" y="3243553"/>
            <a:chExt cx="279324" cy="308066"/>
          </a:xfrm>
        </p:grpSpPr>
        <p:sp>
          <p:nvSpPr>
            <p:cNvPr id="353" name="フローチャート : 論理積ゲート 15">
              <a:extLst>
                <a:ext uri="{FF2B5EF4-FFF2-40B4-BE49-F238E27FC236}">
                  <a16:creationId xmlns:a16="http://schemas.microsoft.com/office/drawing/2014/main" id="{B8D7802B-F72D-4F9A-BB95-10FD8279BDB8}"/>
                </a:ext>
              </a:extLst>
            </p:cNvPr>
            <p:cNvSpPr/>
            <p:nvPr/>
          </p:nvSpPr>
          <p:spPr>
            <a:xfrm rot="7460238">
              <a:off x="5200386" y="3254067"/>
              <a:ext cx="187314" cy="166285"/>
            </a:xfrm>
            <a:prstGeom prst="flowChartDelay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36000" tIns="36000" rIns="36000" bIns="360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54" name="二等辺三角形 353">
              <a:extLst>
                <a:ext uri="{FF2B5EF4-FFF2-40B4-BE49-F238E27FC236}">
                  <a16:creationId xmlns:a16="http://schemas.microsoft.com/office/drawing/2014/main" id="{33E471FD-CA9E-4E78-8908-A80A42DC7CDF}"/>
                </a:ext>
              </a:extLst>
            </p:cNvPr>
            <p:cNvSpPr/>
            <p:nvPr/>
          </p:nvSpPr>
          <p:spPr>
            <a:xfrm rot="2240062">
              <a:off x="5097861" y="3400379"/>
              <a:ext cx="193826" cy="151240"/>
            </a:xfrm>
            <a:prstGeom prst="triangle">
              <a:avLst/>
            </a:prstGeom>
            <a:gradFill flip="none" rotWithShape="1">
              <a:gsLst>
                <a:gs pos="0">
                  <a:srgbClr val="C0504D">
                    <a:lumMod val="75000"/>
                    <a:tint val="66000"/>
                    <a:satMod val="160000"/>
                  </a:srgbClr>
                </a:gs>
                <a:gs pos="50000">
                  <a:srgbClr val="C0504D">
                    <a:lumMod val="75000"/>
                    <a:tint val="44500"/>
                    <a:satMod val="160000"/>
                  </a:srgbClr>
                </a:gs>
                <a:gs pos="100000">
                  <a:srgbClr val="C0504D">
                    <a:lumMod val="75000"/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</a:ln>
            <a:effectLst/>
          </p:spPr>
          <p:txBody>
            <a:bodyPr lIns="36000" tIns="36000" rIns="36000" bIns="360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pic>
        <p:nvPicPr>
          <p:cNvPr id="277" name="図 276">
            <a:extLst>
              <a:ext uri="{FF2B5EF4-FFF2-40B4-BE49-F238E27FC236}">
                <a16:creationId xmlns:a16="http://schemas.microsoft.com/office/drawing/2014/main" id="{751A7E9D-BAA1-4276-991C-887BECCB8B4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srgbClr val="C0504D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075" y="5100732"/>
            <a:ext cx="1109939" cy="523198"/>
          </a:xfrm>
          <a:prstGeom prst="rect">
            <a:avLst/>
          </a:prstGeom>
        </p:spPr>
      </p:pic>
      <p:pic>
        <p:nvPicPr>
          <p:cNvPr id="278" name="図 277">
            <a:extLst>
              <a:ext uri="{FF2B5EF4-FFF2-40B4-BE49-F238E27FC236}">
                <a16:creationId xmlns:a16="http://schemas.microsoft.com/office/drawing/2014/main" id="{127D26DD-DD1C-46F4-B0B0-488BCB16E3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395" y="5064976"/>
            <a:ext cx="1222553" cy="547654"/>
          </a:xfrm>
          <a:prstGeom prst="rect">
            <a:avLst/>
          </a:prstGeom>
        </p:spPr>
      </p:pic>
      <p:grpSp>
        <p:nvGrpSpPr>
          <p:cNvPr id="279" name="グループ化 278">
            <a:extLst>
              <a:ext uri="{FF2B5EF4-FFF2-40B4-BE49-F238E27FC236}">
                <a16:creationId xmlns:a16="http://schemas.microsoft.com/office/drawing/2014/main" id="{A00A0587-6B5F-4B93-BD5D-2FEAEC728461}"/>
              </a:ext>
            </a:extLst>
          </p:cNvPr>
          <p:cNvGrpSpPr/>
          <p:nvPr/>
        </p:nvGrpSpPr>
        <p:grpSpPr>
          <a:xfrm rot="19341950">
            <a:off x="2946390" y="4840991"/>
            <a:ext cx="279324" cy="308066"/>
            <a:chOff x="2722738" y="4785488"/>
            <a:chExt cx="279324" cy="308066"/>
          </a:xfrm>
        </p:grpSpPr>
        <p:sp>
          <p:nvSpPr>
            <p:cNvPr id="351" name="フローチャート : 論理積ゲート 56">
              <a:extLst>
                <a:ext uri="{FF2B5EF4-FFF2-40B4-BE49-F238E27FC236}">
                  <a16:creationId xmlns:a16="http://schemas.microsoft.com/office/drawing/2014/main" id="{3AADDCD7-7211-4D15-8CE9-6516607D53F6}"/>
                </a:ext>
              </a:extLst>
            </p:cNvPr>
            <p:cNvSpPr/>
            <p:nvPr/>
          </p:nvSpPr>
          <p:spPr>
            <a:xfrm rot="7460238">
              <a:off x="2825263" y="4796002"/>
              <a:ext cx="187314" cy="166285"/>
            </a:xfrm>
            <a:prstGeom prst="flowChartDelay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36000" tIns="36000" rIns="36000" bIns="360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52" name="二等辺三角形 351">
              <a:extLst>
                <a:ext uri="{FF2B5EF4-FFF2-40B4-BE49-F238E27FC236}">
                  <a16:creationId xmlns:a16="http://schemas.microsoft.com/office/drawing/2014/main" id="{BCDC111A-9C24-4397-B320-BA2CCD60B684}"/>
                </a:ext>
              </a:extLst>
            </p:cNvPr>
            <p:cNvSpPr/>
            <p:nvPr/>
          </p:nvSpPr>
          <p:spPr>
            <a:xfrm rot="2240062">
              <a:off x="2722738" y="4942314"/>
              <a:ext cx="193826" cy="151240"/>
            </a:xfrm>
            <a:prstGeom prst="triangle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</a:ln>
            <a:effectLst/>
          </p:spPr>
          <p:txBody>
            <a:bodyPr lIns="36000" tIns="36000" rIns="36000" bIns="360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grpSp>
        <p:nvGrpSpPr>
          <p:cNvPr id="280" name="グループ化 279">
            <a:extLst>
              <a:ext uri="{FF2B5EF4-FFF2-40B4-BE49-F238E27FC236}">
                <a16:creationId xmlns:a16="http://schemas.microsoft.com/office/drawing/2014/main" id="{FF34443D-B443-480D-A231-1C0635E9F9F3}"/>
              </a:ext>
            </a:extLst>
          </p:cNvPr>
          <p:cNvGrpSpPr/>
          <p:nvPr/>
        </p:nvGrpSpPr>
        <p:grpSpPr>
          <a:xfrm>
            <a:off x="1903732" y="4848952"/>
            <a:ext cx="210432" cy="351766"/>
            <a:chOff x="1795720" y="4748747"/>
            <a:chExt cx="210432" cy="351766"/>
          </a:xfrm>
        </p:grpSpPr>
        <p:sp>
          <p:nvSpPr>
            <p:cNvPr id="349" name="フローチャート : 論理積ゲート 53">
              <a:extLst>
                <a:ext uri="{FF2B5EF4-FFF2-40B4-BE49-F238E27FC236}">
                  <a16:creationId xmlns:a16="http://schemas.microsoft.com/office/drawing/2014/main" id="{1D72E854-8331-4B13-8A70-B44BAF5EA6EF}"/>
                </a:ext>
              </a:extLst>
            </p:cNvPr>
            <p:cNvSpPr/>
            <p:nvPr/>
          </p:nvSpPr>
          <p:spPr>
            <a:xfrm rot="4967097">
              <a:off x="1778015" y="4766452"/>
              <a:ext cx="211911" cy="176501"/>
            </a:xfrm>
            <a:prstGeom prst="flowChartDelay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36000" tIns="36000" rIns="36000" bIns="360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50" name="二等辺三角形 349">
              <a:extLst>
                <a:ext uri="{FF2B5EF4-FFF2-40B4-BE49-F238E27FC236}">
                  <a16:creationId xmlns:a16="http://schemas.microsoft.com/office/drawing/2014/main" id="{42863BD2-F1A8-4A23-A784-513DC6A3327B}"/>
                </a:ext>
              </a:extLst>
            </p:cNvPr>
            <p:cNvSpPr/>
            <p:nvPr/>
          </p:nvSpPr>
          <p:spPr>
            <a:xfrm rot="21061896">
              <a:off x="1812326" y="4949273"/>
              <a:ext cx="193826" cy="151240"/>
            </a:xfrm>
            <a:prstGeom prst="triangle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</a:ln>
            <a:effectLst/>
          </p:spPr>
          <p:txBody>
            <a:bodyPr lIns="36000" tIns="36000" rIns="36000" bIns="360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grpSp>
        <p:nvGrpSpPr>
          <p:cNvPr id="281" name="グループ化 280">
            <a:extLst>
              <a:ext uri="{FF2B5EF4-FFF2-40B4-BE49-F238E27FC236}">
                <a16:creationId xmlns:a16="http://schemas.microsoft.com/office/drawing/2014/main" id="{CB2BBB40-2B7C-4802-8193-B229F054C28E}"/>
              </a:ext>
            </a:extLst>
          </p:cNvPr>
          <p:cNvGrpSpPr/>
          <p:nvPr/>
        </p:nvGrpSpPr>
        <p:grpSpPr>
          <a:xfrm>
            <a:off x="3903268" y="4850943"/>
            <a:ext cx="193826" cy="358049"/>
            <a:chOff x="3673807" y="4784292"/>
            <a:chExt cx="193826" cy="358049"/>
          </a:xfrm>
        </p:grpSpPr>
        <p:sp>
          <p:nvSpPr>
            <p:cNvPr id="347" name="フローチャート : 論理積ゲート 52">
              <a:extLst>
                <a:ext uri="{FF2B5EF4-FFF2-40B4-BE49-F238E27FC236}">
                  <a16:creationId xmlns:a16="http://schemas.microsoft.com/office/drawing/2014/main" id="{32E5FA14-4A5B-4C41-B779-379440DC8399}"/>
                </a:ext>
              </a:extLst>
            </p:cNvPr>
            <p:cNvSpPr/>
            <p:nvPr/>
          </p:nvSpPr>
          <p:spPr>
            <a:xfrm rot="5400000">
              <a:off x="3684929" y="4794806"/>
              <a:ext cx="187314" cy="166285"/>
            </a:xfrm>
            <a:prstGeom prst="flowChartDelay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36000" tIns="36000" rIns="36000" bIns="360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48" name="二等辺三角形 347">
              <a:extLst>
                <a:ext uri="{FF2B5EF4-FFF2-40B4-BE49-F238E27FC236}">
                  <a16:creationId xmlns:a16="http://schemas.microsoft.com/office/drawing/2014/main" id="{049DC7DC-0332-46D5-9CEC-9DDD6CA00650}"/>
                </a:ext>
              </a:extLst>
            </p:cNvPr>
            <p:cNvSpPr/>
            <p:nvPr/>
          </p:nvSpPr>
          <p:spPr>
            <a:xfrm rot="191362">
              <a:off x="3673807" y="4991101"/>
              <a:ext cx="193826" cy="151240"/>
            </a:xfrm>
            <a:prstGeom prst="triangle">
              <a:avLst/>
            </a:prstGeom>
            <a:gradFill flip="none" rotWithShape="1">
              <a:gsLst>
                <a:gs pos="0">
                  <a:sysClr val="window" lastClr="FFFFFF">
                    <a:lumMod val="50000"/>
                    <a:tint val="66000"/>
                    <a:satMod val="160000"/>
                  </a:sysClr>
                </a:gs>
                <a:gs pos="50000">
                  <a:sysClr val="window" lastClr="FFFFFF">
                    <a:lumMod val="50000"/>
                    <a:tint val="44500"/>
                    <a:satMod val="160000"/>
                  </a:sysClr>
                </a:gs>
                <a:gs pos="100000">
                  <a:sysClr val="window" lastClr="FFFFFF">
                    <a:lumMod val="50000"/>
                    <a:tint val="23500"/>
                    <a:satMod val="160000"/>
                  </a:sysClr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</a:ln>
            <a:effectLst/>
          </p:spPr>
          <p:txBody>
            <a:bodyPr lIns="36000" tIns="36000" rIns="36000" bIns="360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grpSp>
        <p:nvGrpSpPr>
          <p:cNvPr id="282" name="グループ化 281">
            <a:extLst>
              <a:ext uri="{FF2B5EF4-FFF2-40B4-BE49-F238E27FC236}">
                <a16:creationId xmlns:a16="http://schemas.microsoft.com/office/drawing/2014/main" id="{2D8022EA-3F23-410A-BCAD-EC80D9BB699A}"/>
              </a:ext>
            </a:extLst>
          </p:cNvPr>
          <p:cNvGrpSpPr/>
          <p:nvPr/>
        </p:nvGrpSpPr>
        <p:grpSpPr>
          <a:xfrm>
            <a:off x="4726750" y="3381204"/>
            <a:ext cx="1220568" cy="715279"/>
            <a:chOff x="4518781" y="3849256"/>
            <a:chExt cx="1220568" cy="715279"/>
          </a:xfrm>
        </p:grpSpPr>
        <p:pic>
          <p:nvPicPr>
            <p:cNvPr id="342" name="図 341">
              <a:extLst>
                <a:ext uri="{FF2B5EF4-FFF2-40B4-BE49-F238E27FC236}">
                  <a16:creationId xmlns:a16="http://schemas.microsoft.com/office/drawing/2014/main" id="{DCE657BD-E28C-46AE-B8B7-BA5CA420EC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>
                          <a14:foregroundMark x1="4664" y1="39168" x2="4664" y2="39168"/>
                          <a14:foregroundMark x1="2985" y1="43982" x2="2985" y2="43982"/>
                          <a14:foregroundMark x1="5131" y1="63239" x2="5131" y2="63239"/>
                          <a14:foregroundMark x1="3358" y1="57987" x2="3358" y2="57987"/>
                          <a14:foregroundMark x1="15112" y1="78337" x2="15112" y2="78337"/>
                          <a14:foregroundMark x1="12780" y1="12035" x2="12780" y2="12035"/>
                          <a14:foregroundMark x1="82276" y1="41794" x2="82276" y2="41794"/>
                          <a14:foregroundMark x1="70149" y1="84245" x2="70149" y2="84245"/>
                          <a14:foregroundMark x1="66231" y1="87309" x2="66231" y2="87309"/>
                          <a14:foregroundMark x1="54757" y1="86871" x2="54757" y2="86871"/>
                          <a14:foregroundMark x1="52239" y1="86433" x2="52239" y2="86433"/>
                          <a14:foregroundMark x1="26772" y1="87527" x2="26772" y2="87527"/>
                          <a14:foregroundMark x1="28638" y1="87309" x2="28638" y2="87309"/>
                          <a14:foregroundMark x1="32369" y1="87090" x2="32369" y2="87090"/>
                          <a14:foregroundMark x1="36101" y1="86433" x2="36101" y2="86433"/>
                          <a14:foregroundMark x1="38060" y1="87090" x2="38060" y2="87090"/>
                          <a14:foregroundMark x1="34981" y1="86652" x2="34981" y2="86652"/>
                          <a14:foregroundMark x1="44776" y1="86871" x2="44776" y2="86871"/>
                          <a14:foregroundMark x1="46735" y1="87090" x2="46735" y2="87090"/>
                          <a14:foregroundMark x1="49720" y1="87090" x2="49720" y2="870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18781" y="3849256"/>
              <a:ext cx="1183286" cy="578459"/>
            </a:xfrm>
            <a:prstGeom prst="rect">
              <a:avLst/>
            </a:prstGeom>
          </p:spPr>
        </p:pic>
        <p:grpSp>
          <p:nvGrpSpPr>
            <p:cNvPr id="343" name="グループ化 342">
              <a:extLst>
                <a:ext uri="{FF2B5EF4-FFF2-40B4-BE49-F238E27FC236}">
                  <a16:creationId xmlns:a16="http://schemas.microsoft.com/office/drawing/2014/main" id="{417B21F8-6C19-436A-BEA0-C55C57988C57}"/>
                </a:ext>
              </a:extLst>
            </p:cNvPr>
            <p:cNvGrpSpPr/>
            <p:nvPr/>
          </p:nvGrpSpPr>
          <p:grpSpPr>
            <a:xfrm flipH="1">
              <a:off x="4519273" y="4348511"/>
              <a:ext cx="1220076" cy="216024"/>
              <a:chOff x="6516215" y="2840614"/>
              <a:chExt cx="1224136" cy="216024"/>
            </a:xfrm>
          </p:grpSpPr>
          <p:sp>
            <p:nvSpPr>
              <p:cNvPr id="344" name="正方形/長方形 343">
                <a:extLst>
                  <a:ext uri="{FF2B5EF4-FFF2-40B4-BE49-F238E27FC236}">
                    <a16:creationId xmlns:a16="http://schemas.microsoft.com/office/drawing/2014/main" id="{0BCFC28E-7175-437E-B4BD-BE021D099E4C}"/>
                  </a:ext>
                </a:extLst>
              </p:cNvPr>
              <p:cNvSpPr/>
              <p:nvPr/>
            </p:nvSpPr>
            <p:spPr>
              <a:xfrm>
                <a:off x="6516215" y="2840614"/>
                <a:ext cx="1224136" cy="49696"/>
              </a:xfrm>
              <a:prstGeom prst="rect">
                <a:avLst/>
              </a:prstGeom>
              <a:solidFill>
                <a:srgbClr val="1F497D">
                  <a:lumMod val="20000"/>
                  <a:lumOff val="80000"/>
                </a:srgbClr>
              </a:solidFill>
              <a:ln w="12700" cap="flat" cmpd="sng" algn="ctr">
                <a:solidFill>
                  <a:srgbClr val="4F81BD"/>
                </a:solidFill>
                <a:prstDash val="solid"/>
              </a:ln>
              <a:effectLst/>
            </p:spPr>
            <p:txBody>
              <a:bodyPr lIns="36000" tIns="36000" rIns="36000" bIns="3600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dirty="0">
                  <a:ln>
                    <a:solidFill>
                      <a:sysClr val="windowText" lastClr="000000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345" name="円/楕円 64">
                <a:extLst>
                  <a:ext uri="{FF2B5EF4-FFF2-40B4-BE49-F238E27FC236}">
                    <a16:creationId xmlns:a16="http://schemas.microsoft.com/office/drawing/2014/main" id="{1C72FB9B-B500-42AB-A79F-826680212317}"/>
                  </a:ext>
                </a:extLst>
              </p:cNvPr>
              <p:cNvSpPr/>
              <p:nvPr/>
            </p:nvSpPr>
            <p:spPr>
              <a:xfrm>
                <a:off x="6637776" y="2891380"/>
                <a:ext cx="166472" cy="165258"/>
              </a:xfrm>
              <a:prstGeom prst="ellipse">
                <a:avLst/>
              </a:prstGeom>
              <a:solidFill>
                <a:srgbClr val="1F497D">
                  <a:lumMod val="20000"/>
                  <a:lumOff val="8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lIns="36000" tIns="36000" rIns="36000" bIns="3600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346" name="円/楕円 65">
                <a:extLst>
                  <a:ext uri="{FF2B5EF4-FFF2-40B4-BE49-F238E27FC236}">
                    <a16:creationId xmlns:a16="http://schemas.microsoft.com/office/drawing/2014/main" id="{AC967EFA-DFBF-4746-B57A-21FB02969082}"/>
                  </a:ext>
                </a:extLst>
              </p:cNvPr>
              <p:cNvSpPr/>
              <p:nvPr/>
            </p:nvSpPr>
            <p:spPr>
              <a:xfrm>
                <a:off x="7452320" y="2891380"/>
                <a:ext cx="166472" cy="165258"/>
              </a:xfrm>
              <a:prstGeom prst="ellipse">
                <a:avLst/>
              </a:prstGeom>
              <a:solidFill>
                <a:srgbClr val="1F497D">
                  <a:lumMod val="20000"/>
                  <a:lumOff val="8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lIns="36000" tIns="36000" rIns="36000" bIns="3600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</p:grpSp>
      </p:grpSp>
      <p:grpSp>
        <p:nvGrpSpPr>
          <p:cNvPr id="283" name="グループ化 282">
            <a:extLst>
              <a:ext uri="{FF2B5EF4-FFF2-40B4-BE49-F238E27FC236}">
                <a16:creationId xmlns:a16="http://schemas.microsoft.com/office/drawing/2014/main" id="{3491FA05-28C4-45AF-9313-EB365BD013E5}"/>
              </a:ext>
            </a:extLst>
          </p:cNvPr>
          <p:cNvGrpSpPr/>
          <p:nvPr/>
        </p:nvGrpSpPr>
        <p:grpSpPr>
          <a:xfrm flipH="1">
            <a:off x="2807992" y="5565209"/>
            <a:ext cx="1220076" cy="216024"/>
            <a:chOff x="6516215" y="2840614"/>
            <a:chExt cx="1224136" cy="216024"/>
          </a:xfrm>
        </p:grpSpPr>
        <p:sp>
          <p:nvSpPr>
            <p:cNvPr id="339" name="正方形/長方形 338">
              <a:extLst>
                <a:ext uri="{FF2B5EF4-FFF2-40B4-BE49-F238E27FC236}">
                  <a16:creationId xmlns:a16="http://schemas.microsoft.com/office/drawing/2014/main" id="{26B7F703-3E1D-4784-A14E-03D0EDA81C3D}"/>
                </a:ext>
              </a:extLst>
            </p:cNvPr>
            <p:cNvSpPr/>
            <p:nvPr/>
          </p:nvSpPr>
          <p:spPr>
            <a:xfrm>
              <a:off x="6516215" y="2840614"/>
              <a:ext cx="1224136" cy="49696"/>
            </a:xfrm>
            <a:prstGeom prst="rect">
              <a:avLst/>
            </a:prstGeom>
            <a:solidFill>
              <a:srgbClr val="1F497D">
                <a:lumMod val="20000"/>
                <a:lumOff val="80000"/>
              </a:srgbClr>
            </a:solidFill>
            <a:ln w="12700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lIns="36000" tIns="36000" rIns="36000" bIns="360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40" name="円/楕円 68">
              <a:extLst>
                <a:ext uri="{FF2B5EF4-FFF2-40B4-BE49-F238E27FC236}">
                  <a16:creationId xmlns:a16="http://schemas.microsoft.com/office/drawing/2014/main" id="{DD08E250-4470-4848-B728-C2DC3C007D1C}"/>
                </a:ext>
              </a:extLst>
            </p:cNvPr>
            <p:cNvSpPr/>
            <p:nvPr/>
          </p:nvSpPr>
          <p:spPr>
            <a:xfrm>
              <a:off x="6637776" y="2891380"/>
              <a:ext cx="166472" cy="165258"/>
            </a:xfrm>
            <a:prstGeom prst="ellipse">
              <a:avLst/>
            </a:prstGeom>
            <a:solidFill>
              <a:srgbClr val="1F497D">
                <a:lumMod val="20000"/>
                <a:lumOff val="8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36000" tIns="36000" rIns="36000" bIns="360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41" name="円/楕円 69">
              <a:extLst>
                <a:ext uri="{FF2B5EF4-FFF2-40B4-BE49-F238E27FC236}">
                  <a16:creationId xmlns:a16="http://schemas.microsoft.com/office/drawing/2014/main" id="{739832D5-4B1A-434E-8C73-D27CE13F7D04}"/>
                </a:ext>
              </a:extLst>
            </p:cNvPr>
            <p:cNvSpPr/>
            <p:nvPr/>
          </p:nvSpPr>
          <p:spPr>
            <a:xfrm>
              <a:off x="7452320" y="2891380"/>
              <a:ext cx="166472" cy="165258"/>
            </a:xfrm>
            <a:prstGeom prst="ellipse">
              <a:avLst/>
            </a:prstGeom>
            <a:solidFill>
              <a:srgbClr val="1F497D">
                <a:lumMod val="20000"/>
                <a:lumOff val="8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36000" tIns="36000" rIns="36000" bIns="360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grpSp>
        <p:nvGrpSpPr>
          <p:cNvPr id="284" name="グループ化 283">
            <a:extLst>
              <a:ext uri="{FF2B5EF4-FFF2-40B4-BE49-F238E27FC236}">
                <a16:creationId xmlns:a16="http://schemas.microsoft.com/office/drawing/2014/main" id="{1A6E6279-70AC-4745-B69D-F483A9C21E01}"/>
              </a:ext>
            </a:extLst>
          </p:cNvPr>
          <p:cNvGrpSpPr/>
          <p:nvPr/>
        </p:nvGrpSpPr>
        <p:grpSpPr>
          <a:xfrm flipH="1">
            <a:off x="1299696" y="5569032"/>
            <a:ext cx="1220076" cy="216024"/>
            <a:chOff x="6516215" y="2840614"/>
            <a:chExt cx="1224136" cy="216024"/>
          </a:xfrm>
        </p:grpSpPr>
        <p:sp>
          <p:nvSpPr>
            <p:cNvPr id="336" name="正方形/長方形 335">
              <a:extLst>
                <a:ext uri="{FF2B5EF4-FFF2-40B4-BE49-F238E27FC236}">
                  <a16:creationId xmlns:a16="http://schemas.microsoft.com/office/drawing/2014/main" id="{C1791326-58DC-40CB-94D3-A0C63E8C74A1}"/>
                </a:ext>
              </a:extLst>
            </p:cNvPr>
            <p:cNvSpPr/>
            <p:nvPr/>
          </p:nvSpPr>
          <p:spPr>
            <a:xfrm>
              <a:off x="6516215" y="2840614"/>
              <a:ext cx="1224136" cy="49696"/>
            </a:xfrm>
            <a:prstGeom prst="rect">
              <a:avLst/>
            </a:prstGeom>
            <a:solidFill>
              <a:srgbClr val="1F497D">
                <a:lumMod val="20000"/>
                <a:lumOff val="80000"/>
              </a:srgbClr>
            </a:solidFill>
            <a:ln w="12700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lIns="36000" tIns="36000" rIns="36000" bIns="360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37" name="円/楕円 72">
              <a:extLst>
                <a:ext uri="{FF2B5EF4-FFF2-40B4-BE49-F238E27FC236}">
                  <a16:creationId xmlns:a16="http://schemas.microsoft.com/office/drawing/2014/main" id="{CE4D62B3-9190-4001-9567-7AA3B13831F6}"/>
                </a:ext>
              </a:extLst>
            </p:cNvPr>
            <p:cNvSpPr/>
            <p:nvPr/>
          </p:nvSpPr>
          <p:spPr>
            <a:xfrm>
              <a:off x="6637776" y="2891380"/>
              <a:ext cx="166472" cy="165258"/>
            </a:xfrm>
            <a:prstGeom prst="ellipse">
              <a:avLst/>
            </a:prstGeom>
            <a:solidFill>
              <a:srgbClr val="1F497D">
                <a:lumMod val="20000"/>
                <a:lumOff val="8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36000" tIns="36000" rIns="36000" bIns="360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38" name="円/楕円 73">
              <a:extLst>
                <a:ext uri="{FF2B5EF4-FFF2-40B4-BE49-F238E27FC236}">
                  <a16:creationId xmlns:a16="http://schemas.microsoft.com/office/drawing/2014/main" id="{105109A9-F767-4431-A9D2-293EF2F31AF2}"/>
                </a:ext>
              </a:extLst>
            </p:cNvPr>
            <p:cNvSpPr/>
            <p:nvPr/>
          </p:nvSpPr>
          <p:spPr>
            <a:xfrm>
              <a:off x="7452320" y="2891380"/>
              <a:ext cx="166472" cy="165258"/>
            </a:xfrm>
            <a:prstGeom prst="ellipse">
              <a:avLst/>
            </a:prstGeom>
            <a:solidFill>
              <a:srgbClr val="1F497D">
                <a:lumMod val="20000"/>
                <a:lumOff val="8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36000" tIns="36000" rIns="36000" bIns="360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pic>
        <p:nvPicPr>
          <p:cNvPr id="285" name="図 284">
            <a:extLst>
              <a:ext uri="{FF2B5EF4-FFF2-40B4-BE49-F238E27FC236}">
                <a16:creationId xmlns:a16="http://schemas.microsoft.com/office/drawing/2014/main" id="{CA647E42-9BF2-4EF5-8995-80555D75CB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04" y="1780367"/>
            <a:ext cx="1182884" cy="604517"/>
          </a:xfrm>
          <a:prstGeom prst="rect">
            <a:avLst/>
          </a:prstGeom>
        </p:spPr>
      </p:pic>
      <p:cxnSp>
        <p:nvCxnSpPr>
          <p:cNvPr id="286" name="直線コネクタ 285">
            <a:extLst>
              <a:ext uri="{FF2B5EF4-FFF2-40B4-BE49-F238E27FC236}">
                <a16:creationId xmlns:a16="http://schemas.microsoft.com/office/drawing/2014/main" id="{56354B22-5AC4-4696-9F11-0828DBA638AE}"/>
              </a:ext>
            </a:extLst>
          </p:cNvPr>
          <p:cNvCxnSpPr/>
          <p:nvPr/>
        </p:nvCxnSpPr>
        <p:spPr>
          <a:xfrm>
            <a:off x="424817" y="1532678"/>
            <a:ext cx="144469" cy="252294"/>
          </a:xfrm>
          <a:prstGeom prst="line">
            <a:avLst/>
          </a:prstGeom>
          <a:noFill/>
          <a:ln w="38100" cap="flat" cmpd="sng" algn="ctr">
            <a:solidFill>
              <a:srgbClr val="1F497D">
                <a:lumMod val="60000"/>
                <a:lumOff val="40000"/>
              </a:srgbClr>
            </a:solidFill>
            <a:prstDash val="sysDot"/>
            <a:headEnd type="none" w="med" len="med"/>
            <a:tailEnd type="none" w="med" len="med"/>
          </a:ln>
          <a:effectLst/>
        </p:spPr>
      </p:cxnSp>
      <p:cxnSp>
        <p:nvCxnSpPr>
          <p:cNvPr id="287" name="直線コネクタ 286">
            <a:extLst>
              <a:ext uri="{FF2B5EF4-FFF2-40B4-BE49-F238E27FC236}">
                <a16:creationId xmlns:a16="http://schemas.microsoft.com/office/drawing/2014/main" id="{908F6A1C-85A9-4F2A-B28F-CC041D487253}"/>
              </a:ext>
            </a:extLst>
          </p:cNvPr>
          <p:cNvCxnSpPr/>
          <p:nvPr/>
        </p:nvCxnSpPr>
        <p:spPr>
          <a:xfrm>
            <a:off x="329174" y="1566804"/>
            <a:ext cx="14077" cy="278520"/>
          </a:xfrm>
          <a:prstGeom prst="line">
            <a:avLst/>
          </a:prstGeom>
          <a:noFill/>
          <a:ln w="38100" cap="flat" cmpd="sng" algn="ctr">
            <a:solidFill>
              <a:srgbClr val="1F497D">
                <a:lumMod val="60000"/>
                <a:lumOff val="40000"/>
              </a:srgbClr>
            </a:solidFill>
            <a:prstDash val="sysDot"/>
            <a:headEnd type="none" w="med" len="med"/>
            <a:tailEnd type="none" w="med" len="med"/>
          </a:ln>
          <a:effectLst/>
        </p:spPr>
      </p:cxnSp>
      <p:cxnSp>
        <p:nvCxnSpPr>
          <p:cNvPr id="288" name="直線コネクタ 287">
            <a:extLst>
              <a:ext uri="{FF2B5EF4-FFF2-40B4-BE49-F238E27FC236}">
                <a16:creationId xmlns:a16="http://schemas.microsoft.com/office/drawing/2014/main" id="{44974A2B-F8E4-4EE3-9202-ACE827117313}"/>
              </a:ext>
            </a:extLst>
          </p:cNvPr>
          <p:cNvCxnSpPr/>
          <p:nvPr/>
        </p:nvCxnSpPr>
        <p:spPr>
          <a:xfrm>
            <a:off x="376927" y="1548064"/>
            <a:ext cx="82960" cy="297260"/>
          </a:xfrm>
          <a:prstGeom prst="line">
            <a:avLst/>
          </a:prstGeom>
          <a:noFill/>
          <a:ln w="38100" cap="flat" cmpd="sng" algn="ctr">
            <a:solidFill>
              <a:srgbClr val="1F497D">
                <a:lumMod val="60000"/>
                <a:lumOff val="40000"/>
              </a:srgbClr>
            </a:solidFill>
            <a:prstDash val="sysDot"/>
            <a:headEnd type="none" w="med" len="med"/>
            <a:tailEnd type="none" w="med" len="med"/>
          </a:ln>
          <a:effectLst/>
        </p:spPr>
      </p:cxnSp>
      <p:sp>
        <p:nvSpPr>
          <p:cNvPr id="289" name="フローチャート : 論理積ゲート 89">
            <a:extLst>
              <a:ext uri="{FF2B5EF4-FFF2-40B4-BE49-F238E27FC236}">
                <a16:creationId xmlns:a16="http://schemas.microsoft.com/office/drawing/2014/main" id="{F3754CE2-D181-47E3-82B9-E8D679FF85FC}"/>
              </a:ext>
            </a:extLst>
          </p:cNvPr>
          <p:cNvSpPr/>
          <p:nvPr/>
        </p:nvSpPr>
        <p:spPr>
          <a:xfrm rot="14859611">
            <a:off x="271302" y="1358689"/>
            <a:ext cx="168590" cy="192041"/>
          </a:xfrm>
          <a:prstGeom prst="flowChartDelay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36000" tIns="36000" rIns="36000" bIns="36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cxnSp>
        <p:nvCxnSpPr>
          <p:cNvPr id="290" name="直線コネクタ 289">
            <a:extLst>
              <a:ext uri="{FF2B5EF4-FFF2-40B4-BE49-F238E27FC236}">
                <a16:creationId xmlns:a16="http://schemas.microsoft.com/office/drawing/2014/main" id="{3F8D07AC-49BF-4343-8522-1BEA792F1478}"/>
              </a:ext>
            </a:extLst>
          </p:cNvPr>
          <p:cNvCxnSpPr/>
          <p:nvPr/>
        </p:nvCxnSpPr>
        <p:spPr>
          <a:xfrm>
            <a:off x="481574" y="1524984"/>
            <a:ext cx="175425" cy="200761"/>
          </a:xfrm>
          <a:prstGeom prst="line">
            <a:avLst/>
          </a:prstGeom>
          <a:noFill/>
          <a:ln w="38100" cap="flat" cmpd="sng" algn="ctr">
            <a:solidFill>
              <a:srgbClr val="1F497D">
                <a:lumMod val="60000"/>
                <a:lumOff val="40000"/>
              </a:srgbClr>
            </a:solidFill>
            <a:prstDash val="sysDot"/>
            <a:headEnd type="none" w="med" len="med"/>
            <a:tailEnd type="none" w="med" len="med"/>
          </a:ln>
          <a:effectLst/>
        </p:spPr>
      </p:cxnSp>
      <p:cxnSp>
        <p:nvCxnSpPr>
          <p:cNvPr id="291" name="直線コネクタ 290">
            <a:extLst>
              <a:ext uri="{FF2B5EF4-FFF2-40B4-BE49-F238E27FC236}">
                <a16:creationId xmlns:a16="http://schemas.microsoft.com/office/drawing/2014/main" id="{3723BEEC-BEEA-4B09-9754-23BECCBBA28D}"/>
              </a:ext>
            </a:extLst>
          </p:cNvPr>
          <p:cNvCxnSpPr/>
          <p:nvPr/>
        </p:nvCxnSpPr>
        <p:spPr>
          <a:xfrm rot="2881771">
            <a:off x="1113300" y="1586613"/>
            <a:ext cx="144469" cy="256005"/>
          </a:xfrm>
          <a:prstGeom prst="line">
            <a:avLst/>
          </a:prstGeom>
          <a:noFill/>
          <a:ln w="38100" cap="flat" cmpd="sng" algn="ctr">
            <a:solidFill>
              <a:srgbClr val="1F497D">
                <a:lumMod val="60000"/>
                <a:lumOff val="40000"/>
              </a:srgbClr>
            </a:solidFill>
            <a:prstDash val="sysDot"/>
            <a:headEnd type="none" w="med" len="med"/>
            <a:tailEnd type="none" w="med" len="med"/>
          </a:ln>
          <a:effectLst/>
        </p:spPr>
      </p:cxnSp>
      <p:cxnSp>
        <p:nvCxnSpPr>
          <p:cNvPr id="292" name="直線コネクタ 291">
            <a:extLst>
              <a:ext uri="{FF2B5EF4-FFF2-40B4-BE49-F238E27FC236}">
                <a16:creationId xmlns:a16="http://schemas.microsoft.com/office/drawing/2014/main" id="{5C6927F1-5C1C-46E4-AB28-7E256D3FA10E}"/>
              </a:ext>
            </a:extLst>
          </p:cNvPr>
          <p:cNvCxnSpPr/>
          <p:nvPr/>
        </p:nvCxnSpPr>
        <p:spPr>
          <a:xfrm rot="2881771">
            <a:off x="1035297" y="1485781"/>
            <a:ext cx="14077" cy="282617"/>
          </a:xfrm>
          <a:prstGeom prst="line">
            <a:avLst/>
          </a:prstGeom>
          <a:noFill/>
          <a:ln w="38100" cap="flat" cmpd="sng" algn="ctr">
            <a:solidFill>
              <a:srgbClr val="1F497D">
                <a:lumMod val="60000"/>
                <a:lumOff val="40000"/>
              </a:srgbClr>
            </a:solidFill>
            <a:prstDash val="sysDot"/>
            <a:headEnd type="none" w="med" len="med"/>
            <a:tailEnd type="none" w="med" len="med"/>
          </a:ln>
          <a:effectLst/>
        </p:spPr>
      </p:cxnSp>
      <p:cxnSp>
        <p:nvCxnSpPr>
          <p:cNvPr id="293" name="直線コネクタ 292">
            <a:extLst>
              <a:ext uri="{FF2B5EF4-FFF2-40B4-BE49-F238E27FC236}">
                <a16:creationId xmlns:a16="http://schemas.microsoft.com/office/drawing/2014/main" id="{6289613A-6D5F-4CA2-AE17-A7405CBF9055}"/>
              </a:ext>
            </a:extLst>
          </p:cNvPr>
          <p:cNvCxnSpPr/>
          <p:nvPr/>
        </p:nvCxnSpPr>
        <p:spPr>
          <a:xfrm rot="2881771">
            <a:off x="1062892" y="1531026"/>
            <a:ext cx="82960" cy="301632"/>
          </a:xfrm>
          <a:prstGeom prst="line">
            <a:avLst/>
          </a:prstGeom>
          <a:noFill/>
          <a:ln w="38100" cap="flat" cmpd="sng" algn="ctr">
            <a:solidFill>
              <a:srgbClr val="1F497D">
                <a:lumMod val="60000"/>
                <a:lumOff val="40000"/>
              </a:srgbClr>
            </a:solidFill>
            <a:prstDash val="sysDot"/>
            <a:headEnd type="none" w="med" len="med"/>
            <a:tailEnd type="none" w="med" len="med"/>
          </a:ln>
          <a:effectLst/>
        </p:spPr>
      </p:cxnSp>
      <p:sp>
        <p:nvSpPr>
          <p:cNvPr id="294" name="フローチャート : 論理積ゲート 107">
            <a:extLst>
              <a:ext uri="{FF2B5EF4-FFF2-40B4-BE49-F238E27FC236}">
                <a16:creationId xmlns:a16="http://schemas.microsoft.com/office/drawing/2014/main" id="{ABED3FB2-78C2-4B91-A09D-8283B3D5AE7F}"/>
              </a:ext>
            </a:extLst>
          </p:cNvPr>
          <p:cNvSpPr/>
          <p:nvPr/>
        </p:nvSpPr>
        <p:spPr>
          <a:xfrm rot="17741382">
            <a:off x="1159392" y="1374915"/>
            <a:ext cx="171069" cy="192041"/>
          </a:xfrm>
          <a:prstGeom prst="flowChartDelay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36000" tIns="36000" rIns="36000" bIns="36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cxnSp>
        <p:nvCxnSpPr>
          <p:cNvPr id="295" name="直線コネクタ 294">
            <a:extLst>
              <a:ext uri="{FF2B5EF4-FFF2-40B4-BE49-F238E27FC236}">
                <a16:creationId xmlns:a16="http://schemas.microsoft.com/office/drawing/2014/main" id="{E3027FAD-03A0-4E4E-81F7-46FB52888C4E}"/>
              </a:ext>
            </a:extLst>
          </p:cNvPr>
          <p:cNvCxnSpPr/>
          <p:nvPr/>
        </p:nvCxnSpPr>
        <p:spPr>
          <a:xfrm rot="2881771">
            <a:off x="1171373" y="1643759"/>
            <a:ext cx="175425" cy="203714"/>
          </a:xfrm>
          <a:prstGeom prst="line">
            <a:avLst/>
          </a:prstGeom>
          <a:noFill/>
          <a:ln w="38100" cap="flat" cmpd="sng" algn="ctr">
            <a:solidFill>
              <a:srgbClr val="1F497D">
                <a:lumMod val="60000"/>
                <a:lumOff val="40000"/>
              </a:srgbClr>
            </a:solidFill>
            <a:prstDash val="sysDot"/>
            <a:headEnd type="none" w="med" len="med"/>
            <a:tailEnd type="none" w="med" len="med"/>
          </a:ln>
          <a:effectLst/>
        </p:spPr>
      </p:cxnSp>
      <p:sp>
        <p:nvSpPr>
          <p:cNvPr id="296" name="台形 295">
            <a:extLst>
              <a:ext uri="{FF2B5EF4-FFF2-40B4-BE49-F238E27FC236}">
                <a16:creationId xmlns:a16="http://schemas.microsoft.com/office/drawing/2014/main" id="{0B9DF180-EADE-4369-8A3E-C6A07F5BB066}"/>
              </a:ext>
            </a:extLst>
          </p:cNvPr>
          <p:cNvSpPr/>
          <p:nvPr/>
        </p:nvSpPr>
        <p:spPr>
          <a:xfrm rot="10800000">
            <a:off x="1647502" y="1589638"/>
            <a:ext cx="1912034" cy="749305"/>
          </a:xfrm>
          <a:prstGeom prst="trapezoid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36000" tIns="36000" rIns="36000" bIns="36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297" name="図 296">
            <a:extLst>
              <a:ext uri="{FF2B5EF4-FFF2-40B4-BE49-F238E27FC236}">
                <a16:creationId xmlns:a16="http://schemas.microsoft.com/office/drawing/2014/main" id="{6200236D-35EA-4DB1-A9F0-CD114C5439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77316">
            <a:off x="1697512" y="1489069"/>
            <a:ext cx="1182884" cy="604517"/>
          </a:xfrm>
          <a:prstGeom prst="rect">
            <a:avLst/>
          </a:prstGeom>
        </p:spPr>
      </p:pic>
      <p:sp>
        <p:nvSpPr>
          <p:cNvPr id="298" name="台形 297">
            <a:extLst>
              <a:ext uri="{FF2B5EF4-FFF2-40B4-BE49-F238E27FC236}">
                <a16:creationId xmlns:a16="http://schemas.microsoft.com/office/drawing/2014/main" id="{FB2A08B4-B8E6-41E8-B3FD-0B8DC99AEE39}"/>
              </a:ext>
            </a:extLst>
          </p:cNvPr>
          <p:cNvSpPr/>
          <p:nvPr/>
        </p:nvSpPr>
        <p:spPr>
          <a:xfrm rot="10800000">
            <a:off x="1673380" y="1697250"/>
            <a:ext cx="1886156" cy="641693"/>
          </a:xfrm>
          <a:prstGeom prst="trapezoid">
            <a:avLst/>
          </a:prstGeom>
          <a:solidFill>
            <a:srgbClr val="9BBB59">
              <a:lumMod val="40000"/>
              <a:lumOff val="60000"/>
              <a:alpha val="75000"/>
            </a:srgbClr>
          </a:solidFill>
          <a:ln w="12700" cap="flat" cmpd="sng" algn="ctr">
            <a:noFill/>
            <a:prstDash val="solid"/>
          </a:ln>
          <a:effectLst/>
        </p:spPr>
        <p:txBody>
          <a:bodyPr lIns="36000" tIns="36000" rIns="36000" bIns="36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99" name="台形 298">
            <a:extLst>
              <a:ext uri="{FF2B5EF4-FFF2-40B4-BE49-F238E27FC236}">
                <a16:creationId xmlns:a16="http://schemas.microsoft.com/office/drawing/2014/main" id="{C057710D-0C32-4280-9BDF-898B6814C7EF}"/>
              </a:ext>
            </a:extLst>
          </p:cNvPr>
          <p:cNvSpPr/>
          <p:nvPr/>
        </p:nvSpPr>
        <p:spPr>
          <a:xfrm rot="10800000">
            <a:off x="3679862" y="1706063"/>
            <a:ext cx="2554534" cy="635583"/>
          </a:xfrm>
          <a:prstGeom prst="trapezoid">
            <a:avLst/>
          </a:prstGeom>
          <a:solidFill>
            <a:sysClr val="window" lastClr="FFFFFF">
              <a:lumMod val="65000"/>
              <a:alpha val="75000"/>
            </a:sysClr>
          </a:solidFill>
          <a:ln w="12700" cap="flat" cmpd="sng" algn="ctr">
            <a:noFill/>
            <a:prstDash val="solid"/>
          </a:ln>
          <a:effectLst/>
        </p:spPr>
        <p:txBody>
          <a:bodyPr lIns="36000" tIns="36000" rIns="36000" bIns="36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300" name="図 299">
            <a:extLst>
              <a:ext uri="{FF2B5EF4-FFF2-40B4-BE49-F238E27FC236}">
                <a16:creationId xmlns:a16="http://schemas.microsoft.com/office/drawing/2014/main" id="{6E20BDA2-176A-4FA0-BD81-AEC60306318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rgbClr val="C0504D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7464" y="3397401"/>
            <a:ext cx="1146742" cy="523198"/>
          </a:xfrm>
          <a:prstGeom prst="rect">
            <a:avLst/>
          </a:prstGeom>
        </p:spPr>
      </p:pic>
      <p:grpSp>
        <p:nvGrpSpPr>
          <p:cNvPr id="301" name="グループ化 300">
            <a:extLst>
              <a:ext uri="{FF2B5EF4-FFF2-40B4-BE49-F238E27FC236}">
                <a16:creationId xmlns:a16="http://schemas.microsoft.com/office/drawing/2014/main" id="{C785E700-DF4D-4F86-B2AE-0A1CA921C4B6}"/>
              </a:ext>
            </a:extLst>
          </p:cNvPr>
          <p:cNvGrpSpPr/>
          <p:nvPr/>
        </p:nvGrpSpPr>
        <p:grpSpPr>
          <a:xfrm flipH="1">
            <a:off x="1037464" y="3873649"/>
            <a:ext cx="1220076" cy="219932"/>
            <a:chOff x="6516215" y="2854006"/>
            <a:chExt cx="1224136" cy="219932"/>
          </a:xfrm>
        </p:grpSpPr>
        <p:sp>
          <p:nvSpPr>
            <p:cNvPr id="333" name="正方形/長方形 332">
              <a:extLst>
                <a:ext uri="{FF2B5EF4-FFF2-40B4-BE49-F238E27FC236}">
                  <a16:creationId xmlns:a16="http://schemas.microsoft.com/office/drawing/2014/main" id="{809CF61A-67C1-4AA7-828E-8ECE01B4BAD1}"/>
                </a:ext>
              </a:extLst>
            </p:cNvPr>
            <p:cNvSpPr/>
            <p:nvPr/>
          </p:nvSpPr>
          <p:spPr>
            <a:xfrm>
              <a:off x="6516215" y="2854006"/>
              <a:ext cx="1224136" cy="49696"/>
            </a:xfrm>
            <a:prstGeom prst="rect">
              <a:avLst/>
            </a:prstGeom>
            <a:solidFill>
              <a:srgbClr val="1F497D">
                <a:lumMod val="20000"/>
                <a:lumOff val="80000"/>
              </a:srgbClr>
            </a:solidFill>
            <a:ln w="12700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lIns="36000" tIns="36000" rIns="36000" bIns="360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34" name="円/楕円 114">
              <a:extLst>
                <a:ext uri="{FF2B5EF4-FFF2-40B4-BE49-F238E27FC236}">
                  <a16:creationId xmlns:a16="http://schemas.microsoft.com/office/drawing/2014/main" id="{BD5B27BE-9E52-41BE-A10B-0A92B951CBAE}"/>
                </a:ext>
              </a:extLst>
            </p:cNvPr>
            <p:cNvSpPr/>
            <p:nvPr/>
          </p:nvSpPr>
          <p:spPr>
            <a:xfrm>
              <a:off x="6637776" y="2908680"/>
              <a:ext cx="166472" cy="165258"/>
            </a:xfrm>
            <a:prstGeom prst="ellipse">
              <a:avLst/>
            </a:prstGeom>
            <a:solidFill>
              <a:srgbClr val="1F497D">
                <a:lumMod val="20000"/>
                <a:lumOff val="8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36000" tIns="36000" rIns="36000" bIns="360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35" name="円/楕円 115">
              <a:extLst>
                <a:ext uri="{FF2B5EF4-FFF2-40B4-BE49-F238E27FC236}">
                  <a16:creationId xmlns:a16="http://schemas.microsoft.com/office/drawing/2014/main" id="{BB2A5DE7-05D8-4B0D-883D-87B638E50E7E}"/>
                </a:ext>
              </a:extLst>
            </p:cNvPr>
            <p:cNvSpPr/>
            <p:nvPr/>
          </p:nvSpPr>
          <p:spPr>
            <a:xfrm>
              <a:off x="7452320" y="2908680"/>
              <a:ext cx="166472" cy="165258"/>
            </a:xfrm>
            <a:prstGeom prst="ellipse">
              <a:avLst/>
            </a:prstGeom>
            <a:solidFill>
              <a:srgbClr val="1F497D">
                <a:lumMod val="20000"/>
                <a:lumOff val="8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36000" tIns="36000" rIns="36000" bIns="360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pic>
        <p:nvPicPr>
          <p:cNvPr id="302" name="図 301">
            <a:extLst>
              <a:ext uri="{FF2B5EF4-FFF2-40B4-BE49-F238E27FC236}">
                <a16:creationId xmlns:a16="http://schemas.microsoft.com/office/drawing/2014/main" id="{661AF632-D08C-4294-A54E-78C0065222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553" y="4705528"/>
            <a:ext cx="1222553" cy="547654"/>
          </a:xfrm>
          <a:prstGeom prst="rect">
            <a:avLst/>
          </a:prstGeom>
        </p:spPr>
      </p:pic>
      <p:sp>
        <p:nvSpPr>
          <p:cNvPr id="303" name="曲折矢印 1035">
            <a:extLst>
              <a:ext uri="{FF2B5EF4-FFF2-40B4-BE49-F238E27FC236}">
                <a16:creationId xmlns:a16="http://schemas.microsoft.com/office/drawing/2014/main" id="{03C80F7C-CD96-4CCB-8DF3-E1E8C3303742}"/>
              </a:ext>
            </a:extLst>
          </p:cNvPr>
          <p:cNvSpPr/>
          <p:nvPr/>
        </p:nvSpPr>
        <p:spPr>
          <a:xfrm rot="10800000">
            <a:off x="7896961" y="2971275"/>
            <a:ext cx="876704" cy="946734"/>
          </a:xfrm>
          <a:prstGeom prst="bentArrow">
            <a:avLst>
              <a:gd name="adj1" fmla="val 19994"/>
              <a:gd name="adj2" fmla="val 25000"/>
              <a:gd name="adj3" fmla="val 25000"/>
              <a:gd name="adj4" fmla="val 43750"/>
            </a:avLst>
          </a:prstGeom>
          <a:solidFill>
            <a:srgbClr val="F79646">
              <a:lumMod val="40000"/>
              <a:lumOff val="60000"/>
            </a:srgbClr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36000" tIns="36000" rIns="36000" bIns="36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04" name="曲折矢印 126">
            <a:extLst>
              <a:ext uri="{FF2B5EF4-FFF2-40B4-BE49-F238E27FC236}">
                <a16:creationId xmlns:a16="http://schemas.microsoft.com/office/drawing/2014/main" id="{C62112BF-1492-4C86-94E4-8D2333435298}"/>
              </a:ext>
            </a:extLst>
          </p:cNvPr>
          <p:cNvSpPr/>
          <p:nvPr/>
        </p:nvSpPr>
        <p:spPr>
          <a:xfrm rot="10800000" flipH="1">
            <a:off x="408506" y="4672896"/>
            <a:ext cx="770308" cy="946902"/>
          </a:xfrm>
          <a:prstGeom prst="bentArrow">
            <a:avLst>
              <a:gd name="adj1" fmla="val 21201"/>
              <a:gd name="adj2" fmla="val 25000"/>
              <a:gd name="adj3" fmla="val 25000"/>
              <a:gd name="adj4" fmla="val 43750"/>
            </a:avLst>
          </a:prstGeom>
          <a:solidFill>
            <a:srgbClr val="F79646">
              <a:lumMod val="40000"/>
              <a:lumOff val="60000"/>
            </a:srgbClr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36000" tIns="36000" rIns="36000" bIns="36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05" name="右矢印 1036">
            <a:extLst>
              <a:ext uri="{FF2B5EF4-FFF2-40B4-BE49-F238E27FC236}">
                <a16:creationId xmlns:a16="http://schemas.microsoft.com/office/drawing/2014/main" id="{EDC5F929-E729-405A-A3E5-9FAE3CF6CF2B}"/>
              </a:ext>
            </a:extLst>
          </p:cNvPr>
          <p:cNvSpPr/>
          <p:nvPr/>
        </p:nvSpPr>
        <p:spPr>
          <a:xfrm>
            <a:off x="8622408" y="4893189"/>
            <a:ext cx="327297" cy="284209"/>
          </a:xfrm>
          <a:prstGeom prst="rightArrow">
            <a:avLst/>
          </a:prstGeom>
          <a:solidFill>
            <a:srgbClr val="F79646">
              <a:lumMod val="40000"/>
              <a:lumOff val="60000"/>
            </a:srgbClr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36000" tIns="36000" rIns="36000" bIns="36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grpSp>
        <p:nvGrpSpPr>
          <p:cNvPr id="306" name="グループ化 305">
            <a:extLst>
              <a:ext uri="{FF2B5EF4-FFF2-40B4-BE49-F238E27FC236}">
                <a16:creationId xmlns:a16="http://schemas.microsoft.com/office/drawing/2014/main" id="{B0D46042-E8D3-4D10-884E-1A9C5F000ADC}"/>
              </a:ext>
            </a:extLst>
          </p:cNvPr>
          <p:cNvGrpSpPr/>
          <p:nvPr/>
        </p:nvGrpSpPr>
        <p:grpSpPr>
          <a:xfrm flipH="1">
            <a:off x="6855080" y="5515918"/>
            <a:ext cx="1220076" cy="216024"/>
            <a:chOff x="6516215" y="2840614"/>
            <a:chExt cx="1224136" cy="216024"/>
          </a:xfrm>
        </p:grpSpPr>
        <p:sp>
          <p:nvSpPr>
            <p:cNvPr id="330" name="正方形/長方形 329">
              <a:extLst>
                <a:ext uri="{FF2B5EF4-FFF2-40B4-BE49-F238E27FC236}">
                  <a16:creationId xmlns:a16="http://schemas.microsoft.com/office/drawing/2014/main" id="{670E7FA5-14AA-4FD7-A827-76637D1C9D43}"/>
                </a:ext>
              </a:extLst>
            </p:cNvPr>
            <p:cNvSpPr/>
            <p:nvPr/>
          </p:nvSpPr>
          <p:spPr>
            <a:xfrm>
              <a:off x="6516215" y="2840614"/>
              <a:ext cx="1224136" cy="49696"/>
            </a:xfrm>
            <a:prstGeom prst="rect">
              <a:avLst/>
            </a:prstGeom>
            <a:solidFill>
              <a:srgbClr val="1F497D">
                <a:lumMod val="20000"/>
                <a:lumOff val="80000"/>
              </a:srgbClr>
            </a:solidFill>
            <a:ln w="12700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lIns="36000" tIns="36000" rIns="36000" bIns="360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31" name="円/楕円 132">
              <a:extLst>
                <a:ext uri="{FF2B5EF4-FFF2-40B4-BE49-F238E27FC236}">
                  <a16:creationId xmlns:a16="http://schemas.microsoft.com/office/drawing/2014/main" id="{F52BCFE2-0FC5-4872-93FD-422294C2B2B3}"/>
                </a:ext>
              </a:extLst>
            </p:cNvPr>
            <p:cNvSpPr/>
            <p:nvPr/>
          </p:nvSpPr>
          <p:spPr>
            <a:xfrm>
              <a:off x="6637776" y="2891380"/>
              <a:ext cx="166472" cy="165258"/>
            </a:xfrm>
            <a:prstGeom prst="ellipse">
              <a:avLst/>
            </a:prstGeom>
            <a:solidFill>
              <a:srgbClr val="1F497D">
                <a:lumMod val="20000"/>
                <a:lumOff val="8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36000" tIns="36000" rIns="36000" bIns="360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32" name="円/楕円 133">
              <a:extLst>
                <a:ext uri="{FF2B5EF4-FFF2-40B4-BE49-F238E27FC236}">
                  <a16:creationId xmlns:a16="http://schemas.microsoft.com/office/drawing/2014/main" id="{1E774556-2C66-4AD8-97D8-131F41E127FA}"/>
                </a:ext>
              </a:extLst>
            </p:cNvPr>
            <p:cNvSpPr/>
            <p:nvPr/>
          </p:nvSpPr>
          <p:spPr>
            <a:xfrm>
              <a:off x="7452320" y="2891380"/>
              <a:ext cx="166472" cy="165258"/>
            </a:xfrm>
            <a:prstGeom prst="ellipse">
              <a:avLst/>
            </a:prstGeom>
            <a:solidFill>
              <a:srgbClr val="1F497D">
                <a:lumMod val="20000"/>
                <a:lumOff val="8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36000" tIns="36000" rIns="36000" bIns="360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sp>
        <p:nvSpPr>
          <p:cNvPr id="307" name="テキスト ボックス 306">
            <a:extLst>
              <a:ext uri="{FF2B5EF4-FFF2-40B4-BE49-F238E27FC236}">
                <a16:creationId xmlns:a16="http://schemas.microsoft.com/office/drawing/2014/main" id="{9E571113-C409-41F5-94E5-605D15EB5DB8}"/>
              </a:ext>
            </a:extLst>
          </p:cNvPr>
          <p:cNvSpPr txBox="1"/>
          <p:nvPr/>
        </p:nvSpPr>
        <p:spPr>
          <a:xfrm>
            <a:off x="71500" y="2642688"/>
            <a:ext cx="2524994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Intermediate Oven</a:t>
            </a:r>
          </a:p>
        </p:txBody>
      </p:sp>
      <p:sp>
        <p:nvSpPr>
          <p:cNvPr id="308" name="テキスト ボックス 307">
            <a:extLst>
              <a:ext uri="{FF2B5EF4-FFF2-40B4-BE49-F238E27FC236}">
                <a16:creationId xmlns:a16="http://schemas.microsoft.com/office/drawing/2014/main" id="{CCF9630B-1390-4245-BAE2-6CB8761C8D0C}"/>
              </a:ext>
            </a:extLst>
          </p:cNvPr>
          <p:cNvSpPr txBox="1"/>
          <p:nvPr/>
        </p:nvSpPr>
        <p:spPr>
          <a:xfrm>
            <a:off x="3458678" y="2642688"/>
            <a:ext cx="211489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Intermediate Coat</a:t>
            </a:r>
          </a:p>
        </p:txBody>
      </p:sp>
      <p:grpSp>
        <p:nvGrpSpPr>
          <p:cNvPr id="309" name="グループ化 308">
            <a:extLst>
              <a:ext uri="{FF2B5EF4-FFF2-40B4-BE49-F238E27FC236}">
                <a16:creationId xmlns:a16="http://schemas.microsoft.com/office/drawing/2014/main" id="{DB4273CE-1B19-4EF0-A351-671C4141C889}"/>
              </a:ext>
            </a:extLst>
          </p:cNvPr>
          <p:cNvGrpSpPr/>
          <p:nvPr/>
        </p:nvGrpSpPr>
        <p:grpSpPr>
          <a:xfrm>
            <a:off x="6107642" y="3470256"/>
            <a:ext cx="726200" cy="617870"/>
            <a:chOff x="5912177" y="3540636"/>
            <a:chExt cx="726200" cy="617870"/>
          </a:xfrm>
        </p:grpSpPr>
        <p:sp>
          <p:nvSpPr>
            <p:cNvPr id="325" name="正方形/長方形 324">
              <a:extLst>
                <a:ext uri="{FF2B5EF4-FFF2-40B4-BE49-F238E27FC236}">
                  <a16:creationId xmlns:a16="http://schemas.microsoft.com/office/drawing/2014/main" id="{9D2A8633-FEC2-4193-BD16-28810E1E49AC}"/>
                </a:ext>
              </a:extLst>
            </p:cNvPr>
            <p:cNvSpPr/>
            <p:nvPr/>
          </p:nvSpPr>
          <p:spPr>
            <a:xfrm rot="2834246">
              <a:off x="6128322" y="3717953"/>
              <a:ext cx="400353" cy="45719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36000" tIns="36000" rIns="36000" bIns="360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26" name="正方形/長方形 325">
              <a:extLst>
                <a:ext uri="{FF2B5EF4-FFF2-40B4-BE49-F238E27FC236}">
                  <a16:creationId xmlns:a16="http://schemas.microsoft.com/office/drawing/2014/main" id="{3B676873-3FE7-4EC2-8CAB-1E37F9FDE19B}"/>
                </a:ext>
              </a:extLst>
            </p:cNvPr>
            <p:cNvSpPr/>
            <p:nvPr/>
          </p:nvSpPr>
          <p:spPr>
            <a:xfrm rot="18040660">
              <a:off x="5943264" y="3711641"/>
              <a:ext cx="382354" cy="109423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36000" tIns="36000" rIns="36000" bIns="360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27" name="フローチャート : 論理積ゲート 1038">
              <a:extLst>
                <a:ext uri="{FF2B5EF4-FFF2-40B4-BE49-F238E27FC236}">
                  <a16:creationId xmlns:a16="http://schemas.microsoft.com/office/drawing/2014/main" id="{5F9D5B95-1A79-43C8-93E3-64065CC5D695}"/>
                </a:ext>
              </a:extLst>
            </p:cNvPr>
            <p:cNvSpPr/>
            <p:nvPr/>
          </p:nvSpPr>
          <p:spPr>
            <a:xfrm rot="16200000">
              <a:off x="5937289" y="3869429"/>
              <a:ext cx="263965" cy="314190"/>
            </a:xfrm>
            <a:prstGeom prst="flowChartDelay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36000" tIns="36000" rIns="36000" bIns="360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28" name="円/楕円 1039">
              <a:extLst>
                <a:ext uri="{FF2B5EF4-FFF2-40B4-BE49-F238E27FC236}">
                  <a16:creationId xmlns:a16="http://schemas.microsoft.com/office/drawing/2014/main" id="{D2127F9B-2A85-4C5E-BC34-E5B1B93A45FE}"/>
                </a:ext>
              </a:extLst>
            </p:cNvPr>
            <p:cNvSpPr/>
            <p:nvPr/>
          </p:nvSpPr>
          <p:spPr>
            <a:xfrm>
              <a:off x="6396798" y="3815997"/>
              <a:ext cx="185490" cy="19108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36000" tIns="36000" rIns="36000" bIns="360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cxnSp>
          <p:nvCxnSpPr>
            <p:cNvPr id="329" name="直線コネクタ 328">
              <a:extLst>
                <a:ext uri="{FF2B5EF4-FFF2-40B4-BE49-F238E27FC236}">
                  <a16:creationId xmlns:a16="http://schemas.microsoft.com/office/drawing/2014/main" id="{40564ED1-42FB-49DE-A9DF-CC2368EEBC51}"/>
                </a:ext>
              </a:extLst>
            </p:cNvPr>
            <p:cNvCxnSpPr>
              <a:stCxn id="328" idx="7"/>
            </p:cNvCxnSpPr>
            <p:nvPr/>
          </p:nvCxnSpPr>
          <p:spPr>
            <a:xfrm flipV="1">
              <a:off x="6555124" y="3794972"/>
              <a:ext cx="83253" cy="49009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headEnd type="none" w="med" len="med"/>
              <a:tailEnd type="none" w="med" len="med"/>
            </a:ln>
            <a:effectLst/>
          </p:spPr>
        </p:cxnSp>
      </p:grpSp>
      <p:sp>
        <p:nvSpPr>
          <p:cNvPr id="310" name="正方形/長方形 309">
            <a:extLst>
              <a:ext uri="{FF2B5EF4-FFF2-40B4-BE49-F238E27FC236}">
                <a16:creationId xmlns:a16="http://schemas.microsoft.com/office/drawing/2014/main" id="{919C038D-25EF-4496-A338-5A56420ADBCD}"/>
              </a:ext>
            </a:extLst>
          </p:cNvPr>
          <p:cNvSpPr/>
          <p:nvPr/>
        </p:nvSpPr>
        <p:spPr>
          <a:xfrm rot="15684544">
            <a:off x="7413040" y="3598364"/>
            <a:ext cx="502571" cy="8265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36000" tIns="36000" rIns="36000" bIns="36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11" name="フローチャート : 論理積ゲート 147">
            <a:extLst>
              <a:ext uri="{FF2B5EF4-FFF2-40B4-BE49-F238E27FC236}">
                <a16:creationId xmlns:a16="http://schemas.microsoft.com/office/drawing/2014/main" id="{829C1B93-9E20-4075-8B11-9AFF7B2AB243}"/>
              </a:ext>
            </a:extLst>
          </p:cNvPr>
          <p:cNvSpPr/>
          <p:nvPr/>
        </p:nvSpPr>
        <p:spPr>
          <a:xfrm rot="16200000">
            <a:off x="7607883" y="3794805"/>
            <a:ext cx="263965" cy="314190"/>
          </a:xfrm>
          <a:prstGeom prst="flowChartDelay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36000" tIns="36000" rIns="36000" bIns="36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grpSp>
        <p:nvGrpSpPr>
          <p:cNvPr id="312" name="グループ化 311">
            <a:extLst>
              <a:ext uri="{FF2B5EF4-FFF2-40B4-BE49-F238E27FC236}">
                <a16:creationId xmlns:a16="http://schemas.microsoft.com/office/drawing/2014/main" id="{F4DDF02E-5E3A-4706-AF07-395538728C61}"/>
              </a:ext>
            </a:extLst>
          </p:cNvPr>
          <p:cNvGrpSpPr/>
          <p:nvPr/>
        </p:nvGrpSpPr>
        <p:grpSpPr>
          <a:xfrm>
            <a:off x="7151318" y="3085730"/>
            <a:ext cx="508669" cy="302772"/>
            <a:chOff x="7187322" y="3553782"/>
            <a:chExt cx="508669" cy="302772"/>
          </a:xfrm>
        </p:grpSpPr>
        <p:sp>
          <p:nvSpPr>
            <p:cNvPr id="322" name="正方形/長方形 321">
              <a:extLst>
                <a:ext uri="{FF2B5EF4-FFF2-40B4-BE49-F238E27FC236}">
                  <a16:creationId xmlns:a16="http://schemas.microsoft.com/office/drawing/2014/main" id="{5365F77B-F1A0-443F-A07B-51750A0C9E7F}"/>
                </a:ext>
              </a:extLst>
            </p:cNvPr>
            <p:cNvSpPr/>
            <p:nvPr/>
          </p:nvSpPr>
          <p:spPr>
            <a:xfrm rot="1921139">
              <a:off x="7295638" y="3751868"/>
              <a:ext cx="400353" cy="58045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36000" tIns="36000" rIns="36000" bIns="360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23" name="円/楕円 148">
              <a:extLst>
                <a:ext uri="{FF2B5EF4-FFF2-40B4-BE49-F238E27FC236}">
                  <a16:creationId xmlns:a16="http://schemas.microsoft.com/office/drawing/2014/main" id="{072DE769-46DB-4A92-B40F-7A6AA00F2A59}"/>
                </a:ext>
              </a:extLst>
            </p:cNvPr>
            <p:cNvSpPr/>
            <p:nvPr/>
          </p:nvSpPr>
          <p:spPr>
            <a:xfrm>
              <a:off x="7187322" y="3553782"/>
              <a:ext cx="185490" cy="19108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36000" tIns="36000" rIns="36000" bIns="360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cxnSp>
          <p:nvCxnSpPr>
            <p:cNvPr id="324" name="直線コネクタ 323">
              <a:extLst>
                <a:ext uri="{FF2B5EF4-FFF2-40B4-BE49-F238E27FC236}">
                  <a16:creationId xmlns:a16="http://schemas.microsoft.com/office/drawing/2014/main" id="{053187C5-7BE5-4441-BD05-4C4DB5C9EBDB}"/>
                </a:ext>
              </a:extLst>
            </p:cNvPr>
            <p:cNvCxnSpPr>
              <a:stCxn id="323" idx="4"/>
            </p:cNvCxnSpPr>
            <p:nvPr/>
          </p:nvCxnSpPr>
          <p:spPr>
            <a:xfrm>
              <a:off x="7280067" y="3744868"/>
              <a:ext cx="0" cy="111686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headEnd type="none" w="med" len="med"/>
              <a:tailEnd type="none" w="med" len="med"/>
            </a:ln>
            <a:effectLst/>
          </p:spPr>
        </p:cxnSp>
      </p:grpSp>
      <p:sp>
        <p:nvSpPr>
          <p:cNvPr id="313" name="テキスト ボックス 312">
            <a:extLst>
              <a:ext uri="{FF2B5EF4-FFF2-40B4-BE49-F238E27FC236}">
                <a16:creationId xmlns:a16="http://schemas.microsoft.com/office/drawing/2014/main" id="{3A970110-11B2-49D4-A95A-D807402A2CE2}"/>
              </a:ext>
            </a:extLst>
          </p:cNvPr>
          <p:cNvSpPr txBox="1"/>
          <p:nvPr/>
        </p:nvSpPr>
        <p:spPr>
          <a:xfrm>
            <a:off x="5014320" y="4402732"/>
            <a:ext cx="184076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Topcoat Oven</a:t>
            </a:r>
          </a:p>
        </p:txBody>
      </p:sp>
      <p:sp>
        <p:nvSpPr>
          <p:cNvPr id="314" name="テキスト ボックス 313">
            <a:extLst>
              <a:ext uri="{FF2B5EF4-FFF2-40B4-BE49-F238E27FC236}">
                <a16:creationId xmlns:a16="http://schemas.microsoft.com/office/drawing/2014/main" id="{A6BDB965-6F98-4A46-B794-B688E171C653}"/>
              </a:ext>
            </a:extLst>
          </p:cNvPr>
          <p:cNvSpPr txBox="1"/>
          <p:nvPr/>
        </p:nvSpPr>
        <p:spPr>
          <a:xfrm>
            <a:off x="2216373" y="4401108"/>
            <a:ext cx="1572793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Top Coat</a:t>
            </a:r>
          </a:p>
        </p:txBody>
      </p:sp>
      <p:sp>
        <p:nvSpPr>
          <p:cNvPr id="315" name="テキスト ボックス 314">
            <a:extLst>
              <a:ext uri="{FF2B5EF4-FFF2-40B4-BE49-F238E27FC236}">
                <a16:creationId xmlns:a16="http://schemas.microsoft.com/office/drawing/2014/main" id="{97ED4C15-8339-4A1F-93DC-E1FFF4A827F7}"/>
              </a:ext>
            </a:extLst>
          </p:cNvPr>
          <p:cNvSpPr txBox="1"/>
          <p:nvPr/>
        </p:nvSpPr>
        <p:spPr>
          <a:xfrm>
            <a:off x="6894390" y="4402732"/>
            <a:ext cx="217810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To Assembly Line</a:t>
            </a:r>
          </a:p>
        </p:txBody>
      </p:sp>
      <p:sp>
        <p:nvSpPr>
          <p:cNvPr id="316" name="テキスト ボックス 315">
            <a:extLst>
              <a:ext uri="{FF2B5EF4-FFF2-40B4-BE49-F238E27FC236}">
                <a16:creationId xmlns:a16="http://schemas.microsoft.com/office/drawing/2014/main" id="{19C7373A-16C9-4A25-A50E-B8E9A01B8BC8}"/>
              </a:ext>
            </a:extLst>
          </p:cNvPr>
          <p:cNvSpPr txBox="1"/>
          <p:nvPr/>
        </p:nvSpPr>
        <p:spPr>
          <a:xfrm>
            <a:off x="5749805" y="2642688"/>
            <a:ext cx="2962655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Sealing/Undercoat</a:t>
            </a:r>
          </a:p>
        </p:txBody>
      </p:sp>
      <p:sp>
        <p:nvSpPr>
          <p:cNvPr id="317" name="テキスト ボックス 316">
            <a:extLst>
              <a:ext uri="{FF2B5EF4-FFF2-40B4-BE49-F238E27FC236}">
                <a16:creationId xmlns:a16="http://schemas.microsoft.com/office/drawing/2014/main" id="{E5113FE0-BE7F-440D-949B-D969CC991347}"/>
              </a:ext>
            </a:extLst>
          </p:cNvPr>
          <p:cNvSpPr txBox="1"/>
          <p:nvPr/>
        </p:nvSpPr>
        <p:spPr>
          <a:xfrm>
            <a:off x="4139952" y="1088740"/>
            <a:ext cx="2610027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Electrodeposition (ED)</a:t>
            </a:r>
          </a:p>
        </p:txBody>
      </p:sp>
      <p:sp>
        <p:nvSpPr>
          <p:cNvPr id="318" name="テキスト ボックス 317">
            <a:extLst>
              <a:ext uri="{FF2B5EF4-FFF2-40B4-BE49-F238E27FC236}">
                <a16:creationId xmlns:a16="http://schemas.microsoft.com/office/drawing/2014/main" id="{6D2C1F85-6DDA-4E42-80DC-124834E1AE52}"/>
              </a:ext>
            </a:extLst>
          </p:cNvPr>
          <p:cNvSpPr txBox="1"/>
          <p:nvPr/>
        </p:nvSpPr>
        <p:spPr>
          <a:xfrm>
            <a:off x="2053422" y="1048670"/>
            <a:ext cx="1531993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Preparation</a:t>
            </a:r>
          </a:p>
        </p:txBody>
      </p:sp>
      <p:cxnSp>
        <p:nvCxnSpPr>
          <p:cNvPr id="319" name="直線矢印コネクタ 318">
            <a:extLst>
              <a:ext uri="{FF2B5EF4-FFF2-40B4-BE49-F238E27FC236}">
                <a16:creationId xmlns:a16="http://schemas.microsoft.com/office/drawing/2014/main" id="{2C819D3B-6781-4F32-87B0-FE612BDBC023}"/>
              </a:ext>
            </a:extLst>
          </p:cNvPr>
          <p:cNvCxnSpPr/>
          <p:nvPr/>
        </p:nvCxnSpPr>
        <p:spPr>
          <a:xfrm>
            <a:off x="964502" y="2456892"/>
            <a:ext cx="7370811" cy="0"/>
          </a:xfrm>
          <a:prstGeom prst="straightConnector1">
            <a:avLst/>
          </a:prstGeom>
          <a:noFill/>
          <a:ln w="381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  <a:headEnd type="none" w="med" len="med"/>
            <a:tailEnd type="arrow"/>
          </a:ln>
          <a:effectLst/>
        </p:spPr>
      </p:cxnSp>
      <p:cxnSp>
        <p:nvCxnSpPr>
          <p:cNvPr id="320" name="直線矢印コネクタ 319">
            <a:extLst>
              <a:ext uri="{FF2B5EF4-FFF2-40B4-BE49-F238E27FC236}">
                <a16:creationId xmlns:a16="http://schemas.microsoft.com/office/drawing/2014/main" id="{4F3C30F1-A988-40C0-991F-3C6DB36F8605}"/>
              </a:ext>
            </a:extLst>
          </p:cNvPr>
          <p:cNvCxnSpPr/>
          <p:nvPr/>
        </p:nvCxnSpPr>
        <p:spPr>
          <a:xfrm flipH="1">
            <a:off x="797572" y="4226864"/>
            <a:ext cx="6539236" cy="0"/>
          </a:xfrm>
          <a:prstGeom prst="straightConnector1">
            <a:avLst/>
          </a:prstGeom>
          <a:noFill/>
          <a:ln w="381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  <a:headEnd type="none" w="med" len="med"/>
            <a:tailEnd type="arrow"/>
          </a:ln>
          <a:effectLst/>
        </p:spPr>
      </p:cxnSp>
      <p:cxnSp>
        <p:nvCxnSpPr>
          <p:cNvPr id="321" name="直線矢印コネクタ 320">
            <a:extLst>
              <a:ext uri="{FF2B5EF4-FFF2-40B4-BE49-F238E27FC236}">
                <a16:creationId xmlns:a16="http://schemas.microsoft.com/office/drawing/2014/main" id="{D18967D2-6423-4F4C-803D-69884AD6A79B}"/>
              </a:ext>
            </a:extLst>
          </p:cNvPr>
          <p:cNvCxnSpPr/>
          <p:nvPr/>
        </p:nvCxnSpPr>
        <p:spPr>
          <a:xfrm>
            <a:off x="1485200" y="5841268"/>
            <a:ext cx="5652000" cy="0"/>
          </a:xfrm>
          <a:prstGeom prst="straightConnector1">
            <a:avLst/>
          </a:prstGeom>
          <a:noFill/>
          <a:ln w="381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  <a:headEnd type="none" w="med" len="med"/>
            <a:tailEnd type="arrow"/>
          </a:ln>
          <a:effectLst/>
        </p:spPr>
      </p:cxnSp>
      <p:sp>
        <p:nvSpPr>
          <p:cNvPr id="34" name="スライド番号プレースホルダー 33">
            <a:extLst>
              <a:ext uri="{FF2B5EF4-FFF2-40B4-BE49-F238E27FC236}">
                <a16:creationId xmlns:a16="http://schemas.microsoft.com/office/drawing/2014/main" id="{F05F6371-61A7-41E4-BD1C-FD0E09BCC1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</a:t>
            </a:fld>
            <a:endParaRPr lang="ja-JP" altLang="en-US" dirty="0"/>
          </a:p>
        </p:txBody>
      </p:sp>
      <p:sp>
        <p:nvSpPr>
          <p:cNvPr id="2" name="四角形: 角を丸くする 1">
            <a:extLst>
              <a:ext uri="{FF2B5EF4-FFF2-40B4-BE49-F238E27FC236}">
                <a16:creationId xmlns:a16="http://schemas.microsoft.com/office/drawing/2014/main" id="{473429F8-60B0-453E-8691-AEDFF7B29EB1}"/>
              </a:ext>
            </a:extLst>
          </p:cNvPr>
          <p:cNvSpPr/>
          <p:nvPr/>
        </p:nvSpPr>
        <p:spPr>
          <a:xfrm>
            <a:off x="250823" y="5910992"/>
            <a:ext cx="8641655" cy="434332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tx1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altLang="ja-JP" sz="2400"/>
              <a:t>ED is responsible for the basecoat of a carbody.</a:t>
            </a:r>
            <a:endParaRPr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547681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7037E-7 L 0.04723 0.03056 C 0.05712 0.03773 0.07188 0.04167 0.08733 0.04167 C 0.10487 0.04167 0.11893 0.03773 0.12882 0.03056 L 0.17622 -3.7037E-7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02" y="208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8" dur="20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4-Plate BOX Simulation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Overview</a:t>
            </a:r>
            <a:b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b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Meshes</a:t>
            </a:r>
            <a:endParaRPr kumimoji="1" lang="en-US" altLang="ja-JP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30</a:t>
            </a:fld>
            <a:endParaRPr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39B183CC-DF04-43DC-B39E-45FBA989F4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664748"/>
            <a:ext cx="2375345" cy="2872264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79C57A8E-9096-4EDC-8455-359022EE6D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656692"/>
            <a:ext cx="2375345" cy="2872264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60C5B424-7ABC-4E86-8F02-242D6BAF76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3501008"/>
            <a:ext cx="2375345" cy="2872264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A805E84F-EC78-46A5-937E-9C8A82B885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937" y="3501008"/>
            <a:ext cx="2375345" cy="2872264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C354C7B6-4680-4843-9130-B48217552A6B}"/>
              </a:ext>
            </a:extLst>
          </p:cNvPr>
          <p:cNvSpPr txBox="1"/>
          <p:nvPr/>
        </p:nvSpPr>
        <p:spPr>
          <a:xfrm>
            <a:off x="395536" y="2276872"/>
            <a:ext cx="183114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/>
              <a:t>3.2 mm </a:t>
            </a:r>
            <a:r>
              <a:rPr kumimoji="1" lang="en-US" altLang="ja-JP" sz="2000" dirty="0"/>
              <a:t>Mesh</a:t>
            </a:r>
            <a:br>
              <a:rPr kumimoji="1" lang="en-US" altLang="ja-JP" sz="2000" dirty="0"/>
            </a:br>
            <a:r>
              <a:rPr kumimoji="1" lang="en-US" altLang="ja-JP" sz="2000" dirty="0"/>
              <a:t>Seed Size</a:t>
            </a:r>
            <a:br>
              <a:rPr kumimoji="1" lang="en-US" altLang="ja-JP" sz="2000" dirty="0"/>
            </a:br>
            <a:r>
              <a:rPr kumimoji="1" lang="en-US" altLang="ja-JP" sz="2000" dirty="0"/>
              <a:t>(31k T4 elem.)</a:t>
            </a:r>
            <a:endParaRPr kumimoji="1" lang="ja-JP" altLang="en-US" sz="2000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E11E781-4416-489A-AC37-1DCA1EFA742C}"/>
              </a:ext>
            </a:extLst>
          </p:cNvPr>
          <p:cNvSpPr txBox="1"/>
          <p:nvPr/>
        </p:nvSpPr>
        <p:spPr>
          <a:xfrm>
            <a:off x="393426" y="5077633"/>
            <a:ext cx="197381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/>
              <a:t>0</a:t>
            </a:r>
            <a:r>
              <a:rPr kumimoji="1" lang="en-US" altLang="ja-JP" sz="2000" b="1" dirty="0"/>
              <a:t>.8 mm </a:t>
            </a:r>
            <a:r>
              <a:rPr kumimoji="1" lang="en-US" altLang="ja-JP" sz="2000" dirty="0"/>
              <a:t>Mesh</a:t>
            </a:r>
            <a:br>
              <a:rPr kumimoji="1" lang="en-US" altLang="ja-JP" sz="2000" dirty="0"/>
            </a:br>
            <a:r>
              <a:rPr kumimoji="1" lang="en-US" altLang="ja-JP" sz="2000" dirty="0"/>
              <a:t>Seed Size</a:t>
            </a:r>
            <a:br>
              <a:rPr kumimoji="1" lang="en-US" altLang="ja-JP" sz="2000" dirty="0"/>
            </a:br>
            <a:r>
              <a:rPr kumimoji="1" lang="en-US" altLang="ja-JP" sz="2000" dirty="0"/>
              <a:t>(169k T4 elem.)</a:t>
            </a:r>
            <a:endParaRPr kumimoji="1" lang="ja-JP" altLang="en-US" sz="2000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3FADC091-341A-49AC-9039-17816E5E4097}"/>
              </a:ext>
            </a:extLst>
          </p:cNvPr>
          <p:cNvSpPr txBox="1"/>
          <p:nvPr/>
        </p:nvSpPr>
        <p:spPr>
          <a:xfrm>
            <a:off x="6948264" y="2280796"/>
            <a:ext cx="183114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/>
              <a:t>1</a:t>
            </a:r>
            <a:r>
              <a:rPr kumimoji="1" lang="en-US" altLang="ja-JP" sz="2000" b="1" dirty="0"/>
              <a:t>.6 mm </a:t>
            </a:r>
            <a:r>
              <a:rPr kumimoji="1" lang="en-US" altLang="ja-JP" sz="2000" dirty="0"/>
              <a:t>Mesh</a:t>
            </a:r>
            <a:br>
              <a:rPr kumimoji="1" lang="en-US" altLang="ja-JP" sz="2000" dirty="0"/>
            </a:br>
            <a:r>
              <a:rPr kumimoji="1" lang="en-US" altLang="ja-JP" sz="2000" dirty="0"/>
              <a:t>Seed Size</a:t>
            </a:r>
            <a:br>
              <a:rPr kumimoji="1" lang="en-US" altLang="ja-JP" sz="2000" dirty="0"/>
            </a:br>
            <a:r>
              <a:rPr kumimoji="1" lang="en-US" altLang="ja-JP" sz="2000" dirty="0"/>
              <a:t>(65k T4 elem.)</a:t>
            </a:r>
            <a:endParaRPr kumimoji="1" lang="ja-JP" altLang="en-US" sz="2000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7559B84F-CA5A-40A5-855E-5F9D55DA1529}"/>
              </a:ext>
            </a:extLst>
          </p:cNvPr>
          <p:cNvSpPr txBox="1"/>
          <p:nvPr/>
        </p:nvSpPr>
        <p:spPr>
          <a:xfrm>
            <a:off x="7026682" y="5079721"/>
            <a:ext cx="197381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/>
              <a:t>0</a:t>
            </a:r>
            <a:r>
              <a:rPr kumimoji="1" lang="en-US" altLang="ja-JP" sz="2000" b="1" dirty="0"/>
              <a:t>.4 mm </a:t>
            </a:r>
            <a:r>
              <a:rPr kumimoji="1" lang="en-US" altLang="ja-JP" sz="2000" dirty="0"/>
              <a:t>Mesh</a:t>
            </a:r>
            <a:br>
              <a:rPr kumimoji="1" lang="en-US" altLang="ja-JP" sz="2000" dirty="0"/>
            </a:br>
            <a:r>
              <a:rPr kumimoji="1" lang="en-US" altLang="ja-JP" sz="2000" dirty="0"/>
              <a:t>Seed Size</a:t>
            </a:r>
            <a:br>
              <a:rPr kumimoji="1" lang="en-US" altLang="ja-JP" sz="2000" dirty="0"/>
            </a:br>
            <a:r>
              <a:rPr kumimoji="1" lang="en-US" altLang="ja-JP" sz="2000" dirty="0"/>
              <a:t>(716k T4 elem.)</a:t>
            </a:r>
            <a:endParaRPr kumimoji="1" lang="ja-JP" altLang="en-US" sz="2000" dirty="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79C2D01D-A2C8-4464-B8EA-4253C1711CB0}"/>
              </a:ext>
            </a:extLst>
          </p:cNvPr>
          <p:cNvSpPr txBox="1"/>
          <p:nvPr/>
        </p:nvSpPr>
        <p:spPr>
          <a:xfrm>
            <a:off x="7296105" y="649581"/>
            <a:ext cx="1813317" cy="9233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Only the </a:t>
            </a:r>
            <a:br>
              <a:rPr kumimoji="1" lang="en-US" altLang="ja-JP" dirty="0"/>
            </a:br>
            <a:r>
              <a:rPr kumimoji="1" lang="en-US" altLang="ja-JP" dirty="0"/>
              <a:t>surface meshes</a:t>
            </a:r>
            <a:br>
              <a:rPr kumimoji="1" lang="en-US" altLang="ja-JP" dirty="0"/>
            </a:br>
            <a:r>
              <a:rPr kumimoji="1" lang="en-US" altLang="ja-JP" dirty="0"/>
              <a:t>are shown.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92589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4-Plate BOX Simulation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Film Thickness on A-Face (outermost surface)</a:t>
            </a:r>
            <a:endParaRPr kumimoji="1"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31</a:t>
            </a:fld>
            <a:endParaRPr lang="ja-JP" altLang="en-US" dirty="0"/>
          </a:p>
        </p:txBody>
      </p:sp>
      <p:sp>
        <p:nvSpPr>
          <p:cNvPr id="5" name="角丸四角形 4"/>
          <p:cNvSpPr/>
          <p:nvPr/>
        </p:nvSpPr>
        <p:spPr>
          <a:xfrm>
            <a:off x="245617" y="5049180"/>
            <a:ext cx="8641654" cy="792088"/>
          </a:xfrm>
          <a:prstGeom prst="roundRect">
            <a:avLst/>
          </a:prstGeom>
          <a:solidFill>
            <a:srgbClr val="00B0F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400" dirty="0"/>
              <a:t>FEM results (dashed lines) have </a:t>
            </a:r>
            <a:r>
              <a:rPr lang="en-US" altLang="ja-JP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tiny</a:t>
            </a:r>
            <a:r>
              <a:rPr lang="en-US" altLang="ja-JP" sz="2400" dirty="0"/>
              <a:t> errors</a:t>
            </a:r>
            <a:br>
              <a:rPr lang="en-US" altLang="ja-JP" sz="2400" dirty="0"/>
            </a:br>
            <a:r>
              <a:rPr lang="en-US" altLang="ja-JP" sz="2400" dirty="0"/>
              <a:t> due to mesh coarseness.</a:t>
            </a:r>
            <a:endParaRPr lang="ja-JP" altLang="en-US" sz="2400" dirty="0" err="1"/>
          </a:p>
        </p:txBody>
      </p:sp>
      <p:sp>
        <p:nvSpPr>
          <p:cNvPr id="10" name="正方形/長方形 9"/>
          <p:cNvSpPr/>
          <p:nvPr/>
        </p:nvSpPr>
        <p:spPr>
          <a:xfrm>
            <a:off x="7487120" y="1340768"/>
            <a:ext cx="937308" cy="283293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下矢印 6"/>
          <p:cNvSpPr/>
          <p:nvPr/>
        </p:nvSpPr>
        <p:spPr>
          <a:xfrm flipV="1">
            <a:off x="7812360" y="4149080"/>
            <a:ext cx="180020" cy="288032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696236" y="4437112"/>
            <a:ext cx="2304256" cy="461665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altLang="ja-JP" sz="2400" dirty="0"/>
              <a:t>Mesh seed size</a:t>
            </a:r>
            <a:endParaRPr kumimoji="1" lang="ja-JP" altLang="en-US" sz="2400" dirty="0"/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F71BAA84-0815-4274-B2FD-FF7BE016EA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00" y="1160749"/>
            <a:ext cx="8858725" cy="388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8249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4-Plate BOX Simulation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Film Thickness on C-Face (surface in the 1</a:t>
            </a:r>
            <a:r>
              <a:rPr lang="en-US" altLang="ja-JP" b="1" i="1" u="sng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</a:t>
            </a: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bag)</a:t>
            </a:r>
            <a:endParaRPr kumimoji="1"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32</a:t>
            </a:fld>
            <a:endParaRPr lang="ja-JP" altLang="en-US" dirty="0"/>
          </a:p>
        </p:txBody>
      </p:sp>
      <p:sp>
        <p:nvSpPr>
          <p:cNvPr id="5" name="角丸四角形 4"/>
          <p:cNvSpPr/>
          <p:nvPr/>
        </p:nvSpPr>
        <p:spPr>
          <a:xfrm>
            <a:off x="245617" y="5049180"/>
            <a:ext cx="8641654" cy="792088"/>
          </a:xfrm>
          <a:prstGeom prst="roundRect">
            <a:avLst/>
          </a:prstGeom>
          <a:solidFill>
            <a:srgbClr val="92D05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400" dirty="0"/>
              <a:t>FEM results (dashed lines) have </a:t>
            </a:r>
            <a:r>
              <a:rPr lang="en-US" altLang="ja-JP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small</a:t>
            </a:r>
            <a:r>
              <a:rPr lang="en-US" altLang="ja-JP" sz="2400" dirty="0"/>
              <a:t> errors</a:t>
            </a:r>
            <a:br>
              <a:rPr lang="en-US" altLang="ja-JP" sz="2400" dirty="0"/>
            </a:br>
            <a:r>
              <a:rPr lang="en-US" altLang="ja-JP" sz="2400" dirty="0"/>
              <a:t> due to mesh coarseness.</a:t>
            </a:r>
            <a:endParaRPr lang="ja-JP" altLang="en-US" sz="2400" dirty="0"/>
          </a:p>
        </p:txBody>
      </p:sp>
      <p:sp>
        <p:nvSpPr>
          <p:cNvPr id="10" name="正方形/長方形 9"/>
          <p:cNvSpPr/>
          <p:nvPr/>
        </p:nvSpPr>
        <p:spPr>
          <a:xfrm>
            <a:off x="7487120" y="1340768"/>
            <a:ext cx="937308" cy="283293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下矢印 6"/>
          <p:cNvSpPr/>
          <p:nvPr/>
        </p:nvSpPr>
        <p:spPr>
          <a:xfrm flipV="1">
            <a:off x="7812360" y="4149080"/>
            <a:ext cx="180020" cy="288032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696236" y="4437112"/>
            <a:ext cx="2304256" cy="461665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altLang="ja-JP" sz="2400" dirty="0"/>
              <a:t>Mesh seed size</a:t>
            </a:r>
            <a:endParaRPr kumimoji="1" lang="ja-JP" altLang="en-US" sz="2400" dirty="0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A29A36E0-AE32-4A35-8B2E-3D850664B1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8" y="1124744"/>
            <a:ext cx="8858725" cy="388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0936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4-Plate BOX Simulation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Film Thickness on E-Face (surface in the 2</a:t>
            </a:r>
            <a:r>
              <a:rPr lang="en-US" altLang="ja-JP" b="1" i="1" u="sng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nd</a:t>
            </a: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bag)</a:t>
            </a:r>
            <a:endParaRPr kumimoji="1"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33</a:t>
            </a:fld>
            <a:endParaRPr lang="ja-JP" altLang="en-US" dirty="0"/>
          </a:p>
        </p:txBody>
      </p:sp>
      <p:sp>
        <p:nvSpPr>
          <p:cNvPr id="5" name="角丸四角形 4"/>
          <p:cNvSpPr/>
          <p:nvPr/>
        </p:nvSpPr>
        <p:spPr>
          <a:xfrm>
            <a:off x="245617" y="5049180"/>
            <a:ext cx="8641654" cy="792088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400" dirty="0"/>
              <a:t>FEM results (dashed lines) have </a:t>
            </a:r>
            <a:r>
              <a:rPr lang="en-US" altLang="ja-JP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medium</a:t>
            </a:r>
            <a:r>
              <a:rPr lang="en-US" altLang="ja-JP" sz="2400" dirty="0"/>
              <a:t> errors</a:t>
            </a:r>
            <a:br>
              <a:rPr lang="en-US" altLang="ja-JP" sz="2400" dirty="0"/>
            </a:br>
            <a:r>
              <a:rPr lang="en-US" altLang="ja-JP" sz="2400" dirty="0"/>
              <a:t> due to mesh coarseness.</a:t>
            </a:r>
            <a:endParaRPr lang="ja-JP" altLang="en-US" sz="2400" dirty="0" err="1"/>
          </a:p>
        </p:txBody>
      </p:sp>
      <p:sp>
        <p:nvSpPr>
          <p:cNvPr id="10" name="正方形/長方形 9"/>
          <p:cNvSpPr/>
          <p:nvPr/>
        </p:nvSpPr>
        <p:spPr>
          <a:xfrm>
            <a:off x="7487120" y="1340768"/>
            <a:ext cx="937308" cy="283293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下矢印 6"/>
          <p:cNvSpPr/>
          <p:nvPr/>
        </p:nvSpPr>
        <p:spPr>
          <a:xfrm flipV="1">
            <a:off x="7812360" y="4149080"/>
            <a:ext cx="180020" cy="288032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696236" y="4437112"/>
            <a:ext cx="2304256" cy="461665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altLang="ja-JP" sz="2400" dirty="0"/>
              <a:t>Mesh seed size</a:t>
            </a:r>
            <a:endParaRPr kumimoji="1" lang="ja-JP" altLang="en-US" sz="2400" dirty="0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0CE62190-593D-4D7F-BA99-A6A292415F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8" y="1167239"/>
            <a:ext cx="8858725" cy="388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1717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4-Plate BOX Simulation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Film Thickness on G-Face (innermost surface)</a:t>
            </a:r>
            <a:endParaRPr kumimoji="1"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34</a:t>
            </a:fld>
            <a:endParaRPr lang="ja-JP" altLang="en-US" dirty="0"/>
          </a:p>
        </p:txBody>
      </p:sp>
      <p:sp>
        <p:nvSpPr>
          <p:cNvPr id="5" name="角丸四角形 4"/>
          <p:cNvSpPr/>
          <p:nvPr/>
        </p:nvSpPr>
        <p:spPr>
          <a:xfrm>
            <a:off x="245617" y="5049180"/>
            <a:ext cx="8641654" cy="1260140"/>
          </a:xfrm>
          <a:prstGeom prst="roundRect">
            <a:avLst/>
          </a:prstGeom>
          <a:solidFill>
            <a:srgbClr val="FF505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400" dirty="0"/>
              <a:t>FEM results (dashed lines) have </a:t>
            </a:r>
            <a:r>
              <a:rPr lang="en-US" altLang="ja-JP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large</a:t>
            </a:r>
            <a:r>
              <a:rPr lang="en-US" altLang="ja-JP" sz="2400" dirty="0"/>
              <a:t> errors</a:t>
            </a:r>
            <a:br>
              <a:rPr lang="en-US" altLang="ja-JP" sz="2400" dirty="0"/>
            </a:br>
            <a:r>
              <a:rPr lang="en-US" altLang="ja-JP" sz="2400" dirty="0"/>
              <a:t> due to mesh coarseness.</a:t>
            </a:r>
            <a:br>
              <a:rPr lang="en-US" altLang="ja-JP" sz="2400" dirty="0"/>
            </a:br>
            <a:r>
              <a:rPr lang="en-US" altLang="ja-JP" sz="2400" dirty="0"/>
              <a:t>Meanwhile, ES-FEM (solid lines) results have no such errors.</a:t>
            </a:r>
            <a:endParaRPr lang="ja-JP" altLang="en-US" sz="2400" dirty="0" err="1"/>
          </a:p>
        </p:txBody>
      </p:sp>
      <p:sp>
        <p:nvSpPr>
          <p:cNvPr id="10" name="正方形/長方形 9"/>
          <p:cNvSpPr/>
          <p:nvPr/>
        </p:nvSpPr>
        <p:spPr>
          <a:xfrm>
            <a:off x="7487120" y="1340768"/>
            <a:ext cx="937308" cy="283293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下矢印 6"/>
          <p:cNvSpPr/>
          <p:nvPr/>
        </p:nvSpPr>
        <p:spPr>
          <a:xfrm flipV="1">
            <a:off x="7812360" y="4149080"/>
            <a:ext cx="180020" cy="288032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696236" y="4437112"/>
            <a:ext cx="2304256" cy="461665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altLang="ja-JP" sz="2400" dirty="0"/>
              <a:t>Mesh seed size</a:t>
            </a:r>
            <a:endParaRPr kumimoji="1" lang="ja-JP" altLang="en-US" sz="2400" dirty="0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17BA4F38-B15D-432C-A0ED-93B9CACBCE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8" y="1131235"/>
            <a:ext cx="8858725" cy="388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1358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5" y="1088740"/>
            <a:ext cx="6616261" cy="37152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4-Plate BOX Simulation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Comparison of Mesh Convergence Rate on G-Face</a:t>
            </a:r>
          </a:p>
          <a:p>
            <a:pPr marL="0" indent="0">
              <a:buNone/>
            </a:pPr>
            <a:br>
              <a:rPr kumimoji="1"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kumimoji="1"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kumimoji="1"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kumimoji="1"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kumimoji="1"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kumimoji="1"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kumimoji="1"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kumimoji="1"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kumimoji="1"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kumimoji="1" lang="en-US" altLang="ja-JP" sz="1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altLang="ja-JP" sz="2400" dirty="0"/>
              <a:t>FEM-T4 shows a linear convergence.</a:t>
            </a:r>
          </a:p>
          <a:p>
            <a:r>
              <a:rPr lang="en-US" altLang="ja-JP" sz="2400" dirty="0"/>
              <a:t>ES-FEM-T4 shows a quadratic convergence.</a:t>
            </a:r>
          </a:p>
          <a:p>
            <a:endParaRPr kumimoji="1" lang="en-US" altLang="ja-JP" sz="2400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35</a:t>
            </a:fld>
            <a:endParaRPr lang="ja-JP" altLang="en-US" dirty="0"/>
          </a:p>
        </p:txBody>
      </p:sp>
      <p:sp>
        <p:nvSpPr>
          <p:cNvPr id="5" name="角丸四角形 4"/>
          <p:cNvSpPr/>
          <p:nvPr/>
        </p:nvSpPr>
        <p:spPr>
          <a:xfrm>
            <a:off x="971600" y="5589240"/>
            <a:ext cx="7200800" cy="76376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400" dirty="0">
                <a:solidFill>
                  <a:schemeClr val="tx1"/>
                </a:solidFill>
              </a:rPr>
              <a:t>ES-FEM-T4 has much better </a:t>
            </a:r>
            <a:br>
              <a:rPr lang="en-US" altLang="ja-JP" sz="2400" dirty="0">
                <a:solidFill>
                  <a:schemeClr val="tx1"/>
                </a:solidFill>
              </a:rPr>
            </a:br>
            <a:r>
              <a:rPr lang="en-US" altLang="ja-JP" sz="2400" dirty="0">
                <a:solidFill>
                  <a:schemeClr val="tx1"/>
                </a:solidFill>
              </a:rPr>
              <a:t>mesh convergence rate than FEM-T4.</a:t>
            </a:r>
            <a:endParaRPr lang="ja-JP" altLang="en-US" sz="2400" dirty="0" err="1">
              <a:solidFill>
                <a:schemeClr val="tx1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696236" y="2888940"/>
            <a:ext cx="2389283" cy="1200329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dirty="0"/>
              <a:t>The result of ES-FEM with the finest mesh (0.4 mm) is used </a:t>
            </a:r>
            <a:br>
              <a:rPr lang="en-US" altLang="ja-JP" dirty="0"/>
            </a:br>
            <a:r>
              <a:rPr lang="en-US" altLang="ja-JP" dirty="0"/>
              <a:t>as the reference.</a:t>
            </a:r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EF465CF-68A4-486A-AA81-66C552139B08}"/>
              </a:ext>
            </a:extLst>
          </p:cNvPr>
          <p:cNvSpPr txBox="1"/>
          <p:nvPr/>
        </p:nvSpPr>
        <p:spPr>
          <a:xfrm rot="16200000">
            <a:off x="-577008" y="2529337"/>
            <a:ext cx="195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In Final thickness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063295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50823" y="623887"/>
            <a:ext cx="8640000" cy="5773737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Comparison of Calculation Time</a:t>
            </a:r>
          </a:p>
          <a:p>
            <a:pPr marL="0" indent="0" algn="r">
              <a:buNone/>
            </a:pPr>
            <a:r>
              <a:rPr lang="en-US" altLang="ja-JP" sz="2400" dirty="0"/>
              <a:t>on a PC (only 1 CPU: Intel i9-9960X)</a:t>
            </a:r>
            <a:br>
              <a:rPr lang="en-US" altLang="ja-JP" sz="2400" dirty="0"/>
            </a:br>
            <a:br>
              <a:rPr lang="en-US" altLang="ja-JP" sz="2400" dirty="0"/>
            </a:br>
            <a:br>
              <a:rPr lang="en-US" altLang="ja-JP" sz="2400" dirty="0"/>
            </a:br>
            <a:br>
              <a:rPr lang="en-US" altLang="ja-JP" sz="2400" dirty="0"/>
            </a:br>
            <a:br>
              <a:rPr lang="en-US" altLang="ja-JP" sz="2400" dirty="0"/>
            </a:br>
            <a:br>
              <a:rPr lang="en-US" altLang="ja-JP" sz="2400" dirty="0"/>
            </a:br>
            <a:br>
              <a:rPr lang="en-US" altLang="ja-JP" sz="2400" dirty="0"/>
            </a:br>
            <a:endParaRPr kumimoji="1" lang="en-US" altLang="ja-JP" sz="1800" dirty="0"/>
          </a:p>
          <a:p>
            <a:r>
              <a:rPr lang="en-US" altLang="ja-JP" sz="2400" dirty="0"/>
              <a:t>With the same mesh, ES-FEM is slower than FEM by x2. </a:t>
            </a:r>
          </a:p>
          <a:p>
            <a:r>
              <a:rPr lang="en-US" altLang="ja-JP" sz="2400" dirty="0"/>
              <a:t>For the same accuracy, ES-FEM is faster than FEM by x4.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600" dirty="0"/>
              <a:t>4-Plate BOX Simulation</a:t>
            </a:r>
            <a:endParaRPr kumimoji="1" lang="ja-JP" altLang="en-US" sz="35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36</a:t>
            </a:fld>
            <a:endParaRPr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-1116632" y="51211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 dirty="0"/>
          </a:p>
        </p:txBody>
      </p:sp>
      <p:graphicFrame>
        <p:nvGraphicFramePr>
          <p:cNvPr id="10" name="表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7643429"/>
              </p:ext>
            </p:extLst>
          </p:nvPr>
        </p:nvGraphicFramePr>
        <p:xfrm>
          <a:off x="1326444" y="1592796"/>
          <a:ext cx="6480000" cy="22860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160000">
                  <a:extLst>
                    <a:ext uri="{9D8B030D-6E8A-4147-A177-3AD203B41FA5}">
                      <a16:colId xmlns:a16="http://schemas.microsoft.com/office/drawing/2014/main" val="782426800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1708347068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38293239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/>
                        <a:t>Mesh Size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/>
                        <a:t>FEM-T4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/>
                        <a:t>ES-FEM-T4</a:t>
                      </a:r>
                      <a:endParaRPr kumimoji="1" lang="ja-JP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63469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>
                          <a:solidFill>
                            <a:schemeClr val="tx1"/>
                          </a:solidFill>
                        </a:rPr>
                        <a:t>3.2 mm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dirty="0"/>
                        <a:t>7 s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dirty="0">
                          <a:solidFill>
                            <a:srgbClr val="FF0000"/>
                          </a:solidFill>
                        </a:rPr>
                        <a:t>10 s</a:t>
                      </a:r>
                      <a:endParaRPr kumimoji="1" lang="ja-JP" alt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44881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/>
                        <a:t>1.6 mm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dirty="0"/>
                        <a:t>8 s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dirty="0"/>
                        <a:t>14 s</a:t>
                      </a:r>
                      <a:endParaRPr kumimoji="1" lang="ja-JP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68653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dirty="0"/>
                        <a:t>0.8</a:t>
                      </a:r>
                      <a:r>
                        <a:rPr kumimoji="1" lang="en-US" altLang="ja-JP" sz="2400" baseline="0" dirty="0"/>
                        <a:t> mm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dirty="0"/>
                        <a:t>12 s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dirty="0"/>
                        <a:t>26 s</a:t>
                      </a:r>
                      <a:endParaRPr kumimoji="1" lang="ja-JP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21247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dirty="0"/>
                        <a:t>0.4 mm</a:t>
                      </a:r>
                      <a:endParaRPr kumimoji="1" lang="ja-JP" altLang="en-US" sz="24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dirty="0">
                          <a:solidFill>
                            <a:srgbClr val="FF0000"/>
                          </a:solidFill>
                        </a:rPr>
                        <a:t>41 s</a:t>
                      </a:r>
                      <a:endParaRPr kumimoji="1" lang="ja-JP" alt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dirty="0"/>
                        <a:t>125 s</a:t>
                      </a:r>
                      <a:endParaRPr kumimoji="1" lang="ja-JP" altLang="en-US" sz="24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9941924"/>
                  </a:ext>
                </a:extLst>
              </a:tr>
            </a:tbl>
          </a:graphicData>
        </a:graphic>
      </p:graphicFrame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F8814EB8-19CF-4700-8EB5-A7B011FE2550}"/>
              </a:ext>
            </a:extLst>
          </p:cNvPr>
          <p:cNvGrpSpPr/>
          <p:nvPr/>
        </p:nvGrpSpPr>
        <p:grpSpPr>
          <a:xfrm>
            <a:off x="5220072" y="2207620"/>
            <a:ext cx="864096" cy="1582484"/>
            <a:chOff x="6270706" y="2287228"/>
            <a:chExt cx="864096" cy="1382414"/>
          </a:xfrm>
        </p:grpSpPr>
        <p:cxnSp>
          <p:nvCxnSpPr>
            <p:cNvPr id="7" name="直線矢印コネクタ 6"/>
            <p:cNvCxnSpPr/>
            <p:nvPr/>
          </p:nvCxnSpPr>
          <p:spPr>
            <a:xfrm flipH="1">
              <a:off x="6270706" y="2361929"/>
              <a:ext cx="864096" cy="1224136"/>
            </a:xfrm>
            <a:prstGeom prst="straightConnector1">
              <a:avLst/>
            </a:prstGeom>
            <a:ln>
              <a:solidFill>
                <a:srgbClr val="0000CC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テキスト ボックス 8"/>
            <p:cNvSpPr txBox="1"/>
            <p:nvPr/>
          </p:nvSpPr>
          <p:spPr>
            <a:xfrm rot="18070999">
              <a:off x="5989503" y="2624492"/>
              <a:ext cx="138241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000" dirty="0">
                  <a:solidFill>
                    <a:srgbClr val="0000CC"/>
                  </a:solidFill>
                </a:rPr>
                <a:t>Comparable</a:t>
              </a:r>
              <a:br>
                <a:rPr kumimoji="1" lang="en-US" altLang="ja-JP" sz="2000" dirty="0">
                  <a:solidFill>
                    <a:srgbClr val="0000CC"/>
                  </a:solidFill>
                </a:rPr>
              </a:br>
              <a:r>
                <a:rPr kumimoji="1" lang="en-US" altLang="ja-JP" sz="2000" dirty="0">
                  <a:solidFill>
                    <a:srgbClr val="0000CC"/>
                  </a:solidFill>
                </a:rPr>
                <a:t>Accuracy</a:t>
              </a:r>
              <a:endParaRPr kumimoji="1" lang="ja-JP" altLang="en-US" sz="2000" dirty="0">
                <a:solidFill>
                  <a:srgbClr val="0000CC"/>
                </a:solidFill>
              </a:endParaRPr>
            </a:p>
          </p:txBody>
        </p:sp>
      </p:grpSp>
      <p:sp>
        <p:nvSpPr>
          <p:cNvPr id="13" name="角丸四角形 12"/>
          <p:cNvSpPr/>
          <p:nvPr/>
        </p:nvSpPr>
        <p:spPr>
          <a:xfrm>
            <a:off x="971601" y="5013176"/>
            <a:ext cx="7200800" cy="972108"/>
          </a:xfrm>
          <a:prstGeom prst="roundRect">
            <a:avLst>
              <a:gd name="adj" fmla="val 24639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800" dirty="0">
                <a:solidFill>
                  <a:schemeClr val="tx1"/>
                </a:solidFill>
              </a:rPr>
              <a:t>ES-FEM-T4 is supremely efficient </a:t>
            </a:r>
            <a:br>
              <a:rPr lang="en-US" altLang="ja-JP" sz="2800" dirty="0">
                <a:solidFill>
                  <a:schemeClr val="tx1"/>
                </a:solidFill>
              </a:rPr>
            </a:br>
            <a:r>
              <a:rPr lang="en-US" altLang="ja-JP" sz="2800" dirty="0">
                <a:solidFill>
                  <a:schemeClr val="tx1"/>
                </a:solidFill>
              </a:rPr>
              <a:t>in comparison to FEM-T4.</a:t>
            </a:r>
          </a:p>
        </p:txBody>
      </p:sp>
    </p:spTree>
    <p:extLst>
      <p:ext uri="{BB962C8B-B14F-4D97-AF65-F5344CB8AC3E}">
        <p14:creationId xmlns:p14="http://schemas.microsoft.com/office/powerpoint/2010/main" val="18268322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utput">
            <a:hlinkClick r:id="" action="ppaction://media"/>
            <a:extLst>
              <a:ext uri="{FF2B5EF4-FFF2-40B4-BE49-F238E27FC236}">
                <a16:creationId xmlns:a16="http://schemas.microsoft.com/office/drawing/2014/main" id="{7019F743-FECB-435B-811A-A91EC1C9FF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7616" b="18861"/>
          <a:stretch>
            <a:fillRect/>
          </a:stretch>
        </p:blipFill>
        <p:spPr>
          <a:xfrm>
            <a:off x="72008" y="656691"/>
            <a:ext cx="9036496" cy="3024361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8C17E057-E8AC-43A2-A058-5FB4B8C2E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Actual Line Simulation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D722DEDC-37DC-47A9-A604-48647E20B7C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kumimoji="1" lang="en-US" altLang="ja-JP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Outline</a:t>
                </a:r>
              </a:p>
              <a:p>
                <a:endParaRPr lang="en-US" altLang="ja-JP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endParaRPr kumimoji="1" lang="en-US" altLang="ja-JP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endParaRPr lang="en-US" altLang="ja-JP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endParaRPr kumimoji="1" lang="en-US" altLang="ja-JP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endParaRPr lang="en-US" altLang="ja-JP" sz="32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r>
                  <a:rPr lang="en-US" altLang="ja-JP" sz="2400" b="1" dirty="0"/>
                  <a:t>H</a:t>
                </a:r>
                <a:r>
                  <a:rPr kumimoji="1" lang="en-US" altLang="ja-JP" sz="2400" b="1" dirty="0"/>
                  <a:t>alf-body</a:t>
                </a:r>
                <a:r>
                  <a:rPr kumimoji="1" lang="en-US" altLang="ja-JP" sz="2400" dirty="0"/>
                  <a:t> analysis (only right-hand side).</a:t>
                </a:r>
              </a:p>
              <a:p>
                <a:r>
                  <a:rPr kumimoji="1" lang="en-US" altLang="ja-JP" sz="2400" dirty="0"/>
                  <a:t>Entire line shape, carbody motion, and electrode conditions are faithfully reproduced.</a:t>
                </a:r>
              </a:p>
              <a:p>
                <a:r>
                  <a:rPr kumimoji="0" lang="en-US" altLang="ja-JP" sz="2400" dirty="0"/>
                  <a:t>1000 timesteps in 300 s (i.e., average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altLang="ja-JP" sz="2400">
                        <a:latin typeface="Cambria Math" panose="02040503050406030204" pitchFamily="18" charset="0"/>
                      </a:rPr>
                      <m:t>Δ</m:t>
                    </m:r>
                    <m:r>
                      <a:rPr kumimoji="0" lang="en-US" altLang="ja-JP" sz="2400" i="1">
                        <a:latin typeface="Cambria Math" panose="02040503050406030204" pitchFamily="18" charset="0"/>
                      </a:rPr>
                      <m:t>𝑡</m:t>
                    </m:r>
                    <m:r>
                      <a:rPr kumimoji="0" lang="en-US" altLang="ja-JP" sz="2400" i="1">
                        <a:latin typeface="Cambria Math" panose="02040503050406030204" pitchFamily="18" charset="0"/>
                      </a:rPr>
                      <m:t>=0.3</m:t>
                    </m:r>
                  </m:oMath>
                </a14:m>
                <a:r>
                  <a:rPr kumimoji="0" lang="en-US" altLang="ja-JP" sz="2400" dirty="0"/>
                  <a:t> s).</a:t>
                </a:r>
                <a:endParaRPr kumimoji="1" lang="en-US" altLang="ja-JP" sz="2400" dirty="0"/>
              </a:p>
              <a:p>
                <a:r>
                  <a:rPr lang="en-US" altLang="ja-JP" sz="2400" dirty="0"/>
                  <a:t>The film thickness is evaluated with </a:t>
                </a:r>
                <a:r>
                  <a:rPr lang="en-US" altLang="ja-JP" sz="2400" b="1" dirty="0">
                    <a:solidFill>
                      <a:srgbClr val="FF0000"/>
                    </a:solidFill>
                  </a:rPr>
                  <a:t>3 different meshes for mesh validation using FEM-T4 and ES-FEM-T4.</a:t>
                </a:r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D722DEDC-37DC-47A9-A604-48647E20B7C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5"/>
                <a:stretch>
                  <a:fillRect l="-2539" t="-2006" r="-21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247506F-48B8-4149-9306-E57A27F610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37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04029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230655"/>
            <a:ext cx="9144000" cy="3350473"/>
          </a:xfrm>
          <a:prstGeom prst="rect">
            <a:avLst/>
          </a:prstGeom>
        </p:spPr>
      </p:pic>
      <p:sp>
        <p:nvSpPr>
          <p:cNvPr id="8" name="コンテンツ プレースホルダー 4">
            <a:extLst>
              <a:ext uri="{FF2B5EF4-FFF2-40B4-BE49-F238E27FC236}">
                <a16:creationId xmlns:a16="http://schemas.microsoft.com/office/drawing/2014/main" id="{79A547B3-C1F8-4354-BA3D-B632CC37E8A8}"/>
              </a:ext>
            </a:extLst>
          </p:cNvPr>
          <p:cNvSpPr txBox="1">
            <a:spLocks/>
          </p:cNvSpPr>
          <p:nvPr/>
        </p:nvSpPr>
        <p:spPr bwMode="auto">
          <a:xfrm>
            <a:off x="250824" y="623887"/>
            <a:ext cx="8641655" cy="577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Arial" pitchFamily="34" charset="0"/>
                <a:ea typeface="Arial Unicode MS" pitchFamily="50" charset="-128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l"/>
              <a:defRPr kumimoji="1" sz="2400">
                <a:solidFill>
                  <a:schemeClr val="tx1"/>
                </a:solidFill>
                <a:latin typeface="Arial" pitchFamily="34" charset="0"/>
                <a:ea typeface="Arial Unicode MS" pitchFamily="50" charset="-128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u"/>
              <a:defRPr kumimoji="1" sz="2000">
                <a:solidFill>
                  <a:schemeClr val="tx1"/>
                </a:solidFill>
                <a:latin typeface="Arial" pitchFamily="34" charset="0"/>
                <a:ea typeface="Arial Unicode MS" pitchFamily="50" charset="-128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p"/>
              <a:defRPr kumimoji="1" sz="1800">
                <a:solidFill>
                  <a:schemeClr val="tx1"/>
                </a:solidFill>
                <a:latin typeface="Arial" pitchFamily="34" charset="0"/>
                <a:ea typeface="Arial Unicode MS" pitchFamily="50" charset="-128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kumimoji="1" sz="1800">
                <a:solidFill>
                  <a:schemeClr val="tx1"/>
                </a:solidFill>
                <a:latin typeface="Arial" pitchFamily="34" charset="0"/>
                <a:ea typeface="Arial Unicode MS" pitchFamily="50" charset="-128"/>
                <a:cs typeface="Arial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altLang="ja-JP" b="1" i="1" u="sng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Overview of Surface Mesh of </a:t>
            </a:r>
            <a:r>
              <a:rPr lang="en-US" altLang="ja-JP" b="1" i="1" u="sng" kern="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10M</a:t>
            </a:r>
            <a:r>
              <a:rPr lang="en-US" altLang="ja-JP" b="1" i="1" u="sng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Element Mesh</a:t>
            </a:r>
          </a:p>
          <a:p>
            <a:pPr marL="0" indent="0">
              <a:buFont typeface="Wingdings" pitchFamily="2" charset="2"/>
              <a:buNone/>
            </a:pPr>
            <a:endParaRPr lang="en-US" altLang="ja-JP" b="1" i="1" u="sng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Font typeface="Wingdings" pitchFamily="2" charset="2"/>
              <a:buNone/>
            </a:pPr>
            <a:endParaRPr lang="en-US" altLang="ja-JP" b="1" i="1" u="sng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Font typeface="Wingdings" pitchFamily="2" charset="2"/>
              <a:buNone/>
            </a:pPr>
            <a:endParaRPr lang="en-US" altLang="ja-JP" b="1" i="1" u="sng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Font typeface="Wingdings" pitchFamily="2" charset="2"/>
              <a:buNone/>
            </a:pPr>
            <a:endParaRPr lang="en-US" altLang="ja-JP" b="1" i="1" u="sng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Font typeface="Wingdings" pitchFamily="2" charset="2"/>
              <a:buNone/>
            </a:pPr>
            <a:endParaRPr lang="en-US" altLang="ja-JP" b="1" i="1" u="sng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Font typeface="Wingdings" pitchFamily="2" charset="2"/>
              <a:buNone/>
            </a:pPr>
            <a:endParaRPr lang="en-US" altLang="ja-JP" b="1" i="1" u="sng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Font typeface="Wingdings" pitchFamily="2" charset="2"/>
              <a:buNone/>
            </a:pPr>
            <a:endParaRPr lang="en-US" altLang="ja-JP" b="1" i="1" u="sng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kumimoji="0" lang="en-US" altLang="ja-JP" sz="2400" kern="0" dirty="0"/>
              <a:t>There are many ED holes around narrow spaces among plates.</a:t>
            </a:r>
          </a:p>
          <a:p>
            <a:pPr marL="0" indent="0">
              <a:buNone/>
            </a:pPr>
            <a:endParaRPr kumimoji="0" lang="en-US" altLang="ja-JP" sz="2600" kern="0" dirty="0"/>
          </a:p>
          <a:p>
            <a:pPr marL="0" indent="0">
              <a:buNone/>
            </a:pPr>
            <a:endParaRPr kumimoji="0" lang="en-US" altLang="ja-JP" sz="2600" kern="0" dirty="0"/>
          </a:p>
          <a:p>
            <a:endParaRPr lang="en-US" altLang="ja-JP" sz="2600" kern="0" dirty="0"/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Actual Line</a:t>
            </a:r>
            <a:r>
              <a:rPr lang="ja-JP" altLang="en-US" dirty="0"/>
              <a:t> </a:t>
            </a:r>
            <a:r>
              <a:rPr lang="en-US" altLang="ja-JP" dirty="0"/>
              <a:t>Simulation</a:t>
            </a:r>
            <a:endParaRPr lang="ja-JP" altLang="en-US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38</a:t>
            </a:fld>
            <a:endParaRPr lang="ja-JP" alt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44A7BF0-DE0C-4C3C-ABD6-0E4E53D5DB10}"/>
              </a:ext>
            </a:extLst>
          </p:cNvPr>
          <p:cNvSpPr txBox="1"/>
          <p:nvPr/>
        </p:nvSpPr>
        <p:spPr>
          <a:xfrm>
            <a:off x="755576" y="1484784"/>
            <a:ext cx="1728888" cy="553998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en-US" altLang="ja-JP" dirty="0"/>
              <a:t>Only the surface</a:t>
            </a:r>
            <a:br>
              <a:rPr kumimoji="1" lang="en-US" altLang="ja-JP" dirty="0"/>
            </a:br>
            <a:r>
              <a:rPr kumimoji="1" lang="en-US" altLang="ja-JP" dirty="0"/>
              <a:t>mesh is shown.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062091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235033"/>
            <a:ext cx="9144000" cy="3350473"/>
          </a:xfrm>
          <a:prstGeom prst="rect">
            <a:avLst/>
          </a:prstGeom>
        </p:spPr>
      </p:pic>
      <p:sp>
        <p:nvSpPr>
          <p:cNvPr id="8" name="コンテンツ プレースホルダー 4">
            <a:extLst>
              <a:ext uri="{FF2B5EF4-FFF2-40B4-BE49-F238E27FC236}">
                <a16:creationId xmlns:a16="http://schemas.microsoft.com/office/drawing/2014/main" id="{79A547B3-C1F8-4354-BA3D-B632CC37E8A8}"/>
              </a:ext>
            </a:extLst>
          </p:cNvPr>
          <p:cNvSpPr txBox="1">
            <a:spLocks/>
          </p:cNvSpPr>
          <p:nvPr/>
        </p:nvSpPr>
        <p:spPr bwMode="auto">
          <a:xfrm>
            <a:off x="250824" y="623887"/>
            <a:ext cx="8641655" cy="577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Arial" pitchFamily="34" charset="0"/>
                <a:ea typeface="Arial Unicode MS" pitchFamily="50" charset="-128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l"/>
              <a:defRPr kumimoji="1" sz="2400">
                <a:solidFill>
                  <a:schemeClr val="tx1"/>
                </a:solidFill>
                <a:latin typeface="Arial" pitchFamily="34" charset="0"/>
                <a:ea typeface="Arial Unicode MS" pitchFamily="50" charset="-128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u"/>
              <a:defRPr kumimoji="1" sz="2000">
                <a:solidFill>
                  <a:schemeClr val="tx1"/>
                </a:solidFill>
                <a:latin typeface="Arial" pitchFamily="34" charset="0"/>
                <a:ea typeface="Arial Unicode MS" pitchFamily="50" charset="-128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p"/>
              <a:defRPr kumimoji="1" sz="1800">
                <a:solidFill>
                  <a:schemeClr val="tx1"/>
                </a:solidFill>
                <a:latin typeface="Arial" pitchFamily="34" charset="0"/>
                <a:ea typeface="Arial Unicode MS" pitchFamily="50" charset="-128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kumimoji="1" sz="1800">
                <a:solidFill>
                  <a:schemeClr val="tx1"/>
                </a:solidFill>
                <a:latin typeface="Arial" pitchFamily="34" charset="0"/>
                <a:ea typeface="Arial Unicode MS" pitchFamily="50" charset="-128"/>
                <a:cs typeface="Arial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altLang="ja-JP" b="1" i="1" u="sng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Overview of Surface Mesh of </a:t>
            </a:r>
            <a:r>
              <a:rPr lang="en-US" altLang="ja-JP" b="1" i="1" u="sng" kern="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16M</a:t>
            </a:r>
            <a:r>
              <a:rPr lang="en-US" altLang="ja-JP" b="1" i="1" u="sng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Element Mesh</a:t>
            </a:r>
          </a:p>
          <a:p>
            <a:pPr marL="0" indent="0">
              <a:buFont typeface="Wingdings" pitchFamily="2" charset="2"/>
              <a:buNone/>
            </a:pPr>
            <a:endParaRPr lang="en-US" altLang="ja-JP" b="1" i="1" u="sng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Font typeface="Wingdings" pitchFamily="2" charset="2"/>
              <a:buNone/>
            </a:pPr>
            <a:endParaRPr lang="en-US" altLang="ja-JP" b="1" i="1" u="sng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Font typeface="Wingdings" pitchFamily="2" charset="2"/>
              <a:buNone/>
            </a:pPr>
            <a:endParaRPr lang="en-US" altLang="ja-JP" b="1" i="1" u="sng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Font typeface="Wingdings" pitchFamily="2" charset="2"/>
              <a:buNone/>
            </a:pPr>
            <a:endParaRPr lang="en-US" altLang="ja-JP" b="1" i="1" u="sng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Font typeface="Wingdings" pitchFamily="2" charset="2"/>
              <a:buNone/>
            </a:pPr>
            <a:endParaRPr lang="en-US" altLang="ja-JP" b="1" i="1" u="sng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Font typeface="Wingdings" pitchFamily="2" charset="2"/>
              <a:buNone/>
            </a:pPr>
            <a:endParaRPr lang="en-US" altLang="ja-JP" b="1" i="1" u="sng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Font typeface="Wingdings" pitchFamily="2" charset="2"/>
              <a:buNone/>
            </a:pPr>
            <a:endParaRPr lang="en-US" altLang="ja-JP" b="1" i="1" u="sng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kumimoji="0" lang="en-US" altLang="ja-JP" sz="2400" kern="0" dirty="0"/>
              <a:t>There are many ED holes around narrow spaces among plates.</a:t>
            </a:r>
          </a:p>
          <a:p>
            <a:pPr marL="0" indent="0">
              <a:buNone/>
            </a:pPr>
            <a:endParaRPr lang="en-US" altLang="ja-JP" b="1" i="1" u="sng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Font typeface="Wingdings" pitchFamily="2" charset="2"/>
              <a:buNone/>
            </a:pPr>
            <a:endParaRPr lang="en-US" altLang="ja-JP" b="1" i="1" u="sng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Font typeface="Wingdings" pitchFamily="2" charset="2"/>
              <a:buNone/>
            </a:pPr>
            <a:endParaRPr lang="en-US" altLang="ja-JP" b="1" i="1" u="sng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Font typeface="Wingdings" pitchFamily="2" charset="2"/>
              <a:buNone/>
            </a:pPr>
            <a:endParaRPr lang="en-US" altLang="ja-JP" b="1" i="1" u="sng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Font typeface="Wingdings" pitchFamily="2" charset="2"/>
              <a:buNone/>
            </a:pPr>
            <a:endParaRPr lang="en-US" altLang="ja-JP" b="1" i="1" u="sng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Font typeface="Wingdings" pitchFamily="2" charset="2"/>
              <a:buNone/>
            </a:pPr>
            <a:endParaRPr lang="en-US" altLang="ja-JP" b="1" i="1" u="sng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kumimoji="0" lang="en-US" altLang="ja-JP" sz="2600" kern="0" dirty="0"/>
          </a:p>
          <a:p>
            <a:endParaRPr kumimoji="0" lang="en-US" altLang="ja-JP" sz="2600" kern="0" dirty="0"/>
          </a:p>
          <a:p>
            <a:endParaRPr kumimoji="0" lang="en-US" altLang="ja-JP" sz="2600" kern="0" dirty="0"/>
          </a:p>
          <a:p>
            <a:endParaRPr lang="en-US" altLang="ja-JP" sz="2600" kern="0" dirty="0"/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Actual Line</a:t>
            </a:r>
            <a:r>
              <a:rPr lang="ja-JP" altLang="en-US" dirty="0"/>
              <a:t> </a:t>
            </a:r>
            <a:r>
              <a:rPr lang="en-US" altLang="ja-JP" dirty="0"/>
              <a:t>Simulation</a:t>
            </a:r>
            <a:endParaRPr lang="ja-JP" altLang="en-US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39</a:t>
            </a:fld>
            <a:endParaRPr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B859C9C-C20C-4BF6-ADB4-1BA158B8C3F8}"/>
              </a:ext>
            </a:extLst>
          </p:cNvPr>
          <p:cNvSpPr txBox="1"/>
          <p:nvPr/>
        </p:nvSpPr>
        <p:spPr>
          <a:xfrm>
            <a:off x="755576" y="1484784"/>
            <a:ext cx="1728888" cy="553998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en-US" altLang="ja-JP" dirty="0"/>
              <a:t>Only the surface</a:t>
            </a:r>
            <a:br>
              <a:rPr kumimoji="1" lang="en-US" altLang="ja-JP" dirty="0"/>
            </a:br>
            <a:r>
              <a:rPr kumimoji="1" lang="en-US" altLang="ja-JP" dirty="0"/>
              <a:t>mesh is shown.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227486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What is Electrodeposition (ED) ?</a:t>
            </a:r>
            <a:endParaRPr kumimoji="1" lang="ja-JP" altLang="en-US" dirty="0"/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489D2421-DDF6-4409-89B9-65B0AF82D0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Photos of ED Process </a:t>
            </a: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ine</a:t>
            </a:r>
            <a:endParaRPr kumimoji="1" lang="ja-JP" altLang="en-US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4</a:t>
            </a:fld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76" y="1160806"/>
            <a:ext cx="3793258" cy="2528839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258" y="1183154"/>
            <a:ext cx="3726214" cy="2484142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915" y="3771233"/>
            <a:ext cx="3721590" cy="2478579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875863" y="1124744"/>
            <a:ext cx="2650084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/>
              <a:t>1. </a:t>
            </a:r>
            <a:r>
              <a:rPr kumimoji="1" lang="en-US" altLang="ja-JP" sz="2000" dirty="0">
                <a:solidFill>
                  <a:srgbClr val="FF0000"/>
                </a:solidFill>
              </a:rPr>
              <a:t>Deposition</a:t>
            </a:r>
            <a:r>
              <a:rPr kumimoji="1" lang="en-US" altLang="ja-JP" sz="2000" dirty="0"/>
              <a:t> process</a:t>
            </a:r>
            <a:endParaRPr kumimoji="1" lang="ja-JP" altLang="en-US" sz="20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556925" y="1160748"/>
            <a:ext cx="2736775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/>
              <a:t>2. W</a:t>
            </a:r>
            <a:r>
              <a:rPr kumimoji="1" lang="en-US" altLang="ja-JP" sz="2000" dirty="0"/>
              <a:t>ater rinse process</a:t>
            </a:r>
            <a:endParaRPr kumimoji="1" lang="ja-JP" altLang="en-US" sz="20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459668" y="5873206"/>
            <a:ext cx="2222083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3. Baking process</a:t>
            </a:r>
            <a:endParaRPr kumimoji="1" lang="ja-JP" altLang="en-US" sz="2000" dirty="0"/>
          </a:p>
        </p:txBody>
      </p:sp>
      <p:sp>
        <p:nvSpPr>
          <p:cNvPr id="19" name="右矢印 18"/>
          <p:cNvSpPr/>
          <p:nvPr/>
        </p:nvSpPr>
        <p:spPr>
          <a:xfrm>
            <a:off x="4169561" y="2167205"/>
            <a:ext cx="840656" cy="4613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1" name="直線矢印コネクタ 20"/>
          <p:cNvCxnSpPr>
            <a:cxnSpLocks/>
            <a:stCxn id="22" idx="0"/>
          </p:cNvCxnSpPr>
          <p:nvPr/>
        </p:nvCxnSpPr>
        <p:spPr>
          <a:xfrm flipV="1">
            <a:off x="1117683" y="3667296"/>
            <a:ext cx="249961" cy="491335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/>
          <p:cNvSpPr txBox="1"/>
          <p:nvPr/>
        </p:nvSpPr>
        <p:spPr>
          <a:xfrm>
            <a:off x="161331" y="4158631"/>
            <a:ext cx="1912703" cy="830997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/>
              <a:t>We focus on</a:t>
            </a:r>
            <a:br>
              <a:rPr lang="en-US" altLang="ja-JP" sz="2400" dirty="0"/>
            </a:br>
            <a:r>
              <a:rPr lang="en-US" altLang="ja-JP" sz="2400" dirty="0"/>
              <a:t>this process.</a:t>
            </a:r>
            <a:endParaRPr kumimoji="1" lang="ja-JP" altLang="en-US" sz="2400" dirty="0"/>
          </a:p>
        </p:txBody>
      </p:sp>
      <p:sp>
        <p:nvSpPr>
          <p:cNvPr id="3" name="曲折矢印 2"/>
          <p:cNvSpPr/>
          <p:nvPr/>
        </p:nvSpPr>
        <p:spPr>
          <a:xfrm rot="10800000">
            <a:off x="6468114" y="3771233"/>
            <a:ext cx="914400" cy="1515861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0077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235032"/>
            <a:ext cx="9144000" cy="3350473"/>
          </a:xfrm>
          <a:prstGeom prst="rect">
            <a:avLst/>
          </a:prstGeom>
        </p:spPr>
      </p:pic>
      <p:sp>
        <p:nvSpPr>
          <p:cNvPr id="8" name="コンテンツ プレースホルダー 4">
            <a:extLst>
              <a:ext uri="{FF2B5EF4-FFF2-40B4-BE49-F238E27FC236}">
                <a16:creationId xmlns:a16="http://schemas.microsoft.com/office/drawing/2014/main" id="{79A547B3-C1F8-4354-BA3D-B632CC37E8A8}"/>
              </a:ext>
            </a:extLst>
          </p:cNvPr>
          <p:cNvSpPr txBox="1">
            <a:spLocks/>
          </p:cNvSpPr>
          <p:nvPr/>
        </p:nvSpPr>
        <p:spPr bwMode="auto">
          <a:xfrm>
            <a:off x="250824" y="623887"/>
            <a:ext cx="8641655" cy="577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Arial" pitchFamily="34" charset="0"/>
                <a:ea typeface="Arial Unicode MS" pitchFamily="50" charset="-128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l"/>
              <a:defRPr kumimoji="1" sz="2400">
                <a:solidFill>
                  <a:schemeClr val="tx1"/>
                </a:solidFill>
                <a:latin typeface="Arial" pitchFamily="34" charset="0"/>
                <a:ea typeface="Arial Unicode MS" pitchFamily="50" charset="-128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u"/>
              <a:defRPr kumimoji="1" sz="2000">
                <a:solidFill>
                  <a:schemeClr val="tx1"/>
                </a:solidFill>
                <a:latin typeface="Arial" pitchFamily="34" charset="0"/>
                <a:ea typeface="Arial Unicode MS" pitchFamily="50" charset="-128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p"/>
              <a:defRPr kumimoji="1" sz="1800">
                <a:solidFill>
                  <a:schemeClr val="tx1"/>
                </a:solidFill>
                <a:latin typeface="Arial" pitchFamily="34" charset="0"/>
                <a:ea typeface="Arial Unicode MS" pitchFamily="50" charset="-128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kumimoji="1" sz="1800">
                <a:solidFill>
                  <a:schemeClr val="tx1"/>
                </a:solidFill>
                <a:latin typeface="Arial" pitchFamily="34" charset="0"/>
                <a:ea typeface="Arial Unicode MS" pitchFamily="50" charset="-128"/>
                <a:cs typeface="Arial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altLang="ja-JP" b="1" i="1" u="sng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Overview of Surface Mesh of </a:t>
            </a:r>
            <a:r>
              <a:rPr lang="en-US" altLang="ja-JP" b="1" i="1" u="sng" kern="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51M</a:t>
            </a:r>
            <a:r>
              <a:rPr lang="en-US" altLang="ja-JP" b="1" i="1" u="sng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Element Mesh</a:t>
            </a:r>
          </a:p>
          <a:p>
            <a:pPr marL="0" indent="0">
              <a:buFont typeface="Wingdings" pitchFamily="2" charset="2"/>
              <a:buNone/>
            </a:pPr>
            <a:endParaRPr lang="en-US" altLang="ja-JP" b="1" i="1" u="sng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Font typeface="Wingdings" pitchFamily="2" charset="2"/>
              <a:buNone/>
            </a:pPr>
            <a:endParaRPr lang="en-US" altLang="ja-JP" b="1" i="1" u="sng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Font typeface="Wingdings" pitchFamily="2" charset="2"/>
              <a:buNone/>
            </a:pPr>
            <a:endParaRPr lang="en-US" altLang="ja-JP" b="1" i="1" u="sng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Font typeface="Wingdings" pitchFamily="2" charset="2"/>
              <a:buNone/>
            </a:pPr>
            <a:endParaRPr lang="en-US" altLang="ja-JP" b="1" i="1" u="sng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Font typeface="Wingdings" pitchFamily="2" charset="2"/>
              <a:buNone/>
            </a:pPr>
            <a:endParaRPr lang="en-US" altLang="ja-JP" b="1" i="1" u="sng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Font typeface="Wingdings" pitchFamily="2" charset="2"/>
              <a:buNone/>
            </a:pPr>
            <a:endParaRPr lang="en-US" altLang="ja-JP" b="1" i="1" u="sng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Font typeface="Wingdings" pitchFamily="2" charset="2"/>
              <a:buNone/>
            </a:pPr>
            <a:endParaRPr lang="en-US" altLang="ja-JP" b="1" i="1" u="sng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kumimoji="0" lang="en-US" altLang="ja-JP" sz="2400" kern="0" dirty="0"/>
              <a:t>There are many ED holes around narrow spaces among plates.</a:t>
            </a:r>
          </a:p>
          <a:p>
            <a:r>
              <a:rPr kumimoji="0" lang="en-US" altLang="ja-JP" sz="2400" kern="0" dirty="0"/>
              <a:t>The difference in the mesh can be seen clearly by </a:t>
            </a:r>
            <a:r>
              <a:rPr kumimoji="0" lang="en-US" altLang="ja-JP" sz="2400" kern="0" dirty="0">
                <a:solidFill>
                  <a:srgbClr val="FF00FF"/>
                </a:solidFill>
              </a:rPr>
              <a:t>zooming in around a hole</a:t>
            </a:r>
            <a:r>
              <a:rPr kumimoji="0" lang="en-US" altLang="ja-JP" sz="2400" kern="0" dirty="0"/>
              <a:t>.</a:t>
            </a:r>
            <a:endParaRPr lang="en-US" altLang="ja-JP" sz="2600" kern="0" dirty="0"/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Actual Line</a:t>
            </a:r>
            <a:r>
              <a:rPr lang="ja-JP" altLang="en-US" dirty="0"/>
              <a:t> </a:t>
            </a:r>
            <a:r>
              <a:rPr lang="en-US" altLang="ja-JP" dirty="0"/>
              <a:t>Simulation</a:t>
            </a:r>
            <a:endParaRPr lang="ja-JP" altLang="en-US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40</a:t>
            </a:fld>
            <a:endParaRPr lang="ja-JP" altLang="en-US" dirty="0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DB90F842-DB85-4FD9-8849-4DE5C5A1A3B9}"/>
              </a:ext>
            </a:extLst>
          </p:cNvPr>
          <p:cNvSpPr/>
          <p:nvPr/>
        </p:nvSpPr>
        <p:spPr>
          <a:xfrm>
            <a:off x="7344308" y="3573016"/>
            <a:ext cx="216024" cy="216024"/>
          </a:xfrm>
          <a:prstGeom prst="rect">
            <a:avLst/>
          </a:prstGeom>
          <a:noFill/>
          <a:ln w="381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8E099FC-2A71-4A6B-A329-28C7CDA1CBE8}"/>
              </a:ext>
            </a:extLst>
          </p:cNvPr>
          <p:cNvSpPr txBox="1"/>
          <p:nvPr/>
        </p:nvSpPr>
        <p:spPr>
          <a:xfrm>
            <a:off x="755576" y="1484784"/>
            <a:ext cx="1728888" cy="553998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en-US" altLang="ja-JP" dirty="0"/>
              <a:t>Only the surface</a:t>
            </a:r>
            <a:br>
              <a:rPr kumimoji="1" lang="en-US" altLang="ja-JP" dirty="0"/>
            </a:br>
            <a:r>
              <a:rPr kumimoji="1" lang="en-US" altLang="ja-JP" dirty="0"/>
              <a:t>mesh is shown.</a:t>
            </a:r>
            <a:endParaRPr kumimoji="1" lang="ja-JP" altLang="en-US" dirty="0"/>
          </a:p>
        </p:txBody>
      </p:sp>
      <p:cxnSp>
        <p:nvCxnSpPr>
          <p:cNvPr id="7" name="直線矢印コネクタ 6">
            <a:extLst>
              <a:ext uri="{FF2B5EF4-FFF2-40B4-BE49-F238E27FC236}">
                <a16:creationId xmlns:a16="http://schemas.microsoft.com/office/drawing/2014/main" id="{6E8F9046-F2A5-43C4-8288-0D0E5F795705}"/>
              </a:ext>
            </a:extLst>
          </p:cNvPr>
          <p:cNvCxnSpPr/>
          <p:nvPr/>
        </p:nvCxnSpPr>
        <p:spPr>
          <a:xfrm flipV="1">
            <a:off x="7452320" y="3789040"/>
            <a:ext cx="0" cy="540060"/>
          </a:xfrm>
          <a:prstGeom prst="straightConnector1">
            <a:avLst/>
          </a:prstGeom>
          <a:ln w="1905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794620C-0A30-4278-9F5D-81765B410D17}"/>
              </a:ext>
            </a:extLst>
          </p:cNvPr>
          <p:cNvSpPr txBox="1"/>
          <p:nvPr/>
        </p:nvSpPr>
        <p:spPr>
          <a:xfrm>
            <a:off x="6949433" y="4329100"/>
            <a:ext cx="2193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FF"/>
                </a:solidFill>
              </a:rPr>
              <a:t>Let’s zoom in here.</a:t>
            </a:r>
            <a:endParaRPr kumimoji="1" lang="ja-JP" altLang="en-US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346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120" y="1196752"/>
            <a:ext cx="2880000" cy="2880000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52" y="1196752"/>
            <a:ext cx="2880000" cy="2880000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599" y="1196752"/>
            <a:ext cx="2880000" cy="2880000"/>
          </a:xfrm>
          <a:prstGeom prst="rect">
            <a:avLst/>
          </a:prstGeom>
        </p:spPr>
      </p:pic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Actual Line</a:t>
            </a:r>
            <a:r>
              <a:rPr lang="ja-JP" altLang="en-US" dirty="0"/>
              <a:t> </a:t>
            </a:r>
            <a:r>
              <a:rPr lang="en-US" altLang="ja-JP" dirty="0"/>
              <a:t>Simulation</a:t>
            </a:r>
            <a:endParaRPr lang="ja-JP" altLang="en-US" dirty="0"/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79A547B3-C1F8-4354-BA3D-B632CC37E8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Zoom in View around a Hole on </a:t>
            </a:r>
            <a:r>
              <a:rPr lang="en-US" altLang="ja-JP" b="1" i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Carbody</a:t>
            </a: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kumimoji="0" lang="en-US" altLang="ja-JP" sz="2400" dirty="0"/>
              <a:t>There are many ED holes around narrow spaces among plates.</a:t>
            </a:r>
          </a:p>
          <a:p>
            <a:r>
              <a:rPr kumimoji="0" lang="en-US" altLang="ja-JP" sz="2400" dirty="0"/>
              <a:t>The difference in the mesh can be seen clearly by </a:t>
            </a:r>
            <a:r>
              <a:rPr kumimoji="0" lang="en-US" altLang="ja-JP" sz="2400" dirty="0">
                <a:solidFill>
                  <a:srgbClr val="FF00FF"/>
                </a:solidFill>
              </a:rPr>
              <a:t>zooming in around a hole</a:t>
            </a:r>
            <a:r>
              <a:rPr kumimoji="0" lang="en-US" altLang="ja-JP" sz="2400" dirty="0"/>
              <a:t>.</a:t>
            </a:r>
            <a:endParaRPr lang="en-US" altLang="ja-JP" sz="2400" dirty="0"/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kumimoji="0" lang="en-US" altLang="ja-JP" sz="2600" dirty="0"/>
          </a:p>
          <a:p>
            <a:pPr marL="0" indent="0">
              <a:buNone/>
            </a:pPr>
            <a:endParaRPr kumimoji="0" lang="en-US" altLang="ja-JP" sz="2600" dirty="0"/>
          </a:p>
          <a:p>
            <a:endParaRPr lang="en-US" altLang="ja-JP" sz="2600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41</a:t>
            </a:fld>
            <a:endParaRPr lang="ja-JP" altLang="en-US" dirty="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4282FFB1-EA61-4CD1-97B4-9838F9FCFE69}"/>
              </a:ext>
            </a:extLst>
          </p:cNvPr>
          <p:cNvSpPr txBox="1"/>
          <p:nvPr/>
        </p:nvSpPr>
        <p:spPr>
          <a:xfrm>
            <a:off x="131388" y="1196752"/>
            <a:ext cx="784190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/>
              <a:t>10M</a:t>
            </a:r>
            <a:endParaRPr kumimoji="1" lang="ja-JP" altLang="en-US" sz="2400" dirty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4282FFB1-EA61-4CD1-97B4-9838F9FCFE69}"/>
              </a:ext>
            </a:extLst>
          </p:cNvPr>
          <p:cNvSpPr txBox="1"/>
          <p:nvPr/>
        </p:nvSpPr>
        <p:spPr>
          <a:xfrm>
            <a:off x="3130824" y="1196752"/>
            <a:ext cx="784189" cy="461665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/>
              <a:t>16M</a:t>
            </a:r>
            <a:endParaRPr kumimoji="1" lang="ja-JP" altLang="en-US" sz="2400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4282FFB1-EA61-4CD1-97B4-9838F9FCFE69}"/>
              </a:ext>
            </a:extLst>
          </p:cNvPr>
          <p:cNvSpPr txBox="1"/>
          <p:nvPr/>
        </p:nvSpPr>
        <p:spPr>
          <a:xfrm>
            <a:off x="6132264" y="1196752"/>
            <a:ext cx="784189" cy="461665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/>
              <a:t>51</a:t>
            </a:r>
            <a:r>
              <a:rPr kumimoji="1" lang="en-US" altLang="ja-JP" sz="2400" dirty="0"/>
              <a:t>M</a:t>
            </a:r>
            <a:endParaRPr kumimoji="1" lang="ja-JP" altLang="en-US" sz="2400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6B4884A-E136-469E-9F2A-8EF22E05AD61}"/>
              </a:ext>
            </a:extLst>
          </p:cNvPr>
          <p:cNvSpPr txBox="1"/>
          <p:nvPr/>
        </p:nvSpPr>
        <p:spPr>
          <a:xfrm>
            <a:off x="971600" y="4041068"/>
            <a:ext cx="76168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/>
              <a:t>Coarse                                                            Dense</a:t>
            </a:r>
            <a:endParaRPr kumimoji="1" lang="ja-JP" altLang="en-US" sz="2400" dirty="0"/>
          </a:p>
        </p:txBody>
      </p:sp>
      <p:sp>
        <p:nvSpPr>
          <p:cNvPr id="4" name="矢印: 右 3">
            <a:extLst>
              <a:ext uri="{FF2B5EF4-FFF2-40B4-BE49-F238E27FC236}">
                <a16:creationId xmlns:a16="http://schemas.microsoft.com/office/drawing/2014/main" id="{D8DC6416-F1A3-4FF3-AAE7-605EEBE6AC9F}"/>
              </a:ext>
            </a:extLst>
          </p:cNvPr>
          <p:cNvSpPr/>
          <p:nvPr/>
        </p:nvSpPr>
        <p:spPr>
          <a:xfrm>
            <a:off x="2303748" y="4041068"/>
            <a:ext cx="4540697" cy="461665"/>
          </a:xfrm>
          <a:prstGeom prst="rightArrow">
            <a:avLst>
              <a:gd name="adj1" fmla="val 50000"/>
              <a:gd name="adj2" fmla="val 118380"/>
            </a:avLst>
          </a:prstGeom>
          <a:gradFill flip="none" rotWithShape="1">
            <a:gsLst>
              <a:gs pos="0">
                <a:srgbClr val="FF0000">
                  <a:alpha val="20000"/>
                </a:srgbClr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222251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Actual Line</a:t>
            </a:r>
            <a:r>
              <a:rPr lang="ja-JP" altLang="en-US" dirty="0"/>
              <a:t> </a:t>
            </a:r>
            <a:r>
              <a:rPr lang="en-US" altLang="ja-JP" dirty="0"/>
              <a:t>Simulation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42</a:t>
            </a:fld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コンテンツ プレースホルダー 2"/>
              <p:cNvSpPr>
                <a:spLocks noGrp="1"/>
              </p:cNvSpPr>
              <p:nvPr>
                <p:ph idx="1"/>
              </p:nvPr>
            </p:nvSpPr>
            <p:spPr>
              <a:xfrm>
                <a:off x="250823" y="623887"/>
                <a:ext cx="8640000" cy="5773737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altLang="ja-JP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Reference Solution of </a:t>
                </a:r>
                <a14:m>
                  <m:oMath xmlns:m="http://schemas.openxmlformats.org/officeDocument/2006/math">
                    <m:r>
                      <a:rPr lang="en-US" altLang="ja-JP" b="1" i="1" u="sng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𝝓</m:t>
                    </m:r>
                  </m:oMath>
                </a14:m>
                <a:r>
                  <a:rPr kumimoji="1" lang="en-US" altLang="ja-JP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(ES-FEM with 51M </a:t>
                </a:r>
                <a:r>
                  <a:rPr kumimoji="1" lang="en-US" altLang="ja-JP" b="1" i="1" u="sng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Elems</a:t>
                </a:r>
                <a:r>
                  <a:rPr kumimoji="1" lang="en-US" altLang="ja-JP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.)</a:t>
                </a:r>
              </a:p>
              <a:p>
                <a:pPr marL="0" indent="0" algn="ctr">
                  <a:buNone/>
                </a:pPr>
                <a:r>
                  <a:rPr lang="en-US" altLang="ja-JP" sz="1800" b="1" dirty="0"/>
                  <a:t>Outer View				Inner View</a:t>
                </a:r>
              </a:p>
            </p:txBody>
          </p:sp>
        </mc:Choice>
        <mc:Fallback xmlns="">
          <p:sp>
            <p:nvSpPr>
              <p:cNvPr id="8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0823" y="623887"/>
                <a:ext cx="8640000" cy="5773737"/>
              </a:xfrm>
              <a:blipFill>
                <a:blip r:embed="rId5"/>
                <a:stretch>
                  <a:fillRect l="-2541" t="-2006" r="-218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hi">
            <a:hlinkClick r:id="" action="ppaction://media"/>
            <a:extLst>
              <a:ext uri="{FF2B5EF4-FFF2-40B4-BE49-F238E27FC236}">
                <a16:creationId xmlns:a16="http://schemas.microsoft.com/office/drawing/2014/main" id="{200CE030-56F5-44A6-AC45-1D2274F708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358899"/>
            <a:ext cx="9144000" cy="503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634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Actual Line</a:t>
            </a:r>
            <a:r>
              <a:rPr lang="ja-JP" altLang="en-US" dirty="0"/>
              <a:t> </a:t>
            </a:r>
            <a:r>
              <a:rPr lang="en-US" altLang="ja-JP" dirty="0"/>
              <a:t>Simulation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43</a:t>
            </a:fld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コンテンツ プレースホルダー 2"/>
              <p:cNvSpPr>
                <a:spLocks noGrp="1"/>
              </p:cNvSpPr>
              <p:nvPr>
                <p:ph idx="1"/>
              </p:nvPr>
            </p:nvSpPr>
            <p:spPr>
              <a:xfrm>
                <a:off x="250823" y="623887"/>
                <a:ext cx="8640000" cy="5773737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altLang="ja-JP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Reference Solution of </a:t>
                </a:r>
                <a14:m>
                  <m:oMath xmlns:m="http://schemas.openxmlformats.org/officeDocument/2006/math">
                    <m:r>
                      <a:rPr lang="en-US" altLang="ja-JP" b="1" i="1" u="sng" normalizeH="1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𝒋</m:t>
                    </m:r>
                  </m:oMath>
                </a14:m>
                <a:r>
                  <a:rPr kumimoji="1" lang="en-US" altLang="ja-JP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(ES-FEM with 51M </a:t>
                </a:r>
                <a:r>
                  <a:rPr kumimoji="1" lang="en-US" altLang="ja-JP" b="1" i="1" u="sng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Elems</a:t>
                </a:r>
                <a:r>
                  <a:rPr kumimoji="1" lang="en-US" altLang="ja-JP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.)</a:t>
                </a:r>
              </a:p>
              <a:p>
                <a:pPr marL="0" indent="0" algn="ctr">
                  <a:buNone/>
                </a:pPr>
                <a:r>
                  <a:rPr lang="en-US" altLang="ja-JP" sz="1800" b="1" dirty="0"/>
                  <a:t>Outer View				Inner View</a:t>
                </a:r>
              </a:p>
            </p:txBody>
          </p:sp>
        </mc:Choice>
        <mc:Fallback xmlns="">
          <p:sp>
            <p:nvSpPr>
              <p:cNvPr id="8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0823" y="623887"/>
                <a:ext cx="8640000" cy="5773737"/>
              </a:xfrm>
              <a:blipFill>
                <a:blip r:embed="rId5"/>
                <a:stretch>
                  <a:fillRect l="-2541" t="-2006" r="-63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j">
            <a:hlinkClick r:id="" action="ppaction://media"/>
            <a:extLst>
              <a:ext uri="{FF2B5EF4-FFF2-40B4-BE49-F238E27FC236}">
                <a16:creationId xmlns:a16="http://schemas.microsoft.com/office/drawing/2014/main" id="{5DD24E16-5580-47BE-9C30-B02283DB6B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358899"/>
            <a:ext cx="9144000" cy="503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742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Actual Line</a:t>
            </a:r>
            <a:r>
              <a:rPr lang="ja-JP" altLang="en-US" dirty="0"/>
              <a:t> </a:t>
            </a:r>
            <a:r>
              <a:rPr lang="en-US" altLang="ja-JP" dirty="0"/>
              <a:t>Simulation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44</a:t>
            </a:fld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コンテンツ プレースホルダー 2"/>
              <p:cNvSpPr>
                <a:spLocks noGrp="1"/>
              </p:cNvSpPr>
              <p:nvPr>
                <p:ph idx="1"/>
              </p:nvPr>
            </p:nvSpPr>
            <p:spPr>
              <a:xfrm>
                <a:off x="250823" y="623887"/>
                <a:ext cx="8640000" cy="5773737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altLang="ja-JP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Reference Solution of </a:t>
                </a:r>
                <a14:m>
                  <m:oMath xmlns:m="http://schemas.openxmlformats.org/officeDocument/2006/math">
                    <m:r>
                      <a:rPr lang="en-US" altLang="ja-JP" b="1" i="1" u="sng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𝒉</m:t>
                    </m:r>
                  </m:oMath>
                </a14:m>
                <a:r>
                  <a:rPr kumimoji="1" lang="en-US" altLang="ja-JP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(ES-FEM with 51M </a:t>
                </a:r>
                <a:r>
                  <a:rPr kumimoji="1" lang="en-US" altLang="ja-JP" b="1" i="1" u="sng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Elems</a:t>
                </a:r>
                <a:r>
                  <a:rPr kumimoji="1" lang="en-US" altLang="ja-JP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.)</a:t>
                </a:r>
              </a:p>
              <a:p>
                <a:pPr marL="0" indent="0" algn="ctr">
                  <a:buNone/>
                </a:pPr>
                <a:r>
                  <a:rPr lang="en-US" altLang="ja-JP" sz="1800" b="1" dirty="0"/>
                  <a:t>Outer View				Inner View</a:t>
                </a:r>
              </a:p>
            </p:txBody>
          </p:sp>
        </mc:Choice>
        <mc:Fallback xmlns="">
          <p:sp>
            <p:nvSpPr>
              <p:cNvPr id="8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0823" y="623887"/>
                <a:ext cx="8640000" cy="5773737"/>
              </a:xfrm>
              <a:blipFill>
                <a:blip r:embed="rId5"/>
                <a:stretch>
                  <a:fillRect l="-2541" t="-2006" r="-162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h">
            <a:hlinkClick r:id="" action="ppaction://media"/>
            <a:extLst>
              <a:ext uri="{FF2B5EF4-FFF2-40B4-BE49-F238E27FC236}">
                <a16:creationId xmlns:a16="http://schemas.microsoft.com/office/drawing/2014/main" id="{3898FC0E-86A0-468D-8892-7D0CA4E6D3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356030"/>
            <a:ext cx="9144000" cy="503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501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Actual Line</a:t>
            </a:r>
            <a:r>
              <a:rPr lang="ja-JP" altLang="en-US" dirty="0"/>
              <a:t> </a:t>
            </a:r>
            <a:r>
              <a:rPr lang="en-US" altLang="ja-JP" dirty="0"/>
              <a:t>Simulation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45</a:t>
            </a:fld>
            <a:endParaRPr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653E7F4-96DD-438F-8514-CBEFD7904A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Film Thickness Distribution with </a:t>
            </a:r>
            <a:r>
              <a:rPr lang="en-US" altLang="ja-JP" b="1" i="1" u="sng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51M</a:t>
            </a: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Elem. Mesh</a:t>
            </a:r>
          </a:p>
          <a:p>
            <a:pPr marL="0" indent="0" algn="r">
              <a:buNone/>
            </a:pPr>
            <a:r>
              <a:rPr lang="en-US" altLang="ja-JP" sz="2400" dirty="0"/>
              <a:t>(Clipped View on Side Sill)</a:t>
            </a:r>
            <a:endParaRPr lang="ja-JP" altLang="en-US" sz="2400" dirty="0"/>
          </a:p>
          <a:p>
            <a:pPr marL="0" indent="0">
              <a:buNone/>
            </a:pPr>
            <a:endParaRPr kumimoji="1"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altLang="ja-JP" sz="2400" dirty="0"/>
              <a:t>FEM shows </a:t>
            </a:r>
            <a:r>
              <a:rPr lang="en-US" altLang="ja-JP" sz="2400" i="1" dirty="0"/>
              <a:t>a little thicker </a:t>
            </a:r>
            <a:r>
              <a:rPr lang="en-US" altLang="ja-JP" sz="2400" dirty="0"/>
              <a:t>result.</a:t>
            </a:r>
            <a:br>
              <a:rPr lang="en-US" altLang="ja-JP" sz="2400" dirty="0"/>
            </a:br>
            <a:r>
              <a:rPr lang="en-US" altLang="ja-JP" sz="2400" dirty="0"/>
              <a:t>(The center of the side sill is Yellow.)</a:t>
            </a:r>
          </a:p>
          <a:p>
            <a:r>
              <a:rPr lang="en-US" altLang="ja-JP" sz="2400" dirty="0"/>
              <a:t>The ES-FEM result is regarded as a reference solution. </a:t>
            </a:r>
            <a:br>
              <a:rPr lang="en-US" altLang="ja-JP" sz="2400" dirty="0"/>
            </a:br>
            <a:r>
              <a:rPr lang="en-US" altLang="ja-JP" sz="2400" dirty="0"/>
              <a:t>(The center of the side sill is Green.)</a:t>
            </a:r>
          </a:p>
          <a:p>
            <a:pPr marL="0" indent="0">
              <a:buNone/>
            </a:pPr>
            <a:endParaRPr kumimoji="1"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282FFB1-EA61-4CD1-97B4-9838F9FCFE69}"/>
              </a:ext>
            </a:extLst>
          </p:cNvPr>
          <p:cNvSpPr txBox="1"/>
          <p:nvPr/>
        </p:nvSpPr>
        <p:spPr>
          <a:xfrm>
            <a:off x="49279" y="1484784"/>
            <a:ext cx="1111202" cy="400110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/>
              <a:t>FEM-T4</a:t>
            </a:r>
            <a:endParaRPr kumimoji="1" lang="ja-JP" altLang="en-US" sz="2000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6FF3758-47CE-4804-BF0C-B2999DBD7911}"/>
              </a:ext>
            </a:extLst>
          </p:cNvPr>
          <p:cNvSpPr txBox="1"/>
          <p:nvPr/>
        </p:nvSpPr>
        <p:spPr>
          <a:xfrm>
            <a:off x="4618476" y="1484784"/>
            <a:ext cx="1539204" cy="400110"/>
          </a:xfrm>
          <a:prstGeom prst="rect">
            <a:avLst/>
          </a:prstGeom>
          <a:solidFill>
            <a:srgbClr val="E48D48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dirty="0"/>
              <a:t>ES-FEM-T4</a:t>
            </a:r>
            <a:endParaRPr kumimoji="1" lang="ja-JP" altLang="en-US" sz="2000" dirty="0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FE0D069C-C6F4-4985-83F3-10D3FCD701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3378"/>
            <a:ext cx="4572000" cy="2594714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0CF71DF6-45B0-41D6-9494-09EE1325AE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995804"/>
            <a:ext cx="4572000" cy="2594714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0539459E-8BE9-491E-9708-0B2D7D50D69D}"/>
              </a:ext>
            </a:extLst>
          </p:cNvPr>
          <p:cNvSpPr txBox="1"/>
          <p:nvPr/>
        </p:nvSpPr>
        <p:spPr>
          <a:xfrm>
            <a:off x="6768244" y="4605082"/>
            <a:ext cx="2287806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Reference Solution</a:t>
            </a:r>
            <a:endParaRPr kumimoji="1" lang="ja-JP" altLang="en-US" b="1" dirty="0"/>
          </a:p>
        </p:txBody>
      </p:sp>
    </p:spTree>
    <p:extLst>
      <p:ext uri="{BB962C8B-B14F-4D97-AF65-F5344CB8AC3E}">
        <p14:creationId xmlns:p14="http://schemas.microsoft.com/office/powerpoint/2010/main" val="32890928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Actual Line</a:t>
            </a:r>
            <a:r>
              <a:rPr lang="ja-JP" altLang="en-US" dirty="0"/>
              <a:t> </a:t>
            </a:r>
            <a:r>
              <a:rPr lang="en-US" altLang="ja-JP" dirty="0"/>
              <a:t>Simulation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46</a:t>
            </a:fld>
            <a:endParaRPr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653E7F4-96DD-438F-8514-CBEFD7904A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Film Thickness Distribution with </a:t>
            </a:r>
            <a:r>
              <a:rPr lang="en-US" altLang="ja-JP" b="1" i="1" u="sng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16M</a:t>
            </a: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Elem. Mesh</a:t>
            </a:r>
          </a:p>
          <a:p>
            <a:pPr marL="0" indent="0" algn="r">
              <a:buNone/>
            </a:pPr>
            <a:r>
              <a:rPr lang="en-US" altLang="ja-JP" sz="2400" dirty="0"/>
              <a:t>(Clipped View on Side Sill)</a:t>
            </a:r>
            <a:endParaRPr lang="ja-JP" altLang="en-US" sz="2400" dirty="0"/>
          </a:p>
          <a:p>
            <a:pPr marL="0" indent="0">
              <a:buNone/>
            </a:pPr>
            <a:endParaRPr kumimoji="1"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kumimoji="1"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kumimoji="1"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altLang="ja-JP" sz="16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altLang="ja-JP" sz="2400" dirty="0"/>
              <a:t>FEM shows </a:t>
            </a:r>
            <a:r>
              <a:rPr lang="en-US" altLang="ja-JP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much thicker </a:t>
            </a:r>
            <a:r>
              <a:rPr lang="en-US" altLang="ja-JP" sz="2400" dirty="0"/>
              <a:t>result.</a:t>
            </a:r>
            <a:br>
              <a:rPr lang="en-US" altLang="ja-JP" sz="2400" dirty="0"/>
            </a:br>
            <a:r>
              <a:rPr lang="en-US" altLang="ja-JP" sz="2400" dirty="0"/>
              <a:t>(The center of the side sill is Orange.)</a:t>
            </a:r>
          </a:p>
          <a:p>
            <a:r>
              <a:rPr lang="en-US" altLang="ja-JP" sz="2400" dirty="0"/>
              <a:t>ES-FEM shows a similar result.</a:t>
            </a:r>
            <a:br>
              <a:rPr lang="en-US" altLang="ja-JP" sz="2400" dirty="0"/>
            </a:br>
            <a:r>
              <a:rPr lang="en-US" altLang="ja-JP" sz="2400" dirty="0"/>
              <a:t>(The center of the side sill is Green.)</a:t>
            </a:r>
          </a:p>
          <a:p>
            <a:endParaRPr kumimoji="1"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282FFB1-EA61-4CD1-97B4-9838F9FCFE69}"/>
              </a:ext>
            </a:extLst>
          </p:cNvPr>
          <p:cNvSpPr txBox="1"/>
          <p:nvPr/>
        </p:nvSpPr>
        <p:spPr>
          <a:xfrm>
            <a:off x="49279" y="1484784"/>
            <a:ext cx="1111202" cy="400110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/>
              <a:t>FEM-T4</a:t>
            </a:r>
            <a:endParaRPr kumimoji="1" lang="ja-JP" altLang="en-US" sz="2000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6FF3758-47CE-4804-BF0C-B2999DBD7911}"/>
              </a:ext>
            </a:extLst>
          </p:cNvPr>
          <p:cNvSpPr txBox="1"/>
          <p:nvPr/>
        </p:nvSpPr>
        <p:spPr>
          <a:xfrm>
            <a:off x="4618476" y="1484784"/>
            <a:ext cx="1539204" cy="400110"/>
          </a:xfrm>
          <a:prstGeom prst="rect">
            <a:avLst/>
          </a:prstGeom>
          <a:solidFill>
            <a:srgbClr val="E48D48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dirty="0"/>
              <a:t>ES-FEM-T4</a:t>
            </a:r>
            <a:endParaRPr kumimoji="1" lang="ja-JP" altLang="en-US" sz="2000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8F22CAD7-C44E-4F3A-91FA-22FB1BE76F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7455"/>
            <a:ext cx="4572000" cy="2594714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4367A7D3-2B38-4E0F-97F6-9883F3462A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997455"/>
            <a:ext cx="4572000" cy="2594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6252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Actual Line</a:t>
            </a:r>
            <a:r>
              <a:rPr lang="ja-JP" altLang="en-US" dirty="0"/>
              <a:t> </a:t>
            </a:r>
            <a:r>
              <a:rPr lang="en-US" altLang="ja-JP" dirty="0"/>
              <a:t>Simulation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47</a:t>
            </a:fld>
            <a:endParaRPr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653E7F4-96DD-438F-8514-CBEFD7904A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Film Thickness Distribution with </a:t>
            </a:r>
            <a:r>
              <a:rPr lang="en-US" altLang="ja-JP" b="1" i="1" u="sng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10M</a:t>
            </a: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Elem. Mesh</a:t>
            </a:r>
          </a:p>
          <a:p>
            <a:pPr marL="0" indent="0" algn="r">
              <a:buNone/>
            </a:pPr>
            <a:r>
              <a:rPr lang="en-US" altLang="ja-JP" sz="2400" dirty="0"/>
              <a:t>(Clipped View on Side Sill)</a:t>
            </a:r>
            <a:endParaRPr lang="ja-JP" altLang="en-US" sz="2400" dirty="0"/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altLang="ja-JP" sz="2400" dirty="0"/>
              <a:t>FEM shows </a:t>
            </a:r>
            <a:r>
              <a:rPr lang="en-US" altLang="ja-JP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massively thicker </a:t>
            </a:r>
            <a:r>
              <a:rPr lang="en-US" altLang="ja-JP" sz="2400" dirty="0"/>
              <a:t>result.</a:t>
            </a:r>
            <a:br>
              <a:rPr lang="en-US" altLang="ja-JP" sz="2400" dirty="0"/>
            </a:br>
            <a:r>
              <a:rPr lang="en-US" altLang="ja-JP" sz="2400" dirty="0"/>
              <a:t>(The center of the side sill is Red.) </a:t>
            </a:r>
          </a:p>
          <a:p>
            <a:r>
              <a:rPr lang="en-US" altLang="ja-JP" sz="2400" dirty="0"/>
              <a:t>ES-FEM shows a little thicker result.</a:t>
            </a:r>
            <a:br>
              <a:rPr lang="en-US" altLang="ja-JP" sz="2400" dirty="0"/>
            </a:br>
            <a:r>
              <a:rPr lang="en-US" altLang="ja-JP" sz="2400" dirty="0"/>
              <a:t>(The center of the side sill is Yellow.)</a:t>
            </a:r>
          </a:p>
          <a:p>
            <a:pPr marL="0" indent="0">
              <a:buNone/>
            </a:pPr>
            <a:endParaRPr kumimoji="1" lang="en-US" altLang="ja-JP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282FFB1-EA61-4CD1-97B4-9838F9FCFE69}"/>
              </a:ext>
            </a:extLst>
          </p:cNvPr>
          <p:cNvSpPr txBox="1"/>
          <p:nvPr/>
        </p:nvSpPr>
        <p:spPr>
          <a:xfrm>
            <a:off x="51524" y="1484784"/>
            <a:ext cx="1111202" cy="400110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/>
              <a:t>FEM-T4</a:t>
            </a:r>
            <a:endParaRPr kumimoji="1" lang="ja-JP" altLang="en-US" sz="2000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6FF3758-47CE-4804-BF0C-B2999DBD7911}"/>
              </a:ext>
            </a:extLst>
          </p:cNvPr>
          <p:cNvSpPr txBox="1"/>
          <p:nvPr/>
        </p:nvSpPr>
        <p:spPr>
          <a:xfrm>
            <a:off x="4620721" y="1484784"/>
            <a:ext cx="1539204" cy="400110"/>
          </a:xfrm>
          <a:prstGeom prst="rect">
            <a:avLst/>
          </a:prstGeom>
          <a:solidFill>
            <a:srgbClr val="E48D48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dirty="0"/>
              <a:t>ES-FEM-T4</a:t>
            </a:r>
            <a:endParaRPr kumimoji="1" lang="ja-JP" altLang="en-US" sz="2000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47B1CD1B-EB6D-44BB-84B2-5CFF93A7A7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7" y="2002687"/>
            <a:ext cx="4572000" cy="2594714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B15CAE23-C3DD-47C0-8CB7-A579513000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442" y="1994153"/>
            <a:ext cx="4577557" cy="2597868"/>
          </a:xfrm>
          <a:prstGeom prst="rect">
            <a:avLst/>
          </a:prstGeom>
        </p:spPr>
      </p:pic>
      <p:grpSp>
        <p:nvGrpSpPr>
          <p:cNvPr id="31" name="グループ化 30">
            <a:extLst>
              <a:ext uri="{FF2B5EF4-FFF2-40B4-BE49-F238E27FC236}">
                <a16:creationId xmlns:a16="http://schemas.microsoft.com/office/drawing/2014/main" id="{50696F77-08C0-45BC-890E-D61B698F358A}"/>
              </a:ext>
            </a:extLst>
          </p:cNvPr>
          <p:cNvGrpSpPr/>
          <p:nvPr/>
        </p:nvGrpSpPr>
        <p:grpSpPr>
          <a:xfrm>
            <a:off x="1475656" y="2600908"/>
            <a:ext cx="4716524" cy="1800200"/>
            <a:chOff x="1475656" y="2600908"/>
            <a:chExt cx="4716524" cy="1800200"/>
          </a:xfrm>
        </p:grpSpPr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85ACECB5-B046-4226-A62B-E01DAE9F6D20}"/>
                </a:ext>
              </a:extLst>
            </p:cNvPr>
            <p:cNvSpPr txBox="1"/>
            <p:nvPr/>
          </p:nvSpPr>
          <p:spPr>
            <a:xfrm>
              <a:off x="2886606" y="2600908"/>
              <a:ext cx="2563523" cy="101566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rgbClr val="FF00FF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000" dirty="0">
                  <a:solidFill>
                    <a:srgbClr val="FF00FF"/>
                  </a:solidFill>
                </a:rPr>
                <a:t>Hard to be deposited</a:t>
              </a:r>
              <a:br>
                <a:rPr kumimoji="1" lang="en-US" altLang="ja-JP" sz="2000" dirty="0">
                  <a:solidFill>
                    <a:srgbClr val="FF00FF"/>
                  </a:solidFill>
                </a:rPr>
              </a:br>
              <a:r>
                <a:rPr kumimoji="1" lang="en-US" altLang="ja-JP" sz="2000" dirty="0">
                  <a:solidFill>
                    <a:srgbClr val="FF00FF"/>
                  </a:solidFill>
                </a:rPr>
                <a:t>but important point</a:t>
              </a:r>
              <a:br>
                <a:rPr kumimoji="1" lang="en-US" altLang="ja-JP" sz="2000" dirty="0">
                  <a:solidFill>
                    <a:srgbClr val="FF00FF"/>
                  </a:solidFill>
                </a:rPr>
              </a:br>
              <a:r>
                <a:rPr kumimoji="1" lang="en-US" altLang="ja-JP" sz="2000" dirty="0">
                  <a:solidFill>
                    <a:srgbClr val="FF00FF"/>
                  </a:solidFill>
                </a:rPr>
                <a:t>for anti-corrosion.</a:t>
              </a:r>
              <a:endParaRPr kumimoji="1" lang="ja-JP" altLang="en-US" sz="2000" dirty="0">
                <a:solidFill>
                  <a:srgbClr val="FF00FF"/>
                </a:solidFill>
              </a:endParaRPr>
            </a:p>
          </p:txBody>
        </p:sp>
        <p:sp>
          <p:nvSpPr>
            <p:cNvPr id="19" name="楕円 18">
              <a:extLst>
                <a:ext uri="{FF2B5EF4-FFF2-40B4-BE49-F238E27FC236}">
                  <a16:creationId xmlns:a16="http://schemas.microsoft.com/office/drawing/2014/main" id="{7E94F631-E2F6-4BA1-B94E-DBC3A1DCFC60}"/>
                </a:ext>
              </a:extLst>
            </p:cNvPr>
            <p:cNvSpPr/>
            <p:nvPr/>
          </p:nvSpPr>
          <p:spPr>
            <a:xfrm>
              <a:off x="1475656" y="4257092"/>
              <a:ext cx="144016" cy="144016"/>
            </a:xfrm>
            <a:prstGeom prst="ellipse">
              <a:avLst/>
            </a:prstGeom>
            <a:noFill/>
            <a:ln w="3810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楕円 19">
              <a:extLst>
                <a:ext uri="{FF2B5EF4-FFF2-40B4-BE49-F238E27FC236}">
                  <a16:creationId xmlns:a16="http://schemas.microsoft.com/office/drawing/2014/main" id="{5D873E73-B871-4C94-BF5C-5E9046FF1199}"/>
                </a:ext>
              </a:extLst>
            </p:cNvPr>
            <p:cNvSpPr/>
            <p:nvPr/>
          </p:nvSpPr>
          <p:spPr>
            <a:xfrm>
              <a:off x="6048164" y="4257092"/>
              <a:ext cx="144016" cy="144016"/>
            </a:xfrm>
            <a:prstGeom prst="ellipse">
              <a:avLst/>
            </a:prstGeom>
            <a:noFill/>
            <a:ln w="3810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2" name="直線矢印コネクタ 21">
              <a:extLst>
                <a:ext uri="{FF2B5EF4-FFF2-40B4-BE49-F238E27FC236}">
                  <a16:creationId xmlns:a16="http://schemas.microsoft.com/office/drawing/2014/main" id="{BA9AD161-000F-4781-8BD7-54630A757285}"/>
                </a:ext>
              </a:extLst>
            </p:cNvPr>
            <p:cNvCxnSpPr>
              <a:cxnSpLocks/>
              <a:stCxn id="18" idx="1"/>
              <a:endCxn id="19" idx="7"/>
            </p:cNvCxnSpPr>
            <p:nvPr/>
          </p:nvCxnSpPr>
          <p:spPr>
            <a:xfrm flipH="1">
              <a:off x="1598581" y="3108740"/>
              <a:ext cx="1288025" cy="1169443"/>
            </a:xfrm>
            <a:prstGeom prst="straightConnector1">
              <a:avLst/>
            </a:prstGeom>
            <a:ln w="19050">
              <a:solidFill>
                <a:srgbClr val="FF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矢印コネクタ 22">
              <a:extLst>
                <a:ext uri="{FF2B5EF4-FFF2-40B4-BE49-F238E27FC236}">
                  <a16:creationId xmlns:a16="http://schemas.microsoft.com/office/drawing/2014/main" id="{6CFC4E1D-1F8D-496F-B5EA-F41DB65FFBBF}"/>
                </a:ext>
              </a:extLst>
            </p:cNvPr>
            <p:cNvCxnSpPr>
              <a:cxnSpLocks/>
              <a:stCxn id="18" idx="3"/>
              <a:endCxn id="20" idx="1"/>
            </p:cNvCxnSpPr>
            <p:nvPr/>
          </p:nvCxnSpPr>
          <p:spPr>
            <a:xfrm>
              <a:off x="5450129" y="3108740"/>
              <a:ext cx="619126" cy="1169443"/>
            </a:xfrm>
            <a:prstGeom prst="straightConnector1">
              <a:avLst/>
            </a:prstGeom>
            <a:ln w="19050">
              <a:solidFill>
                <a:srgbClr val="FF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49193BC-472D-4354-A0F3-BFBBC1E6E59B}"/>
              </a:ext>
            </a:extLst>
          </p:cNvPr>
          <p:cNvSpPr txBox="1"/>
          <p:nvPr/>
        </p:nvSpPr>
        <p:spPr>
          <a:xfrm>
            <a:off x="6516216" y="4833103"/>
            <a:ext cx="2148345" cy="132343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/>
              <a:t>Let’s compare</a:t>
            </a:r>
            <a:br>
              <a:rPr kumimoji="1" lang="en-US" altLang="ja-JP" sz="2000" dirty="0"/>
            </a:br>
            <a:r>
              <a:rPr kumimoji="1" lang="en-US" altLang="ja-JP" sz="2000" dirty="0"/>
              <a:t>the time history</a:t>
            </a:r>
            <a:br>
              <a:rPr kumimoji="1" lang="en-US" altLang="ja-JP" sz="2000" dirty="0"/>
            </a:br>
            <a:r>
              <a:rPr kumimoji="1" lang="en-US" altLang="ja-JP" sz="2000" dirty="0"/>
              <a:t>of film thickness</a:t>
            </a:r>
            <a:br>
              <a:rPr kumimoji="1" lang="en-US" altLang="ja-JP" sz="2000" dirty="0"/>
            </a:br>
            <a:r>
              <a:rPr kumimoji="1" lang="en-US" altLang="ja-JP" sz="2000" dirty="0"/>
              <a:t>at </a:t>
            </a:r>
            <a:r>
              <a:rPr kumimoji="1" lang="en-US" altLang="ja-JP" sz="2000" dirty="0">
                <a:solidFill>
                  <a:srgbClr val="FF00FF"/>
                </a:solidFill>
              </a:rPr>
              <a:t>a certain point</a:t>
            </a:r>
            <a:r>
              <a:rPr kumimoji="1" lang="en-US" altLang="ja-JP" sz="2000" dirty="0"/>
              <a:t>.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930935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Actual Line</a:t>
            </a:r>
            <a:r>
              <a:rPr lang="ja-JP" altLang="en-US" dirty="0"/>
              <a:t> </a:t>
            </a:r>
            <a:r>
              <a:rPr lang="en-US" altLang="ja-JP" dirty="0"/>
              <a:t>Simulation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48</a:t>
            </a:fld>
            <a:endParaRPr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653E7F4-96DD-438F-8514-CBEFD7904A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Comparison of Time-histories of Film Thickness</a:t>
            </a:r>
            <a:endParaRPr kumimoji="1"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角丸四角形 12"/>
          <p:cNvSpPr/>
          <p:nvPr/>
        </p:nvSpPr>
        <p:spPr>
          <a:xfrm>
            <a:off x="250825" y="5171099"/>
            <a:ext cx="8641654" cy="119085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Clr>
                <a:schemeClr val="tx1"/>
              </a:buClr>
              <a:buFont typeface="Wingdings" panose="05000000000000000000" pitchFamily="2" charset="2"/>
              <a:buChar char="l"/>
            </a:pPr>
            <a:r>
              <a:rPr lang="en-US" altLang="ja-JP" sz="2400" dirty="0">
                <a:solidFill>
                  <a:srgbClr val="FF0000"/>
                </a:solidFill>
              </a:rPr>
              <a:t>FEM-T4 with 51M </a:t>
            </a:r>
            <a:r>
              <a:rPr lang="en-US" altLang="ja-JP" sz="2400" dirty="0" err="1">
                <a:solidFill>
                  <a:srgbClr val="FF0000"/>
                </a:solidFill>
              </a:rPr>
              <a:t>elems</a:t>
            </a:r>
            <a:r>
              <a:rPr lang="en-US" altLang="ja-JP" sz="2400" dirty="0">
                <a:solidFill>
                  <a:srgbClr val="FF0000"/>
                </a:solidFill>
              </a:rPr>
              <a:t>. </a:t>
            </a:r>
            <a:r>
              <a:rPr lang="en-US" altLang="ja-JP" sz="2400" dirty="0">
                <a:solidFill>
                  <a:schemeClr val="tx1"/>
                </a:solidFill>
              </a:rPr>
              <a:t>and </a:t>
            </a:r>
            <a:r>
              <a:rPr lang="en-US" altLang="ja-JP" sz="2400" dirty="0">
                <a:solidFill>
                  <a:srgbClr val="0000CC"/>
                </a:solidFill>
              </a:rPr>
              <a:t>ES-FEM-T4 with 10M </a:t>
            </a:r>
            <a:r>
              <a:rPr lang="en-US" altLang="ja-JP" sz="2400" dirty="0" err="1">
                <a:solidFill>
                  <a:srgbClr val="0000CC"/>
                </a:solidFill>
              </a:rPr>
              <a:t>elems</a:t>
            </a:r>
            <a:r>
              <a:rPr lang="en-US" altLang="ja-JP" sz="2400" dirty="0">
                <a:solidFill>
                  <a:schemeClr val="tx1"/>
                </a:solidFill>
              </a:rPr>
              <a:t>.</a:t>
            </a:r>
            <a:br>
              <a:rPr lang="en-US" altLang="ja-JP" sz="2400" dirty="0">
                <a:solidFill>
                  <a:schemeClr val="tx1"/>
                </a:solidFill>
              </a:rPr>
            </a:br>
            <a:r>
              <a:rPr lang="en-US" altLang="ja-JP" sz="2400" dirty="0">
                <a:solidFill>
                  <a:schemeClr val="tx1"/>
                </a:solidFill>
              </a:rPr>
              <a:t>has almost comparable accuracy.</a:t>
            </a: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ja-JP" sz="2400" dirty="0">
                <a:solidFill>
                  <a:schemeClr val="tx1"/>
                </a:solidFill>
              </a:rPr>
              <a:t>ES-FEM-T4 almost gets mesh converges with </a:t>
            </a:r>
            <a:r>
              <a:rPr lang="en-US" altLang="ja-JP" sz="2400" dirty="0">
                <a:solidFill>
                  <a:srgbClr val="008000"/>
                </a:solidFill>
              </a:rPr>
              <a:t>16M </a:t>
            </a:r>
            <a:r>
              <a:rPr lang="en-US" altLang="ja-JP" sz="2400" dirty="0" err="1">
                <a:solidFill>
                  <a:srgbClr val="008000"/>
                </a:solidFill>
              </a:rPr>
              <a:t>elems</a:t>
            </a:r>
            <a:r>
              <a:rPr lang="en-US" altLang="ja-JP" sz="2400" dirty="0">
                <a:solidFill>
                  <a:srgbClr val="008000"/>
                </a:solidFill>
              </a:rPr>
              <a:t>. </a:t>
            </a:r>
            <a:r>
              <a:rPr lang="en-US" altLang="ja-JP" sz="2400" dirty="0">
                <a:solidFill>
                  <a:schemeClr val="tx1"/>
                </a:solidFill>
              </a:rPr>
              <a:t>.</a:t>
            </a:r>
            <a:endParaRPr lang="ja-JP" altLang="en-US" sz="2400" dirty="0" err="1">
              <a:solidFill>
                <a:schemeClr val="tx1"/>
              </a:solidFill>
            </a:endParaRPr>
          </a:p>
        </p:txBody>
      </p:sp>
      <p:pic>
        <p:nvPicPr>
          <p:cNvPr id="10" name="グラフィックス 9">
            <a:extLst>
              <a:ext uri="{FF2B5EF4-FFF2-40B4-BE49-F238E27FC236}">
                <a16:creationId xmlns:a16="http://schemas.microsoft.com/office/drawing/2014/main" id="{9427092C-E314-4029-B591-B0307652C6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7584" y="1070712"/>
            <a:ext cx="7187611" cy="4064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78386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50823" y="623887"/>
            <a:ext cx="8640000" cy="5773737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Calculation Time</a:t>
            </a:r>
          </a:p>
          <a:p>
            <a:pPr marL="0" indent="0" algn="r">
              <a:buNone/>
            </a:pPr>
            <a:r>
              <a:rPr lang="en-US" altLang="ja-JP" sz="2400" dirty="0"/>
              <a:t>On a cluster (TSUBAME3.0: Intel Xeon E5-2680 v4,</a:t>
            </a:r>
            <a:br>
              <a:rPr lang="en-US" altLang="ja-JP" sz="2400" dirty="0"/>
            </a:br>
            <a:r>
              <a:rPr lang="en-US" altLang="ja-JP" sz="2400" dirty="0"/>
              <a:t> using 64 CPUs)</a:t>
            </a:r>
          </a:p>
          <a:p>
            <a:pPr marL="0" indent="0">
              <a:buNone/>
            </a:pPr>
            <a:endParaRPr lang="en-US" altLang="ja-JP" sz="2400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sz="2000" dirty="0"/>
          </a:p>
          <a:p>
            <a:r>
              <a:rPr lang="en-US" altLang="ja-JP" sz="2400" dirty="0"/>
              <a:t>With the same mesh, ES-FEM is slower than FEM by x1.5.</a:t>
            </a:r>
          </a:p>
          <a:p>
            <a:r>
              <a:rPr lang="en-US" altLang="ja-JP" sz="2400" dirty="0"/>
              <a:t>For the same accuracy, ES-FEM is faster than FEM by x3.</a:t>
            </a:r>
            <a:endParaRPr lang="en-US" altLang="ja-JP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600" dirty="0"/>
              <a:t>Actual Line</a:t>
            </a:r>
            <a:r>
              <a:rPr lang="ja-JP" altLang="en-US" sz="3600" dirty="0"/>
              <a:t> </a:t>
            </a:r>
            <a:r>
              <a:rPr lang="en-US" altLang="ja-JP" sz="3600" dirty="0"/>
              <a:t>Simulation</a:t>
            </a:r>
            <a:endParaRPr kumimoji="1" lang="ja-JP" altLang="en-US" sz="35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49</a:t>
            </a:fld>
            <a:endParaRPr lang="ja-JP" altLang="en-US" dirty="0"/>
          </a:p>
        </p:txBody>
      </p:sp>
      <p:graphicFrame>
        <p:nvGraphicFramePr>
          <p:cNvPr id="10" name="表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5196286"/>
              </p:ext>
            </p:extLst>
          </p:nvPr>
        </p:nvGraphicFramePr>
        <p:xfrm>
          <a:off x="1280592" y="1844824"/>
          <a:ext cx="6582816" cy="1828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194272">
                  <a:extLst>
                    <a:ext uri="{9D8B030D-6E8A-4147-A177-3AD203B41FA5}">
                      <a16:colId xmlns:a16="http://schemas.microsoft.com/office/drawing/2014/main" val="782426800"/>
                    </a:ext>
                  </a:extLst>
                </a:gridCol>
                <a:gridCol w="2194272">
                  <a:extLst>
                    <a:ext uri="{9D8B030D-6E8A-4147-A177-3AD203B41FA5}">
                      <a16:colId xmlns:a16="http://schemas.microsoft.com/office/drawing/2014/main" val="1708347068"/>
                    </a:ext>
                  </a:extLst>
                </a:gridCol>
                <a:gridCol w="2194272">
                  <a:extLst>
                    <a:ext uri="{9D8B030D-6E8A-4147-A177-3AD203B41FA5}">
                      <a16:colId xmlns:a16="http://schemas.microsoft.com/office/drawing/2014/main" val="38293239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/>
                        <a:t># of Elements</a:t>
                      </a:r>
                      <a:endParaRPr kumimoji="1" lang="ja-JP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/>
                        <a:t>FEM-T4</a:t>
                      </a:r>
                      <a:endParaRPr kumimoji="1" lang="ja-JP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/>
                        <a:t>ES-FEM-T4</a:t>
                      </a:r>
                      <a:endParaRPr kumimoji="1" lang="ja-JP" alt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063469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/>
                        <a:t>10</a:t>
                      </a:r>
                      <a:r>
                        <a:rPr kumimoji="1" lang="en-US" altLang="ja-JP" sz="2400" baseline="0" dirty="0"/>
                        <a:t>M</a:t>
                      </a:r>
                      <a:endParaRPr kumimoji="1" lang="ja-JP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dirty="0"/>
                        <a:t>1.6 h</a:t>
                      </a:r>
                      <a:endParaRPr kumimoji="1" lang="ja-JP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dirty="0">
                          <a:solidFill>
                            <a:srgbClr val="FF0000"/>
                          </a:solidFill>
                        </a:rPr>
                        <a:t>1.9 h</a:t>
                      </a:r>
                      <a:endParaRPr kumimoji="1" lang="ja-JP" alt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587679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/>
                        <a:t>16M</a:t>
                      </a:r>
                      <a:endParaRPr kumimoji="1" lang="ja-JP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dirty="0"/>
                        <a:t>2.3 h</a:t>
                      </a:r>
                      <a:endParaRPr kumimoji="1" lang="ja-JP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dirty="0"/>
                        <a:t>3.4 h</a:t>
                      </a:r>
                      <a:endParaRPr kumimoji="1" lang="ja-JP" alt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481274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/>
                        <a:t>51M</a:t>
                      </a:r>
                      <a:endParaRPr kumimoji="1" lang="ja-JP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dirty="0">
                          <a:solidFill>
                            <a:srgbClr val="008000"/>
                          </a:solidFill>
                        </a:rPr>
                        <a:t>6.0 h</a:t>
                      </a:r>
                      <a:endParaRPr kumimoji="1" lang="ja-JP" altLang="en-US" sz="2400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dirty="0"/>
                        <a:t>8.5 h</a:t>
                      </a:r>
                      <a:endParaRPr kumimoji="1" lang="ja-JP" alt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35589058"/>
                  </a:ext>
                </a:extLst>
              </a:tr>
            </a:tbl>
          </a:graphicData>
        </a:graphic>
      </p:graphicFrame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638CAE03-210D-41B5-9460-AC5306B242F5}"/>
              </a:ext>
            </a:extLst>
          </p:cNvPr>
          <p:cNvGrpSpPr/>
          <p:nvPr/>
        </p:nvGrpSpPr>
        <p:grpSpPr>
          <a:xfrm>
            <a:off x="5292080" y="2259968"/>
            <a:ext cx="834610" cy="1582484"/>
            <a:chOff x="6270706" y="2040553"/>
            <a:chExt cx="864096" cy="1891067"/>
          </a:xfrm>
        </p:grpSpPr>
        <p:cxnSp>
          <p:nvCxnSpPr>
            <p:cNvPr id="7" name="直線矢印コネクタ 6"/>
            <p:cNvCxnSpPr/>
            <p:nvPr/>
          </p:nvCxnSpPr>
          <p:spPr>
            <a:xfrm flipH="1">
              <a:off x="6270706" y="2361929"/>
              <a:ext cx="864096" cy="1224136"/>
            </a:xfrm>
            <a:prstGeom prst="straightConnector1">
              <a:avLst/>
            </a:prstGeom>
            <a:ln>
              <a:solidFill>
                <a:srgbClr val="0000CC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テキスト ボックス 8"/>
            <p:cNvSpPr txBox="1"/>
            <p:nvPr/>
          </p:nvSpPr>
          <p:spPr>
            <a:xfrm rot="18579974">
              <a:off x="5717958" y="2619639"/>
              <a:ext cx="1891067" cy="73289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000" dirty="0">
                  <a:solidFill>
                    <a:srgbClr val="0000CC"/>
                  </a:solidFill>
                </a:rPr>
                <a:t>Comparable</a:t>
              </a:r>
              <a:br>
                <a:rPr kumimoji="1" lang="en-US" altLang="ja-JP" sz="2000" dirty="0">
                  <a:solidFill>
                    <a:srgbClr val="0000CC"/>
                  </a:solidFill>
                </a:rPr>
              </a:br>
              <a:r>
                <a:rPr kumimoji="1" lang="en-US" altLang="ja-JP" sz="2000" dirty="0">
                  <a:solidFill>
                    <a:srgbClr val="0000CC"/>
                  </a:solidFill>
                </a:rPr>
                <a:t>Accuracy</a:t>
              </a:r>
              <a:endParaRPr kumimoji="1" lang="ja-JP" altLang="en-US" sz="2000" dirty="0">
                <a:solidFill>
                  <a:srgbClr val="0000CC"/>
                </a:solidFill>
              </a:endParaRPr>
            </a:p>
          </p:txBody>
        </p:sp>
      </p:grpSp>
      <p:sp>
        <p:nvSpPr>
          <p:cNvPr id="13" name="角丸四角形 12"/>
          <p:cNvSpPr/>
          <p:nvPr/>
        </p:nvSpPr>
        <p:spPr>
          <a:xfrm>
            <a:off x="871901" y="4725144"/>
            <a:ext cx="7389084" cy="972108"/>
          </a:xfrm>
          <a:prstGeom prst="roundRect">
            <a:avLst>
              <a:gd name="adj" fmla="val 24639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800" dirty="0">
                <a:solidFill>
                  <a:schemeClr val="tx1"/>
                </a:solidFill>
              </a:rPr>
              <a:t>For accurate ED simulations, </a:t>
            </a:r>
            <a:br>
              <a:rPr lang="en-US" altLang="ja-JP" sz="2800" dirty="0">
                <a:solidFill>
                  <a:schemeClr val="tx1"/>
                </a:solidFill>
              </a:rPr>
            </a:br>
            <a:r>
              <a:rPr lang="en-US" altLang="ja-JP" sz="2800" dirty="0">
                <a:solidFill>
                  <a:schemeClr val="tx1"/>
                </a:solidFill>
              </a:rPr>
              <a:t>ES-FEM-T4 is much better than FEM-T4.</a:t>
            </a:r>
          </a:p>
        </p:txBody>
      </p:sp>
    </p:spTree>
    <p:extLst>
      <p:ext uri="{BB962C8B-B14F-4D97-AF65-F5344CB8AC3E}">
        <p14:creationId xmlns:p14="http://schemas.microsoft.com/office/powerpoint/2010/main" val="17680470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E4B6C3C6-37EA-4B09-BBCC-BBC5E18DC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Importance of ED for Safety</a:t>
            </a:r>
            <a:endParaRPr kumimoji="1" lang="ja-JP" altLang="en-US" dirty="0"/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3A2A2B80-C321-47D0-93F7-DED4727247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altLang="ja-JP" b="1" u="sng" dirty="0">
                <a:solidFill>
                  <a:srgbClr val="0000CC"/>
                </a:solidFill>
              </a:rPr>
              <a:t>Quiz. Is this car safe as when it was new?</a:t>
            </a:r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sz="1100" dirty="0"/>
          </a:p>
          <a:p>
            <a:r>
              <a:rPr lang="en-US" altLang="ja-JP" sz="2400" dirty="0"/>
              <a:t>No, because </a:t>
            </a:r>
            <a:r>
              <a:rPr lang="en-US" altLang="ja-JP" sz="2400" b="1" dirty="0">
                <a:solidFill>
                  <a:srgbClr val="C00000"/>
                </a:solidFill>
              </a:rPr>
              <a:t>corrosion </a:t>
            </a:r>
            <a:r>
              <a:rPr lang="en-US" altLang="ja-JP" sz="2400" dirty="0"/>
              <a:t>on the carbody severely damaged its structural health. (At worst, the engine may fall off.)</a:t>
            </a:r>
          </a:p>
          <a:p>
            <a:r>
              <a:rPr lang="en-US" altLang="ja-JP" sz="2400" dirty="0"/>
              <a:t>As corrosion progresses, the </a:t>
            </a:r>
            <a:r>
              <a:rPr lang="en-US" altLang="ja-JP" sz="2400" dirty="0">
                <a:solidFill>
                  <a:srgbClr val="C00000"/>
                </a:solidFill>
              </a:rPr>
              <a:t>design strength/stiffness cannot be guaranteed</a:t>
            </a:r>
            <a:r>
              <a:rPr lang="en-US" altLang="ja-JP" sz="2400" dirty="0"/>
              <a:t>, although safety tests (such as crash tests) are usually conducted using new cars without corrosion.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8807EFCC-AD10-4AFA-BD81-8C7FBA2531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5</a:t>
            </a:fld>
            <a:endParaRPr lang="ja-JP" altLang="en-US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B67CCCF7-495C-44D4-8BC1-667AB03ECC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71" b="13372"/>
          <a:stretch/>
        </p:blipFill>
        <p:spPr>
          <a:xfrm>
            <a:off x="1331640" y="1052736"/>
            <a:ext cx="6502812" cy="2893305"/>
          </a:xfrm>
          <a:prstGeom prst="rect">
            <a:avLst/>
          </a:prstGeom>
        </p:spPr>
      </p:pic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4B408949-471E-4EEC-BA00-005CBAE7393F}"/>
              </a:ext>
            </a:extLst>
          </p:cNvPr>
          <p:cNvSpPr/>
          <p:nvPr/>
        </p:nvSpPr>
        <p:spPr>
          <a:xfrm>
            <a:off x="250824" y="5877272"/>
            <a:ext cx="8641655" cy="41424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chemeClr val="tx1"/>
            </a:solidFill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400" dirty="0"/>
              <a:t>ED coating is important for automotive safety.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95DCE631-D099-407B-A6CA-340C38583C46}"/>
              </a:ext>
            </a:extLst>
          </p:cNvPr>
          <p:cNvSpPr/>
          <p:nvPr/>
        </p:nvSpPr>
        <p:spPr>
          <a:xfrm>
            <a:off x="6196533" y="3656794"/>
            <a:ext cx="1615827" cy="2769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altLang="ja-JP" dirty="0"/>
              <a:t>https://wd40.pk/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6016977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6A4E0C3-AEA9-4B61-96FD-E2C500C46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Actual line Simulation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9C6E932F-BBE8-44A5-B7CC-5E023101B01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kumimoji="1" lang="en-US" altLang="ja-JP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Strong Scaling Test (with 10M Elem</a:t>
                </a:r>
                <a:r>
                  <a:rPr lang="en-US" altLang="ja-JP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. Mesh)</a:t>
                </a:r>
                <a:endParaRPr kumimoji="1" lang="en-US" altLang="ja-JP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 algn="r">
                  <a:buNone/>
                </a:pPr>
                <a:r>
                  <a:rPr kumimoji="1" lang="en-US" altLang="ja-JP" sz="2400" dirty="0"/>
                  <a:t>On</a:t>
                </a:r>
                <a:r>
                  <a:rPr lang="en-US" altLang="ja-JP" sz="2400" dirty="0"/>
                  <a:t> a cluster (TSUBAME3.0: Intel Xeon E5-2680 v4)</a:t>
                </a:r>
                <a:endParaRPr kumimoji="1" lang="en-US" altLang="ja-JP" sz="2400" dirty="0"/>
              </a:p>
              <a:p>
                <a:pPr marL="0" indent="0">
                  <a:buNone/>
                </a:pPr>
                <a:endParaRPr lang="en-US" altLang="ja-JP" sz="2400" dirty="0"/>
              </a:p>
              <a:p>
                <a:endParaRPr kumimoji="1" lang="en-US" altLang="ja-JP" dirty="0"/>
              </a:p>
              <a:p>
                <a:endParaRPr lang="en-US" altLang="ja-JP" dirty="0"/>
              </a:p>
              <a:p>
                <a:endParaRPr lang="en-US" altLang="ja-JP" dirty="0"/>
              </a:p>
              <a:p>
                <a:endParaRPr lang="en-US" altLang="ja-JP" sz="2400" dirty="0"/>
              </a:p>
              <a:p>
                <a:endParaRPr lang="en-US" altLang="ja-JP" sz="2400" dirty="0"/>
              </a:p>
              <a:p>
                <a:endParaRPr lang="en-US" altLang="ja-JP" sz="3200" dirty="0"/>
              </a:p>
              <a:p>
                <a:pPr marL="0" indent="0">
                  <a:buNone/>
                </a:pPr>
                <a:endParaRPr lang="en-US" altLang="ja-JP" sz="2400" dirty="0"/>
              </a:p>
              <a:p>
                <a:endParaRPr lang="en-US" altLang="ja-JP" sz="1200" dirty="0"/>
              </a:p>
              <a:p>
                <a:pPr marL="400050" lvl="1" indent="0">
                  <a:buNone/>
                </a:pPr>
                <a14:m>
                  <m:oMath xmlns:m="http://schemas.openxmlformats.org/officeDocument/2006/math">
                    <m:r>
                      <a:rPr lang="en-US" altLang="ja-JP" sz="2000" b="0" i="1" smtClean="0">
                        <a:latin typeface="Cambria Math" panose="02040503050406030204" pitchFamily="18" charset="0"/>
                      </a:rPr>
                      <m:t>∵</m:t>
                    </m:r>
                  </m:oMath>
                </a14:m>
                <a:r>
                  <a:rPr lang="en-US" altLang="ja-JP" sz="2000" dirty="0"/>
                  <a:t> Some tasks, including MPCs for the moving boundary, are not yet</a:t>
                </a:r>
                <a:br>
                  <a:rPr lang="en-US" altLang="ja-JP" sz="2000" dirty="0"/>
                </a:br>
                <a:r>
                  <a:rPr lang="en-US" altLang="ja-JP" sz="2000" dirty="0"/>
                  <a:t>fully parallelized (our future work).</a:t>
                </a:r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9C6E932F-BBE8-44A5-B7CC-5E023101B0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539" t="-2006" r="-2116" b="-42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D551D26-9ADF-41D9-BC42-11CE53EC25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50</a:t>
            </a:fld>
            <a:endParaRPr lang="ja-JP" altLang="en-US" dirty="0"/>
          </a:p>
        </p:txBody>
      </p:sp>
      <p:sp>
        <p:nvSpPr>
          <p:cNvPr id="5" name="角丸四角形 12">
            <a:extLst>
              <a:ext uri="{FF2B5EF4-FFF2-40B4-BE49-F238E27FC236}">
                <a16:creationId xmlns:a16="http://schemas.microsoft.com/office/drawing/2014/main" id="{4F3CB6DF-A26B-4DA3-B9C0-08FC8EA053AA}"/>
              </a:ext>
            </a:extLst>
          </p:cNvPr>
          <p:cNvSpPr/>
          <p:nvPr/>
        </p:nvSpPr>
        <p:spPr>
          <a:xfrm>
            <a:off x="141111" y="5157192"/>
            <a:ext cx="8850666" cy="432048"/>
          </a:xfrm>
          <a:prstGeom prst="roundRect">
            <a:avLst>
              <a:gd name="adj" fmla="val 24639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pPr algn="ctr"/>
            <a:r>
              <a:rPr lang="en-US" altLang="ja-JP" sz="2400" dirty="0">
                <a:solidFill>
                  <a:schemeClr val="tx1"/>
                </a:solidFill>
              </a:rPr>
              <a:t>Our ES-FEM code scales to some extent up to 64 CPUs at least.</a:t>
            </a:r>
          </a:p>
        </p:txBody>
      </p:sp>
      <p:pic>
        <p:nvPicPr>
          <p:cNvPr id="7" name="グラフィックス 6">
            <a:extLst>
              <a:ext uri="{FF2B5EF4-FFF2-40B4-BE49-F238E27FC236}">
                <a16:creationId xmlns:a16="http://schemas.microsoft.com/office/drawing/2014/main" id="{6256358C-719A-45E6-AE7C-B7C84EBC14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5762" y="1340768"/>
            <a:ext cx="6609808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67092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sz="4800" dirty="0"/>
              <a:t>Validation Analyses</a:t>
            </a:r>
            <a:br>
              <a:rPr lang="en-US" altLang="ja-JP" sz="4800" dirty="0"/>
            </a:br>
            <a:r>
              <a:rPr lang="en-US" altLang="ja-JP" dirty="0"/>
              <a:t>(for the ED Constitutive Model)</a:t>
            </a:r>
            <a:endParaRPr kumimoji="1" lang="ja-JP" altLang="en-US" sz="4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51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1457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7"/>
    </mc:Choice>
    <mc:Fallback xmlns="">
      <p:transition spd="slow" advTm="527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Framework of ED Simulation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52</a:t>
            </a:fld>
            <a:endParaRPr lang="ja-JP" altLang="en-US" dirty="0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768F9387-75FF-42E5-9896-A0044B61FF86}"/>
              </a:ext>
            </a:extLst>
          </p:cNvPr>
          <p:cNvSpPr/>
          <p:nvPr/>
        </p:nvSpPr>
        <p:spPr>
          <a:xfrm>
            <a:off x="261257" y="3561567"/>
            <a:ext cx="8641583" cy="275630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kumimoji="1" lang="en-US" altLang="ja-JP" sz="2400" dirty="0">
                <a:solidFill>
                  <a:schemeClr val="tx1"/>
                </a:solidFill>
              </a:rPr>
              <a:t>Framework for </a:t>
            </a:r>
            <a:r>
              <a:rPr lang="en-US" altLang="ja-JP" sz="2400" dirty="0">
                <a:solidFill>
                  <a:schemeClr val="tx1"/>
                </a:solidFill>
              </a:rPr>
              <a:t>S</a:t>
            </a:r>
            <a:r>
              <a:rPr kumimoji="1" lang="en-US" altLang="ja-JP" sz="2400" dirty="0">
                <a:solidFill>
                  <a:schemeClr val="tx1"/>
                </a:solidFill>
              </a:rPr>
              <a:t>olid </a:t>
            </a:r>
            <a:r>
              <a:rPr lang="en-US" altLang="ja-JP" sz="2400" dirty="0">
                <a:solidFill>
                  <a:schemeClr val="tx1"/>
                </a:solidFill>
              </a:rPr>
              <a:t>M</a:t>
            </a:r>
            <a:r>
              <a:rPr kumimoji="1" lang="en-US" altLang="ja-JP" sz="2400" dirty="0">
                <a:solidFill>
                  <a:schemeClr val="tx1"/>
                </a:solidFill>
              </a:rPr>
              <a:t>echanics Simulation</a:t>
            </a:r>
            <a:endParaRPr kumimoji="1" lang="ja-JP" altLang="en-US" sz="2400" dirty="0">
              <a:solidFill>
                <a:schemeClr val="tx1"/>
              </a:solidFill>
            </a:endParaRPr>
          </a:p>
        </p:txBody>
      </p:sp>
      <p:sp>
        <p:nvSpPr>
          <p:cNvPr id="51" name="正方形/長方形 50">
            <a:extLst>
              <a:ext uri="{FF2B5EF4-FFF2-40B4-BE49-F238E27FC236}">
                <a16:creationId xmlns:a16="http://schemas.microsoft.com/office/drawing/2014/main" id="{24989C0C-FE78-4133-85E8-306752E7D950}"/>
              </a:ext>
            </a:extLst>
          </p:cNvPr>
          <p:cNvSpPr/>
          <p:nvPr/>
        </p:nvSpPr>
        <p:spPr>
          <a:xfrm>
            <a:off x="2765171" y="4013784"/>
            <a:ext cx="2887079" cy="2232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000" b="1" dirty="0">
                <a:solidFill>
                  <a:srgbClr val="2F5597"/>
                </a:solidFill>
                <a:ea typeface="ＭＳ Ｐゴシック" panose="020B0600070205080204" pitchFamily="50" charset="-128"/>
              </a:rPr>
              <a:t>2. Model Identification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000" dirty="0">
                <a:solidFill>
                  <a:schemeClr val="tx1"/>
                </a:solidFill>
                <a:ea typeface="ＭＳ Ｐゴシック" panose="020B0600070205080204" pitchFamily="50" charset="-128"/>
              </a:rPr>
              <a:t>(stress/strain curve)</a:t>
            </a: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3" name="正方形/長方形 52">
            <a:extLst>
              <a:ext uri="{FF2B5EF4-FFF2-40B4-BE49-F238E27FC236}">
                <a16:creationId xmlns:a16="http://schemas.microsoft.com/office/drawing/2014/main" id="{C5619E9D-9884-437B-B544-26902CA98B06}"/>
              </a:ext>
            </a:extLst>
          </p:cNvPr>
          <p:cNvSpPr/>
          <p:nvPr/>
        </p:nvSpPr>
        <p:spPr>
          <a:xfrm>
            <a:off x="5989414" y="4013201"/>
            <a:ext cx="2806682" cy="2232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000" b="1" dirty="0">
                <a:solidFill>
                  <a:srgbClr val="2F5597"/>
                </a:solidFill>
                <a:ea typeface="游ゴシック" panose="020B0400000000000000" pitchFamily="50" charset="-128"/>
                <a:cs typeface="Calibri" panose="020F0502020204030204" pitchFamily="34" charset="0"/>
              </a:rPr>
              <a:t>3. Calculation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000" dirty="0">
                <a:solidFill>
                  <a:schemeClr val="tx1"/>
                </a:solidFill>
                <a:ea typeface="游ゴシック" panose="020B0400000000000000" pitchFamily="50" charset="-128"/>
                <a:cs typeface="Calibri" panose="020F0502020204030204" pitchFamily="34" charset="0"/>
              </a:rPr>
              <a:t>(FEM etc.)</a:t>
            </a:r>
            <a:endParaRPr lang="ja-JP" altLang="en-US" sz="2000" dirty="0">
              <a:solidFill>
                <a:schemeClr val="tx1"/>
              </a:solidFill>
              <a:ea typeface="游ゴシック" panose="020B0400000000000000" pitchFamily="50" charset="-128"/>
              <a:cs typeface="Calibri" panose="020F0502020204030204" pitchFamily="34" charset="0"/>
            </a:endParaRPr>
          </a:p>
          <a:p>
            <a:pPr lvl="0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2000" dirty="0">
              <a:solidFill>
                <a:srgbClr val="2F5597"/>
              </a:solidFill>
              <a:ea typeface="ＭＳ Ｐゴシック" panose="020B0600070205080204" pitchFamily="50" charset="-128"/>
            </a:endParaRPr>
          </a:p>
        </p:txBody>
      </p:sp>
      <p:sp>
        <p:nvSpPr>
          <p:cNvPr id="55" name="正方形/長方形 54">
            <a:extLst>
              <a:ext uri="{FF2B5EF4-FFF2-40B4-BE49-F238E27FC236}">
                <a16:creationId xmlns:a16="http://schemas.microsoft.com/office/drawing/2014/main" id="{B1EC308B-119C-49F9-94AB-27E32A67BD59}"/>
              </a:ext>
            </a:extLst>
          </p:cNvPr>
          <p:cNvSpPr/>
          <p:nvPr/>
        </p:nvSpPr>
        <p:spPr>
          <a:xfrm>
            <a:off x="383085" y="4013784"/>
            <a:ext cx="2065013" cy="2232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000" b="1" dirty="0">
                <a:solidFill>
                  <a:srgbClr val="2F5597"/>
                </a:solidFill>
                <a:ea typeface="ＭＳ Ｐゴシック" panose="020B0600070205080204" pitchFamily="50" charset="-128"/>
              </a:rPr>
              <a:t>1. Basic Tests</a:t>
            </a:r>
          </a:p>
          <a:p>
            <a:pPr lvl="0"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000" dirty="0">
                <a:solidFill>
                  <a:schemeClr val="tx1"/>
                </a:solidFill>
                <a:ea typeface="ＭＳ Ｐゴシック" panose="020B0600070205080204" pitchFamily="50" charset="-128"/>
              </a:rPr>
              <a:t>(Tensile test)</a:t>
            </a:r>
          </a:p>
        </p:txBody>
      </p:sp>
      <p:sp>
        <p:nvSpPr>
          <p:cNvPr id="57" name="二等辺三角形 56">
            <a:extLst>
              <a:ext uri="{FF2B5EF4-FFF2-40B4-BE49-F238E27FC236}">
                <a16:creationId xmlns:a16="http://schemas.microsoft.com/office/drawing/2014/main" id="{F1452E68-0F8A-4433-AE50-034604B438A0}"/>
              </a:ext>
            </a:extLst>
          </p:cNvPr>
          <p:cNvSpPr/>
          <p:nvPr/>
        </p:nvSpPr>
        <p:spPr>
          <a:xfrm rot="5400000">
            <a:off x="1490631" y="4971248"/>
            <a:ext cx="2232000" cy="317073"/>
          </a:xfrm>
          <a:prstGeom prst="triangle">
            <a:avLst>
              <a:gd name="adj" fmla="val 50931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二等辺三角形 57">
            <a:extLst>
              <a:ext uri="{FF2B5EF4-FFF2-40B4-BE49-F238E27FC236}">
                <a16:creationId xmlns:a16="http://schemas.microsoft.com/office/drawing/2014/main" id="{F1452E68-0F8A-4433-AE50-034604B438A0}"/>
              </a:ext>
            </a:extLst>
          </p:cNvPr>
          <p:cNvSpPr/>
          <p:nvPr/>
        </p:nvSpPr>
        <p:spPr>
          <a:xfrm rot="5400000">
            <a:off x="4704832" y="4976009"/>
            <a:ext cx="2232000" cy="317073"/>
          </a:xfrm>
          <a:prstGeom prst="triangle">
            <a:avLst>
              <a:gd name="adj" fmla="val 50931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1" name="図 40">
            <a:extLst>
              <a:ext uri="{FF2B5EF4-FFF2-40B4-BE49-F238E27FC236}">
                <a16:creationId xmlns:a16="http://schemas.microsoft.com/office/drawing/2014/main" id="{C30AE39E-A548-4B50-AB31-54E9397971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82" t="1943" r="1648" b="22317"/>
          <a:stretch/>
        </p:blipFill>
        <p:spPr>
          <a:xfrm>
            <a:off x="6624133" y="4665319"/>
            <a:ext cx="1620275" cy="1536901"/>
          </a:xfrm>
          <a:prstGeom prst="rect">
            <a:avLst/>
          </a:prstGeom>
        </p:spPr>
      </p:pic>
      <p:grpSp>
        <p:nvGrpSpPr>
          <p:cNvPr id="34" name="グループ化 33">
            <a:extLst>
              <a:ext uri="{FF2B5EF4-FFF2-40B4-BE49-F238E27FC236}">
                <a16:creationId xmlns:a16="http://schemas.microsoft.com/office/drawing/2014/main" id="{EAE1D135-3E9D-426A-B25A-4591D5BE55B1}"/>
              </a:ext>
            </a:extLst>
          </p:cNvPr>
          <p:cNvGrpSpPr/>
          <p:nvPr/>
        </p:nvGrpSpPr>
        <p:grpSpPr>
          <a:xfrm>
            <a:off x="3383852" y="4869160"/>
            <a:ext cx="1548188" cy="1164986"/>
            <a:chOff x="3707999" y="3126570"/>
            <a:chExt cx="1881572" cy="1728000"/>
          </a:xfrm>
          <a:noFill/>
        </p:grpSpPr>
        <p:sp>
          <p:nvSpPr>
            <p:cNvPr id="35" name="正方形/長方形 34">
              <a:extLst>
                <a:ext uri="{FF2B5EF4-FFF2-40B4-BE49-F238E27FC236}">
                  <a16:creationId xmlns:a16="http://schemas.microsoft.com/office/drawing/2014/main" id="{2FBF5A60-33EA-4886-9AA8-3722733F1B0F}"/>
                </a:ext>
              </a:extLst>
            </p:cNvPr>
            <p:cNvSpPr/>
            <p:nvPr/>
          </p:nvSpPr>
          <p:spPr>
            <a:xfrm>
              <a:off x="3707999" y="3126570"/>
              <a:ext cx="1728000" cy="172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grpSp>
          <p:nvGrpSpPr>
            <p:cNvPr id="36" name="グループ化 35">
              <a:extLst>
                <a:ext uri="{FF2B5EF4-FFF2-40B4-BE49-F238E27FC236}">
                  <a16:creationId xmlns:a16="http://schemas.microsoft.com/office/drawing/2014/main" id="{E17069C7-21EA-44AC-858B-A2BB539950E6}"/>
                </a:ext>
              </a:extLst>
            </p:cNvPr>
            <p:cNvGrpSpPr/>
            <p:nvPr/>
          </p:nvGrpSpPr>
          <p:grpSpPr>
            <a:xfrm>
              <a:off x="3811887" y="3213000"/>
              <a:ext cx="1557761" cy="1557762"/>
              <a:chOff x="3811888" y="2631163"/>
              <a:chExt cx="1557761" cy="1557762"/>
            </a:xfrm>
            <a:grpFill/>
          </p:grpSpPr>
          <p:sp>
            <p:nvSpPr>
              <p:cNvPr id="38" name="フリーフォーム: 図形 14">
                <a:extLst>
                  <a:ext uri="{FF2B5EF4-FFF2-40B4-BE49-F238E27FC236}">
                    <a16:creationId xmlns:a16="http://schemas.microsoft.com/office/drawing/2014/main" id="{D66BFD02-325D-4EFB-980C-4ECF98DF86E6}"/>
                  </a:ext>
                </a:extLst>
              </p:cNvPr>
              <p:cNvSpPr/>
              <p:nvPr/>
            </p:nvSpPr>
            <p:spPr>
              <a:xfrm>
                <a:off x="3817942" y="2731491"/>
                <a:ext cx="1450181" cy="1450181"/>
              </a:xfrm>
              <a:custGeom>
                <a:avLst/>
                <a:gdLst>
                  <a:gd name="connsiteX0" fmla="*/ 36979 w 1450180"/>
                  <a:gd name="connsiteY0" fmla="*/ 1414400 h 1450180"/>
                  <a:gd name="connsiteX1" fmla="*/ 174681 w 1450180"/>
                  <a:gd name="connsiteY1" fmla="*/ 302189 h 1450180"/>
                  <a:gd name="connsiteX2" fmla="*/ 358284 w 1450180"/>
                  <a:gd name="connsiteY2" fmla="*/ 355151 h 1450180"/>
                  <a:gd name="connsiteX3" fmla="*/ 817293 w 1450180"/>
                  <a:gd name="connsiteY3" fmla="*/ 90339 h 1450180"/>
                  <a:gd name="connsiteX4" fmla="*/ 1414005 w 1450180"/>
                  <a:gd name="connsiteY4" fmla="*/ 37376 h 1450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50180" h="1450180">
                    <a:moveTo>
                      <a:pt x="36979" y="1414400"/>
                    </a:moveTo>
                    <a:lnTo>
                      <a:pt x="174681" y="302189"/>
                    </a:lnTo>
                    <a:cubicBezTo>
                      <a:pt x="174681" y="302189"/>
                      <a:pt x="266482" y="355151"/>
                      <a:pt x="358284" y="355151"/>
                    </a:cubicBezTo>
                    <a:cubicBezTo>
                      <a:pt x="460922" y="355151"/>
                      <a:pt x="652438" y="143026"/>
                      <a:pt x="817293" y="90339"/>
                    </a:cubicBezTo>
                    <a:cubicBezTo>
                      <a:pt x="1009546" y="28895"/>
                      <a:pt x="1414005" y="37376"/>
                      <a:pt x="1414005" y="37376"/>
                    </a:cubicBezTo>
                  </a:path>
                </a:pathLst>
              </a:custGeom>
              <a:grpFill/>
              <a:ln w="109136" cap="rnd">
                <a:solidFill>
                  <a:srgbClr val="FF7F2A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39" name="フリーフォーム: 図形 15">
                <a:extLst>
                  <a:ext uri="{FF2B5EF4-FFF2-40B4-BE49-F238E27FC236}">
                    <a16:creationId xmlns:a16="http://schemas.microsoft.com/office/drawing/2014/main" id="{C557CA48-BEEB-4379-BD73-172697F1AB41}"/>
                  </a:ext>
                </a:extLst>
              </p:cNvPr>
              <p:cNvSpPr/>
              <p:nvPr/>
            </p:nvSpPr>
            <p:spPr>
              <a:xfrm>
                <a:off x="3811889" y="2631163"/>
                <a:ext cx="51638" cy="1553457"/>
              </a:xfrm>
              <a:custGeom>
                <a:avLst/>
                <a:gdLst>
                  <a:gd name="connsiteX0" fmla="*/ 25819 w 51638"/>
                  <a:gd name="connsiteY0" fmla="*/ 25819 h 1553457"/>
                  <a:gd name="connsiteX1" fmla="*/ 25819 w 51638"/>
                  <a:gd name="connsiteY1" fmla="*/ 1531941 h 1553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1638" h="1553457">
                    <a:moveTo>
                      <a:pt x="25819" y="25819"/>
                    </a:moveTo>
                    <a:lnTo>
                      <a:pt x="25819" y="1531941"/>
                    </a:lnTo>
                  </a:path>
                </a:pathLst>
              </a:custGeom>
              <a:grpFill/>
              <a:ln w="76200" cap="rnd">
                <a:solidFill>
                  <a:srgbClr val="00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40" name="フリーフォーム: 図形 16">
                <a:extLst>
                  <a:ext uri="{FF2B5EF4-FFF2-40B4-BE49-F238E27FC236}">
                    <a16:creationId xmlns:a16="http://schemas.microsoft.com/office/drawing/2014/main" id="{EF6DDABF-FD2F-48C7-A38B-C7D3ED3AECFF}"/>
                  </a:ext>
                </a:extLst>
              </p:cNvPr>
              <p:cNvSpPr/>
              <p:nvPr/>
            </p:nvSpPr>
            <p:spPr>
              <a:xfrm>
                <a:off x="3811888" y="4137287"/>
                <a:ext cx="1557761" cy="51638"/>
              </a:xfrm>
              <a:custGeom>
                <a:avLst/>
                <a:gdLst>
                  <a:gd name="connsiteX0" fmla="*/ 1531942 w 1557760"/>
                  <a:gd name="connsiteY0" fmla="*/ 25819 h 51638"/>
                  <a:gd name="connsiteX1" fmla="*/ 25819 w 1557760"/>
                  <a:gd name="connsiteY1" fmla="*/ 25819 h 51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57760" h="51638">
                    <a:moveTo>
                      <a:pt x="1531942" y="25819"/>
                    </a:moveTo>
                    <a:lnTo>
                      <a:pt x="25819" y="25819"/>
                    </a:lnTo>
                  </a:path>
                </a:pathLst>
              </a:custGeom>
              <a:grpFill/>
              <a:ln w="76200" cap="rnd">
                <a:solidFill>
                  <a:srgbClr val="00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テキスト ボックス 36">
                  <a:extLst>
                    <a:ext uri="{FF2B5EF4-FFF2-40B4-BE49-F238E27FC236}">
                      <a16:creationId xmlns:a16="http://schemas.microsoft.com/office/drawing/2014/main" id="{C1134BED-D762-4E64-8DBB-938FE6C191D2}"/>
                    </a:ext>
                  </a:extLst>
                </p:cNvPr>
                <p:cNvSpPr txBox="1"/>
                <p:nvPr/>
              </p:nvSpPr>
              <p:spPr>
                <a:xfrm>
                  <a:off x="3978824" y="3803961"/>
                  <a:ext cx="1610747" cy="628887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𝜎</m:t>
                        </m:r>
                        <m:r>
                          <a:rPr kumimoji="1" lang="en-US" altLang="ja-JP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=</m:t>
                        </m:r>
                        <m:r>
                          <a:rPr kumimoji="1" lang="en-US" altLang="ja-JP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𝐸</m:t>
                        </m:r>
                        <m:sSup>
                          <m:sSupPr>
                            <m:ctrlPr>
                              <a:rPr kumimoji="1" lang="en-US" altLang="ja-JP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1" lang="ja-JP" alt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𝜀</m:t>
                            </m:r>
                          </m:e>
                          <m:sup>
                            <m:r>
                              <a:rPr kumimoji="1" lang="en-US" altLang="ja-JP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𝑛</m:t>
                            </m:r>
                          </m:sup>
                        </m:sSup>
                      </m:oMath>
                    </m:oMathPara>
                  </a14:m>
                  <a:endParaRPr kumimoji="1" lang="ja-JP" altLang="en-US" sz="24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游ゴシック" panose="020B0400000000000000" pitchFamily="50" charset="-128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7" name="テキスト ボックス 36">
                  <a:extLst>
                    <a:ext uri="{FF2B5EF4-FFF2-40B4-BE49-F238E27FC236}">
                      <a16:creationId xmlns:a16="http://schemas.microsoft.com/office/drawing/2014/main" id="{C1134BED-D762-4E64-8DBB-938FE6C191D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78824" y="3803961"/>
                  <a:ext cx="1610747" cy="628887"/>
                </a:xfrm>
                <a:prstGeom prst="rect">
                  <a:avLst/>
                </a:prstGeom>
                <a:blipFill>
                  <a:blip r:embed="rId8"/>
                  <a:stretch>
                    <a:fillRect b="-285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8" name="図 27">
            <a:extLst>
              <a:ext uri="{FF2B5EF4-FFF2-40B4-BE49-F238E27FC236}">
                <a16:creationId xmlns:a16="http://schemas.microsoft.com/office/drawing/2014/main" id="{2057B8EA-91F7-43C2-9115-34AA70A60AC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7762" r="11765"/>
          <a:stretch/>
        </p:blipFill>
        <p:spPr>
          <a:xfrm>
            <a:off x="722241" y="4685395"/>
            <a:ext cx="1330331" cy="15039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ADB15DF5-80CB-4F24-80BA-B0D620D95421}"/>
              </a:ext>
            </a:extLst>
          </p:cNvPr>
          <p:cNvSpPr txBox="1"/>
          <p:nvPr/>
        </p:nvSpPr>
        <p:spPr>
          <a:xfrm>
            <a:off x="503548" y="6114782"/>
            <a:ext cx="16538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SｺﾞｼｯｸM" panose="020B0600000000000000" pitchFamily="50" charset="-128"/>
                <a:ea typeface="HGSｺﾞｼｯｸM" panose="020B0600000000000000" pitchFamily="50" charset="-128"/>
                <a:cs typeface="+mn-cs"/>
              </a:rPr>
              <a:t>https://www.aandd.co.jp/adhome/products/test/rth_rti.html</a:t>
            </a:r>
            <a:endParaRPr kumimoji="1" lang="ja-JP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SｺﾞｼｯｸM" panose="020B0600000000000000" pitchFamily="50" charset="-128"/>
              <a:ea typeface="HGSｺﾞｼｯｸM" panose="020B0600000000000000" pitchFamily="50" charset="-128"/>
              <a:cs typeface="+mn-cs"/>
            </a:endParaRPr>
          </a:p>
        </p:txBody>
      </p:sp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768F9387-75FF-42E5-9896-A0044B61FF86}"/>
              </a:ext>
            </a:extLst>
          </p:cNvPr>
          <p:cNvSpPr/>
          <p:nvPr/>
        </p:nvSpPr>
        <p:spPr>
          <a:xfrm>
            <a:off x="261257" y="752241"/>
            <a:ext cx="8641583" cy="272228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kumimoji="1" lang="ja-JP" altLang="en-US" sz="2400" dirty="0">
              <a:solidFill>
                <a:schemeClr val="tx1"/>
              </a:solidFill>
            </a:endParaRPr>
          </a:p>
        </p:txBody>
      </p:sp>
      <p:sp>
        <p:nvSpPr>
          <p:cNvPr id="45" name="正方形/長方形 44">
            <a:extLst>
              <a:ext uri="{FF2B5EF4-FFF2-40B4-BE49-F238E27FC236}">
                <a16:creationId xmlns:a16="http://schemas.microsoft.com/office/drawing/2014/main" id="{24989C0C-FE78-4133-85E8-306752E7D950}"/>
              </a:ext>
            </a:extLst>
          </p:cNvPr>
          <p:cNvSpPr/>
          <p:nvPr/>
        </p:nvSpPr>
        <p:spPr>
          <a:xfrm>
            <a:off x="2760302" y="841361"/>
            <a:ext cx="2891948" cy="2563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000" b="1" dirty="0">
                <a:solidFill>
                  <a:srgbClr val="2F5597"/>
                </a:solidFill>
                <a:ea typeface="ＭＳ Ｐゴシック" panose="020B0600070205080204" pitchFamily="50" charset="-128"/>
              </a:rPr>
              <a:t>2. Model Identification</a:t>
            </a:r>
          </a:p>
          <a:p>
            <a:pPr lvl="0"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000" dirty="0">
                <a:solidFill>
                  <a:schemeClr val="tx1"/>
                </a:solidFill>
                <a:ea typeface="ＭＳ Ｐゴシック" panose="020B0600070205080204" pitchFamily="50" charset="-128"/>
              </a:rPr>
              <a:t>(film resistance/growth)</a:t>
            </a:r>
          </a:p>
        </p:txBody>
      </p:sp>
      <p:sp>
        <p:nvSpPr>
          <p:cNvPr id="47" name="正方形/長方形 46">
            <a:extLst>
              <a:ext uri="{FF2B5EF4-FFF2-40B4-BE49-F238E27FC236}">
                <a16:creationId xmlns:a16="http://schemas.microsoft.com/office/drawing/2014/main" id="{C5619E9D-9884-437B-B544-26902CA98B06}"/>
              </a:ext>
            </a:extLst>
          </p:cNvPr>
          <p:cNvSpPr/>
          <p:nvPr/>
        </p:nvSpPr>
        <p:spPr>
          <a:xfrm>
            <a:off x="5964454" y="841361"/>
            <a:ext cx="2831642" cy="2563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ea typeface="游ゴシック" panose="020B0400000000000000" pitchFamily="50" charset="-128"/>
                <a:cs typeface="Calibri" panose="020F0502020204030204" pitchFamily="34" charset="0"/>
              </a:rPr>
              <a:t>3. Calculation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游ゴシック" panose="020B0400000000000000" pitchFamily="50" charset="-128"/>
                <a:cs typeface="Calibri" panose="020F0502020204030204" pitchFamily="34" charset="0"/>
              </a:rPr>
              <a:t>(FEM </a:t>
            </a:r>
            <a:r>
              <a:rPr kumimoji="1" lang="en-US" altLang="ja-JP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游ゴシック" panose="020B0400000000000000" pitchFamily="50" charset="-128"/>
                <a:cs typeface="Calibri" panose="020F0502020204030204" pitchFamily="34" charset="0"/>
              </a:rPr>
              <a:t>etc</a:t>
            </a:r>
            <a:r>
              <a:rPr lang="en-US" altLang="ja-JP" sz="2000" dirty="0">
                <a:solidFill>
                  <a:schemeClr val="tx1"/>
                </a:solidFill>
                <a:ea typeface="游ゴシック" panose="020B0400000000000000" pitchFamily="50" charset="-128"/>
                <a:cs typeface="Calibri" panose="020F0502020204030204" pitchFamily="34" charset="0"/>
              </a:rPr>
              <a:t>.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游ゴシック" panose="020B0400000000000000" pitchFamily="50" charset="-128"/>
                <a:cs typeface="Calibri" panose="020F0502020204030204" pitchFamily="34" charset="0"/>
              </a:rPr>
              <a:t>)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游ゴシック" panose="020B04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49" name="正方形/長方形 48">
            <a:extLst>
              <a:ext uri="{FF2B5EF4-FFF2-40B4-BE49-F238E27FC236}">
                <a16:creationId xmlns:a16="http://schemas.microsoft.com/office/drawing/2014/main" id="{B1EC308B-119C-49F9-94AB-27E32A67BD59}"/>
              </a:ext>
            </a:extLst>
          </p:cNvPr>
          <p:cNvSpPr/>
          <p:nvPr/>
        </p:nvSpPr>
        <p:spPr>
          <a:xfrm>
            <a:off x="383085" y="837204"/>
            <a:ext cx="2065013" cy="25626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000" b="1" dirty="0">
                <a:solidFill>
                  <a:srgbClr val="2F5597"/>
                </a:solidFill>
                <a:ea typeface="ＭＳ Ｐゴシック" panose="020B0600070205080204" pitchFamily="50" charset="-128"/>
              </a:rPr>
              <a:t>1. Basic Tests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000" dirty="0">
                <a:solidFill>
                  <a:schemeClr val="tx1"/>
                </a:solidFill>
                <a:ea typeface="ＭＳ Ｐゴシック" panose="020B0600070205080204" pitchFamily="50" charset="-128"/>
              </a:rPr>
              <a:t>(one-plate tests)</a:t>
            </a: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9" name="二等辺三角形 58">
            <a:extLst>
              <a:ext uri="{FF2B5EF4-FFF2-40B4-BE49-F238E27FC236}">
                <a16:creationId xmlns:a16="http://schemas.microsoft.com/office/drawing/2014/main" id="{F1452E68-0F8A-4433-AE50-034604B438A0}"/>
              </a:ext>
            </a:extLst>
          </p:cNvPr>
          <p:cNvSpPr/>
          <p:nvPr/>
        </p:nvSpPr>
        <p:spPr>
          <a:xfrm rot="5400000">
            <a:off x="1325032" y="1959674"/>
            <a:ext cx="2563200" cy="317073"/>
          </a:xfrm>
          <a:prstGeom prst="triangle">
            <a:avLst>
              <a:gd name="adj" fmla="val 50931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二等辺三角形 59">
            <a:extLst>
              <a:ext uri="{FF2B5EF4-FFF2-40B4-BE49-F238E27FC236}">
                <a16:creationId xmlns:a16="http://schemas.microsoft.com/office/drawing/2014/main" id="{F1452E68-0F8A-4433-AE50-034604B438A0}"/>
              </a:ext>
            </a:extLst>
          </p:cNvPr>
          <p:cNvSpPr/>
          <p:nvPr/>
        </p:nvSpPr>
        <p:spPr>
          <a:xfrm rot="5400000">
            <a:off x="4529186" y="1964425"/>
            <a:ext cx="2563200" cy="317073"/>
          </a:xfrm>
          <a:prstGeom prst="triangle">
            <a:avLst>
              <a:gd name="adj" fmla="val 50931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1" name="図 60"/>
          <p:cNvPicPr>
            <a:picLocks noChangeAspect="1"/>
          </p:cNvPicPr>
          <p:nvPr/>
        </p:nvPicPr>
        <p:blipFill rotWithShape="1">
          <a:blip r:embed="rId10"/>
          <a:srcRect l="13044" t="1286" r="1807" b="12747"/>
          <a:stretch/>
        </p:blipFill>
        <p:spPr>
          <a:xfrm>
            <a:off x="473636" y="1545089"/>
            <a:ext cx="1888493" cy="1851465"/>
          </a:xfrm>
          <a:prstGeom prst="rect">
            <a:avLst/>
          </a:prstGeom>
        </p:spPr>
      </p:pic>
      <p:pic>
        <p:nvPicPr>
          <p:cNvPr id="44" name="図 43">
            <a:extLst>
              <a:ext uri="{FF2B5EF4-FFF2-40B4-BE49-F238E27FC236}">
                <a16:creationId xmlns:a16="http://schemas.microsoft.com/office/drawing/2014/main" id="{64FB6906-C53B-42F4-9C94-B97BA0F5783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7" b="8474"/>
          <a:stretch/>
        </p:blipFill>
        <p:spPr>
          <a:xfrm>
            <a:off x="6183544" y="1639956"/>
            <a:ext cx="2420904" cy="1413431"/>
          </a:xfrm>
          <a:prstGeom prst="rect">
            <a:avLst/>
          </a:prstGeom>
        </p:spPr>
      </p:pic>
      <p:pic>
        <p:nvPicPr>
          <p:cNvPr id="65" name="図 64">
            <a:extLst>
              <a:ext uri="{FF2B5EF4-FFF2-40B4-BE49-F238E27FC236}">
                <a16:creationId xmlns:a16="http://schemas.microsoft.com/office/drawing/2014/main" id="{D8FFDFEC-A6F7-4DFE-8558-05FAA6D4A35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160" y="1537224"/>
            <a:ext cx="2811055" cy="174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75998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Two Complexities in ED Phenomena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コンテンツ プレースホルダー 4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altLang="ja-JP" dirty="0"/>
                  <a:t>There are </a:t>
                </a:r>
                <a:r>
                  <a:rPr lang="en-US" altLang="ja-JP" dirty="0">
                    <a:solidFill>
                      <a:srgbClr val="008000"/>
                    </a:solidFill>
                  </a:rPr>
                  <a:t>two nonlinearities in ED phenomena</a:t>
                </a:r>
                <a:r>
                  <a:rPr lang="en-US" altLang="ja-JP" dirty="0"/>
                  <a:t>, thus</a:t>
                </a:r>
                <a:br>
                  <a:rPr lang="en-US" altLang="ja-JP" dirty="0"/>
                </a:br>
                <a:r>
                  <a:rPr lang="en-US" altLang="ja-JP" sz="2600" dirty="0"/>
                  <a:t>our ED boundary model consists of 2 sub-models:</a:t>
                </a:r>
              </a:p>
              <a:p>
                <a:pPr marL="914400" lvl="1" indent="-514350">
                  <a:buFont typeface="+mj-lt"/>
                  <a:buAutoNum type="arabicPeriod"/>
                </a:pPr>
                <a:r>
                  <a:rPr lang="en-US" altLang="ja-JP" sz="2800" u="sng" dirty="0">
                    <a:solidFill>
                      <a:srgbClr val="0000CC"/>
                    </a:solidFill>
                  </a:rPr>
                  <a:t>Film resistance model</a:t>
                </a:r>
                <a:br>
                  <a:rPr lang="en-US" altLang="ja-JP" sz="2800" u="sng" dirty="0">
                    <a:solidFill>
                      <a:srgbClr val="0000CC"/>
                    </a:solidFill>
                  </a:rPr>
                </a:br>
                <a:br>
                  <a:rPr lang="en-US" altLang="ja-JP" sz="500" dirty="0">
                    <a:solidFill>
                      <a:srgbClr val="008000"/>
                    </a:solidFill>
                  </a:rPr>
                </a:br>
                <a:r>
                  <a:rPr lang="en-US" altLang="ja-JP" sz="2600" dirty="0">
                    <a:solidFill>
                      <a:schemeClr val="tx1"/>
                    </a:solidFill>
                  </a:rPr>
                  <a:t>Film resistance </a:t>
                </a:r>
                <a14:m>
                  <m:oMath xmlns:m="http://schemas.openxmlformats.org/officeDocument/2006/math">
                    <m:r>
                      <a:rPr lang="en-US" altLang="ja-JP" sz="2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altLang="ja-JP" sz="2600" dirty="0">
                    <a:solidFill>
                      <a:schemeClr val="tx1"/>
                    </a:solidFill>
                  </a:rPr>
                  <a:t> is NOT linear to film thickness </a:t>
                </a:r>
                <a14:m>
                  <m:oMath xmlns:m="http://schemas.openxmlformats.org/officeDocument/2006/math">
                    <m:r>
                      <a:rPr lang="en-US" altLang="ja-JP" sz="2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US" altLang="ja-JP" sz="2600" dirty="0">
                    <a:solidFill>
                      <a:schemeClr val="tx1"/>
                    </a:solidFill>
                  </a:rPr>
                  <a:t>:</a:t>
                </a:r>
                <a:endParaRPr lang="en-US" altLang="ja-JP" sz="2600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ja-JP" sz="360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ja-JP" sz="360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≠</m:t>
                      </m:r>
                      <m:r>
                        <a:rPr lang="en-US" altLang="ja-JP" sz="360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altLang="ja-JP" sz="360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ja-JP" sz="3600" i="1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en-US" altLang="ja-JP" sz="3600" dirty="0">
                  <a:solidFill>
                    <a:srgbClr val="0000CC"/>
                  </a:solidFill>
                  <a:ea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altLang="ja-JP" sz="2600" i="1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altLang="ja-JP" sz="2600" dirty="0"/>
                  <a:t>: resistance, </a:t>
                </a:r>
                <a14:m>
                  <m:oMath xmlns:m="http://schemas.openxmlformats.org/officeDocument/2006/math">
                    <m:r>
                      <a:rPr lang="en-US" altLang="ja-JP" sz="2600" i="1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altLang="ja-JP" sz="2600" dirty="0"/>
                  <a:t>: const., </a:t>
                </a:r>
                <a14:m>
                  <m:oMath xmlns:m="http://schemas.openxmlformats.org/officeDocument/2006/math">
                    <m:r>
                      <a:rPr lang="en-US" altLang="ja-JP" sz="2600" i="1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US" altLang="ja-JP" sz="2600" dirty="0"/>
                  <a:t>: film thickness.</a:t>
                </a:r>
              </a:p>
              <a:p>
                <a:pPr marL="914400" lvl="1" indent="-514350">
                  <a:buFont typeface="+mj-lt"/>
                  <a:buAutoNum type="arabicPeriod" startAt="2"/>
                </a:pPr>
                <a:r>
                  <a:rPr lang="en-US" altLang="ja-JP" sz="2800" u="sng" dirty="0">
                    <a:solidFill>
                      <a:srgbClr val="FF0000"/>
                    </a:solidFill>
                  </a:rPr>
                  <a:t>Film growth model</a:t>
                </a:r>
                <a:br>
                  <a:rPr lang="en-US" altLang="ja-JP" sz="2800" u="sng" dirty="0">
                    <a:solidFill>
                      <a:srgbClr val="FF0000"/>
                    </a:solidFill>
                  </a:rPr>
                </a:br>
                <a:br>
                  <a:rPr lang="en-US" altLang="ja-JP" sz="500" dirty="0"/>
                </a:br>
                <a:r>
                  <a:rPr lang="en-US" altLang="ja-JP" sz="2600" dirty="0"/>
                  <a:t>Film growth rate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altLang="ja-JP" sz="2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600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acc>
                  </m:oMath>
                </a14:m>
                <a:r>
                  <a:rPr lang="en-US" altLang="ja-JP" sz="2600" dirty="0"/>
                  <a:t> is NOT linear to current density </a:t>
                </a:r>
                <a14:m>
                  <m:oMath xmlns:m="http://schemas.openxmlformats.org/officeDocument/2006/math">
                    <m:r>
                      <a:rPr lang="en-US" altLang="ja-JP" sz="2600" i="1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altLang="ja-JP" sz="2600" dirty="0"/>
                  <a:t>:</a:t>
                </a:r>
                <a:br>
                  <a:rPr lang="en-US" altLang="ja-JP" sz="2600" dirty="0"/>
                </a:br>
                <a14:m>
                  <m:oMath xmlns:m="http://schemas.openxmlformats.org/officeDocument/2006/math">
                    <m:r>
                      <a:rPr lang="ja-JP" altLang="en-US" sz="26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　　　</m:t>
                    </m:r>
                    <m:acc>
                      <m:accPr>
                        <m:chr m:val="̇"/>
                        <m:ctrlPr>
                          <a:rPr lang="en-US" altLang="ja-JP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acc>
                    <m:r>
                      <a:rPr lang="en-US" altLang="ja-JP" sz="3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≠</m:t>
                    </m:r>
                    <m:r>
                      <a:rPr lang="en-US" altLang="ja-JP" sz="3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US" altLang="ja-JP" sz="3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ja-JP" sz="3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endParaRPr lang="en-US" altLang="ja-JP" sz="3600" dirty="0">
                  <a:solidFill>
                    <a:srgbClr val="FF0000"/>
                  </a:solidFill>
                  <a:ea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altLang="ja-JP" sz="2600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600" i="1" dirty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acc>
                  </m:oMath>
                </a14:m>
                <a:r>
                  <a:rPr lang="en-US" altLang="ja-JP" sz="2600" dirty="0"/>
                  <a:t>: film growth rate, </a:t>
                </a:r>
                <a14:m>
                  <m:oMath xmlns:m="http://schemas.openxmlformats.org/officeDocument/2006/math">
                    <m:r>
                      <a:rPr lang="en-US" altLang="ja-JP" sz="2600" i="1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altLang="ja-JP" sz="2600" dirty="0"/>
                  <a:t>: const., </a:t>
                </a:r>
                <a14:m>
                  <m:oMath xmlns:m="http://schemas.openxmlformats.org/officeDocument/2006/math">
                    <m:r>
                      <a:rPr lang="en-US" altLang="ja-JP" sz="2600" i="1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altLang="ja-JP" sz="2600" dirty="0"/>
                  <a:t>: current density.</a:t>
                </a:r>
                <a:endParaRPr lang="en-US" altLang="ja-JP" sz="2600" i="1" dirty="0">
                  <a:latin typeface="Cambria Math" panose="02040503050406030204" pitchFamily="18" charset="0"/>
                </a:endParaRPr>
              </a:p>
              <a:p>
                <a:pPr marL="400050" lvl="1" indent="0">
                  <a:buNone/>
                </a:pPr>
                <a:endParaRPr lang="en-US" altLang="ja-JP" dirty="0">
                  <a:solidFill>
                    <a:srgbClr val="0000CC"/>
                  </a:solidFill>
                  <a:ea typeface="Cambria Math" panose="02040503050406030204" pitchFamily="18" charset="0"/>
                </a:endParaRPr>
              </a:p>
              <a:p>
                <a:pPr marL="914400" lvl="1" indent="-514350">
                  <a:buFont typeface="+mj-lt"/>
                  <a:buAutoNum type="arabicPeriod"/>
                </a:pPr>
                <a:endParaRPr lang="en-US" altLang="ja-JP" sz="2800" dirty="0"/>
              </a:p>
            </p:txBody>
          </p:sp>
        </mc:Choice>
        <mc:Fallback xmlns="">
          <p:sp>
            <p:nvSpPr>
              <p:cNvPr id="5" name="コンテンツ プレースホルダー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2468" t="-1901" r="-84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53</a:t>
            </a:fld>
            <a:endParaRPr lang="ja-JP" altLang="en-US" dirty="0"/>
          </a:p>
        </p:txBody>
      </p:sp>
      <p:sp>
        <p:nvSpPr>
          <p:cNvPr id="2" name="四角形: 角を丸くする 1">
            <a:extLst>
              <a:ext uri="{FF2B5EF4-FFF2-40B4-BE49-F238E27FC236}">
                <a16:creationId xmlns:a16="http://schemas.microsoft.com/office/drawing/2014/main" id="{39E24638-BD68-4D3E-9524-AD95B82F7702}"/>
              </a:ext>
            </a:extLst>
          </p:cNvPr>
          <p:cNvSpPr/>
          <p:nvPr/>
        </p:nvSpPr>
        <p:spPr>
          <a:xfrm>
            <a:off x="1218072" y="5625244"/>
            <a:ext cx="6696744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>
                <a:solidFill>
                  <a:schemeClr val="tx1"/>
                </a:solidFill>
              </a:rPr>
              <a:t>We need to conduct many lab tests</a:t>
            </a:r>
            <a:br>
              <a:rPr kumimoji="1" lang="en-US" altLang="ja-JP" sz="2400" dirty="0">
                <a:solidFill>
                  <a:schemeClr val="tx1"/>
                </a:solidFill>
              </a:rPr>
            </a:br>
            <a:r>
              <a:rPr kumimoji="1" lang="en-US" altLang="ja-JP" sz="2400" dirty="0">
                <a:solidFill>
                  <a:schemeClr val="tx1"/>
                </a:solidFill>
              </a:rPr>
              <a:t>to reveal these nonlinear behavior.</a:t>
            </a:r>
            <a:endParaRPr kumimoji="1" lang="ja-JP" alt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16841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256E4AA-9C8A-45C5-BC9B-F7E9DB6A6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Outline of the One-Plate Test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F7DF3495-9901-4AC6-ACE2-81A762C82E8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endParaRPr kumimoji="1" lang="en-US" altLang="ja-JP" dirty="0"/>
              </a:p>
              <a:p>
                <a:endParaRPr lang="en-US" altLang="ja-JP" dirty="0"/>
              </a:p>
              <a:p>
                <a:endParaRPr kumimoji="1" lang="en-US" altLang="ja-JP" dirty="0"/>
              </a:p>
              <a:p>
                <a:endParaRPr lang="en-US" altLang="ja-JP" dirty="0"/>
              </a:p>
              <a:p>
                <a:endParaRPr kumimoji="1" lang="en-US" altLang="ja-JP" dirty="0"/>
              </a:p>
              <a:p>
                <a:endParaRPr lang="en-US" altLang="ja-JP" dirty="0"/>
              </a:p>
              <a:p>
                <a:endParaRPr kumimoji="1" lang="en-US" altLang="ja-JP" dirty="0"/>
              </a:p>
              <a:p>
                <a:endParaRPr lang="en-US" altLang="ja-JP" dirty="0"/>
              </a:p>
              <a:p>
                <a:endParaRPr kumimoji="1" lang="en-US" altLang="ja-JP" sz="900" dirty="0"/>
              </a:p>
              <a:p>
                <a:r>
                  <a:rPr lang="en-US" altLang="ja-JP" sz="2400" dirty="0"/>
                  <a:t>One plate is dipped in paint contained in a cylindrical anode. </a:t>
                </a:r>
              </a:p>
              <a:p>
                <a:r>
                  <a:rPr lang="en-US" altLang="ja-JP" sz="2400" dirty="0"/>
                  <a:t>Many tests are conducted with various applied voltages,  deposition times, and stirring speed: about 150 tests in total.</a:t>
                </a:r>
                <a:br>
                  <a:rPr lang="en-US" altLang="ja-JP" sz="2400" dirty="0"/>
                </a:br>
                <a:r>
                  <a:rPr lang="en-US" altLang="ja-JP" sz="2400" dirty="0"/>
                  <a:t>(</a:t>
                </a:r>
                <a14:m>
                  <m:oMath xmlns:m="http://schemas.openxmlformats.org/officeDocument/2006/math"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∵</m:t>
                    </m:r>
                  </m:oMath>
                </a14:m>
                <a:r>
                  <a:rPr lang="en-US" altLang="ja-JP" sz="2400" dirty="0"/>
                  <a:t> In-situ measurement of film thickness is impossible.)</a:t>
                </a:r>
              </a:p>
              <a:p>
                <a:endParaRPr kumimoji="1" lang="ja-JP" altLang="en-US" sz="2400" dirty="0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F7DF3495-9901-4AC6-ACE2-81A762C82E8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975" r="-1128" b="-359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46860E4-2B07-4033-B753-250843581D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54</a:t>
            </a:fld>
            <a:endParaRPr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03567232-43DD-4A17-BAE9-6570AD2ACF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4" r="14176"/>
          <a:stretch/>
        </p:blipFill>
        <p:spPr>
          <a:xfrm>
            <a:off x="62279" y="802964"/>
            <a:ext cx="3759199" cy="3946423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F3EABB0-FCA3-4F43-B5DE-740CE1C256BF}"/>
              </a:ext>
            </a:extLst>
          </p:cNvPr>
          <p:cNvSpPr txBox="1"/>
          <p:nvPr/>
        </p:nvSpPr>
        <p:spPr>
          <a:xfrm>
            <a:off x="1771550" y="2883113"/>
            <a:ext cx="525785" cy="27699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altLang="ja-JP" dirty="0"/>
              <a:t>Paint</a:t>
            </a:r>
            <a:endParaRPr kumimoji="1" lang="ja-JP" altLang="en-US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B793CE1-8061-4677-ABE0-6F6B25F47A2C}"/>
              </a:ext>
            </a:extLst>
          </p:cNvPr>
          <p:cNvSpPr txBox="1"/>
          <p:nvPr/>
        </p:nvSpPr>
        <p:spPr>
          <a:xfrm>
            <a:off x="2400439" y="1847532"/>
            <a:ext cx="525785" cy="27699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altLang="ja-JP" dirty="0"/>
              <a:t>Plate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059FEBD-BDEF-44E2-B285-0DAB0904C5F4}"/>
              </a:ext>
            </a:extLst>
          </p:cNvPr>
          <p:cNvSpPr txBox="1"/>
          <p:nvPr/>
        </p:nvSpPr>
        <p:spPr>
          <a:xfrm>
            <a:off x="155716" y="3837902"/>
            <a:ext cx="1000274" cy="83099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altLang="ja-JP" dirty="0" err="1"/>
              <a:t>Cylindical</a:t>
            </a:r>
            <a:br>
              <a:rPr lang="en-US" altLang="ja-JP" dirty="0"/>
            </a:br>
            <a:r>
              <a:rPr lang="en-US" altLang="ja-JP" dirty="0"/>
              <a:t>Container</a:t>
            </a:r>
            <a:br>
              <a:rPr lang="en-US" altLang="ja-JP" dirty="0"/>
            </a:br>
            <a:r>
              <a:rPr lang="en-US" altLang="ja-JP" dirty="0"/>
              <a:t>(Anode)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3E05A1C-B0FF-48E4-9146-B850CF3809E8}"/>
              </a:ext>
            </a:extLst>
          </p:cNvPr>
          <p:cNvSpPr txBox="1"/>
          <p:nvPr/>
        </p:nvSpPr>
        <p:spPr>
          <a:xfrm>
            <a:off x="1955366" y="3966621"/>
            <a:ext cx="1810552" cy="646331"/>
          </a:xfrm>
          <a:prstGeom prst="rect">
            <a:avLst/>
          </a:prstGeom>
          <a:solidFill>
            <a:schemeClr val="bg1">
              <a:alpha val="4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Stirred with</a:t>
            </a:r>
            <a:br>
              <a:rPr lang="en-US" altLang="ja-JP" dirty="0"/>
            </a:br>
            <a:r>
              <a:rPr lang="en-US" altLang="ja-JP" dirty="0"/>
              <a:t>Magnetic Stirrer</a:t>
            </a:r>
            <a:endParaRPr kumimoji="1" lang="ja-JP" altLang="en-US" dirty="0"/>
          </a:p>
        </p:txBody>
      </p: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397F23BB-344E-4009-9E3D-DE9DAA0CBCBA}"/>
              </a:ext>
            </a:extLst>
          </p:cNvPr>
          <p:cNvCxnSpPr>
            <a:cxnSpLocks/>
            <a:stCxn id="10" idx="0"/>
          </p:cNvCxnSpPr>
          <p:nvPr/>
        </p:nvCxnSpPr>
        <p:spPr>
          <a:xfrm flipH="1" flipV="1">
            <a:off x="2249700" y="3382255"/>
            <a:ext cx="610942" cy="584366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表 11">
            <a:extLst>
              <a:ext uri="{FF2B5EF4-FFF2-40B4-BE49-F238E27FC236}">
                <a16:creationId xmlns:a16="http://schemas.microsoft.com/office/drawing/2014/main" id="{8E5307A4-7DE1-4351-858E-BEE7F7E87F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635149"/>
              </p:ext>
            </p:extLst>
          </p:nvPr>
        </p:nvGraphicFramePr>
        <p:xfrm>
          <a:off x="3964447" y="802964"/>
          <a:ext cx="4928032" cy="140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5860">
                  <a:extLst>
                    <a:ext uri="{9D8B030D-6E8A-4147-A177-3AD203B41FA5}">
                      <a16:colId xmlns:a16="http://schemas.microsoft.com/office/drawing/2014/main" val="2361917561"/>
                    </a:ext>
                  </a:extLst>
                </a:gridCol>
                <a:gridCol w="3752172">
                  <a:extLst>
                    <a:ext uri="{9D8B030D-6E8A-4147-A177-3AD203B41FA5}">
                      <a16:colId xmlns:a16="http://schemas.microsoft.com/office/drawing/2014/main" val="96773797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000" dirty="0">
                          <a:solidFill>
                            <a:schemeClr val="tx1"/>
                          </a:solidFill>
                        </a:rPr>
                        <a:t>Input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0" dirty="0">
                          <a:solidFill>
                            <a:schemeClr val="tx1"/>
                          </a:solidFill>
                        </a:rPr>
                        <a:t>Applied Voltage, Deposition Time, Stirring Speed (on/off).</a:t>
                      </a:r>
                      <a:endParaRPr kumimoji="1" lang="ja-JP" alt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81274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1" dirty="0">
                          <a:solidFill>
                            <a:schemeClr val="tx1"/>
                          </a:solidFill>
                        </a:rPr>
                        <a:t>Output</a:t>
                      </a:r>
                      <a:endParaRPr kumimoji="1" lang="ja-JP" alt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>
                          <a:solidFill>
                            <a:schemeClr val="tx1"/>
                          </a:solidFill>
                        </a:rPr>
                        <a:t>Time history of Current,</a:t>
                      </a:r>
                      <a:br>
                        <a:rPr kumimoji="1" lang="en-US" altLang="ja-JP" sz="2000" dirty="0">
                          <a:solidFill>
                            <a:schemeClr val="tx1"/>
                          </a:solidFill>
                        </a:rPr>
                      </a:br>
                      <a:r>
                        <a:rPr kumimoji="1" lang="en-US" altLang="ja-JP" sz="2000" dirty="0">
                          <a:solidFill>
                            <a:schemeClr val="tx1"/>
                          </a:solidFill>
                        </a:rPr>
                        <a:t>Film thickness after Deposition.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5336337"/>
                  </a:ext>
                </a:extLst>
              </a:tr>
            </a:tbl>
          </a:graphicData>
        </a:graphic>
      </p:graphicFrame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8A56C7C1-4735-43FE-89B2-88E1C0E496FC}"/>
              </a:ext>
            </a:extLst>
          </p:cNvPr>
          <p:cNvCxnSpPr>
            <a:cxnSpLocks/>
            <a:stCxn id="9" idx="3"/>
          </p:cNvCxnSpPr>
          <p:nvPr/>
        </p:nvCxnSpPr>
        <p:spPr>
          <a:xfrm flipV="1">
            <a:off x="1155990" y="3837902"/>
            <a:ext cx="457262" cy="415499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639A9576-DF94-4513-A215-482D6BF13A7D}"/>
              </a:ext>
            </a:extLst>
          </p:cNvPr>
          <p:cNvGrpSpPr/>
          <p:nvPr/>
        </p:nvGrpSpPr>
        <p:grpSpPr>
          <a:xfrm>
            <a:off x="4095943" y="2253865"/>
            <a:ext cx="4790980" cy="2579291"/>
            <a:chOff x="4001413" y="5371386"/>
            <a:chExt cx="4790980" cy="2579291"/>
          </a:xfrm>
        </p:grpSpPr>
        <p:pic>
          <p:nvPicPr>
            <p:cNvPr id="5" name="コンテンツ プレースホルダー 1">
              <a:extLst>
                <a:ext uri="{FF2B5EF4-FFF2-40B4-BE49-F238E27FC236}">
                  <a16:creationId xmlns:a16="http://schemas.microsoft.com/office/drawing/2014/main" id="{E605CE6E-D385-4198-9296-BFC3BB89E5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038997" y="5371386"/>
              <a:ext cx="4753396" cy="2579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BC77FC47-2F04-4889-B34E-C66D506622BB}"/>
                </a:ext>
              </a:extLst>
            </p:cNvPr>
            <p:cNvSpPr txBox="1"/>
            <p:nvPr/>
          </p:nvSpPr>
          <p:spPr>
            <a:xfrm>
              <a:off x="5762343" y="7666125"/>
              <a:ext cx="1000345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dirty="0"/>
                <a:t>Time (s)</a:t>
              </a:r>
              <a:endParaRPr kumimoji="1" lang="ja-JP" altLang="en-US" dirty="0"/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EB02AFCD-6A7B-4497-9B25-8995BD990069}"/>
                </a:ext>
              </a:extLst>
            </p:cNvPr>
            <p:cNvSpPr txBox="1"/>
            <p:nvPr/>
          </p:nvSpPr>
          <p:spPr>
            <a:xfrm rot="16200000">
              <a:off x="3022035" y="6402223"/>
              <a:ext cx="2235756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en-US" altLang="ja-JP" dirty="0"/>
                <a:t>Applied Voltage (V)</a:t>
              </a:r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28547609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200" dirty="0"/>
              <a:t>Procedure to </a:t>
            </a:r>
            <a:r>
              <a:rPr kumimoji="1" lang="en-US" altLang="ja-JP" sz="3200" dirty="0"/>
              <a:t>Identify Film Resistance </a:t>
            </a:r>
            <a:r>
              <a:rPr lang="en-US" altLang="ja-JP" sz="3200" dirty="0"/>
              <a:t>M</a:t>
            </a:r>
            <a:r>
              <a:rPr kumimoji="1" lang="en-US" altLang="ja-JP" sz="3200" dirty="0"/>
              <a:t>odel</a:t>
            </a:r>
            <a:endParaRPr kumimoji="1" lang="ja-JP" altLang="en-US" sz="32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55</a:t>
            </a:fld>
            <a:endParaRPr lang="ja-JP" altLang="en-US" dirty="0"/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748" y="3724419"/>
            <a:ext cx="4331217" cy="2692913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764704"/>
            <a:ext cx="4331217" cy="2692913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5923" y="1260711"/>
            <a:ext cx="2053909" cy="2852365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241587" y="680347"/>
            <a:ext cx="2278185" cy="56425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1" lang="en-US" altLang="ja-JP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altLang="ja-JP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</a:t>
            </a:r>
            <a:r>
              <a:rPr kumimoji="1" lang="en-US" altLang="ja-JP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ne-plate tests.</a:t>
            </a:r>
            <a:endParaRPr kumimoji="1" lang="ja-JP" alt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曲折矢印 6"/>
          <p:cNvSpPr/>
          <p:nvPr/>
        </p:nvSpPr>
        <p:spPr>
          <a:xfrm rot="10800000">
            <a:off x="7185990" y="3373078"/>
            <a:ext cx="914402" cy="1370672"/>
          </a:xfrm>
          <a:prstGeom prst="bentArrow">
            <a:avLst>
              <a:gd name="adj1" fmla="val 25462"/>
              <a:gd name="adj2" fmla="val 25000"/>
              <a:gd name="adj3" fmla="val 25000"/>
              <a:gd name="adj4" fmla="val 30655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8" name="右矢印 7"/>
          <p:cNvSpPr/>
          <p:nvPr/>
        </p:nvSpPr>
        <p:spPr>
          <a:xfrm>
            <a:off x="2770341" y="1792530"/>
            <a:ext cx="1443000" cy="4613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075261" y="2133404"/>
            <a:ext cx="6687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kumimoji="1" lang="en-US" altLang="ja-JP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lot</a:t>
            </a:r>
            <a:endParaRPr kumimoji="1" lang="ja-JP" altLang="en-US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7224675" y="4798986"/>
            <a:ext cx="9669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kumimoji="1" lang="en-US" altLang="ja-JP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ata </a:t>
            </a:r>
            <a:br>
              <a:rPr kumimoji="1" lang="en-US" altLang="ja-JP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1" lang="en-US" altLang="ja-JP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Fitting</a:t>
            </a:r>
            <a:endParaRPr kumimoji="1" lang="ja-JP" altLang="en-US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正方形/長方形 10"/>
              <p:cNvSpPr/>
              <p:nvPr/>
            </p:nvSpPr>
            <p:spPr>
              <a:xfrm>
                <a:off x="5544108" y="680346"/>
                <a:ext cx="3563014" cy="732429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sz="2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2. Scatter diagram</a:t>
                </a:r>
                <a:br>
                  <a:rPr kumimoji="1" lang="en-US" altLang="ja-JP" sz="2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kumimoji="1" lang="en-US" altLang="ja-JP" sz="2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among </a:t>
                </a:r>
                <a14:m>
                  <m:oMath xmlns:m="http://schemas.openxmlformats.org/officeDocument/2006/math">
                    <m:r>
                      <a:rPr lang="en-US" altLang="ja-JP" sz="2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h</m:t>
                    </m:r>
                    <m:r>
                      <a:rPr lang="en-US" altLang="ja-JP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 </m:t>
                    </m:r>
                    <m:r>
                      <m:rPr>
                        <m:sty m:val="p"/>
                      </m:rPr>
                      <a:rPr kumimoji="1" lang="en-US" altLang="ja-JP" sz="2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Δ</m:t>
                    </m:r>
                    <m:sSub>
                      <m:sSubPr>
                        <m:ctrlPr>
                          <a:rPr kumimoji="1" lang="en-US" altLang="ja-JP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kumimoji="1" lang="en-US" altLang="ja-JP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𝜙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cat</m:t>
                        </m:r>
                      </m:sub>
                    </m:sSub>
                    <m:r>
                      <a:rPr kumimoji="1" lang="en-US" altLang="ja-JP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 </m:t>
                    </m:r>
                    <m:r>
                      <m:rPr>
                        <m:sty m:val="p"/>
                      </m:rPr>
                      <a:rPr kumimoji="1" lang="en-US" altLang="ja-JP" sz="2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and</m:t>
                    </m:r>
                    <m:r>
                      <a:rPr kumimoji="1" lang="en-US" altLang="ja-JP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sSub>
                      <m:sSubPr>
                        <m:ctrlPr>
                          <a:rPr kumimoji="1" lang="en-US" altLang="ja-JP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kumimoji="1" lang="en-US" altLang="ja-JP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𝑗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cat</m:t>
                        </m:r>
                      </m:sub>
                    </m:sSub>
                  </m:oMath>
                </a14:m>
                <a:r>
                  <a:rPr kumimoji="1" lang="en-US" altLang="ja-JP" sz="2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kumimoji="1" lang="ja-JP" altLang="en-US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正方形/長方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4108" y="680346"/>
                <a:ext cx="3563014" cy="732429"/>
              </a:xfrm>
              <a:prstGeom prst="rect">
                <a:avLst/>
              </a:prstGeom>
              <a:blipFill>
                <a:blip r:embed="rId6"/>
                <a:stretch>
                  <a:fillRect b="-1129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正方形/長方形 11"/>
          <p:cNvSpPr/>
          <p:nvPr/>
        </p:nvSpPr>
        <p:spPr>
          <a:xfrm>
            <a:off x="3711126" y="3537227"/>
            <a:ext cx="4031987" cy="6207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kumimoji="1" lang="en-US" altLang="ja-JP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Approximated surface</a:t>
            </a:r>
            <a:br>
              <a:rPr kumimoji="1" lang="en-US" altLang="ja-JP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1" lang="en-US" altLang="ja-JP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the resistance model.</a:t>
            </a:r>
            <a:endParaRPr kumimoji="1" lang="ja-JP" alt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19025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200" dirty="0"/>
              <a:t>Procedure to </a:t>
            </a:r>
            <a:r>
              <a:rPr kumimoji="1" lang="en-US" altLang="ja-JP" sz="3200" dirty="0"/>
              <a:t>Identify Film </a:t>
            </a:r>
            <a:r>
              <a:rPr lang="en-US" altLang="ja-JP" sz="3200" dirty="0"/>
              <a:t>Growth</a:t>
            </a:r>
            <a:r>
              <a:rPr kumimoji="1" lang="en-US" altLang="ja-JP" sz="3200" dirty="0"/>
              <a:t> </a:t>
            </a:r>
            <a:r>
              <a:rPr lang="en-US" altLang="ja-JP" sz="3200" dirty="0"/>
              <a:t>M</a:t>
            </a:r>
            <a:r>
              <a:rPr kumimoji="1" lang="en-US" altLang="ja-JP" sz="3200" dirty="0"/>
              <a:t>odel</a:t>
            </a:r>
            <a:endParaRPr kumimoji="1" lang="ja-JP" altLang="en-US" sz="32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56</a:t>
            </a:fld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5923" y="1260711"/>
            <a:ext cx="2053909" cy="2852365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241587" y="680347"/>
            <a:ext cx="2278185" cy="56425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1" lang="en-US" altLang="ja-JP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altLang="ja-JP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</a:t>
            </a:r>
            <a:r>
              <a:rPr kumimoji="1" lang="en-US" altLang="ja-JP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ne-plate tests.</a:t>
            </a:r>
            <a:endParaRPr kumimoji="1" lang="ja-JP" alt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曲折矢印 6"/>
          <p:cNvSpPr/>
          <p:nvPr/>
        </p:nvSpPr>
        <p:spPr>
          <a:xfrm rot="10800000">
            <a:off x="7185990" y="3373078"/>
            <a:ext cx="914402" cy="1370672"/>
          </a:xfrm>
          <a:prstGeom prst="bentArrow">
            <a:avLst>
              <a:gd name="adj1" fmla="val 25462"/>
              <a:gd name="adj2" fmla="val 25000"/>
              <a:gd name="adj3" fmla="val 25000"/>
              <a:gd name="adj4" fmla="val 30655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8" name="右矢印 7"/>
          <p:cNvSpPr/>
          <p:nvPr/>
        </p:nvSpPr>
        <p:spPr>
          <a:xfrm>
            <a:off x="2770341" y="1792530"/>
            <a:ext cx="1443000" cy="4613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075261" y="2133404"/>
            <a:ext cx="6687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kumimoji="1" lang="en-US" altLang="ja-JP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lot</a:t>
            </a:r>
            <a:endParaRPr kumimoji="1" lang="ja-JP" altLang="en-US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7224675" y="4798986"/>
            <a:ext cx="9669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kumimoji="1" lang="en-US" altLang="ja-JP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ata </a:t>
            </a:r>
            <a:br>
              <a:rPr kumimoji="1" lang="en-US" altLang="ja-JP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1" lang="en-US" altLang="ja-JP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Fitting</a:t>
            </a:r>
            <a:endParaRPr kumimoji="1" lang="ja-JP" altLang="en-US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E825A65D-62EF-4EBB-8D53-B67FC56953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341" y="927155"/>
            <a:ext cx="4457709" cy="24124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A791843A-3405-414C-81B6-4C4989E14231}"/>
                  </a:ext>
                </a:extLst>
              </p:cNvPr>
              <p:cNvSpPr txBox="1"/>
              <p:nvPr/>
            </p:nvSpPr>
            <p:spPr>
              <a:xfrm>
                <a:off x="26809" y="4293096"/>
                <a:ext cx="2743532" cy="1754326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kumimoji="1" lang="en-US" altLang="ja-JP" kern="100" spc="-100" dirty="0"/>
                  <a:t>Diffusive current density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0" i="1" kern="100" spc="-10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kern="100" spc="-100" smtClean="0"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b="0" i="0" kern="100" spc="-100" smtClean="0">
                            <a:latin typeface="Cambria Math" panose="02040503050406030204" pitchFamily="18" charset="0"/>
                          </a:rPr>
                          <m:t>dif</m:t>
                        </m:r>
                      </m:sub>
                    </m:sSub>
                  </m:oMath>
                </a14:m>
                <a:r>
                  <a:rPr kumimoji="1" lang="en-US" altLang="ja-JP" kern="100" spc="-100" dirty="0"/>
                  <a:t> represents the amount of electricity consumed for the electrolysis of water (H</a:t>
                </a:r>
                <a:r>
                  <a:rPr kumimoji="1" lang="en-US" altLang="ja-JP" kern="100" spc="-100" baseline="-25000" dirty="0"/>
                  <a:t>2</a:t>
                </a:r>
                <a:r>
                  <a:rPr kumimoji="1" lang="en-US" altLang="ja-JP" kern="100" spc="-100" dirty="0"/>
                  <a:t>O), not used for the deposition of the coating film.</a:t>
                </a:r>
                <a:endParaRPr kumimoji="1" lang="ja-JP" altLang="en-US" kern="100" spc="-100" dirty="0"/>
              </a:p>
            </p:txBody>
          </p:sp>
        </mc:Choice>
        <mc:Fallback xmlns="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A791843A-3405-414C-81B6-4C4989E142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09" y="4293096"/>
                <a:ext cx="2743532" cy="1754326"/>
              </a:xfrm>
              <a:prstGeom prst="rect">
                <a:avLst/>
              </a:prstGeom>
              <a:blipFill>
                <a:blip r:embed="rId5"/>
                <a:stretch>
                  <a:fillRect l="-1545" t="-1375" r="-1545" b="-3780"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図 15">
            <a:extLst>
              <a:ext uri="{FF2B5EF4-FFF2-40B4-BE49-F238E27FC236}">
                <a16:creationId xmlns:a16="http://schemas.microsoft.com/office/drawing/2014/main" id="{A13304F0-F401-473C-9A70-92693428C4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804" y="3946680"/>
            <a:ext cx="4457709" cy="2412497"/>
          </a:xfrm>
          <a:prstGeom prst="rect">
            <a:avLst/>
          </a:prstGeom>
        </p:spPr>
      </p:pic>
      <p:sp>
        <p:nvSpPr>
          <p:cNvPr id="12" name="正方形/長方形 11"/>
          <p:cNvSpPr/>
          <p:nvPr/>
        </p:nvSpPr>
        <p:spPr>
          <a:xfrm>
            <a:off x="3711126" y="3537227"/>
            <a:ext cx="4031987" cy="6207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kumimoji="1" lang="en-US" altLang="ja-JP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Approximated surface</a:t>
            </a:r>
            <a:br>
              <a:rPr kumimoji="1" lang="en-US" altLang="ja-JP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1" lang="en-US" altLang="ja-JP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the growth model.</a:t>
            </a:r>
            <a:endParaRPr kumimoji="1" lang="ja-JP" alt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正方形/長方形 10"/>
              <p:cNvSpPr/>
              <p:nvPr/>
            </p:nvSpPr>
            <p:spPr>
              <a:xfrm>
                <a:off x="5544108" y="680346"/>
                <a:ext cx="3563014" cy="732429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sz="2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2. Scatter diagram</a:t>
                </a:r>
                <a:br>
                  <a:rPr kumimoji="1" lang="en-US" altLang="ja-JP" sz="2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kumimoji="1" lang="en-US" altLang="ja-JP" sz="2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among </a:t>
                </a:r>
                <a14:m>
                  <m:oMath xmlns:m="http://schemas.openxmlformats.org/officeDocument/2006/math">
                    <m:r>
                      <a:rPr kumimoji="1" lang="en-US" altLang="ja-JP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h</m:t>
                    </m:r>
                    <m:r>
                      <a:rPr kumimoji="1" lang="en-US" altLang="ja-JP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 </m:t>
                    </m:r>
                    <m:sSub>
                      <m:sSubPr>
                        <m:ctrlPr>
                          <a:rPr kumimoji="1" lang="en-US" altLang="ja-JP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kumimoji="1" lang="en-US" altLang="ja-JP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𝑗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cat</m:t>
                        </m:r>
                      </m:sub>
                    </m:sSub>
                    <m:r>
                      <a:rPr kumimoji="1" lang="en-US" altLang="ja-JP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 </m:t>
                    </m:r>
                    <m:r>
                      <a:rPr kumimoji="1" lang="en-US" altLang="ja-JP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𝑎𝑛𝑑</m:t>
                    </m:r>
                    <m:r>
                      <a:rPr kumimoji="1" lang="en-US" altLang="ja-JP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sSub>
                      <m:sSubPr>
                        <m:ctrlPr>
                          <a:rPr kumimoji="1" lang="en-US" altLang="ja-JP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kumimoji="1" lang="en-US" altLang="ja-JP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𝑗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dif</m:t>
                        </m:r>
                      </m:sub>
                    </m:sSub>
                  </m:oMath>
                </a14:m>
                <a:endParaRPr kumimoji="1" lang="ja-JP" altLang="en-US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正方形/長方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4108" y="680346"/>
                <a:ext cx="3563014" cy="732429"/>
              </a:xfrm>
              <a:prstGeom prst="rect">
                <a:avLst/>
              </a:prstGeom>
              <a:blipFill>
                <a:blip r:embed="rId7"/>
                <a:stretch>
                  <a:fillRect b="-1129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8649473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2B13B20-C930-4157-93F7-1061781AB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One-Plate Test/Simulation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91D7552-F75C-4CC9-8FE9-3646D4A686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Comparison of Surface Potential Time </a:t>
            </a: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istories</a:t>
            </a:r>
            <a:endParaRPr kumimoji="1" lang="ja-JP" altLang="en-US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D7645C8-20CC-4816-85E6-D6508E71B9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57</a:t>
            </a:fld>
            <a:endParaRPr lang="ja-JP" altLang="en-US" dirty="0"/>
          </a:p>
        </p:txBody>
      </p:sp>
      <p:sp>
        <p:nvSpPr>
          <p:cNvPr id="5" name="角丸四角形 5">
            <a:extLst>
              <a:ext uri="{FF2B5EF4-FFF2-40B4-BE49-F238E27FC236}">
                <a16:creationId xmlns:a16="http://schemas.microsoft.com/office/drawing/2014/main" id="{62A1DE41-025A-424B-9C04-3EDD23CAEF2B}"/>
              </a:ext>
            </a:extLst>
          </p:cNvPr>
          <p:cNvSpPr/>
          <p:nvPr/>
        </p:nvSpPr>
        <p:spPr>
          <a:xfrm>
            <a:off x="231045" y="5589240"/>
            <a:ext cx="8671491" cy="720080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US" altLang="ja-JP" sz="2400" dirty="0"/>
              <a:t>The simulation curves agree well with the experimental ones</a:t>
            </a:r>
            <a:br>
              <a:rPr lang="en-US" altLang="ja-JP" sz="2400" dirty="0"/>
            </a:br>
            <a:r>
              <a:rPr lang="en-US" altLang="ja-JP" sz="2400" dirty="0"/>
              <a:t>with small error in the results at lower voltages.</a:t>
            </a:r>
            <a:endParaRPr kumimoji="1" lang="ja-JP" altLang="en-US" sz="2400" dirty="0"/>
          </a:p>
        </p:txBody>
      </p:sp>
      <p:pic>
        <p:nvPicPr>
          <p:cNvPr id="14" name="グラフィックス 13">
            <a:extLst>
              <a:ext uri="{FF2B5EF4-FFF2-40B4-BE49-F238E27FC236}">
                <a16:creationId xmlns:a16="http://schemas.microsoft.com/office/drawing/2014/main" id="{B8DCF0C9-2FD5-4C0F-BA4B-DBBB389247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697" y="1088740"/>
            <a:ext cx="4572697" cy="4128129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CCF018D0-2E63-44CF-822C-8646A519FC59}"/>
              </a:ext>
            </a:extLst>
          </p:cNvPr>
          <p:cNvSpPr txBox="1"/>
          <p:nvPr/>
        </p:nvSpPr>
        <p:spPr>
          <a:xfrm>
            <a:off x="1353007" y="5153126"/>
            <a:ext cx="72154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Stirred (with Flow)                                Unstirred (without Flow)</a:t>
            </a:r>
            <a:endParaRPr kumimoji="1" lang="ja-JP" altLang="en-US" sz="2000" dirty="0"/>
          </a:p>
        </p:txBody>
      </p:sp>
      <p:pic>
        <p:nvPicPr>
          <p:cNvPr id="17" name="グラフィックス 16">
            <a:extLst>
              <a:ext uri="{FF2B5EF4-FFF2-40B4-BE49-F238E27FC236}">
                <a16:creationId xmlns:a16="http://schemas.microsoft.com/office/drawing/2014/main" id="{FDF0C607-15CA-4247-B735-0F30FFD25C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70605" y="1088740"/>
            <a:ext cx="4572697" cy="412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56965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2B13B20-C930-4157-93F7-1061781AB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One-Plate Test/Simulation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91D7552-F75C-4CC9-8FE9-3646D4A686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Comparison of Current Density Time </a:t>
            </a: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istories</a:t>
            </a:r>
            <a:endParaRPr kumimoji="1" lang="ja-JP" altLang="en-US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D7645C8-20CC-4816-85E6-D6508E71B9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58</a:t>
            </a:fld>
            <a:endParaRPr lang="ja-JP" altLang="en-US" dirty="0"/>
          </a:p>
        </p:txBody>
      </p:sp>
      <p:pic>
        <p:nvPicPr>
          <p:cNvPr id="12" name="グラフィックス 11">
            <a:extLst>
              <a:ext uri="{FF2B5EF4-FFF2-40B4-BE49-F238E27FC236}">
                <a16:creationId xmlns:a16="http://schemas.microsoft.com/office/drawing/2014/main" id="{3CA9EAC3-0983-4BA0-AC9C-0346C33831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697" y="1093537"/>
            <a:ext cx="4572697" cy="4099659"/>
          </a:xfrm>
          <a:prstGeom prst="rect">
            <a:avLst/>
          </a:prstGeom>
        </p:spPr>
      </p:pic>
      <p:pic>
        <p:nvPicPr>
          <p:cNvPr id="7" name="グラフィックス 6">
            <a:extLst>
              <a:ext uri="{FF2B5EF4-FFF2-40B4-BE49-F238E27FC236}">
                <a16:creationId xmlns:a16="http://schemas.microsoft.com/office/drawing/2014/main" id="{F808A4B0-5EAB-4A63-B233-D2A6AE3183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66444" y="1093536"/>
            <a:ext cx="4572697" cy="4099659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5EA200F-884E-4524-8068-25CEF9E89215}"/>
              </a:ext>
            </a:extLst>
          </p:cNvPr>
          <p:cNvSpPr txBox="1"/>
          <p:nvPr/>
        </p:nvSpPr>
        <p:spPr>
          <a:xfrm>
            <a:off x="1353007" y="5153126"/>
            <a:ext cx="72154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Stirred (with Flow)                                Unstirred (without Flow)</a:t>
            </a:r>
            <a:endParaRPr kumimoji="1" lang="ja-JP" altLang="en-US" sz="2000" dirty="0"/>
          </a:p>
        </p:txBody>
      </p:sp>
      <p:sp>
        <p:nvSpPr>
          <p:cNvPr id="10" name="角丸四角形 5">
            <a:extLst>
              <a:ext uri="{FF2B5EF4-FFF2-40B4-BE49-F238E27FC236}">
                <a16:creationId xmlns:a16="http://schemas.microsoft.com/office/drawing/2014/main" id="{620B73E6-997F-46C8-8E64-8B9ED9218C27}"/>
              </a:ext>
            </a:extLst>
          </p:cNvPr>
          <p:cNvSpPr/>
          <p:nvPr/>
        </p:nvSpPr>
        <p:spPr>
          <a:xfrm>
            <a:off x="231045" y="5589240"/>
            <a:ext cx="8671491" cy="720080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US" altLang="ja-JP" sz="2400" dirty="0"/>
              <a:t>The simulation curves agree well with the experimental ones</a:t>
            </a:r>
            <a:br>
              <a:rPr lang="en-US" altLang="ja-JP" sz="2400" dirty="0"/>
            </a:br>
            <a:r>
              <a:rPr lang="en-US" altLang="ja-JP" sz="2400" dirty="0"/>
              <a:t>with small error in the results at lower voltages.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26735660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2B13B20-C930-4157-93F7-1061781AB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One-Plate Test/Simulation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91D7552-F75C-4CC9-8FE9-3646D4A686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Comparison of </a:t>
            </a: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Film Thickness </a:t>
            </a: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Time </a:t>
            </a: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istories</a:t>
            </a:r>
            <a:endParaRPr kumimoji="1" lang="ja-JP" altLang="en-US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D7645C8-20CC-4816-85E6-D6508E71B9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59</a:t>
            </a:fld>
            <a:endParaRPr lang="ja-JP" altLang="en-US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1B6E941-693A-4D8F-8692-1072EB587303}"/>
              </a:ext>
            </a:extLst>
          </p:cNvPr>
          <p:cNvSpPr txBox="1"/>
          <p:nvPr/>
        </p:nvSpPr>
        <p:spPr>
          <a:xfrm>
            <a:off x="1353007" y="5153126"/>
            <a:ext cx="72154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Stirred (with Flow)                                Unstirred (without Flow)</a:t>
            </a:r>
            <a:endParaRPr kumimoji="1" lang="ja-JP" altLang="en-US" sz="2000" dirty="0"/>
          </a:p>
        </p:txBody>
      </p:sp>
      <p:pic>
        <p:nvPicPr>
          <p:cNvPr id="11" name="グラフィックス 10">
            <a:extLst>
              <a:ext uri="{FF2B5EF4-FFF2-40B4-BE49-F238E27FC236}">
                <a16:creationId xmlns:a16="http://schemas.microsoft.com/office/drawing/2014/main" id="{DA41BC0B-4351-4829-AECD-286B7A34D2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065067"/>
            <a:ext cx="4572697" cy="4128129"/>
          </a:xfrm>
          <a:prstGeom prst="rect">
            <a:avLst/>
          </a:prstGeom>
        </p:spPr>
      </p:pic>
      <p:pic>
        <p:nvPicPr>
          <p:cNvPr id="14" name="グラフィックス 13">
            <a:extLst>
              <a:ext uri="{FF2B5EF4-FFF2-40B4-BE49-F238E27FC236}">
                <a16:creationId xmlns:a16="http://schemas.microsoft.com/office/drawing/2014/main" id="{F57D8B69-41DF-4166-9090-8720639D87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46638" y="1065067"/>
            <a:ext cx="4572697" cy="4128129"/>
          </a:xfrm>
          <a:prstGeom prst="rect">
            <a:avLst/>
          </a:prstGeom>
        </p:spPr>
      </p:pic>
      <p:sp>
        <p:nvSpPr>
          <p:cNvPr id="15" name="角丸四角形 5">
            <a:extLst>
              <a:ext uri="{FF2B5EF4-FFF2-40B4-BE49-F238E27FC236}">
                <a16:creationId xmlns:a16="http://schemas.microsoft.com/office/drawing/2014/main" id="{56F66094-C17F-4F18-9CA8-E2085A209E86}"/>
              </a:ext>
            </a:extLst>
          </p:cNvPr>
          <p:cNvSpPr/>
          <p:nvPr/>
        </p:nvSpPr>
        <p:spPr>
          <a:xfrm>
            <a:off x="231045" y="5589240"/>
            <a:ext cx="8671491" cy="720080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US" altLang="ja-JP" sz="2400" dirty="0"/>
              <a:t>The simulation curves agree well with the experimental ones</a:t>
            </a:r>
            <a:br>
              <a:rPr lang="en-US" altLang="ja-JP" sz="2400" dirty="0"/>
            </a:br>
            <a:r>
              <a:rPr lang="en-US" altLang="ja-JP" sz="2400" dirty="0"/>
              <a:t>with small error in the results at lower voltages.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702581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E4B6C3C6-37EA-4B09-BBCC-BBC5E18DC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Difficulty in ED for Carbodies</a:t>
            </a:r>
            <a:endParaRPr kumimoji="1" lang="ja-JP" altLang="en-US" dirty="0"/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3A2A2B80-C321-47D0-93F7-DED4727247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ja-JP" sz="2400" dirty="0"/>
          </a:p>
          <a:p>
            <a:endParaRPr lang="en-US" altLang="ja-JP" sz="2400" dirty="0"/>
          </a:p>
          <a:p>
            <a:endParaRPr lang="en-US" altLang="ja-JP" sz="2400" dirty="0"/>
          </a:p>
          <a:p>
            <a:endParaRPr lang="en-US" altLang="ja-JP" sz="2400" dirty="0"/>
          </a:p>
          <a:p>
            <a:endParaRPr lang="en-US" altLang="ja-JP" sz="2400" dirty="0"/>
          </a:p>
          <a:p>
            <a:endParaRPr lang="en-US" altLang="ja-JP" sz="2400" dirty="0"/>
          </a:p>
          <a:p>
            <a:pPr marL="0" indent="0">
              <a:buNone/>
            </a:pPr>
            <a:endParaRPr lang="en-US" altLang="ja-JP" sz="1400" dirty="0"/>
          </a:p>
          <a:p>
            <a:endParaRPr lang="en-US" altLang="ja-JP" sz="200" spc="-20" dirty="0">
              <a:solidFill>
                <a:srgbClr val="FF0000"/>
              </a:solidFill>
            </a:endParaRPr>
          </a:p>
          <a:p>
            <a:r>
              <a:rPr lang="en-US" altLang="ja-JP" sz="2400" spc="-20" dirty="0">
                <a:solidFill>
                  <a:srgbClr val="FF0000"/>
                </a:solidFill>
              </a:rPr>
              <a:t>Undercarriages</a:t>
            </a:r>
            <a:r>
              <a:rPr lang="en-US" altLang="ja-JP" sz="2400" spc="-20" dirty="0"/>
              <a:t> are exposed to severe corrosive environments, </a:t>
            </a:r>
            <a:r>
              <a:rPr lang="en-US" altLang="ja-JP" sz="2400" dirty="0"/>
              <a:t>especially due to seawater or snow-melting chemicals.</a:t>
            </a:r>
          </a:p>
          <a:p>
            <a:r>
              <a:rPr lang="en-US" altLang="ja-JP" sz="2400" dirty="0"/>
              <a:t>Some undercarriage parts (such as a </a:t>
            </a:r>
            <a:r>
              <a:rPr lang="en-US" altLang="ja-JP" sz="2400" b="1" dirty="0"/>
              <a:t>side sill</a:t>
            </a:r>
            <a:r>
              <a:rPr lang="en-US" altLang="ja-JP" sz="2400" dirty="0"/>
              <a:t>) have </a:t>
            </a:r>
            <a:r>
              <a:rPr lang="en-US" altLang="ja-JP" sz="2400" b="1" dirty="0"/>
              <a:t>bag-like complex structures </a:t>
            </a:r>
            <a:r>
              <a:rPr lang="en-US" altLang="ja-JP" sz="2400" dirty="0"/>
              <a:t>with many ED holes.</a:t>
            </a:r>
          </a:p>
          <a:p>
            <a:r>
              <a:rPr lang="en-US" altLang="ja-JP" sz="2400" dirty="0"/>
              <a:t>It is </a:t>
            </a:r>
            <a:r>
              <a:rPr lang="en-US" altLang="ja-JP" sz="2400" dirty="0">
                <a:solidFill>
                  <a:srgbClr val="0000CC"/>
                </a:solidFill>
              </a:rPr>
              <a:t>not easy to deposit a required minimal thick film at the innermost faces</a:t>
            </a:r>
            <a:r>
              <a:rPr lang="en-US" altLang="ja-JP" sz="2400" dirty="0"/>
              <a:t> of a bag-like structure, even for ED. </a:t>
            </a:r>
          </a:p>
          <a:p>
            <a:r>
              <a:rPr lang="en-US" altLang="ja-JP" sz="2400" dirty="0" err="1"/>
              <a:t>Carbody</a:t>
            </a:r>
            <a:r>
              <a:rPr lang="en-US" altLang="ja-JP" sz="2400" dirty="0"/>
              <a:t> design must consider the difficulty in ED process.</a:t>
            </a:r>
            <a:endParaRPr kumimoji="1" lang="ja-JP" altLang="en-US" sz="2400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8807EFCC-AD10-4AFA-BD81-8C7FBA2531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6</a:t>
            </a:fld>
            <a:endParaRPr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A729CDA5-8F58-42C2-AB8C-D52A2C3D6F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076" y="692696"/>
            <a:ext cx="3715469" cy="2786602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4B27436-AA88-4F1B-895F-DCC2E0DAA616}"/>
              </a:ext>
            </a:extLst>
          </p:cNvPr>
          <p:cNvSpPr txBox="1"/>
          <p:nvPr/>
        </p:nvSpPr>
        <p:spPr>
          <a:xfrm rot="20992963">
            <a:off x="5880425" y="1191979"/>
            <a:ext cx="162409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ja-JP" sz="2400" dirty="0">
                <a:solidFill>
                  <a:schemeClr val="bg1"/>
                </a:solidFill>
              </a:rPr>
              <a:t>Side Sill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9729364D-9B4D-421E-A282-01893A56B1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92696"/>
            <a:ext cx="4968044" cy="2788315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B540E7D5-ED3D-469C-BA80-6D394B633DA7}"/>
              </a:ext>
            </a:extLst>
          </p:cNvPr>
          <p:cNvSpPr/>
          <p:nvPr/>
        </p:nvSpPr>
        <p:spPr>
          <a:xfrm>
            <a:off x="2820617" y="3187472"/>
            <a:ext cx="2321213" cy="2769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altLang="ja-JP" dirty="0">
                <a:solidFill>
                  <a:schemeClr val="bg1">
                    <a:lumMod val="65000"/>
                  </a:schemeClr>
                </a:solidFill>
              </a:rPr>
              <a:t>https://www.goauto.ca/</a:t>
            </a:r>
            <a:endParaRPr lang="ja-JP" alt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37485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4-Plate BOX Test/Simulation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Outline</a:t>
            </a:r>
          </a:p>
          <a:p>
            <a:pPr marL="0" indent="0">
              <a:buNone/>
            </a:pPr>
            <a:endParaRPr kumimoji="1" lang="en-US" altLang="ja-JP" sz="2400" dirty="0"/>
          </a:p>
          <a:p>
            <a:pPr marL="0" indent="0">
              <a:buNone/>
            </a:pPr>
            <a:endParaRPr kumimoji="1"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kumimoji="1"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kumimoji="1"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900" dirty="0"/>
          </a:p>
          <a:p>
            <a:r>
              <a:rPr lang="en-US" altLang="ja-JP" sz="2400" dirty="0"/>
              <a:t>Model for stirred BC is assigned to the outer surface, while that for unstirred BC is assigned to the other inner surfaces.  </a:t>
            </a:r>
          </a:p>
          <a:p>
            <a:r>
              <a:rPr lang="en-US" altLang="ja-JP" sz="2400" b="1" dirty="0"/>
              <a:t>Accuracy of surface potential and final film thickness at the measurement points are evaluated </a:t>
            </a:r>
            <a:r>
              <a:rPr lang="en-US" altLang="ja-JP" sz="2400" dirty="0"/>
              <a:t>using ES-FEM-T4.</a:t>
            </a:r>
            <a:endParaRPr lang="en-US" altLang="ja-JP" sz="2400" b="1" dirty="0"/>
          </a:p>
          <a:p>
            <a:pPr marL="0" indent="0">
              <a:buNone/>
            </a:pPr>
            <a:endParaRPr kumimoji="1" lang="en-US" altLang="ja-JP" sz="2400" b="1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60</a:t>
            </a:fld>
            <a:endParaRPr lang="ja-JP" altLang="en-US" dirty="0"/>
          </a:p>
        </p:txBody>
      </p:sp>
      <p:pic>
        <p:nvPicPr>
          <p:cNvPr id="5" name="コンテンツ プレースホルダー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22736" y="1294642"/>
            <a:ext cx="3401392" cy="2939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4" t="9149" r="709" b="12175"/>
          <a:stretch/>
        </p:blipFill>
        <p:spPr>
          <a:xfrm rot="16200000" flipH="1">
            <a:off x="-264223" y="1833137"/>
            <a:ext cx="2939697" cy="1836205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2771800" y="3554900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>
                <a:solidFill>
                  <a:schemeClr val="bg1"/>
                </a:solidFill>
              </a:rPr>
              <a:t>Film Thickness 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730" y="1448780"/>
            <a:ext cx="3493681" cy="2620261"/>
          </a:xfrm>
          <a:prstGeom prst="rect">
            <a:avLst/>
          </a:prstGeom>
        </p:spPr>
      </p:pic>
      <p:sp>
        <p:nvSpPr>
          <p:cNvPr id="9" name="正方形/長方形 8"/>
          <p:cNvSpPr/>
          <p:nvPr/>
        </p:nvSpPr>
        <p:spPr>
          <a:xfrm>
            <a:off x="5780893" y="3754955"/>
            <a:ext cx="324317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ja-JP" sz="1600" dirty="0"/>
              <a:t>(</a:t>
            </a:r>
            <a:r>
              <a:rPr lang="ja-JP" altLang="en-US" sz="1600" dirty="0"/>
              <a:t>http://plaza.rakuten.co.jp/heroc</a:t>
            </a:r>
            <a:r>
              <a:rPr lang="en-US" altLang="ja-JP" sz="1600" dirty="0"/>
              <a:t>)</a:t>
            </a:r>
            <a:endParaRPr lang="ja-JP" altLang="en-US" sz="1600" dirty="0"/>
          </a:p>
        </p:txBody>
      </p:sp>
      <p:sp>
        <p:nvSpPr>
          <p:cNvPr id="13" name="テキスト ボックス 12"/>
          <p:cNvSpPr txBox="1"/>
          <p:nvPr/>
        </p:nvSpPr>
        <p:spPr>
          <a:xfrm rot="20926171">
            <a:off x="6178480" y="2611507"/>
            <a:ext cx="162409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ja-JP" sz="2400" dirty="0">
                <a:solidFill>
                  <a:schemeClr val="bg1"/>
                </a:solidFill>
              </a:rPr>
              <a:t>Side Sill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45016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F6FE824-794F-4448-8BC2-56C02C1F9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4-Plate BOX Simulation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CD7E9E8-4F3D-4D6F-8F1D-98D96E47E8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hoto of the 4-Plate BOX Test</a:t>
            </a:r>
            <a:endParaRPr kumimoji="1" lang="ja-JP" altLang="en-US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0250370-A6D0-4A01-A9C9-0A608A603B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61</a:t>
            </a:fld>
            <a:endParaRPr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D051B6F9-BB30-4C47-9417-15AC41CCD3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1" r="2142"/>
          <a:stretch/>
        </p:blipFill>
        <p:spPr>
          <a:xfrm>
            <a:off x="2361636" y="1538544"/>
            <a:ext cx="4428481" cy="3780912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F747051-34B9-4415-8B56-E614F9F70B18}"/>
              </a:ext>
            </a:extLst>
          </p:cNvPr>
          <p:cNvSpPr txBox="1"/>
          <p:nvPr/>
        </p:nvSpPr>
        <p:spPr>
          <a:xfrm>
            <a:off x="5707663" y="2672916"/>
            <a:ext cx="52578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Paint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0063877F-D820-436B-9DBB-DD5FB1660C69}"/>
              </a:ext>
            </a:extLst>
          </p:cNvPr>
          <p:cNvCxnSpPr/>
          <p:nvPr/>
        </p:nvCxnSpPr>
        <p:spPr>
          <a:xfrm flipH="1">
            <a:off x="5241448" y="2852936"/>
            <a:ext cx="432048" cy="28803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FB2E205-2023-48B3-8CF4-0E91065416CD}"/>
              </a:ext>
            </a:extLst>
          </p:cNvPr>
          <p:cNvSpPr txBox="1"/>
          <p:nvPr/>
        </p:nvSpPr>
        <p:spPr>
          <a:xfrm>
            <a:off x="2614438" y="2240868"/>
            <a:ext cx="52578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BOX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07B30BD4-BD72-4BC3-A2A3-9BC9687ED8E9}"/>
              </a:ext>
            </a:extLst>
          </p:cNvPr>
          <p:cNvCxnSpPr>
            <a:cxnSpLocks/>
            <a:stCxn id="11" idx="3"/>
          </p:cNvCxnSpPr>
          <p:nvPr/>
        </p:nvCxnSpPr>
        <p:spPr>
          <a:xfrm>
            <a:off x="3140223" y="2379368"/>
            <a:ext cx="993544" cy="570547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C005ECC6-3784-48D2-99EA-67785AE8A647}"/>
              </a:ext>
            </a:extLst>
          </p:cNvPr>
          <p:cNvSpPr txBox="1"/>
          <p:nvPr/>
        </p:nvSpPr>
        <p:spPr>
          <a:xfrm>
            <a:off x="5092088" y="3914354"/>
            <a:ext cx="196418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en-US" altLang="ja-JP" dirty="0">
                <a:solidFill>
                  <a:schemeClr val="bg1"/>
                </a:solidFill>
              </a:rPr>
              <a:t>Thermostatic</a:t>
            </a:r>
            <a:br>
              <a:rPr kumimoji="1" lang="en-US" altLang="ja-JP" dirty="0">
                <a:solidFill>
                  <a:schemeClr val="bg1"/>
                </a:solidFill>
              </a:rPr>
            </a:br>
            <a:r>
              <a:rPr kumimoji="1" lang="en-US" altLang="ja-JP" dirty="0">
                <a:solidFill>
                  <a:schemeClr val="bg1"/>
                </a:solidFill>
              </a:rPr>
              <a:t>Bath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63C09820-07F0-4CA9-92FB-D1AB452AFB7A}"/>
              </a:ext>
            </a:extLst>
          </p:cNvPr>
          <p:cNvSpPr txBox="1"/>
          <p:nvPr/>
        </p:nvSpPr>
        <p:spPr>
          <a:xfrm>
            <a:off x="4013396" y="3700795"/>
            <a:ext cx="112496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en-US" altLang="ja-JP" dirty="0">
                <a:solidFill>
                  <a:schemeClr val="bg1"/>
                </a:solidFill>
              </a:rPr>
              <a:t>Container</a:t>
            </a:r>
            <a:br>
              <a:rPr kumimoji="1" lang="en-US" altLang="ja-JP" dirty="0">
                <a:solidFill>
                  <a:schemeClr val="bg1"/>
                </a:solidFill>
              </a:rPr>
            </a:br>
            <a:r>
              <a:rPr kumimoji="1" lang="en-US" altLang="ja-JP" dirty="0">
                <a:solidFill>
                  <a:schemeClr val="bg1"/>
                </a:solidFill>
              </a:rPr>
              <a:t>(Anode)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58224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2B13B20-C930-4157-93F7-1061781AB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4-Plate BOX Test/Simulation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91D7552-F75C-4CC9-8FE9-3646D4A686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Comparison of Surface Potential Time </a:t>
            </a: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istories</a:t>
            </a:r>
            <a:endParaRPr kumimoji="1" lang="ja-JP" altLang="en-US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D7645C8-20CC-4816-85E6-D6508E71B9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62</a:t>
            </a:fld>
            <a:endParaRPr lang="ja-JP" altLang="en-US" dirty="0"/>
          </a:p>
        </p:txBody>
      </p:sp>
      <p:pic>
        <p:nvPicPr>
          <p:cNvPr id="10" name="グラフィックス 9">
            <a:extLst>
              <a:ext uri="{FF2B5EF4-FFF2-40B4-BE49-F238E27FC236}">
                <a16:creationId xmlns:a16="http://schemas.microsoft.com/office/drawing/2014/main" id="{B03246E7-9DD1-43FE-A9C8-0FCE0D8F07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68889" y="1073254"/>
            <a:ext cx="6595110" cy="4011930"/>
          </a:xfrm>
          <a:prstGeom prst="rect">
            <a:avLst/>
          </a:prstGeom>
        </p:spPr>
      </p:pic>
      <p:sp>
        <p:nvSpPr>
          <p:cNvPr id="11" name="角丸四角形 5">
            <a:extLst>
              <a:ext uri="{FF2B5EF4-FFF2-40B4-BE49-F238E27FC236}">
                <a16:creationId xmlns:a16="http://schemas.microsoft.com/office/drawing/2014/main" id="{D8533145-7090-4AAC-9753-09AD28480EBD}"/>
              </a:ext>
            </a:extLst>
          </p:cNvPr>
          <p:cNvSpPr/>
          <p:nvPr/>
        </p:nvSpPr>
        <p:spPr>
          <a:xfrm>
            <a:off x="231045" y="5265204"/>
            <a:ext cx="8671491" cy="620712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US" altLang="ja-JP" sz="2400" dirty="0"/>
              <a:t>The simulation curves agree well with the experimental ones.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12242370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2B13B20-C930-4157-93F7-1061781AB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4-Plate BOX Test/Simulation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91D7552-F75C-4CC9-8FE9-3646D4A686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Comparison of Current Density Time </a:t>
            </a: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istories</a:t>
            </a:r>
            <a:endParaRPr kumimoji="1" lang="ja-JP" altLang="en-US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D7645C8-20CC-4816-85E6-D6508E71B9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63</a:t>
            </a:fld>
            <a:endParaRPr lang="ja-JP" altLang="en-US" dirty="0"/>
          </a:p>
        </p:txBody>
      </p:sp>
      <p:sp>
        <p:nvSpPr>
          <p:cNvPr id="5" name="角丸四角形 5">
            <a:extLst>
              <a:ext uri="{FF2B5EF4-FFF2-40B4-BE49-F238E27FC236}">
                <a16:creationId xmlns:a16="http://schemas.microsoft.com/office/drawing/2014/main" id="{62A1DE41-025A-424B-9C04-3EDD23CAEF2B}"/>
              </a:ext>
            </a:extLst>
          </p:cNvPr>
          <p:cNvSpPr/>
          <p:nvPr/>
        </p:nvSpPr>
        <p:spPr>
          <a:xfrm>
            <a:off x="231045" y="5265204"/>
            <a:ext cx="8671491" cy="620712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US" altLang="ja-JP" sz="2400" dirty="0"/>
              <a:t>The simulation curves agree well with the experimental ones.</a:t>
            </a:r>
            <a:endParaRPr kumimoji="1" lang="ja-JP" altLang="en-US" sz="2400" dirty="0"/>
          </a:p>
        </p:txBody>
      </p:sp>
      <p:pic>
        <p:nvPicPr>
          <p:cNvPr id="7" name="グラフィックス 6">
            <a:extLst>
              <a:ext uri="{FF2B5EF4-FFF2-40B4-BE49-F238E27FC236}">
                <a16:creationId xmlns:a16="http://schemas.microsoft.com/office/drawing/2014/main" id="{46F39155-E727-40C4-8D9B-28135CCED4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51744" y="1042392"/>
            <a:ext cx="66294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57097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2B13B20-C930-4157-93F7-1061781AB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4-Plate BOX Test/Simulation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91D7552-F75C-4CC9-8FE9-3646D4A686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Comparison of Film Thickness Time </a:t>
            </a: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istories</a:t>
            </a: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11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en-US" altLang="ja-JP" sz="2000" dirty="0"/>
              <a:t>Further improvement of the ED constitutive model is required.</a:t>
            </a:r>
            <a:endParaRPr kumimoji="1" lang="en-US" altLang="ja-JP" sz="20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D7645C8-20CC-4816-85E6-D6508E71B9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64</a:t>
            </a:fld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角丸四角形 5">
                <a:extLst>
                  <a:ext uri="{FF2B5EF4-FFF2-40B4-BE49-F238E27FC236}">
                    <a16:creationId xmlns:a16="http://schemas.microsoft.com/office/drawing/2014/main" id="{62A1DE41-025A-424B-9C04-3EDD23CAEF2B}"/>
                  </a:ext>
                </a:extLst>
              </p:cNvPr>
              <p:cNvSpPr/>
              <p:nvPr/>
            </p:nvSpPr>
            <p:spPr>
              <a:xfrm>
                <a:off x="231045" y="4905165"/>
                <a:ext cx="8671491" cy="864096"/>
              </a:xfrm>
              <a:prstGeom prst="roundRect">
                <a:avLst/>
              </a:pr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altLang="ja-JP" sz="2400" dirty="0"/>
                  <a:t>The simulation curves agree well with the experimental ones,</a:t>
                </a:r>
                <a:br>
                  <a:rPr lang="en-US" altLang="ja-JP" sz="2400" dirty="0"/>
                </a:br>
                <a:r>
                  <a:rPr lang="en-US" altLang="ja-JP" sz="2400" dirty="0"/>
                  <a:t>except the curve on the innermost face (G-Face): </a:t>
                </a:r>
                <a14:m>
                  <m:oMath xmlns:m="http://schemas.openxmlformats.org/officeDocument/2006/math"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3 </m:t>
                    </m:r>
                    <m:r>
                      <m:rPr>
                        <m:sty m:val="p"/>
                      </m:rPr>
                      <a:rPr lang="en-US" altLang="ja-JP" sz="2400" b="0" i="0" smtClean="0">
                        <a:latin typeface="Cambria Math" panose="02040503050406030204" pitchFamily="18" charset="0"/>
                      </a:rPr>
                      <m:t>μm</m:t>
                    </m:r>
                  </m:oMath>
                </a14:m>
                <a:r>
                  <a:rPr lang="en-US" altLang="ja-JP" sz="2400" dirty="0"/>
                  <a:t> error.</a:t>
                </a:r>
                <a:endParaRPr kumimoji="1" lang="ja-JP" altLang="en-US" sz="2400" dirty="0"/>
              </a:p>
            </p:txBody>
          </p:sp>
        </mc:Choice>
        <mc:Fallback xmlns="">
          <p:sp>
            <p:nvSpPr>
              <p:cNvPr id="5" name="角丸四角形 5">
                <a:extLst>
                  <a:ext uri="{FF2B5EF4-FFF2-40B4-BE49-F238E27FC236}">
                    <a16:creationId xmlns:a16="http://schemas.microsoft.com/office/drawing/2014/main" id="{62A1DE41-025A-424B-9C04-3EDD23CAEF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045" y="4905165"/>
                <a:ext cx="8671491" cy="864096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グラフィックス 9">
            <a:extLst>
              <a:ext uri="{FF2B5EF4-FFF2-40B4-BE49-F238E27FC236}">
                <a16:creationId xmlns:a16="http://schemas.microsoft.com/office/drawing/2014/main" id="{918E1D29-48CF-4669-A929-6C8966992D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68889" y="1088740"/>
            <a:ext cx="6595110" cy="374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75773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" t="29205" r="1700" b="32618"/>
          <a:stretch/>
        </p:blipFill>
        <p:spPr>
          <a:xfrm>
            <a:off x="11231" y="1324330"/>
            <a:ext cx="5012021" cy="1240574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Actual Line Test/Simulation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Overview</a:t>
            </a:r>
            <a:r>
              <a:rPr lang="ja-JP" altLang="en-US" dirty="0"/>
              <a:t>                       </a:t>
            </a:r>
            <a:r>
              <a:rPr kumimoji="1" lang="en-US" altLang="ja-JP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Six Measurement Points</a:t>
            </a:r>
            <a:endParaRPr lang="en-US" altLang="ja-JP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en-US" altLang="ja-JP" u="sng" dirty="0"/>
          </a:p>
          <a:p>
            <a:pPr marL="0" indent="0">
              <a:buNone/>
            </a:pPr>
            <a:endParaRPr lang="en-US" altLang="ja-JP" u="sng" dirty="0"/>
          </a:p>
          <a:p>
            <a:pPr marL="0" indent="0">
              <a:buNone/>
            </a:pPr>
            <a:endParaRPr kumimoji="1" lang="en-US" altLang="ja-JP" u="sng" dirty="0"/>
          </a:p>
          <a:p>
            <a:pPr marL="0" indent="0">
              <a:buNone/>
            </a:pPr>
            <a:endParaRPr lang="en-US" altLang="ja-JP" sz="2400" dirty="0"/>
          </a:p>
          <a:p>
            <a:r>
              <a:rPr lang="en-US" altLang="ja-JP" sz="2400" dirty="0"/>
              <a:t>Half-body analysis</a:t>
            </a:r>
            <a:br>
              <a:rPr lang="en-US" altLang="ja-JP" sz="2400" dirty="0"/>
            </a:br>
            <a:r>
              <a:rPr lang="en-US" altLang="ja-JP" sz="2400" dirty="0"/>
              <a:t>(only right-hand side).</a:t>
            </a:r>
          </a:p>
          <a:p>
            <a:r>
              <a:rPr lang="en-US" altLang="ja-JP" sz="2400" dirty="0"/>
              <a:t>Entire line shape, carbody motion, and electrode conditions are faithfully reproduced.</a:t>
            </a:r>
          </a:p>
          <a:p>
            <a:r>
              <a:rPr lang="en-US" altLang="ja-JP" sz="2400" dirty="0"/>
              <a:t>Model for stirred BC is assigned to the outer surface, while that for unstirred BC is assigned to the inner surface.  </a:t>
            </a:r>
          </a:p>
          <a:p>
            <a:r>
              <a:rPr lang="en-US" altLang="ja-JP" sz="2400" b="1" dirty="0"/>
              <a:t>Accuracy of surface potential and final film thickness at the measurement points are evaluated </a:t>
            </a:r>
            <a:r>
              <a:rPr lang="en-US" altLang="ja-JP" sz="2400" dirty="0"/>
              <a:t>using ES-FEM-T4.</a:t>
            </a:r>
            <a:endParaRPr lang="en-US" altLang="ja-JP" sz="2400" b="1" dirty="0"/>
          </a:p>
          <a:p>
            <a:pPr>
              <a:buFont typeface="Wingdings" panose="05000000000000000000" pitchFamily="2" charset="2"/>
              <a:buChar char="Ø"/>
            </a:pP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65</a:t>
            </a:fld>
            <a:endParaRPr lang="ja-JP" altLang="en-US" dirty="0"/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D9DF83FF-0D02-4AB0-98B4-802F34B22060}"/>
              </a:ext>
            </a:extLst>
          </p:cNvPr>
          <p:cNvGrpSpPr/>
          <p:nvPr/>
        </p:nvGrpSpPr>
        <p:grpSpPr>
          <a:xfrm>
            <a:off x="4167290" y="1012866"/>
            <a:ext cx="4869206" cy="2812178"/>
            <a:chOff x="4072326" y="1577590"/>
            <a:chExt cx="4869206" cy="2812178"/>
          </a:xfrm>
        </p:grpSpPr>
        <p:grpSp>
          <p:nvGrpSpPr>
            <p:cNvPr id="12" name="グループ化 11"/>
            <p:cNvGrpSpPr/>
            <p:nvPr/>
          </p:nvGrpSpPr>
          <p:grpSpPr>
            <a:xfrm>
              <a:off x="4967388" y="1825639"/>
              <a:ext cx="3884004" cy="2438454"/>
              <a:chOff x="1168399" y="1313324"/>
              <a:chExt cx="7022919" cy="4409126"/>
            </a:xfrm>
          </p:grpSpPr>
          <p:pic>
            <p:nvPicPr>
              <p:cNvPr id="5" name="図 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68399" y="1313324"/>
                <a:ext cx="7022919" cy="4409126"/>
              </a:xfrm>
              <a:prstGeom prst="rect">
                <a:avLst/>
              </a:prstGeom>
            </p:spPr>
          </p:pic>
          <p:sp>
            <p:nvSpPr>
              <p:cNvPr id="7" name="テキスト ボックス 6"/>
              <p:cNvSpPr txBox="1"/>
              <p:nvPr/>
            </p:nvSpPr>
            <p:spPr>
              <a:xfrm>
                <a:off x="1445321" y="2490480"/>
                <a:ext cx="345379" cy="279180"/>
              </a:xfrm>
              <a:prstGeom prst="rect">
                <a:avLst/>
              </a:prstGeom>
              <a:noFill/>
            </p:spPr>
            <p:txBody>
              <a:bodyPr wrap="square" tIns="46800" bIns="46800" rtlCol="0" anchor="ctr" anchorCtr="0">
                <a:spAutoFit/>
              </a:bodyPr>
              <a:lstStyle/>
              <a:p>
                <a:r>
                  <a:rPr kumimoji="1" lang="ja-JP" altLang="en-US" sz="1200" dirty="0">
                    <a:solidFill>
                      <a:srgbClr val="FF0000"/>
                    </a:solidFill>
                  </a:rPr>
                  <a:t>●</a:t>
                </a:r>
                <a:endParaRPr kumimoji="1" lang="ja-JP" altLang="en-US" sz="1200" dirty="0"/>
              </a:p>
            </p:txBody>
          </p:sp>
          <p:sp>
            <p:nvSpPr>
              <p:cNvPr id="8" name="テキスト ボックス 7"/>
              <p:cNvSpPr txBox="1"/>
              <p:nvPr/>
            </p:nvSpPr>
            <p:spPr>
              <a:xfrm>
                <a:off x="3702467" y="1664980"/>
                <a:ext cx="345379" cy="279180"/>
              </a:xfrm>
              <a:prstGeom prst="rect">
                <a:avLst/>
              </a:prstGeom>
              <a:noFill/>
            </p:spPr>
            <p:txBody>
              <a:bodyPr wrap="square" tIns="46800" bIns="46800" rtlCol="0" anchor="ctr" anchorCtr="0">
                <a:spAutoFit/>
              </a:bodyPr>
              <a:lstStyle/>
              <a:p>
                <a:r>
                  <a:rPr kumimoji="1" lang="ja-JP" altLang="en-US" sz="1200" dirty="0">
                    <a:solidFill>
                      <a:srgbClr val="FF0000"/>
                    </a:solidFill>
                  </a:rPr>
                  <a:t>●</a:t>
                </a:r>
                <a:endParaRPr kumimoji="1" lang="ja-JP" altLang="en-US" sz="1200" dirty="0"/>
              </a:p>
            </p:txBody>
          </p:sp>
          <p:sp>
            <p:nvSpPr>
              <p:cNvPr id="9" name="テキスト ボックス 8"/>
              <p:cNvSpPr txBox="1"/>
              <p:nvPr/>
            </p:nvSpPr>
            <p:spPr>
              <a:xfrm>
                <a:off x="7283867" y="3378297"/>
                <a:ext cx="345379" cy="279180"/>
              </a:xfrm>
              <a:prstGeom prst="rect">
                <a:avLst/>
              </a:prstGeom>
              <a:noFill/>
            </p:spPr>
            <p:txBody>
              <a:bodyPr wrap="square" tIns="46800" bIns="46800" rtlCol="0" anchor="ctr" anchorCtr="0">
                <a:spAutoFit/>
              </a:bodyPr>
              <a:lstStyle/>
              <a:p>
                <a:r>
                  <a:rPr kumimoji="1" lang="ja-JP" altLang="en-US" sz="1200" dirty="0">
                    <a:solidFill>
                      <a:srgbClr val="FF0000"/>
                    </a:solidFill>
                  </a:rPr>
                  <a:t>●</a:t>
                </a:r>
                <a:endParaRPr kumimoji="1" lang="ja-JP" altLang="en-US" sz="1200" dirty="0"/>
              </a:p>
            </p:txBody>
          </p:sp>
          <p:sp>
            <p:nvSpPr>
              <p:cNvPr id="10" name="テキスト ボックス 9"/>
              <p:cNvSpPr txBox="1"/>
              <p:nvPr/>
            </p:nvSpPr>
            <p:spPr>
              <a:xfrm>
                <a:off x="3270667" y="4395480"/>
                <a:ext cx="345379" cy="279180"/>
              </a:xfrm>
              <a:prstGeom prst="rect">
                <a:avLst/>
              </a:prstGeom>
              <a:noFill/>
            </p:spPr>
            <p:txBody>
              <a:bodyPr wrap="square" tIns="46800" bIns="46800" rtlCol="0" anchor="ctr" anchorCtr="0">
                <a:spAutoFit/>
              </a:bodyPr>
              <a:lstStyle/>
              <a:p>
                <a:r>
                  <a:rPr kumimoji="1" lang="ja-JP" altLang="en-US" sz="1200" dirty="0">
                    <a:solidFill>
                      <a:srgbClr val="FF0000"/>
                    </a:solidFill>
                  </a:rPr>
                  <a:t>●</a:t>
                </a:r>
                <a:endParaRPr kumimoji="1" lang="ja-JP" altLang="en-US" sz="1200" dirty="0"/>
              </a:p>
            </p:txBody>
          </p:sp>
          <p:sp>
            <p:nvSpPr>
              <p:cNvPr id="11" name="テキスト ボックス 10"/>
              <p:cNvSpPr txBox="1"/>
              <p:nvPr/>
            </p:nvSpPr>
            <p:spPr>
              <a:xfrm>
                <a:off x="2925288" y="3599790"/>
                <a:ext cx="345379" cy="279180"/>
              </a:xfrm>
              <a:prstGeom prst="rect">
                <a:avLst/>
              </a:prstGeom>
              <a:noFill/>
            </p:spPr>
            <p:txBody>
              <a:bodyPr wrap="square" tIns="46800" bIns="46800" rtlCol="0" anchor="ctr" anchorCtr="0">
                <a:spAutoFit/>
              </a:bodyPr>
              <a:lstStyle/>
              <a:p>
                <a:r>
                  <a:rPr kumimoji="1" lang="ja-JP" altLang="en-US" sz="1200" dirty="0">
                    <a:solidFill>
                      <a:srgbClr val="FF0000"/>
                    </a:solidFill>
                  </a:rPr>
                  <a:t>●</a:t>
                </a:r>
                <a:endParaRPr kumimoji="1" lang="ja-JP" altLang="en-US" sz="1200" dirty="0"/>
              </a:p>
            </p:txBody>
          </p:sp>
        </p:grpSp>
        <p:cxnSp>
          <p:nvCxnSpPr>
            <p:cNvPr id="34" name="直線コネクタ 33"/>
            <p:cNvCxnSpPr>
              <a:cxnSpLocks/>
            </p:cNvCxnSpPr>
            <p:nvPr/>
          </p:nvCxnSpPr>
          <p:spPr>
            <a:xfrm flipV="1">
              <a:off x="5695364" y="3200946"/>
              <a:ext cx="339172" cy="45344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テキスト ボックス 5"/>
            <p:cNvSpPr txBox="1"/>
            <p:nvPr/>
          </p:nvSpPr>
          <p:spPr>
            <a:xfrm>
              <a:off x="7470825" y="2348544"/>
              <a:ext cx="1470707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dirty="0"/>
                <a:t>Ch.2</a:t>
              </a:r>
              <a:r>
                <a:rPr kumimoji="1" lang="ja-JP" altLang="en-US" sz="2000" dirty="0"/>
                <a:t>：</a:t>
              </a:r>
              <a:r>
                <a:rPr kumimoji="1" lang="en-US" altLang="ja-JP" sz="2000" dirty="0"/>
                <a:t>Hood</a:t>
              </a:r>
              <a:endParaRPr kumimoji="1" lang="ja-JP" altLang="en-US" sz="2000" dirty="0"/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6679091" y="1688955"/>
              <a:ext cx="1670438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dirty="0"/>
                <a:t>Ch.4</a:t>
              </a:r>
              <a:r>
                <a:rPr kumimoji="1" lang="ja-JP" altLang="en-US" sz="2000" dirty="0"/>
                <a:t>：</a:t>
              </a:r>
              <a:r>
                <a:rPr kumimoji="1" lang="en-US" altLang="ja-JP" sz="2000" dirty="0"/>
                <a:t>Roof</a:t>
              </a:r>
              <a:endParaRPr kumimoji="1" lang="ja-JP" altLang="en-US" sz="2000" dirty="0"/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4252919" y="3654388"/>
              <a:ext cx="1981111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dirty="0"/>
                <a:t>Ch.3</a:t>
              </a:r>
              <a:r>
                <a:rPr kumimoji="1" lang="ja-JP" altLang="en-US" sz="2000" dirty="0"/>
                <a:t>：</a:t>
              </a:r>
              <a:r>
                <a:rPr kumimoji="1" lang="en-US" altLang="ja-JP" sz="2000" dirty="0"/>
                <a:t>Side Door</a:t>
              </a:r>
              <a:endParaRPr kumimoji="1" lang="ja-JP" altLang="en-US" sz="2000" dirty="0"/>
            </a:p>
          </p:txBody>
        </p:sp>
        <p:sp>
          <p:nvSpPr>
            <p:cNvPr id="20" name="テキスト ボックス 19"/>
            <p:cNvSpPr txBox="1"/>
            <p:nvPr/>
          </p:nvSpPr>
          <p:spPr>
            <a:xfrm>
              <a:off x="6398074" y="3989658"/>
              <a:ext cx="1951455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dirty="0"/>
                <a:t>Ch.5</a:t>
              </a:r>
              <a:r>
                <a:rPr kumimoji="1" lang="ja-JP" altLang="en-US" sz="2000" dirty="0"/>
                <a:t>：</a:t>
              </a:r>
              <a:r>
                <a:rPr kumimoji="1" lang="en-US" altLang="ja-JP" sz="2000" dirty="0"/>
                <a:t>Side Sill</a:t>
              </a:r>
              <a:endParaRPr kumimoji="1" lang="ja-JP" altLang="en-US" sz="2000" dirty="0"/>
            </a:p>
          </p:txBody>
        </p:sp>
        <p:sp>
          <p:nvSpPr>
            <p:cNvPr id="21" name="テキスト ボックス 20"/>
            <p:cNvSpPr txBox="1"/>
            <p:nvPr/>
          </p:nvSpPr>
          <p:spPr>
            <a:xfrm>
              <a:off x="4251562" y="1577590"/>
              <a:ext cx="2047461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dirty="0"/>
                <a:t>Ch.7</a:t>
              </a:r>
              <a:r>
                <a:rPr kumimoji="1" lang="ja-JP" altLang="en-US" sz="2000" dirty="0"/>
                <a:t>：</a:t>
              </a:r>
              <a:r>
                <a:rPr kumimoji="1" lang="en-US" altLang="ja-JP" sz="2000" dirty="0"/>
                <a:t>Back Door</a:t>
              </a:r>
              <a:endParaRPr kumimoji="1" lang="ja-JP" altLang="en-US" sz="2000" dirty="0"/>
            </a:p>
          </p:txBody>
        </p:sp>
        <p:cxnSp>
          <p:nvCxnSpPr>
            <p:cNvPr id="22" name="直線コネクタ 21"/>
            <p:cNvCxnSpPr/>
            <p:nvPr/>
          </p:nvCxnSpPr>
          <p:spPr>
            <a:xfrm flipH="1" flipV="1">
              <a:off x="5239455" y="1988452"/>
              <a:ext cx="28776" cy="49393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コネクタ 23"/>
            <p:cNvCxnSpPr/>
            <p:nvPr/>
          </p:nvCxnSpPr>
          <p:spPr>
            <a:xfrm flipV="1">
              <a:off x="6559858" y="2004059"/>
              <a:ext cx="141173" cy="603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線コネクタ 39"/>
            <p:cNvCxnSpPr/>
            <p:nvPr/>
          </p:nvCxnSpPr>
          <p:spPr>
            <a:xfrm flipH="1" flipV="1">
              <a:off x="6303854" y="3631110"/>
              <a:ext cx="672526" cy="3585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線コネクタ 44"/>
            <p:cNvCxnSpPr/>
            <p:nvPr/>
          </p:nvCxnSpPr>
          <p:spPr>
            <a:xfrm flipH="1" flipV="1">
              <a:off x="8349529" y="2741721"/>
              <a:ext cx="111991" cy="24619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B71D9DCA-433B-4BF4-BDE7-8E097AA9F634}"/>
                </a:ext>
              </a:extLst>
            </p:cNvPr>
            <p:cNvSpPr txBox="1"/>
            <p:nvPr/>
          </p:nvSpPr>
          <p:spPr>
            <a:xfrm>
              <a:off x="4072326" y="3215577"/>
              <a:ext cx="1461140" cy="40011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dirty="0"/>
                <a:t>Ch.6</a:t>
              </a:r>
              <a:r>
                <a:rPr kumimoji="1" lang="ja-JP" altLang="en-US" sz="2000" dirty="0"/>
                <a:t>：</a:t>
              </a:r>
              <a:r>
                <a:rPr kumimoji="1" lang="en-US" altLang="ja-JP" sz="2000" dirty="0"/>
                <a:t>Floor</a:t>
              </a:r>
              <a:endParaRPr kumimoji="1" lang="ja-JP" alt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77969758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Actual Line Test/Simulation</a:t>
            </a:r>
            <a:endParaRPr kumimoji="1" lang="ja-JP" altLang="en-US" dirty="0"/>
          </a:p>
        </p:txBody>
      </p:sp>
      <p:sp>
        <p:nvSpPr>
          <p:cNvPr id="7" name="コンテンツ プレースホルダー 6">
            <a:extLst>
              <a:ext uri="{FF2B5EF4-FFF2-40B4-BE49-F238E27FC236}">
                <a16:creationId xmlns:a16="http://schemas.microsoft.com/office/drawing/2014/main" id="{CA87A44C-38DA-42A7-94C3-3A01B247F7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Time History of Applied Voltage </a:t>
            </a: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Anodes</a:t>
            </a:r>
          </a:p>
          <a:p>
            <a:pPr marL="0" indent="0">
              <a:buNone/>
            </a:pPr>
            <a:endParaRPr kumimoji="1"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kumimoji="1" lang="en-US" altLang="ja-JP" sz="2400" dirty="0"/>
              <a:t>“Stage 1” denotes anodes on the entry side, whereas</a:t>
            </a:r>
            <a:br>
              <a:rPr lang="en-US" altLang="ja-JP" sz="2400" dirty="0"/>
            </a:br>
            <a:r>
              <a:rPr lang="en-US" altLang="ja-JP" sz="2400" dirty="0"/>
              <a:t>“Stage 2” denotes anodes on the exit side.</a:t>
            </a:r>
          </a:p>
          <a:p>
            <a:r>
              <a:rPr lang="en-US" altLang="ja-JP" sz="2400" dirty="0"/>
              <a:t>Note that </a:t>
            </a:r>
            <a:r>
              <a:rPr lang="en-US" altLang="ja-JP" sz="2400" b="1" dirty="0"/>
              <a:t>there is a sudden turn on/off of power</a:t>
            </a:r>
            <a:r>
              <a:rPr lang="en-US" altLang="ja-JP" sz="2400" dirty="0"/>
              <a:t>.</a:t>
            </a:r>
            <a:endParaRPr kumimoji="1" lang="ja-JP" altLang="en-US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66</a:t>
            </a:fld>
            <a:endParaRPr lang="ja-JP" altLang="en-US" dirty="0"/>
          </a:p>
        </p:txBody>
      </p:sp>
      <p:pic>
        <p:nvPicPr>
          <p:cNvPr id="22" name="グラフィックス 21">
            <a:extLst>
              <a:ext uri="{FF2B5EF4-FFF2-40B4-BE49-F238E27FC236}">
                <a16:creationId xmlns:a16="http://schemas.microsoft.com/office/drawing/2014/main" id="{860D0052-E1B7-4994-8AE8-E2FB87735A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1520" y="1160748"/>
            <a:ext cx="6156684" cy="3983022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A438AF0B-DDEC-4CDF-8B98-F85D13CA55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" t="29205" r="1700" b="32618"/>
          <a:stretch/>
        </p:blipFill>
        <p:spPr>
          <a:xfrm>
            <a:off x="4867681" y="3429000"/>
            <a:ext cx="4276320" cy="1058474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27908B0-5365-41B0-A4D4-0A948745A448}"/>
              </a:ext>
            </a:extLst>
          </p:cNvPr>
          <p:cNvSpPr txBox="1"/>
          <p:nvPr/>
        </p:nvSpPr>
        <p:spPr>
          <a:xfrm rot="566008">
            <a:off x="5440810" y="3938843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Stage 1</a:t>
            </a:r>
            <a:endParaRPr kumimoji="1" lang="ja-JP" altLang="en-US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6E84FF2-7BB0-49AE-9EEE-48D339E4C923}"/>
              </a:ext>
            </a:extLst>
          </p:cNvPr>
          <p:cNvSpPr txBox="1"/>
          <p:nvPr/>
        </p:nvSpPr>
        <p:spPr>
          <a:xfrm rot="524623">
            <a:off x="6828645" y="4158279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Stage 2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2649872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Actual Line Test/Simulation</a:t>
            </a:r>
            <a:endParaRPr kumimoji="1" lang="ja-JP" altLang="en-US" dirty="0"/>
          </a:p>
        </p:txBody>
      </p:sp>
      <p:sp>
        <p:nvSpPr>
          <p:cNvPr id="7" name="コンテンツ プレースホルダー 6">
            <a:extLst>
              <a:ext uri="{FF2B5EF4-FFF2-40B4-BE49-F238E27FC236}">
                <a16:creationId xmlns:a16="http://schemas.microsoft.com/office/drawing/2014/main" id="{CA87A44C-38DA-42A7-94C3-3A01B247F7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Comparison of Surface </a:t>
            </a: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otential </a:t>
            </a: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ime </a:t>
            </a: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istories</a:t>
            </a:r>
            <a:endParaRPr kumimoji="1" lang="ja-JP" altLang="en-US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67</a:t>
            </a:fld>
            <a:endParaRPr lang="ja-JP" altLang="en-US" dirty="0"/>
          </a:p>
        </p:txBody>
      </p:sp>
      <p:sp>
        <p:nvSpPr>
          <p:cNvPr id="31" name="角丸四角形 30"/>
          <p:cNvSpPr/>
          <p:nvPr/>
        </p:nvSpPr>
        <p:spPr>
          <a:xfrm>
            <a:off x="943428" y="5185814"/>
            <a:ext cx="7257143" cy="1123506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400" dirty="0"/>
              <a:t>Although the rise in surface potential tends to be faster in the simulation, </a:t>
            </a:r>
            <a:r>
              <a:rPr lang="en-US" altLang="ja-JP" sz="2400" dirty="0">
                <a:solidFill>
                  <a:srgbClr val="FF0000"/>
                </a:solidFill>
              </a:rPr>
              <a:t>the measurement curves are nearly reproduced</a:t>
            </a:r>
            <a:r>
              <a:rPr lang="en-US" altLang="ja-JP" sz="2400" dirty="0"/>
              <a:t>. </a:t>
            </a:r>
            <a:endParaRPr lang="ja-JP" altLang="en-US" sz="2400" dirty="0"/>
          </a:p>
        </p:txBody>
      </p:sp>
      <p:pic>
        <p:nvPicPr>
          <p:cNvPr id="18" name="グラフィックス 17">
            <a:extLst>
              <a:ext uri="{FF2B5EF4-FFF2-40B4-BE49-F238E27FC236}">
                <a16:creationId xmlns:a16="http://schemas.microsoft.com/office/drawing/2014/main" id="{1089A317-7A45-4519-806E-A43C6F03EA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5717" y="1124744"/>
            <a:ext cx="4290727" cy="4005358"/>
          </a:xfrm>
          <a:prstGeom prst="rect">
            <a:avLst/>
          </a:prstGeom>
        </p:spPr>
      </p:pic>
      <p:pic>
        <p:nvPicPr>
          <p:cNvPr id="20" name="グラフィックス 19">
            <a:extLst>
              <a:ext uri="{FF2B5EF4-FFF2-40B4-BE49-F238E27FC236}">
                <a16:creationId xmlns:a16="http://schemas.microsoft.com/office/drawing/2014/main" id="{A3514A76-A8AB-408A-B606-B8527A7A05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66444" y="1124744"/>
            <a:ext cx="4290727" cy="4005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02586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Actual Line Test/Simulation</a:t>
            </a:r>
            <a:endParaRPr kumimoji="1" lang="ja-JP" altLang="en-US" dirty="0"/>
          </a:p>
        </p:txBody>
      </p:sp>
      <p:sp>
        <p:nvSpPr>
          <p:cNvPr id="7" name="コンテンツ プレースホルダー 6">
            <a:extLst>
              <a:ext uri="{FF2B5EF4-FFF2-40B4-BE49-F238E27FC236}">
                <a16:creationId xmlns:a16="http://schemas.microsoft.com/office/drawing/2014/main" id="{CA87A44C-38DA-42A7-94C3-3A01B247F7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Comparison of Surface </a:t>
            </a: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otential </a:t>
            </a: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ime </a:t>
            </a: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istories</a:t>
            </a:r>
            <a:endParaRPr kumimoji="1" lang="ja-JP" altLang="en-US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68</a:t>
            </a:fld>
            <a:endParaRPr lang="ja-JP" altLang="en-US" dirty="0"/>
          </a:p>
        </p:txBody>
      </p:sp>
      <p:pic>
        <p:nvPicPr>
          <p:cNvPr id="10" name="グラフィックス 9">
            <a:extLst>
              <a:ext uri="{FF2B5EF4-FFF2-40B4-BE49-F238E27FC236}">
                <a16:creationId xmlns:a16="http://schemas.microsoft.com/office/drawing/2014/main" id="{F5B2E516-B809-4232-9E70-5A810AC9DF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6252" y="1124744"/>
            <a:ext cx="4290727" cy="4005358"/>
          </a:xfrm>
          <a:prstGeom prst="rect">
            <a:avLst/>
          </a:prstGeom>
        </p:spPr>
      </p:pic>
      <p:pic>
        <p:nvPicPr>
          <p:cNvPr id="12" name="グラフィックス 11">
            <a:extLst>
              <a:ext uri="{FF2B5EF4-FFF2-40B4-BE49-F238E27FC236}">
                <a16:creationId xmlns:a16="http://schemas.microsoft.com/office/drawing/2014/main" id="{15B3CBB6-BAB1-41EB-8287-E763EEE0B3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70483" y="1124744"/>
            <a:ext cx="4290727" cy="4005358"/>
          </a:xfrm>
          <a:prstGeom prst="rect">
            <a:avLst/>
          </a:prstGeom>
        </p:spPr>
      </p:pic>
      <p:sp>
        <p:nvSpPr>
          <p:cNvPr id="17" name="角丸四角形 30">
            <a:extLst>
              <a:ext uri="{FF2B5EF4-FFF2-40B4-BE49-F238E27FC236}">
                <a16:creationId xmlns:a16="http://schemas.microsoft.com/office/drawing/2014/main" id="{53874BE8-2058-4381-9E60-645B65849C0A}"/>
              </a:ext>
            </a:extLst>
          </p:cNvPr>
          <p:cNvSpPr/>
          <p:nvPr/>
        </p:nvSpPr>
        <p:spPr>
          <a:xfrm>
            <a:off x="943428" y="5185814"/>
            <a:ext cx="7257143" cy="1123506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400" dirty="0"/>
              <a:t>Although the rise in surface potential tends to be faster in the simulation, </a:t>
            </a:r>
            <a:r>
              <a:rPr lang="en-US" altLang="ja-JP" sz="2400" dirty="0">
                <a:solidFill>
                  <a:srgbClr val="FF0000"/>
                </a:solidFill>
              </a:rPr>
              <a:t>the measurement curves are nearly reproduced</a:t>
            </a:r>
            <a:r>
              <a:rPr lang="en-US" altLang="ja-JP" sz="2400" dirty="0"/>
              <a:t>. </a:t>
            </a:r>
            <a:endParaRPr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2248123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Actual Line Test/Simulation</a:t>
            </a:r>
            <a:endParaRPr kumimoji="1" lang="ja-JP" altLang="en-US" dirty="0"/>
          </a:p>
        </p:txBody>
      </p:sp>
      <p:sp>
        <p:nvSpPr>
          <p:cNvPr id="7" name="コンテンツ プレースホルダー 6">
            <a:extLst>
              <a:ext uri="{FF2B5EF4-FFF2-40B4-BE49-F238E27FC236}">
                <a16:creationId xmlns:a16="http://schemas.microsoft.com/office/drawing/2014/main" id="{CA87A44C-38DA-42A7-94C3-3A01B247F7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Comparison of Surface </a:t>
            </a: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otential </a:t>
            </a: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ime </a:t>
            </a: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istories</a:t>
            </a:r>
            <a:endParaRPr kumimoji="1" lang="ja-JP" altLang="en-US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69</a:t>
            </a:fld>
            <a:endParaRPr lang="ja-JP" altLang="en-US" dirty="0"/>
          </a:p>
        </p:txBody>
      </p:sp>
      <p:pic>
        <p:nvPicPr>
          <p:cNvPr id="13" name="グラフィックス 12">
            <a:extLst>
              <a:ext uri="{FF2B5EF4-FFF2-40B4-BE49-F238E27FC236}">
                <a16:creationId xmlns:a16="http://schemas.microsoft.com/office/drawing/2014/main" id="{8282C6F2-89A0-411A-9D15-939B37EBDA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5717" y="1124744"/>
            <a:ext cx="4290727" cy="4005358"/>
          </a:xfrm>
          <a:prstGeom prst="rect">
            <a:avLst/>
          </a:prstGeom>
        </p:spPr>
      </p:pic>
      <p:pic>
        <p:nvPicPr>
          <p:cNvPr id="15" name="グラフィックス 14">
            <a:extLst>
              <a:ext uri="{FF2B5EF4-FFF2-40B4-BE49-F238E27FC236}">
                <a16:creationId xmlns:a16="http://schemas.microsoft.com/office/drawing/2014/main" id="{26A4984F-EB1D-4C3E-8AE0-C0622AB8AA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66444" y="1125249"/>
            <a:ext cx="4290727" cy="4005358"/>
          </a:xfrm>
          <a:prstGeom prst="rect">
            <a:avLst/>
          </a:prstGeom>
        </p:spPr>
      </p:pic>
      <p:sp>
        <p:nvSpPr>
          <p:cNvPr id="18" name="角丸四角形 30">
            <a:extLst>
              <a:ext uri="{FF2B5EF4-FFF2-40B4-BE49-F238E27FC236}">
                <a16:creationId xmlns:a16="http://schemas.microsoft.com/office/drawing/2014/main" id="{37CA1751-22F1-4164-B557-0AF715CCD1B9}"/>
              </a:ext>
            </a:extLst>
          </p:cNvPr>
          <p:cNvSpPr/>
          <p:nvPr/>
        </p:nvSpPr>
        <p:spPr>
          <a:xfrm>
            <a:off x="943428" y="5185814"/>
            <a:ext cx="7257143" cy="1123506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400" dirty="0"/>
              <a:t>The measurement results are reproduced with </a:t>
            </a:r>
            <a:r>
              <a:rPr lang="en-US" altLang="ja-JP" sz="2400" dirty="0">
                <a:solidFill>
                  <a:srgbClr val="FF0000"/>
                </a:solidFill>
              </a:rPr>
              <a:t>good accuracy even for inner plates (Ch.6: Floor)</a:t>
            </a:r>
            <a:r>
              <a:rPr lang="en-US" altLang="ja-JP" sz="2400" dirty="0"/>
              <a:t>, where lack of accuracy has been an issue.</a:t>
            </a:r>
            <a:endParaRPr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7454783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428D7AD-3C53-414A-B98B-D99948D8E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Need for ED Simulation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AB3519B-AFEF-4783-BE7F-6C500ED04B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sz="2400" dirty="0"/>
              <a:t>In a car company, this kind of battle may happens.</a:t>
            </a:r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kumimoji="1"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kumimoji="1"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kumimoji="1"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r>
              <a:rPr lang="en-US" altLang="ja-JP" sz="2400" dirty="0"/>
              <a:t>To resolve this battle, </a:t>
            </a:r>
            <a:endParaRPr kumimoji="1" lang="en-US" altLang="ja-JP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431F08C-2743-4394-9071-63AF447984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7</a:t>
            </a:fld>
            <a:endParaRPr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CBEB6D27-E9A2-43A0-8E6C-53630F400D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0" b="50000"/>
          <a:stretch/>
        </p:blipFill>
        <p:spPr>
          <a:xfrm>
            <a:off x="1175187" y="1043569"/>
            <a:ext cx="6858000" cy="2520280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9F9B92D-D8C7-431C-9569-3428156DC77A}"/>
              </a:ext>
            </a:extLst>
          </p:cNvPr>
          <p:cNvSpPr txBox="1"/>
          <p:nvPr/>
        </p:nvSpPr>
        <p:spPr>
          <a:xfrm>
            <a:off x="1181271" y="3604954"/>
            <a:ext cx="22236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/>
              <a:t>Corrosion Section</a:t>
            </a:r>
            <a:endParaRPr kumimoji="1" lang="ja-JP" altLang="en-US" sz="2000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E921026-DE4C-4292-906B-8A320252C630}"/>
              </a:ext>
            </a:extLst>
          </p:cNvPr>
          <p:cNvSpPr txBox="1"/>
          <p:nvPr/>
        </p:nvSpPr>
        <p:spPr>
          <a:xfrm>
            <a:off x="5407716" y="3604954"/>
            <a:ext cx="29324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Strength/</a:t>
            </a:r>
            <a:r>
              <a:rPr kumimoji="1" lang="en-US" altLang="ja-JP" sz="2000" dirty="0"/>
              <a:t>Stiffness</a:t>
            </a:r>
            <a:r>
              <a:rPr kumimoji="1" lang="en-US" altLang="ja-JP" dirty="0"/>
              <a:t> Section</a:t>
            </a:r>
            <a:endParaRPr kumimoji="1" lang="ja-JP" altLang="en-US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DB5D710-94FE-4F35-8ADA-579538675DD4}"/>
              </a:ext>
            </a:extLst>
          </p:cNvPr>
          <p:cNvSpPr txBox="1"/>
          <p:nvPr/>
        </p:nvSpPr>
        <p:spPr>
          <a:xfrm>
            <a:off x="3361799" y="1632407"/>
            <a:ext cx="1197764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>
                <a:solidFill>
                  <a:srgbClr val="FF0000"/>
                </a:solidFill>
              </a:rPr>
              <a:t>More</a:t>
            </a:r>
            <a:br>
              <a:rPr kumimoji="1" lang="en-US" altLang="ja-JP" dirty="0">
                <a:solidFill>
                  <a:srgbClr val="FF0000"/>
                </a:solidFill>
              </a:rPr>
            </a:br>
            <a:r>
              <a:rPr kumimoji="1" lang="en-US" altLang="ja-JP" dirty="0">
                <a:solidFill>
                  <a:srgbClr val="FF0000"/>
                </a:solidFill>
              </a:rPr>
              <a:t>ED holes</a:t>
            </a:r>
            <a:br>
              <a:rPr kumimoji="1" lang="en-US" altLang="ja-JP" dirty="0">
                <a:solidFill>
                  <a:srgbClr val="FF0000"/>
                </a:solidFill>
              </a:rPr>
            </a:br>
            <a:r>
              <a:rPr kumimoji="1" lang="en-US" altLang="ja-JP" dirty="0">
                <a:solidFill>
                  <a:srgbClr val="FF0000"/>
                </a:solidFill>
              </a:rPr>
              <a:t>for safety!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8DB3F29-E618-4F48-8815-5F7AD9ABDC29}"/>
              </a:ext>
            </a:extLst>
          </p:cNvPr>
          <p:cNvSpPr txBox="1"/>
          <p:nvPr/>
        </p:nvSpPr>
        <p:spPr>
          <a:xfrm>
            <a:off x="4589974" y="1632407"/>
            <a:ext cx="1197764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>
                <a:solidFill>
                  <a:srgbClr val="0000CC"/>
                </a:solidFill>
              </a:rPr>
              <a:t>Fewer</a:t>
            </a:r>
            <a:br>
              <a:rPr kumimoji="1" lang="en-US" altLang="ja-JP" dirty="0">
                <a:solidFill>
                  <a:srgbClr val="0000CC"/>
                </a:solidFill>
              </a:rPr>
            </a:br>
            <a:r>
              <a:rPr kumimoji="1" lang="en-US" altLang="ja-JP" dirty="0">
                <a:solidFill>
                  <a:srgbClr val="0000CC"/>
                </a:solidFill>
              </a:rPr>
              <a:t>ED holes</a:t>
            </a:r>
            <a:br>
              <a:rPr kumimoji="1" lang="en-US" altLang="ja-JP" dirty="0">
                <a:solidFill>
                  <a:srgbClr val="0000CC"/>
                </a:solidFill>
              </a:rPr>
            </a:br>
            <a:r>
              <a:rPr kumimoji="1" lang="en-US" altLang="ja-JP" dirty="0">
                <a:solidFill>
                  <a:srgbClr val="0000CC"/>
                </a:solidFill>
              </a:rPr>
              <a:t>for safety!</a:t>
            </a:r>
            <a:endParaRPr kumimoji="1" lang="ja-JP" altLang="en-US" dirty="0">
              <a:solidFill>
                <a:srgbClr val="0000CC"/>
              </a:solidFill>
            </a:endParaRPr>
          </a:p>
        </p:txBody>
      </p:sp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B85A4A12-52EF-4756-A490-056CA62059B0}"/>
              </a:ext>
            </a:extLst>
          </p:cNvPr>
          <p:cNvSpPr/>
          <p:nvPr/>
        </p:nvSpPr>
        <p:spPr>
          <a:xfrm>
            <a:off x="935596" y="4555091"/>
            <a:ext cx="7272283" cy="8181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solidFill>
              <a:schemeClr val="tx1"/>
            </a:solidFill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 simulations </a:t>
            </a:r>
            <a:r>
              <a:rPr lang="en-US" altLang="ja-JP" sz="2400" dirty="0"/>
              <a:t>are important to optimal car design</a:t>
            </a:r>
            <a:br>
              <a:rPr lang="en-US" altLang="ja-JP" sz="2400" dirty="0"/>
            </a:br>
            <a:r>
              <a:rPr lang="en-US" altLang="ja-JP" sz="2400" dirty="0"/>
              <a:t>as well as crash simulations for automotive safety.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E2DB501-1434-413B-AC56-F5C38EB0A232}"/>
              </a:ext>
            </a:extLst>
          </p:cNvPr>
          <p:cNvSpPr txBox="1"/>
          <p:nvPr/>
        </p:nvSpPr>
        <p:spPr>
          <a:xfrm>
            <a:off x="7836591" y="2294127"/>
            <a:ext cx="1307917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/>
              <a:t>Note that</a:t>
            </a:r>
            <a:br>
              <a:rPr kumimoji="1" lang="en-US" altLang="ja-JP" sz="1400" dirty="0"/>
            </a:br>
            <a:r>
              <a:rPr kumimoji="1" lang="en-US" altLang="ja-JP" sz="1400" dirty="0"/>
              <a:t>this is a fiction.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55126270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59B6BC3-08C1-41B1-A342-DD9CA52A2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Actual Line Test/Simulation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33436F0-005C-4E38-B270-697E000071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Comparison of Final Film Thickness</a:t>
            </a:r>
            <a:endParaRPr kumimoji="1" lang="ja-JP" altLang="en-US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4BA45AB-9038-4F66-BE04-58F84A5160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70</a:t>
            </a:fld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表 5">
                <a:extLst>
                  <a:ext uri="{FF2B5EF4-FFF2-40B4-BE49-F238E27FC236}">
                    <a16:creationId xmlns:a16="http://schemas.microsoft.com/office/drawing/2014/main" id="{311D86A2-7152-4139-A9AF-CE046069CB3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27348043"/>
                  </p:ext>
                </p:extLst>
              </p:nvPr>
            </p:nvGraphicFramePr>
            <p:xfrm>
              <a:off x="1182444" y="1304764"/>
              <a:ext cx="6768000" cy="3078480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2052000">
                      <a:extLst>
                        <a:ext uri="{9D8B030D-6E8A-4147-A177-3AD203B41FA5}">
                          <a16:colId xmlns:a16="http://schemas.microsoft.com/office/drawing/2014/main" val="2319242628"/>
                        </a:ext>
                      </a:extLst>
                    </a:gridCol>
                    <a:gridCol w="1440000">
                      <a:extLst>
                        <a:ext uri="{9D8B030D-6E8A-4147-A177-3AD203B41FA5}">
                          <a16:colId xmlns:a16="http://schemas.microsoft.com/office/drawing/2014/main" val="300030439"/>
                        </a:ext>
                      </a:extLst>
                    </a:gridCol>
                    <a:gridCol w="1440000">
                      <a:extLst>
                        <a:ext uri="{9D8B030D-6E8A-4147-A177-3AD203B41FA5}">
                          <a16:colId xmlns:a16="http://schemas.microsoft.com/office/drawing/2014/main" val="2264358368"/>
                        </a:ext>
                      </a:extLst>
                    </a:gridCol>
                    <a:gridCol w="1836000">
                      <a:extLst>
                        <a:ext uri="{9D8B030D-6E8A-4147-A177-3AD203B41FA5}">
                          <a16:colId xmlns:a16="http://schemas.microsoft.com/office/drawing/2014/main" val="112993457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/>
                            <a:t>Point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/>
                            <a:t>Measued (</a:t>
                          </a:r>
                          <a14:m>
                            <m:oMath xmlns:m="http://schemas.openxmlformats.org/officeDocument/2006/math">
                              <m:r>
                                <a:rPr kumimoji="1" lang="en-US" altLang="ja-JP" sz="2000" b="1" i="0" smtClean="0">
                                  <a:latin typeface="Cambria Math" panose="02040503050406030204" pitchFamily="18" charset="0"/>
                                </a:rPr>
                                <m:t>𝛍</m:t>
                              </m:r>
                              <m:r>
                                <a:rPr kumimoji="1" lang="en-US" altLang="ja-JP" sz="2000" b="1" i="0" smtClean="0">
                                  <a:latin typeface="Cambria Math" panose="02040503050406030204" pitchFamily="18" charset="0"/>
                                </a:rPr>
                                <m:t>𝐦</m:t>
                              </m:r>
                            </m:oMath>
                          </a14:m>
                          <a:r>
                            <a:rPr kumimoji="1" lang="en-US" altLang="ja-JP" sz="2000" i="0" dirty="0"/>
                            <a:t>)</a:t>
                          </a:r>
                          <a:endParaRPr kumimoji="1" lang="ja-JP" altLang="en-US" sz="2000" i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/>
                            <a:t>Simulated</a:t>
                          </a:r>
                          <a:br>
                            <a:rPr kumimoji="1" lang="en-US" altLang="ja-JP" sz="2000" dirty="0"/>
                          </a:br>
                          <a:r>
                            <a:rPr kumimoji="1" lang="en-US" altLang="ja-JP" sz="2000" dirty="0"/>
                            <a:t>(</a:t>
                          </a:r>
                          <a14:m>
                            <m:oMath xmlns:m="http://schemas.openxmlformats.org/officeDocument/2006/math">
                              <m:r>
                                <a:rPr kumimoji="1" lang="en-US" altLang="ja-JP" sz="2000" b="1" i="0" smtClean="0">
                                  <a:latin typeface="Cambria Math" panose="02040503050406030204" pitchFamily="18" charset="0"/>
                                </a:rPr>
                                <m:t>𝛍</m:t>
                              </m:r>
                              <m:r>
                                <a:rPr kumimoji="1" lang="en-US" altLang="ja-JP" sz="2000" b="1" i="0" smtClean="0">
                                  <a:latin typeface="Cambria Math" panose="02040503050406030204" pitchFamily="18" charset="0"/>
                                </a:rPr>
                                <m:t>𝐦</m:t>
                              </m:r>
                            </m:oMath>
                          </a14:m>
                          <a:r>
                            <a:rPr kumimoji="1" lang="en-US" altLang="ja-JP" sz="2000" i="0" dirty="0"/>
                            <a:t>)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/>
                            <a:t>Error</a:t>
                          </a:r>
                          <a:br>
                            <a:rPr kumimoji="1" lang="en-US" altLang="ja-JP" sz="2000" dirty="0"/>
                          </a:br>
                          <a:r>
                            <a:rPr kumimoji="1" lang="en-US" altLang="ja-JP" sz="2000" dirty="0"/>
                            <a:t>(</a:t>
                          </a:r>
                          <a14:m>
                            <m:oMath xmlns:m="http://schemas.openxmlformats.org/officeDocument/2006/math">
                              <m:r>
                                <a:rPr kumimoji="1" lang="en-US" altLang="ja-JP" sz="2000" b="1" i="0" smtClean="0">
                                  <a:latin typeface="Cambria Math" panose="02040503050406030204" pitchFamily="18" charset="0"/>
                                </a:rPr>
                                <m:t>𝛍</m:t>
                              </m:r>
                              <m:r>
                                <a:rPr kumimoji="1" lang="en-US" altLang="ja-JP" sz="2000" b="1" i="0" smtClean="0">
                                  <a:latin typeface="Cambria Math" panose="02040503050406030204" pitchFamily="18" charset="0"/>
                                </a:rPr>
                                <m:t>𝐦</m:t>
                              </m:r>
                            </m:oMath>
                          </a14:m>
                          <a:r>
                            <a:rPr kumimoji="1" lang="en-US" altLang="ja-JP" sz="2000" i="0" dirty="0"/>
                            <a:t>)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37949235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kumimoji="1" lang="en-US" altLang="ja-JP" sz="2000" dirty="0"/>
                            <a:t>Ch.2: Hood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/>
                            <a:t>20.1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/>
                            <a:t>21.4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  <m:t>+1.3 (+6.5%)</m:t>
                              </m:r>
                            </m:oMath>
                          </a14:m>
                          <a:r>
                            <a:rPr kumimoji="1" lang="ja-JP" altLang="en-US" sz="2000" dirty="0"/>
                            <a:t> 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76141344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kumimoji="1" lang="en-US" altLang="ja-JP" sz="2000" dirty="0"/>
                            <a:t>Ch.3: Side Door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/>
                            <a:t>19.0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/>
                            <a:t>21.0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  <m:t>+2.0 (+10.5%)</m:t>
                              </m:r>
                            </m:oMath>
                          </a14:m>
                          <a:r>
                            <a:rPr kumimoji="1" lang="ja-JP" altLang="en-US" sz="2000" dirty="0"/>
                            <a:t> 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39237072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kumimoji="1" lang="en-US" altLang="ja-JP" sz="2000" dirty="0"/>
                            <a:t>Ch.4: Roof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/>
                            <a:t>17.0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/>
                            <a:t>19.3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kumimoji="1" lang="en-US" altLang="ja-JP" sz="2000" i="1" smtClean="0">
                                  <a:latin typeface="Cambria Math" panose="02040503050406030204" pitchFamily="18" charset="0"/>
                                </a:rPr>
                                <m:t>+2.3 </m:t>
                              </m:r>
                              <m:d>
                                <m:dPr>
                                  <m:ctrlPr>
                                    <a:rPr kumimoji="1" lang="en-US" altLang="ja-JP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1" lang="en-US" altLang="ja-JP" sz="2000" i="1" smtClean="0">
                                      <a:latin typeface="Cambria Math" panose="02040503050406030204" pitchFamily="18" charset="0"/>
                                    </a:rPr>
                                    <m:t>+13.5%</m:t>
                                  </m:r>
                                </m:e>
                              </m:d>
                            </m:oMath>
                          </a14:m>
                          <a:r>
                            <a:rPr kumimoji="1" lang="ja-JP" altLang="en-US" sz="2000" dirty="0"/>
                            <a:t> 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17766405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kumimoji="1" lang="en-US" altLang="ja-JP" sz="2000" dirty="0"/>
                            <a:t>Ch.5: Side Sill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/>
                            <a:t>20.0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/>
                            <a:t>21.6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kumimoji="1" lang="en-US" altLang="ja-JP" sz="2000" i="1" smtClean="0">
                                  <a:latin typeface="Cambria Math" panose="02040503050406030204" pitchFamily="18" charset="0"/>
                                </a:rPr>
                                <m:t>+1.6 (+8.0%)</m:t>
                              </m:r>
                            </m:oMath>
                          </a14:m>
                          <a:r>
                            <a:rPr kumimoji="1" lang="ja-JP" altLang="en-US" sz="2000" dirty="0"/>
                            <a:t> 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1172763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kumimoji="1" lang="en-US" altLang="ja-JP" sz="2000" dirty="0"/>
                            <a:t>Ch.6: Floor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1" lang="en-US" altLang="ja-JP" sz="20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/>
                            <a:t>14.5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1" lang="en-US" altLang="ja-JP" sz="20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kumimoji="1" lang="ja-JP" altLang="en-US" sz="20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86405991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kumimoji="1" lang="en-US" altLang="ja-JP" sz="2000" dirty="0"/>
                            <a:t>Ch.7: Back Door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/>
                            <a:t>23.0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/>
                            <a:t>20.3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  <m:t>−2.7 (−11.7%)</m:t>
                              </m:r>
                            </m:oMath>
                          </a14:m>
                          <a:r>
                            <a:rPr kumimoji="1" lang="ja-JP" altLang="en-US" sz="2000" dirty="0"/>
                            <a:t> 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12276669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表 5">
                <a:extLst>
                  <a:ext uri="{FF2B5EF4-FFF2-40B4-BE49-F238E27FC236}">
                    <a16:creationId xmlns:a16="http://schemas.microsoft.com/office/drawing/2014/main" id="{311D86A2-7152-4139-A9AF-CE046069CB3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27348043"/>
                  </p:ext>
                </p:extLst>
              </p:nvPr>
            </p:nvGraphicFramePr>
            <p:xfrm>
              <a:off x="1182444" y="1304764"/>
              <a:ext cx="6768000" cy="3078480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2052000">
                      <a:extLst>
                        <a:ext uri="{9D8B030D-6E8A-4147-A177-3AD203B41FA5}">
                          <a16:colId xmlns:a16="http://schemas.microsoft.com/office/drawing/2014/main" val="2319242628"/>
                        </a:ext>
                      </a:extLst>
                    </a:gridCol>
                    <a:gridCol w="1440000">
                      <a:extLst>
                        <a:ext uri="{9D8B030D-6E8A-4147-A177-3AD203B41FA5}">
                          <a16:colId xmlns:a16="http://schemas.microsoft.com/office/drawing/2014/main" val="300030439"/>
                        </a:ext>
                      </a:extLst>
                    </a:gridCol>
                    <a:gridCol w="1440000">
                      <a:extLst>
                        <a:ext uri="{9D8B030D-6E8A-4147-A177-3AD203B41FA5}">
                          <a16:colId xmlns:a16="http://schemas.microsoft.com/office/drawing/2014/main" val="2264358368"/>
                        </a:ext>
                      </a:extLst>
                    </a:gridCol>
                    <a:gridCol w="1836000">
                      <a:extLst>
                        <a:ext uri="{9D8B030D-6E8A-4147-A177-3AD203B41FA5}">
                          <a16:colId xmlns:a16="http://schemas.microsoft.com/office/drawing/2014/main" val="1129934579"/>
                        </a:ext>
                      </a:extLst>
                    </a:gridCol>
                  </a:tblGrid>
                  <a:tr h="7010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/>
                            <a:t>Point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42616" t="-3478" r="-228692" b="-3556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43644" t="-3478" r="-129661" b="-3556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68543" t="-3478" r="-1325" b="-3556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79492356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kumimoji="1" lang="en-US" altLang="ja-JP" sz="2000" dirty="0"/>
                            <a:t>Ch.2: Hood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/>
                            <a:t>20.1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/>
                            <a:t>21.4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68543" t="-183077" r="-1325" b="-52923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61413447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kumimoji="1" lang="en-US" altLang="ja-JP" sz="2000" dirty="0"/>
                            <a:t>Ch.3: Side Door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/>
                            <a:t>19.0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/>
                            <a:t>21.0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68543" t="-283077" r="-1325" b="-42923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2370727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kumimoji="1" lang="en-US" altLang="ja-JP" sz="2000" dirty="0"/>
                            <a:t>Ch.4: Roof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/>
                            <a:t>17.0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/>
                            <a:t>19.3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68543" t="-377273" r="-1325" b="-32272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77664052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kumimoji="1" lang="en-US" altLang="ja-JP" sz="2000" dirty="0"/>
                            <a:t>Ch.5: Side Sill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/>
                            <a:t>20.0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/>
                            <a:t>21.6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68543" t="-484615" r="-1325" b="-22769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1727638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kumimoji="1" lang="en-US" altLang="ja-JP" sz="2000" dirty="0"/>
                            <a:t>Ch.6: Floor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42616" t="-584615" r="-228692" b="-12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/>
                            <a:t>14.5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68543" t="-584615" r="-1325" b="-12769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64059918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kumimoji="1" lang="en-US" altLang="ja-JP" sz="2000" dirty="0"/>
                            <a:t>Ch.7: Back Door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/>
                            <a:t>23.0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/>
                            <a:t>20.3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68543" t="-684615" r="-1325" b="-2769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2276669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角丸四角形 10">
                <a:extLst>
                  <a:ext uri="{FF2B5EF4-FFF2-40B4-BE49-F238E27FC236}">
                    <a16:creationId xmlns:a16="http://schemas.microsoft.com/office/drawing/2014/main" id="{C918F34B-BE97-46D1-A720-23D53C4FAD06}"/>
                  </a:ext>
                </a:extLst>
              </p:cNvPr>
              <p:cNvSpPr/>
              <p:nvPr/>
            </p:nvSpPr>
            <p:spPr>
              <a:xfrm>
                <a:off x="951958" y="4630659"/>
                <a:ext cx="7228971" cy="1210609"/>
              </a:xfrm>
              <a:prstGeom prst="roundRect">
                <a:avLst/>
              </a:pr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sz="2400" dirty="0"/>
                  <a:t>The maximum erro</a:t>
                </a:r>
                <a:r>
                  <a:rPr lang="en-US" altLang="ja-JP" sz="2400" dirty="0"/>
                  <a:t>r is less than </a:t>
                </a:r>
                <a14:m>
                  <m:oMath xmlns:m="http://schemas.openxmlformats.org/officeDocument/2006/math">
                    <m:r>
                      <a:rPr lang="en-US" altLang="ja-JP" sz="2400" b="0" i="0" smtClean="0">
                        <a:latin typeface="Cambria Math" panose="02040503050406030204" pitchFamily="18" charset="0"/>
                      </a:rPr>
                      <m:t>3 </m:t>
                    </m:r>
                    <m:r>
                      <m:rPr>
                        <m:sty m:val="p"/>
                      </m:rPr>
                      <a:rPr lang="en-US" altLang="ja-JP" sz="2400" b="0" i="0" smtClean="0">
                        <a:latin typeface="Cambria Math" panose="02040503050406030204" pitchFamily="18" charset="0"/>
                      </a:rPr>
                      <m:t>μm</m:t>
                    </m:r>
                  </m:oMath>
                </a14:m>
                <a:r>
                  <a:rPr kumimoji="1" lang="en-US" altLang="ja-JP" sz="2400" dirty="0"/>
                  <a:t>, and thus</a:t>
                </a:r>
                <a:br>
                  <a:rPr kumimoji="1" lang="en-US" altLang="ja-JP" sz="2400" dirty="0"/>
                </a:br>
                <a:r>
                  <a:rPr kumimoji="1" lang="en-US" altLang="ja-JP" sz="2400" dirty="0">
                    <a:solidFill>
                      <a:srgbClr val="FF0000"/>
                    </a:solidFill>
                  </a:rPr>
                  <a:t>our ED </a:t>
                </a:r>
                <a:r>
                  <a:rPr lang="en-US" altLang="ja-JP" sz="2400" dirty="0">
                    <a:solidFill>
                      <a:srgbClr val="FF0000"/>
                    </a:solidFill>
                  </a:rPr>
                  <a:t>constitutive model</a:t>
                </a:r>
                <a:r>
                  <a:rPr kumimoji="1" lang="en-US" altLang="ja-JP" sz="2400" dirty="0">
                    <a:solidFill>
                      <a:srgbClr val="FF0000"/>
                    </a:solidFill>
                  </a:rPr>
                  <a:t> has practical accuracy</a:t>
                </a:r>
                <a:br>
                  <a:rPr kumimoji="1" lang="en-US" altLang="ja-JP" sz="2400" dirty="0"/>
                </a:br>
                <a:r>
                  <a:rPr kumimoji="1" lang="en-US" altLang="ja-JP" sz="2400" dirty="0"/>
                  <a:t>in the actual line simulation.</a:t>
                </a:r>
                <a:endParaRPr kumimoji="1" lang="ja-JP" altLang="en-US" sz="2400" dirty="0"/>
              </a:p>
            </p:txBody>
          </p:sp>
        </mc:Choice>
        <mc:Fallback xmlns="">
          <p:sp>
            <p:nvSpPr>
              <p:cNvPr id="7" name="角丸四角形 10">
                <a:extLst>
                  <a:ext uri="{FF2B5EF4-FFF2-40B4-BE49-F238E27FC236}">
                    <a16:creationId xmlns:a16="http://schemas.microsoft.com/office/drawing/2014/main" id="{C918F34B-BE97-46D1-A720-23D53C4FAD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1958" y="4630659"/>
                <a:ext cx="7228971" cy="1210609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9959051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sz="4800" dirty="0"/>
              <a:t>Summary</a:t>
            </a:r>
            <a:endParaRPr kumimoji="1" lang="ja-JP" altLang="en-US" sz="4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71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89181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7"/>
    </mc:Choice>
    <mc:Fallback xmlns="">
      <p:transition spd="slow" advTm="527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Summary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</a:t>
            </a:r>
          </a:p>
          <a:p>
            <a:r>
              <a:rPr lang="en-US" altLang="ja-JP" sz="2400" dirty="0"/>
              <a:t>ES-FEM-T4 was applied to the actual ED line simulations.</a:t>
            </a:r>
          </a:p>
          <a:p>
            <a:pPr algn="just"/>
            <a:r>
              <a:rPr lang="en-US" altLang="ja-JP" sz="2400" dirty="0">
                <a:solidFill>
                  <a:srgbClr val="FF0000"/>
                </a:solidFill>
              </a:rPr>
              <a:t>The high accuracy of ES-FEM-T4, owing to its </a:t>
            </a:r>
            <a:r>
              <a:rPr lang="en-US" altLang="ja-JP" sz="2400" dirty="0" err="1">
                <a:solidFill>
                  <a:srgbClr val="FF0000"/>
                </a:solidFill>
              </a:rPr>
              <a:t>superlinear</a:t>
            </a:r>
            <a:r>
              <a:rPr lang="en-US" altLang="ja-JP" sz="2400" dirty="0">
                <a:solidFill>
                  <a:srgbClr val="FF0000"/>
                </a:solidFill>
              </a:rPr>
              <a:t> (almost quadratic) mesh convergence rate in ED simulation, was confirmed </a:t>
            </a:r>
            <a:r>
              <a:rPr lang="en-US" altLang="ja-JP" sz="2400" dirty="0"/>
              <a:t>compared to the poor accuracy of FEM-T4.</a:t>
            </a:r>
          </a:p>
          <a:p>
            <a:pPr algn="just"/>
            <a:r>
              <a:rPr lang="en-US" altLang="ja-JP" sz="2400" dirty="0"/>
              <a:t>Our parallelized ES-FEM-T4 code enabled us to obtain mesh-converged accurate solutions of actual line simulations in reasonable time with relatively coarse meshes.</a:t>
            </a:r>
            <a:endParaRPr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Future Works</a:t>
            </a:r>
          </a:p>
          <a:p>
            <a:pPr algn="just"/>
            <a:r>
              <a:rPr lang="en-US" altLang="ja-JP" sz="2400" dirty="0"/>
              <a:t>Improvement of the ED resistance/growth models.</a:t>
            </a:r>
          </a:p>
          <a:p>
            <a:pPr algn="just"/>
            <a:r>
              <a:rPr lang="en-US" altLang="ja-JP" sz="2400" dirty="0"/>
              <a:t>Further validation of the ED models on the actual lines.</a:t>
            </a:r>
          </a:p>
          <a:p>
            <a:pPr marL="0" indent="0" algn="just">
              <a:buNone/>
            </a:pPr>
            <a:r>
              <a:rPr lang="en-US" altLang="ja-JP" b="1" i="1" u="sng" spc="-4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Take-home Message</a:t>
            </a:r>
            <a:r>
              <a:rPr lang="en-US" altLang="ja-JP" spc="-40" dirty="0"/>
              <a:t>: </a:t>
            </a:r>
            <a:r>
              <a:rPr lang="en-US" altLang="ja-JP" b="1" spc="-40" dirty="0">
                <a:solidFill>
                  <a:srgbClr val="0000CC"/>
                </a:solidFill>
              </a:rPr>
              <a:t>Why don’t you us ES-FEM-T4?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72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017509" y="5841268"/>
            <a:ext cx="5097870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>
                <a:latin typeface="+mj-lt"/>
                <a:cs typeface="Arial" panose="020B0604020202020204" pitchFamily="34" charset="0"/>
              </a:rPr>
              <a:t>Thank you for your kind attention.</a:t>
            </a:r>
            <a:endParaRPr kumimoji="1" lang="ja-JP" altLang="en-US" sz="2400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34649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kumimoji="1" lang="ja-JP" altLang="en-US" sz="3600" dirty="0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kumimoji="1" lang="en-US" altLang="ja-JP" sz="13800" dirty="0"/>
              <a:t>Appendix</a:t>
            </a:r>
            <a:endParaRPr kumimoji="1" lang="ja-JP" altLang="en-US" sz="13800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73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47380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2"/>
    </mc:Choice>
    <mc:Fallback xmlns="">
      <p:transition spd="slow" advTm="282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B7EC4E7-A724-4BF0-B636-50A126F8B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Pre-processes for ED Simulation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88FCD06C-B1BA-44E0-A1F0-DF110FB0395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50825" y="623887"/>
                <a:ext cx="5041256" cy="5773737"/>
              </a:xfrm>
            </p:spPr>
            <p:txBody>
              <a:bodyPr/>
              <a:lstStyle/>
              <a:p>
                <a:pPr marL="514350" indent="-514350">
                  <a:buFont typeface="+mj-lt"/>
                  <a:buAutoNum type="arabicPeriod"/>
                </a:pPr>
                <a:r>
                  <a:rPr lang="en-US" altLang="ja-JP" sz="2400" dirty="0"/>
                  <a:t>Mesh generation for body &amp; pool.</a:t>
                </a:r>
              </a:p>
              <a:p>
                <a:pPr marL="514350" indent="-514350">
                  <a:buFont typeface="+mj-lt"/>
                  <a:buAutoNum type="arabicPeriod"/>
                </a:pPr>
                <a:endParaRPr lang="en-US" altLang="ja-JP" sz="3200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altLang="ja-JP" sz="2400" dirty="0"/>
                  <a:t>Classification of body surfaces into inner &amp; outer parts</a:t>
                </a:r>
                <a:br>
                  <a:rPr lang="en-US" altLang="ja-JP" sz="2400" dirty="0"/>
                </a:br>
                <a:r>
                  <a:rPr lang="en-US" altLang="ja-JP" sz="2400" dirty="0"/>
                  <a:t>to assign different BCs (with/without stirring BC).</a:t>
                </a:r>
              </a:p>
              <a:p>
                <a:pPr marL="514350" indent="-514350">
                  <a:buFont typeface="+mj-lt"/>
                  <a:buAutoNum type="arabicPeriod"/>
                </a:pPr>
                <a:endParaRPr lang="en-US" altLang="ja-JP" sz="3200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kumimoji="1" lang="en-US" altLang="ja-JP" sz="2400" dirty="0"/>
                  <a:t>Mesh partitioning &amp; reordering for MPI parallelization.</a:t>
                </a:r>
                <a:br>
                  <a:rPr kumimoji="1" lang="en-US" altLang="ja-JP" sz="2400" dirty="0"/>
                </a:br>
                <a:endParaRPr kumimoji="1" lang="en-US" altLang="ja-JP" sz="3200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kumimoji="1" lang="en-US" altLang="ja-JP" sz="2400" dirty="0"/>
                  <a:t>Preparation of input file </a:t>
                </a:r>
                <a:br>
                  <a:rPr kumimoji="1" lang="en-US" altLang="ja-JP" sz="2400" dirty="0"/>
                </a:br>
                <a:r>
                  <a:rPr kumimoji="1" lang="en-US" altLang="ja-JP" sz="2400" dirty="0"/>
                  <a:t>including body motion definition.</a:t>
                </a:r>
              </a:p>
              <a:p>
                <a:pPr marL="0" indent="0">
                  <a:buNone/>
                </a:pPr>
                <a:endParaRPr lang="en-US" altLang="ja-JP" sz="1000" dirty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kumimoji="1" lang="en-US" altLang="ja-JP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kumimoji="1" lang="en-US" altLang="ja-JP" sz="2400" dirty="0"/>
                  <a:t> Send to ED Solver</a:t>
                </a:r>
              </a:p>
              <a:p>
                <a:pPr marL="0" indent="0">
                  <a:buNone/>
                </a:pPr>
                <a:endParaRPr kumimoji="1" lang="en-US" altLang="ja-JP" sz="2400" dirty="0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88FCD06C-B1BA-44E0-A1F0-DF110FB0395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0825" y="623887"/>
                <a:ext cx="5041256" cy="5773737"/>
              </a:xfrm>
              <a:blipFill>
                <a:blip r:embed="rId2"/>
                <a:stretch>
                  <a:fillRect l="-3386" t="-1478" r="-3144" b="-369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1D23DAB-79D8-4FF8-8791-86F1A740AD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74</a:t>
            </a:fld>
            <a:endParaRPr lang="ja-JP" altLang="en-US" dirty="0"/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189E9470-EEA9-4D9E-B453-8411FB44201A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9193" y="623887"/>
            <a:ext cx="2997708" cy="1874520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119FDB15-9495-4C40-A410-9FCA9445BE0E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058" y="2498407"/>
            <a:ext cx="2997708" cy="1874520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E2B78899-9759-4269-951A-8AF229FD0DA5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9193" y="4372927"/>
            <a:ext cx="2997708" cy="187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29301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" name="曲線コネクタ 42"/>
          <p:cNvCxnSpPr/>
          <p:nvPr/>
        </p:nvCxnSpPr>
        <p:spPr>
          <a:xfrm>
            <a:off x="737115" y="2166579"/>
            <a:ext cx="1024177" cy="127190"/>
          </a:xfrm>
          <a:prstGeom prst="curvedConnector3">
            <a:avLst/>
          </a:prstGeom>
          <a:ln w="1905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曲線コネクタ 44"/>
          <p:cNvCxnSpPr/>
          <p:nvPr/>
        </p:nvCxnSpPr>
        <p:spPr>
          <a:xfrm flipV="1">
            <a:off x="1180931" y="2485388"/>
            <a:ext cx="463816" cy="260988"/>
          </a:xfrm>
          <a:prstGeom prst="curvedConnector3">
            <a:avLst/>
          </a:prstGeom>
          <a:ln w="1905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コンテンツ プレースホルダー 2"/>
          <p:cNvSpPr txBox="1">
            <a:spLocks/>
          </p:cNvSpPr>
          <p:nvPr/>
        </p:nvSpPr>
        <p:spPr bwMode="auto">
          <a:xfrm>
            <a:off x="134471" y="620688"/>
            <a:ext cx="8839614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marL="257175" indent="-2571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57213" indent="-2143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l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p"/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22288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25717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29146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altLang="ja-JP" sz="2400" dirty="0">
                <a:solidFill>
                  <a:srgbClr val="008000"/>
                </a:solidFill>
              </a:rPr>
              <a:t>Paint cations</a:t>
            </a:r>
            <a:r>
              <a:rPr lang="en-US" altLang="ja-JP" sz="2400" dirty="0">
                <a:solidFill>
                  <a:srgbClr val="FF0000"/>
                </a:solidFill>
              </a:rPr>
              <a:t> </a:t>
            </a:r>
            <a:r>
              <a:rPr lang="en-US" altLang="ja-JP" sz="2400" dirty="0"/>
              <a:t>(“+” ions) are attracted to the cathode.</a:t>
            </a:r>
          </a:p>
          <a:p>
            <a:r>
              <a:rPr lang="en-US" altLang="ja-JP" sz="2400" dirty="0"/>
              <a:t>Paint ions gradually lose their electrical charge </a:t>
            </a:r>
            <a:br>
              <a:rPr lang="en-US" altLang="ja-JP" sz="2400" dirty="0"/>
            </a:br>
            <a:r>
              <a:rPr lang="en-US" altLang="ja-JP" sz="2400" dirty="0"/>
              <a:t>and are </a:t>
            </a:r>
            <a:r>
              <a:rPr lang="en-US" altLang="ja-JP" sz="2400" dirty="0">
                <a:solidFill>
                  <a:srgbClr val="0000CC"/>
                </a:solidFill>
              </a:rPr>
              <a:t>aggregated into paint particles</a:t>
            </a:r>
            <a:r>
              <a:rPr lang="en-US" altLang="ja-JP" sz="2400" dirty="0"/>
              <a:t>.</a:t>
            </a:r>
          </a:p>
          <a:p>
            <a:r>
              <a:rPr lang="en-US" altLang="ja-JP" sz="2400" dirty="0"/>
              <a:t>Some of the paint particles are </a:t>
            </a:r>
            <a:r>
              <a:rPr lang="en-US" altLang="ja-JP" sz="2400" b="1" dirty="0"/>
              <a:t>deposited as coating film</a:t>
            </a:r>
            <a:r>
              <a:rPr lang="en-US" altLang="ja-JP" sz="2400" dirty="0"/>
              <a:t>.</a:t>
            </a:r>
            <a:br>
              <a:rPr lang="en-US" altLang="ja-JP" sz="2400" dirty="0"/>
            </a:br>
            <a:r>
              <a:rPr lang="en-US" altLang="ja-JP" sz="2400" dirty="0"/>
              <a:t>Meanwhile, the rests are </a:t>
            </a:r>
            <a:r>
              <a:rPr lang="en-US" altLang="ja-JP" sz="2400" dirty="0">
                <a:solidFill>
                  <a:srgbClr val="FF0000"/>
                </a:solidFill>
              </a:rPr>
              <a:t>diffused and re-dissolved</a:t>
            </a:r>
            <a:r>
              <a:rPr lang="en-US" altLang="ja-JP" sz="2400" dirty="0"/>
              <a:t>.</a:t>
            </a:r>
          </a:p>
          <a:p>
            <a:r>
              <a:rPr lang="en-US" altLang="ja-JP" sz="2400" dirty="0"/>
              <a:t>In contrast to a simple electroplating, accurate numerical simulation of ED film thickness is quite difficult.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Mechanism of Electrodeposition</a:t>
            </a:r>
            <a:endParaRPr kumimoji="1" lang="ja-JP" altLang="en-US" dirty="0"/>
          </a:p>
        </p:txBody>
      </p:sp>
      <p:sp>
        <p:nvSpPr>
          <p:cNvPr id="5" name="平行四辺形 4"/>
          <p:cNvSpPr/>
          <p:nvPr/>
        </p:nvSpPr>
        <p:spPr>
          <a:xfrm>
            <a:off x="1853804" y="1476484"/>
            <a:ext cx="1042416" cy="1638471"/>
          </a:xfrm>
          <a:prstGeom prst="parallelogram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楕円 5"/>
          <p:cNvSpPr/>
          <p:nvPr/>
        </p:nvSpPr>
        <p:spPr>
          <a:xfrm>
            <a:off x="2051447" y="2399200"/>
            <a:ext cx="310837" cy="310837"/>
          </a:xfrm>
          <a:prstGeom prst="ellipse">
            <a:avLst/>
          </a:prstGeom>
          <a:solidFill>
            <a:srgbClr val="04EC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025404" y="2276429"/>
            <a:ext cx="313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00CC"/>
                </a:solidFill>
              </a:rPr>
              <a:t>-</a:t>
            </a:r>
            <a:endParaRPr kumimoji="1" lang="ja-JP" altLang="en-US" sz="2800" dirty="0">
              <a:solidFill>
                <a:srgbClr val="0000CC"/>
              </a:solidFill>
            </a:endParaRPr>
          </a:p>
        </p:txBody>
      </p:sp>
      <p:sp>
        <p:nvSpPr>
          <p:cNvPr id="8" name="平行四辺形 7"/>
          <p:cNvSpPr/>
          <p:nvPr/>
        </p:nvSpPr>
        <p:spPr>
          <a:xfrm>
            <a:off x="7879171" y="1488804"/>
            <a:ext cx="1042416" cy="1638471"/>
          </a:xfrm>
          <a:prstGeom prst="parallelogram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9" name="グループ化 8"/>
          <p:cNvGrpSpPr/>
          <p:nvPr/>
        </p:nvGrpSpPr>
        <p:grpSpPr>
          <a:xfrm>
            <a:off x="206001" y="1848834"/>
            <a:ext cx="539496" cy="646331"/>
            <a:chOff x="710832" y="1328016"/>
            <a:chExt cx="539496" cy="646331"/>
          </a:xfrm>
        </p:grpSpPr>
        <p:sp>
          <p:nvSpPr>
            <p:cNvPr id="10" name="楕円 9"/>
            <p:cNvSpPr/>
            <p:nvPr/>
          </p:nvSpPr>
          <p:spPr>
            <a:xfrm>
              <a:off x="710832" y="1376301"/>
              <a:ext cx="539496" cy="53949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792845" y="1328016"/>
              <a:ext cx="37540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3600" dirty="0">
                  <a:solidFill>
                    <a:srgbClr val="FF0000"/>
                  </a:solidFill>
                </a:rPr>
                <a:t>+</a:t>
              </a:r>
              <a:endParaRPr kumimoji="1" lang="ja-JP" altLang="en-US" sz="36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2" name="グループ化 11"/>
          <p:cNvGrpSpPr/>
          <p:nvPr/>
        </p:nvGrpSpPr>
        <p:grpSpPr>
          <a:xfrm>
            <a:off x="649817" y="2422629"/>
            <a:ext cx="539496" cy="646331"/>
            <a:chOff x="431773" y="2039426"/>
            <a:chExt cx="539496" cy="646331"/>
          </a:xfrm>
        </p:grpSpPr>
        <p:sp>
          <p:nvSpPr>
            <p:cNvPr id="13" name="楕円 12"/>
            <p:cNvSpPr/>
            <p:nvPr/>
          </p:nvSpPr>
          <p:spPr>
            <a:xfrm>
              <a:off x="431773" y="2093713"/>
              <a:ext cx="539496" cy="53949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522168" y="2039426"/>
              <a:ext cx="37540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3600" dirty="0">
                  <a:solidFill>
                    <a:srgbClr val="FF0000"/>
                  </a:solidFill>
                </a:rPr>
                <a:t>+</a:t>
              </a:r>
              <a:endParaRPr kumimoji="1" lang="ja-JP" altLang="en-US" sz="36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7" name="楕円 16"/>
          <p:cNvSpPr/>
          <p:nvPr/>
        </p:nvSpPr>
        <p:spPr>
          <a:xfrm>
            <a:off x="2398992" y="1650119"/>
            <a:ext cx="310837" cy="310837"/>
          </a:xfrm>
          <a:prstGeom prst="ellipse">
            <a:avLst/>
          </a:prstGeom>
          <a:solidFill>
            <a:srgbClr val="04EC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2372949" y="1516320"/>
            <a:ext cx="313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00CC"/>
                </a:solidFill>
              </a:rPr>
              <a:t>-</a:t>
            </a:r>
            <a:endParaRPr kumimoji="1" lang="ja-JP" altLang="en-US" sz="2800" dirty="0">
              <a:solidFill>
                <a:srgbClr val="0000CC"/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04213" y="2951656"/>
            <a:ext cx="15535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/>
              <a:t>Paint Ions</a:t>
            </a:r>
            <a:endParaRPr kumimoji="1" lang="ja-JP" altLang="en-US" sz="2000" b="1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704660" y="2746665"/>
            <a:ext cx="1295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/>
              <a:t>Carbody</a:t>
            </a:r>
            <a:endParaRPr kumimoji="1" lang="en-US" altLang="ja-JP" b="1" dirty="0"/>
          </a:p>
          <a:p>
            <a:r>
              <a:rPr lang="ja-JP" altLang="en-US" b="1" dirty="0"/>
              <a:t>（</a:t>
            </a:r>
            <a:r>
              <a:rPr lang="en-US" altLang="ja-JP" b="1" dirty="0"/>
              <a:t>Cathode)</a:t>
            </a:r>
            <a:endParaRPr kumimoji="1" lang="ja-JP" altLang="en-US" b="1" dirty="0"/>
          </a:p>
        </p:txBody>
      </p:sp>
      <p:sp>
        <p:nvSpPr>
          <p:cNvPr id="21" name="右矢印 20"/>
          <p:cNvSpPr/>
          <p:nvPr/>
        </p:nvSpPr>
        <p:spPr>
          <a:xfrm>
            <a:off x="2991048" y="2163401"/>
            <a:ext cx="392044" cy="27770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右矢印 21"/>
          <p:cNvSpPr/>
          <p:nvPr/>
        </p:nvSpPr>
        <p:spPr>
          <a:xfrm>
            <a:off x="6440309" y="2163401"/>
            <a:ext cx="392044" cy="27770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3" name="グループ化 22"/>
          <p:cNvGrpSpPr/>
          <p:nvPr/>
        </p:nvGrpSpPr>
        <p:grpSpPr>
          <a:xfrm>
            <a:off x="5179067" y="1488804"/>
            <a:ext cx="1042416" cy="1638471"/>
            <a:chOff x="4996405" y="1715886"/>
            <a:chExt cx="1042416" cy="1638471"/>
          </a:xfrm>
        </p:grpSpPr>
        <p:sp>
          <p:nvSpPr>
            <p:cNvPr id="24" name="平行四辺形 23"/>
            <p:cNvSpPr/>
            <p:nvPr/>
          </p:nvSpPr>
          <p:spPr>
            <a:xfrm>
              <a:off x="4996405" y="1715886"/>
              <a:ext cx="1042416" cy="1638471"/>
            </a:xfrm>
            <a:prstGeom prst="parallelogram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25" name="グループ化 24"/>
            <p:cNvGrpSpPr/>
            <p:nvPr/>
          </p:nvGrpSpPr>
          <p:grpSpPr>
            <a:xfrm>
              <a:off x="5194381" y="2503511"/>
              <a:ext cx="324241" cy="523220"/>
              <a:chOff x="5143401" y="2102666"/>
              <a:chExt cx="324241" cy="523220"/>
            </a:xfrm>
          </p:grpSpPr>
          <p:sp>
            <p:nvSpPr>
              <p:cNvPr id="29" name="楕円 28"/>
              <p:cNvSpPr/>
              <p:nvPr/>
            </p:nvSpPr>
            <p:spPr>
              <a:xfrm>
                <a:off x="5156805" y="2225437"/>
                <a:ext cx="310837" cy="310837"/>
              </a:xfrm>
              <a:prstGeom prst="ellipse">
                <a:avLst/>
              </a:prstGeom>
              <a:solidFill>
                <a:srgbClr val="04EC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0" name="テキスト ボックス 29"/>
              <p:cNvSpPr txBox="1"/>
              <p:nvPr/>
            </p:nvSpPr>
            <p:spPr>
              <a:xfrm>
                <a:off x="5143401" y="2102666"/>
                <a:ext cx="31372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2800" dirty="0">
                    <a:solidFill>
                      <a:srgbClr val="0000CC"/>
                    </a:solidFill>
                  </a:rPr>
                  <a:t>-</a:t>
                </a:r>
                <a:endParaRPr kumimoji="1" lang="ja-JP" altLang="en-US" sz="2800" dirty="0">
                  <a:solidFill>
                    <a:srgbClr val="0000CC"/>
                  </a:solidFill>
                </a:endParaRPr>
              </a:p>
            </p:txBody>
          </p:sp>
        </p:grpSp>
        <p:grpSp>
          <p:nvGrpSpPr>
            <p:cNvPr id="26" name="グループ化 25"/>
            <p:cNvGrpSpPr/>
            <p:nvPr/>
          </p:nvGrpSpPr>
          <p:grpSpPr>
            <a:xfrm>
              <a:off x="5517613" y="1744921"/>
              <a:ext cx="324241" cy="523220"/>
              <a:chOff x="5143401" y="2102666"/>
              <a:chExt cx="324241" cy="523220"/>
            </a:xfrm>
          </p:grpSpPr>
          <p:sp>
            <p:nvSpPr>
              <p:cNvPr id="27" name="楕円 26"/>
              <p:cNvSpPr/>
              <p:nvPr/>
            </p:nvSpPr>
            <p:spPr>
              <a:xfrm>
                <a:off x="5156805" y="2225437"/>
                <a:ext cx="310837" cy="310837"/>
              </a:xfrm>
              <a:prstGeom prst="ellipse">
                <a:avLst/>
              </a:prstGeom>
              <a:solidFill>
                <a:srgbClr val="04EC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8" name="テキスト ボックス 27"/>
              <p:cNvSpPr txBox="1"/>
              <p:nvPr/>
            </p:nvSpPr>
            <p:spPr>
              <a:xfrm>
                <a:off x="5143401" y="2102666"/>
                <a:ext cx="31372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2800" dirty="0">
                    <a:solidFill>
                      <a:srgbClr val="0000CC"/>
                    </a:solidFill>
                  </a:rPr>
                  <a:t>-</a:t>
                </a:r>
                <a:endParaRPr kumimoji="1" lang="ja-JP" altLang="en-US" sz="2800" dirty="0">
                  <a:solidFill>
                    <a:srgbClr val="0000CC"/>
                  </a:solidFill>
                </a:endParaRPr>
              </a:p>
            </p:txBody>
          </p:sp>
        </p:grpSp>
      </p:grpSp>
      <p:grpSp>
        <p:nvGrpSpPr>
          <p:cNvPr id="31" name="グループ化 30"/>
          <p:cNvGrpSpPr/>
          <p:nvPr/>
        </p:nvGrpSpPr>
        <p:grpSpPr>
          <a:xfrm>
            <a:off x="3814082" y="1405941"/>
            <a:ext cx="936605" cy="941547"/>
            <a:chOff x="3872379" y="1421914"/>
            <a:chExt cx="936605" cy="941547"/>
          </a:xfrm>
        </p:grpSpPr>
        <p:grpSp>
          <p:nvGrpSpPr>
            <p:cNvPr id="32" name="グループ化 31"/>
            <p:cNvGrpSpPr/>
            <p:nvPr/>
          </p:nvGrpSpPr>
          <p:grpSpPr>
            <a:xfrm>
              <a:off x="3872379" y="1421914"/>
              <a:ext cx="936605" cy="941547"/>
              <a:chOff x="3767328" y="1604167"/>
              <a:chExt cx="936605" cy="941547"/>
            </a:xfrm>
          </p:grpSpPr>
          <p:sp>
            <p:nvSpPr>
              <p:cNvPr id="34" name="楕円 33"/>
              <p:cNvSpPr/>
              <p:nvPr/>
            </p:nvSpPr>
            <p:spPr>
              <a:xfrm>
                <a:off x="3767328" y="1795267"/>
                <a:ext cx="539496" cy="539496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5" name="楕円 34"/>
              <p:cNvSpPr/>
              <p:nvPr/>
            </p:nvSpPr>
            <p:spPr>
              <a:xfrm>
                <a:off x="4008454" y="1604167"/>
                <a:ext cx="539496" cy="539496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6" name="楕円 35"/>
              <p:cNvSpPr/>
              <p:nvPr/>
            </p:nvSpPr>
            <p:spPr>
              <a:xfrm>
                <a:off x="4164437" y="1841360"/>
                <a:ext cx="539496" cy="539496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7" name="楕円 36"/>
              <p:cNvSpPr/>
              <p:nvPr/>
            </p:nvSpPr>
            <p:spPr>
              <a:xfrm>
                <a:off x="3882664" y="2006218"/>
                <a:ext cx="539496" cy="539496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33" name="テキスト ボックス 32"/>
            <p:cNvSpPr txBox="1"/>
            <p:nvPr/>
          </p:nvSpPr>
          <p:spPr>
            <a:xfrm>
              <a:off x="4150073" y="1712715"/>
              <a:ext cx="37540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000" dirty="0">
                  <a:solidFill>
                    <a:srgbClr val="FF0000"/>
                  </a:solidFill>
                </a:rPr>
                <a:t>+</a:t>
              </a:r>
              <a:endParaRPr kumimoji="1" lang="ja-JP" altLang="en-US" sz="2400" dirty="0">
                <a:solidFill>
                  <a:srgbClr val="FF0000"/>
                </a:solidFill>
              </a:endParaRPr>
            </a:p>
          </p:txBody>
        </p:sp>
      </p:grpSp>
      <p:sp>
        <p:nvSpPr>
          <p:cNvPr id="39" name="円形吹き出し 38"/>
          <p:cNvSpPr/>
          <p:nvPr/>
        </p:nvSpPr>
        <p:spPr>
          <a:xfrm>
            <a:off x="6068841" y="994236"/>
            <a:ext cx="2124030" cy="491906"/>
          </a:xfrm>
          <a:prstGeom prst="wedgeEllipseCallout">
            <a:avLst>
              <a:gd name="adj1" fmla="val 47021"/>
              <a:gd name="adj2" fmla="val 53503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000" b="1" dirty="0">
                <a:solidFill>
                  <a:schemeClr val="tx1"/>
                </a:solidFill>
              </a:rPr>
              <a:t>Deposition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3131840" y="2673605"/>
            <a:ext cx="21768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/>
              <a:t>Aggregated</a:t>
            </a:r>
            <a:r>
              <a:rPr kumimoji="1" lang="en-US" altLang="ja-JP" sz="2000" b="1" dirty="0"/>
              <a:t> into paint particles</a:t>
            </a:r>
            <a:endParaRPr kumimoji="1" lang="ja-JP" altLang="en-US" sz="2000" b="1" dirty="0"/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6149791" y="2449341"/>
            <a:ext cx="19145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/>
              <a:t>When the particle gets big enough</a:t>
            </a:r>
            <a:endParaRPr kumimoji="1" lang="ja-JP" altLang="en-US" sz="2000" b="1" dirty="0"/>
          </a:p>
        </p:txBody>
      </p:sp>
      <p:sp>
        <p:nvSpPr>
          <p:cNvPr id="44" name="円形吹き出し 43"/>
          <p:cNvSpPr/>
          <p:nvPr/>
        </p:nvSpPr>
        <p:spPr>
          <a:xfrm>
            <a:off x="182641" y="749894"/>
            <a:ext cx="2133124" cy="664515"/>
          </a:xfrm>
          <a:prstGeom prst="wedgeEllipseCallout">
            <a:avLst>
              <a:gd name="adj1" fmla="val 41407"/>
              <a:gd name="adj2" fmla="val 55141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000" b="1" dirty="0">
                <a:solidFill>
                  <a:schemeClr val="tx1"/>
                </a:solidFill>
              </a:rPr>
              <a:t>Voltage is applied</a:t>
            </a:r>
            <a:endParaRPr kumimoji="1" lang="ja-JP" altLang="en-US" sz="2000" b="1" dirty="0">
              <a:solidFill>
                <a:schemeClr val="tx1"/>
              </a:solidFill>
            </a:endParaRP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7879171" y="1999244"/>
            <a:ext cx="1210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/>
              <a:t>Coating</a:t>
            </a:r>
          </a:p>
          <a:p>
            <a:r>
              <a:rPr kumimoji="1" lang="en-US" altLang="ja-JP" sz="2000" b="1" dirty="0"/>
              <a:t>Film</a:t>
            </a:r>
            <a:endParaRPr kumimoji="1" lang="ja-JP" altLang="en-US" sz="2000" b="1" dirty="0"/>
          </a:p>
        </p:txBody>
      </p:sp>
      <p:sp>
        <p:nvSpPr>
          <p:cNvPr id="46" name="スライド番号プレースホルダー 4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75</a:t>
            </a:fld>
            <a:endParaRPr lang="ja-JP" altLang="en-US" dirty="0"/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332436" y="1560565"/>
            <a:ext cx="1758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rgbClr val="008000"/>
                </a:solidFill>
              </a:rPr>
              <a:t>Electrophoresis</a:t>
            </a:r>
            <a:endParaRPr kumimoji="1" lang="ja-JP" altLang="en-U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91125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utpu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398" y="876387"/>
            <a:ext cx="8898878" cy="5468937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What is ED Simulation ?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400" dirty="0"/>
              <a:t>	ED simulation provides film thickness, surface potential,</a:t>
            </a:r>
            <a:br>
              <a:rPr lang="en-US" altLang="ja-JP" sz="2400" dirty="0"/>
            </a:br>
            <a:r>
              <a:rPr lang="en-US" altLang="ja-JP" sz="2400" dirty="0"/>
              <a:t>	surface current density and so on. </a:t>
            </a:r>
            <a:endParaRPr kumimoji="1" lang="ja-JP" altLang="en-US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76</a:t>
            </a:fld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0" t="24002" r="86209" b="42040"/>
          <a:stretch/>
        </p:blipFill>
        <p:spPr>
          <a:xfrm>
            <a:off x="7972612" y="1476984"/>
            <a:ext cx="92652" cy="126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/>
              <p:cNvSpPr txBox="1"/>
              <p:nvPr/>
            </p:nvSpPr>
            <p:spPr>
              <a:xfrm>
                <a:off x="8085055" y="2465016"/>
                <a:ext cx="55132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0 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7" name="テキスト ボックス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5055" y="2465016"/>
                <a:ext cx="551329" cy="369332"/>
              </a:xfrm>
              <a:prstGeom prst="rect">
                <a:avLst/>
              </a:prstGeom>
              <a:blipFill>
                <a:blip r:embed="rId7"/>
                <a:stretch>
                  <a:fillRect r="-17582" b="-491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/>
              <p:cNvSpPr txBox="1"/>
              <p:nvPr/>
            </p:nvSpPr>
            <p:spPr>
              <a:xfrm>
                <a:off x="8076542" y="1439919"/>
                <a:ext cx="592840" cy="3671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0 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8" name="テキスト ボックス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6542" y="1439919"/>
                <a:ext cx="592840" cy="367111"/>
              </a:xfrm>
              <a:prstGeom prst="rect">
                <a:avLst/>
              </a:prstGeom>
              <a:blipFill>
                <a:blip r:embed="rId8"/>
                <a:stretch>
                  <a:fillRect r="-31959" b="-6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図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0" t="24002" r="86209" b="42040"/>
          <a:stretch/>
        </p:blipFill>
        <p:spPr>
          <a:xfrm>
            <a:off x="7980088" y="3318671"/>
            <a:ext cx="92652" cy="1260000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0" t="24002" r="86209" b="42040"/>
          <a:stretch/>
        </p:blipFill>
        <p:spPr>
          <a:xfrm>
            <a:off x="7984144" y="5129045"/>
            <a:ext cx="92652" cy="126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/>
              <p:cNvSpPr txBox="1"/>
              <p:nvPr/>
            </p:nvSpPr>
            <p:spPr>
              <a:xfrm>
                <a:off x="8051788" y="4341043"/>
                <a:ext cx="55132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0 </m:t>
                      </m:r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V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1" name="テキスト ボックス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1788" y="4341043"/>
                <a:ext cx="551329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/>
              <p:cNvSpPr txBox="1"/>
              <p:nvPr/>
            </p:nvSpPr>
            <p:spPr>
              <a:xfrm>
                <a:off x="8080597" y="3254221"/>
                <a:ext cx="59284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270 </m:t>
                      </m:r>
                      <m:r>
                        <m:rPr>
                          <m:sty m:val="p"/>
                        </m:rPr>
                        <a:rPr lang="en-US" altLang="ja-JP" b="0" i="0" smtClean="0">
                          <a:latin typeface="Cambria Math" panose="02040503050406030204" pitchFamily="18" charset="0"/>
                        </a:rPr>
                        <m:t>V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2" name="テキスト ボックス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0597" y="3254221"/>
                <a:ext cx="592840" cy="369332"/>
              </a:xfrm>
              <a:prstGeom prst="rect">
                <a:avLst/>
              </a:prstGeom>
              <a:blipFill>
                <a:blip r:embed="rId10"/>
                <a:stretch>
                  <a:fillRect r="-2577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/>
              <p:cNvSpPr txBox="1"/>
              <p:nvPr/>
            </p:nvSpPr>
            <p:spPr>
              <a:xfrm>
                <a:off x="7972612" y="6068544"/>
                <a:ext cx="129375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20 </m:t>
                      </m:r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/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p>
                          <m: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3" name="テキスト ボックス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2612" y="6068544"/>
                <a:ext cx="1293751" cy="369332"/>
              </a:xfrm>
              <a:prstGeom prst="rect">
                <a:avLst/>
              </a:prstGeom>
              <a:blipFill>
                <a:blip r:embed="rId11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/>
              <p:cNvSpPr txBox="1"/>
              <p:nvPr/>
            </p:nvSpPr>
            <p:spPr>
              <a:xfrm>
                <a:off x="7954025" y="5070744"/>
                <a:ext cx="116506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20 </m:t>
                      </m:r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/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p>
                          <m: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4" name="テキスト ボックス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4025" y="5070744"/>
                <a:ext cx="1165063" cy="369332"/>
              </a:xfrm>
              <a:prstGeom prst="rect">
                <a:avLst/>
              </a:prstGeom>
              <a:blipFill>
                <a:blip r:embed="rId12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テキスト ボックス 17"/>
          <p:cNvSpPr txBox="1"/>
          <p:nvPr/>
        </p:nvSpPr>
        <p:spPr>
          <a:xfrm>
            <a:off x="5716497" y="1367480"/>
            <a:ext cx="2644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u="sng" dirty="0"/>
              <a:t>Film Thickness</a:t>
            </a:r>
            <a:endParaRPr kumimoji="1" lang="ja-JP" altLang="en-US" sz="2400" u="sng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5407305" y="3196846"/>
            <a:ext cx="28371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u="sng" dirty="0"/>
              <a:t>Surface Potential</a:t>
            </a:r>
            <a:endParaRPr kumimoji="1" lang="ja-JP" altLang="en-US" sz="2400" u="sng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4507354" y="5013176"/>
            <a:ext cx="3815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u="sng" dirty="0"/>
              <a:t>Surface Current Density</a:t>
            </a:r>
            <a:endParaRPr kumimoji="1" lang="ja-JP" altLang="en-US" sz="2400" u="sng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704663" y="2595549"/>
            <a:ext cx="6109142" cy="65190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tIns="18000" rIns="54000" bIns="18000" rtlCol="0">
            <a:spAutoFit/>
          </a:bodyPr>
          <a:lstStyle/>
          <a:p>
            <a:r>
              <a:rPr kumimoji="1" lang="en-US" altLang="ja-JP" sz="2000" dirty="0"/>
              <a:t>You can see that the paint film starts to be deposited</a:t>
            </a:r>
            <a:br>
              <a:rPr kumimoji="1" lang="en-US" altLang="ja-JP" sz="2000" dirty="0"/>
            </a:br>
            <a:r>
              <a:rPr kumimoji="1" lang="en-US" altLang="ja-JP" sz="2000" dirty="0"/>
              <a:t>from the outside surface.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382312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ED Boundary Models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77</a:t>
            </a:fld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正方形/長方形 6"/>
              <p:cNvSpPr/>
              <p:nvPr/>
            </p:nvSpPr>
            <p:spPr>
              <a:xfrm>
                <a:off x="251519" y="3438763"/>
                <a:ext cx="8630545" cy="2939787"/>
              </a:xfrm>
              <a:prstGeom prst="rect">
                <a:avLst/>
              </a:prstGeom>
              <a:solidFill>
                <a:srgbClr val="FFFF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r>
                  <a:rPr lang="en-US" altLang="ja-JP" sz="2400" u="sng" dirty="0">
                    <a:solidFill>
                      <a:schemeClr val="tx1"/>
                    </a:solidFill>
                  </a:rPr>
                  <a:t>Film Growth Model</a:t>
                </a:r>
              </a:p>
              <a:p>
                <a:pPr marL="342900" indent="-342900">
                  <a:buClr>
                    <a:schemeClr val="tx1"/>
                  </a:buClr>
                  <a:buFont typeface="Wingdings" panose="05000000000000000000" pitchFamily="2" charset="2"/>
                  <a:buChar char="Ø"/>
                </a:pPr>
                <a:r>
                  <a:rPr lang="en-US" altLang="ja-JP" sz="2400" dirty="0">
                    <a:solidFill>
                      <a:schemeClr val="tx1"/>
                    </a:solidFill>
                  </a:rPr>
                  <a:t>It represents the relation between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ja-JP" sz="24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altLang="ja-JP" sz="24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ja-JP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cat</m:t>
                        </m:r>
                      </m:sub>
                    </m:sSub>
                    <m:r>
                      <a:rPr lang="en-US" altLang="ja-JP" sz="24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ja-JP" sz="24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and</m:t>
                    </m:r>
                    <m:r>
                      <a:rPr lang="en-US" altLang="ja-JP" sz="24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altLang="ja-JP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dif</m:t>
                        </m:r>
                      </m:sub>
                    </m:sSub>
                  </m:oMath>
                </a14:m>
                <a:r>
                  <a:rPr lang="ja-JP" altLang="en-US" sz="2400" dirty="0" err="1">
                    <a:solidFill>
                      <a:schemeClr val="tx1"/>
                    </a:solidFill>
                  </a:rPr>
                  <a:t>．</a:t>
                </a:r>
                <a:endParaRPr lang="en-US" altLang="ja-JP" sz="2400" dirty="0">
                  <a:solidFill>
                    <a:schemeClr val="tx1"/>
                  </a:solidFill>
                </a:endParaRPr>
              </a:p>
              <a:p>
                <a:pPr marL="342900" indent="-342900">
                  <a:buClr>
                    <a:schemeClr val="tx1"/>
                  </a:buClr>
                  <a:buFont typeface="Wingdings" panose="05000000000000000000" pitchFamily="2" charset="2"/>
                  <a:buChar char="Ø"/>
                </a:pPr>
                <a:r>
                  <a:rPr lang="en-US" altLang="ja-JP" sz="2400" dirty="0">
                    <a:solidFill>
                      <a:schemeClr val="tx1"/>
                    </a:solidFill>
                  </a:rPr>
                  <a:t>Used to </a:t>
                </a:r>
                <a:r>
                  <a:rPr lang="en-US" altLang="ja-JP" sz="2400" dirty="0">
                    <a:solidFill>
                      <a:srgbClr val="FF0000"/>
                    </a:solidFill>
                  </a:rPr>
                  <a:t>decide film growth rate</a:t>
                </a:r>
                <a:r>
                  <a:rPr lang="en-US" altLang="ja-JP" sz="2400" dirty="0">
                    <a:solidFill>
                      <a:schemeClr val="tx1"/>
                    </a:solidFill>
                  </a:rPr>
                  <a:t>.</a:t>
                </a:r>
              </a:p>
              <a:p>
                <a:pPr>
                  <a:buClr>
                    <a:schemeClr val="tx1"/>
                  </a:buClr>
                </a:pPr>
                <a:endParaRPr kumimoji="1" lang="en-US" altLang="ja-JP" sz="1400" dirty="0">
                  <a:solidFill>
                    <a:schemeClr val="tx1"/>
                  </a:solidFill>
                </a:endParaRPr>
              </a:p>
              <a:p>
                <a:pPr>
                  <a:buClr>
                    <a:schemeClr val="tx1"/>
                  </a:buClr>
                </a:pPr>
                <a:r>
                  <a:rPr kumimoji="1" lang="ja-JP" altLang="en-US" sz="2400" b="0" dirty="0">
                    <a:solidFill>
                      <a:schemeClr val="tx1"/>
                    </a:solidFill>
                  </a:rPr>
                  <a:t> </a:t>
                </a:r>
                <a:r>
                  <a:rPr lang="en-US" altLang="ja-JP" sz="2400" dirty="0">
                    <a:solidFill>
                      <a:schemeClr val="tx1"/>
                    </a:solidFill>
                  </a:rPr>
                  <a:t>After deposition </a:t>
                </a:r>
                <a:r>
                  <a:rPr lang="ja-JP" altLang="en-US" sz="2400" dirty="0">
                    <a:solidFill>
                      <a:schemeClr val="tx1"/>
                    </a:solidFill>
                  </a:rPr>
                  <a:t>：</a:t>
                </a:r>
                <a14:m>
                  <m:oMath xmlns:m="http://schemas.openxmlformats.org/officeDocument/2006/math">
                    <m:r>
                      <a:rPr lang="ja-JP" alt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　</m:t>
                    </m:r>
                    <m:sSub>
                      <m:sSubPr>
                        <m:ctrlPr>
                          <a:rPr kumimoji="1" lang="en-US" altLang="ja-JP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sz="2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difA</m:t>
                        </m:r>
                      </m:sub>
                    </m:sSub>
                    <m:d>
                      <m:dPr>
                        <m:ctrlPr>
                          <a:rPr kumimoji="1" lang="en-US" altLang="ja-JP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1" lang="en-US" altLang="ja-JP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kumimoji="1" lang="en-US" altLang="ja-JP" sz="24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cat</m:t>
                            </m:r>
                          </m:sub>
                        </m:sSub>
                        <m:r>
                          <a:rPr kumimoji="1" lang="en-US" altLang="ja-JP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kumimoji="1" lang="en-US" altLang="ja-JP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d>
                    <m:r>
                      <a:rPr kumimoji="1" lang="en-US" altLang="ja-JP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1" lang="en-US" altLang="ja-JP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kumimoji="1" lang="en-US" altLang="ja-JP" sz="2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kumimoji="1" lang="en-US" altLang="ja-JP" sz="24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kumimoji="1" lang="en-US" altLang="ja-JP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ja-JP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kumimoji="1" lang="en-US" altLang="ja-JP" sz="24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cat</m:t>
                                    </m:r>
                                  </m:sub>
                                </m:sSub>
                                <m:r>
                                  <a:rPr kumimoji="1" lang="en-US" altLang="ja-JP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kumimoji="1" lang="en-US" altLang="ja-JP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ja-JP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kumimoji="1" lang="en-US" altLang="ja-JP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kumimoji="1" lang="en-US" altLang="ja-JP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kumimoji="1" lang="en-US" altLang="ja-JP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  <m:r>
                                  <a:rPr kumimoji="1" lang="en-US" altLang="ja-JP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d>
                          </m:e>
                          <m:sup>
                            <m:sSub>
                              <m:sSubPr>
                                <m:ctrlPr>
                                  <a:rPr kumimoji="1" lang="en-US" altLang="ja-JP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ja-JP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sub>
                                <m:r>
                                  <a:rPr kumimoji="1" lang="en-US" altLang="ja-JP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kumimoji="1" lang="en-US" altLang="ja-JP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kumimoji="1" lang="en-US" altLang="ja-JP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  <m:r>
                              <a:rPr kumimoji="1" lang="en-US" altLang="ja-JP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</m:num>
                      <m:den>
                        <m:sSubSup>
                          <m:sSubSupPr>
                            <m:ctrlPr>
                              <a:rPr kumimoji="1" lang="en-US" altLang="ja-JP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kumimoji="1" lang="en-US" altLang="ja-JP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kumimoji="1" lang="en-US" altLang="ja-JP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sSub>
                              <m:sSubPr>
                                <m:ctrlPr>
                                  <a:rPr kumimoji="1" lang="en-US" altLang="ja-JP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ja-JP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sub>
                                <m:r>
                                  <a:rPr kumimoji="1" lang="en-US" altLang="ja-JP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d>
                              <m:dPr>
                                <m:ctrlPr>
                                  <a:rPr kumimoji="1" lang="en-US" altLang="ja-JP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kumimoji="1" lang="en-US" altLang="ja-JP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</m:d>
                            <m:r>
                              <a:rPr kumimoji="1" lang="en-US" altLang="ja-JP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bSup>
                        <m:sSub>
                          <m:sSubPr>
                            <m:ctrlPr>
                              <a:rPr kumimoji="1" lang="en-US" altLang="ja-JP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kumimoji="1" lang="en-US" altLang="ja-JP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kumimoji="1" lang="en-US" altLang="ja-JP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kumimoji="1" lang="en-US" altLang="ja-JP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kumimoji="1" lang="en-US" altLang="ja-JP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  <m:r>
                      <a:rPr kumimoji="1" lang="en-US" altLang="ja-JP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kumimoji="1" lang="en-US" altLang="ja-JP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kumimoji="1" lang="en-US" altLang="ja-JP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kumimoji="1" lang="en-US" altLang="ja-JP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kumimoji="1" lang="en-US" altLang="ja-JP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kumimoji="1" lang="en-US" altLang="ja-JP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kumimoji="1" lang="en-US" altLang="ja-JP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sSub>
                          <m:sSubPr>
                            <m:ctrlPr>
                              <a:rPr kumimoji="1" lang="en-US" altLang="ja-JP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kumimoji="1" lang="en-US" altLang="ja-JP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kumimoji="1" lang="en-US" altLang="ja-JP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kumimoji="1" lang="en-US" altLang="ja-JP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kumimoji="1" lang="en-US" altLang="ja-JP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endParaRPr kumimoji="1" lang="ja-JP" altLang="en-US" sz="2400" b="1" i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正方形/長方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19" y="3438763"/>
                <a:ext cx="8630545" cy="2939787"/>
              </a:xfrm>
              <a:prstGeom prst="rect">
                <a:avLst/>
              </a:prstGeom>
              <a:blipFill>
                <a:blip r:embed="rId3"/>
                <a:stretch>
                  <a:fillRect l="-1059" t="-145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正方形/長方形 7"/>
              <p:cNvSpPr/>
              <p:nvPr/>
            </p:nvSpPr>
            <p:spPr>
              <a:xfrm>
                <a:off x="251520" y="657225"/>
                <a:ext cx="8630543" cy="2781538"/>
              </a:xfrm>
              <a:prstGeom prst="rect">
                <a:avLst/>
              </a:prstGeom>
              <a:solidFill>
                <a:srgbClr val="CEF9F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r>
                  <a:rPr lang="en-US" altLang="ja-JP" sz="2400" u="sng" dirty="0">
                    <a:solidFill>
                      <a:schemeClr val="tx1"/>
                    </a:solidFill>
                  </a:rPr>
                  <a:t>Film Resistance Model</a:t>
                </a: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US" altLang="ja-JP" sz="2400" dirty="0">
                    <a:solidFill>
                      <a:schemeClr val="tx1"/>
                    </a:solidFill>
                  </a:rPr>
                  <a:t>It represents the relation between </a:t>
                </a:r>
                <a14:m>
                  <m:oMath xmlns:m="http://schemas.openxmlformats.org/officeDocument/2006/math">
                    <m:r>
                      <a:rPr lang="en-US" altLang="ja-JP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altLang="ja-JP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altLang="ja-JP" sz="24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altLang="ja-JP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cat</m:t>
                        </m:r>
                      </m:sub>
                    </m:sSub>
                    <m:r>
                      <a:rPr lang="en-US" altLang="ja-JP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ja-JP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and</m:t>
                    </m:r>
                    <m:r>
                      <a:rPr lang="en-US" altLang="ja-JP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altLang="ja-JP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cat</m:t>
                        </m:r>
                      </m:sub>
                    </m:sSub>
                  </m:oMath>
                </a14:m>
                <a:r>
                  <a:rPr lang="ja-JP" altLang="en-US" sz="2400" dirty="0">
                    <a:solidFill>
                      <a:schemeClr val="tx1"/>
                    </a:solidFill>
                  </a:rPr>
                  <a:t>．</a:t>
                </a:r>
                <a:endParaRPr lang="en-US" altLang="ja-JP" sz="2400" dirty="0">
                  <a:solidFill>
                    <a:schemeClr val="tx1"/>
                  </a:solidFill>
                </a:endParaRPr>
              </a:p>
              <a:p>
                <a:pPr marL="342900" indent="-342900">
                  <a:buClr>
                    <a:schemeClr val="tx1"/>
                  </a:buClr>
                  <a:buFont typeface="Wingdings" panose="05000000000000000000" pitchFamily="2" charset="2"/>
                  <a:buChar char="Ø"/>
                </a:pPr>
                <a:r>
                  <a:rPr lang="en-US" altLang="ja-JP" sz="2400" dirty="0">
                    <a:solidFill>
                      <a:schemeClr val="tx1"/>
                    </a:solidFill>
                  </a:rPr>
                  <a:t>Used to </a:t>
                </a:r>
                <a:r>
                  <a:rPr lang="en-US" altLang="ja-JP" sz="2400" dirty="0">
                    <a:solidFill>
                      <a:srgbClr val="FF0000"/>
                    </a:solidFill>
                  </a:rPr>
                  <a:t>decide film resistance</a:t>
                </a:r>
                <a:r>
                  <a:rPr lang="en-US" altLang="ja-JP" sz="2400" dirty="0">
                    <a:solidFill>
                      <a:schemeClr val="tx1"/>
                    </a:solidFill>
                  </a:rPr>
                  <a:t>.</a:t>
                </a:r>
              </a:p>
              <a:p>
                <a:pPr marL="342900" indent="-342900">
                  <a:buClr>
                    <a:schemeClr val="tx1"/>
                  </a:buClr>
                  <a:buFont typeface="Wingdings" panose="05000000000000000000" pitchFamily="2" charset="2"/>
                  <a:buChar char="Ø"/>
                </a:pPr>
                <a:r>
                  <a:rPr lang="en-US" altLang="ja-JP" sz="2400" dirty="0">
                    <a:solidFill>
                      <a:srgbClr val="FF0000"/>
                    </a:solidFill>
                  </a:rPr>
                  <a:t>Flow rate dependency </a:t>
                </a:r>
                <a:r>
                  <a:rPr lang="en-US" altLang="ja-JP" sz="2400" dirty="0">
                    <a:solidFill>
                      <a:schemeClr val="tx1"/>
                    </a:solidFill>
                  </a:rPr>
                  <a:t>is considered</a:t>
                </a:r>
                <a:r>
                  <a:rPr lang="ja-JP" altLang="en-US" sz="2400" dirty="0" err="1">
                    <a:solidFill>
                      <a:schemeClr val="tx1"/>
                    </a:solidFill>
                  </a:rPr>
                  <a:t>．</a:t>
                </a:r>
                <a:endParaRPr lang="en-US" altLang="ja-JP" sz="2400" dirty="0">
                  <a:solidFill>
                    <a:schemeClr val="tx1"/>
                  </a:solidFill>
                </a:endParaRPr>
              </a:p>
              <a:p>
                <a:pPr>
                  <a:buClr>
                    <a:schemeClr val="tx1"/>
                  </a:buClr>
                </a:pPr>
                <a:endParaRPr lang="en-US" altLang="ja-JP" sz="1400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cat</m:t>
                          </m:r>
                        </m:sub>
                      </m:sSub>
                      <m:d>
                        <m:dPr>
                          <m:ctrlPr>
                            <a:rPr kumimoji="1" lang="en-US" altLang="ja-JP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kumimoji="1" lang="en-US" altLang="ja-JP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kumimoji="1" lang="en-US" altLang="ja-JP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kumimoji="1" lang="en-US" altLang="ja-JP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cat</m:t>
                              </m:r>
                            </m:sub>
                          </m:sSub>
                          <m:r>
                            <a:rPr kumimoji="1" lang="en-US" altLang="ja-JP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kumimoji="1" lang="en-US" altLang="ja-JP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</m:d>
                      <m:r>
                        <a:rPr kumimoji="1" lang="en-US" altLang="ja-JP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kumimoji="1" lang="en-US" altLang="ja-JP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kumimoji="1" lang="en-US" altLang="ja-JP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n-US" altLang="ja-JP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altLang="ja-JP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ja-JP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ja-JP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</m:d>
                              <m:r>
                                <m:rPr>
                                  <m:sty m:val="p"/>
                                </m:rPr>
                                <a:rPr lang="en-US" altLang="ja-JP" sz="20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sSub>
                                <m:sSubPr>
                                  <m:ctrlPr>
                                    <a:rPr lang="en-US" altLang="ja-JP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ja-JP" sz="20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cat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kumimoji="1" lang="en-US" altLang="ja-JP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JP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kumimoji="1" lang="en-US" altLang="ja-JP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kumimoji="1" lang="en-US" altLang="ja-JP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1" lang="en-US" altLang="ja-JP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</m:d>
                              <m:d>
                                <m:dPr>
                                  <m:ctrlPr>
                                    <a:rPr kumimoji="1" lang="en-US" altLang="ja-JP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kumimoji="1" lang="en-US" altLang="ja-JP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1" lang="en-US" altLang="ja-JP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sSub>
                                        <m:sSubPr>
                                          <m:ctrlPr>
                                            <a:rPr kumimoji="1" lang="en-US" altLang="ja-JP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1" lang="en-US" altLang="ja-JP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e>
                                        <m:sub>
                                          <m:r>
                                            <a:rPr kumimoji="1" lang="en-US" altLang="ja-JP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kumimoji="1" lang="en-US" altLang="ja-JP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kumimoji="1" lang="en-US" altLang="ja-JP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e>
                                      </m:d>
                                      <m:r>
                                        <m:rPr>
                                          <m:sty m:val="p"/>
                                        </m:rPr>
                                        <a:rPr kumimoji="1" lang="en-US" altLang="ja-JP" sz="2000" b="0" i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Δ</m:t>
                                      </m:r>
                                      <m:sSub>
                                        <m:sSubPr>
                                          <m:ctrlPr>
                                            <a:rPr kumimoji="1" lang="en-US" altLang="ja-JP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1" lang="en-US" altLang="ja-JP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kumimoji="1" lang="en-US" altLang="ja-JP" sz="2000" b="0" i="0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cat</m:t>
                                          </m:r>
                                        </m:sub>
                                      </m:sSub>
                                    </m:sup>
                                  </m:sSup>
                                  <m:r>
                                    <a:rPr kumimoji="1" lang="en-US" altLang="ja-JP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kumimoji="1" lang="en-US" altLang="ja-JP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1" lang="en-US" altLang="ja-JP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kumimoji="1" lang="en-US" altLang="ja-JP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kumimoji="1" lang="en-US" altLang="ja-JP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1" lang="en-US" altLang="ja-JP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e>
                                        <m:sub>
                                          <m:r>
                                            <a:rPr kumimoji="1" lang="en-US" altLang="ja-JP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kumimoji="1" lang="en-US" altLang="ja-JP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kumimoji="1" lang="en-US" altLang="ja-JP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e>
                                      </m:d>
                                      <m:r>
                                        <m:rPr>
                                          <m:sty m:val="p"/>
                                        </m:rPr>
                                        <a:rPr kumimoji="1" lang="en-US" altLang="ja-JP" sz="2000" b="0" i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Δ</m:t>
                                      </m:r>
                                      <m:sSub>
                                        <m:sSubPr>
                                          <m:ctrlPr>
                                            <a:rPr kumimoji="1" lang="en-US" altLang="ja-JP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1" lang="en-US" altLang="ja-JP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kumimoji="1" lang="en-US" altLang="ja-JP" sz="2000" b="0" i="0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cat</m:t>
                                          </m:r>
                                        </m:sub>
                                      </m:sSub>
                                    </m:sup>
                                  </m:sSup>
                                </m:e>
                              </m:d>
                            </m:e>
                          </m:eqArr>
                          <m:f>
                            <m:fPr>
                              <m:type m:val="noBar"/>
                              <m:ctrlPr>
                                <a:rPr kumimoji="1" lang="en-US" altLang="ja-JP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ja-JP" alt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：</m:t>
                              </m:r>
                              <m:r>
                                <m:rPr>
                                  <m:sty m:val="p"/>
                                </m:rPr>
                                <a:rPr lang="en-US" altLang="ja-JP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With</m:t>
                              </m:r>
                              <m:r>
                                <a:rPr lang="en-US" altLang="ja-JP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altLang="ja-JP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stirring</m:t>
                              </m:r>
                            </m:num>
                            <m:den>
                              <m:r>
                                <a:rPr lang="ja-JP" alt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：</m:t>
                              </m:r>
                              <m:r>
                                <m:rPr>
                                  <m:sty m:val="p"/>
                                </m:rPr>
                                <a:rPr lang="en-US" altLang="ja-JP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Without</m:t>
                              </m:r>
                              <m:r>
                                <a:rPr lang="en-US" altLang="ja-JP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altLang="ja-JP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stirring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kumimoji="1" lang="ja-JP" alt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正方形/長方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657225"/>
                <a:ext cx="8630543" cy="2781538"/>
              </a:xfrm>
              <a:prstGeom prst="rect">
                <a:avLst/>
              </a:prstGeom>
              <a:blipFill>
                <a:blip r:embed="rId4"/>
                <a:stretch>
                  <a:fillRect l="-1059" t="-153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83972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" t="29205" r="1700" b="34047"/>
          <a:stretch/>
        </p:blipFill>
        <p:spPr>
          <a:xfrm>
            <a:off x="457366" y="4360125"/>
            <a:ext cx="8424698" cy="2007222"/>
          </a:xfrm>
          <a:prstGeom prst="rect">
            <a:avLst/>
          </a:prstGeom>
        </p:spPr>
      </p:pic>
      <p:cxnSp>
        <p:nvCxnSpPr>
          <p:cNvPr id="41" name="直線コネクタ 40"/>
          <p:cNvCxnSpPr/>
          <p:nvPr/>
        </p:nvCxnSpPr>
        <p:spPr>
          <a:xfrm>
            <a:off x="8859762" y="5871488"/>
            <a:ext cx="0" cy="42163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What</a:t>
            </a:r>
            <a:r>
              <a:rPr lang="ja-JP" altLang="en-US" dirty="0"/>
              <a:t> </a:t>
            </a:r>
            <a:r>
              <a:rPr lang="en-US" altLang="ja-JP" dirty="0"/>
              <a:t>is</a:t>
            </a:r>
            <a:r>
              <a:rPr lang="ja-JP" altLang="en-US" dirty="0"/>
              <a:t> </a:t>
            </a:r>
            <a:r>
              <a:rPr lang="en-US" altLang="ja-JP" dirty="0"/>
              <a:t>ED Simulation?</a:t>
            </a:r>
            <a:endParaRPr kumimoji="1" lang="ja-JP" altLang="en-US" dirty="0"/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Actual ED Line</a:t>
            </a:r>
          </a:p>
          <a:p>
            <a:pPr marL="0" indent="0">
              <a:buNone/>
            </a:pPr>
            <a:endParaRPr lang="en-US" altLang="ja-JP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en-US" altLang="ja-JP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en-US" altLang="ja-JP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3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 Simulation</a:t>
            </a:r>
            <a:endParaRPr kumimoji="1" lang="ja-JP" altLang="en-US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8</a:t>
            </a:fld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057815"/>
            <a:ext cx="4097298" cy="2731532"/>
          </a:xfrm>
          <a:prstGeom prst="rect">
            <a:avLst/>
          </a:prstGeom>
        </p:spPr>
      </p:pic>
      <p:cxnSp>
        <p:nvCxnSpPr>
          <p:cNvPr id="10" name="直線矢印コネクタ 9"/>
          <p:cNvCxnSpPr>
            <a:cxnSpLocks/>
          </p:cNvCxnSpPr>
          <p:nvPr/>
        </p:nvCxnSpPr>
        <p:spPr>
          <a:xfrm flipH="1">
            <a:off x="4772114" y="4677301"/>
            <a:ext cx="519966" cy="517904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矢印コネクタ 8"/>
          <p:cNvCxnSpPr>
            <a:cxnSpLocks/>
          </p:cNvCxnSpPr>
          <p:nvPr/>
        </p:nvCxnSpPr>
        <p:spPr>
          <a:xfrm flipH="1" flipV="1">
            <a:off x="3954322" y="2818842"/>
            <a:ext cx="1150683" cy="1240704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テキスト ボックス 2"/>
          <p:cNvSpPr txBox="1"/>
          <p:nvPr/>
        </p:nvSpPr>
        <p:spPr>
          <a:xfrm>
            <a:off x="4843500" y="4004048"/>
            <a:ext cx="14059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/>
              <a:t>Electrodes</a:t>
            </a:r>
            <a:br>
              <a:rPr lang="en-US" altLang="ja-JP" sz="2000" dirty="0"/>
            </a:br>
            <a:r>
              <a:rPr lang="en-US" altLang="ja-JP" sz="2000" dirty="0"/>
              <a:t>(Anodes)</a:t>
            </a:r>
            <a:endParaRPr kumimoji="1" lang="ja-JP" altLang="en-US" sz="2000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710768" y="4005064"/>
            <a:ext cx="9630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/>
              <a:t>Paint Pool</a:t>
            </a:r>
            <a:endParaRPr kumimoji="1" lang="ja-JP" altLang="en-US" sz="2000" dirty="0"/>
          </a:p>
        </p:txBody>
      </p:sp>
      <p:cxnSp>
        <p:nvCxnSpPr>
          <p:cNvPr id="16" name="直線矢印コネクタ 15"/>
          <p:cNvCxnSpPr>
            <a:cxnSpLocks/>
          </p:cNvCxnSpPr>
          <p:nvPr/>
        </p:nvCxnSpPr>
        <p:spPr>
          <a:xfrm flipH="1" flipV="1">
            <a:off x="2471565" y="3110638"/>
            <a:ext cx="594070" cy="98608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/>
          <p:cNvCxnSpPr>
            <a:cxnSpLocks/>
          </p:cNvCxnSpPr>
          <p:nvPr/>
        </p:nvCxnSpPr>
        <p:spPr>
          <a:xfrm flipH="1">
            <a:off x="1488527" y="4490994"/>
            <a:ext cx="1405987" cy="64556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25"/>
          <p:cNvSpPr txBox="1"/>
          <p:nvPr/>
        </p:nvSpPr>
        <p:spPr>
          <a:xfrm>
            <a:off x="3573375" y="4010431"/>
            <a:ext cx="13367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/>
              <a:t>Carbody</a:t>
            </a:r>
            <a:br>
              <a:rPr lang="en-US" altLang="ja-JP" sz="2000" dirty="0"/>
            </a:br>
            <a:r>
              <a:rPr lang="en-US" altLang="ja-JP" sz="2000" dirty="0"/>
              <a:t>w/ Motion</a:t>
            </a:r>
            <a:endParaRPr kumimoji="1" lang="ja-JP" altLang="en-US" sz="2000" dirty="0"/>
          </a:p>
        </p:txBody>
      </p:sp>
      <p:cxnSp>
        <p:nvCxnSpPr>
          <p:cNvPr id="27" name="直線矢印コネクタ 26"/>
          <p:cNvCxnSpPr>
            <a:cxnSpLocks/>
          </p:cNvCxnSpPr>
          <p:nvPr/>
        </p:nvCxnSpPr>
        <p:spPr>
          <a:xfrm flipH="1" flipV="1">
            <a:off x="3137021" y="2636912"/>
            <a:ext cx="901976" cy="1435036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/>
          <p:cNvCxnSpPr>
            <a:cxnSpLocks/>
          </p:cNvCxnSpPr>
          <p:nvPr/>
        </p:nvCxnSpPr>
        <p:spPr>
          <a:xfrm flipH="1">
            <a:off x="3192283" y="4642725"/>
            <a:ext cx="846714" cy="285942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テキスト ボックス 61"/>
          <p:cNvSpPr txBox="1"/>
          <p:nvPr/>
        </p:nvSpPr>
        <p:spPr>
          <a:xfrm>
            <a:off x="711143" y="5800185"/>
            <a:ext cx="31427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200" dirty="0"/>
              <a:t>Total Length: 20~30 m</a:t>
            </a:r>
            <a:endParaRPr kumimoji="1" lang="ja-JP" altLang="en-US" sz="2200" dirty="0"/>
          </a:p>
        </p:txBody>
      </p:sp>
      <p:cxnSp>
        <p:nvCxnSpPr>
          <p:cNvPr id="28" name="直線コネクタ 27"/>
          <p:cNvCxnSpPr/>
          <p:nvPr/>
        </p:nvCxnSpPr>
        <p:spPr>
          <a:xfrm>
            <a:off x="457366" y="5871488"/>
            <a:ext cx="0" cy="42163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矢印コネクタ 30"/>
          <p:cNvCxnSpPr>
            <a:cxnSpLocks/>
          </p:cNvCxnSpPr>
          <p:nvPr/>
        </p:nvCxnSpPr>
        <p:spPr>
          <a:xfrm flipH="1">
            <a:off x="457368" y="6192144"/>
            <a:ext cx="598684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矢印コネクタ 31"/>
          <p:cNvCxnSpPr/>
          <p:nvPr/>
        </p:nvCxnSpPr>
        <p:spPr>
          <a:xfrm>
            <a:off x="8140390" y="6192144"/>
            <a:ext cx="74167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角丸四角形 22"/>
          <p:cNvSpPr/>
          <p:nvPr/>
        </p:nvSpPr>
        <p:spPr>
          <a:xfrm>
            <a:off x="4755367" y="1845467"/>
            <a:ext cx="4371189" cy="1660112"/>
          </a:xfrm>
          <a:prstGeom prst="roundRect">
            <a:avLst>
              <a:gd name="adj" fmla="val 16424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>
              <a:buFont typeface="+mj-lt"/>
              <a:buAutoNum type="arabicPeriod"/>
            </a:pPr>
            <a:r>
              <a:rPr lang="en-US" altLang="ja-JP" sz="2400" dirty="0">
                <a:solidFill>
                  <a:schemeClr val="tx1"/>
                </a:solidFill>
              </a:rPr>
              <a:t>Paint</a:t>
            </a:r>
            <a:r>
              <a:rPr lang="ja-JP" altLang="en-US" sz="2400" dirty="0">
                <a:solidFill>
                  <a:schemeClr val="tx1"/>
                </a:solidFill>
              </a:rPr>
              <a:t> </a:t>
            </a:r>
            <a:r>
              <a:rPr lang="en-US" altLang="ja-JP" sz="2400" dirty="0">
                <a:solidFill>
                  <a:schemeClr val="tx1"/>
                </a:solidFill>
              </a:rPr>
              <a:t>Pool</a:t>
            </a:r>
            <a:endParaRPr kumimoji="1" lang="en-US" altLang="ja-JP" sz="2400" dirty="0">
              <a:solidFill>
                <a:schemeClr val="tx1"/>
              </a:solidFill>
            </a:endParaRPr>
          </a:p>
          <a:p>
            <a:pPr marL="457200" indent="-457200">
              <a:buClr>
                <a:schemeClr val="tx1"/>
              </a:buClr>
              <a:buFont typeface="+mj-lt"/>
              <a:buAutoNum type="arabicPeriod"/>
            </a:pPr>
            <a:r>
              <a:rPr lang="en-US" altLang="ja-JP" sz="2400" dirty="0">
                <a:solidFill>
                  <a:schemeClr val="tx1"/>
                </a:solidFill>
              </a:rPr>
              <a:t>Carbody with Motion</a:t>
            </a:r>
          </a:p>
          <a:p>
            <a:pPr marL="457200" indent="-457200">
              <a:buClr>
                <a:schemeClr val="tx1"/>
              </a:buClr>
              <a:buFont typeface="+mj-lt"/>
              <a:buAutoNum type="arabicPeriod"/>
            </a:pPr>
            <a:r>
              <a:rPr kumimoji="1" lang="en-US" altLang="ja-JP" sz="2400" dirty="0">
                <a:solidFill>
                  <a:schemeClr val="tx1"/>
                </a:solidFill>
              </a:rPr>
              <a:t>Electrodes (Anodes)</a:t>
            </a:r>
          </a:p>
          <a:p>
            <a:r>
              <a:rPr lang="en-US" altLang="ja-JP" sz="2400" dirty="0"/>
              <a:t>a</a:t>
            </a:r>
            <a:r>
              <a:rPr kumimoji="1" lang="en-US" altLang="ja-JP" sz="2400" dirty="0"/>
              <a:t>re reproduced in a computer.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4685999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What is ED Simulation?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endParaRPr kumimoji="1" lang="en-US" altLang="ja-JP" sz="2400" dirty="0"/>
              </a:p>
              <a:p>
                <a:pPr marL="0" indent="0">
                  <a:buNone/>
                </a:pPr>
                <a:endParaRPr lang="en-US" altLang="ja-JP" sz="2400" dirty="0"/>
              </a:p>
              <a:p>
                <a:pPr marL="0" indent="0">
                  <a:buNone/>
                </a:pPr>
                <a:endParaRPr kumimoji="1" lang="en-US" altLang="ja-JP" sz="2400" dirty="0"/>
              </a:p>
              <a:p>
                <a:pPr marL="0" indent="0">
                  <a:buNone/>
                </a:pPr>
                <a:endParaRPr lang="en-US" altLang="ja-JP" sz="2400" dirty="0"/>
              </a:p>
              <a:p>
                <a:pPr marL="0" indent="0">
                  <a:buNone/>
                </a:pPr>
                <a:endParaRPr kumimoji="1" lang="en-US" altLang="ja-JP" sz="2400" dirty="0"/>
              </a:p>
              <a:p>
                <a:pPr marL="0" indent="0">
                  <a:buNone/>
                </a:pPr>
                <a:endParaRPr lang="en-US" altLang="ja-JP" sz="2400" dirty="0"/>
              </a:p>
              <a:p>
                <a:pPr marL="0" indent="0">
                  <a:buNone/>
                </a:pPr>
                <a:endParaRPr kumimoji="1" lang="en-US" altLang="ja-JP" sz="2400" dirty="0"/>
              </a:p>
              <a:p>
                <a:pPr marL="0" indent="0">
                  <a:buNone/>
                </a:pPr>
                <a:endParaRPr kumimoji="1" lang="en-US" altLang="ja-JP" sz="1000" dirty="0"/>
              </a:p>
              <a:p>
                <a:r>
                  <a:rPr lang="en-US" altLang="ja-JP" sz="2400" dirty="0"/>
                  <a:t>Governing Equation:</a:t>
                </a:r>
                <a:br>
                  <a:rPr lang="en-US" altLang="ja-JP" sz="2400" dirty="0"/>
                </a:br>
                <a:r>
                  <a:rPr lang="en-US" altLang="ja-JP" sz="2000" dirty="0"/>
                  <a:t>Electrostatic Laplace equation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𝜵</m:t>
                        </m:r>
                      </m:e>
                      <m:sup>
                        <m:r>
                          <a:rPr lang="en-US" altLang="ja-JP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altLang="ja-JP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𝝓</m:t>
                    </m:r>
                    <m:r>
                      <a:rPr lang="en-US" altLang="ja-JP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altLang="ja-JP" sz="2000" dirty="0"/>
                  <a:t>) in the paint pool domain.</a:t>
                </a:r>
              </a:p>
              <a:p>
                <a:r>
                  <a:rPr lang="en-US" altLang="ja-JP" sz="2400" dirty="0"/>
                  <a:t>Boundary Condition (BC):</a:t>
                </a:r>
              </a:p>
              <a:p>
                <a:pPr marL="857250" lvl="1" indent="-457200">
                  <a:buFont typeface="+mj-lt"/>
                  <a:buAutoNum type="arabicPeriod"/>
                </a:pPr>
                <a:r>
                  <a:rPr lang="en-US" altLang="ja-JP" sz="2000" dirty="0"/>
                  <a:t>Insulation BC,</a:t>
                </a:r>
              </a:p>
              <a:p>
                <a:pPr marL="857250" lvl="1" indent="-457200">
                  <a:buFont typeface="+mj-lt"/>
                  <a:buAutoNum type="arabicPeriod"/>
                </a:pPr>
                <a:r>
                  <a:rPr lang="en-US" altLang="ja-JP" sz="2000" dirty="0"/>
                  <a:t>Anodic (electrode surface) BC,</a:t>
                </a:r>
              </a:p>
              <a:p>
                <a:pPr marL="857250" lvl="1" indent="-457200">
                  <a:buFont typeface="+mj-lt"/>
                  <a:buAutoNum type="arabicPeriod"/>
                </a:pPr>
                <a:r>
                  <a:rPr lang="en-US" altLang="ja-JP" sz="2000" dirty="0">
                    <a:solidFill>
                      <a:srgbClr val="0000CC"/>
                    </a:solidFill>
                  </a:rPr>
                  <a:t>Cathodic (carbody surface) BC:</a:t>
                </a:r>
                <a:br>
                  <a:rPr lang="en-US" altLang="ja-JP" sz="2000" dirty="0">
                    <a:solidFill>
                      <a:srgbClr val="0000CC"/>
                    </a:solidFill>
                  </a:rPr>
                </a:br>
                <a:r>
                  <a:rPr lang="en-US" altLang="ja-JP" sz="2000" dirty="0">
                    <a:solidFill>
                      <a:srgbClr val="0000CC"/>
                    </a:solidFill>
                  </a:rPr>
                  <a:t>Film resistance/growth constitutive model. </a:t>
                </a:r>
                <a:endParaRPr kumimoji="1" lang="ja-JP" altLang="en-US" sz="24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5"/>
                <a:stretch>
                  <a:fillRect l="-1975" b="-285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9</a:t>
            </a:fld>
            <a:endParaRPr lang="ja-JP" altLang="en-US" dirty="0"/>
          </a:p>
        </p:txBody>
      </p:sp>
      <p:pic>
        <p:nvPicPr>
          <p:cNvPr id="21" name="libx264">
            <a:hlinkClick r:id="" action="ppaction://media"/>
            <a:extLst>
              <a:ext uri="{FF2B5EF4-FFF2-40B4-BE49-F238E27FC236}">
                <a16:creationId xmlns:a16="http://schemas.microsoft.com/office/drawing/2014/main" id="{F77928EE-F319-4B7C-A533-08E15A0F16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5556" y="657225"/>
            <a:ext cx="9144000" cy="3230737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87AAAE7-4D29-4633-A6EC-096004EEC761}"/>
              </a:ext>
            </a:extLst>
          </p:cNvPr>
          <p:cNvSpPr txBox="1"/>
          <p:nvPr/>
        </p:nvSpPr>
        <p:spPr>
          <a:xfrm>
            <a:off x="5436096" y="4581128"/>
            <a:ext cx="355738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lvl="0" indent="-342900" eaLnBrk="0" hangingPunct="0">
              <a:spcBef>
                <a:spcPct val="20000"/>
              </a:spcBef>
              <a:buClr>
                <a:srgbClr val="000000"/>
              </a:buClr>
              <a:buFont typeface="Wingdings" pitchFamily="2" charset="2"/>
              <a:buChar char="n"/>
            </a:pPr>
            <a:r>
              <a:rPr lang="en-US" altLang="ja-JP" sz="2400" kern="0" dirty="0">
                <a:solidFill>
                  <a:srgbClr val="000000"/>
                </a:solidFill>
                <a:latin typeface="Arial" pitchFamily="34" charset="0"/>
                <a:ea typeface="Arial Unicode MS" pitchFamily="50" charset="-128"/>
                <a:cs typeface="Arial" pitchFamily="34" charset="0"/>
              </a:rPr>
              <a:t>Outputs:</a:t>
            </a:r>
          </a:p>
          <a:p>
            <a:pPr marL="857250" lvl="1" indent="-457200" eaLnBrk="0" hangingPunct="0">
              <a:spcBef>
                <a:spcPct val="20000"/>
              </a:spcBef>
              <a:buClr>
                <a:srgbClr val="000000"/>
              </a:buClr>
              <a:buFont typeface="+mj-lt"/>
              <a:buAutoNum type="arabicPeriod"/>
            </a:pPr>
            <a:r>
              <a:rPr lang="en-US" altLang="ja-JP" sz="2000" kern="0" dirty="0">
                <a:solidFill>
                  <a:srgbClr val="000000"/>
                </a:solidFill>
                <a:latin typeface="Arial" pitchFamily="34" charset="0"/>
                <a:ea typeface="Arial Unicode MS" pitchFamily="50" charset="-128"/>
                <a:cs typeface="Arial" pitchFamily="34" charset="0"/>
              </a:rPr>
              <a:t>Surface potential,</a:t>
            </a:r>
          </a:p>
          <a:p>
            <a:pPr marL="857250" lvl="1" indent="-457200" eaLnBrk="0" hangingPunct="0">
              <a:spcBef>
                <a:spcPct val="20000"/>
              </a:spcBef>
              <a:buClr>
                <a:srgbClr val="000000"/>
              </a:buClr>
              <a:buFont typeface="+mj-lt"/>
              <a:buAutoNum type="arabicPeriod"/>
            </a:pPr>
            <a:r>
              <a:rPr lang="en-US" altLang="ja-JP" sz="2000" kern="0" dirty="0">
                <a:solidFill>
                  <a:srgbClr val="000000"/>
                </a:solidFill>
                <a:latin typeface="Arial" pitchFamily="34" charset="0"/>
                <a:ea typeface="Arial Unicode MS" pitchFamily="50" charset="-128"/>
                <a:cs typeface="Arial" pitchFamily="34" charset="0"/>
              </a:rPr>
              <a:t>Current density</a:t>
            </a:r>
            <a:r>
              <a:rPr kumimoji="1" lang="en-US" altLang="ja-JP" sz="2000" dirty="0"/>
              <a:t>,</a:t>
            </a:r>
            <a:endParaRPr lang="en-US" altLang="ja-JP" sz="2000" dirty="0"/>
          </a:p>
          <a:p>
            <a:pPr marL="857250" lvl="1" indent="-457200" eaLnBrk="0" hangingPunct="0">
              <a:spcBef>
                <a:spcPct val="20000"/>
              </a:spcBef>
              <a:buClr>
                <a:srgbClr val="000000"/>
              </a:buClr>
              <a:buFont typeface="+mj-lt"/>
              <a:buAutoNum type="arabicPeriod"/>
            </a:pPr>
            <a:r>
              <a:rPr lang="en-US" altLang="ja-JP" sz="2000" kern="0" dirty="0">
                <a:solidFill>
                  <a:srgbClr val="008000"/>
                </a:solidFill>
                <a:latin typeface="Arial" pitchFamily="34" charset="0"/>
                <a:ea typeface="Arial Unicode MS" pitchFamily="50" charset="-128"/>
                <a:cs typeface="Arial" pitchFamily="34" charset="0"/>
              </a:rPr>
              <a:t>Coated film thickness.</a:t>
            </a:r>
            <a:endParaRPr kumimoji="1" lang="ja-JP" altLang="en-US" sz="24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443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0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SLIDE_COUNT" val="1"/>
  <p:tag name="ISPRING_PRESENTATION_TITLE" val="kaist_seminar2017-sfem"/>
</p:tagLst>
</file>

<file path=ppt/theme/theme1.xml><?xml version="1.0" encoding="utf-8"?>
<a:theme xmlns:a="http://schemas.openxmlformats.org/drawingml/2006/main" name="デザインの設定">
  <a:themeElements>
    <a:clrScheme name="デザインの設定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ユーザー定義 1">
      <a:majorFont>
        <a:latin typeface="Comic Sans MS"/>
        <a:ea typeface="MS PGothic"/>
        <a:cs typeface=""/>
      </a:majorFont>
      <a:minorFont>
        <a:latin typeface="Arial"/>
        <a:ea typeface="MS P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デザインの設定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79726</TotalTime>
  <Words>4869</Words>
  <Application>Microsoft Office PowerPoint</Application>
  <PresentationFormat>画面に合わせる (4:3)</PresentationFormat>
  <Paragraphs>965</Paragraphs>
  <Slides>77</Slides>
  <Notes>45</Notes>
  <HiddenSlides>0</HiddenSlides>
  <MMClips>10</MMClips>
  <ScaleCrop>false</ScaleCrop>
  <HeadingPairs>
    <vt:vector size="6" baseType="variant">
      <vt:variant>
        <vt:lpstr>使用されているフォント</vt:lpstr>
      </vt:variant>
      <vt:variant>
        <vt:i4>14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77</vt:i4>
      </vt:variant>
    </vt:vector>
  </HeadingPairs>
  <TitlesOfParts>
    <vt:vector size="92" baseType="lpstr">
      <vt:lpstr>Arial Unicode MS</vt:lpstr>
      <vt:lpstr>HGPｺﾞｼｯｸM</vt:lpstr>
      <vt:lpstr>HGSｺﾞｼｯｸM</vt:lpstr>
      <vt:lpstr>ＭＳ Ｐゴシック</vt:lpstr>
      <vt:lpstr>ＭＳ Ｐゴシック</vt:lpstr>
      <vt:lpstr>メイリオ</vt:lpstr>
      <vt:lpstr>游ゴシック</vt:lpstr>
      <vt:lpstr>Arial</vt:lpstr>
      <vt:lpstr>Calibri</vt:lpstr>
      <vt:lpstr>Cambria Math</vt:lpstr>
      <vt:lpstr>Century</vt:lpstr>
      <vt:lpstr>Comic Sans MS</vt:lpstr>
      <vt:lpstr>Times New Roman</vt:lpstr>
      <vt:lpstr>Wingdings</vt:lpstr>
      <vt:lpstr>デザインの設定</vt:lpstr>
      <vt:lpstr>Accurate electrodeposition simulation  of automobile bodies with  edge-based smoothed finite element method  using 4-node tetrahedral meshes</vt:lpstr>
      <vt:lpstr>What is Electrodeposition (ED) ? </vt:lpstr>
      <vt:lpstr>What is Electrodeposition (ED) ? </vt:lpstr>
      <vt:lpstr>What is Electrodeposition (ED) ?</vt:lpstr>
      <vt:lpstr>Importance of ED for Safety</vt:lpstr>
      <vt:lpstr>Difficulty in ED for Carbodies</vt:lpstr>
      <vt:lpstr>Need for ED Simulation</vt:lpstr>
      <vt:lpstr>What is ED Simulation?</vt:lpstr>
      <vt:lpstr>What is ED Simulation?</vt:lpstr>
      <vt:lpstr>Framework of ED Simulation</vt:lpstr>
      <vt:lpstr>Meshing Issue 1</vt:lpstr>
      <vt:lpstr>Meshing Issue 1 (cont.)</vt:lpstr>
      <vt:lpstr>Meshing Issue 2</vt:lpstr>
      <vt:lpstr>Meshing Issue 2 (cont.)</vt:lpstr>
      <vt:lpstr>Motivation</vt:lpstr>
      <vt:lpstr>Objective</vt:lpstr>
      <vt:lpstr>Formulation of ES-FEM-T4  in ED Simulation</vt:lpstr>
      <vt:lpstr>What is S-FEM?</vt:lpstr>
      <vt:lpstr>How popular is S-FEM?</vt:lpstr>
      <vt:lpstr>Applications of S-FEMs in Our Lab</vt:lpstr>
      <vt:lpstr>Brief Formulation of ES-FEM</vt:lpstr>
      <vt:lpstr>Mathematical Formulation of ES-FEM</vt:lpstr>
      <vt:lpstr>Mathematical Formulation of ES-FEM</vt:lpstr>
      <vt:lpstr>Characteristics of ES-FEM-T4</vt:lpstr>
      <vt:lpstr>Other 3 Key Features in ED Formulation</vt:lpstr>
      <vt:lpstr>Other 3 Key Features in ED Formulation</vt:lpstr>
      <vt:lpstr>Other 3 Key Features in ED Formulation</vt:lpstr>
      <vt:lpstr>Benchmark Analyses</vt:lpstr>
      <vt:lpstr>4-Plate BOX Simulation</vt:lpstr>
      <vt:lpstr>4-Plate BOX Simulation</vt:lpstr>
      <vt:lpstr>4-Plate BOX Simulation</vt:lpstr>
      <vt:lpstr>4-Plate BOX Simulation</vt:lpstr>
      <vt:lpstr>4-Plate BOX Simulation</vt:lpstr>
      <vt:lpstr>4-Plate BOX Simulation</vt:lpstr>
      <vt:lpstr>4-Plate BOX Simulation</vt:lpstr>
      <vt:lpstr>4-Plate BOX Simulation</vt:lpstr>
      <vt:lpstr>Actual Line Simulation</vt:lpstr>
      <vt:lpstr>Actual Line Simulation</vt:lpstr>
      <vt:lpstr>Actual Line Simulation</vt:lpstr>
      <vt:lpstr>Actual Line Simulation</vt:lpstr>
      <vt:lpstr>Actual Line Simulation</vt:lpstr>
      <vt:lpstr>Actual Line Simulation</vt:lpstr>
      <vt:lpstr>Actual Line Simulation</vt:lpstr>
      <vt:lpstr>Actual Line Simulation</vt:lpstr>
      <vt:lpstr>Actual Line Simulation</vt:lpstr>
      <vt:lpstr>Actual Line Simulation</vt:lpstr>
      <vt:lpstr>Actual Line Simulation</vt:lpstr>
      <vt:lpstr>Actual Line Simulation</vt:lpstr>
      <vt:lpstr>Actual Line Simulation</vt:lpstr>
      <vt:lpstr>Actual line Simulation</vt:lpstr>
      <vt:lpstr>Validation Analyses (for the ED Constitutive Model)</vt:lpstr>
      <vt:lpstr>Framework of ED Simulation</vt:lpstr>
      <vt:lpstr>Two Complexities in ED Phenomena</vt:lpstr>
      <vt:lpstr>Outline of the One-Plate Test</vt:lpstr>
      <vt:lpstr>Procedure to Identify Film Resistance Model</vt:lpstr>
      <vt:lpstr>Procedure to Identify Film Growth Model</vt:lpstr>
      <vt:lpstr>One-Plate Test/Simulation</vt:lpstr>
      <vt:lpstr>One-Plate Test/Simulation</vt:lpstr>
      <vt:lpstr>One-Plate Test/Simulation</vt:lpstr>
      <vt:lpstr>4-Plate BOX Test/Simulation</vt:lpstr>
      <vt:lpstr>4-Plate BOX Simulation</vt:lpstr>
      <vt:lpstr>4-Plate BOX Test/Simulation</vt:lpstr>
      <vt:lpstr>4-Plate BOX Test/Simulation</vt:lpstr>
      <vt:lpstr>4-Plate BOX Test/Simulation</vt:lpstr>
      <vt:lpstr>Actual Line Test/Simulation</vt:lpstr>
      <vt:lpstr>Actual Line Test/Simulation</vt:lpstr>
      <vt:lpstr>Actual Line Test/Simulation</vt:lpstr>
      <vt:lpstr>Actual Line Test/Simulation</vt:lpstr>
      <vt:lpstr>Actual Line Test/Simulation</vt:lpstr>
      <vt:lpstr>Actual Line Test/Simulation</vt:lpstr>
      <vt:lpstr>Summary</vt:lpstr>
      <vt:lpstr>Summary</vt:lpstr>
      <vt:lpstr>PowerPoint プレゼンテーション</vt:lpstr>
      <vt:lpstr>Pre-processes for ED Simulation</vt:lpstr>
      <vt:lpstr>Mechanism of Electrodeposition</vt:lpstr>
      <vt:lpstr>What is ED Simulation ?</vt:lpstr>
      <vt:lpstr>ED Boundary Models</vt:lpstr>
    </vt:vector>
  </TitlesOfParts>
  <Company>みずほ情報総研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kaist_seminar2017-sfem</dc:title>
  <dc:creator>Yuki ONISHI</dc:creator>
  <cp:lastModifiedBy>yuki</cp:lastModifiedBy>
  <cp:revision>3423</cp:revision>
  <cp:lastPrinted>2019-07-08T09:45:31Z</cp:lastPrinted>
  <dcterms:created xsi:type="dcterms:W3CDTF">2007-11-22T18:02:40Z</dcterms:created>
  <dcterms:modified xsi:type="dcterms:W3CDTF">2020-12-11T04:56:23Z</dcterms:modified>
</cp:coreProperties>
</file>