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1000" r:id="rId2"/>
    <p:sldId id="1010" r:id="rId3"/>
    <p:sldId id="257" r:id="rId4"/>
    <p:sldId id="541" r:id="rId5"/>
    <p:sldId id="884" r:id="rId6"/>
    <p:sldId id="890" r:id="rId7"/>
    <p:sldId id="917" r:id="rId8"/>
    <p:sldId id="905" r:id="rId9"/>
    <p:sldId id="457" r:id="rId10"/>
    <p:sldId id="874" r:id="rId11"/>
    <p:sldId id="880" r:id="rId12"/>
    <p:sldId id="876" r:id="rId13"/>
    <p:sldId id="877" r:id="rId14"/>
    <p:sldId id="381" r:id="rId15"/>
    <p:sldId id="321" r:id="rId16"/>
    <p:sldId id="987" r:id="rId17"/>
    <p:sldId id="843" r:id="rId18"/>
    <p:sldId id="994" r:id="rId19"/>
    <p:sldId id="998" r:id="rId20"/>
    <p:sldId id="1003" r:id="rId21"/>
    <p:sldId id="975" r:id="rId22"/>
    <p:sldId id="878" r:id="rId23"/>
    <p:sldId id="1007" r:id="rId24"/>
    <p:sldId id="962" r:id="rId25"/>
    <p:sldId id="963" r:id="rId26"/>
    <p:sldId id="881" r:id="rId27"/>
    <p:sldId id="442" r:id="rId28"/>
    <p:sldId id="960" r:id="rId29"/>
    <p:sldId id="961" r:id="rId30"/>
    <p:sldId id="430" r:id="rId31"/>
    <p:sldId id="416" r:id="rId32"/>
    <p:sldId id="1008" r:id="rId33"/>
    <p:sldId id="888" r:id="rId34"/>
    <p:sldId id="908" r:id="rId35"/>
    <p:sldId id="902" r:id="rId36"/>
    <p:sldId id="1009" r:id="rId37"/>
    <p:sldId id="904" r:id="rId38"/>
    <p:sldId id="986" r:id="rId39"/>
    <p:sldId id="682" r:id="rId40"/>
  </p:sldIdLst>
  <p:sldSz cx="12192000" cy="6858000"/>
  <p:notesSz cx="9971088" cy="6823075"/>
  <p:embeddedFontLst>
    <p:embeddedFont>
      <p:font typeface="Cambria Math" panose="02040503050406030204" pitchFamily="18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HG創英角ﾎﾟｯﾌﾟ体" panose="040B0A09000000000000" pitchFamily="49" charset="-128"/>
      <p:regular r:id="rId48"/>
    </p:embeddedFont>
    <p:embeddedFont>
      <p:font typeface="MS UI Gothic" panose="020B0600070205080204" pitchFamily="50" charset="-128"/>
      <p:regular r:id="rId49"/>
    </p:embeddedFont>
    <p:embeddedFont>
      <p:font typeface="メイリオ" panose="020B0604030504040204" pitchFamily="50" charset="-128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89049"/>
    <a:srgbClr val="0000CC"/>
    <a:srgbClr val="FF9900"/>
    <a:srgbClr val="FF8080"/>
    <a:srgbClr val="404040"/>
    <a:srgbClr val="FF00FF"/>
    <a:srgbClr val="4DFFC4"/>
    <a:srgbClr val="CECEEF"/>
    <a:srgbClr val="66A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7" autoAdjust="0"/>
    <p:restoredTop sz="92840" autoAdjust="0"/>
  </p:normalViewPr>
  <p:slideViewPr>
    <p:cSldViewPr>
      <p:cViewPr varScale="1">
        <p:scale>
          <a:sx n="117" d="100"/>
          <a:sy n="117" d="100"/>
        </p:scale>
        <p:origin x="100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2025/7/5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2025/7/5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1657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83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213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1341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6369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8777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1534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2845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951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336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050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90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691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9303" indent="-28819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5277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1388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74990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36099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97208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58317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919426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3943EAC-8C5C-413B-98BC-248E92F001A1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3563" y="442913"/>
            <a:ext cx="6021387" cy="338772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358" y="4022114"/>
            <a:ext cx="6561811" cy="5581382"/>
          </a:xfrm>
          <a:noFill/>
        </p:spPr>
        <p:txBody>
          <a:bodyPr/>
          <a:lstStyle/>
          <a:p>
            <a:pPr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946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03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33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018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15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353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3861048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FF907ED5-7D7B-9F62-AB60-02F9D260E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8920"/>
            <a:ext cx="12191999" cy="1440160"/>
          </a:xfrm>
          <a:solidFill>
            <a:srgbClr val="404040"/>
          </a:solidFill>
        </p:spPr>
        <p:txBody>
          <a:bodyPr lIns="0" anchor="ctr"/>
          <a:lstStyle>
            <a:lvl1pPr algn="ctr">
              <a:defRPr b="1" kern="1200" baseline="0">
                <a:solidFill>
                  <a:schemeClr val="bg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3D402935-E554-A8CD-7C4D-58C0F28D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1BEB8F91-71B9-B003-531C-D2A8ED8A4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FD0F3335-9B8F-07E8-FEEC-0C1E74554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 flipV="1">
            <a:off x="0" y="6397628"/>
            <a:ext cx="12192000" cy="460375"/>
          </a:xfrm>
          <a:prstGeom prst="rect">
            <a:avLst/>
          </a:prstGeom>
          <a:solidFill>
            <a:srgbClr val="404040"/>
          </a:solidFill>
          <a:ln w="9525">
            <a:noFill/>
            <a:round/>
            <a:headEnd/>
            <a:tailEnd/>
          </a:ln>
        </p:spPr>
        <p:txBody>
          <a:bodyPr rot="10800000" wrap="none" lIns="0" tIns="0" rIns="0" bIns="0" anchor="b" anchorCtr="0"/>
          <a:lstStyle/>
          <a:p>
            <a:pPr>
              <a:defRPr/>
            </a:pPr>
            <a:endParaRPr lang="ja-JP" altLang="en-US" sz="1800" kern="1200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AC4E9F9-4604-447B-E660-CF9A815F68BB}"/>
              </a:ext>
            </a:extLst>
          </p:cNvPr>
          <p:cNvGrpSpPr/>
          <p:nvPr userDrawn="1"/>
        </p:nvGrpSpPr>
        <p:grpSpPr>
          <a:xfrm>
            <a:off x="0" y="6397628"/>
            <a:ext cx="12192000" cy="460375"/>
            <a:chOff x="0" y="6397625"/>
            <a:chExt cx="9144000" cy="460375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3E98354-C209-2BC6-56D6-CA36AB4A2B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2000" kern="1200" baseline="0" dirty="0">
                <a:latin typeface="MS UI Gothic" panose="020B0600070205080204" pitchFamily="50" charset="-128"/>
                <a:ea typeface="MS UI Gothic" panose="020B0600070205080204" pitchFamily="50" charset="-128"/>
              </a:endParaRPr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967AE104-5F8D-325B-3D6C-751B37076898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833988" y="6653902"/>
              <a:ext cx="1058510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COMPSAFE2025</a:t>
              </a:r>
            </a:p>
          </p:txBody>
        </p:sp>
      </p:grp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E74B8EC4-8EBD-A42B-CFBD-311D443A8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0" name="図 9" descr="図形&#10;&#10;中程度の精度で自動的に生成された説明">
            <a:extLst>
              <a:ext uri="{FF2B5EF4-FFF2-40B4-BE49-F238E27FC236}">
                <a16:creationId xmlns:a16="http://schemas.microsoft.com/office/drawing/2014/main" id="{5B5AD696-26C6-DD1C-5ED3-26BA32289B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" t="19996" r="5346" b="10520"/>
          <a:stretch/>
        </p:blipFill>
        <p:spPr>
          <a:xfrm>
            <a:off x="335360" y="6438659"/>
            <a:ext cx="19080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1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Automotive </a:t>
            </a:r>
            <a:r>
              <a:rPr lang="en-US" altLang="ja-JP" dirty="0">
                <a:solidFill>
                  <a:srgbClr val="FF8080"/>
                </a:solidFill>
              </a:rPr>
              <a:t>Electrodeposition</a:t>
            </a:r>
            <a:r>
              <a:rPr lang="en-US" altLang="ja-JP" dirty="0"/>
              <a:t> Coating Simulation</a:t>
            </a:r>
            <a:br>
              <a:rPr lang="en-US" altLang="ja-JP" dirty="0"/>
            </a:br>
            <a:r>
              <a:rPr lang="en-US" altLang="ja-JP" dirty="0"/>
              <a:t>using </a:t>
            </a: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Edge-based Smoothed Finite Element Method</a:t>
            </a:r>
            <a:endParaRPr kumimoji="1" lang="ja-JP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783119-BCAA-084A-36CC-418628A6E7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u="sng" dirty="0">
                <a:latin typeface="+mn-lt"/>
              </a:rPr>
              <a:t>Yuki ONISHI</a:t>
            </a:r>
            <a:r>
              <a:rPr lang="en-US" altLang="ja-JP" dirty="0">
                <a:latin typeface="+mn-lt"/>
              </a:rPr>
              <a:t> (Institute of Science Tokyo)</a:t>
            </a:r>
            <a:endParaRPr lang="ja-JP" altLang="en-US" dirty="0">
              <a:latin typeface="+mn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42D849-AC6A-D450-F44D-8D179ECCC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56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Issues in Meshing for ED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F68333-6A41-4D8A-BB34-753D1E52E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 #1: Impossible to make a good HEX mesh for carbodies.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5400" dirty="0"/>
          </a:p>
          <a:p>
            <a:r>
              <a:rPr lang="en-US" altLang="ja-JP" sz="2400" dirty="0"/>
              <a:t>An ED simulation requires a mesh for the space around the carbody like CFD.</a:t>
            </a:r>
          </a:p>
          <a:p>
            <a:r>
              <a:rPr lang="en-US" altLang="ja-JP" sz="2400" dirty="0"/>
              <a:t>In contrast to CFD, an ED mesh should include the </a:t>
            </a:r>
            <a:r>
              <a:rPr lang="en-US" altLang="ja-JP" sz="2400" dirty="0">
                <a:solidFill>
                  <a:srgbClr val="0000CC"/>
                </a:solidFill>
              </a:rPr>
              <a:t>room space </a:t>
            </a:r>
            <a:r>
              <a:rPr lang="en-US" altLang="ja-JP" sz="2400" dirty="0"/>
              <a:t>and many </a:t>
            </a:r>
            <a:r>
              <a:rPr lang="en-US" altLang="ja-JP" sz="2400" dirty="0">
                <a:solidFill>
                  <a:srgbClr val="0000CC"/>
                </a:solidFill>
              </a:rPr>
              <a:t>narrow spaces among plates </a:t>
            </a:r>
            <a:r>
              <a:rPr lang="en-US" altLang="ja-JP" sz="2400" dirty="0"/>
              <a:t>(such as inside of the side sill).</a:t>
            </a:r>
          </a:p>
          <a:p>
            <a:pPr eaLnBrk="1" hangingPunct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E7F92C08-221D-4213-B983-B4A2B873B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1052736"/>
            <a:ext cx="6156895" cy="3494178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0B9AC53-82B0-4DE8-8581-187EB056F094}"/>
              </a:ext>
            </a:extLst>
          </p:cNvPr>
          <p:cNvSpPr/>
          <p:nvPr/>
        </p:nvSpPr>
        <p:spPr>
          <a:xfrm>
            <a:off x="1954789" y="4622689"/>
            <a:ext cx="291618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/>
              <a:t>5 slices of a carbody mesh</a:t>
            </a:r>
          </a:p>
        </p:txBody>
      </p:sp>
      <p:pic>
        <p:nvPicPr>
          <p:cNvPr id="5" name="output">
            <a:hlinkClick r:id="" action="ppaction://media"/>
            <a:extLst>
              <a:ext uri="{FF2B5EF4-FFF2-40B4-BE49-F238E27FC236}">
                <a16:creationId xmlns:a16="http://schemas.microsoft.com/office/drawing/2014/main" id="{FA58101E-A731-BCA2-4F8E-69C3D161A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2044" y="1016732"/>
            <a:ext cx="2783934" cy="421246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EFACD1-267E-6AA9-0887-96DAB21A0356}"/>
              </a:ext>
            </a:extLst>
          </p:cNvPr>
          <p:cNvSpPr/>
          <p:nvPr/>
        </p:nvSpPr>
        <p:spPr>
          <a:xfrm>
            <a:off x="9413979" y="2661301"/>
            <a:ext cx="2082621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Animated slices </a:t>
            </a:r>
            <a:br>
              <a:rPr lang="en-US" altLang="ja-JP" dirty="0"/>
            </a:br>
            <a:r>
              <a:rPr lang="en-US" altLang="ja-JP" dirty="0"/>
              <a:t>of a </a:t>
            </a:r>
            <a:r>
              <a:rPr lang="en-US" altLang="ja-JP" dirty="0" err="1"/>
              <a:t>carbody</a:t>
            </a:r>
            <a:r>
              <a:rPr lang="en-US" altLang="ja-JP" dirty="0"/>
              <a:t> mesh</a:t>
            </a:r>
            <a:br>
              <a:rPr lang="en-US" altLang="ja-JP" dirty="0"/>
            </a:br>
            <a:r>
              <a:rPr lang="en-US" altLang="ja-JP" dirty="0"/>
              <a:t>from rear to front</a:t>
            </a:r>
          </a:p>
        </p:txBody>
      </p:sp>
    </p:spTree>
    <p:extLst>
      <p:ext uri="{BB962C8B-B14F-4D97-AF65-F5344CB8AC3E}">
        <p14:creationId xmlns:p14="http://schemas.microsoft.com/office/powerpoint/2010/main" val="14120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Two Issues in Meshing for ED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3F68333-6A41-4D8A-BB34-753D1E52E0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3200" dirty="0"/>
              </a:p>
              <a:p>
                <a:r>
                  <a:rPr lang="en-US" altLang="ja-JP" sz="2400" dirty="0"/>
                  <a:t>The shape of a carbody is too complex to be discretized into a good HEX mesh. </a:t>
                </a:r>
              </a:p>
              <a:p>
                <a:r>
                  <a:rPr lang="en-US" altLang="ja-JP" sz="2400" dirty="0"/>
                  <a:t>The Cartesian mesh (e.g., </a:t>
                </a:r>
                <a:r>
                  <a:rPr lang="en-US" altLang="ja-JP" sz="2400" dirty="0" err="1"/>
                  <a:t>cutcell</a:t>
                </a:r>
                <a:r>
                  <a:rPr lang="en-US" altLang="ja-JP" sz="2400" dirty="0"/>
                  <a:t> mesh, snappy hex mesh, cube mesh) is basically </a:t>
                </a:r>
                <a:br>
                  <a:rPr lang="en-US" altLang="ja-JP" sz="2400" dirty="0"/>
                </a:br>
                <a:r>
                  <a:rPr lang="en-US" altLang="ja-JP" sz="2400" dirty="0"/>
                  <a:t>NOT suitable for the geometry with many holes.</a:t>
                </a:r>
                <a:br>
                  <a:rPr lang="en-US" altLang="ja-JP" sz="2400" dirty="0"/>
                </a:b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400" dirty="0"/>
                  <a:t> Massive increase in DOF, Linear mesh convergence rate of H8 element, </a:t>
                </a:r>
                <a:br>
                  <a:rPr lang="en-US" altLang="ja-JP" sz="2400" dirty="0"/>
                </a:br>
                <a:r>
                  <a:rPr lang="en-US" altLang="ja-JP" sz="2400" dirty="0"/>
                  <a:t>     Presence of hanging nodes or polyhedral cells) 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3F68333-6A41-4D8A-BB34-753D1E52E0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Picture 4" descr="YP67cad">
            <a:extLst>
              <a:ext uri="{FF2B5EF4-FFF2-40B4-BE49-F238E27FC236}">
                <a16:creationId xmlns:a16="http://schemas.microsoft.com/office/drawing/2014/main" id="{FB311B95-F9FA-4731-8CA2-CE6785A4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67" y="1218284"/>
            <a:ext cx="2721960" cy="16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YP67full_mesh003">
            <a:extLst>
              <a:ext uri="{FF2B5EF4-FFF2-40B4-BE49-F238E27FC236}">
                <a16:creationId xmlns:a16="http://schemas.microsoft.com/office/drawing/2014/main" id="{45A9CB20-0EE9-414E-8D08-CB005123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r="18179" b="11581"/>
          <a:stretch>
            <a:fillRect/>
          </a:stretch>
        </p:blipFill>
        <p:spPr bwMode="auto">
          <a:xfrm>
            <a:off x="4770800" y="954910"/>
            <a:ext cx="3125401" cy="20145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06032A7-75BB-4CC3-BAAF-3D00C934A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2963" y="2452981"/>
            <a:ext cx="449328" cy="34597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5AFDCECC-267F-4BFA-B59C-0F4C731738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2964" y="958466"/>
            <a:ext cx="1854110" cy="149814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5A0D870D-1888-4F24-8168-F3A339942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1112" y="2798958"/>
            <a:ext cx="1398926" cy="17054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A7522C0-77A9-4934-9521-367D582343B2}"/>
              </a:ext>
            </a:extLst>
          </p:cNvPr>
          <p:cNvGrpSpPr/>
          <p:nvPr/>
        </p:nvGrpSpPr>
        <p:grpSpPr>
          <a:xfrm>
            <a:off x="8040217" y="1134677"/>
            <a:ext cx="427989" cy="1654409"/>
            <a:chOff x="6805669" y="3606909"/>
            <a:chExt cx="427989" cy="1654409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5528DD9A-DF92-4F62-A3B4-9F30D915950B}"/>
                </a:ext>
              </a:extLst>
            </p:cNvPr>
            <p:cNvSpPr/>
            <p:nvPr/>
          </p:nvSpPr>
          <p:spPr>
            <a:xfrm>
              <a:off x="7113278" y="3606909"/>
              <a:ext cx="120380" cy="16544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B633BF66-58D6-4278-A559-85AF0D03D38F}"/>
                </a:ext>
              </a:extLst>
            </p:cNvPr>
            <p:cNvSpPr/>
            <p:nvPr/>
          </p:nvSpPr>
          <p:spPr>
            <a:xfrm>
              <a:off x="6805669" y="4338025"/>
              <a:ext cx="307610" cy="2140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FCE70D8-E90A-4D46-8B20-531F0B688961}"/>
              </a:ext>
            </a:extLst>
          </p:cNvPr>
          <p:cNvGrpSpPr/>
          <p:nvPr/>
        </p:nvGrpSpPr>
        <p:grpSpPr>
          <a:xfrm>
            <a:off x="9131353" y="886907"/>
            <a:ext cx="1113158" cy="862902"/>
            <a:chOff x="7896806" y="3359140"/>
            <a:chExt cx="1113158" cy="862902"/>
          </a:xfrm>
        </p:grpSpPr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4480207A-79B4-461D-AD95-95FA4B9394B4}"/>
                </a:ext>
              </a:extLst>
            </p:cNvPr>
            <p:cNvCxnSpPr>
              <a:stCxn id="34" idx="2"/>
              <a:endCxn id="39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二等辺三角形 33">
              <a:extLst>
                <a:ext uri="{FF2B5EF4-FFF2-40B4-BE49-F238E27FC236}">
                  <a16:creationId xmlns:a16="http://schemas.microsoft.com/office/drawing/2014/main" id="{D2523EAA-C554-4104-A61B-FDCEEB1DB2B6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二等辺三角形 34">
              <a:extLst>
                <a:ext uri="{FF2B5EF4-FFF2-40B4-BE49-F238E27FC236}">
                  <a16:creationId xmlns:a16="http://schemas.microsoft.com/office/drawing/2014/main" id="{15667B7D-DB05-446E-867E-82452D4AEB6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4">
              <a:extLst>
                <a:ext uri="{FF2B5EF4-FFF2-40B4-BE49-F238E27FC236}">
                  <a16:creationId xmlns:a16="http://schemas.microsoft.com/office/drawing/2014/main" id="{F3ABE342-BDCE-476C-A3A7-A1797E8AB5D6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5">
              <a:extLst>
                <a:ext uri="{FF2B5EF4-FFF2-40B4-BE49-F238E27FC236}">
                  <a16:creationId xmlns:a16="http://schemas.microsoft.com/office/drawing/2014/main" id="{5AE46879-DC25-4699-8A5E-A88D343A6712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6">
              <a:extLst>
                <a:ext uri="{FF2B5EF4-FFF2-40B4-BE49-F238E27FC236}">
                  <a16:creationId xmlns:a16="http://schemas.microsoft.com/office/drawing/2014/main" id="{9EB76FB6-7A42-403A-A1A3-EBA4CA1B16FA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7">
              <a:extLst>
                <a:ext uri="{FF2B5EF4-FFF2-40B4-BE49-F238E27FC236}">
                  <a16:creationId xmlns:a16="http://schemas.microsoft.com/office/drawing/2014/main" id="{665177D6-64D1-4E9E-A74E-356B30B4299C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右矢印 48">
            <a:extLst>
              <a:ext uri="{FF2B5EF4-FFF2-40B4-BE49-F238E27FC236}">
                <a16:creationId xmlns:a16="http://schemas.microsoft.com/office/drawing/2014/main" id="{A24A6128-F91C-4EBD-B9E1-D508815A0F83}"/>
              </a:ext>
            </a:extLst>
          </p:cNvPr>
          <p:cNvSpPr/>
          <p:nvPr/>
        </p:nvSpPr>
        <p:spPr>
          <a:xfrm>
            <a:off x="8468208" y="1058602"/>
            <a:ext cx="351552" cy="323837"/>
          </a:xfrm>
          <a:prstGeom prst="rightArrow">
            <a:avLst>
              <a:gd name="adj1" fmla="val 52891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B298148-519A-454B-95F6-06DF6EEC9C3C}"/>
              </a:ext>
            </a:extLst>
          </p:cNvPr>
          <p:cNvGrpSpPr/>
          <p:nvPr/>
        </p:nvGrpSpPr>
        <p:grpSpPr>
          <a:xfrm>
            <a:off x="9172332" y="2274444"/>
            <a:ext cx="1045138" cy="857233"/>
            <a:chOff x="7937785" y="4746676"/>
            <a:chExt cx="1045138" cy="857233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995C0FA-6BFB-412D-AC3A-D54C183679E9}"/>
                </a:ext>
              </a:extLst>
            </p:cNvPr>
            <p:cNvSpPr/>
            <p:nvPr/>
          </p:nvSpPr>
          <p:spPr>
            <a:xfrm>
              <a:off x="7984487" y="4906208"/>
              <a:ext cx="658928" cy="64842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>
              <a:extLst>
                <a:ext uri="{FF2B5EF4-FFF2-40B4-BE49-F238E27FC236}">
                  <a16:creationId xmlns:a16="http://schemas.microsoft.com/office/drawing/2014/main" id="{EFB68C4C-F020-46E9-95F7-5C64A668F634}"/>
                </a:ext>
              </a:extLst>
            </p:cNvPr>
            <p:cNvSpPr/>
            <p:nvPr/>
          </p:nvSpPr>
          <p:spPr>
            <a:xfrm>
              <a:off x="8004935" y="4808424"/>
              <a:ext cx="912181" cy="97783"/>
            </a:xfrm>
            <a:prstGeom prst="parallelogram">
              <a:avLst>
                <a:gd name="adj" fmla="val 27735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平行四辺形 20">
              <a:extLst>
                <a:ext uri="{FF2B5EF4-FFF2-40B4-BE49-F238E27FC236}">
                  <a16:creationId xmlns:a16="http://schemas.microsoft.com/office/drawing/2014/main" id="{B227504C-C5C6-41A1-BB9D-6A1E3BCAAD13}"/>
                </a:ext>
              </a:extLst>
            </p:cNvPr>
            <p:cNvSpPr/>
            <p:nvPr/>
          </p:nvSpPr>
          <p:spPr>
            <a:xfrm rot="5400000" flipH="1">
              <a:off x="8415125" y="5037475"/>
              <a:ext cx="750224" cy="292122"/>
            </a:xfrm>
            <a:prstGeom prst="parallelogram">
              <a:avLst>
                <a:gd name="adj" fmla="val 31292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0">
              <a:extLst>
                <a:ext uri="{FF2B5EF4-FFF2-40B4-BE49-F238E27FC236}">
                  <a16:creationId xmlns:a16="http://schemas.microsoft.com/office/drawing/2014/main" id="{D2096B1A-C4EE-4D5E-BB8C-6C5784B9815F}"/>
                </a:ext>
              </a:extLst>
            </p:cNvPr>
            <p:cNvSpPr/>
            <p:nvPr/>
          </p:nvSpPr>
          <p:spPr>
            <a:xfrm>
              <a:off x="8594900" y="4865149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1">
              <a:extLst>
                <a:ext uri="{FF2B5EF4-FFF2-40B4-BE49-F238E27FC236}">
                  <a16:creationId xmlns:a16="http://schemas.microsoft.com/office/drawing/2014/main" id="{204A2ABA-F435-406C-9711-93805DBA4B3B}"/>
                </a:ext>
              </a:extLst>
            </p:cNvPr>
            <p:cNvSpPr/>
            <p:nvPr/>
          </p:nvSpPr>
          <p:spPr>
            <a:xfrm>
              <a:off x="7941784" y="4865149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2">
              <a:extLst>
                <a:ext uri="{FF2B5EF4-FFF2-40B4-BE49-F238E27FC236}">
                  <a16:creationId xmlns:a16="http://schemas.microsoft.com/office/drawing/2014/main" id="{996FFCAB-BCCE-4218-9DEF-CC5BB4B15CC2}"/>
                </a:ext>
              </a:extLst>
            </p:cNvPr>
            <p:cNvSpPr/>
            <p:nvPr/>
          </p:nvSpPr>
          <p:spPr>
            <a:xfrm>
              <a:off x="8594900" y="5505363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3">
              <a:extLst>
                <a:ext uri="{FF2B5EF4-FFF2-40B4-BE49-F238E27FC236}">
                  <a16:creationId xmlns:a16="http://schemas.microsoft.com/office/drawing/2014/main" id="{C1F0CE8D-712C-4FF2-B9B1-DFA0D9CAA8BA}"/>
                </a:ext>
              </a:extLst>
            </p:cNvPr>
            <p:cNvSpPr/>
            <p:nvPr/>
          </p:nvSpPr>
          <p:spPr>
            <a:xfrm>
              <a:off x="8878477" y="4766929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4">
              <a:extLst>
                <a:ext uri="{FF2B5EF4-FFF2-40B4-BE49-F238E27FC236}">
                  <a16:creationId xmlns:a16="http://schemas.microsoft.com/office/drawing/2014/main" id="{E214B70C-DF42-4B20-8200-C398661ADBCB}"/>
                </a:ext>
              </a:extLst>
            </p:cNvPr>
            <p:cNvSpPr/>
            <p:nvPr/>
          </p:nvSpPr>
          <p:spPr>
            <a:xfrm>
              <a:off x="8244953" y="4746676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339412F2-0F80-4C54-9BA2-89269F786AF0}"/>
                </a:ext>
              </a:extLst>
            </p:cNvPr>
            <p:cNvCxnSpPr>
              <a:stCxn id="26" idx="4"/>
            </p:cNvCxnSpPr>
            <p:nvPr/>
          </p:nvCxnSpPr>
          <p:spPr>
            <a:xfrm>
              <a:off x="8293850" y="4845222"/>
              <a:ext cx="0" cy="59991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A9462920-380A-493F-BF1C-81A3BBB2F7C0}"/>
                </a:ext>
              </a:extLst>
            </p:cNvPr>
            <p:cNvCxnSpPr/>
            <p:nvPr/>
          </p:nvCxnSpPr>
          <p:spPr>
            <a:xfrm>
              <a:off x="8291320" y="5451230"/>
              <a:ext cx="60970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F9F9C765-F10A-4B4F-B0BF-5590F5D20A36}"/>
                </a:ext>
              </a:extLst>
            </p:cNvPr>
            <p:cNvCxnSpPr/>
            <p:nvPr/>
          </p:nvCxnSpPr>
          <p:spPr>
            <a:xfrm flipH="1">
              <a:off x="7987329" y="5449150"/>
              <a:ext cx="297700" cy="10510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円/楕円 28">
              <a:extLst>
                <a:ext uri="{FF2B5EF4-FFF2-40B4-BE49-F238E27FC236}">
                  <a16:creationId xmlns:a16="http://schemas.microsoft.com/office/drawing/2014/main" id="{430B8D08-AA42-4B11-9E44-13B3521EA7B9}"/>
                </a:ext>
              </a:extLst>
            </p:cNvPr>
            <p:cNvSpPr/>
            <p:nvPr/>
          </p:nvSpPr>
          <p:spPr>
            <a:xfrm>
              <a:off x="8242066" y="5390830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円/楕円 29">
              <a:extLst>
                <a:ext uri="{FF2B5EF4-FFF2-40B4-BE49-F238E27FC236}">
                  <a16:creationId xmlns:a16="http://schemas.microsoft.com/office/drawing/2014/main" id="{0F43658F-BBB7-4B66-9587-887DFC5A7537}"/>
                </a:ext>
              </a:extLst>
            </p:cNvPr>
            <p:cNvSpPr/>
            <p:nvPr/>
          </p:nvSpPr>
          <p:spPr>
            <a:xfrm>
              <a:off x="7937785" y="5505363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0">
              <a:extLst>
                <a:ext uri="{FF2B5EF4-FFF2-40B4-BE49-F238E27FC236}">
                  <a16:creationId xmlns:a16="http://schemas.microsoft.com/office/drawing/2014/main" id="{36ED2218-5F46-4D77-A39F-3E9E7C09B1C1}"/>
                </a:ext>
              </a:extLst>
            </p:cNvPr>
            <p:cNvSpPr/>
            <p:nvPr/>
          </p:nvSpPr>
          <p:spPr>
            <a:xfrm>
              <a:off x="8885131" y="5406116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右矢印 64">
            <a:extLst>
              <a:ext uri="{FF2B5EF4-FFF2-40B4-BE49-F238E27FC236}">
                <a16:creationId xmlns:a16="http://schemas.microsoft.com/office/drawing/2014/main" id="{A6140B97-A833-463D-9FDA-AA71E4CBEB36}"/>
              </a:ext>
            </a:extLst>
          </p:cNvPr>
          <p:cNvSpPr/>
          <p:nvPr/>
        </p:nvSpPr>
        <p:spPr>
          <a:xfrm>
            <a:off x="8461335" y="2542350"/>
            <a:ext cx="351552" cy="323837"/>
          </a:xfrm>
          <a:prstGeom prst="rightArrow">
            <a:avLst>
              <a:gd name="adj1" fmla="val 52891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FB25571-3402-4716-B7D0-D06769AF0DF4}"/>
              </a:ext>
            </a:extLst>
          </p:cNvPr>
          <p:cNvSpPr/>
          <p:nvPr/>
        </p:nvSpPr>
        <p:spPr>
          <a:xfrm>
            <a:off x="8842909" y="792732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ja-JP" altLang="en-US" sz="28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F0FF990-D9DC-4767-9CD0-673ECA5412E2}"/>
              </a:ext>
            </a:extLst>
          </p:cNvPr>
          <p:cNvSpPr/>
          <p:nvPr/>
        </p:nvSpPr>
        <p:spPr>
          <a:xfrm>
            <a:off x="8736724" y="1885354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</a:rPr>
              <a:t>✗</a:t>
            </a:r>
            <a:endParaRPr lang="ja-JP" altLang="en-US" sz="3600" dirty="0"/>
          </a:p>
        </p:txBody>
      </p:sp>
      <p:sp>
        <p:nvSpPr>
          <p:cNvPr id="42" name="角丸四角形 71">
            <a:extLst>
              <a:ext uri="{FF2B5EF4-FFF2-40B4-BE49-F238E27FC236}">
                <a16:creationId xmlns:a16="http://schemas.microsoft.com/office/drawing/2014/main" id="{3643C3BE-500F-4D2F-AB25-3F6B971CA479}"/>
              </a:ext>
            </a:extLst>
          </p:cNvPr>
          <p:cNvSpPr/>
          <p:nvPr/>
        </p:nvSpPr>
        <p:spPr>
          <a:xfrm>
            <a:off x="2112002" y="5517232"/>
            <a:ext cx="7956884" cy="531150"/>
          </a:xfrm>
          <a:prstGeom prst="roundRect">
            <a:avLst>
              <a:gd name="adj" fmla="val 29216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TET meshes are preferable in ED simulation.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898FF709-AE0B-4EF6-9D2F-382292702C0C}"/>
              </a:ext>
            </a:extLst>
          </p:cNvPr>
          <p:cNvSpPr/>
          <p:nvPr/>
        </p:nvSpPr>
        <p:spPr>
          <a:xfrm>
            <a:off x="4223792" y="2996952"/>
            <a:ext cx="43396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dirty="0"/>
              <a:t>Zoom-in view of a </a:t>
            </a:r>
            <a:r>
              <a:rPr lang="en-US" altLang="ja-JP" dirty="0" err="1"/>
              <a:t>carbody</a:t>
            </a:r>
            <a:r>
              <a:rPr lang="en-US" altLang="ja-JP" dirty="0"/>
              <a:t> surface mesh</a:t>
            </a:r>
          </a:p>
        </p:txBody>
      </p:sp>
    </p:spTree>
    <p:extLst>
      <p:ext uri="{BB962C8B-B14F-4D97-AF65-F5344CB8AC3E}">
        <p14:creationId xmlns:p14="http://schemas.microsoft.com/office/powerpoint/2010/main" val="42823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0EDA18-1C76-40BD-B3B7-769C315DA8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Issue #2: Both the standard 4-node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</a:t>
                </a: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10-node tetrahedral elements are inconvenient.</a:t>
                </a:r>
                <a:b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4-node TET (</a:t>
                </a:r>
                <a:r>
                  <a:rPr lang="en-US" altLang="ja-JP" sz="2400" b="1" dirty="0"/>
                  <a:t>T4</a:t>
                </a:r>
                <a:r>
                  <a:rPr lang="en-US" altLang="ja-JP" sz="2400" dirty="0"/>
                  <a:t>) has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poor accuracy </a:t>
                </a:r>
                <a:br>
                  <a:rPr lang="en-US" altLang="ja-JP" sz="2400" dirty="0">
                    <a:solidFill>
                      <a:srgbClr val="FF0000"/>
                    </a:solidFill>
                  </a:rPr>
                </a:br>
                <a:r>
                  <a:rPr lang="en-US" altLang="ja-JP" sz="2400" dirty="0">
                    <a:solidFill>
                      <a:srgbClr val="FF0000"/>
                    </a:solidFill>
                  </a:rPr>
                  <a:t>with only a linear mesh convergence rate</a:t>
                </a:r>
                <a:r>
                  <a:rPr lang="en-US" altLang="ja-JP" sz="2400" dirty="0"/>
                  <a:t>.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/>
                  <a:t> FEM-T4 and FVM-T4 require </a:t>
                </a:r>
                <a:br>
                  <a:rPr lang="en-US" altLang="ja-JP" sz="2400" dirty="0"/>
                </a:br>
                <a:r>
                  <a:rPr lang="en-US" altLang="ja-JP" sz="2400" dirty="0"/>
                  <a:t>very fine meshes to obtain accurate results.</a:t>
                </a:r>
                <a:br>
                  <a:rPr lang="en-US" altLang="ja-JP" sz="2400" dirty="0"/>
                </a:br>
                <a:endParaRPr lang="en-US" altLang="ja-JP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10-node TET (</a:t>
                </a:r>
                <a:r>
                  <a:rPr lang="en-US" altLang="ja-JP" sz="2400" b="1" dirty="0"/>
                  <a:t>T10</a:t>
                </a:r>
                <a:r>
                  <a:rPr lang="en-US" altLang="ja-JP" sz="2400" dirty="0"/>
                  <a:t>) has good accuracy </a:t>
                </a:r>
                <a:br>
                  <a:rPr lang="en-US" altLang="ja-JP" sz="2400" dirty="0"/>
                </a:br>
                <a:r>
                  <a:rPr lang="en-US" altLang="ja-JP" sz="2400" dirty="0"/>
                  <a:t>with a quadratic mesh convergence rate; </a:t>
                </a:r>
                <a:br>
                  <a:rPr lang="en-US" altLang="ja-JP" sz="2400" dirty="0"/>
                </a:br>
                <a:r>
                  <a:rPr lang="en-US" altLang="ja-JP" sz="2400" dirty="0"/>
                  <a:t>however, T10 mesh requires a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massively </a:t>
                </a:r>
                <a:br>
                  <a:rPr lang="en-US" altLang="ja-JP" sz="2400" dirty="0">
                    <a:solidFill>
                      <a:srgbClr val="0000CC"/>
                    </a:solidFill>
                  </a:rPr>
                </a:br>
                <a:r>
                  <a:rPr lang="en-US" altLang="ja-JP" sz="2400" dirty="0">
                    <a:solidFill>
                      <a:srgbClr val="0000CC"/>
                    </a:solidFill>
                  </a:rPr>
                  <a:t>large DOF to represent complex shapes </a:t>
                </a:r>
                <a:br>
                  <a:rPr lang="en-US" altLang="ja-JP" sz="2400" dirty="0">
                    <a:solidFill>
                      <a:srgbClr val="0000CC"/>
                    </a:solidFill>
                  </a:rPr>
                </a:br>
                <a:r>
                  <a:rPr lang="en-US" altLang="ja-JP" sz="2400" dirty="0">
                    <a:solidFill>
                      <a:srgbClr val="0000CC"/>
                    </a:solidFill>
                  </a:rPr>
                  <a:t>without any kink</a:t>
                </a:r>
                <a:r>
                  <a:rPr lang="en-US" altLang="ja-JP" sz="2400" dirty="0"/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in element shapes</a:t>
                </a:r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0EDA18-1C76-40BD-B3B7-769C315DA8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AC434357-4E53-46F1-A86D-4928E7D3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Two Issues in Meshing for ED Simulation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F78BA0-EAB2-469E-A90E-8AA920D7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C759687-5110-4EEB-A695-99F22E7D5634}"/>
              </a:ext>
            </a:extLst>
          </p:cNvPr>
          <p:cNvGrpSpPr>
            <a:grpSpLocks noChangeAspect="1"/>
          </p:cNvGrpSpPr>
          <p:nvPr/>
        </p:nvGrpSpPr>
        <p:grpSpPr>
          <a:xfrm>
            <a:off x="8059882" y="2127554"/>
            <a:ext cx="1358034" cy="1052727"/>
            <a:chOff x="7896806" y="3359140"/>
            <a:chExt cx="1113158" cy="862902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0FC4FE53-BF18-451A-AFBA-DBCACE33FCE2}"/>
                </a:ext>
              </a:extLst>
            </p:cNvPr>
            <p:cNvCxnSpPr>
              <a:stCxn id="7" idx="2"/>
              <a:endCxn id="12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19208108-BF02-4E6B-9BAF-1BDE3AF0EA86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F64144A3-3DF8-4F80-9BB2-2DFDA14EA35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34">
              <a:extLst>
                <a:ext uri="{FF2B5EF4-FFF2-40B4-BE49-F238E27FC236}">
                  <a16:creationId xmlns:a16="http://schemas.microsoft.com/office/drawing/2014/main" id="{640970CA-501E-420E-A311-9CA7D6870356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5">
              <a:extLst>
                <a:ext uri="{FF2B5EF4-FFF2-40B4-BE49-F238E27FC236}">
                  <a16:creationId xmlns:a16="http://schemas.microsoft.com/office/drawing/2014/main" id="{192AE282-A677-47B2-8D3E-F80A56CC3160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6">
              <a:extLst>
                <a:ext uri="{FF2B5EF4-FFF2-40B4-BE49-F238E27FC236}">
                  <a16:creationId xmlns:a16="http://schemas.microsoft.com/office/drawing/2014/main" id="{CE8F7FD1-79CF-4AEE-8E44-7C13FB7D0314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7">
              <a:extLst>
                <a:ext uri="{FF2B5EF4-FFF2-40B4-BE49-F238E27FC236}">
                  <a16:creationId xmlns:a16="http://schemas.microsoft.com/office/drawing/2014/main" id="{CA6F20A0-F6CA-4162-9C71-6C942F5D3D7C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8AE3553-0697-4EE5-8390-6EFCCB85B162}"/>
              </a:ext>
            </a:extLst>
          </p:cNvPr>
          <p:cNvGrpSpPr>
            <a:grpSpLocks noChangeAspect="1"/>
          </p:cNvGrpSpPr>
          <p:nvPr/>
        </p:nvGrpSpPr>
        <p:grpSpPr>
          <a:xfrm>
            <a:off x="8059882" y="4171875"/>
            <a:ext cx="1391448" cy="1078919"/>
            <a:chOff x="7033157" y="4150041"/>
            <a:chExt cx="1113158" cy="863135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EDA11963-5842-4D8E-976E-8215AC4A6EE2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01EAA64C-2AA9-4B14-B1CB-C43A01645637}"/>
                  </a:ext>
                </a:extLst>
              </p:cNvPr>
              <p:cNvCxnSpPr>
                <a:stCxn id="15" idx="2"/>
                <a:endCxn id="20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二等辺三角形 14">
                <a:extLst>
                  <a:ext uri="{FF2B5EF4-FFF2-40B4-BE49-F238E27FC236}">
                    <a16:creationId xmlns:a16="http://schemas.microsoft.com/office/drawing/2014/main" id="{712C568E-CF74-4E26-8783-7AD768FB61D8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6" name="二等辺三角形 15">
                <a:extLst>
                  <a:ext uri="{FF2B5EF4-FFF2-40B4-BE49-F238E27FC236}">
                    <a16:creationId xmlns:a16="http://schemas.microsoft.com/office/drawing/2014/main" id="{2451C1FF-8646-44D5-B48D-01E77E795A3C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34">
                <a:extLst>
                  <a:ext uri="{FF2B5EF4-FFF2-40B4-BE49-F238E27FC236}">
                    <a16:creationId xmlns:a16="http://schemas.microsoft.com/office/drawing/2014/main" id="{A6CC5863-1EE3-49C6-9D96-6F231FB63960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35">
                <a:extLst>
                  <a:ext uri="{FF2B5EF4-FFF2-40B4-BE49-F238E27FC236}">
                    <a16:creationId xmlns:a16="http://schemas.microsoft.com/office/drawing/2014/main" id="{4A58544C-ADA9-410A-A976-9C794330B794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36">
                <a:extLst>
                  <a:ext uri="{FF2B5EF4-FFF2-40B4-BE49-F238E27FC236}">
                    <a16:creationId xmlns:a16="http://schemas.microsoft.com/office/drawing/2014/main" id="{CD9F2831-E4C7-4CA1-807E-CD0FA378578D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37">
                <a:extLst>
                  <a:ext uri="{FF2B5EF4-FFF2-40B4-BE49-F238E27FC236}">
                    <a16:creationId xmlns:a16="http://schemas.microsoft.com/office/drawing/2014/main" id="{0E438488-D2DC-4FAE-9906-147F27824ABD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1" name="円/楕円 36">
              <a:extLst>
                <a:ext uri="{FF2B5EF4-FFF2-40B4-BE49-F238E27FC236}">
                  <a16:creationId xmlns:a16="http://schemas.microsoft.com/office/drawing/2014/main" id="{0EF53B2A-5600-4B5A-909E-70FE6EA9717B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6">
              <a:extLst>
                <a:ext uri="{FF2B5EF4-FFF2-40B4-BE49-F238E27FC236}">
                  <a16:creationId xmlns:a16="http://schemas.microsoft.com/office/drawing/2014/main" id="{4AC7FB7E-2CDA-405C-ACBE-FAB62A6BD81D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6">
              <a:extLst>
                <a:ext uri="{FF2B5EF4-FFF2-40B4-BE49-F238E27FC236}">
                  <a16:creationId xmlns:a16="http://schemas.microsoft.com/office/drawing/2014/main" id="{4E0A8D43-389F-4F99-B6B1-6C078B916994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6">
              <a:extLst>
                <a:ext uri="{FF2B5EF4-FFF2-40B4-BE49-F238E27FC236}">
                  <a16:creationId xmlns:a16="http://schemas.microsoft.com/office/drawing/2014/main" id="{070CA3CB-D09C-4810-AC38-7361AAC2DFBC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B3834246-C7E9-4A7C-9B64-AA40B0799731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14384DCC-B184-4D4C-A938-32A4ACA60820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189A0E5-309F-FC35-EE61-0D92146B8CFE}"/>
              </a:ext>
            </a:extLst>
          </p:cNvPr>
          <p:cNvSpPr txBox="1"/>
          <p:nvPr/>
        </p:nvSpPr>
        <p:spPr>
          <a:xfrm>
            <a:off x="8465735" y="3186961"/>
            <a:ext cx="413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+mn-lt"/>
              </a:rPr>
              <a:t>T4</a:t>
            </a:r>
            <a:endParaRPr kumimoji="1" lang="ja-JP" altLang="en-US" dirty="0" err="1">
              <a:latin typeface="+mn-lt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4A8F249-E48F-E999-6F28-3562E8FF7CAF}"/>
              </a:ext>
            </a:extLst>
          </p:cNvPr>
          <p:cNvSpPr txBox="1"/>
          <p:nvPr/>
        </p:nvSpPr>
        <p:spPr>
          <a:xfrm>
            <a:off x="8445405" y="5300248"/>
            <a:ext cx="530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+mn-lt"/>
              </a:rPr>
              <a:t>T10</a:t>
            </a:r>
            <a:endParaRPr kumimoji="1" lang="ja-JP" altLang="en-US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785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D85AE5-DC4E-42D5-9376-B960EBE8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Two Issues in Meshing for ED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8A4A60-817C-404E-9B22-D7C419FE42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400" dirty="0"/>
                  <a:t>    </a:t>
                </a:r>
                <a14:m>
                  <m:oMath xmlns:m="http://schemas.openxmlformats.org/officeDocument/2006/math">
                    <m:r>
                      <a:rPr lang="ja-JP" altLang="en-US" sz="2400" i="1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If there is a small </a:t>
                </a:r>
                <a:r>
                  <a:rPr lang="en-US" altLang="ja-JP" sz="2400" b="1" dirty="0"/>
                  <a:t>hole</a:t>
                </a:r>
                <a:r>
                  <a:rPr lang="en-US" altLang="ja-JP" sz="2400" dirty="0"/>
                  <a:t> on a </a:t>
                </a:r>
                <a:r>
                  <a:rPr lang="en-US" altLang="ja-JP" sz="2400" dirty="0" err="1"/>
                  <a:t>carbody</a:t>
                </a:r>
                <a:r>
                  <a:rPr lang="en-US" altLang="ja-JP" sz="2400" dirty="0"/>
                  <a:t> plate,</a:t>
                </a:r>
                <a:br>
                  <a:rPr lang="en-US" altLang="ja-JP" sz="2400" dirty="0"/>
                </a:br>
                <a:r>
                  <a:rPr lang="en-US" altLang="ja-JP" sz="2400" dirty="0"/>
                  <a:t>          the surface mesh around the hole looks like…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8A4A60-817C-404E-9B22-D7C419FE42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79091-FF92-40D6-BE60-C7845195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178" name="角丸四角形 71">
            <a:extLst>
              <a:ext uri="{FF2B5EF4-FFF2-40B4-BE49-F238E27FC236}">
                <a16:creationId xmlns:a16="http://schemas.microsoft.com/office/drawing/2014/main" id="{CA5DA67D-7758-4813-8777-C11065800585}"/>
              </a:ext>
            </a:extLst>
          </p:cNvPr>
          <p:cNvSpPr/>
          <p:nvPr/>
        </p:nvSpPr>
        <p:spPr>
          <a:xfrm>
            <a:off x="1774825" y="5329981"/>
            <a:ext cx="8641654" cy="871327"/>
          </a:xfrm>
          <a:prstGeom prst="roundRect">
            <a:avLst>
              <a:gd name="adj" fmla="val 15631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Both the standard T4 and T10 elements are inconvenient as a </a:t>
            </a:r>
            <a:r>
              <a:rPr lang="en-US" altLang="ja-JP" sz="2400" dirty="0" err="1">
                <a:solidFill>
                  <a:srgbClr val="FF0000"/>
                </a:solidFill>
              </a:rPr>
              <a:t>carbody</a:t>
            </a:r>
            <a:r>
              <a:rPr lang="en-US" altLang="ja-JP" sz="2400" dirty="0">
                <a:solidFill>
                  <a:srgbClr val="FF0000"/>
                </a:solidFill>
              </a:rPr>
              <a:t> mesh to achieve accurate simulation with minimal DOF.</a:t>
            </a:r>
          </a:p>
        </p:txBody>
      </p:sp>
      <p:grpSp>
        <p:nvGrpSpPr>
          <p:cNvPr id="353" name="グループ化 352">
            <a:extLst>
              <a:ext uri="{FF2B5EF4-FFF2-40B4-BE49-F238E27FC236}">
                <a16:creationId xmlns:a16="http://schemas.microsoft.com/office/drawing/2014/main" id="{309B2489-6371-5C09-306B-9C682AC2F4AE}"/>
              </a:ext>
            </a:extLst>
          </p:cNvPr>
          <p:cNvGrpSpPr/>
          <p:nvPr/>
        </p:nvGrpSpPr>
        <p:grpSpPr>
          <a:xfrm>
            <a:off x="7536480" y="1495453"/>
            <a:ext cx="2880000" cy="3828611"/>
            <a:chOff x="4655840" y="1641584"/>
            <a:chExt cx="2880000" cy="3828611"/>
          </a:xfrm>
        </p:grpSpPr>
        <p:sp>
          <p:nvSpPr>
            <p:cNvPr id="354" name="正方形/長方形 353">
              <a:extLst>
                <a:ext uri="{FF2B5EF4-FFF2-40B4-BE49-F238E27FC236}">
                  <a16:creationId xmlns:a16="http://schemas.microsoft.com/office/drawing/2014/main" id="{96F90CBA-3203-C79D-FE3F-F2B5B5E485C8}"/>
                </a:ext>
              </a:extLst>
            </p:cNvPr>
            <p:cNvSpPr/>
            <p:nvPr/>
          </p:nvSpPr>
          <p:spPr>
            <a:xfrm>
              <a:off x="4655840" y="1641584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Plate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55" name="楕円 354">
              <a:extLst>
                <a:ext uri="{FF2B5EF4-FFF2-40B4-BE49-F238E27FC236}">
                  <a16:creationId xmlns:a16="http://schemas.microsoft.com/office/drawing/2014/main" id="{5AD0FA2E-DCCA-CDFD-043E-8C78FF2DD013}"/>
                </a:ext>
              </a:extLst>
            </p:cNvPr>
            <p:cNvSpPr/>
            <p:nvPr/>
          </p:nvSpPr>
          <p:spPr>
            <a:xfrm>
              <a:off x="5458615" y="2418602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6" name="テキスト ボックス 355">
              <a:extLst>
                <a:ext uri="{FF2B5EF4-FFF2-40B4-BE49-F238E27FC236}">
                  <a16:creationId xmlns:a16="http://schemas.microsoft.com/office/drawing/2014/main" id="{BF6A9E66-3760-837F-3759-E74BC56941AD}"/>
                </a:ext>
              </a:extLst>
            </p:cNvPr>
            <p:cNvSpPr txBox="1"/>
            <p:nvPr/>
          </p:nvSpPr>
          <p:spPr>
            <a:xfrm>
              <a:off x="5681649" y="2905547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>
                  <a:latin typeface="Calibri" panose="020F0502020204030204" pitchFamily="34" charset="0"/>
                </a:rPr>
                <a:t>Hole</a:t>
              </a:r>
              <a:endParaRPr lang="ja-JP" altLang="en-US" sz="2200" dirty="0">
                <a:latin typeface="Calibri" panose="020F0502020204030204" pitchFamily="34" charset="0"/>
              </a:endParaRPr>
            </a:p>
          </p:txBody>
        </p:sp>
        <p:grpSp>
          <p:nvGrpSpPr>
            <p:cNvPr id="357" name="グループ化 356">
              <a:extLst>
                <a:ext uri="{FF2B5EF4-FFF2-40B4-BE49-F238E27FC236}">
                  <a16:creationId xmlns:a16="http://schemas.microsoft.com/office/drawing/2014/main" id="{B3A9531B-FEC3-48E0-4C59-D329FAF04EE0}"/>
                </a:ext>
              </a:extLst>
            </p:cNvPr>
            <p:cNvGrpSpPr/>
            <p:nvPr/>
          </p:nvGrpSpPr>
          <p:grpSpPr>
            <a:xfrm>
              <a:off x="5082656" y="2044718"/>
              <a:ext cx="2047919" cy="2043769"/>
              <a:chOff x="5709049" y="2698461"/>
              <a:chExt cx="2047919" cy="2043769"/>
            </a:xfrm>
          </p:grpSpPr>
          <p:cxnSp>
            <p:nvCxnSpPr>
              <p:cNvPr id="360" name="直線コネクタ 359">
                <a:extLst>
                  <a:ext uri="{FF2B5EF4-FFF2-40B4-BE49-F238E27FC236}">
                    <a16:creationId xmlns:a16="http://schemas.microsoft.com/office/drawing/2014/main" id="{D45BF43C-E717-B8D9-F339-71E9EFD3B843}"/>
                  </a:ext>
                </a:extLst>
              </p:cNvPr>
              <p:cNvCxnSpPr/>
              <p:nvPr/>
            </p:nvCxnSpPr>
            <p:spPr>
              <a:xfrm rot="16200000" flipH="1" flipV="1">
                <a:off x="687991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直線コネクタ 360">
                <a:extLst>
                  <a:ext uri="{FF2B5EF4-FFF2-40B4-BE49-F238E27FC236}">
                    <a16:creationId xmlns:a16="http://schemas.microsoft.com/office/drawing/2014/main" id="{EEABC31F-7822-17D7-9C91-33D88DDD000F}"/>
                  </a:ext>
                </a:extLst>
              </p:cNvPr>
              <p:cNvCxnSpPr/>
              <p:nvPr/>
            </p:nvCxnSpPr>
            <p:spPr>
              <a:xfrm rot="16200000" flipV="1">
                <a:off x="687986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直線コネクタ 361">
                <a:extLst>
                  <a:ext uri="{FF2B5EF4-FFF2-40B4-BE49-F238E27FC236}">
                    <a16:creationId xmlns:a16="http://schemas.microsoft.com/office/drawing/2014/main" id="{881DC97A-7A0D-C2B8-0993-9AC9C54C8B85}"/>
                  </a:ext>
                </a:extLst>
              </p:cNvPr>
              <p:cNvCxnSpPr/>
              <p:nvPr/>
            </p:nvCxnSpPr>
            <p:spPr>
              <a:xfrm rot="16200000" flipH="1">
                <a:off x="643792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直線コネクタ 362">
                <a:extLst>
                  <a:ext uri="{FF2B5EF4-FFF2-40B4-BE49-F238E27FC236}">
                    <a16:creationId xmlns:a16="http://schemas.microsoft.com/office/drawing/2014/main" id="{B023F8A6-BE5E-C878-96BC-032D7A286023}"/>
                  </a:ext>
                </a:extLst>
              </p:cNvPr>
              <p:cNvCxnSpPr/>
              <p:nvPr/>
            </p:nvCxnSpPr>
            <p:spPr>
              <a:xfrm rot="16200000">
                <a:off x="643797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円/楕円 34">
                <a:extLst>
                  <a:ext uri="{FF2B5EF4-FFF2-40B4-BE49-F238E27FC236}">
                    <a16:creationId xmlns:a16="http://schemas.microsoft.com/office/drawing/2014/main" id="{9313C447-5FF3-5B9D-9571-51D0841FFA2D}"/>
                  </a:ext>
                </a:extLst>
              </p:cNvPr>
              <p:cNvSpPr/>
              <p:nvPr/>
            </p:nvSpPr>
            <p:spPr>
              <a:xfrm>
                <a:off x="667961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5" name="円/楕円 34">
                <a:extLst>
                  <a:ext uri="{FF2B5EF4-FFF2-40B4-BE49-F238E27FC236}">
                    <a16:creationId xmlns:a16="http://schemas.microsoft.com/office/drawing/2014/main" id="{6DE890DA-0EDE-565E-F3C0-13001248D5AA}"/>
                  </a:ext>
                </a:extLst>
              </p:cNvPr>
              <p:cNvSpPr/>
              <p:nvPr/>
            </p:nvSpPr>
            <p:spPr>
              <a:xfrm>
                <a:off x="668133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6" name="円/楕円 34">
                <a:extLst>
                  <a:ext uri="{FF2B5EF4-FFF2-40B4-BE49-F238E27FC236}">
                    <a16:creationId xmlns:a16="http://schemas.microsoft.com/office/drawing/2014/main" id="{69FC499C-9CF0-B5EE-1F4E-B41C432322F2}"/>
                  </a:ext>
                </a:extLst>
              </p:cNvPr>
              <p:cNvSpPr/>
              <p:nvPr/>
            </p:nvSpPr>
            <p:spPr>
              <a:xfrm rot="16200000">
                <a:off x="605374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7" name="円/楕円 34">
                <a:extLst>
                  <a:ext uri="{FF2B5EF4-FFF2-40B4-BE49-F238E27FC236}">
                    <a16:creationId xmlns:a16="http://schemas.microsoft.com/office/drawing/2014/main" id="{2457E7D1-DCCA-6988-5016-911D43EA79DC}"/>
                  </a:ext>
                </a:extLst>
              </p:cNvPr>
              <p:cNvSpPr/>
              <p:nvPr/>
            </p:nvSpPr>
            <p:spPr>
              <a:xfrm rot="16200000">
                <a:off x="730860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8" name="円/楕円 34">
                <a:extLst>
                  <a:ext uri="{FF2B5EF4-FFF2-40B4-BE49-F238E27FC236}">
                    <a16:creationId xmlns:a16="http://schemas.microsoft.com/office/drawing/2014/main" id="{21A5A1DD-45D3-28B2-3835-E3E111E79592}"/>
                  </a:ext>
                </a:extLst>
              </p:cNvPr>
              <p:cNvSpPr/>
              <p:nvPr/>
            </p:nvSpPr>
            <p:spPr>
              <a:xfrm rot="18900000">
                <a:off x="624133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9" name="円/楕円 34">
                <a:extLst>
                  <a:ext uri="{FF2B5EF4-FFF2-40B4-BE49-F238E27FC236}">
                    <a16:creationId xmlns:a16="http://schemas.microsoft.com/office/drawing/2014/main" id="{1E28AE74-9043-0392-717F-F17B460E5D66}"/>
                  </a:ext>
                </a:extLst>
              </p:cNvPr>
              <p:cNvSpPr/>
              <p:nvPr/>
            </p:nvSpPr>
            <p:spPr>
              <a:xfrm rot="18900000">
                <a:off x="712101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0" name="円/楕円 34">
                <a:extLst>
                  <a:ext uri="{FF2B5EF4-FFF2-40B4-BE49-F238E27FC236}">
                    <a16:creationId xmlns:a16="http://schemas.microsoft.com/office/drawing/2014/main" id="{45721D7E-8AB2-57FE-4F89-954E53D980B2}"/>
                  </a:ext>
                </a:extLst>
              </p:cNvPr>
              <p:cNvSpPr/>
              <p:nvPr/>
            </p:nvSpPr>
            <p:spPr>
              <a:xfrm rot="2700000" flipH="1">
                <a:off x="712101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1" name="円/楕円 34">
                <a:extLst>
                  <a:ext uri="{FF2B5EF4-FFF2-40B4-BE49-F238E27FC236}">
                    <a16:creationId xmlns:a16="http://schemas.microsoft.com/office/drawing/2014/main" id="{78BD1339-577A-E979-7A0E-EEF0E339D36E}"/>
                  </a:ext>
                </a:extLst>
              </p:cNvPr>
              <p:cNvSpPr/>
              <p:nvPr/>
            </p:nvSpPr>
            <p:spPr>
              <a:xfrm rot="2700000" flipH="1">
                <a:off x="624133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2" name="直線コネクタ 371">
                <a:extLst>
                  <a:ext uri="{FF2B5EF4-FFF2-40B4-BE49-F238E27FC236}">
                    <a16:creationId xmlns:a16="http://schemas.microsoft.com/office/drawing/2014/main" id="{68A2E860-B0BF-9641-B272-092672DBCE10}"/>
                  </a:ext>
                </a:extLst>
              </p:cNvPr>
              <p:cNvCxnSpPr/>
              <p:nvPr/>
            </p:nvCxnSpPr>
            <p:spPr>
              <a:xfrm flipH="1" flipV="1">
                <a:off x="612394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直線コネクタ 372">
                <a:extLst>
                  <a:ext uri="{FF2B5EF4-FFF2-40B4-BE49-F238E27FC236}">
                    <a16:creationId xmlns:a16="http://schemas.microsoft.com/office/drawing/2014/main" id="{FD8C9F21-D17D-4582-2487-E85F041237D5}"/>
                  </a:ext>
                </a:extLst>
              </p:cNvPr>
              <p:cNvCxnSpPr/>
              <p:nvPr/>
            </p:nvCxnSpPr>
            <p:spPr>
              <a:xfrm flipV="1">
                <a:off x="719389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直線コネクタ 373">
                <a:extLst>
                  <a:ext uri="{FF2B5EF4-FFF2-40B4-BE49-F238E27FC236}">
                    <a16:creationId xmlns:a16="http://schemas.microsoft.com/office/drawing/2014/main" id="{372C3789-AD8F-39BB-223A-DF7F5E3CEFA1}"/>
                  </a:ext>
                </a:extLst>
              </p:cNvPr>
              <p:cNvCxnSpPr/>
              <p:nvPr/>
            </p:nvCxnSpPr>
            <p:spPr>
              <a:xfrm flipH="1">
                <a:off x="612394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直線コネクタ 374">
                <a:extLst>
                  <a:ext uri="{FF2B5EF4-FFF2-40B4-BE49-F238E27FC236}">
                    <a16:creationId xmlns:a16="http://schemas.microsoft.com/office/drawing/2014/main" id="{B82FFA0F-D507-7396-3183-3C06AF15679E}"/>
                  </a:ext>
                </a:extLst>
              </p:cNvPr>
              <p:cNvCxnSpPr/>
              <p:nvPr/>
            </p:nvCxnSpPr>
            <p:spPr>
              <a:xfrm>
                <a:off x="719389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6" name="グループ化 375">
                <a:extLst>
                  <a:ext uri="{FF2B5EF4-FFF2-40B4-BE49-F238E27FC236}">
                    <a16:creationId xmlns:a16="http://schemas.microsoft.com/office/drawing/2014/main" id="{1CCA8A9E-57F7-EC35-0205-81888724282C}"/>
                  </a:ext>
                </a:extLst>
              </p:cNvPr>
              <p:cNvGrpSpPr/>
              <p:nvPr/>
            </p:nvGrpSpPr>
            <p:grpSpPr>
              <a:xfrm>
                <a:off x="5709049" y="2698461"/>
                <a:ext cx="2047919" cy="2043769"/>
                <a:chOff x="5709049" y="2698461"/>
                <a:chExt cx="2047919" cy="2043769"/>
              </a:xfrm>
            </p:grpSpPr>
            <p:sp>
              <p:nvSpPr>
                <p:cNvPr id="377" name="円/楕円 34">
                  <a:extLst>
                    <a:ext uri="{FF2B5EF4-FFF2-40B4-BE49-F238E27FC236}">
                      <a16:creationId xmlns:a16="http://schemas.microsoft.com/office/drawing/2014/main" id="{F59F1CA4-1054-EC0D-CBF6-53817C6EF074}"/>
                    </a:ext>
                  </a:extLst>
                </p:cNvPr>
                <p:cNvSpPr/>
                <p:nvPr/>
              </p:nvSpPr>
              <p:spPr>
                <a:xfrm rot="4020000" flipH="1">
                  <a:off x="5820486" y="280445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8" name="直線コネクタ 377">
                  <a:extLst>
                    <a:ext uri="{FF2B5EF4-FFF2-40B4-BE49-F238E27FC236}">
                      <a16:creationId xmlns:a16="http://schemas.microsoft.com/office/drawing/2014/main" id="{151D4F4E-7231-D28B-33A0-74A71482A7D5}"/>
                    </a:ext>
                  </a:extLst>
                </p:cNvPr>
                <p:cNvCxnSpPr/>
                <p:nvPr/>
              </p:nvCxnSpPr>
              <p:spPr>
                <a:xfrm rot="3600000" flipV="1">
                  <a:off x="6022346" y="2697330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直線コネクタ 378">
                  <a:extLst>
                    <a:ext uri="{FF2B5EF4-FFF2-40B4-BE49-F238E27FC236}">
                      <a16:creationId xmlns:a16="http://schemas.microsoft.com/office/drawing/2014/main" id="{406EC867-5064-828D-8B3F-2C5B9F0ACBB4}"/>
                    </a:ext>
                  </a:extLst>
                </p:cNvPr>
                <p:cNvCxnSpPr/>
                <p:nvPr/>
              </p:nvCxnSpPr>
              <p:spPr>
                <a:xfrm rot="7200000" flipV="1">
                  <a:off x="5710180" y="301502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0" name="円/楕円 34">
                  <a:extLst>
                    <a:ext uri="{FF2B5EF4-FFF2-40B4-BE49-F238E27FC236}">
                      <a16:creationId xmlns:a16="http://schemas.microsoft.com/office/drawing/2014/main" id="{1CC7AFCB-EA47-31F5-DB05-3AEAE8FDD70B}"/>
                    </a:ext>
                  </a:extLst>
                </p:cNvPr>
                <p:cNvSpPr/>
                <p:nvPr/>
              </p:nvSpPr>
              <p:spPr>
                <a:xfrm rot="4020000" flipH="1">
                  <a:off x="5944684" y="3253968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1" name="円/楕円 34">
                  <a:extLst>
                    <a:ext uri="{FF2B5EF4-FFF2-40B4-BE49-F238E27FC236}">
                      <a16:creationId xmlns:a16="http://schemas.microsoft.com/office/drawing/2014/main" id="{A2D2A8A2-C69C-AB89-9A02-306B7C89E422}"/>
                    </a:ext>
                  </a:extLst>
                </p:cNvPr>
                <p:cNvSpPr/>
                <p:nvPr/>
              </p:nvSpPr>
              <p:spPr>
                <a:xfrm rot="4020000" flipH="1">
                  <a:off x="6248235" y="291886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2" name="円/楕円 34">
                  <a:extLst>
                    <a:ext uri="{FF2B5EF4-FFF2-40B4-BE49-F238E27FC236}">
                      <a16:creationId xmlns:a16="http://schemas.microsoft.com/office/drawing/2014/main" id="{0F92493B-8DB8-A14C-1F73-24ADEDFEEF03}"/>
                    </a:ext>
                  </a:extLst>
                </p:cNvPr>
                <p:cNvSpPr/>
                <p:nvPr/>
              </p:nvSpPr>
              <p:spPr>
                <a:xfrm rot="17580000">
                  <a:off x="7543714" y="280445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3" name="直線コネクタ 382">
                  <a:extLst>
                    <a:ext uri="{FF2B5EF4-FFF2-40B4-BE49-F238E27FC236}">
                      <a16:creationId xmlns:a16="http://schemas.microsoft.com/office/drawing/2014/main" id="{872136F1-D650-11B5-1B65-BD3F99BBDC52}"/>
                    </a:ext>
                  </a:extLst>
                </p:cNvPr>
                <p:cNvCxnSpPr/>
                <p:nvPr/>
              </p:nvCxnSpPr>
              <p:spPr>
                <a:xfrm rot="18000000" flipH="1" flipV="1">
                  <a:off x="6890076" y="2697330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直線コネクタ 383">
                  <a:extLst>
                    <a:ext uri="{FF2B5EF4-FFF2-40B4-BE49-F238E27FC236}">
                      <a16:creationId xmlns:a16="http://schemas.microsoft.com/office/drawing/2014/main" id="{E9B1398E-D387-33BB-4494-6A8037AAA7EE}"/>
                    </a:ext>
                  </a:extLst>
                </p:cNvPr>
                <p:cNvCxnSpPr/>
                <p:nvPr/>
              </p:nvCxnSpPr>
              <p:spPr>
                <a:xfrm rot="14400000" flipH="1" flipV="1">
                  <a:off x="7202242" y="301502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5" name="円/楕円 34">
                  <a:extLst>
                    <a:ext uri="{FF2B5EF4-FFF2-40B4-BE49-F238E27FC236}">
                      <a16:creationId xmlns:a16="http://schemas.microsoft.com/office/drawing/2014/main" id="{25D60CF3-CF4A-575F-B3A0-C62EAFCEC236}"/>
                    </a:ext>
                  </a:extLst>
                </p:cNvPr>
                <p:cNvSpPr/>
                <p:nvPr/>
              </p:nvSpPr>
              <p:spPr>
                <a:xfrm rot="17580000">
                  <a:off x="7419516" y="3253968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6" name="円/楕円 34">
                  <a:extLst>
                    <a:ext uri="{FF2B5EF4-FFF2-40B4-BE49-F238E27FC236}">
                      <a16:creationId xmlns:a16="http://schemas.microsoft.com/office/drawing/2014/main" id="{10FFD751-5113-6F2E-B36C-42C3341E0525}"/>
                    </a:ext>
                  </a:extLst>
                </p:cNvPr>
                <p:cNvSpPr/>
                <p:nvPr/>
              </p:nvSpPr>
              <p:spPr>
                <a:xfrm rot="17580000">
                  <a:off x="7115965" y="291886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7" name="円/楕円 34">
                  <a:extLst>
                    <a:ext uri="{FF2B5EF4-FFF2-40B4-BE49-F238E27FC236}">
                      <a16:creationId xmlns:a16="http://schemas.microsoft.com/office/drawing/2014/main" id="{DFB7A98A-7115-4848-193F-6C2655CCEBB4}"/>
                    </a:ext>
                  </a:extLst>
                </p:cNvPr>
                <p:cNvSpPr/>
                <p:nvPr/>
              </p:nvSpPr>
              <p:spPr>
                <a:xfrm rot="17580000" flipH="1" flipV="1">
                  <a:off x="5820486" y="453363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8" name="直線コネクタ 387">
                  <a:extLst>
                    <a:ext uri="{FF2B5EF4-FFF2-40B4-BE49-F238E27FC236}">
                      <a16:creationId xmlns:a16="http://schemas.microsoft.com/office/drawing/2014/main" id="{036D1FA8-2817-5865-F4F2-80AF395B4C6F}"/>
                    </a:ext>
                  </a:extLst>
                </p:cNvPr>
                <p:cNvCxnSpPr/>
                <p:nvPr/>
              </p:nvCxnSpPr>
              <p:spPr>
                <a:xfrm rot="18000000">
                  <a:off x="6022346" y="4187504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直線コネクタ 388">
                  <a:extLst>
                    <a:ext uri="{FF2B5EF4-FFF2-40B4-BE49-F238E27FC236}">
                      <a16:creationId xmlns:a16="http://schemas.microsoft.com/office/drawing/2014/main" id="{DDE949BB-C956-E283-2C02-B6EFFB2A4CE6}"/>
                    </a:ext>
                  </a:extLst>
                </p:cNvPr>
                <p:cNvCxnSpPr/>
                <p:nvPr/>
              </p:nvCxnSpPr>
              <p:spPr>
                <a:xfrm rot="14400000">
                  <a:off x="5710180" y="386981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円/楕円 34">
                  <a:extLst>
                    <a:ext uri="{FF2B5EF4-FFF2-40B4-BE49-F238E27FC236}">
                      <a16:creationId xmlns:a16="http://schemas.microsoft.com/office/drawing/2014/main" id="{8D7D8C16-0BA0-B0C5-0605-00ED83189501}"/>
                    </a:ext>
                  </a:extLst>
                </p:cNvPr>
                <p:cNvSpPr/>
                <p:nvPr/>
              </p:nvSpPr>
              <p:spPr>
                <a:xfrm rot="17580000" flipH="1" flipV="1">
                  <a:off x="5944684" y="4084120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1" name="円/楕円 34">
                  <a:extLst>
                    <a:ext uri="{FF2B5EF4-FFF2-40B4-BE49-F238E27FC236}">
                      <a16:creationId xmlns:a16="http://schemas.microsoft.com/office/drawing/2014/main" id="{D44D5776-D977-4DD0-4D0A-299F33F494F2}"/>
                    </a:ext>
                  </a:extLst>
                </p:cNvPr>
                <p:cNvSpPr/>
                <p:nvPr/>
              </p:nvSpPr>
              <p:spPr>
                <a:xfrm rot="17580000" flipH="1" flipV="1">
                  <a:off x="6248235" y="441922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2" name="円/楕円 34">
                  <a:extLst>
                    <a:ext uri="{FF2B5EF4-FFF2-40B4-BE49-F238E27FC236}">
                      <a16:creationId xmlns:a16="http://schemas.microsoft.com/office/drawing/2014/main" id="{AC430F35-2961-155F-CF81-95D3D62AB083}"/>
                    </a:ext>
                  </a:extLst>
                </p:cNvPr>
                <p:cNvSpPr/>
                <p:nvPr/>
              </p:nvSpPr>
              <p:spPr>
                <a:xfrm rot="4020000" flipV="1">
                  <a:off x="7543714" y="453363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3" name="直線コネクタ 392">
                  <a:extLst>
                    <a:ext uri="{FF2B5EF4-FFF2-40B4-BE49-F238E27FC236}">
                      <a16:creationId xmlns:a16="http://schemas.microsoft.com/office/drawing/2014/main" id="{A75C924C-D0AA-5795-2A1D-C4FA515D6060}"/>
                    </a:ext>
                  </a:extLst>
                </p:cNvPr>
                <p:cNvCxnSpPr/>
                <p:nvPr/>
              </p:nvCxnSpPr>
              <p:spPr>
                <a:xfrm rot="3600000" flipH="1">
                  <a:off x="6890076" y="4187504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直線コネクタ 393">
                  <a:extLst>
                    <a:ext uri="{FF2B5EF4-FFF2-40B4-BE49-F238E27FC236}">
                      <a16:creationId xmlns:a16="http://schemas.microsoft.com/office/drawing/2014/main" id="{00FCC572-CEA3-CD07-59DB-DA34458847BA}"/>
                    </a:ext>
                  </a:extLst>
                </p:cNvPr>
                <p:cNvCxnSpPr/>
                <p:nvPr/>
              </p:nvCxnSpPr>
              <p:spPr>
                <a:xfrm rot="7200000" flipH="1">
                  <a:off x="7202242" y="386981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5" name="円/楕円 34">
                  <a:extLst>
                    <a:ext uri="{FF2B5EF4-FFF2-40B4-BE49-F238E27FC236}">
                      <a16:creationId xmlns:a16="http://schemas.microsoft.com/office/drawing/2014/main" id="{51048A2B-EEB0-4F21-F982-A9CDACE99861}"/>
                    </a:ext>
                  </a:extLst>
                </p:cNvPr>
                <p:cNvSpPr/>
                <p:nvPr/>
              </p:nvSpPr>
              <p:spPr>
                <a:xfrm rot="4020000" flipV="1">
                  <a:off x="7419516" y="4084120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6" name="円/楕円 34">
                  <a:extLst>
                    <a:ext uri="{FF2B5EF4-FFF2-40B4-BE49-F238E27FC236}">
                      <a16:creationId xmlns:a16="http://schemas.microsoft.com/office/drawing/2014/main" id="{9758C726-7FF9-2E36-0DA2-29DE7A69C7A6}"/>
                    </a:ext>
                  </a:extLst>
                </p:cNvPr>
                <p:cNvSpPr/>
                <p:nvPr/>
              </p:nvSpPr>
              <p:spPr>
                <a:xfrm rot="4020000" flipV="1">
                  <a:off x="7115965" y="441922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358" name="テキスト ボックス 357">
              <a:extLst>
                <a:ext uri="{FF2B5EF4-FFF2-40B4-BE49-F238E27FC236}">
                  <a16:creationId xmlns:a16="http://schemas.microsoft.com/office/drawing/2014/main" id="{58B28D29-B5A1-E68C-5819-4EE865A8C4DC}"/>
                </a:ext>
              </a:extLst>
            </p:cNvPr>
            <p:cNvSpPr txBox="1"/>
            <p:nvPr/>
          </p:nvSpPr>
          <p:spPr>
            <a:xfrm>
              <a:off x="4912131" y="4054510"/>
              <a:ext cx="2383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008000"/>
                  </a:solidFill>
                  <a:latin typeface="Calibri" panose="020F0502020204030204" pitchFamily="34" charset="0"/>
                </a:rPr>
                <a:t>T10 mesh w/ kink</a:t>
              </a:r>
              <a:endParaRPr lang="ja-JP" altLang="en-US" sz="2400" dirty="0">
                <a:solidFill>
                  <a:srgbClr val="008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9" name="テキスト ボックス 358">
              <a:extLst>
                <a:ext uri="{FF2B5EF4-FFF2-40B4-BE49-F238E27FC236}">
                  <a16:creationId xmlns:a16="http://schemas.microsoft.com/office/drawing/2014/main" id="{D427B215-60B6-A557-3B08-41C6489EE6DC}"/>
                </a:ext>
              </a:extLst>
            </p:cNvPr>
            <p:cNvSpPr txBox="1"/>
            <p:nvPr/>
          </p:nvSpPr>
          <p:spPr>
            <a:xfrm>
              <a:off x="4655840" y="4546865"/>
              <a:ext cx="288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✗ </a:t>
              </a:r>
              <a:r>
                <a:rPr lang="en-US" altLang="ja-JP" dirty="0">
                  <a:latin typeface="Calibri" panose="020F0502020204030204" pitchFamily="34" charset="0"/>
                </a:rPr>
                <a:t>leads to severe accuracy loss in shape function</a:t>
              </a:r>
              <a:br>
                <a:rPr lang="en-US" altLang="ja-JP" dirty="0">
                  <a:latin typeface="Calibri" panose="020F0502020204030204" pitchFamily="34" charset="0"/>
                </a:rPr>
              </a:br>
              <a:r>
                <a:rPr lang="en-US" altLang="ja-JP" dirty="0">
                  <a:latin typeface="Calibri" panose="020F0502020204030204" pitchFamily="34" charset="0"/>
                </a:rPr>
                <a:t>with FEM-T10.</a:t>
              </a:r>
            </a:p>
          </p:txBody>
        </p:sp>
      </p:grpSp>
      <p:grpSp>
        <p:nvGrpSpPr>
          <p:cNvPr id="397" name="グループ化 396">
            <a:extLst>
              <a:ext uri="{FF2B5EF4-FFF2-40B4-BE49-F238E27FC236}">
                <a16:creationId xmlns:a16="http://schemas.microsoft.com/office/drawing/2014/main" id="{8A093691-5CFA-8924-8630-712B85EA693E}"/>
              </a:ext>
            </a:extLst>
          </p:cNvPr>
          <p:cNvGrpSpPr/>
          <p:nvPr/>
        </p:nvGrpSpPr>
        <p:grpSpPr>
          <a:xfrm>
            <a:off x="4620156" y="1488610"/>
            <a:ext cx="2880000" cy="3804763"/>
            <a:chOff x="6192180" y="1821925"/>
            <a:chExt cx="2880000" cy="3804763"/>
          </a:xfrm>
        </p:grpSpPr>
        <p:sp>
          <p:nvSpPr>
            <p:cNvPr id="398" name="正方形/長方形 397">
              <a:extLst>
                <a:ext uri="{FF2B5EF4-FFF2-40B4-BE49-F238E27FC236}">
                  <a16:creationId xmlns:a16="http://schemas.microsoft.com/office/drawing/2014/main" id="{675370F6-DDCB-4916-2048-C962C8A49AAC}"/>
                </a:ext>
              </a:extLst>
            </p:cNvPr>
            <p:cNvSpPr/>
            <p:nvPr/>
          </p:nvSpPr>
          <p:spPr>
            <a:xfrm>
              <a:off x="6192180" y="182192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Plate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99" name="楕円 398">
              <a:extLst>
                <a:ext uri="{FF2B5EF4-FFF2-40B4-BE49-F238E27FC236}">
                  <a16:creationId xmlns:a16="http://schemas.microsoft.com/office/drawing/2014/main" id="{1EFF2DA8-DACE-57F4-8D12-5EBD6CC88DC5}"/>
                </a:ext>
              </a:extLst>
            </p:cNvPr>
            <p:cNvSpPr/>
            <p:nvPr/>
          </p:nvSpPr>
          <p:spPr>
            <a:xfrm>
              <a:off x="6994955" y="259894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00" name="グループ化 399">
              <a:extLst>
                <a:ext uri="{FF2B5EF4-FFF2-40B4-BE49-F238E27FC236}">
                  <a16:creationId xmlns:a16="http://schemas.microsoft.com/office/drawing/2014/main" id="{548B8F7D-0FC0-68C6-6E26-AAD6365D1D10}"/>
                </a:ext>
              </a:extLst>
            </p:cNvPr>
            <p:cNvGrpSpPr/>
            <p:nvPr/>
          </p:nvGrpSpPr>
          <p:grpSpPr>
            <a:xfrm>
              <a:off x="6669221" y="2286433"/>
              <a:ext cx="1918242" cy="1931014"/>
              <a:chOff x="5767150" y="2755115"/>
              <a:chExt cx="1918242" cy="1931014"/>
            </a:xfrm>
          </p:grpSpPr>
          <p:cxnSp>
            <p:nvCxnSpPr>
              <p:cNvPr id="404" name="直線コネクタ 403">
                <a:extLst>
                  <a:ext uri="{FF2B5EF4-FFF2-40B4-BE49-F238E27FC236}">
                    <a16:creationId xmlns:a16="http://schemas.microsoft.com/office/drawing/2014/main" id="{1A221525-A00E-7266-89EA-22F13FB7519C}"/>
                  </a:ext>
                </a:extLst>
              </p:cNvPr>
              <p:cNvCxnSpPr/>
              <p:nvPr/>
            </p:nvCxnSpPr>
            <p:spPr>
              <a:xfrm rot="16200000" flipH="1" flipV="1">
                <a:off x="687991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直線コネクタ 404">
                <a:extLst>
                  <a:ext uri="{FF2B5EF4-FFF2-40B4-BE49-F238E27FC236}">
                    <a16:creationId xmlns:a16="http://schemas.microsoft.com/office/drawing/2014/main" id="{51D76A34-362A-F472-33DD-CAD7066E29C9}"/>
                  </a:ext>
                </a:extLst>
              </p:cNvPr>
              <p:cNvCxnSpPr/>
              <p:nvPr/>
            </p:nvCxnSpPr>
            <p:spPr>
              <a:xfrm rot="16200000" flipV="1">
                <a:off x="687986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直線コネクタ 405">
                <a:extLst>
                  <a:ext uri="{FF2B5EF4-FFF2-40B4-BE49-F238E27FC236}">
                    <a16:creationId xmlns:a16="http://schemas.microsoft.com/office/drawing/2014/main" id="{3A2C4AE5-9014-F292-5185-3B9D7FE7CBC3}"/>
                  </a:ext>
                </a:extLst>
              </p:cNvPr>
              <p:cNvCxnSpPr/>
              <p:nvPr/>
            </p:nvCxnSpPr>
            <p:spPr>
              <a:xfrm rot="16200000" flipH="1">
                <a:off x="643792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直線コネクタ 406">
                <a:extLst>
                  <a:ext uri="{FF2B5EF4-FFF2-40B4-BE49-F238E27FC236}">
                    <a16:creationId xmlns:a16="http://schemas.microsoft.com/office/drawing/2014/main" id="{C8E1418A-EDB0-4663-B576-440BD037B2ED}"/>
                  </a:ext>
                </a:extLst>
              </p:cNvPr>
              <p:cNvCxnSpPr/>
              <p:nvPr/>
            </p:nvCxnSpPr>
            <p:spPr>
              <a:xfrm rot="16200000">
                <a:off x="643797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円/楕円 34">
                <a:extLst>
                  <a:ext uri="{FF2B5EF4-FFF2-40B4-BE49-F238E27FC236}">
                    <a16:creationId xmlns:a16="http://schemas.microsoft.com/office/drawing/2014/main" id="{A04085C1-A1F5-C7C1-040C-8D738E0800BA}"/>
                  </a:ext>
                </a:extLst>
              </p:cNvPr>
              <p:cNvSpPr/>
              <p:nvPr/>
            </p:nvSpPr>
            <p:spPr>
              <a:xfrm>
                <a:off x="667961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9" name="円/楕円 34">
                <a:extLst>
                  <a:ext uri="{FF2B5EF4-FFF2-40B4-BE49-F238E27FC236}">
                    <a16:creationId xmlns:a16="http://schemas.microsoft.com/office/drawing/2014/main" id="{6E28AF3E-C7B2-FB42-CC70-4B6B86E6A16E}"/>
                  </a:ext>
                </a:extLst>
              </p:cNvPr>
              <p:cNvSpPr/>
              <p:nvPr/>
            </p:nvSpPr>
            <p:spPr>
              <a:xfrm>
                <a:off x="668133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0" name="円/楕円 34">
                <a:extLst>
                  <a:ext uri="{FF2B5EF4-FFF2-40B4-BE49-F238E27FC236}">
                    <a16:creationId xmlns:a16="http://schemas.microsoft.com/office/drawing/2014/main" id="{761C64BE-2125-EFC1-5252-4A26952153ED}"/>
                  </a:ext>
                </a:extLst>
              </p:cNvPr>
              <p:cNvSpPr/>
              <p:nvPr/>
            </p:nvSpPr>
            <p:spPr>
              <a:xfrm rot="16200000">
                <a:off x="605374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1" name="円/楕円 34">
                <a:extLst>
                  <a:ext uri="{FF2B5EF4-FFF2-40B4-BE49-F238E27FC236}">
                    <a16:creationId xmlns:a16="http://schemas.microsoft.com/office/drawing/2014/main" id="{BEA6EED9-B3E2-FF66-5DC3-E27CF489F489}"/>
                  </a:ext>
                </a:extLst>
              </p:cNvPr>
              <p:cNvSpPr/>
              <p:nvPr/>
            </p:nvSpPr>
            <p:spPr>
              <a:xfrm rot="16200000">
                <a:off x="730860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2" name="円/楕円 34">
                <a:extLst>
                  <a:ext uri="{FF2B5EF4-FFF2-40B4-BE49-F238E27FC236}">
                    <a16:creationId xmlns:a16="http://schemas.microsoft.com/office/drawing/2014/main" id="{428DBA4D-527C-E2C5-D41F-297EDE043FBC}"/>
                  </a:ext>
                </a:extLst>
              </p:cNvPr>
              <p:cNvSpPr/>
              <p:nvPr/>
            </p:nvSpPr>
            <p:spPr>
              <a:xfrm rot="18900000">
                <a:off x="624133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3" name="円/楕円 34">
                <a:extLst>
                  <a:ext uri="{FF2B5EF4-FFF2-40B4-BE49-F238E27FC236}">
                    <a16:creationId xmlns:a16="http://schemas.microsoft.com/office/drawing/2014/main" id="{D977A940-5CC1-C299-E9CB-B4BC56C392FE}"/>
                  </a:ext>
                </a:extLst>
              </p:cNvPr>
              <p:cNvSpPr/>
              <p:nvPr/>
            </p:nvSpPr>
            <p:spPr>
              <a:xfrm rot="18900000">
                <a:off x="712101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4" name="円/楕円 34">
                <a:extLst>
                  <a:ext uri="{FF2B5EF4-FFF2-40B4-BE49-F238E27FC236}">
                    <a16:creationId xmlns:a16="http://schemas.microsoft.com/office/drawing/2014/main" id="{1D429C84-C869-EF89-C36F-57A7F5B6DFAD}"/>
                  </a:ext>
                </a:extLst>
              </p:cNvPr>
              <p:cNvSpPr/>
              <p:nvPr/>
            </p:nvSpPr>
            <p:spPr>
              <a:xfrm rot="2700000" flipH="1">
                <a:off x="712101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5" name="円/楕円 34">
                <a:extLst>
                  <a:ext uri="{FF2B5EF4-FFF2-40B4-BE49-F238E27FC236}">
                    <a16:creationId xmlns:a16="http://schemas.microsoft.com/office/drawing/2014/main" id="{281CC45B-FA08-BD17-551E-E97F61D1853F}"/>
                  </a:ext>
                </a:extLst>
              </p:cNvPr>
              <p:cNvSpPr/>
              <p:nvPr/>
            </p:nvSpPr>
            <p:spPr>
              <a:xfrm rot="2700000" flipH="1">
                <a:off x="624133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16" name="直線コネクタ 415">
                <a:extLst>
                  <a:ext uri="{FF2B5EF4-FFF2-40B4-BE49-F238E27FC236}">
                    <a16:creationId xmlns:a16="http://schemas.microsoft.com/office/drawing/2014/main" id="{F63523BA-B96B-37D1-3CFA-6B55A89E53FB}"/>
                  </a:ext>
                </a:extLst>
              </p:cNvPr>
              <p:cNvCxnSpPr/>
              <p:nvPr/>
            </p:nvCxnSpPr>
            <p:spPr>
              <a:xfrm flipH="1" flipV="1">
                <a:off x="612394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直線コネクタ 416">
                <a:extLst>
                  <a:ext uri="{FF2B5EF4-FFF2-40B4-BE49-F238E27FC236}">
                    <a16:creationId xmlns:a16="http://schemas.microsoft.com/office/drawing/2014/main" id="{641F21B8-D92E-F222-E109-2FAB43D9F783}"/>
                  </a:ext>
                </a:extLst>
              </p:cNvPr>
              <p:cNvCxnSpPr/>
              <p:nvPr/>
            </p:nvCxnSpPr>
            <p:spPr>
              <a:xfrm flipV="1">
                <a:off x="719389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直線コネクタ 417">
                <a:extLst>
                  <a:ext uri="{FF2B5EF4-FFF2-40B4-BE49-F238E27FC236}">
                    <a16:creationId xmlns:a16="http://schemas.microsoft.com/office/drawing/2014/main" id="{64F1DF91-1780-DC2A-5686-2A28F3333699}"/>
                  </a:ext>
                </a:extLst>
              </p:cNvPr>
              <p:cNvCxnSpPr/>
              <p:nvPr/>
            </p:nvCxnSpPr>
            <p:spPr>
              <a:xfrm flipH="1">
                <a:off x="612394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直線コネクタ 418">
                <a:extLst>
                  <a:ext uri="{FF2B5EF4-FFF2-40B4-BE49-F238E27FC236}">
                    <a16:creationId xmlns:a16="http://schemas.microsoft.com/office/drawing/2014/main" id="{8915A438-C245-4BA8-E765-58168030BC93}"/>
                  </a:ext>
                </a:extLst>
              </p:cNvPr>
              <p:cNvCxnSpPr/>
              <p:nvPr/>
            </p:nvCxnSpPr>
            <p:spPr>
              <a:xfrm>
                <a:off x="719389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直線コネクタ 419">
                <a:extLst>
                  <a:ext uri="{FF2B5EF4-FFF2-40B4-BE49-F238E27FC236}">
                    <a16:creationId xmlns:a16="http://schemas.microsoft.com/office/drawing/2014/main" id="{A5384D9D-3422-EF6E-2756-9289E01F68E2}"/>
                  </a:ext>
                </a:extLst>
              </p:cNvPr>
              <p:cNvCxnSpPr/>
              <p:nvPr/>
            </p:nvCxnSpPr>
            <p:spPr>
              <a:xfrm rot="3600000" flipH="1">
                <a:off x="597961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直線コネクタ 420">
                <a:extLst>
                  <a:ext uri="{FF2B5EF4-FFF2-40B4-BE49-F238E27FC236}">
                    <a16:creationId xmlns:a16="http://schemas.microsoft.com/office/drawing/2014/main" id="{37332664-2005-AC67-D3E6-C3D06A49A185}"/>
                  </a:ext>
                </a:extLst>
              </p:cNvPr>
              <p:cNvCxnSpPr/>
              <p:nvPr/>
            </p:nvCxnSpPr>
            <p:spPr>
              <a:xfrm rot="7200000" flipH="1">
                <a:off x="587857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2" name="円/楕円 34">
                <a:extLst>
                  <a:ext uri="{FF2B5EF4-FFF2-40B4-BE49-F238E27FC236}">
                    <a16:creationId xmlns:a16="http://schemas.microsoft.com/office/drawing/2014/main" id="{9769D952-2962-A611-7B08-D6E9AE4A204F}"/>
                  </a:ext>
                </a:extLst>
              </p:cNvPr>
              <p:cNvSpPr/>
              <p:nvPr/>
            </p:nvSpPr>
            <p:spPr>
              <a:xfrm rot="18900000">
                <a:off x="576715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23" name="直線コネクタ 422">
                <a:extLst>
                  <a:ext uri="{FF2B5EF4-FFF2-40B4-BE49-F238E27FC236}">
                    <a16:creationId xmlns:a16="http://schemas.microsoft.com/office/drawing/2014/main" id="{A963AB7C-A976-EC2D-5E8F-C883BA52DD52}"/>
                  </a:ext>
                </a:extLst>
              </p:cNvPr>
              <p:cNvCxnSpPr/>
              <p:nvPr/>
            </p:nvCxnSpPr>
            <p:spPr>
              <a:xfrm rot="6300000" flipH="1">
                <a:off x="647276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直線コネクタ 423">
                <a:extLst>
                  <a:ext uri="{FF2B5EF4-FFF2-40B4-BE49-F238E27FC236}">
                    <a16:creationId xmlns:a16="http://schemas.microsoft.com/office/drawing/2014/main" id="{7AF2D548-FFA3-8C8C-ED5B-951E4DE22CB7}"/>
                  </a:ext>
                </a:extLst>
              </p:cNvPr>
              <p:cNvCxnSpPr/>
              <p:nvPr/>
            </p:nvCxnSpPr>
            <p:spPr>
              <a:xfrm rot="9900000" flipH="1">
                <a:off x="623403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5" name="円/楕円 34">
                <a:extLst>
                  <a:ext uri="{FF2B5EF4-FFF2-40B4-BE49-F238E27FC236}">
                    <a16:creationId xmlns:a16="http://schemas.microsoft.com/office/drawing/2014/main" id="{BDFCED1D-C9FA-E869-EC69-C5C4177ADEF1}"/>
                  </a:ext>
                </a:extLst>
              </p:cNvPr>
              <p:cNvSpPr/>
              <p:nvPr/>
            </p:nvSpPr>
            <p:spPr>
              <a:xfrm>
                <a:off x="629924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26" name="直線コネクタ 425">
                <a:extLst>
                  <a:ext uri="{FF2B5EF4-FFF2-40B4-BE49-F238E27FC236}">
                    <a16:creationId xmlns:a16="http://schemas.microsoft.com/office/drawing/2014/main" id="{0B7427BC-456D-90A3-9C41-822FA6552BE2}"/>
                  </a:ext>
                </a:extLst>
              </p:cNvPr>
              <p:cNvCxnSpPr/>
              <p:nvPr/>
            </p:nvCxnSpPr>
            <p:spPr>
              <a:xfrm rot="18000000">
                <a:off x="732794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直線コネクタ 426">
                <a:extLst>
                  <a:ext uri="{FF2B5EF4-FFF2-40B4-BE49-F238E27FC236}">
                    <a16:creationId xmlns:a16="http://schemas.microsoft.com/office/drawing/2014/main" id="{C91F34BE-EFA9-D30C-BBD9-C0B2C1472B97}"/>
                  </a:ext>
                </a:extLst>
              </p:cNvPr>
              <p:cNvCxnSpPr/>
              <p:nvPr/>
            </p:nvCxnSpPr>
            <p:spPr>
              <a:xfrm rot="14400000">
                <a:off x="742898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8" name="円/楕円 34">
                <a:extLst>
                  <a:ext uri="{FF2B5EF4-FFF2-40B4-BE49-F238E27FC236}">
                    <a16:creationId xmlns:a16="http://schemas.microsoft.com/office/drawing/2014/main" id="{57C02D62-EF1D-C958-9839-47C6F2F2B603}"/>
                  </a:ext>
                </a:extLst>
              </p:cNvPr>
              <p:cNvSpPr/>
              <p:nvPr/>
            </p:nvSpPr>
            <p:spPr>
              <a:xfrm rot="2700000" flipH="1">
                <a:off x="758318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29" name="直線コネクタ 428">
                <a:extLst>
                  <a:ext uri="{FF2B5EF4-FFF2-40B4-BE49-F238E27FC236}">
                    <a16:creationId xmlns:a16="http://schemas.microsoft.com/office/drawing/2014/main" id="{1C75AD43-F579-0737-DE88-6CD9C24A08A2}"/>
                  </a:ext>
                </a:extLst>
              </p:cNvPr>
              <p:cNvCxnSpPr/>
              <p:nvPr/>
            </p:nvCxnSpPr>
            <p:spPr>
              <a:xfrm rot="18000000" flipH="1" flipV="1">
                <a:off x="598425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直線コネクタ 429">
                <a:extLst>
                  <a:ext uri="{FF2B5EF4-FFF2-40B4-BE49-F238E27FC236}">
                    <a16:creationId xmlns:a16="http://schemas.microsoft.com/office/drawing/2014/main" id="{14F78619-4575-434F-83D1-7882F9F99F6A}"/>
                  </a:ext>
                </a:extLst>
              </p:cNvPr>
              <p:cNvCxnSpPr/>
              <p:nvPr/>
            </p:nvCxnSpPr>
            <p:spPr>
              <a:xfrm rot="14400000" flipH="1" flipV="1">
                <a:off x="588321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1" name="円/楕円 34">
                <a:extLst>
                  <a:ext uri="{FF2B5EF4-FFF2-40B4-BE49-F238E27FC236}">
                    <a16:creationId xmlns:a16="http://schemas.microsoft.com/office/drawing/2014/main" id="{13C907BE-937C-7402-E398-FF419DBD82F1}"/>
                  </a:ext>
                </a:extLst>
              </p:cNvPr>
              <p:cNvSpPr/>
              <p:nvPr/>
            </p:nvSpPr>
            <p:spPr>
              <a:xfrm rot="2700000" flipV="1">
                <a:off x="577179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32" name="直線コネクタ 431">
                <a:extLst>
                  <a:ext uri="{FF2B5EF4-FFF2-40B4-BE49-F238E27FC236}">
                    <a16:creationId xmlns:a16="http://schemas.microsoft.com/office/drawing/2014/main" id="{C2506001-93A4-1339-CC58-E659F7B76D86}"/>
                  </a:ext>
                </a:extLst>
              </p:cNvPr>
              <p:cNvCxnSpPr/>
              <p:nvPr/>
            </p:nvCxnSpPr>
            <p:spPr>
              <a:xfrm rot="15300000">
                <a:off x="684821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直線コネクタ 432">
                <a:extLst>
                  <a:ext uri="{FF2B5EF4-FFF2-40B4-BE49-F238E27FC236}">
                    <a16:creationId xmlns:a16="http://schemas.microsoft.com/office/drawing/2014/main" id="{249052E8-2FC3-843F-7A28-03AE0BCD1DF5}"/>
                  </a:ext>
                </a:extLst>
              </p:cNvPr>
              <p:cNvCxnSpPr/>
              <p:nvPr/>
            </p:nvCxnSpPr>
            <p:spPr>
              <a:xfrm rot="11700000">
                <a:off x="708695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円/楕円 34">
                <a:extLst>
                  <a:ext uri="{FF2B5EF4-FFF2-40B4-BE49-F238E27FC236}">
                    <a16:creationId xmlns:a16="http://schemas.microsoft.com/office/drawing/2014/main" id="{35A45A22-5F62-55C9-2244-B516848E8D66}"/>
                  </a:ext>
                </a:extLst>
              </p:cNvPr>
              <p:cNvSpPr/>
              <p:nvPr/>
            </p:nvSpPr>
            <p:spPr>
              <a:xfrm flipH="1">
                <a:off x="706450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35" name="直線コネクタ 434">
                <a:extLst>
                  <a:ext uri="{FF2B5EF4-FFF2-40B4-BE49-F238E27FC236}">
                    <a16:creationId xmlns:a16="http://schemas.microsoft.com/office/drawing/2014/main" id="{0F4C3F3B-B3D6-FF74-5106-D83AA3C4DCC7}"/>
                  </a:ext>
                </a:extLst>
              </p:cNvPr>
              <p:cNvCxnSpPr/>
              <p:nvPr/>
            </p:nvCxnSpPr>
            <p:spPr>
              <a:xfrm rot="3600000" flipV="1">
                <a:off x="732794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直線コネクタ 435">
                <a:extLst>
                  <a:ext uri="{FF2B5EF4-FFF2-40B4-BE49-F238E27FC236}">
                    <a16:creationId xmlns:a16="http://schemas.microsoft.com/office/drawing/2014/main" id="{10A570EA-6C48-890E-5972-4034F3D5634C}"/>
                  </a:ext>
                </a:extLst>
              </p:cNvPr>
              <p:cNvCxnSpPr/>
              <p:nvPr/>
            </p:nvCxnSpPr>
            <p:spPr>
              <a:xfrm rot="7200000" flipV="1">
                <a:off x="742898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円/楕円 34">
                <a:extLst>
                  <a:ext uri="{FF2B5EF4-FFF2-40B4-BE49-F238E27FC236}">
                    <a16:creationId xmlns:a16="http://schemas.microsoft.com/office/drawing/2014/main" id="{370BDD3F-8854-7F86-6BA5-D3E00FED27CE}"/>
                  </a:ext>
                </a:extLst>
              </p:cNvPr>
              <p:cNvSpPr/>
              <p:nvPr/>
            </p:nvSpPr>
            <p:spPr>
              <a:xfrm rot="18900000" flipH="1" flipV="1">
                <a:off x="758318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38" name="直線コネクタ 437">
                <a:extLst>
                  <a:ext uri="{FF2B5EF4-FFF2-40B4-BE49-F238E27FC236}">
                    <a16:creationId xmlns:a16="http://schemas.microsoft.com/office/drawing/2014/main" id="{EAD420B1-DC3B-C141-6F9A-B8B6A273529F}"/>
                  </a:ext>
                </a:extLst>
              </p:cNvPr>
              <p:cNvCxnSpPr/>
              <p:nvPr/>
            </p:nvCxnSpPr>
            <p:spPr>
              <a:xfrm rot="15300000" flipH="1" flipV="1">
                <a:off x="647276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直線コネクタ 438">
                <a:extLst>
                  <a:ext uri="{FF2B5EF4-FFF2-40B4-BE49-F238E27FC236}">
                    <a16:creationId xmlns:a16="http://schemas.microsoft.com/office/drawing/2014/main" id="{B89E5F85-B513-51A6-0CED-DD4612477A0F}"/>
                  </a:ext>
                </a:extLst>
              </p:cNvPr>
              <p:cNvCxnSpPr/>
              <p:nvPr/>
            </p:nvCxnSpPr>
            <p:spPr>
              <a:xfrm rot="11700000" flipH="1" flipV="1">
                <a:off x="623403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0" name="円/楕円 34">
                <a:extLst>
                  <a:ext uri="{FF2B5EF4-FFF2-40B4-BE49-F238E27FC236}">
                    <a16:creationId xmlns:a16="http://schemas.microsoft.com/office/drawing/2014/main" id="{B1C5BBC7-9DEF-43F5-BD27-800452D13851}"/>
                  </a:ext>
                </a:extLst>
              </p:cNvPr>
              <p:cNvSpPr/>
              <p:nvPr/>
            </p:nvSpPr>
            <p:spPr>
              <a:xfrm flipV="1">
                <a:off x="629924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41" name="直線コネクタ 440">
                <a:extLst>
                  <a:ext uri="{FF2B5EF4-FFF2-40B4-BE49-F238E27FC236}">
                    <a16:creationId xmlns:a16="http://schemas.microsoft.com/office/drawing/2014/main" id="{63FCBF2B-CE6E-42E4-6271-81DD76119358}"/>
                  </a:ext>
                </a:extLst>
              </p:cNvPr>
              <p:cNvCxnSpPr/>
              <p:nvPr/>
            </p:nvCxnSpPr>
            <p:spPr>
              <a:xfrm rot="6300000" flipV="1">
                <a:off x="684821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直線コネクタ 441">
                <a:extLst>
                  <a:ext uri="{FF2B5EF4-FFF2-40B4-BE49-F238E27FC236}">
                    <a16:creationId xmlns:a16="http://schemas.microsoft.com/office/drawing/2014/main" id="{9F47C41F-B998-C7C5-6F43-401AC78E1C16}"/>
                  </a:ext>
                </a:extLst>
              </p:cNvPr>
              <p:cNvCxnSpPr/>
              <p:nvPr/>
            </p:nvCxnSpPr>
            <p:spPr>
              <a:xfrm rot="9900000" flipV="1">
                <a:off x="708695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3" name="円/楕円 34">
                <a:extLst>
                  <a:ext uri="{FF2B5EF4-FFF2-40B4-BE49-F238E27FC236}">
                    <a16:creationId xmlns:a16="http://schemas.microsoft.com/office/drawing/2014/main" id="{3D618FD0-876F-2ECD-7D39-86786A5C9AAD}"/>
                  </a:ext>
                </a:extLst>
              </p:cNvPr>
              <p:cNvSpPr/>
              <p:nvPr/>
            </p:nvSpPr>
            <p:spPr>
              <a:xfrm flipH="1" flipV="1">
                <a:off x="706450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4" name="円/楕円 34">
                <a:extLst>
                  <a:ext uri="{FF2B5EF4-FFF2-40B4-BE49-F238E27FC236}">
                    <a16:creationId xmlns:a16="http://schemas.microsoft.com/office/drawing/2014/main" id="{D5208210-7715-9974-AFAD-FC01118922C7}"/>
                  </a:ext>
                </a:extLst>
              </p:cNvPr>
              <p:cNvSpPr/>
              <p:nvPr/>
            </p:nvSpPr>
            <p:spPr>
              <a:xfrm rot="1320000">
                <a:off x="6902944" y="313104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5" name="円/楕円 34">
                <a:extLst>
                  <a:ext uri="{FF2B5EF4-FFF2-40B4-BE49-F238E27FC236}">
                    <a16:creationId xmlns:a16="http://schemas.microsoft.com/office/drawing/2014/main" id="{37CD7561-FAD4-944A-BC21-327FB7B9E766}"/>
                  </a:ext>
                </a:extLst>
              </p:cNvPr>
              <p:cNvSpPr/>
              <p:nvPr/>
            </p:nvSpPr>
            <p:spPr>
              <a:xfrm rot="1320000">
                <a:off x="6459719" y="421116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6" name="円/楕円 34">
                <a:extLst>
                  <a:ext uri="{FF2B5EF4-FFF2-40B4-BE49-F238E27FC236}">
                    <a16:creationId xmlns:a16="http://schemas.microsoft.com/office/drawing/2014/main" id="{C68CE579-2161-7CD8-EEBE-240B8BDEBFC8}"/>
                  </a:ext>
                </a:extLst>
              </p:cNvPr>
              <p:cNvSpPr/>
              <p:nvPr/>
            </p:nvSpPr>
            <p:spPr>
              <a:xfrm rot="17520000">
                <a:off x="6146642" y="344411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7" name="円/楕円 34">
                <a:extLst>
                  <a:ext uri="{FF2B5EF4-FFF2-40B4-BE49-F238E27FC236}">
                    <a16:creationId xmlns:a16="http://schemas.microsoft.com/office/drawing/2014/main" id="{E5B3ED18-EB67-6C80-45B2-8BCE409DF6BA}"/>
                  </a:ext>
                </a:extLst>
              </p:cNvPr>
              <p:cNvSpPr/>
              <p:nvPr/>
            </p:nvSpPr>
            <p:spPr>
              <a:xfrm rot="17520000">
                <a:off x="7216021" y="388734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8" name="円/楕円 34">
                <a:extLst>
                  <a:ext uri="{FF2B5EF4-FFF2-40B4-BE49-F238E27FC236}">
                    <a16:creationId xmlns:a16="http://schemas.microsoft.com/office/drawing/2014/main" id="{76AD4B5B-2F8A-B83B-CC92-65EC16387C4A}"/>
                  </a:ext>
                </a:extLst>
              </p:cNvPr>
              <p:cNvSpPr/>
              <p:nvPr/>
            </p:nvSpPr>
            <p:spPr>
              <a:xfrm rot="20220000">
                <a:off x="6460207" y="313056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9" name="円/楕円 34">
                <a:extLst>
                  <a:ext uri="{FF2B5EF4-FFF2-40B4-BE49-F238E27FC236}">
                    <a16:creationId xmlns:a16="http://schemas.microsoft.com/office/drawing/2014/main" id="{A7C68C90-1C39-80CD-0692-B3B0EA957CDB}"/>
                  </a:ext>
                </a:extLst>
              </p:cNvPr>
              <p:cNvSpPr/>
              <p:nvPr/>
            </p:nvSpPr>
            <p:spPr>
              <a:xfrm rot="20220000">
                <a:off x="6902456" y="421068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0" name="円/楕円 34">
                <a:extLst>
                  <a:ext uri="{FF2B5EF4-FFF2-40B4-BE49-F238E27FC236}">
                    <a16:creationId xmlns:a16="http://schemas.microsoft.com/office/drawing/2014/main" id="{6586C375-D30A-2D3C-3C51-E08303143E1F}"/>
                  </a:ext>
                </a:extLst>
              </p:cNvPr>
              <p:cNvSpPr/>
              <p:nvPr/>
            </p:nvSpPr>
            <p:spPr>
              <a:xfrm rot="4020000" flipH="1">
                <a:off x="7216499" y="3444606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1" name="円/楕円 34">
                <a:extLst>
                  <a:ext uri="{FF2B5EF4-FFF2-40B4-BE49-F238E27FC236}">
                    <a16:creationId xmlns:a16="http://schemas.microsoft.com/office/drawing/2014/main" id="{07E07D3A-BB08-9C73-A100-71E558DD06E2}"/>
                  </a:ext>
                </a:extLst>
              </p:cNvPr>
              <p:cNvSpPr/>
              <p:nvPr/>
            </p:nvSpPr>
            <p:spPr>
              <a:xfrm rot="4020000" flipH="1">
                <a:off x="6146164" y="3886855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2" name="円/楕円 34">
                <a:extLst>
                  <a:ext uri="{FF2B5EF4-FFF2-40B4-BE49-F238E27FC236}">
                    <a16:creationId xmlns:a16="http://schemas.microsoft.com/office/drawing/2014/main" id="{D5C5C2B3-844D-D4E1-02E1-3C822DAD4231}"/>
                  </a:ext>
                </a:extLst>
              </p:cNvPr>
              <p:cNvSpPr/>
              <p:nvPr/>
            </p:nvSpPr>
            <p:spPr>
              <a:xfrm>
                <a:off x="625541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3" name="円/楕円 34">
                <a:extLst>
                  <a:ext uri="{FF2B5EF4-FFF2-40B4-BE49-F238E27FC236}">
                    <a16:creationId xmlns:a16="http://schemas.microsoft.com/office/drawing/2014/main" id="{0FA225C9-8114-5B25-E7CC-5DF0D89FCA8E}"/>
                  </a:ext>
                </a:extLst>
              </p:cNvPr>
              <p:cNvSpPr/>
              <p:nvPr/>
            </p:nvSpPr>
            <p:spPr>
              <a:xfrm>
                <a:off x="710966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4" name="円/楕円 34">
                <a:extLst>
                  <a:ext uri="{FF2B5EF4-FFF2-40B4-BE49-F238E27FC236}">
                    <a16:creationId xmlns:a16="http://schemas.microsoft.com/office/drawing/2014/main" id="{FAE0CECB-0C1C-DA21-1D06-735F7B916D18}"/>
                  </a:ext>
                </a:extLst>
              </p:cNvPr>
              <p:cNvSpPr/>
              <p:nvPr/>
            </p:nvSpPr>
            <p:spPr>
              <a:xfrm>
                <a:off x="625541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5" name="円/楕円 34">
                <a:extLst>
                  <a:ext uri="{FF2B5EF4-FFF2-40B4-BE49-F238E27FC236}">
                    <a16:creationId xmlns:a16="http://schemas.microsoft.com/office/drawing/2014/main" id="{C1DB1B62-9BCA-A0E2-B530-B0CD228072DF}"/>
                  </a:ext>
                </a:extLst>
              </p:cNvPr>
              <p:cNvSpPr/>
              <p:nvPr/>
            </p:nvSpPr>
            <p:spPr>
              <a:xfrm>
                <a:off x="710966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6" name="円/楕円 34">
                <a:extLst>
                  <a:ext uri="{FF2B5EF4-FFF2-40B4-BE49-F238E27FC236}">
                    <a16:creationId xmlns:a16="http://schemas.microsoft.com/office/drawing/2014/main" id="{311E8CD5-27F8-8112-FFDC-63CDC832ECDC}"/>
                  </a:ext>
                </a:extLst>
              </p:cNvPr>
              <p:cNvSpPr/>
              <p:nvPr/>
            </p:nvSpPr>
            <p:spPr>
              <a:xfrm>
                <a:off x="6488267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7" name="円/楕円 34">
                <a:extLst>
                  <a:ext uri="{FF2B5EF4-FFF2-40B4-BE49-F238E27FC236}">
                    <a16:creationId xmlns:a16="http://schemas.microsoft.com/office/drawing/2014/main" id="{B68463A7-3319-CE2B-D46A-3AA408AAA2CA}"/>
                  </a:ext>
                </a:extLst>
              </p:cNvPr>
              <p:cNvSpPr/>
              <p:nvPr/>
            </p:nvSpPr>
            <p:spPr>
              <a:xfrm>
                <a:off x="6869256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8" name="円/楕円 34">
                <a:extLst>
                  <a:ext uri="{FF2B5EF4-FFF2-40B4-BE49-F238E27FC236}">
                    <a16:creationId xmlns:a16="http://schemas.microsoft.com/office/drawing/2014/main" id="{6AA39500-5C81-DB75-D575-FD4FB50131AA}"/>
                  </a:ext>
                </a:extLst>
              </p:cNvPr>
              <p:cNvSpPr/>
              <p:nvPr/>
            </p:nvSpPr>
            <p:spPr>
              <a:xfrm>
                <a:off x="6488267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9" name="円/楕円 34">
                <a:extLst>
                  <a:ext uri="{FF2B5EF4-FFF2-40B4-BE49-F238E27FC236}">
                    <a16:creationId xmlns:a16="http://schemas.microsoft.com/office/drawing/2014/main" id="{EA7979E7-900E-0435-581C-84F227AC3102}"/>
                  </a:ext>
                </a:extLst>
              </p:cNvPr>
              <p:cNvSpPr/>
              <p:nvPr/>
            </p:nvSpPr>
            <p:spPr>
              <a:xfrm>
                <a:off x="6869256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0" name="円/楕円 34">
                <a:extLst>
                  <a:ext uri="{FF2B5EF4-FFF2-40B4-BE49-F238E27FC236}">
                    <a16:creationId xmlns:a16="http://schemas.microsoft.com/office/drawing/2014/main" id="{ADEEAED0-745F-77C3-B60B-1BCEF83CE4A0}"/>
                  </a:ext>
                </a:extLst>
              </p:cNvPr>
              <p:cNvSpPr/>
              <p:nvPr/>
            </p:nvSpPr>
            <p:spPr>
              <a:xfrm>
                <a:off x="598831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1" name="円/楕円 34">
                <a:extLst>
                  <a:ext uri="{FF2B5EF4-FFF2-40B4-BE49-F238E27FC236}">
                    <a16:creationId xmlns:a16="http://schemas.microsoft.com/office/drawing/2014/main" id="{93C34EBD-469C-109C-7DD7-924E16F4DC3E}"/>
                  </a:ext>
                </a:extLst>
              </p:cNvPr>
              <p:cNvSpPr/>
              <p:nvPr/>
            </p:nvSpPr>
            <p:spPr>
              <a:xfrm>
                <a:off x="5988319" y="40879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2" name="円/楕円 34">
                <a:extLst>
                  <a:ext uri="{FF2B5EF4-FFF2-40B4-BE49-F238E27FC236}">
                    <a16:creationId xmlns:a16="http://schemas.microsoft.com/office/drawing/2014/main" id="{4ACC98FC-7394-3BD7-A111-3AE45E304027}"/>
                  </a:ext>
                </a:extLst>
              </p:cNvPr>
              <p:cNvSpPr/>
              <p:nvPr/>
            </p:nvSpPr>
            <p:spPr>
              <a:xfrm>
                <a:off x="5911125" y="349071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3" name="円/楕円 34">
                <a:extLst>
                  <a:ext uri="{FF2B5EF4-FFF2-40B4-BE49-F238E27FC236}">
                    <a16:creationId xmlns:a16="http://schemas.microsoft.com/office/drawing/2014/main" id="{89CD7B0B-3B39-5887-2260-F8AC0E768A43}"/>
                  </a:ext>
                </a:extLst>
              </p:cNvPr>
              <p:cNvSpPr/>
              <p:nvPr/>
            </p:nvSpPr>
            <p:spPr>
              <a:xfrm>
                <a:off x="5911125" y="383925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4" name="円/楕円 34">
                <a:extLst>
                  <a:ext uri="{FF2B5EF4-FFF2-40B4-BE49-F238E27FC236}">
                    <a16:creationId xmlns:a16="http://schemas.microsoft.com/office/drawing/2014/main" id="{DB208211-DA5C-2535-CA4E-C78204622C21}"/>
                  </a:ext>
                </a:extLst>
              </p:cNvPr>
              <p:cNvSpPr/>
              <p:nvPr/>
            </p:nvSpPr>
            <p:spPr>
              <a:xfrm>
                <a:off x="7447881" y="34864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5" name="円/楕円 34">
                <a:extLst>
                  <a:ext uri="{FF2B5EF4-FFF2-40B4-BE49-F238E27FC236}">
                    <a16:creationId xmlns:a16="http://schemas.microsoft.com/office/drawing/2014/main" id="{643B0DDF-C92D-6034-698C-10DE4DCD687A}"/>
                  </a:ext>
                </a:extLst>
              </p:cNvPr>
              <p:cNvSpPr/>
              <p:nvPr/>
            </p:nvSpPr>
            <p:spPr>
              <a:xfrm>
                <a:off x="7447881" y="383500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6" name="円/楕円 34">
                <a:extLst>
                  <a:ext uri="{FF2B5EF4-FFF2-40B4-BE49-F238E27FC236}">
                    <a16:creationId xmlns:a16="http://schemas.microsoft.com/office/drawing/2014/main" id="{2CF1F115-6EBD-ECAF-E936-B1E5411D631C}"/>
                  </a:ext>
                </a:extLst>
              </p:cNvPr>
              <p:cNvSpPr/>
              <p:nvPr/>
            </p:nvSpPr>
            <p:spPr>
              <a:xfrm>
                <a:off x="735185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7" name="円/楕円 34">
                <a:extLst>
                  <a:ext uri="{FF2B5EF4-FFF2-40B4-BE49-F238E27FC236}">
                    <a16:creationId xmlns:a16="http://schemas.microsoft.com/office/drawing/2014/main" id="{A8A9DC49-7859-E490-1048-76556F54A689}"/>
                  </a:ext>
                </a:extLst>
              </p:cNvPr>
              <p:cNvSpPr/>
              <p:nvPr/>
            </p:nvSpPr>
            <p:spPr>
              <a:xfrm>
                <a:off x="7353806" y="407829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01" name="テキスト ボックス 400">
              <a:extLst>
                <a:ext uri="{FF2B5EF4-FFF2-40B4-BE49-F238E27FC236}">
                  <a16:creationId xmlns:a16="http://schemas.microsoft.com/office/drawing/2014/main" id="{F7F7507E-8A9E-CA05-FD6F-090D1E8B9453}"/>
                </a:ext>
              </a:extLst>
            </p:cNvPr>
            <p:cNvSpPr txBox="1"/>
            <p:nvPr/>
          </p:nvSpPr>
          <p:spPr>
            <a:xfrm>
              <a:off x="7223252" y="3087867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>
                  <a:latin typeface="Calibri" panose="020F0502020204030204" pitchFamily="34" charset="0"/>
                </a:rPr>
                <a:t>Hole</a:t>
              </a:r>
              <a:endParaRPr lang="ja-JP" altLang="en-US" sz="2200" dirty="0">
                <a:latin typeface="Calibri" panose="020F0502020204030204" pitchFamily="34" charset="0"/>
              </a:endParaRPr>
            </a:p>
          </p:txBody>
        </p:sp>
        <p:sp>
          <p:nvSpPr>
            <p:cNvPr id="402" name="テキスト ボックス 401">
              <a:extLst>
                <a:ext uri="{FF2B5EF4-FFF2-40B4-BE49-F238E27FC236}">
                  <a16:creationId xmlns:a16="http://schemas.microsoft.com/office/drawing/2014/main" id="{834B0879-C761-0821-D41A-8564FB4A9B33}"/>
                </a:ext>
              </a:extLst>
            </p:cNvPr>
            <p:cNvSpPr txBox="1"/>
            <p:nvPr/>
          </p:nvSpPr>
          <p:spPr>
            <a:xfrm>
              <a:off x="6369954" y="4234530"/>
              <a:ext cx="2540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0000CC"/>
                  </a:solidFill>
                  <a:latin typeface="Calibri" panose="020F0502020204030204" pitchFamily="34" charset="0"/>
                </a:rPr>
                <a:t>T10 mesh w/o kink</a:t>
              </a:r>
              <a:endParaRPr lang="ja-JP" altLang="en-US" sz="2400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3" name="テキスト ボックス 402">
              <a:extLst>
                <a:ext uri="{FF2B5EF4-FFF2-40B4-BE49-F238E27FC236}">
                  <a16:creationId xmlns:a16="http://schemas.microsoft.com/office/drawing/2014/main" id="{ECEFDAFB-96E4-B3FD-92D0-03841408C3B8}"/>
                </a:ext>
              </a:extLst>
            </p:cNvPr>
            <p:cNvSpPr txBox="1"/>
            <p:nvPr/>
          </p:nvSpPr>
          <p:spPr>
            <a:xfrm>
              <a:off x="6192180" y="4703358"/>
              <a:ext cx="2880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✗ </a:t>
              </a:r>
              <a:r>
                <a:rPr lang="en-US" altLang="ja-JP" dirty="0">
                  <a:latin typeface="Calibri" panose="020F0502020204030204" pitchFamily="34" charset="0"/>
                </a:rPr>
                <a:t>leads to a massive  increase in DOF</a:t>
              </a:r>
              <a:br>
                <a:rPr lang="en-US" altLang="ja-JP" dirty="0">
                  <a:latin typeface="Calibri" panose="020F0502020204030204" pitchFamily="34" charset="0"/>
                </a:rPr>
              </a:br>
              <a:r>
                <a:rPr lang="en-US" altLang="ja-JP" dirty="0">
                  <a:latin typeface="Calibri" panose="020F0502020204030204" pitchFamily="34" charset="0"/>
                </a:rPr>
                <a:t>with mid-nodes.</a:t>
              </a:r>
            </a:p>
          </p:txBody>
        </p:sp>
      </p:grpSp>
      <p:grpSp>
        <p:nvGrpSpPr>
          <p:cNvPr id="468" name="グループ化 467">
            <a:extLst>
              <a:ext uri="{FF2B5EF4-FFF2-40B4-BE49-F238E27FC236}">
                <a16:creationId xmlns:a16="http://schemas.microsoft.com/office/drawing/2014/main" id="{D3966529-BE63-40C9-6354-8EFAF2F8D90F}"/>
              </a:ext>
            </a:extLst>
          </p:cNvPr>
          <p:cNvGrpSpPr/>
          <p:nvPr/>
        </p:nvGrpSpPr>
        <p:grpSpPr>
          <a:xfrm>
            <a:off x="1617332" y="1484784"/>
            <a:ext cx="3038508" cy="3797920"/>
            <a:chOff x="35496" y="1821605"/>
            <a:chExt cx="3038508" cy="3797920"/>
          </a:xfrm>
        </p:grpSpPr>
        <p:sp>
          <p:nvSpPr>
            <p:cNvPr id="469" name="正方形/長方形 468">
              <a:extLst>
                <a:ext uri="{FF2B5EF4-FFF2-40B4-BE49-F238E27FC236}">
                  <a16:creationId xmlns:a16="http://schemas.microsoft.com/office/drawing/2014/main" id="{73D7A634-F158-4180-6627-4A0250EB49FD}"/>
                </a:ext>
              </a:extLst>
            </p:cNvPr>
            <p:cNvSpPr/>
            <p:nvPr/>
          </p:nvSpPr>
          <p:spPr>
            <a:xfrm>
              <a:off x="35496" y="182160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Plate</a:t>
              </a:r>
            </a:p>
            <a:p>
              <a:endParaRPr kumimoji="1" lang="ja-JP" altLang="en-US" dirty="0"/>
            </a:p>
          </p:txBody>
        </p:sp>
        <p:sp>
          <p:nvSpPr>
            <p:cNvPr id="470" name="楕円 469">
              <a:extLst>
                <a:ext uri="{FF2B5EF4-FFF2-40B4-BE49-F238E27FC236}">
                  <a16:creationId xmlns:a16="http://schemas.microsoft.com/office/drawing/2014/main" id="{0AD614D5-FE59-C1FC-AA7B-0209BFC458BD}"/>
                </a:ext>
              </a:extLst>
            </p:cNvPr>
            <p:cNvSpPr/>
            <p:nvPr/>
          </p:nvSpPr>
          <p:spPr>
            <a:xfrm>
              <a:off x="836944" y="259862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1" name="テキスト ボックス 470">
              <a:extLst>
                <a:ext uri="{FF2B5EF4-FFF2-40B4-BE49-F238E27FC236}">
                  <a16:creationId xmlns:a16="http://schemas.microsoft.com/office/drawing/2014/main" id="{D7BFA4A1-CB6C-B1B0-021B-B4F2BDF2340C}"/>
                </a:ext>
              </a:extLst>
            </p:cNvPr>
            <p:cNvSpPr txBox="1"/>
            <p:nvPr/>
          </p:nvSpPr>
          <p:spPr>
            <a:xfrm>
              <a:off x="1056695" y="3085573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>
                  <a:latin typeface="Calibri" panose="020F0502020204030204" pitchFamily="34" charset="0"/>
                </a:rPr>
                <a:t>Hole</a:t>
              </a:r>
              <a:endParaRPr lang="ja-JP" altLang="en-US" sz="2200" dirty="0">
                <a:latin typeface="Calibri" panose="020F0502020204030204" pitchFamily="34" charset="0"/>
              </a:endParaRPr>
            </a:p>
          </p:txBody>
        </p:sp>
        <p:grpSp>
          <p:nvGrpSpPr>
            <p:cNvPr id="472" name="グループ化 471">
              <a:extLst>
                <a:ext uri="{FF2B5EF4-FFF2-40B4-BE49-F238E27FC236}">
                  <a16:creationId xmlns:a16="http://schemas.microsoft.com/office/drawing/2014/main" id="{A142A098-E626-10E4-CCA9-64109BDDE3F4}"/>
                </a:ext>
              </a:extLst>
            </p:cNvPr>
            <p:cNvGrpSpPr/>
            <p:nvPr/>
          </p:nvGrpSpPr>
          <p:grpSpPr>
            <a:xfrm>
              <a:off x="516375" y="2281116"/>
              <a:ext cx="1918242" cy="1931014"/>
              <a:chOff x="1446670" y="2755115"/>
              <a:chExt cx="1918242" cy="1931014"/>
            </a:xfrm>
          </p:grpSpPr>
          <p:cxnSp>
            <p:nvCxnSpPr>
              <p:cNvPr id="475" name="直線コネクタ 474">
                <a:extLst>
                  <a:ext uri="{FF2B5EF4-FFF2-40B4-BE49-F238E27FC236}">
                    <a16:creationId xmlns:a16="http://schemas.microsoft.com/office/drawing/2014/main" id="{7FF5559B-C47D-04C4-9983-1B89BEE17260}"/>
                  </a:ext>
                </a:extLst>
              </p:cNvPr>
              <p:cNvCxnSpPr/>
              <p:nvPr/>
            </p:nvCxnSpPr>
            <p:spPr>
              <a:xfrm rot="16200000" flipH="1" flipV="1">
                <a:off x="255943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直線コネクタ 475">
                <a:extLst>
                  <a:ext uri="{FF2B5EF4-FFF2-40B4-BE49-F238E27FC236}">
                    <a16:creationId xmlns:a16="http://schemas.microsoft.com/office/drawing/2014/main" id="{7D32CAF1-15AE-F0D6-5372-7F22F6C2651E}"/>
                  </a:ext>
                </a:extLst>
              </p:cNvPr>
              <p:cNvCxnSpPr/>
              <p:nvPr/>
            </p:nvCxnSpPr>
            <p:spPr>
              <a:xfrm rot="16200000" flipV="1">
                <a:off x="255938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直線コネクタ 476">
                <a:extLst>
                  <a:ext uri="{FF2B5EF4-FFF2-40B4-BE49-F238E27FC236}">
                    <a16:creationId xmlns:a16="http://schemas.microsoft.com/office/drawing/2014/main" id="{1C8BD342-5CC7-7E68-AA75-D2DC9C383191}"/>
                  </a:ext>
                </a:extLst>
              </p:cNvPr>
              <p:cNvCxnSpPr/>
              <p:nvPr/>
            </p:nvCxnSpPr>
            <p:spPr>
              <a:xfrm rot="16200000" flipH="1">
                <a:off x="211744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直線コネクタ 477">
                <a:extLst>
                  <a:ext uri="{FF2B5EF4-FFF2-40B4-BE49-F238E27FC236}">
                    <a16:creationId xmlns:a16="http://schemas.microsoft.com/office/drawing/2014/main" id="{AD5ACF6A-63DB-6CB8-ACEF-79C998A345AA}"/>
                  </a:ext>
                </a:extLst>
              </p:cNvPr>
              <p:cNvCxnSpPr/>
              <p:nvPr/>
            </p:nvCxnSpPr>
            <p:spPr>
              <a:xfrm rot="16200000">
                <a:off x="211749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9" name="円/楕円 34">
                <a:extLst>
                  <a:ext uri="{FF2B5EF4-FFF2-40B4-BE49-F238E27FC236}">
                    <a16:creationId xmlns:a16="http://schemas.microsoft.com/office/drawing/2014/main" id="{7C8931F4-F4E8-C467-EB31-C8E5EC7AE294}"/>
                  </a:ext>
                </a:extLst>
              </p:cNvPr>
              <p:cNvSpPr/>
              <p:nvPr/>
            </p:nvSpPr>
            <p:spPr>
              <a:xfrm>
                <a:off x="235913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0" name="円/楕円 34">
                <a:extLst>
                  <a:ext uri="{FF2B5EF4-FFF2-40B4-BE49-F238E27FC236}">
                    <a16:creationId xmlns:a16="http://schemas.microsoft.com/office/drawing/2014/main" id="{11CA56B6-8277-EEBF-B56C-D095D5301E7B}"/>
                  </a:ext>
                </a:extLst>
              </p:cNvPr>
              <p:cNvSpPr/>
              <p:nvPr/>
            </p:nvSpPr>
            <p:spPr>
              <a:xfrm>
                <a:off x="236085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1" name="円/楕円 34">
                <a:extLst>
                  <a:ext uri="{FF2B5EF4-FFF2-40B4-BE49-F238E27FC236}">
                    <a16:creationId xmlns:a16="http://schemas.microsoft.com/office/drawing/2014/main" id="{3E0E23C5-FE8A-F167-CEF9-49F5262918EF}"/>
                  </a:ext>
                </a:extLst>
              </p:cNvPr>
              <p:cNvSpPr/>
              <p:nvPr/>
            </p:nvSpPr>
            <p:spPr>
              <a:xfrm rot="16200000">
                <a:off x="173326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2" name="円/楕円 34">
                <a:extLst>
                  <a:ext uri="{FF2B5EF4-FFF2-40B4-BE49-F238E27FC236}">
                    <a16:creationId xmlns:a16="http://schemas.microsoft.com/office/drawing/2014/main" id="{7E189641-CA61-D931-1FC1-8D7450A95925}"/>
                  </a:ext>
                </a:extLst>
              </p:cNvPr>
              <p:cNvSpPr/>
              <p:nvPr/>
            </p:nvSpPr>
            <p:spPr>
              <a:xfrm rot="16200000">
                <a:off x="298812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3" name="円/楕円 34">
                <a:extLst>
                  <a:ext uri="{FF2B5EF4-FFF2-40B4-BE49-F238E27FC236}">
                    <a16:creationId xmlns:a16="http://schemas.microsoft.com/office/drawing/2014/main" id="{4D867D9E-0E27-9CD3-3B8B-E99B98FD8CB9}"/>
                  </a:ext>
                </a:extLst>
              </p:cNvPr>
              <p:cNvSpPr/>
              <p:nvPr/>
            </p:nvSpPr>
            <p:spPr>
              <a:xfrm rot="18900000">
                <a:off x="192085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4" name="円/楕円 34">
                <a:extLst>
                  <a:ext uri="{FF2B5EF4-FFF2-40B4-BE49-F238E27FC236}">
                    <a16:creationId xmlns:a16="http://schemas.microsoft.com/office/drawing/2014/main" id="{1CADFA88-7BD5-72A1-0AB5-3DF6FB6A11D3}"/>
                  </a:ext>
                </a:extLst>
              </p:cNvPr>
              <p:cNvSpPr/>
              <p:nvPr/>
            </p:nvSpPr>
            <p:spPr>
              <a:xfrm rot="18900000">
                <a:off x="280053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5" name="円/楕円 34">
                <a:extLst>
                  <a:ext uri="{FF2B5EF4-FFF2-40B4-BE49-F238E27FC236}">
                    <a16:creationId xmlns:a16="http://schemas.microsoft.com/office/drawing/2014/main" id="{B41FF9E6-D1E9-EC2E-3DFF-DDB00DAFD50E}"/>
                  </a:ext>
                </a:extLst>
              </p:cNvPr>
              <p:cNvSpPr/>
              <p:nvPr/>
            </p:nvSpPr>
            <p:spPr>
              <a:xfrm rot="2700000" flipH="1">
                <a:off x="280053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6" name="円/楕円 34">
                <a:extLst>
                  <a:ext uri="{FF2B5EF4-FFF2-40B4-BE49-F238E27FC236}">
                    <a16:creationId xmlns:a16="http://schemas.microsoft.com/office/drawing/2014/main" id="{151F7C81-E9B7-913A-FA44-9A119C4B06DD}"/>
                  </a:ext>
                </a:extLst>
              </p:cNvPr>
              <p:cNvSpPr/>
              <p:nvPr/>
            </p:nvSpPr>
            <p:spPr>
              <a:xfrm rot="2700000" flipH="1">
                <a:off x="192085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87" name="直線コネクタ 486">
                <a:extLst>
                  <a:ext uri="{FF2B5EF4-FFF2-40B4-BE49-F238E27FC236}">
                    <a16:creationId xmlns:a16="http://schemas.microsoft.com/office/drawing/2014/main" id="{F5A8F4EE-02E6-0AEA-2B1C-A4546F97B5C1}"/>
                  </a:ext>
                </a:extLst>
              </p:cNvPr>
              <p:cNvCxnSpPr/>
              <p:nvPr/>
            </p:nvCxnSpPr>
            <p:spPr>
              <a:xfrm flipH="1" flipV="1">
                <a:off x="180346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直線コネクタ 487">
                <a:extLst>
                  <a:ext uri="{FF2B5EF4-FFF2-40B4-BE49-F238E27FC236}">
                    <a16:creationId xmlns:a16="http://schemas.microsoft.com/office/drawing/2014/main" id="{FD3B0968-C18D-B5D4-A993-C6B39FB99AE9}"/>
                  </a:ext>
                </a:extLst>
              </p:cNvPr>
              <p:cNvCxnSpPr/>
              <p:nvPr/>
            </p:nvCxnSpPr>
            <p:spPr>
              <a:xfrm flipV="1">
                <a:off x="287341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直線コネクタ 488">
                <a:extLst>
                  <a:ext uri="{FF2B5EF4-FFF2-40B4-BE49-F238E27FC236}">
                    <a16:creationId xmlns:a16="http://schemas.microsoft.com/office/drawing/2014/main" id="{EF26ECA1-18AA-3E59-542A-CC73F097E5FC}"/>
                  </a:ext>
                </a:extLst>
              </p:cNvPr>
              <p:cNvCxnSpPr/>
              <p:nvPr/>
            </p:nvCxnSpPr>
            <p:spPr>
              <a:xfrm flipH="1">
                <a:off x="180346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直線コネクタ 489">
                <a:extLst>
                  <a:ext uri="{FF2B5EF4-FFF2-40B4-BE49-F238E27FC236}">
                    <a16:creationId xmlns:a16="http://schemas.microsoft.com/office/drawing/2014/main" id="{388FD41E-2EFD-948E-9E8A-00537EDD84A6}"/>
                  </a:ext>
                </a:extLst>
              </p:cNvPr>
              <p:cNvCxnSpPr/>
              <p:nvPr/>
            </p:nvCxnSpPr>
            <p:spPr>
              <a:xfrm>
                <a:off x="287341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直線コネクタ 490">
                <a:extLst>
                  <a:ext uri="{FF2B5EF4-FFF2-40B4-BE49-F238E27FC236}">
                    <a16:creationId xmlns:a16="http://schemas.microsoft.com/office/drawing/2014/main" id="{8215B570-59E6-8F10-06A2-1F46709B30FC}"/>
                  </a:ext>
                </a:extLst>
              </p:cNvPr>
              <p:cNvCxnSpPr/>
              <p:nvPr/>
            </p:nvCxnSpPr>
            <p:spPr>
              <a:xfrm rot="3600000" flipH="1">
                <a:off x="165913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直線コネクタ 491">
                <a:extLst>
                  <a:ext uri="{FF2B5EF4-FFF2-40B4-BE49-F238E27FC236}">
                    <a16:creationId xmlns:a16="http://schemas.microsoft.com/office/drawing/2014/main" id="{FCCD3CD3-571E-AD4F-A53F-D9E5DC1A82B3}"/>
                  </a:ext>
                </a:extLst>
              </p:cNvPr>
              <p:cNvCxnSpPr/>
              <p:nvPr/>
            </p:nvCxnSpPr>
            <p:spPr>
              <a:xfrm rot="7200000" flipH="1">
                <a:off x="155809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円/楕円 34">
                <a:extLst>
                  <a:ext uri="{FF2B5EF4-FFF2-40B4-BE49-F238E27FC236}">
                    <a16:creationId xmlns:a16="http://schemas.microsoft.com/office/drawing/2014/main" id="{F9DAD644-0E79-6F1A-4A30-5B88A5D540CC}"/>
                  </a:ext>
                </a:extLst>
              </p:cNvPr>
              <p:cNvSpPr/>
              <p:nvPr/>
            </p:nvSpPr>
            <p:spPr>
              <a:xfrm rot="18900000">
                <a:off x="144667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94" name="直線コネクタ 493">
                <a:extLst>
                  <a:ext uri="{FF2B5EF4-FFF2-40B4-BE49-F238E27FC236}">
                    <a16:creationId xmlns:a16="http://schemas.microsoft.com/office/drawing/2014/main" id="{A0BD526D-BD2F-2CD6-EFF1-1A39913D57A8}"/>
                  </a:ext>
                </a:extLst>
              </p:cNvPr>
              <p:cNvCxnSpPr/>
              <p:nvPr/>
            </p:nvCxnSpPr>
            <p:spPr>
              <a:xfrm rot="6300000" flipH="1">
                <a:off x="215228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直線コネクタ 494">
                <a:extLst>
                  <a:ext uri="{FF2B5EF4-FFF2-40B4-BE49-F238E27FC236}">
                    <a16:creationId xmlns:a16="http://schemas.microsoft.com/office/drawing/2014/main" id="{4559FC81-D8B2-AE61-A98C-A041850FFB13}"/>
                  </a:ext>
                </a:extLst>
              </p:cNvPr>
              <p:cNvCxnSpPr/>
              <p:nvPr/>
            </p:nvCxnSpPr>
            <p:spPr>
              <a:xfrm rot="9900000" flipH="1">
                <a:off x="191355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6" name="円/楕円 34">
                <a:extLst>
                  <a:ext uri="{FF2B5EF4-FFF2-40B4-BE49-F238E27FC236}">
                    <a16:creationId xmlns:a16="http://schemas.microsoft.com/office/drawing/2014/main" id="{BE284110-4583-346C-FCBD-28E8ADCC24D0}"/>
                  </a:ext>
                </a:extLst>
              </p:cNvPr>
              <p:cNvSpPr/>
              <p:nvPr/>
            </p:nvSpPr>
            <p:spPr>
              <a:xfrm>
                <a:off x="197876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97" name="直線コネクタ 496">
                <a:extLst>
                  <a:ext uri="{FF2B5EF4-FFF2-40B4-BE49-F238E27FC236}">
                    <a16:creationId xmlns:a16="http://schemas.microsoft.com/office/drawing/2014/main" id="{05A2BEC5-4F2B-2827-90E9-3F855980735A}"/>
                  </a:ext>
                </a:extLst>
              </p:cNvPr>
              <p:cNvCxnSpPr/>
              <p:nvPr/>
            </p:nvCxnSpPr>
            <p:spPr>
              <a:xfrm rot="18000000">
                <a:off x="300746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直線コネクタ 497">
                <a:extLst>
                  <a:ext uri="{FF2B5EF4-FFF2-40B4-BE49-F238E27FC236}">
                    <a16:creationId xmlns:a16="http://schemas.microsoft.com/office/drawing/2014/main" id="{D556413F-74CE-6024-1700-3CCDC8F197D5}"/>
                  </a:ext>
                </a:extLst>
              </p:cNvPr>
              <p:cNvCxnSpPr/>
              <p:nvPr/>
            </p:nvCxnSpPr>
            <p:spPr>
              <a:xfrm rot="14400000">
                <a:off x="310850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9" name="円/楕円 34">
                <a:extLst>
                  <a:ext uri="{FF2B5EF4-FFF2-40B4-BE49-F238E27FC236}">
                    <a16:creationId xmlns:a16="http://schemas.microsoft.com/office/drawing/2014/main" id="{FF1CF22B-FD28-DE8E-8C77-A3D62CFA67B4}"/>
                  </a:ext>
                </a:extLst>
              </p:cNvPr>
              <p:cNvSpPr/>
              <p:nvPr/>
            </p:nvSpPr>
            <p:spPr>
              <a:xfrm rot="2700000" flipH="1">
                <a:off x="326270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00" name="直線コネクタ 499">
                <a:extLst>
                  <a:ext uri="{FF2B5EF4-FFF2-40B4-BE49-F238E27FC236}">
                    <a16:creationId xmlns:a16="http://schemas.microsoft.com/office/drawing/2014/main" id="{B66B07D8-CD4D-777B-A968-892F7235FEF6}"/>
                  </a:ext>
                </a:extLst>
              </p:cNvPr>
              <p:cNvCxnSpPr/>
              <p:nvPr/>
            </p:nvCxnSpPr>
            <p:spPr>
              <a:xfrm rot="18000000" flipH="1" flipV="1">
                <a:off x="166377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直線コネクタ 500">
                <a:extLst>
                  <a:ext uri="{FF2B5EF4-FFF2-40B4-BE49-F238E27FC236}">
                    <a16:creationId xmlns:a16="http://schemas.microsoft.com/office/drawing/2014/main" id="{3C4127D0-0FD1-FDE4-08C9-1FAD2BFF496A}"/>
                  </a:ext>
                </a:extLst>
              </p:cNvPr>
              <p:cNvCxnSpPr/>
              <p:nvPr/>
            </p:nvCxnSpPr>
            <p:spPr>
              <a:xfrm rot="14400000" flipH="1" flipV="1">
                <a:off x="156273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円/楕円 34">
                <a:extLst>
                  <a:ext uri="{FF2B5EF4-FFF2-40B4-BE49-F238E27FC236}">
                    <a16:creationId xmlns:a16="http://schemas.microsoft.com/office/drawing/2014/main" id="{FB0E61EE-6FE6-BF02-485A-2E3D154BB297}"/>
                  </a:ext>
                </a:extLst>
              </p:cNvPr>
              <p:cNvSpPr/>
              <p:nvPr/>
            </p:nvSpPr>
            <p:spPr>
              <a:xfrm rot="2700000" flipV="1">
                <a:off x="145131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03" name="直線コネクタ 502">
                <a:extLst>
                  <a:ext uri="{FF2B5EF4-FFF2-40B4-BE49-F238E27FC236}">
                    <a16:creationId xmlns:a16="http://schemas.microsoft.com/office/drawing/2014/main" id="{13652EC8-CAE8-EF10-9466-B814350EFF69}"/>
                  </a:ext>
                </a:extLst>
              </p:cNvPr>
              <p:cNvCxnSpPr/>
              <p:nvPr/>
            </p:nvCxnSpPr>
            <p:spPr>
              <a:xfrm rot="15300000">
                <a:off x="252773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直線コネクタ 503">
                <a:extLst>
                  <a:ext uri="{FF2B5EF4-FFF2-40B4-BE49-F238E27FC236}">
                    <a16:creationId xmlns:a16="http://schemas.microsoft.com/office/drawing/2014/main" id="{E2956D88-86F2-026E-A02B-93A5F4DCC68B}"/>
                  </a:ext>
                </a:extLst>
              </p:cNvPr>
              <p:cNvCxnSpPr/>
              <p:nvPr/>
            </p:nvCxnSpPr>
            <p:spPr>
              <a:xfrm rot="11700000">
                <a:off x="276647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5" name="円/楕円 34">
                <a:extLst>
                  <a:ext uri="{FF2B5EF4-FFF2-40B4-BE49-F238E27FC236}">
                    <a16:creationId xmlns:a16="http://schemas.microsoft.com/office/drawing/2014/main" id="{0B758D2F-9DA1-5EF6-6061-30E7F63566DC}"/>
                  </a:ext>
                </a:extLst>
              </p:cNvPr>
              <p:cNvSpPr/>
              <p:nvPr/>
            </p:nvSpPr>
            <p:spPr>
              <a:xfrm flipH="1">
                <a:off x="274402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06" name="直線コネクタ 505">
                <a:extLst>
                  <a:ext uri="{FF2B5EF4-FFF2-40B4-BE49-F238E27FC236}">
                    <a16:creationId xmlns:a16="http://schemas.microsoft.com/office/drawing/2014/main" id="{D948704D-AC0F-6332-7EFB-34F59DCEAF08}"/>
                  </a:ext>
                </a:extLst>
              </p:cNvPr>
              <p:cNvCxnSpPr/>
              <p:nvPr/>
            </p:nvCxnSpPr>
            <p:spPr>
              <a:xfrm rot="3600000" flipV="1">
                <a:off x="300746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直線コネクタ 506">
                <a:extLst>
                  <a:ext uri="{FF2B5EF4-FFF2-40B4-BE49-F238E27FC236}">
                    <a16:creationId xmlns:a16="http://schemas.microsoft.com/office/drawing/2014/main" id="{B7A8F0F9-989C-DBF7-655B-2902CD4E5BC1}"/>
                  </a:ext>
                </a:extLst>
              </p:cNvPr>
              <p:cNvCxnSpPr/>
              <p:nvPr/>
            </p:nvCxnSpPr>
            <p:spPr>
              <a:xfrm rot="7200000" flipV="1">
                <a:off x="310850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8" name="円/楕円 34">
                <a:extLst>
                  <a:ext uri="{FF2B5EF4-FFF2-40B4-BE49-F238E27FC236}">
                    <a16:creationId xmlns:a16="http://schemas.microsoft.com/office/drawing/2014/main" id="{1D8EAEFE-225F-5872-3999-742F2D2CB827}"/>
                  </a:ext>
                </a:extLst>
              </p:cNvPr>
              <p:cNvSpPr/>
              <p:nvPr/>
            </p:nvSpPr>
            <p:spPr>
              <a:xfrm rot="18900000" flipH="1" flipV="1">
                <a:off x="326270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09" name="直線コネクタ 508">
                <a:extLst>
                  <a:ext uri="{FF2B5EF4-FFF2-40B4-BE49-F238E27FC236}">
                    <a16:creationId xmlns:a16="http://schemas.microsoft.com/office/drawing/2014/main" id="{82BB085E-B8C5-0A12-5A21-9304A063BFA5}"/>
                  </a:ext>
                </a:extLst>
              </p:cNvPr>
              <p:cNvCxnSpPr/>
              <p:nvPr/>
            </p:nvCxnSpPr>
            <p:spPr>
              <a:xfrm rot="15300000" flipH="1" flipV="1">
                <a:off x="215228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直線コネクタ 509">
                <a:extLst>
                  <a:ext uri="{FF2B5EF4-FFF2-40B4-BE49-F238E27FC236}">
                    <a16:creationId xmlns:a16="http://schemas.microsoft.com/office/drawing/2014/main" id="{92920CE8-4A6B-E859-94FD-2936503BFFD2}"/>
                  </a:ext>
                </a:extLst>
              </p:cNvPr>
              <p:cNvCxnSpPr/>
              <p:nvPr/>
            </p:nvCxnSpPr>
            <p:spPr>
              <a:xfrm rot="11700000" flipH="1" flipV="1">
                <a:off x="191355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1" name="円/楕円 34">
                <a:extLst>
                  <a:ext uri="{FF2B5EF4-FFF2-40B4-BE49-F238E27FC236}">
                    <a16:creationId xmlns:a16="http://schemas.microsoft.com/office/drawing/2014/main" id="{C26B390E-8C46-2953-7596-189B60DCF46C}"/>
                  </a:ext>
                </a:extLst>
              </p:cNvPr>
              <p:cNvSpPr/>
              <p:nvPr/>
            </p:nvSpPr>
            <p:spPr>
              <a:xfrm flipV="1">
                <a:off x="197876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12" name="直線コネクタ 511">
                <a:extLst>
                  <a:ext uri="{FF2B5EF4-FFF2-40B4-BE49-F238E27FC236}">
                    <a16:creationId xmlns:a16="http://schemas.microsoft.com/office/drawing/2014/main" id="{7E407CAC-C2AE-8325-8A16-76FBB777F94C}"/>
                  </a:ext>
                </a:extLst>
              </p:cNvPr>
              <p:cNvCxnSpPr/>
              <p:nvPr/>
            </p:nvCxnSpPr>
            <p:spPr>
              <a:xfrm rot="6300000" flipV="1">
                <a:off x="252773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直線コネクタ 512">
                <a:extLst>
                  <a:ext uri="{FF2B5EF4-FFF2-40B4-BE49-F238E27FC236}">
                    <a16:creationId xmlns:a16="http://schemas.microsoft.com/office/drawing/2014/main" id="{AF6F93C3-D171-9D68-8B8B-05A70778FED9}"/>
                  </a:ext>
                </a:extLst>
              </p:cNvPr>
              <p:cNvCxnSpPr/>
              <p:nvPr/>
            </p:nvCxnSpPr>
            <p:spPr>
              <a:xfrm rot="9900000" flipV="1">
                <a:off x="276647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" name="円/楕円 34">
                <a:extLst>
                  <a:ext uri="{FF2B5EF4-FFF2-40B4-BE49-F238E27FC236}">
                    <a16:creationId xmlns:a16="http://schemas.microsoft.com/office/drawing/2014/main" id="{6776B6A2-8827-413E-4C10-252F80789B72}"/>
                  </a:ext>
                </a:extLst>
              </p:cNvPr>
              <p:cNvSpPr/>
              <p:nvPr/>
            </p:nvSpPr>
            <p:spPr>
              <a:xfrm flipH="1" flipV="1">
                <a:off x="274402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73" name="テキスト ボックス 472">
              <a:extLst>
                <a:ext uri="{FF2B5EF4-FFF2-40B4-BE49-F238E27FC236}">
                  <a16:creationId xmlns:a16="http://schemas.microsoft.com/office/drawing/2014/main" id="{F10F95F2-3C5F-B2F1-F85E-F6CD81676725}"/>
                </a:ext>
              </a:extLst>
            </p:cNvPr>
            <p:cNvSpPr txBox="1"/>
            <p:nvPr/>
          </p:nvSpPr>
          <p:spPr>
            <a:xfrm>
              <a:off x="808291" y="4234806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T4 mesh</a:t>
              </a:r>
              <a:endParaRPr lang="ja-JP" altLang="en-US" sz="24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4" name="テキスト ボックス 473">
              <a:extLst>
                <a:ext uri="{FF2B5EF4-FFF2-40B4-BE49-F238E27FC236}">
                  <a16:creationId xmlns:a16="http://schemas.microsoft.com/office/drawing/2014/main" id="{BD22BE4D-EA5D-1B7C-842F-7708FD2EA478}"/>
                </a:ext>
              </a:extLst>
            </p:cNvPr>
            <p:cNvSpPr txBox="1"/>
            <p:nvPr/>
          </p:nvSpPr>
          <p:spPr>
            <a:xfrm>
              <a:off x="35496" y="4696195"/>
              <a:ext cx="30385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✗ </a:t>
              </a:r>
              <a:r>
                <a:rPr lang="en-US" altLang="ja-JP" dirty="0">
                  <a:latin typeface="Calibri" panose="020F0502020204030204" pitchFamily="34" charset="0"/>
                </a:rPr>
                <a:t>leads to poor mesh convergence rate</a:t>
              </a:r>
              <a:br>
                <a:rPr lang="en-US" altLang="ja-JP" dirty="0">
                  <a:latin typeface="Calibri" panose="020F0502020204030204" pitchFamily="34" charset="0"/>
                </a:rPr>
              </a:br>
              <a:r>
                <a:rPr lang="en-US" altLang="ja-JP" dirty="0">
                  <a:latin typeface="Calibri" panose="020F0502020204030204" pitchFamily="34" charset="0"/>
                </a:rPr>
                <a:t>with FEM-T4.</a:t>
              </a:r>
              <a:endParaRPr lang="en-US" altLang="ja-JP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15" name="直線コネクタ 514">
            <a:extLst>
              <a:ext uri="{FF2B5EF4-FFF2-40B4-BE49-F238E27FC236}">
                <a16:creationId xmlns:a16="http://schemas.microsoft.com/office/drawing/2014/main" id="{9D68442A-3090-8125-D40A-FAB439D9A9C4}"/>
              </a:ext>
            </a:extLst>
          </p:cNvPr>
          <p:cNvCxnSpPr>
            <a:cxnSpLocks/>
          </p:cNvCxnSpPr>
          <p:nvPr/>
        </p:nvCxnSpPr>
        <p:spPr>
          <a:xfrm>
            <a:off x="4547828" y="1376772"/>
            <a:ext cx="0" cy="360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6" name="グループ化 515">
            <a:extLst>
              <a:ext uri="{FF2B5EF4-FFF2-40B4-BE49-F238E27FC236}">
                <a16:creationId xmlns:a16="http://schemas.microsoft.com/office/drawing/2014/main" id="{75E14979-CACC-1E16-BFEB-28F8B16A2C01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1967128"/>
            <a:ext cx="1358034" cy="1052727"/>
            <a:chOff x="7896806" y="3359140"/>
            <a:chExt cx="1113158" cy="862902"/>
          </a:xfrm>
        </p:grpSpPr>
        <p:cxnSp>
          <p:nvCxnSpPr>
            <p:cNvPr id="517" name="直線コネクタ 516">
              <a:extLst>
                <a:ext uri="{FF2B5EF4-FFF2-40B4-BE49-F238E27FC236}">
                  <a16:creationId xmlns:a16="http://schemas.microsoft.com/office/drawing/2014/main" id="{CDBDBE31-24AD-D24B-4E1D-3A765BC230DF}"/>
                </a:ext>
              </a:extLst>
            </p:cNvPr>
            <p:cNvCxnSpPr>
              <a:stCxn id="518" idx="2"/>
              <a:endCxn id="523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二等辺三角形 517">
              <a:extLst>
                <a:ext uri="{FF2B5EF4-FFF2-40B4-BE49-F238E27FC236}">
                  <a16:creationId xmlns:a16="http://schemas.microsoft.com/office/drawing/2014/main" id="{AA697029-F497-2C79-9197-399C9F318BC8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9" name="二等辺三角形 518">
              <a:extLst>
                <a:ext uri="{FF2B5EF4-FFF2-40B4-BE49-F238E27FC236}">
                  <a16:creationId xmlns:a16="http://schemas.microsoft.com/office/drawing/2014/main" id="{E629DF1E-E228-F965-2020-4CBD7953A20F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0" name="円/楕円 34">
              <a:extLst>
                <a:ext uri="{FF2B5EF4-FFF2-40B4-BE49-F238E27FC236}">
                  <a16:creationId xmlns:a16="http://schemas.microsoft.com/office/drawing/2014/main" id="{C91655B7-5079-5F6B-8189-74606B92FE14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1" name="円/楕円 35">
              <a:extLst>
                <a:ext uri="{FF2B5EF4-FFF2-40B4-BE49-F238E27FC236}">
                  <a16:creationId xmlns:a16="http://schemas.microsoft.com/office/drawing/2014/main" id="{D264C297-162B-2AEA-F511-E93E6D901457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2" name="円/楕円 36">
              <a:extLst>
                <a:ext uri="{FF2B5EF4-FFF2-40B4-BE49-F238E27FC236}">
                  <a16:creationId xmlns:a16="http://schemas.microsoft.com/office/drawing/2014/main" id="{5B0BBFC6-7D73-7CE9-5F14-D10DBA2B2DB5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3" name="円/楕円 37">
              <a:extLst>
                <a:ext uri="{FF2B5EF4-FFF2-40B4-BE49-F238E27FC236}">
                  <a16:creationId xmlns:a16="http://schemas.microsoft.com/office/drawing/2014/main" id="{150A1AFC-A446-BE73-50AA-B50A71C1EA1A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4" name="テキスト ボックス 523">
            <a:extLst>
              <a:ext uri="{FF2B5EF4-FFF2-40B4-BE49-F238E27FC236}">
                <a16:creationId xmlns:a16="http://schemas.microsoft.com/office/drawing/2014/main" id="{9D6FDF82-FC5C-B27E-3276-78ADACD310B1}"/>
              </a:ext>
            </a:extLst>
          </p:cNvPr>
          <p:cNvSpPr txBox="1"/>
          <p:nvPr/>
        </p:nvSpPr>
        <p:spPr>
          <a:xfrm>
            <a:off x="556054" y="3043234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T4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p:grpSp>
        <p:nvGrpSpPr>
          <p:cNvPr id="525" name="グループ化 524">
            <a:extLst>
              <a:ext uri="{FF2B5EF4-FFF2-40B4-BE49-F238E27FC236}">
                <a16:creationId xmlns:a16="http://schemas.microsoft.com/office/drawing/2014/main" id="{9212B817-B237-87A2-17FE-BD053B6D4631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882499"/>
            <a:ext cx="1391448" cy="1078919"/>
            <a:chOff x="7033157" y="4150041"/>
            <a:chExt cx="1113158" cy="863135"/>
          </a:xfrm>
        </p:grpSpPr>
        <p:grpSp>
          <p:nvGrpSpPr>
            <p:cNvPr id="526" name="グループ化 525">
              <a:extLst>
                <a:ext uri="{FF2B5EF4-FFF2-40B4-BE49-F238E27FC236}">
                  <a16:creationId xmlns:a16="http://schemas.microsoft.com/office/drawing/2014/main" id="{068DB372-947E-F5A2-88B7-0E8B4D4D65E4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533" name="直線コネクタ 532">
                <a:extLst>
                  <a:ext uri="{FF2B5EF4-FFF2-40B4-BE49-F238E27FC236}">
                    <a16:creationId xmlns:a16="http://schemas.microsoft.com/office/drawing/2014/main" id="{19EF738A-701A-C43B-425D-4990031734BA}"/>
                  </a:ext>
                </a:extLst>
              </p:cNvPr>
              <p:cNvCxnSpPr>
                <a:stCxn id="534" idx="2"/>
                <a:endCxn id="539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4" name="二等辺三角形 533">
                <a:extLst>
                  <a:ext uri="{FF2B5EF4-FFF2-40B4-BE49-F238E27FC236}">
                    <a16:creationId xmlns:a16="http://schemas.microsoft.com/office/drawing/2014/main" id="{93135F21-FE68-B745-AC69-70AAD61B1113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5" name="二等辺三角形 534">
                <a:extLst>
                  <a:ext uri="{FF2B5EF4-FFF2-40B4-BE49-F238E27FC236}">
                    <a16:creationId xmlns:a16="http://schemas.microsoft.com/office/drawing/2014/main" id="{9B5D1FDA-7BC6-20CC-F3FD-5481F905FF20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6" name="円/楕円 34">
                <a:extLst>
                  <a:ext uri="{FF2B5EF4-FFF2-40B4-BE49-F238E27FC236}">
                    <a16:creationId xmlns:a16="http://schemas.microsoft.com/office/drawing/2014/main" id="{2B30B8D7-7F52-F003-68A7-473897823B89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7" name="円/楕円 35">
                <a:extLst>
                  <a:ext uri="{FF2B5EF4-FFF2-40B4-BE49-F238E27FC236}">
                    <a16:creationId xmlns:a16="http://schemas.microsoft.com/office/drawing/2014/main" id="{1468DCC1-4DB4-24D0-EC2D-079B2AD9FFE3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8" name="円/楕円 36">
                <a:extLst>
                  <a:ext uri="{FF2B5EF4-FFF2-40B4-BE49-F238E27FC236}">
                    <a16:creationId xmlns:a16="http://schemas.microsoft.com/office/drawing/2014/main" id="{9A41F7B0-15B1-52F9-2BF8-5C44B011028C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9" name="円/楕円 37">
                <a:extLst>
                  <a:ext uri="{FF2B5EF4-FFF2-40B4-BE49-F238E27FC236}">
                    <a16:creationId xmlns:a16="http://schemas.microsoft.com/office/drawing/2014/main" id="{2481E106-2B3A-FE6A-3D19-231D5EFCB40E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27" name="円/楕円 36">
              <a:extLst>
                <a:ext uri="{FF2B5EF4-FFF2-40B4-BE49-F238E27FC236}">
                  <a16:creationId xmlns:a16="http://schemas.microsoft.com/office/drawing/2014/main" id="{D6670CB3-E1D2-2D68-22B0-3405D606A0D3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8" name="円/楕円 36">
              <a:extLst>
                <a:ext uri="{FF2B5EF4-FFF2-40B4-BE49-F238E27FC236}">
                  <a16:creationId xmlns:a16="http://schemas.microsoft.com/office/drawing/2014/main" id="{BFBE9C2E-9282-1820-F22F-2BBF17C49449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9" name="円/楕円 36">
              <a:extLst>
                <a:ext uri="{FF2B5EF4-FFF2-40B4-BE49-F238E27FC236}">
                  <a16:creationId xmlns:a16="http://schemas.microsoft.com/office/drawing/2014/main" id="{34A607A4-9C98-14C6-2BEB-398D49329509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0" name="円/楕円 36">
              <a:extLst>
                <a:ext uri="{FF2B5EF4-FFF2-40B4-BE49-F238E27FC236}">
                  <a16:creationId xmlns:a16="http://schemas.microsoft.com/office/drawing/2014/main" id="{71163C21-7A6A-D77E-71AC-85A5E9664391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1" name="円/楕円 36">
              <a:extLst>
                <a:ext uri="{FF2B5EF4-FFF2-40B4-BE49-F238E27FC236}">
                  <a16:creationId xmlns:a16="http://schemas.microsoft.com/office/drawing/2014/main" id="{26B1C4E1-767E-DC9D-78B1-7DADD24EF561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2" name="円/楕円 36">
              <a:extLst>
                <a:ext uri="{FF2B5EF4-FFF2-40B4-BE49-F238E27FC236}">
                  <a16:creationId xmlns:a16="http://schemas.microsoft.com/office/drawing/2014/main" id="{CE7F24D0-62BC-6D3C-295A-5A8D83F7C595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0" name="テキスト ボックス 539">
            <a:extLst>
              <a:ext uri="{FF2B5EF4-FFF2-40B4-BE49-F238E27FC236}">
                <a16:creationId xmlns:a16="http://schemas.microsoft.com/office/drawing/2014/main" id="{8000E18C-9723-90AC-3415-A9BBA3FF28BD}"/>
              </a:ext>
            </a:extLst>
          </p:cNvPr>
          <p:cNvSpPr txBox="1"/>
          <p:nvPr/>
        </p:nvSpPr>
        <p:spPr>
          <a:xfrm>
            <a:off x="10767805" y="3009926"/>
            <a:ext cx="646331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T10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393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By the way, …</a:t>
            </a:r>
          </a:p>
          <a:p>
            <a:r>
              <a:rPr lang="en-US" altLang="ja-JP" sz="2400" spc="-20" dirty="0"/>
              <a:t>The </a:t>
            </a:r>
            <a:r>
              <a:rPr lang="en-US" altLang="ja-JP" sz="2400" spc="-20" dirty="0">
                <a:solidFill>
                  <a:srgbClr val="7030A0"/>
                </a:solidFill>
              </a:rPr>
              <a:t>smoothed finite element method (S-FEM) </a:t>
            </a:r>
            <a:r>
              <a:rPr lang="en-US" altLang="ja-JP" sz="2400" spc="-20" dirty="0"/>
              <a:t>[detail later] has become popular in recent years as a next-generation high-performance FEM.</a:t>
            </a:r>
          </a:p>
          <a:p>
            <a:r>
              <a:rPr lang="en-US" altLang="ja-JP" sz="2400" dirty="0"/>
              <a:t>Especially, the </a:t>
            </a:r>
            <a:r>
              <a:rPr lang="en-US" altLang="ja-JP" sz="2400" dirty="0">
                <a:solidFill>
                  <a:srgbClr val="FF0000"/>
                </a:solidFill>
              </a:rPr>
              <a:t>edge-based S-FEM using T4 mesh (ES-FEM-T4) </a:t>
            </a:r>
            <a:r>
              <a:rPr lang="en-US" altLang="ja-JP" sz="2400" dirty="0"/>
              <a:t>is known to achieve a </a:t>
            </a:r>
            <a:r>
              <a:rPr lang="en-US" altLang="ja-JP" sz="2400" b="1" dirty="0"/>
              <a:t>superlinear mesh convergence rate even with T4 meshes</a:t>
            </a:r>
            <a:r>
              <a:rPr lang="en-US" altLang="ja-JP" sz="2400" dirty="0"/>
              <a:t>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Therefore, we expect that…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1761821" y="4293096"/>
            <a:ext cx="8646138" cy="936104"/>
          </a:xfrm>
          <a:prstGeom prst="roundRect">
            <a:avLst>
              <a:gd name="adj" fmla="val 18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rgbClr val="FF0000"/>
                </a:solidFill>
              </a:rPr>
              <a:t>ES-FEM-T4</a:t>
            </a:r>
            <a:r>
              <a:rPr lang="en-US" altLang="ja-JP" sz="2600" dirty="0">
                <a:solidFill>
                  <a:schemeClr val="tx1"/>
                </a:solidFill>
              </a:rPr>
              <a:t> could be a solution for the meshing issues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chemeClr val="tx1"/>
                </a:solidFill>
              </a:rPr>
              <a:t>to achieve fast and accurate ED simulation.</a:t>
            </a:r>
          </a:p>
        </p:txBody>
      </p:sp>
    </p:spTree>
    <p:extLst>
      <p:ext uri="{BB962C8B-B14F-4D97-AF65-F5344CB8AC3E}">
        <p14:creationId xmlns:p14="http://schemas.microsoft.com/office/powerpoint/2010/main" val="169948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Objective</a:t>
            </a: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3467708" y="3439603"/>
            <a:ext cx="54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Quick Introduction to S-FEM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Mesh Convergence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Validation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Summary</a:t>
            </a:r>
            <a:endParaRPr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2086387" y="1704692"/>
            <a:ext cx="8008111" cy="1092518"/>
          </a:xfrm>
          <a:prstGeom prst="roundRect">
            <a:avLst>
              <a:gd name="adj" fmla="val 22854"/>
            </a:avLst>
          </a:prstGeom>
          <a:ln w="5715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>
                <a:solidFill>
                  <a:schemeClr val="tx1"/>
                </a:solidFill>
              </a:rPr>
              <a:t>Development of </a:t>
            </a:r>
            <a:r>
              <a:rPr lang="en-US" altLang="ja-JP" sz="2800" dirty="0">
                <a:solidFill>
                  <a:srgbClr val="FF0000"/>
                </a:solidFill>
              </a:rPr>
              <a:t>ED simulator using ES-FEM-T4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for practical (fast &amp; accurate) ED simulations.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70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"/>
    </mc:Choice>
    <mc:Fallback xmlns="">
      <p:transition spd="slow" advTm="131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A59EB3-A7CA-9D34-2F65-35B5847AC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Quick Introduction to </a:t>
            </a:r>
            <a:br>
              <a:rPr kumimoji="1" lang="en-US" altLang="ja-JP" dirty="0"/>
            </a:br>
            <a:r>
              <a:rPr kumimoji="1" lang="en-US" altLang="ja-JP" dirty="0"/>
              <a:t>Smoothed Finite Element Method (S-FEM)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9AC2D5-761F-E928-49C0-A1E9AF90A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949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i="1" dirty="0">
                <a:solidFill>
                  <a:srgbClr val="0000CC"/>
                </a:solidFill>
                <a:latin typeface="+mn-lt"/>
              </a:rPr>
              <a:t>Smoothed</a:t>
            </a:r>
            <a:r>
              <a:rPr lang="en-US" altLang="ja-JP" sz="2400" dirty="0">
                <a:latin typeface="+mn-lt"/>
              </a:rPr>
              <a:t> finite element method (</a:t>
            </a:r>
            <a:r>
              <a:rPr lang="en-US" altLang="ja-JP" sz="2400" b="1" dirty="0">
                <a:solidFill>
                  <a:srgbClr val="0000CC"/>
                </a:solidFill>
                <a:latin typeface="+mn-lt"/>
              </a:rPr>
              <a:t>S-FEM</a:t>
            </a:r>
            <a:r>
              <a:rPr lang="en-US" altLang="ja-JP" sz="2400" dirty="0">
                <a:latin typeface="+mn-lt"/>
              </a:rPr>
              <a:t>) is a relatively new FE formulation proposed in 2006.</a:t>
            </a:r>
          </a:p>
          <a:p>
            <a:pPr algn="just"/>
            <a:r>
              <a:rPr lang="en-US" altLang="ja-JP" sz="2400" dirty="0">
                <a:latin typeface="+mn-lt"/>
              </a:rPr>
              <a:t>S-FEM is one of the </a:t>
            </a:r>
            <a:r>
              <a:rPr lang="en-US" altLang="ja-JP" sz="2400" b="1" dirty="0">
                <a:solidFill>
                  <a:srgbClr val="FF0000"/>
                </a:solidFill>
                <a:latin typeface="+mn-lt"/>
              </a:rPr>
              <a:t>gradient (strain) smoothing </a:t>
            </a:r>
            <a:r>
              <a:rPr lang="en-US" altLang="ja-JP" sz="2400" dirty="0">
                <a:latin typeface="+mn-lt"/>
              </a:rPr>
              <a:t>techniques.</a:t>
            </a:r>
          </a:p>
          <a:p>
            <a:r>
              <a:rPr lang="en-US" altLang="ja-JP" sz="2400" b="1" dirty="0">
                <a:solidFill>
                  <a:srgbClr val="FF00FF"/>
                </a:solidFill>
                <a:latin typeface="+mn-lt"/>
              </a:rPr>
              <a:t>Many types of S-FEMs </a:t>
            </a:r>
            <a:r>
              <a:rPr lang="en-US" altLang="ja-JP" sz="2400" dirty="0">
                <a:latin typeface="+mn-lt"/>
              </a:rPr>
              <a:t>have been developed with various smoothing  schemes.</a:t>
            </a:r>
          </a:p>
          <a:p>
            <a:pPr algn="just"/>
            <a:r>
              <a:rPr lang="en-US" altLang="ja-JP" sz="2400" dirty="0">
                <a:latin typeface="+mn-lt"/>
              </a:rPr>
              <a:t>There are a few </a:t>
            </a:r>
            <a:r>
              <a:rPr lang="en-US" altLang="ja-JP" sz="2400" i="1" u="sng" dirty="0">
                <a:latin typeface="+mn-lt"/>
              </a:rPr>
              <a:t>classical</a:t>
            </a:r>
            <a:r>
              <a:rPr lang="en-US" altLang="ja-JP" sz="2400" dirty="0">
                <a:latin typeface="+mn-lt"/>
              </a:rPr>
              <a:t> S-FEMs depending on the smoothing domain.</a:t>
            </a:r>
            <a:endParaRPr lang="en-US" altLang="ja-JP" sz="700" dirty="0">
              <a:latin typeface="+mn-lt"/>
            </a:endParaRPr>
          </a:p>
          <a:p>
            <a:pPr marL="0" indent="0" algn="just">
              <a:buNone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example, in a 2D triangular mesh: </a:t>
            </a:r>
          </a:p>
          <a:p>
            <a:endParaRPr lang="en-US" altLang="ja-JP" sz="2000" dirty="0">
              <a:latin typeface="+mn-lt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8084006" y="3989858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58803" y="4662594"/>
              <a:ext cx="475703" cy="4329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46300" y="4005171"/>
              <a:ext cx="597081" cy="41574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98789" y="4309940"/>
              <a:ext cx="535076" cy="48714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>
              <a:off x="6306797" y="3896022"/>
              <a:ext cx="366158" cy="1201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cxnSpLocks/>
              <a:stCxn id="10" idx="3"/>
              <a:endCxn id="9" idx="0"/>
            </p:cNvCxnSpPr>
            <p:nvPr/>
          </p:nvCxnSpPr>
          <p:spPr>
            <a:xfrm flipH="1">
              <a:off x="6453751" y="4913720"/>
              <a:ext cx="286016" cy="2285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cxnSpLocks/>
              <a:stCxn id="8" idx="4"/>
              <a:endCxn id="16" idx="0"/>
            </p:cNvCxnSpPr>
            <p:nvPr/>
          </p:nvCxnSpPr>
          <p:spPr>
            <a:xfrm flipV="1">
              <a:off x="5671436" y="4513323"/>
              <a:ext cx="9056" cy="2836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cxnSpLocks/>
              <a:stCxn id="8" idx="0"/>
              <a:endCxn id="16" idx="3"/>
            </p:cNvCxnSpPr>
            <p:nvPr/>
          </p:nvCxnSpPr>
          <p:spPr>
            <a:xfrm flipV="1">
              <a:off x="5690551" y="4211758"/>
              <a:ext cx="337677" cy="28185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2243572" y="3991508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2190236" y="3395843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</a:rPr>
              <a:t>Standard FEM</a:t>
            </a:r>
            <a:endParaRPr lang="ja-JP" altLang="en-US" sz="2400" u="sng" dirty="0">
              <a:latin typeface="Calibri" panose="020F0502020204030204" pitchFamily="34" charset="0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DF1AEF94-98FB-9B0C-7D5C-94900A16827E}"/>
              </a:ext>
            </a:extLst>
          </p:cNvPr>
          <p:cNvGrpSpPr/>
          <p:nvPr/>
        </p:nvGrpSpPr>
        <p:grpSpPr>
          <a:xfrm>
            <a:off x="4623003" y="3212976"/>
            <a:ext cx="2961554" cy="2447190"/>
            <a:chOff x="4623003" y="3465005"/>
            <a:chExt cx="2961554" cy="2447190"/>
          </a:xfrm>
        </p:grpSpPr>
        <p:grpSp>
          <p:nvGrpSpPr>
            <p:cNvPr id="111" name="グループ化 110">
              <a:extLst>
                <a:ext uri="{FF2B5EF4-FFF2-40B4-BE49-F238E27FC236}">
                  <a16:creationId xmlns:a16="http://schemas.microsoft.com/office/drawing/2014/main" id="{63A536B8-E562-469E-890A-7EC77BA77A62}"/>
                </a:ext>
              </a:extLst>
            </p:cNvPr>
            <p:cNvGrpSpPr/>
            <p:nvPr/>
          </p:nvGrpSpPr>
          <p:grpSpPr>
            <a:xfrm>
              <a:off x="5096043" y="4243538"/>
              <a:ext cx="1988801" cy="1668657"/>
              <a:chOff x="4860075" y="1560327"/>
              <a:chExt cx="3329507" cy="2793546"/>
            </a:xfrm>
          </p:grpSpPr>
          <p:sp>
            <p:nvSpPr>
              <p:cNvPr id="112" name="二等辺三角形 111">
                <a:extLst>
                  <a:ext uri="{FF2B5EF4-FFF2-40B4-BE49-F238E27FC236}">
                    <a16:creationId xmlns:a16="http://schemas.microsoft.com/office/drawing/2014/main" id="{6B87FF46-4FD9-4D40-AACB-757605A67160}"/>
                  </a:ext>
                </a:extLst>
              </p:cNvPr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3" name="二等辺三角形 112">
                <a:extLst>
                  <a:ext uri="{FF2B5EF4-FFF2-40B4-BE49-F238E27FC236}">
                    <a16:creationId xmlns:a16="http://schemas.microsoft.com/office/drawing/2014/main" id="{B73A4617-AA45-4178-BEFC-16B5087F573B}"/>
                  </a:ext>
                </a:extLst>
              </p:cNvPr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114" name="グループ化 113">
                <a:extLst>
                  <a:ext uri="{FF2B5EF4-FFF2-40B4-BE49-F238E27FC236}">
                    <a16:creationId xmlns:a16="http://schemas.microsoft.com/office/drawing/2014/main" id="{B098E77D-259A-4DC5-8AA3-984C14FCB5AB}"/>
                  </a:ext>
                </a:extLst>
              </p:cNvPr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126" name="二等辺三角形 125">
                  <a:extLst>
                    <a:ext uri="{FF2B5EF4-FFF2-40B4-BE49-F238E27FC236}">
                      <a16:creationId xmlns:a16="http://schemas.microsoft.com/office/drawing/2014/main" id="{16D80470-BBCA-4CB9-9DE6-188AA3A2B91A}"/>
                    </a:ext>
                  </a:extLst>
                </p:cNvPr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7" name="二等辺三角形 126">
                  <a:extLst>
                    <a:ext uri="{FF2B5EF4-FFF2-40B4-BE49-F238E27FC236}">
                      <a16:creationId xmlns:a16="http://schemas.microsoft.com/office/drawing/2014/main" id="{D9880BFB-103E-476C-9D44-8FDC35074ADD}"/>
                    </a:ext>
                  </a:extLst>
                </p:cNvPr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8" name="二等辺三角形 127">
                  <a:extLst>
                    <a:ext uri="{FF2B5EF4-FFF2-40B4-BE49-F238E27FC236}">
                      <a16:creationId xmlns:a16="http://schemas.microsoft.com/office/drawing/2014/main" id="{5BF1A824-65F1-46D3-9DFA-75177284942E}"/>
                    </a:ext>
                  </a:extLst>
                </p:cNvPr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115" name="グループ化 114">
                <a:extLst>
                  <a:ext uri="{FF2B5EF4-FFF2-40B4-BE49-F238E27FC236}">
                    <a16:creationId xmlns:a16="http://schemas.microsoft.com/office/drawing/2014/main" id="{02122EF6-ABCE-45C6-83C3-6A2264131ED6}"/>
                  </a:ext>
                </a:extLst>
              </p:cNvPr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123" name="二等辺三角形 122">
                  <a:extLst>
                    <a:ext uri="{FF2B5EF4-FFF2-40B4-BE49-F238E27FC236}">
                      <a16:creationId xmlns:a16="http://schemas.microsoft.com/office/drawing/2014/main" id="{7C9C7536-B3F3-46B0-A424-AD07DBBEAC25}"/>
                    </a:ext>
                  </a:extLst>
                </p:cNvPr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4" name="二等辺三角形 123">
                  <a:extLst>
                    <a:ext uri="{FF2B5EF4-FFF2-40B4-BE49-F238E27FC236}">
                      <a16:creationId xmlns:a16="http://schemas.microsoft.com/office/drawing/2014/main" id="{93746A66-0829-4F38-86AF-0A1462EAE31B}"/>
                    </a:ext>
                  </a:extLst>
                </p:cNvPr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5" name="二等辺三角形 124">
                  <a:extLst>
                    <a:ext uri="{FF2B5EF4-FFF2-40B4-BE49-F238E27FC236}">
                      <a16:creationId xmlns:a16="http://schemas.microsoft.com/office/drawing/2014/main" id="{2277265C-A556-4AE2-BCB5-F782BDCF6D63}"/>
                    </a:ext>
                  </a:extLst>
                </p:cNvPr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116" name="円/楕円 34">
                <a:extLst>
                  <a:ext uri="{FF2B5EF4-FFF2-40B4-BE49-F238E27FC236}">
                    <a16:creationId xmlns:a16="http://schemas.microsoft.com/office/drawing/2014/main" id="{DFB23F46-F6FF-45C4-81B6-A4FB8BA678D6}"/>
                  </a:ext>
                </a:extLst>
              </p:cNvPr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7" name="円/楕円 35">
                <a:extLst>
                  <a:ext uri="{FF2B5EF4-FFF2-40B4-BE49-F238E27FC236}">
                    <a16:creationId xmlns:a16="http://schemas.microsoft.com/office/drawing/2014/main" id="{F6D4F30E-F64D-4546-877E-A2D7B111971A}"/>
                  </a:ext>
                </a:extLst>
              </p:cNvPr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8" name="円/楕円 36">
                <a:extLst>
                  <a:ext uri="{FF2B5EF4-FFF2-40B4-BE49-F238E27FC236}">
                    <a16:creationId xmlns:a16="http://schemas.microsoft.com/office/drawing/2014/main" id="{07015276-9CF5-4213-8A1F-7AB7A94D246D}"/>
                  </a:ext>
                </a:extLst>
              </p:cNvPr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9" name="円/楕円 37">
                <a:extLst>
                  <a:ext uri="{FF2B5EF4-FFF2-40B4-BE49-F238E27FC236}">
                    <a16:creationId xmlns:a16="http://schemas.microsoft.com/office/drawing/2014/main" id="{F7E31B85-30E1-4B62-B642-CFADD18DE1F5}"/>
                  </a:ext>
                </a:extLst>
              </p:cNvPr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0" name="円/楕円 38">
                <a:extLst>
                  <a:ext uri="{FF2B5EF4-FFF2-40B4-BE49-F238E27FC236}">
                    <a16:creationId xmlns:a16="http://schemas.microsoft.com/office/drawing/2014/main" id="{53373F98-6F53-46EA-AD65-CD6428008171}"/>
                  </a:ext>
                </a:extLst>
              </p:cNvPr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1" name="円/楕円 39">
                <a:extLst>
                  <a:ext uri="{FF2B5EF4-FFF2-40B4-BE49-F238E27FC236}">
                    <a16:creationId xmlns:a16="http://schemas.microsoft.com/office/drawing/2014/main" id="{2E6017F6-F118-48F0-A05E-B4D1B93518A9}"/>
                  </a:ext>
                </a:extLst>
              </p:cNvPr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2" name="円/楕円 40">
                <a:extLst>
                  <a:ext uri="{FF2B5EF4-FFF2-40B4-BE49-F238E27FC236}">
                    <a16:creationId xmlns:a16="http://schemas.microsoft.com/office/drawing/2014/main" id="{131AF2D3-74F1-4827-A49B-F98FBBCFA1BC}"/>
                  </a:ext>
                </a:extLst>
              </p:cNvPr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904C9593-1D14-4233-B883-7E8616347D91}"/>
                </a:ext>
              </a:extLst>
            </p:cNvPr>
            <p:cNvSpPr txBox="1"/>
            <p:nvPr/>
          </p:nvSpPr>
          <p:spPr>
            <a:xfrm>
              <a:off x="4623003" y="3465005"/>
              <a:ext cx="2961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u="sng" dirty="0">
                  <a:latin typeface="Calibri" panose="020F0502020204030204" pitchFamily="34" charset="0"/>
                </a:rPr>
                <a:t>Edge-based S-FEM</a:t>
              </a:r>
              <a:br>
                <a:rPr lang="en-US" altLang="ja-JP" sz="2400" u="sng" dirty="0">
                  <a:latin typeface="Calibri" panose="020F0502020204030204" pitchFamily="34" charset="0"/>
                </a:rPr>
              </a:br>
              <a:r>
                <a:rPr lang="en-US" altLang="ja-JP" sz="2400" u="sng" dirty="0">
                  <a:latin typeface="Calibri" panose="020F0502020204030204" pitchFamily="34" charset="0"/>
                </a:rPr>
                <a:t>(ES-FEM)</a:t>
              </a:r>
              <a:endParaRPr lang="ja-JP" altLang="en-US" sz="2400" u="sng" dirty="0">
                <a:latin typeface="Calibri" panose="020F0502020204030204" pitchFamily="34" charset="0"/>
              </a:endParaRPr>
            </a:p>
          </p:txBody>
        </p:sp>
      </p:grp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7557788" y="3218285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</a:rPr>
              <a:t>Node-based S-FEM</a:t>
            </a:r>
            <a:br>
              <a:rPr lang="en-US" altLang="ja-JP" sz="2400" u="sng" dirty="0">
                <a:latin typeface="Calibri" panose="020F0502020204030204" pitchFamily="34" charset="0"/>
              </a:rPr>
            </a:br>
            <a:r>
              <a:rPr lang="en-US" altLang="ja-JP" sz="2400" u="sng" dirty="0">
                <a:latin typeface="Calibri" panose="020F0502020204030204" pitchFamily="34" charset="0"/>
              </a:rPr>
              <a:t>(NS-FEM)</a:t>
            </a:r>
            <a:endParaRPr lang="ja-JP" altLang="en-US" sz="2400" u="sng" dirty="0">
              <a:latin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41A46D-A058-D14A-A764-8A5AF8E77C14}"/>
              </a:ext>
            </a:extLst>
          </p:cNvPr>
          <p:cNvSpPr txBox="1"/>
          <p:nvPr/>
        </p:nvSpPr>
        <p:spPr>
          <a:xfrm>
            <a:off x="2831660" y="5723963"/>
            <a:ext cx="6514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Calibri" panose="020F0502020204030204" pitchFamily="34" charset="0"/>
              </a:rPr>
              <a:t>Eac</a:t>
            </a:r>
            <a:r>
              <a:rPr lang="en-US" altLang="ja-JP" sz="2000" dirty="0">
                <a:latin typeface="Calibri" panose="020F0502020204030204" pitchFamily="34" charset="0"/>
              </a:rPr>
              <a:t>h c</a:t>
            </a:r>
            <a:r>
              <a:rPr kumimoji="1" lang="en-US" altLang="ja-JP" sz="2000" dirty="0">
                <a:latin typeface="Calibri" panose="020F0502020204030204" pitchFamily="34" charset="0"/>
              </a:rPr>
              <a:t>olored area shows the domain for gradient smoothing.</a:t>
            </a:r>
            <a:endParaRPr kumimoji="1"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49" name="スライド番号プレースホルダー 48">
            <a:extLst>
              <a:ext uri="{FF2B5EF4-FFF2-40B4-BE49-F238E27FC236}">
                <a16:creationId xmlns:a16="http://schemas.microsoft.com/office/drawing/2014/main" id="{B580B332-4EA2-8BA6-2B7E-C377EE436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D3E341F-40C2-9481-6DBD-175BB147CF73}"/>
              </a:ext>
            </a:extLst>
          </p:cNvPr>
          <p:cNvSpPr/>
          <p:nvPr/>
        </p:nvSpPr>
        <p:spPr>
          <a:xfrm>
            <a:off x="4818593" y="3262125"/>
            <a:ext cx="2530279" cy="248829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ES-FEM in Linear Elastic Analysis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two 3-node triangular cells. </a:t>
                </a:r>
              </a:p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At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, gather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connecting cells and average them with area weights</a:t>
                </a:r>
                <a:br>
                  <a:rPr lang="en-US" altLang="ja-JP" sz="2400" dirty="0"/>
                </a:br>
                <a:r>
                  <a:rPr lang="en-US" altLang="ja-JP" sz="2400" dirty="0"/>
                  <a:t>to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629989" y="3934038"/>
            <a:ext cx="224131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As if putting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 Gauss point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at each edge center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4774472" y="3486151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007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4361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5041966" y="3715569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429717" y="3273390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pattFill prst="lgGrid">
            <a:fgClr>
              <a:srgbClr val="FF0000"/>
            </a:fgClr>
            <a:bgClr>
              <a:srgbClr val="4DFFC4"/>
            </a:bgClr>
          </a:patt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blipFill>
                <a:blip r:embed="rId6"/>
                <a:stretch>
                  <a:fillRect l="-493" r="-493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etc.</a:t>
                </a:r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</p:cNvCxnSpPr>
          <p:nvPr/>
        </p:nvCxnSpPr>
        <p:spPr>
          <a:xfrm flipV="1">
            <a:off x="5516912" y="3291048"/>
            <a:ext cx="1034143" cy="213360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5531769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1B9DDD-8EAC-ABB9-C50A-3EE63B017A60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6D1141-5867-2972-80A0-8A247B8C8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31AD11-6763-EE3F-493A-71D19B8E799B}"/>
              </a:ext>
            </a:extLst>
          </p:cNvPr>
          <p:cNvSpPr txBox="1"/>
          <p:nvPr/>
        </p:nvSpPr>
        <p:spPr>
          <a:xfrm>
            <a:off x="8785063" y="4257092"/>
            <a:ext cx="229034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 No shear locking.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DE714EB-DBF5-5713-E8FD-EA8BA8C79E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Cantilever Bending Analysis with Dead Load at the Tip</a:t>
                </a:r>
                <a:r>
                  <a:rPr lang="ja-JP" altLang="en-US" dirty="0"/>
                  <a:t>   </a:t>
                </a:r>
                <a:r>
                  <a:rPr lang="en-US" altLang="ja-JP" dirty="0"/>
                  <a:t>Size:</a:t>
                </a:r>
                <a:r>
                  <a:rPr lang="en-US" altLang="ja-JP" sz="2400" dirty="0"/>
                  <a:t>10x1 m,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kumimoji="1"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Mises stress</a:t>
                </a:r>
              </a:p>
              <a:p>
                <a:pPr marL="0" indent="0">
                  <a:buNone/>
                </a:pPr>
                <a:endParaRPr lang="en-US" altLang="ja-JP" sz="2000" b="1" dirty="0"/>
              </a:p>
              <a:p>
                <a:pPr marL="0" indent="0">
                  <a:buNone/>
                </a:pPr>
                <a:endParaRPr kumimoji="1" lang="en-US" altLang="ja-JP" sz="2000" b="1" dirty="0"/>
              </a:p>
              <a:p>
                <a:pPr marL="0" indent="0">
                  <a:buNone/>
                </a:pPr>
                <a:endParaRPr lang="en-US" altLang="ja-JP" sz="2000" b="1" dirty="0"/>
              </a:p>
              <a:p>
                <a:pPr marL="0" indent="0">
                  <a:buNone/>
                </a:pPr>
                <a:endParaRPr kumimoji="1" lang="en-US" altLang="ja-JP" sz="1600" b="1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Pressure</a:t>
                </a:r>
                <a:endPara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DE714EB-DBF5-5713-E8FD-EA8BA8C79E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67113EE4-0320-31D2-4410-01C256B2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Performance of ES-FEM </a:t>
            </a:r>
            <a:r>
              <a:rPr lang="en-US" altLang="ja-JP" dirty="0"/>
              <a:t>in Linear Elastic Analysis</a:t>
            </a:r>
            <a:endParaRPr kumimoji="1" lang="ja-JP" altLang="en-US" dirty="0"/>
          </a:p>
        </p:txBody>
      </p:sp>
      <p:pic>
        <p:nvPicPr>
          <p:cNvPr id="6" name="図 5" descr="カラフルな光の線&#10;&#10;中程度の精度で自動的に生成された説明">
            <a:extLst>
              <a:ext uri="{FF2B5EF4-FFF2-40B4-BE49-F238E27FC236}">
                <a16:creationId xmlns:a16="http://schemas.microsoft.com/office/drawing/2014/main" id="{8258A94F-552B-6F55-ACD5-1F1745A1E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01"/>
          <a:stretch/>
        </p:blipFill>
        <p:spPr>
          <a:xfrm>
            <a:off x="1" y="1408295"/>
            <a:ext cx="6096836" cy="1152128"/>
          </a:xfrm>
          <a:prstGeom prst="rect">
            <a:avLst/>
          </a:prstGeom>
        </p:spPr>
      </p:pic>
      <p:pic>
        <p:nvPicPr>
          <p:cNvPr id="8" name="図 7" descr="カラフルな光の線&#10;&#10;自動的に生成された説明">
            <a:extLst>
              <a:ext uri="{FF2B5EF4-FFF2-40B4-BE49-F238E27FC236}">
                <a16:creationId xmlns:a16="http://schemas.microsoft.com/office/drawing/2014/main" id="{9D20C705-F385-2482-25E2-F5AC2892FC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7"/>
          <a:stretch/>
        </p:blipFill>
        <p:spPr>
          <a:xfrm>
            <a:off x="0" y="3200160"/>
            <a:ext cx="6096000" cy="115212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82EA278-CF0D-4752-2D77-67BF596EC6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31"/>
          <a:stretch/>
        </p:blipFill>
        <p:spPr>
          <a:xfrm>
            <a:off x="6133913" y="1408295"/>
            <a:ext cx="6057161" cy="1512168"/>
          </a:xfrm>
          <a:prstGeom prst="rect">
            <a:avLst/>
          </a:prstGeom>
        </p:spPr>
      </p:pic>
      <p:pic>
        <p:nvPicPr>
          <p:cNvPr id="12" name="図 11" descr="スクリーンショットの画面&#10;&#10;中程度の精度で自動的に生成された説明">
            <a:extLst>
              <a:ext uri="{FF2B5EF4-FFF2-40B4-BE49-F238E27FC236}">
                <a16:creationId xmlns:a16="http://schemas.microsoft.com/office/drawing/2014/main" id="{58A89496-9716-952F-FEC5-71105F8DF6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31"/>
          <a:stretch/>
        </p:blipFill>
        <p:spPr>
          <a:xfrm>
            <a:off x="6133912" y="3172490"/>
            <a:ext cx="6057162" cy="15121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C484BA-A063-5652-CA2D-B78CDE58AC94}"/>
              </a:ext>
            </a:extLst>
          </p:cNvPr>
          <p:cNvSpPr txBox="1"/>
          <p:nvPr/>
        </p:nvSpPr>
        <p:spPr>
          <a:xfrm>
            <a:off x="2175862" y="4233282"/>
            <a:ext cx="2135265" cy="7078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ABAQUS CPE3 </a:t>
            </a:r>
            <a:b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</a:br>
            <a: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(Standard FEM-T3)</a:t>
            </a:r>
            <a:endParaRPr kumimoji="1" lang="ja-JP" altLang="en-US" sz="2000" dirty="0">
              <a:solidFill>
                <a:srgbClr val="008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6099F9E-52BF-008F-8164-3399D0E27C4A}"/>
              </a:ext>
            </a:extLst>
          </p:cNvPr>
          <p:cNvSpPr txBox="1"/>
          <p:nvPr/>
        </p:nvSpPr>
        <p:spPr>
          <a:xfrm>
            <a:off x="8803640" y="4347168"/>
            <a:ext cx="1338828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ES-FEM-T3</a:t>
            </a:r>
            <a:endParaRPr kumimoji="1" lang="ja-JP" altLang="en-US" sz="2000" dirty="0">
              <a:solidFill>
                <a:srgbClr val="FF0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81CE306-4C60-8D24-365C-A0380307C0EE}"/>
              </a:ext>
            </a:extLst>
          </p:cNvPr>
          <p:cNvSpPr/>
          <p:nvPr/>
        </p:nvSpPr>
        <p:spPr>
          <a:xfrm>
            <a:off x="1055440" y="5157192"/>
            <a:ext cx="10081120" cy="936104"/>
          </a:xfrm>
          <a:prstGeom prst="round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ES-FEM-T3 gives more accurate stress/strain distributions </a:t>
            </a:r>
            <a:br>
              <a:rPr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than the standard FEM-T3 using the same mesh.</a:t>
            </a:r>
            <a:endParaRPr kumimoji="1" lang="ja-JP" altLang="en-US" sz="2400" dirty="0">
              <a:solidFill>
                <a:schemeClr val="tx1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052FEBB-E115-385F-D6D6-4837E35A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242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63579F-5D2C-3F80-1BBF-8F28F55764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Relatively Long Introduction</a:t>
            </a:r>
            <a:br>
              <a:rPr kumimoji="1" lang="en-US" altLang="ja-JP" dirty="0"/>
            </a:br>
            <a:r>
              <a:rPr kumimoji="1" lang="en-US" altLang="ja-JP" dirty="0"/>
              <a:t>to Electrodeposition Simulation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A02284-E5FF-9004-FAE1-1939BFB22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339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3051897-D27A-7490-2BDD-9E8782AD8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kumimoji="1" lang="en-US" altLang="ja-JP" sz="2400" b="1" dirty="0"/>
              <a:t>Mesh Convergence in Displacement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6933F58-EBCF-EBFD-AB75-169B890F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Performance of ES-FEM</a:t>
            </a:r>
            <a:r>
              <a:rPr lang="en-US" altLang="ja-JP" dirty="0"/>
              <a:t> in Linear Elastic Analysis</a:t>
            </a:r>
            <a:endParaRPr kumimoji="1" lang="ja-JP" alt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52FE695-FCE3-0289-E0AA-57C181C58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48309"/>
              </p:ext>
            </p:extLst>
          </p:nvPr>
        </p:nvGraphicFramePr>
        <p:xfrm>
          <a:off x="7932204" y="1376772"/>
          <a:ext cx="3546561" cy="3235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35468">
                  <a:extLst>
                    <a:ext uri="{9D8B030D-6E8A-4147-A177-3AD203B41FA5}">
                      <a16:colId xmlns:a16="http://schemas.microsoft.com/office/drawing/2014/main" val="3198675668"/>
                    </a:ext>
                  </a:extLst>
                </a:gridCol>
                <a:gridCol w="1711093">
                  <a:extLst>
                    <a:ext uri="{9D8B030D-6E8A-4147-A177-3AD203B41FA5}">
                      <a16:colId xmlns:a16="http://schemas.microsoft.com/office/drawing/2014/main" val="328636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Mesh Seed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Size (m)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The Number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of Triangles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6627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46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84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514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342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203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1,442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11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5,766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30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1/32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23,034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95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1/64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92,146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884683"/>
                  </a:ext>
                </a:extLst>
              </a:tr>
            </a:tbl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46AE473-EB48-24FB-3C89-FF187A8FAB21}"/>
              </a:ext>
            </a:extLst>
          </p:cNvPr>
          <p:cNvSpPr/>
          <p:nvPr/>
        </p:nvSpPr>
        <p:spPr>
          <a:xfrm>
            <a:off x="10398645" y="2420888"/>
            <a:ext cx="4680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D59CF27-3488-93A0-D1E1-82C8D12B78AE}"/>
              </a:ext>
            </a:extLst>
          </p:cNvPr>
          <p:cNvSpPr/>
          <p:nvPr/>
        </p:nvSpPr>
        <p:spPr>
          <a:xfrm>
            <a:off x="10317019" y="3537012"/>
            <a:ext cx="621686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AE6552-1CC1-C1D8-ABE9-63FAFC6B2C90}"/>
              </a:ext>
            </a:extLst>
          </p:cNvPr>
          <p:cNvSpPr txBox="1"/>
          <p:nvPr/>
        </p:nvSpPr>
        <p:spPr>
          <a:xfrm>
            <a:off x="10881284" y="2354968"/>
            <a:ext cx="1212191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Converged</a:t>
            </a:r>
            <a:endParaRPr kumimoji="1" lang="ja-JP" altLang="en-US" dirty="0">
              <a:solidFill>
                <a:srgbClr val="FF0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BD4AA69-25B3-20FF-C3FB-EF959E6C67E7}"/>
              </a:ext>
            </a:extLst>
          </p:cNvPr>
          <p:cNvSpPr txBox="1"/>
          <p:nvPr/>
        </p:nvSpPr>
        <p:spPr>
          <a:xfrm>
            <a:off x="10881285" y="3483850"/>
            <a:ext cx="1212190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Converged</a:t>
            </a:r>
            <a:endParaRPr kumimoji="1" lang="ja-JP" altLang="en-US" dirty="0">
              <a:solidFill>
                <a:srgbClr val="008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51D4F05-3A1D-2B0E-6921-AE5D6A0AA849}"/>
              </a:ext>
            </a:extLst>
          </p:cNvPr>
          <p:cNvSpPr/>
          <p:nvPr/>
        </p:nvSpPr>
        <p:spPr>
          <a:xfrm>
            <a:off x="154414" y="5469034"/>
            <a:ext cx="8821906" cy="874775"/>
          </a:xfrm>
          <a:prstGeom prst="round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ES-FEM-T3 is shear locking free and thus the mesh convergence rate of displacement/force is much faster than the Standard FEM-T3.</a:t>
            </a:r>
            <a:endParaRPr kumimoji="1" lang="ja-JP" altLang="en-US" sz="2400" dirty="0">
              <a:solidFill>
                <a:schemeClr val="tx1"/>
              </a:solidFill>
              <a:ea typeface="HG創英角ﾎﾟｯﾌﾟ体" panose="040B0A09000000000000" pitchFamily="49" charset="-128"/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A32D6E7F-5DAB-81B8-A437-991CECBD5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36" y="1124744"/>
            <a:ext cx="7459173" cy="4299840"/>
          </a:xfrm>
          <a:prstGeom prst="rect">
            <a:avLst/>
          </a:prstGeom>
        </p:spPr>
      </p:pic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FFBCD76A-08E7-470E-62AB-390564F3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2EFEC90-1C74-BD03-E11B-26A9149B6975}"/>
              </a:ext>
            </a:extLst>
          </p:cNvPr>
          <p:cNvSpPr/>
          <p:nvPr/>
        </p:nvSpPr>
        <p:spPr>
          <a:xfrm>
            <a:off x="9624392" y="4790973"/>
            <a:ext cx="2412268" cy="1552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ea typeface="ＭＳ Ｐゴシック" panose="020B0600070205080204" pitchFamily="50" charset="-128"/>
              </a:rPr>
              <a:t>ES-</a:t>
            </a:r>
            <a:r>
              <a:rPr lang="en-US" altLang="ja-JP" sz="2400" dirty="0">
                <a:ea typeface="ＭＳ Ｐゴシック" panose="020B0600070205080204" pitchFamily="50" charset="-128"/>
              </a:rPr>
              <a:t>FEM-T4 s</a:t>
            </a:r>
            <a:r>
              <a:rPr kumimoji="1" lang="en-US" altLang="ja-JP" sz="2400" dirty="0">
                <a:ea typeface="ＭＳ Ｐゴシック" panose="020B0600070205080204" pitchFamily="50" charset="-128"/>
              </a:rPr>
              <a:t>hould also be excellent in electrostatic (ED) simulations.</a:t>
            </a:r>
            <a:endParaRPr kumimoji="1" lang="ja-JP" altLang="en-US" sz="2400" dirty="0">
              <a:ea typeface="ＭＳ Ｐゴシック" panose="020B0600070205080204" pitchFamily="50" charset="-128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319B1E19-9651-C736-F609-C9789FC16D22}"/>
              </a:ext>
            </a:extLst>
          </p:cNvPr>
          <p:cNvSpPr/>
          <p:nvPr/>
        </p:nvSpPr>
        <p:spPr>
          <a:xfrm>
            <a:off x="9102334" y="5738312"/>
            <a:ext cx="432048" cy="324036"/>
          </a:xfrm>
          <a:prstGeom prst="rightArrow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6DCAC3-FBCC-42E4-1859-10846F7B491E}"/>
              </a:ext>
            </a:extLst>
          </p:cNvPr>
          <p:cNvSpPr txBox="1"/>
          <p:nvPr/>
        </p:nvSpPr>
        <p:spPr>
          <a:xfrm>
            <a:off x="7064037" y="4931876"/>
            <a:ext cx="90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+mn-lt"/>
              </a:rPr>
              <a:t>Coarser</a:t>
            </a:r>
            <a:endParaRPr kumimoji="1" lang="ja-JP" altLang="en-US" dirty="0" err="1">
              <a:latin typeface="+mn-lt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78384F4-258E-BD2C-6FD5-428DE7574A5C}"/>
              </a:ext>
            </a:extLst>
          </p:cNvPr>
          <p:cNvSpPr txBox="1"/>
          <p:nvPr/>
        </p:nvSpPr>
        <p:spPr>
          <a:xfrm>
            <a:off x="1015365" y="493187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+mn-lt"/>
              </a:rPr>
              <a:t>Finer</a:t>
            </a:r>
            <a:endParaRPr kumimoji="1" lang="ja-JP" altLang="en-US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25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 Convergence Test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5AA000-E5F2-C71B-A743-E435377C4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4214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17E057-E8AC-43A2-A058-5FB4B8C2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47506F-48B8-4149-9306-E57A27F6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9" name="output">
            <a:hlinkClick r:id="" action="ppaction://media"/>
            <a:extLst>
              <a:ext uri="{FF2B5EF4-FFF2-40B4-BE49-F238E27FC236}">
                <a16:creationId xmlns:a16="http://schemas.microsoft.com/office/drawing/2014/main" id="{7019F743-FECB-435B-811A-A91EC1C9F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616" b="19627"/>
          <a:stretch>
            <a:fillRect/>
          </a:stretch>
        </p:blipFill>
        <p:spPr>
          <a:xfrm>
            <a:off x="917245" y="656696"/>
            <a:ext cx="10327327" cy="3420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Outline</a:t>
                </a:r>
              </a:p>
              <a:p>
                <a:r>
                  <a:rPr lang="en-US" altLang="ja-JP" sz="2400" dirty="0">
                    <a:latin typeface="+mn-lt"/>
                  </a:rPr>
                  <a:t>Our ED simulator, which uses </a:t>
                </a:r>
                <a:r>
                  <a:rPr lang="en-US" altLang="ja-JP" sz="2400" dirty="0">
                    <a:solidFill>
                      <a:srgbClr val="008000"/>
                    </a:solidFill>
                    <a:latin typeface="+mn-lt"/>
                  </a:rPr>
                  <a:t>FEM-T3</a:t>
                </a:r>
                <a:r>
                  <a:rPr lang="en-US" altLang="ja-JP" sz="2400" dirty="0">
                    <a:latin typeface="+mn-lt"/>
                  </a:rPr>
                  <a:t>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has been rewritten to use </a:t>
                </a:r>
                <a:r>
                  <a:rPr lang="en-US" altLang="ja-JP" sz="2400" dirty="0">
                    <a:solidFill>
                      <a:srgbClr val="E89049"/>
                    </a:solidFill>
                    <a:latin typeface="+mn-lt"/>
                  </a:rPr>
                  <a:t>ES-FEM-T4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sz="32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r>
                  <a:rPr lang="en-US" altLang="ja-JP" sz="2400" b="1" dirty="0">
                    <a:latin typeface="+mn-lt"/>
                  </a:rPr>
                  <a:t>H</a:t>
                </a:r>
                <a:r>
                  <a:rPr kumimoji="1" lang="en-US" altLang="ja-JP" sz="2400" b="1" dirty="0">
                    <a:latin typeface="+mn-lt"/>
                  </a:rPr>
                  <a:t>alf-body</a:t>
                </a:r>
                <a:r>
                  <a:rPr kumimoji="1" lang="en-US" altLang="ja-JP" sz="2400" dirty="0">
                    <a:latin typeface="+mn-lt"/>
                  </a:rPr>
                  <a:t> analysis (only right-hand side).</a:t>
                </a:r>
              </a:p>
              <a:p>
                <a:r>
                  <a:rPr kumimoji="1" lang="en-US" altLang="ja-JP" sz="2400" dirty="0">
                    <a:latin typeface="+mn-lt"/>
                  </a:rPr>
                  <a:t>The entire line shape, carbody motion, and electrode conditions are reproduced.</a:t>
                </a:r>
              </a:p>
              <a:p>
                <a:r>
                  <a:rPr kumimoji="0" lang="en-US" altLang="ja-JP" sz="2400" dirty="0">
                    <a:latin typeface="+mn-lt"/>
                  </a:rPr>
                  <a:t>About 1000 timesteps for 300 s (i.e., average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ja-JP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kumimoji="0" lang="en-US" altLang="ja-JP" sz="2400" dirty="0">
                    <a:latin typeface="+mn-lt"/>
                  </a:rPr>
                  <a:t> s).</a:t>
                </a:r>
                <a:endParaRPr kumimoji="1" lang="en-US" altLang="ja-JP" sz="2400" dirty="0">
                  <a:latin typeface="+mn-lt"/>
                </a:endParaRPr>
              </a:p>
              <a:p>
                <a:r>
                  <a:rPr lang="en-US" altLang="ja-JP" sz="2400" dirty="0">
                    <a:latin typeface="+mn-lt"/>
                  </a:rPr>
                  <a:t>The film thickness distribution is evaluated with </a:t>
                </a:r>
                <a:r>
                  <a:rPr lang="en-US" altLang="ja-JP" sz="2400" b="1" dirty="0">
                    <a:latin typeface="+mn-lt"/>
                  </a:rPr>
                  <a:t>3 different density meshes </a:t>
                </a:r>
                <a:br>
                  <a:rPr lang="en-US" altLang="ja-JP" sz="2400" b="1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using </a:t>
                </a:r>
                <a:r>
                  <a:rPr lang="en-US" altLang="ja-JP" sz="2400" dirty="0">
                    <a:solidFill>
                      <a:srgbClr val="008000"/>
                    </a:solidFill>
                    <a:latin typeface="+mn-lt"/>
                  </a:rPr>
                  <a:t>FEM-T4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dirty="0">
                    <a:solidFill>
                      <a:srgbClr val="E89049"/>
                    </a:solidFill>
                    <a:latin typeface="+mn-lt"/>
                  </a:rPr>
                  <a:t>ES-FEM-T4</a:t>
                </a:r>
                <a:r>
                  <a:rPr lang="en-US" altLang="ja-JP" sz="2400" dirty="0">
                    <a:latin typeface="+mn-lt"/>
                  </a:rPr>
                  <a:t>.</a:t>
                </a:r>
                <a:endParaRPr lang="en-US" altLang="ja-JP" sz="2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0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60C1B1-E483-DD5C-22C1-FFBF3F0D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68" y="1173832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8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50D630-3B41-1F56-449A-31468754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68" y="1160748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4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498441-1081-BAE9-950F-AA34061F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602" y="1160748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77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 of Film Thickness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(ES-FEM-T4 with 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Mesh)</a:t>
            </a:r>
          </a:p>
          <a:p>
            <a:pPr marL="0" indent="0" algn="ctr">
              <a:buNone/>
            </a:pPr>
            <a:r>
              <a:rPr lang="en-US" altLang="ja-JP" sz="1800" b="1" dirty="0">
                <a:latin typeface="+mn-lt"/>
              </a:rPr>
              <a:t>Outer View				Inner View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h">
            <a:hlinkClick r:id="" action="ppaction://media"/>
            <a:extLst>
              <a:ext uri="{FF2B5EF4-FFF2-40B4-BE49-F238E27FC236}">
                <a16:creationId xmlns:a16="http://schemas.microsoft.com/office/drawing/2014/main" id="{3898FC0E-86A0-468D-8892-7D0CA4E6D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56035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Final Film Thickness Distribution on the side sill part with </a:t>
            </a:r>
            <a:r>
              <a:rPr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334434" y="1193847"/>
            <a:ext cx="265624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(FEM-T4)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6095534" y="1199774"/>
            <a:ext cx="3204822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Present Method (ES-FEM-T4)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0D069C-C6F4-4985-83F3-10D3FCD70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3" y="1797843"/>
            <a:ext cx="5748338" cy="326231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F71DF6-45B0-41D6-9494-09EE1325A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91" y="1797842"/>
            <a:ext cx="5748338" cy="326231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10164452" y="4463824"/>
            <a:ext cx="198759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Reference Solution</a:t>
            </a:r>
            <a:endParaRPr kumimoji="1" lang="ja-JP" altLang="en-US" b="1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730939" y="5190291"/>
            <a:ext cx="5365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little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Yellow.)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95534" y="5190291"/>
            <a:ext cx="6096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This result is regarded as the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創英角ﾎﾟｯﾌﾟ体" panose="040B0A09000000000000" pitchFamily="49" charset="-128"/>
              </a:rPr>
              <a:t>reference</a:t>
            </a:r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 solution.</a:t>
            </a:r>
            <a:b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(The center of the side sill is Green)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0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Final Film Thickness Distribution on the side sill part with </a:t>
            </a:r>
            <a:r>
              <a:rPr lang="en-US" altLang="ja-JP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9516380" y="4218227"/>
            <a:ext cx="8819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参照解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347663" y="5154287"/>
            <a:ext cx="57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much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Orange.)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95534" y="5118283"/>
            <a:ext cx="5365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EDESFEM shows an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accurate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Green.)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888D16-17E9-11F2-9C12-0C93A784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6" y="1797843"/>
            <a:ext cx="5748338" cy="32623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FA5A6F-C2ED-8A96-0ECE-99EEA8B83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7842"/>
            <a:ext cx="5748338" cy="32623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87D4DB-8785-2BA4-68B8-CD528D5205E2}"/>
              </a:ext>
            </a:extLst>
          </p:cNvPr>
          <p:cNvSpPr txBox="1"/>
          <p:nvPr/>
        </p:nvSpPr>
        <p:spPr>
          <a:xfrm>
            <a:off x="334434" y="1193847"/>
            <a:ext cx="265624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</a:t>
            </a:r>
            <a:r>
              <a: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FEM (FEM-T4)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CFE911-05DF-1E4B-7B43-1CCB1FE58AB4}"/>
              </a:ext>
            </a:extLst>
          </p:cNvPr>
          <p:cNvSpPr txBox="1"/>
          <p:nvPr/>
        </p:nvSpPr>
        <p:spPr>
          <a:xfrm>
            <a:off x="6095534" y="1199774"/>
            <a:ext cx="3204822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Present Method (ES-FEM-T4)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9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Final Film Thickness Distribution on the side sill part with </a:t>
            </a:r>
            <a:r>
              <a:rPr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9516380" y="4218227"/>
            <a:ext cx="8819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参照解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83332" y="5154287"/>
            <a:ext cx="6012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massively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Red.)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95534" y="5118283"/>
            <a:ext cx="5365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EDESFEM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little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Yellow.)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7CB00A0-E253-06B2-E83B-F7EE61D2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1797843"/>
            <a:ext cx="5748338" cy="32623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02832C3-1888-556C-D13D-59F8556F6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25" y="1798701"/>
            <a:ext cx="5748338" cy="326231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050EEED-A959-D212-926F-BF6388C95855}"/>
              </a:ext>
            </a:extLst>
          </p:cNvPr>
          <p:cNvGrpSpPr/>
          <p:nvPr/>
        </p:nvGrpSpPr>
        <p:grpSpPr>
          <a:xfrm>
            <a:off x="2315580" y="2600908"/>
            <a:ext cx="5904656" cy="2124236"/>
            <a:chOff x="791580" y="2600908"/>
            <a:chExt cx="5904656" cy="2124236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D78889-EA05-8995-6619-32CB577B37B1}"/>
                </a:ext>
              </a:extLst>
            </p:cNvPr>
            <p:cNvSpPr txBox="1"/>
            <p:nvPr/>
          </p:nvSpPr>
          <p:spPr>
            <a:xfrm>
              <a:off x="1866564" y="2600908"/>
              <a:ext cx="3764877" cy="1015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A comparison of the time-history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of the film thickness at this point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is shown on the next page.</a:t>
              </a:r>
              <a:endParaRPr lang="ja-JP" altLang="en-US" sz="2000" dirty="0">
                <a:solidFill>
                  <a:srgbClr val="FF00FF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AE60DEE2-3403-C058-5267-4EC25B0A1A54}"/>
                </a:ext>
              </a:extLst>
            </p:cNvPr>
            <p:cNvSpPr/>
            <p:nvPr/>
          </p:nvSpPr>
          <p:spPr>
            <a:xfrm>
              <a:off x="791580" y="4581128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DE2B04E6-F110-7B5A-4F03-F35C8380043E}"/>
                </a:ext>
              </a:extLst>
            </p:cNvPr>
            <p:cNvSpPr/>
            <p:nvPr/>
          </p:nvSpPr>
          <p:spPr>
            <a:xfrm>
              <a:off x="6552220" y="4581128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B5370790-9E7A-A978-AEB6-822B0E6C5D27}"/>
                </a:ext>
              </a:extLst>
            </p:cNvPr>
            <p:cNvCxnSpPr>
              <a:cxnSpLocks/>
              <a:stCxn id="14" idx="1"/>
              <a:endCxn id="16" idx="7"/>
            </p:cNvCxnSpPr>
            <p:nvPr/>
          </p:nvCxnSpPr>
          <p:spPr>
            <a:xfrm flipH="1">
              <a:off x="914505" y="3108740"/>
              <a:ext cx="952059" cy="1493479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62C3CBEE-FC23-D5B3-823E-93B26AB11419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631441" y="3108740"/>
              <a:ext cx="941870" cy="1493479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9AC81C-989E-45C5-EB3B-CE9910042892}"/>
              </a:ext>
            </a:extLst>
          </p:cNvPr>
          <p:cNvSpPr txBox="1"/>
          <p:nvPr/>
        </p:nvSpPr>
        <p:spPr>
          <a:xfrm>
            <a:off x="334434" y="1193847"/>
            <a:ext cx="265624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 (FEM-T4)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C2CEDC-620F-A2D5-63FE-7F52A5F4D1D0}"/>
              </a:ext>
            </a:extLst>
          </p:cNvPr>
          <p:cNvSpPr txBox="1"/>
          <p:nvPr/>
        </p:nvSpPr>
        <p:spPr>
          <a:xfrm>
            <a:off x="6095534" y="1199774"/>
            <a:ext cx="3204822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Present Method (ES-FEM-T4)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Most widely-used </a:t>
            </a:r>
            <a:r>
              <a:rPr lang="en-US" altLang="ja-JP" sz="2400" b="1" dirty="0">
                <a:solidFill>
                  <a:srgbClr val="7030A0"/>
                </a:solidFill>
              </a:rPr>
              <a:t>anti-rust base-coat </a:t>
            </a:r>
            <a:r>
              <a:rPr lang="en-US" altLang="ja-JP" sz="2400" dirty="0"/>
              <a:t>methods for various metal products </a:t>
            </a:r>
            <a:br>
              <a:rPr lang="en-US" altLang="ja-JP" sz="2400" dirty="0"/>
            </a:br>
            <a:r>
              <a:rPr lang="en-US" altLang="ja-JP" sz="2400" dirty="0"/>
              <a:t>including auto carbodies.</a:t>
            </a:r>
          </a:p>
          <a:p>
            <a:r>
              <a:rPr lang="en-US" altLang="ja-JP" sz="2400" dirty="0"/>
              <a:t>Depositing coating film by applying </a:t>
            </a:r>
            <a:r>
              <a:rPr lang="en-US" altLang="ja-JP" sz="2400" b="1" dirty="0">
                <a:solidFill>
                  <a:srgbClr val="FF0000"/>
                </a:solidFill>
              </a:rPr>
              <a:t>direct electric current </a:t>
            </a: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In the actual car manufacturing line, the </a:t>
            </a:r>
            <a:r>
              <a:rPr lang="en-US" altLang="ja-JP" sz="2400" dirty="0" err="1"/>
              <a:t>carbodies</a:t>
            </a:r>
            <a:r>
              <a:rPr lang="en-US" altLang="ja-JP" sz="2400" dirty="0"/>
              <a:t> are moving in the paint pool.</a:t>
            </a:r>
          </a:p>
          <a:p>
            <a:r>
              <a:rPr lang="en-US" altLang="ja-JP" sz="2400" dirty="0"/>
              <a:t>Relatively good at depositing a </a:t>
            </a:r>
            <a:r>
              <a:rPr lang="en-US" altLang="ja-JP" sz="2400" b="1" dirty="0"/>
              <a:t>uniform film </a:t>
            </a:r>
            <a:r>
              <a:rPr lang="en-US" altLang="ja-JP" sz="2400" dirty="0"/>
              <a:t>on </a:t>
            </a:r>
            <a:r>
              <a:rPr lang="en-US" altLang="ja-JP" sz="2400" dirty="0">
                <a:solidFill>
                  <a:srgbClr val="008000"/>
                </a:solidFill>
              </a:rPr>
              <a:t>complex shapes</a:t>
            </a:r>
            <a:r>
              <a:rPr lang="ja-JP" altLang="en-US" sz="2400" dirty="0">
                <a:solidFill>
                  <a:srgbClr val="008000"/>
                </a:solidFill>
              </a:rPr>
              <a:t> </a:t>
            </a:r>
            <a:r>
              <a:rPr lang="en-US" altLang="ja-JP" sz="2400" dirty="0"/>
              <a:t>such</a:t>
            </a:r>
            <a:r>
              <a:rPr lang="ja-JP" altLang="en-US" sz="2400" dirty="0"/>
              <a:t> </a:t>
            </a:r>
            <a:r>
              <a:rPr lang="en-US" altLang="ja-JP" sz="2400" dirty="0"/>
              <a:t>as</a:t>
            </a:r>
            <a:r>
              <a:rPr lang="ja-JP" altLang="en-US" sz="2400" dirty="0"/>
              <a:t> </a:t>
            </a:r>
            <a:r>
              <a:rPr lang="en-US" altLang="ja-JP" sz="2400" dirty="0" err="1"/>
              <a:t>carbody</a:t>
            </a:r>
            <a:r>
              <a:rPr lang="en-US" altLang="ja-JP" sz="2400" dirty="0"/>
              <a:t>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</a:t>
            </a:r>
            <a:endParaRPr kumimoji="1" lang="ja-JP" altLang="en-US" dirty="0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432" y="683496"/>
            <a:ext cx="5145320" cy="34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5944746" y="734028"/>
            <a:ext cx="5695870" cy="3523064"/>
            <a:chOff x="2838922" y="3272691"/>
            <a:chExt cx="4579751" cy="258696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922" y="3754347"/>
              <a:ext cx="4579751" cy="2105304"/>
            </a:xfrm>
            <a:prstGeom prst="rect">
              <a:avLst/>
            </a:prstGeom>
          </p:spPr>
        </p:pic>
        <p:sp>
          <p:nvSpPr>
            <p:cNvPr id="20" name="平行四辺形 19"/>
            <p:cNvSpPr/>
            <p:nvPr/>
          </p:nvSpPr>
          <p:spPr>
            <a:xfrm flipH="1">
              <a:off x="3181346" y="4352925"/>
              <a:ext cx="552453" cy="1231310"/>
            </a:xfrm>
            <a:prstGeom prst="parallelogram">
              <a:avLst>
                <a:gd name="adj" fmla="val 35652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 flipV="1">
              <a:off x="3343277" y="3559130"/>
              <a:ext cx="1" cy="7937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334740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5142042" y="3559130"/>
              <a:ext cx="0" cy="10604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431749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 flipV="1">
              <a:off x="4176080" y="3382548"/>
              <a:ext cx="1" cy="376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4317494" y="3447010"/>
              <a:ext cx="1" cy="247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ja-JP" altLang="en-US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blipFill>
                  <a:blip r:embed="rId5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altLang="ja-JP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テキスト ボックス 28"/>
            <p:cNvSpPr txBox="1"/>
            <p:nvPr/>
          </p:nvSpPr>
          <p:spPr>
            <a:xfrm>
              <a:off x="4556600" y="4901079"/>
              <a:ext cx="1125137" cy="27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Cathode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 rot="21086672">
              <a:off x="3263294" y="4713816"/>
              <a:ext cx="371201" cy="7980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Anode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0010527" y="2272682"/>
            <a:ext cx="100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611D78C-CA20-46C7-AA15-5E7D42AEF583}"/>
              </a:ext>
            </a:extLst>
          </p:cNvPr>
          <p:cNvGrpSpPr/>
          <p:nvPr/>
        </p:nvGrpSpPr>
        <p:grpSpPr>
          <a:xfrm>
            <a:off x="7248128" y="2312876"/>
            <a:ext cx="350295" cy="369332"/>
            <a:chOff x="5380320" y="2199353"/>
            <a:chExt cx="350295" cy="369332"/>
          </a:xfrm>
        </p:grpSpPr>
        <p:sp>
          <p:nvSpPr>
            <p:cNvPr id="13" name="楕円 12"/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  <p:cxnSp>
        <p:nvCxnSpPr>
          <p:cNvPr id="11" name="直線矢印コネクタ 10"/>
          <p:cNvCxnSpPr/>
          <p:nvPr/>
        </p:nvCxnSpPr>
        <p:spPr>
          <a:xfrm>
            <a:off x="7484294" y="2635738"/>
            <a:ext cx="182255" cy="267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9295415" y="2325871"/>
            <a:ext cx="343136" cy="2030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EC50B59-2240-4968-993A-EBC034431753}"/>
              </a:ext>
            </a:extLst>
          </p:cNvPr>
          <p:cNvGrpSpPr/>
          <p:nvPr/>
        </p:nvGrpSpPr>
        <p:grpSpPr>
          <a:xfrm>
            <a:off x="9634137" y="2058048"/>
            <a:ext cx="350295" cy="369332"/>
            <a:chOff x="5380320" y="2199353"/>
            <a:chExt cx="350295" cy="369332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CEC7C275-856D-4659-9EB0-8EB9DDB68CD8}"/>
                </a:ext>
              </a:extLst>
            </p:cNvPr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1391903-8080-4F23-B04B-FB8AE19FFDAF}"/>
                </a:ext>
              </a:extLst>
            </p:cNvPr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6F92053B-6568-7DDD-8D00-DD3F92EEA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6" y="686004"/>
            <a:ext cx="5183235" cy="3455491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3676412" y="3902859"/>
            <a:ext cx="22407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http://n-link.nissan.co.jp/</a:t>
            </a:r>
          </a:p>
        </p:txBody>
      </p: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Comparison of Time-histories of Film Thickness at a Sample Point on Side Sill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397012" y="5161445"/>
            <a:ext cx="9397043" cy="119085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FF0000"/>
                </a:solidFill>
              </a:rPr>
              <a:t>FEM-T4 with 51M </a:t>
            </a:r>
            <a:r>
              <a:rPr lang="en-US" altLang="ja-JP" sz="2400" dirty="0" err="1">
                <a:solidFill>
                  <a:srgbClr val="FF0000"/>
                </a:solidFill>
              </a:rPr>
              <a:t>elems</a:t>
            </a:r>
            <a:r>
              <a:rPr lang="en-US" altLang="ja-JP" sz="2400" dirty="0">
                <a:solidFill>
                  <a:srgbClr val="FF0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and </a:t>
            </a:r>
            <a:r>
              <a:rPr lang="en-US" altLang="ja-JP" sz="2400" dirty="0">
                <a:solidFill>
                  <a:srgbClr val="0000CC"/>
                </a:solidFill>
              </a:rPr>
              <a:t>ES-FEM-T4 with 10M </a:t>
            </a:r>
            <a:r>
              <a:rPr lang="en-US" altLang="ja-JP" sz="2400" dirty="0" err="1">
                <a:solidFill>
                  <a:srgbClr val="0000CC"/>
                </a:solidFill>
              </a:rPr>
              <a:t>elems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has almost comparable accuracy.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008000"/>
                </a:solidFill>
              </a:rPr>
              <a:t>ES-FEM-T4 with 16M </a:t>
            </a:r>
            <a:r>
              <a:rPr lang="en-US" altLang="ja-JP" sz="2400" dirty="0" err="1">
                <a:solidFill>
                  <a:srgbClr val="008000"/>
                </a:solidFill>
              </a:rPr>
              <a:t>elems</a:t>
            </a:r>
            <a:r>
              <a:rPr lang="en-US" altLang="ja-JP" sz="2400" dirty="0">
                <a:solidFill>
                  <a:srgbClr val="008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gives a practically converged result.</a:t>
            </a:r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427092C-E314-4029-B591-B0307652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1589" y="1070712"/>
            <a:ext cx="7187611" cy="40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Comparison of Calculation Time</a:t>
            </a:r>
          </a:p>
          <a:p>
            <a:pPr marL="0" indent="0" algn="r">
              <a:buNone/>
            </a:pPr>
            <a:r>
              <a:rPr lang="en-US" altLang="ja-JP" sz="2400" dirty="0">
                <a:latin typeface="+mn-lt"/>
              </a:rPr>
              <a:t>On a cluster (64 CPUs: 896 cores of Intel Xeon E5-2680 v4 on TSUBAME3.0)</a:t>
            </a: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pPr marL="0" indent="0">
              <a:buNone/>
            </a:pPr>
            <a:endParaRPr lang="en-US" altLang="ja-JP" sz="2400" dirty="0">
              <a:latin typeface="+mn-lt"/>
            </a:endParaRPr>
          </a:p>
          <a:p>
            <a:r>
              <a:rPr lang="en-US" altLang="ja-JP" sz="2400" dirty="0">
                <a:latin typeface="+mn-lt"/>
              </a:rPr>
              <a:t>With the same mesh, ES-FEM-T4 is slower than FEM by x1.5.</a:t>
            </a:r>
          </a:p>
          <a:p>
            <a:r>
              <a:rPr lang="en-US" altLang="ja-JP" sz="2400" dirty="0">
                <a:latin typeface="+mn-lt"/>
              </a:rPr>
              <a:t>For the same accuracy, ES-FEM-T4 is faster than FEM by x3.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Mesh Convergence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268327"/>
              </p:ext>
            </p:extLst>
          </p:nvPr>
        </p:nvGraphicFramePr>
        <p:xfrm>
          <a:off x="2675620" y="1492366"/>
          <a:ext cx="6223789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9135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019237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235417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# of Elements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Standard FEM</a:t>
                      </a:r>
                      <a:br>
                        <a:rPr kumimoji="1" lang="en-US" altLang="ja-JP" sz="2400" dirty="0"/>
                      </a:br>
                      <a:r>
                        <a:rPr kumimoji="1" lang="en-US" altLang="ja-JP" sz="2400" dirty="0"/>
                        <a:t>(FEM-T4)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Present Method (ES-FEM-T4)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10</a:t>
                      </a:r>
                      <a:r>
                        <a:rPr kumimoji="1" lang="en-US" altLang="ja-JP" sz="2400" baseline="0" dirty="0"/>
                        <a:t>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1.6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1.9 h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16M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2.3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3.4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1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51M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6.0 h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8.5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589058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38CAE03-210D-41B5-9460-AC5306B242F5}"/>
              </a:ext>
            </a:extLst>
          </p:cNvPr>
          <p:cNvGrpSpPr/>
          <p:nvPr/>
        </p:nvGrpSpPr>
        <p:grpSpPr>
          <a:xfrm>
            <a:off x="6305506" y="2326726"/>
            <a:ext cx="834610" cy="1448986"/>
            <a:chOff x="6270706" y="2120323"/>
            <a:chExt cx="864096" cy="1731536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579974">
              <a:off x="5842988" y="2619643"/>
              <a:ext cx="1731536" cy="7328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Comparable</a:t>
              </a:r>
              <a:b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0000CC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Accuracy</a:t>
              </a:r>
              <a:endParaRPr lang="ja-JP" altLang="en-US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6" name="角丸四角形 12">
            <a:extLst>
              <a:ext uri="{FF2B5EF4-FFF2-40B4-BE49-F238E27FC236}">
                <a16:creationId xmlns:a16="http://schemas.microsoft.com/office/drawing/2014/main" id="{211DD002-0BAF-06CB-556D-356211690F67}"/>
              </a:ext>
            </a:extLst>
          </p:cNvPr>
          <p:cNvSpPr/>
          <p:nvPr/>
        </p:nvSpPr>
        <p:spPr>
          <a:xfrm>
            <a:off x="1775520" y="4653136"/>
            <a:ext cx="8640960" cy="133214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  <a:t>For the simulations of actual ED lines, </a:t>
            </a:r>
            <a:b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  <a:t>ES-FEM-T4 is 3 times efficient than FEM-T4.</a:t>
            </a:r>
            <a:endParaRPr lang="en-US" altLang="ja-JP" sz="2400" dirty="0">
              <a:solidFill>
                <a:schemeClr val="tx1"/>
              </a:solidFill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38F3339-B147-A905-BC25-53BA66F80F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BE31A9-6B74-1EB1-F285-C50959790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6999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2618"/>
          <a:stretch/>
        </p:blipFill>
        <p:spPr>
          <a:xfrm>
            <a:off x="15284" y="1393006"/>
            <a:ext cx="8128546" cy="2011975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9DF83FF-0D02-4AB0-98B4-802F34B22060}"/>
              </a:ext>
            </a:extLst>
          </p:cNvPr>
          <p:cNvGrpSpPr/>
          <p:nvPr/>
        </p:nvGrpSpPr>
        <p:grpSpPr>
          <a:xfrm>
            <a:off x="7355356" y="1012866"/>
            <a:ext cx="4717308" cy="3497574"/>
            <a:chOff x="4251562" y="1577590"/>
            <a:chExt cx="4717308" cy="3497574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4967388" y="1825639"/>
              <a:ext cx="3884004" cy="2438454"/>
              <a:chOff x="1168399" y="1313324"/>
              <a:chExt cx="7022919" cy="4409126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399" y="1313324"/>
                <a:ext cx="7022919" cy="4409126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1445321" y="2377669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3702468" y="155216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7283867" y="3265485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270667" y="428266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925288" y="348697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</p:grpSp>
        <p:cxnSp>
          <p:nvCxnSpPr>
            <p:cNvPr id="34" name="直線コネクタ 33"/>
            <p:cNvCxnSpPr>
              <a:cxnSpLocks/>
            </p:cNvCxnSpPr>
            <p:nvPr/>
          </p:nvCxnSpPr>
          <p:spPr>
            <a:xfrm flipV="1">
              <a:off x="5695364" y="3200946"/>
              <a:ext cx="339172" cy="453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7470825" y="2348544"/>
              <a:ext cx="147070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Ch.2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Hood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679091" y="1688955"/>
              <a:ext cx="16704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Ch.4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Roof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252919" y="3654388"/>
              <a:ext cx="198111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Ch.3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Side Door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398074" y="3989658"/>
              <a:ext cx="19514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Ch.5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Side Sill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251562" y="1577590"/>
              <a:ext cx="20474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Ch.7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Back Door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 flipH="1" flipV="1">
              <a:off x="5239455" y="1988452"/>
              <a:ext cx="28776" cy="493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6559858" y="2004059"/>
              <a:ext cx="141173" cy="60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 flipV="1">
              <a:off x="6303854" y="3631110"/>
              <a:ext cx="672526" cy="358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 flipV="1">
              <a:off x="8349529" y="2741721"/>
              <a:ext cx="111991" cy="2461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71D9DCA-433B-4BF4-BDE7-8E097AA9F634}"/>
                </a:ext>
              </a:extLst>
            </p:cNvPr>
            <p:cNvSpPr txBox="1"/>
            <p:nvPr/>
          </p:nvSpPr>
          <p:spPr>
            <a:xfrm>
              <a:off x="6559858" y="4367278"/>
              <a:ext cx="2409012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Ch.6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Floor</a:t>
              </a:r>
              <a:b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(not visible on this Fig.)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Outline</a:t>
            </a:r>
            <a:endParaRPr lang="en-US" altLang="ja-JP" sz="2400" dirty="0">
              <a:latin typeface="+mn-lt"/>
            </a:endParaRPr>
          </a:p>
          <a:p>
            <a:pPr marL="0" indent="0">
              <a:buNone/>
            </a:pPr>
            <a:endParaRPr kumimoji="1" lang="en-US" altLang="ja-JP" u="sng" dirty="0">
              <a:latin typeface="+mn-lt"/>
            </a:endParaRPr>
          </a:p>
          <a:p>
            <a:pPr marL="0" indent="0">
              <a:buNone/>
            </a:pPr>
            <a:endParaRPr lang="en-US" altLang="ja-JP" u="sng" dirty="0">
              <a:latin typeface="+mn-lt"/>
            </a:endParaRPr>
          </a:p>
          <a:p>
            <a:pPr marL="0" indent="0">
              <a:buNone/>
            </a:pPr>
            <a:endParaRPr kumimoji="1" lang="en-US" altLang="ja-JP" u="sng" dirty="0">
              <a:latin typeface="+mn-lt"/>
            </a:endParaRPr>
          </a:p>
          <a:p>
            <a:pPr marL="0" indent="0">
              <a:buNone/>
            </a:pPr>
            <a:endParaRPr lang="en-US" altLang="ja-JP" sz="1800" dirty="0">
              <a:latin typeface="+mn-lt"/>
            </a:endParaRPr>
          </a:p>
          <a:p>
            <a:r>
              <a:rPr lang="en-US" altLang="ja-JP" sz="2400" dirty="0">
                <a:latin typeface="+mn-lt"/>
              </a:rPr>
              <a:t>Measurement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A </a:t>
            </a:r>
            <a:r>
              <a:rPr lang="en-US" altLang="ja-JP" sz="2400" b="1" dirty="0">
                <a:latin typeface="+mn-lt"/>
              </a:rPr>
              <a:t>surface potential logging device</a:t>
            </a:r>
            <a:r>
              <a:rPr lang="en-US" altLang="ja-JP" sz="2400" dirty="0">
                <a:latin typeface="+mn-lt"/>
              </a:rPr>
              <a:t> with 6 probes was mounted 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on a car running on an actual ED line.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After baking, the film thickness was measured at the probe points.</a:t>
            </a:r>
          </a:p>
          <a:p>
            <a:r>
              <a:rPr lang="en-US" altLang="ja-JP" sz="2400" dirty="0">
                <a:latin typeface="+mn-lt"/>
              </a:rPr>
              <a:t>Simulation (Same as the mesh convergence test.)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H</a:t>
            </a:r>
            <a:r>
              <a:rPr kumimoji="1" lang="en-US" altLang="ja-JP" sz="2400" dirty="0">
                <a:latin typeface="+mn-lt"/>
              </a:rPr>
              <a:t>alf-body analysis (only right-hand side).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The entire line shape, </a:t>
            </a:r>
            <a:r>
              <a:rPr lang="en-US" altLang="ja-JP" sz="2400" dirty="0" err="1">
                <a:latin typeface="+mn-lt"/>
              </a:rPr>
              <a:t>carbody</a:t>
            </a:r>
            <a:r>
              <a:rPr lang="en-US" altLang="ja-JP" sz="2400" dirty="0">
                <a:latin typeface="+mn-lt"/>
              </a:rPr>
              <a:t> motion, and standard electrode conditions are input.</a:t>
            </a:r>
          </a:p>
          <a:p>
            <a:pPr marL="0" indent="0" algn="ctr">
              <a:buNone/>
            </a:pPr>
            <a:r>
              <a:rPr lang="en-US" altLang="ja-JP" sz="2400" dirty="0">
                <a:highlight>
                  <a:srgbClr val="C0C0C0"/>
                </a:highlight>
                <a:latin typeface="+mn-lt"/>
              </a:rPr>
              <a:t>Surface potential time history and final film thickness at the 6 points are compared.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0877E33-BD79-C2FF-BEAD-603897B9F327}"/>
              </a:ext>
            </a:extLst>
          </p:cNvPr>
          <p:cNvSpPr txBox="1"/>
          <p:nvPr/>
        </p:nvSpPr>
        <p:spPr>
          <a:xfrm>
            <a:off x="7355356" y="577560"/>
            <a:ext cx="4139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+mn-lt"/>
              </a:rPr>
              <a:t>Measured 6 Points (Ch.2 - 7):</a:t>
            </a:r>
            <a:endParaRPr kumimoji="1" lang="ja-JP" altLang="en-US" sz="2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6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Surface Potential (Ch. 2 and 3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1089A317-7A45-4519-806E-A43C6F03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722" y="1124744"/>
            <a:ext cx="4290727" cy="4005358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A3514A76-A8AB-408A-B606-B8527A7A0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0449" y="1124744"/>
            <a:ext cx="4290727" cy="4005358"/>
          </a:xfrm>
          <a:prstGeom prst="rect">
            <a:avLst/>
          </a:prstGeom>
        </p:spPr>
      </p:pic>
      <p:sp>
        <p:nvSpPr>
          <p:cNvPr id="31" name="角丸四角形 30"/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0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Surface Potential (Ch.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 and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F5B2E516-B809-4232-9E70-5A810AC9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257" y="1124744"/>
            <a:ext cx="4290727" cy="4005358"/>
          </a:xfrm>
          <a:prstGeom prst="rect">
            <a:avLst/>
          </a:prstGeom>
        </p:spPr>
      </p:pic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15B3CBB6-BAB1-41EB-8287-E763EEE0B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488" y="1124744"/>
            <a:ext cx="4290727" cy="4005358"/>
          </a:xfrm>
          <a:prstGeom prst="rect">
            <a:avLst/>
          </a:prstGeom>
        </p:spPr>
      </p:pic>
      <p:sp>
        <p:nvSpPr>
          <p:cNvPr id="5" name="角丸四角形 30">
            <a:extLst>
              <a:ext uri="{FF2B5EF4-FFF2-40B4-BE49-F238E27FC236}">
                <a16:creationId xmlns:a16="http://schemas.microsoft.com/office/drawing/2014/main" id="{8FD273DA-2B26-BE0D-A303-76E4E22B09AE}"/>
              </a:ext>
            </a:extLst>
          </p:cNvPr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4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Surface Potential (Ch. 6 and 7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8282C6F2-89A0-411A-9D15-939B37EBD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722" y="1124744"/>
            <a:ext cx="4290727" cy="4005358"/>
          </a:xfrm>
          <a:prstGeom prst="rect">
            <a:avLst/>
          </a:prstGeom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26A4984F-EB1D-4C3E-8AE0-C0622AB8A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0449" y="1125249"/>
            <a:ext cx="4290727" cy="4005358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39C5169-CB30-E7D8-7042-472B323C39ED}"/>
              </a:ext>
            </a:extLst>
          </p:cNvPr>
          <p:cNvSpPr/>
          <p:nvPr/>
        </p:nvSpPr>
        <p:spPr>
          <a:xfrm>
            <a:off x="83332" y="2204864"/>
            <a:ext cx="1620180" cy="2232248"/>
          </a:xfrm>
          <a:prstGeom prst="roundRect">
            <a:avLst>
              <a:gd name="adj" fmla="val 4457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/>
            <a:r>
              <a:rPr lang="en-US" altLang="ja-JP" sz="2000" dirty="0">
                <a:ea typeface="メイリオ" panose="020B0604030504040204" pitchFamily="50" charset="-128"/>
              </a:rPr>
              <a:t>The deposition delay at the </a:t>
            </a:r>
            <a:br>
              <a:rPr lang="en-US" altLang="ja-JP" sz="2000" dirty="0">
                <a:ea typeface="メイリオ" panose="020B0604030504040204" pitchFamily="50" charset="-128"/>
              </a:rPr>
            </a:br>
            <a:r>
              <a:rPr lang="en-US" altLang="ja-JP" sz="2000" dirty="0">
                <a:ea typeface="メイリオ" panose="020B0604030504040204" pitchFamily="50" charset="-128"/>
              </a:rPr>
              <a:t>floor, an inner part, is reproduced successfully.</a:t>
            </a:r>
            <a:endParaRPr lang="ja-JP" altLang="en-US" sz="2000" dirty="0">
              <a:solidFill>
                <a:schemeClr val="tx1"/>
              </a:solidFill>
              <a:ea typeface="メイリオ" panose="020B0604030504040204" pitchFamily="50" charset="-128"/>
            </a:endParaRPr>
          </a:p>
        </p:txBody>
      </p:sp>
      <p:sp>
        <p:nvSpPr>
          <p:cNvPr id="3" name="角丸四角形 30">
            <a:extLst>
              <a:ext uri="{FF2B5EF4-FFF2-40B4-BE49-F238E27FC236}">
                <a16:creationId xmlns:a16="http://schemas.microsoft.com/office/drawing/2014/main" id="{38D123F7-932F-2718-4373-933655BED2B6}"/>
              </a:ext>
            </a:extLst>
          </p:cNvPr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54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9B6BC3-08C1-41B1-A342-DD9CA52A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3436F0-005C-4E38-B270-697E0000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Final Film Thickness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BA45AB-9038-4F66-BE04-58F84A51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06444" y="1304764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517736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758264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Measured</a:t>
                          </a:r>
                          <a:br>
                            <a:rPr kumimoji="1" lang="en-US" altLang="ja-JP" sz="2000" dirty="0"/>
                          </a:br>
                          <a:r>
                            <a:rPr kumimoji="1" lang="en-US" altLang="ja-JP" sz="200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+mn-lt"/>
                            </a:rPr>
                            <a:t>Simulated</a:t>
                          </a:r>
                          <a:br>
                            <a:rPr kumimoji="1" lang="en-US" altLang="ja-JP" sz="2000" dirty="0">
                              <a:latin typeface="+mn-lt"/>
                            </a:rPr>
                          </a:br>
                          <a:r>
                            <a:rPr kumimoji="1" lang="en-US" altLang="ja-JP" sz="2000" dirty="0"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>
                              <a:latin typeface="+mn-lt"/>
                            </a:rPr>
                            <a:t>)</a:t>
                          </a:r>
                          <a:endParaRPr kumimoji="1" lang="ja-JP" altLang="en-US" sz="2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Error 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+1.3 (+6.5%)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+2.0 (+10.5%)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+2.3 </m:t>
                              </m:r>
                              <m:d>
                                <m:dPr>
                                  <m:ctrlP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  <m:t>+13.5%</m:t>
                                  </m:r>
                                </m:e>
                              </m:d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+1.6 (+8.0%)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−2.7 (−11.7%)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5225710"/>
                  </p:ext>
                </p:extLst>
              </p:nvPr>
            </p:nvGraphicFramePr>
            <p:xfrm>
              <a:off x="2706444" y="1304764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517736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758264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4348" r="-228692" b="-35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30924" t="-4348" r="-117671" b="-35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4348" r="-1384" b="-35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184615" r="-1384" b="-5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284615" r="-1384" b="-4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378788" r="-1384" b="-3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486154" r="-1384" b="-2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586154" r="-228692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586154" r="-1384" b="-1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686154" r="-1384" b="-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/>
              <p:nvPr/>
            </p:nvSpPr>
            <p:spPr>
              <a:xfrm>
                <a:off x="1775520" y="4653136"/>
                <a:ext cx="8640960" cy="115212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400" dirty="0">
                    <a:ea typeface="メイリオ" panose="020B0604030504040204" pitchFamily="50" charset="-128"/>
                  </a:rPr>
                  <a:t>Although there is still room for improvement in accuracy, </a:t>
                </a:r>
                <a:br>
                  <a:rPr lang="en-US" altLang="ja-JP" sz="2400" dirty="0">
                    <a:ea typeface="メイリオ" panose="020B0604030504040204" pitchFamily="50" charset="-128"/>
                  </a:rPr>
                </a:br>
                <a:r>
                  <a:rPr lang="en-US" altLang="ja-JP" sz="2400" dirty="0">
                    <a:ea typeface="メイリオ" panose="020B0604030504040204" pitchFamily="50" charset="-128"/>
                  </a:rPr>
                  <a:t>the maximum error in film thickness is less than 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altLang="ja-JP" sz="2400" dirty="0">
                    <a:ea typeface="メイリオ" panose="020B0604030504040204" pitchFamily="50" charset="-128"/>
                  </a:rPr>
                  <a:t>, </a:t>
                </a:r>
                <a:br>
                  <a:rPr lang="en-US" altLang="ja-JP" sz="2400" dirty="0">
                    <a:ea typeface="メイリオ" panose="020B0604030504040204" pitchFamily="50" charset="-128"/>
                  </a:rPr>
                </a:br>
                <a:r>
                  <a:rPr lang="en-US" altLang="ja-JP" sz="2400" dirty="0">
                    <a:ea typeface="メイリオ" panose="020B0604030504040204" pitchFamily="50" charset="-128"/>
                  </a:rPr>
                  <a:t>which is accurate enough for practical use.</a:t>
                </a:r>
                <a:endParaRPr lang="ja-JP" altLang="en-US" sz="2400" dirty="0"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4653136"/>
                <a:ext cx="8640960" cy="1152129"/>
              </a:xfrm>
              <a:prstGeom prst="roundRect">
                <a:avLst/>
              </a:prstGeom>
              <a:blipFill>
                <a:blip r:embed="rId3"/>
                <a:stretch>
                  <a:fillRect t="-5789" b="-13158"/>
                </a:stretch>
              </a:blipFill>
              <a:ln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5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6E70B4-43A0-69A5-560C-117850D1F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919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Electrodeposition (ED) </a:t>
            </a:r>
            <a:r>
              <a:rPr lang="en-US" altLang="ja-JP" dirty="0"/>
              <a:t>is important for automotive safety.</a:t>
            </a:r>
          </a:p>
          <a:p>
            <a:r>
              <a:rPr lang="en-US" altLang="ja-JP" dirty="0">
                <a:solidFill>
                  <a:srgbClr val="0000CC"/>
                </a:solidFill>
              </a:rPr>
              <a:t>Tetrahedral meshes </a:t>
            </a:r>
            <a:r>
              <a:rPr lang="en-US" altLang="ja-JP" dirty="0"/>
              <a:t>are preferable in ED Simulation.</a:t>
            </a:r>
          </a:p>
          <a:p>
            <a:r>
              <a:rPr lang="en-US" altLang="ja-JP" dirty="0">
                <a:solidFill>
                  <a:srgbClr val="E89049"/>
                </a:solidFill>
              </a:rPr>
              <a:t>ES-FEM-T4</a:t>
            </a:r>
            <a:r>
              <a:rPr lang="en-US" altLang="ja-JP" dirty="0"/>
              <a:t> has excellent accuracy for solving Laplace equation.</a:t>
            </a:r>
          </a:p>
          <a:p>
            <a:r>
              <a:rPr lang="en-US" altLang="ja-JP" dirty="0"/>
              <a:t>In the actual line ED simulations, ES-FEM-T4 is </a:t>
            </a:r>
            <a:r>
              <a:rPr lang="en-US" altLang="ja-JP" dirty="0">
                <a:solidFill>
                  <a:srgbClr val="C00000"/>
                </a:solidFill>
              </a:rPr>
              <a:t>3 times faster </a:t>
            </a:r>
            <a:br>
              <a:rPr lang="en-US" altLang="ja-JP" dirty="0"/>
            </a:br>
            <a:r>
              <a:rPr lang="en-US" altLang="ja-JP" dirty="0"/>
              <a:t>than the standard FEM-T4 to obtain the same accuracy result.</a:t>
            </a:r>
          </a:p>
          <a:p>
            <a:r>
              <a:rPr lang="en-US" altLang="ja-JP" dirty="0"/>
              <a:t>The effectiveness of our ED simulator was </a:t>
            </a:r>
            <a:r>
              <a:rPr lang="en-US" altLang="ja-JP" dirty="0">
                <a:solidFill>
                  <a:srgbClr val="008000"/>
                </a:solidFill>
              </a:rPr>
              <a:t>validated by several car companies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endParaRPr lang="en-US" altLang="ja-JP" sz="1800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The application scope of ES-FEM-T4 and related FE formulations is now beginning to extend </a:t>
            </a:r>
            <a:r>
              <a:rPr lang="en-US" altLang="ja-JP" dirty="0">
                <a:solidFill>
                  <a:srgbClr val="0000CC"/>
                </a:solidFill>
              </a:rPr>
              <a:t>beyond Laplace simulations to solid, fluid, and acoustic simulations</a:t>
            </a:r>
            <a:r>
              <a:rPr lang="en-US" altLang="ja-JP" dirty="0"/>
              <a:t>.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If you are interested in our ED simulator, please check the website.</a:t>
            </a:r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0DEB2A-4018-0540-FCF0-9B43237C9C2C}"/>
              </a:ext>
            </a:extLst>
          </p:cNvPr>
          <p:cNvSpPr txBox="1"/>
          <p:nvPr/>
        </p:nvSpPr>
        <p:spPr>
          <a:xfrm>
            <a:off x="3548205" y="5811651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omic Sans MS" panose="030F0702030302020204" pitchFamily="66" charset="0"/>
              </a:rPr>
              <a:t>Thank you for your kind attention!</a:t>
            </a:r>
            <a:endParaRPr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2CFDDD4-8588-E6CD-EC57-E74343A12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80032F7-8237-259C-5066-DCD2D2DF59F9}"/>
              </a:ext>
            </a:extLst>
          </p:cNvPr>
          <p:cNvGrpSpPr/>
          <p:nvPr/>
        </p:nvGrpSpPr>
        <p:grpSpPr>
          <a:xfrm>
            <a:off x="9660396" y="4905164"/>
            <a:ext cx="1944216" cy="400110"/>
            <a:chOff x="4547828" y="-44450"/>
            <a:chExt cx="1944216" cy="400110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ADDC6E5-8FC7-33B3-2611-EFE69B467DF5}"/>
                </a:ext>
              </a:extLst>
            </p:cNvPr>
            <p:cNvSpPr txBox="1"/>
            <p:nvPr/>
          </p:nvSpPr>
          <p:spPr>
            <a:xfrm>
              <a:off x="4547828" y="-44450"/>
              <a:ext cx="884601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Search</a:t>
              </a:r>
              <a:endParaRPr kumimoji="1" lang="ja-JP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0215910-3897-66D3-1150-6DF7924B2B07}"/>
                </a:ext>
              </a:extLst>
            </p:cNvPr>
            <p:cNvSpPr txBox="1"/>
            <p:nvPr/>
          </p:nvSpPr>
          <p:spPr>
            <a:xfrm>
              <a:off x="5245454" y="-44450"/>
              <a:ext cx="124659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   </a:t>
              </a:r>
              <a:r>
                <a:rPr lang="en-US" altLang="ja-JP" sz="2000" dirty="0" err="1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edesfem</a:t>
              </a:r>
              <a:endPara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57050BC9-86A2-4D4A-AEE4-3428786C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2884FEE0-1A4A-460F-ACFA-282064EEF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Simplified Overview of the Entire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arbody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Paint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900" dirty="0"/>
          </a:p>
        </p:txBody>
      </p: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62208B0A-9002-4427-A6D0-63F2B6FBD4E3}"/>
              </a:ext>
            </a:extLst>
          </p:cNvPr>
          <p:cNvSpPr/>
          <p:nvPr/>
        </p:nvSpPr>
        <p:spPr>
          <a:xfrm>
            <a:off x="8523096" y="1510022"/>
            <a:ext cx="2016224" cy="936104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AB47D20C-82C6-43AF-A3EB-31FF7B31A0EA}"/>
              </a:ext>
            </a:extLst>
          </p:cNvPr>
          <p:cNvSpPr txBox="1"/>
          <p:nvPr/>
        </p:nvSpPr>
        <p:spPr>
          <a:xfrm>
            <a:off x="8562406" y="1120678"/>
            <a:ext cx="188848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ED Oven</a:t>
            </a:r>
          </a:p>
        </p:txBody>
      </p:sp>
      <p:sp>
        <p:nvSpPr>
          <p:cNvPr id="262" name="台形 261">
            <a:extLst>
              <a:ext uri="{FF2B5EF4-FFF2-40B4-BE49-F238E27FC236}">
                <a16:creationId xmlns:a16="http://schemas.microsoft.com/office/drawing/2014/main" id="{43067A70-62C2-4E3C-8789-1377A08DF9BF}"/>
              </a:ext>
            </a:extLst>
          </p:cNvPr>
          <p:cNvSpPr/>
          <p:nvPr/>
        </p:nvSpPr>
        <p:spPr>
          <a:xfrm rot="10800000">
            <a:off x="5317523" y="1665669"/>
            <a:ext cx="2615229" cy="751663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6E62B4AC-2D0E-4A88-9C19-9105651F0D87}"/>
              </a:ext>
            </a:extLst>
          </p:cNvPr>
          <p:cNvSpPr txBox="1"/>
          <p:nvPr/>
        </p:nvSpPr>
        <p:spPr>
          <a:xfrm>
            <a:off x="1958679" y="1120678"/>
            <a:ext cx="1382716" cy="400110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Degrease</a:t>
            </a:r>
          </a:p>
        </p:txBody>
      </p: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5E29B961-DA1A-4BBB-A720-40281FEC5BE4}"/>
              </a:ext>
            </a:extLst>
          </p:cNvPr>
          <p:cNvCxnSpPr/>
          <p:nvPr/>
        </p:nvCxnSpPr>
        <p:spPr>
          <a:xfrm flipV="1">
            <a:off x="7710157" y="4180429"/>
            <a:ext cx="2034110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5" name="片側の 2 つの角を丸めた四角形 16">
            <a:extLst>
              <a:ext uri="{FF2B5EF4-FFF2-40B4-BE49-F238E27FC236}">
                <a16:creationId xmlns:a16="http://schemas.microsoft.com/office/drawing/2014/main" id="{B4D7C424-A0DF-44EB-A252-973162A36080}"/>
              </a:ext>
            </a:extLst>
          </p:cNvPr>
          <p:cNvSpPr/>
          <p:nvPr/>
        </p:nvSpPr>
        <p:spPr>
          <a:xfrm>
            <a:off x="4821528" y="3147779"/>
            <a:ext cx="2678629" cy="1019792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6" name="片側の 2 つの角を丸めた四角形 22">
            <a:extLst>
              <a:ext uri="{FF2B5EF4-FFF2-40B4-BE49-F238E27FC236}">
                <a16:creationId xmlns:a16="http://schemas.microsoft.com/office/drawing/2014/main" id="{6850ADCF-0741-43ED-959C-74EB0C5D1A3C}"/>
              </a:ext>
            </a:extLst>
          </p:cNvPr>
          <p:cNvSpPr/>
          <p:nvPr/>
        </p:nvSpPr>
        <p:spPr>
          <a:xfrm>
            <a:off x="3153218" y="4874850"/>
            <a:ext cx="3151639" cy="982214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7C2A454C-DB05-4380-B6EC-058532FC25E7}"/>
              </a:ext>
            </a:extLst>
          </p:cNvPr>
          <p:cNvSpPr/>
          <p:nvPr/>
        </p:nvSpPr>
        <p:spPr>
          <a:xfrm>
            <a:off x="1951015" y="3159024"/>
            <a:ext cx="2005367" cy="1021405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5E55E35E-85E8-4C3E-BBBD-5B9B60CEC43C}"/>
              </a:ext>
            </a:extLst>
          </p:cNvPr>
          <p:cNvSpPr/>
          <p:nvPr/>
        </p:nvSpPr>
        <p:spPr>
          <a:xfrm>
            <a:off x="6564052" y="4874850"/>
            <a:ext cx="2016224" cy="938776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69" name="図 268">
            <a:extLst>
              <a:ext uri="{FF2B5EF4-FFF2-40B4-BE49-F238E27FC236}">
                <a16:creationId xmlns:a16="http://schemas.microsoft.com/office/drawing/2014/main" id="{97681B9E-153B-4A71-ABBC-6A52ABA0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464">
            <a:off x="5127643" y="1311149"/>
            <a:ext cx="1182884" cy="604517"/>
          </a:xfrm>
          <a:prstGeom prst="rect">
            <a:avLst/>
          </a:prstGeom>
        </p:spPr>
      </p:pic>
      <p:grpSp>
        <p:nvGrpSpPr>
          <p:cNvPr id="270" name="グループ化 269">
            <a:extLst>
              <a:ext uri="{FF2B5EF4-FFF2-40B4-BE49-F238E27FC236}">
                <a16:creationId xmlns:a16="http://schemas.microsoft.com/office/drawing/2014/main" id="{2169A479-524B-4C44-A1FE-7468B9C58446}"/>
              </a:ext>
            </a:extLst>
          </p:cNvPr>
          <p:cNvGrpSpPr/>
          <p:nvPr/>
        </p:nvGrpSpPr>
        <p:grpSpPr>
          <a:xfrm>
            <a:off x="8148228" y="1717327"/>
            <a:ext cx="1232437" cy="721247"/>
            <a:chOff x="6516215" y="2296947"/>
            <a:chExt cx="1232437" cy="721247"/>
          </a:xfrm>
        </p:grpSpPr>
        <p:pic>
          <p:nvPicPr>
            <p:cNvPr id="370" name="図 369">
              <a:extLst>
                <a:ext uri="{FF2B5EF4-FFF2-40B4-BE49-F238E27FC236}">
                  <a16:creationId xmlns:a16="http://schemas.microsoft.com/office/drawing/2014/main" id="{B6490A40-956A-4364-B593-31583B9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768" y="2296947"/>
              <a:ext cx="1182884" cy="604517"/>
            </a:xfrm>
            <a:prstGeom prst="rect">
              <a:avLst/>
            </a:prstGeom>
          </p:spPr>
        </p:pic>
        <p:grpSp>
          <p:nvGrpSpPr>
            <p:cNvPr id="371" name="グループ化 370">
              <a:extLst>
                <a:ext uri="{FF2B5EF4-FFF2-40B4-BE49-F238E27FC236}">
                  <a16:creationId xmlns:a16="http://schemas.microsoft.com/office/drawing/2014/main" id="{314A5AD5-F828-424E-B739-9756E8B84F94}"/>
                </a:ext>
              </a:extLst>
            </p:cNvPr>
            <p:cNvGrpSpPr/>
            <p:nvPr/>
          </p:nvGrpSpPr>
          <p:grpSpPr>
            <a:xfrm>
              <a:off x="6516215" y="2802072"/>
              <a:ext cx="1224136" cy="216122"/>
              <a:chOff x="6516215" y="2854006"/>
              <a:chExt cx="1224136" cy="216122"/>
            </a:xfrm>
          </p:grpSpPr>
          <p:sp>
            <p:nvSpPr>
              <p:cNvPr id="372" name="正方形/長方形 371">
                <a:extLst>
                  <a:ext uri="{FF2B5EF4-FFF2-40B4-BE49-F238E27FC236}">
                    <a16:creationId xmlns:a16="http://schemas.microsoft.com/office/drawing/2014/main" id="{FCC5FF32-8723-4F17-A547-F8C917676613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3" name="円/楕円 2">
                <a:extLst>
                  <a:ext uri="{FF2B5EF4-FFF2-40B4-BE49-F238E27FC236}">
                    <a16:creationId xmlns:a16="http://schemas.microsoft.com/office/drawing/2014/main" id="{0A6879F5-F115-40ED-BFA5-C244CC4AA666}"/>
                  </a:ext>
                </a:extLst>
              </p:cNvPr>
              <p:cNvSpPr/>
              <p:nvPr/>
            </p:nvSpPr>
            <p:spPr>
              <a:xfrm>
                <a:off x="6637776" y="290487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4" name="円/楕円 25">
                <a:extLst>
                  <a:ext uri="{FF2B5EF4-FFF2-40B4-BE49-F238E27FC236}">
                    <a16:creationId xmlns:a16="http://schemas.microsoft.com/office/drawing/2014/main" id="{01F92A85-2D1E-4F31-9108-03A75F582C1E}"/>
                  </a:ext>
                </a:extLst>
              </p:cNvPr>
              <p:cNvSpPr/>
              <p:nvPr/>
            </p:nvSpPr>
            <p:spPr>
              <a:xfrm>
                <a:off x="7452320" y="2901464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1" name="グループ化 270">
            <a:extLst>
              <a:ext uri="{FF2B5EF4-FFF2-40B4-BE49-F238E27FC236}">
                <a16:creationId xmlns:a16="http://schemas.microsoft.com/office/drawing/2014/main" id="{D1102EF0-31DB-403F-8AB9-916ADA9A66F4}"/>
              </a:ext>
            </a:extLst>
          </p:cNvPr>
          <p:cNvGrpSpPr/>
          <p:nvPr/>
        </p:nvGrpSpPr>
        <p:grpSpPr>
          <a:xfrm>
            <a:off x="8071826" y="3421277"/>
            <a:ext cx="1220076" cy="755856"/>
            <a:chOff x="6938643" y="3616571"/>
            <a:chExt cx="1220076" cy="755856"/>
          </a:xfrm>
        </p:grpSpPr>
        <p:pic>
          <p:nvPicPr>
            <p:cNvPr id="365" name="図 364">
              <a:extLst>
                <a:ext uri="{FF2B5EF4-FFF2-40B4-BE49-F238E27FC236}">
                  <a16:creationId xmlns:a16="http://schemas.microsoft.com/office/drawing/2014/main" id="{1F37CA2B-F6A8-4B93-BB8C-D48D4A848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8643" y="3616571"/>
              <a:ext cx="1178961" cy="604517"/>
            </a:xfrm>
            <a:prstGeom prst="rect">
              <a:avLst/>
            </a:prstGeom>
          </p:spPr>
        </p:pic>
        <p:grpSp>
          <p:nvGrpSpPr>
            <p:cNvPr id="366" name="グループ化 365">
              <a:extLst>
                <a:ext uri="{FF2B5EF4-FFF2-40B4-BE49-F238E27FC236}">
                  <a16:creationId xmlns:a16="http://schemas.microsoft.com/office/drawing/2014/main" id="{311C61DE-413E-4EEC-B2BF-A19D582595B1}"/>
                </a:ext>
              </a:extLst>
            </p:cNvPr>
            <p:cNvGrpSpPr/>
            <p:nvPr/>
          </p:nvGrpSpPr>
          <p:grpSpPr>
            <a:xfrm flipH="1">
              <a:off x="6938643" y="4150149"/>
              <a:ext cx="1220076" cy="222278"/>
              <a:chOff x="6516215" y="2854006"/>
              <a:chExt cx="1224136" cy="222278"/>
            </a:xfrm>
          </p:grpSpPr>
          <p:sp>
            <p:nvSpPr>
              <p:cNvPr id="367" name="正方形/長方形 366">
                <a:extLst>
                  <a:ext uri="{FF2B5EF4-FFF2-40B4-BE49-F238E27FC236}">
                    <a16:creationId xmlns:a16="http://schemas.microsoft.com/office/drawing/2014/main" id="{E520A1F0-17F1-4721-92EC-4EB32667DE4A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8" name="円/楕円 29">
                <a:extLst>
                  <a:ext uri="{FF2B5EF4-FFF2-40B4-BE49-F238E27FC236}">
                    <a16:creationId xmlns:a16="http://schemas.microsoft.com/office/drawing/2014/main" id="{F0314055-D978-469B-A1CD-7E55F552F699}"/>
                  </a:ext>
                </a:extLst>
              </p:cNvPr>
              <p:cNvSpPr/>
              <p:nvPr/>
            </p:nvSpPr>
            <p:spPr>
              <a:xfrm>
                <a:off x="6637776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9" name="円/楕円 30">
                <a:extLst>
                  <a:ext uri="{FF2B5EF4-FFF2-40B4-BE49-F238E27FC236}">
                    <a16:creationId xmlns:a16="http://schemas.microsoft.com/office/drawing/2014/main" id="{3F26BED7-B370-42DF-9488-FFACA2E4FC4D}"/>
                  </a:ext>
                </a:extLst>
              </p:cNvPr>
              <p:cNvSpPr/>
              <p:nvPr/>
            </p:nvSpPr>
            <p:spPr>
              <a:xfrm>
                <a:off x="7452320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2" name="グループ化 271">
            <a:extLst>
              <a:ext uri="{FF2B5EF4-FFF2-40B4-BE49-F238E27FC236}">
                <a16:creationId xmlns:a16="http://schemas.microsoft.com/office/drawing/2014/main" id="{670CCEBA-4CBF-4E85-993A-216DE095D0BB}"/>
              </a:ext>
            </a:extLst>
          </p:cNvPr>
          <p:cNvGrpSpPr/>
          <p:nvPr/>
        </p:nvGrpSpPr>
        <p:grpSpPr>
          <a:xfrm flipH="1">
            <a:off x="6682336" y="5597602"/>
            <a:ext cx="1220076" cy="216024"/>
            <a:chOff x="6516215" y="2840614"/>
            <a:chExt cx="1224136" cy="216024"/>
          </a:xfrm>
        </p:grpSpPr>
        <p:sp>
          <p:nvSpPr>
            <p:cNvPr id="362" name="正方形/長方形 361">
              <a:extLst>
                <a:ext uri="{FF2B5EF4-FFF2-40B4-BE49-F238E27FC236}">
                  <a16:creationId xmlns:a16="http://schemas.microsoft.com/office/drawing/2014/main" id="{D0E6B637-A866-4FFA-A69E-95A9BAEBFE2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3" name="円/楕円 37">
              <a:extLst>
                <a:ext uri="{FF2B5EF4-FFF2-40B4-BE49-F238E27FC236}">
                  <a16:creationId xmlns:a16="http://schemas.microsoft.com/office/drawing/2014/main" id="{3152E4E0-ADA1-4262-8070-8BDD93C23D5E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4" name="円/楕円 38">
              <a:extLst>
                <a:ext uri="{FF2B5EF4-FFF2-40B4-BE49-F238E27FC236}">
                  <a16:creationId xmlns:a16="http://schemas.microsoft.com/office/drawing/2014/main" id="{62CF9E3D-F1C9-481A-B62B-3AB1AD95F126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73" name="図 272">
            <a:extLst>
              <a:ext uri="{FF2B5EF4-FFF2-40B4-BE49-F238E27FC236}">
                <a16:creationId xmlns:a16="http://schemas.microsoft.com/office/drawing/2014/main" id="{A07E2061-8429-4B85-B3B6-48A7CEFC8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25" y="5093386"/>
            <a:ext cx="1222553" cy="547654"/>
          </a:xfrm>
          <a:prstGeom prst="rect">
            <a:avLst/>
          </a:prstGeom>
        </p:spPr>
      </p:pic>
      <p:grpSp>
        <p:nvGrpSpPr>
          <p:cNvPr id="274" name="グループ化 273">
            <a:extLst>
              <a:ext uri="{FF2B5EF4-FFF2-40B4-BE49-F238E27FC236}">
                <a16:creationId xmlns:a16="http://schemas.microsoft.com/office/drawing/2014/main" id="{AF5AE4E6-D1EE-4B79-ABED-40D9C4716D98}"/>
              </a:ext>
            </a:extLst>
          </p:cNvPr>
          <p:cNvGrpSpPr/>
          <p:nvPr/>
        </p:nvGrpSpPr>
        <p:grpSpPr>
          <a:xfrm>
            <a:off x="4387963" y="3473213"/>
            <a:ext cx="1220076" cy="696180"/>
            <a:chOff x="2755951" y="3869257"/>
            <a:chExt cx="1220076" cy="696180"/>
          </a:xfrm>
        </p:grpSpPr>
        <p:pic>
          <p:nvPicPr>
            <p:cNvPr id="357" name="図 356">
              <a:extLst>
                <a:ext uri="{FF2B5EF4-FFF2-40B4-BE49-F238E27FC236}">
                  <a16:creationId xmlns:a16="http://schemas.microsoft.com/office/drawing/2014/main" id="{9997222A-EBD7-46E5-99CC-84AAC11D4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5951" y="3869257"/>
              <a:ext cx="1146742" cy="523198"/>
            </a:xfrm>
            <a:prstGeom prst="rect">
              <a:avLst/>
            </a:prstGeom>
          </p:spPr>
        </p:pic>
        <p:grpSp>
          <p:nvGrpSpPr>
            <p:cNvPr id="358" name="グループ化 357">
              <a:extLst>
                <a:ext uri="{FF2B5EF4-FFF2-40B4-BE49-F238E27FC236}">
                  <a16:creationId xmlns:a16="http://schemas.microsoft.com/office/drawing/2014/main" id="{1C2A6A0F-87CC-48EB-9834-02833D87A8EE}"/>
                </a:ext>
              </a:extLst>
            </p:cNvPr>
            <p:cNvGrpSpPr/>
            <p:nvPr/>
          </p:nvGrpSpPr>
          <p:grpSpPr>
            <a:xfrm flipH="1">
              <a:off x="2755951" y="4345505"/>
              <a:ext cx="1220076" cy="219932"/>
              <a:chOff x="6516215" y="2854006"/>
              <a:chExt cx="1224136" cy="219932"/>
            </a:xfrm>
          </p:grpSpPr>
          <p:sp>
            <p:nvSpPr>
              <p:cNvPr id="359" name="正方形/長方形 358">
                <a:extLst>
                  <a:ext uri="{FF2B5EF4-FFF2-40B4-BE49-F238E27FC236}">
                    <a16:creationId xmlns:a16="http://schemas.microsoft.com/office/drawing/2014/main" id="{7E0FA75D-711B-4AD6-9687-B71E253A667E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0" name="円/楕円 45">
                <a:extLst>
                  <a:ext uri="{FF2B5EF4-FFF2-40B4-BE49-F238E27FC236}">
                    <a16:creationId xmlns:a16="http://schemas.microsoft.com/office/drawing/2014/main" id="{49D0668C-8A9C-499E-9F86-FA8E9D24A529}"/>
                  </a:ext>
                </a:extLst>
              </p:cNvPr>
              <p:cNvSpPr/>
              <p:nvPr/>
            </p:nvSpPr>
            <p:spPr>
              <a:xfrm>
                <a:off x="6637776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1" name="円/楕円 46">
                <a:extLst>
                  <a:ext uri="{FF2B5EF4-FFF2-40B4-BE49-F238E27FC236}">
                    <a16:creationId xmlns:a16="http://schemas.microsoft.com/office/drawing/2014/main" id="{9C5A7EF8-C5D4-4E89-8CAA-86F5E3BEF70E}"/>
                  </a:ext>
                </a:extLst>
              </p:cNvPr>
              <p:cNvSpPr/>
              <p:nvPr/>
            </p:nvSpPr>
            <p:spPr>
              <a:xfrm>
                <a:off x="7452320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5" name="グループ化 274">
            <a:extLst>
              <a:ext uri="{FF2B5EF4-FFF2-40B4-BE49-F238E27FC236}">
                <a16:creationId xmlns:a16="http://schemas.microsoft.com/office/drawing/2014/main" id="{0340C01A-11D5-4A1F-80CE-ED1EF3D2B9D2}"/>
              </a:ext>
            </a:extLst>
          </p:cNvPr>
          <p:cNvGrpSpPr/>
          <p:nvPr/>
        </p:nvGrpSpPr>
        <p:grpSpPr>
          <a:xfrm>
            <a:off x="5139304" y="3161995"/>
            <a:ext cx="204153" cy="338725"/>
            <a:chOff x="3202124" y="3234462"/>
            <a:chExt cx="204153" cy="338725"/>
          </a:xfrm>
        </p:grpSpPr>
        <p:sp>
          <p:nvSpPr>
            <p:cNvPr id="355" name="フローチャート : 論理積ゲート 48">
              <a:extLst>
                <a:ext uri="{FF2B5EF4-FFF2-40B4-BE49-F238E27FC236}">
                  <a16:creationId xmlns:a16="http://schemas.microsoft.com/office/drawing/2014/main" id="{9063F31E-41B0-453A-872F-F0D4ACEEBC42}"/>
                </a:ext>
              </a:extLst>
            </p:cNvPr>
            <p:cNvSpPr/>
            <p:nvPr/>
          </p:nvSpPr>
          <p:spPr>
            <a:xfrm rot="4967097">
              <a:off x="3184419" y="3252167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6" name="二等辺三角形 355">
              <a:extLst>
                <a:ext uri="{FF2B5EF4-FFF2-40B4-BE49-F238E27FC236}">
                  <a16:creationId xmlns:a16="http://schemas.microsoft.com/office/drawing/2014/main" id="{28028A83-08E9-4211-BFA8-CF73D5E86739}"/>
                </a:ext>
              </a:extLst>
            </p:cNvPr>
            <p:cNvSpPr/>
            <p:nvPr/>
          </p:nvSpPr>
          <p:spPr>
            <a:xfrm rot="21033847">
              <a:off x="3212451" y="3421947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9DD81010-2CE4-4752-84E9-1FCE61B5A219}"/>
              </a:ext>
            </a:extLst>
          </p:cNvPr>
          <p:cNvGrpSpPr/>
          <p:nvPr/>
        </p:nvGrpSpPr>
        <p:grpSpPr>
          <a:xfrm rot="20030779">
            <a:off x="6729873" y="3178356"/>
            <a:ext cx="279324" cy="308066"/>
            <a:chOff x="5097861" y="3243553"/>
            <a:chExt cx="279324" cy="308066"/>
          </a:xfrm>
        </p:grpSpPr>
        <p:sp>
          <p:nvSpPr>
            <p:cNvPr id="353" name="フローチャート : 論理積ゲート 15">
              <a:extLst>
                <a:ext uri="{FF2B5EF4-FFF2-40B4-BE49-F238E27FC236}">
                  <a16:creationId xmlns:a16="http://schemas.microsoft.com/office/drawing/2014/main" id="{B8D7802B-F72D-4F9A-BB95-10FD8279BDB8}"/>
                </a:ext>
              </a:extLst>
            </p:cNvPr>
            <p:cNvSpPr/>
            <p:nvPr/>
          </p:nvSpPr>
          <p:spPr>
            <a:xfrm rot="7460238">
              <a:off x="5200386" y="3254067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4" name="二等辺三角形 353">
              <a:extLst>
                <a:ext uri="{FF2B5EF4-FFF2-40B4-BE49-F238E27FC236}">
                  <a16:creationId xmlns:a16="http://schemas.microsoft.com/office/drawing/2014/main" id="{33E471FD-CA9E-4E78-8908-A80A42DC7CDF}"/>
                </a:ext>
              </a:extLst>
            </p:cNvPr>
            <p:cNvSpPr/>
            <p:nvPr/>
          </p:nvSpPr>
          <p:spPr>
            <a:xfrm rot="2240062">
              <a:off x="5097861" y="3400379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77" name="図 276">
            <a:extLst>
              <a:ext uri="{FF2B5EF4-FFF2-40B4-BE49-F238E27FC236}">
                <a16:creationId xmlns:a16="http://schemas.microsoft.com/office/drawing/2014/main" id="{751A7E9D-BAA1-4276-991C-887BECCB8B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92" y="5172740"/>
            <a:ext cx="1109939" cy="523198"/>
          </a:xfrm>
          <a:prstGeom prst="rect">
            <a:avLst/>
          </a:prstGeom>
        </p:spPr>
      </p:pic>
      <p:pic>
        <p:nvPicPr>
          <p:cNvPr id="278" name="図 277">
            <a:extLst>
              <a:ext uri="{FF2B5EF4-FFF2-40B4-BE49-F238E27FC236}">
                <a16:creationId xmlns:a16="http://schemas.microsoft.com/office/drawing/2014/main" id="{127D26DD-DD1C-46F4-B0B0-488BCB16E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12" y="5136984"/>
            <a:ext cx="1222553" cy="547654"/>
          </a:xfrm>
          <a:prstGeom prst="rect">
            <a:avLst/>
          </a:prstGeom>
        </p:spPr>
      </p:pic>
      <p:grpSp>
        <p:nvGrpSpPr>
          <p:cNvPr id="279" name="グループ化 278">
            <a:extLst>
              <a:ext uri="{FF2B5EF4-FFF2-40B4-BE49-F238E27FC236}">
                <a16:creationId xmlns:a16="http://schemas.microsoft.com/office/drawing/2014/main" id="{A00A0587-6B5F-4B93-BD5D-2FEAEC728461}"/>
              </a:ext>
            </a:extLst>
          </p:cNvPr>
          <p:cNvGrpSpPr/>
          <p:nvPr/>
        </p:nvGrpSpPr>
        <p:grpSpPr>
          <a:xfrm rot="19341950">
            <a:off x="4614406" y="4912999"/>
            <a:ext cx="279324" cy="308066"/>
            <a:chOff x="2722738" y="4785488"/>
            <a:chExt cx="279324" cy="308066"/>
          </a:xfrm>
        </p:grpSpPr>
        <p:sp>
          <p:nvSpPr>
            <p:cNvPr id="351" name="フローチャート : 論理積ゲート 56">
              <a:extLst>
                <a:ext uri="{FF2B5EF4-FFF2-40B4-BE49-F238E27FC236}">
                  <a16:creationId xmlns:a16="http://schemas.microsoft.com/office/drawing/2014/main" id="{3AADDCD7-7211-4D15-8CE9-6516607D53F6}"/>
                </a:ext>
              </a:extLst>
            </p:cNvPr>
            <p:cNvSpPr/>
            <p:nvPr/>
          </p:nvSpPr>
          <p:spPr>
            <a:xfrm rot="7460238">
              <a:off x="2825263" y="4796002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2" name="二等辺三角形 351">
              <a:extLst>
                <a:ext uri="{FF2B5EF4-FFF2-40B4-BE49-F238E27FC236}">
                  <a16:creationId xmlns:a16="http://schemas.microsoft.com/office/drawing/2014/main" id="{BCDC111A-9C24-4397-B320-BA2CCD60B684}"/>
                </a:ext>
              </a:extLst>
            </p:cNvPr>
            <p:cNvSpPr/>
            <p:nvPr/>
          </p:nvSpPr>
          <p:spPr>
            <a:xfrm rot="2240062">
              <a:off x="2722738" y="4942314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FF34443D-B443-480D-A231-1C0635E9F9F3}"/>
              </a:ext>
            </a:extLst>
          </p:cNvPr>
          <p:cNvGrpSpPr/>
          <p:nvPr/>
        </p:nvGrpSpPr>
        <p:grpSpPr>
          <a:xfrm>
            <a:off x="3571748" y="4920960"/>
            <a:ext cx="210432" cy="351766"/>
            <a:chOff x="1795720" y="4748747"/>
            <a:chExt cx="210432" cy="351766"/>
          </a:xfrm>
        </p:grpSpPr>
        <p:sp>
          <p:nvSpPr>
            <p:cNvPr id="349" name="フローチャート : 論理積ゲート 53">
              <a:extLst>
                <a:ext uri="{FF2B5EF4-FFF2-40B4-BE49-F238E27FC236}">
                  <a16:creationId xmlns:a16="http://schemas.microsoft.com/office/drawing/2014/main" id="{1D72E854-8331-4B13-8A70-B44BAF5EA6EF}"/>
                </a:ext>
              </a:extLst>
            </p:cNvPr>
            <p:cNvSpPr/>
            <p:nvPr/>
          </p:nvSpPr>
          <p:spPr>
            <a:xfrm rot="4967097">
              <a:off x="1778015" y="4766452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0" name="二等辺三角形 349">
              <a:extLst>
                <a:ext uri="{FF2B5EF4-FFF2-40B4-BE49-F238E27FC236}">
                  <a16:creationId xmlns:a16="http://schemas.microsoft.com/office/drawing/2014/main" id="{42863BD2-F1A8-4A23-A784-513DC6A3327B}"/>
                </a:ext>
              </a:extLst>
            </p:cNvPr>
            <p:cNvSpPr/>
            <p:nvPr/>
          </p:nvSpPr>
          <p:spPr>
            <a:xfrm rot="21061896">
              <a:off x="1812326" y="4949273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1" name="グループ化 280">
            <a:extLst>
              <a:ext uri="{FF2B5EF4-FFF2-40B4-BE49-F238E27FC236}">
                <a16:creationId xmlns:a16="http://schemas.microsoft.com/office/drawing/2014/main" id="{CB2BBB40-2B7C-4802-8193-B229F054C28E}"/>
              </a:ext>
            </a:extLst>
          </p:cNvPr>
          <p:cNvGrpSpPr/>
          <p:nvPr/>
        </p:nvGrpSpPr>
        <p:grpSpPr>
          <a:xfrm>
            <a:off x="5571284" y="4922952"/>
            <a:ext cx="193826" cy="358049"/>
            <a:chOff x="3673807" y="4784292"/>
            <a:chExt cx="193826" cy="358049"/>
          </a:xfrm>
        </p:grpSpPr>
        <p:sp>
          <p:nvSpPr>
            <p:cNvPr id="347" name="フローチャート : 論理積ゲート 52">
              <a:extLst>
                <a:ext uri="{FF2B5EF4-FFF2-40B4-BE49-F238E27FC236}">
                  <a16:creationId xmlns:a16="http://schemas.microsoft.com/office/drawing/2014/main" id="{32E5FA14-4A5B-4C41-B779-379440DC8399}"/>
                </a:ext>
              </a:extLst>
            </p:cNvPr>
            <p:cNvSpPr/>
            <p:nvPr/>
          </p:nvSpPr>
          <p:spPr>
            <a:xfrm rot="5400000">
              <a:off x="3684929" y="4794806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8" name="二等辺三角形 347">
              <a:extLst>
                <a:ext uri="{FF2B5EF4-FFF2-40B4-BE49-F238E27FC236}">
                  <a16:creationId xmlns:a16="http://schemas.microsoft.com/office/drawing/2014/main" id="{049DC7DC-0332-46D5-9CEC-9DDD6CA00650}"/>
                </a:ext>
              </a:extLst>
            </p:cNvPr>
            <p:cNvSpPr/>
            <p:nvPr/>
          </p:nvSpPr>
          <p:spPr>
            <a:xfrm rot="191362">
              <a:off x="3673807" y="4991101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  <a:tint val="66000"/>
                    <a:satMod val="160000"/>
                  </a:sysClr>
                </a:gs>
                <a:gs pos="50000">
                  <a:sysClr val="window" lastClr="FFFFFF">
                    <a:lumMod val="50000"/>
                    <a:tint val="44500"/>
                    <a:satMod val="160000"/>
                  </a:sysClr>
                </a:gs>
                <a:gs pos="100000">
                  <a:sysClr val="window" lastClr="FFFFFF">
                    <a:lumMod val="50000"/>
                    <a:tint val="23500"/>
                    <a:satMod val="160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2" name="グループ化 281">
            <a:extLst>
              <a:ext uri="{FF2B5EF4-FFF2-40B4-BE49-F238E27FC236}">
                <a16:creationId xmlns:a16="http://schemas.microsoft.com/office/drawing/2014/main" id="{2D8022EA-3F23-410A-BCAD-EC80D9BB699A}"/>
              </a:ext>
            </a:extLst>
          </p:cNvPr>
          <p:cNvGrpSpPr/>
          <p:nvPr/>
        </p:nvGrpSpPr>
        <p:grpSpPr>
          <a:xfrm>
            <a:off x="6394766" y="3453213"/>
            <a:ext cx="1220568" cy="715279"/>
            <a:chOff x="4518781" y="3849256"/>
            <a:chExt cx="1220568" cy="715279"/>
          </a:xfrm>
        </p:grpSpPr>
        <p:pic>
          <p:nvPicPr>
            <p:cNvPr id="342" name="図 341">
              <a:extLst>
                <a:ext uri="{FF2B5EF4-FFF2-40B4-BE49-F238E27FC236}">
                  <a16:creationId xmlns:a16="http://schemas.microsoft.com/office/drawing/2014/main" id="{DCE657BD-E28C-46AE-B8B7-BA5CA420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664" y1="39168" x2="4664" y2="39168"/>
                          <a14:foregroundMark x1="2985" y1="43982" x2="2985" y2="43982"/>
                          <a14:foregroundMark x1="5131" y1="63239" x2="5131" y2="63239"/>
                          <a14:foregroundMark x1="3358" y1="57987" x2="3358" y2="57987"/>
                          <a14:foregroundMark x1="15112" y1="78337" x2="15112" y2="78337"/>
                          <a14:foregroundMark x1="12780" y1="12035" x2="12780" y2="12035"/>
                          <a14:foregroundMark x1="82276" y1="41794" x2="82276" y2="41794"/>
                          <a14:foregroundMark x1="70149" y1="84245" x2="70149" y2="84245"/>
                          <a14:foregroundMark x1="66231" y1="87309" x2="66231" y2="87309"/>
                          <a14:foregroundMark x1="54757" y1="86871" x2="54757" y2="86871"/>
                          <a14:foregroundMark x1="52239" y1="86433" x2="52239" y2="86433"/>
                          <a14:foregroundMark x1="26772" y1="87527" x2="26772" y2="87527"/>
                          <a14:foregroundMark x1="28638" y1="87309" x2="28638" y2="87309"/>
                          <a14:foregroundMark x1="32369" y1="87090" x2="32369" y2="87090"/>
                          <a14:foregroundMark x1="36101" y1="86433" x2="36101" y2="86433"/>
                          <a14:foregroundMark x1="38060" y1="87090" x2="38060" y2="87090"/>
                          <a14:foregroundMark x1="34981" y1="86652" x2="34981" y2="86652"/>
                          <a14:foregroundMark x1="44776" y1="86871" x2="44776" y2="86871"/>
                          <a14:foregroundMark x1="46735" y1="87090" x2="46735" y2="87090"/>
                          <a14:foregroundMark x1="49720" y1="87090" x2="49720" y2="8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8781" y="3849256"/>
              <a:ext cx="1183286" cy="578459"/>
            </a:xfrm>
            <a:prstGeom prst="rect">
              <a:avLst/>
            </a:prstGeom>
          </p:spPr>
        </p:pic>
        <p:grpSp>
          <p:nvGrpSpPr>
            <p:cNvPr id="343" name="グループ化 342">
              <a:extLst>
                <a:ext uri="{FF2B5EF4-FFF2-40B4-BE49-F238E27FC236}">
                  <a16:creationId xmlns:a16="http://schemas.microsoft.com/office/drawing/2014/main" id="{417B21F8-6C19-436A-BEA0-C55C57988C57}"/>
                </a:ext>
              </a:extLst>
            </p:cNvPr>
            <p:cNvGrpSpPr/>
            <p:nvPr/>
          </p:nvGrpSpPr>
          <p:grpSpPr>
            <a:xfrm flipH="1">
              <a:off x="4519273" y="4348511"/>
              <a:ext cx="1220076" cy="216024"/>
              <a:chOff x="6516215" y="2840614"/>
              <a:chExt cx="1224136" cy="216024"/>
            </a:xfrm>
          </p:grpSpPr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0BCFC28E-7175-437E-B4BD-BE021D099E4C}"/>
                  </a:ext>
                </a:extLst>
              </p:cNvPr>
              <p:cNvSpPr/>
              <p:nvPr/>
            </p:nvSpPr>
            <p:spPr>
              <a:xfrm>
                <a:off x="6516215" y="2840614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5" name="円/楕円 64">
                <a:extLst>
                  <a:ext uri="{FF2B5EF4-FFF2-40B4-BE49-F238E27FC236}">
                    <a16:creationId xmlns:a16="http://schemas.microsoft.com/office/drawing/2014/main" id="{1C72FB9B-B500-42AB-A79F-826680212317}"/>
                  </a:ext>
                </a:extLst>
              </p:cNvPr>
              <p:cNvSpPr/>
              <p:nvPr/>
            </p:nvSpPr>
            <p:spPr>
              <a:xfrm>
                <a:off x="6637776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6" name="円/楕円 65">
                <a:extLst>
                  <a:ext uri="{FF2B5EF4-FFF2-40B4-BE49-F238E27FC236}">
                    <a16:creationId xmlns:a16="http://schemas.microsoft.com/office/drawing/2014/main" id="{AC967EFA-DFBF-4746-B57A-21FB02969082}"/>
                  </a:ext>
                </a:extLst>
              </p:cNvPr>
              <p:cNvSpPr/>
              <p:nvPr/>
            </p:nvSpPr>
            <p:spPr>
              <a:xfrm>
                <a:off x="7452320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83" name="グループ化 282">
            <a:extLst>
              <a:ext uri="{FF2B5EF4-FFF2-40B4-BE49-F238E27FC236}">
                <a16:creationId xmlns:a16="http://schemas.microsoft.com/office/drawing/2014/main" id="{3491FA05-28C4-45AF-9313-EB365BD013E5}"/>
              </a:ext>
            </a:extLst>
          </p:cNvPr>
          <p:cNvGrpSpPr/>
          <p:nvPr/>
        </p:nvGrpSpPr>
        <p:grpSpPr>
          <a:xfrm flipH="1">
            <a:off x="4476008" y="5637217"/>
            <a:ext cx="1220076" cy="216024"/>
            <a:chOff x="6516215" y="2840614"/>
            <a:chExt cx="1224136" cy="216024"/>
          </a:xfrm>
        </p:grpSpPr>
        <p:sp>
          <p:nvSpPr>
            <p:cNvPr id="339" name="正方形/長方形 338">
              <a:extLst>
                <a:ext uri="{FF2B5EF4-FFF2-40B4-BE49-F238E27FC236}">
                  <a16:creationId xmlns:a16="http://schemas.microsoft.com/office/drawing/2014/main" id="{26B7F703-3E1D-4784-A14E-03D0EDA81C3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0" name="円/楕円 68">
              <a:extLst>
                <a:ext uri="{FF2B5EF4-FFF2-40B4-BE49-F238E27FC236}">
                  <a16:creationId xmlns:a16="http://schemas.microsoft.com/office/drawing/2014/main" id="{DD08E250-4470-4848-B728-C2DC3C007D1C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1" name="円/楕円 69">
              <a:extLst>
                <a:ext uri="{FF2B5EF4-FFF2-40B4-BE49-F238E27FC236}">
                  <a16:creationId xmlns:a16="http://schemas.microsoft.com/office/drawing/2014/main" id="{739832D5-4B1A-434E-8C73-D27CE13F7D04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4" name="グループ化 283">
            <a:extLst>
              <a:ext uri="{FF2B5EF4-FFF2-40B4-BE49-F238E27FC236}">
                <a16:creationId xmlns:a16="http://schemas.microsoft.com/office/drawing/2014/main" id="{1A6E6279-70AC-4745-B69D-F483A9C21E01}"/>
              </a:ext>
            </a:extLst>
          </p:cNvPr>
          <p:cNvGrpSpPr/>
          <p:nvPr/>
        </p:nvGrpSpPr>
        <p:grpSpPr>
          <a:xfrm flipH="1">
            <a:off x="2967712" y="5641040"/>
            <a:ext cx="1220076" cy="216024"/>
            <a:chOff x="6516215" y="2840614"/>
            <a:chExt cx="1224136" cy="216024"/>
          </a:xfrm>
        </p:grpSpPr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C1791326-58DC-40CB-94D3-A0C63E8C74A1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7" name="円/楕円 72">
              <a:extLst>
                <a:ext uri="{FF2B5EF4-FFF2-40B4-BE49-F238E27FC236}">
                  <a16:creationId xmlns:a16="http://schemas.microsoft.com/office/drawing/2014/main" id="{CE4D62B3-9190-4001-9567-7AA3B13831F6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8" name="円/楕円 73">
              <a:extLst>
                <a:ext uri="{FF2B5EF4-FFF2-40B4-BE49-F238E27FC236}">
                  <a16:creationId xmlns:a16="http://schemas.microsoft.com/office/drawing/2014/main" id="{105109A9-F767-4431-A9D2-293EF2F31AF2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85" name="図 284">
            <a:extLst>
              <a:ext uri="{FF2B5EF4-FFF2-40B4-BE49-F238E27FC236}">
                <a16:creationId xmlns:a16="http://schemas.microsoft.com/office/drawing/2014/main" id="{CA647E42-9BF2-4EF5-8995-80555D75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20" y="1852376"/>
            <a:ext cx="1182884" cy="604517"/>
          </a:xfrm>
          <a:prstGeom prst="rect">
            <a:avLst/>
          </a:prstGeom>
        </p:spPr>
      </p:pic>
      <p:cxnSp>
        <p:nvCxnSpPr>
          <p:cNvPr id="286" name="直線コネクタ 285">
            <a:extLst>
              <a:ext uri="{FF2B5EF4-FFF2-40B4-BE49-F238E27FC236}">
                <a16:creationId xmlns:a16="http://schemas.microsoft.com/office/drawing/2014/main" id="{56354B22-5AC4-4696-9F11-0828DBA638AE}"/>
              </a:ext>
            </a:extLst>
          </p:cNvPr>
          <p:cNvCxnSpPr/>
          <p:nvPr/>
        </p:nvCxnSpPr>
        <p:spPr>
          <a:xfrm>
            <a:off x="2092834" y="1604686"/>
            <a:ext cx="144469" cy="25229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7" name="直線コネクタ 286">
            <a:extLst>
              <a:ext uri="{FF2B5EF4-FFF2-40B4-BE49-F238E27FC236}">
                <a16:creationId xmlns:a16="http://schemas.microsoft.com/office/drawing/2014/main" id="{908F6A1C-85A9-4F2A-B28F-CC041D487253}"/>
              </a:ext>
            </a:extLst>
          </p:cNvPr>
          <p:cNvCxnSpPr/>
          <p:nvPr/>
        </p:nvCxnSpPr>
        <p:spPr>
          <a:xfrm>
            <a:off x="1997191" y="1638812"/>
            <a:ext cx="14077" cy="27852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8" name="直線コネクタ 287">
            <a:extLst>
              <a:ext uri="{FF2B5EF4-FFF2-40B4-BE49-F238E27FC236}">
                <a16:creationId xmlns:a16="http://schemas.microsoft.com/office/drawing/2014/main" id="{44974A2B-F8E4-4EE3-9202-ACE827117313}"/>
              </a:ext>
            </a:extLst>
          </p:cNvPr>
          <p:cNvCxnSpPr/>
          <p:nvPr/>
        </p:nvCxnSpPr>
        <p:spPr>
          <a:xfrm>
            <a:off x="2044943" y="1620072"/>
            <a:ext cx="82960" cy="29726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89" name="フローチャート : 論理積ゲート 89">
            <a:extLst>
              <a:ext uri="{FF2B5EF4-FFF2-40B4-BE49-F238E27FC236}">
                <a16:creationId xmlns:a16="http://schemas.microsoft.com/office/drawing/2014/main" id="{F3754CE2-D181-47E3-82B9-E8D679FF85FC}"/>
              </a:ext>
            </a:extLst>
          </p:cNvPr>
          <p:cNvSpPr/>
          <p:nvPr/>
        </p:nvSpPr>
        <p:spPr>
          <a:xfrm rot="14859611">
            <a:off x="1939318" y="1430698"/>
            <a:ext cx="168590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90" name="直線コネクタ 289">
            <a:extLst>
              <a:ext uri="{FF2B5EF4-FFF2-40B4-BE49-F238E27FC236}">
                <a16:creationId xmlns:a16="http://schemas.microsoft.com/office/drawing/2014/main" id="{3F8D07AC-49BF-4343-8522-1BEA792F1478}"/>
              </a:ext>
            </a:extLst>
          </p:cNvPr>
          <p:cNvCxnSpPr/>
          <p:nvPr/>
        </p:nvCxnSpPr>
        <p:spPr>
          <a:xfrm>
            <a:off x="2149591" y="1596993"/>
            <a:ext cx="175425" cy="200761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1" name="直線コネクタ 290">
            <a:extLst>
              <a:ext uri="{FF2B5EF4-FFF2-40B4-BE49-F238E27FC236}">
                <a16:creationId xmlns:a16="http://schemas.microsoft.com/office/drawing/2014/main" id="{3723BEEC-BEEA-4B09-9754-23BECCBBA28D}"/>
              </a:ext>
            </a:extLst>
          </p:cNvPr>
          <p:cNvCxnSpPr/>
          <p:nvPr/>
        </p:nvCxnSpPr>
        <p:spPr>
          <a:xfrm rot="2881771">
            <a:off x="2781317" y="1658622"/>
            <a:ext cx="144469" cy="256005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2" name="直線コネクタ 291">
            <a:extLst>
              <a:ext uri="{FF2B5EF4-FFF2-40B4-BE49-F238E27FC236}">
                <a16:creationId xmlns:a16="http://schemas.microsoft.com/office/drawing/2014/main" id="{5C6927F1-5C1C-46E4-AB28-7E256D3FA10E}"/>
              </a:ext>
            </a:extLst>
          </p:cNvPr>
          <p:cNvCxnSpPr/>
          <p:nvPr/>
        </p:nvCxnSpPr>
        <p:spPr>
          <a:xfrm rot="2881771">
            <a:off x="2703314" y="1557790"/>
            <a:ext cx="14077" cy="282617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6289613A-6D5F-4CA2-AE17-A7405CBF9055}"/>
              </a:ext>
            </a:extLst>
          </p:cNvPr>
          <p:cNvCxnSpPr/>
          <p:nvPr/>
        </p:nvCxnSpPr>
        <p:spPr>
          <a:xfrm rot="2881771">
            <a:off x="2730908" y="1603034"/>
            <a:ext cx="82960" cy="301632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4" name="フローチャート : 論理積ゲート 107">
            <a:extLst>
              <a:ext uri="{FF2B5EF4-FFF2-40B4-BE49-F238E27FC236}">
                <a16:creationId xmlns:a16="http://schemas.microsoft.com/office/drawing/2014/main" id="{ABED3FB2-78C2-4B91-A09D-8283B3D5AE7F}"/>
              </a:ext>
            </a:extLst>
          </p:cNvPr>
          <p:cNvSpPr/>
          <p:nvPr/>
        </p:nvSpPr>
        <p:spPr>
          <a:xfrm rot="17741382">
            <a:off x="2827409" y="1446924"/>
            <a:ext cx="171069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E3027FAD-03A0-4E4E-81F7-46FB52888C4E}"/>
              </a:ext>
            </a:extLst>
          </p:cNvPr>
          <p:cNvCxnSpPr/>
          <p:nvPr/>
        </p:nvCxnSpPr>
        <p:spPr>
          <a:xfrm rot="2881771">
            <a:off x="2839390" y="1715767"/>
            <a:ext cx="175425" cy="20371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6" name="台形 295">
            <a:extLst>
              <a:ext uri="{FF2B5EF4-FFF2-40B4-BE49-F238E27FC236}">
                <a16:creationId xmlns:a16="http://schemas.microsoft.com/office/drawing/2014/main" id="{0B9DF180-EADE-4369-8A3E-C6A07F5BB066}"/>
              </a:ext>
            </a:extLst>
          </p:cNvPr>
          <p:cNvSpPr/>
          <p:nvPr/>
        </p:nvSpPr>
        <p:spPr>
          <a:xfrm rot="10800000">
            <a:off x="3315518" y="1661647"/>
            <a:ext cx="1912034" cy="749305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97" name="図 296">
            <a:extLst>
              <a:ext uri="{FF2B5EF4-FFF2-40B4-BE49-F238E27FC236}">
                <a16:creationId xmlns:a16="http://schemas.microsoft.com/office/drawing/2014/main" id="{6200236D-35EA-4DB1-A9F0-CD114C543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32" y="1816371"/>
            <a:ext cx="1182884" cy="604517"/>
          </a:xfrm>
          <a:prstGeom prst="rect">
            <a:avLst/>
          </a:prstGeom>
        </p:spPr>
      </p:pic>
      <p:sp>
        <p:nvSpPr>
          <p:cNvPr id="298" name="台形 297">
            <a:extLst>
              <a:ext uri="{FF2B5EF4-FFF2-40B4-BE49-F238E27FC236}">
                <a16:creationId xmlns:a16="http://schemas.microsoft.com/office/drawing/2014/main" id="{FB2A08B4-B8E6-41E8-B3FD-0B8DC99AEE39}"/>
              </a:ext>
            </a:extLst>
          </p:cNvPr>
          <p:cNvSpPr/>
          <p:nvPr/>
        </p:nvSpPr>
        <p:spPr>
          <a:xfrm rot="10800000">
            <a:off x="3341396" y="1769259"/>
            <a:ext cx="1886156" cy="641693"/>
          </a:xfrm>
          <a:prstGeom prst="trapezoid">
            <a:avLst/>
          </a:prstGeom>
          <a:solidFill>
            <a:srgbClr val="9BBB59">
              <a:lumMod val="40000"/>
              <a:lumOff val="60000"/>
              <a:alpha val="7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99" name="台形 298">
            <a:extLst>
              <a:ext uri="{FF2B5EF4-FFF2-40B4-BE49-F238E27FC236}">
                <a16:creationId xmlns:a16="http://schemas.microsoft.com/office/drawing/2014/main" id="{C057710D-0C32-4280-9BDF-898B6814C7EF}"/>
              </a:ext>
            </a:extLst>
          </p:cNvPr>
          <p:cNvSpPr/>
          <p:nvPr/>
        </p:nvSpPr>
        <p:spPr>
          <a:xfrm rot="10800000">
            <a:off x="5347878" y="1778072"/>
            <a:ext cx="2554534" cy="635583"/>
          </a:xfrm>
          <a:prstGeom prst="trapezoid">
            <a:avLst/>
          </a:prstGeom>
          <a:solidFill>
            <a:sysClr val="window" lastClr="FFFFFF">
              <a:lumMod val="65000"/>
              <a:alpha val="75000"/>
            </a:sys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00" name="図 299">
            <a:extLst>
              <a:ext uri="{FF2B5EF4-FFF2-40B4-BE49-F238E27FC236}">
                <a16:creationId xmlns:a16="http://schemas.microsoft.com/office/drawing/2014/main" id="{6E20BDA2-176A-4FA0-BD81-AEC603063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5480" y="3469409"/>
            <a:ext cx="1146742" cy="523198"/>
          </a:xfrm>
          <a:prstGeom prst="rect">
            <a:avLst/>
          </a:prstGeom>
        </p:spPr>
      </p:pic>
      <p:grpSp>
        <p:nvGrpSpPr>
          <p:cNvPr id="301" name="グループ化 300">
            <a:extLst>
              <a:ext uri="{FF2B5EF4-FFF2-40B4-BE49-F238E27FC236}">
                <a16:creationId xmlns:a16="http://schemas.microsoft.com/office/drawing/2014/main" id="{C785E700-DF4D-4F86-B2AE-0A1CA921C4B6}"/>
              </a:ext>
            </a:extLst>
          </p:cNvPr>
          <p:cNvGrpSpPr/>
          <p:nvPr/>
        </p:nvGrpSpPr>
        <p:grpSpPr>
          <a:xfrm flipH="1">
            <a:off x="2705480" y="3945657"/>
            <a:ext cx="1220076" cy="219932"/>
            <a:chOff x="6516215" y="2854006"/>
            <a:chExt cx="1224136" cy="219932"/>
          </a:xfrm>
        </p:grpSpPr>
        <p:sp>
          <p:nvSpPr>
            <p:cNvPr id="333" name="正方形/長方形 332">
              <a:extLst>
                <a:ext uri="{FF2B5EF4-FFF2-40B4-BE49-F238E27FC236}">
                  <a16:creationId xmlns:a16="http://schemas.microsoft.com/office/drawing/2014/main" id="{809CF61A-67C1-4AA7-828E-8ECE01B4BAD1}"/>
                </a:ext>
              </a:extLst>
            </p:cNvPr>
            <p:cNvSpPr/>
            <p:nvPr/>
          </p:nvSpPr>
          <p:spPr>
            <a:xfrm>
              <a:off x="6516215" y="2854006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4" name="円/楕円 114">
              <a:extLst>
                <a:ext uri="{FF2B5EF4-FFF2-40B4-BE49-F238E27FC236}">
                  <a16:creationId xmlns:a16="http://schemas.microsoft.com/office/drawing/2014/main" id="{BD5B27BE-9E52-41BE-A10B-0A92B951CBAE}"/>
                </a:ext>
              </a:extLst>
            </p:cNvPr>
            <p:cNvSpPr/>
            <p:nvPr/>
          </p:nvSpPr>
          <p:spPr>
            <a:xfrm>
              <a:off x="6637776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5" name="円/楕円 115">
              <a:extLst>
                <a:ext uri="{FF2B5EF4-FFF2-40B4-BE49-F238E27FC236}">
                  <a16:creationId xmlns:a16="http://schemas.microsoft.com/office/drawing/2014/main" id="{BB2A5DE7-05D8-4B0D-883D-87B638E50E7E}"/>
                </a:ext>
              </a:extLst>
            </p:cNvPr>
            <p:cNvSpPr/>
            <p:nvPr/>
          </p:nvSpPr>
          <p:spPr>
            <a:xfrm>
              <a:off x="7452320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302" name="図 301">
            <a:extLst>
              <a:ext uri="{FF2B5EF4-FFF2-40B4-BE49-F238E27FC236}">
                <a16:creationId xmlns:a16="http://schemas.microsoft.com/office/drawing/2014/main" id="{661AF632-D08C-4294-A54E-78C006522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70" y="4777536"/>
            <a:ext cx="1222553" cy="547654"/>
          </a:xfrm>
          <a:prstGeom prst="rect">
            <a:avLst/>
          </a:prstGeom>
        </p:spPr>
      </p:pic>
      <p:sp>
        <p:nvSpPr>
          <p:cNvPr id="303" name="曲折矢印 1035">
            <a:extLst>
              <a:ext uri="{FF2B5EF4-FFF2-40B4-BE49-F238E27FC236}">
                <a16:creationId xmlns:a16="http://schemas.microsoft.com/office/drawing/2014/main" id="{03C80F7C-CD96-4CCB-8DF3-E1E8C3303742}"/>
              </a:ext>
            </a:extLst>
          </p:cNvPr>
          <p:cNvSpPr/>
          <p:nvPr/>
        </p:nvSpPr>
        <p:spPr>
          <a:xfrm rot="10800000">
            <a:off x="9564977" y="3043283"/>
            <a:ext cx="876704" cy="946734"/>
          </a:xfrm>
          <a:prstGeom prst="bentArrow">
            <a:avLst>
              <a:gd name="adj1" fmla="val 19994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4" name="曲折矢印 126">
            <a:extLst>
              <a:ext uri="{FF2B5EF4-FFF2-40B4-BE49-F238E27FC236}">
                <a16:creationId xmlns:a16="http://schemas.microsoft.com/office/drawing/2014/main" id="{C62112BF-1492-4C86-94E4-8D2333435298}"/>
              </a:ext>
            </a:extLst>
          </p:cNvPr>
          <p:cNvSpPr/>
          <p:nvPr/>
        </p:nvSpPr>
        <p:spPr>
          <a:xfrm rot="10800000" flipH="1">
            <a:off x="2076522" y="4744904"/>
            <a:ext cx="770308" cy="946902"/>
          </a:xfrm>
          <a:prstGeom prst="bentArrow">
            <a:avLst>
              <a:gd name="adj1" fmla="val 21201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5" name="右矢印 1036">
            <a:extLst>
              <a:ext uri="{FF2B5EF4-FFF2-40B4-BE49-F238E27FC236}">
                <a16:creationId xmlns:a16="http://schemas.microsoft.com/office/drawing/2014/main" id="{EDC5F929-E729-405A-A3E5-9FAE3CF6CF2B}"/>
              </a:ext>
            </a:extLst>
          </p:cNvPr>
          <p:cNvSpPr/>
          <p:nvPr/>
        </p:nvSpPr>
        <p:spPr>
          <a:xfrm>
            <a:off x="10290425" y="4965198"/>
            <a:ext cx="327297" cy="284209"/>
          </a:xfrm>
          <a:prstGeom prst="rightArrow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306" name="グループ化 305">
            <a:extLst>
              <a:ext uri="{FF2B5EF4-FFF2-40B4-BE49-F238E27FC236}">
                <a16:creationId xmlns:a16="http://schemas.microsoft.com/office/drawing/2014/main" id="{B0D46042-E8D3-4D10-884E-1A9C5F000ADC}"/>
              </a:ext>
            </a:extLst>
          </p:cNvPr>
          <p:cNvGrpSpPr/>
          <p:nvPr/>
        </p:nvGrpSpPr>
        <p:grpSpPr>
          <a:xfrm flipH="1">
            <a:off x="8523096" y="5587926"/>
            <a:ext cx="1220076" cy="216024"/>
            <a:chOff x="6516215" y="2840614"/>
            <a:chExt cx="1224136" cy="216024"/>
          </a:xfrm>
        </p:grpSpPr>
        <p:sp>
          <p:nvSpPr>
            <p:cNvPr id="330" name="正方形/長方形 329">
              <a:extLst>
                <a:ext uri="{FF2B5EF4-FFF2-40B4-BE49-F238E27FC236}">
                  <a16:creationId xmlns:a16="http://schemas.microsoft.com/office/drawing/2014/main" id="{670E7FA5-14AA-4FD7-A827-76637D1C9D43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1" name="円/楕円 132">
              <a:extLst>
                <a:ext uri="{FF2B5EF4-FFF2-40B4-BE49-F238E27FC236}">
                  <a16:creationId xmlns:a16="http://schemas.microsoft.com/office/drawing/2014/main" id="{F52BCFE2-0FC5-4872-93FD-422294C2B2B3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2" name="円/楕円 133">
              <a:extLst>
                <a:ext uri="{FF2B5EF4-FFF2-40B4-BE49-F238E27FC236}">
                  <a16:creationId xmlns:a16="http://schemas.microsoft.com/office/drawing/2014/main" id="{1E774556-2C66-4AD8-97D8-131F41E127FA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9E571113-C409-41F5-94E5-605D15EB5DB8}"/>
              </a:ext>
            </a:extLst>
          </p:cNvPr>
          <p:cNvSpPr txBox="1"/>
          <p:nvPr/>
        </p:nvSpPr>
        <p:spPr>
          <a:xfrm>
            <a:off x="1739516" y="2714696"/>
            <a:ext cx="252499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Oven</a:t>
            </a:r>
          </a:p>
        </p:txBody>
      </p:sp>
      <p:sp>
        <p:nvSpPr>
          <p:cNvPr id="308" name="テキスト ボックス 307">
            <a:extLst>
              <a:ext uri="{FF2B5EF4-FFF2-40B4-BE49-F238E27FC236}">
                <a16:creationId xmlns:a16="http://schemas.microsoft.com/office/drawing/2014/main" id="{CCF9630B-1390-4245-BAE2-6CB8761C8D0C}"/>
              </a:ext>
            </a:extLst>
          </p:cNvPr>
          <p:cNvSpPr txBox="1"/>
          <p:nvPr/>
        </p:nvSpPr>
        <p:spPr>
          <a:xfrm>
            <a:off x="5126694" y="2714696"/>
            <a:ext cx="211489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Coat</a:t>
            </a:r>
          </a:p>
        </p:txBody>
      </p:sp>
      <p:grpSp>
        <p:nvGrpSpPr>
          <p:cNvPr id="309" name="グループ化 308">
            <a:extLst>
              <a:ext uri="{FF2B5EF4-FFF2-40B4-BE49-F238E27FC236}">
                <a16:creationId xmlns:a16="http://schemas.microsoft.com/office/drawing/2014/main" id="{DB4273CE-1B19-4EF0-A351-671C4141C889}"/>
              </a:ext>
            </a:extLst>
          </p:cNvPr>
          <p:cNvGrpSpPr/>
          <p:nvPr/>
        </p:nvGrpSpPr>
        <p:grpSpPr>
          <a:xfrm>
            <a:off x="7775658" y="3542264"/>
            <a:ext cx="726200" cy="617870"/>
            <a:chOff x="5912177" y="3540636"/>
            <a:chExt cx="726200" cy="617870"/>
          </a:xfrm>
        </p:grpSpPr>
        <p:sp>
          <p:nvSpPr>
            <p:cNvPr id="325" name="正方形/長方形 324">
              <a:extLst>
                <a:ext uri="{FF2B5EF4-FFF2-40B4-BE49-F238E27FC236}">
                  <a16:creationId xmlns:a16="http://schemas.microsoft.com/office/drawing/2014/main" id="{9D2A8633-FEC2-4193-BD16-28810E1E49AC}"/>
                </a:ext>
              </a:extLst>
            </p:cNvPr>
            <p:cNvSpPr/>
            <p:nvPr/>
          </p:nvSpPr>
          <p:spPr>
            <a:xfrm rot="2834246">
              <a:off x="6128322" y="3717953"/>
              <a:ext cx="400353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6" name="正方形/長方形 325">
              <a:extLst>
                <a:ext uri="{FF2B5EF4-FFF2-40B4-BE49-F238E27FC236}">
                  <a16:creationId xmlns:a16="http://schemas.microsoft.com/office/drawing/2014/main" id="{3B676873-3FE7-4EC2-8CAB-1E37F9FDE19B}"/>
                </a:ext>
              </a:extLst>
            </p:cNvPr>
            <p:cNvSpPr/>
            <p:nvPr/>
          </p:nvSpPr>
          <p:spPr>
            <a:xfrm rot="18040660">
              <a:off x="5943264" y="3711641"/>
              <a:ext cx="382354" cy="1094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7" name="フローチャート : 論理積ゲート 1038">
              <a:extLst>
                <a:ext uri="{FF2B5EF4-FFF2-40B4-BE49-F238E27FC236}">
                  <a16:creationId xmlns:a16="http://schemas.microsoft.com/office/drawing/2014/main" id="{5F9D5B95-1A79-43C8-93E3-64065CC5D695}"/>
                </a:ext>
              </a:extLst>
            </p:cNvPr>
            <p:cNvSpPr/>
            <p:nvPr/>
          </p:nvSpPr>
          <p:spPr>
            <a:xfrm rot="16200000">
              <a:off x="5937289" y="3869429"/>
              <a:ext cx="263965" cy="314190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8" name="円/楕円 1039">
              <a:extLst>
                <a:ext uri="{FF2B5EF4-FFF2-40B4-BE49-F238E27FC236}">
                  <a16:creationId xmlns:a16="http://schemas.microsoft.com/office/drawing/2014/main" id="{D2127F9B-2A85-4C5E-BC34-E5B1B93A45FE}"/>
                </a:ext>
              </a:extLst>
            </p:cNvPr>
            <p:cNvSpPr/>
            <p:nvPr/>
          </p:nvSpPr>
          <p:spPr>
            <a:xfrm>
              <a:off x="6396798" y="3815997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9" name="直線コネクタ 328">
              <a:extLst>
                <a:ext uri="{FF2B5EF4-FFF2-40B4-BE49-F238E27FC236}">
                  <a16:creationId xmlns:a16="http://schemas.microsoft.com/office/drawing/2014/main" id="{40564ED1-42FB-49DE-A9DF-CC2368EEBC51}"/>
                </a:ext>
              </a:extLst>
            </p:cNvPr>
            <p:cNvCxnSpPr>
              <a:stCxn id="328" idx="7"/>
            </p:cNvCxnSpPr>
            <p:nvPr/>
          </p:nvCxnSpPr>
          <p:spPr>
            <a:xfrm flipV="1">
              <a:off x="6555124" y="3794972"/>
              <a:ext cx="83253" cy="4900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919C038D-25EF-4496-A338-5A56420ADBCD}"/>
              </a:ext>
            </a:extLst>
          </p:cNvPr>
          <p:cNvSpPr/>
          <p:nvPr/>
        </p:nvSpPr>
        <p:spPr>
          <a:xfrm rot="15684544">
            <a:off x="9081057" y="3670373"/>
            <a:ext cx="502571" cy="826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11" name="フローチャート : 論理積ゲート 147">
            <a:extLst>
              <a:ext uri="{FF2B5EF4-FFF2-40B4-BE49-F238E27FC236}">
                <a16:creationId xmlns:a16="http://schemas.microsoft.com/office/drawing/2014/main" id="{829C1B93-9E20-4075-8B11-9AFF7B2AB243}"/>
              </a:ext>
            </a:extLst>
          </p:cNvPr>
          <p:cNvSpPr/>
          <p:nvPr/>
        </p:nvSpPr>
        <p:spPr>
          <a:xfrm rot="16200000">
            <a:off x="9275900" y="3866813"/>
            <a:ext cx="263965" cy="314190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312" name="グループ化 311">
            <a:extLst>
              <a:ext uri="{FF2B5EF4-FFF2-40B4-BE49-F238E27FC236}">
                <a16:creationId xmlns:a16="http://schemas.microsoft.com/office/drawing/2014/main" id="{F4DDF02E-5E3A-4706-AF07-395538728C61}"/>
              </a:ext>
            </a:extLst>
          </p:cNvPr>
          <p:cNvGrpSpPr/>
          <p:nvPr/>
        </p:nvGrpSpPr>
        <p:grpSpPr>
          <a:xfrm>
            <a:off x="8819335" y="3157738"/>
            <a:ext cx="508669" cy="302772"/>
            <a:chOff x="7187322" y="3553782"/>
            <a:chExt cx="508669" cy="302772"/>
          </a:xfrm>
        </p:grpSpPr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5365F77B-F1A0-443F-A07B-51750A0C9E7F}"/>
                </a:ext>
              </a:extLst>
            </p:cNvPr>
            <p:cNvSpPr/>
            <p:nvPr/>
          </p:nvSpPr>
          <p:spPr>
            <a:xfrm rot="1921139">
              <a:off x="7295638" y="3751868"/>
              <a:ext cx="400353" cy="580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" name="円/楕円 148">
              <a:extLst>
                <a:ext uri="{FF2B5EF4-FFF2-40B4-BE49-F238E27FC236}">
                  <a16:creationId xmlns:a16="http://schemas.microsoft.com/office/drawing/2014/main" id="{072DE769-46DB-4A92-B40F-7A6AA00F2A59}"/>
                </a:ext>
              </a:extLst>
            </p:cNvPr>
            <p:cNvSpPr/>
            <p:nvPr/>
          </p:nvSpPr>
          <p:spPr>
            <a:xfrm>
              <a:off x="7187322" y="3553782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4" name="直線コネクタ 323">
              <a:extLst>
                <a:ext uri="{FF2B5EF4-FFF2-40B4-BE49-F238E27FC236}">
                  <a16:creationId xmlns:a16="http://schemas.microsoft.com/office/drawing/2014/main" id="{053187C5-7BE5-4441-BD05-4C4DB5C9EBDB}"/>
                </a:ext>
              </a:extLst>
            </p:cNvPr>
            <p:cNvCxnSpPr>
              <a:stCxn id="323" idx="4"/>
            </p:cNvCxnSpPr>
            <p:nvPr/>
          </p:nvCxnSpPr>
          <p:spPr>
            <a:xfrm>
              <a:off x="7280067" y="3744868"/>
              <a:ext cx="0" cy="11168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3" name="テキスト ボックス 312">
            <a:extLst>
              <a:ext uri="{FF2B5EF4-FFF2-40B4-BE49-F238E27FC236}">
                <a16:creationId xmlns:a16="http://schemas.microsoft.com/office/drawing/2014/main" id="{3A970110-11B2-49D4-A95A-D807402A2CE2}"/>
              </a:ext>
            </a:extLst>
          </p:cNvPr>
          <p:cNvSpPr txBox="1"/>
          <p:nvPr/>
        </p:nvSpPr>
        <p:spPr>
          <a:xfrm>
            <a:off x="6682336" y="4474740"/>
            <a:ext cx="184076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Topcoat Oven</a:t>
            </a:r>
          </a:p>
        </p:txBody>
      </p:sp>
      <p:sp>
        <p:nvSpPr>
          <p:cNvPr id="314" name="テキスト ボックス 313">
            <a:extLst>
              <a:ext uri="{FF2B5EF4-FFF2-40B4-BE49-F238E27FC236}">
                <a16:creationId xmlns:a16="http://schemas.microsoft.com/office/drawing/2014/main" id="{A6BDB965-6F98-4A46-B794-B688E171C653}"/>
              </a:ext>
            </a:extLst>
          </p:cNvPr>
          <p:cNvSpPr txBox="1"/>
          <p:nvPr/>
        </p:nvSpPr>
        <p:spPr>
          <a:xfrm>
            <a:off x="3884390" y="4473116"/>
            <a:ext cx="15727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 Coat</a:t>
            </a:r>
          </a:p>
        </p:txBody>
      </p:sp>
      <p:sp>
        <p:nvSpPr>
          <p:cNvPr id="315" name="テキスト ボックス 314">
            <a:extLst>
              <a:ext uri="{FF2B5EF4-FFF2-40B4-BE49-F238E27FC236}">
                <a16:creationId xmlns:a16="http://schemas.microsoft.com/office/drawing/2014/main" id="{97ED4C15-8339-4A1F-93DC-E1FFF4A827F7}"/>
              </a:ext>
            </a:extLst>
          </p:cNvPr>
          <p:cNvSpPr txBox="1"/>
          <p:nvPr/>
        </p:nvSpPr>
        <p:spPr>
          <a:xfrm>
            <a:off x="8562407" y="4474740"/>
            <a:ext cx="217810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Assembly Line</a:t>
            </a: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19C7373A-16C9-4A25-A50E-B8E9A01B8BC8}"/>
              </a:ext>
            </a:extLst>
          </p:cNvPr>
          <p:cNvSpPr txBox="1"/>
          <p:nvPr/>
        </p:nvSpPr>
        <p:spPr>
          <a:xfrm>
            <a:off x="7417822" y="2714696"/>
            <a:ext cx="296265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Sealing/Undercoat</a:t>
            </a: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5113FE0-BE7F-440D-949B-D969CC991347}"/>
              </a:ext>
            </a:extLst>
          </p:cNvPr>
          <p:cNvSpPr txBox="1"/>
          <p:nvPr/>
        </p:nvSpPr>
        <p:spPr>
          <a:xfrm>
            <a:off x="5807969" y="1160748"/>
            <a:ext cx="26100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b="1" u="sng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Electrodeposition (ED)</a:t>
            </a:r>
          </a:p>
        </p:txBody>
      </p:sp>
      <p:sp>
        <p:nvSpPr>
          <p:cNvPr id="318" name="テキスト ボックス 317">
            <a:extLst>
              <a:ext uri="{FF2B5EF4-FFF2-40B4-BE49-F238E27FC236}">
                <a16:creationId xmlns:a16="http://schemas.microsoft.com/office/drawing/2014/main" id="{6D2C1F85-6DDA-4E42-80DC-124834E1AE52}"/>
              </a:ext>
            </a:extLst>
          </p:cNvPr>
          <p:cNvSpPr txBox="1"/>
          <p:nvPr/>
        </p:nvSpPr>
        <p:spPr>
          <a:xfrm>
            <a:off x="3483887" y="1120678"/>
            <a:ext cx="15319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Preparation</a:t>
            </a:r>
          </a:p>
        </p:txBody>
      </p:sp>
      <p:cxnSp>
        <p:nvCxnSpPr>
          <p:cNvPr id="319" name="直線矢印コネクタ 318">
            <a:extLst>
              <a:ext uri="{FF2B5EF4-FFF2-40B4-BE49-F238E27FC236}">
                <a16:creationId xmlns:a16="http://schemas.microsoft.com/office/drawing/2014/main" id="{2C819D3B-6781-4F32-87B0-FE612BDBC023}"/>
              </a:ext>
            </a:extLst>
          </p:cNvPr>
          <p:cNvCxnSpPr/>
          <p:nvPr/>
        </p:nvCxnSpPr>
        <p:spPr>
          <a:xfrm>
            <a:off x="2632519" y="2528900"/>
            <a:ext cx="7370811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0" name="直線矢印コネクタ 319">
            <a:extLst>
              <a:ext uri="{FF2B5EF4-FFF2-40B4-BE49-F238E27FC236}">
                <a16:creationId xmlns:a16="http://schemas.microsoft.com/office/drawing/2014/main" id="{4F3C30F1-A988-40C0-991F-3C6DB36F8605}"/>
              </a:ext>
            </a:extLst>
          </p:cNvPr>
          <p:cNvCxnSpPr/>
          <p:nvPr/>
        </p:nvCxnSpPr>
        <p:spPr>
          <a:xfrm flipH="1">
            <a:off x="2465588" y="4298872"/>
            <a:ext cx="6539236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1" name="直線矢印コネクタ 320">
            <a:extLst>
              <a:ext uri="{FF2B5EF4-FFF2-40B4-BE49-F238E27FC236}">
                <a16:creationId xmlns:a16="http://schemas.microsoft.com/office/drawing/2014/main" id="{D18967D2-6423-4F4C-803D-69884AD6A79B}"/>
              </a:ext>
            </a:extLst>
          </p:cNvPr>
          <p:cNvCxnSpPr/>
          <p:nvPr/>
        </p:nvCxnSpPr>
        <p:spPr>
          <a:xfrm>
            <a:off x="3153216" y="5913276"/>
            <a:ext cx="5652000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F05F6371-61A7-41E4-BD1C-FD0E09BCC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CF9ED7-E2E0-3722-5FA8-70223674308A}"/>
              </a:ext>
            </a:extLst>
          </p:cNvPr>
          <p:cNvSpPr txBox="1"/>
          <p:nvPr/>
        </p:nvSpPr>
        <p:spPr>
          <a:xfrm>
            <a:off x="11324" y="1818687"/>
            <a:ext cx="175118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>
                <a:latin typeface="+mn-lt"/>
              </a:rPr>
              <a:t>Base-coat</a:t>
            </a:r>
            <a:br>
              <a:rPr kumimoji="1" lang="en-US" altLang="ja-JP" dirty="0">
                <a:latin typeface="+mn-lt"/>
              </a:rPr>
            </a:br>
            <a:endParaRPr kumimoji="1" lang="en-US" altLang="ja-JP" sz="8000" dirty="0">
              <a:latin typeface="+mn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>
                <a:latin typeface="+mn-lt"/>
              </a:rPr>
              <a:t>Intermediate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dirty="0">
                <a:latin typeface="+mn-lt"/>
              </a:rPr>
              <a:t>-coat</a:t>
            </a:r>
            <a:br>
              <a:rPr kumimoji="1" lang="en-US" altLang="ja-JP" dirty="0">
                <a:latin typeface="+mn-lt"/>
              </a:rPr>
            </a:br>
            <a:endParaRPr kumimoji="1" lang="en-US" altLang="ja-JP" sz="8000" dirty="0">
              <a:latin typeface="+mn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>
                <a:latin typeface="+mn-lt"/>
              </a:rPr>
              <a:t>Top-coat</a:t>
            </a:r>
            <a:endParaRPr kumimoji="1" lang="ja-JP" altLang="en-US" dirty="0" err="1">
              <a:latin typeface="+mn-lt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622DCB8-3670-1BD0-5797-21EC3FD06E41}"/>
              </a:ext>
            </a:extLst>
          </p:cNvPr>
          <p:cNvCxnSpPr>
            <a:cxnSpLocks/>
            <a:stCxn id="6" idx="1"/>
            <a:endCxn id="317" idx="3"/>
          </p:cNvCxnSpPr>
          <p:nvPr/>
        </p:nvCxnSpPr>
        <p:spPr>
          <a:xfrm flipH="1">
            <a:off x="8417996" y="945595"/>
            <a:ext cx="2246784" cy="4152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4384E4-BC41-8A78-FDE4-9FDDAE0CAFF7}"/>
              </a:ext>
            </a:extLst>
          </p:cNvPr>
          <p:cNvSpPr txBox="1"/>
          <p:nvPr/>
        </p:nvSpPr>
        <p:spPr>
          <a:xfrm>
            <a:off x="10664780" y="622429"/>
            <a:ext cx="1479892" cy="646331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We focus on</a:t>
            </a:r>
            <a:br>
              <a:rPr lang="en-US" altLang="ja-JP" dirty="0"/>
            </a:br>
            <a:r>
              <a:rPr lang="en-US" altLang="ja-JP" dirty="0"/>
              <a:t>this process.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6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03854 0.05763 C 0.04662 0.07129 0.05872 0.07939 0.07148 0.07939 C 0.08568 0.07939 0.09714 0.07129 0.10534 0.05763 L 0.14427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39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Importance of ED for safety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No, because </a:t>
            </a:r>
            <a:r>
              <a:rPr lang="en-US" altLang="ja-JP" sz="2400" dirty="0">
                <a:solidFill>
                  <a:srgbClr val="C00000"/>
                </a:solidFill>
              </a:rPr>
              <a:t>corrosion</a:t>
            </a:r>
            <a:r>
              <a:rPr lang="en-US" altLang="ja-JP" sz="2400" dirty="0"/>
              <a:t> significantly </a:t>
            </a:r>
            <a:r>
              <a:rPr lang="en-US" altLang="ja-JP" sz="2400" dirty="0">
                <a:solidFill>
                  <a:srgbClr val="0000CC"/>
                </a:solidFill>
              </a:rPr>
              <a:t>reduces the strength and stiffness </a:t>
            </a:r>
            <a:r>
              <a:rPr lang="en-US" altLang="ja-JP" sz="2400" dirty="0"/>
              <a:t>of a car.</a:t>
            </a:r>
            <a:endParaRPr lang="en-US" altLang="ja-JP" sz="2400" dirty="0">
              <a:latin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</a:rPr>
              <a:t>As corrosion progresses, the initial strength and stiffness cannot be guaranteed.</a:t>
            </a:r>
          </a:p>
          <a:p>
            <a:r>
              <a:rPr lang="en-US" altLang="ja-JP" sz="2400" dirty="0"/>
              <a:t>Nevertheless, the safety i</a:t>
            </a:r>
            <a:r>
              <a:rPr lang="en-US" altLang="ja-JP" sz="2400" dirty="0">
                <a:latin typeface="Calibri" panose="020F0502020204030204" pitchFamily="34" charset="0"/>
              </a:rPr>
              <a:t>nspections of cars (e.g., crash tests) are usually performed with new cars without corrosion……</a:t>
            </a:r>
          </a:p>
          <a:p>
            <a:pPr marL="0" indent="0">
              <a:buNone/>
            </a:pPr>
            <a:br>
              <a:rPr lang="en-US" altLang="ja-JP" sz="2400" dirty="0">
                <a:latin typeface="Calibri" panose="020F0502020204030204" pitchFamily="34" charset="0"/>
              </a:rPr>
            </a:br>
            <a:endParaRPr lang="en-US" altLang="ja-JP" sz="2400" dirty="0">
              <a:latin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67CCCF7-495C-44D4-8BC1-667AB03E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13372"/>
          <a:stretch/>
        </p:blipFill>
        <p:spPr>
          <a:xfrm>
            <a:off x="2855640" y="620688"/>
            <a:ext cx="6502812" cy="2893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4B408949-471E-4EEC-BA00-005CBAE7393F}"/>
                  </a:ext>
                </a:extLst>
              </p:cNvPr>
              <p:cNvSpPr/>
              <p:nvPr/>
            </p:nvSpPr>
            <p:spPr>
              <a:xfrm>
                <a:off x="1510839" y="5445224"/>
                <a:ext cx="9192413" cy="549843"/>
              </a:xfrm>
              <a:prstGeom prst="roundRect">
                <a:avLst>
                  <a:gd name="adj" fmla="val 3322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rPr>
                      <m:t>∴</m:t>
                    </m:r>
                  </m:oMath>
                </a14:m>
                <a:r>
                  <a:rPr lang="en-US" altLang="ja-JP" sz="2400" dirty="0">
                    <a:latin typeface="Calibri" panose="020F0502020204030204" pitchFamily="34" charset="0"/>
                    <a:ea typeface="メイリオ" panose="020B0604030504040204" pitchFamily="50" charset="-128"/>
                    <a:cs typeface="Calibri" panose="020F0502020204030204" pitchFamily="34" charset="0"/>
                  </a:rPr>
                  <a:t> ED is quite important for ensuring the long-term safety of carbodies.</a:t>
                </a:r>
              </a:p>
            </p:txBody>
          </p:sp>
        </mc:Choice>
        <mc:Fallback xmlns="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4B408949-471E-4EEC-BA00-005CBAE73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839" y="5445224"/>
                <a:ext cx="9192413" cy="549843"/>
              </a:xfrm>
              <a:prstGeom prst="roundRect">
                <a:avLst>
                  <a:gd name="adj" fmla="val 33223"/>
                </a:avLst>
              </a:prstGeom>
              <a:blipFill>
                <a:blip r:embed="rId3"/>
                <a:stretch>
                  <a:fillRect b="-16484"/>
                </a:stretch>
              </a:blipFill>
              <a:ln w="3175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5DCE631-D099-407B-A6CA-340C38583C46}"/>
              </a:ext>
            </a:extLst>
          </p:cNvPr>
          <p:cNvSpPr/>
          <p:nvPr/>
        </p:nvSpPr>
        <p:spPr>
          <a:xfrm>
            <a:off x="7720538" y="3212976"/>
            <a:ext cx="161582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https://wd40.pk/</a:t>
            </a:r>
            <a:endParaRPr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7B62EF-3B08-4144-CB1F-F366D63C4240}"/>
              </a:ext>
            </a:extLst>
          </p:cNvPr>
          <p:cNvSpPr txBox="1"/>
          <p:nvPr/>
        </p:nvSpPr>
        <p:spPr>
          <a:xfrm>
            <a:off x="47328" y="620688"/>
            <a:ext cx="2758960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+mn-lt"/>
              </a:rPr>
              <a:t>Quiz.)</a:t>
            </a:r>
            <a:br>
              <a:rPr kumimoji="1" lang="en-US" altLang="ja-JP" sz="2400" dirty="0">
                <a:latin typeface="+mn-lt"/>
              </a:rPr>
            </a:br>
            <a:r>
              <a:rPr kumimoji="1" lang="en-US" altLang="ja-JP" sz="2400" dirty="0">
                <a:latin typeface="+mn-lt"/>
              </a:rPr>
              <a:t>Is this car safe </a:t>
            </a:r>
            <a:br>
              <a:rPr kumimoji="1" lang="en-US" altLang="ja-JP" sz="2400" dirty="0">
                <a:latin typeface="+mn-lt"/>
              </a:rPr>
            </a:br>
            <a:r>
              <a:rPr kumimoji="1" lang="en-US" altLang="ja-JP" sz="2400" dirty="0">
                <a:latin typeface="+mn-lt"/>
              </a:rPr>
              <a:t>as when it was new?</a:t>
            </a:r>
            <a:endParaRPr kumimoji="1" lang="ja-JP" altLang="en-US" sz="2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01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Impact of ED process on carbody design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643595"/>
            <a:ext cx="11522207" cy="5773737"/>
          </a:xfrm>
        </p:spPr>
        <p:txBody>
          <a:bodyPr/>
          <a:lstStyle/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400" dirty="0">
              <a:latin typeface="Calibri" panose="020F0502020204030204" pitchFamily="34" charset="0"/>
            </a:endParaRPr>
          </a:p>
          <a:p>
            <a:endParaRPr lang="en-US" altLang="ja-JP" sz="200" spc="-2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altLang="ja-JP" sz="2400" spc="-20" dirty="0">
                <a:solidFill>
                  <a:srgbClr val="FF0000"/>
                </a:solidFill>
                <a:latin typeface="Calibri" panose="020F0502020204030204" pitchFamily="34" charset="0"/>
              </a:rPr>
              <a:t>Undercarriages</a:t>
            </a:r>
            <a:r>
              <a:rPr lang="en-US" altLang="ja-JP" sz="2400" spc="-20" dirty="0">
                <a:latin typeface="Calibri" panose="020F0502020204030204" pitchFamily="34" charset="0"/>
              </a:rPr>
              <a:t> are exposed to severe </a:t>
            </a:r>
            <a:r>
              <a:rPr lang="en-US" altLang="ja-JP" sz="2400" spc="-20" dirty="0">
                <a:solidFill>
                  <a:srgbClr val="C00000"/>
                </a:solidFill>
                <a:latin typeface="Calibri" panose="020F0502020204030204" pitchFamily="34" charset="0"/>
              </a:rPr>
              <a:t>corrosive</a:t>
            </a:r>
            <a:r>
              <a:rPr lang="en-US" altLang="ja-JP" sz="2400" spc="-20" dirty="0">
                <a:latin typeface="Calibri" panose="020F0502020204030204" pitchFamily="34" charset="0"/>
              </a:rPr>
              <a:t> environments.</a:t>
            </a:r>
          </a:p>
          <a:p>
            <a:r>
              <a:rPr lang="en-US" altLang="ja-JP" sz="2400" spc="-20" dirty="0">
                <a:solidFill>
                  <a:srgbClr val="7030A0"/>
                </a:solidFill>
                <a:latin typeface="Calibri" panose="020F0502020204030204" pitchFamily="34" charset="0"/>
              </a:rPr>
              <a:t>ED film thickness must be above minimum </a:t>
            </a:r>
            <a:r>
              <a:rPr lang="en-US" altLang="ja-JP" sz="2400" spc="-20" dirty="0">
                <a:latin typeface="Calibri" panose="020F0502020204030204" pitchFamily="34" charset="0"/>
              </a:rPr>
              <a:t>over the entire surface of the undercarriages.</a:t>
            </a:r>
          </a:p>
          <a:p>
            <a:r>
              <a:rPr lang="en-US" altLang="ja-JP" sz="2400" spc="-20" dirty="0">
                <a:latin typeface="Calibri" panose="020F0502020204030204" pitchFamily="34" charset="0"/>
              </a:rPr>
              <a:t>Some undercarriage parts (e.g., </a:t>
            </a:r>
            <a:r>
              <a:rPr lang="en-US" altLang="ja-JP" sz="2400" spc="-20" dirty="0">
                <a:solidFill>
                  <a:srgbClr val="008000"/>
                </a:solidFill>
                <a:latin typeface="Calibri" panose="020F0502020204030204" pitchFamily="34" charset="0"/>
              </a:rPr>
              <a:t>side sills</a:t>
            </a:r>
            <a:r>
              <a:rPr lang="en-US" altLang="ja-JP" sz="2400" spc="-20" dirty="0">
                <a:latin typeface="Calibri" panose="020F0502020204030204" pitchFamily="34" charset="0"/>
              </a:rPr>
              <a:t>) have </a:t>
            </a:r>
            <a:r>
              <a:rPr lang="en-US" altLang="ja-JP" sz="2400" spc="-20" dirty="0">
                <a:solidFill>
                  <a:srgbClr val="008000"/>
                </a:solidFill>
                <a:latin typeface="Calibri" panose="020F0502020204030204" pitchFamily="34" charset="0"/>
              </a:rPr>
              <a:t>bag-like structures </a:t>
            </a:r>
            <a:r>
              <a:rPr lang="en-US" altLang="ja-JP" sz="2400" spc="-20" dirty="0">
                <a:latin typeface="Calibri" panose="020F0502020204030204" pitchFamily="34" charset="0"/>
              </a:rPr>
              <a:t>with multiple plates.</a:t>
            </a:r>
            <a:endParaRPr lang="en-US" altLang="ja-JP" sz="2400" spc="-20" dirty="0"/>
          </a:p>
          <a:p>
            <a:r>
              <a:rPr lang="en-US" altLang="ja-JP" sz="2400" spc="-20" dirty="0">
                <a:latin typeface="Calibri" panose="020F0502020204030204" pitchFamily="34" charset="0"/>
              </a:rPr>
              <a:t>It is necessary to drill </a:t>
            </a:r>
            <a:r>
              <a:rPr lang="en-US" altLang="ja-JP" sz="2400" b="1" spc="-20" dirty="0">
                <a:latin typeface="Calibri" panose="020F0502020204030204" pitchFamily="34" charset="0"/>
              </a:rPr>
              <a:t>many ED holes </a:t>
            </a:r>
            <a:r>
              <a:rPr lang="en-US" altLang="ja-JP" sz="2400" spc="-20" dirty="0">
                <a:latin typeface="Calibri" panose="020F0502020204030204" pitchFamily="34" charset="0"/>
              </a:rPr>
              <a:t>to allow the electric current to pass through in the paint pool.</a:t>
            </a:r>
            <a:endParaRPr lang="en-US" altLang="ja-JP" sz="2400" dirty="0">
              <a:latin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29CDA5-8F58-42C2-AB8C-D52A2C3D6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81" y="620688"/>
            <a:ext cx="3715469" cy="27866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B27436-AA88-4F1B-895F-DCC2E0DAA616}"/>
              </a:ext>
            </a:extLst>
          </p:cNvPr>
          <p:cNvSpPr txBox="1"/>
          <p:nvPr/>
        </p:nvSpPr>
        <p:spPr>
          <a:xfrm rot="20992963">
            <a:off x="7440429" y="1084500"/>
            <a:ext cx="16240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Side Sill</a:t>
            </a:r>
            <a:endParaRPr lang="ja-JP" altLang="en-US" sz="2400" dirty="0">
              <a:solidFill>
                <a:srgbClr val="00B05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29364D-9B4D-421E-A282-01893A56B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620693"/>
            <a:ext cx="4968044" cy="278831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40E7D5-ED3D-469C-BA80-6D394B633DA7}"/>
              </a:ext>
            </a:extLst>
          </p:cNvPr>
          <p:cNvSpPr/>
          <p:nvPr/>
        </p:nvSpPr>
        <p:spPr>
          <a:xfrm>
            <a:off x="4344622" y="3115469"/>
            <a:ext cx="232121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https://www.goauto.ca/</a:t>
            </a:r>
            <a:endParaRPr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C8CC0A9-0DE6-EBBA-5B38-B19524FFBE46}"/>
              </a:ext>
            </a:extLst>
          </p:cNvPr>
          <p:cNvSpPr/>
          <p:nvPr/>
        </p:nvSpPr>
        <p:spPr>
          <a:xfrm>
            <a:off x="812776" y="5503295"/>
            <a:ext cx="10566448" cy="8199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∴ </a:t>
            </a:r>
            <a:r>
              <a:rPr lang="en-US" altLang="ja-JP" sz="2400" dirty="0" err="1">
                <a:ea typeface="メイリオ" panose="020B0604030504040204" pitchFamily="50" charset="-128"/>
              </a:rPr>
              <a:t>Carbody</a:t>
            </a:r>
            <a:r>
              <a:rPr lang="en-US" altLang="ja-JP" sz="2400" dirty="0">
                <a:ea typeface="メイリオ" panose="020B0604030504040204" pitchFamily="50" charset="-128"/>
              </a:rPr>
              <a:t> designers should understand and consider the ED process,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 including the location, size, and number of ED holes.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24D9C8C-E214-DECF-E06E-5F9FADE15409}"/>
              </a:ext>
            </a:extLst>
          </p:cNvPr>
          <p:cNvCxnSpPr>
            <a:cxnSpLocks/>
          </p:cNvCxnSpPr>
          <p:nvPr/>
        </p:nvCxnSpPr>
        <p:spPr>
          <a:xfrm flipV="1">
            <a:off x="7464152" y="1916832"/>
            <a:ext cx="252028" cy="4680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F7ACDB-366E-A43F-2D53-25467CB17F23}"/>
              </a:ext>
            </a:extLst>
          </p:cNvPr>
          <p:cNvSpPr txBox="1"/>
          <p:nvPr/>
        </p:nvSpPr>
        <p:spPr>
          <a:xfrm>
            <a:off x="7000723" y="23043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  <a:latin typeface="+mn-lt"/>
              </a:rPr>
              <a:t>ED Hole</a:t>
            </a:r>
            <a:endParaRPr kumimoji="1" lang="ja-JP" altLang="en-US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13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28D7AD-3C53-414A-B98B-D99948D8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Need for ED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B3519B-AFEF-4783-BE7F-6C500ED04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37" y="623890"/>
            <a:ext cx="11522207" cy="5773737"/>
          </a:xfrm>
        </p:spPr>
        <p:txBody>
          <a:bodyPr/>
          <a:lstStyle/>
          <a:p>
            <a:r>
              <a:rPr lang="en-US" altLang="ja-JP" sz="2400" dirty="0">
                <a:latin typeface="Calibri" panose="020F0502020204030204" pitchFamily="34" charset="0"/>
              </a:rPr>
              <a:t>ED holes are essential for 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</a:rPr>
              <a:t>corrosion</a:t>
            </a:r>
            <a:r>
              <a:rPr lang="en-US" altLang="ja-JP" sz="2400" dirty="0">
                <a:latin typeface="Calibri" panose="020F0502020204030204" pitchFamily="34" charset="0"/>
              </a:rPr>
              <a:t> protection, </a:t>
            </a:r>
            <a:br>
              <a:rPr lang="en-US" altLang="ja-JP" sz="2400" dirty="0">
                <a:latin typeface="Calibri" panose="020F0502020204030204" pitchFamily="34" charset="0"/>
              </a:rPr>
            </a:br>
            <a:r>
              <a:rPr lang="en-US" altLang="ja-JP" sz="2400" dirty="0"/>
              <a:t>but</a:t>
            </a:r>
            <a:r>
              <a:rPr lang="en-US" altLang="ja-JP" sz="2400" dirty="0">
                <a:latin typeface="Calibri" panose="020F0502020204030204" pitchFamily="34" charset="0"/>
              </a:rPr>
              <a:t> they are NOT welcome for </a:t>
            </a:r>
            <a:r>
              <a:rPr lang="en-US" altLang="ja-JP" sz="2400" dirty="0">
                <a:solidFill>
                  <a:srgbClr val="0000CC"/>
                </a:solidFill>
                <a:latin typeface="Calibri" panose="020F0502020204030204" pitchFamily="34" charset="0"/>
              </a:rPr>
              <a:t>strength or stiffness</a:t>
            </a:r>
            <a:r>
              <a:rPr lang="en-US" altLang="ja-JP" sz="2400" dirty="0">
                <a:latin typeface="Calibri" panose="020F0502020204030204" pitchFamily="34" charset="0"/>
              </a:rPr>
              <a:t>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Thus, the following conflict always occurs between </a:t>
            </a:r>
            <a:r>
              <a:rPr lang="en-US" altLang="ja-JP" sz="2400" dirty="0" err="1">
                <a:latin typeface="Calibri" panose="020F0502020204030204" pitchFamily="34" charset="0"/>
              </a:rPr>
              <a:t>carbody</a:t>
            </a:r>
            <a:r>
              <a:rPr lang="en-US" altLang="ja-JP" sz="2400" dirty="0">
                <a:latin typeface="Calibri" panose="020F0502020204030204" pitchFamily="34" charset="0"/>
              </a:rPr>
              <a:t> designers.</a:t>
            </a: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1F08C-2743-4394-9071-63AF44798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BEB6D27-E9A2-43A0-8E6C-53630F400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4" t="13250" r="6026" b="50000"/>
          <a:stretch/>
        </p:blipFill>
        <p:spPr>
          <a:xfrm>
            <a:off x="7055927" y="1872696"/>
            <a:ext cx="2273145" cy="2340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F9B92D-D8C7-431C-9569-3428156DC77A}"/>
              </a:ext>
            </a:extLst>
          </p:cNvPr>
          <p:cNvSpPr txBox="1"/>
          <p:nvPr/>
        </p:nvSpPr>
        <p:spPr>
          <a:xfrm>
            <a:off x="1739516" y="4217022"/>
            <a:ext cx="3251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Designer in </a:t>
            </a:r>
            <a:r>
              <a:rPr lang="en-US" altLang="ja-JP" sz="2000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Corrosion</a:t>
            </a: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Section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921026-DE4C-4292-906B-8A320252C630}"/>
              </a:ext>
            </a:extLst>
          </p:cNvPr>
          <p:cNvSpPr txBox="1"/>
          <p:nvPr/>
        </p:nvSpPr>
        <p:spPr>
          <a:xfrm>
            <a:off x="6767892" y="4217022"/>
            <a:ext cx="411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Designer 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in </a:t>
            </a:r>
            <a:r>
              <a:rPr kumimoji="1"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Strength/Stiffness</a:t>
            </a:r>
            <a:r>
              <a: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Section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DB3F29-E618-4F48-8815-5F7AD9ABDC29}"/>
              </a:ext>
            </a:extLst>
          </p:cNvPr>
          <p:cNvSpPr txBox="1"/>
          <p:nvPr/>
        </p:nvSpPr>
        <p:spPr>
          <a:xfrm>
            <a:off x="6096000" y="2389526"/>
            <a:ext cx="1139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Fewer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ED holes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for safety!</a:t>
            </a:r>
            <a:endParaRPr lang="ja-JP" altLang="en-US" sz="800" dirty="0">
              <a:solidFill>
                <a:srgbClr val="0000CC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85A4A12-52EF-4756-A490-056CA62059B0}"/>
              </a:ext>
            </a:extLst>
          </p:cNvPr>
          <p:cNvSpPr/>
          <p:nvPr/>
        </p:nvSpPr>
        <p:spPr>
          <a:xfrm>
            <a:off x="1222373" y="4797152"/>
            <a:ext cx="9747254" cy="8199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In such a case,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</a:rPr>
              <a:t>ED simulation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ea typeface="メイリオ" panose="020B0604030504040204" pitchFamily="50" charset="-128"/>
              </a:rPr>
              <a:t>can resolve the conflict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based on quantitative evidence data and lead to the optimal carbody design.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B25735-C0F4-51A3-00E2-78680FCFD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4" t="13250" r="6026" b="50000"/>
          <a:stretch/>
        </p:blipFill>
        <p:spPr>
          <a:xfrm flipH="1">
            <a:off x="2874158" y="1872696"/>
            <a:ext cx="2273145" cy="2340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B5D710-94FE-4F35-8ADA-579538675DD4}"/>
              </a:ext>
            </a:extLst>
          </p:cNvPr>
          <p:cNvSpPr txBox="1"/>
          <p:nvPr/>
        </p:nvSpPr>
        <p:spPr>
          <a:xfrm>
            <a:off x="4956329" y="2389526"/>
            <a:ext cx="1139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More</a:t>
            </a:r>
            <a:b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ED holes</a:t>
            </a:r>
            <a:b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for safety!</a:t>
            </a:r>
            <a:endParaRPr kumimoji="1" lang="ja-JP" altLang="en-US" sz="800" dirty="0">
              <a:solidFill>
                <a:srgbClr val="C00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12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4047"/>
          <a:stretch/>
        </p:blipFill>
        <p:spPr>
          <a:xfrm>
            <a:off x="1981366" y="4360125"/>
            <a:ext cx="8424698" cy="2007222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>
            <a:off x="10383762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ED Simulation?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Actual ED Line</a:t>
            </a: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 Simulation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57815"/>
            <a:ext cx="4097298" cy="2731532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cxnSpLocks/>
            <a:stCxn id="3" idx="2"/>
          </p:cNvCxnSpPr>
          <p:nvPr/>
        </p:nvCxnSpPr>
        <p:spPr>
          <a:xfrm flipH="1">
            <a:off x="6228608" y="4712950"/>
            <a:ext cx="460543" cy="3833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 flipV="1">
            <a:off x="5478327" y="2818842"/>
            <a:ext cx="1150683" cy="12407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986157" y="4005064"/>
            <a:ext cx="140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Electrodes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(Anodes)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51784" y="4005064"/>
            <a:ext cx="96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Pool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 flipH="1" flipV="1">
            <a:off x="3995565" y="3110638"/>
            <a:ext cx="594070" cy="98608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3012532" y="4490994"/>
            <a:ext cx="1405987" cy="6455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871864" y="4017258"/>
            <a:ext cx="133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>
                <a:latin typeface="Calibri" panose="020F0502020204030204" pitchFamily="34" charset="0"/>
                <a:ea typeface="HG創英角ﾎﾟｯﾌﾟ体" panose="040B0A09000000000000" pitchFamily="49" charset="-128"/>
              </a:rPr>
              <a:t>Carbodies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w/ Motion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7" name="直線矢印コネクタ 26"/>
          <p:cNvCxnSpPr>
            <a:cxnSpLocks/>
          </p:cNvCxnSpPr>
          <p:nvPr/>
        </p:nvCxnSpPr>
        <p:spPr>
          <a:xfrm flipH="1" flipV="1">
            <a:off x="4661021" y="2636912"/>
            <a:ext cx="901976" cy="14350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4716283" y="4642725"/>
            <a:ext cx="846714" cy="28594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2089284" y="5800190"/>
            <a:ext cx="3322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Total length: about 30 m</a:t>
            </a:r>
            <a:endParaRPr lang="ja-JP" altLang="en-US" sz="22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1981366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cxnSpLocks/>
          </p:cNvCxnSpPr>
          <p:nvPr/>
        </p:nvCxnSpPr>
        <p:spPr>
          <a:xfrm flipH="1">
            <a:off x="1981368" y="6192144"/>
            <a:ext cx="5986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9664390" y="6192144"/>
            <a:ext cx="7416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7702004" y="2598944"/>
            <a:ext cx="4284456" cy="1660112"/>
          </a:xfrm>
          <a:prstGeom prst="roundRect">
            <a:avLst>
              <a:gd name="adj" fmla="val 16424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</a:rPr>
              <a:t>Paint</a:t>
            </a: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Pool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dirty="0" err="1">
                <a:solidFill>
                  <a:schemeClr val="tx1"/>
                </a:solidFill>
              </a:rPr>
              <a:t>Carbodies</a:t>
            </a:r>
            <a:r>
              <a:rPr lang="en-US" altLang="ja-JP" sz="2400" dirty="0">
                <a:solidFill>
                  <a:schemeClr val="tx1"/>
                </a:solidFill>
              </a:rPr>
              <a:t> with Motion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ja-JP" sz="2400" dirty="0">
                <a:solidFill>
                  <a:schemeClr val="tx1"/>
                </a:solidFill>
              </a:rPr>
              <a:t>Electrodes (Anodes)</a:t>
            </a:r>
          </a:p>
          <a:p>
            <a:r>
              <a:rPr lang="en-US" altLang="ja-JP" sz="2400" dirty="0"/>
              <a:t>a</a:t>
            </a:r>
            <a:r>
              <a:rPr kumimoji="1" lang="en-US" altLang="ja-JP" sz="2400" dirty="0"/>
              <a:t>re reproduced in a computer.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685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1000" dirty="0">
                  <a:latin typeface="Calibri" panose="020F0502020204030204" pitchFamily="34" charset="0"/>
                </a:endParaRPr>
              </a:p>
              <a:p>
                <a:r>
                  <a:rPr lang="en-US" altLang="ja-JP" sz="2400" dirty="0">
                    <a:latin typeface="Calibri" panose="020F0502020204030204" pitchFamily="34" charset="0"/>
                  </a:rPr>
                  <a:t>Governing equation:</a:t>
                </a:r>
                <a:br>
                  <a:rPr lang="en-US" altLang="ja-JP" sz="2400" dirty="0">
                    <a:latin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</a:rPr>
                  <a:t>Electrostatic Laplace 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𝜵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2400" dirty="0">
                    <a:latin typeface="Calibri" panose="020F0502020204030204" pitchFamily="34" charset="0"/>
                  </a:rPr>
                  <a:t>) in the paint pool domain.</a:t>
                </a:r>
              </a:p>
              <a:p>
                <a:r>
                  <a:rPr lang="en-US" altLang="ja-JP" sz="2400" dirty="0">
                    <a:latin typeface="Calibri" panose="020F0502020204030204" pitchFamily="34" charset="0"/>
                  </a:rPr>
                  <a:t>Boundary conditions: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Wall (insulation) BC</a:t>
                </a:r>
                <a:r>
                  <a:rPr lang="ja-JP" altLang="en-US" sz="2000" dirty="0">
                    <a:latin typeface="Calibri" panose="020F0502020204030204" pitchFamily="34" charset="0"/>
                  </a:rPr>
                  <a:t>，</a:t>
                </a:r>
                <a:endParaRPr lang="en-US" altLang="ja-JP" sz="2000" dirty="0">
                  <a:latin typeface="Calibri" panose="020F0502020204030204" pitchFamily="34" charset="0"/>
                </a:endParaRP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Anodic (electrode surface)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Cathodic (carbody surface) BC:</a:t>
                </a:r>
                <a:b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Film </a:t>
                </a:r>
                <a:r>
                  <a:rPr lang="en-US" altLang="ja-JP" sz="2000" dirty="0">
                    <a:solidFill>
                      <a:srgbClr val="0000CC"/>
                    </a:solidFill>
                  </a:rPr>
                  <a:t>initiation</a:t>
                </a: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/growth/resistance constitutive models.</a:t>
                </a:r>
                <a:endParaRPr lang="ja-JP" alt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534" b="-27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21" name="libx264">
            <a:hlinkClick r:id="" action="ppaction://media"/>
            <a:extLst>
              <a:ext uri="{FF2B5EF4-FFF2-40B4-BE49-F238E27FC236}">
                <a16:creationId xmlns:a16="http://schemas.microsoft.com/office/drawing/2014/main" id="{F77928EE-F319-4B7C-A533-08E15A0F1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8444" y="584689"/>
            <a:ext cx="9144000" cy="323073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7AAAE7-4D29-4633-A6EC-096004EEC761}"/>
              </a:ext>
            </a:extLst>
          </p:cNvPr>
          <p:cNvSpPr txBox="1"/>
          <p:nvPr/>
        </p:nvSpPr>
        <p:spPr>
          <a:xfrm>
            <a:off x="6960096" y="4581128"/>
            <a:ext cx="3805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ja-JP" sz="24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Outputs: Time-histories of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Surface potential,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Current density,</a:t>
            </a:r>
            <a:endParaRPr lang="en-US" altLang="ja-JP" sz="2000" dirty="0">
              <a:solidFill>
                <a:srgbClr val="000000"/>
              </a:solidFill>
              <a:latin typeface="+mn-lt"/>
              <a:ea typeface="HG創英角ﾎﾟｯﾌﾟ体" panose="040B0A09000000000000" pitchFamily="49" charset="-128"/>
            </a:endParaRP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8000"/>
                </a:solidFill>
                <a:latin typeface="+mn-lt"/>
                <a:ea typeface="メイリオ" panose="020B0604030504040204" pitchFamily="50" charset="-128"/>
                <a:cs typeface="Calibri" panose="020F0502020204030204" pitchFamily="34" charset="0"/>
              </a:rPr>
              <a:t>Film thickness</a:t>
            </a:r>
            <a:endParaRPr lang="ja-JP" altLang="en-US" sz="2400" dirty="0">
              <a:solidFill>
                <a:srgbClr val="008000"/>
              </a:solidFill>
              <a:latin typeface="+mn-lt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19A55C-32E6-99FD-4745-1CA4B1FBDCB1}"/>
                  </a:ext>
                </a:extLst>
              </p:cNvPr>
              <p:cNvSpPr txBox="1"/>
              <p:nvPr/>
            </p:nvSpPr>
            <p:spPr>
              <a:xfrm>
                <a:off x="5269377" y="5205970"/>
                <a:ext cx="1748427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Identified via </a:t>
                </a:r>
                <a:b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</a:br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lab experiments.</a:t>
                </a:r>
                <a:br>
                  <a:rPr kumimoji="1" lang="en-US" altLang="ja-JP" i="1" dirty="0">
                    <a:latin typeface="Cambria Math" panose="02040503050406030204" pitchFamily="18" charset="0"/>
                    <a:ea typeface="HG創英角ﾎﾟｯﾌﾟ体" panose="040B0A09000000000000" pitchFamily="49" charset="-128"/>
                  </a:rPr>
                </a:b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kumimoji="1" lang="ja-JP" altLang="en-US" dirty="0"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　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19A55C-32E6-99FD-4745-1CA4B1FBD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77" y="5205970"/>
                <a:ext cx="1748427" cy="923330"/>
              </a:xfrm>
              <a:prstGeom prst="rect">
                <a:avLst/>
              </a:prstGeom>
              <a:blipFill>
                <a:blip r:embed="rId7"/>
                <a:stretch>
                  <a:fillRect l="-2787" t="-3974" r="-3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44CF454-53DE-2035-FF9F-78DAB580BB68}"/>
                  </a:ext>
                </a:extLst>
              </p:cNvPr>
              <p:cNvSpPr txBox="1"/>
              <p:nvPr/>
            </p:nvSpPr>
            <p:spPr>
              <a:xfrm>
                <a:off x="9787552" y="5477120"/>
                <a:ext cx="2214068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Final film thickness</a:t>
                </a:r>
                <a:b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is the main output.</a:t>
                </a:r>
                <a:endPara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44CF454-53DE-2035-FF9F-78DAB580B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552" y="5477120"/>
                <a:ext cx="2214068" cy="646331"/>
              </a:xfrm>
              <a:prstGeom prst="rect">
                <a:avLst/>
              </a:prstGeom>
              <a:blipFill>
                <a:blip r:embed="rId8"/>
                <a:stretch>
                  <a:fillRect t="-4673" r="-2204" b="-130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D02066B-C12E-B911-6369-45732FCF6CA5}"/>
              </a:ext>
            </a:extLst>
          </p:cNvPr>
          <p:cNvSpPr txBox="1"/>
          <p:nvPr/>
        </p:nvSpPr>
        <p:spPr>
          <a:xfrm>
            <a:off x="6967094" y="3818200"/>
            <a:ext cx="434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ja-JP" sz="24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Motion: Overset mesh method</a:t>
            </a:r>
            <a:endParaRPr lang="ja-JP" altLang="en-US" sz="2400" dirty="0">
              <a:solidFill>
                <a:srgbClr val="008000"/>
              </a:solidFill>
              <a:latin typeface="+mn-lt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84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2.000000"/>
  <p:tag name="ISPRING_ULTRA_SCORM_COURCE_TITLE" val="iwacom2024.S-FEM"/>
  <p:tag name="ISPRING_OUTPUT_FOLDER" val="[[&quot;0\uFFFD\u0016\uFFFD{42BFAA3A-C19F-44FB-809C-CB8295A4D761}&quot;,&quot;Z:\\ACHIEVEMENT\\conference\\2024\\iwacom2024&quot;],[&quot;0\uFFFD\u0016\uFFFD{EE64B06B-9DD5-4BED-BEE2-06DAFAF63218}&quot;,&quot;Z:\\ACHIEVEMENT\\conference\\2023\\gacm-jsces2023&quot;],[&quot;\uFFFD\uFFFD&lt;{A673FCB7-976C-4B3E-91BB-80E00AB4F6CF}&quot;,&quot;D:\\share\\ACHIEVEMENT\\conference\\2021\\srij-seminar&quot;]]"/>
  <p:tag name="ISPRING_PRESENTATION_TITLE" val="iwacom2024.S-FE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デザインの設定">
  <a:themeElements>
    <a:clrScheme name="ユーザー定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030A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kumimoji="1" dirty="0" err="1" smtClean="0">
            <a:latin typeface="+mn-lt"/>
          </a:defRPr>
        </a:defPPr>
      </a:lstStyle>
    </a:tx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93297</TotalTime>
  <Words>2667</Words>
  <Application>Microsoft Office PowerPoint</Application>
  <PresentationFormat>ワイド画面</PresentationFormat>
  <Paragraphs>504</Paragraphs>
  <Slides>39</Slides>
  <Notes>24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50" baseType="lpstr">
      <vt:lpstr>Comic Sans MS</vt:lpstr>
      <vt:lpstr>MS PGothic</vt:lpstr>
      <vt:lpstr>メイリオ</vt:lpstr>
      <vt:lpstr>HG創英角ﾎﾟｯﾌﾟ体</vt:lpstr>
      <vt:lpstr>Cambria Math</vt:lpstr>
      <vt:lpstr>MS UI Gothic</vt:lpstr>
      <vt:lpstr>Wingdings</vt:lpstr>
      <vt:lpstr>Calibri</vt:lpstr>
      <vt:lpstr>Arial</vt:lpstr>
      <vt:lpstr>MS PGothic</vt:lpstr>
      <vt:lpstr>デザインの設定</vt:lpstr>
      <vt:lpstr>Automotive Electrodeposition Coating Simulation using Edge-based Smoothed Finite Element Method</vt:lpstr>
      <vt:lpstr>Relatively Long Introduction to Electrodeposition Simulation</vt:lpstr>
      <vt:lpstr>What is Electrodeposition (ED) ?</vt:lpstr>
      <vt:lpstr>What is Electrodeposition (ED) ? </vt:lpstr>
      <vt:lpstr>Importance of ED for safety</vt:lpstr>
      <vt:lpstr>Impact of ED process on carbody design</vt:lpstr>
      <vt:lpstr>Need for ED Simulation</vt:lpstr>
      <vt:lpstr>What is ED Simulation?</vt:lpstr>
      <vt:lpstr>What is ED Simulation?</vt:lpstr>
      <vt:lpstr>Two Issues in Meshing for ED Simulation</vt:lpstr>
      <vt:lpstr>Two Issues in Meshing for ED Simulation</vt:lpstr>
      <vt:lpstr>Two Issues in Meshing for ED Simulation</vt:lpstr>
      <vt:lpstr>Two Issues in Meshing for ED Simulation</vt:lpstr>
      <vt:lpstr>Motivation</vt:lpstr>
      <vt:lpstr>Objective</vt:lpstr>
      <vt:lpstr>Quick Introduction to  Smoothed Finite Element Method (S-FEM)</vt:lpstr>
      <vt:lpstr>What is S-FEM?</vt:lpstr>
      <vt:lpstr>Brief of ES-FEM in Linear Elastic Analysis </vt:lpstr>
      <vt:lpstr>Performance of ES-FEM in Linear Elastic Analysis</vt:lpstr>
      <vt:lpstr>Performance of ES-FEM in Linear Elastic Analysis</vt:lpstr>
      <vt:lpstr>Mesh Convergence Test</vt:lpstr>
      <vt:lpstr>Mesh Convergence Test</vt:lpstr>
      <vt:lpstr>Mesh Convergence Test</vt:lpstr>
      <vt:lpstr>Mesh Convergence Test</vt:lpstr>
      <vt:lpstr>Mesh Convergence Test</vt:lpstr>
      <vt:lpstr>Mesh Convergence Test</vt:lpstr>
      <vt:lpstr>Mesh Convergence Test</vt:lpstr>
      <vt:lpstr>Mesh Convergence Test</vt:lpstr>
      <vt:lpstr>Mesh Convergence Test</vt:lpstr>
      <vt:lpstr>Mesh Convergence Test</vt:lpstr>
      <vt:lpstr>Mesh Convergence Test</vt:lpstr>
      <vt:lpstr>Validation Test</vt:lpstr>
      <vt:lpstr>Validation Test</vt:lpstr>
      <vt:lpstr>Validation Test</vt:lpstr>
      <vt:lpstr>Validation Test</vt:lpstr>
      <vt:lpstr>Validation Test</vt:lpstr>
      <vt:lpstr>Validation Test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iwacom2024.S-FEM</dc:title>
  <dc:creator>Yuki ONISHI</dc:creator>
  <cp:lastModifiedBy>Yuki ONISHI</cp:lastModifiedBy>
  <cp:revision>3525</cp:revision>
  <cp:lastPrinted>2012-03-06T10:21:50Z</cp:lastPrinted>
  <dcterms:created xsi:type="dcterms:W3CDTF">2007-11-22T18:02:40Z</dcterms:created>
  <dcterms:modified xsi:type="dcterms:W3CDTF">2025-07-05T03:54:52Z</dcterms:modified>
</cp:coreProperties>
</file>