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1"/>
  </p:notesMasterIdLst>
  <p:handoutMasterIdLst>
    <p:handoutMasterId r:id="rId42"/>
  </p:handoutMasterIdLst>
  <p:sldIdLst>
    <p:sldId id="469" r:id="rId2"/>
    <p:sldId id="479" r:id="rId3"/>
    <p:sldId id="532" r:id="rId4"/>
    <p:sldId id="551" r:id="rId5"/>
    <p:sldId id="550" r:id="rId6"/>
    <p:sldId id="481" r:id="rId7"/>
    <p:sldId id="546" r:id="rId8"/>
    <p:sldId id="533" r:id="rId9"/>
    <p:sldId id="579" r:id="rId10"/>
    <p:sldId id="580" r:id="rId11"/>
    <p:sldId id="552" r:id="rId12"/>
    <p:sldId id="511" r:id="rId13"/>
    <p:sldId id="553" r:id="rId14"/>
    <p:sldId id="554" r:id="rId15"/>
    <p:sldId id="555" r:id="rId16"/>
    <p:sldId id="449" r:id="rId17"/>
    <p:sldId id="542" r:id="rId18"/>
    <p:sldId id="548" r:id="rId19"/>
    <p:sldId id="549" r:id="rId20"/>
    <p:sldId id="547" r:id="rId21"/>
    <p:sldId id="556" r:id="rId22"/>
    <p:sldId id="557" r:id="rId23"/>
    <p:sldId id="558" r:id="rId24"/>
    <p:sldId id="518" r:id="rId25"/>
    <p:sldId id="519" r:id="rId26"/>
    <p:sldId id="520" r:id="rId27"/>
    <p:sldId id="521" r:id="rId28"/>
    <p:sldId id="522" r:id="rId29"/>
    <p:sldId id="523" r:id="rId30"/>
    <p:sldId id="524" r:id="rId31"/>
    <p:sldId id="525" r:id="rId32"/>
    <p:sldId id="526" r:id="rId33"/>
    <p:sldId id="527" r:id="rId34"/>
    <p:sldId id="528" r:id="rId35"/>
    <p:sldId id="529" r:id="rId36"/>
    <p:sldId id="530" r:id="rId37"/>
    <p:sldId id="531" r:id="rId38"/>
    <p:sldId id="505" r:id="rId39"/>
    <p:sldId id="403" r:id="rId40"/>
  </p:sldIdLst>
  <p:sldSz cx="9144000" cy="6858000" type="screen4x3"/>
  <p:notesSz cx="9971088" cy="6823075"/>
  <p:custDataLst>
    <p:tags r:id="rId43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FF"/>
    <a:srgbClr val="FF9900"/>
    <a:srgbClr val="008000"/>
    <a:srgbClr val="EDF6F7"/>
    <a:srgbClr val="6600CC"/>
    <a:srgbClr val="FF0000"/>
    <a:srgbClr val="404040"/>
    <a:srgbClr val="00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16" autoAdjust="0"/>
    <p:restoredTop sz="88252" autoAdjust="0"/>
  </p:normalViewPr>
  <p:slideViewPr>
    <p:cSldViewPr>
      <p:cViewPr varScale="1">
        <p:scale>
          <a:sx n="91" d="100"/>
          <a:sy n="91" d="100"/>
        </p:scale>
        <p:origin x="12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380" y="-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2024/4/9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2024/4/9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35295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39387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7786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19292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52455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6860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5015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687259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23646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00031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0739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8137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0782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87716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9363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57778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72423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88095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3351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7837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41845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78501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8393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29468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080463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31423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4964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4434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921851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82596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749922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118184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2929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46282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86905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86215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8239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98205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470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/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168618" y="6446838"/>
              <a:ext cx="854401" cy="1717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FEOFS</a:t>
              </a:r>
              <a:r>
                <a:rPr kumimoji="0" lang="en-GB" altLang="ja-JP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2013</a:t>
              </a: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0">
          <a:solidFill>
            <a:schemeClr val="accent2"/>
          </a:solidFill>
          <a:latin typeface="Eras Bold ITC" pitchFamily="34" charset="0"/>
          <a:ea typeface="Arial Unicode MS" pitchFamily="50" charset="-128"/>
          <a:cs typeface="Arial Unicode MS" pitchFamily="5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8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EM.av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323528" y="584684"/>
            <a:ext cx="8496944" cy="3564396"/>
          </a:xfrm>
        </p:spPr>
        <p:txBody>
          <a:bodyPr>
            <a:noAutofit/>
          </a:bodyPr>
          <a:lstStyle/>
          <a:p>
            <a:r>
              <a:rPr lang="en-US" altLang="ja-JP" sz="2800" b="1" dirty="0">
                <a:solidFill>
                  <a:schemeClr val="tx1"/>
                </a:solidFill>
              </a:rPr>
              <a:t>An Accurate and Stable</a:t>
            </a:r>
            <a:r>
              <a:rPr lang="ja-JP" altLang="en-US" sz="2800" b="1" dirty="0">
                <a:solidFill>
                  <a:schemeClr val="tx1"/>
                </a:solidFill>
              </a:rPr>
              <a:t> </a:t>
            </a:r>
            <a:br>
              <a:rPr lang="en-US" altLang="ja-JP" sz="2800" b="1" dirty="0">
                <a:solidFill>
                  <a:schemeClr val="tx1"/>
                </a:solidFill>
              </a:rPr>
            </a:br>
            <a:r>
              <a:rPr lang="en-US" altLang="ja-JP" sz="2800" b="1" dirty="0">
                <a:solidFill>
                  <a:schemeClr val="tx1"/>
                </a:solidFill>
              </a:rPr>
              <a:t>Static-Implicit Finite Element </a:t>
            </a:r>
            <a:br>
              <a:rPr lang="en-US" altLang="ja-JP" sz="2800" b="1" dirty="0">
                <a:solidFill>
                  <a:schemeClr val="tx1"/>
                </a:solidFill>
              </a:rPr>
            </a:br>
            <a:r>
              <a:rPr lang="en-US" altLang="ja-JP" sz="2800" b="1" dirty="0">
                <a:solidFill>
                  <a:srgbClr val="FF0000"/>
                </a:solidFill>
              </a:rPr>
              <a:t>Rezoning Method </a:t>
            </a:r>
            <a:r>
              <a:rPr lang="en-US" altLang="ja-JP" sz="2800" b="1" dirty="0">
                <a:solidFill>
                  <a:schemeClr val="tx1"/>
                </a:solidFill>
              </a:rPr>
              <a:t>for</a:t>
            </a:r>
            <a:r>
              <a:rPr lang="en-US" altLang="ja-JP" sz="2800" b="1" dirty="0"/>
              <a:t> </a:t>
            </a:r>
            <a:r>
              <a:rPr lang="en-US" altLang="ja-JP" sz="2800" b="1" dirty="0">
                <a:solidFill>
                  <a:srgbClr val="7030A0"/>
                </a:solidFill>
              </a:rPr>
              <a:t>Large Deformation </a:t>
            </a:r>
            <a:r>
              <a:rPr lang="en-US" altLang="ja-JP" sz="2800" b="1" dirty="0" err="1">
                <a:solidFill>
                  <a:schemeClr val="tx1"/>
                </a:solidFill>
              </a:rPr>
              <a:t>Elasto</a:t>
            </a:r>
            <a:r>
              <a:rPr lang="en-US" altLang="ja-JP" sz="2800" b="1" dirty="0">
                <a:solidFill>
                  <a:schemeClr val="tx1"/>
                </a:solidFill>
              </a:rPr>
              <a:t>-Plastic Analysis</a:t>
            </a:r>
            <a:endParaRPr kumimoji="1" lang="ja-JP" altLang="en-US" sz="2800" b="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899592" y="5399279"/>
            <a:ext cx="7344816" cy="1018053"/>
          </a:xfrm>
        </p:spPr>
        <p:txBody>
          <a:bodyPr anchor="b"/>
          <a:lstStyle/>
          <a:p>
            <a:r>
              <a:rPr lang="en-US" altLang="zh-TW" sz="2400" b="1" u="sng" dirty="0"/>
              <a:t>Yuki ONISHI</a:t>
            </a:r>
            <a:r>
              <a:rPr lang="en-US" altLang="zh-TW" sz="2400" b="1" dirty="0"/>
              <a:t>,  Kenji AMAYA</a:t>
            </a:r>
            <a:br>
              <a:rPr lang="en-US" altLang="zh-TW" sz="2400" b="1" dirty="0"/>
            </a:br>
            <a:r>
              <a:rPr lang="en-US" altLang="zh-TW" sz="2400" b="1" dirty="0"/>
              <a:t>Tokyo Institute of Technology (Japan)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275907" y="0"/>
            <a:ext cx="286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yonishi@a.mei.titech.ac.jp</a:t>
            </a:r>
            <a:endParaRPr kumimoji="1" lang="ja-JP" altLang="en-US" dirty="0"/>
          </a:p>
        </p:txBody>
      </p:sp>
      <p:pic>
        <p:nvPicPr>
          <p:cNvPr id="7" name="punch-2x3x4-nu_0.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3788" y="2272651"/>
            <a:ext cx="3598512" cy="345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Node-based S-FEM (NS-FEM)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at element.</a:t>
                </a:r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to the connecting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nodes </a:t>
                </a:r>
                <a:r>
                  <a:rPr lang="en-US" altLang="ja-JP" sz="2400" dirty="0"/>
                  <a:t>and make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b="1" i="1" dirty="0"/>
                  <a:t>F, T</a:t>
                </a:r>
                <a:r>
                  <a:rPr lang="en-US" altLang="ja-JP" sz="2400" dirty="0"/>
                  <a:t>,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etc. are calculated at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nodes</a:t>
                </a:r>
              </a:p>
              <a:p>
                <a:r>
                  <a:rPr lang="en-US" altLang="ja-JP" sz="2400" dirty="0"/>
                  <a:t>Generally </a:t>
                </a:r>
                <a:r>
                  <a:rPr lang="en-US" altLang="ja-JP" sz="2400" u="sng" dirty="0"/>
                  <a:t>not accurate</a:t>
                </a:r>
                <a:r>
                  <a:rPr lang="en-US" altLang="ja-JP" sz="2400" dirty="0"/>
                  <a:t> but volumetric locking free.</a:t>
                </a:r>
                <a:endParaRPr lang="ja-JP" altLang="en-US" sz="2400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2348880"/>
            <a:ext cx="2886075" cy="40005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67544" y="2303584"/>
            <a:ext cx="30828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(due to zero-energy modes, </a:t>
            </a:r>
            <a:br>
              <a:rPr kumimoji="1" lang="en-US" altLang="ja-JP" dirty="0"/>
            </a:br>
            <a:r>
              <a:rPr kumimoji="1" lang="en-US" altLang="ja-JP" dirty="0"/>
              <a:t> which are arisen in</a:t>
            </a:r>
          </a:p>
          <a:p>
            <a:r>
              <a:rPr kumimoji="1" lang="en-US" altLang="ja-JP" dirty="0"/>
              <a:t> reduced integration </a:t>
            </a:r>
          </a:p>
          <a:p>
            <a:r>
              <a:rPr kumimoji="1" lang="en-US" altLang="ja-JP" dirty="0"/>
              <a:t> finite elements as</a:t>
            </a:r>
            <a:br>
              <a:rPr kumimoji="1" lang="en-US" altLang="ja-JP" dirty="0"/>
            </a:br>
            <a:r>
              <a:rPr kumimoji="1" lang="en-US" altLang="ja-JP" dirty="0"/>
              <a:t> hour-glass modes)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6739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Original Selective ES/NS-FEM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Separate stress into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"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part" </a:t>
                </a:r>
                <a:r>
                  <a:rPr lang="en-US" altLang="ja-JP" sz="2400" dirty="0"/>
                  <a:t>and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"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lang="ja-JP" altLang="en-US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part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", where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ja-JP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lang="ja-JP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are the Lame's parameters.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r>
                  <a:rPr lang="en-US" altLang="ja-JP" sz="2400" b="1" i="1" dirty="0"/>
                  <a:t>F, T</a:t>
                </a:r>
                <a:r>
                  <a:rPr lang="en-US" altLang="ja-JP" sz="2400" dirty="0"/>
                  <a:t>,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etc. are calculated at both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/>
                  <a:t> and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nodes.</a:t>
                </a:r>
              </a:p>
              <a:p>
                <a:r>
                  <a:rPr lang="en-US" altLang="ja-JP" sz="2400" u="sng" dirty="0"/>
                  <a:t>Only applicable to elastic constitutive models.</a:t>
                </a:r>
                <a:endParaRPr lang="ja-JP" altLang="en-US" sz="2400" u="sng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975" t="-1478" r="-7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32901"/>
            <a:ext cx="7396881" cy="415306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-508" y="4005064"/>
            <a:ext cx="14285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Substituting</a:t>
            </a:r>
            <a:br>
              <a:rPr kumimoji="1" lang="en-US" altLang="ja-JP" dirty="0"/>
            </a:br>
            <a:r>
              <a:rPr kumimoji="1" lang="en-US" altLang="ja-JP" dirty="0"/>
              <a:t>"face"</a:t>
            </a:r>
          </a:p>
          <a:p>
            <a:pPr algn="ctr"/>
            <a:r>
              <a:rPr kumimoji="1" lang="en-US" altLang="ja-JP" dirty="0"/>
              <a:t> for</a:t>
            </a:r>
          </a:p>
          <a:p>
            <a:pPr algn="ctr"/>
            <a:r>
              <a:rPr kumimoji="1" lang="en-US" altLang="ja-JP" dirty="0"/>
              <a:t> "edge"</a:t>
            </a:r>
          </a:p>
          <a:p>
            <a:pPr algn="ctr"/>
            <a:r>
              <a:rPr lang="en-US" altLang="ja-JP" dirty="0"/>
              <a:t>gives</a:t>
            </a:r>
          </a:p>
          <a:p>
            <a:pPr algn="ctr"/>
            <a:r>
              <a:rPr lang="en-US" altLang="ja-JP" dirty="0"/>
              <a:t>FS/NS-FEM</a:t>
            </a:r>
          </a:p>
          <a:p>
            <a:pPr algn="ctr"/>
            <a:r>
              <a:rPr lang="en-US" altLang="ja-JP" dirty="0"/>
              <a:t>for 3D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9812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Our Selective ES/NS-FEM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Separate stress into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"</a:t>
                </a:r>
                <a:r>
                  <a:rPr lang="en-US" altLang="ja-JP" sz="2400" dirty="0" err="1">
                    <a:solidFill>
                      <a:srgbClr val="FF0000"/>
                    </a:solidFill>
                  </a:rPr>
                  <a:t>deviatoric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 part"</a:t>
                </a:r>
                <a:r>
                  <a:rPr lang="en-US" altLang="ja-JP" sz="2400" dirty="0"/>
                  <a:t> and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"hydrostatic part"</a:t>
                </a:r>
                <a:br>
                  <a:rPr lang="en-US" altLang="ja-JP" sz="2400" dirty="0"/>
                </a:br>
                <a:r>
                  <a:rPr lang="en-US" altLang="ja-JP" sz="2400" dirty="0"/>
                  <a:t>instead of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"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kumimoji="1"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part" </a:t>
                </a:r>
                <a:r>
                  <a:rPr kumimoji="1" lang="en-US" altLang="ja-JP" sz="2400" dirty="0"/>
                  <a:t>and</a:t>
                </a:r>
                <a:r>
                  <a:rPr kumimoji="1" lang="en-US" altLang="ja-JP" sz="2400" dirty="0">
                    <a:solidFill>
                      <a:srgbClr val="0000CC"/>
                    </a:solidFill>
                  </a:rPr>
                  <a:t> "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rgbClr val="0000CC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kumimoji="1" lang="ja-JP" altLang="en-US" sz="2400" dirty="0">
                    <a:solidFill>
                      <a:srgbClr val="0000CC"/>
                    </a:solidFill>
                  </a:rPr>
                  <a:t> </a:t>
                </a:r>
                <a:r>
                  <a:rPr kumimoji="1" lang="en-US" altLang="ja-JP" sz="2400" dirty="0">
                    <a:solidFill>
                      <a:srgbClr val="0000CC"/>
                    </a:solidFill>
                  </a:rPr>
                  <a:t>part"</a:t>
                </a:r>
                <a:r>
                  <a:rPr kumimoji="1" lang="en-US" altLang="ja-JP" sz="2400" dirty="0"/>
                  <a:t>.</a:t>
                </a:r>
              </a:p>
              <a:p>
                <a:r>
                  <a:rPr lang="en-US" altLang="ja-JP" sz="2400" b="1" dirty="0"/>
                  <a:t>Applicable to any kind of material constitutive models.</a:t>
                </a:r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40868"/>
            <a:ext cx="7396925" cy="415309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-508" y="4005064"/>
            <a:ext cx="14285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Substituting</a:t>
            </a:r>
            <a:br>
              <a:rPr kumimoji="1" lang="en-US" altLang="ja-JP" dirty="0"/>
            </a:br>
            <a:r>
              <a:rPr kumimoji="1" lang="en-US" altLang="ja-JP" dirty="0"/>
              <a:t>"face"</a:t>
            </a:r>
          </a:p>
          <a:p>
            <a:pPr algn="ctr"/>
            <a:r>
              <a:rPr kumimoji="1" lang="en-US" altLang="ja-JP" dirty="0"/>
              <a:t> for</a:t>
            </a:r>
          </a:p>
          <a:p>
            <a:pPr algn="ctr"/>
            <a:r>
              <a:rPr kumimoji="1" lang="en-US" altLang="ja-JP" dirty="0"/>
              <a:t> "edge"</a:t>
            </a:r>
          </a:p>
          <a:p>
            <a:pPr algn="ctr"/>
            <a:r>
              <a:rPr lang="en-US" altLang="ja-JP" dirty="0"/>
              <a:t>gives</a:t>
            </a:r>
          </a:p>
          <a:p>
            <a:pPr algn="ctr"/>
            <a:r>
              <a:rPr lang="en-US" altLang="ja-JP" dirty="0"/>
              <a:t>FS/NS-FEM</a:t>
            </a:r>
          </a:p>
          <a:p>
            <a:pPr algn="ctr"/>
            <a:r>
              <a:rPr lang="en-US" altLang="ja-JP" dirty="0"/>
              <a:t>for 3D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451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Verification of </a:t>
            </a:r>
            <a:r>
              <a:rPr lang="en-US" altLang="ja-JP" dirty="0"/>
              <a:t>O</a:t>
            </a:r>
            <a:r>
              <a:rPr kumimoji="1" lang="en-US" altLang="ja-JP" dirty="0"/>
              <a:t>ur </a:t>
            </a:r>
            <a:r>
              <a:rPr lang="en-US" altLang="ja-JP" dirty="0"/>
              <a:t>S</a:t>
            </a:r>
            <a:r>
              <a:rPr kumimoji="1" lang="en-US" altLang="ja-JP" dirty="0"/>
              <a:t>elective 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Cantilever Bending Test</a:t>
                </a:r>
              </a:p>
              <a:p>
                <a:r>
                  <a:rPr lang="en-US" altLang="ja-JP" sz="2800" dirty="0"/>
                  <a:t>10m x 1m x 1m cantilever with 20 </a:t>
                </a:r>
                <a:r>
                  <a:rPr lang="en-US" altLang="ja-JP" sz="2800" dirty="0" err="1"/>
                  <a:t>kN</a:t>
                </a:r>
                <a:r>
                  <a:rPr lang="en-US" altLang="ja-JP" sz="2800" dirty="0"/>
                  <a:t> dead load</a:t>
                </a:r>
              </a:p>
              <a:p>
                <a:r>
                  <a:rPr lang="en-US" altLang="ja-JP" sz="2800" dirty="0"/>
                  <a:t>Neo-</a:t>
                </a:r>
                <a:r>
                  <a:rPr lang="en-US" altLang="ja-JP" sz="2800" dirty="0" err="1"/>
                  <a:t>Hookean</a:t>
                </a:r>
                <a:r>
                  <a:rPr lang="en-US" altLang="ja-JP" sz="2800" dirty="0"/>
                  <a:t> </a:t>
                </a:r>
                <a:r>
                  <a:rPr lang="en-US" altLang="ja-JP" sz="2800" dirty="0" err="1">
                    <a:solidFill>
                      <a:srgbClr val="FF9900"/>
                    </a:solidFill>
                  </a:rPr>
                  <a:t>hyperelastic</a:t>
                </a:r>
                <a:r>
                  <a:rPr lang="en-US" altLang="ja-JP" sz="2800" dirty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dirty="0"/>
                  <a:t>material</a:t>
                </a:r>
                <a:br>
                  <a:rPr lang="en-US" altLang="ja-JP" sz="2800" dirty="0"/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=2</m:t>
                    </m:r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f>
                      <m:f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Dev</m:t>
                        </m:r>
                        <m:r>
                          <a:rPr lang="en-US" altLang="ja-JP" sz="2800" b="0" i="1" smtClean="0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𝐵</m:t>
                            </m:r>
                          </m:e>
                        </m:acc>
                        <m:r>
                          <a:rPr lang="en-US" altLang="ja-JP" sz="28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altLang="ja-JP" sz="2800" b="0" i="1" smtClean="0">
                            <a:latin typeface="Cambria Math"/>
                          </a:rPr>
                          <m:t>𝐽</m:t>
                        </m:r>
                      </m:den>
                    </m:f>
                    <m:r>
                      <a:rPr lang="en-US" altLang="ja-JP" sz="28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𝐽</m:t>
                        </m:r>
                        <m:r>
                          <a:rPr lang="en-US" altLang="ja-JP" sz="2800" b="0" i="1" smtClean="0">
                            <a:latin typeface="Cambria Math"/>
                          </a:rPr>
                          <m:t>−1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br>
                  <a:rPr lang="en-US" altLang="ja-JP" sz="2800" b="0" dirty="0"/>
                </a:br>
                <a:r>
                  <a:rPr lang="en-US" altLang="ja-JP" sz="2800" dirty="0"/>
                  <a:t>with a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altLang="ja-JP" sz="2800" dirty="0"/>
                  <a:t>(=1 </a:t>
                </a:r>
                <a:r>
                  <a:rPr lang="en-US" altLang="ja-JP" sz="2800" dirty="0" err="1"/>
                  <a:t>GPa</a:t>
                </a:r>
                <a:r>
                  <a:rPr lang="en-US" altLang="ja-JP" sz="2800" dirty="0"/>
                  <a:t>) and various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sz="2800" dirty="0"/>
                  <a:t>s.</a:t>
                </a:r>
              </a:p>
              <a:p>
                <a:r>
                  <a:rPr lang="en-US" altLang="ja-JP" sz="2800" dirty="0">
                    <a:solidFill>
                      <a:srgbClr val="FF00FF"/>
                    </a:solidFill>
                  </a:rPr>
                  <a:t>Our selective FS/NS-FEM </a:t>
                </a:r>
                <a:r>
                  <a:rPr lang="en-US" altLang="ja-JP" sz="2800" dirty="0"/>
                  <a:t>with 9560 </a:t>
                </a:r>
                <a:r>
                  <a:rPr lang="en-US" altLang="ja-JP" sz="2800" dirty="0">
                    <a:solidFill>
                      <a:srgbClr val="0000CC"/>
                    </a:solidFill>
                  </a:rPr>
                  <a:t>tetrahedral</a:t>
                </a:r>
                <a:r>
                  <a:rPr lang="en-US" altLang="ja-JP" sz="2800" dirty="0"/>
                  <a:t> elements (and 2288 nodes) is performed.</a:t>
                </a:r>
              </a:p>
              <a:p>
                <a:r>
                  <a:rPr kumimoji="1" lang="en-US" altLang="ja-JP" sz="2800" dirty="0">
                    <a:solidFill>
                      <a:srgbClr val="C00000"/>
                    </a:solidFill>
                  </a:rPr>
                  <a:t>ABAQUS/Standard</a:t>
                </a:r>
                <a:r>
                  <a:rPr kumimoji="1" lang="en-US" altLang="ja-JP" sz="2800" dirty="0"/>
                  <a:t> with 1250 </a:t>
                </a:r>
                <a:r>
                  <a:rPr kumimoji="1" lang="en-US" altLang="ja-JP" sz="2800" i="1" dirty="0"/>
                  <a:t>C3D20H</a:t>
                </a:r>
                <a:r>
                  <a:rPr kumimoji="1" lang="en-US" altLang="ja-JP" sz="2800" dirty="0"/>
                  <a:t> (2nd-order </a:t>
                </a:r>
                <a:r>
                  <a:rPr kumimoji="1" lang="en-US" altLang="ja-JP" sz="2800" dirty="0">
                    <a:solidFill>
                      <a:srgbClr val="008000"/>
                    </a:solidFill>
                  </a:rPr>
                  <a:t>hybrid hexahedral</a:t>
                </a:r>
                <a:r>
                  <a:rPr kumimoji="1" lang="en-US" altLang="ja-JP" sz="2800" dirty="0"/>
                  <a:t>) elements (and 6696 nodes) is also performed.</a:t>
                </a:r>
              </a:p>
              <a:p>
                <a:r>
                  <a:rPr lang="en-US" altLang="ja-JP" sz="2800" dirty="0"/>
                  <a:t>No mesh rezoning is taken place for this test.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39" t="-1901" b="-11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7111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Verification of Our Selective 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</a:t>
                </a:r>
                <a:r>
                  <a:rPr kumimoji="1"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esults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𝑫</m:t>
                        </m:r>
                      </m:e>
                      <m:sub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𝟐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kumimoji="1" lang="en-US" altLang="ja-JP" sz="2800" b="1" i="0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𝐏𝐏</m:t>
                    </m:r>
                    <m:sSup>
                      <m:sSup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𝐚</m:t>
                        </m:r>
                      </m:e>
                      <m:sup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</m:t>
                        </m:r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p>
                    </m:sSup>
                  </m:oMath>
                </a14:m>
                <a:r>
                  <a:rPr kumimoji="1" lang="ja-JP" altLang="en-US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kumimoji="1"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1"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=0.499999)</a:t>
                </a:r>
                <a:endParaRPr kumimoji="1" lang="ja-JP" altLang="en-US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l="-2539" t="-17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5" name="outp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7644" y="1052737"/>
            <a:ext cx="641289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Verification of Our Selective S-FEM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to Standard Method</a:t>
            </a: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800" dirty="0"/>
          </a:p>
          <a:p>
            <a:endParaRPr lang="en-US" altLang="ja-JP" sz="2800" dirty="0"/>
          </a:p>
          <a:p>
            <a:endParaRPr kumimoji="1" lang="en-US" altLang="ja-JP" sz="2800" dirty="0"/>
          </a:p>
          <a:p>
            <a:endParaRPr lang="en-US" altLang="ja-JP" sz="2800" dirty="0"/>
          </a:p>
          <a:p>
            <a:endParaRPr kumimoji="1" lang="en-US" altLang="ja-JP" sz="2800" dirty="0"/>
          </a:p>
          <a:p>
            <a:endParaRPr lang="en-US" altLang="ja-JP" sz="2800" dirty="0"/>
          </a:p>
          <a:p>
            <a:endParaRPr kumimoji="1" lang="en-US" altLang="ja-JP" sz="2800" dirty="0"/>
          </a:p>
          <a:p>
            <a:endParaRPr lang="en-US" altLang="ja-JP" sz="2800" dirty="0"/>
          </a:p>
          <a:p>
            <a:endParaRPr kumimoji="1"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60" y="1052736"/>
            <a:ext cx="7133628" cy="445851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079612" y="5517232"/>
            <a:ext cx="699422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Our selective S-FEM can treat any material model</a:t>
            </a:r>
          </a:p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and is free from locking!!</a:t>
            </a:r>
          </a:p>
        </p:txBody>
      </p:sp>
    </p:spTree>
    <p:extLst>
      <p:ext uri="{BB962C8B-B14F-4D97-AF65-F5344CB8AC3E}">
        <p14:creationId xmlns:p14="http://schemas.microsoft.com/office/powerpoint/2010/main" val="4212490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3600" dirty="0"/>
              <a:t>Part 2: </a:t>
            </a:r>
          </a:p>
          <a:p>
            <a:pPr marL="0" indent="0" algn="ctr">
              <a:buNone/>
            </a:pPr>
            <a:r>
              <a:rPr lang="en-US" altLang="ja-JP" sz="3600" dirty="0"/>
              <a:t>Procedure of our </a:t>
            </a:r>
            <a:r>
              <a:rPr lang="en-US" altLang="ja-JP" sz="3600" dirty="0">
                <a:solidFill>
                  <a:srgbClr val="FF0000"/>
                </a:solidFill>
              </a:rPr>
              <a:t>mesh rezoning </a:t>
            </a:r>
            <a:r>
              <a:rPr lang="en-US" altLang="ja-JP" sz="3600" dirty="0"/>
              <a:t>method</a:t>
            </a:r>
          </a:p>
          <a:p>
            <a:pPr marL="0" indent="0" algn="ctr">
              <a:buNone/>
            </a:pP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0601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Procedure of </a:t>
            </a:r>
            <a:r>
              <a:rPr kumimoji="1" lang="en-US" altLang="ja-JP" dirty="0"/>
              <a:t>Mesh Rezoning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7" y="1550421"/>
            <a:ext cx="2124075" cy="18383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2" y="1550421"/>
            <a:ext cx="2124075" cy="18383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40" y="1567362"/>
            <a:ext cx="2171700" cy="183832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9219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  <a:br>
              <a:rPr kumimoji="1" lang="en-US" altLang="ja-JP" sz="2000" dirty="0"/>
            </a:br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n-1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45728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 err="1"/>
              <a:t>t</a:t>
            </a:r>
            <a:r>
              <a:rPr kumimoji="1" lang="en-US" altLang="ja-JP" sz="2000" baseline="-25000" dirty="0" err="1"/>
              <a:t>n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184115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n+1</a:t>
            </a:r>
            <a:endParaRPr kumimoji="1" lang="ja-JP" altLang="en-US" sz="2000" dirty="0"/>
          </a:p>
        </p:txBody>
      </p:sp>
      <p:sp>
        <p:nvSpPr>
          <p:cNvPr id="12" name="上カーブ矢印 11"/>
          <p:cNvSpPr/>
          <p:nvPr/>
        </p:nvSpPr>
        <p:spPr>
          <a:xfrm>
            <a:off x="2591780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953598" y="673634"/>
            <a:ext cx="9001" cy="293538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0" y="1342781"/>
            <a:ext cx="86358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8244408" y="1340768"/>
            <a:ext cx="900100" cy="1006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1043608" y="1340768"/>
            <a:ext cx="7056784" cy="2013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8172400" y="660550"/>
            <a:ext cx="0" cy="294847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上カーブ矢印 35"/>
          <p:cNvSpPr/>
          <p:nvPr/>
        </p:nvSpPr>
        <p:spPr>
          <a:xfrm>
            <a:off x="179512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上カーブ矢印 39"/>
          <p:cNvSpPr/>
          <p:nvPr/>
        </p:nvSpPr>
        <p:spPr>
          <a:xfrm>
            <a:off x="4932040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上カーブ矢印 40"/>
          <p:cNvSpPr/>
          <p:nvPr/>
        </p:nvSpPr>
        <p:spPr>
          <a:xfrm>
            <a:off x="7344308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14590" y="4169421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</a:p>
          <a:p>
            <a:pPr algn="ctr"/>
            <a:r>
              <a:rPr kumimoji="1" lang="en-US" altLang="ja-JP" sz="2000" dirty="0"/>
              <a:t>Equilibrium</a:t>
            </a:r>
            <a:endParaRPr kumimoji="1" lang="ja-JP" altLang="en-US" sz="20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492123" y="4169421"/>
            <a:ext cx="15376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err="1"/>
              <a:t>Remesh</a:t>
            </a:r>
            <a:endParaRPr lang="en-US" altLang="ja-JP" sz="2000" dirty="0"/>
          </a:p>
          <a:p>
            <a:pPr algn="ctr"/>
            <a:r>
              <a:rPr lang="en-US" altLang="ja-JP" sz="2000" dirty="0"/>
              <a:t>&amp;</a:t>
            </a:r>
            <a:endParaRPr kumimoji="1" lang="en-US" altLang="ja-JP" sz="2000" dirty="0"/>
          </a:p>
          <a:p>
            <a:pPr algn="ctr"/>
            <a:r>
              <a:rPr lang="en-US" altLang="ja-JP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 States</a:t>
            </a:r>
            <a:endParaRPr kumimoji="1" lang="ja-JP" altLang="en-US" sz="2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896441" y="4169421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Resolve</a:t>
            </a:r>
          </a:p>
          <a:p>
            <a:pPr algn="ctr"/>
            <a:r>
              <a:rPr lang="en-US" altLang="ja-JP" sz="2000" dirty="0"/>
              <a:t>Equilibrium</a:t>
            </a:r>
            <a:endParaRPr kumimoji="1" lang="ja-JP" altLang="en-US" sz="20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279386" y="4169421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  <a:endParaRPr lang="en-US" altLang="ja-JP" sz="2000" dirty="0">
              <a:solidFill>
                <a:srgbClr val="6600CC"/>
              </a:solidFill>
            </a:endParaRPr>
          </a:p>
          <a:p>
            <a:pPr algn="ctr"/>
            <a:r>
              <a:rPr kumimoji="1" lang="en-US" altLang="ja-JP" sz="2000" dirty="0"/>
              <a:t>Equilibrium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591780" y="1622429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9900"/>
                </a:solidFill>
              </a:rPr>
              <a:t>Force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/>
              <p:cNvSpPr txBox="1"/>
              <p:nvPr/>
            </p:nvSpPr>
            <p:spPr>
              <a:xfrm>
                <a:off x="1393826" y="3242609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1" name="テキスト ボックス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826" y="3242609"/>
                <a:ext cx="1374864" cy="357342"/>
              </a:xfrm>
              <a:prstGeom prst="rect">
                <a:avLst/>
              </a:prstGeom>
              <a:blipFill rotWithShape="1">
                <a:blip r:embed="rId6"/>
                <a:stretch>
                  <a:fillRect l="-5286" t="-1639" r="-2203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/>
              <p:cNvSpPr txBox="1"/>
              <p:nvPr/>
            </p:nvSpPr>
            <p:spPr>
              <a:xfrm>
                <a:off x="3809204" y="3242609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≠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テキスト ボックス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04" y="3242609"/>
                <a:ext cx="1374864" cy="357342"/>
              </a:xfrm>
              <a:prstGeom prst="rect">
                <a:avLst/>
              </a:prstGeom>
              <a:blipFill rotWithShape="1">
                <a:blip r:embed="rId7"/>
                <a:stretch>
                  <a:fillRect l="-5286" t="-1639" r="-2203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/>
              <p:cNvSpPr txBox="1"/>
              <p:nvPr/>
            </p:nvSpPr>
            <p:spPr>
              <a:xfrm>
                <a:off x="6120172" y="3245307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3" name="テキスト ボックス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3245307"/>
                <a:ext cx="1374864" cy="357342"/>
              </a:xfrm>
              <a:prstGeom prst="rect">
                <a:avLst/>
              </a:prstGeom>
              <a:blipFill rotWithShape="1">
                <a:blip r:embed="rId8"/>
                <a:stretch>
                  <a:fillRect l="-5263" r="-1754" b="-295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/>
          <p:cNvSpPr txBox="1"/>
          <p:nvPr/>
        </p:nvSpPr>
        <p:spPr>
          <a:xfrm>
            <a:off x="143509" y="5199583"/>
            <a:ext cx="8828058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The way of mapping varies with the material constitutive model.</a:t>
            </a:r>
          </a:p>
          <a:p>
            <a:pPr algn="ctr"/>
            <a:r>
              <a:rPr lang="en-US" altLang="ja-JP" sz="2400" dirty="0" err="1">
                <a:solidFill>
                  <a:srgbClr val="C00000"/>
                </a:solidFill>
              </a:rPr>
              <a:t>Elasto</a:t>
            </a:r>
            <a:r>
              <a:rPr lang="en-US" altLang="ja-JP" sz="2400" dirty="0">
                <a:solidFill>
                  <a:srgbClr val="C00000"/>
                </a:solidFill>
              </a:rPr>
              <a:t>-plastic</a:t>
            </a:r>
            <a:r>
              <a:rPr lang="en-US" altLang="ja-JP" sz="2400" dirty="0"/>
              <a:t> models necessitate some kind of correction.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24500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Mapping of Stress/Strain States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 </a:t>
                </a:r>
                <a:r>
                  <a:rPr lang="en-US" altLang="ja-JP" sz="2800" b="1" i="1" u="sng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Elastic or </a:t>
                </a:r>
                <a:r>
                  <a:rPr lang="en-US" altLang="ja-JP" sz="2800" b="1" i="1" u="sng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Materials</a:t>
                </a:r>
              </a:p>
              <a:p>
                <a:pPr marL="0" indent="0" algn="ctr">
                  <a:buNone/>
                </a:pPr>
                <a:r>
                  <a:rPr lang="en-US" altLang="ja-JP" sz="2800" b="0" dirty="0"/>
                  <a:t>i.e.,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=[</m:t>
                    </m:r>
                    <m:r>
                      <a:rPr lang="en-US" altLang="ja-JP" sz="2800" b="0" i="1" smtClean="0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𝐹</m:t>
                            </m:r>
                          </m:e>
                        </m:d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]</m:t>
                    </m:r>
                  </m:oMath>
                </a14:m>
                <a:endParaRPr lang="en-US" altLang="ja-JP" sz="2800" dirty="0"/>
              </a:p>
              <a:p>
                <a:r>
                  <a:rPr lang="en-US" altLang="ja-JP" sz="2800" u="sng" dirty="0">
                    <a:solidFill>
                      <a:schemeClr val="tx1"/>
                    </a:solidFill>
                    <a:effectLst/>
                  </a:rPr>
                  <a:t>Map initial position </a:t>
                </a:r>
                <a14:m>
                  <m:oMath xmlns:m="http://schemas.openxmlformats.org/officeDocument/2006/math">
                    <m:r>
                      <a:rPr lang="en-US" altLang="ja-JP" sz="2800" b="0" i="0" u="sng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{</m:t>
                    </m:r>
                    <m:sSup>
                      <m:sSupPr>
                        <m:ctrlPr>
                          <a:rPr lang="en-US" altLang="ja-JP" sz="2800" i="1" u="sng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u="sng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ja-JP" sz="2800" u="sng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initial</m:t>
                        </m:r>
                      </m:sup>
                    </m:sSup>
                    <m:r>
                      <a:rPr lang="en-US" altLang="ja-JP" sz="2800" b="0" i="0" u="sng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sz="2800" dirty="0">
                    <a:solidFill>
                      <a:schemeClr val="tx1"/>
                    </a:solidFill>
                    <a:effectLst/>
                  </a:rPr>
                  <a:t> </a:t>
                </a:r>
                <a:r>
                  <a:rPr lang="en-US" altLang="ja-JP" sz="2800" dirty="0">
                    <a:effectLst/>
                  </a:rPr>
                  <a:t>at nodes, and then </a:t>
                </a:r>
                <a:r>
                  <a:rPr lang="en-US" altLang="ja-JP" sz="2800" u="sng" dirty="0">
                    <a:solidFill>
                      <a:schemeClr val="tx1"/>
                    </a:solidFill>
                    <a:effectLst/>
                  </a:rPr>
                  <a:t>remake deformation gradient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u="sng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u="sng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altLang="ja-JP" sz="2800" b="0" dirty="0">
                    <a:effectLst/>
                  </a:rPr>
                  <a:t> at edges </a:t>
                </a:r>
                <a:r>
                  <a:rPr lang="en-US" altLang="ja-JP" sz="2800" dirty="0"/>
                  <a:t>&amp;</a:t>
                </a:r>
                <a:r>
                  <a:rPr lang="en-US" altLang="ja-JP" sz="2800" b="0" dirty="0">
                    <a:effectLst/>
                  </a:rPr>
                  <a:t> nodes.</a:t>
                </a:r>
              </a:p>
              <a:p>
                <a:pPr marL="0" indent="0">
                  <a:buNone/>
                </a:pPr>
                <a:endParaRPr lang="en-US" altLang="ja-JP" sz="1050" dirty="0">
                  <a:effectLst/>
                </a:endParaRPr>
              </a:p>
              <a:p>
                <a:pPr marL="0" indent="0" algn="ctr">
                  <a:buNone/>
                </a:pPr>
                <a:r>
                  <a:rPr lang="en-US" altLang="ja-JP" sz="2800" dirty="0"/>
                  <a:t>Each node preserve its initial position</a:t>
                </a:r>
              </a:p>
              <a:p>
                <a:pPr marL="0" indent="0" algn="ctr">
                  <a:buNone/>
                </a:pPr>
                <a:r>
                  <a:rPr lang="en-US" altLang="ja-JP" sz="2800" dirty="0"/>
                  <a:t>so that the domain can spring back to </a:t>
                </a:r>
              </a:p>
              <a:p>
                <a:pPr marL="0" indent="0" algn="ctr">
                  <a:buNone/>
                </a:pPr>
                <a:r>
                  <a:rPr lang="en-US" altLang="ja-JP" sz="2800" dirty="0"/>
                  <a:t>the initial shape after unloading.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4" name="コンテンツ プレースホルダー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39" t="-1901" r="-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9496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Mapping of Stress/Strain States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 </a:t>
                </a:r>
                <a:r>
                  <a:rPr lang="en-US" altLang="ja-JP" sz="2800" b="1" i="1" u="sng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Elasto</a:t>
                </a:r>
                <a:r>
                  <a:rPr lang="en-US" altLang="ja-JP" sz="2800" b="1" i="1" u="sng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-Plastic</a:t>
                </a: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Material in Total Strain Form</a:t>
                </a:r>
              </a:p>
              <a:p>
                <a:pPr marL="0" indent="0" algn="ctr">
                  <a:buNone/>
                </a:pPr>
                <a:r>
                  <a:rPr lang="en-US" altLang="ja-JP" sz="2800" dirty="0"/>
                  <a:t>e.g.,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800" i="1">
                        <a:latin typeface="Cambria Math"/>
                      </a:rPr>
                      <m:t>=[</m:t>
                    </m:r>
                    <m:r>
                      <a:rPr lang="en-US" altLang="ja-JP" sz="2800" i="1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𝐹</m:t>
                            </m:r>
                          </m:e>
                        </m:d>
                        <m:r>
                          <a:rPr lang="en-US" altLang="ja-JP" sz="2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[</m:t>
                            </m:r>
                            <m:r>
                              <a:rPr lang="en-US" altLang="ja-JP" sz="28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800" i="0">
                                <a:latin typeface="Cambria Math"/>
                              </a:rPr>
                              <m:t>pl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/>
                          </a:rPr>
                          <m:t>], 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800" i="0">
                                <a:latin typeface="Cambria Math"/>
                              </a:rPr>
                              <m:t>pl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/>
                          </a:rPr>
                          <m:t>;</m:t>
                        </m:r>
                        <m:r>
                          <a:rPr lang="en-US" altLang="ja-JP" sz="2800" i="1">
                            <a:latin typeface="Cambria Math"/>
                          </a:rPr>
                          <m:t>𝐻</m:t>
                        </m:r>
                        <m:r>
                          <a:rPr lang="en-US" altLang="ja-JP" sz="2800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800" i="0">
                                <a:latin typeface="Cambria Math"/>
                              </a:rPr>
                              <m:t>pl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en-US" altLang="ja-JP" sz="2800" i="1">
                        <a:latin typeface="Cambria Math"/>
                      </a:rPr>
                      <m:t>]</m:t>
                    </m:r>
                  </m:oMath>
                </a14:m>
                <a:endParaRPr lang="en-US" altLang="ja-JP" sz="2800" dirty="0"/>
              </a:p>
              <a:p>
                <a:r>
                  <a:rPr lang="en-US" altLang="ja-JP" sz="2800" u="sng" dirty="0"/>
                  <a:t>Map initial position </a:t>
                </a:r>
                <a14:m>
                  <m:oMath xmlns:m="http://schemas.openxmlformats.org/officeDocument/2006/math">
                    <m:r>
                      <a:rPr lang="en-US" altLang="ja-JP" sz="2800" u="sng">
                        <a:latin typeface="Cambria Math"/>
                      </a:rPr>
                      <m:t>{</m:t>
                    </m:r>
                    <m:sSup>
                      <m:sSupPr>
                        <m:ctrlPr>
                          <a:rPr lang="en-US" altLang="ja-JP" sz="2800" i="1" u="sng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 u="sng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i="0" u="sng">
                            <a:latin typeface="Cambria Math"/>
                          </a:rPr>
                          <m:t>initial</m:t>
                        </m:r>
                      </m:sup>
                    </m:sSup>
                    <m:r>
                      <a:rPr lang="en-US" altLang="ja-JP" sz="2800" u="sng"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sz="2800" dirty="0"/>
                  <a:t> at nodes, and then</a:t>
                </a:r>
                <a:br>
                  <a:rPr lang="en-US" altLang="ja-JP" sz="2800" dirty="0"/>
                </a:br>
                <a:r>
                  <a:rPr lang="en-US" altLang="ja-JP" sz="2800" u="sng" dirty="0"/>
                  <a:t>remake deformation gradient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i="1" u="sng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 u="sng">
                            <a:latin typeface="Cambria Math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altLang="ja-JP" sz="2800" dirty="0"/>
                  <a:t> at edges &amp; nodes.</a:t>
                </a:r>
              </a:p>
              <a:p>
                <a:r>
                  <a:rPr lang="en-US" altLang="ja-JP" sz="2800" u="sng" dirty="0"/>
                  <a:t>Map history dependent variables</a:t>
                </a:r>
                <a:r>
                  <a:rPr lang="en-US" altLang="ja-JP" sz="2800" dirty="0"/>
                  <a:t>, plastic strain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i="0">
                            <a:latin typeface="Cambria Math"/>
                          </a:rPr>
                          <m:t>pl</m:t>
                        </m:r>
                      </m:sub>
                    </m:sSub>
                    <m:r>
                      <a:rPr lang="en-US" altLang="ja-JP" sz="28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800" dirty="0"/>
                  <a:t> and equivalent plastic strain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i="0">
                            <a:latin typeface="Cambria Math"/>
                          </a:rPr>
                          <m:t>pl</m:t>
                        </m:r>
                      </m:sub>
                    </m:sSub>
                  </m:oMath>
                </a14:m>
                <a:endParaRPr lang="en-US" altLang="ja-JP" sz="2800" dirty="0"/>
              </a:p>
              <a:p>
                <a:r>
                  <a:rPr lang="en-US" altLang="ja-JP" sz="2800" u="sng" dirty="0"/>
                  <a:t>Correct</a:t>
                </a:r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pl</m:t>
                        </m:r>
                      </m:sub>
                    </m:sSub>
                  </m:oMath>
                </a14:m>
                <a:r>
                  <a:rPr lang="en-US" altLang="ja-JP" sz="2800" dirty="0"/>
                  <a:t> to satisfy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/>
                      </a:rPr>
                      <m:t>Equ</m:t>
                    </m:r>
                    <m:d>
                      <m:d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𝑇</m:t>
                            </m:r>
                          </m:e>
                        </m:d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=</m:t>
                    </m:r>
                    <m:r>
                      <a:rPr lang="en-US" altLang="ja-JP" sz="2800" b="0" i="1" smtClean="0">
                        <a:latin typeface="Cambria Math"/>
                      </a:rPr>
                      <m:t>𝐻</m:t>
                    </m:r>
                    <m:r>
                      <a:rPr lang="en-US" altLang="ja-JP" sz="28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pl</m:t>
                        </m:r>
                      </m:sub>
                    </m:sSub>
                    <m:r>
                      <a:rPr lang="en-US" altLang="ja-JP" sz="2800" b="0" i="1" smtClean="0">
                        <a:latin typeface="Cambria Math"/>
                      </a:rPr>
                      <m:t>)</m:t>
                    </m:r>
                  </m:oMath>
                </a14:m>
                <a:endParaRPr lang="en-US" altLang="ja-JP" sz="2800" dirty="0"/>
              </a:p>
              <a:p>
                <a:pPr marL="0" indent="0">
                  <a:buNone/>
                </a:pP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39" t="-1901" r="-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96" y="4213820"/>
            <a:ext cx="3648075" cy="20955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231740" y="5265204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= </a:t>
            </a:r>
            <a:r>
              <a:rPr lang="en-US" altLang="ja-JP" dirty="0" err="1"/>
              <a:t>Mises</a:t>
            </a:r>
            <a:r>
              <a:rPr lang="en-US" altLang="ja-JP" dirty="0"/>
              <a:t> Stress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5963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29990" t="3392" r="29990" b="39569"/>
          <a:stretch>
            <a:fillRect/>
          </a:stretch>
        </p:blipFill>
        <p:spPr bwMode="auto">
          <a:xfrm>
            <a:off x="6048164" y="2600908"/>
            <a:ext cx="2873437" cy="377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Motivation and Background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5" y="623887"/>
            <a:ext cx="6431966" cy="577373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  <a:p>
            <a:pPr marL="400050" lvl="1" indent="0">
              <a:buNone/>
            </a:pPr>
            <a:r>
              <a:rPr kumimoji="1" lang="en-US" altLang="ja-JP" dirty="0"/>
              <a:t>We want to solve </a:t>
            </a:r>
            <a:r>
              <a:rPr kumimoji="1" lang="en-US" altLang="ja-JP" b="1" dirty="0">
                <a:solidFill>
                  <a:srgbClr val="7030A0"/>
                </a:solidFill>
              </a:rPr>
              <a:t>severely large deformation</a:t>
            </a:r>
            <a:r>
              <a:rPr kumimoji="1" lang="en-US" altLang="ja-JP" b="1" dirty="0"/>
              <a:t> </a:t>
            </a:r>
            <a:r>
              <a:rPr kumimoji="1" lang="en-US" altLang="ja-JP" dirty="0"/>
              <a:t>problems</a:t>
            </a:r>
            <a:br>
              <a:rPr kumimoji="1" lang="en-US" altLang="ja-JP" dirty="0"/>
            </a:br>
            <a:r>
              <a:rPr kumimoji="1" lang="en-US" altLang="ja-JP" b="1" u="sng" dirty="0"/>
              <a:t>accurately and stably</a:t>
            </a:r>
            <a:r>
              <a:rPr kumimoji="1" lang="en-US" altLang="ja-JP" u="sng" dirty="0"/>
              <a:t>!</a:t>
            </a:r>
            <a:br>
              <a:rPr lang="en-US" altLang="ja-JP" u="sng" dirty="0"/>
            </a:br>
            <a:r>
              <a:rPr lang="en-US" altLang="ja-JP" sz="2400" dirty="0"/>
              <a:t>(</a:t>
            </a:r>
            <a:r>
              <a:rPr kumimoji="1" lang="en-US" altLang="ja-JP" sz="2400" dirty="0"/>
              <a:t>Final </a:t>
            </a:r>
            <a:r>
              <a:rPr lang="en-US" altLang="ja-JP" sz="2400" dirty="0"/>
              <a:t>t</a:t>
            </a:r>
            <a:r>
              <a:rPr kumimoji="1" lang="en-US" altLang="ja-JP" sz="2400" dirty="0"/>
              <a:t>arget: thermal </a:t>
            </a:r>
            <a:r>
              <a:rPr kumimoji="1" lang="en-US" altLang="ja-JP" sz="2400" dirty="0" err="1"/>
              <a:t>nanoimprinting</a:t>
            </a:r>
            <a:r>
              <a:rPr kumimoji="1" lang="en-US" altLang="ja-JP" sz="2400" dirty="0"/>
              <a:t>)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  <a:p>
            <a:pPr marL="400050" lvl="1" indent="0">
              <a:buNone/>
            </a:pPr>
            <a:r>
              <a:rPr lang="en-US" altLang="ja-JP" dirty="0"/>
              <a:t>Finite elements are </a:t>
            </a:r>
            <a:r>
              <a:rPr lang="en-US" altLang="ja-JP" b="1" dirty="0">
                <a:solidFill>
                  <a:srgbClr val="6600CC"/>
                </a:solidFill>
              </a:rPr>
              <a:t>distorted</a:t>
            </a:r>
            <a:r>
              <a:rPr lang="en-US" altLang="ja-JP" dirty="0"/>
              <a:t> </a:t>
            </a:r>
            <a:br>
              <a:rPr lang="en-US" altLang="ja-JP" dirty="0"/>
            </a:br>
            <a:r>
              <a:rPr lang="en-US" altLang="ja-JP" dirty="0"/>
              <a:t>in a short time, thereby resulting</a:t>
            </a:r>
            <a:br>
              <a:rPr lang="en-US" altLang="ja-JP" dirty="0"/>
            </a:br>
            <a:r>
              <a:rPr lang="en-US" altLang="ja-JP" dirty="0"/>
              <a:t>in convergence failure.</a:t>
            </a:r>
          </a:p>
          <a:p>
            <a:pPr marL="400050" lvl="1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800" dirty="0">
                <a:solidFill>
                  <a:srgbClr val="FF0000"/>
                </a:solidFill>
              </a:rPr>
              <a:t>Mesh rezoning</a:t>
            </a:r>
            <a:r>
              <a:rPr lang="en-US" altLang="ja-JP" sz="2800" dirty="0"/>
              <a:t> method (</a:t>
            </a:r>
            <a:r>
              <a:rPr lang="en-US" altLang="ja-JP" sz="2800" i="1" dirty="0"/>
              <a:t>h</a:t>
            </a:r>
            <a:r>
              <a:rPr lang="en-US" altLang="ja-JP" sz="2800" dirty="0"/>
              <a:t>-adaptive</a:t>
            </a:r>
            <a:br>
              <a:rPr lang="en-US" altLang="ja-JP" sz="2800" dirty="0"/>
            </a:br>
            <a:r>
              <a:rPr lang="en-US" altLang="ja-JP" sz="2800" dirty="0"/>
              <a:t>mesh-to-mesh solution mapping)</a:t>
            </a:r>
            <a:br>
              <a:rPr lang="en-US" altLang="ja-JP" sz="2800" dirty="0"/>
            </a:br>
            <a:r>
              <a:rPr lang="en-US" altLang="ja-JP" sz="2800" dirty="0"/>
              <a:t>is indispensable.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/>
          <a:srcRect l="48975" t="43605" b="14536"/>
          <a:stretch>
            <a:fillRect/>
          </a:stretch>
        </p:blipFill>
        <p:spPr bwMode="auto">
          <a:xfrm>
            <a:off x="6372200" y="692696"/>
            <a:ext cx="275557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下矢印 5"/>
          <p:cNvSpPr/>
          <p:nvPr/>
        </p:nvSpPr>
        <p:spPr>
          <a:xfrm>
            <a:off x="2879812" y="4689140"/>
            <a:ext cx="61206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490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4000" dirty="0"/>
              <a:t>Part 3:</a:t>
            </a:r>
          </a:p>
          <a:p>
            <a:pPr marL="0" indent="0" algn="ctr">
              <a:buNone/>
            </a:pPr>
            <a:r>
              <a:rPr lang="en-US" altLang="ja-JP" sz="4000" dirty="0"/>
              <a:t>Examples of Analysis</a:t>
            </a:r>
          </a:p>
          <a:p>
            <a:pPr marL="0" indent="0" algn="ctr">
              <a:buNone/>
            </a:pP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9981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659879"/>
            <a:ext cx="3862129" cy="330918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/>
              <a:t>Twist and Stretch of </a:t>
            </a:r>
            <a:r>
              <a:rPr kumimoji="1" lang="en-US" altLang="ja-JP" sz="3600" dirty="0" err="1"/>
              <a:t>Hyperelastic</a:t>
            </a:r>
            <a:r>
              <a:rPr kumimoji="1" lang="en-US" altLang="ja-JP" sz="3600" dirty="0"/>
              <a:t> Body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/>
              <p:cNvSpPr txBox="1">
                <a:spLocks noGrp="1"/>
              </p:cNvSpPr>
              <p:nvPr>
                <p:ph idx="1"/>
              </p:nvPr>
            </p:nvSpPr>
            <p:spPr>
              <a:xfrm>
                <a:off x="250824" y="623887"/>
                <a:ext cx="8641655" cy="583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3600" dirty="0"/>
              </a:p>
              <a:p>
                <a:r>
                  <a:rPr lang="en-US" altLang="ja-JP" sz="2400" dirty="0"/>
                  <a:t>Static, 1 m x 2 m x 4 m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Neo-</a:t>
                </a:r>
                <a:r>
                  <a:rPr lang="en-US" altLang="ja-JP" sz="2400" dirty="0" err="1"/>
                  <a:t>Hookean</a:t>
                </a:r>
                <a:r>
                  <a:rPr lang="en-US" altLang="ja-JP" sz="2400" dirty="0"/>
                  <a:t> </a:t>
                </a:r>
                <a:r>
                  <a:rPr lang="en-US" altLang="ja-JP" sz="2400" dirty="0" err="1">
                    <a:solidFill>
                      <a:srgbClr val="0000CC"/>
                    </a:solidFill>
                  </a:rPr>
                  <a:t>hyperelastic</a:t>
                </a:r>
                <a:r>
                  <a:rPr lang="en-US" altLang="ja-JP" sz="2400" dirty="0"/>
                  <a:t> body of </a:t>
                </a:r>
                <a:br>
                  <a:rPr lang="en-US" altLang="ja-JP" sz="2400" b="0" i="1" dirty="0">
                    <a:latin typeface="Cambria Math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/>
                      </a:rPr>
                      <m:t>GPa</m:t>
                    </m:r>
                  </m:oMath>
                </a14:m>
                <a:r>
                  <a:rPr lang="en-US" altLang="ja-JP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=400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/>
                      </a:rPr>
                      <m:t>GP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a</m:t>
                        </m:r>
                      </m:e>
                      <m:sup>
                        <m:r>
                          <a:rPr lang="en-US" altLang="ja-JP" sz="2400" b="0" i="0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ja-JP" sz="24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=0.48</m:t>
                    </m:r>
                  </m:oMath>
                </a14:m>
                <a:r>
                  <a:rPr lang="en-US" altLang="ja-JP" sz="2400" dirty="0"/>
                  <a:t>)</a:t>
                </a:r>
              </a:p>
              <a:p>
                <a:r>
                  <a:rPr lang="en-US" altLang="ja-JP" sz="2400" dirty="0"/>
                  <a:t>Twist up to 360 deg.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/>
                  <a:t> Stretch up to 100% nominal strain</a:t>
                </a:r>
                <a:br>
                  <a:rPr lang="en-US" altLang="ja-JP" sz="2400" dirty="0"/>
                </a:b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/>
                  <a:t> Twist back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/>
                  <a:t> Shrink back</a:t>
                </a:r>
              </a:p>
              <a:p>
                <a:r>
                  <a:rPr lang="en-US" altLang="ja-JP" sz="2400" dirty="0"/>
                  <a:t>Our selective FS/NS-FEM with tetrahedral elements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Global mesh rezoning every 90 deg. and 50% stretch/shrink</a:t>
                </a:r>
              </a:p>
            </p:txBody>
          </p:sp>
        </mc:Choice>
        <mc:Fallback xmlns="">
          <p:sp>
            <p:nvSpPr>
              <p:cNvPr id="5" name="コンテンツ プレースホルダー 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623887"/>
                <a:ext cx="8641655" cy="5835444"/>
              </a:xfrm>
              <a:prstGeom prst="rect">
                <a:avLst/>
              </a:prstGeom>
              <a:blipFill rotWithShape="1">
                <a:blip r:embed="rId4"/>
                <a:stretch>
                  <a:fillRect l="-1975" b="-10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7859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Twist and Stretch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Body 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5" name="twist_stretch_bac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663711"/>
            <a:ext cx="5256584" cy="568636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5496" y="701405"/>
            <a:ext cx="1866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Our selective</a:t>
            </a:r>
            <a:br>
              <a:rPr kumimoji="1" lang="en-US" altLang="ja-JP" sz="2000" dirty="0"/>
            </a:br>
            <a:r>
              <a:rPr kumimoji="1" lang="en-US" altLang="ja-JP" sz="2000" dirty="0"/>
              <a:t>FS/NS-FEM</a:t>
            </a:r>
            <a:br>
              <a:rPr kumimoji="1" lang="en-US" altLang="ja-JP" sz="2000" dirty="0"/>
            </a:br>
            <a:r>
              <a:rPr kumimoji="1" lang="en-US" altLang="ja-JP" sz="2000" dirty="0">
                <a:solidFill>
                  <a:srgbClr val="FF0000"/>
                </a:solidFill>
              </a:rPr>
              <a:t>with</a:t>
            </a:r>
            <a:r>
              <a:rPr kumimoji="1" lang="en-US" altLang="ja-JP" sz="2000" dirty="0"/>
              <a:t> </a:t>
            </a:r>
            <a:br>
              <a:rPr kumimoji="1" lang="en-US" altLang="ja-JP" sz="2000" dirty="0"/>
            </a:br>
            <a:r>
              <a:rPr kumimoji="1" lang="en-US" altLang="ja-JP" sz="2000" dirty="0"/>
              <a:t>mesh rezoning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231495" y="701405"/>
            <a:ext cx="1866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Our selective</a:t>
            </a:r>
            <a:br>
              <a:rPr kumimoji="1" lang="en-US" altLang="ja-JP" sz="2000" dirty="0"/>
            </a:br>
            <a:r>
              <a:rPr kumimoji="1" lang="en-US" altLang="ja-JP" sz="2000" dirty="0"/>
              <a:t>FS/NS-FEM</a:t>
            </a:r>
            <a:br>
              <a:rPr kumimoji="1" lang="en-US" altLang="ja-JP" sz="2000" dirty="0"/>
            </a:br>
            <a:r>
              <a:rPr kumimoji="1" lang="en-US" altLang="ja-JP" sz="2000" dirty="0">
                <a:solidFill>
                  <a:srgbClr val="0000CC"/>
                </a:solidFill>
              </a:rPr>
              <a:t>without </a:t>
            </a:r>
            <a:br>
              <a:rPr kumimoji="1" lang="en-US" altLang="ja-JP" sz="2000" dirty="0"/>
            </a:br>
            <a:r>
              <a:rPr kumimoji="1" lang="en-US" altLang="ja-JP" sz="2000" dirty="0"/>
              <a:t>mesh rezoning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6673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Twist and Stretch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Body </a:t>
            </a:r>
            <a:endParaRPr kumimoji="1" lang="ja-JP" altLang="en-US" sz="36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Residual Displacement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0"/>
          <a:stretch/>
        </p:blipFill>
        <p:spPr>
          <a:xfrm>
            <a:off x="1452562" y="1088740"/>
            <a:ext cx="6238875" cy="51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49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Cyclic Disp.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56693"/>
            <a:ext cx="6588732" cy="3267215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3861048"/>
            <a:ext cx="8641655" cy="2536575"/>
          </a:xfrm>
        </p:spPr>
        <p:txBody>
          <a:bodyPr/>
          <a:lstStyle/>
          <a:p>
            <a:r>
              <a:rPr lang="en-US" altLang="ja-JP" sz="2400" dirty="0"/>
              <a:t>Static, Plane Strain, 1 m x 1 m</a:t>
            </a:r>
          </a:p>
          <a:p>
            <a:r>
              <a:rPr lang="en-US" altLang="ja-JP" sz="2400" dirty="0" err="1"/>
              <a:t>Hencky's</a:t>
            </a:r>
            <a:r>
              <a:rPr lang="en-US" altLang="ja-JP" sz="2400" dirty="0"/>
              <a:t> </a:t>
            </a:r>
            <a:r>
              <a:rPr lang="en-US" altLang="ja-JP" sz="2400" dirty="0" err="1">
                <a:solidFill>
                  <a:srgbClr val="C00000"/>
                </a:solidFill>
              </a:rPr>
              <a:t>elasto</a:t>
            </a:r>
            <a:r>
              <a:rPr lang="en-US" altLang="ja-JP" sz="2400" dirty="0">
                <a:solidFill>
                  <a:srgbClr val="C00000"/>
                </a:solidFill>
              </a:rPr>
              <a:t>-plastic</a:t>
            </a:r>
            <a:r>
              <a:rPr lang="en-US" altLang="ja-JP" sz="2400" dirty="0"/>
              <a:t> material</a:t>
            </a:r>
          </a:p>
          <a:p>
            <a:r>
              <a:rPr lang="en-US" altLang="ja-JP" sz="2400" dirty="0"/>
              <a:t>Horizontal constraint on left edge</a:t>
            </a:r>
          </a:p>
          <a:p>
            <a:r>
              <a:rPr kumimoji="1" lang="en-US" altLang="ja-JP" sz="2400" dirty="0"/>
              <a:t>Vertical constraint on bottom edge</a:t>
            </a:r>
          </a:p>
          <a:p>
            <a:r>
              <a:rPr lang="en-US" altLang="ja-JP" sz="2400" dirty="0"/>
              <a:t>Horizontal constraint and vertical enforced disp. on top edge</a:t>
            </a:r>
          </a:p>
          <a:p>
            <a:r>
              <a:rPr kumimoji="1" lang="en-US" altLang="ja-JP" sz="2400" dirty="0"/>
              <a:t>Our selective ES/NS-FEM</a:t>
            </a:r>
            <a:r>
              <a:rPr lang="ja-JP" altLang="en-US" sz="2400" dirty="0"/>
              <a:t> </a:t>
            </a:r>
            <a:r>
              <a:rPr lang="en-US" altLang="ja-JP" sz="2400" dirty="0"/>
              <a:t>with triangular elements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84087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Cyclic Disp.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Material Constitutive Model</a:t>
                </a:r>
              </a:p>
              <a:p>
                <a:pPr marL="0" indent="0">
                  <a:buNone/>
                </a:pPr>
                <a:r>
                  <a:rPr kumimoji="1" lang="en-US" altLang="ja-JP" sz="2800" dirty="0" err="1"/>
                  <a:t>Hencky</a:t>
                </a:r>
                <a:r>
                  <a:rPr lang="en-US" altLang="ja-JP" sz="2800" dirty="0" err="1"/>
                  <a:t>'s</a:t>
                </a:r>
                <a:r>
                  <a:rPr lang="en-US" altLang="ja-JP" sz="2800" dirty="0"/>
                  <a:t> </a:t>
                </a:r>
                <a:r>
                  <a:rPr lang="en-US" altLang="ja-JP" sz="2800" dirty="0" err="1"/>
                  <a:t>elasto</a:t>
                </a:r>
                <a:r>
                  <a:rPr lang="en-US" altLang="ja-JP" sz="2800" dirty="0"/>
                  <a:t>-plastic material, </a:t>
                </a:r>
                <a14:m>
                  <m:oMath xmlns:m="http://schemas.openxmlformats.org/officeDocument/2006/math">
                    <m:r>
                      <a:rPr lang="en-US" altLang="ja-JP" sz="2800" b="1" i="1">
                        <a:latin typeface="Cambria Math"/>
                      </a:rPr>
                      <m:t>𝑻</m:t>
                    </m:r>
                    <m:r>
                      <a:rPr lang="en-US" altLang="ja-JP" sz="2800" i="1">
                        <a:latin typeface="Cambria Math"/>
                      </a:rPr>
                      <m:t>=</m:t>
                    </m:r>
                    <m:r>
                      <a:rPr lang="en-US" altLang="ja-JP" sz="2800" b="1" i="1">
                        <a:latin typeface="Cambria Math"/>
                      </a:rPr>
                      <m:t>𝑪</m:t>
                    </m:r>
                    <m:r>
                      <a:rPr lang="en-US" altLang="ja-JP" sz="2800" i="1">
                        <a:latin typeface="Cambria Math"/>
                      </a:rPr>
                      <m:t> :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/>
                          </a:rPr>
                          <m:t>el</m:t>
                        </m:r>
                      </m:sub>
                    </m:sSub>
                    <m:r>
                      <a:rPr lang="en-US" altLang="ja-JP" sz="2800" b="0" i="1" smtClean="0">
                        <a:latin typeface="Cambria Math"/>
                      </a:rPr>
                      <m:t>/</m:t>
                    </m:r>
                    <m:r>
                      <a:rPr lang="en-US" altLang="ja-JP" sz="2800" b="0" i="1" smtClean="0">
                        <a:latin typeface="Cambria Math"/>
                      </a:rPr>
                      <m:t>𝐽</m:t>
                    </m:r>
                  </m:oMath>
                </a14:m>
                <a:r>
                  <a:rPr lang="en-US" altLang="ja-JP" sz="2800" dirty="0"/>
                  <a:t>,</a:t>
                </a:r>
                <a:br>
                  <a:rPr lang="en-US" altLang="ja-JP" sz="2800" dirty="0"/>
                </a:br>
                <a:r>
                  <a:rPr lang="en-US" altLang="ja-JP" sz="2800" dirty="0"/>
                  <a:t>with </a:t>
                </a:r>
                <a:r>
                  <a:rPr kumimoji="1" lang="en-US" altLang="ja-JP" sz="2800" dirty="0"/>
                  <a:t>von </a:t>
                </a:r>
                <a:r>
                  <a:rPr kumimoji="1" lang="en-US" altLang="ja-JP" sz="2800" dirty="0" err="1"/>
                  <a:t>Mises</a:t>
                </a:r>
                <a:r>
                  <a:rPr kumimoji="1" lang="en-US" altLang="ja-JP" sz="2800" dirty="0"/>
                  <a:t> yield criterion and isotropic hardening</a:t>
                </a:r>
              </a:p>
              <a:p>
                <a:pPr lvl="1"/>
                <a:r>
                  <a:rPr kumimoji="1" lang="en-US" altLang="ja-JP" dirty="0"/>
                  <a:t>Young's Modulus: 1 </a:t>
                </a:r>
                <a:r>
                  <a:rPr kumimoji="1" lang="en-US" altLang="ja-JP" dirty="0" err="1"/>
                  <a:t>GPa</a:t>
                </a:r>
                <a:r>
                  <a:rPr kumimoji="1" lang="en-US" altLang="ja-JP" dirty="0"/>
                  <a:t>, Poisson's Ratio: 0.3</a:t>
                </a:r>
              </a:p>
              <a:p>
                <a:pPr lvl="1"/>
                <a:r>
                  <a:rPr lang="en-US" altLang="ja-JP" dirty="0"/>
                  <a:t>Yield Stress: </a:t>
                </a:r>
                <a:r>
                  <a:rPr kumimoji="1" lang="en-US" altLang="ja-JP" dirty="0"/>
                  <a:t>1 </a:t>
                </a:r>
                <a:r>
                  <a:rPr kumimoji="1" lang="en-US" altLang="ja-JP" dirty="0" err="1"/>
                  <a:t>MPa</a:t>
                </a:r>
                <a:r>
                  <a:rPr kumimoji="1" lang="en-US" altLang="ja-JP" dirty="0"/>
                  <a:t>, Hardening </a:t>
                </a:r>
                <a:r>
                  <a:rPr kumimoji="1" lang="en-US" altLang="ja-JP" dirty="0" err="1"/>
                  <a:t>Coeff</a:t>
                </a:r>
                <a:r>
                  <a:rPr kumimoji="1" lang="en-US" altLang="ja-JP" dirty="0"/>
                  <a:t>.: 0.5 </a:t>
                </a:r>
                <a:r>
                  <a:rPr kumimoji="1" lang="en-US" altLang="ja-JP" dirty="0" err="1"/>
                  <a:t>GPa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39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032957"/>
            <a:ext cx="6408710" cy="320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57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Cyclic Disp.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5" name="ah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656692"/>
            <a:ext cx="5508612" cy="575266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423592" y="5301208"/>
            <a:ext cx="1580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Deformation</a:t>
            </a:r>
          </a:p>
          <a:p>
            <a:pPr algn="ctr"/>
            <a:r>
              <a:rPr lang="en-US" altLang="ja-JP" sz="2000" dirty="0"/>
              <a:t>is always</a:t>
            </a:r>
          </a:p>
          <a:p>
            <a:pPr algn="ctr"/>
            <a:r>
              <a:rPr lang="en-US" altLang="ja-JP" sz="2000" dirty="0"/>
              <a:t>smooth.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Cyclic Disp.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1" y="657004"/>
            <a:ext cx="8640509" cy="484403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591522" y="5913276"/>
            <a:ext cx="1952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/>
              <a:t>T</a:t>
            </a:r>
            <a:r>
              <a:rPr kumimoji="1" lang="en-US" altLang="ja-JP" sz="2400" dirty="0" err="1"/>
              <a:t>imestep</a:t>
            </a:r>
            <a:r>
              <a:rPr kumimoji="1" lang="en-US" altLang="ja-JP" sz="2400" dirty="0"/>
              <a:t>: 50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5256076" y="1088740"/>
                <a:ext cx="3024336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/>
                  <a:t>At the concave corner: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altLang="ja-JP" sz="2000" dirty="0"/>
                  <a:t>checkerboard pattern is observed.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altLang="ja-JP" sz="2000" dirty="0"/>
                  <a:t>stiffer than S-FEM.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ja-JP" sz="2000" i="1" smtClean="0">
                        <a:solidFill>
                          <a:srgbClr val="FF9900"/>
                        </a:solidFill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000" dirty="0">
                    <a:solidFill>
                      <a:srgbClr val="FF9900"/>
                    </a:solidFill>
                  </a:rPr>
                  <a:t>Locking is induced.</a:t>
                </a:r>
                <a:endParaRPr kumimoji="1" lang="ja-JP" altLang="en-US" sz="20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076" y="1088740"/>
                <a:ext cx="3024336" cy="1631216"/>
              </a:xfrm>
              <a:prstGeom prst="rect">
                <a:avLst/>
              </a:prstGeom>
              <a:blipFill rotWithShape="1">
                <a:blip r:embed="rId4"/>
                <a:stretch>
                  <a:fillRect l="-2016" t="-1498" r="-1210" b="-63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矢印コネクタ 8"/>
          <p:cNvCxnSpPr/>
          <p:nvPr/>
        </p:nvCxnSpPr>
        <p:spPr>
          <a:xfrm>
            <a:off x="6921096" y="2716471"/>
            <a:ext cx="914400" cy="362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105401" y="5570530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Our Selective ES/NS-FEM</a:t>
            </a:r>
          </a:p>
          <a:p>
            <a:pPr algn="ctr"/>
            <a:r>
              <a:rPr lang="en-US" altLang="ja-JP" dirty="0"/>
              <a:t>with Mesh Rezoning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08104" y="5592074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Standard FEM</a:t>
            </a:r>
          </a:p>
          <a:p>
            <a:pPr algn="ctr"/>
            <a:r>
              <a:rPr lang="en-US" altLang="ja-JP" dirty="0"/>
              <a:t>without Mesh Rezoning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2129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Cyclic Disp.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0" y="657225"/>
            <a:ext cx="8642350" cy="4845050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3491880" y="5913276"/>
            <a:ext cx="2124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/>
              <a:t>T</a:t>
            </a:r>
            <a:r>
              <a:rPr kumimoji="1" lang="en-US" altLang="ja-JP" sz="2400" dirty="0" err="1"/>
              <a:t>imestep</a:t>
            </a:r>
            <a:r>
              <a:rPr kumimoji="1" lang="en-US" altLang="ja-JP" sz="2400" dirty="0"/>
              <a:t>: 100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05401" y="5570530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Our Selective ES/NS-FEM</a:t>
            </a:r>
          </a:p>
          <a:p>
            <a:pPr algn="ctr"/>
            <a:r>
              <a:rPr lang="en-US" altLang="ja-JP" dirty="0"/>
              <a:t>with Mesh Rezoning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08104" y="5592074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Standard FEM</a:t>
            </a:r>
          </a:p>
          <a:p>
            <a:pPr algn="ctr"/>
            <a:r>
              <a:rPr lang="en-US" altLang="ja-JP" dirty="0"/>
              <a:t>without Mesh Rezoning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7037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Cyclic Disp.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56692"/>
            <a:ext cx="8640509" cy="484403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492008" y="5913276"/>
            <a:ext cx="2124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/>
              <a:t>T</a:t>
            </a:r>
            <a:r>
              <a:rPr kumimoji="1" lang="en-US" altLang="ja-JP" sz="2400" dirty="0" err="1"/>
              <a:t>imestep</a:t>
            </a:r>
            <a:r>
              <a:rPr kumimoji="1" lang="en-US" altLang="ja-JP" sz="2400" dirty="0"/>
              <a:t>: 150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05401" y="5570530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Our Selective ES/NS-FEM</a:t>
            </a:r>
          </a:p>
          <a:p>
            <a:pPr algn="ctr"/>
            <a:r>
              <a:rPr lang="en-US" altLang="ja-JP" dirty="0"/>
              <a:t>with Mesh Rezoning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08104" y="5592074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Standard FEM</a:t>
            </a:r>
          </a:p>
          <a:p>
            <a:pPr algn="ctr"/>
            <a:r>
              <a:rPr lang="en-US" altLang="ja-JP" dirty="0"/>
              <a:t>without Mesh Rezoning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6791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/>
              <a:t>2 Major Problems in Mesh Rezoning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1: accuracy</a:t>
            </a:r>
          </a:p>
          <a:p>
            <a:pPr marL="0" indent="0">
              <a:buNone/>
            </a:pPr>
            <a:r>
              <a:rPr lang="en-US" altLang="ja-JP" sz="2800" dirty="0"/>
              <a:t>It is impossible to </a:t>
            </a:r>
            <a:r>
              <a:rPr lang="en-US" altLang="ja-JP" sz="2800" dirty="0" err="1"/>
              <a:t>remesh</a:t>
            </a:r>
            <a:r>
              <a:rPr lang="en-US" altLang="ja-JP" sz="2800" dirty="0"/>
              <a:t> arbitrary deformed 2D or 3D domains with </a:t>
            </a:r>
            <a:r>
              <a:rPr lang="en-US" altLang="ja-JP" sz="2800" dirty="0">
                <a:solidFill>
                  <a:srgbClr val="C00000"/>
                </a:solidFill>
              </a:rPr>
              <a:t>quadrilateral or </a:t>
            </a:r>
            <a:r>
              <a:rPr lang="en-US" altLang="ja-JP" sz="2800" dirty="0" err="1">
                <a:solidFill>
                  <a:srgbClr val="C00000"/>
                </a:solidFill>
              </a:rPr>
              <a:t>hexhedral</a:t>
            </a:r>
            <a:r>
              <a:rPr lang="en-US" altLang="ja-JP" sz="2800" dirty="0"/>
              <a:t> </a:t>
            </a:r>
            <a:r>
              <a:rPr lang="en-US" altLang="ja-JP" sz="2800" dirty="0">
                <a:solidFill>
                  <a:srgbClr val="C00000"/>
                </a:solidFill>
              </a:rPr>
              <a:t>elements</a:t>
            </a:r>
            <a:r>
              <a:rPr lang="en-US" altLang="ja-JP" sz="2800" dirty="0"/>
              <a:t>.</a:t>
            </a:r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endParaRPr lang="en-US" altLang="ja-JP" sz="2800" dirty="0"/>
          </a:p>
          <a:p>
            <a:pPr marL="0" indent="0" algn="ctr">
              <a:buNone/>
            </a:pPr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However, the </a:t>
            </a:r>
            <a:r>
              <a:rPr lang="en-US" altLang="ja-JP" sz="2800" i="1" dirty="0"/>
              <a:t>standard</a:t>
            </a:r>
            <a:r>
              <a:rPr lang="en-US" altLang="ja-JP" sz="2800" dirty="0"/>
              <a:t> (constant strain) triangular or tetrahedral elements induce </a:t>
            </a:r>
            <a:r>
              <a:rPr lang="en-US" altLang="ja-JP" sz="2800" dirty="0">
                <a:solidFill>
                  <a:srgbClr val="FF00FF"/>
                </a:solidFill>
              </a:rPr>
              <a:t>shear and volumetric locking</a:t>
            </a:r>
            <a:r>
              <a:rPr lang="en-US" altLang="ja-JP" sz="2800" dirty="0">
                <a:solidFill>
                  <a:srgbClr val="0000CC"/>
                </a:solidFill>
              </a:rPr>
              <a:t> </a:t>
            </a:r>
            <a:r>
              <a:rPr lang="en-US" altLang="ja-JP" sz="2800" dirty="0"/>
              <a:t>easily, which leads to inaccurate results.</a:t>
            </a:r>
          </a:p>
          <a:p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4247964" y="2240868"/>
            <a:ext cx="612068" cy="11881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13" y="2316138"/>
            <a:ext cx="2749327" cy="1040854"/>
          </a:xfrm>
          <a:prstGeom prst="rect">
            <a:avLst/>
          </a:prstGeom>
        </p:spPr>
      </p:pic>
      <p:sp>
        <p:nvSpPr>
          <p:cNvPr id="7" name="乗算記号 6"/>
          <p:cNvSpPr/>
          <p:nvPr/>
        </p:nvSpPr>
        <p:spPr>
          <a:xfrm>
            <a:off x="300546" y="2316137"/>
            <a:ext cx="1175110" cy="1112863"/>
          </a:xfrm>
          <a:prstGeom prst="mathMultiply">
            <a:avLst>
              <a:gd name="adj1" fmla="val 1327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82" y="2316006"/>
            <a:ext cx="2739866" cy="1037273"/>
          </a:xfrm>
          <a:prstGeom prst="rect">
            <a:avLst/>
          </a:prstGeom>
        </p:spPr>
      </p:pic>
      <p:sp>
        <p:nvSpPr>
          <p:cNvPr id="8" name="円/楕円 7"/>
          <p:cNvSpPr>
            <a:spLocks noChangeAspect="1"/>
          </p:cNvSpPr>
          <p:nvPr/>
        </p:nvSpPr>
        <p:spPr>
          <a:xfrm>
            <a:off x="5112065" y="2503697"/>
            <a:ext cx="777687" cy="745283"/>
          </a:xfrm>
          <a:prstGeom prst="ellipse">
            <a:avLst/>
          </a:prstGeom>
          <a:noFill/>
          <a:ln w="1270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2517" y="3537012"/>
            <a:ext cx="837594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/>
              <a:t>We have to use </a:t>
            </a:r>
            <a:r>
              <a:rPr lang="en-US" altLang="ja-JP" sz="2800" dirty="0">
                <a:solidFill>
                  <a:srgbClr val="0000CC"/>
                </a:solidFill>
              </a:rPr>
              <a:t>triangular</a:t>
            </a:r>
            <a:r>
              <a:rPr lang="ja-JP" altLang="en-US" sz="2800" dirty="0">
                <a:solidFill>
                  <a:srgbClr val="0000CC"/>
                </a:solidFill>
              </a:rPr>
              <a:t> </a:t>
            </a:r>
            <a:r>
              <a:rPr lang="en-US" altLang="ja-JP" sz="2800" dirty="0">
                <a:solidFill>
                  <a:srgbClr val="0000CC"/>
                </a:solidFill>
              </a:rPr>
              <a:t>or tetrahedral elements..</a:t>
            </a:r>
            <a:r>
              <a:rPr lang="en-US" altLang="ja-JP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4450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Cyclic Disp.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1" y="656692"/>
            <a:ext cx="8640509" cy="484403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491880" y="5919663"/>
            <a:ext cx="2124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/>
              <a:t>T</a:t>
            </a:r>
            <a:r>
              <a:rPr kumimoji="1" lang="en-US" altLang="ja-JP" sz="2400" dirty="0" err="1"/>
              <a:t>imestep</a:t>
            </a:r>
            <a:r>
              <a:rPr kumimoji="1" lang="en-US" altLang="ja-JP" sz="2400" dirty="0"/>
              <a:t>: 200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05401" y="5570530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Our Selective ES/NS-FEM</a:t>
            </a:r>
          </a:p>
          <a:p>
            <a:pPr algn="ctr"/>
            <a:r>
              <a:rPr lang="en-US" altLang="ja-JP" dirty="0"/>
              <a:t>with Mesh Rezoning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08104" y="5592074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Standard FEM</a:t>
            </a:r>
          </a:p>
          <a:p>
            <a:pPr algn="ctr"/>
            <a:r>
              <a:rPr lang="en-US" altLang="ja-JP" dirty="0"/>
              <a:t>without Mesh Rezoning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210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Necking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altLang="ja-JP" sz="2800" dirty="0"/>
          </a:p>
          <a:p>
            <a:r>
              <a:rPr lang="en-US" altLang="ja-JP" sz="2800" dirty="0"/>
              <a:t>Static, Plane-strain</a:t>
            </a:r>
          </a:p>
          <a:p>
            <a:r>
              <a:rPr lang="en-US" altLang="ja-JP" sz="2800" dirty="0"/>
              <a:t>1/4 of test piece</a:t>
            </a:r>
          </a:p>
          <a:p>
            <a:r>
              <a:rPr lang="en-US" altLang="ja-JP" sz="2800" dirty="0"/>
              <a:t>horizontal constraint</a:t>
            </a:r>
            <a:br>
              <a:rPr lang="en-US" altLang="ja-JP" sz="2800" dirty="0"/>
            </a:br>
            <a:r>
              <a:rPr lang="en-US" altLang="ja-JP" sz="2800" dirty="0"/>
              <a:t>on left edge</a:t>
            </a:r>
          </a:p>
          <a:p>
            <a:r>
              <a:rPr lang="en-US" altLang="ja-JP" sz="2800" dirty="0"/>
              <a:t>vertical constraint</a:t>
            </a:r>
            <a:br>
              <a:rPr lang="en-US" altLang="ja-JP" sz="2800" dirty="0"/>
            </a:br>
            <a:r>
              <a:rPr lang="en-US" altLang="ja-JP" sz="2800" dirty="0"/>
              <a:t>on bottom edge</a:t>
            </a:r>
          </a:p>
          <a:p>
            <a:r>
              <a:rPr lang="en-US" altLang="ja-JP" sz="2800" dirty="0"/>
              <a:t>horizontal constraint and enforced displacement</a:t>
            </a:r>
            <a:br>
              <a:rPr lang="en-US" altLang="ja-JP" sz="2800" dirty="0"/>
            </a:br>
            <a:r>
              <a:rPr lang="en-US" altLang="ja-JP" sz="2800" dirty="0"/>
              <a:t>on top edge</a:t>
            </a:r>
          </a:p>
          <a:p>
            <a:r>
              <a:rPr lang="en-US" altLang="ja-JP" sz="2800" dirty="0"/>
              <a:t>Mesh rezoning every 0.05 m displacement</a:t>
            </a:r>
          </a:p>
          <a:p>
            <a:r>
              <a:rPr lang="en-US" altLang="ja-JP" sz="2800" dirty="0"/>
              <a:t>Our selective ES/NS-FEM with triangular elements</a:t>
            </a:r>
            <a:endParaRPr lang="ja-JP" altLang="en-US" sz="2800" dirty="0"/>
          </a:p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48" y="656692"/>
            <a:ext cx="501015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62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Necking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Material Constitutive Model</a:t>
                </a:r>
              </a:p>
              <a:p>
                <a:pPr marL="0" indent="0">
                  <a:buNone/>
                </a:pPr>
                <a:r>
                  <a:rPr lang="en-US" altLang="ja-JP" sz="2800" dirty="0" err="1"/>
                  <a:t>Hencky's</a:t>
                </a:r>
                <a:r>
                  <a:rPr lang="en-US" altLang="ja-JP" sz="2800" dirty="0"/>
                  <a:t> </a:t>
                </a:r>
                <a:r>
                  <a:rPr lang="en-US" altLang="ja-JP" sz="2800" dirty="0" err="1"/>
                  <a:t>elasto</a:t>
                </a:r>
                <a:r>
                  <a:rPr lang="en-US" altLang="ja-JP" sz="2800" dirty="0"/>
                  <a:t>-plastic material, </a:t>
                </a:r>
                <a14:m>
                  <m:oMath xmlns:m="http://schemas.openxmlformats.org/officeDocument/2006/math">
                    <m:r>
                      <a:rPr lang="en-US" altLang="ja-JP" sz="2800" b="1" i="1">
                        <a:latin typeface="Cambria Math"/>
                      </a:rPr>
                      <m:t>𝑻</m:t>
                    </m:r>
                    <m:r>
                      <a:rPr lang="en-US" altLang="ja-JP" sz="2800" i="1">
                        <a:latin typeface="Cambria Math"/>
                      </a:rPr>
                      <m:t>=</m:t>
                    </m:r>
                    <m:r>
                      <a:rPr lang="en-US" altLang="ja-JP" sz="2800" b="1" i="1">
                        <a:latin typeface="Cambria Math"/>
                      </a:rPr>
                      <m:t>𝑪</m:t>
                    </m:r>
                    <m:r>
                      <a:rPr lang="en-US" altLang="ja-JP" sz="2800" i="1">
                        <a:latin typeface="Cambria Math"/>
                      </a:rPr>
                      <m:t> :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/>
                          </a:rPr>
                          <m:t>el</m:t>
                        </m:r>
                      </m:sub>
                    </m:sSub>
                    <m:r>
                      <a:rPr lang="en-US" altLang="ja-JP" sz="2800" b="0" i="1" smtClean="0">
                        <a:latin typeface="Cambria Math"/>
                      </a:rPr>
                      <m:t>/</m:t>
                    </m:r>
                    <m:r>
                      <a:rPr lang="en-US" altLang="ja-JP" sz="2800" b="0" i="1" smtClean="0">
                        <a:latin typeface="Cambria Math"/>
                      </a:rPr>
                      <m:t>𝐽</m:t>
                    </m:r>
                  </m:oMath>
                </a14:m>
                <a:r>
                  <a:rPr lang="en-US" altLang="ja-JP" sz="2800" dirty="0"/>
                  <a:t>,</a:t>
                </a:r>
                <a:br>
                  <a:rPr lang="en-US" altLang="ja-JP" sz="2800" dirty="0"/>
                </a:br>
                <a:r>
                  <a:rPr lang="en-US" altLang="ja-JP" sz="2800" dirty="0"/>
                  <a:t>with von </a:t>
                </a:r>
                <a:r>
                  <a:rPr lang="en-US" altLang="ja-JP" sz="2800" dirty="0" err="1"/>
                  <a:t>Mises</a:t>
                </a:r>
                <a:r>
                  <a:rPr lang="en-US" altLang="ja-JP" sz="2800" dirty="0"/>
                  <a:t> yield criterion and isotropic hardening</a:t>
                </a:r>
              </a:p>
              <a:p>
                <a:pPr marL="0" indent="0">
                  <a:buNone/>
                </a:pPr>
                <a:r>
                  <a:rPr lang="en-US" altLang="ja-JP" sz="2800" dirty="0"/>
                  <a:t>Young's Modulus: 1 </a:t>
                </a:r>
                <a:r>
                  <a:rPr lang="en-US" altLang="ja-JP" sz="2800" dirty="0" err="1"/>
                  <a:t>GPa</a:t>
                </a:r>
                <a:r>
                  <a:rPr lang="en-US" altLang="ja-JP" sz="2800" dirty="0"/>
                  <a:t>, Poisson's Ratio: 0.3</a:t>
                </a:r>
              </a:p>
              <a:p>
                <a:pPr marL="0" indent="0">
                  <a:buNone/>
                </a:pPr>
                <a:r>
                  <a:rPr lang="en-US" altLang="ja-JP" sz="2800" dirty="0"/>
                  <a:t>Yield Stress: 1 </a:t>
                </a:r>
                <a:r>
                  <a:rPr lang="en-US" altLang="ja-JP" sz="2800" dirty="0" err="1"/>
                  <a:t>MPa</a:t>
                </a:r>
                <a:r>
                  <a:rPr lang="en-US" altLang="ja-JP" sz="2800" dirty="0"/>
                  <a:t>, Hardening </a:t>
                </a:r>
                <a:r>
                  <a:rPr lang="en-US" altLang="ja-JP" sz="2800" dirty="0" err="1"/>
                  <a:t>Coeff</a:t>
                </a:r>
                <a:r>
                  <a:rPr lang="en-US" altLang="ja-JP" sz="2800" dirty="0"/>
                  <a:t>.: 0.5 </a:t>
                </a:r>
                <a:r>
                  <a:rPr lang="en-US" altLang="ja-JP" sz="2800" dirty="0" err="1">
                    <a:solidFill>
                      <a:srgbClr val="FF0000"/>
                    </a:solidFill>
                  </a:rPr>
                  <a:t>MPa</a:t>
                </a:r>
                <a:endParaRPr lang="en-US" altLang="ja-JP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39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3032956"/>
            <a:ext cx="6681944" cy="334097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130209" y="2996952"/>
            <a:ext cx="1978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very close to </a:t>
            </a:r>
          </a:p>
          <a:p>
            <a:pPr algn="ctr"/>
            <a:r>
              <a:rPr lang="en-US" altLang="ja-JP" sz="2000" b="1" u="sng" dirty="0"/>
              <a:t>elastic-</a:t>
            </a:r>
          </a:p>
          <a:p>
            <a:pPr algn="ctr"/>
            <a:r>
              <a:rPr lang="en-US" altLang="ja-JP" sz="2000" b="1" u="sng" dirty="0"/>
              <a:t>perfect plastic</a:t>
            </a:r>
          </a:p>
          <a:p>
            <a:pPr algn="ctr"/>
            <a:r>
              <a:rPr lang="en-US" altLang="ja-JP" sz="2000" dirty="0"/>
              <a:t>model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43827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Necking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81962" y="4257092"/>
            <a:ext cx="206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Typical</a:t>
            </a:r>
            <a:br>
              <a:rPr lang="en-US" altLang="ja-JP" sz="2000" dirty="0"/>
            </a:br>
            <a:r>
              <a:rPr lang="en-US" altLang="ja-JP" sz="2000" dirty="0"/>
              <a:t>deformation of necking test</a:t>
            </a:r>
          </a:p>
          <a:p>
            <a:pPr algn="ctr"/>
            <a:r>
              <a:rPr lang="en-US" altLang="ja-JP" sz="2000" dirty="0"/>
              <a:t>is obtained.</a:t>
            </a:r>
            <a:endParaRPr kumimoji="1" lang="en-US" altLang="ja-JP" sz="2000" dirty="0"/>
          </a:p>
        </p:txBody>
      </p:sp>
      <p:pic>
        <p:nvPicPr>
          <p:cNvPr id="2" name="necki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3248" y="656692"/>
            <a:ext cx="4715036" cy="57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7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Necking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692696"/>
            <a:ext cx="219162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Zoom-in view</a:t>
            </a:r>
          </a:p>
          <a:p>
            <a:pPr algn="ctr"/>
            <a:r>
              <a:rPr kumimoji="1" lang="en-US" altLang="ja-JP" sz="2000" dirty="0"/>
              <a:t>around the center</a:t>
            </a:r>
          </a:p>
        </p:txBody>
      </p:sp>
      <p:pic>
        <p:nvPicPr>
          <p:cNvPr id="3" name="necking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3028" y="656692"/>
            <a:ext cx="4715256" cy="572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8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Necking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64288" y="2852936"/>
            <a:ext cx="19802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Strange deformation </a:t>
            </a:r>
          </a:p>
          <a:p>
            <a:pPr algn="ctr"/>
            <a:r>
              <a:rPr lang="en-US" altLang="ja-JP" sz="2000" dirty="0"/>
              <a:t>is obtained</a:t>
            </a:r>
          </a:p>
          <a:p>
            <a:pPr algn="ctr"/>
            <a:r>
              <a:rPr lang="en-US" altLang="ja-JP" sz="2000" dirty="0"/>
              <a:t>due to: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/>
              <a:t>locking of </a:t>
            </a:r>
            <a:br>
              <a:rPr lang="en-US" altLang="ja-JP" sz="2000" dirty="0"/>
            </a:br>
            <a:r>
              <a:rPr lang="en-US" altLang="ja-JP" sz="2000" dirty="0"/>
              <a:t>triangular elements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/>
              <a:t>absence of </a:t>
            </a:r>
            <a:br>
              <a:rPr lang="en-US" altLang="ja-JP" sz="2000" dirty="0"/>
            </a:br>
            <a:r>
              <a:rPr lang="en-US" altLang="ja-JP" sz="2000" dirty="0"/>
              <a:t>mesh rezoning</a:t>
            </a:r>
          </a:p>
        </p:txBody>
      </p:sp>
      <p:pic>
        <p:nvPicPr>
          <p:cNvPr id="6" name="specimenA-PEEQ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88" r="18825"/>
          <a:stretch/>
        </p:blipFill>
        <p:spPr>
          <a:xfrm>
            <a:off x="1223628" y="656692"/>
            <a:ext cx="5904656" cy="569191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0" y="692696"/>
            <a:ext cx="122362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ABAQUS</a:t>
            </a:r>
            <a:br>
              <a:rPr lang="en-US" altLang="ja-JP" dirty="0"/>
            </a:br>
            <a:r>
              <a:rPr lang="en-US" altLang="ja-JP" dirty="0"/>
              <a:t>/Standard</a:t>
            </a:r>
          </a:p>
        </p:txBody>
      </p:sp>
    </p:spTree>
    <p:extLst>
      <p:ext uri="{BB962C8B-B14F-4D97-AF65-F5344CB8AC3E}">
        <p14:creationId xmlns:p14="http://schemas.microsoft.com/office/powerpoint/2010/main" val="3106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Twist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535471" y="1268760"/>
            <a:ext cx="369203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en-US" altLang="ja-JP" sz="2400" dirty="0"/>
              <a:t>Static, 3D</a:t>
            </a:r>
          </a:p>
          <a:p>
            <a:pPr marL="285750" indent="-285750">
              <a:buFont typeface="Wingdings" pitchFamily="2" charset="2"/>
              <a:buChar char="n"/>
            </a:pPr>
            <a:r>
              <a:rPr lang="en-US" altLang="ja-JP" sz="2400" dirty="0"/>
              <a:t>1 m x 2 m x 4 m</a:t>
            </a:r>
          </a:p>
          <a:p>
            <a:pPr marL="285750" indent="-285750">
              <a:buFont typeface="Wingdings" pitchFamily="2" charset="2"/>
              <a:buChar char="n"/>
            </a:pPr>
            <a:r>
              <a:rPr lang="en-US" altLang="ja-JP" sz="2400" dirty="0" err="1"/>
              <a:t>Elasto</a:t>
            </a:r>
            <a:r>
              <a:rPr lang="en-US" altLang="ja-JP" sz="2400" dirty="0"/>
              <a:t>-plastic body with</a:t>
            </a:r>
            <a:br>
              <a:rPr lang="en-US" altLang="ja-JP" sz="2400" dirty="0"/>
            </a:br>
            <a:r>
              <a:rPr lang="en-US" altLang="ja-JP" sz="2400" dirty="0"/>
              <a:t>0.5 </a:t>
            </a:r>
            <a:r>
              <a:rPr lang="en-US" altLang="ja-JP" sz="2400" dirty="0" err="1"/>
              <a:t>GPa</a:t>
            </a:r>
            <a:endParaRPr lang="en-US" altLang="ja-JP" sz="2400" dirty="0"/>
          </a:p>
          <a:p>
            <a:pPr marL="285750" indent="-285750">
              <a:buFont typeface="Wingdings" pitchFamily="2" charset="2"/>
              <a:buChar char="n"/>
            </a:pPr>
            <a:r>
              <a:rPr kumimoji="1" lang="en-US" altLang="ja-JP" sz="2400" dirty="0"/>
              <a:t>perfect constraint on </a:t>
            </a:r>
            <a:br>
              <a:rPr kumimoji="1" lang="en-US" altLang="ja-JP" sz="2400" dirty="0"/>
            </a:br>
            <a:r>
              <a:rPr kumimoji="1" lang="en-US" altLang="ja-JP" sz="2400" dirty="0"/>
              <a:t>bottom face</a:t>
            </a:r>
          </a:p>
          <a:p>
            <a:pPr marL="285750" indent="-285750">
              <a:buFont typeface="Wingdings" pitchFamily="2" charset="2"/>
              <a:buChar char="n"/>
            </a:pPr>
            <a:r>
              <a:rPr lang="en-US" altLang="ja-JP" sz="2400" dirty="0"/>
              <a:t>Horizontally twist</a:t>
            </a:r>
            <a:br>
              <a:rPr lang="en-US" altLang="ja-JP" sz="2400" dirty="0"/>
            </a:br>
            <a:r>
              <a:rPr lang="en-US" altLang="ja-JP" sz="2400" dirty="0"/>
              <a:t>top face up to 360 deg.</a:t>
            </a:r>
            <a:br>
              <a:rPr lang="en-US" altLang="ja-JP" sz="2400" dirty="0"/>
            </a:br>
            <a:r>
              <a:rPr lang="en-US" altLang="ja-JP" sz="2400" dirty="0"/>
              <a:t>and twist back</a:t>
            </a:r>
          </a:p>
          <a:p>
            <a:pPr marL="285750" indent="-285750">
              <a:buFont typeface="Wingdings" pitchFamily="2" charset="2"/>
              <a:buChar char="n"/>
            </a:pPr>
            <a:r>
              <a:rPr kumimoji="1" lang="en-US" altLang="ja-JP" sz="2400" dirty="0"/>
              <a:t>mesh rezoning every</a:t>
            </a:r>
            <a:br>
              <a:rPr kumimoji="1" lang="en-US" altLang="ja-JP" sz="2400" dirty="0"/>
            </a:br>
            <a:r>
              <a:rPr kumimoji="1" lang="en-US" altLang="ja-JP" sz="2400" dirty="0"/>
              <a:t>90 deg. twist</a:t>
            </a:r>
          </a:p>
          <a:p>
            <a:pPr marL="285750" indent="-285750">
              <a:buFont typeface="Wingdings" pitchFamily="2" charset="2"/>
              <a:buChar char="n"/>
            </a:pPr>
            <a:r>
              <a:rPr lang="en-US" altLang="ja-JP" sz="2400" dirty="0"/>
              <a:t>Our selective </a:t>
            </a:r>
            <a:br>
              <a:rPr lang="en-US" altLang="ja-JP" sz="2400" dirty="0"/>
            </a:br>
            <a:r>
              <a:rPr lang="en-US" altLang="ja-JP" sz="2400" dirty="0"/>
              <a:t>FS/NS-FEM</a:t>
            </a:r>
            <a:r>
              <a:rPr lang="ja-JP" altLang="en-US" sz="2400" dirty="0"/>
              <a:t> </a:t>
            </a:r>
            <a:r>
              <a:rPr lang="en-US" altLang="ja-JP" sz="2400" dirty="0"/>
              <a:t>with </a:t>
            </a:r>
            <a:br>
              <a:rPr lang="en-US" altLang="ja-JP" sz="2400" dirty="0"/>
            </a:br>
            <a:r>
              <a:rPr lang="en-US" altLang="ja-JP" sz="2400" dirty="0"/>
              <a:t>tetrahedral elements</a:t>
            </a:r>
            <a:endParaRPr kumimoji="1" lang="ja-JP" altLang="en-US" sz="2400" dirty="0"/>
          </a:p>
        </p:txBody>
      </p:sp>
      <p:pic>
        <p:nvPicPr>
          <p:cNvPr id="5" name="hog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8011"/>
          <a:stretch/>
        </p:blipFill>
        <p:spPr>
          <a:xfrm>
            <a:off x="235374" y="654516"/>
            <a:ext cx="5179107" cy="572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8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4000" dirty="0"/>
              <a:t> </a:t>
            </a:r>
            <a:r>
              <a:rPr lang="en-US" altLang="ja-JP" sz="4000" dirty="0"/>
              <a:t>Summary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64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Take-Home Messages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Accurate (implicit) and stable mesh rezoning is </a:t>
            </a:r>
            <a:r>
              <a:rPr lang="en-US" altLang="ja-JP" sz="2800" i="1" dirty="0"/>
              <a:t>almost</a:t>
            </a:r>
            <a:r>
              <a:rPr lang="en-US" altLang="ja-JP" sz="2800" dirty="0"/>
              <a:t> a reality!!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2800" dirty="0"/>
              <a:t>Our modified selective S-FEM are worth using even without mesh rezoning!!</a:t>
            </a:r>
          </a:p>
          <a:p>
            <a:pPr marL="0" indent="0">
              <a:buNone/>
            </a:pPr>
            <a:endParaRPr kumimoji="1"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4346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 and Future Work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>
                <a:solidFill>
                  <a:srgbClr val="FF0000"/>
                </a:solidFill>
              </a:rPr>
              <a:t>A new static-implicit mesh rezoning method </a:t>
            </a:r>
            <a:r>
              <a:rPr lang="en-US" altLang="ja-JP" dirty="0"/>
              <a:t>for </a:t>
            </a:r>
            <a:r>
              <a:rPr lang="en-US" altLang="ja-JP" dirty="0">
                <a:solidFill>
                  <a:srgbClr val="7030A0"/>
                </a:solidFill>
              </a:rPr>
              <a:t>severely large deformation</a:t>
            </a:r>
            <a:r>
              <a:rPr lang="en-US" altLang="ja-JP" dirty="0"/>
              <a:t> analysis is proposed.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/>
              <a:t>It adopts </a:t>
            </a:r>
            <a:r>
              <a:rPr lang="en-US" altLang="ja-JP" dirty="0">
                <a:solidFill>
                  <a:srgbClr val="FF00FF"/>
                </a:solidFill>
              </a:rPr>
              <a:t>our modified selective S-FEM</a:t>
            </a:r>
            <a:r>
              <a:rPr lang="en-US" altLang="ja-JP" dirty="0"/>
              <a:t>, which separates stress into </a:t>
            </a:r>
            <a:r>
              <a:rPr lang="en-US" altLang="ja-JP" dirty="0" err="1"/>
              <a:t>deviatoric</a:t>
            </a:r>
            <a:r>
              <a:rPr lang="en-US" altLang="ja-JP" dirty="0"/>
              <a:t> part and hydrostatic part.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/>
              <a:t>Its accuracy are verified with </a:t>
            </a:r>
            <a:r>
              <a:rPr lang="en-US" altLang="ja-JP" dirty="0" err="1"/>
              <a:t>hyperelastic</a:t>
            </a:r>
            <a:r>
              <a:rPr lang="en-US" altLang="ja-JP" dirty="0"/>
              <a:t> material and </a:t>
            </a:r>
            <a:r>
              <a:rPr lang="en-US" altLang="ja-JP" dirty="0" err="1"/>
              <a:t>elasto</a:t>
            </a:r>
            <a:r>
              <a:rPr lang="en-US" altLang="ja-JP" dirty="0"/>
              <a:t>-plastic material.</a:t>
            </a:r>
            <a:endParaRPr lang="en-US" altLang="ja-JP" sz="1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" indent="0" eaLnBrk="1" hangingPunct="1">
              <a:lnSpc>
                <a:spcPct val="90000"/>
              </a:lnSpc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/>
              <a:t>More V&amp;V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/>
              <a:t>Local mesh rezoning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/>
              <a:t>Apply to contact forming, crack propagation, etc.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55776" y="5981218"/>
            <a:ext cx="4055919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Thank you for your kind attention!!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 Major Problems in Mesh Rezoning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2: stability</a:t>
            </a:r>
          </a:p>
          <a:p>
            <a:pPr marL="0" indent="0">
              <a:buNone/>
            </a:pPr>
            <a:r>
              <a:rPr lang="en-US" altLang="ja-JP" sz="2800" dirty="0"/>
              <a:t>The </a:t>
            </a:r>
            <a:r>
              <a:rPr lang="en-US" altLang="ja-JP" sz="2800" dirty="0">
                <a:solidFill>
                  <a:srgbClr val="FF0000"/>
                </a:solidFill>
              </a:rPr>
              <a:t>resolving process </a:t>
            </a:r>
            <a:r>
              <a:rPr lang="en-US" altLang="ja-JP" sz="2800" dirty="0"/>
              <a:t>in mesh rezoning sometimes induces extremely large deformation.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7" y="2846565"/>
            <a:ext cx="2124075" cy="183832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2" y="2846565"/>
            <a:ext cx="2124075" cy="18383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40" y="2863506"/>
            <a:ext cx="2171700" cy="183832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19219" y="1916832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  <a:br>
              <a:rPr kumimoji="1" lang="en-US" altLang="ja-JP" sz="2000" dirty="0"/>
            </a:br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n-1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45728" y="1916832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 err="1"/>
              <a:t>t</a:t>
            </a:r>
            <a:r>
              <a:rPr kumimoji="1" lang="en-US" altLang="ja-JP" sz="2000" baseline="-25000" dirty="0" err="1"/>
              <a:t>n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184115" y="1916832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n+1</a:t>
            </a:r>
            <a:endParaRPr kumimoji="1" lang="ja-JP" altLang="en-US" sz="2000" dirty="0"/>
          </a:p>
        </p:txBody>
      </p:sp>
      <p:sp>
        <p:nvSpPr>
          <p:cNvPr id="11" name="上カーブ矢印 10"/>
          <p:cNvSpPr/>
          <p:nvPr/>
        </p:nvSpPr>
        <p:spPr>
          <a:xfrm>
            <a:off x="2591780" y="4997513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953598" y="1969778"/>
            <a:ext cx="9001" cy="293538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0" y="2638925"/>
            <a:ext cx="86358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8244408" y="2636912"/>
            <a:ext cx="900100" cy="1006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1043608" y="2636912"/>
            <a:ext cx="7056784" cy="2013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8172400" y="1956694"/>
            <a:ext cx="0" cy="294847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上カーブ矢印 16"/>
          <p:cNvSpPr/>
          <p:nvPr/>
        </p:nvSpPr>
        <p:spPr>
          <a:xfrm>
            <a:off x="179512" y="4997513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上カーブ矢印 17"/>
          <p:cNvSpPr/>
          <p:nvPr/>
        </p:nvSpPr>
        <p:spPr>
          <a:xfrm>
            <a:off x="4932040" y="4997513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上カーブ矢印 18"/>
          <p:cNvSpPr/>
          <p:nvPr/>
        </p:nvSpPr>
        <p:spPr>
          <a:xfrm>
            <a:off x="7344308" y="4997513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4590" y="5465565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</a:p>
          <a:p>
            <a:pPr algn="ctr"/>
            <a:r>
              <a:rPr kumimoji="1" lang="en-US" altLang="ja-JP" sz="2000" dirty="0"/>
              <a:t>Equilibrium</a:t>
            </a:r>
            <a:endParaRPr kumimoji="1" lang="ja-JP" altLang="en-US" sz="2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520977" y="5465565"/>
            <a:ext cx="14798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err="1"/>
              <a:t>Remesh</a:t>
            </a:r>
            <a:endParaRPr lang="en-US" altLang="ja-JP" sz="2000" dirty="0"/>
          </a:p>
          <a:p>
            <a:pPr algn="ctr"/>
            <a:r>
              <a:rPr lang="en-US" altLang="ja-JP" sz="2000" dirty="0"/>
              <a:t>&amp;</a:t>
            </a:r>
            <a:endParaRPr kumimoji="1" lang="en-US" altLang="ja-JP" sz="2000" dirty="0"/>
          </a:p>
          <a:p>
            <a:pPr algn="ctr"/>
            <a:r>
              <a:rPr lang="en-US" altLang="ja-JP" sz="2000" dirty="0"/>
              <a:t>Map States</a:t>
            </a:r>
            <a:endParaRPr kumimoji="1" lang="ja-JP" altLang="en-US" sz="2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896441" y="5465565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Resolve</a:t>
            </a:r>
          </a:p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Equilibrium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279386" y="5465565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  <a:endParaRPr lang="en-US" altLang="ja-JP" sz="2000" dirty="0">
              <a:solidFill>
                <a:srgbClr val="6600CC"/>
              </a:solidFill>
            </a:endParaRPr>
          </a:p>
          <a:p>
            <a:pPr algn="ctr"/>
            <a:r>
              <a:rPr kumimoji="1" lang="en-US" altLang="ja-JP" sz="2000" dirty="0"/>
              <a:t>Equilibrium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591780" y="2918573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9900"/>
                </a:solidFill>
              </a:rPr>
              <a:t>Force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1393826" y="4538753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826" y="4538753"/>
                <a:ext cx="1374864" cy="357342"/>
              </a:xfrm>
              <a:prstGeom prst="rect">
                <a:avLst/>
              </a:prstGeom>
              <a:blipFill rotWithShape="1">
                <a:blip r:embed="rId6"/>
                <a:stretch>
                  <a:fillRect l="-5286" t="-1667" r="-2203" b="-30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3809204" y="4538753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≠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04" y="4538753"/>
                <a:ext cx="1374864" cy="357342"/>
              </a:xfrm>
              <a:prstGeom prst="rect">
                <a:avLst/>
              </a:prstGeom>
              <a:blipFill rotWithShape="1">
                <a:blip r:embed="rId7"/>
                <a:stretch>
                  <a:fillRect l="-5286" t="-1667" r="-2203" b="-30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6120172" y="4541451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4541451"/>
                <a:ext cx="1374864" cy="357342"/>
              </a:xfrm>
              <a:prstGeom prst="rect">
                <a:avLst/>
              </a:prstGeom>
              <a:blipFill rotWithShape="1">
                <a:blip r:embed="rId8"/>
                <a:stretch>
                  <a:fillRect l="-5263" t="-1639" r="-1754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テキスト ボックス 27"/>
          <p:cNvSpPr txBox="1"/>
          <p:nvPr/>
        </p:nvSpPr>
        <p:spPr>
          <a:xfrm>
            <a:off x="6768244" y="2325650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7030A0"/>
                </a:solidFill>
              </a:rPr>
              <a:t>Large</a:t>
            </a:r>
          </a:p>
          <a:p>
            <a:pPr algn="ctr"/>
            <a:r>
              <a:rPr lang="en-US" altLang="ja-JP" dirty="0">
                <a:solidFill>
                  <a:srgbClr val="7030A0"/>
                </a:solidFill>
              </a:rPr>
              <a:t>d</a:t>
            </a:r>
            <a:r>
              <a:rPr kumimoji="1" lang="en-US" altLang="ja-JP" dirty="0">
                <a:solidFill>
                  <a:srgbClr val="7030A0"/>
                </a:solidFill>
              </a:rPr>
              <a:t>eformation</a:t>
            </a:r>
          </a:p>
          <a:p>
            <a:pPr algn="ctr"/>
            <a:r>
              <a:rPr lang="en-US" altLang="ja-JP" dirty="0">
                <a:solidFill>
                  <a:srgbClr val="7030A0"/>
                </a:solidFill>
              </a:rPr>
              <a:t>is induced.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 flipH="1" flipV="1">
            <a:off x="7459281" y="2105710"/>
            <a:ext cx="11894" cy="3301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6696236" y="1556792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Convergence</a:t>
            </a:r>
          </a:p>
          <a:p>
            <a:pPr algn="ctr"/>
            <a:r>
              <a:rPr lang="en-US" altLang="ja-JP" dirty="0">
                <a:solidFill>
                  <a:srgbClr val="FF0000"/>
                </a:solidFill>
              </a:rPr>
              <a:t>F</a:t>
            </a:r>
            <a:r>
              <a:rPr kumimoji="1" lang="en-US" altLang="ja-JP" dirty="0">
                <a:solidFill>
                  <a:srgbClr val="FF0000"/>
                </a:solidFill>
              </a:rPr>
              <a:t>ailure</a:t>
            </a:r>
          </a:p>
        </p:txBody>
      </p:sp>
    </p:spTree>
    <p:extLst>
      <p:ext uri="{BB962C8B-B14F-4D97-AF65-F5344CB8AC3E}">
        <p14:creationId xmlns:p14="http://schemas.microsoft.com/office/powerpoint/2010/main" val="1658499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Our Ideas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 for accuracy improvement</a:t>
            </a:r>
            <a:br>
              <a:rPr lang="en-US" altLang="ja-JP" sz="2800" dirty="0"/>
            </a:br>
            <a:r>
              <a:rPr lang="en-US" altLang="ja-JP" sz="2800" dirty="0"/>
              <a:t>We adopt  </a:t>
            </a:r>
            <a:r>
              <a:rPr lang="en-US" altLang="ja-JP" sz="2800" dirty="0">
                <a:solidFill>
                  <a:srgbClr val="FF00FF"/>
                </a:solidFill>
              </a:rPr>
              <a:t>smoothed finite element method (S-FEM) </a:t>
            </a:r>
            <a:r>
              <a:rPr lang="en-US" altLang="ja-JP" sz="2800" dirty="0"/>
              <a:t>to avoid shear and volumetric locking even with use of triangular or tetrahedral elements.</a:t>
            </a:r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 for stability improvement</a:t>
            </a:r>
          </a:p>
          <a:p>
            <a:pPr marL="0" indent="0">
              <a:buNone/>
            </a:pPr>
            <a:r>
              <a:rPr lang="en-US" altLang="ja-JP" sz="2800" dirty="0"/>
              <a:t>We a</a:t>
            </a:r>
            <a:r>
              <a:rPr kumimoji="1" lang="en-US" altLang="ja-JP" sz="2800" dirty="0"/>
              <a:t>dopt the </a:t>
            </a:r>
            <a:r>
              <a:rPr kumimoji="1" lang="en-US" altLang="ja-JP" sz="2800" dirty="0">
                <a:solidFill>
                  <a:srgbClr val="008000"/>
                </a:solidFill>
              </a:rPr>
              <a:t>incremental implicit equilibrium equation (IIEE) </a:t>
            </a:r>
            <a:r>
              <a:rPr kumimoji="1" lang="en-US" altLang="ja-JP" sz="2800" dirty="0"/>
              <a:t>as the equation to solve.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71500" y="656692"/>
            <a:ext cx="8964996" cy="17281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59513" y="2888940"/>
            <a:ext cx="8964996" cy="1476164"/>
          </a:xfrm>
          <a:prstGeom prst="roundRect">
            <a:avLst/>
          </a:prstGeom>
          <a:solidFill>
            <a:schemeClr val="tx1">
              <a:alpha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18204" y="4869160"/>
            <a:ext cx="727795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In this talk today,</a:t>
            </a:r>
          </a:p>
          <a:p>
            <a:pPr algn="ctr"/>
            <a:r>
              <a:rPr kumimoji="1" lang="en-US" altLang="ja-JP" sz="2800" dirty="0"/>
              <a:t>I focus on </a:t>
            </a:r>
            <a:r>
              <a:rPr lang="en-US" altLang="ja-JP" sz="2800" dirty="0"/>
              <a:t>Problem 1 and the </a:t>
            </a:r>
            <a:r>
              <a:rPr kumimoji="1" lang="en-US" altLang="ja-JP" sz="2800" dirty="0"/>
              <a:t>idea of </a:t>
            </a:r>
            <a:r>
              <a:rPr kumimoji="1" lang="en-US" altLang="ja-JP" sz="2800" dirty="0">
                <a:solidFill>
                  <a:srgbClr val="FF00FF"/>
                </a:solidFill>
              </a:rPr>
              <a:t>S-FEM</a:t>
            </a:r>
            <a:r>
              <a:rPr kumimoji="1" lang="en-US" altLang="ja-JP" sz="2800" dirty="0"/>
              <a:t>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2168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8" y="36513"/>
            <a:ext cx="9144000" cy="620712"/>
          </a:xfrm>
        </p:spPr>
        <p:txBody>
          <a:bodyPr/>
          <a:lstStyle/>
          <a:p>
            <a:r>
              <a:rPr lang="en-US" altLang="ja-JP" dirty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467544" y="980728"/>
            <a:ext cx="8172908" cy="1944216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Develop an accurate</a:t>
            </a:r>
            <a:b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mesh rezoning </a:t>
            </a: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method</a:t>
            </a:r>
          </a:p>
          <a:p>
            <a:pPr algn="ctr"/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large deformation problems</a:t>
            </a:r>
            <a:b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 our modified </a:t>
            </a:r>
            <a:r>
              <a:rPr lang="en-US" altLang="ja-JP" sz="320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S-FEM </a:t>
            </a: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formulation</a:t>
            </a:r>
            <a:endParaRPr lang="en-US" altLang="ja-JP" sz="32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3362796"/>
            <a:ext cx="8834150" cy="21544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r>
              <a:rPr lang="en-US" altLang="ja-JP" sz="2800" dirty="0"/>
              <a:t>- Part 1: I</a:t>
            </a:r>
            <a:r>
              <a:rPr kumimoji="1" lang="en-US" altLang="ja-JP" sz="2800" dirty="0"/>
              <a:t>ntroduction of our modified </a:t>
            </a:r>
            <a:r>
              <a:rPr kumimoji="1" lang="en-US" altLang="ja-JP" sz="2800" dirty="0">
                <a:solidFill>
                  <a:srgbClr val="FF00FF"/>
                </a:solidFill>
              </a:rPr>
              <a:t>S-FEM </a:t>
            </a:r>
            <a:r>
              <a:rPr kumimoji="1" lang="en-US" altLang="ja-JP" sz="2800" dirty="0"/>
              <a:t>formulation</a:t>
            </a:r>
          </a:p>
          <a:p>
            <a:r>
              <a:rPr lang="en-US" altLang="ja-JP" sz="2800" dirty="0"/>
              <a:t>- </a:t>
            </a:r>
            <a:r>
              <a:rPr kumimoji="1" lang="en-US" altLang="ja-JP" sz="2800" dirty="0"/>
              <a:t>Part 2: Procedure of our </a:t>
            </a:r>
            <a:r>
              <a:rPr kumimoji="1" lang="en-US" altLang="ja-JP" sz="2800" dirty="0">
                <a:solidFill>
                  <a:srgbClr val="FF0000"/>
                </a:solidFill>
              </a:rPr>
              <a:t>mesh rezoning </a:t>
            </a:r>
            <a:r>
              <a:rPr kumimoji="1" lang="en-US" altLang="ja-JP" sz="2800" dirty="0"/>
              <a:t>method</a:t>
            </a:r>
            <a:endParaRPr lang="en-US" altLang="ja-JP" sz="2800" dirty="0"/>
          </a:p>
          <a:p>
            <a:r>
              <a:rPr lang="en-US" altLang="ja-JP" sz="2800" dirty="0"/>
              <a:t>- Part 3: Examples analysis</a:t>
            </a:r>
          </a:p>
          <a:p>
            <a:r>
              <a:rPr lang="en-US" altLang="ja-JP" sz="2800" dirty="0"/>
              <a:t>- 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dirty="0"/>
              <a:t>Part 1:</a:t>
            </a:r>
          </a:p>
          <a:p>
            <a:pPr marL="0" indent="0" algn="ctr">
              <a:buNone/>
            </a:pPr>
            <a:r>
              <a:rPr kumimoji="1" lang="en-US" altLang="ja-JP" dirty="0"/>
              <a:t>Introduction of </a:t>
            </a:r>
            <a:r>
              <a:rPr lang="en-US" altLang="ja-JP" dirty="0"/>
              <a:t>O</a:t>
            </a:r>
            <a:r>
              <a:rPr kumimoji="1" lang="en-US" altLang="ja-JP" dirty="0"/>
              <a:t>ur </a:t>
            </a:r>
            <a:r>
              <a:rPr lang="en-US" altLang="ja-JP" dirty="0"/>
              <a:t>M</a:t>
            </a:r>
            <a:r>
              <a:rPr kumimoji="1" lang="en-US" altLang="ja-JP" dirty="0"/>
              <a:t>odified </a:t>
            </a:r>
            <a:r>
              <a:rPr kumimoji="1" lang="en-US" altLang="ja-JP" dirty="0">
                <a:solidFill>
                  <a:srgbClr val="FF00FF"/>
                </a:solidFill>
              </a:rPr>
              <a:t>S-FEM</a:t>
            </a:r>
            <a:r>
              <a:rPr kumimoji="1" lang="en-US" altLang="ja-JP" dirty="0"/>
              <a:t> </a:t>
            </a:r>
            <a:r>
              <a:rPr lang="en-US" altLang="ja-JP" dirty="0"/>
              <a:t>F</a:t>
            </a:r>
            <a:r>
              <a:rPr kumimoji="1" lang="en-US" altLang="ja-JP" dirty="0"/>
              <a:t>ormulation</a:t>
            </a:r>
          </a:p>
          <a:p>
            <a:pPr marL="0" indent="0" algn="ctr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41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What is S-FEM?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/>
              <a:t>One of </a:t>
            </a:r>
            <a:r>
              <a:rPr lang="en-US" altLang="ja-JP" sz="2800" dirty="0">
                <a:solidFill>
                  <a:srgbClr val="FF9900"/>
                </a:solidFill>
              </a:rPr>
              <a:t>strain smoothing </a:t>
            </a:r>
            <a:r>
              <a:rPr lang="en-US" altLang="ja-JP" sz="2800" dirty="0"/>
              <a:t>techniques.</a:t>
            </a:r>
          </a:p>
          <a:p>
            <a:r>
              <a:rPr lang="en-US" altLang="ja-JP" sz="2800" dirty="0"/>
              <a:t>There are several types of S-FEM.</a:t>
            </a:r>
          </a:p>
          <a:p>
            <a:pPr lvl="1"/>
            <a:r>
              <a:rPr lang="en-US" altLang="ja-JP" sz="2400" dirty="0"/>
              <a:t>Edge-based (</a:t>
            </a:r>
            <a:r>
              <a:rPr lang="en-US" altLang="ja-JP" sz="2400" dirty="0">
                <a:solidFill>
                  <a:srgbClr val="FF0000"/>
                </a:solidFill>
              </a:rPr>
              <a:t>ES-FEM</a:t>
            </a:r>
            <a:r>
              <a:rPr lang="en-US" altLang="ja-JP" sz="2400" dirty="0"/>
              <a:t>) for 2D</a:t>
            </a:r>
          </a:p>
          <a:p>
            <a:pPr lvl="1"/>
            <a:r>
              <a:rPr lang="en-US" altLang="ja-JP" sz="2400" dirty="0"/>
              <a:t>Face-based (</a:t>
            </a:r>
            <a:r>
              <a:rPr lang="en-US" altLang="ja-JP" sz="2400" dirty="0">
                <a:solidFill>
                  <a:srgbClr val="FF0000"/>
                </a:solidFill>
              </a:rPr>
              <a:t>FS-FEM</a:t>
            </a:r>
            <a:r>
              <a:rPr lang="en-US" altLang="ja-JP" sz="2400" dirty="0"/>
              <a:t>) for 3D</a:t>
            </a:r>
          </a:p>
          <a:p>
            <a:pPr lvl="1"/>
            <a:r>
              <a:rPr lang="en-US" altLang="ja-JP" sz="2400" dirty="0"/>
              <a:t>Node-based (</a:t>
            </a:r>
            <a:r>
              <a:rPr lang="en-US" altLang="ja-JP" sz="2400" dirty="0">
                <a:solidFill>
                  <a:srgbClr val="0000CC"/>
                </a:solidFill>
              </a:rPr>
              <a:t>NS-FEM</a:t>
            </a:r>
            <a:r>
              <a:rPr lang="en-US" altLang="ja-JP" sz="2400" dirty="0"/>
              <a:t>) for both 2D and 3D</a:t>
            </a:r>
          </a:p>
          <a:p>
            <a:pPr lvl="1"/>
            <a:r>
              <a:rPr lang="en-US" altLang="ja-JP" sz="2400" dirty="0"/>
              <a:t>Selective edge/node-based (</a:t>
            </a:r>
            <a:r>
              <a:rPr lang="en-US" altLang="ja-JP" sz="2400" dirty="0">
                <a:solidFill>
                  <a:srgbClr val="FF00FF"/>
                </a:solidFill>
              </a:rPr>
              <a:t>ES/NS-FEM</a:t>
            </a:r>
            <a:r>
              <a:rPr lang="en-US" altLang="ja-JP" sz="2400" dirty="0"/>
              <a:t>) for 2D</a:t>
            </a:r>
          </a:p>
          <a:p>
            <a:pPr lvl="1"/>
            <a:r>
              <a:rPr lang="en-US" altLang="ja-JP" sz="2400" dirty="0"/>
              <a:t>Selective face/node-based (</a:t>
            </a:r>
            <a:r>
              <a:rPr lang="en-US" altLang="ja-JP" sz="2400" dirty="0">
                <a:solidFill>
                  <a:srgbClr val="FF00FF"/>
                </a:solidFill>
              </a:rPr>
              <a:t>FS/NS-FEM</a:t>
            </a:r>
            <a:r>
              <a:rPr lang="en-US" altLang="ja-JP" sz="2400" dirty="0"/>
              <a:t>) for 3D</a:t>
            </a:r>
          </a:p>
          <a:p>
            <a:r>
              <a:rPr lang="en-US" altLang="ja-JP" sz="2800" dirty="0">
                <a:solidFill>
                  <a:srgbClr val="FF00FF"/>
                </a:solidFill>
              </a:rPr>
              <a:t>Selective S-FEMs </a:t>
            </a:r>
            <a:r>
              <a:rPr lang="en-US" altLang="ja-JP" sz="2800" dirty="0"/>
              <a:t>are thought to be the best choice because they can avoid both shear and volumetric locking even with use of </a:t>
            </a:r>
            <a:r>
              <a:rPr lang="en-US" altLang="ja-JP" sz="2800" dirty="0">
                <a:solidFill>
                  <a:srgbClr val="0000CC"/>
                </a:solidFill>
              </a:rPr>
              <a:t>triangular or tetrahedral elements</a:t>
            </a:r>
            <a:r>
              <a:rPr lang="en-US" altLang="ja-JP" sz="2800" dirty="0"/>
              <a:t>.</a:t>
            </a:r>
          </a:p>
          <a:p>
            <a:pPr marL="0" indent="0" algn="ctr">
              <a:buNone/>
            </a:pPr>
            <a:r>
              <a:rPr lang="en-US" altLang="ja-JP" sz="2400" dirty="0">
                <a:solidFill>
                  <a:srgbClr val="C00000"/>
                </a:solidFill>
              </a:rPr>
              <a:t>I will explain ES-FEM, NS-FEM,</a:t>
            </a:r>
            <a:br>
              <a:rPr lang="en-US" altLang="ja-JP" sz="2400" dirty="0">
                <a:solidFill>
                  <a:srgbClr val="C00000"/>
                </a:solidFill>
              </a:rPr>
            </a:br>
            <a:r>
              <a:rPr lang="en-US" altLang="ja-JP" sz="2400" dirty="0">
                <a:solidFill>
                  <a:srgbClr val="C00000"/>
                </a:solidFill>
              </a:rPr>
              <a:t>and selective ES/NS-FEM one by one.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6401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Edge-based S-FEM (ES-FEM)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at element.</a:t>
                </a:r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to the connecting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/>
                  <a:t>and make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/>
                          </a:rPr>
                          <m:t>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b="1" i="1" dirty="0"/>
                  <a:t>F, T</a:t>
                </a:r>
                <a:r>
                  <a:rPr lang="en-US" altLang="ja-JP" sz="2400" dirty="0"/>
                  <a:t>,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etc. are calculated at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edges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r>
                  <a:rPr lang="en-US" altLang="ja-JP" sz="2400" dirty="0"/>
                  <a:t>Generally accurate but induces </a:t>
                </a:r>
                <a:r>
                  <a:rPr lang="en-US" altLang="ja-JP" sz="2400" u="sng" dirty="0"/>
                  <a:t>volumetric locking</a:t>
                </a:r>
                <a:r>
                  <a:rPr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3508" y="5553236"/>
            <a:ext cx="3454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Substituting "face" for "edge"</a:t>
            </a:r>
          </a:p>
          <a:p>
            <a:r>
              <a:rPr lang="en-US" altLang="ja-JP" sz="2000" dirty="0"/>
              <a:t>gives </a:t>
            </a:r>
            <a:r>
              <a:rPr lang="en-US" altLang="ja-JP" sz="2000" dirty="0">
                <a:solidFill>
                  <a:srgbClr val="FF0000"/>
                </a:solidFill>
              </a:rPr>
              <a:t>FS-FEM</a:t>
            </a:r>
            <a:r>
              <a:rPr lang="en-US" altLang="ja-JP" sz="2000" dirty="0"/>
              <a:t> for 3D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67694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B8DBFCB5-076B-438A-AFF8-79168C5A28B4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0\uFFFD\u0016\uFFFD{EE42B3B6-3D5D-4190-BC94-BBF25F07017C}&quot;,&quot;Z:\\_yuki\\public_html\\slid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00.000000"/>
  <p:tag name="ISPRING_PRESENTATION_TITLE" val="feofs2013-slide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37583</TotalTime>
  <Words>1837</Words>
  <Application>Microsoft Office PowerPoint</Application>
  <PresentationFormat>画面に合わせる (4:3)</PresentationFormat>
  <Paragraphs>359</Paragraphs>
  <Slides>39</Slides>
  <Notes>39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6" baseType="lpstr">
      <vt:lpstr>MS PGothic</vt:lpstr>
      <vt:lpstr>Arial</vt:lpstr>
      <vt:lpstr>Calibri</vt:lpstr>
      <vt:lpstr>Cambria Math</vt:lpstr>
      <vt:lpstr>Eras Bold ITC</vt:lpstr>
      <vt:lpstr>Wingdings</vt:lpstr>
      <vt:lpstr>デザインの設定</vt:lpstr>
      <vt:lpstr>An Accurate and Stable  Static-Implicit Finite Element  Rezoning Method for Large Deformation Elasto-Plastic Analysis</vt:lpstr>
      <vt:lpstr>Motivation and Background</vt:lpstr>
      <vt:lpstr>2 Major Problems in Mesh Rezoning </vt:lpstr>
      <vt:lpstr>2 Major Problems in Mesh Rezoning</vt:lpstr>
      <vt:lpstr>Our Ideas</vt:lpstr>
      <vt:lpstr>Objective</vt:lpstr>
      <vt:lpstr>PowerPoint プレゼンテーション</vt:lpstr>
      <vt:lpstr>What is S-FEM?</vt:lpstr>
      <vt:lpstr>Edge-based S-FEM (ES-FEM)</vt:lpstr>
      <vt:lpstr>Node-based S-FEM (NS-FEM)</vt:lpstr>
      <vt:lpstr>Original Selective ES/NS-FEM</vt:lpstr>
      <vt:lpstr>Our Selective ES/NS-FEM</vt:lpstr>
      <vt:lpstr>Verification of Our Selective S-FEM</vt:lpstr>
      <vt:lpstr>Verification of Our Selective S-FEM</vt:lpstr>
      <vt:lpstr>Verification of Our Selective S-FEM</vt:lpstr>
      <vt:lpstr>PowerPoint プレゼンテーション</vt:lpstr>
      <vt:lpstr>Procedure of Mesh Rezoning</vt:lpstr>
      <vt:lpstr>Mapping of Stress/Strain States</vt:lpstr>
      <vt:lpstr>Mapping of Stress/Strain States</vt:lpstr>
      <vt:lpstr>PowerPoint プレゼンテーション</vt:lpstr>
      <vt:lpstr>Twist and Stretch of Hyperelastic Body</vt:lpstr>
      <vt:lpstr>Twist and Stretch of Hyperelastic Body </vt:lpstr>
      <vt:lpstr>Twist and Stretch of Hyperelastic Body </vt:lpstr>
      <vt:lpstr>Cyclic Disp. of Elasto-Plastic Body</vt:lpstr>
      <vt:lpstr>Cyclic Disp. of Elasto-Plastic Body</vt:lpstr>
      <vt:lpstr>Cyclic Disp. of Elasto-Plastic Body</vt:lpstr>
      <vt:lpstr>Cyclic Disp. of Elasto-Plastic Body</vt:lpstr>
      <vt:lpstr>Cyclic Disp. of Elasto-Plastic Body</vt:lpstr>
      <vt:lpstr>Cyclic Disp. of Elasto-Plastic Body</vt:lpstr>
      <vt:lpstr>Cyclic Disp. of Elasto-Plastic Body</vt:lpstr>
      <vt:lpstr>Necking of Elasto-Plastic Body </vt:lpstr>
      <vt:lpstr>Necking of Elasto-Plastic Body</vt:lpstr>
      <vt:lpstr>Necking of Elasto-Plastic Body</vt:lpstr>
      <vt:lpstr>Necking of Elasto-Plastic Body</vt:lpstr>
      <vt:lpstr>Necking of Elasto-Plastic Body</vt:lpstr>
      <vt:lpstr>Twist of Elasto-Plastic Body</vt:lpstr>
      <vt:lpstr> </vt:lpstr>
      <vt:lpstr>Take-Home Messages</vt:lpstr>
      <vt:lpstr>Summary and Future Work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feofs2013-slide</dc:title>
  <dc:creator/>
  <cp:lastModifiedBy>T20190041572</cp:lastModifiedBy>
  <cp:revision>1433</cp:revision>
  <cp:lastPrinted>2012-03-06T10:21:50Z</cp:lastPrinted>
  <dcterms:created xsi:type="dcterms:W3CDTF">2007-11-22T18:02:40Z</dcterms:created>
  <dcterms:modified xsi:type="dcterms:W3CDTF">2024-04-09T04:04:47Z</dcterms:modified>
</cp:coreProperties>
</file>