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469" r:id="rId2"/>
    <p:sldId id="756" r:id="rId3"/>
    <p:sldId id="757" r:id="rId4"/>
    <p:sldId id="758" r:id="rId5"/>
    <p:sldId id="804" r:id="rId6"/>
    <p:sldId id="759" r:id="rId7"/>
    <p:sldId id="760" r:id="rId8"/>
    <p:sldId id="761" r:id="rId9"/>
    <p:sldId id="762" r:id="rId10"/>
    <p:sldId id="763" r:id="rId11"/>
    <p:sldId id="764" r:id="rId12"/>
    <p:sldId id="765" r:id="rId13"/>
    <p:sldId id="766" r:id="rId14"/>
    <p:sldId id="770" r:id="rId15"/>
    <p:sldId id="771" r:id="rId16"/>
    <p:sldId id="768" r:id="rId17"/>
    <p:sldId id="805" r:id="rId18"/>
    <p:sldId id="769" r:id="rId19"/>
    <p:sldId id="773" r:id="rId20"/>
    <p:sldId id="799" r:id="rId21"/>
    <p:sldId id="788" r:id="rId22"/>
    <p:sldId id="791" r:id="rId23"/>
    <p:sldId id="803" r:id="rId24"/>
    <p:sldId id="807" r:id="rId25"/>
    <p:sldId id="802" r:id="rId26"/>
    <p:sldId id="792" r:id="rId27"/>
    <p:sldId id="795" r:id="rId28"/>
    <p:sldId id="796" r:id="rId29"/>
    <p:sldId id="797" r:id="rId30"/>
    <p:sldId id="779" r:id="rId31"/>
    <p:sldId id="780" r:id="rId32"/>
  </p:sldIdLst>
  <p:sldSz cx="9144000" cy="6858000" type="screen4x3"/>
  <p:notesSz cx="9971088" cy="6823075"/>
  <p:custDataLst>
    <p:tags r:id="rId35"/>
  </p:custDataLst>
  <p:defaultTextStyle>
    <a:defPPr>
      <a:defRPr lang="ja-JP"/>
    </a:defPPr>
    <a:lvl1pPr algn="l" rtl="0" fontAlgn="base">
      <a:spcBef>
        <a:spcPct val="0"/>
      </a:spcBef>
      <a:spcAft>
        <a:spcPct val="0"/>
      </a:spcAft>
      <a:defRPr kumimoji="1" kern="1200">
        <a:solidFill>
          <a:schemeClr val="tx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9">
          <p15:clr>
            <a:srgbClr val="A4A3A4"/>
          </p15:clr>
        </p15:guide>
        <p15:guide id="2" pos="3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9900"/>
    <a:srgbClr val="FF00FF"/>
    <a:srgbClr val="00CC88"/>
    <a:srgbClr val="008000"/>
    <a:srgbClr val="4DFFC4"/>
    <a:srgbClr val="FFFF80"/>
    <a:srgbClr val="FF0000"/>
    <a:srgbClr val="666699"/>
    <a:srgbClr val="ED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88252" autoAdjust="0"/>
  </p:normalViewPr>
  <p:slideViewPr>
    <p:cSldViewPr>
      <p:cViewPr varScale="1">
        <p:scale>
          <a:sx n="79" d="100"/>
          <a:sy n="79" d="100"/>
        </p:scale>
        <p:origin x="13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117" d="100"/>
          <a:sy n="117" d="100"/>
        </p:scale>
        <p:origin x="564" y="108"/>
      </p:cViewPr>
      <p:guideLst>
        <p:guide orient="horz" pos="2149"/>
        <p:guide pos="3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21175"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48325" y="0"/>
            <a:ext cx="4321175" cy="341313"/>
          </a:xfrm>
          <a:prstGeom prst="rect">
            <a:avLst/>
          </a:prstGeom>
        </p:spPr>
        <p:txBody>
          <a:bodyPr vert="horz" lIns="91440" tIns="45720" rIns="91440" bIns="45720" rtlCol="0"/>
          <a:lstStyle>
            <a:lvl1pPr algn="r">
              <a:defRPr sz="1200"/>
            </a:lvl1pPr>
          </a:lstStyle>
          <a:p>
            <a:fld id="{907F8867-4283-4A96-9771-3601A6259625}" type="datetimeFigureOut">
              <a:rPr kumimoji="1" lang="ja-JP" altLang="en-US" smtClean="0"/>
              <a:t>2016/11/21</a:t>
            </a:fld>
            <a:endParaRPr kumimoji="1" lang="ja-JP" altLang="en-US"/>
          </a:p>
        </p:txBody>
      </p:sp>
      <p:sp>
        <p:nvSpPr>
          <p:cNvPr id="4" name="フッター プレースホルダー 3"/>
          <p:cNvSpPr>
            <a:spLocks noGrp="1"/>
          </p:cNvSpPr>
          <p:nvPr>
            <p:ph type="ftr" sz="quarter" idx="2"/>
          </p:nvPr>
        </p:nvSpPr>
        <p:spPr>
          <a:xfrm>
            <a:off x="0" y="6480175"/>
            <a:ext cx="4321175" cy="3413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48325" y="6480175"/>
            <a:ext cx="4321175" cy="341313"/>
          </a:xfrm>
          <a:prstGeom prst="rect">
            <a:avLst/>
          </a:prstGeom>
        </p:spPr>
        <p:txBody>
          <a:bodyPr vert="horz" lIns="91440" tIns="45720" rIns="91440" bIns="45720" rtlCol="0" anchor="b"/>
          <a:lstStyle>
            <a:lvl1pPr algn="r">
              <a:defRPr sz="1200"/>
            </a:lvl1pPr>
          </a:lstStyle>
          <a:p>
            <a:fld id="{BA55A802-9E04-459A-9DBB-836DB47BD77E}" type="slidenum">
              <a:rPr kumimoji="1" lang="ja-JP" altLang="en-US" smtClean="0"/>
              <a:t>‹#›</a:t>
            </a:fld>
            <a:endParaRPr kumimoji="1" lang="ja-JP" altLang="en-US"/>
          </a:p>
        </p:txBody>
      </p:sp>
    </p:spTree>
    <p:extLst>
      <p:ext uri="{BB962C8B-B14F-4D97-AF65-F5344CB8AC3E}">
        <p14:creationId xmlns:p14="http://schemas.microsoft.com/office/powerpoint/2010/main" val="252917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19943" cy="341209"/>
          </a:xfrm>
          <a:prstGeom prst="rect">
            <a:avLst/>
          </a:prstGeom>
        </p:spPr>
        <p:txBody>
          <a:bodyPr vert="horz" lIns="92418" tIns="46209" rIns="92418" bIns="46209"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5648797" y="0"/>
            <a:ext cx="4319943" cy="341209"/>
          </a:xfrm>
          <a:prstGeom prst="rect">
            <a:avLst/>
          </a:prstGeom>
        </p:spPr>
        <p:txBody>
          <a:bodyPr vert="horz" lIns="92418" tIns="46209" rIns="92418" bIns="46209" rtlCol="0"/>
          <a:lstStyle>
            <a:lvl1pPr algn="r">
              <a:defRPr sz="1200" smtClean="0"/>
            </a:lvl1pPr>
          </a:lstStyle>
          <a:p>
            <a:pPr>
              <a:defRPr/>
            </a:pPr>
            <a:fld id="{C3B1C3B4-0EFA-4E9A-BE43-AB531CD70431}" type="datetimeFigureOut">
              <a:rPr lang="ja-JP" altLang="en-US"/>
              <a:pPr>
                <a:defRPr/>
              </a:pPr>
              <a:t>2016/11/21</a:t>
            </a:fld>
            <a:endParaRPr lang="ja-JP" altLang="en-US"/>
          </a:p>
        </p:txBody>
      </p:sp>
      <p:sp>
        <p:nvSpPr>
          <p:cNvPr id="4" name="スライド イメージ プレースホルダ 3"/>
          <p:cNvSpPr>
            <a:spLocks noGrp="1" noRot="1" noChangeAspect="1"/>
          </p:cNvSpPr>
          <p:nvPr>
            <p:ph type="sldImg" idx="2"/>
          </p:nvPr>
        </p:nvSpPr>
        <p:spPr>
          <a:xfrm>
            <a:off x="3279775" y="511175"/>
            <a:ext cx="3411538" cy="2559050"/>
          </a:xfrm>
          <a:prstGeom prst="rect">
            <a:avLst/>
          </a:prstGeom>
          <a:noFill/>
          <a:ln w="12700">
            <a:solidFill>
              <a:prstClr val="black"/>
            </a:solidFill>
          </a:ln>
        </p:spPr>
        <p:txBody>
          <a:bodyPr vert="horz" lIns="92418" tIns="46209" rIns="92418" bIns="46209" rtlCol="0" anchor="ctr"/>
          <a:lstStyle/>
          <a:p>
            <a:pPr lvl="0"/>
            <a:endParaRPr lang="ja-JP" altLang="en-US" noProof="0" smtClean="0"/>
          </a:p>
        </p:txBody>
      </p:sp>
      <p:sp>
        <p:nvSpPr>
          <p:cNvPr id="5" name="ノート プレースホルダ 4"/>
          <p:cNvSpPr>
            <a:spLocks noGrp="1"/>
          </p:cNvSpPr>
          <p:nvPr>
            <p:ph type="body" sz="quarter" idx="3"/>
          </p:nvPr>
        </p:nvSpPr>
        <p:spPr>
          <a:xfrm>
            <a:off x="997815" y="3240934"/>
            <a:ext cx="7975460" cy="3070878"/>
          </a:xfrm>
          <a:prstGeom prst="rect">
            <a:avLst/>
          </a:prstGeom>
        </p:spPr>
        <p:txBody>
          <a:bodyPr vert="horz" lIns="92418" tIns="46209" rIns="92418" bIns="46209"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6480770"/>
            <a:ext cx="4319943" cy="341208"/>
          </a:xfrm>
          <a:prstGeom prst="rect">
            <a:avLst/>
          </a:prstGeom>
        </p:spPr>
        <p:txBody>
          <a:bodyPr vert="horz" lIns="92418" tIns="46209" rIns="92418" bIns="46209"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5648797" y="6480770"/>
            <a:ext cx="4319943" cy="341208"/>
          </a:xfrm>
          <a:prstGeom prst="rect">
            <a:avLst/>
          </a:prstGeom>
        </p:spPr>
        <p:txBody>
          <a:bodyPr vert="horz" lIns="92418" tIns="46209" rIns="92418" bIns="46209" rtlCol="0" anchor="b"/>
          <a:lstStyle>
            <a:lvl1pPr algn="r">
              <a:defRPr sz="1200" smtClean="0"/>
            </a:lvl1pPr>
          </a:lstStyle>
          <a:p>
            <a:pPr>
              <a:defRPr/>
            </a:pPr>
            <a:fld id="{24E7511A-E19B-4650-9FBF-BD8447E14FDF}" type="slidenum">
              <a:rPr lang="ja-JP" altLang="en-US"/>
              <a:pPr>
                <a:defRPr/>
              </a:pPr>
              <a:t>‹#›</a:t>
            </a:fld>
            <a:endParaRPr lang="ja-JP" altLang="en-US"/>
          </a:p>
        </p:txBody>
      </p:sp>
    </p:spTree>
    <p:extLst>
      <p:ext uri="{BB962C8B-B14F-4D97-AF65-F5344CB8AC3E}">
        <p14:creationId xmlns:p14="http://schemas.microsoft.com/office/powerpoint/2010/main" val="139994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S PGothic" pitchFamily="50" charset="-128"/>
        <a:cs typeface="+mn-cs"/>
      </a:defRPr>
    </a:lvl1pPr>
    <a:lvl2pPr marL="457200" algn="l" rtl="0" fontAlgn="base">
      <a:spcBef>
        <a:spcPct val="30000"/>
      </a:spcBef>
      <a:spcAft>
        <a:spcPct val="0"/>
      </a:spcAft>
      <a:defRPr kumimoji="1" sz="1200" kern="1200">
        <a:solidFill>
          <a:schemeClr val="tx1"/>
        </a:solidFill>
        <a:latin typeface="+mn-lt"/>
        <a:ea typeface="MS PGothic" pitchFamily="50" charset="-128"/>
        <a:cs typeface="+mn-cs"/>
      </a:defRPr>
    </a:lvl2pPr>
    <a:lvl3pPr marL="914400" algn="l" rtl="0" fontAlgn="base">
      <a:spcBef>
        <a:spcPct val="30000"/>
      </a:spcBef>
      <a:spcAft>
        <a:spcPct val="0"/>
      </a:spcAft>
      <a:defRPr kumimoji="1" sz="1200" kern="1200">
        <a:solidFill>
          <a:schemeClr val="tx1"/>
        </a:solidFill>
        <a:latin typeface="+mn-lt"/>
        <a:ea typeface="MS PGothic" pitchFamily="50" charset="-128"/>
        <a:cs typeface="+mn-cs"/>
      </a:defRPr>
    </a:lvl3pPr>
    <a:lvl4pPr marL="1371600" algn="l" rtl="0" fontAlgn="base">
      <a:spcBef>
        <a:spcPct val="30000"/>
      </a:spcBef>
      <a:spcAft>
        <a:spcPct val="0"/>
      </a:spcAft>
      <a:defRPr kumimoji="1" sz="1200" kern="1200">
        <a:solidFill>
          <a:schemeClr val="tx1"/>
        </a:solidFill>
        <a:latin typeface="+mn-lt"/>
        <a:ea typeface="MS PGothic" pitchFamily="50" charset="-128"/>
        <a:cs typeface="+mn-cs"/>
      </a:defRPr>
    </a:lvl4pPr>
    <a:lvl5pPr marL="1828800" algn="l" rtl="0" fontAlgn="base">
      <a:spcBef>
        <a:spcPct val="30000"/>
      </a:spcBef>
      <a:spcAft>
        <a:spcPct val="0"/>
      </a:spcAft>
      <a:defRPr kumimoji="1" sz="1200" kern="1200">
        <a:solidFill>
          <a:schemeClr val="tx1"/>
        </a:solidFill>
        <a:latin typeface="+mn-lt"/>
        <a:ea typeface="MS PGothic"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a:t>
            </a:fld>
            <a:endParaRPr lang="ja-JP" altLang="en-US"/>
          </a:p>
        </p:txBody>
      </p:sp>
    </p:spTree>
    <p:extLst>
      <p:ext uri="{BB962C8B-B14F-4D97-AF65-F5344CB8AC3E}">
        <p14:creationId xmlns:p14="http://schemas.microsoft.com/office/powerpoint/2010/main" val="354120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The generated ions, I mean OH- and Al3+, are ……</a:t>
            </a:r>
            <a:endParaRPr kumimoji="1" lang="ja-JP" altLang="en-US" b="1" i="1" u="sng"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65779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On the other hand, hydrolysis of ……</a:t>
            </a:r>
            <a:endParaRPr kumimoji="1" lang="ja-JP" altLang="en-US" b="1" i="1" u="sng"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05520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i="1" u="sng" dirty="0" smtClean="0"/>
              <a:t>OK, from here</a:t>
            </a:r>
            <a:r>
              <a:rPr kumimoji="1" lang="en-US" altLang="ja-JP" b="1" i="1" u="sng" baseline="0" dirty="0" smtClean="0"/>
              <a:t>, let me talk about our method to solve the corrosion problem briefly.</a:t>
            </a:r>
            <a:endParaRPr kumimoji="1" lang="en-US" altLang="ja-JP" b="1" i="1" u="sng" dirty="0" smtClean="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12</a:t>
            </a:fld>
            <a:endParaRPr kumimoji="1" lang="ja-JP" altLang="en-US"/>
          </a:p>
        </p:txBody>
      </p:sp>
    </p:spTree>
    <p:extLst>
      <p:ext uri="{BB962C8B-B14F-4D97-AF65-F5344CB8AC3E}">
        <p14:creationId xmlns:p14="http://schemas.microsoft.com/office/powerpoint/2010/main" val="263549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1" i="1" u="sng" dirty="0" smtClean="0"/>
              <a:t>These two equations are the governing equations in the analysis.</a:t>
            </a:r>
          </a:p>
          <a:p>
            <a:r>
              <a:rPr kumimoji="1" lang="en-US" altLang="ja-JP" dirty="0" smtClean="0"/>
              <a:t>Poisson equation of the electric field gives the distribution of the electrostatic potential.</a:t>
            </a:r>
          </a:p>
          <a:p>
            <a:r>
              <a:rPr kumimoji="1" lang="en-US" altLang="ja-JP" dirty="0" smtClean="0"/>
              <a:t>Mass transport equation gives time-dependent change of the concentration of chemical species.</a:t>
            </a:r>
          </a:p>
          <a:p>
            <a:r>
              <a:rPr kumimoji="1" lang="en-US" altLang="ja-JP" dirty="0" smtClean="0"/>
              <a:t>It consists of the electrophoresis term, the mass diffusion term, and the chemical reaction term.</a:t>
            </a:r>
          </a:p>
          <a:p>
            <a:r>
              <a:rPr kumimoji="1" lang="en-US" altLang="ja-JP" dirty="0" smtClean="0"/>
              <a:t>In this study, we solve these two equations with the weak-coupling method.</a:t>
            </a:r>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13</a:t>
            </a:fld>
            <a:endParaRPr kumimoji="1" lang="ja-JP" altLang="en-US"/>
          </a:p>
        </p:txBody>
      </p:sp>
    </p:spTree>
    <p:extLst>
      <p:ext uri="{BB962C8B-B14F-4D97-AF65-F5344CB8AC3E}">
        <p14:creationId xmlns:p14="http://schemas.microsoft.com/office/powerpoint/2010/main" val="172598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i="1" u="sng" dirty="0" smtClean="0"/>
              <a:t>Here is the brief flowchart of our method.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Localized corrosion is calculated with voxel-based finite volume method</a:t>
            </a:r>
            <a:r>
              <a:rPr lang="en-US" altLang="ja-JP" sz="1200" baseline="0" dirty="0" smtClean="0"/>
              <a:t> also known as Voxel FVM</a:t>
            </a:r>
            <a:r>
              <a:rPr lang="en-US" altLang="ja-JP" sz="1200" dirty="0" smtClean="0"/>
              <a:t>.</a:t>
            </a:r>
            <a:endParaRPr kumimoji="1" lang="en-US" altLang="ja-JP" dirty="0" smtClean="0"/>
          </a:p>
          <a:p>
            <a:r>
              <a:rPr kumimoji="1" lang="en-US" altLang="ja-JP" dirty="0" smtClean="0"/>
              <a:t>In </a:t>
            </a:r>
            <a:r>
              <a:rPr kumimoji="1" lang="en-US" altLang="ja-JP" dirty="0" err="1" smtClean="0"/>
              <a:t>FVM</a:t>
            </a:r>
            <a:r>
              <a:rPr kumimoji="1" lang="en-US" altLang="ja-JP" dirty="0" smtClean="0"/>
              <a:t>, corrosion rates are calculated with considering multiphysics problem including electric field, electrophoresis, mass diffusion,</a:t>
            </a:r>
            <a:r>
              <a:rPr kumimoji="1" lang="en-US" altLang="ja-JP" baseline="0" dirty="0" smtClean="0"/>
              <a:t> and chemical reactions.</a:t>
            </a:r>
          </a:p>
          <a:p>
            <a:r>
              <a:rPr kumimoji="1" lang="en-US" altLang="ja-JP" baseline="0" dirty="0" smtClean="0"/>
              <a:t>In voxel method, metal shape and surface area are updated.</a:t>
            </a:r>
          </a:p>
          <a:p>
            <a:r>
              <a:rPr kumimoji="1" lang="en-US" altLang="ja-JP" baseline="0" dirty="0" smtClean="0"/>
              <a:t>This chart shows the flow of the analysis.</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14</a:t>
            </a:fld>
            <a:endParaRPr kumimoji="1" lang="ja-JP" altLang="en-US"/>
          </a:p>
        </p:txBody>
      </p:sp>
    </p:spTree>
    <p:extLst>
      <p:ext uri="{BB962C8B-B14F-4D97-AF65-F5344CB8AC3E}">
        <p14:creationId xmlns:p14="http://schemas.microsoft.com/office/powerpoint/2010/main" val="391186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This is the image of a voxel in our method.</a:t>
            </a:r>
          </a:p>
          <a:p>
            <a:r>
              <a:rPr kumimoji="1" lang="en-US" altLang="ja-JP" b="1" i="1" u="sng" dirty="0" smtClean="0"/>
              <a:t>Currently,</a:t>
            </a:r>
            <a:r>
              <a:rPr kumimoji="1" lang="en-US" altLang="ja-JP" b="1" i="1" u="sng" baseline="0" dirty="0" smtClean="0"/>
              <a:t> we focus on 2D problems, this is not a voxel but a pixel in fact.</a:t>
            </a:r>
            <a:endParaRPr kumimoji="1" lang="ja-JP" altLang="en-US" b="1" i="1" u="sng"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15</a:t>
            </a:fld>
            <a:endParaRPr kumimoji="1" lang="ja-JP" altLang="en-US"/>
          </a:p>
        </p:txBody>
      </p:sp>
    </p:spTree>
    <p:extLst>
      <p:ext uri="{BB962C8B-B14F-4D97-AF65-F5344CB8AC3E}">
        <p14:creationId xmlns:p14="http://schemas.microsoft.com/office/powerpoint/2010/main" val="265065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On the other hand, according to ……</a:t>
            </a:r>
          </a:p>
          <a:p>
            <a:endParaRPr kumimoji="1" lang="en-US" altLang="ja-JP" dirty="0" smtClean="0"/>
          </a:p>
          <a:p>
            <a:r>
              <a:rPr kumimoji="1" lang="ja-JP" altLang="en-US" dirty="0" smtClean="0"/>
              <a:t>物質移動解析において電気的中性を満たす</a:t>
            </a:r>
            <a:endParaRPr kumimoji="1" lang="en-US" altLang="ja-JP" dirty="0" smtClean="0"/>
          </a:p>
          <a:p>
            <a:endParaRPr kumimoji="1" lang="en-US" altLang="ja-JP" dirty="0" smtClean="0"/>
          </a:p>
          <a:p>
            <a:r>
              <a:rPr kumimoji="1" lang="ja-JP" altLang="en-US" dirty="0" smtClean="0"/>
              <a:t>拘束条件を満たす</a:t>
            </a:r>
            <a:r>
              <a:rPr kumimoji="1" lang="en-US" altLang="ja-JP" dirty="0" smtClean="0"/>
              <a:t>Φ</a:t>
            </a:r>
            <a:r>
              <a:rPr kumimoji="1" lang="ja-JP" altLang="en-US" dirty="0" smtClean="0"/>
              <a:t>を</a:t>
            </a:r>
            <a:r>
              <a:rPr kumimoji="1" lang="ja-JP" altLang="en-US" dirty="0" err="1" smtClean="0"/>
              <a:t>ｐ</a:t>
            </a:r>
            <a:r>
              <a:rPr kumimoji="1" lang="ja-JP" altLang="en-US" dirty="0" smtClean="0"/>
              <a:t>として置き換える</a:t>
            </a:r>
            <a:endParaRPr kumimoji="1" lang="en-US" altLang="ja-JP" dirty="0" smtClean="0"/>
          </a:p>
          <a:p>
            <a:r>
              <a:rPr kumimoji="1" lang="ja-JP" altLang="en-US" dirty="0" smtClean="0"/>
              <a:t>これによって電気的中性が満たされる</a:t>
            </a:r>
            <a:endParaRPr kumimoji="1" lang="en-US" altLang="ja-JP" dirty="0" smtClean="0"/>
          </a:p>
          <a:p>
            <a:r>
              <a:rPr kumimoji="1" lang="en-US" altLang="ja-JP" dirty="0" smtClean="0"/>
              <a:t>MAC</a:t>
            </a:r>
            <a:r>
              <a:rPr kumimoji="1" lang="ja-JP" altLang="en-US" dirty="0" smtClean="0"/>
              <a:t>法</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16</a:t>
            </a:fld>
            <a:endParaRPr kumimoji="1" lang="ja-JP" altLang="en-US"/>
          </a:p>
        </p:txBody>
      </p:sp>
    </p:spTree>
    <p:extLst>
      <p:ext uri="{BB962C8B-B14F-4D97-AF65-F5344CB8AC3E}">
        <p14:creationId xmlns:p14="http://schemas.microsoft.com/office/powerpoint/2010/main" val="119796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17</a:t>
            </a:fld>
            <a:endParaRPr lang="ja-JP" altLang="en-US"/>
          </a:p>
        </p:txBody>
      </p:sp>
    </p:spTree>
    <p:extLst>
      <p:ext uri="{BB962C8B-B14F-4D97-AF65-F5344CB8AC3E}">
        <p14:creationId xmlns:p14="http://schemas.microsoft.com/office/powerpoint/2010/main" val="348263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1" i="1" u="sng" dirty="0" smtClean="0"/>
              <a:t>The boundary conditions are defined on CFRP,</a:t>
            </a:r>
            <a:r>
              <a:rPr kumimoji="1" lang="en-US" altLang="ja-JP" b="1" i="1" u="sng" baseline="0" dirty="0" smtClean="0"/>
              <a:t> Al, and air</a:t>
            </a:r>
            <a:r>
              <a:rPr kumimoji="1" lang="en-US" altLang="ja-JP" b="1" i="1" u="sng" dirty="0" smtClean="0"/>
              <a:t>.</a:t>
            </a:r>
          </a:p>
          <a:p>
            <a:r>
              <a:rPr kumimoji="1" lang="en-US" altLang="ja-JP" dirty="0" smtClean="0"/>
              <a:t>In</a:t>
            </a:r>
            <a:r>
              <a:rPr kumimoji="1" lang="en-US" altLang="ja-JP" baseline="0" dirty="0" smtClean="0"/>
              <a:t> the electrostatic analysis, b</a:t>
            </a:r>
            <a:r>
              <a:rPr kumimoji="1" lang="en-US" altLang="ja-JP" dirty="0" smtClean="0"/>
              <a:t>oundary</a:t>
            </a:r>
            <a:r>
              <a:rPr kumimoji="1" lang="en-US" altLang="ja-JP" baseline="0" dirty="0" smtClean="0"/>
              <a:t> conditions on metal are given by polarization curves.</a:t>
            </a:r>
          </a:p>
          <a:p>
            <a:r>
              <a:rPr kumimoji="1" lang="en-US" altLang="ja-JP" baseline="0" dirty="0" smtClean="0"/>
              <a:t>Polarization curves represent relationship between electrostatic potential and current density for each </a:t>
            </a:r>
            <a:r>
              <a:rPr kumimoji="1" lang="en-US" altLang="ja-JP" baseline="0" dirty="0" err="1" smtClean="0"/>
              <a:t>pH.</a:t>
            </a:r>
            <a:endParaRPr kumimoji="1" lang="en-US" altLang="ja-JP" baseline="0" dirty="0" smtClean="0"/>
          </a:p>
          <a:p>
            <a:r>
              <a:rPr kumimoji="1" lang="en-US" altLang="ja-JP" baseline="0" dirty="0" smtClean="0"/>
              <a:t>others are defined as 0 current density.</a:t>
            </a:r>
          </a:p>
          <a:p>
            <a:r>
              <a:rPr kumimoji="1" lang="en-US" altLang="ja-JP" baseline="0" dirty="0" smtClean="0"/>
              <a:t>In the mass transport analysis, b</a:t>
            </a:r>
            <a:r>
              <a:rPr kumimoji="1" lang="en-US" altLang="ja-JP" dirty="0" smtClean="0"/>
              <a:t>oundary</a:t>
            </a:r>
            <a:r>
              <a:rPr kumimoji="1" lang="en-US" altLang="ja-JP" baseline="0" dirty="0" smtClean="0"/>
              <a:t> conditions are given by ionic molar flux density as a function of a polarization curve.</a:t>
            </a:r>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18</a:t>
            </a:fld>
            <a:endParaRPr kumimoji="1" lang="ja-JP" altLang="en-US"/>
          </a:p>
        </p:txBody>
      </p:sp>
    </p:spTree>
    <p:extLst>
      <p:ext uri="{BB962C8B-B14F-4D97-AF65-F5344CB8AC3E}">
        <p14:creationId xmlns:p14="http://schemas.microsoft.com/office/powerpoint/2010/main" val="64762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i="1" u="sng" dirty="0" smtClean="0"/>
              <a:t>So let’s continue to</a:t>
            </a:r>
            <a:r>
              <a:rPr kumimoji="1" lang="en-US" altLang="ja-JP" b="1" i="1" u="sng" baseline="0" dirty="0" smtClean="0"/>
              <a:t> the validation of our method.</a:t>
            </a:r>
            <a:endParaRPr kumimoji="1" lang="en-US" altLang="ja-JP" b="1" i="1" u="sng" dirty="0" smtClean="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19</a:t>
            </a:fld>
            <a:endParaRPr kumimoji="1" lang="ja-JP" altLang="en-US"/>
          </a:p>
        </p:txBody>
      </p:sp>
    </p:spTree>
    <p:extLst>
      <p:ext uri="{BB962C8B-B14F-4D97-AF65-F5344CB8AC3E}">
        <p14:creationId xmlns:p14="http://schemas.microsoft.com/office/powerpoint/2010/main" val="346747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1" u="sng" dirty="0" smtClean="0">
                <a:solidFill>
                  <a:srgbClr val="FF0000"/>
                </a:solidFill>
              </a:rPr>
              <a:t>The background of my</a:t>
            </a:r>
            <a:r>
              <a:rPr kumimoji="1" lang="en-US" altLang="ja-JP" sz="3200" b="1" i="1" u="sng" baseline="0" dirty="0" smtClean="0">
                <a:solidFill>
                  <a:srgbClr val="FF0000"/>
                </a:solidFill>
              </a:rPr>
              <a:t> researching is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1" u="sng"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CFRP</a:t>
            </a:r>
            <a:r>
              <a:rPr kumimoji="1" lang="ja-JP" altLang="en-US" sz="1200" dirty="0" smtClean="0">
                <a:solidFill>
                  <a:srgbClr val="FF0000"/>
                </a:solidFill>
              </a:rPr>
              <a:t>とか</a:t>
            </a:r>
            <a:r>
              <a:rPr kumimoji="1" lang="en-US" altLang="ja-JP" sz="1200" dirty="0" smtClean="0">
                <a:solidFill>
                  <a:srgbClr val="FF0000"/>
                </a:solidFill>
              </a:rPr>
              <a:t>Al</a:t>
            </a:r>
            <a:r>
              <a:rPr kumimoji="1" lang="ja-JP" altLang="en-US" sz="1200" dirty="0" smtClean="0">
                <a:solidFill>
                  <a:srgbClr val="FF0000"/>
                </a:solidFill>
              </a:rPr>
              <a:t>を使っている車の絵か写真</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http://www.bmw.co.jp/jp/ja/insights/corporation/bmwi/concept.htmlb</a:t>
            </a: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2</a:t>
            </a:fld>
            <a:endParaRPr kumimoji="1" lang="ja-JP" altLang="en-US" dirty="0"/>
          </a:p>
        </p:txBody>
      </p:sp>
    </p:spTree>
    <p:extLst>
      <p:ext uri="{BB962C8B-B14F-4D97-AF65-F5344CB8AC3E}">
        <p14:creationId xmlns:p14="http://schemas.microsoft.com/office/powerpoint/2010/main" val="54039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こちらが試験片写真，こちらが側面図になります．</a:t>
            </a:r>
            <a:endParaRPr kumimoji="1" lang="en-US" altLang="ja-JP" dirty="0" smtClean="0"/>
          </a:p>
          <a:p>
            <a:r>
              <a:rPr kumimoji="1" lang="ja-JP" altLang="en-US" dirty="0" smtClean="0"/>
              <a:t>検証例題としてグラッシーカーボンとアルミニウム間に起こるガルバニック腐食について実験と解析を行い提案手法の検証を行いました．</a:t>
            </a:r>
            <a:endParaRPr kumimoji="1" lang="en-US" altLang="ja-JP" dirty="0" smtClean="0"/>
          </a:p>
          <a:p>
            <a:r>
              <a:rPr kumimoji="1" lang="en-US" altLang="ja-JP" dirty="0" smtClean="0"/>
              <a:t>CFRP</a:t>
            </a:r>
            <a:r>
              <a:rPr kumimoji="1" lang="ja-JP" altLang="en-US" dirty="0" err="1" smtClean="0"/>
              <a:t>には</a:t>
            </a:r>
            <a:r>
              <a:rPr kumimoji="1" lang="ja-JP" altLang="en-US" dirty="0" smtClean="0"/>
              <a:t>繊維があるため</a:t>
            </a:r>
            <a:endParaRPr kumimoji="1" lang="en-US" altLang="ja-JP" dirty="0" smtClean="0"/>
          </a:p>
          <a:p>
            <a:r>
              <a:rPr kumimoji="1" lang="ja-JP" altLang="en-US" dirty="0" smtClean="0"/>
              <a:t>グラッシーカーボン（</a:t>
            </a:r>
            <a:r>
              <a:rPr kumimoji="1" lang="en-US" altLang="ja-JP" dirty="0" smtClean="0"/>
              <a:t>GC</a:t>
            </a:r>
            <a:r>
              <a:rPr kumimoji="1" lang="ja-JP" altLang="en-US" dirty="0" smtClean="0"/>
              <a:t>）とアルミ（</a:t>
            </a:r>
            <a:r>
              <a:rPr kumimoji="1" lang="en-US" altLang="ja-JP" dirty="0" smtClean="0"/>
              <a:t>Al</a:t>
            </a:r>
            <a:r>
              <a:rPr kumimoji="1" lang="ja-JP" altLang="en-US" dirty="0" smtClean="0"/>
              <a:t>）間のガルバニック腐食実験を行った</a:t>
            </a:r>
            <a:endParaRPr kumimoji="1" lang="en-US" altLang="ja-JP" dirty="0" smtClean="0"/>
          </a:p>
          <a:p>
            <a:r>
              <a:rPr kumimoji="1" lang="ja-JP" altLang="en-US" dirty="0" smtClean="0"/>
              <a:t>簡単のため</a:t>
            </a:r>
            <a:r>
              <a:rPr kumimoji="1" lang="en-US" altLang="ja-JP" dirty="0" err="1" smtClean="0"/>
              <a:t>CFRP</a:t>
            </a:r>
            <a:r>
              <a:rPr kumimoji="1" lang="ja-JP" altLang="en-US" dirty="0" smtClean="0"/>
              <a:t>でなく</a:t>
            </a:r>
            <a:r>
              <a:rPr kumimoji="1" lang="en-US" altLang="ja-JP" dirty="0" smtClean="0"/>
              <a:t>GC</a:t>
            </a:r>
            <a:r>
              <a:rPr kumimoji="1" lang="ja-JP" altLang="en-US" dirty="0" smtClean="0"/>
              <a:t>を用いた</a:t>
            </a:r>
            <a:endParaRPr kumimoji="1" lang="en-US" altLang="ja-JP" dirty="0" smtClean="0"/>
          </a:p>
          <a:p>
            <a:r>
              <a:rPr kumimoji="1" lang="ja-JP" altLang="en-US" dirty="0" smtClean="0"/>
              <a:t>２ｃｍ平方の</a:t>
            </a:r>
            <a:r>
              <a:rPr kumimoji="1" lang="en-US" altLang="ja-JP" dirty="0" smtClean="0"/>
              <a:t>GC</a:t>
            </a:r>
            <a:r>
              <a:rPr kumimoji="1" lang="ja-JP" altLang="en-US" dirty="0" smtClean="0"/>
              <a:t>と</a:t>
            </a:r>
            <a:r>
              <a:rPr kumimoji="1" lang="en-US" altLang="ja-JP" dirty="0" smtClean="0"/>
              <a:t>A</a:t>
            </a:r>
            <a:r>
              <a:rPr kumimoji="1" lang="ja-JP" altLang="en-US" dirty="0" err="1" smtClean="0"/>
              <a:t>ｌ</a:t>
            </a:r>
            <a:r>
              <a:rPr kumimoji="1" lang="ja-JP" altLang="en-US" dirty="0" smtClean="0"/>
              <a:t>板をボンドで貼り付けてテストピースとした．</a:t>
            </a:r>
            <a:endParaRPr kumimoji="1" lang="en-US" altLang="ja-JP" dirty="0" smtClean="0"/>
          </a:p>
          <a:p>
            <a:endParaRPr kumimoji="1" lang="en-US" altLang="ja-JP" dirty="0" smtClean="0"/>
          </a:p>
          <a:p>
            <a:r>
              <a:rPr kumimoji="1" lang="en-US" altLang="ja-JP" dirty="0" smtClean="0"/>
              <a:t>GC</a:t>
            </a:r>
            <a:r>
              <a:rPr kumimoji="1" lang="en-US" altLang="ja-JP" baseline="0" dirty="0" smtClean="0"/>
              <a:t> plate instead </a:t>
            </a:r>
          </a:p>
          <a:p>
            <a:r>
              <a:rPr kumimoji="1" lang="en-US" altLang="ja-JP" dirty="0" smtClean="0"/>
              <a:t>2cm*2cm</a:t>
            </a:r>
            <a:r>
              <a:rPr kumimoji="1" lang="ja-JP" altLang="en-US" dirty="0" smtClean="0"/>
              <a:t>の</a:t>
            </a:r>
            <a:r>
              <a:rPr kumimoji="1" lang="en-US" altLang="ja-JP" dirty="0" smtClean="0"/>
              <a:t>GC</a:t>
            </a:r>
            <a:r>
              <a:rPr kumimoji="1" lang="ja-JP" altLang="en-US" dirty="0" smtClean="0"/>
              <a:t>および</a:t>
            </a:r>
            <a:r>
              <a:rPr kumimoji="1" lang="en-US" altLang="ja-JP" dirty="0" smtClean="0"/>
              <a:t>Al</a:t>
            </a:r>
            <a:r>
              <a:rPr kumimoji="1" lang="ja-JP" altLang="en-US" dirty="0" smtClean="0"/>
              <a:t>板が使われる</a:t>
            </a:r>
            <a:endParaRPr kumimoji="1" lang="en-US" altLang="ja-JP" dirty="0" smtClean="0"/>
          </a:p>
          <a:p>
            <a:r>
              <a:rPr kumimoji="1" lang="ja-JP" altLang="en-US" dirty="0" smtClean="0"/>
              <a:t>板は絶縁性接着剤で接続される</a:t>
            </a:r>
            <a:endParaRPr kumimoji="1" lang="en-US" altLang="ja-JP" dirty="0" smtClean="0"/>
          </a:p>
          <a:p>
            <a:r>
              <a:rPr kumimoji="1" lang="ja-JP" altLang="en-US" dirty="0" smtClean="0"/>
              <a:t>その上に塩水膜を張って電流を測定，</a:t>
            </a:r>
            <a:r>
              <a:rPr kumimoji="1" lang="en-US" altLang="ja-JP" dirty="0" smtClean="0"/>
              <a:t>pH</a:t>
            </a:r>
            <a:r>
              <a:rPr kumimoji="1" lang="ja-JP" altLang="en-US" dirty="0" smtClean="0"/>
              <a:t>を測定</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20</a:t>
            </a:fld>
            <a:endParaRPr kumimoji="1" lang="ja-JP" altLang="en-US"/>
          </a:p>
        </p:txBody>
      </p:sp>
    </p:spTree>
    <p:extLst>
      <p:ext uri="{BB962C8B-B14F-4D97-AF65-F5344CB8AC3E}">
        <p14:creationId xmlns:p14="http://schemas.microsoft.com/office/powerpoint/2010/main" val="272418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こちらが試験片写真，こちらが側面図になります．</a:t>
            </a:r>
            <a:endParaRPr kumimoji="1" lang="en-US" altLang="ja-JP" dirty="0" smtClean="0"/>
          </a:p>
          <a:p>
            <a:r>
              <a:rPr kumimoji="1" lang="ja-JP" altLang="en-US" dirty="0" smtClean="0"/>
              <a:t>検証例題としてグラッシーカーボンとアルミニウム間に起こるガルバニック腐食について実験と解析を行い提案手法の検証を行いました．</a:t>
            </a:r>
            <a:endParaRPr kumimoji="1" lang="en-US" altLang="ja-JP" dirty="0" smtClean="0"/>
          </a:p>
          <a:p>
            <a:r>
              <a:rPr kumimoji="1" lang="en-US" altLang="ja-JP" dirty="0" smtClean="0"/>
              <a:t>CFRP</a:t>
            </a:r>
            <a:r>
              <a:rPr kumimoji="1" lang="ja-JP" altLang="en-US" dirty="0" err="1" smtClean="0"/>
              <a:t>には</a:t>
            </a:r>
            <a:r>
              <a:rPr kumimoji="1" lang="ja-JP" altLang="en-US" dirty="0" smtClean="0"/>
              <a:t>繊維があるため</a:t>
            </a:r>
            <a:endParaRPr kumimoji="1" lang="en-US" altLang="ja-JP" dirty="0" smtClean="0"/>
          </a:p>
          <a:p>
            <a:r>
              <a:rPr kumimoji="1" lang="ja-JP" altLang="en-US" dirty="0" smtClean="0"/>
              <a:t>グラッシーカーボン（</a:t>
            </a:r>
            <a:r>
              <a:rPr kumimoji="1" lang="en-US" altLang="ja-JP" dirty="0" smtClean="0"/>
              <a:t>GC</a:t>
            </a:r>
            <a:r>
              <a:rPr kumimoji="1" lang="ja-JP" altLang="en-US" dirty="0" smtClean="0"/>
              <a:t>）とアルミ（</a:t>
            </a:r>
            <a:r>
              <a:rPr kumimoji="1" lang="en-US" altLang="ja-JP" dirty="0" smtClean="0"/>
              <a:t>Al</a:t>
            </a:r>
            <a:r>
              <a:rPr kumimoji="1" lang="ja-JP" altLang="en-US" dirty="0" smtClean="0"/>
              <a:t>）間のガルバニック腐食実験を行った</a:t>
            </a:r>
            <a:endParaRPr kumimoji="1" lang="en-US" altLang="ja-JP" dirty="0" smtClean="0"/>
          </a:p>
          <a:p>
            <a:r>
              <a:rPr kumimoji="1" lang="ja-JP" altLang="en-US" dirty="0" smtClean="0"/>
              <a:t>簡単のため</a:t>
            </a:r>
            <a:r>
              <a:rPr kumimoji="1" lang="en-US" altLang="ja-JP" dirty="0" err="1" smtClean="0"/>
              <a:t>CFRP</a:t>
            </a:r>
            <a:r>
              <a:rPr kumimoji="1" lang="ja-JP" altLang="en-US" dirty="0" smtClean="0"/>
              <a:t>でなく</a:t>
            </a:r>
            <a:r>
              <a:rPr kumimoji="1" lang="en-US" altLang="ja-JP" dirty="0" smtClean="0"/>
              <a:t>GC</a:t>
            </a:r>
            <a:r>
              <a:rPr kumimoji="1" lang="ja-JP" altLang="en-US" dirty="0" smtClean="0"/>
              <a:t>を用いた</a:t>
            </a:r>
            <a:endParaRPr kumimoji="1" lang="en-US" altLang="ja-JP" dirty="0" smtClean="0"/>
          </a:p>
          <a:p>
            <a:r>
              <a:rPr kumimoji="1" lang="ja-JP" altLang="en-US" dirty="0" smtClean="0"/>
              <a:t>２ｃｍ平方の</a:t>
            </a:r>
            <a:r>
              <a:rPr kumimoji="1" lang="en-US" altLang="ja-JP" dirty="0" smtClean="0"/>
              <a:t>GC</a:t>
            </a:r>
            <a:r>
              <a:rPr kumimoji="1" lang="ja-JP" altLang="en-US" dirty="0" smtClean="0"/>
              <a:t>と</a:t>
            </a:r>
            <a:r>
              <a:rPr kumimoji="1" lang="en-US" altLang="ja-JP" dirty="0" smtClean="0"/>
              <a:t>A</a:t>
            </a:r>
            <a:r>
              <a:rPr kumimoji="1" lang="ja-JP" altLang="en-US" dirty="0" err="1" smtClean="0"/>
              <a:t>ｌ</a:t>
            </a:r>
            <a:r>
              <a:rPr kumimoji="1" lang="ja-JP" altLang="en-US" dirty="0" smtClean="0"/>
              <a:t>板をボンドで貼り付けてテストピースとした．</a:t>
            </a:r>
            <a:endParaRPr kumimoji="1" lang="en-US" altLang="ja-JP" dirty="0" smtClean="0"/>
          </a:p>
          <a:p>
            <a:endParaRPr kumimoji="1" lang="en-US" altLang="ja-JP" dirty="0" smtClean="0"/>
          </a:p>
          <a:p>
            <a:r>
              <a:rPr kumimoji="1" lang="en-US" altLang="ja-JP" dirty="0" smtClean="0"/>
              <a:t>GC</a:t>
            </a:r>
            <a:r>
              <a:rPr kumimoji="1" lang="en-US" altLang="ja-JP" baseline="0" dirty="0" smtClean="0"/>
              <a:t> plate instead </a:t>
            </a:r>
          </a:p>
          <a:p>
            <a:r>
              <a:rPr kumimoji="1" lang="en-US" altLang="ja-JP" dirty="0" smtClean="0"/>
              <a:t>2cm*2cm</a:t>
            </a:r>
            <a:r>
              <a:rPr kumimoji="1" lang="ja-JP" altLang="en-US" dirty="0" smtClean="0"/>
              <a:t>の</a:t>
            </a:r>
            <a:r>
              <a:rPr kumimoji="1" lang="en-US" altLang="ja-JP" dirty="0" smtClean="0"/>
              <a:t>GC</a:t>
            </a:r>
            <a:r>
              <a:rPr kumimoji="1" lang="ja-JP" altLang="en-US" dirty="0" smtClean="0"/>
              <a:t>および</a:t>
            </a:r>
            <a:r>
              <a:rPr kumimoji="1" lang="en-US" altLang="ja-JP" dirty="0" smtClean="0"/>
              <a:t>Al</a:t>
            </a:r>
            <a:r>
              <a:rPr kumimoji="1" lang="ja-JP" altLang="en-US" dirty="0" smtClean="0"/>
              <a:t>板が使われる</a:t>
            </a:r>
            <a:endParaRPr kumimoji="1" lang="en-US" altLang="ja-JP" dirty="0" smtClean="0"/>
          </a:p>
          <a:p>
            <a:r>
              <a:rPr kumimoji="1" lang="ja-JP" altLang="en-US" dirty="0" smtClean="0"/>
              <a:t>板は絶縁性接着剤で接続される</a:t>
            </a:r>
            <a:endParaRPr kumimoji="1" lang="en-US" altLang="ja-JP" dirty="0" smtClean="0"/>
          </a:p>
          <a:p>
            <a:r>
              <a:rPr kumimoji="1" lang="ja-JP" altLang="en-US" dirty="0" smtClean="0"/>
              <a:t>その上に塩水膜を張って電流を測定，</a:t>
            </a:r>
            <a:r>
              <a:rPr kumimoji="1" lang="en-US" altLang="ja-JP" dirty="0" smtClean="0"/>
              <a:t>pH</a:t>
            </a:r>
            <a:r>
              <a:rPr kumimoji="1" lang="ja-JP" altLang="en-US" dirty="0" smtClean="0"/>
              <a:t>を測定</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21</a:t>
            </a:fld>
            <a:endParaRPr kumimoji="1" lang="ja-JP" altLang="en-US"/>
          </a:p>
        </p:txBody>
      </p:sp>
    </p:spTree>
    <p:extLst>
      <p:ext uri="{BB962C8B-B14F-4D97-AF65-F5344CB8AC3E}">
        <p14:creationId xmlns:p14="http://schemas.microsoft.com/office/powerpoint/2010/main" val="347391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幾何形状は実験に合わせてこのように設定しました．</a:t>
            </a:r>
            <a:endParaRPr kumimoji="1" lang="en-US" altLang="ja-JP" dirty="0" smtClean="0"/>
          </a:p>
          <a:p>
            <a:r>
              <a:rPr kumimoji="1" lang="ja-JP" altLang="en-US" dirty="0" smtClean="0"/>
              <a:t>溶液の状態は奥行方向に均一であると仮定して二次元解析を行いました．</a:t>
            </a:r>
            <a:endParaRPr kumimoji="1" lang="en-US" altLang="ja-JP" dirty="0" smtClean="0"/>
          </a:p>
          <a:p>
            <a:r>
              <a:rPr kumimoji="1" lang="ja-JP" altLang="en-US" dirty="0" smtClean="0"/>
              <a:t>境界条件は表のように設定しました．</a:t>
            </a:r>
            <a:endParaRPr kumimoji="1" lang="en-US" altLang="ja-JP" dirty="0" smtClean="0"/>
          </a:p>
          <a:p>
            <a:r>
              <a:rPr kumimoji="1" lang="ja-JP" altLang="en-US" dirty="0" smtClean="0"/>
              <a:t>カソードもアノードも反応はこれら一種類のみが起こると仮定しました．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22</a:t>
            </a:fld>
            <a:endParaRPr kumimoji="1" lang="ja-JP" altLang="en-US"/>
          </a:p>
        </p:txBody>
      </p:sp>
    </p:spTree>
    <p:extLst>
      <p:ext uri="{BB962C8B-B14F-4D97-AF65-F5344CB8AC3E}">
        <p14:creationId xmlns:p14="http://schemas.microsoft.com/office/powerpoint/2010/main" val="4263303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幾何形状は実験に合わせてこのように設定しました．</a:t>
            </a:r>
            <a:endParaRPr kumimoji="1" lang="en-US" altLang="ja-JP" dirty="0" smtClean="0"/>
          </a:p>
          <a:p>
            <a:r>
              <a:rPr kumimoji="1" lang="ja-JP" altLang="en-US" dirty="0" smtClean="0"/>
              <a:t>溶液の状態は奥行方向に均一であると仮定して二次元解析を行いました．</a:t>
            </a:r>
            <a:endParaRPr kumimoji="1" lang="en-US" altLang="ja-JP" dirty="0" smtClean="0"/>
          </a:p>
          <a:p>
            <a:r>
              <a:rPr kumimoji="1" lang="ja-JP" altLang="en-US" dirty="0" smtClean="0"/>
              <a:t>境界条件は表のように設定しました．</a:t>
            </a:r>
            <a:endParaRPr kumimoji="1" lang="en-US" altLang="ja-JP" dirty="0" smtClean="0"/>
          </a:p>
          <a:p>
            <a:r>
              <a:rPr kumimoji="1" lang="ja-JP" altLang="en-US" dirty="0" smtClean="0"/>
              <a:t>カソードもアノードも反応はこれら一種類のみが起こると仮定しました．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23</a:t>
            </a:fld>
            <a:endParaRPr kumimoji="1" lang="ja-JP" altLang="en-US"/>
          </a:p>
        </p:txBody>
      </p:sp>
    </p:spTree>
    <p:extLst>
      <p:ext uri="{BB962C8B-B14F-4D97-AF65-F5344CB8AC3E}">
        <p14:creationId xmlns:p14="http://schemas.microsoft.com/office/powerpoint/2010/main" val="232955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24</a:t>
            </a:fld>
            <a:endParaRPr lang="ja-JP" altLang="en-US"/>
          </a:p>
        </p:txBody>
      </p:sp>
    </p:spTree>
    <p:extLst>
      <p:ext uri="{BB962C8B-B14F-4D97-AF65-F5344CB8AC3E}">
        <p14:creationId xmlns:p14="http://schemas.microsoft.com/office/powerpoint/2010/main" val="327813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数値解析結果は溶液内の物理量の分布を色で表します．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25</a:t>
            </a:fld>
            <a:endParaRPr kumimoji="1" lang="ja-JP" altLang="en-US"/>
          </a:p>
        </p:txBody>
      </p:sp>
    </p:spTree>
    <p:extLst>
      <p:ext uri="{BB962C8B-B14F-4D97-AF65-F5344CB8AC3E}">
        <p14:creationId xmlns:p14="http://schemas.microsoft.com/office/powerpoint/2010/main" val="8734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数値解析結果は溶液内の物理量の分布を色で表します．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26</a:t>
            </a:fld>
            <a:endParaRPr kumimoji="1" lang="ja-JP" altLang="en-US"/>
          </a:p>
        </p:txBody>
      </p:sp>
    </p:spTree>
    <p:extLst>
      <p:ext uri="{BB962C8B-B14F-4D97-AF65-F5344CB8AC3E}">
        <p14:creationId xmlns:p14="http://schemas.microsoft.com/office/powerpoint/2010/main" val="3007046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横軸が時間，縦軸が電流値を表しています．</a:t>
            </a:r>
            <a:endParaRPr kumimoji="1" lang="en-US" altLang="ja-JP" dirty="0" smtClean="0"/>
          </a:p>
          <a:p>
            <a:r>
              <a:rPr kumimoji="1" lang="ja-JP" altLang="en-US" dirty="0" smtClean="0"/>
              <a:t>実験：</a:t>
            </a:r>
            <a:r>
              <a:rPr kumimoji="1" lang="en-US" altLang="ja-JP" dirty="0" smtClean="0"/>
              <a:t>pH4, pH11.7</a:t>
            </a:r>
          </a:p>
          <a:p>
            <a:r>
              <a:rPr kumimoji="1" lang="ja-JP" altLang="en-US" dirty="0" smtClean="0"/>
              <a:t>実験か数値解析かは口で</a:t>
            </a:r>
            <a:endParaRPr kumimoji="1"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27</a:t>
            </a:fld>
            <a:endParaRPr kumimoji="1" lang="ja-JP" altLang="en-US"/>
          </a:p>
        </p:txBody>
      </p:sp>
    </p:spTree>
    <p:extLst>
      <p:ext uri="{BB962C8B-B14F-4D97-AF65-F5344CB8AC3E}">
        <p14:creationId xmlns:p14="http://schemas.microsoft.com/office/powerpoint/2010/main" val="210856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横軸が時間，縦軸が電流値を表しています．</a:t>
            </a:r>
            <a:endParaRPr kumimoji="1" lang="en-US" altLang="ja-JP" dirty="0" smtClean="0"/>
          </a:p>
          <a:p>
            <a:r>
              <a:rPr kumimoji="1" lang="ja-JP" altLang="en-US" dirty="0" smtClean="0"/>
              <a:t>写真を見ると沈殿物の堤防が</a:t>
            </a:r>
            <a:r>
              <a:rPr kumimoji="1" lang="en-US" altLang="ja-JP" dirty="0" smtClean="0"/>
              <a:t>20</a:t>
            </a:r>
            <a:r>
              <a:rPr kumimoji="1" lang="ja-JP" altLang="en-US" dirty="0" smtClean="0"/>
              <a:t>時間で完成</a:t>
            </a:r>
            <a:endParaRPr kumimoji="1"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28</a:t>
            </a:fld>
            <a:endParaRPr kumimoji="1" lang="ja-JP" altLang="en-US"/>
          </a:p>
        </p:txBody>
      </p:sp>
    </p:spTree>
    <p:extLst>
      <p:ext uri="{BB962C8B-B14F-4D97-AF65-F5344CB8AC3E}">
        <p14:creationId xmlns:p14="http://schemas.microsoft.com/office/powerpoint/2010/main" val="352567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29</a:t>
            </a:fld>
            <a:endParaRPr lang="ja-JP" altLang="en-US"/>
          </a:p>
        </p:txBody>
      </p:sp>
    </p:spTree>
    <p:extLst>
      <p:ext uri="{BB962C8B-B14F-4D97-AF65-F5344CB8AC3E}">
        <p14:creationId xmlns:p14="http://schemas.microsoft.com/office/powerpoint/2010/main" val="204265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Here, let me explain the</a:t>
            </a:r>
            <a:r>
              <a:rPr kumimoji="1" lang="en-US" altLang="ja-JP" b="1" i="1" u="sng" baseline="0" dirty="0" smtClean="0"/>
              <a:t> general mechanism of galvanic corrosion quickly.</a:t>
            </a:r>
          </a:p>
          <a:p>
            <a:endParaRPr kumimoji="1" lang="en-US" altLang="ja-JP" b="1" i="1" u="sng" dirty="0" smtClean="0"/>
          </a:p>
          <a:p>
            <a:r>
              <a:rPr kumimoji="1" lang="en-US" altLang="ja-JP" dirty="0" smtClean="0"/>
              <a:t>electrolyte solution that is salt water</a:t>
            </a:r>
          </a:p>
          <a:p>
            <a:r>
              <a:rPr kumimoji="1" lang="en-US" altLang="ja-JP" dirty="0" smtClean="0"/>
              <a:t>The material that have higher electrode potential</a:t>
            </a:r>
            <a:r>
              <a:rPr kumimoji="1" lang="en-US" altLang="ja-JP" baseline="0" dirty="0" smtClean="0"/>
              <a:t> </a:t>
            </a:r>
            <a:r>
              <a:rPr kumimoji="1" lang="en-US" altLang="ja-JP" dirty="0" smtClean="0"/>
              <a:t>dissolves.</a:t>
            </a:r>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3</a:t>
            </a:fld>
            <a:endParaRPr kumimoji="1" lang="ja-JP" altLang="en-US"/>
          </a:p>
        </p:txBody>
      </p:sp>
    </p:spTree>
    <p:extLst>
      <p:ext uri="{BB962C8B-B14F-4D97-AF65-F5344CB8AC3E}">
        <p14:creationId xmlns:p14="http://schemas.microsoft.com/office/powerpoint/2010/main" val="2939966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Well, it</a:t>
            </a:r>
            <a:r>
              <a:rPr kumimoji="1" lang="en-US" altLang="ja-JP" b="1" i="1" u="sng" baseline="0" dirty="0" smtClean="0"/>
              <a:t>’s time to summarize my talk.</a:t>
            </a:r>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30</a:t>
            </a:fld>
            <a:endParaRPr kumimoji="1" lang="ja-JP" altLang="en-US"/>
          </a:p>
        </p:txBody>
      </p:sp>
    </p:spTree>
    <p:extLst>
      <p:ext uri="{BB962C8B-B14F-4D97-AF65-F5344CB8AC3E}">
        <p14:creationId xmlns:p14="http://schemas.microsoft.com/office/powerpoint/2010/main" val="2702393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t>Well, it</a:t>
            </a:r>
            <a:r>
              <a:rPr kumimoji="1" lang="en-US" altLang="ja-JP" b="1" i="1" u="sng" baseline="0" dirty="0" smtClean="0"/>
              <a:t>’s time to summarize my talk.</a:t>
            </a:r>
          </a:p>
          <a:p>
            <a:endParaRPr kumimoji="1" lang="en-US" altLang="ja-JP" b="1" i="1" u="sng" baseline="0" dirty="0" smtClean="0"/>
          </a:p>
        </p:txBody>
      </p:sp>
      <p:sp>
        <p:nvSpPr>
          <p:cNvPr id="4" name="スライド番号プレースホルダー 3"/>
          <p:cNvSpPr>
            <a:spLocks noGrp="1"/>
          </p:cNvSpPr>
          <p:nvPr>
            <p:ph type="sldNum" sz="quarter" idx="10"/>
          </p:nvPr>
        </p:nvSpPr>
        <p:spPr/>
        <p:txBody>
          <a:bodyPr/>
          <a:lstStyle/>
          <a:p>
            <a:fld id="{96ADF421-E93F-4FAF-9759-D614695F1E8D}" type="slidenum">
              <a:rPr kumimoji="1" lang="ja-JP" altLang="en-US" smtClean="0"/>
              <a:t>31</a:t>
            </a:fld>
            <a:endParaRPr kumimoji="1" lang="ja-JP" altLang="en-US"/>
          </a:p>
        </p:txBody>
      </p:sp>
    </p:spTree>
    <p:extLst>
      <p:ext uri="{BB962C8B-B14F-4D97-AF65-F5344CB8AC3E}">
        <p14:creationId xmlns:p14="http://schemas.microsoft.com/office/powerpoint/2010/main" val="19639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b="1" i="1" u="sng" dirty="0" smtClean="0"/>
              <a:t>The conventional</a:t>
            </a:r>
            <a:r>
              <a:rPr lang="en-US" altLang="ja-JP" sz="1200" b="1" i="1" u="sng" baseline="0" dirty="0" smtClean="0"/>
              <a:t> method for</a:t>
            </a:r>
            <a:r>
              <a:rPr lang="en-US" altLang="ja-JP" sz="1200" b="1" i="1" u="sng" dirty="0" smtClean="0"/>
              <a:t> corrosion</a:t>
            </a:r>
            <a:r>
              <a:rPr lang="en-US" altLang="ja-JP" sz="1200" b="1" i="1" u="sng" baseline="0" dirty="0" smtClean="0"/>
              <a:t> rate evaluation is experimental evaluation.</a:t>
            </a:r>
          </a:p>
          <a:p>
            <a:pPr marL="0" indent="0">
              <a:buNone/>
            </a:pPr>
            <a:r>
              <a:rPr lang="en-US" altLang="ja-JP" sz="1200" dirty="0" smtClean="0"/>
              <a:t> </a:t>
            </a:r>
          </a:p>
          <a:p>
            <a:pPr marL="0" indent="0">
              <a:buNone/>
            </a:pPr>
            <a:r>
              <a:rPr lang="en-US" altLang="ja-JP" sz="1200" dirty="0" smtClean="0"/>
              <a:t>It is difficult to estimate the corrosion rate by experiments because localized corrosion is a multiphysics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Accordingly, numerical evaluation of localized corrosion is expected to be an effective approach to this issue.</a:t>
            </a:r>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4</a:t>
            </a:fld>
            <a:endParaRPr kumimoji="1" lang="ja-JP" altLang="en-US"/>
          </a:p>
        </p:txBody>
      </p:sp>
    </p:spTree>
    <p:extLst>
      <p:ext uri="{BB962C8B-B14F-4D97-AF65-F5344CB8AC3E}">
        <p14:creationId xmlns:p14="http://schemas.microsoft.com/office/powerpoint/2010/main" val="304023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腐食シミュレーションは従来から研究されているのですが</a:t>
            </a:r>
            <a:endParaRPr kumimoji="1" lang="en-US" altLang="ja-JP" dirty="0" smtClean="0"/>
          </a:p>
          <a:p>
            <a:r>
              <a:rPr kumimoji="1" lang="ja-JP" altLang="en-US" dirty="0" smtClean="0"/>
              <a:t>腐食はマルチフィジックス問題であり，～のような複数の物理現象を含みます．</a:t>
            </a:r>
            <a:endParaRPr kumimoji="1" lang="en-US" altLang="ja-JP" dirty="0" smtClean="0"/>
          </a:p>
          <a:p>
            <a:r>
              <a:rPr kumimoji="1" lang="ja-JP" altLang="en-US" dirty="0" smtClean="0"/>
              <a:t>このように腐食を数値解析で再現したいのですが，腐食はイオンの電気泳動，拡散，反応といった物理現象を含み，また計算においては質量保存，電気的中性を満足し，腐食による金属の形状変化を表す移動境界を再現する必要があります．</a:t>
            </a:r>
            <a:endParaRPr kumimoji="1" lang="en-US" altLang="ja-JP" dirty="0" smtClean="0"/>
          </a:p>
          <a:p>
            <a:r>
              <a:rPr kumimoji="1" lang="ja-JP" altLang="en-US" dirty="0" smtClean="0"/>
              <a:t>腐食の数値解析に関してこれまでに</a:t>
            </a:r>
            <a:endParaRPr kumimoji="1" lang="en-US" altLang="ja-JP" dirty="0" smtClean="0"/>
          </a:p>
          <a:p>
            <a:r>
              <a:rPr kumimoji="1" lang="ja-JP" altLang="en-US" dirty="0" smtClean="0"/>
              <a:t>ヘプナー，シャイナー</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5</a:t>
            </a:fld>
            <a:endParaRPr kumimoji="1" lang="ja-JP" altLang="en-US"/>
          </a:p>
        </p:txBody>
      </p:sp>
    </p:spTree>
    <p:extLst>
      <p:ext uri="{BB962C8B-B14F-4D97-AF65-F5344CB8AC3E}">
        <p14:creationId xmlns:p14="http://schemas.microsoft.com/office/powerpoint/2010/main" val="423438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baseline="0" dirty="0" smtClean="0"/>
              <a:t>So, in this study, w</a:t>
            </a:r>
            <a:r>
              <a:rPr kumimoji="1" lang="en-US" altLang="ja-JP" b="1" i="1" u="sng" dirty="0" smtClean="0"/>
              <a:t>e aim at</a:t>
            </a:r>
            <a:r>
              <a:rPr kumimoji="1" lang="en-US" altLang="ja-JP" b="1" i="1" u="sng" baseline="0" dirty="0" smtClean="0"/>
              <a:t> ……</a:t>
            </a:r>
            <a:endParaRPr kumimoji="1" lang="en-US" altLang="ja-JP" b="1" i="1" u="sng" dirty="0" smtClean="0"/>
          </a:p>
          <a:p>
            <a:r>
              <a:rPr kumimoji="1" lang="en-US" altLang="ja-JP" dirty="0" smtClean="0"/>
              <a:t>Here is the contents of my talk.</a:t>
            </a:r>
          </a:p>
          <a:p>
            <a:r>
              <a:rPr kumimoji="1" lang="en-US" altLang="ja-JP" baseline="0" dirty="0" smtClean="0"/>
              <a:t>First, I will explain the mechanism of localized corrosion under accumulated rust.</a:t>
            </a:r>
          </a:p>
          <a:p>
            <a:r>
              <a:rPr kumimoji="1" lang="en-US" altLang="ja-JP" baseline="0" dirty="0" smtClean="0"/>
              <a:t>Second, I will explain the analysis method of localized corrosion.</a:t>
            </a:r>
          </a:p>
          <a:p>
            <a:r>
              <a:rPr kumimoji="1" lang="en-US" altLang="ja-JP" dirty="0" smtClean="0"/>
              <a:t>Third, I will show</a:t>
            </a:r>
            <a:r>
              <a:rPr kumimoji="1" lang="en-US" altLang="ja-JP" baseline="0" dirty="0" smtClean="0"/>
              <a:t> the example of analysis of corrosion progress.</a:t>
            </a:r>
          </a:p>
          <a:p>
            <a:r>
              <a:rPr kumimoji="1" lang="en-US" altLang="ja-JP" dirty="0" smtClean="0"/>
              <a:t>Finally, I will</a:t>
            </a:r>
            <a:r>
              <a:rPr kumimoji="1" lang="en-US" altLang="ja-JP" baseline="0" dirty="0" smtClean="0"/>
              <a:t> conclude my presentation.</a:t>
            </a:r>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6</a:t>
            </a:fld>
            <a:endParaRPr kumimoji="1" lang="ja-JP" altLang="en-US"/>
          </a:p>
        </p:txBody>
      </p:sp>
    </p:spTree>
    <p:extLst>
      <p:ext uri="{BB962C8B-B14F-4D97-AF65-F5344CB8AC3E}">
        <p14:creationId xmlns:p14="http://schemas.microsoft.com/office/powerpoint/2010/main" val="192120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i="1" u="sng" dirty="0" smtClean="0"/>
              <a:t>OK, Now, I would</a:t>
            </a:r>
            <a:r>
              <a:rPr kumimoji="1" lang="en-US" altLang="ja-JP" b="1" i="1" u="sng" baseline="0" dirty="0" smtClean="0"/>
              <a:t> like to explain the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 explain</a:t>
            </a:r>
            <a:r>
              <a:rPr kumimoji="1" lang="en-US" altLang="ja-JP" baseline="0" dirty="0" smtClean="0"/>
              <a:t> the mechanism of localized corrosion</a:t>
            </a:r>
            <a:r>
              <a:rPr kumimoji="1" lang="en-US" altLang="ja-JP" dirty="0" smtClean="0"/>
              <a:t> under accumulated rust from this</a:t>
            </a:r>
            <a:r>
              <a:rPr kumimoji="1" lang="en-US" altLang="ja-JP" baseline="0" dirty="0" smtClean="0"/>
              <a:t> slide.</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7</a:t>
            </a:fld>
            <a:endParaRPr kumimoji="1" lang="ja-JP" altLang="en-US"/>
          </a:p>
        </p:txBody>
      </p:sp>
    </p:spTree>
    <p:extLst>
      <p:ext uri="{BB962C8B-B14F-4D97-AF65-F5344CB8AC3E}">
        <p14:creationId xmlns:p14="http://schemas.microsoft.com/office/powerpoint/2010/main" val="193800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u="sng" dirty="0" smtClean="0">
                <a:effectLst>
                  <a:outerShdw blurRad="38100" dist="38100" dir="2700000" algn="tl">
                    <a:srgbClr val="000000">
                      <a:alpha val="43137"/>
                    </a:srgbClr>
                  </a:outerShdw>
                </a:effectLst>
              </a:rPr>
              <a:t>Here is the outline</a:t>
            </a:r>
            <a:r>
              <a:rPr kumimoji="1" lang="en-US" altLang="ja-JP" b="1" i="1" u="sng" baseline="0" dirty="0" smtClean="0">
                <a:effectLst>
                  <a:outerShdw blurRad="38100" dist="38100" dir="2700000" algn="tl">
                    <a:srgbClr val="000000">
                      <a:alpha val="43137"/>
                    </a:srgbClr>
                  </a:outerShdw>
                </a:effectLst>
              </a:rPr>
              <a:t> of the typical initial state of the CFRP and Al composite under the Seawater Film surrounded by Air.</a:t>
            </a:r>
            <a:endParaRPr kumimoji="1" lang="en-US" altLang="ja-JP" b="1" i="1" u="sng" dirty="0" smtClean="0">
              <a:effectLst>
                <a:outerShdw blurRad="38100" dist="38100" dir="2700000" algn="tl">
                  <a:srgbClr val="000000">
                    <a:alpha val="43137"/>
                  </a:srgbClr>
                </a:outerShdw>
              </a:effectLst>
            </a:endParaRPr>
          </a:p>
          <a:p>
            <a:endParaRPr kumimoji="1" lang="en-US" altLang="ja-JP" dirty="0" smtClean="0"/>
          </a:p>
          <a:p>
            <a:r>
              <a:rPr kumimoji="1" lang="en-US" altLang="ja-JP" dirty="0" smtClean="0"/>
              <a:t>I explain the mechanism of galvanic corrosion between glassy carbon and aluminium under a salt water of sodium chloride</a:t>
            </a:r>
            <a:r>
              <a:rPr kumimoji="1" lang="en-US" altLang="ja-JP" baseline="0" dirty="0" smtClean="0"/>
              <a:t> solution</a:t>
            </a:r>
            <a:r>
              <a:rPr kumimoji="1" lang="en-US" altLang="ja-JP" dirty="0" smtClean="0"/>
              <a:t>.</a:t>
            </a:r>
          </a:p>
          <a:p>
            <a:r>
              <a:rPr kumimoji="1" lang="en-US" altLang="ja-JP" dirty="0" smtClean="0"/>
              <a:t>GC stands for glassy carbon, and Al stands for aluminium.</a:t>
            </a:r>
          </a:p>
          <a:p>
            <a:r>
              <a:rPr kumimoji="1" lang="en-US" altLang="ja-JP" dirty="0" smtClean="0"/>
              <a:t>GC</a:t>
            </a:r>
            <a:r>
              <a:rPr kumimoji="1" lang="en-US" altLang="ja-JP" baseline="0" dirty="0" smtClean="0"/>
              <a:t> and </a:t>
            </a:r>
            <a:r>
              <a:rPr kumimoji="1" lang="en-US" altLang="ja-JP" dirty="0" smtClean="0"/>
              <a:t>Al</a:t>
            </a:r>
            <a:r>
              <a:rPr kumimoji="1" lang="en-US" altLang="ja-JP" baseline="0" dirty="0" smtClean="0"/>
              <a:t> are electrically conductive.</a:t>
            </a:r>
            <a:endParaRPr kumimoji="1" lang="en-US" altLang="ja-JP" dirty="0" smtClean="0"/>
          </a:p>
          <a:p>
            <a:endParaRPr kumimoji="1" lang="en-US" altLang="ja-JP" dirty="0" smtClean="0"/>
          </a:p>
          <a:p>
            <a:r>
              <a:rPr lang="en-US" altLang="ja-JP" dirty="0" smtClean="0"/>
              <a:t>specific area : </a:t>
            </a:r>
            <a:r>
              <a:rPr kumimoji="1" lang="ja-JP" altLang="en-US" dirty="0" smtClean="0"/>
              <a:t>比表面積</a:t>
            </a:r>
            <a:endParaRPr kumimoji="1" lang="en-US" altLang="ja-JP" dirty="0" smtClean="0"/>
          </a:p>
          <a:p>
            <a:r>
              <a:rPr kumimoji="1" lang="en-US" altLang="ja-JP" dirty="0" smtClean="0"/>
              <a:t>O2 : Oxygen molecules</a:t>
            </a:r>
          </a:p>
          <a:p>
            <a:r>
              <a:rPr kumimoji="1" lang="en-US" altLang="ja-JP" dirty="0" smtClean="0"/>
              <a:t>Na+ : Sodium ions (</a:t>
            </a:r>
            <a:r>
              <a:rPr kumimoji="1" lang="en-US" altLang="ja-JP" dirty="0" err="1" smtClean="0"/>
              <a:t>Natrium</a:t>
            </a:r>
            <a:r>
              <a:rPr kumimoji="1" lang="en-US" altLang="ja-JP" dirty="0" smtClean="0"/>
              <a:t>)</a:t>
            </a:r>
          </a:p>
          <a:p>
            <a:r>
              <a:rPr kumimoji="1" lang="en-US" altLang="ja-JP" dirty="0" smtClean="0"/>
              <a:t>Cl- : chlorine ions</a:t>
            </a:r>
            <a:endParaRPr kumimoji="1" lang="ja-JP" altLang="en-US" dirty="0"/>
          </a:p>
        </p:txBody>
      </p:sp>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6163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i="1" u="sng" dirty="0" smtClean="0"/>
                  <a:t>Because Al has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oxidation of Al results in occurrence of Al3+</a:t>
                </a:r>
              </a:p>
              <a:p>
                <a:r>
                  <a:rPr kumimoji="1" lang="en-US" altLang="ja-JP" dirty="0" smtClean="0"/>
                  <a:t>reduction of O2 results in occurrence of OH-</a:t>
                </a:r>
              </a:p>
            </p:txBody>
          </p:sp>
        </mc:Choice>
        <mc:Fallback xmlns="">
          <p:sp>
            <p:nvSpPr>
              <p:cNvPr id="3" name="ノート プレースホルダー 2"/>
              <p:cNvSpPr>
                <a:spLocks noGrp="1"/>
              </p:cNvSpPr>
              <p:nvPr>
                <p:ph type="body" idx="1"/>
              </p:nvPr>
            </p:nvSpPr>
            <p:spPr/>
            <p:txBody>
              <a:bodyPr/>
              <a:lstStyle/>
              <a:p>
                <a:r>
                  <a:rPr kumimoji="1" lang="en-US" altLang="ja-JP" dirty="0" smtClean="0"/>
                  <a:t>driving force that depends on electrical potential difference</a:t>
                </a:r>
              </a:p>
              <a:p>
                <a:r>
                  <a:rPr kumimoji="1" lang="ja-JP" altLang="en-US" dirty="0" smtClean="0"/>
                  <a:t>アノード</a:t>
                </a:r>
                <a:r>
                  <a:rPr kumimoji="1" lang="ja-JP" altLang="en-US" dirty="0" smtClean="0"/>
                  <a:t>反応によりアルミニウムイオンが溶出，またカソード反応により水酸化物イオンが発生し，グラッシーカーボン側の溶液は塩基性化します．</a:t>
                </a:r>
                <a:endParaRPr kumimoji="1" lang="en-US" altLang="ja-JP" dirty="0" smtClean="0"/>
              </a:p>
              <a:p>
                <a:r>
                  <a:rPr kumimoji="1" lang="en-US" altLang="ja-JP" dirty="0" smtClean="0"/>
                  <a:t>reduction of O2 results in occurrence of OH-</a:t>
                </a:r>
              </a:p>
              <a:p>
                <a:r>
                  <a:rPr kumimoji="1" lang="en-US" altLang="ja-JP" dirty="0" smtClean="0"/>
                  <a:t>oxidation</a:t>
                </a:r>
              </a:p>
              <a:p>
                <a:r>
                  <a:rPr lang="en-US" altLang="ja-JP" i="0" smtClean="0">
                    <a:solidFill>
                      <a:srgbClr val="000000"/>
                    </a:solidFill>
                    <a:latin typeface="Cambria Math" panose="02040503050406030204" pitchFamily="18" charset="0"/>
                  </a:rPr>
                  <a:t>Al</a:t>
                </a:r>
                <a:r>
                  <a:rPr lang="en-US" altLang="ja-JP" dirty="0" smtClean="0">
                    <a:solidFill>
                      <a:srgbClr val="000000"/>
                    </a:solidFill>
                  </a:rPr>
                  <a:t> </a:t>
                </a:r>
                <a:r>
                  <a:rPr lang="en-US" altLang="ja-JP" dirty="0">
                    <a:solidFill>
                      <a:srgbClr val="000000"/>
                    </a:solidFill>
                  </a:rPr>
                  <a:t>is </a:t>
                </a:r>
                <a:r>
                  <a:rPr lang="en-US" altLang="ja-JP" dirty="0" smtClean="0">
                    <a:solidFill>
                      <a:srgbClr val="000000"/>
                    </a:solidFill>
                  </a:rPr>
                  <a:t>oxidized to </a:t>
                </a:r>
                <a:r>
                  <a:rPr lang="en-US" altLang="ja-JP" i="0">
                    <a:solidFill>
                      <a:srgbClr val="000000"/>
                    </a:solidFill>
                    <a:latin typeface="Cambria Math" panose="02040503050406030204" pitchFamily="18" charset="0"/>
                  </a:rPr>
                  <a:t>Al^(3+)</a:t>
                </a:r>
                <a:r>
                  <a:rPr lang="en-US" altLang="ja-JP" dirty="0" smtClean="0"/>
                  <a:t> on the Al electrode.</a:t>
                </a:r>
              </a:p>
              <a:p>
                <a:r>
                  <a:rPr kumimoji="0" lang="en-US" altLang="ja-JP" i="0">
                    <a:solidFill>
                      <a:prstClr val="black"/>
                    </a:solidFill>
                    <a:latin typeface="Cambria Math" panose="02040503050406030204" pitchFamily="18" charset="0"/>
                    <a:ea typeface="+mn-ea"/>
                  </a:rPr>
                  <a:t>O_2</a:t>
                </a:r>
                <a:r>
                  <a:rPr lang="en-US" altLang="ja-JP" dirty="0" smtClean="0"/>
                  <a:t> </a:t>
                </a:r>
                <a:r>
                  <a:rPr lang="en-US" altLang="ja-JP" dirty="0"/>
                  <a:t>is </a:t>
                </a:r>
                <a:r>
                  <a:rPr lang="en-US" altLang="ja-JP" dirty="0" smtClean="0"/>
                  <a:t>deoxidized to </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96ADF421-E93F-4FAF-9759-D614695F1E8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44289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normAutofit/>
          </a:bodyPr>
          <a:lstStyle>
            <a:lvl1pPr>
              <a:defRPr sz="4400" b="1">
                <a:latin typeface="Comic Sans MS" panose="030F0702030302020204" pitchFamily="66" charset="0"/>
                <a:cs typeface="Arial" panose="020B0604020202020204" pitchFamily="34" charset="0"/>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6" name="スライド番号プレースホルダー 4"/>
          <p:cNvSpPr txBox="1">
            <a:spLocks/>
          </p:cNvSpPr>
          <p:nvPr userDrawn="1"/>
        </p:nvSpPr>
        <p:spPr>
          <a:xfrm>
            <a:off x="4038997" y="6661032"/>
            <a:ext cx="1054894" cy="196968"/>
          </a:xfrm>
          <a:prstGeom prst="rect">
            <a:avLst/>
          </a:prstGeom>
        </p:spPr>
        <p:txBody>
          <a:bodyPr vert="horz" lIns="36000" tIns="36000" rIns="36000" bIns="36000" rtlCol="0" anchor="ctr"/>
          <a:lstStyle>
            <a:defPPr>
              <a:defRPr lang="ja-JP"/>
            </a:defPPr>
            <a:lvl1pPr algn="ctr" rtl="0" fontAlgn="base">
              <a:spcBef>
                <a:spcPct val="0"/>
              </a:spcBef>
              <a:spcAft>
                <a:spcPct val="0"/>
              </a:spcAft>
              <a:defRPr kumimoji="1" sz="1400" kern="1200">
                <a:solidFill>
                  <a:schemeClr val="bg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a:lstStyle>
          <a:p>
            <a:r>
              <a:rPr lang="en-US" altLang="ja-JP"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03033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b="1">
                <a:latin typeface="Comic Sans MS" panose="030F0702030302020204" pitchFamily="66" charset="0"/>
                <a:cs typeface="Arial" panose="020B0604020202020204"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889541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Comic Sans MS" panose="030F0702030302020204" pitchFamily="66" charset="0"/>
                <a:cs typeface="Arial" panose="020B0604020202020204" pitchFamily="34" charset="0"/>
              </a:defRPr>
            </a:lvl1pPr>
          </a:lstStyle>
          <a:p>
            <a:r>
              <a:rPr lang="ja-JP" altLang="en-US" dirty="0" smtClean="0"/>
              <a:t>マスタ タイトルの書式設定</a:t>
            </a:r>
            <a:endParaRPr lang="ja-JP" altLang="en-US" dirty="0"/>
          </a:p>
        </p:txBody>
      </p:sp>
      <p:sp>
        <p:nvSpPr>
          <p:cNvPr id="5" name="スライド番号プレースホルダー 4"/>
          <p:cNvSpPr>
            <a:spLocks noGrp="1"/>
          </p:cNvSpPr>
          <p:nvPr>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086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0824" y="623887"/>
            <a:ext cx="864165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4027831" y="6402186"/>
              <a:ext cx="1068168" cy="273079"/>
            </a:xfrm>
            <a:prstGeom prst="rect">
              <a:avLst/>
            </a:prstGeom>
            <a:noFill/>
            <a:ln w="9525">
              <a:noFill/>
              <a:round/>
              <a:headEnd/>
              <a:tailEnd/>
            </a:ln>
            <a:effectLst/>
          </p:spPr>
          <p:txBody>
            <a:bodyPr wrap="none" lIns="36000" tIns="36000" rIns="36000" bIns="36000" anchor="ctr" anchorCtr="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ja-JP" sz="1400" dirty="0" smtClean="0">
                  <a:solidFill>
                    <a:schemeClr val="bg1"/>
                  </a:solidFill>
                  <a:latin typeface="Arial" pitchFamily="34" charset="0"/>
                  <a:cs typeface="Arial" pitchFamily="34" charset="0"/>
                </a:rPr>
                <a:t>FEOFS</a:t>
              </a:r>
              <a:r>
                <a:rPr kumimoji="0" lang="en-GB" altLang="ja-JP" sz="1400" dirty="0" smtClean="0">
                  <a:solidFill>
                    <a:schemeClr val="bg1"/>
                  </a:solidFill>
                  <a:latin typeface="Arial" pitchFamily="34" charset="0"/>
                  <a:cs typeface="Arial" pitchFamily="34" charset="0"/>
                </a:rPr>
                <a:t>2016</a:t>
              </a:r>
              <a:endParaRPr kumimoji="0" lang="en-GB" altLang="ja-JP" sz="1400" dirty="0">
                <a:solidFill>
                  <a:schemeClr val="bg1"/>
                </a:solidFill>
                <a:latin typeface="Arial" pitchFamily="34" charset="0"/>
                <a:cs typeface="Arial" pitchFamily="34" charset="0"/>
              </a:endParaRPr>
            </a:p>
          </p:txBody>
        </p:sp>
        <p:pic>
          <p:nvPicPr>
            <p:cNvPr id="2057" name="Picture 15" descr="ロゴのみ"/>
            <p:cNvPicPr>
              <a:picLocks noChangeArrowheads="1"/>
            </p:cNvPicPr>
            <p:nvPr userDrawn="1"/>
          </p:nvPicPr>
          <p:blipFill>
            <a:blip r:embed="rId5"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b="1">
          <a:solidFill>
            <a:schemeClr val="accent2"/>
          </a:solidFill>
          <a:latin typeface="Comic Sans MS" panose="030F0702030302020204" pitchFamily="66" charset="0"/>
          <a:ea typeface="Arial Unicode MS" pitchFamily="50" charset="-128"/>
          <a:cs typeface="Arial" panose="020B0604020202020204" pitchFamily="34" charset="0"/>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0" fontAlgn="base" hangingPunct="0">
        <a:spcBef>
          <a:spcPct val="20000"/>
        </a:spcBef>
        <a:spcAft>
          <a:spcPct val="0"/>
        </a:spcAft>
        <a:buClr>
          <a:schemeClr val="tx1"/>
        </a:buClr>
        <a:buFont typeface="Wingdings" pitchFamily="2" charset="2"/>
        <a:buChar char="n"/>
        <a:defRPr kumimoji="1" sz="3200">
          <a:solidFill>
            <a:schemeClr val="tx1"/>
          </a:solidFill>
          <a:latin typeface="Arial" pitchFamily="34" charset="0"/>
          <a:ea typeface="Arial Unicode MS" pitchFamily="50" charset="-128"/>
          <a:cs typeface="Arial" pitchFamily="34" charset="0"/>
        </a:defRPr>
      </a:lvl1pPr>
      <a:lvl2pPr marL="742950" indent="-285750" algn="l" rtl="0" eaLnBrk="0" fontAlgn="base" hangingPunct="0">
        <a:spcBef>
          <a:spcPct val="20000"/>
        </a:spcBef>
        <a:spcAft>
          <a:spcPct val="0"/>
        </a:spcAft>
        <a:buClr>
          <a:schemeClr val="tx1"/>
        </a:buClr>
        <a:buFont typeface="Wingdings" pitchFamily="2" charset="2"/>
        <a:buChar char="l"/>
        <a:defRPr kumimoji="1" sz="2800">
          <a:solidFill>
            <a:schemeClr val="tx1"/>
          </a:solidFill>
          <a:latin typeface="Arial" pitchFamily="34" charset="0"/>
          <a:ea typeface="Arial Unicode MS" pitchFamily="50" charset="-128"/>
          <a:cs typeface="Arial" pitchFamily="34" charset="0"/>
        </a:defRPr>
      </a:lvl2pPr>
      <a:lvl3pPr marL="1143000" indent="-228600" algn="l" rtl="0" eaLnBrk="0" fontAlgn="base" hangingPunct="0">
        <a:spcBef>
          <a:spcPct val="20000"/>
        </a:spcBef>
        <a:spcAft>
          <a:spcPct val="0"/>
        </a:spcAft>
        <a:buClr>
          <a:schemeClr val="tx1"/>
        </a:buClr>
        <a:buSzPct val="80000"/>
        <a:buFont typeface="Wingdings" pitchFamily="2" charset="2"/>
        <a:buChar char="u"/>
        <a:defRPr kumimoji="1" sz="2400">
          <a:solidFill>
            <a:schemeClr val="tx1"/>
          </a:solidFill>
          <a:latin typeface="Arial" pitchFamily="34" charset="0"/>
          <a:ea typeface="Arial Unicode MS" pitchFamily="50" charset="-128"/>
          <a:cs typeface="Arial" pitchFamily="34" charset="0"/>
        </a:defRPr>
      </a:lvl3pPr>
      <a:lvl4pPr marL="1600200" indent="-228600" algn="l" rtl="0" eaLnBrk="0" fontAlgn="base" hangingPunct="0">
        <a:spcBef>
          <a:spcPct val="20000"/>
        </a:spcBef>
        <a:spcAft>
          <a:spcPct val="0"/>
        </a:spcAft>
        <a:buClr>
          <a:schemeClr val="tx1"/>
        </a:buClr>
        <a:buFont typeface="Wingdings" pitchFamily="2" charset="2"/>
        <a:buChar char="p"/>
        <a:defRPr kumimoji="1" sz="2000">
          <a:solidFill>
            <a:schemeClr val="tx1"/>
          </a:solidFill>
          <a:latin typeface="Arial" pitchFamily="34" charset="0"/>
          <a:ea typeface="Arial Unicode MS" pitchFamily="50" charset="-128"/>
          <a:cs typeface="Arial" pitchFamily="34" charset="0"/>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Arial" pitchFamily="34" charset="0"/>
          <a:ea typeface="Arial Unicode MS" pitchFamily="50" charset="-128"/>
          <a:cs typeface="Arial" pitchFamily="34"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80.png"/></Relationships>
</file>

<file path=ppt/slides/_rels/slide11.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1.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4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1.png"/></Relationships>
</file>

<file path=ppt/slides/_rels/slide2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0.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024844"/>
            <a:ext cx="7772400" cy="1620180"/>
          </a:xfrm>
        </p:spPr>
        <p:txBody>
          <a:bodyPr>
            <a:noAutofit/>
          </a:bodyPr>
          <a:lstStyle/>
          <a:p>
            <a:r>
              <a:rPr lang="en-US" altLang="ja-JP" sz="3600" dirty="0">
                <a:solidFill>
                  <a:srgbClr val="0000CC"/>
                </a:solidFill>
              </a:rPr>
              <a:t>Multi-physics </a:t>
            </a:r>
            <a:r>
              <a:rPr lang="en-US" altLang="ja-JP" sz="3600" dirty="0">
                <a:solidFill>
                  <a:srgbClr val="FF0000"/>
                </a:solidFill>
              </a:rPr>
              <a:t>Galvanic Corrosion </a:t>
            </a:r>
            <a:r>
              <a:rPr lang="en-US" altLang="ja-JP" sz="3600" dirty="0">
                <a:solidFill>
                  <a:srgbClr val="0000CC"/>
                </a:solidFill>
              </a:rPr>
              <a:t>Analysis for </a:t>
            </a:r>
            <a:r>
              <a:rPr lang="en-US" altLang="ja-JP" sz="3600" dirty="0">
                <a:solidFill>
                  <a:schemeClr val="tx1"/>
                </a:solidFill>
              </a:rPr>
              <a:t>Carbon</a:t>
            </a:r>
            <a:r>
              <a:rPr lang="en-US" altLang="ja-JP" sz="3600" dirty="0">
                <a:solidFill>
                  <a:srgbClr val="0000CC"/>
                </a:solidFill>
              </a:rPr>
              <a:t>-</a:t>
            </a:r>
            <a:r>
              <a:rPr lang="en-US" altLang="ja-JP" sz="3600" dirty="0" err="1">
                <a:solidFill>
                  <a:schemeClr val="bg1">
                    <a:lumMod val="50000"/>
                  </a:schemeClr>
                </a:solidFill>
              </a:rPr>
              <a:t>Aluminium</a:t>
            </a:r>
            <a:r>
              <a:rPr lang="en-US" altLang="ja-JP" sz="3600" dirty="0">
                <a:solidFill>
                  <a:srgbClr val="0000CC"/>
                </a:solidFill>
              </a:rPr>
              <a:t> Structures under Saltwater </a:t>
            </a:r>
            <a:r>
              <a:rPr lang="en-US" altLang="ja-JP" sz="3600" dirty="0" smtClean="0">
                <a:solidFill>
                  <a:srgbClr val="0000CC"/>
                </a:solidFill>
              </a:rPr>
              <a:t>Film</a:t>
            </a:r>
            <a:endParaRPr kumimoji="1" lang="ja-JP" altLang="en-US" sz="3200" b="1" dirty="0">
              <a:solidFill>
                <a:srgbClr val="0000CC"/>
              </a:solidFill>
            </a:endParaRPr>
          </a:p>
        </p:txBody>
      </p:sp>
      <p:sp>
        <p:nvSpPr>
          <p:cNvPr id="6" name="サブタイトル 5"/>
          <p:cNvSpPr>
            <a:spLocks noGrp="1"/>
          </p:cNvSpPr>
          <p:nvPr>
            <p:ph type="subTitle" idx="1"/>
          </p:nvPr>
        </p:nvSpPr>
        <p:spPr>
          <a:xfrm>
            <a:off x="685800" y="3886200"/>
            <a:ext cx="7772400" cy="1198984"/>
          </a:xfrm>
        </p:spPr>
        <p:txBody>
          <a:bodyPr anchor="b"/>
          <a:lstStyle/>
          <a:p>
            <a:r>
              <a:rPr lang="en-US" altLang="zh-TW" sz="2400" b="1" u="sng" dirty="0" smtClean="0"/>
              <a:t>Yuki ONISHI</a:t>
            </a:r>
            <a:r>
              <a:rPr lang="en-US" altLang="zh-TW" sz="2400" b="1" dirty="0" smtClean="0"/>
              <a:t>, Koichi MASUYA, Kenji AMAYA</a:t>
            </a:r>
            <a:br>
              <a:rPr lang="en-US" altLang="zh-TW" sz="2400" b="1" dirty="0" smtClean="0"/>
            </a:br>
            <a:r>
              <a:rPr lang="en-US" altLang="zh-TW" sz="2400" b="1" dirty="0" smtClean="0"/>
              <a:t>Tokyo Institute of Technology, Japan</a:t>
            </a:r>
            <a:endParaRPr lang="zh-TW" altLang="en-US" sz="2400" dirty="0"/>
          </a:p>
        </p:txBody>
      </p:sp>
      <p:sp>
        <p:nvSpPr>
          <p:cNvPr id="4" name="スライド番号プレースホルダー 3"/>
          <p:cNvSpPr>
            <a:spLocks noGrp="1"/>
          </p:cNvSpPr>
          <p:nvPr>
            <p:ph type="sldNum" sz="quarter" idx="4294967295"/>
          </p:nvPr>
        </p:nvSpPr>
        <p:spPr>
          <a:xfrm>
            <a:off x="0" y="6626225"/>
            <a:ext cx="1055688" cy="196850"/>
          </a:xfrm>
        </p:spPr>
        <p:txBody>
          <a:bodyPr/>
          <a:lstStyle/>
          <a:p>
            <a:r>
              <a:rPr lang="en-US" altLang="ja-JP"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125958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Mechanism of Galvanic </a:t>
            </a:r>
            <a:r>
              <a:rPr lang="en-US" altLang="ja-JP" sz="3200" dirty="0" smtClean="0"/>
              <a:t>Corrosion in Issue</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algn="just"/>
                <a:r>
                  <a:rPr lang="en-US" altLang="ja-JP" sz="2800" b="0" dirty="0"/>
                  <a:t>The </a:t>
                </a:r>
                <a:r>
                  <a:rPr lang="en-US" altLang="ja-JP" sz="2800" b="0" dirty="0" smtClean="0"/>
                  <a:t>generated </a:t>
                </a:r>
                <a:r>
                  <a:rPr lang="en-US" altLang="ja-JP" sz="2800" b="0" dirty="0"/>
                  <a:t>ions </a:t>
                </a:r>
                <a:r>
                  <a:rPr lang="en-US" altLang="ja-JP" sz="2800" b="0" dirty="0" smtClean="0"/>
                  <a:t>(hydroxide ions </a:t>
                </a:r>
                <a14:m>
                  <m:oMath xmlns:m="http://schemas.openxmlformats.org/officeDocument/2006/math">
                    <m:sSup>
                      <m:sSupPr>
                        <m:ctrlPr>
                          <a:rPr kumimoji="0" lang="en-US" altLang="ja-JP" sz="2800" i="1">
                            <a:ln>
                              <a:solidFill>
                                <a:srgbClr val="00B050"/>
                              </a:solidFill>
                            </a:ln>
                            <a:solidFill>
                              <a:prstClr val="black"/>
                            </a:solidFill>
                            <a:latin typeface="Cambria Math" panose="02040503050406030204" pitchFamily="18" charset="0"/>
                          </a:rPr>
                        </m:ctrlPr>
                      </m:sSupPr>
                      <m:e>
                        <m:r>
                          <a:rPr kumimoji="0" lang="en-US" altLang="ja-JP" sz="2800">
                            <a:ln>
                              <a:solidFill>
                                <a:srgbClr val="00B050"/>
                              </a:solidFill>
                            </a:ln>
                            <a:solidFill>
                              <a:prstClr val="black"/>
                            </a:solidFill>
                            <a:latin typeface="Cambria Math" panose="02040503050406030204" pitchFamily="18" charset="0"/>
                          </a:rPr>
                          <m:t>𝐎𝐇</m:t>
                        </m:r>
                      </m:e>
                      <m:sup>
                        <m:r>
                          <a:rPr kumimoji="0" lang="en-US" altLang="ja-JP" sz="2800">
                            <a:ln>
                              <a:solidFill>
                                <a:srgbClr val="00B050"/>
                              </a:solidFill>
                            </a:ln>
                            <a:solidFill>
                              <a:prstClr val="black"/>
                            </a:solidFill>
                            <a:latin typeface="Cambria Math" panose="02040503050406030204" pitchFamily="18" charset="0"/>
                          </a:rPr>
                          <m:t>−</m:t>
                        </m:r>
                      </m:sup>
                    </m:sSup>
                  </m:oMath>
                </a14:m>
                <a:r>
                  <a:rPr lang="en-US" altLang="ja-JP" sz="2800" b="0" dirty="0" smtClean="0"/>
                  <a:t> and aluminium ions </a:t>
                </a:r>
                <a14:m>
                  <m:oMath xmlns:m="http://schemas.openxmlformats.org/officeDocument/2006/math">
                    <m:sSup>
                      <m:sSupPr>
                        <m:ctrlPr>
                          <a:rPr lang="en-US" altLang="ja-JP" sz="2800" i="1">
                            <a:ln>
                              <a:solidFill>
                                <a:schemeClr val="bg2"/>
                              </a:solidFill>
                            </a:ln>
                            <a:solidFill>
                              <a:srgbClr val="000000"/>
                            </a:solidFill>
                            <a:latin typeface="Cambria Math" panose="02040503050406030204" pitchFamily="18" charset="0"/>
                          </a:rPr>
                        </m:ctrlPr>
                      </m:sSupPr>
                      <m:e>
                        <m:r>
                          <a:rPr lang="en-US" altLang="ja-JP" sz="2800">
                            <a:ln>
                              <a:solidFill>
                                <a:schemeClr val="bg2"/>
                              </a:solidFill>
                            </a:ln>
                            <a:solidFill>
                              <a:srgbClr val="000000"/>
                            </a:solidFill>
                            <a:latin typeface="Cambria Math" panose="02040503050406030204" pitchFamily="18" charset="0"/>
                          </a:rPr>
                          <m:t>𝐀𝐥</m:t>
                        </m:r>
                      </m:e>
                      <m:sup>
                        <m:r>
                          <a:rPr lang="en-US" altLang="ja-JP" sz="2800">
                            <a:ln>
                              <a:solidFill>
                                <a:schemeClr val="bg2"/>
                              </a:solidFill>
                            </a:ln>
                            <a:solidFill>
                              <a:srgbClr val="000000"/>
                            </a:solidFill>
                            <a:latin typeface="Cambria Math" panose="02040503050406030204" pitchFamily="18" charset="0"/>
                          </a:rPr>
                          <m:t>𝟑</m:t>
                        </m:r>
                        <m:r>
                          <a:rPr lang="en-US" altLang="ja-JP" sz="2800">
                            <a:ln>
                              <a:solidFill>
                                <a:schemeClr val="bg2"/>
                              </a:solidFill>
                            </a:ln>
                            <a:solidFill>
                              <a:srgbClr val="000000"/>
                            </a:solidFill>
                            <a:latin typeface="Cambria Math" panose="02040503050406030204" pitchFamily="18" charset="0"/>
                          </a:rPr>
                          <m:t>+</m:t>
                        </m:r>
                      </m:sup>
                    </m:sSup>
                  </m:oMath>
                </a14:m>
                <a:r>
                  <a:rPr lang="en-US" altLang="ja-JP" sz="2800" b="0" dirty="0" smtClean="0"/>
                  <a:t>) are </a:t>
                </a:r>
                <a:r>
                  <a:rPr lang="en-US" altLang="ja-JP" sz="2800" b="0" dirty="0"/>
                  <a:t>electrically neutralized by the electrolyte ions, </a:t>
                </a:r>
                <a14:m>
                  <m:oMath xmlns:m="http://schemas.openxmlformats.org/officeDocument/2006/math">
                    <m:r>
                      <a:rPr lang="en-US" altLang="ja-JP" sz="2800">
                        <a:ln>
                          <a:solidFill>
                            <a:srgbClr val="FFFF00"/>
                          </a:solidFill>
                        </a:ln>
                        <a:latin typeface="Cambria Math" panose="02040503050406030204" pitchFamily="18" charset="0"/>
                      </a:rPr>
                      <m:t>𝐍</m:t>
                    </m:r>
                    <m:sSup>
                      <m:sSupPr>
                        <m:ctrlPr>
                          <a:rPr lang="en-US" altLang="ja-JP" sz="2800" i="1">
                            <a:ln>
                              <a:solidFill>
                                <a:srgbClr val="FFFF00"/>
                              </a:solidFill>
                            </a:ln>
                            <a:latin typeface="Cambria Math" panose="02040503050406030204" pitchFamily="18" charset="0"/>
                          </a:rPr>
                        </m:ctrlPr>
                      </m:sSupPr>
                      <m:e>
                        <m:r>
                          <a:rPr lang="en-US" altLang="ja-JP" sz="2800">
                            <a:ln>
                              <a:solidFill>
                                <a:srgbClr val="FFFF00"/>
                              </a:solidFill>
                            </a:ln>
                            <a:latin typeface="Cambria Math" panose="02040503050406030204" pitchFamily="18" charset="0"/>
                          </a:rPr>
                          <m:t>𝐚</m:t>
                        </m:r>
                      </m:e>
                      <m:sup>
                        <m:r>
                          <a:rPr lang="en-US" altLang="ja-JP" sz="2800">
                            <a:ln>
                              <a:solidFill>
                                <a:srgbClr val="FFFF00"/>
                              </a:solidFill>
                            </a:ln>
                            <a:latin typeface="Cambria Math" panose="02040503050406030204" pitchFamily="18" charset="0"/>
                          </a:rPr>
                          <m:t>+</m:t>
                        </m:r>
                      </m:sup>
                    </m:sSup>
                  </m:oMath>
                </a14:m>
                <a:r>
                  <a:rPr lang="en-US" altLang="ja-JP" sz="2800" b="0" dirty="0"/>
                  <a:t> and </a:t>
                </a:r>
                <a14:m>
                  <m:oMath xmlns:m="http://schemas.openxmlformats.org/officeDocument/2006/math">
                    <m:r>
                      <a:rPr lang="en-US" altLang="ja-JP" sz="2800">
                        <a:ln>
                          <a:solidFill>
                            <a:srgbClr val="0070C0"/>
                          </a:solidFill>
                        </a:ln>
                        <a:latin typeface="Cambria Math" panose="02040503050406030204" pitchFamily="18" charset="0"/>
                      </a:rPr>
                      <m:t>𝐂</m:t>
                    </m:r>
                    <m:sSup>
                      <m:sSupPr>
                        <m:ctrlPr>
                          <a:rPr lang="en-US" altLang="ja-JP" sz="2800" i="1">
                            <a:ln>
                              <a:solidFill>
                                <a:srgbClr val="0070C0"/>
                              </a:solidFill>
                            </a:ln>
                            <a:latin typeface="Cambria Math" panose="02040503050406030204" pitchFamily="18" charset="0"/>
                          </a:rPr>
                        </m:ctrlPr>
                      </m:sSupPr>
                      <m:e>
                        <m:r>
                          <a:rPr lang="en-US" altLang="ja-JP" sz="2800">
                            <a:ln>
                              <a:solidFill>
                                <a:srgbClr val="0070C0"/>
                              </a:solidFill>
                            </a:ln>
                            <a:latin typeface="Cambria Math" panose="02040503050406030204" pitchFamily="18" charset="0"/>
                          </a:rPr>
                          <m:t>𝐥</m:t>
                        </m:r>
                      </m:e>
                      <m:sup>
                        <m:r>
                          <a:rPr lang="en-US" altLang="ja-JP" sz="2800">
                            <a:ln>
                              <a:solidFill>
                                <a:srgbClr val="0070C0"/>
                              </a:solidFill>
                            </a:ln>
                            <a:latin typeface="Cambria Math" panose="02040503050406030204" pitchFamily="18" charset="0"/>
                          </a:rPr>
                          <m:t>−</m:t>
                        </m:r>
                      </m:sup>
                    </m:sSup>
                  </m:oMath>
                </a14:m>
                <a:r>
                  <a:rPr lang="en-US" altLang="ja-JP" sz="2800" b="0" dirty="0" smtClean="0"/>
                  <a:t>.</a:t>
                </a:r>
                <a:endParaRPr lang="en-US" altLang="ja-JP" sz="2800" b="0" dirty="0"/>
              </a:p>
              <a:p>
                <a:pPr algn="just"/>
                <a:r>
                  <a:rPr kumimoji="1" lang="en-US" altLang="ja-JP" sz="2800" b="0" dirty="0" smtClean="0"/>
                  <a:t>Generation of </a:t>
                </a:r>
                <a14:m>
                  <m:oMath xmlns:m="http://schemas.openxmlformats.org/officeDocument/2006/math">
                    <m:sSup>
                      <m:sSupPr>
                        <m:ctrlPr>
                          <a:rPr kumimoji="0" lang="en-US" altLang="ja-JP" sz="2800" i="1" smtClean="0">
                            <a:ln>
                              <a:solidFill>
                                <a:srgbClr val="00B050"/>
                              </a:solidFill>
                            </a:ln>
                            <a:solidFill>
                              <a:prstClr val="black"/>
                            </a:solidFill>
                            <a:latin typeface="Cambria Math" panose="02040503050406030204" pitchFamily="18" charset="0"/>
                          </a:rPr>
                        </m:ctrlPr>
                      </m:sSupPr>
                      <m:e>
                        <m:r>
                          <a:rPr kumimoji="0" lang="en-US" altLang="ja-JP" sz="2800" b="1" i="0">
                            <a:ln>
                              <a:solidFill>
                                <a:srgbClr val="00B050"/>
                              </a:solidFill>
                            </a:ln>
                            <a:solidFill>
                              <a:prstClr val="black"/>
                            </a:solidFill>
                            <a:latin typeface="Cambria Math" panose="02040503050406030204" pitchFamily="18" charset="0"/>
                          </a:rPr>
                          <m:t>𝐎𝐇</m:t>
                        </m:r>
                      </m:e>
                      <m:sup>
                        <m:r>
                          <a:rPr kumimoji="0" lang="en-US" altLang="ja-JP" sz="2800" b="1" i="0">
                            <a:ln>
                              <a:solidFill>
                                <a:srgbClr val="00B050"/>
                              </a:solidFill>
                            </a:ln>
                            <a:solidFill>
                              <a:prstClr val="black"/>
                            </a:solidFill>
                            <a:latin typeface="Cambria Math" panose="02040503050406030204" pitchFamily="18" charset="0"/>
                          </a:rPr>
                          <m:t>−</m:t>
                        </m:r>
                      </m:sup>
                    </m:sSup>
                  </m:oMath>
                </a14:m>
                <a:r>
                  <a:rPr kumimoji="1" lang="en-US" altLang="ja-JP" sz="2800" b="0" dirty="0" smtClean="0"/>
                  <a:t> </a:t>
                </a:r>
                <a:r>
                  <a:rPr lang="en-US" altLang="ja-JP" sz="2800" b="0" dirty="0" smtClean="0"/>
                  <a:t>makes the solution </a:t>
                </a:r>
                <a:r>
                  <a:rPr lang="en-US" altLang="ja-JP" sz="2800" b="0" dirty="0"/>
                  <a:t>on the </a:t>
                </a:r>
                <a:r>
                  <a:rPr lang="en-US" altLang="ja-JP" sz="2800" b="0" dirty="0" smtClean="0"/>
                  <a:t>CFRP </a:t>
                </a:r>
                <a:r>
                  <a:rPr lang="en-US" altLang="ja-JP" sz="2800" dirty="0" smtClean="0">
                    <a:ln>
                      <a:solidFill>
                        <a:srgbClr val="A9D18E"/>
                      </a:solidFill>
                    </a:ln>
                  </a:rPr>
                  <a:t>alkaline</a:t>
                </a:r>
                <a:r>
                  <a:rPr lang="en-US" altLang="ja-JP" sz="2800" b="0" dirty="0" smtClean="0"/>
                  <a:t>.</a:t>
                </a:r>
              </a:p>
              <a:p>
                <a:pPr marL="0" indent="0">
                  <a:buNone/>
                </a:pPr>
                <a:r>
                  <a:rPr lang="en-US" altLang="ja-JP" sz="2800" dirty="0" smtClean="0"/>
                  <a:t/>
                </a:r>
                <a:br>
                  <a:rPr lang="en-US" altLang="ja-JP" sz="2800" dirty="0" smtClean="0"/>
                </a:br>
                <a:endParaRPr lang="ja-JP" altLang="en-US" sz="2800" dirty="0"/>
              </a:p>
              <a:p>
                <a:endParaRPr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2257" t="-1901" r="-246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p:sp>
        <p:nvSpPr>
          <p:cNvPr id="56" name="片側の 2 つの角を丸めた四角形 55"/>
          <p:cNvSpPr/>
          <p:nvPr/>
        </p:nvSpPr>
        <p:spPr>
          <a:xfrm>
            <a:off x="755288" y="3231851"/>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57" name="正方形/長方形 5"/>
          <p:cNvSpPr/>
          <p:nvPr/>
        </p:nvSpPr>
        <p:spPr>
          <a:xfrm>
            <a:off x="4365736" y="5020691"/>
            <a:ext cx="3960000" cy="726638"/>
          </a:xfrm>
          <a:custGeom>
            <a:avLst/>
            <a:gdLst>
              <a:gd name="connsiteX0" fmla="*/ 0 w 3960000"/>
              <a:gd name="connsiteY0" fmla="*/ 0 h 720000"/>
              <a:gd name="connsiteX1" fmla="*/ 3960000 w 3960000"/>
              <a:gd name="connsiteY1" fmla="*/ 0 h 720000"/>
              <a:gd name="connsiteX2" fmla="*/ 3960000 w 3960000"/>
              <a:gd name="connsiteY2" fmla="*/ 720000 h 720000"/>
              <a:gd name="connsiteX3" fmla="*/ 0 w 3960000"/>
              <a:gd name="connsiteY3" fmla="*/ 720000 h 720000"/>
              <a:gd name="connsiteX4" fmla="*/ 0 w 3960000"/>
              <a:gd name="connsiteY4" fmla="*/ 0 h 720000"/>
              <a:gd name="connsiteX0" fmla="*/ 0 w 3960000"/>
              <a:gd name="connsiteY0" fmla="*/ 6638 h 726638"/>
              <a:gd name="connsiteX1" fmla="*/ 2074821 w 3960000"/>
              <a:gd name="connsiteY1" fmla="*/ 0 h 726638"/>
              <a:gd name="connsiteX2" fmla="*/ 3960000 w 3960000"/>
              <a:gd name="connsiteY2" fmla="*/ 6638 h 726638"/>
              <a:gd name="connsiteX3" fmla="*/ 3960000 w 3960000"/>
              <a:gd name="connsiteY3" fmla="*/ 726638 h 726638"/>
              <a:gd name="connsiteX4" fmla="*/ 0 w 3960000"/>
              <a:gd name="connsiteY4" fmla="*/ 726638 h 726638"/>
              <a:gd name="connsiteX5" fmla="*/ 0 w 3960000"/>
              <a:gd name="connsiteY5" fmla="*/ 6638 h 726638"/>
              <a:gd name="connsiteX0" fmla="*/ 0 w 3960000"/>
              <a:gd name="connsiteY0" fmla="*/ 6638 h 726638"/>
              <a:gd name="connsiteX1" fmla="*/ 1173673 w 3960000"/>
              <a:gd name="connsiteY1" fmla="*/ 0 h 726638"/>
              <a:gd name="connsiteX2" fmla="*/ 2074821 w 3960000"/>
              <a:gd name="connsiteY2" fmla="*/ 0 h 726638"/>
              <a:gd name="connsiteX3" fmla="*/ 3960000 w 3960000"/>
              <a:gd name="connsiteY3" fmla="*/ 6638 h 726638"/>
              <a:gd name="connsiteX4" fmla="*/ 3960000 w 3960000"/>
              <a:gd name="connsiteY4" fmla="*/ 726638 h 726638"/>
              <a:gd name="connsiteX5" fmla="*/ 0 w 3960000"/>
              <a:gd name="connsiteY5" fmla="*/ 726638 h 726638"/>
              <a:gd name="connsiteX6" fmla="*/ 0 w 3960000"/>
              <a:gd name="connsiteY6" fmla="*/ 6638 h 726638"/>
              <a:gd name="connsiteX0" fmla="*/ 0 w 3960000"/>
              <a:gd name="connsiteY0" fmla="*/ 19890 h 739890"/>
              <a:gd name="connsiteX1" fmla="*/ 1173673 w 3960000"/>
              <a:gd name="connsiteY1" fmla="*/ 13252 h 739890"/>
              <a:gd name="connsiteX2" fmla="*/ 1610994 w 3960000"/>
              <a:gd name="connsiteY2" fmla="*/ 0 h 739890"/>
              <a:gd name="connsiteX3" fmla="*/ 2074821 w 3960000"/>
              <a:gd name="connsiteY3" fmla="*/ 13252 h 739890"/>
              <a:gd name="connsiteX4" fmla="*/ 3960000 w 3960000"/>
              <a:gd name="connsiteY4" fmla="*/ 19890 h 739890"/>
              <a:gd name="connsiteX5" fmla="*/ 3960000 w 3960000"/>
              <a:gd name="connsiteY5" fmla="*/ 739890 h 739890"/>
              <a:gd name="connsiteX6" fmla="*/ 0 w 3960000"/>
              <a:gd name="connsiteY6" fmla="*/ 739890 h 739890"/>
              <a:gd name="connsiteX7" fmla="*/ 0 w 3960000"/>
              <a:gd name="connsiteY7" fmla="*/ 19890 h 739890"/>
              <a:gd name="connsiteX0" fmla="*/ 0 w 3960000"/>
              <a:gd name="connsiteY0" fmla="*/ 6638 h 726638"/>
              <a:gd name="connsiteX1" fmla="*/ 1173673 w 3960000"/>
              <a:gd name="connsiteY1" fmla="*/ 0 h 726638"/>
              <a:gd name="connsiteX2" fmla="*/ 1624247 w 3960000"/>
              <a:gd name="connsiteY2" fmla="*/ 185531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0" h="726638">
                <a:moveTo>
                  <a:pt x="0" y="6638"/>
                </a:moveTo>
                <a:lnTo>
                  <a:pt x="1173673" y="0"/>
                </a:lnTo>
                <a:cubicBezTo>
                  <a:pt x="1323864" y="79513"/>
                  <a:pt x="1434300" y="106018"/>
                  <a:pt x="1624247" y="238540"/>
                </a:cubicBezTo>
                <a:cubicBezTo>
                  <a:pt x="1814194" y="92766"/>
                  <a:pt x="1924630" y="79513"/>
                  <a:pt x="2074821" y="0"/>
                </a:cubicBezTo>
                <a:lnTo>
                  <a:pt x="3960000" y="6638"/>
                </a:lnTo>
                <a:lnTo>
                  <a:pt x="3960000" y="726638"/>
                </a:lnTo>
                <a:lnTo>
                  <a:pt x="0" y="726638"/>
                </a:lnTo>
                <a:lnTo>
                  <a:pt x="0" y="6638"/>
                </a:lnTo>
                <a:close/>
              </a:path>
            </a:pathLst>
          </a:cu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8" name="正方形/長方形 57"/>
          <p:cNvSpPr/>
          <p:nvPr/>
        </p:nvSpPr>
        <p:spPr>
          <a:xfrm>
            <a:off x="395288" y="5027329"/>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630570" y="3327007"/>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65" name="テキスト ボックス 64"/>
          <p:cNvSpPr txBox="1"/>
          <p:nvPr/>
        </p:nvSpPr>
        <p:spPr>
          <a:xfrm>
            <a:off x="4129906" y="2859923"/>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66" name="グループ化 65"/>
          <p:cNvGrpSpPr/>
          <p:nvPr/>
        </p:nvGrpSpPr>
        <p:grpSpPr>
          <a:xfrm>
            <a:off x="5708071" y="4104046"/>
            <a:ext cx="562398" cy="432000"/>
            <a:chOff x="5708071" y="3708364"/>
            <a:chExt cx="562398" cy="432000"/>
          </a:xfrm>
        </p:grpSpPr>
        <p:sp>
          <p:nvSpPr>
            <p:cNvPr id="67" name="円/楕円 66"/>
            <p:cNvSpPr/>
            <p:nvPr/>
          </p:nvSpPr>
          <p:spPr>
            <a:xfrm>
              <a:off x="5752392" y="3708364"/>
              <a:ext cx="432000" cy="43200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5708071" y="3781867"/>
                  <a:ext cx="562398"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smtClean="0">
                                <a:solidFill>
                                  <a:prstClr val="black"/>
                                </a:solidFill>
                                <a:latin typeface="Cambria Math" panose="02040503050406030204" pitchFamily="18" charset="0"/>
                              </a:rPr>
                            </m:ctrlPr>
                          </m:sSupPr>
                          <m:e>
                            <m:r>
                              <m:rPr>
                                <m:sty m:val="p"/>
                              </m:rPr>
                              <a:rPr kumimoji="0" lang="en-US" altLang="ja-JP" sz="1400" b="0" i="0" kern="0" smtClean="0">
                                <a:solidFill>
                                  <a:prstClr val="black"/>
                                </a:solidFill>
                                <a:latin typeface="Cambria Math" panose="02040503050406030204" pitchFamily="18" charset="0"/>
                              </a:rPr>
                              <m:t>Al</m:t>
                            </m:r>
                          </m:e>
                          <m:sup>
                            <m:r>
                              <a:rPr kumimoji="0" lang="en-US" altLang="ja-JP" sz="1400" i="1" kern="0">
                                <a:solidFill>
                                  <a:prstClr val="black"/>
                                </a:solidFill>
                                <a:latin typeface="Cambria Math" panose="02040503050406030204" pitchFamily="18" charset="0"/>
                              </a:rPr>
                              <m:t>3</m:t>
                            </m:r>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5708071" y="3781867"/>
                  <a:ext cx="562398" cy="307777"/>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101" name="上矢印 100"/>
          <p:cNvSpPr/>
          <p:nvPr/>
        </p:nvSpPr>
        <p:spPr>
          <a:xfrm>
            <a:off x="5905095" y="4659303"/>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102" name="上矢印 101"/>
          <p:cNvSpPr/>
          <p:nvPr/>
        </p:nvSpPr>
        <p:spPr>
          <a:xfrm>
            <a:off x="967646" y="4621108"/>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103" name="上矢印 102"/>
          <p:cNvSpPr/>
          <p:nvPr/>
        </p:nvSpPr>
        <p:spPr>
          <a:xfrm>
            <a:off x="3007196" y="4571621"/>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104" name="上矢印 103"/>
          <p:cNvSpPr/>
          <p:nvPr/>
        </p:nvSpPr>
        <p:spPr>
          <a:xfrm>
            <a:off x="1987421" y="4623670"/>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grpSp>
        <p:nvGrpSpPr>
          <p:cNvPr id="108" name="グループ化 107"/>
          <p:cNvGrpSpPr/>
          <p:nvPr/>
        </p:nvGrpSpPr>
        <p:grpSpPr>
          <a:xfrm>
            <a:off x="6467928" y="4140189"/>
            <a:ext cx="475836" cy="432000"/>
            <a:chOff x="1547553" y="2102196"/>
            <a:chExt cx="475836" cy="432000"/>
          </a:xfrm>
        </p:grpSpPr>
        <p:sp>
          <p:nvSpPr>
            <p:cNvPr id="109" name="円/楕円 108"/>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0" name="テキスト ボックス 109"/>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0" name="テキスト ボックス 109"/>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11" name="グループ化 110"/>
          <p:cNvGrpSpPr/>
          <p:nvPr/>
        </p:nvGrpSpPr>
        <p:grpSpPr>
          <a:xfrm>
            <a:off x="1106925" y="3438077"/>
            <a:ext cx="536750" cy="432000"/>
            <a:chOff x="3488447" y="1903448"/>
            <a:chExt cx="536750" cy="432000"/>
          </a:xfrm>
        </p:grpSpPr>
        <p:sp>
          <p:nvSpPr>
            <p:cNvPr id="112" name="円/楕円 111"/>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3" name="テキスト ボックス 112"/>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3" name="テキスト ボックス 112"/>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114" name="グループ化 113"/>
          <p:cNvGrpSpPr/>
          <p:nvPr/>
        </p:nvGrpSpPr>
        <p:grpSpPr>
          <a:xfrm>
            <a:off x="2992727" y="3486727"/>
            <a:ext cx="536750" cy="432000"/>
            <a:chOff x="3488447" y="1903448"/>
            <a:chExt cx="536750" cy="432000"/>
          </a:xfrm>
        </p:grpSpPr>
        <p:sp>
          <p:nvSpPr>
            <p:cNvPr id="115" name="円/楕円 11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6" name="テキスト ボックス 11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6" name="テキスト ボックス 11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117" name="グループ化 116"/>
          <p:cNvGrpSpPr/>
          <p:nvPr/>
        </p:nvGrpSpPr>
        <p:grpSpPr>
          <a:xfrm>
            <a:off x="1937358" y="3554978"/>
            <a:ext cx="536750" cy="432000"/>
            <a:chOff x="3488447" y="1903448"/>
            <a:chExt cx="536750" cy="432000"/>
          </a:xfrm>
        </p:grpSpPr>
        <p:sp>
          <p:nvSpPr>
            <p:cNvPr id="118" name="円/楕円 11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9" name="テキスト ボックス 11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120" name="グループ化 119"/>
          <p:cNvGrpSpPr/>
          <p:nvPr/>
        </p:nvGrpSpPr>
        <p:grpSpPr>
          <a:xfrm>
            <a:off x="5959382" y="3445233"/>
            <a:ext cx="475836" cy="432000"/>
            <a:chOff x="1547553" y="2102196"/>
            <a:chExt cx="475836" cy="432000"/>
          </a:xfrm>
        </p:grpSpPr>
        <p:sp>
          <p:nvSpPr>
            <p:cNvPr id="121" name="円/楕円 12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22" name="テキスト ボックス 12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22" name="テキスト ボックス 12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23" name="グループ化 122"/>
          <p:cNvGrpSpPr/>
          <p:nvPr/>
        </p:nvGrpSpPr>
        <p:grpSpPr>
          <a:xfrm>
            <a:off x="5220101" y="3865374"/>
            <a:ext cx="475836" cy="432000"/>
            <a:chOff x="1547553" y="2102196"/>
            <a:chExt cx="475836" cy="432000"/>
          </a:xfrm>
        </p:grpSpPr>
        <p:sp>
          <p:nvSpPr>
            <p:cNvPr id="124" name="円/楕円 12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25" name="テキスト ボックス 12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sp>
        <p:nvSpPr>
          <p:cNvPr id="126" name="右カーブ矢印 125"/>
          <p:cNvSpPr/>
          <p:nvPr/>
        </p:nvSpPr>
        <p:spPr>
          <a:xfrm rot="16200000">
            <a:off x="4185736" y="4138352"/>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132" name="テキスト ボックス 131"/>
          <p:cNvSpPr txBox="1"/>
          <p:nvPr/>
        </p:nvSpPr>
        <p:spPr>
          <a:xfrm>
            <a:off x="6160429" y="5391851"/>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51" name="グループ化 50"/>
          <p:cNvGrpSpPr/>
          <p:nvPr/>
        </p:nvGrpSpPr>
        <p:grpSpPr>
          <a:xfrm>
            <a:off x="1800501" y="4097121"/>
            <a:ext cx="572913" cy="432000"/>
            <a:chOff x="1439462" y="5625263"/>
            <a:chExt cx="572913" cy="432000"/>
          </a:xfrm>
        </p:grpSpPr>
        <p:sp>
          <p:nvSpPr>
            <p:cNvPr id="52" name="円/楕円 51"/>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53" name="テキスト ボックス 52"/>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54" name="グループ化 53"/>
          <p:cNvGrpSpPr/>
          <p:nvPr/>
        </p:nvGrpSpPr>
        <p:grpSpPr>
          <a:xfrm>
            <a:off x="758727" y="4110466"/>
            <a:ext cx="572913" cy="432000"/>
            <a:chOff x="1439462" y="5625263"/>
            <a:chExt cx="572913" cy="432000"/>
          </a:xfrm>
        </p:grpSpPr>
        <p:sp>
          <p:nvSpPr>
            <p:cNvPr id="55" name="円/楕円 54"/>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0" name="テキスト ボックス 59"/>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11"/>
                  <a:stretch>
                    <a:fillRect/>
                  </a:stretch>
                </a:blipFill>
              </p:spPr>
              <p:txBody>
                <a:bodyPr/>
                <a:lstStyle/>
                <a:p>
                  <a:r>
                    <a:rPr lang="ja-JP" altLang="en-US">
                      <a:noFill/>
                    </a:rPr>
                    <a:t> </a:t>
                  </a:r>
                </a:p>
              </p:txBody>
            </p:sp>
          </mc:Fallback>
        </mc:AlternateContent>
      </p:grpSp>
      <p:grpSp>
        <p:nvGrpSpPr>
          <p:cNvPr id="64" name="グループ化 63"/>
          <p:cNvGrpSpPr/>
          <p:nvPr/>
        </p:nvGrpSpPr>
        <p:grpSpPr>
          <a:xfrm>
            <a:off x="2826942" y="4010777"/>
            <a:ext cx="572913" cy="432000"/>
            <a:chOff x="1439462" y="5625263"/>
            <a:chExt cx="572913" cy="432000"/>
          </a:xfrm>
        </p:grpSpPr>
        <p:sp>
          <p:nvSpPr>
            <p:cNvPr id="70" name="円/楕円 69"/>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1" name="テキスト ボックス 70"/>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5"/>
                  <a:stretch>
                    <a:fillRect/>
                  </a:stretch>
                </a:blipFill>
              </p:spPr>
              <p:txBody>
                <a:bodyPr/>
                <a:lstStyle/>
                <a:p>
                  <a:r>
                    <a:rPr lang="ja-JP" altLang="en-US">
                      <a:noFill/>
                    </a:rPr>
                    <a:t> </a:t>
                  </a:r>
                </a:p>
              </p:txBody>
            </p:sp>
          </mc:Fallback>
        </mc:AlternateContent>
      </p:grpSp>
      <p:sp>
        <p:nvSpPr>
          <p:cNvPr id="49" name="テキスト ボックス 48"/>
          <p:cNvSpPr txBox="1"/>
          <p:nvPr/>
        </p:nvSpPr>
        <p:spPr>
          <a:xfrm>
            <a:off x="2046512" y="5384924"/>
            <a:ext cx="657552" cy="369332"/>
          </a:xfrm>
          <a:prstGeom prst="rect">
            <a:avLst/>
          </a:prstGeom>
          <a:noFill/>
        </p:spPr>
        <p:txBody>
          <a:bodyPr wrap="none" rtlCol="0">
            <a:spAutoFit/>
          </a:bodyPr>
          <a:lstStyle/>
          <a:p>
            <a:pPr>
              <a:defRPr/>
            </a:pPr>
            <a:r>
              <a:rPr kumimoji="0" lang="en-US" altLang="ja-JP" kern="0" dirty="0" err="1" smtClean="0">
                <a:solidFill>
                  <a:prstClr val="white"/>
                </a:solidFill>
                <a:latin typeface="Calibri" panose="020F0502020204030204"/>
                <a:ea typeface="ＭＳ Ｐゴシック" panose="020B0600070205080204" pitchFamily="50" charset="-128"/>
              </a:rPr>
              <a:t>CFRP</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50" name="テキスト ボックス 49"/>
          <p:cNvSpPr txBox="1"/>
          <p:nvPr/>
        </p:nvSpPr>
        <p:spPr>
          <a:xfrm>
            <a:off x="5292080" y="5867980"/>
            <a:ext cx="1774845" cy="369332"/>
          </a:xfrm>
          <a:prstGeom prst="rect">
            <a:avLst/>
          </a:prstGeom>
          <a:noFill/>
        </p:spPr>
        <p:txBody>
          <a:bodyPr wrap="none" rtlCol="0">
            <a:spAutoFit/>
          </a:bodyPr>
          <a:lstStyle/>
          <a:p>
            <a:r>
              <a:rPr kumimoji="1" lang="en-US" altLang="ja-JP" dirty="0" smtClean="0">
                <a:solidFill>
                  <a:srgbClr val="104AEE"/>
                </a:solidFill>
              </a:rPr>
              <a:t>Lower </a:t>
            </a:r>
            <a:r>
              <a:rPr lang="en-US" altLang="ja-JP" dirty="0">
                <a:solidFill>
                  <a:srgbClr val="104AEE"/>
                </a:solidFill>
              </a:rPr>
              <a:t>P</a:t>
            </a:r>
            <a:r>
              <a:rPr kumimoji="1" lang="en-US" altLang="ja-JP" dirty="0" smtClean="0">
                <a:solidFill>
                  <a:srgbClr val="104AEE"/>
                </a:solidFill>
              </a:rPr>
              <a:t>otential</a:t>
            </a:r>
            <a:endParaRPr kumimoji="1" lang="ja-JP" altLang="en-US" dirty="0">
              <a:solidFill>
                <a:srgbClr val="104AEE"/>
              </a:solidFill>
            </a:endParaRPr>
          </a:p>
        </p:txBody>
      </p:sp>
      <p:sp>
        <p:nvSpPr>
          <p:cNvPr id="61" name="テキスト ボックス 60"/>
          <p:cNvSpPr txBox="1"/>
          <p:nvPr/>
        </p:nvSpPr>
        <p:spPr>
          <a:xfrm>
            <a:off x="1683164" y="5867980"/>
            <a:ext cx="1826141" cy="369332"/>
          </a:xfrm>
          <a:prstGeom prst="rect">
            <a:avLst/>
          </a:prstGeom>
          <a:noFill/>
        </p:spPr>
        <p:txBody>
          <a:bodyPr wrap="none" rtlCol="0">
            <a:spAutoFit/>
          </a:bodyPr>
          <a:lstStyle/>
          <a:p>
            <a:r>
              <a:rPr lang="en-US" altLang="ja-JP" dirty="0" smtClean="0">
                <a:solidFill>
                  <a:srgbClr val="FF0000"/>
                </a:solidFill>
              </a:rPr>
              <a:t>Higher</a:t>
            </a:r>
            <a:r>
              <a:rPr kumimoji="1" lang="en-US" altLang="ja-JP" dirty="0" smtClean="0">
                <a:solidFill>
                  <a:srgbClr val="FF0000"/>
                </a:solidFill>
              </a:rPr>
              <a:t> </a:t>
            </a:r>
            <a:r>
              <a:rPr lang="en-US" altLang="ja-JP" dirty="0">
                <a:solidFill>
                  <a:srgbClr val="FF0000"/>
                </a:solidFill>
              </a:rPr>
              <a:t>P</a:t>
            </a:r>
            <a:r>
              <a:rPr kumimoji="1" lang="en-US" altLang="ja-JP" dirty="0" smtClean="0">
                <a:solidFill>
                  <a:srgbClr val="FF0000"/>
                </a:solidFill>
              </a:rPr>
              <a:t>otential</a:t>
            </a:r>
            <a:endParaRPr kumimoji="1" lang="ja-JP" altLang="en-US" dirty="0">
              <a:solidFill>
                <a:srgbClr val="FF0000"/>
              </a:solidFill>
            </a:endParaRPr>
          </a:p>
        </p:txBody>
      </p:sp>
      <p:sp>
        <p:nvSpPr>
          <p:cNvPr id="62" name="テキスト ボックス 61"/>
          <p:cNvSpPr txBox="1"/>
          <p:nvPr/>
        </p:nvSpPr>
        <p:spPr>
          <a:xfrm>
            <a:off x="3569593" y="5584852"/>
            <a:ext cx="1642181" cy="369332"/>
          </a:xfrm>
          <a:prstGeom prst="rect">
            <a:avLst/>
          </a:prstGeom>
          <a:solidFill>
            <a:schemeClr val="bg1"/>
          </a:solidFill>
          <a:effectLst>
            <a:softEdge rad="63500"/>
          </a:effectLst>
        </p:spPr>
        <p:txBody>
          <a:bodyPr wrap="none" rtlCol="0">
            <a:spAutoFit/>
          </a:bodyPr>
          <a:lstStyle/>
          <a:p>
            <a:r>
              <a:rPr lang="en-US" altLang="ja-JP" dirty="0">
                <a:solidFill>
                  <a:srgbClr val="FF9900"/>
                </a:solidFill>
                <a:latin typeface="Calibri" panose="020F0502020204030204"/>
                <a:ea typeface="ＭＳ Ｐゴシック" panose="020B0600070205080204" pitchFamily="50" charset="-128"/>
              </a:rPr>
              <a:t>Flow of </a:t>
            </a:r>
            <a:r>
              <a:rPr lang="en-US" altLang="ja-JP" dirty="0" smtClean="0">
                <a:solidFill>
                  <a:srgbClr val="FF9900"/>
                </a:solidFill>
                <a:latin typeface="Calibri" panose="020F0502020204030204"/>
                <a:ea typeface="ＭＳ Ｐゴシック" panose="020B0600070205080204" pitchFamily="50" charset="-128"/>
              </a:rPr>
              <a:t>Current</a:t>
            </a:r>
            <a:endParaRPr lang="en-US" altLang="ja-JP" dirty="0">
              <a:solidFill>
                <a:srgbClr val="FF9900"/>
              </a:solidFill>
              <a:latin typeface="Calibri" panose="020F0502020204030204"/>
              <a:ea typeface="ＭＳ Ｐゴシック" panose="020B0600070205080204" pitchFamily="50" charset="-128"/>
            </a:endParaRPr>
          </a:p>
        </p:txBody>
      </p:sp>
      <p:sp>
        <p:nvSpPr>
          <p:cNvPr id="63" name="右カーブ矢印 62"/>
          <p:cNvSpPr/>
          <p:nvPr/>
        </p:nvSpPr>
        <p:spPr>
          <a:xfrm rot="16200000" flipH="1" flipV="1">
            <a:off x="4207348" y="2295301"/>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0647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Mechanism of Galvanic </a:t>
            </a:r>
            <a:r>
              <a:rPr lang="en-US" altLang="ja-JP" sz="3200" dirty="0" smtClean="0"/>
              <a:t>Corrosion in Issue</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en-US" altLang="ja-JP" sz="2800" b="0" dirty="0" smtClean="0"/>
                  <a:t>Hydrolysis of </a:t>
                </a:r>
                <a14:m>
                  <m:oMath xmlns:m="http://schemas.openxmlformats.org/officeDocument/2006/math">
                    <m:sSup>
                      <m:sSupPr>
                        <m:ctrlPr>
                          <a:rPr lang="en-US" altLang="ja-JP" sz="2800" i="1" smtClean="0">
                            <a:ln>
                              <a:solidFill>
                                <a:schemeClr val="bg2"/>
                              </a:solidFill>
                            </a:ln>
                            <a:solidFill>
                              <a:srgbClr val="000000"/>
                            </a:solidFill>
                            <a:latin typeface="Cambria Math" panose="02040503050406030204" pitchFamily="18" charset="0"/>
                          </a:rPr>
                        </m:ctrlPr>
                      </m:sSupPr>
                      <m:e>
                        <m:r>
                          <a:rPr lang="en-US" altLang="ja-JP" sz="2800" b="1" i="0">
                            <a:ln>
                              <a:solidFill>
                                <a:schemeClr val="bg2"/>
                              </a:solidFill>
                            </a:ln>
                            <a:solidFill>
                              <a:srgbClr val="000000"/>
                            </a:solidFill>
                            <a:latin typeface="Cambria Math" panose="02040503050406030204" pitchFamily="18" charset="0"/>
                          </a:rPr>
                          <m:t>𝐀𝐥</m:t>
                        </m:r>
                      </m:e>
                      <m:sup>
                        <m:r>
                          <a:rPr lang="en-US" altLang="ja-JP" sz="2800" b="1" i="0">
                            <a:ln>
                              <a:solidFill>
                                <a:schemeClr val="bg2"/>
                              </a:solidFill>
                            </a:ln>
                            <a:solidFill>
                              <a:srgbClr val="000000"/>
                            </a:solidFill>
                            <a:latin typeface="Cambria Math" panose="02040503050406030204" pitchFamily="18" charset="0"/>
                          </a:rPr>
                          <m:t>𝟑</m:t>
                        </m:r>
                        <m:r>
                          <a:rPr lang="en-US" altLang="ja-JP" sz="2800" b="1" i="0">
                            <a:ln>
                              <a:solidFill>
                                <a:schemeClr val="bg2"/>
                              </a:solidFill>
                            </a:ln>
                            <a:solidFill>
                              <a:srgbClr val="000000"/>
                            </a:solidFill>
                            <a:latin typeface="Cambria Math" panose="02040503050406030204" pitchFamily="18" charset="0"/>
                          </a:rPr>
                          <m:t>+</m:t>
                        </m:r>
                      </m:sup>
                    </m:sSup>
                  </m:oMath>
                </a14:m>
                <a:r>
                  <a:rPr kumimoji="1" lang="en-US" altLang="ja-JP" sz="2800" b="0" dirty="0" smtClean="0"/>
                  <a:t> makes the solution on the Al </a:t>
                </a:r>
                <a:r>
                  <a:rPr kumimoji="1" lang="en-US" altLang="ja-JP" sz="2800" dirty="0" smtClean="0">
                    <a:ln>
                      <a:solidFill>
                        <a:srgbClr val="F8CBAD"/>
                      </a:solidFill>
                    </a:ln>
                  </a:rPr>
                  <a:t>acid</a:t>
                </a:r>
                <a:r>
                  <a:rPr kumimoji="1" lang="en-US" altLang="ja-JP" sz="2800" b="0" dirty="0" smtClean="0"/>
                  <a:t>.</a:t>
                </a:r>
              </a:p>
              <a:p>
                <a:pPr marL="0" indent="0">
                  <a:buNone/>
                </a:pPr>
                <a:r>
                  <a:rPr lang="en-US" altLang="ja-JP" sz="1800" b="0" u="sng" dirty="0" smtClean="0"/>
                  <a:t>Chemical Reactions:</a:t>
                </a:r>
              </a:p>
              <a:p>
                <a:pPr marL="0" indent="0">
                  <a:buNone/>
                </a:pPr>
                <a:r>
                  <a:rPr lang="en-US" altLang="ja-JP" sz="1800" dirty="0" smtClean="0"/>
                  <a:t>      </a:t>
                </a:r>
                <a14:m>
                  <m:oMath xmlns:m="http://schemas.openxmlformats.org/officeDocument/2006/math">
                    <m:sSup>
                      <m:sSupPr>
                        <m:ctrlPr>
                          <a:rPr lang="en-US" altLang="ja-JP" sz="1800" i="1">
                            <a:latin typeface="Cambria Math" panose="02040503050406030204" pitchFamily="18" charset="0"/>
                          </a:rPr>
                        </m:ctrlPr>
                      </m:sSupPr>
                      <m:e>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Al</m:t>
                            </m:r>
                          </m:e>
                          <m:sup>
                            <m:r>
                              <a:rPr lang="en-US" altLang="ja-JP" sz="1800">
                                <a:latin typeface="Cambria Math" panose="02040503050406030204" pitchFamily="18" charset="0"/>
                              </a:rPr>
                              <m:t>3</m:t>
                            </m:r>
                            <m:r>
                              <a:rPr lang="en-US" altLang="ja-JP" sz="1800">
                                <a:latin typeface="Cambria Math" panose="02040503050406030204" pitchFamily="18" charset="0"/>
                              </a:rPr>
                              <m:t>+</m:t>
                            </m:r>
                          </m:sup>
                        </m:sSup>
                        <m:r>
                          <a:rPr lang="en-US" altLang="ja-JP" sz="1800">
                            <a:latin typeface="Cambria Math" panose="02040503050406030204" pitchFamily="18" charset="0"/>
                          </a:rPr>
                          <m:t>+</m:t>
                        </m:r>
                        <m:sSub>
                          <m:sSubPr>
                            <m:ctrlPr>
                              <a:rPr lang="en-US" altLang="ja-JP" sz="1800" i="1">
                                <a:latin typeface="Cambria Math" panose="02040503050406030204" pitchFamily="18" charset="0"/>
                              </a:rPr>
                            </m:ctrlPr>
                          </m:sSubPr>
                          <m:e>
                            <m:r>
                              <m:rPr>
                                <m:sty m:val="p"/>
                              </m:rPr>
                              <a:rPr lang="en-US" altLang="ja-JP" sz="1800">
                                <a:latin typeface="Cambria Math" panose="02040503050406030204" pitchFamily="18" charset="0"/>
                              </a:rPr>
                              <m:t>H</m:t>
                            </m:r>
                          </m:e>
                          <m:sub>
                            <m:r>
                              <a:rPr lang="en-US" altLang="ja-JP" sz="1800">
                                <a:latin typeface="Cambria Math" panose="02040503050406030204" pitchFamily="18" charset="0"/>
                              </a:rPr>
                              <m:t>2</m:t>
                            </m:r>
                          </m:sub>
                        </m:sSub>
                        <m:r>
                          <m:rPr>
                            <m:sty m:val="p"/>
                          </m:rPr>
                          <a:rPr lang="en-US" altLang="ja-JP" sz="1800">
                            <a:latin typeface="Cambria Math" panose="02040503050406030204" pitchFamily="18" charset="0"/>
                          </a:rPr>
                          <m:t>O</m:t>
                        </m:r>
                        <m:r>
                          <a:rPr lang="en-US" altLang="ja-JP" sz="1800" i="1">
                            <a:latin typeface="Cambria Math" panose="02040503050406030204" pitchFamily="18" charset="0"/>
                            <a:ea typeface="Cambria Math" panose="02040503050406030204" pitchFamily="18" charset="0"/>
                          </a:rPr>
                          <m:t>⇄</m:t>
                        </m:r>
                        <m:r>
                          <m:rPr>
                            <m:sty m:val="p"/>
                          </m:rPr>
                          <a:rPr lang="en-US" altLang="ja-JP" sz="1800">
                            <a:latin typeface="Cambria Math" panose="02040503050406030204" pitchFamily="18" charset="0"/>
                          </a:rPr>
                          <m:t>AlOH</m:t>
                        </m:r>
                      </m:e>
                      <m:sup>
                        <m:r>
                          <a:rPr lang="en-US" altLang="ja-JP" sz="1800">
                            <a:latin typeface="Cambria Math" panose="02040503050406030204" pitchFamily="18" charset="0"/>
                          </a:rPr>
                          <m:t>2</m:t>
                        </m:r>
                        <m:r>
                          <a:rPr lang="en-US" altLang="ja-JP" sz="1800">
                            <a:latin typeface="Cambria Math" panose="02040503050406030204" pitchFamily="18" charset="0"/>
                          </a:rPr>
                          <m:t>+</m:t>
                        </m:r>
                      </m:sup>
                    </m:sSup>
                    <m:r>
                      <a:rPr lang="en-US" altLang="ja-JP" sz="1800" b="0" i="1">
                        <a:latin typeface="Cambria Math" panose="02040503050406030204" pitchFamily="18" charset="0"/>
                      </a:rPr>
                      <m:t>+</m:t>
                    </m:r>
                    <m:sSup>
                      <m:sSupPr>
                        <m:ctrlPr>
                          <a:rPr lang="en-US" altLang="ja-JP" sz="1800" b="0" i="1">
                            <a:latin typeface="Cambria Math" panose="02040503050406030204" pitchFamily="18" charset="0"/>
                          </a:rPr>
                        </m:ctrlPr>
                      </m:sSupPr>
                      <m:e>
                        <m:r>
                          <m:rPr>
                            <m:sty m:val="p"/>
                          </m:rPr>
                          <a:rPr lang="en-US" altLang="ja-JP" sz="1800" b="0">
                            <a:latin typeface="Cambria Math" panose="02040503050406030204" pitchFamily="18" charset="0"/>
                          </a:rPr>
                          <m:t>H</m:t>
                        </m:r>
                      </m:e>
                      <m:sup>
                        <m:r>
                          <a:rPr lang="en-US" altLang="ja-JP" sz="1800" b="0">
                            <a:latin typeface="Cambria Math" panose="02040503050406030204" pitchFamily="18" charset="0"/>
                          </a:rPr>
                          <m:t>+</m:t>
                        </m:r>
                      </m:sup>
                    </m:sSup>
                  </m:oMath>
                </a14:m>
                <a:r>
                  <a:rPr lang="en-US" altLang="ja-JP" sz="1800" b="0" dirty="0" smtClean="0">
                    <a:latin typeface="Cambria Math" panose="02040503050406030204" pitchFamily="18" charset="0"/>
                  </a:rPr>
                  <a:t>,</a:t>
                </a:r>
                <a:r>
                  <a:rPr lang="en-US" altLang="ja-JP" sz="1800" b="1" i="1" dirty="0">
                    <a:latin typeface="Cambria Math" panose="02040503050406030204" pitchFamily="18" charset="0"/>
                  </a:rPr>
                  <a:t>	 </a:t>
                </a:r>
                <a:r>
                  <a:rPr lang="en-US" altLang="ja-JP" sz="1800" b="1" i="1" dirty="0" smtClean="0">
                    <a:latin typeface="Cambria Math" panose="02040503050406030204" pitchFamily="18" charset="0"/>
                  </a:rPr>
                  <a:t>   </a:t>
                </a:r>
                <a14:m>
                  <m:oMath xmlns:m="http://schemas.openxmlformats.org/officeDocument/2006/math">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Al</m:t>
                        </m:r>
                      </m:e>
                      <m:sup>
                        <m:r>
                          <a:rPr lang="en-US" altLang="ja-JP" sz="1800">
                            <a:latin typeface="Cambria Math" panose="02040503050406030204" pitchFamily="18" charset="0"/>
                          </a:rPr>
                          <m:t>3</m:t>
                        </m:r>
                        <m:r>
                          <a:rPr lang="en-US" altLang="ja-JP" sz="1800">
                            <a:latin typeface="Cambria Math" panose="02040503050406030204" pitchFamily="18" charset="0"/>
                          </a:rPr>
                          <m:t>+</m:t>
                        </m:r>
                      </m:sup>
                    </m:sSup>
                    <m:r>
                      <a:rPr lang="en-US" altLang="ja-JP" sz="1800">
                        <a:latin typeface="Cambria Math" panose="02040503050406030204" pitchFamily="18" charset="0"/>
                      </a:rPr>
                      <m:t>+</m:t>
                    </m:r>
                    <m:r>
                      <a:rPr lang="en-US" altLang="ja-JP" sz="1800" b="0" i="1">
                        <a:latin typeface="Cambria Math" panose="02040503050406030204" pitchFamily="18" charset="0"/>
                      </a:rPr>
                      <m:t>2</m:t>
                    </m:r>
                    <m:sSub>
                      <m:sSubPr>
                        <m:ctrlPr>
                          <a:rPr lang="en-US" altLang="ja-JP" sz="1800" i="1">
                            <a:latin typeface="Cambria Math" panose="02040503050406030204" pitchFamily="18" charset="0"/>
                          </a:rPr>
                        </m:ctrlPr>
                      </m:sSubPr>
                      <m:e>
                        <m:r>
                          <m:rPr>
                            <m:sty m:val="p"/>
                          </m:rPr>
                          <a:rPr lang="en-US" altLang="ja-JP" sz="1800">
                            <a:latin typeface="Cambria Math" panose="02040503050406030204" pitchFamily="18" charset="0"/>
                          </a:rPr>
                          <m:t>H</m:t>
                        </m:r>
                      </m:e>
                      <m:sub>
                        <m:r>
                          <a:rPr lang="en-US" altLang="ja-JP" sz="1800">
                            <a:latin typeface="Cambria Math" panose="02040503050406030204" pitchFamily="18" charset="0"/>
                          </a:rPr>
                          <m:t>2</m:t>
                        </m:r>
                      </m:sub>
                    </m:sSub>
                    <m:r>
                      <m:rPr>
                        <m:sty m:val="p"/>
                      </m:rPr>
                      <a:rPr lang="en-US" altLang="ja-JP" sz="1800">
                        <a:latin typeface="Cambria Math" panose="02040503050406030204" pitchFamily="18" charset="0"/>
                      </a:rPr>
                      <m:t>O</m:t>
                    </m:r>
                    <m:r>
                      <a:rPr lang="en-US" altLang="ja-JP" sz="1800" i="1">
                        <a:latin typeface="Cambria Math" panose="02040503050406030204" pitchFamily="18" charset="0"/>
                        <a:ea typeface="Cambria Math" panose="02040503050406030204" pitchFamily="18" charset="0"/>
                      </a:rPr>
                      <m:t>⇄</m:t>
                    </m:r>
                    <m:r>
                      <m:rPr>
                        <m:sty m:val="p"/>
                      </m:rPr>
                      <a:rPr lang="en-US" altLang="ja-JP" sz="1800">
                        <a:latin typeface="Cambria Math" panose="02040503050406030204" pitchFamily="18" charset="0"/>
                      </a:rPr>
                      <m:t>Al</m:t>
                    </m:r>
                    <m:sSubSup>
                      <m:sSubSupPr>
                        <m:ctrlPr>
                          <a:rPr lang="en-US" altLang="ja-JP" sz="1800" i="1">
                            <a:latin typeface="Cambria Math" panose="02040503050406030204" pitchFamily="18" charset="0"/>
                          </a:rPr>
                        </m:ctrlPr>
                      </m:sSubSupPr>
                      <m:e>
                        <m:r>
                          <a:rPr lang="en-US" altLang="ja-JP" sz="1800" b="0" i="1">
                            <a:latin typeface="Cambria Math" panose="02040503050406030204" pitchFamily="18" charset="0"/>
                          </a:rPr>
                          <m:t>(</m:t>
                        </m:r>
                        <m:r>
                          <m:rPr>
                            <m:sty m:val="p"/>
                          </m:rPr>
                          <a:rPr lang="en-US" altLang="ja-JP" sz="1800" b="0">
                            <a:latin typeface="Cambria Math" panose="02040503050406030204" pitchFamily="18" charset="0"/>
                          </a:rPr>
                          <m:t>OH</m:t>
                        </m:r>
                        <m:r>
                          <a:rPr lang="en-US" altLang="ja-JP" sz="1800" b="0" i="1">
                            <a:latin typeface="Cambria Math" panose="02040503050406030204" pitchFamily="18" charset="0"/>
                          </a:rPr>
                          <m:t>)</m:t>
                        </m:r>
                      </m:e>
                      <m:sub>
                        <m:r>
                          <a:rPr lang="en-US" altLang="ja-JP" sz="1800" b="0" i="1">
                            <a:latin typeface="Cambria Math" panose="02040503050406030204" pitchFamily="18" charset="0"/>
                          </a:rPr>
                          <m:t>2</m:t>
                        </m:r>
                      </m:sub>
                      <m:sup>
                        <m:r>
                          <a:rPr lang="en-US" altLang="ja-JP" sz="1800" b="0" i="1">
                            <a:latin typeface="Cambria Math" panose="02040503050406030204" pitchFamily="18" charset="0"/>
                          </a:rPr>
                          <m:t>+</m:t>
                        </m:r>
                      </m:sup>
                    </m:sSubSup>
                    <m:r>
                      <a:rPr lang="en-US" altLang="ja-JP" sz="1800" i="1">
                        <a:latin typeface="Cambria Math" panose="02040503050406030204" pitchFamily="18" charset="0"/>
                      </a:rPr>
                      <m:t>+</m:t>
                    </m:r>
                    <m:r>
                      <a:rPr lang="en-US" altLang="ja-JP" sz="1800" b="0" i="1">
                        <a:latin typeface="Cambria Math" panose="02040503050406030204" pitchFamily="18" charset="0"/>
                      </a:rPr>
                      <m:t>2</m:t>
                    </m:r>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H</m:t>
                        </m:r>
                      </m:e>
                      <m:sup>
                        <m:r>
                          <a:rPr lang="en-US" altLang="ja-JP" sz="1800">
                            <a:latin typeface="Cambria Math" panose="02040503050406030204" pitchFamily="18" charset="0"/>
                          </a:rPr>
                          <m:t>+</m:t>
                        </m:r>
                      </m:sup>
                    </m:sSup>
                  </m:oMath>
                </a14:m>
                <a:r>
                  <a:rPr lang="en-US" altLang="ja-JP" sz="1800" b="0" dirty="0" smtClean="0">
                    <a:latin typeface="Cambria Math" panose="02040503050406030204" pitchFamily="18" charset="0"/>
                  </a:rPr>
                  <a:t>,</a:t>
                </a:r>
                <a:endParaRPr lang="en-US" altLang="ja-JP" sz="1800" b="0" dirty="0">
                  <a:latin typeface="Cambria Math" panose="02040503050406030204" pitchFamily="18" charset="0"/>
                </a:endParaRPr>
              </a:p>
              <a:p>
                <a:pPr marL="0" indent="0">
                  <a:buNone/>
                </a:pPr>
                <a:r>
                  <a:rPr lang="en-US" altLang="ja-JP" sz="1800" dirty="0"/>
                  <a:t> </a:t>
                </a:r>
                <a:r>
                  <a:rPr lang="en-US" altLang="ja-JP" sz="1800" dirty="0" smtClean="0"/>
                  <a:t>     </a:t>
                </a:r>
                <a14:m>
                  <m:oMath xmlns:m="http://schemas.openxmlformats.org/officeDocument/2006/math">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Al</m:t>
                        </m:r>
                      </m:e>
                      <m:sup>
                        <m:r>
                          <a:rPr lang="en-US" altLang="ja-JP" sz="1800">
                            <a:latin typeface="Cambria Math" panose="02040503050406030204" pitchFamily="18" charset="0"/>
                          </a:rPr>
                          <m:t>3</m:t>
                        </m:r>
                        <m:r>
                          <a:rPr lang="en-US" altLang="ja-JP" sz="1800">
                            <a:latin typeface="Cambria Math" panose="02040503050406030204" pitchFamily="18" charset="0"/>
                          </a:rPr>
                          <m:t>+</m:t>
                        </m:r>
                      </m:sup>
                    </m:sSup>
                    <m:r>
                      <a:rPr lang="en-US" altLang="ja-JP" sz="1800">
                        <a:latin typeface="Cambria Math" panose="02040503050406030204" pitchFamily="18" charset="0"/>
                      </a:rPr>
                      <m:t>+</m:t>
                    </m:r>
                    <m:r>
                      <a:rPr lang="en-US" altLang="ja-JP" sz="1800" b="0" i="1">
                        <a:latin typeface="Cambria Math" panose="02040503050406030204" pitchFamily="18" charset="0"/>
                      </a:rPr>
                      <m:t>3</m:t>
                    </m:r>
                    <m:sSub>
                      <m:sSubPr>
                        <m:ctrlPr>
                          <a:rPr lang="en-US" altLang="ja-JP" sz="1800" i="1">
                            <a:latin typeface="Cambria Math" panose="02040503050406030204" pitchFamily="18" charset="0"/>
                          </a:rPr>
                        </m:ctrlPr>
                      </m:sSubPr>
                      <m:e>
                        <m:r>
                          <m:rPr>
                            <m:sty m:val="p"/>
                          </m:rPr>
                          <a:rPr lang="en-US" altLang="ja-JP" sz="1800">
                            <a:latin typeface="Cambria Math" panose="02040503050406030204" pitchFamily="18" charset="0"/>
                          </a:rPr>
                          <m:t>H</m:t>
                        </m:r>
                      </m:e>
                      <m:sub>
                        <m:r>
                          <a:rPr lang="en-US" altLang="ja-JP" sz="1800">
                            <a:latin typeface="Cambria Math" panose="02040503050406030204" pitchFamily="18" charset="0"/>
                          </a:rPr>
                          <m:t>2</m:t>
                        </m:r>
                      </m:sub>
                    </m:sSub>
                    <m:r>
                      <m:rPr>
                        <m:sty m:val="p"/>
                      </m:rPr>
                      <a:rPr lang="en-US" altLang="ja-JP" sz="1800">
                        <a:latin typeface="Cambria Math" panose="02040503050406030204" pitchFamily="18" charset="0"/>
                      </a:rPr>
                      <m:t>O</m:t>
                    </m:r>
                    <m:r>
                      <a:rPr lang="en-US" altLang="ja-JP" sz="1800" i="1">
                        <a:latin typeface="Cambria Math" panose="02040503050406030204" pitchFamily="18" charset="0"/>
                        <a:ea typeface="Cambria Math" panose="02040503050406030204" pitchFamily="18" charset="0"/>
                      </a:rPr>
                      <m:t>⇄</m:t>
                    </m:r>
                    <m:r>
                      <m:rPr>
                        <m:sty m:val="p"/>
                      </m:rPr>
                      <a:rPr lang="en-US" altLang="ja-JP" sz="1800">
                        <a:latin typeface="Cambria Math" panose="02040503050406030204" pitchFamily="18" charset="0"/>
                      </a:rPr>
                      <m:t>Al</m:t>
                    </m:r>
                    <m:sSub>
                      <m:sSubPr>
                        <m:ctrlPr>
                          <a:rPr lang="en-US" altLang="ja-JP" sz="1800" i="1">
                            <a:latin typeface="Cambria Math" panose="02040503050406030204" pitchFamily="18" charset="0"/>
                          </a:rPr>
                        </m:ctrlPr>
                      </m:sSubPr>
                      <m:e>
                        <m:r>
                          <a:rPr lang="en-US" altLang="ja-JP" sz="1800" b="0" i="1">
                            <a:latin typeface="Cambria Math" panose="02040503050406030204" pitchFamily="18" charset="0"/>
                          </a:rPr>
                          <m:t>(</m:t>
                        </m:r>
                        <m:r>
                          <m:rPr>
                            <m:sty m:val="p"/>
                          </m:rPr>
                          <a:rPr lang="en-US" altLang="ja-JP" sz="1800" b="0">
                            <a:latin typeface="Cambria Math" panose="02040503050406030204" pitchFamily="18" charset="0"/>
                          </a:rPr>
                          <m:t>OH</m:t>
                        </m:r>
                        <m:r>
                          <a:rPr lang="en-US" altLang="ja-JP" sz="1800" b="0" i="1">
                            <a:latin typeface="Cambria Math" panose="02040503050406030204" pitchFamily="18" charset="0"/>
                          </a:rPr>
                          <m:t>)</m:t>
                        </m:r>
                      </m:e>
                      <m:sub>
                        <m:r>
                          <a:rPr lang="en-US" altLang="ja-JP" sz="1800" b="0" i="1">
                            <a:latin typeface="Cambria Math" panose="02040503050406030204" pitchFamily="18" charset="0"/>
                          </a:rPr>
                          <m:t>3</m:t>
                        </m:r>
                      </m:sub>
                    </m:sSub>
                    <m:r>
                      <a:rPr lang="en-US" altLang="ja-JP" sz="1800" b="0" i="1" smtClean="0">
                        <a:latin typeface="Cambria Math" panose="02040503050406030204" pitchFamily="18" charset="0"/>
                        <a:ea typeface="Cambria Math" panose="02040503050406030204" pitchFamily="18" charset="0"/>
                      </a:rPr>
                      <m:t>↓</m:t>
                    </m:r>
                    <m:r>
                      <a:rPr lang="en-US" altLang="ja-JP" sz="1800" i="1">
                        <a:latin typeface="Cambria Math" panose="02040503050406030204" pitchFamily="18" charset="0"/>
                      </a:rPr>
                      <m:t>+</m:t>
                    </m:r>
                    <m:r>
                      <a:rPr lang="en-US" altLang="ja-JP" sz="1800" b="0" i="1">
                        <a:latin typeface="Cambria Math" panose="02040503050406030204" pitchFamily="18" charset="0"/>
                      </a:rPr>
                      <m:t>3</m:t>
                    </m:r>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H</m:t>
                        </m:r>
                      </m:e>
                      <m:sup>
                        <m:r>
                          <a:rPr lang="en-US" altLang="ja-JP" sz="1800">
                            <a:latin typeface="Cambria Math" panose="02040503050406030204" pitchFamily="18" charset="0"/>
                          </a:rPr>
                          <m:t>+</m:t>
                        </m:r>
                      </m:sup>
                    </m:sSup>
                  </m:oMath>
                </a14:m>
                <a:r>
                  <a:rPr lang="en-US" altLang="ja-JP" sz="1800" b="0" dirty="0" smtClean="0"/>
                  <a:t>,	   </a:t>
                </a:r>
                <a14:m>
                  <m:oMath xmlns:m="http://schemas.openxmlformats.org/officeDocument/2006/math">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Al</m:t>
                        </m:r>
                      </m:e>
                      <m:sup>
                        <m:r>
                          <a:rPr lang="en-US" altLang="ja-JP" sz="1800">
                            <a:latin typeface="Cambria Math" panose="02040503050406030204" pitchFamily="18" charset="0"/>
                          </a:rPr>
                          <m:t>3</m:t>
                        </m:r>
                        <m:r>
                          <a:rPr lang="en-US" altLang="ja-JP" sz="1800">
                            <a:latin typeface="Cambria Math" panose="02040503050406030204" pitchFamily="18" charset="0"/>
                          </a:rPr>
                          <m:t>+</m:t>
                        </m:r>
                      </m:sup>
                    </m:sSup>
                    <m:r>
                      <a:rPr lang="en-US" altLang="ja-JP" sz="1800">
                        <a:latin typeface="Cambria Math" panose="02040503050406030204" pitchFamily="18" charset="0"/>
                      </a:rPr>
                      <m:t>+</m:t>
                    </m:r>
                    <m:r>
                      <a:rPr lang="en-US" altLang="ja-JP" sz="1800" b="0" i="1">
                        <a:latin typeface="Cambria Math" panose="02040503050406030204" pitchFamily="18" charset="0"/>
                      </a:rPr>
                      <m:t>4</m:t>
                    </m:r>
                    <m:sSub>
                      <m:sSubPr>
                        <m:ctrlPr>
                          <a:rPr lang="en-US" altLang="ja-JP" sz="1800" i="1">
                            <a:latin typeface="Cambria Math" panose="02040503050406030204" pitchFamily="18" charset="0"/>
                          </a:rPr>
                        </m:ctrlPr>
                      </m:sSubPr>
                      <m:e>
                        <m:r>
                          <m:rPr>
                            <m:sty m:val="p"/>
                          </m:rPr>
                          <a:rPr lang="en-US" altLang="ja-JP" sz="1800">
                            <a:latin typeface="Cambria Math" panose="02040503050406030204" pitchFamily="18" charset="0"/>
                          </a:rPr>
                          <m:t>H</m:t>
                        </m:r>
                      </m:e>
                      <m:sub>
                        <m:r>
                          <a:rPr lang="en-US" altLang="ja-JP" sz="1800">
                            <a:latin typeface="Cambria Math" panose="02040503050406030204" pitchFamily="18" charset="0"/>
                          </a:rPr>
                          <m:t>2</m:t>
                        </m:r>
                      </m:sub>
                    </m:sSub>
                    <m:r>
                      <m:rPr>
                        <m:sty m:val="p"/>
                      </m:rPr>
                      <a:rPr lang="en-US" altLang="ja-JP" sz="1800">
                        <a:latin typeface="Cambria Math" panose="02040503050406030204" pitchFamily="18" charset="0"/>
                      </a:rPr>
                      <m:t>O</m:t>
                    </m:r>
                    <m:r>
                      <a:rPr lang="en-US" altLang="ja-JP" sz="1800" i="1">
                        <a:latin typeface="Cambria Math" panose="02040503050406030204" pitchFamily="18" charset="0"/>
                        <a:ea typeface="Cambria Math" panose="02040503050406030204" pitchFamily="18" charset="0"/>
                      </a:rPr>
                      <m:t>⇄</m:t>
                    </m:r>
                    <m:r>
                      <m:rPr>
                        <m:sty m:val="p"/>
                      </m:rPr>
                      <a:rPr lang="en-US" altLang="ja-JP" sz="1800">
                        <a:latin typeface="Cambria Math" panose="02040503050406030204" pitchFamily="18" charset="0"/>
                      </a:rPr>
                      <m:t>Al</m:t>
                    </m:r>
                    <m:sSubSup>
                      <m:sSubSupPr>
                        <m:ctrlPr>
                          <a:rPr lang="en-US" altLang="ja-JP" sz="1800" i="1">
                            <a:latin typeface="Cambria Math" panose="02040503050406030204" pitchFamily="18" charset="0"/>
                          </a:rPr>
                        </m:ctrlPr>
                      </m:sSubSupPr>
                      <m:e>
                        <m:r>
                          <a:rPr lang="en-US" altLang="ja-JP" sz="1800" i="1">
                            <a:latin typeface="Cambria Math" panose="02040503050406030204" pitchFamily="18" charset="0"/>
                          </a:rPr>
                          <m:t>(</m:t>
                        </m:r>
                        <m:r>
                          <m:rPr>
                            <m:sty m:val="p"/>
                          </m:rPr>
                          <a:rPr lang="en-US" altLang="ja-JP" sz="1800">
                            <a:latin typeface="Cambria Math" panose="02040503050406030204" pitchFamily="18" charset="0"/>
                          </a:rPr>
                          <m:t>OH</m:t>
                        </m:r>
                        <m:r>
                          <a:rPr lang="en-US" altLang="ja-JP" sz="1800" i="1">
                            <a:latin typeface="Cambria Math" panose="02040503050406030204" pitchFamily="18" charset="0"/>
                          </a:rPr>
                          <m:t>)</m:t>
                        </m:r>
                      </m:e>
                      <m:sub>
                        <m:r>
                          <a:rPr lang="en-US" altLang="ja-JP" sz="1800" b="0" i="1">
                            <a:latin typeface="Cambria Math" panose="02040503050406030204" pitchFamily="18" charset="0"/>
                          </a:rPr>
                          <m:t>4</m:t>
                        </m:r>
                      </m:sub>
                      <m:sup>
                        <m:r>
                          <a:rPr lang="en-US" altLang="ja-JP" sz="1800" b="0" i="1">
                            <a:latin typeface="Cambria Math" panose="02040503050406030204" pitchFamily="18" charset="0"/>
                          </a:rPr>
                          <m:t>−</m:t>
                        </m:r>
                      </m:sup>
                    </m:sSubSup>
                    <m:r>
                      <a:rPr lang="en-US" altLang="ja-JP" sz="1800" i="1">
                        <a:latin typeface="Cambria Math" panose="02040503050406030204" pitchFamily="18" charset="0"/>
                      </a:rPr>
                      <m:t>+</m:t>
                    </m:r>
                    <m:r>
                      <a:rPr lang="en-US" altLang="ja-JP" sz="1800" b="0" i="1">
                        <a:latin typeface="Cambria Math" panose="02040503050406030204" pitchFamily="18" charset="0"/>
                      </a:rPr>
                      <m:t>4</m:t>
                    </m:r>
                    <m:sSup>
                      <m:sSupPr>
                        <m:ctrlPr>
                          <a:rPr lang="en-US" altLang="ja-JP" sz="1800" i="1">
                            <a:latin typeface="Cambria Math" panose="02040503050406030204" pitchFamily="18" charset="0"/>
                          </a:rPr>
                        </m:ctrlPr>
                      </m:sSupPr>
                      <m:e>
                        <m:r>
                          <m:rPr>
                            <m:sty m:val="p"/>
                          </m:rPr>
                          <a:rPr lang="en-US" altLang="ja-JP" sz="1800">
                            <a:latin typeface="Cambria Math" panose="02040503050406030204" pitchFamily="18" charset="0"/>
                          </a:rPr>
                          <m:t>H</m:t>
                        </m:r>
                      </m:e>
                      <m:sup>
                        <m:r>
                          <a:rPr lang="en-US" altLang="ja-JP" sz="1800">
                            <a:latin typeface="Cambria Math" panose="02040503050406030204" pitchFamily="18" charset="0"/>
                          </a:rPr>
                          <m:t>+</m:t>
                        </m:r>
                      </m:sup>
                    </m:sSup>
                  </m:oMath>
                </a14:m>
                <a:r>
                  <a:rPr lang="en-US" altLang="ja-JP" sz="1800" b="0" dirty="0" smtClean="0">
                    <a:latin typeface="Cambria Math" panose="02040503050406030204" pitchFamily="18" charset="0"/>
                  </a:rPr>
                  <a:t>.</a:t>
                </a:r>
              </a:p>
              <a:p>
                <a:r>
                  <a:rPr lang="en-US" altLang="ja-JP" sz="2800" b="0" dirty="0" smtClean="0"/>
                  <a:t>Aluminium </a:t>
                </a:r>
                <a:r>
                  <a:rPr lang="en-US" altLang="ja-JP" sz="2800" b="0" dirty="0"/>
                  <a:t>hydroxide</a:t>
                </a:r>
                <a:r>
                  <a:rPr lang="en-US" altLang="ja-JP" sz="2800" b="0" dirty="0" smtClean="0"/>
                  <a:t> </a:t>
                </a:r>
                <a14:m>
                  <m:oMath xmlns:m="http://schemas.openxmlformats.org/officeDocument/2006/math">
                    <m:r>
                      <m:rPr>
                        <m:sty m:val="p"/>
                      </m:rPr>
                      <a:rPr lang="en-US" altLang="ja-JP" sz="2800" b="0" i="0" smtClean="0">
                        <a:latin typeface="Cambria Math" panose="02040503050406030204" pitchFamily="18" charset="0"/>
                      </a:rPr>
                      <m:t>Al</m:t>
                    </m:r>
                    <m:sSub>
                      <m:sSubPr>
                        <m:ctrlPr>
                          <a:rPr lang="en-US" altLang="ja-JP" sz="2800" b="0" i="1" smtClean="0">
                            <a:latin typeface="Cambria Math" panose="02040503050406030204" pitchFamily="18" charset="0"/>
                          </a:rPr>
                        </m:ctrlPr>
                      </m:sSubPr>
                      <m:e>
                        <m:d>
                          <m:dPr>
                            <m:ctrlPr>
                              <a:rPr lang="en-US" altLang="ja-JP" sz="2800" b="0" i="1" smtClean="0">
                                <a:latin typeface="Cambria Math" panose="02040503050406030204" pitchFamily="18" charset="0"/>
                              </a:rPr>
                            </m:ctrlPr>
                          </m:dPr>
                          <m:e>
                            <m:r>
                              <m:rPr>
                                <m:sty m:val="p"/>
                              </m:rPr>
                              <a:rPr lang="en-US" altLang="ja-JP" sz="2800" b="0" i="0" smtClean="0">
                                <a:latin typeface="Cambria Math" panose="02040503050406030204" pitchFamily="18" charset="0"/>
                              </a:rPr>
                              <m:t>OH</m:t>
                            </m:r>
                          </m:e>
                        </m:d>
                      </m:e>
                      <m:sub>
                        <m:r>
                          <a:rPr lang="en-US" altLang="ja-JP" sz="2800" b="0" i="0" smtClean="0">
                            <a:latin typeface="Cambria Math" panose="02040503050406030204" pitchFamily="18" charset="0"/>
                          </a:rPr>
                          <m:t>3</m:t>
                        </m:r>
                      </m:sub>
                    </m:sSub>
                  </m:oMath>
                </a14:m>
                <a:r>
                  <a:rPr lang="en-US" altLang="ja-JP" sz="2800" b="0" dirty="0" smtClean="0"/>
                  <a:t> precipitates(</a:t>
                </a:r>
                <a14:m>
                  <m:oMath xmlns:m="http://schemas.openxmlformats.org/officeDocument/2006/math">
                    <m:r>
                      <a:rPr lang="en-US" altLang="ja-JP" sz="2800" b="0" i="1" smtClean="0">
                        <a:latin typeface="Cambria Math" panose="02040503050406030204" pitchFamily="18" charset="0"/>
                        <a:ea typeface="Cambria Math" panose="02040503050406030204" pitchFamily="18" charset="0"/>
                      </a:rPr>
                      <m:t>↓</m:t>
                    </m:r>
                  </m:oMath>
                </a14:m>
                <a:r>
                  <a:rPr lang="en-US" altLang="ja-JP" sz="2800" b="0" dirty="0" smtClean="0"/>
                  <a:t>) on the Al surface as white sludge.</a:t>
                </a:r>
                <a:endParaRPr kumimoji="1" lang="en-US" altLang="ja-JP" sz="2800" b="0" dirty="0" smtClean="0"/>
              </a:p>
              <a:p>
                <a:endParaRPr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2257" t="-1795" r="-211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sp>
        <p:nvSpPr>
          <p:cNvPr id="56" name="片側の 2 つの角を丸めた四角形 55"/>
          <p:cNvSpPr/>
          <p:nvPr/>
        </p:nvSpPr>
        <p:spPr>
          <a:xfrm>
            <a:off x="755288" y="3231851"/>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57" name="正方形/長方形 5"/>
          <p:cNvSpPr/>
          <p:nvPr/>
        </p:nvSpPr>
        <p:spPr>
          <a:xfrm>
            <a:off x="4365736" y="5020691"/>
            <a:ext cx="3960000" cy="726638"/>
          </a:xfrm>
          <a:custGeom>
            <a:avLst/>
            <a:gdLst>
              <a:gd name="connsiteX0" fmla="*/ 0 w 3960000"/>
              <a:gd name="connsiteY0" fmla="*/ 0 h 720000"/>
              <a:gd name="connsiteX1" fmla="*/ 3960000 w 3960000"/>
              <a:gd name="connsiteY1" fmla="*/ 0 h 720000"/>
              <a:gd name="connsiteX2" fmla="*/ 3960000 w 3960000"/>
              <a:gd name="connsiteY2" fmla="*/ 720000 h 720000"/>
              <a:gd name="connsiteX3" fmla="*/ 0 w 3960000"/>
              <a:gd name="connsiteY3" fmla="*/ 720000 h 720000"/>
              <a:gd name="connsiteX4" fmla="*/ 0 w 3960000"/>
              <a:gd name="connsiteY4" fmla="*/ 0 h 720000"/>
              <a:gd name="connsiteX0" fmla="*/ 0 w 3960000"/>
              <a:gd name="connsiteY0" fmla="*/ 6638 h 726638"/>
              <a:gd name="connsiteX1" fmla="*/ 2074821 w 3960000"/>
              <a:gd name="connsiteY1" fmla="*/ 0 h 726638"/>
              <a:gd name="connsiteX2" fmla="*/ 3960000 w 3960000"/>
              <a:gd name="connsiteY2" fmla="*/ 6638 h 726638"/>
              <a:gd name="connsiteX3" fmla="*/ 3960000 w 3960000"/>
              <a:gd name="connsiteY3" fmla="*/ 726638 h 726638"/>
              <a:gd name="connsiteX4" fmla="*/ 0 w 3960000"/>
              <a:gd name="connsiteY4" fmla="*/ 726638 h 726638"/>
              <a:gd name="connsiteX5" fmla="*/ 0 w 3960000"/>
              <a:gd name="connsiteY5" fmla="*/ 6638 h 726638"/>
              <a:gd name="connsiteX0" fmla="*/ 0 w 3960000"/>
              <a:gd name="connsiteY0" fmla="*/ 6638 h 726638"/>
              <a:gd name="connsiteX1" fmla="*/ 1173673 w 3960000"/>
              <a:gd name="connsiteY1" fmla="*/ 0 h 726638"/>
              <a:gd name="connsiteX2" fmla="*/ 2074821 w 3960000"/>
              <a:gd name="connsiteY2" fmla="*/ 0 h 726638"/>
              <a:gd name="connsiteX3" fmla="*/ 3960000 w 3960000"/>
              <a:gd name="connsiteY3" fmla="*/ 6638 h 726638"/>
              <a:gd name="connsiteX4" fmla="*/ 3960000 w 3960000"/>
              <a:gd name="connsiteY4" fmla="*/ 726638 h 726638"/>
              <a:gd name="connsiteX5" fmla="*/ 0 w 3960000"/>
              <a:gd name="connsiteY5" fmla="*/ 726638 h 726638"/>
              <a:gd name="connsiteX6" fmla="*/ 0 w 3960000"/>
              <a:gd name="connsiteY6" fmla="*/ 6638 h 726638"/>
              <a:gd name="connsiteX0" fmla="*/ 0 w 3960000"/>
              <a:gd name="connsiteY0" fmla="*/ 19890 h 739890"/>
              <a:gd name="connsiteX1" fmla="*/ 1173673 w 3960000"/>
              <a:gd name="connsiteY1" fmla="*/ 13252 h 739890"/>
              <a:gd name="connsiteX2" fmla="*/ 1610994 w 3960000"/>
              <a:gd name="connsiteY2" fmla="*/ 0 h 739890"/>
              <a:gd name="connsiteX3" fmla="*/ 2074821 w 3960000"/>
              <a:gd name="connsiteY3" fmla="*/ 13252 h 739890"/>
              <a:gd name="connsiteX4" fmla="*/ 3960000 w 3960000"/>
              <a:gd name="connsiteY4" fmla="*/ 19890 h 739890"/>
              <a:gd name="connsiteX5" fmla="*/ 3960000 w 3960000"/>
              <a:gd name="connsiteY5" fmla="*/ 739890 h 739890"/>
              <a:gd name="connsiteX6" fmla="*/ 0 w 3960000"/>
              <a:gd name="connsiteY6" fmla="*/ 739890 h 739890"/>
              <a:gd name="connsiteX7" fmla="*/ 0 w 3960000"/>
              <a:gd name="connsiteY7" fmla="*/ 19890 h 739890"/>
              <a:gd name="connsiteX0" fmla="*/ 0 w 3960000"/>
              <a:gd name="connsiteY0" fmla="*/ 6638 h 726638"/>
              <a:gd name="connsiteX1" fmla="*/ 1173673 w 3960000"/>
              <a:gd name="connsiteY1" fmla="*/ 0 h 726638"/>
              <a:gd name="connsiteX2" fmla="*/ 1624247 w 3960000"/>
              <a:gd name="connsiteY2" fmla="*/ 185531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0" h="726638">
                <a:moveTo>
                  <a:pt x="0" y="6638"/>
                </a:moveTo>
                <a:lnTo>
                  <a:pt x="1173673" y="0"/>
                </a:lnTo>
                <a:cubicBezTo>
                  <a:pt x="1323864" y="79513"/>
                  <a:pt x="1434300" y="106018"/>
                  <a:pt x="1624247" y="238540"/>
                </a:cubicBezTo>
                <a:cubicBezTo>
                  <a:pt x="1814194" y="92766"/>
                  <a:pt x="1924630" y="79513"/>
                  <a:pt x="2074821" y="0"/>
                </a:cubicBezTo>
                <a:lnTo>
                  <a:pt x="3960000" y="6638"/>
                </a:lnTo>
                <a:lnTo>
                  <a:pt x="3960000" y="726638"/>
                </a:lnTo>
                <a:lnTo>
                  <a:pt x="0" y="726638"/>
                </a:lnTo>
                <a:lnTo>
                  <a:pt x="0" y="6638"/>
                </a:lnTo>
                <a:close/>
              </a:path>
            </a:pathLst>
          </a:cu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8" name="正方形/長方形 57"/>
          <p:cNvSpPr/>
          <p:nvPr/>
        </p:nvSpPr>
        <p:spPr>
          <a:xfrm>
            <a:off x="395288" y="5027329"/>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630570" y="3327007"/>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65" name="テキスト ボックス 64"/>
          <p:cNvSpPr txBox="1"/>
          <p:nvPr/>
        </p:nvSpPr>
        <p:spPr>
          <a:xfrm>
            <a:off x="4129906" y="2859923"/>
            <a:ext cx="450764" cy="369332"/>
          </a:xfrm>
          <a:prstGeom prst="rect">
            <a:avLst/>
          </a:prstGeom>
          <a:noFill/>
        </p:spPr>
        <p:txBody>
          <a:bodyPr wrap="none" rtlCol="0">
            <a:spAutoFit/>
          </a:bodyPr>
          <a:lstStyle/>
          <a:p>
            <a:pPr>
              <a:defRPr/>
            </a:pPr>
            <a:r>
              <a:rPr kumimoji="0" lang="en-US" altLang="ja-JP" kern="0" dirty="0">
                <a:solidFill>
                  <a:prstClr val="black"/>
                </a:solidFill>
                <a:latin typeface="Calibri" panose="020F0502020204030204"/>
                <a:ea typeface="ＭＳ Ｐゴシック" panose="020B0600070205080204" pitchFamily="50" charset="-128"/>
              </a:rPr>
              <a:t>Air</a:t>
            </a:r>
            <a:endParaRPr kumimoji="0" lang="ja-JP" altLang="en-US" kern="0" dirty="0">
              <a:solidFill>
                <a:prstClr val="black"/>
              </a:solidFill>
              <a:latin typeface="Calibri" panose="020F0502020204030204"/>
              <a:ea typeface="ＭＳ Ｐゴシック" panose="020B0600070205080204" pitchFamily="50" charset="-128"/>
            </a:endParaRPr>
          </a:p>
        </p:txBody>
      </p:sp>
      <p:grpSp>
        <p:nvGrpSpPr>
          <p:cNvPr id="66" name="グループ化 65"/>
          <p:cNvGrpSpPr/>
          <p:nvPr/>
        </p:nvGrpSpPr>
        <p:grpSpPr>
          <a:xfrm>
            <a:off x="2826942" y="4010777"/>
            <a:ext cx="572913" cy="432000"/>
            <a:chOff x="1439462" y="5625263"/>
            <a:chExt cx="572913" cy="432000"/>
          </a:xfrm>
        </p:grpSpPr>
        <p:sp>
          <p:nvSpPr>
            <p:cNvPr id="67" name="円/楕円 66"/>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101" name="グループ化 100"/>
          <p:cNvGrpSpPr/>
          <p:nvPr/>
        </p:nvGrpSpPr>
        <p:grpSpPr>
          <a:xfrm>
            <a:off x="1800501" y="4097121"/>
            <a:ext cx="572913" cy="432000"/>
            <a:chOff x="1439462" y="5625263"/>
            <a:chExt cx="572913" cy="432000"/>
          </a:xfrm>
        </p:grpSpPr>
        <p:sp>
          <p:nvSpPr>
            <p:cNvPr id="102" name="円/楕円 101"/>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3" name="テキスト ボックス 102"/>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104" name="グループ化 103"/>
          <p:cNvGrpSpPr/>
          <p:nvPr/>
        </p:nvGrpSpPr>
        <p:grpSpPr>
          <a:xfrm>
            <a:off x="1106925" y="3438077"/>
            <a:ext cx="536750" cy="432000"/>
            <a:chOff x="3488447" y="1903448"/>
            <a:chExt cx="536750" cy="432000"/>
          </a:xfrm>
        </p:grpSpPr>
        <p:sp>
          <p:nvSpPr>
            <p:cNvPr id="105" name="円/楕円 10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6" name="テキスト ボックス 10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6" name="テキスト ボックス 10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07" name="グループ化 106"/>
          <p:cNvGrpSpPr/>
          <p:nvPr/>
        </p:nvGrpSpPr>
        <p:grpSpPr>
          <a:xfrm>
            <a:off x="2992727" y="3486727"/>
            <a:ext cx="536750" cy="432000"/>
            <a:chOff x="3488447" y="1903448"/>
            <a:chExt cx="536750" cy="432000"/>
          </a:xfrm>
        </p:grpSpPr>
        <p:sp>
          <p:nvSpPr>
            <p:cNvPr id="108" name="円/楕円 10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9" name="テキスト ボックス 10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6"/>
                  <a:stretch>
                    <a:fillRect/>
                  </a:stretch>
                </a:blipFill>
              </p:spPr>
              <p:txBody>
                <a:bodyPr/>
                <a:lstStyle/>
                <a:p>
                  <a:r>
                    <a:rPr lang="ja-JP" altLang="en-US">
                      <a:noFill/>
                    </a:rPr>
                    <a:t> </a:t>
                  </a:r>
                </a:p>
              </p:txBody>
            </p:sp>
          </mc:Fallback>
        </mc:AlternateContent>
      </p:grpSp>
      <p:grpSp>
        <p:nvGrpSpPr>
          <p:cNvPr id="110" name="グループ化 109"/>
          <p:cNvGrpSpPr/>
          <p:nvPr/>
        </p:nvGrpSpPr>
        <p:grpSpPr>
          <a:xfrm>
            <a:off x="1937358" y="3554978"/>
            <a:ext cx="536750" cy="432000"/>
            <a:chOff x="3488447" y="1903448"/>
            <a:chExt cx="536750" cy="432000"/>
          </a:xfrm>
        </p:grpSpPr>
        <p:sp>
          <p:nvSpPr>
            <p:cNvPr id="111" name="円/楕円 110"/>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12" name="テキスト ボックス 111"/>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sp>
        <p:nvSpPr>
          <p:cNvPr id="113" name="右カーブ矢印 112"/>
          <p:cNvSpPr/>
          <p:nvPr/>
        </p:nvSpPr>
        <p:spPr>
          <a:xfrm rot="16200000">
            <a:off x="4185736" y="4138352"/>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147" name="テキスト ボックス 146"/>
          <p:cNvSpPr txBox="1"/>
          <p:nvPr/>
        </p:nvSpPr>
        <p:spPr>
          <a:xfrm>
            <a:off x="6160429" y="5391851"/>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151" name="フリーフォーム 150"/>
          <p:cNvSpPr/>
          <p:nvPr/>
        </p:nvSpPr>
        <p:spPr>
          <a:xfrm>
            <a:off x="4281382" y="4807143"/>
            <a:ext cx="2444511" cy="311337"/>
          </a:xfrm>
          <a:custGeom>
            <a:avLst/>
            <a:gdLst>
              <a:gd name="connsiteX0" fmla="*/ 15240 w 1371600"/>
              <a:gd name="connsiteY0" fmla="*/ 259080 h 350520"/>
              <a:gd name="connsiteX1" fmla="*/ 228600 w 1371600"/>
              <a:gd name="connsiteY1" fmla="*/ 0 h 350520"/>
              <a:gd name="connsiteX2" fmla="*/ 701040 w 1371600"/>
              <a:gd name="connsiteY2" fmla="*/ 15240 h 350520"/>
              <a:gd name="connsiteX3" fmla="*/ 1066800 w 1371600"/>
              <a:gd name="connsiteY3" fmla="*/ 0 h 350520"/>
              <a:gd name="connsiteX4" fmla="*/ 1325880 w 1371600"/>
              <a:gd name="connsiteY4" fmla="*/ 167640 h 350520"/>
              <a:gd name="connsiteX5" fmla="*/ 1371600 w 1371600"/>
              <a:gd name="connsiteY5" fmla="*/ 335280 h 350520"/>
              <a:gd name="connsiteX6" fmla="*/ 0 w 1371600"/>
              <a:gd name="connsiteY6" fmla="*/ 350520 h 350520"/>
              <a:gd name="connsiteX7" fmla="*/ 15240 w 1371600"/>
              <a:gd name="connsiteY7" fmla="*/ 259080 h 350520"/>
              <a:gd name="connsiteX0" fmla="*/ 15240 w 1371600"/>
              <a:gd name="connsiteY0" fmla="*/ 288757 h 380197"/>
              <a:gd name="connsiteX1" fmla="*/ 76200 w 1371600"/>
              <a:gd name="connsiteY1" fmla="*/ 0 h 380197"/>
              <a:gd name="connsiteX2" fmla="*/ 701040 w 1371600"/>
              <a:gd name="connsiteY2" fmla="*/ 44917 h 380197"/>
              <a:gd name="connsiteX3" fmla="*/ 1066800 w 1371600"/>
              <a:gd name="connsiteY3" fmla="*/ 29677 h 380197"/>
              <a:gd name="connsiteX4" fmla="*/ 1325880 w 1371600"/>
              <a:gd name="connsiteY4" fmla="*/ 197317 h 380197"/>
              <a:gd name="connsiteX5" fmla="*/ 1371600 w 1371600"/>
              <a:gd name="connsiteY5" fmla="*/ 364957 h 380197"/>
              <a:gd name="connsiteX6" fmla="*/ 0 w 1371600"/>
              <a:gd name="connsiteY6" fmla="*/ 380197 h 380197"/>
              <a:gd name="connsiteX7" fmla="*/ 15240 w 1371600"/>
              <a:gd name="connsiteY7" fmla="*/ 288757 h 380197"/>
              <a:gd name="connsiteX0" fmla="*/ 15240 w 1371600"/>
              <a:gd name="connsiteY0" fmla="*/ 288757 h 380197"/>
              <a:gd name="connsiteX1" fmla="*/ 76200 w 1371600"/>
              <a:gd name="connsiteY1" fmla="*/ 0 h 380197"/>
              <a:gd name="connsiteX2" fmla="*/ 701040 w 1371600"/>
              <a:gd name="connsiteY2" fmla="*/ 44917 h 380197"/>
              <a:gd name="connsiteX3" fmla="*/ 1013792 w 1371600"/>
              <a:gd name="connsiteY3" fmla="*/ 119093 h 380197"/>
              <a:gd name="connsiteX4" fmla="*/ 1325880 w 1371600"/>
              <a:gd name="connsiteY4" fmla="*/ 197317 h 380197"/>
              <a:gd name="connsiteX5" fmla="*/ 1371600 w 1371600"/>
              <a:gd name="connsiteY5" fmla="*/ 364957 h 380197"/>
              <a:gd name="connsiteX6" fmla="*/ 0 w 1371600"/>
              <a:gd name="connsiteY6" fmla="*/ 380197 h 380197"/>
              <a:gd name="connsiteX7" fmla="*/ 15240 w 1371600"/>
              <a:gd name="connsiteY7" fmla="*/ 288757 h 380197"/>
              <a:gd name="connsiteX0" fmla="*/ 15240 w 1371600"/>
              <a:gd name="connsiteY0" fmla="*/ 288757 h 380197"/>
              <a:gd name="connsiteX1" fmla="*/ 76200 w 1371600"/>
              <a:gd name="connsiteY1" fmla="*/ 0 h 380197"/>
              <a:gd name="connsiteX2" fmla="*/ 701040 w 1371600"/>
              <a:gd name="connsiteY2" fmla="*/ 44917 h 380197"/>
              <a:gd name="connsiteX3" fmla="*/ 1017870 w 1371600"/>
              <a:gd name="connsiteY3" fmla="*/ 96739 h 380197"/>
              <a:gd name="connsiteX4" fmla="*/ 1325880 w 1371600"/>
              <a:gd name="connsiteY4" fmla="*/ 197317 h 380197"/>
              <a:gd name="connsiteX5" fmla="*/ 1371600 w 1371600"/>
              <a:gd name="connsiteY5" fmla="*/ 364957 h 380197"/>
              <a:gd name="connsiteX6" fmla="*/ 0 w 1371600"/>
              <a:gd name="connsiteY6" fmla="*/ 380197 h 380197"/>
              <a:gd name="connsiteX7" fmla="*/ 15240 w 1371600"/>
              <a:gd name="connsiteY7" fmla="*/ 288757 h 3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380197">
                <a:moveTo>
                  <a:pt x="15240" y="288757"/>
                </a:moveTo>
                <a:lnTo>
                  <a:pt x="76200" y="0"/>
                </a:lnTo>
                <a:lnTo>
                  <a:pt x="701040" y="44917"/>
                </a:lnTo>
                <a:lnTo>
                  <a:pt x="1017870" y="96739"/>
                </a:lnTo>
                <a:lnTo>
                  <a:pt x="1325880" y="197317"/>
                </a:lnTo>
                <a:lnTo>
                  <a:pt x="1371600" y="364957"/>
                </a:lnTo>
                <a:lnTo>
                  <a:pt x="0" y="380197"/>
                </a:lnTo>
                <a:lnTo>
                  <a:pt x="15240" y="288757"/>
                </a:lnTo>
                <a:close/>
              </a:path>
            </a:pathLst>
          </a:custGeom>
          <a:solidFill>
            <a:sysClr val="window" lastClr="FFFFFF"/>
          </a:solidFill>
          <a:ln w="12700" cap="flat" cmpd="sng" algn="ctr">
            <a:solidFill>
              <a:srgbClr val="5B9BD5">
                <a:shade val="50000"/>
              </a:srgbClr>
            </a:solid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endParaRPr>
          </a:p>
        </p:txBody>
      </p:sp>
      <p:grpSp>
        <p:nvGrpSpPr>
          <p:cNvPr id="63" name="グループ化 62"/>
          <p:cNvGrpSpPr/>
          <p:nvPr/>
        </p:nvGrpSpPr>
        <p:grpSpPr>
          <a:xfrm>
            <a:off x="6725893" y="4352201"/>
            <a:ext cx="475836" cy="432000"/>
            <a:chOff x="1547553" y="2102196"/>
            <a:chExt cx="475836" cy="432000"/>
          </a:xfrm>
        </p:grpSpPr>
        <p:sp>
          <p:nvSpPr>
            <p:cNvPr id="64" name="円/楕円 6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9" name="テキスト ボックス 68"/>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9" name="テキスト ボックス 68"/>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70" name="グループ化 69"/>
          <p:cNvGrpSpPr/>
          <p:nvPr/>
        </p:nvGrpSpPr>
        <p:grpSpPr>
          <a:xfrm>
            <a:off x="4073651" y="4383191"/>
            <a:ext cx="475836" cy="432000"/>
            <a:chOff x="1547553" y="2102196"/>
            <a:chExt cx="475836" cy="432000"/>
          </a:xfrm>
        </p:grpSpPr>
        <p:sp>
          <p:nvSpPr>
            <p:cNvPr id="71" name="円/楕円 7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2" name="テキスト ボックス 7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73" name="グループ化 72"/>
          <p:cNvGrpSpPr/>
          <p:nvPr/>
        </p:nvGrpSpPr>
        <p:grpSpPr>
          <a:xfrm>
            <a:off x="5718500" y="3533851"/>
            <a:ext cx="475836" cy="432000"/>
            <a:chOff x="1547553" y="2102196"/>
            <a:chExt cx="475836" cy="432000"/>
          </a:xfrm>
        </p:grpSpPr>
        <p:sp>
          <p:nvSpPr>
            <p:cNvPr id="74" name="円/楕円 7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5" name="テキスト ボックス 7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76" name="グループ化 75"/>
          <p:cNvGrpSpPr/>
          <p:nvPr/>
        </p:nvGrpSpPr>
        <p:grpSpPr>
          <a:xfrm>
            <a:off x="7165503" y="3441744"/>
            <a:ext cx="455894" cy="432000"/>
            <a:chOff x="5971138" y="5878618"/>
            <a:chExt cx="455894" cy="432000"/>
          </a:xfrm>
        </p:grpSpPr>
        <p:sp>
          <p:nvSpPr>
            <p:cNvPr id="77" name="円/楕円 76"/>
            <p:cNvSpPr/>
            <p:nvPr/>
          </p:nvSpPr>
          <p:spPr>
            <a:xfrm>
              <a:off x="5983085" y="5878618"/>
              <a:ext cx="432000" cy="43200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8" name="テキスト ボックス 77"/>
                <p:cNvSpPr txBox="1"/>
                <p:nvPr/>
              </p:nvSpPr>
              <p:spPr>
                <a:xfrm>
                  <a:off x="5971138" y="5959381"/>
                  <a:ext cx="455894"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5971138" y="5959381"/>
                  <a:ext cx="455894"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79" name="グループ化 78"/>
          <p:cNvGrpSpPr/>
          <p:nvPr/>
        </p:nvGrpSpPr>
        <p:grpSpPr>
          <a:xfrm>
            <a:off x="5955372" y="4284782"/>
            <a:ext cx="455894" cy="432000"/>
            <a:chOff x="5971138" y="5878618"/>
            <a:chExt cx="455894" cy="432000"/>
          </a:xfrm>
        </p:grpSpPr>
        <p:sp>
          <p:nvSpPr>
            <p:cNvPr id="80" name="円/楕円 79"/>
            <p:cNvSpPr/>
            <p:nvPr/>
          </p:nvSpPr>
          <p:spPr>
            <a:xfrm>
              <a:off x="5983085" y="5878618"/>
              <a:ext cx="432000" cy="43200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1" name="テキスト ボックス 80"/>
                <p:cNvSpPr txBox="1"/>
                <p:nvPr/>
              </p:nvSpPr>
              <p:spPr>
                <a:xfrm>
                  <a:off x="5971138" y="5959381"/>
                  <a:ext cx="455894"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5971138" y="5959381"/>
                  <a:ext cx="455894"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82" name="グループ化 81"/>
          <p:cNvGrpSpPr/>
          <p:nvPr/>
        </p:nvGrpSpPr>
        <p:grpSpPr>
          <a:xfrm>
            <a:off x="5063624" y="3443681"/>
            <a:ext cx="455894" cy="432000"/>
            <a:chOff x="5971138" y="5878618"/>
            <a:chExt cx="455894" cy="432000"/>
          </a:xfrm>
        </p:grpSpPr>
        <p:sp>
          <p:nvSpPr>
            <p:cNvPr id="83" name="円/楕円 82"/>
            <p:cNvSpPr/>
            <p:nvPr/>
          </p:nvSpPr>
          <p:spPr>
            <a:xfrm>
              <a:off x="5983085" y="5878618"/>
              <a:ext cx="432000" cy="43200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4" name="テキスト ボックス 83"/>
                <p:cNvSpPr txBox="1"/>
                <p:nvPr/>
              </p:nvSpPr>
              <p:spPr>
                <a:xfrm>
                  <a:off x="5971138" y="5959381"/>
                  <a:ext cx="455894"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4" name="テキスト ボックス 83"/>
                <p:cNvSpPr txBox="1">
                  <a:spLocks noRot="1" noChangeAspect="1" noMove="1" noResize="1" noEditPoints="1" noAdjustHandles="1" noChangeArrowheads="1" noChangeShapeType="1" noTextEdit="1"/>
                </p:cNvSpPr>
                <p:nvPr/>
              </p:nvSpPr>
              <p:spPr>
                <a:xfrm>
                  <a:off x="5971138" y="5959381"/>
                  <a:ext cx="455894" cy="307777"/>
                </a:xfrm>
                <a:prstGeom prst="rect">
                  <a:avLst/>
                </a:prstGeom>
                <a:blipFill rotWithShape="0">
                  <a:blip r:embed="rId11"/>
                  <a:stretch>
                    <a:fillRect/>
                  </a:stretch>
                </a:blipFill>
              </p:spPr>
              <p:txBody>
                <a:bodyPr/>
                <a:lstStyle/>
                <a:p>
                  <a:r>
                    <a:rPr lang="ja-JP" altLang="en-US">
                      <a:noFill/>
                    </a:rPr>
                    <a:t> </a:t>
                  </a:r>
                </a:p>
              </p:txBody>
            </p:sp>
          </mc:Fallback>
        </mc:AlternateContent>
      </p:grpSp>
      <p:pic>
        <p:nvPicPr>
          <p:cNvPr id="85" name="図 84"/>
          <p:cNvPicPr>
            <a:picLocks noChangeAspect="1"/>
          </p:cNvPicPr>
          <p:nvPr/>
        </p:nvPicPr>
        <p:blipFill>
          <a:blip r:embed="rId12"/>
          <a:stretch>
            <a:fillRect/>
          </a:stretch>
        </p:blipFill>
        <p:spPr>
          <a:xfrm>
            <a:off x="5053653" y="3974474"/>
            <a:ext cx="897409" cy="726706"/>
          </a:xfrm>
          <a:prstGeom prst="rect">
            <a:avLst/>
          </a:prstGeom>
        </p:spPr>
      </p:pic>
      <p:pic>
        <p:nvPicPr>
          <p:cNvPr id="86" name="図 85"/>
          <p:cNvPicPr>
            <a:picLocks noChangeAspect="1"/>
          </p:cNvPicPr>
          <p:nvPr/>
        </p:nvPicPr>
        <p:blipFill>
          <a:blip r:embed="rId13"/>
          <a:stretch>
            <a:fillRect/>
          </a:stretch>
        </p:blipFill>
        <p:spPr>
          <a:xfrm>
            <a:off x="4273730" y="3661712"/>
            <a:ext cx="912041" cy="780356"/>
          </a:xfrm>
          <a:prstGeom prst="rect">
            <a:avLst/>
          </a:prstGeom>
        </p:spPr>
      </p:pic>
      <p:pic>
        <p:nvPicPr>
          <p:cNvPr id="87" name="図 86"/>
          <p:cNvPicPr>
            <a:picLocks noChangeAspect="1"/>
          </p:cNvPicPr>
          <p:nvPr/>
        </p:nvPicPr>
        <p:blipFill>
          <a:blip r:embed="rId14"/>
          <a:stretch>
            <a:fillRect/>
          </a:stretch>
        </p:blipFill>
        <p:spPr>
          <a:xfrm>
            <a:off x="6399226" y="3423093"/>
            <a:ext cx="619407" cy="770601"/>
          </a:xfrm>
          <a:prstGeom prst="rect">
            <a:avLst/>
          </a:prstGeom>
        </p:spPr>
      </p:pic>
      <p:pic>
        <p:nvPicPr>
          <p:cNvPr id="88" name="図 87"/>
          <p:cNvPicPr>
            <a:picLocks noChangeAspect="1"/>
          </p:cNvPicPr>
          <p:nvPr/>
        </p:nvPicPr>
        <p:blipFill>
          <a:blip r:embed="rId15"/>
          <a:stretch>
            <a:fillRect/>
          </a:stretch>
        </p:blipFill>
        <p:spPr>
          <a:xfrm>
            <a:off x="7172564" y="4051790"/>
            <a:ext cx="648670" cy="546249"/>
          </a:xfrm>
          <a:prstGeom prst="rect">
            <a:avLst/>
          </a:prstGeom>
        </p:spPr>
      </p:pic>
      <p:sp>
        <p:nvSpPr>
          <p:cNvPr id="89" name="上矢印 88"/>
          <p:cNvSpPr/>
          <p:nvPr/>
        </p:nvSpPr>
        <p:spPr>
          <a:xfrm rot="10800000">
            <a:off x="5403155" y="4588241"/>
            <a:ext cx="155567" cy="253185"/>
          </a:xfrm>
          <a:prstGeom prst="upArrow">
            <a:avLst/>
          </a:prstGeom>
          <a:solidFill>
            <a:sysClr val="window" lastClr="FFFFFF"/>
          </a:solidFill>
          <a:ln w="12700" cap="flat" cmpd="sng" algn="ctr">
            <a:solidFill>
              <a:srgbClr val="FF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grpSp>
        <p:nvGrpSpPr>
          <p:cNvPr id="60" name="グループ化 59"/>
          <p:cNvGrpSpPr/>
          <p:nvPr/>
        </p:nvGrpSpPr>
        <p:grpSpPr>
          <a:xfrm>
            <a:off x="758727" y="4110466"/>
            <a:ext cx="572913" cy="432000"/>
            <a:chOff x="1439462" y="5625263"/>
            <a:chExt cx="572913" cy="432000"/>
          </a:xfrm>
        </p:grpSpPr>
        <p:sp>
          <p:nvSpPr>
            <p:cNvPr id="61" name="円/楕円 60"/>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2" name="テキスト ボックス 61"/>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16"/>
                  <a:stretch>
                    <a:fillRect/>
                  </a:stretch>
                </a:blipFill>
              </p:spPr>
              <p:txBody>
                <a:bodyPr/>
                <a:lstStyle/>
                <a:p>
                  <a:r>
                    <a:rPr lang="ja-JP" altLang="en-US">
                      <a:noFill/>
                    </a:rPr>
                    <a:t> </a:t>
                  </a:r>
                </a:p>
              </p:txBody>
            </p:sp>
          </mc:Fallback>
        </mc:AlternateContent>
      </p:grpSp>
      <p:sp>
        <p:nvSpPr>
          <p:cNvPr id="93" name="テキスト ボックス 92"/>
          <p:cNvSpPr txBox="1"/>
          <p:nvPr/>
        </p:nvSpPr>
        <p:spPr>
          <a:xfrm>
            <a:off x="2046512" y="5384924"/>
            <a:ext cx="657552" cy="369332"/>
          </a:xfrm>
          <a:prstGeom prst="rect">
            <a:avLst/>
          </a:prstGeom>
          <a:noFill/>
        </p:spPr>
        <p:txBody>
          <a:bodyPr wrap="none" rtlCol="0">
            <a:spAutoFit/>
          </a:bodyPr>
          <a:lstStyle/>
          <a:p>
            <a:pPr>
              <a:defRPr/>
            </a:pPr>
            <a:r>
              <a:rPr kumimoji="0" lang="en-US" altLang="ja-JP" kern="0" dirty="0" err="1" smtClean="0">
                <a:solidFill>
                  <a:prstClr val="white"/>
                </a:solidFill>
                <a:latin typeface="Calibri" panose="020F0502020204030204"/>
                <a:ea typeface="ＭＳ Ｐゴシック" panose="020B0600070205080204" pitchFamily="50" charset="-128"/>
              </a:rPr>
              <a:t>CFRP</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94" name="テキスト ボックス 93"/>
          <p:cNvSpPr txBox="1"/>
          <p:nvPr/>
        </p:nvSpPr>
        <p:spPr>
          <a:xfrm>
            <a:off x="5292080" y="5867980"/>
            <a:ext cx="1774845" cy="369332"/>
          </a:xfrm>
          <a:prstGeom prst="rect">
            <a:avLst/>
          </a:prstGeom>
          <a:noFill/>
        </p:spPr>
        <p:txBody>
          <a:bodyPr wrap="none" rtlCol="0">
            <a:spAutoFit/>
          </a:bodyPr>
          <a:lstStyle/>
          <a:p>
            <a:r>
              <a:rPr kumimoji="1" lang="en-US" altLang="ja-JP" dirty="0" smtClean="0">
                <a:solidFill>
                  <a:srgbClr val="104AEE"/>
                </a:solidFill>
              </a:rPr>
              <a:t>Lower </a:t>
            </a:r>
            <a:r>
              <a:rPr lang="en-US" altLang="ja-JP" dirty="0">
                <a:solidFill>
                  <a:srgbClr val="104AEE"/>
                </a:solidFill>
              </a:rPr>
              <a:t>P</a:t>
            </a:r>
            <a:r>
              <a:rPr kumimoji="1" lang="en-US" altLang="ja-JP" dirty="0" smtClean="0">
                <a:solidFill>
                  <a:srgbClr val="104AEE"/>
                </a:solidFill>
              </a:rPr>
              <a:t>otential</a:t>
            </a:r>
            <a:endParaRPr kumimoji="1" lang="ja-JP" altLang="en-US" dirty="0">
              <a:solidFill>
                <a:srgbClr val="104AEE"/>
              </a:solidFill>
            </a:endParaRPr>
          </a:p>
        </p:txBody>
      </p:sp>
      <p:sp>
        <p:nvSpPr>
          <p:cNvPr id="95" name="テキスト ボックス 94"/>
          <p:cNvSpPr txBox="1"/>
          <p:nvPr/>
        </p:nvSpPr>
        <p:spPr>
          <a:xfrm>
            <a:off x="1683164" y="5867980"/>
            <a:ext cx="1826141" cy="369332"/>
          </a:xfrm>
          <a:prstGeom prst="rect">
            <a:avLst/>
          </a:prstGeom>
          <a:noFill/>
        </p:spPr>
        <p:txBody>
          <a:bodyPr wrap="none" rtlCol="0">
            <a:spAutoFit/>
          </a:bodyPr>
          <a:lstStyle/>
          <a:p>
            <a:r>
              <a:rPr lang="en-US" altLang="ja-JP" dirty="0" smtClean="0">
                <a:solidFill>
                  <a:srgbClr val="FF0000"/>
                </a:solidFill>
              </a:rPr>
              <a:t>Higher</a:t>
            </a:r>
            <a:r>
              <a:rPr kumimoji="1" lang="en-US" altLang="ja-JP" dirty="0" smtClean="0">
                <a:solidFill>
                  <a:srgbClr val="FF0000"/>
                </a:solidFill>
              </a:rPr>
              <a:t> </a:t>
            </a:r>
            <a:r>
              <a:rPr lang="en-US" altLang="ja-JP" dirty="0">
                <a:solidFill>
                  <a:srgbClr val="FF0000"/>
                </a:solidFill>
              </a:rPr>
              <a:t>P</a:t>
            </a:r>
            <a:r>
              <a:rPr kumimoji="1" lang="en-US" altLang="ja-JP" dirty="0" smtClean="0">
                <a:solidFill>
                  <a:srgbClr val="FF0000"/>
                </a:solidFill>
              </a:rPr>
              <a:t>otential</a:t>
            </a:r>
            <a:endParaRPr kumimoji="1" lang="ja-JP" altLang="en-US" dirty="0">
              <a:solidFill>
                <a:srgbClr val="FF0000"/>
              </a:solidFill>
            </a:endParaRPr>
          </a:p>
        </p:txBody>
      </p:sp>
      <p:sp>
        <p:nvSpPr>
          <p:cNvPr id="91" name="テキスト ボックス 90"/>
          <p:cNvSpPr txBox="1"/>
          <p:nvPr/>
        </p:nvSpPr>
        <p:spPr>
          <a:xfrm>
            <a:off x="3569593" y="5584852"/>
            <a:ext cx="1642181" cy="369332"/>
          </a:xfrm>
          <a:prstGeom prst="rect">
            <a:avLst/>
          </a:prstGeom>
          <a:solidFill>
            <a:schemeClr val="bg1"/>
          </a:solidFill>
          <a:effectLst>
            <a:softEdge rad="63500"/>
          </a:effectLst>
        </p:spPr>
        <p:txBody>
          <a:bodyPr wrap="none" rtlCol="0">
            <a:spAutoFit/>
          </a:bodyPr>
          <a:lstStyle/>
          <a:p>
            <a:r>
              <a:rPr lang="en-US" altLang="ja-JP" dirty="0">
                <a:solidFill>
                  <a:srgbClr val="FF9900"/>
                </a:solidFill>
                <a:latin typeface="Calibri" panose="020F0502020204030204"/>
                <a:ea typeface="ＭＳ Ｐゴシック" panose="020B0600070205080204" pitchFamily="50" charset="-128"/>
              </a:rPr>
              <a:t>Flow of </a:t>
            </a:r>
            <a:r>
              <a:rPr lang="en-US" altLang="ja-JP" dirty="0" smtClean="0">
                <a:solidFill>
                  <a:srgbClr val="FF9900"/>
                </a:solidFill>
                <a:latin typeface="Calibri" panose="020F0502020204030204"/>
                <a:ea typeface="ＭＳ Ｐゴシック" panose="020B0600070205080204" pitchFamily="50" charset="-128"/>
              </a:rPr>
              <a:t>Current</a:t>
            </a:r>
            <a:endParaRPr lang="en-US" altLang="ja-JP" dirty="0">
              <a:solidFill>
                <a:srgbClr val="FF9900"/>
              </a:solidFill>
              <a:latin typeface="Calibri" panose="020F0502020204030204"/>
              <a:ea typeface="ＭＳ Ｐゴシック" panose="020B0600070205080204" pitchFamily="50" charset="-128"/>
            </a:endParaRPr>
          </a:p>
        </p:txBody>
      </p:sp>
      <p:sp>
        <p:nvSpPr>
          <p:cNvPr id="90" name="右カーブ矢印 89"/>
          <p:cNvSpPr/>
          <p:nvPr/>
        </p:nvSpPr>
        <p:spPr>
          <a:xfrm rot="16200000" flipH="1" flipV="1">
            <a:off x="4207348" y="2295301"/>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1422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par>
                                <p:cTn id="13" presetID="10" presetClass="exit" presetSubtype="0" fill="hold" nodeType="with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89"/>
                                        </p:tgtEl>
                                      </p:cBhvr>
                                    </p:animEffect>
                                    <p:set>
                                      <p:cBhvr>
                                        <p:cTn id="18" dur="1" fill="hold">
                                          <p:stCondLst>
                                            <p:cond delay="4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89" grpId="0" animBg="1"/>
      <p:bldP spid="8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endParaRPr lang="en-US" altLang="ja-JP" dirty="0"/>
          </a:p>
        </p:txBody>
      </p:sp>
      <p:sp>
        <p:nvSpPr>
          <p:cNvPr id="4" name="コンテンツ プレースホルダー 3"/>
          <p:cNvSpPr>
            <a:spLocks noGrp="1"/>
          </p:cNvSpPr>
          <p:nvPr>
            <p:ph idx="1"/>
          </p:nvPr>
        </p:nvSpPr>
        <p:spPr/>
        <p:txBody>
          <a:bodyPr anchor="ctr"/>
          <a:lstStyle/>
          <a:p>
            <a:pPr marL="0" indent="0" algn="ctr">
              <a:buNone/>
            </a:pPr>
            <a:r>
              <a:rPr lang="en-US" altLang="ja-JP" sz="4000" b="1" dirty="0">
                <a:solidFill>
                  <a:srgbClr val="0000CC"/>
                </a:solidFill>
                <a:effectLst>
                  <a:outerShdw blurRad="38100" dist="38100" dir="2700000" algn="tl">
                    <a:srgbClr val="000000">
                      <a:alpha val="43137"/>
                    </a:srgbClr>
                  </a:outerShdw>
                </a:effectLst>
                <a:latin typeface="+mj-lt"/>
              </a:rPr>
              <a:t>Our Method </a:t>
            </a:r>
            <a:br>
              <a:rPr lang="en-US" altLang="ja-JP" sz="4000" b="1" dirty="0">
                <a:solidFill>
                  <a:srgbClr val="0000CC"/>
                </a:solidFill>
                <a:effectLst>
                  <a:outerShdw blurRad="38100" dist="38100" dir="2700000" algn="tl">
                    <a:srgbClr val="000000">
                      <a:alpha val="43137"/>
                    </a:srgbClr>
                  </a:outerShdw>
                </a:effectLst>
                <a:latin typeface="+mj-lt"/>
              </a:rPr>
            </a:br>
            <a:r>
              <a:rPr lang="en-US" altLang="ja-JP" sz="4000" b="1" dirty="0">
                <a:solidFill>
                  <a:srgbClr val="0000CC"/>
                </a:solidFill>
                <a:effectLst>
                  <a:outerShdw blurRad="38100" dist="38100" dir="2700000" algn="tl">
                    <a:srgbClr val="000000">
                      <a:alpha val="43137"/>
                    </a:srgbClr>
                  </a:outerShdw>
                </a:effectLst>
                <a:latin typeface="+mj-lt"/>
              </a:rPr>
              <a:t>to Solve the Corrosion </a:t>
            </a:r>
            <a:r>
              <a:rPr lang="en-US" altLang="ja-JP" sz="4000" b="1" dirty="0" smtClean="0">
                <a:solidFill>
                  <a:srgbClr val="0000CC"/>
                </a:solidFill>
                <a:effectLst>
                  <a:outerShdw blurRad="38100" dist="38100" dir="2700000" algn="tl">
                    <a:srgbClr val="000000">
                      <a:alpha val="43137"/>
                    </a:srgbClr>
                  </a:outerShdw>
                </a:effectLst>
                <a:latin typeface="+mj-lt"/>
              </a:rPr>
              <a:t>Problem</a:t>
            </a:r>
          </a:p>
          <a:p>
            <a:pPr marL="0" indent="0" algn="ctr">
              <a:buNone/>
            </a:pPr>
            <a:endParaRPr kumimoji="1" lang="ja-JP" altLang="en-US" sz="4000" b="1" dirty="0">
              <a:solidFill>
                <a:srgbClr val="0000CC"/>
              </a:solidFill>
              <a:effectLst>
                <a:outerShdw blurRad="38100" dist="38100" dir="2700000" algn="tl">
                  <a:srgbClr val="000000">
                    <a:alpha val="43137"/>
                  </a:srgbClr>
                </a:outerShdw>
              </a:effectLst>
              <a:latin typeface="+mj-lt"/>
            </a:endParaRPr>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12</a:t>
            </a:fld>
            <a:endParaRPr lang="ja-JP" altLang="en-US" dirty="0"/>
          </a:p>
        </p:txBody>
      </p:sp>
    </p:spTree>
    <p:extLst>
      <p:ext uri="{BB962C8B-B14F-4D97-AF65-F5344CB8AC3E}">
        <p14:creationId xmlns:p14="http://schemas.microsoft.com/office/powerpoint/2010/main" val="318263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en-US" altLang="ja-JP" dirty="0" smtClean="0"/>
              <a:t>Governing </a:t>
            </a:r>
            <a:r>
              <a:rPr lang="en-US" altLang="ja-JP" dirty="0"/>
              <a:t>E</a:t>
            </a:r>
            <a:r>
              <a:rPr lang="en-US" altLang="ja-JP" dirty="0" smtClean="0"/>
              <a:t>quations</a:t>
            </a:r>
            <a:endParaRPr kumimoji="1" lang="ja-JP" altLang="en-US" sz="2200" dirty="0"/>
          </a:p>
        </p:txBody>
      </p:sp>
      <p:sp>
        <p:nvSpPr>
          <p:cNvPr id="23" name="テキスト ボックス 22"/>
          <p:cNvSpPr txBox="1"/>
          <p:nvPr/>
        </p:nvSpPr>
        <p:spPr>
          <a:xfrm>
            <a:off x="43779" y="772167"/>
            <a:ext cx="4044697" cy="830997"/>
          </a:xfrm>
          <a:prstGeom prst="rect">
            <a:avLst/>
          </a:prstGeom>
          <a:noFill/>
        </p:spPr>
        <p:txBody>
          <a:bodyPr wrap="none" rtlCol="0">
            <a:spAutoFit/>
          </a:bodyPr>
          <a:lstStyle/>
          <a:p>
            <a:r>
              <a:rPr lang="en-US" altLang="ja-JP" sz="2400" b="1" i="1" u="sng" dirty="0" smtClean="0">
                <a:effectLst>
                  <a:outerShdw blurRad="38100" dist="38100" dir="2700000" algn="tl">
                    <a:srgbClr val="000000">
                      <a:alpha val="43137"/>
                    </a:srgbClr>
                  </a:outerShdw>
                </a:effectLst>
              </a:rPr>
              <a:t>1) Laplace equation</a:t>
            </a:r>
            <a:br>
              <a:rPr lang="en-US" altLang="ja-JP" sz="2400" b="1" i="1" u="sng" dirty="0" smtClean="0">
                <a:effectLst>
                  <a:outerShdw blurRad="38100" dist="38100" dir="2700000" algn="tl">
                    <a:srgbClr val="000000">
                      <a:alpha val="43137"/>
                    </a:srgbClr>
                  </a:outerShdw>
                </a:effectLst>
              </a:rPr>
            </a:br>
            <a:r>
              <a:rPr lang="en-US" altLang="ja-JP" sz="2400" b="1" i="1" u="sng" dirty="0" smtClean="0">
                <a:effectLst>
                  <a:outerShdw blurRad="38100" dist="38100" dir="2700000" algn="tl">
                    <a:srgbClr val="000000">
                      <a:alpha val="43137"/>
                    </a:srgbClr>
                  </a:outerShdw>
                </a:effectLst>
              </a:rPr>
              <a:t>     in the electrostatic field</a:t>
            </a:r>
            <a:endParaRPr kumimoji="1" lang="ja-JP" altLang="en-US" sz="2400" b="1" i="1" u="sng" dirty="0">
              <a:effectLst>
                <a:outerShdw blurRad="38100" dist="38100" dir="2700000" algn="tl">
                  <a:srgbClr val="000000">
                    <a:alpha val="43137"/>
                  </a:srgbClr>
                </a:outerShdw>
              </a:effectLst>
            </a:endParaRPr>
          </a:p>
        </p:txBody>
      </p:sp>
      <p:sp>
        <p:nvSpPr>
          <p:cNvPr id="25" name="テキスト ボックス 24"/>
          <p:cNvSpPr txBox="1"/>
          <p:nvPr/>
        </p:nvSpPr>
        <p:spPr>
          <a:xfrm>
            <a:off x="14557" y="2672916"/>
            <a:ext cx="4116833" cy="461665"/>
          </a:xfrm>
          <a:prstGeom prst="rect">
            <a:avLst/>
          </a:prstGeom>
          <a:noFill/>
        </p:spPr>
        <p:txBody>
          <a:bodyPr wrap="none" rtlCol="0">
            <a:spAutoFit/>
          </a:bodyPr>
          <a:lstStyle/>
          <a:p>
            <a:r>
              <a:rPr lang="en-US" altLang="ja-JP" sz="2400" b="1" i="1" u="sng" dirty="0" smtClean="0">
                <a:effectLst>
                  <a:outerShdw blurRad="38100" dist="38100" dir="2700000" algn="tl">
                    <a:srgbClr val="000000">
                      <a:alpha val="43137"/>
                    </a:srgbClr>
                  </a:outerShdw>
                </a:effectLst>
              </a:rPr>
              <a:t>2) Mass transport equation</a:t>
            </a:r>
            <a:endParaRPr kumimoji="1" lang="ja-JP" altLang="en-US" sz="2400" b="1" i="1" u="sng" dirty="0">
              <a:effectLst>
                <a:outerShdw blurRad="38100" dist="38100" dir="2700000" algn="tl">
                  <a:srgbClr val="000000">
                    <a:alpha val="43137"/>
                  </a:srgbClr>
                </a:outerShdw>
              </a:effectLst>
            </a:endParaRPr>
          </a:p>
        </p:txBody>
      </p:sp>
      <p:grpSp>
        <p:nvGrpSpPr>
          <p:cNvPr id="3" name="グループ化 2"/>
          <p:cNvGrpSpPr/>
          <p:nvPr/>
        </p:nvGrpSpPr>
        <p:grpSpPr>
          <a:xfrm>
            <a:off x="971600" y="3248980"/>
            <a:ext cx="7281949" cy="1266865"/>
            <a:chOff x="858206" y="4690163"/>
            <a:chExt cx="7281949" cy="1266865"/>
          </a:xfrm>
        </p:grpSpPr>
        <p:sp>
          <p:nvSpPr>
            <p:cNvPr id="8" name="左大かっこ 7"/>
            <p:cNvSpPr/>
            <p:nvPr/>
          </p:nvSpPr>
          <p:spPr>
            <a:xfrm rot="16200000">
              <a:off x="3615491" y="4519778"/>
              <a:ext cx="89300" cy="20074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左大かっこ 29"/>
            <p:cNvSpPr/>
            <p:nvPr/>
          </p:nvSpPr>
          <p:spPr>
            <a:xfrm rot="16200000">
              <a:off x="5356307" y="4866343"/>
              <a:ext cx="89300" cy="13137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左大かっこ 30"/>
            <p:cNvSpPr/>
            <p:nvPr/>
          </p:nvSpPr>
          <p:spPr>
            <a:xfrm rot="16200000">
              <a:off x="6924915" y="5105951"/>
              <a:ext cx="89300" cy="83273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789229" y="5572913"/>
              <a:ext cx="1774845" cy="369332"/>
            </a:xfrm>
            <a:prstGeom prst="rect">
              <a:avLst/>
            </a:prstGeom>
            <a:noFill/>
          </p:spPr>
          <p:txBody>
            <a:bodyPr wrap="none" rtlCol="0">
              <a:spAutoFit/>
            </a:bodyPr>
            <a:lstStyle/>
            <a:p>
              <a:r>
                <a:rPr lang="en-US" altLang="ja-JP" dirty="0"/>
                <a:t>E</a:t>
              </a:r>
              <a:r>
                <a:rPr lang="en-US" altLang="ja-JP" dirty="0" smtClean="0"/>
                <a:t>lectrophoresis</a:t>
              </a:r>
              <a:endParaRPr kumimoji="1" lang="ja-JP" altLang="en-US" dirty="0"/>
            </a:p>
          </p:txBody>
        </p:sp>
        <p:sp>
          <p:nvSpPr>
            <p:cNvPr id="32" name="テキスト ボックス 31"/>
            <p:cNvSpPr txBox="1"/>
            <p:nvPr/>
          </p:nvSpPr>
          <p:spPr>
            <a:xfrm>
              <a:off x="4627668" y="5587696"/>
              <a:ext cx="1546577" cy="369332"/>
            </a:xfrm>
            <a:prstGeom prst="rect">
              <a:avLst/>
            </a:prstGeom>
            <a:noFill/>
          </p:spPr>
          <p:txBody>
            <a:bodyPr wrap="none" rtlCol="0">
              <a:spAutoFit/>
            </a:bodyPr>
            <a:lstStyle/>
            <a:p>
              <a:r>
                <a:rPr lang="en-US" altLang="ja-JP" dirty="0" smtClean="0"/>
                <a:t>Mass diffusion</a:t>
              </a:r>
              <a:endParaRPr kumimoji="1" lang="ja-JP" altLang="en-US" dirty="0"/>
            </a:p>
          </p:txBody>
        </p:sp>
        <p:sp>
          <p:nvSpPr>
            <p:cNvPr id="33" name="テキスト ボックス 32"/>
            <p:cNvSpPr txBox="1"/>
            <p:nvPr/>
          </p:nvSpPr>
          <p:spPr>
            <a:xfrm>
              <a:off x="6270861" y="5587696"/>
              <a:ext cx="1869294" cy="369332"/>
            </a:xfrm>
            <a:prstGeom prst="rect">
              <a:avLst/>
            </a:prstGeom>
            <a:noFill/>
          </p:spPr>
          <p:txBody>
            <a:bodyPr wrap="none" rtlCol="0">
              <a:spAutoFit/>
            </a:bodyPr>
            <a:lstStyle/>
            <a:p>
              <a:r>
                <a:rPr lang="en-US" altLang="ja-JP" dirty="0" smtClean="0"/>
                <a:t>Chemical reaction</a:t>
              </a:r>
              <a:endParaRPr kumimoji="1" lang="ja-JP" altLang="en-US"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858206" y="4690163"/>
                  <a:ext cx="6675802" cy="819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𝐶</m:t>
                                </m:r>
                              </m:e>
                              <m:sub>
                                <m:r>
                                  <a:rPr kumimoji="1" lang="en-US" altLang="ja-JP" sz="2800" b="0" i="1" smtClean="0">
                                    <a:latin typeface="Cambria Math" panose="02040503050406030204" pitchFamily="18" charset="0"/>
                                  </a:rPr>
                                  <m:t>𝑖</m:t>
                                </m:r>
                              </m:sub>
                            </m:sSub>
                          </m:num>
                          <m:den>
                            <m:r>
                              <a:rPr kumimoji="1" lang="en-US" altLang="ja-JP" sz="2800" i="1" smtClean="0">
                                <a:latin typeface="Cambria Math" panose="02040503050406030204" pitchFamily="18" charset="0"/>
                              </a:rPr>
                              <m:t>𝜕</m:t>
                            </m:r>
                            <m:r>
                              <a:rPr kumimoji="1" lang="en-US" altLang="ja-JP" sz="2800" b="0" i="1" smtClean="0">
                                <a:latin typeface="Cambria Math" panose="02040503050406030204" pitchFamily="18" charset="0"/>
                              </a:rPr>
                              <m:t>𝑡</m:t>
                            </m:r>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𝑧</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𝑢</m:t>
                                </m:r>
                              </m:e>
                              <m:sub>
                                <m:r>
                                  <a:rPr kumimoji="1" lang="en-US" altLang="ja-JP" sz="2800" b="0" i="1" smtClean="0">
                                    <a:latin typeface="Cambria Math" panose="02040503050406030204" pitchFamily="18" charset="0"/>
                                    <a:ea typeface="Cambria Math" panose="02040503050406030204" pitchFamily="18" charset="0"/>
                                  </a:rPr>
                                  <m:t>𝑖</m:t>
                                </m:r>
                              </m:sub>
                            </m:sSub>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𝐹</m:t>
                            </m:r>
                            <m:r>
                              <a:rPr kumimoji="1" lang="en-US" altLang="ja-JP" sz="2800" b="0" i="1" smtClean="0">
                                <a:latin typeface="Cambria Math" panose="02040503050406030204" pitchFamily="18" charset="0"/>
                                <a:ea typeface="Cambria Math" panose="02040503050406030204" pitchFamily="18" charset="0"/>
                              </a:rPr>
                              <m:t>𝛻𝜙</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𝐷</m:t>
                                </m:r>
                              </m:e>
                              <m:sub>
                                <m:r>
                                  <a:rPr kumimoji="1" lang="en-US" altLang="ja-JP" sz="2800" b="0" i="1" smtClean="0">
                                    <a:latin typeface="Cambria Math" panose="02040503050406030204" pitchFamily="18" charset="0"/>
                                    <a:ea typeface="Cambria Math" panose="02040503050406030204" pitchFamily="18" charset="0"/>
                                  </a:rPr>
                                  <m:t>𝑖</m:t>
                                </m:r>
                              </m:sub>
                            </m:sSub>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𝐸</m:t>
                            </m:r>
                          </m:e>
                          <m:sub>
                            <m:r>
                              <a:rPr kumimoji="1" lang="en-US" altLang="ja-JP" sz="2800" b="0" i="1" smtClean="0">
                                <a:latin typeface="Cambria Math" panose="02040503050406030204" pitchFamily="18" charset="0"/>
                                <a:ea typeface="Cambria Math" panose="02040503050406030204" pitchFamily="18" charset="0"/>
                              </a:rPr>
                              <m:t>𝑖</m:t>
                            </m:r>
                          </m:sub>
                        </m:sSub>
                        <m:d>
                          <m:dPr>
                            <m:ctrlPr>
                              <a:rPr kumimoji="1" lang="en-US" altLang="ja-JP" sz="2800" b="0" i="1" smtClean="0">
                                <a:latin typeface="Cambria Math" panose="02040503050406030204" pitchFamily="18" charset="0"/>
                                <a:ea typeface="Cambria Math" panose="02040503050406030204" pitchFamily="18" charset="0"/>
                              </a:rPr>
                            </m:ctrlPr>
                          </m:dPr>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𝐶</m:t>
                                </m:r>
                              </m:e>
                              <m:sub>
                                <m:r>
                                  <a:rPr kumimoji="1" lang="en-US" altLang="ja-JP" sz="2800" b="0" i="1" smtClean="0">
                                    <a:latin typeface="Cambria Math" panose="02040503050406030204" pitchFamily="18" charset="0"/>
                                    <a:ea typeface="Cambria Math" panose="02040503050406030204" pitchFamily="18" charset="0"/>
                                  </a:rPr>
                                  <m:t>𝑖</m:t>
                                </m:r>
                              </m:sub>
                            </m:sSub>
                          </m:e>
                        </m:d>
                      </m:oMath>
                    </m:oMathPara>
                  </a14:m>
                  <a:endParaRPr kumimoji="1" lang="ja-JP" altLang="en-US" sz="28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58206" y="4690163"/>
                  <a:ext cx="6675802" cy="819263"/>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2" name="テキスト ボックス 1"/>
          <p:cNvSpPr txBox="1"/>
          <p:nvPr/>
        </p:nvSpPr>
        <p:spPr>
          <a:xfrm>
            <a:off x="372232" y="4673218"/>
            <a:ext cx="8388424" cy="954107"/>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r>
              <a:rPr lang="en-US" altLang="ja-JP" sz="2800" dirty="0" smtClean="0"/>
              <a:t>We solve these 2 </a:t>
            </a:r>
            <a:r>
              <a:rPr lang="en-US" altLang="ja-JP" sz="2800" dirty="0" err="1" smtClean="0"/>
              <a:t>eqs</a:t>
            </a:r>
            <a:r>
              <a:rPr lang="en-US" altLang="ja-JP" sz="2800" dirty="0" smtClean="0"/>
              <a:t>. of the </a:t>
            </a:r>
            <a:r>
              <a:rPr lang="en-US" altLang="ja-JP" sz="2800" dirty="0" smtClean="0">
                <a:solidFill>
                  <a:srgbClr val="FF9900"/>
                </a:solidFill>
              </a:rPr>
              <a:t>multi-physics</a:t>
            </a:r>
            <a:r>
              <a:rPr lang="en-US" altLang="ja-JP" sz="2800" dirty="0" smtClean="0"/>
              <a:t> problem</a:t>
            </a:r>
            <a:br>
              <a:rPr lang="en-US" altLang="ja-JP" sz="2800" dirty="0" smtClean="0"/>
            </a:br>
            <a:r>
              <a:rPr lang="en-US" altLang="ja-JP" sz="2800" dirty="0" smtClean="0"/>
              <a:t>with a </a:t>
            </a:r>
            <a:r>
              <a:rPr lang="en-US" altLang="ja-JP" sz="2800" dirty="0" smtClean="0">
                <a:solidFill>
                  <a:srgbClr val="0070C0"/>
                </a:solidFill>
              </a:rPr>
              <a:t>weak-coupling</a:t>
            </a:r>
            <a:r>
              <a:rPr lang="en-US" altLang="ja-JP" sz="2800" dirty="0" smtClean="0"/>
              <a:t> method.</a:t>
            </a:r>
            <a:endParaRPr kumimoji="1" lang="ja-JP" altLang="en-US" sz="2800" dirty="0"/>
          </a:p>
        </p:txBody>
      </p:sp>
      <p:sp>
        <p:nvSpPr>
          <p:cNvPr id="5" name="スライド番号プレースホルダー 4"/>
          <p:cNvSpPr>
            <a:spLocks noGrp="1"/>
          </p:cNvSpPr>
          <p:nvPr>
            <p:ph type="sldNum" sz="quarter" idx="4"/>
          </p:nvPr>
        </p:nvSpPr>
        <p:spPr/>
        <p:txBody>
          <a:bodyPr/>
          <a:lstStyle/>
          <a:p>
            <a:r>
              <a:rPr lang="en-US" altLang="ja-JP" smtClean="0"/>
              <a:t>P. </a:t>
            </a:r>
            <a:fld id="{F8FDF831-B0A3-4B44-A20D-7581D5587101}" type="slidenum">
              <a:rPr lang="ja-JP" altLang="en-US" smtClean="0"/>
              <a:pPr/>
              <a:t>13</a:t>
            </a:fld>
            <a:endParaRPr lang="ja-JP" altLang="en-US" dirty="0"/>
          </a:p>
        </p:txBody>
      </p:sp>
      <mc:AlternateContent xmlns:mc="http://schemas.openxmlformats.org/markup-compatibility/2006" xmlns:a14="http://schemas.microsoft.com/office/drawing/2010/main">
        <mc:Choice Requires="a14">
          <p:graphicFrame>
            <p:nvGraphicFramePr>
              <p:cNvPr id="6" name="表 5"/>
              <p:cNvGraphicFramePr>
                <a:graphicFrameLocks noGrp="1"/>
              </p:cNvGraphicFramePr>
              <p:nvPr>
                <p:extLst>
                  <p:ext uri="{D42A27DB-BD31-4B8C-83A1-F6EECF244321}">
                    <p14:modId xmlns:p14="http://schemas.microsoft.com/office/powerpoint/2010/main" val="2429827697"/>
                  </p:ext>
                </p:extLst>
              </p:nvPr>
            </p:nvGraphicFramePr>
            <p:xfrm>
              <a:off x="4480075" y="656692"/>
              <a:ext cx="4599827" cy="2682240"/>
            </p:xfrm>
            <a:graphic>
              <a:graphicData uri="http://schemas.openxmlformats.org/drawingml/2006/table">
                <a:tbl>
                  <a:tblPr firstCol="1" lastCol="1">
                    <a:tableStyleId>{793D81CF-94F2-401A-BA57-92F5A7B2D0C5}</a:tableStyleId>
                  </a:tblPr>
                  <a:tblGrid>
                    <a:gridCol w="643833">
                      <a:extLst>
                        <a:ext uri="{9D8B030D-6E8A-4147-A177-3AD203B41FA5}">
                          <a16:colId xmlns:a16="http://schemas.microsoft.com/office/drawing/2014/main" val="3500702681"/>
                        </a:ext>
                      </a:extLst>
                    </a:gridCol>
                    <a:gridCol w="3955994">
                      <a:extLst>
                        <a:ext uri="{9D8B030D-6E8A-4147-A177-3AD203B41FA5}">
                          <a16:colId xmlns:a16="http://schemas.microsoft.com/office/drawing/2014/main" val="1023947618"/>
                        </a:ext>
                      </a:extLst>
                    </a:gridCol>
                  </a:tblGrid>
                  <a:tr h="242126">
                    <a:tc>
                      <a:txBody>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𝜅</m:t>
                                </m:r>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Electrical conductivity (S</a:t>
                          </a:r>
                          <a:r>
                            <a:rPr kumimoji="1" lang="en-US" altLang="ja-JP" sz="1600" b="0" baseline="0" dirty="0" smtClean="0"/>
                            <a:t> </a:t>
                          </a:r>
                          <a:r>
                            <a:rPr kumimoji="1" lang="en-US" altLang="ja-JP" sz="1600" b="0" dirty="0" smtClean="0"/>
                            <a:t>m</a:t>
                          </a:r>
                          <a:r>
                            <a:rPr kumimoji="1" lang="en-US" altLang="ja-JP" sz="1600" b="0" baseline="30000" dirty="0" smtClean="0"/>
                            <a:t>-1</a:t>
                          </a:r>
                          <a:r>
                            <a:rPr kumimoji="1" lang="en-US" altLang="ja-JP" sz="1600" b="0" dirty="0" smtClean="0"/>
                            <a:t>)</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37797"/>
                      </a:ext>
                    </a:extLst>
                  </a:tr>
                  <a:tr h="242126">
                    <a:tc>
                      <a:txBody>
                        <a:bodyPr/>
                        <a:lstStyle/>
                        <a:p>
                          <a:pPr/>
                          <a14:m>
                            <m:oMathPara xmlns:m="http://schemas.openxmlformats.org/officeDocument/2006/math">
                              <m:oMathParaPr>
                                <m:jc m:val="centerGroup"/>
                              </m:oMathParaPr>
                              <m:oMath xmlns:m="http://schemas.openxmlformats.org/officeDocument/2006/math">
                                <m:r>
                                  <m:rPr>
                                    <m:sty m:val="p"/>
                                  </m:rPr>
                                  <a:rPr kumimoji="1" lang="en-US" altLang="ja-JP" sz="1600" b="0" i="1" smtClean="0">
                                    <a:latin typeface="Cambria Math" panose="02040503050406030204" pitchFamily="18" charset="0"/>
                                  </a:rPr>
                                  <m:t>ϕ</m:t>
                                </m:r>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Electrostatic</a:t>
                          </a:r>
                          <a:r>
                            <a:rPr kumimoji="1" lang="en-US" altLang="ja-JP" sz="1600" b="0" baseline="0" dirty="0" smtClean="0"/>
                            <a:t> potential</a:t>
                          </a:r>
                          <a:r>
                            <a:rPr kumimoji="1" lang="ja-JP" altLang="en-US" sz="1600" b="0" dirty="0" smtClean="0"/>
                            <a:t> </a:t>
                          </a:r>
                          <a:r>
                            <a:rPr kumimoji="1" lang="en-US" altLang="ja-JP" sz="1600" b="0" dirty="0" smtClean="0"/>
                            <a:t>(V)</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3036979"/>
                      </a:ext>
                    </a:extLst>
                  </a:tr>
                  <a:tr h="242126">
                    <a:tc>
                      <a:txBody>
                        <a:bodyPr/>
                        <a:lstStyle/>
                        <a:p>
                          <a:pPr/>
                          <a14:m>
                            <m:oMathPara xmlns:m="http://schemas.openxmlformats.org/officeDocument/2006/math">
                              <m:oMathParaPr>
                                <m:jc m:val="centerGroup"/>
                              </m:oMathParaPr>
                              <m:oMath xmlns:m="http://schemas.openxmlformats.org/officeDocument/2006/math">
                                <m:r>
                                  <a:rPr kumimoji="1" lang="en-US" altLang="ja-JP" sz="1600" b="1" i="1" smtClean="0">
                                    <a:latin typeface="Cambria Math" panose="02040503050406030204" pitchFamily="18" charset="0"/>
                                  </a:rPr>
                                  <m:t>𝑱</m:t>
                                </m:r>
                              </m:oMath>
                            </m:oMathPara>
                          </a14:m>
                          <a:endParaRPr kumimoji="1" lang="ja-JP" altLang="en-US" sz="1600" b="1"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Current density (A m</a:t>
                          </a:r>
                          <a:r>
                            <a:rPr kumimoji="1" lang="en-US" altLang="ja-JP" sz="1600" b="0" baseline="30000" dirty="0" smtClean="0"/>
                            <a:t>-2</a:t>
                          </a:r>
                          <a:r>
                            <a:rPr kumimoji="1" lang="en-US" altLang="ja-JP" sz="1600" b="0" dirty="0" smtClean="0"/>
                            <a:t>)</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4762543"/>
                      </a:ext>
                    </a:extLst>
                  </a:tr>
                  <a:tr h="242126">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Molar</a:t>
                          </a:r>
                          <a:r>
                            <a:rPr kumimoji="1" lang="en-US" altLang="ja-JP" sz="1600" b="0" baseline="0" dirty="0" smtClean="0"/>
                            <a:t> concentration of ion </a:t>
                          </a:r>
                          <a14:m>
                            <m:oMath xmlns:m="http://schemas.openxmlformats.org/officeDocument/2006/math">
                              <m:r>
                                <a:rPr kumimoji="1" lang="en-US" altLang="ja-JP" sz="1600" b="0" i="1" baseline="0" smtClean="0">
                                  <a:latin typeface="Cambria Math" panose="02040503050406030204" pitchFamily="18" charset="0"/>
                                </a:rPr>
                                <m:t>𝑖</m:t>
                              </m:r>
                            </m:oMath>
                          </a14:m>
                          <a:r>
                            <a:rPr kumimoji="1" lang="ja-JP" altLang="en-US" sz="1600" b="0" dirty="0" smtClean="0"/>
                            <a:t> </a:t>
                          </a:r>
                          <a:r>
                            <a:rPr kumimoji="1" lang="en-US" altLang="ja-JP" sz="1600" b="0" dirty="0" smtClean="0"/>
                            <a:t>(</a:t>
                          </a:r>
                          <a:r>
                            <a:rPr kumimoji="1" lang="en-US" altLang="ja-JP" sz="1600" b="0" dirty="0" err="1" smtClean="0"/>
                            <a:t>mol</a:t>
                          </a:r>
                          <a:r>
                            <a:rPr kumimoji="1" lang="en-US" altLang="ja-JP" sz="1600" b="0" dirty="0" smtClean="0"/>
                            <a:t> m</a:t>
                          </a:r>
                          <a:r>
                            <a:rPr kumimoji="1" lang="en-US" altLang="ja-JP" sz="1600" b="0" baseline="30000" dirty="0" smtClean="0"/>
                            <a:t>-3</a:t>
                          </a:r>
                          <a:r>
                            <a:rPr kumimoji="1" lang="en-US" altLang="ja-JP" sz="1600" b="0" baseline="0" dirty="0" smtClean="0"/>
                            <a:t>)</a:t>
                          </a:r>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7088964"/>
                      </a:ext>
                    </a:extLst>
                  </a:tr>
                  <a:tr h="242126">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𝑧</m:t>
                                    </m:r>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Charge</a:t>
                          </a:r>
                          <a:r>
                            <a:rPr kumimoji="1" lang="en-US" altLang="ja-JP" sz="1600" b="0" baseline="0" dirty="0" smtClean="0"/>
                            <a:t> number of ion </a:t>
                          </a:r>
                          <a14:m>
                            <m:oMath xmlns:m="http://schemas.openxmlformats.org/officeDocument/2006/math">
                              <m:r>
                                <a:rPr kumimoji="1" lang="en-US" altLang="ja-JP" sz="1600" b="0" i="1" baseline="0" smtClean="0">
                                  <a:latin typeface="Cambria Math" panose="02040503050406030204" pitchFamily="18" charset="0"/>
                                </a:rPr>
                                <m:t>𝑖</m:t>
                              </m:r>
                            </m:oMath>
                          </a14:m>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5030373"/>
                      </a:ext>
                    </a:extLst>
                  </a:tr>
                  <a:tr h="242126">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𝑢</m:t>
                                    </m:r>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Mobility</a:t>
                          </a:r>
                          <a:r>
                            <a:rPr kumimoji="1" lang="en-US" altLang="ja-JP" sz="1600" b="0" baseline="0" dirty="0" smtClean="0"/>
                            <a:t> of ion </a:t>
                          </a:r>
                          <a14:m>
                            <m:oMath xmlns:m="http://schemas.openxmlformats.org/officeDocument/2006/math">
                              <m:r>
                                <a:rPr kumimoji="1" lang="en-US" altLang="ja-JP" sz="1600" b="0" i="1" baseline="0" smtClean="0">
                                  <a:latin typeface="Cambria Math" panose="02040503050406030204" pitchFamily="18" charset="0"/>
                                </a:rPr>
                                <m:t>𝑖</m:t>
                              </m:r>
                            </m:oMath>
                          </a14:m>
                          <a:r>
                            <a:rPr kumimoji="1" lang="ja-JP" altLang="en-US" sz="1600" b="0" dirty="0" smtClean="0"/>
                            <a:t> </a:t>
                          </a:r>
                          <a:r>
                            <a:rPr kumimoji="1" lang="en-US" altLang="ja-JP" sz="1600" b="0" dirty="0" smtClean="0"/>
                            <a:t>(m</a:t>
                          </a:r>
                          <a:r>
                            <a:rPr kumimoji="1" lang="en-US" altLang="ja-JP" sz="1600" b="0" baseline="30000" dirty="0" smtClean="0"/>
                            <a:t>2</a:t>
                          </a:r>
                          <a:r>
                            <a:rPr kumimoji="1" lang="en-US" altLang="ja-JP" sz="1600" b="0" dirty="0" smtClean="0"/>
                            <a:t> </a:t>
                          </a:r>
                          <a:r>
                            <a:rPr kumimoji="1" lang="en-US" altLang="ja-JP" sz="1600" b="0" dirty="0" err="1" smtClean="0"/>
                            <a:t>mol</a:t>
                          </a:r>
                          <a:r>
                            <a:rPr kumimoji="1" lang="en-US" altLang="ja-JP" sz="1600" b="0" dirty="0" smtClean="0"/>
                            <a:t> J</a:t>
                          </a:r>
                          <a:r>
                            <a:rPr kumimoji="1" lang="en-US" altLang="ja-JP" sz="1600" b="0" baseline="30000" dirty="0" smtClean="0"/>
                            <a:t>-1</a:t>
                          </a:r>
                          <a:r>
                            <a:rPr kumimoji="1" lang="en-US" altLang="ja-JP" sz="1600" b="0" dirty="0" smtClean="0"/>
                            <a:t> s</a:t>
                          </a:r>
                          <a:r>
                            <a:rPr kumimoji="1" lang="en-US" altLang="ja-JP" sz="1600" b="0" baseline="30000" dirty="0" smtClean="0"/>
                            <a:t>-1</a:t>
                          </a:r>
                          <a:r>
                            <a:rPr kumimoji="1" lang="en-US" altLang="ja-JP" sz="1600" b="0" baseline="0" dirty="0" smtClean="0"/>
                            <a:t>)</a:t>
                          </a:r>
                          <a:endParaRPr kumimoji="1" lang="ja-JP" altLang="en-US" sz="1600" b="0" dirty="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255115"/>
                      </a:ext>
                    </a:extLst>
                  </a:tr>
                  <a:tr h="242126">
                    <a:tc>
                      <a:txBody>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𝐹</m:t>
                                </m:r>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Faraday’s constant (F m</a:t>
                          </a:r>
                          <a:r>
                            <a:rPr kumimoji="1" lang="en-US" altLang="ja-JP" sz="1600" b="0" baseline="30000" dirty="0" smtClean="0"/>
                            <a:t>-1</a:t>
                          </a:r>
                          <a:r>
                            <a:rPr kumimoji="1" lang="en-US" altLang="ja-JP" sz="1600" b="0" baseline="0" dirty="0" smtClean="0"/>
                            <a:t>)</a:t>
                          </a:r>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467721"/>
                      </a:ext>
                    </a:extLst>
                  </a:tr>
                  <a:tr h="242126">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𝐷</m:t>
                                    </m:r>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600" b="0" baseline="0" dirty="0" smtClean="0"/>
                            <a:t>Diffusion coefficient of ion </a:t>
                          </a:r>
                          <a14:m>
                            <m:oMath xmlns:m="http://schemas.openxmlformats.org/officeDocument/2006/math">
                              <m:r>
                                <a:rPr kumimoji="1" lang="en-US" altLang="ja-JP" sz="1600" b="0" i="1" baseline="0" smtClean="0">
                                  <a:latin typeface="Cambria Math" panose="02040503050406030204" pitchFamily="18" charset="0"/>
                                </a:rPr>
                                <m:t>𝑖</m:t>
                              </m:r>
                            </m:oMath>
                          </a14:m>
                          <a:r>
                            <a:rPr kumimoji="1" lang="en-US" altLang="ja-JP" sz="1600" b="0" baseline="0" dirty="0" smtClean="0"/>
                            <a:t> (m</a:t>
                          </a:r>
                          <a:r>
                            <a:rPr kumimoji="1" lang="en-US" altLang="ja-JP" sz="1600" b="0" baseline="30000" dirty="0" smtClean="0"/>
                            <a:t>2</a:t>
                          </a:r>
                          <a:r>
                            <a:rPr kumimoji="1" lang="en-US" altLang="ja-JP" sz="1600" b="0" baseline="0" dirty="0" smtClean="0"/>
                            <a:t> s</a:t>
                          </a:r>
                          <a:r>
                            <a:rPr kumimoji="1" lang="en-US" altLang="ja-JP" sz="1600" b="0" baseline="30000" dirty="0" smtClean="0"/>
                            <a:t>-1</a:t>
                          </a:r>
                          <a:r>
                            <a:rPr kumimoji="1" lang="en-US" altLang="ja-JP" sz="1600" b="0" baseline="0" dirty="0" smtClean="0"/>
                            <a:t>)</a:t>
                          </a:r>
                          <a:endParaRPr kumimoji="1" lang="ja-JP" altLang="en-US" sz="1600" b="0" dirty="0"/>
                        </a:p>
                      </a:txBody>
                      <a:tcPr anchor="ct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1110612"/>
                      </a:ext>
                    </a:extLst>
                  </a:tr>
                </a:tbl>
              </a:graphicData>
            </a:graphic>
          </p:graphicFrame>
        </mc:Choice>
        <mc:Fallback xmlns="">
          <p:graphicFrame>
            <p:nvGraphicFramePr>
              <p:cNvPr id="6" name="表 5"/>
              <p:cNvGraphicFramePr>
                <a:graphicFrameLocks noGrp="1"/>
              </p:cNvGraphicFramePr>
              <p:nvPr>
                <p:extLst>
                  <p:ext uri="{D42A27DB-BD31-4B8C-83A1-F6EECF244321}">
                    <p14:modId xmlns:p14="http://schemas.microsoft.com/office/powerpoint/2010/main" val="2429827697"/>
                  </p:ext>
                </p:extLst>
              </p:nvPr>
            </p:nvGraphicFramePr>
            <p:xfrm>
              <a:off x="4480075" y="656692"/>
              <a:ext cx="4599827" cy="2682240"/>
            </p:xfrm>
            <a:graphic>
              <a:graphicData uri="http://schemas.openxmlformats.org/drawingml/2006/table">
                <a:tbl>
                  <a:tblPr firstCol="1" lastCol="1">
                    <a:tableStyleId>{793D81CF-94F2-401A-BA57-92F5A7B2D0C5}</a:tableStyleId>
                  </a:tblPr>
                  <a:tblGrid>
                    <a:gridCol w="643833">
                      <a:extLst>
                        <a:ext uri="{9D8B030D-6E8A-4147-A177-3AD203B41FA5}">
                          <a16:colId xmlns:a16="http://schemas.microsoft.com/office/drawing/2014/main" val="3500702681"/>
                        </a:ext>
                      </a:extLst>
                    </a:gridCol>
                    <a:gridCol w="3955994">
                      <a:extLst>
                        <a:ext uri="{9D8B030D-6E8A-4147-A177-3AD203B41FA5}">
                          <a16:colId xmlns:a16="http://schemas.microsoft.com/office/drawing/2014/main" val="1023947618"/>
                        </a:ext>
                      </a:extLst>
                    </a:gridCol>
                  </a:tblGrid>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3636" r="-614151" b="-725455"/>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Electrical conductivity (S</a:t>
                          </a:r>
                          <a:r>
                            <a:rPr kumimoji="1" lang="en-US" altLang="ja-JP" sz="1600" b="0" baseline="0" dirty="0" smtClean="0"/>
                            <a:t> </a:t>
                          </a:r>
                          <a:r>
                            <a:rPr kumimoji="1" lang="en-US" altLang="ja-JP" sz="1600" b="0" dirty="0" smtClean="0"/>
                            <a:t>m</a:t>
                          </a:r>
                          <a:r>
                            <a:rPr kumimoji="1" lang="en-US" altLang="ja-JP" sz="1600" b="0" baseline="30000" dirty="0" smtClean="0"/>
                            <a:t>-1</a:t>
                          </a:r>
                          <a:r>
                            <a:rPr kumimoji="1" lang="en-US" altLang="ja-JP" sz="1600" b="0" dirty="0" smtClean="0"/>
                            <a:t>)</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37797"/>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103636" r="-614151" b="-625455"/>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Electrostatic</a:t>
                          </a:r>
                          <a:r>
                            <a:rPr kumimoji="1" lang="en-US" altLang="ja-JP" sz="1600" b="0" baseline="0" dirty="0" smtClean="0"/>
                            <a:t> potential</a:t>
                          </a:r>
                          <a:r>
                            <a:rPr kumimoji="1" lang="ja-JP" altLang="en-US" sz="1600" b="0" dirty="0" smtClean="0"/>
                            <a:t> </a:t>
                          </a:r>
                          <a:r>
                            <a:rPr kumimoji="1" lang="en-US" altLang="ja-JP" sz="1600" b="0" dirty="0" smtClean="0"/>
                            <a:t>(V)</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3036979"/>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203636" r="-614151" b="-525455"/>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Current density (A m</a:t>
                          </a:r>
                          <a:r>
                            <a:rPr kumimoji="1" lang="en-US" altLang="ja-JP" sz="1600" b="0" baseline="30000" dirty="0" smtClean="0"/>
                            <a:t>-2</a:t>
                          </a:r>
                          <a:r>
                            <a:rPr kumimoji="1" lang="en-US" altLang="ja-JP" sz="1600" b="0" dirty="0" smtClean="0"/>
                            <a:t>)</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4762543"/>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298214" r="-614151" b="-416071"/>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6308" t="-298214" r="-154" b="-416071"/>
                          </a:stretch>
                        </a:blipFill>
                      </a:tcPr>
                    </a:tc>
                    <a:extLst>
                      <a:ext uri="{0D108BD9-81ED-4DB2-BD59-A6C34878D82A}">
                        <a16:rowId xmlns:a16="http://schemas.microsoft.com/office/drawing/2014/main" val="1757088964"/>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405455" r="-614151" b="-323636"/>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6308" t="-405455" r="-154" b="-323636"/>
                          </a:stretch>
                        </a:blipFill>
                      </a:tcPr>
                    </a:tc>
                    <a:extLst>
                      <a:ext uri="{0D108BD9-81ED-4DB2-BD59-A6C34878D82A}">
                        <a16:rowId xmlns:a16="http://schemas.microsoft.com/office/drawing/2014/main" val="3515030373"/>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505455" r="-614151" b="-223636"/>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6308" t="-505455" r="-154" b="-223636"/>
                          </a:stretch>
                        </a:blipFill>
                      </a:tcPr>
                    </a:tc>
                    <a:extLst>
                      <a:ext uri="{0D108BD9-81ED-4DB2-BD59-A6C34878D82A}">
                        <a16:rowId xmlns:a16="http://schemas.microsoft.com/office/drawing/2014/main" val="1907255115"/>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605455" r="-614151" b="-123636"/>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Faraday’s constant (F m</a:t>
                          </a:r>
                          <a:r>
                            <a:rPr kumimoji="1" lang="en-US" altLang="ja-JP" sz="1600" b="0" baseline="30000" dirty="0" smtClean="0"/>
                            <a:t>-1</a:t>
                          </a:r>
                          <a:r>
                            <a:rPr kumimoji="1" lang="en-US" altLang="ja-JP" sz="1600" b="0" baseline="0" dirty="0" smtClean="0"/>
                            <a:t>)</a:t>
                          </a:r>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467721"/>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705455" r="-614151" b="-23636"/>
                          </a:stretch>
                        </a:blipFill>
                      </a:tcPr>
                    </a:tc>
                    <a:tc>
                      <a:txBody>
                        <a:bodyPr/>
                        <a:lstStyle/>
                        <a:p>
                          <a:endParaRPr lang="ja-JP"/>
                        </a:p>
                      </a:txBody>
                      <a:tcPr anchor="ct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6308" t="-705455" r="-154" b="-23636"/>
                          </a:stretch>
                        </a:blipFill>
                      </a:tcPr>
                    </a:tc>
                    <a:extLst>
                      <a:ext uri="{0D108BD9-81ED-4DB2-BD59-A6C34878D82A}">
                        <a16:rowId xmlns:a16="http://schemas.microsoft.com/office/drawing/2014/main" val="821110612"/>
                      </a:ext>
                    </a:extLst>
                  </a:tr>
                </a:tbl>
              </a:graphicData>
            </a:graphic>
          </p:graphicFrame>
        </mc:Fallback>
      </mc:AlternateContent>
      <mc:AlternateContent xmlns:mc="http://schemas.openxmlformats.org/markup-compatibility/2006" xmlns:a14="http://schemas.microsoft.com/office/drawing/2010/main">
        <mc:Choice Requires="a14">
          <p:sp>
            <p:nvSpPr>
              <p:cNvPr id="10" name="正方形/長方形 9"/>
              <p:cNvSpPr/>
              <p:nvPr/>
            </p:nvSpPr>
            <p:spPr>
              <a:xfrm>
                <a:off x="1001135" y="1882386"/>
                <a:ext cx="2648802" cy="523220"/>
              </a:xfrm>
              <a:prstGeom prst="rect">
                <a:avLst/>
              </a:prstGeom>
            </p:spPr>
            <p:txBody>
              <a:bodyPr wrap="none">
                <a:spAutoFit/>
              </a:bodyPr>
              <a:lstStyle/>
              <a:p>
                <a:pPr marL="0" indent="0" algn="ctr">
                  <a:buNone/>
                </a:pPr>
                <a14:m>
                  <m:oMathPara xmlns:m="http://schemas.openxmlformats.org/officeDocument/2006/math">
                    <m:oMathParaPr>
                      <m:jc m:val="centerGroup"/>
                    </m:oMathParaPr>
                    <m:oMath xmlns:m="http://schemas.openxmlformats.org/officeDocument/2006/math">
                      <m:r>
                        <a:rPr lang="ja-JP" altLang="en-US" sz="2800" i="1">
                          <a:latin typeface="Cambria Math" panose="02040503050406030204" pitchFamily="18" charset="0"/>
                        </a:rPr>
                        <m:t>𝜅</m:t>
                      </m:r>
                      <m:sSup>
                        <m:sSupPr>
                          <m:ctrlPr>
                            <a:rPr lang="en-US" altLang="ja-JP" sz="2800" i="1">
                              <a:latin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m:t>
                          </m:r>
                        </m:e>
                        <m:sup>
                          <m:r>
                            <a:rPr lang="en-US" altLang="ja-JP" sz="2800" i="1">
                              <a:latin typeface="Cambria Math" panose="02040503050406030204" pitchFamily="18" charset="0"/>
                            </a:rPr>
                            <m:t>2</m:t>
                          </m:r>
                        </m:sup>
                      </m:sSup>
                      <m:r>
                        <a:rPr lang="ja-JP" altLang="en-US" sz="2800" i="1">
                          <a:latin typeface="Cambria Math" panose="02040503050406030204" pitchFamily="18" charset="0"/>
                        </a:rPr>
                        <m:t>𝜙</m:t>
                      </m:r>
                      <m:r>
                        <a:rPr lang="en-US" altLang="ja-JP" sz="2800" i="1">
                          <a:latin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𝑱</m:t>
                      </m:r>
                      <m:r>
                        <a:rPr lang="en-US" altLang="ja-JP" sz="2800" i="1">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0</m:t>
                      </m:r>
                    </m:oMath>
                  </m:oMathPara>
                </a14:m>
                <a:endParaRPr lang="en-US" altLang="ja-JP" sz="28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1001135" y="1882386"/>
                <a:ext cx="2648802" cy="523220"/>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6194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Flowchart</a:t>
            </a:r>
            <a:endParaRPr kumimoji="1" lang="ja-JP" altLang="en-US" dirty="0"/>
          </a:p>
        </p:txBody>
      </p:sp>
      <p:sp>
        <p:nvSpPr>
          <p:cNvPr id="27" name="コンテンツ プレースホルダー 2"/>
          <p:cNvSpPr>
            <a:spLocks noGrp="1"/>
          </p:cNvSpPr>
          <p:nvPr>
            <p:ph idx="1"/>
          </p:nvPr>
        </p:nvSpPr>
        <p:spPr>
          <a:xfrm>
            <a:off x="179512" y="620688"/>
            <a:ext cx="9073008" cy="785827"/>
          </a:xfrm>
        </p:spPr>
        <p:txBody>
          <a:bodyPr>
            <a:noAutofit/>
          </a:bodyPr>
          <a:lstStyle/>
          <a:p>
            <a:pPr marL="0" indent="0">
              <a:buNone/>
            </a:pPr>
            <a:r>
              <a:rPr lang="en-US" altLang="ja-JP" sz="2400" dirty="0" smtClean="0"/>
              <a:t>Our method adopts the </a:t>
            </a:r>
            <a:br>
              <a:rPr lang="en-US" altLang="ja-JP" sz="2400" dirty="0" smtClean="0"/>
            </a:br>
            <a:r>
              <a:rPr lang="en-US" altLang="ja-JP" sz="2400" u="sng" dirty="0" smtClean="0"/>
              <a:t>voxel-based finite volume</a:t>
            </a:r>
            <a:br>
              <a:rPr lang="en-US" altLang="ja-JP" sz="2400" u="sng" dirty="0" smtClean="0"/>
            </a:br>
            <a:r>
              <a:rPr lang="en-US" altLang="ja-JP" sz="2400" u="sng" dirty="0" smtClean="0"/>
              <a:t> method (Voxel FVM)</a:t>
            </a:r>
            <a:r>
              <a:rPr lang="en-US" altLang="ja-JP" sz="2400" dirty="0" smtClean="0"/>
              <a:t>.</a:t>
            </a:r>
            <a:endParaRPr kumimoji="1" lang="en-US" altLang="ja-JP" sz="2400" dirty="0" smtClean="0"/>
          </a:p>
        </p:txBody>
      </p:sp>
      <p:sp>
        <p:nvSpPr>
          <p:cNvPr id="6" name="テキスト ボックス 5"/>
          <p:cNvSpPr txBox="1"/>
          <p:nvPr/>
        </p:nvSpPr>
        <p:spPr>
          <a:xfrm>
            <a:off x="270285" y="4053846"/>
            <a:ext cx="2376264" cy="523220"/>
          </a:xfrm>
          <a:prstGeom prst="rect">
            <a:avLst/>
          </a:prstGeom>
          <a:solidFill>
            <a:srgbClr val="5988EF"/>
          </a:solidFill>
          <a:ln>
            <a:solidFill>
              <a:schemeClr val="tx1">
                <a:lumMod val="65000"/>
                <a:lumOff val="35000"/>
              </a:schemeClr>
            </a:solidFill>
          </a:ln>
          <a:effectLst>
            <a:outerShdw blurRad="50800" dist="38100" dir="2700000" algn="tl" rotWithShape="0">
              <a:prstClr val="black">
                <a:alpha val="40000"/>
              </a:prstClr>
            </a:outerShdw>
          </a:effectLst>
        </p:spPr>
        <p:txBody>
          <a:bodyPr wrap="square" rtlCol="0">
            <a:spAutoFit/>
          </a:bodyPr>
          <a:lstStyle/>
          <a:p>
            <a:r>
              <a:rPr kumimoji="1" lang="en-US" altLang="ja-JP" sz="2800" dirty="0" smtClean="0">
                <a:solidFill>
                  <a:schemeClr val="bg1"/>
                </a:solidFill>
              </a:rPr>
              <a:t>Voxel </a:t>
            </a:r>
            <a:r>
              <a:rPr lang="en-US" altLang="ja-JP" sz="2800" dirty="0" smtClean="0">
                <a:solidFill>
                  <a:schemeClr val="bg1"/>
                </a:solidFill>
              </a:rPr>
              <a:t>method</a:t>
            </a:r>
            <a:endParaRPr kumimoji="1" lang="en-US" altLang="ja-JP" sz="2800" dirty="0" smtClean="0">
              <a:solidFill>
                <a:schemeClr val="bg1"/>
              </a:solidFill>
            </a:endParaRPr>
          </a:p>
        </p:txBody>
      </p:sp>
      <p:sp>
        <p:nvSpPr>
          <p:cNvPr id="38" name="テキスト ボックス 37"/>
          <p:cNvSpPr txBox="1"/>
          <p:nvPr/>
        </p:nvSpPr>
        <p:spPr>
          <a:xfrm>
            <a:off x="287525" y="2204864"/>
            <a:ext cx="1278142" cy="523220"/>
          </a:xfrm>
          <a:prstGeom prst="rect">
            <a:avLst/>
          </a:prstGeom>
          <a:solidFill>
            <a:srgbClr val="FF7C80"/>
          </a:solidFill>
          <a:ln>
            <a:solidFill>
              <a:schemeClr val="tx1">
                <a:lumMod val="65000"/>
                <a:lumOff val="35000"/>
              </a:schemeClr>
            </a:solidFill>
          </a:ln>
          <a:effectLst>
            <a:outerShdw blurRad="50800" dist="38100" dir="2700000" algn="tl" rotWithShape="0">
              <a:prstClr val="black">
                <a:alpha val="40000"/>
              </a:prstClr>
            </a:outerShdw>
          </a:effectLst>
        </p:spPr>
        <p:txBody>
          <a:bodyPr wrap="square" rtlCol="0">
            <a:spAutoFit/>
          </a:bodyPr>
          <a:lstStyle/>
          <a:p>
            <a:pPr algn="ctr"/>
            <a:r>
              <a:rPr lang="en-US" altLang="ja-JP" sz="2800" dirty="0" smtClean="0"/>
              <a:t>FVM</a:t>
            </a:r>
            <a:endParaRPr kumimoji="1" lang="en-US" altLang="ja-JP" sz="2800" dirty="0" smtClean="0"/>
          </a:p>
        </p:txBody>
      </p:sp>
      <p:sp>
        <p:nvSpPr>
          <p:cNvPr id="21" name="テキスト ボックス 20"/>
          <p:cNvSpPr txBox="1"/>
          <p:nvPr/>
        </p:nvSpPr>
        <p:spPr>
          <a:xfrm>
            <a:off x="270285" y="4577066"/>
            <a:ext cx="3005826" cy="707886"/>
          </a:xfrm>
          <a:prstGeom prst="rect">
            <a:avLst/>
          </a:prstGeom>
          <a:noFill/>
        </p:spPr>
        <p:txBody>
          <a:bodyPr wrap="square" rtlCol="0">
            <a:spAutoFit/>
          </a:bodyPr>
          <a:lstStyle/>
          <a:p>
            <a:r>
              <a:rPr lang="en-US" altLang="ja-JP" sz="2000" dirty="0" smtClean="0"/>
              <a:t>Metal </a:t>
            </a:r>
            <a:r>
              <a:rPr lang="en-US" altLang="ja-JP" sz="2000" dirty="0"/>
              <a:t>shape and surface area are updated.</a:t>
            </a:r>
            <a:endParaRPr kumimoji="1" lang="ja-JP" altLang="en-US" sz="2000" dirty="0"/>
          </a:p>
        </p:txBody>
      </p:sp>
      <p:sp>
        <p:nvSpPr>
          <p:cNvPr id="24" name="テキスト ボックス 23"/>
          <p:cNvSpPr txBox="1"/>
          <p:nvPr/>
        </p:nvSpPr>
        <p:spPr>
          <a:xfrm>
            <a:off x="287524" y="2709504"/>
            <a:ext cx="3257853" cy="1015663"/>
          </a:xfrm>
          <a:prstGeom prst="rect">
            <a:avLst/>
          </a:prstGeom>
          <a:noFill/>
        </p:spPr>
        <p:txBody>
          <a:bodyPr wrap="square" rtlCol="0">
            <a:spAutoFit/>
          </a:bodyPr>
          <a:lstStyle/>
          <a:p>
            <a:r>
              <a:rPr lang="en-US" altLang="ja-JP" sz="2000" dirty="0" smtClean="0"/>
              <a:t>Corrosion </a:t>
            </a:r>
            <a:r>
              <a:rPr lang="en-US" altLang="ja-JP" sz="2000" dirty="0"/>
              <a:t>rates are calculated with considering </a:t>
            </a:r>
            <a:r>
              <a:rPr lang="en-US" altLang="ja-JP" sz="2000" dirty="0" smtClean="0"/>
              <a:t>the multi-physics </a:t>
            </a:r>
            <a:r>
              <a:rPr lang="en-US" altLang="ja-JP" sz="2000" dirty="0"/>
              <a:t>problem</a:t>
            </a:r>
            <a:r>
              <a:rPr lang="en-US" altLang="ja-JP" sz="2000" dirty="0" smtClean="0"/>
              <a:t>.</a:t>
            </a:r>
            <a:endParaRPr lang="en-US" altLang="ja-JP" sz="2000" dirty="0"/>
          </a:p>
        </p:txBody>
      </p:sp>
      <p:grpSp>
        <p:nvGrpSpPr>
          <p:cNvPr id="4" name="グループ化 3"/>
          <p:cNvGrpSpPr/>
          <p:nvPr/>
        </p:nvGrpSpPr>
        <p:grpSpPr>
          <a:xfrm>
            <a:off x="3923928" y="800708"/>
            <a:ext cx="4968552" cy="5452260"/>
            <a:chOff x="3528138" y="1001076"/>
            <a:chExt cx="4968552" cy="5452260"/>
          </a:xfrm>
        </p:grpSpPr>
        <p:grpSp>
          <p:nvGrpSpPr>
            <p:cNvPr id="32" name="グループ化 31"/>
            <p:cNvGrpSpPr/>
            <p:nvPr/>
          </p:nvGrpSpPr>
          <p:grpSpPr>
            <a:xfrm>
              <a:off x="3528138" y="1232688"/>
              <a:ext cx="4968552" cy="4860608"/>
              <a:chOff x="3528138" y="1232688"/>
              <a:chExt cx="4968552" cy="4860608"/>
            </a:xfrm>
          </p:grpSpPr>
          <p:grpSp>
            <p:nvGrpSpPr>
              <p:cNvPr id="25" name="グループ化 24"/>
              <p:cNvGrpSpPr/>
              <p:nvPr/>
            </p:nvGrpSpPr>
            <p:grpSpPr>
              <a:xfrm>
                <a:off x="3528138" y="1232688"/>
                <a:ext cx="4968552" cy="4860608"/>
                <a:chOff x="3577563" y="1032612"/>
                <a:chExt cx="4968552" cy="4860608"/>
              </a:xfrm>
            </p:grpSpPr>
            <p:grpSp>
              <p:nvGrpSpPr>
                <p:cNvPr id="37" name="グループ化 36"/>
                <p:cNvGrpSpPr/>
                <p:nvPr/>
              </p:nvGrpSpPr>
              <p:grpSpPr>
                <a:xfrm>
                  <a:off x="3577563" y="1337706"/>
                  <a:ext cx="4968552" cy="4356650"/>
                  <a:chOff x="899592" y="1384736"/>
                  <a:chExt cx="4968552" cy="4356650"/>
                </a:xfrm>
                <a:solidFill>
                  <a:schemeClr val="tx2"/>
                </a:solidFill>
              </p:grpSpPr>
              <p:sp>
                <p:nvSpPr>
                  <p:cNvPr id="34" name="正方形/長方形 33"/>
                  <p:cNvSpPr/>
                  <p:nvPr/>
                </p:nvSpPr>
                <p:spPr>
                  <a:xfrm>
                    <a:off x="899592" y="1384736"/>
                    <a:ext cx="4968552" cy="892136"/>
                  </a:xfrm>
                  <a:prstGeom prst="rect">
                    <a:avLst/>
                  </a:prstGeom>
                  <a:solidFill>
                    <a:srgbClr val="598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634118" y="1988840"/>
                    <a:ext cx="234026" cy="3672408"/>
                  </a:xfrm>
                  <a:prstGeom prst="rect">
                    <a:avLst/>
                  </a:prstGeom>
                  <a:solidFill>
                    <a:srgbClr val="598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99592" y="5143372"/>
                    <a:ext cx="4968552" cy="598014"/>
                  </a:xfrm>
                  <a:prstGeom prst="rect">
                    <a:avLst/>
                  </a:prstGeom>
                  <a:solidFill>
                    <a:srgbClr val="598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3577563" y="2373858"/>
                  <a:ext cx="4608512" cy="2628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739835" y="1486525"/>
                  <a:ext cx="42839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dirty="0"/>
                    <a:t>Form metal surface and calculate surface area in cells</a:t>
                  </a:r>
                  <a:endParaRPr kumimoji="1" lang="ja-JP" altLang="en-US" dirty="0"/>
                </a:p>
              </p:txBody>
            </p:sp>
            <p:sp>
              <p:nvSpPr>
                <p:cNvPr id="12" name="テキスト ボックス 11"/>
                <p:cNvSpPr txBox="1"/>
                <p:nvPr/>
              </p:nvSpPr>
              <p:spPr>
                <a:xfrm>
                  <a:off x="3730707" y="2564904"/>
                  <a:ext cx="43022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Solve electrostatic problem</a:t>
                  </a:r>
                  <a:endParaRPr kumimoji="1" lang="ja-JP" altLang="en-US" dirty="0"/>
                </a:p>
              </p:txBody>
            </p:sp>
            <p:sp>
              <p:nvSpPr>
                <p:cNvPr id="13" name="テキスト ボックス 12"/>
                <p:cNvSpPr txBox="1"/>
                <p:nvPr/>
              </p:nvSpPr>
              <p:spPr>
                <a:xfrm>
                  <a:off x="3721579" y="3429000"/>
                  <a:ext cx="4320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Calculate mass transports</a:t>
                  </a:r>
                  <a:endParaRPr kumimoji="1" lang="ja-JP" altLang="en-US" dirty="0"/>
                </a:p>
              </p:txBody>
            </p:sp>
            <p:sp>
              <p:nvSpPr>
                <p:cNvPr id="14" name="テキスト ボックス 13"/>
                <p:cNvSpPr txBox="1"/>
                <p:nvPr/>
              </p:nvSpPr>
              <p:spPr>
                <a:xfrm>
                  <a:off x="3739581" y="5186524"/>
                  <a:ext cx="4320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dirty="0" smtClean="0"/>
                    <a:t>Update </a:t>
                  </a:r>
                  <a:r>
                    <a:rPr lang="en-US" altLang="ja-JP" dirty="0" err="1" smtClean="0"/>
                    <a:t>VOF</a:t>
                  </a:r>
                  <a:r>
                    <a:rPr lang="en-US" altLang="ja-JP" dirty="0" smtClean="0"/>
                    <a:t> of cells</a:t>
                  </a:r>
                  <a:endParaRPr kumimoji="1" lang="en-US" altLang="ja-JP" dirty="0" smtClean="0"/>
                </a:p>
              </p:txBody>
            </p:sp>
            <p:cxnSp>
              <p:nvCxnSpPr>
                <p:cNvPr id="16" name="直線矢印コネクタ 15"/>
                <p:cNvCxnSpPr>
                  <a:stCxn id="10" idx="2"/>
                  <a:endCxn id="12" idx="0"/>
                </p:cNvCxnSpPr>
                <p:nvPr/>
              </p:nvCxnSpPr>
              <p:spPr>
                <a:xfrm>
                  <a:off x="5881819" y="2132856"/>
                  <a:ext cx="0" cy="43204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8" name="直線矢印コネクタ 17"/>
                <p:cNvCxnSpPr>
                  <a:stCxn id="12" idx="2"/>
                  <a:endCxn id="13" idx="0"/>
                </p:cNvCxnSpPr>
                <p:nvPr/>
              </p:nvCxnSpPr>
              <p:spPr>
                <a:xfrm>
                  <a:off x="5881819" y="2934236"/>
                  <a:ext cx="0" cy="49476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0" name="直線矢印コネクタ 19"/>
                <p:cNvCxnSpPr>
                  <a:stCxn id="28" idx="2"/>
                  <a:endCxn id="14" idx="0"/>
                </p:cNvCxnSpPr>
                <p:nvPr/>
              </p:nvCxnSpPr>
              <p:spPr>
                <a:xfrm>
                  <a:off x="5899821" y="4670725"/>
                  <a:ext cx="0" cy="5157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9" name="直線矢印コネクタ 28"/>
                <p:cNvCxnSpPr>
                  <a:endCxn id="10" idx="0"/>
                </p:cNvCxnSpPr>
                <p:nvPr/>
              </p:nvCxnSpPr>
              <p:spPr>
                <a:xfrm>
                  <a:off x="5881819" y="1032612"/>
                  <a:ext cx="0" cy="45391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39" name="直線矢印コネクタ 38"/>
                <p:cNvCxnSpPr>
                  <a:stCxn id="14" idx="2"/>
                </p:cNvCxnSpPr>
                <p:nvPr/>
              </p:nvCxnSpPr>
              <p:spPr>
                <a:xfrm>
                  <a:off x="5899821" y="5555856"/>
                  <a:ext cx="0" cy="33736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6" name="カギ線コネクタ 25"/>
                <p:cNvCxnSpPr>
                  <a:stCxn id="14" idx="3"/>
                  <a:endCxn id="10" idx="3"/>
                </p:cNvCxnSpPr>
                <p:nvPr/>
              </p:nvCxnSpPr>
              <p:spPr>
                <a:xfrm flipH="1" flipV="1">
                  <a:off x="8023803" y="1809691"/>
                  <a:ext cx="36258" cy="3561499"/>
                </a:xfrm>
                <a:prstGeom prst="bentConnector3">
                  <a:avLst>
                    <a:gd name="adj1" fmla="val -997308"/>
                  </a:avLst>
                </a:prstGeom>
                <a:ln>
                  <a:solidFill>
                    <a:schemeClr val="bg1"/>
                  </a:solidFill>
                  <a:tailEnd type="arrow"/>
                </a:ln>
                <a:effectLst/>
              </p:spPr>
              <p:style>
                <a:lnRef idx="2">
                  <a:schemeClr val="dk1"/>
                </a:lnRef>
                <a:fillRef idx="0">
                  <a:schemeClr val="dk1"/>
                </a:fillRef>
                <a:effectRef idx="1">
                  <a:schemeClr val="dk1"/>
                </a:effectRef>
                <a:fontRef idx="minor">
                  <a:schemeClr val="tx1"/>
                </a:fontRef>
              </p:style>
            </p:cxnSp>
          </p:grpSp>
          <p:sp>
            <p:nvSpPr>
              <p:cNvPr id="28" name="テキスト ボックス 27"/>
              <p:cNvSpPr txBox="1"/>
              <p:nvPr/>
            </p:nvSpPr>
            <p:spPr>
              <a:xfrm>
                <a:off x="3690156" y="4501469"/>
                <a:ext cx="4320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dirty="0" smtClean="0"/>
                  <a:t>Consider chemical reactions</a:t>
                </a:r>
                <a:endParaRPr kumimoji="1" lang="ja-JP" altLang="en-US" dirty="0"/>
              </a:p>
            </p:txBody>
          </p:sp>
          <p:cxnSp>
            <p:nvCxnSpPr>
              <p:cNvPr id="30" name="直線矢印コネクタ 29"/>
              <p:cNvCxnSpPr>
                <a:stCxn id="13" idx="2"/>
                <a:endCxn id="28" idx="0"/>
              </p:cNvCxnSpPr>
              <p:nvPr/>
            </p:nvCxnSpPr>
            <p:spPr>
              <a:xfrm>
                <a:off x="5832394" y="3998408"/>
                <a:ext cx="18002" cy="50306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
          <p:nvSpPr>
            <p:cNvPr id="33" name="テキスト ボックス 32"/>
            <p:cNvSpPr txBox="1"/>
            <p:nvPr/>
          </p:nvSpPr>
          <p:spPr>
            <a:xfrm>
              <a:off x="3681282" y="6084004"/>
              <a:ext cx="4320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dirty="0" smtClean="0"/>
                <a:t>End</a:t>
              </a:r>
              <a:endParaRPr kumimoji="1" lang="ja-JP" altLang="en-US" dirty="0"/>
            </a:p>
          </p:txBody>
        </p:sp>
        <p:sp>
          <p:nvSpPr>
            <p:cNvPr id="40" name="テキスト ボックス 39"/>
            <p:cNvSpPr txBox="1"/>
            <p:nvPr/>
          </p:nvSpPr>
          <p:spPr>
            <a:xfrm>
              <a:off x="3681155" y="1001076"/>
              <a:ext cx="4320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dirty="0" smtClean="0"/>
                <a:t>Start</a:t>
              </a:r>
              <a:endParaRPr kumimoji="1" lang="ja-JP" altLang="en-US" dirty="0"/>
            </a:p>
          </p:txBody>
        </p:sp>
      </p:gr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14</a:t>
            </a:fld>
            <a:endParaRPr lang="ja-JP" altLang="en-US" dirty="0"/>
          </a:p>
        </p:txBody>
      </p:sp>
    </p:spTree>
    <p:extLst>
      <p:ext uri="{BB962C8B-B14F-4D97-AF65-F5344CB8AC3E}">
        <p14:creationId xmlns:p14="http://schemas.microsoft.com/office/powerpoint/2010/main" val="49722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Point 1: Mass Conservation</a:t>
            </a:r>
            <a:endParaRPr kumimoji="1" lang="ja-JP" altLang="en-US" dirty="0"/>
          </a:p>
        </p:txBody>
      </p:sp>
      <p:sp>
        <p:nvSpPr>
          <p:cNvPr id="3" name="コンテンツ プレースホルダー 2"/>
          <p:cNvSpPr>
            <a:spLocks noGrp="1"/>
          </p:cNvSpPr>
          <p:nvPr>
            <p:ph idx="1"/>
          </p:nvPr>
        </p:nvSpPr>
        <p:spPr/>
        <p:txBody>
          <a:bodyPr/>
          <a:lstStyle/>
          <a:p>
            <a:r>
              <a:rPr lang="en-US" altLang="ja-JP" sz="2800" b="0" dirty="0"/>
              <a:t>Voxels are used as the control volumes of </a:t>
            </a:r>
            <a:r>
              <a:rPr lang="en-US" altLang="ja-JP" sz="2800" b="0" dirty="0" err="1"/>
              <a:t>FVM</a:t>
            </a:r>
            <a:r>
              <a:rPr lang="en-US" altLang="ja-JP" sz="2800" b="0" dirty="0"/>
              <a:t>.</a:t>
            </a:r>
          </a:p>
          <a:p>
            <a:r>
              <a:rPr lang="en-US" altLang="ja-JP" sz="2800" dirty="0" smtClean="0"/>
              <a:t>Due</a:t>
            </a:r>
            <a:r>
              <a:rPr lang="en-US" altLang="ja-JP" sz="2800" b="0" dirty="0" smtClean="0"/>
              <a:t> to the adoption of FVM, </a:t>
            </a:r>
            <a:r>
              <a:rPr lang="en-US" altLang="ja-JP" sz="2800" dirty="0" smtClean="0">
                <a:solidFill>
                  <a:srgbClr val="FF0000"/>
                </a:solidFill>
              </a:rPr>
              <a:t>mass c</a:t>
            </a:r>
            <a:r>
              <a:rPr lang="en-US" altLang="ja-JP" sz="2800" b="0" dirty="0" smtClean="0">
                <a:solidFill>
                  <a:srgbClr val="FF0000"/>
                </a:solidFill>
              </a:rPr>
              <a:t>onservation is perfectly satisfied</a:t>
            </a:r>
            <a:r>
              <a:rPr lang="en-US" altLang="ja-JP" sz="2800" b="0" dirty="0" smtClean="0"/>
              <a:t>.</a:t>
            </a:r>
          </a:p>
          <a:p>
            <a:endParaRPr lang="en-US" altLang="ja-JP" sz="2800" b="0" dirty="0"/>
          </a:p>
          <a:p>
            <a:endParaRPr lang="en-US" altLang="ja-JP" sz="2800" b="0" dirty="0" smtClean="0"/>
          </a:p>
          <a:p>
            <a:endParaRPr lang="en-US" altLang="ja-JP" sz="2800" b="0" dirty="0"/>
          </a:p>
          <a:p>
            <a:endParaRPr lang="en-US" altLang="ja-JP" sz="2800" b="0" dirty="0" smtClean="0"/>
          </a:p>
          <a:p>
            <a:endParaRPr lang="en-US" altLang="ja-JP" sz="2800" b="0" dirty="0"/>
          </a:p>
          <a:p>
            <a:endParaRPr lang="en-US" altLang="ja-JP" sz="2800" b="0" dirty="0" smtClean="0"/>
          </a:p>
          <a:p>
            <a:pPr marL="0" indent="0">
              <a:buNone/>
            </a:pPr>
            <a:endParaRPr lang="en-US" altLang="ja-JP" sz="1400" b="0" dirty="0" smtClean="0"/>
          </a:p>
          <a:p>
            <a:pPr marL="0" indent="0" algn="ctr" defTabSz="179388">
              <a:buNone/>
            </a:pPr>
            <a:r>
              <a:rPr lang="en-US" altLang="ja-JP" sz="2000" b="0" dirty="0" smtClean="0"/>
              <a:t>[Note]		We currently focus on 2D problems, </a:t>
            </a:r>
            <a:r>
              <a:rPr lang="en-US" altLang="ja-JP" sz="2000" dirty="0"/>
              <a:t/>
            </a:r>
            <a:br>
              <a:rPr lang="en-US" altLang="ja-JP" sz="2000" dirty="0"/>
            </a:br>
            <a:r>
              <a:rPr lang="en-US" altLang="ja-JP" sz="2000" dirty="0" smtClean="0"/>
              <a:t>			</a:t>
            </a:r>
            <a:r>
              <a:rPr lang="en-US" altLang="ja-JP" sz="2000" dirty="0"/>
              <a:t>	</a:t>
            </a:r>
            <a:r>
              <a:rPr lang="en-US" altLang="ja-JP" sz="2000" dirty="0" smtClean="0"/>
              <a:t>							</a:t>
            </a:r>
            <a:r>
              <a:rPr lang="en-US" altLang="ja-JP" sz="2000" b="0" dirty="0" smtClean="0"/>
              <a:t>this cell is not a voxel but a pixel in this study.</a:t>
            </a:r>
          </a:p>
          <a:p>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15</a:t>
            </a:fld>
            <a:endParaRPr lang="ja-JP" altLang="en-US" dirty="0"/>
          </a:p>
        </p:txBody>
      </p:sp>
      <mc:AlternateContent xmlns:mc="http://schemas.openxmlformats.org/markup-compatibility/2006" xmlns:a14="http://schemas.microsoft.com/office/drawing/2010/main">
        <mc:Choice Requires="a14">
          <p:graphicFrame>
            <p:nvGraphicFramePr>
              <p:cNvPr id="5" name="表 4"/>
              <p:cNvGraphicFramePr>
                <a:graphicFrameLocks noGrp="1"/>
              </p:cNvGraphicFramePr>
              <p:nvPr>
                <p:extLst>
                  <p:ext uri="{D42A27DB-BD31-4B8C-83A1-F6EECF244321}">
                    <p14:modId xmlns:p14="http://schemas.microsoft.com/office/powerpoint/2010/main" val="1366588557"/>
                  </p:ext>
                </p:extLst>
              </p:nvPr>
            </p:nvGraphicFramePr>
            <p:xfrm>
              <a:off x="4139953" y="3068960"/>
              <a:ext cx="4788531" cy="1415750"/>
            </p:xfrm>
            <a:graphic>
              <a:graphicData uri="http://schemas.openxmlformats.org/drawingml/2006/table">
                <a:tbl>
                  <a:tblPr>
                    <a:tableStyleId>{2D5ABB26-0587-4C30-8999-92F81FD0307C}</a:tableStyleId>
                  </a:tblPr>
                  <a:tblGrid>
                    <a:gridCol w="485048">
                      <a:extLst>
                        <a:ext uri="{9D8B030D-6E8A-4147-A177-3AD203B41FA5}">
                          <a16:colId xmlns:a16="http://schemas.microsoft.com/office/drawing/2014/main" val="20000"/>
                        </a:ext>
                      </a:extLst>
                    </a:gridCol>
                    <a:gridCol w="4303483">
                      <a:extLst>
                        <a:ext uri="{9D8B030D-6E8A-4147-A177-3AD203B41FA5}">
                          <a16:colId xmlns:a16="http://schemas.microsoft.com/office/drawing/2014/main" val="20001"/>
                        </a:ext>
                      </a:extLst>
                    </a:gridCol>
                  </a:tblGrid>
                  <a:tr h="233420">
                    <a:tc>
                      <a:txBody>
                        <a:bodyPr/>
                        <a:lstStyle/>
                        <a:p>
                          <a:pPr/>
                          <a14:m>
                            <m:oMathPara xmlns:m="http://schemas.openxmlformats.org/officeDocument/2006/math">
                              <m:oMathParaPr>
                                <m:jc m:val="centerGroup"/>
                              </m:oMathParaPr>
                              <m:oMath xmlns:m="http://schemas.openxmlformats.org/officeDocument/2006/math">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panose="02040503050406030204" pitchFamily="18" charset="0"/>
                                      </a:rPr>
                                      <m:t>𝐽</m:t>
                                    </m:r>
                                  </m:e>
                                </m:acc>
                              </m:oMath>
                            </m:oMathPara>
                          </a14:m>
                          <a:endParaRPr kumimoji="1" lang="ja-JP" altLang="en-US" sz="16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600" dirty="0" smtClean="0"/>
                            <a:t>Normal current density</a:t>
                          </a:r>
                          <a:r>
                            <a:rPr kumimoji="1" lang="ja-JP" altLang="en-US" sz="1600" dirty="0" smtClean="0"/>
                            <a:t> </a:t>
                          </a:r>
                          <a:r>
                            <a:rPr kumimoji="1" lang="en-US" altLang="ja-JP" sz="1600" dirty="0" smtClean="0"/>
                            <a:t>(A</a:t>
                          </a:r>
                          <a:r>
                            <a:rPr kumimoji="1" lang="en-US" altLang="ja-JP" sz="1600" baseline="0" dirty="0" smtClean="0"/>
                            <a:t> </a:t>
                          </a:r>
                          <a:r>
                            <a:rPr kumimoji="1" lang="en-US" altLang="ja-JP" sz="1600" dirty="0" smtClean="0"/>
                            <a:t>m</a:t>
                          </a:r>
                          <a:r>
                            <a:rPr kumimoji="1" lang="en-US" altLang="ja-JP" sz="1600" baseline="30000" dirty="0" smtClean="0"/>
                            <a:t>-2</a:t>
                          </a:r>
                          <a:r>
                            <a:rPr kumimoji="1" lang="en-US" altLang="ja-JP" sz="1600" baseline="0" dirty="0" smtClean="0"/>
                            <a:t>)</a:t>
                          </a:r>
                          <a:endParaRPr kumimoji="1" lang="ja-JP" altLang="en-US" sz="1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3420">
                    <a:tc>
                      <a:txBody>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𝜙</m:t>
                                </m:r>
                              </m:oMath>
                            </m:oMathPara>
                          </a14:m>
                          <a:endParaRPr kumimoji="1" lang="ja-JP"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600" dirty="0" smtClean="0"/>
                            <a:t>Electrostatic</a:t>
                          </a:r>
                          <a:r>
                            <a:rPr kumimoji="1" lang="en-US" altLang="ja-JP" sz="1600" baseline="0" dirty="0" smtClean="0"/>
                            <a:t> potential</a:t>
                          </a:r>
                          <a:r>
                            <a:rPr kumimoji="1" lang="ja-JP" altLang="en-US" sz="1600" dirty="0" smtClean="0"/>
                            <a:t> </a:t>
                          </a:r>
                          <a:r>
                            <a:rPr kumimoji="1" lang="en-US" altLang="ja-JP" sz="1600" dirty="0" smtClean="0"/>
                            <a:t>(V)</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03179">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panose="02040503050406030204" pitchFamily="18" charset="0"/>
                                          </a:rPr>
                                          <m:t>𝑁</m:t>
                                        </m:r>
                                      </m:e>
                                    </m:acc>
                                  </m:e>
                                  <m:sub>
                                    <m:r>
                                      <a:rPr kumimoji="1" lang="en-US" altLang="ja-JP" sz="1600" b="0" i="1" smtClean="0">
                                        <a:latin typeface="Cambria Math" panose="02040503050406030204" pitchFamily="18" charset="0"/>
                                      </a:rPr>
                                      <m:t>𝑖</m:t>
                                    </m:r>
                                  </m:sub>
                                </m:sSub>
                              </m:oMath>
                            </m:oMathPara>
                          </a14:m>
                          <a:endParaRPr kumimoji="1" lang="ja-JP" altLang="en-US" sz="16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600" dirty="0" smtClean="0"/>
                            <a:t>Normal molar flux density of ion </a:t>
                          </a:r>
                          <a:r>
                            <a:rPr kumimoji="1" lang="en-US" altLang="ja-JP" sz="1600" dirty="0" err="1" smtClean="0"/>
                            <a:t>i</a:t>
                          </a:r>
                          <a:r>
                            <a:rPr kumimoji="1" lang="en-US" altLang="ja-JP" sz="1600" dirty="0" smtClean="0"/>
                            <a:t> (</a:t>
                          </a:r>
                          <a:r>
                            <a:rPr kumimoji="1" lang="en-US" altLang="ja-JP" sz="1600" dirty="0" err="1" smtClean="0"/>
                            <a:t>mol</a:t>
                          </a:r>
                          <a:r>
                            <a:rPr kumimoji="1" lang="en-US" altLang="ja-JP" sz="1600" baseline="0" dirty="0" smtClean="0"/>
                            <a:t> m</a:t>
                          </a:r>
                          <a:r>
                            <a:rPr kumimoji="1" lang="en-US" altLang="ja-JP" sz="1600" baseline="30000" dirty="0" smtClean="0"/>
                            <a:t>-2</a:t>
                          </a:r>
                          <a:r>
                            <a:rPr kumimoji="1" lang="en-US" altLang="ja-JP" sz="1600" baseline="0" dirty="0" smtClean="0"/>
                            <a:t> s</a:t>
                          </a:r>
                          <a:r>
                            <a:rPr kumimoji="1" lang="en-US" altLang="ja-JP" sz="1600" baseline="30000" dirty="0" smtClean="0"/>
                            <a:t>-1</a:t>
                          </a:r>
                          <a:r>
                            <a:rPr kumimoji="1" lang="en-US" altLang="ja-JP" sz="1600" dirty="0" smtClean="0"/>
                            <a:t>)</a:t>
                          </a:r>
                          <a:endParaRPr kumimoji="1" lang="ja-JP"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33420">
                    <a:tc>
                      <a:txBody>
                        <a:bodyPr/>
                        <a:lstStyle/>
                        <a:p>
                          <a:pPr/>
                          <a14:m>
                            <m:oMathPara xmlns:m="http://schemas.openxmlformats.org/officeDocument/2006/math">
                              <m:oMathParaPr>
                                <m:jc m:val="centerGroup"/>
                              </m:oMathParaPr>
                              <m:oMath xmlns:m="http://schemas.openxmlformats.org/officeDocument/2006/math">
                                <m:sSub>
                                  <m:sSubPr>
                                    <m:ctrlPr>
                                      <a:rPr lang="en-US" altLang="ja-JP" sz="1600" b="0" i="1" baseline="0" smtClean="0">
                                        <a:latin typeface="Cambria Math" panose="02040503050406030204" pitchFamily="18" charset="0"/>
                                      </a:rPr>
                                    </m:ctrlPr>
                                  </m:sSubPr>
                                  <m:e>
                                    <m:r>
                                      <a:rPr lang="en-US" altLang="ja-JP" sz="1600" b="0" i="1" baseline="0" smtClean="0">
                                        <a:latin typeface="Cambria Math" panose="02040503050406030204" pitchFamily="18" charset="0"/>
                                      </a:rPr>
                                      <m:t>𝐶</m:t>
                                    </m:r>
                                  </m:e>
                                  <m:sub>
                                    <m:r>
                                      <a:rPr lang="en-US" altLang="ja-JP" sz="1600" b="0" i="1" baseline="0" smtClean="0">
                                        <a:latin typeface="Cambria Math" panose="02040503050406030204" pitchFamily="18" charset="0"/>
                                      </a:rPr>
                                      <m:t>𝑖</m:t>
                                    </m:r>
                                  </m:sub>
                                </m:sSub>
                              </m:oMath>
                            </m:oMathPara>
                          </a14:m>
                          <a:endParaRPr lang="ja-JP" altLang="en-US" sz="1600" i="1"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Molar</a:t>
                          </a:r>
                          <a:r>
                            <a:rPr kumimoji="1" lang="en-US" altLang="ja-JP" sz="1600" baseline="0" dirty="0" smtClean="0"/>
                            <a:t> concentration of ion </a:t>
                          </a:r>
                          <a:r>
                            <a:rPr kumimoji="1" lang="en-US" altLang="ja-JP" sz="1600" baseline="0" dirty="0" err="1" smtClean="0"/>
                            <a:t>i</a:t>
                          </a:r>
                          <a:r>
                            <a:rPr kumimoji="1" lang="ja-JP" altLang="en-US" sz="1600" dirty="0" smtClean="0"/>
                            <a:t> </a:t>
                          </a:r>
                          <a:r>
                            <a:rPr kumimoji="1" lang="en-US" altLang="ja-JP" sz="1600" dirty="0" smtClean="0"/>
                            <a:t>(</a:t>
                          </a:r>
                          <a:r>
                            <a:rPr kumimoji="1" lang="en-US" altLang="ja-JP" sz="1600" dirty="0" err="1" smtClean="0"/>
                            <a:t>mol</a:t>
                          </a:r>
                          <a:r>
                            <a:rPr kumimoji="1" lang="en-US" altLang="ja-JP" sz="1600" dirty="0" smtClean="0"/>
                            <a:t> m</a:t>
                          </a:r>
                          <a:r>
                            <a:rPr kumimoji="1" lang="en-US" altLang="ja-JP" sz="1600" baseline="30000" dirty="0" smtClean="0"/>
                            <a:t>-3</a:t>
                          </a:r>
                          <a:r>
                            <a:rPr kumimoji="1" lang="en-US" altLang="ja-JP" sz="1600" dirty="0" smtClean="0"/>
                            <a:t>)</a:t>
                          </a:r>
                          <a:endParaRPr kumimoji="1" lang="ja-JP" altLang="en-US" sz="16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mc:Choice>
        <mc:Fallback xmlns="">
          <p:graphicFrame>
            <p:nvGraphicFramePr>
              <p:cNvPr id="5" name="表 4"/>
              <p:cNvGraphicFramePr>
                <a:graphicFrameLocks noGrp="1"/>
              </p:cNvGraphicFramePr>
              <p:nvPr>
                <p:extLst>
                  <p:ext uri="{D42A27DB-BD31-4B8C-83A1-F6EECF244321}">
                    <p14:modId xmlns:p14="http://schemas.microsoft.com/office/powerpoint/2010/main" val="1366588557"/>
                  </p:ext>
                </p:extLst>
              </p:nvPr>
            </p:nvGraphicFramePr>
            <p:xfrm>
              <a:off x="4139953" y="3068960"/>
              <a:ext cx="4788531" cy="1415750"/>
            </p:xfrm>
            <a:graphic>
              <a:graphicData uri="http://schemas.openxmlformats.org/drawingml/2006/table">
                <a:tbl>
                  <a:tblPr>
                    <a:tableStyleId>{2D5ABB26-0587-4C30-8999-92F81FD0307C}</a:tableStyleId>
                  </a:tblPr>
                  <a:tblGrid>
                    <a:gridCol w="485048">
                      <a:extLst>
                        <a:ext uri="{9D8B030D-6E8A-4147-A177-3AD203B41FA5}">
                          <a16:colId xmlns:a16="http://schemas.microsoft.com/office/drawing/2014/main" val="20000"/>
                        </a:ext>
                      </a:extLst>
                    </a:gridCol>
                    <a:gridCol w="4303483">
                      <a:extLst>
                        <a:ext uri="{9D8B030D-6E8A-4147-A177-3AD203B41FA5}">
                          <a16:colId xmlns:a16="http://schemas.microsoft.com/office/drawing/2014/main" val="20001"/>
                        </a:ext>
                      </a:extLst>
                    </a:gridCol>
                  </a:tblGrid>
                  <a:tr h="342011">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5357" r="-883750" b="-339286"/>
                          </a:stretch>
                        </a:blipFill>
                      </a:tcPr>
                    </a:tc>
                    <a:tc>
                      <a:txBody>
                        <a:bodyPr/>
                        <a:lstStyle/>
                        <a:p>
                          <a:r>
                            <a:rPr kumimoji="1" lang="en-US" altLang="ja-JP" sz="1600" dirty="0" smtClean="0"/>
                            <a:t>Normal current </a:t>
                          </a:r>
                          <a:r>
                            <a:rPr kumimoji="1" lang="en-US" altLang="ja-JP" sz="1600" dirty="0" smtClean="0"/>
                            <a:t>density</a:t>
                          </a:r>
                          <a:r>
                            <a:rPr kumimoji="1" lang="ja-JP" altLang="en-US" sz="1600" dirty="0" smtClean="0"/>
                            <a:t> </a:t>
                          </a:r>
                          <a:r>
                            <a:rPr kumimoji="1" lang="en-US" altLang="ja-JP" sz="1600" dirty="0" smtClean="0"/>
                            <a:t>(A</a:t>
                          </a:r>
                          <a:r>
                            <a:rPr kumimoji="1" lang="en-US" altLang="ja-JP" sz="1600" baseline="0" dirty="0" smtClean="0"/>
                            <a:t> </a:t>
                          </a:r>
                          <a:r>
                            <a:rPr kumimoji="1" lang="en-US" altLang="ja-JP" sz="1600" dirty="0" smtClean="0"/>
                            <a:t>m</a:t>
                          </a:r>
                          <a:r>
                            <a:rPr kumimoji="1" lang="en-US" altLang="ja-JP" sz="1600" baseline="30000" dirty="0" smtClean="0"/>
                            <a:t>-2</a:t>
                          </a:r>
                          <a:r>
                            <a:rPr kumimoji="1" lang="en-US" altLang="ja-JP" sz="1600" baseline="0" dirty="0" smtClean="0"/>
                            <a:t>)</a:t>
                          </a:r>
                          <a:endParaRPr kumimoji="1" lang="ja-JP" altLang="en-US" sz="1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35280">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107273" r="-883750" b="-245455"/>
                          </a:stretch>
                        </a:blipFill>
                      </a:tcPr>
                    </a:tc>
                    <a:tc>
                      <a:txBody>
                        <a:bodyPr/>
                        <a:lstStyle/>
                        <a:p>
                          <a:r>
                            <a:rPr kumimoji="1" lang="en-US" altLang="ja-JP" sz="1600" dirty="0" smtClean="0"/>
                            <a:t>Electrostatic</a:t>
                          </a:r>
                          <a:r>
                            <a:rPr kumimoji="1" lang="en-US" altLang="ja-JP" sz="1600" baseline="0" dirty="0" smtClean="0"/>
                            <a:t> potential</a:t>
                          </a:r>
                          <a:r>
                            <a:rPr kumimoji="1" lang="ja-JP" altLang="en-US" sz="1600" dirty="0" smtClean="0"/>
                            <a:t> </a:t>
                          </a:r>
                          <a:r>
                            <a:rPr kumimoji="1" lang="en-US" altLang="ja-JP" sz="1600" dirty="0" smtClean="0"/>
                            <a:t>(V)</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03179">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170149" r="-883750" b="-101493"/>
                          </a:stretch>
                        </a:blipFill>
                      </a:tcPr>
                    </a:tc>
                    <a:tc>
                      <a:txBody>
                        <a:bodyPr/>
                        <a:lstStyle/>
                        <a:p>
                          <a:r>
                            <a:rPr kumimoji="1" lang="en-US" altLang="ja-JP" sz="1600" dirty="0" smtClean="0"/>
                            <a:t>Normal </a:t>
                          </a:r>
                          <a:r>
                            <a:rPr kumimoji="1" lang="en-US" altLang="ja-JP" sz="1600" dirty="0" smtClean="0"/>
                            <a:t>molar flux density of ion </a:t>
                          </a:r>
                          <a:r>
                            <a:rPr kumimoji="1" lang="en-US" altLang="ja-JP" sz="1600" dirty="0" err="1" smtClean="0"/>
                            <a:t>i</a:t>
                          </a:r>
                          <a:r>
                            <a:rPr kumimoji="1" lang="en-US" altLang="ja-JP" sz="1600" dirty="0" smtClean="0"/>
                            <a:t> (</a:t>
                          </a:r>
                          <a:r>
                            <a:rPr kumimoji="1" lang="en-US" altLang="ja-JP" sz="1600" dirty="0" err="1" smtClean="0"/>
                            <a:t>mol</a:t>
                          </a:r>
                          <a:r>
                            <a:rPr kumimoji="1" lang="en-US" altLang="ja-JP" sz="1600" baseline="0" dirty="0" smtClean="0"/>
                            <a:t> m</a:t>
                          </a:r>
                          <a:r>
                            <a:rPr kumimoji="1" lang="en-US" altLang="ja-JP" sz="1600" baseline="30000" dirty="0" smtClean="0"/>
                            <a:t>-2</a:t>
                          </a:r>
                          <a:r>
                            <a:rPr kumimoji="1" lang="en-US" altLang="ja-JP" sz="1600" baseline="0" dirty="0" smtClean="0"/>
                            <a:t> s</a:t>
                          </a:r>
                          <a:r>
                            <a:rPr kumimoji="1" lang="en-US" altLang="ja-JP" sz="1600" baseline="30000" dirty="0" smtClean="0"/>
                            <a:t>-1</a:t>
                          </a:r>
                          <a:r>
                            <a:rPr kumimoji="1" lang="en-US" altLang="ja-JP" sz="1600" dirty="0" smtClean="0"/>
                            <a:t>)</a:t>
                          </a:r>
                          <a:endParaRPr kumimoji="1" lang="ja-JP"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35280">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329091" r="-883750" b="-23636"/>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Molar</a:t>
                          </a:r>
                          <a:r>
                            <a:rPr kumimoji="1" lang="en-US" altLang="ja-JP" sz="1600" baseline="0" dirty="0" smtClean="0"/>
                            <a:t> concentration of ion </a:t>
                          </a:r>
                          <a:r>
                            <a:rPr kumimoji="1" lang="en-US" altLang="ja-JP" sz="1600" baseline="0" dirty="0" err="1" smtClean="0"/>
                            <a:t>i</a:t>
                          </a:r>
                          <a:r>
                            <a:rPr kumimoji="1" lang="ja-JP" altLang="en-US" sz="1600" dirty="0" smtClean="0"/>
                            <a:t> </a:t>
                          </a:r>
                          <a:r>
                            <a:rPr kumimoji="1" lang="en-US" altLang="ja-JP" sz="1600" dirty="0" smtClean="0"/>
                            <a:t>(</a:t>
                          </a:r>
                          <a:r>
                            <a:rPr kumimoji="1" lang="en-US" altLang="ja-JP" sz="1600" dirty="0" err="1" smtClean="0"/>
                            <a:t>mol</a:t>
                          </a:r>
                          <a:r>
                            <a:rPr kumimoji="1" lang="en-US" altLang="ja-JP" sz="1600" dirty="0" smtClean="0"/>
                            <a:t> m</a:t>
                          </a:r>
                          <a:r>
                            <a:rPr kumimoji="1" lang="en-US" altLang="ja-JP" sz="1600" baseline="30000" dirty="0" smtClean="0"/>
                            <a:t>-3</a:t>
                          </a:r>
                          <a:r>
                            <a:rPr kumimoji="1" lang="en-US" altLang="ja-JP" sz="1600" dirty="0" smtClean="0"/>
                            <a:t>)</a:t>
                          </a:r>
                          <a:endParaRPr kumimoji="1" lang="ja-JP" altLang="en-US" sz="16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mc:Fallback>
      </mc:AlternateContent>
      <p:pic>
        <p:nvPicPr>
          <p:cNvPr id="27" name="図 26"/>
          <p:cNvPicPr>
            <a:picLocks noChangeAspect="1"/>
          </p:cNvPicPr>
          <p:nvPr/>
        </p:nvPicPr>
        <p:blipFill>
          <a:blip r:embed="rId4"/>
          <a:stretch>
            <a:fillRect/>
          </a:stretch>
        </p:blipFill>
        <p:spPr>
          <a:xfrm>
            <a:off x="520101" y="2024844"/>
            <a:ext cx="3418066" cy="3439745"/>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1871700" y="2132856"/>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871700" y="2132856"/>
                <a:ext cx="300082" cy="403124"/>
              </a:xfrm>
              <a:prstGeom prst="rect">
                <a:avLst/>
              </a:prstGeom>
              <a:blipFill>
                <a:blip r:embed="rId5"/>
                <a:stretch>
                  <a:fillRect l="-6122" t="-1515" r="-6122"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2456355" y="2132856"/>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456355" y="2132856"/>
                <a:ext cx="300082" cy="403124"/>
              </a:xfrm>
              <a:prstGeom prst="rect">
                <a:avLst/>
              </a:prstGeom>
              <a:blipFill>
                <a:blip r:embed="rId6"/>
                <a:stretch>
                  <a:fillRect l="-8163" t="-1515" r="-4082"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3491880" y="3241900"/>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491880" y="3241900"/>
                <a:ext cx="300082" cy="403124"/>
              </a:xfrm>
              <a:prstGeom prst="rect">
                <a:avLst/>
              </a:prstGeom>
              <a:blipFill>
                <a:blip r:embed="rId7"/>
                <a:stretch>
                  <a:fillRect l="-8163" t="-1515" r="-4082"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3491880" y="3709952"/>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491880" y="3709952"/>
                <a:ext cx="300082" cy="403124"/>
              </a:xfrm>
              <a:prstGeom prst="rect">
                <a:avLst/>
              </a:prstGeom>
              <a:blipFill>
                <a:blip r:embed="rId8"/>
                <a:stretch>
                  <a:fillRect l="-8163" t="-1515" r="-4082"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331640" y="3717032"/>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331640" y="3717032"/>
                <a:ext cx="300082" cy="403124"/>
              </a:xfrm>
              <a:prstGeom prst="rect">
                <a:avLst/>
              </a:prstGeom>
              <a:blipFill>
                <a:blip r:embed="rId9"/>
                <a:stretch>
                  <a:fillRect l="-6000" t="-1515" r="-4000"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1331640" y="3248980"/>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331640" y="3248980"/>
                <a:ext cx="300082" cy="403124"/>
              </a:xfrm>
              <a:prstGeom prst="rect">
                <a:avLst/>
              </a:prstGeom>
              <a:blipFill>
                <a:blip r:embed="rId10"/>
                <a:stretch>
                  <a:fillRect l="-6000" t="-1515" r="-4000"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435714" y="4322020"/>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435714" y="4322020"/>
                <a:ext cx="300082" cy="403124"/>
              </a:xfrm>
              <a:prstGeom prst="rect">
                <a:avLst/>
              </a:prstGeom>
              <a:blipFill>
                <a:blip r:embed="rId11"/>
                <a:stretch>
                  <a:fillRect l="-8163" t="-1515" r="-4082"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1850953" y="4322020"/>
                <a:ext cx="300082" cy="403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850953" y="4322020"/>
                <a:ext cx="300082" cy="403124"/>
              </a:xfrm>
              <a:prstGeom prst="rect">
                <a:avLst/>
              </a:prstGeom>
              <a:blipFill>
                <a:blip r:embed="rId12"/>
                <a:stretch>
                  <a:fillRect l="-8163" t="-1515" r="-4082" b="-2272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78681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Point</a:t>
            </a:r>
            <a:r>
              <a:rPr kumimoji="1" lang="en-US" altLang="ja-JP" dirty="0" smtClean="0"/>
              <a:t> </a:t>
            </a:r>
            <a:r>
              <a:rPr kumimoji="1" lang="en-US" altLang="ja-JP" sz="3600" dirty="0" smtClean="0"/>
              <a:t>2: </a:t>
            </a:r>
            <a:r>
              <a:rPr kumimoji="1" lang="en-US" altLang="ja-JP" sz="3600" dirty="0" err="1" smtClean="0"/>
              <a:t>Electroneutrality</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en-US" altLang="ja-JP" sz="2800" dirty="0" smtClean="0"/>
                  <a:t>The following equation should be considered as an additional constraint of the mass transport analysis.</a:t>
                </a:r>
              </a:p>
              <a:p>
                <a:pPr marL="0" indent="0" algn="ctr">
                  <a:buNone/>
                </a:pPr>
                <a:r>
                  <a:rPr lang="en-US" altLang="ja-JP" sz="2800" dirty="0" smtClean="0"/>
                  <a:t> </a:t>
                </a:r>
                <a14:m>
                  <m:oMath xmlns:m="http://schemas.openxmlformats.org/officeDocument/2006/math">
                    <m:acc>
                      <m:accPr>
                        <m:chr m:val="̂"/>
                        <m:ctrlPr>
                          <a:rPr lang="en-US" altLang="ja-JP" sz="2800" b="0" i="1" smtClean="0">
                            <a:latin typeface="Cambria Math" panose="02040503050406030204" pitchFamily="18" charset="0"/>
                          </a:rPr>
                        </m:ctrlPr>
                      </m:accPr>
                      <m:e>
                        <m:r>
                          <a:rPr lang="en-US" altLang="ja-JP" sz="2800" b="0" i="1">
                            <a:latin typeface="Cambria Math" panose="02040503050406030204" pitchFamily="18" charset="0"/>
                          </a:rPr>
                          <m:t>𝐽</m:t>
                        </m:r>
                      </m:e>
                    </m:acc>
                    <m:r>
                      <a:rPr lang="en-US" altLang="ja-JP" sz="2800" b="0" i="1">
                        <a:latin typeface="Cambria Math" panose="02040503050406030204" pitchFamily="18" charset="0"/>
                      </a:rPr>
                      <m:t>=</m:t>
                    </m:r>
                    <m:r>
                      <a:rPr lang="en-US" altLang="ja-JP" sz="2800" b="0" i="1">
                        <a:latin typeface="Cambria Math" panose="02040503050406030204" pitchFamily="18" charset="0"/>
                      </a:rPr>
                      <m:t>𝐹</m:t>
                    </m:r>
                    <m:nary>
                      <m:naryPr>
                        <m:chr m:val="∑"/>
                        <m:supHide m:val="on"/>
                        <m:ctrlPr>
                          <a:rPr lang="en-US" altLang="ja-JP" sz="2800" b="0" i="1">
                            <a:latin typeface="Cambria Math" panose="02040503050406030204" pitchFamily="18" charset="0"/>
                          </a:rPr>
                        </m:ctrlPr>
                      </m:naryPr>
                      <m:sub>
                        <m:r>
                          <m:rPr>
                            <m:brk m:alnAt="7"/>
                          </m:rPr>
                          <a:rPr lang="en-US" altLang="ja-JP" sz="2800" b="0" i="1">
                            <a:latin typeface="Cambria Math" panose="02040503050406030204" pitchFamily="18" charset="0"/>
                          </a:rPr>
                          <m:t>𝑖</m:t>
                        </m:r>
                        <m:r>
                          <a:rPr lang="en-US" altLang="ja-JP" sz="2800" b="0" i="1">
                            <a:latin typeface="Cambria Math" panose="02040503050406030204" pitchFamily="18" charset="0"/>
                            <a:ea typeface="Cambria Math" panose="02040503050406030204" pitchFamily="18" charset="0"/>
                          </a:rPr>
                          <m:t>∈</m:t>
                        </m:r>
                        <m:r>
                          <a:rPr lang="en-US" altLang="ja-JP" sz="2800" b="0" i="1">
                            <a:latin typeface="Cambria Math" panose="02040503050406030204" pitchFamily="18" charset="0"/>
                            <a:ea typeface="Cambria Math" panose="02040503050406030204" pitchFamily="18" charset="0"/>
                          </a:rPr>
                          <m:t>𝕀</m:t>
                        </m:r>
                      </m:sub>
                      <m:sup/>
                      <m:e>
                        <m:sSub>
                          <m:sSubPr>
                            <m:ctrlPr>
                              <a:rPr lang="en-US" altLang="ja-JP" sz="2800" b="0" i="1">
                                <a:latin typeface="Cambria Math" panose="02040503050406030204" pitchFamily="18" charset="0"/>
                              </a:rPr>
                            </m:ctrlPr>
                          </m:sSubPr>
                          <m:e>
                            <m:r>
                              <a:rPr lang="en-US" altLang="ja-JP" sz="2800" b="0" i="1">
                                <a:latin typeface="Cambria Math" panose="02040503050406030204" pitchFamily="18" charset="0"/>
                              </a:rPr>
                              <m:t>𝑧</m:t>
                            </m:r>
                          </m:e>
                          <m:sub>
                            <m:r>
                              <a:rPr lang="en-US" altLang="ja-JP" sz="2800" b="0" i="1">
                                <a:latin typeface="Cambria Math" panose="02040503050406030204" pitchFamily="18" charset="0"/>
                              </a:rPr>
                              <m:t>𝑖</m:t>
                            </m:r>
                          </m:sub>
                        </m:sSub>
                        <m:sSub>
                          <m:sSubPr>
                            <m:ctrlPr>
                              <a:rPr lang="en-US" altLang="ja-JP" sz="2800" b="0" i="1">
                                <a:latin typeface="Cambria Math" panose="02040503050406030204" pitchFamily="18" charset="0"/>
                              </a:rPr>
                            </m:ctrlPr>
                          </m:sSubPr>
                          <m:e>
                            <m:acc>
                              <m:accPr>
                                <m:chr m:val="̂"/>
                                <m:ctrlPr>
                                  <a:rPr lang="en-US" altLang="ja-JP" sz="2800" b="0" i="1" smtClean="0">
                                    <a:latin typeface="Cambria Math" panose="02040503050406030204" pitchFamily="18" charset="0"/>
                                  </a:rPr>
                                </m:ctrlPr>
                              </m:accPr>
                              <m:e>
                                <m:r>
                                  <a:rPr lang="en-US" altLang="ja-JP" sz="2800" b="0" i="1">
                                    <a:latin typeface="Cambria Math" panose="02040503050406030204" pitchFamily="18" charset="0"/>
                                  </a:rPr>
                                  <m:t>𝑁</m:t>
                                </m:r>
                              </m:e>
                            </m:acc>
                          </m:e>
                          <m:sub>
                            <m:r>
                              <a:rPr lang="en-US" altLang="ja-JP" sz="2800" b="0" i="1">
                                <a:latin typeface="Cambria Math" panose="02040503050406030204" pitchFamily="18" charset="0"/>
                              </a:rPr>
                              <m:t>𝑖</m:t>
                            </m:r>
                          </m:sub>
                        </m:sSub>
                      </m:e>
                    </m:nary>
                    <m:r>
                      <a:rPr lang="en-US" altLang="ja-JP" sz="2800" b="0" i="1" smtClean="0">
                        <a:latin typeface="Cambria Math" panose="02040503050406030204" pitchFamily="18" charset="0"/>
                      </a:rPr>
                      <m:t>.</m:t>
                    </m:r>
                  </m:oMath>
                </a14:m>
                <a:endParaRPr lang="en-US" altLang="ja-JP" sz="2800" b="0" dirty="0" smtClean="0"/>
              </a:p>
              <a:p>
                <a:pPr marL="0" indent="0" algn="ctr">
                  <a:buNone/>
                </a:pPr>
                <a:endParaRPr lang="en-US" altLang="ja-JP" sz="2800" dirty="0" smtClean="0"/>
              </a:p>
              <a:p>
                <a:pPr marL="0" indent="0" algn="ctr">
                  <a:buNone/>
                </a:pPr>
                <a:endParaRPr lang="en-US" altLang="ja-JP" sz="2800" dirty="0"/>
              </a:p>
              <a:p>
                <a:pPr marL="0" indent="0" algn="ctr">
                  <a:buNone/>
                </a:pPr>
                <a:endParaRPr lang="en-US" altLang="ja-JP" sz="2800" dirty="0"/>
              </a:p>
              <a:p>
                <a:r>
                  <a:rPr lang="en-US" altLang="ja-JP" sz="2800" b="0" dirty="0" smtClean="0"/>
                  <a:t>In mass transport analysis, </a:t>
                </a:r>
                <a14:m>
                  <m:oMath xmlns:m="http://schemas.openxmlformats.org/officeDocument/2006/math">
                    <m:sSub>
                      <m:sSubPr>
                        <m:ctrlPr>
                          <a:rPr lang="en-US" altLang="ja-JP" sz="2800" b="0" i="1" dirty="0" smtClean="0">
                            <a:latin typeface="Cambria Math" panose="02040503050406030204" pitchFamily="18" charset="0"/>
                          </a:rPr>
                        </m:ctrlPr>
                      </m:sSubPr>
                      <m:e>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𝑁</m:t>
                            </m:r>
                          </m:e>
                        </m:acc>
                      </m:e>
                      <m:sub>
                        <m:r>
                          <a:rPr lang="en-US" altLang="ja-JP" sz="2800" b="0" i="1" dirty="0" smtClean="0">
                            <a:latin typeface="Cambria Math" panose="02040503050406030204" pitchFamily="18" charset="0"/>
                          </a:rPr>
                          <m:t>𝑖</m:t>
                        </m:r>
                      </m:sub>
                    </m:sSub>
                  </m:oMath>
                </a14:m>
                <a:r>
                  <a:rPr lang="en-US" altLang="ja-JP" sz="2800" b="0" dirty="0" smtClean="0"/>
                  <a:t>s are treated as unknowns and the solution is corrected with a  </a:t>
                </a:r>
                <a:r>
                  <a:rPr lang="en-US" altLang="ja-JP" sz="2800" b="0" dirty="0" smtClean="0">
                    <a:solidFill>
                      <a:srgbClr val="FF00FF"/>
                    </a:solidFill>
                  </a:rPr>
                  <a:t>projection method </a:t>
                </a:r>
                <a:r>
                  <a:rPr lang="en-US" altLang="ja-JP" sz="2800" b="0" dirty="0" smtClean="0"/>
                  <a:t>(similar to MAC method in CFD).</a:t>
                </a:r>
              </a:p>
              <a:p>
                <a:r>
                  <a:rPr lang="en-US" altLang="ja-JP" sz="2800" b="0" dirty="0" smtClean="0"/>
                  <a:t>Due to this treatment, </a:t>
                </a:r>
                <a:r>
                  <a:rPr lang="en-US" altLang="ja-JP" sz="2800" b="0" dirty="0" err="1" smtClean="0">
                    <a:solidFill>
                      <a:srgbClr val="FF0000"/>
                    </a:solidFill>
                  </a:rPr>
                  <a:t>electroneutrality</a:t>
                </a:r>
                <a:r>
                  <a:rPr lang="en-US" altLang="ja-JP" sz="2800" b="0" dirty="0" smtClean="0">
                    <a:solidFill>
                      <a:srgbClr val="FF0000"/>
                    </a:solidFill>
                  </a:rPr>
                  <a:t> is perfectly satisfied.</a:t>
                </a:r>
              </a:p>
              <a:p>
                <a:pPr marL="0" indent="0" algn="just">
                  <a:buNone/>
                </a:pPr>
                <a:endParaRPr lang="en-US" altLang="ja-JP" sz="1100" b="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2257" t="-1901" r="-49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16</a:t>
            </a:fld>
            <a:endParaRPr lang="ja-JP" altLang="en-US" dirty="0"/>
          </a:p>
        </p:txBody>
      </p:sp>
      <mc:AlternateContent xmlns:mc="http://schemas.openxmlformats.org/markup-compatibility/2006" xmlns:a14="http://schemas.microsoft.com/office/drawing/2010/main">
        <mc:Choice Requires="a14">
          <p:graphicFrame>
            <p:nvGraphicFramePr>
              <p:cNvPr id="6" name="表 5"/>
              <p:cNvGraphicFramePr>
                <a:graphicFrameLocks noGrp="1"/>
              </p:cNvGraphicFramePr>
              <p:nvPr>
                <p:extLst>
                  <p:ext uri="{D42A27DB-BD31-4B8C-83A1-F6EECF244321}">
                    <p14:modId xmlns:p14="http://schemas.microsoft.com/office/powerpoint/2010/main" val="2722482685"/>
                  </p:ext>
                </p:extLst>
              </p:nvPr>
            </p:nvGraphicFramePr>
            <p:xfrm>
              <a:off x="2154175" y="2111672"/>
              <a:ext cx="4824536" cy="1415752"/>
            </p:xfrm>
            <a:graphic>
              <a:graphicData uri="http://schemas.openxmlformats.org/drawingml/2006/table">
                <a:tbl>
                  <a:tblPr>
                    <a:tableStyleId>{2D5ABB26-0587-4C30-8999-92F81FD0307C}</a:tableStyleId>
                  </a:tblPr>
                  <a:tblGrid>
                    <a:gridCol w="488695">
                      <a:extLst>
                        <a:ext uri="{9D8B030D-6E8A-4147-A177-3AD203B41FA5}">
                          <a16:colId xmlns:a16="http://schemas.microsoft.com/office/drawing/2014/main" val="20000"/>
                        </a:ext>
                      </a:extLst>
                    </a:gridCol>
                    <a:gridCol w="4335841">
                      <a:extLst>
                        <a:ext uri="{9D8B030D-6E8A-4147-A177-3AD203B41FA5}">
                          <a16:colId xmlns:a16="http://schemas.microsoft.com/office/drawing/2014/main" val="20001"/>
                        </a:ext>
                      </a:extLst>
                    </a:gridCol>
                  </a:tblGrid>
                  <a:tr h="353938">
                    <a:tc>
                      <a:txBody>
                        <a:bodyPr/>
                        <a:lstStyle/>
                        <a:p>
                          <a:pPr/>
                          <a14:m>
                            <m:oMathPara xmlns:m="http://schemas.openxmlformats.org/officeDocument/2006/math">
                              <m:oMathParaPr>
                                <m:jc m:val="centerGroup"/>
                              </m:oMathParaPr>
                              <m:oMath xmlns:m="http://schemas.openxmlformats.org/officeDocument/2006/math">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panose="02040503050406030204" pitchFamily="18" charset="0"/>
                                      </a:rPr>
                                      <m:t>𝐽</m:t>
                                    </m:r>
                                  </m:e>
                                </m:acc>
                              </m:oMath>
                            </m:oMathPara>
                          </a14:m>
                          <a:endParaRPr kumimoji="1" lang="ja-JP" altLang="en-US" sz="16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600" dirty="0" smtClean="0"/>
                            <a:t>Normal current density</a:t>
                          </a:r>
                          <a:r>
                            <a:rPr kumimoji="1" lang="ja-JP" altLang="en-US" sz="1600" dirty="0" smtClean="0"/>
                            <a:t> </a:t>
                          </a:r>
                          <a:r>
                            <a:rPr kumimoji="1" lang="en-US" altLang="ja-JP" sz="1600" dirty="0" smtClean="0"/>
                            <a:t>(A</a:t>
                          </a:r>
                          <a:r>
                            <a:rPr kumimoji="1" lang="en-US" altLang="ja-JP" sz="1600" baseline="0" dirty="0" smtClean="0"/>
                            <a:t> </a:t>
                          </a:r>
                          <a:r>
                            <a:rPr kumimoji="1" lang="en-US" altLang="ja-JP" sz="1600" dirty="0" smtClean="0"/>
                            <a:t>m</a:t>
                          </a:r>
                          <a:r>
                            <a:rPr kumimoji="1" lang="en-US" altLang="ja-JP" sz="1600" baseline="30000" dirty="0" smtClean="0"/>
                            <a:t>-2</a:t>
                          </a:r>
                          <a:r>
                            <a:rPr kumimoji="1" lang="en-US" altLang="ja-JP" sz="1600" baseline="0" dirty="0" smtClean="0"/>
                            <a:t>)</a:t>
                          </a:r>
                          <a:endParaRPr kumimoji="1" lang="ja-JP" altLang="en-US" sz="1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53938">
                    <a:tc>
                      <a:txBody>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𝐹</m:t>
                                </m:r>
                              </m:oMath>
                            </m:oMathPara>
                          </a14:m>
                          <a:endParaRPr kumimoji="1" lang="ja-JP" altLang="en-US"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Faraday’s constant (C mol</a:t>
                          </a:r>
                          <a:r>
                            <a:rPr kumimoji="1" lang="en-US" altLang="ja-JP" sz="1600" b="0" baseline="30000" dirty="0" smtClean="0"/>
                            <a:t>-1</a:t>
                          </a:r>
                          <a:r>
                            <a:rPr kumimoji="1" lang="en-US" altLang="ja-JP" sz="1600" b="0" baseline="0" dirty="0" smtClean="0"/>
                            <a:t>)</a:t>
                          </a:r>
                          <a:endParaRPr kumimoji="1" lang="ja-JP" altLang="en-US" sz="1600" b="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53938">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𝑧</m:t>
                                    </m:r>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Charge</a:t>
                          </a:r>
                          <a:r>
                            <a:rPr kumimoji="1" lang="en-US" altLang="ja-JP" sz="1600" b="0" baseline="0" dirty="0" smtClean="0"/>
                            <a:t> number of ion </a:t>
                          </a:r>
                          <a14:m>
                            <m:oMath xmlns:m="http://schemas.openxmlformats.org/officeDocument/2006/math">
                              <m:r>
                                <a:rPr kumimoji="1" lang="en-US" altLang="ja-JP" sz="1600" b="0" i="1" baseline="0" smtClean="0">
                                  <a:latin typeface="Cambria Math" panose="02040503050406030204" pitchFamily="18" charset="0"/>
                                </a:rPr>
                                <m:t>𝑖</m:t>
                              </m:r>
                            </m:oMath>
                          </a14:m>
                          <a:endParaRPr kumimoji="1" lang="ja-JP" altLang="en-US" sz="1600" b="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61146843"/>
                      </a:ext>
                    </a:extLst>
                  </a:tr>
                  <a:tr h="353938">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panose="02040503050406030204" pitchFamily="18" charset="0"/>
                                          </a:rPr>
                                          <m:t>𝑁</m:t>
                                        </m:r>
                                      </m:e>
                                    </m:acc>
                                  </m:e>
                                  <m:sub>
                                    <m:r>
                                      <a:rPr kumimoji="1" lang="en-US" altLang="ja-JP" sz="1600" b="0" i="1" smtClean="0">
                                        <a:latin typeface="Cambria Math" panose="02040503050406030204" pitchFamily="18" charset="0"/>
                                      </a:rPr>
                                      <m:t>𝑖</m:t>
                                    </m:r>
                                  </m:sub>
                                </m:sSub>
                              </m:oMath>
                            </m:oMathPara>
                          </a14:m>
                          <a:endParaRPr kumimoji="1" lang="ja-JP" altLang="en-US" sz="1600" i="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600" dirty="0" smtClean="0"/>
                            <a:t>Normal molar flux density of ion </a:t>
                          </a:r>
                          <a14:m>
                            <m:oMath xmlns:m="http://schemas.openxmlformats.org/officeDocument/2006/math">
                              <m:r>
                                <a:rPr kumimoji="1" lang="en-US" altLang="ja-JP" sz="1600" b="0" i="1" smtClean="0">
                                  <a:latin typeface="Cambria Math" panose="02040503050406030204" pitchFamily="18" charset="0"/>
                                </a:rPr>
                                <m:t>𝑖</m:t>
                              </m:r>
                            </m:oMath>
                          </a14:m>
                          <a:r>
                            <a:rPr kumimoji="1" lang="en-US" altLang="ja-JP" sz="1600" dirty="0" smtClean="0"/>
                            <a:t> (</a:t>
                          </a:r>
                          <a:r>
                            <a:rPr kumimoji="1" lang="en-US" altLang="ja-JP" sz="1600" dirty="0" err="1" smtClean="0"/>
                            <a:t>mol</a:t>
                          </a:r>
                          <a:r>
                            <a:rPr kumimoji="1" lang="en-US" altLang="ja-JP" sz="1600" baseline="0" dirty="0" smtClean="0"/>
                            <a:t> m</a:t>
                          </a:r>
                          <a:r>
                            <a:rPr kumimoji="1" lang="en-US" altLang="ja-JP" sz="1600" baseline="30000" dirty="0" smtClean="0"/>
                            <a:t>-2</a:t>
                          </a:r>
                          <a:r>
                            <a:rPr kumimoji="1" lang="en-US" altLang="ja-JP" sz="1600" baseline="0" dirty="0" smtClean="0"/>
                            <a:t> s</a:t>
                          </a:r>
                          <a:r>
                            <a:rPr kumimoji="1" lang="en-US" altLang="ja-JP" sz="1600" baseline="30000" dirty="0" smtClean="0"/>
                            <a:t>-1</a:t>
                          </a:r>
                          <a:r>
                            <a:rPr kumimoji="1" lang="en-US" altLang="ja-JP" sz="1600" dirty="0" smtClean="0"/>
                            <a:t>)</a:t>
                          </a:r>
                          <a:endParaRPr kumimoji="1" lang="ja-JP"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mc:Choice>
        <mc:Fallback xmlns="">
          <p:graphicFrame>
            <p:nvGraphicFramePr>
              <p:cNvPr id="6" name="表 5"/>
              <p:cNvGraphicFramePr>
                <a:graphicFrameLocks noGrp="1"/>
              </p:cNvGraphicFramePr>
              <p:nvPr>
                <p:extLst>
                  <p:ext uri="{D42A27DB-BD31-4B8C-83A1-F6EECF244321}">
                    <p14:modId xmlns:p14="http://schemas.microsoft.com/office/powerpoint/2010/main" val="2722482685"/>
                  </p:ext>
                </p:extLst>
              </p:nvPr>
            </p:nvGraphicFramePr>
            <p:xfrm>
              <a:off x="2154175" y="2111672"/>
              <a:ext cx="4824536" cy="1415752"/>
            </p:xfrm>
            <a:graphic>
              <a:graphicData uri="http://schemas.openxmlformats.org/drawingml/2006/table">
                <a:tbl>
                  <a:tblPr>
                    <a:tableStyleId>{2D5ABB26-0587-4C30-8999-92F81FD0307C}</a:tableStyleId>
                  </a:tblPr>
                  <a:tblGrid>
                    <a:gridCol w="488695">
                      <a:extLst>
                        <a:ext uri="{9D8B030D-6E8A-4147-A177-3AD203B41FA5}">
                          <a16:colId xmlns:a16="http://schemas.microsoft.com/office/drawing/2014/main" val="20000"/>
                        </a:ext>
                      </a:extLst>
                    </a:gridCol>
                    <a:gridCol w="4335841">
                      <a:extLst>
                        <a:ext uri="{9D8B030D-6E8A-4147-A177-3AD203B41FA5}">
                          <a16:colId xmlns:a16="http://schemas.microsoft.com/office/drawing/2014/main" val="20001"/>
                        </a:ext>
                      </a:extLst>
                    </a:gridCol>
                  </a:tblGrid>
                  <a:tr h="353938">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5172" r="-891250" b="-318966"/>
                          </a:stretch>
                        </a:blipFill>
                      </a:tcPr>
                    </a:tc>
                    <a:tc>
                      <a:txBody>
                        <a:bodyPr/>
                        <a:lstStyle/>
                        <a:p>
                          <a:r>
                            <a:rPr kumimoji="1" lang="en-US" altLang="ja-JP" sz="1600" dirty="0" smtClean="0"/>
                            <a:t>Normal current </a:t>
                          </a:r>
                          <a:r>
                            <a:rPr kumimoji="1" lang="en-US" altLang="ja-JP" sz="1600" dirty="0" smtClean="0"/>
                            <a:t>density</a:t>
                          </a:r>
                          <a:r>
                            <a:rPr kumimoji="1" lang="ja-JP" altLang="en-US" sz="1600" dirty="0" smtClean="0"/>
                            <a:t> </a:t>
                          </a:r>
                          <a:r>
                            <a:rPr kumimoji="1" lang="en-US" altLang="ja-JP" sz="1600" dirty="0" smtClean="0"/>
                            <a:t>(A</a:t>
                          </a:r>
                          <a:r>
                            <a:rPr kumimoji="1" lang="en-US" altLang="ja-JP" sz="1600" baseline="0" dirty="0" smtClean="0"/>
                            <a:t> </a:t>
                          </a:r>
                          <a:r>
                            <a:rPr kumimoji="1" lang="en-US" altLang="ja-JP" sz="1600" dirty="0" smtClean="0"/>
                            <a:t>m</a:t>
                          </a:r>
                          <a:r>
                            <a:rPr kumimoji="1" lang="en-US" altLang="ja-JP" sz="1600" baseline="30000" dirty="0" smtClean="0"/>
                            <a:t>-2</a:t>
                          </a:r>
                          <a:r>
                            <a:rPr kumimoji="1" lang="en-US" altLang="ja-JP" sz="1600" baseline="0" dirty="0" smtClean="0"/>
                            <a:t>)</a:t>
                          </a:r>
                          <a:endParaRPr kumimoji="1" lang="ja-JP" altLang="en-US" sz="1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53938">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03390" r="-891250" b="-213559"/>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Faraday’s constant (C mol</a:t>
                          </a:r>
                          <a:r>
                            <a:rPr kumimoji="1" lang="en-US" altLang="ja-JP" sz="1600" b="0" baseline="30000" dirty="0" smtClean="0"/>
                            <a:t>-1</a:t>
                          </a:r>
                          <a:r>
                            <a:rPr kumimoji="1" lang="en-US" altLang="ja-JP" sz="1600" b="0" baseline="0" dirty="0" smtClean="0"/>
                            <a:t>)</a:t>
                          </a:r>
                          <a:endParaRPr kumimoji="1" lang="ja-JP" altLang="en-US" sz="1600" b="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53938">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206897" r="-891250" b="-117241"/>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236" t="-206897" r="-140" b="-117241"/>
                          </a:stretch>
                        </a:blipFill>
                      </a:tcPr>
                    </a:tc>
                    <a:extLst>
                      <a:ext uri="{0D108BD9-81ED-4DB2-BD59-A6C34878D82A}">
                        <a16:rowId xmlns:a16="http://schemas.microsoft.com/office/drawing/2014/main" val="2061146843"/>
                      </a:ext>
                    </a:extLst>
                  </a:tr>
                  <a:tr h="353938">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06897" r="-891250" b="-17241"/>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236" t="-306897" r="-140" b="-17241"/>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007448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t>Point</a:t>
            </a:r>
            <a:r>
              <a:rPr kumimoji="1" lang="en-US" altLang="ja-JP" dirty="0" smtClean="0"/>
              <a:t> 3: Implicit Time Integration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lgn="ctr" eaLnBrk="1" hangingPunct="1">
                  <a:buNone/>
                </a:pPr>
                <a:r>
                  <a:rPr lang="en-US" altLang="ja-JP" sz="2800" dirty="0" smtClean="0"/>
                  <a:t>In mass transport analysis with </a:t>
                </a:r>
                <a:r>
                  <a:rPr lang="en-US" altLang="ja-JP" sz="2800" dirty="0" smtClean="0">
                    <a:solidFill>
                      <a:srgbClr val="C00000"/>
                    </a:solidFill>
                  </a:rPr>
                  <a:t>implicit</a:t>
                </a:r>
                <a:r>
                  <a:rPr lang="en-US" altLang="ja-JP" sz="2800" dirty="0" smtClean="0"/>
                  <a:t> scheme,</a:t>
                </a:r>
                <a:br>
                  <a:rPr lang="en-US" altLang="ja-JP" sz="2800" dirty="0" smtClean="0"/>
                </a:br>
                <a14:m>
                  <m:oMath xmlns:m="http://schemas.openxmlformats.org/officeDocument/2006/math">
                    <m:sSub>
                      <m:sSubPr>
                        <m:ctrlPr>
                          <a:rPr lang="en-US" altLang="ja-JP" sz="2800" i="1" dirty="0">
                            <a:latin typeface="Cambria Math" panose="02040503050406030204" pitchFamily="18" charset="0"/>
                          </a:rPr>
                        </m:ctrlPr>
                      </m:sSub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𝑁</m:t>
                            </m:r>
                          </m:e>
                        </m:acc>
                      </m:e>
                      <m:sub>
                        <m:r>
                          <a:rPr lang="en-US" altLang="ja-JP" sz="2800" i="1" dirty="0">
                            <a:latin typeface="Cambria Math" panose="02040503050406030204" pitchFamily="18" charset="0"/>
                          </a:rPr>
                          <m:t>𝑖</m:t>
                        </m:r>
                      </m:sub>
                    </m:sSub>
                  </m:oMath>
                </a14:m>
                <a:r>
                  <a:rPr lang="en-US" altLang="ja-JP" sz="2800" dirty="0"/>
                  <a:t>s are treated as unknowns and the solution is </a:t>
                </a:r>
                <a:r>
                  <a:rPr lang="en-US" altLang="ja-JP" sz="2800" dirty="0" smtClean="0"/>
                  <a:t>given by solving a matrix equation for each time step.</a:t>
                </a:r>
              </a:p>
              <a:p>
                <a:pPr marL="0" indent="0" eaLnBrk="1" hangingPunct="1">
                  <a:buNone/>
                </a:pPr>
                <a:endParaRPr lang="en-US" altLang="ja-JP" sz="2800" b="1" i="1" u="sng" dirty="0" smtClean="0">
                  <a:effectLst>
                    <a:outerShdw blurRad="38100" dist="38100" dir="2700000" algn="tl">
                      <a:srgbClr val="000000">
                        <a:alpha val="43137"/>
                      </a:srgbClr>
                    </a:outerShdw>
                  </a:effectLst>
                </a:endParaRPr>
              </a:p>
              <a:p>
                <a:pPr lvl="2" eaLnBrk="1" hangingPunct="1">
                  <a:buFont typeface="Wingdings" panose="05000000000000000000" pitchFamily="2" charset="2"/>
                  <a:buChar char="l"/>
                </a:pPr>
                <a:r>
                  <a:rPr lang="en-US" altLang="ja-JP" sz="2800" dirty="0" smtClean="0"/>
                  <a:t>The formulation becomes complicated,</a:t>
                </a:r>
              </a:p>
              <a:p>
                <a:pPr lvl="2" eaLnBrk="1" hangingPunct="1">
                  <a:buFont typeface="Wingdings" panose="05000000000000000000" pitchFamily="2" charset="2"/>
                  <a:buChar char="l"/>
                </a:pPr>
                <a:r>
                  <a:rPr lang="en-US" altLang="ja-JP" sz="2800" dirty="0" smtClean="0"/>
                  <a:t>The analysis requires a matrix solver. BUT,</a:t>
                </a:r>
              </a:p>
              <a:p>
                <a:pPr lvl="2" eaLnBrk="1" hangingPunct="1">
                  <a:buFont typeface="Wingdings" panose="05000000000000000000" pitchFamily="2" charset="2"/>
                  <a:buChar char="l"/>
                </a:pPr>
                <a:r>
                  <a:rPr lang="en-US" altLang="ja-JP" sz="2800" dirty="0" smtClean="0"/>
                  <a:t>CFL condition needs not to be satisfied</a:t>
                </a:r>
                <a:br>
                  <a:rPr lang="en-US" altLang="ja-JP" sz="2800" dirty="0" smtClean="0"/>
                </a:br>
                <a:r>
                  <a:rPr lang="en-US" altLang="ja-JP" sz="2800" dirty="0" smtClean="0"/>
                  <a:t>and thus large </a:t>
                </a:r>
                <a14:m>
                  <m:oMath xmlns:m="http://schemas.openxmlformats.org/officeDocument/2006/math">
                    <m:r>
                      <m:rPr>
                        <m:sty m:val="p"/>
                      </m:rPr>
                      <a:rPr lang="en-US" altLang="ja-JP" sz="2800" b="0" i="0" smtClean="0">
                        <a:latin typeface="Cambria Math" panose="02040503050406030204" pitchFamily="18" charset="0"/>
                      </a:rPr>
                      <m:t>Δ</m:t>
                    </m:r>
                    <m:r>
                      <a:rPr lang="en-US" altLang="ja-JP" sz="2800" b="0" i="1" smtClean="0">
                        <a:latin typeface="Cambria Math" panose="02040503050406030204" pitchFamily="18" charset="0"/>
                      </a:rPr>
                      <m:t>𝑡</m:t>
                    </m:r>
                  </m:oMath>
                </a14:m>
                <a:r>
                  <a:rPr lang="en-US" altLang="ja-JP" sz="2800" dirty="0" smtClean="0"/>
                  <a:t> is acceptable.</a:t>
                </a:r>
              </a:p>
              <a:p>
                <a:pPr eaLnBrk="1" hangingPunct="1"/>
                <a:endParaRPr lang="en-US" altLang="ja-JP" sz="2800" dirty="0" smtClean="0"/>
              </a:p>
              <a:p>
                <a:pPr marL="0" indent="0" algn="ctr" eaLnBrk="1" hangingPunct="1">
                  <a:buNone/>
                </a:pPr>
                <a:r>
                  <a:rPr kumimoji="1" lang="en-US" altLang="ja-JP" sz="2800" b="1" u="sng" dirty="0" smtClean="0">
                    <a:solidFill>
                      <a:srgbClr val="FF0000"/>
                    </a:solidFill>
                    <a:effectLst>
                      <a:outerShdw blurRad="38100" dist="38100" dir="2700000" algn="tl">
                        <a:srgbClr val="000000">
                          <a:alpha val="43137"/>
                        </a:srgbClr>
                      </a:outerShdw>
                    </a:effectLst>
                  </a:rPr>
                  <a:t>In total, im</a:t>
                </a:r>
                <a:r>
                  <a:rPr lang="en-US" altLang="ja-JP" sz="2800" b="1" u="sng" dirty="0" smtClean="0">
                    <a:solidFill>
                      <a:srgbClr val="FF0000"/>
                    </a:solidFill>
                    <a:effectLst>
                      <a:outerShdw blurRad="38100" dist="38100" dir="2700000" algn="tl">
                        <a:srgbClr val="000000">
                          <a:alpha val="43137"/>
                        </a:srgbClr>
                      </a:outerShdw>
                    </a:effectLst>
                  </a:rPr>
                  <a:t>plicit scheme is faster</a:t>
                </a:r>
                <a:br>
                  <a:rPr lang="en-US" altLang="ja-JP" sz="2800" b="1" u="sng" dirty="0" smtClean="0">
                    <a:solidFill>
                      <a:srgbClr val="FF0000"/>
                    </a:solidFill>
                    <a:effectLst>
                      <a:outerShdw blurRad="38100" dist="38100" dir="2700000" algn="tl">
                        <a:srgbClr val="000000">
                          <a:alpha val="43137"/>
                        </a:srgbClr>
                      </a:outerShdw>
                    </a:effectLst>
                  </a:rPr>
                </a:br>
                <a:r>
                  <a:rPr lang="en-US" altLang="ja-JP" sz="2800" b="1" u="sng" dirty="0" smtClean="0">
                    <a:solidFill>
                      <a:srgbClr val="FF0000"/>
                    </a:solidFill>
                    <a:effectLst>
                      <a:outerShdw blurRad="38100" dist="38100" dir="2700000" algn="tl">
                        <a:srgbClr val="000000">
                          <a:alpha val="43137"/>
                        </a:srgbClr>
                      </a:outerShdw>
                    </a:effectLst>
                  </a:rPr>
                  <a:t>than explicit scheme.</a:t>
                </a:r>
                <a:endParaRPr kumimoji="1" lang="ja-JP" altLang="en-US" sz="2800" b="1" u="sng" dirty="0">
                  <a:solidFill>
                    <a:srgbClr val="FF0000"/>
                  </a:solidFill>
                  <a:effectLst>
                    <a:outerShdw blurRad="38100" dist="38100" dir="2700000" algn="tl">
                      <a:srgbClr val="000000">
                        <a:alpha val="43137"/>
                      </a:srgbClr>
                    </a:outerShdw>
                  </a:effectLst>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t="-1901" r="-253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sp>
        <p:nvSpPr>
          <p:cNvPr id="5" name="下矢印 4"/>
          <p:cNvSpPr/>
          <p:nvPr/>
        </p:nvSpPr>
        <p:spPr>
          <a:xfrm>
            <a:off x="4126715" y="2008548"/>
            <a:ext cx="89304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119922" y="4473116"/>
            <a:ext cx="89304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998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Boundary Conditions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70626" y="748696"/>
                <a:ext cx="5007213" cy="5596628"/>
              </a:xfrm>
            </p:spPr>
            <p:txBody>
              <a:bodyPr/>
              <a:lstStyle/>
              <a:p>
                <a:pPr marL="0" indent="0">
                  <a:buNone/>
                </a:pPr>
                <a:r>
                  <a:rPr lang="en-US" altLang="ja-JP" sz="2000" b="1" i="1" u="sng" dirty="0" smtClean="0">
                    <a:effectLst>
                      <a:outerShdw blurRad="38100" dist="38100" dir="2700000" algn="tl">
                        <a:srgbClr val="000000">
                          <a:alpha val="43137"/>
                        </a:srgbClr>
                      </a:outerShdw>
                    </a:effectLst>
                  </a:rPr>
                  <a:t>Electrostatic</a:t>
                </a:r>
                <a:r>
                  <a:rPr lang="en-US" altLang="ja-JP" sz="2000" b="1" i="1" u="sng" dirty="0" smtClean="0">
                    <a:solidFill>
                      <a:srgbClr val="0000CC"/>
                    </a:solidFill>
                    <a:effectLst>
                      <a:outerShdw blurRad="38100" dist="38100" dir="2700000" algn="tl">
                        <a:srgbClr val="000000">
                          <a:alpha val="43137"/>
                        </a:srgbClr>
                      </a:outerShdw>
                    </a:effectLst>
                  </a:rPr>
                  <a:t> </a:t>
                </a:r>
                <a:r>
                  <a:rPr lang="en-US" altLang="ja-JP" sz="2000" b="1" i="1" u="sng" dirty="0" smtClean="0">
                    <a:effectLst>
                      <a:outerShdw blurRad="38100" dist="38100" dir="2700000" algn="tl">
                        <a:srgbClr val="000000">
                          <a:alpha val="43137"/>
                        </a:srgbClr>
                      </a:outerShdw>
                    </a:effectLst>
                  </a:rPr>
                  <a:t>analysis</a:t>
                </a:r>
                <a:endParaRPr lang="ja-JP" altLang="en-US" sz="2000" b="1" i="1" u="sng" dirty="0">
                  <a:effectLst>
                    <a:outerShdw blurRad="38100" dist="38100" dir="2700000" algn="tl">
                      <a:srgbClr val="000000">
                        <a:alpha val="43137"/>
                      </a:srgbClr>
                    </a:outerShdw>
                  </a:effectLst>
                </a:endParaRPr>
              </a:p>
              <a:p>
                <a:pPr marL="0" indent="0" defTabSz="179388">
                  <a:lnSpc>
                    <a:spcPct val="150000"/>
                  </a:lnSpc>
                  <a:buNone/>
                </a:pPr>
                <a:r>
                  <a:rPr lang="en-US" altLang="ja-JP" sz="1800" b="0" dirty="0" smtClean="0"/>
                  <a:t>On CFRP:	</a:t>
                </a:r>
                <a14:m>
                  <m:oMath xmlns:m="http://schemas.openxmlformats.org/officeDocument/2006/math">
                    <m:acc>
                      <m:accPr>
                        <m:chr m:val="̂"/>
                        <m:ctrlPr>
                          <a:rPr lang="en-US" altLang="ja-JP" sz="1800" b="0" i="1" smtClean="0">
                            <a:latin typeface="Cambria Math" panose="02040503050406030204" pitchFamily="18" charset="0"/>
                          </a:rPr>
                        </m:ctrlPr>
                      </m:accPr>
                      <m:e>
                        <m:r>
                          <a:rPr lang="en-US" altLang="ja-JP" sz="1800" b="0" i="1" smtClean="0">
                            <a:latin typeface="Cambria Math" panose="02040503050406030204" pitchFamily="18" charset="0"/>
                          </a:rPr>
                          <m:t>𝐽</m:t>
                        </m:r>
                      </m:e>
                    </m:acc>
                    <m:r>
                      <a:rPr lang="en-US" altLang="ja-JP" sz="1800" b="0" i="1">
                        <a:latin typeface="Cambria Math"/>
                      </a:rPr>
                      <m:t>=</m:t>
                    </m:r>
                    <m:sSub>
                      <m:sSubPr>
                        <m:ctrlPr>
                          <a:rPr lang="en-US" altLang="ja-JP" sz="1800" b="0" i="1" smtClean="0">
                            <a:latin typeface="Cambria Math" panose="02040503050406030204" pitchFamily="18" charset="0"/>
                          </a:rPr>
                        </m:ctrlPr>
                      </m:sSubPr>
                      <m:e>
                        <m:r>
                          <a:rPr lang="en-US" altLang="ja-JP" sz="1800" b="0" i="1" smtClean="0">
                            <a:latin typeface="Cambria Math" panose="02040503050406030204" pitchFamily="18" charset="0"/>
                          </a:rPr>
                          <m:t>𝑃</m:t>
                        </m:r>
                      </m:e>
                      <m:sub>
                        <m:r>
                          <m:rPr>
                            <m:sty m:val="p"/>
                          </m:rPr>
                          <a:rPr lang="en-US" altLang="ja-JP" sz="1800" b="0" i="0" smtClean="0">
                            <a:latin typeface="Cambria Math" panose="02040503050406030204" pitchFamily="18" charset="0"/>
                          </a:rPr>
                          <m:t>cathode</m:t>
                        </m:r>
                      </m:sub>
                    </m:sSub>
                    <m:d>
                      <m:dPr>
                        <m:ctrlPr>
                          <a:rPr lang="en-US" altLang="ja-JP" sz="1800" b="0" i="1">
                            <a:latin typeface="Cambria Math" panose="02040503050406030204" pitchFamily="18" charset="0"/>
                          </a:rPr>
                        </m:ctrlPr>
                      </m:dPr>
                      <m:e>
                        <m:r>
                          <a:rPr lang="en-US" altLang="ja-JP" sz="1800" b="0" i="1" smtClean="0">
                            <a:latin typeface="Cambria Math" panose="02040503050406030204" pitchFamily="18" charset="0"/>
                          </a:rPr>
                          <m:t>𝜙</m:t>
                        </m:r>
                        <m:r>
                          <a:rPr lang="en-US" altLang="ja-JP" sz="1800" b="0" i="1">
                            <a:latin typeface="Cambria Math" panose="02040503050406030204" pitchFamily="18" charset="0"/>
                            <a:ea typeface="Cambria Math"/>
                          </a:rPr>
                          <m:t>,</m:t>
                        </m:r>
                        <m:r>
                          <m:rPr>
                            <m:nor/>
                          </m:rPr>
                          <a:rPr lang="en-US" altLang="ja-JP" sz="1800" b="0">
                            <a:latin typeface="Cambria Math"/>
                            <a:ea typeface="Cambria Math"/>
                          </a:rPr>
                          <m:t>pH</m:t>
                        </m:r>
                      </m:e>
                    </m:d>
                  </m:oMath>
                </a14:m>
                <a:r>
                  <a:rPr kumimoji="1" lang="en-US" altLang="ja-JP" sz="1800" b="0" dirty="0" smtClean="0"/>
                  <a:t>,</a:t>
                </a:r>
              </a:p>
              <a:p>
                <a:pPr marL="0" indent="0" defTabSz="179388">
                  <a:lnSpc>
                    <a:spcPct val="150000"/>
                  </a:lnSpc>
                  <a:buNone/>
                </a:pPr>
                <a:r>
                  <a:rPr lang="en-US" altLang="ja-JP" sz="1800" b="0" dirty="0" smtClean="0"/>
                  <a:t>On Al:			</a:t>
                </a:r>
                <a14:m>
                  <m:oMath xmlns:m="http://schemas.openxmlformats.org/officeDocument/2006/math">
                    <m:acc>
                      <m:accPr>
                        <m:chr m:val="̂"/>
                        <m:ctrlPr>
                          <a:rPr lang="en-US" altLang="ja-JP" sz="1800" b="0" i="1" smtClean="0">
                            <a:latin typeface="Cambria Math" panose="02040503050406030204" pitchFamily="18" charset="0"/>
                          </a:rPr>
                        </m:ctrlPr>
                      </m:accPr>
                      <m:e>
                        <m:r>
                          <a:rPr lang="en-US" altLang="ja-JP" sz="1800" b="0" i="1">
                            <a:latin typeface="Cambria Math"/>
                          </a:rPr>
                          <m:t>𝐽</m:t>
                        </m:r>
                      </m:e>
                    </m:acc>
                    <m:r>
                      <a:rPr lang="en-US" altLang="ja-JP" sz="1800" b="0" i="1">
                        <a:latin typeface="Cambria Math"/>
                      </a:rPr>
                      <m:t>=</m:t>
                    </m:r>
                    <m:sSub>
                      <m:sSubPr>
                        <m:ctrlPr>
                          <a:rPr lang="en-US" altLang="ja-JP" sz="1800" b="0" i="1" smtClean="0">
                            <a:latin typeface="Cambria Math" panose="02040503050406030204" pitchFamily="18" charset="0"/>
                          </a:rPr>
                        </m:ctrlPr>
                      </m:sSubPr>
                      <m:e>
                        <m:r>
                          <a:rPr lang="en-US" altLang="ja-JP" sz="1800" b="0" i="1">
                            <a:latin typeface="Cambria Math" panose="02040503050406030204" pitchFamily="18" charset="0"/>
                          </a:rPr>
                          <m:t>𝑃</m:t>
                        </m:r>
                      </m:e>
                      <m:sub>
                        <m:r>
                          <m:rPr>
                            <m:sty m:val="p"/>
                          </m:rPr>
                          <a:rPr lang="en-US" altLang="ja-JP" sz="1800" b="0" i="0" smtClean="0">
                            <a:latin typeface="Cambria Math" panose="02040503050406030204" pitchFamily="18" charset="0"/>
                          </a:rPr>
                          <m:t>anode</m:t>
                        </m:r>
                      </m:sub>
                    </m:sSub>
                    <m:d>
                      <m:dPr>
                        <m:ctrlPr>
                          <a:rPr lang="en-US" altLang="ja-JP" sz="1800" b="0" i="1">
                            <a:latin typeface="Cambria Math" panose="02040503050406030204" pitchFamily="18" charset="0"/>
                          </a:rPr>
                        </m:ctrlPr>
                      </m:dPr>
                      <m:e>
                        <m:r>
                          <a:rPr lang="en-US" altLang="ja-JP" sz="1800" b="0" i="1" smtClean="0">
                            <a:latin typeface="Cambria Math" panose="02040503050406030204" pitchFamily="18" charset="0"/>
                          </a:rPr>
                          <m:t>𝜙</m:t>
                        </m:r>
                        <m:r>
                          <a:rPr lang="en-US" altLang="ja-JP" sz="1800" b="0" i="1">
                            <a:latin typeface="Cambria Math" panose="02040503050406030204" pitchFamily="18" charset="0"/>
                            <a:ea typeface="Cambria Math"/>
                          </a:rPr>
                          <m:t>,</m:t>
                        </m:r>
                        <m:r>
                          <m:rPr>
                            <m:nor/>
                          </m:rPr>
                          <a:rPr lang="en-US" altLang="ja-JP" sz="1800" b="0">
                            <a:latin typeface="Cambria Math"/>
                            <a:ea typeface="Cambria Math"/>
                          </a:rPr>
                          <m:t>pH</m:t>
                        </m:r>
                      </m:e>
                    </m:d>
                  </m:oMath>
                </a14:m>
                <a:r>
                  <a:rPr lang="en-US" altLang="ja-JP" sz="1800" b="0" dirty="0" smtClean="0"/>
                  <a:t>,	</a:t>
                </a:r>
                <a:endParaRPr lang="en-US" altLang="ja-JP" sz="1800" b="0" dirty="0"/>
              </a:p>
              <a:p>
                <a:pPr marL="0" indent="0" defTabSz="179388">
                  <a:lnSpc>
                    <a:spcPct val="150000"/>
                  </a:lnSpc>
                  <a:buNone/>
                </a:pPr>
                <a:r>
                  <a:rPr lang="en-US" altLang="ja-JP" sz="1800" b="0" dirty="0" smtClean="0"/>
                  <a:t>On Air:			</a:t>
                </a:r>
                <a14:m>
                  <m:oMath xmlns:m="http://schemas.openxmlformats.org/officeDocument/2006/math">
                    <m:acc>
                      <m:accPr>
                        <m:chr m:val="̂"/>
                        <m:ctrlPr>
                          <a:rPr lang="en-US" altLang="ja-JP" sz="1800" b="0" i="1" smtClean="0">
                            <a:latin typeface="Cambria Math" panose="02040503050406030204" pitchFamily="18" charset="0"/>
                          </a:rPr>
                        </m:ctrlPr>
                      </m:accPr>
                      <m:e>
                        <m:r>
                          <a:rPr lang="en-US" altLang="ja-JP" sz="1800" b="0" i="1" smtClean="0">
                            <a:latin typeface="Cambria Math" panose="02040503050406030204" pitchFamily="18" charset="0"/>
                          </a:rPr>
                          <m:t>𝐽</m:t>
                        </m:r>
                      </m:e>
                    </m:acc>
                    <m:r>
                      <a:rPr lang="en-US" altLang="ja-JP" sz="1800" b="0" i="1">
                        <a:latin typeface="Cambria Math"/>
                      </a:rPr>
                      <m:t>=</m:t>
                    </m:r>
                    <m:r>
                      <a:rPr lang="en-US" altLang="ja-JP" sz="1800" b="0" i="1">
                        <a:latin typeface="Cambria Math"/>
                      </a:rPr>
                      <m:t>0</m:t>
                    </m:r>
                  </m:oMath>
                </a14:m>
                <a:r>
                  <a:rPr lang="en-US" altLang="ja-JP" sz="1800" b="0" dirty="0" smtClean="0"/>
                  <a:t>.</a:t>
                </a:r>
                <a:endParaRPr lang="en-US" altLang="ja-JP" sz="1800" b="0" dirty="0"/>
              </a:p>
              <a:p>
                <a:pPr marL="0" indent="0">
                  <a:buNone/>
                </a:pPr>
                <a:r>
                  <a:rPr kumimoji="1" lang="en-US" altLang="ja-JP" sz="2000" b="0" dirty="0" smtClean="0">
                    <a:solidFill>
                      <a:srgbClr val="008000"/>
                    </a:solidFill>
                  </a:rPr>
                  <a:t>Polarization curve </a:t>
                </a:r>
                <a:r>
                  <a:rPr kumimoji="1" lang="en-US" altLang="ja-JP" sz="2000" b="0" dirty="0" smtClean="0"/>
                  <a:t>represents relationship between </a:t>
                </a:r>
                <a14:m>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𝜙</m:t>
                        </m:r>
                        <m:r>
                          <a:rPr kumimoji="1" lang="en-US" altLang="ja-JP" sz="2000" b="0" i="1" smtClean="0">
                            <a:latin typeface="Cambria Math" panose="02040503050406030204" pitchFamily="18" charset="0"/>
                          </a:rPr>
                          <m:t>, </m:t>
                        </m:r>
                        <m:r>
                          <m:rPr>
                            <m:sty m:val="p"/>
                          </m:rPr>
                          <a:rPr kumimoji="1" lang="en-US" altLang="ja-JP" sz="2000" b="0" i="0" smtClean="0">
                            <a:latin typeface="Cambria Math" panose="02040503050406030204" pitchFamily="18" charset="0"/>
                          </a:rPr>
                          <m:t>pH</m:t>
                        </m:r>
                      </m:e>
                    </m:d>
                  </m:oMath>
                </a14:m>
                <a:r>
                  <a:rPr kumimoji="1" lang="en-US" altLang="ja-JP" sz="2000" b="0" dirty="0" smtClean="0"/>
                  <a:t> and </a:t>
                </a:r>
                <a14:m>
                  <m:oMath xmlns:m="http://schemas.openxmlformats.org/officeDocument/2006/math">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𝐽</m:t>
                        </m:r>
                      </m:e>
                    </m:acc>
                  </m:oMath>
                </a14:m>
                <a:r>
                  <a:rPr kumimoji="1" lang="en-US" altLang="ja-JP" sz="2000" b="0" dirty="0" smtClean="0"/>
                  <a:t>.</a:t>
                </a:r>
                <a:br>
                  <a:rPr kumimoji="1" lang="en-US" altLang="ja-JP" sz="2000" b="0" dirty="0" smtClean="0"/>
                </a:br>
                <a:endParaRPr kumimoji="1" lang="en-US" altLang="ja-JP" sz="1000" b="0" dirty="0" smtClean="0"/>
              </a:p>
              <a:p>
                <a:pPr marL="0" indent="0">
                  <a:buNone/>
                </a:pPr>
                <a:r>
                  <a:rPr lang="en-US" altLang="ja-JP" sz="2000" b="1" i="1" u="sng" dirty="0">
                    <a:effectLst>
                      <a:outerShdw blurRad="38100" dist="38100" dir="2700000" algn="tl">
                        <a:srgbClr val="000000">
                          <a:alpha val="43137"/>
                        </a:srgbClr>
                      </a:outerShdw>
                    </a:effectLst>
                  </a:rPr>
                  <a:t>Mass transport analysis</a:t>
                </a:r>
                <a:endParaRPr lang="ja-JP" altLang="en-US" sz="2000" b="1" i="1" u="sng" dirty="0">
                  <a:effectLst>
                    <a:outerShdw blurRad="38100" dist="38100" dir="2700000" algn="tl">
                      <a:srgbClr val="000000">
                        <a:alpha val="43137"/>
                      </a:srgbClr>
                    </a:outerShdw>
                  </a:effectLst>
                </a:endParaRPr>
              </a:p>
              <a:p>
                <a:pPr marL="0" indent="0" defTabSz="179388">
                  <a:lnSpc>
                    <a:spcPct val="150000"/>
                  </a:lnSpc>
                  <a:buNone/>
                </a:pPr>
                <a:r>
                  <a:rPr lang="en-US" altLang="ja-JP" sz="1800" dirty="0" smtClean="0"/>
                  <a:t>On CFRP:	</a:t>
                </a:r>
                <a14:m>
                  <m:oMath xmlns:m="http://schemas.openxmlformats.org/officeDocument/2006/math">
                    <m:sSub>
                      <m:sSubPr>
                        <m:ctrlPr>
                          <a:rPr lang="en-US" altLang="ja-JP" sz="1800" i="1">
                            <a:latin typeface="Cambria Math" panose="02040503050406030204" pitchFamily="18" charset="0"/>
                          </a:rPr>
                        </m:ctrlPr>
                      </m:sSubPr>
                      <m:e>
                        <m:acc>
                          <m:accPr>
                            <m:chr m:val="̂"/>
                            <m:ctrlPr>
                              <a:rPr lang="en-US" altLang="ja-JP" sz="1800" i="1">
                                <a:latin typeface="Cambria Math" panose="02040503050406030204" pitchFamily="18" charset="0"/>
                              </a:rPr>
                            </m:ctrlPr>
                          </m:accPr>
                          <m:e>
                            <m:r>
                              <a:rPr lang="en-US" altLang="ja-JP" sz="1800" i="1">
                                <a:latin typeface="Cambria Math"/>
                              </a:rPr>
                              <m:t>𝑁</m:t>
                            </m:r>
                          </m:e>
                        </m:acc>
                      </m:e>
                      <m:sub>
                        <m:r>
                          <a:rPr lang="en-US" altLang="ja-JP" sz="1800" i="1">
                            <a:latin typeface="Cambria Math"/>
                          </a:rPr>
                          <m:t>𝑖</m:t>
                        </m:r>
                      </m:sub>
                    </m:sSub>
                    <m:r>
                      <a:rPr lang="en-US" altLang="ja-JP" sz="1800">
                        <a:latin typeface="Cambria Math"/>
                      </a:rPr>
                      <m:t>=</m:t>
                    </m:r>
                    <m:f>
                      <m:fPr>
                        <m:ctrlPr>
                          <a:rPr lang="en-US" altLang="ja-JP" sz="1800" i="1">
                            <a:latin typeface="Cambria Math" panose="02040503050406030204" pitchFamily="18" charset="0"/>
                          </a:rPr>
                        </m:ctrlPr>
                      </m:fPr>
                      <m:num>
                        <m:sSubSup>
                          <m:sSubSupPr>
                            <m:ctrlPr>
                              <a:rPr lang="en-US" altLang="ja-JP" sz="1800" i="1">
                                <a:latin typeface="Cambria Math" panose="02040503050406030204" pitchFamily="18" charset="0"/>
                              </a:rPr>
                            </m:ctrlPr>
                          </m:sSubSupPr>
                          <m:e>
                            <m:r>
                              <a:rPr lang="en-US" altLang="ja-JP" sz="1800" i="1">
                                <a:latin typeface="Cambria Math"/>
                              </a:rPr>
                              <m:t>𝜆</m:t>
                            </m:r>
                          </m:e>
                          <m:sub>
                            <m:r>
                              <a:rPr lang="en-US" altLang="ja-JP" sz="1800" i="1">
                                <a:latin typeface="Cambria Math"/>
                              </a:rPr>
                              <m:t>𝑖</m:t>
                            </m:r>
                          </m:sub>
                          <m:sup>
                            <m:r>
                              <m:rPr>
                                <m:sty m:val="p"/>
                              </m:rPr>
                              <a:rPr lang="en-US" altLang="ja-JP" sz="1800">
                                <a:latin typeface="Cambria Math" panose="02040503050406030204" pitchFamily="18" charset="0"/>
                              </a:rPr>
                              <m:t>CFRP</m:t>
                            </m:r>
                          </m:sup>
                        </m:sSubSup>
                      </m:num>
                      <m:den>
                        <m:r>
                          <a:rPr lang="en-US" altLang="ja-JP" sz="1800" i="1">
                            <a:latin typeface="Cambria Math"/>
                          </a:rPr>
                          <m:t>𝐹</m:t>
                        </m:r>
                        <m:r>
                          <a:rPr lang="en-US" altLang="ja-JP" sz="1800" i="1">
                            <a:latin typeface="Cambria Math"/>
                          </a:rPr>
                          <m:t> </m:t>
                        </m:r>
                        <m:nary>
                          <m:naryPr>
                            <m:chr m:val="∑"/>
                            <m:limLoc m:val="subSup"/>
                            <m:supHide m:val="on"/>
                            <m:ctrlPr>
                              <a:rPr lang="en-US" altLang="ja-JP" sz="1800" i="1">
                                <a:latin typeface="Cambria Math" panose="02040503050406030204" pitchFamily="18" charset="0"/>
                              </a:rPr>
                            </m:ctrlPr>
                          </m:naryPr>
                          <m:sub>
                            <m:r>
                              <m:rPr>
                                <m:brk m:alnAt="9"/>
                              </m:rPr>
                              <a:rPr lang="en-US" altLang="ja-JP" sz="1800" i="1">
                                <a:latin typeface="Cambria Math"/>
                              </a:rPr>
                              <m:t>𝑘</m:t>
                            </m:r>
                            <m:r>
                              <a:rPr lang="en-US" altLang="ja-JP" sz="1800" i="1">
                                <a:latin typeface="Cambria Math"/>
                                <a:ea typeface="Cambria Math"/>
                              </a:rPr>
                              <m:t>∈</m:t>
                            </m:r>
                            <m:r>
                              <a:rPr lang="en-US" altLang="ja-JP" sz="1800" i="1">
                                <a:latin typeface="Cambria Math"/>
                                <a:ea typeface="Cambria Math"/>
                              </a:rPr>
                              <m:t>𝐼</m:t>
                            </m:r>
                          </m:sub>
                          <m:sup/>
                          <m:e>
                            <m:sSubSup>
                              <m:sSubSupPr>
                                <m:ctrlPr>
                                  <a:rPr lang="en-US" altLang="ja-JP" sz="1800" i="1">
                                    <a:latin typeface="Cambria Math" panose="02040503050406030204" pitchFamily="18" charset="0"/>
                                  </a:rPr>
                                </m:ctrlPr>
                              </m:sSubSupPr>
                              <m:e>
                                <m:r>
                                  <a:rPr lang="en-US" altLang="ja-JP" sz="1800" i="1">
                                    <a:latin typeface="Cambria Math"/>
                                  </a:rPr>
                                  <m:t>𝜆</m:t>
                                </m:r>
                              </m:e>
                              <m:sub>
                                <m:r>
                                  <a:rPr lang="en-US" altLang="ja-JP" sz="1800" i="1">
                                    <a:latin typeface="Cambria Math"/>
                                  </a:rPr>
                                  <m:t>𝑘</m:t>
                                </m:r>
                              </m:sub>
                              <m:sup>
                                <m:r>
                                  <m:rPr>
                                    <m:sty m:val="p"/>
                                  </m:rPr>
                                  <a:rPr lang="en-US" altLang="ja-JP" sz="1800">
                                    <a:latin typeface="Cambria Math" panose="02040503050406030204" pitchFamily="18" charset="0"/>
                                  </a:rPr>
                                  <m:t>CFRP</m:t>
                                </m:r>
                              </m:sup>
                            </m:sSubSup>
                            <m:r>
                              <a:rPr lang="en-US" altLang="ja-JP" sz="1800" i="1">
                                <a:latin typeface="Cambria Math"/>
                              </a:rPr>
                              <m:t> </m:t>
                            </m:r>
                            <m:sSub>
                              <m:sSubPr>
                                <m:ctrlPr>
                                  <a:rPr lang="en-US" altLang="ja-JP" sz="1800" i="1">
                                    <a:latin typeface="Cambria Math" panose="02040503050406030204" pitchFamily="18" charset="0"/>
                                  </a:rPr>
                                </m:ctrlPr>
                              </m:sSubPr>
                              <m:e>
                                <m:r>
                                  <a:rPr lang="en-US" altLang="ja-JP" sz="1800" i="1">
                                    <a:latin typeface="Cambria Math"/>
                                  </a:rPr>
                                  <m:t>𝑧</m:t>
                                </m:r>
                              </m:e>
                              <m:sub>
                                <m:r>
                                  <a:rPr lang="en-US" altLang="ja-JP" sz="1800" i="1">
                                    <a:latin typeface="Cambria Math"/>
                                  </a:rPr>
                                  <m:t>𝑘</m:t>
                                </m:r>
                              </m:sub>
                            </m:sSub>
                          </m:e>
                        </m:nary>
                      </m:den>
                    </m:f>
                    <m:r>
                      <a:rPr lang="en-US" altLang="ja-JP" sz="1800" i="1">
                        <a:latin typeface="Cambria Math" panose="02040503050406030204" pitchFamily="18" charset="0"/>
                      </a:rPr>
                      <m:t> </m:t>
                    </m:r>
                    <m:acc>
                      <m:accPr>
                        <m:chr m:val="̂"/>
                        <m:ctrlPr>
                          <a:rPr lang="en-US" altLang="ja-JP" sz="1800" i="1">
                            <a:latin typeface="Cambria Math" panose="02040503050406030204" pitchFamily="18" charset="0"/>
                          </a:rPr>
                        </m:ctrlPr>
                      </m:accPr>
                      <m:e>
                        <m:r>
                          <a:rPr lang="en-US" altLang="ja-JP" sz="1800" i="1">
                            <a:latin typeface="Cambria Math" panose="02040503050406030204" pitchFamily="18" charset="0"/>
                          </a:rPr>
                          <m:t>𝐽</m:t>
                        </m:r>
                      </m:e>
                    </m:acc>
                  </m:oMath>
                </a14:m>
                <a:r>
                  <a:rPr lang="en-US" altLang="ja-JP" sz="1800" dirty="0" smtClean="0"/>
                  <a:t>,</a:t>
                </a:r>
                <a:br>
                  <a:rPr lang="en-US" altLang="ja-JP" sz="1800" dirty="0" smtClean="0"/>
                </a:br>
                <a:r>
                  <a:rPr lang="en-US" altLang="ja-JP" sz="1800" dirty="0" smtClean="0"/>
                  <a:t>On Al:			</a:t>
                </a:r>
                <a14:m>
                  <m:oMath xmlns:m="http://schemas.openxmlformats.org/officeDocument/2006/math">
                    <m:sSub>
                      <m:sSubPr>
                        <m:ctrlPr>
                          <a:rPr lang="en-US" altLang="ja-JP" sz="1800" i="1">
                            <a:latin typeface="Cambria Math" panose="02040503050406030204" pitchFamily="18" charset="0"/>
                          </a:rPr>
                        </m:ctrlPr>
                      </m:sSubPr>
                      <m:e>
                        <m:acc>
                          <m:accPr>
                            <m:chr m:val="̂"/>
                            <m:ctrlPr>
                              <a:rPr lang="en-US" altLang="ja-JP" sz="1800" i="1">
                                <a:latin typeface="Cambria Math" panose="02040503050406030204" pitchFamily="18" charset="0"/>
                              </a:rPr>
                            </m:ctrlPr>
                          </m:accPr>
                          <m:e>
                            <m:r>
                              <a:rPr lang="en-US" altLang="ja-JP" sz="1800" i="1">
                                <a:latin typeface="Cambria Math"/>
                              </a:rPr>
                              <m:t>𝑁</m:t>
                            </m:r>
                          </m:e>
                        </m:acc>
                      </m:e>
                      <m:sub>
                        <m:r>
                          <a:rPr lang="en-US" altLang="ja-JP" sz="1800" i="1">
                            <a:latin typeface="Cambria Math"/>
                          </a:rPr>
                          <m:t>𝑖</m:t>
                        </m:r>
                      </m:sub>
                    </m:sSub>
                    <m:r>
                      <a:rPr lang="en-US" altLang="ja-JP" sz="1800">
                        <a:latin typeface="Cambria Math"/>
                      </a:rPr>
                      <m:t>=</m:t>
                    </m:r>
                    <m:f>
                      <m:fPr>
                        <m:ctrlPr>
                          <a:rPr lang="en-US" altLang="ja-JP" sz="1800" i="1">
                            <a:latin typeface="Cambria Math" panose="02040503050406030204" pitchFamily="18" charset="0"/>
                          </a:rPr>
                        </m:ctrlPr>
                      </m:fPr>
                      <m:num>
                        <m:sSubSup>
                          <m:sSubSupPr>
                            <m:ctrlPr>
                              <a:rPr lang="en-US" altLang="ja-JP" sz="1800" i="1">
                                <a:latin typeface="Cambria Math" panose="02040503050406030204" pitchFamily="18" charset="0"/>
                              </a:rPr>
                            </m:ctrlPr>
                          </m:sSubSupPr>
                          <m:e>
                            <m:r>
                              <a:rPr lang="en-US" altLang="ja-JP" sz="1800" i="1">
                                <a:latin typeface="Cambria Math"/>
                              </a:rPr>
                              <m:t>𝜆</m:t>
                            </m:r>
                          </m:e>
                          <m:sub>
                            <m:r>
                              <a:rPr lang="en-US" altLang="ja-JP" sz="1800" i="1">
                                <a:latin typeface="Cambria Math"/>
                              </a:rPr>
                              <m:t>𝑖</m:t>
                            </m:r>
                          </m:sub>
                          <m:sup>
                            <m:r>
                              <m:rPr>
                                <m:sty m:val="p"/>
                              </m:rPr>
                              <a:rPr lang="en-US" altLang="ja-JP" sz="1800" b="0" i="0" smtClean="0">
                                <a:latin typeface="Cambria Math" panose="02040503050406030204" pitchFamily="18" charset="0"/>
                              </a:rPr>
                              <m:t>Al</m:t>
                            </m:r>
                          </m:sup>
                        </m:sSubSup>
                      </m:num>
                      <m:den>
                        <m:r>
                          <a:rPr lang="en-US" altLang="ja-JP" sz="1800" i="1">
                            <a:latin typeface="Cambria Math"/>
                          </a:rPr>
                          <m:t>𝐹</m:t>
                        </m:r>
                        <m:r>
                          <a:rPr lang="en-US" altLang="ja-JP" sz="1800" i="1">
                            <a:latin typeface="Cambria Math"/>
                          </a:rPr>
                          <m:t> </m:t>
                        </m:r>
                        <m:nary>
                          <m:naryPr>
                            <m:chr m:val="∑"/>
                            <m:limLoc m:val="subSup"/>
                            <m:supHide m:val="on"/>
                            <m:ctrlPr>
                              <a:rPr lang="en-US" altLang="ja-JP" sz="1800" i="1">
                                <a:latin typeface="Cambria Math" panose="02040503050406030204" pitchFamily="18" charset="0"/>
                              </a:rPr>
                            </m:ctrlPr>
                          </m:naryPr>
                          <m:sub>
                            <m:r>
                              <m:rPr>
                                <m:brk m:alnAt="9"/>
                              </m:rPr>
                              <a:rPr lang="en-US" altLang="ja-JP" sz="1800" i="1">
                                <a:latin typeface="Cambria Math"/>
                              </a:rPr>
                              <m:t>𝑘</m:t>
                            </m:r>
                            <m:r>
                              <a:rPr lang="en-US" altLang="ja-JP" sz="1800" i="1">
                                <a:latin typeface="Cambria Math"/>
                                <a:ea typeface="Cambria Math"/>
                              </a:rPr>
                              <m:t>∈</m:t>
                            </m:r>
                            <m:r>
                              <a:rPr lang="en-US" altLang="ja-JP" sz="1800" i="1">
                                <a:latin typeface="Cambria Math"/>
                                <a:ea typeface="Cambria Math"/>
                              </a:rPr>
                              <m:t>𝐼</m:t>
                            </m:r>
                          </m:sub>
                          <m:sup/>
                          <m:e>
                            <m:sSubSup>
                              <m:sSubSupPr>
                                <m:ctrlPr>
                                  <a:rPr lang="en-US" altLang="ja-JP" sz="1800" i="1">
                                    <a:latin typeface="Cambria Math" panose="02040503050406030204" pitchFamily="18" charset="0"/>
                                  </a:rPr>
                                </m:ctrlPr>
                              </m:sSubSupPr>
                              <m:e>
                                <m:r>
                                  <a:rPr lang="en-US" altLang="ja-JP" sz="1800" i="1">
                                    <a:latin typeface="Cambria Math"/>
                                  </a:rPr>
                                  <m:t>𝜆</m:t>
                                </m:r>
                              </m:e>
                              <m:sub>
                                <m:r>
                                  <a:rPr lang="en-US" altLang="ja-JP" sz="1800" i="1">
                                    <a:latin typeface="Cambria Math"/>
                                  </a:rPr>
                                  <m:t>𝑘</m:t>
                                </m:r>
                              </m:sub>
                              <m:sup>
                                <m:r>
                                  <m:rPr>
                                    <m:sty m:val="p"/>
                                  </m:rPr>
                                  <a:rPr lang="en-US" altLang="ja-JP" sz="1800" b="0" i="0" smtClean="0">
                                    <a:latin typeface="Cambria Math" panose="02040503050406030204" pitchFamily="18" charset="0"/>
                                  </a:rPr>
                                  <m:t>Al</m:t>
                                </m:r>
                              </m:sup>
                            </m:sSubSup>
                            <m:r>
                              <a:rPr lang="en-US" altLang="ja-JP" sz="1800" i="1">
                                <a:latin typeface="Cambria Math"/>
                              </a:rPr>
                              <m:t> </m:t>
                            </m:r>
                            <m:sSub>
                              <m:sSubPr>
                                <m:ctrlPr>
                                  <a:rPr lang="en-US" altLang="ja-JP" sz="1800" i="1">
                                    <a:latin typeface="Cambria Math" panose="02040503050406030204" pitchFamily="18" charset="0"/>
                                  </a:rPr>
                                </m:ctrlPr>
                              </m:sSubPr>
                              <m:e>
                                <m:r>
                                  <a:rPr lang="en-US" altLang="ja-JP" sz="1800" i="1">
                                    <a:latin typeface="Cambria Math"/>
                                  </a:rPr>
                                  <m:t>𝑧</m:t>
                                </m:r>
                              </m:e>
                              <m:sub>
                                <m:r>
                                  <a:rPr lang="en-US" altLang="ja-JP" sz="1800" i="1">
                                    <a:latin typeface="Cambria Math"/>
                                  </a:rPr>
                                  <m:t>𝑘</m:t>
                                </m:r>
                              </m:sub>
                            </m:sSub>
                          </m:e>
                        </m:nary>
                      </m:den>
                    </m:f>
                    <m:r>
                      <a:rPr lang="en-US" altLang="ja-JP" sz="1800" i="1">
                        <a:latin typeface="Cambria Math" panose="02040503050406030204" pitchFamily="18" charset="0"/>
                      </a:rPr>
                      <m:t> </m:t>
                    </m:r>
                    <m:acc>
                      <m:accPr>
                        <m:chr m:val="̂"/>
                        <m:ctrlPr>
                          <a:rPr lang="en-US" altLang="ja-JP" sz="1800" i="1">
                            <a:latin typeface="Cambria Math" panose="02040503050406030204" pitchFamily="18" charset="0"/>
                          </a:rPr>
                        </m:ctrlPr>
                      </m:accPr>
                      <m:e>
                        <m:r>
                          <a:rPr lang="en-US" altLang="ja-JP" sz="1800" i="1">
                            <a:latin typeface="Cambria Math" panose="02040503050406030204" pitchFamily="18" charset="0"/>
                          </a:rPr>
                          <m:t>𝐽</m:t>
                        </m:r>
                      </m:e>
                    </m:acc>
                  </m:oMath>
                </a14:m>
                <a:r>
                  <a:rPr lang="en-US" altLang="ja-JP" sz="1800" dirty="0" smtClean="0"/>
                  <a:t>,</a:t>
                </a:r>
                <a:br>
                  <a:rPr lang="en-US" altLang="ja-JP" sz="1800" dirty="0" smtClean="0"/>
                </a:br>
                <a:r>
                  <a:rPr lang="en-US" altLang="ja-JP" sz="1800" b="0" dirty="0" smtClean="0"/>
                  <a:t>On Air:			</a:t>
                </a:r>
                <a14:m>
                  <m:oMath xmlns:m="http://schemas.openxmlformats.org/officeDocument/2006/math">
                    <m:sSub>
                      <m:sSubPr>
                        <m:ctrlPr>
                          <a:rPr lang="en-US" altLang="ja-JP" sz="1800" b="0" i="1">
                            <a:latin typeface="Cambria Math" panose="02040503050406030204" pitchFamily="18" charset="0"/>
                          </a:rPr>
                        </m:ctrlPr>
                      </m:sSubPr>
                      <m:e>
                        <m:acc>
                          <m:accPr>
                            <m:chr m:val="̂"/>
                            <m:ctrlPr>
                              <a:rPr lang="en-US" altLang="ja-JP" sz="1800" b="0" i="1" smtClean="0">
                                <a:latin typeface="Cambria Math" panose="02040503050406030204" pitchFamily="18" charset="0"/>
                              </a:rPr>
                            </m:ctrlPr>
                          </m:accPr>
                          <m:e>
                            <m:r>
                              <a:rPr lang="en-US" altLang="ja-JP" sz="1800" b="0" i="1">
                                <a:latin typeface="Cambria Math"/>
                              </a:rPr>
                              <m:t>𝑁</m:t>
                            </m:r>
                          </m:e>
                        </m:acc>
                      </m:e>
                      <m:sub>
                        <m:r>
                          <a:rPr lang="en-US" altLang="ja-JP" sz="1800" b="0" i="1">
                            <a:latin typeface="Cambria Math"/>
                          </a:rPr>
                          <m:t>𝑖</m:t>
                        </m:r>
                      </m:sub>
                    </m:sSub>
                    <m:r>
                      <a:rPr lang="en-US" altLang="ja-JP" sz="1800" b="0">
                        <a:latin typeface="Cambria Math"/>
                      </a:rPr>
                      <m:t>=</m:t>
                    </m:r>
                    <m:r>
                      <a:rPr lang="en-US" altLang="ja-JP" sz="1800" b="0" i="0" smtClean="0">
                        <a:latin typeface="Cambria Math" panose="02040503050406030204" pitchFamily="18" charset="0"/>
                      </a:rPr>
                      <m:t>0</m:t>
                    </m:r>
                  </m:oMath>
                </a14:m>
                <a:r>
                  <a:rPr kumimoji="1" lang="en-US" altLang="ja-JP" sz="1800" b="0" dirty="0" smtClean="0"/>
                  <a:t> (except </a:t>
                </a:r>
                <a14:m>
                  <m:oMath xmlns:m="http://schemas.openxmlformats.org/officeDocument/2006/math">
                    <m:sSub>
                      <m:sSubPr>
                        <m:ctrlPr>
                          <a:rPr lang="en-US" altLang="ja-JP" sz="1800" b="0" i="1">
                            <a:latin typeface="Cambria Math" panose="02040503050406030204" pitchFamily="18" charset="0"/>
                          </a:rPr>
                        </m:ctrlPr>
                      </m:sSubPr>
                      <m:e>
                        <m:r>
                          <m:rPr>
                            <m:sty m:val="p"/>
                          </m:rPr>
                          <a:rPr lang="en-US" altLang="ja-JP" sz="1800" b="0" i="0">
                            <a:latin typeface="Cambria Math" panose="02040503050406030204" pitchFamily="18" charset="0"/>
                          </a:rPr>
                          <m:t>O</m:t>
                        </m:r>
                      </m:e>
                      <m:sub>
                        <m:r>
                          <a:rPr lang="en-US" altLang="ja-JP" sz="1800" b="0" i="1">
                            <a:latin typeface="Cambria Math" panose="02040503050406030204" pitchFamily="18" charset="0"/>
                          </a:rPr>
                          <m:t>2</m:t>
                        </m:r>
                      </m:sub>
                    </m:sSub>
                  </m:oMath>
                </a14:m>
                <a:r>
                  <a:rPr kumimoji="1" lang="en-US" altLang="ja-JP" sz="1800" b="0" dirty="0" smtClean="0"/>
                  <a:t>),</a:t>
                </a:r>
                <a:br>
                  <a:rPr kumimoji="1" lang="en-US" altLang="ja-JP" sz="1800" b="0" dirty="0" smtClean="0"/>
                </a:br>
                <a:r>
                  <a:rPr kumimoji="1" lang="en-US" altLang="ja-JP" sz="1800" b="0" dirty="0" smtClean="0"/>
                  <a:t>						</a:t>
                </a:r>
                <a14:m>
                  <m:oMath xmlns:m="http://schemas.openxmlformats.org/officeDocument/2006/math">
                    <m:sSub>
                      <m:sSubPr>
                        <m:ctrlPr>
                          <a:rPr lang="en-US" altLang="ja-JP" sz="1800" b="0" i="1">
                            <a:latin typeface="Cambria Math" panose="02040503050406030204" pitchFamily="18" charset="0"/>
                          </a:rPr>
                        </m:ctrlPr>
                      </m:sSubPr>
                      <m:e>
                        <m:r>
                          <a:rPr lang="en-US" altLang="ja-JP" sz="1800" b="0" i="1" smtClean="0">
                            <a:latin typeface="Cambria Math" panose="02040503050406030204" pitchFamily="18" charset="0"/>
                          </a:rPr>
                          <m:t>𝐶</m:t>
                        </m:r>
                      </m:e>
                      <m:sub>
                        <m:sSub>
                          <m:sSubPr>
                            <m:ctrlPr>
                              <a:rPr lang="en-US" altLang="ja-JP" sz="1800" b="0" i="1">
                                <a:latin typeface="Cambria Math" panose="02040503050406030204" pitchFamily="18" charset="0"/>
                              </a:rPr>
                            </m:ctrlPr>
                          </m:sSubPr>
                          <m:e>
                            <m:r>
                              <m:rPr>
                                <m:sty m:val="p"/>
                              </m:rPr>
                              <a:rPr lang="en-US" altLang="ja-JP" sz="1800" b="0" i="0">
                                <a:latin typeface="Cambria Math" panose="02040503050406030204" pitchFamily="18" charset="0"/>
                              </a:rPr>
                              <m:t>O</m:t>
                            </m:r>
                          </m:e>
                          <m:sub>
                            <m:r>
                              <a:rPr lang="en-US" altLang="ja-JP" sz="1800" b="0" i="1">
                                <a:latin typeface="Cambria Math" panose="02040503050406030204" pitchFamily="18" charset="0"/>
                              </a:rPr>
                              <m:t>2</m:t>
                            </m:r>
                          </m:sub>
                        </m:sSub>
                      </m:sub>
                    </m:sSub>
                    <m:r>
                      <a:rPr lang="en-US" altLang="ja-JP" sz="1800" b="0">
                        <a:latin typeface="Cambria Math"/>
                      </a:rPr>
                      <m:t>=</m:t>
                    </m:r>
                    <m:r>
                      <m:rPr>
                        <m:sty m:val="p"/>
                      </m:rPr>
                      <a:rPr lang="en-US" altLang="ja-JP" sz="1800" b="0" i="0" smtClean="0">
                        <a:latin typeface="Cambria Math" panose="02040503050406030204" pitchFamily="18" charset="0"/>
                      </a:rPr>
                      <m:t>const</m:t>
                    </m:r>
                    <m:r>
                      <a:rPr lang="en-US" altLang="ja-JP" sz="1800" b="0" i="0" smtClean="0">
                        <a:latin typeface="Cambria Math" panose="02040503050406030204" pitchFamily="18" charset="0"/>
                      </a:rPr>
                      <m:t>..</m:t>
                    </m:r>
                  </m:oMath>
                </a14:m>
                <a:endParaRPr lang="ja-JP" altLang="en-US" sz="1800" b="0" i="1" baseline="-25000" dirty="0"/>
              </a:p>
              <a:p>
                <a:pPr marL="0" indent="0">
                  <a:spcAft>
                    <a:spcPts val="0"/>
                  </a:spcAft>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70626" y="748696"/>
                <a:ext cx="5007213" cy="5596628"/>
              </a:xfrm>
              <a:blipFill>
                <a:blip r:embed="rId3"/>
                <a:stretch>
                  <a:fillRect l="-3167" t="-1416"/>
                </a:stretch>
              </a:blipFill>
            </p:spPr>
            <p:txBody>
              <a:bodyPr/>
              <a:lstStyle/>
              <a:p>
                <a:r>
                  <a:rPr lang="ja-JP" altLang="en-US">
                    <a:noFill/>
                  </a:rPr>
                  <a:t> </a:t>
                </a:r>
              </a:p>
            </p:txBody>
          </p:sp>
        </mc:Fallback>
      </mc:AlternateContent>
      <p:grpSp>
        <p:nvGrpSpPr>
          <p:cNvPr id="4" name="グループ化 3"/>
          <p:cNvGrpSpPr/>
          <p:nvPr/>
        </p:nvGrpSpPr>
        <p:grpSpPr>
          <a:xfrm>
            <a:off x="5500394" y="1088740"/>
            <a:ext cx="2664296" cy="1451668"/>
            <a:chOff x="5148064" y="770350"/>
            <a:chExt cx="2664296" cy="1451668"/>
          </a:xfrm>
        </p:grpSpPr>
        <p:sp>
          <p:nvSpPr>
            <p:cNvPr id="20" name="正方形/長方形 19"/>
            <p:cNvSpPr/>
            <p:nvPr/>
          </p:nvSpPr>
          <p:spPr>
            <a:xfrm>
              <a:off x="5148064" y="770350"/>
              <a:ext cx="2664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21" name="正方形/長方形 20"/>
            <p:cNvSpPr/>
            <p:nvPr/>
          </p:nvSpPr>
          <p:spPr>
            <a:xfrm>
              <a:off x="6480360" y="1849558"/>
              <a:ext cx="1332000"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2" name="正方形/長方形 21"/>
            <p:cNvSpPr/>
            <p:nvPr/>
          </p:nvSpPr>
          <p:spPr>
            <a:xfrm>
              <a:off x="5148064" y="1850350"/>
              <a:ext cx="1332000"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23" name="テキスト ボックス 22"/>
            <p:cNvSpPr txBox="1"/>
            <p:nvPr/>
          </p:nvSpPr>
          <p:spPr>
            <a:xfrm>
              <a:off x="6254681" y="775617"/>
              <a:ext cx="450764" cy="369332"/>
            </a:xfrm>
            <a:prstGeom prst="rect">
              <a:avLst/>
            </a:prstGeom>
            <a:noFill/>
          </p:spPr>
          <p:txBody>
            <a:bodyPr wrap="none" rtlCol="0">
              <a:spAutoFit/>
            </a:bodyPr>
            <a:lstStyle/>
            <a:p>
              <a:r>
                <a:rPr lang="en-US" altLang="ja-JP">
                  <a:solidFill>
                    <a:prstClr val="black"/>
                  </a:solidFill>
                  <a:latin typeface="Calibri" panose="020F0502020204030204"/>
                  <a:ea typeface="ＭＳ Ｐゴシック" panose="020B0600070205080204" pitchFamily="50" charset="-128"/>
                </a:rPr>
                <a:t>A</a:t>
              </a:r>
              <a:r>
                <a:rPr lang="en-US" altLang="ja-JP" smtClean="0">
                  <a:solidFill>
                    <a:prstClr val="black"/>
                  </a:solidFill>
                  <a:latin typeface="Calibri" panose="020F0502020204030204"/>
                  <a:ea typeface="ＭＳ Ｐゴシック" panose="020B0600070205080204" pitchFamily="50" charset="-128"/>
                </a:rPr>
                <a:t>ir</a:t>
              </a:r>
              <a:endParaRPr lang="ja-JP" altLang="en-US">
                <a:solidFill>
                  <a:prstClr val="black"/>
                </a:solidFill>
                <a:latin typeface="Calibri" panose="020F0502020204030204"/>
                <a:ea typeface="ＭＳ Ｐゴシック" panose="020B0600070205080204" pitchFamily="50" charset="-128"/>
              </a:endParaRPr>
            </a:p>
          </p:txBody>
        </p:sp>
        <p:sp>
          <p:nvSpPr>
            <p:cNvPr id="24" name="テキスト ボックス 23"/>
            <p:cNvSpPr txBox="1"/>
            <p:nvPr/>
          </p:nvSpPr>
          <p:spPr>
            <a:xfrm>
              <a:off x="6920993" y="1852686"/>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28" name="テキスト ボックス 27"/>
            <p:cNvSpPr txBox="1"/>
            <p:nvPr/>
          </p:nvSpPr>
          <p:spPr>
            <a:xfrm>
              <a:off x="5462808" y="1849558"/>
              <a:ext cx="657552" cy="369332"/>
            </a:xfrm>
            <a:prstGeom prst="rect">
              <a:avLst/>
            </a:prstGeom>
            <a:noFill/>
          </p:spPr>
          <p:txBody>
            <a:bodyPr wrap="none" rtlCol="0">
              <a:spAutoFit/>
            </a:bodyPr>
            <a:lstStyle/>
            <a:p>
              <a:r>
                <a:rPr lang="en-US" altLang="ja-JP" dirty="0" err="1" smtClean="0">
                  <a:solidFill>
                    <a:prstClr val="white"/>
                  </a:solidFill>
                  <a:latin typeface="Calibri" panose="020F0502020204030204"/>
                  <a:ea typeface="ＭＳ Ｐゴシック" panose="020B0600070205080204" pitchFamily="50" charset="-128"/>
                </a:rPr>
                <a:t>CFRP</a:t>
              </a:r>
              <a:endParaRPr lang="ja-JP" altLang="en-US" dirty="0">
                <a:solidFill>
                  <a:prstClr val="white"/>
                </a:solidFill>
                <a:latin typeface="Calibri" panose="020F0502020204030204"/>
                <a:ea typeface="ＭＳ Ｐゴシック" panose="020B0600070205080204" pitchFamily="50" charset="-128"/>
              </a:endParaRPr>
            </a:p>
          </p:txBody>
        </p:sp>
        <p:sp>
          <p:nvSpPr>
            <p:cNvPr id="30" name="正方形/長方形 29"/>
            <p:cNvSpPr/>
            <p:nvPr/>
          </p:nvSpPr>
          <p:spPr>
            <a:xfrm>
              <a:off x="5508064" y="1130350"/>
              <a:ext cx="1944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38" name="テキスト ボックス 37"/>
            <p:cNvSpPr txBox="1"/>
            <p:nvPr/>
          </p:nvSpPr>
          <p:spPr>
            <a:xfrm>
              <a:off x="5999804" y="1301915"/>
              <a:ext cx="960519"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Solution</a:t>
              </a:r>
              <a:endParaRPr lang="ja-JP" altLang="en-US" dirty="0">
                <a:solidFill>
                  <a:prstClr val="black"/>
                </a:solidFill>
                <a:latin typeface="Calibri" panose="020F0502020204030204"/>
                <a:ea typeface="ＭＳ Ｐゴシック" panose="020B0600070205080204" pitchFamily="50" charset="-128"/>
              </a:endParaRPr>
            </a:p>
          </p:txBody>
        </p:sp>
      </p:grpSp>
      <p:cxnSp>
        <p:nvCxnSpPr>
          <p:cNvPr id="7" name="直線矢印コネクタ 6"/>
          <p:cNvCxnSpPr/>
          <p:nvPr/>
        </p:nvCxnSpPr>
        <p:spPr bwMode="auto">
          <a:xfrm flipH="1">
            <a:off x="3203848" y="992384"/>
            <a:ext cx="990871" cy="346324"/>
          </a:xfrm>
          <a:prstGeom prst="straightConnector1">
            <a:avLst/>
          </a:prstGeom>
          <a:solidFill>
            <a:schemeClr val="accent1"/>
          </a:solidFill>
          <a:ln w="9525"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flipH="1">
            <a:off x="3086579" y="992384"/>
            <a:ext cx="1108140" cy="833863"/>
          </a:xfrm>
          <a:prstGeom prst="straightConnector1">
            <a:avLst/>
          </a:prstGeom>
          <a:solidFill>
            <a:schemeClr val="accent1"/>
          </a:solidFill>
          <a:ln w="9525"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3833198" y="600906"/>
            <a:ext cx="1390124" cy="646331"/>
          </a:xfrm>
          <a:prstGeom prst="rect">
            <a:avLst/>
          </a:prstGeom>
          <a:noFill/>
          <a:ln>
            <a:noFill/>
          </a:ln>
        </p:spPr>
        <p:txBody>
          <a:bodyPr wrap="none" rtlCol="0">
            <a:spAutoFit/>
          </a:bodyPr>
          <a:lstStyle/>
          <a:p>
            <a:pPr algn="ctr"/>
            <a:r>
              <a:rPr kumimoji="1" lang="en-US" altLang="ja-JP" dirty="0" smtClean="0">
                <a:solidFill>
                  <a:srgbClr val="008000"/>
                </a:solidFill>
              </a:rPr>
              <a:t>Polarization</a:t>
            </a:r>
          </a:p>
          <a:p>
            <a:pPr algn="ctr"/>
            <a:r>
              <a:rPr lang="en-US" altLang="ja-JP" dirty="0" smtClean="0">
                <a:solidFill>
                  <a:srgbClr val="008000"/>
                </a:solidFill>
              </a:rPr>
              <a:t>curve</a:t>
            </a:r>
            <a:endParaRPr kumimoji="1" lang="ja-JP" altLang="en-US" dirty="0">
              <a:solidFill>
                <a:srgbClr val="008000"/>
              </a:solidFill>
            </a:endParaRPr>
          </a:p>
        </p:txBody>
      </p:sp>
      <p:sp>
        <p:nvSpPr>
          <p:cNvPr id="6" name="スライド番号プレースホルダー 5"/>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mc:AlternateContent xmlns:mc="http://schemas.openxmlformats.org/markup-compatibility/2006" xmlns:a14="http://schemas.microsoft.com/office/drawing/2010/main">
        <mc:Choice Requires="a14">
          <p:graphicFrame>
            <p:nvGraphicFramePr>
              <p:cNvPr id="18" name="表 17"/>
              <p:cNvGraphicFramePr>
                <a:graphicFrameLocks noGrp="1"/>
              </p:cNvGraphicFramePr>
              <p:nvPr>
                <p:extLst>
                  <p:ext uri="{D42A27DB-BD31-4B8C-83A1-F6EECF244321}">
                    <p14:modId xmlns:p14="http://schemas.microsoft.com/office/powerpoint/2010/main" val="1200566840"/>
                  </p:ext>
                </p:extLst>
              </p:nvPr>
            </p:nvGraphicFramePr>
            <p:xfrm>
              <a:off x="4265763" y="2990908"/>
              <a:ext cx="4682496" cy="2399793"/>
            </p:xfrm>
            <a:graphic>
              <a:graphicData uri="http://schemas.openxmlformats.org/drawingml/2006/table">
                <a:tbl>
                  <a:tblPr firstCol="1" lastCol="1">
                    <a:tableStyleId>{793D81CF-94F2-401A-BA57-92F5A7B2D0C5}</a:tableStyleId>
                  </a:tblPr>
                  <a:tblGrid>
                    <a:gridCol w="655404">
                      <a:extLst>
                        <a:ext uri="{9D8B030D-6E8A-4147-A177-3AD203B41FA5}">
                          <a16:colId xmlns:a16="http://schemas.microsoft.com/office/drawing/2014/main" val="3500702681"/>
                        </a:ext>
                      </a:extLst>
                    </a:gridCol>
                    <a:gridCol w="4027092">
                      <a:extLst>
                        <a:ext uri="{9D8B030D-6E8A-4147-A177-3AD203B41FA5}">
                          <a16:colId xmlns:a16="http://schemas.microsoft.com/office/drawing/2014/main" val="1023947618"/>
                        </a:ext>
                      </a:extLst>
                    </a:gridCol>
                  </a:tblGrid>
                  <a:tr h="242126">
                    <a:tc>
                      <a:txBody>
                        <a:bodyPr/>
                        <a:lstStyle/>
                        <a:p>
                          <a:pPr/>
                          <a14:m>
                            <m:oMathPara xmlns:m="http://schemas.openxmlformats.org/officeDocument/2006/math">
                              <m:oMathParaPr>
                                <m:jc m:val="centerGroup"/>
                              </m:oMathParaPr>
                              <m:oMath xmlns:m="http://schemas.openxmlformats.org/officeDocument/2006/math">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panose="02040503050406030204" pitchFamily="18" charset="0"/>
                                      </a:rPr>
                                      <m:t>𝑗</m:t>
                                    </m:r>
                                  </m:e>
                                </m:acc>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Normal current density (A m</a:t>
                          </a:r>
                          <a:r>
                            <a:rPr kumimoji="1" lang="en-US" altLang="ja-JP" sz="1600" b="0" baseline="30000" dirty="0" smtClean="0"/>
                            <a:t>-2</a:t>
                          </a:r>
                          <a:r>
                            <a:rPr kumimoji="1" lang="en-US" altLang="ja-JP" sz="1600" b="0" dirty="0" smtClean="0"/>
                            <a:t>)</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4762543"/>
                      </a:ext>
                    </a:extLst>
                  </a:tr>
                  <a:tr h="242126">
                    <a:tc>
                      <a:txBody>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𝜙</m:t>
                                </m:r>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Electrostatic</a:t>
                          </a:r>
                          <a:r>
                            <a:rPr kumimoji="1" lang="en-US" altLang="ja-JP" sz="1600" b="0" baseline="0" dirty="0" smtClean="0"/>
                            <a:t> potential</a:t>
                          </a:r>
                          <a:r>
                            <a:rPr kumimoji="1" lang="ja-JP" altLang="en-US" sz="1600" b="0" dirty="0" smtClean="0"/>
                            <a:t> </a:t>
                          </a:r>
                          <a:r>
                            <a:rPr kumimoji="1" lang="en-US" altLang="ja-JP" sz="1600" b="0" dirty="0" smtClean="0"/>
                            <a:t>(V)</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0804564"/>
                      </a:ext>
                    </a:extLst>
                  </a:tr>
                  <a:tr h="242126">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panose="02040503050406030204" pitchFamily="18" charset="0"/>
                                          </a:rPr>
                                          <m:t>𝑁</m:t>
                                        </m:r>
                                      </m:e>
                                    </m:acc>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Normal molar flux density of ion</a:t>
                          </a:r>
                          <a:r>
                            <a:rPr kumimoji="1" lang="en-US" altLang="ja-JP" sz="1600" b="0" baseline="0" dirty="0" smtClean="0"/>
                            <a:t> </a:t>
                          </a:r>
                          <a14:m>
                            <m:oMath xmlns:m="http://schemas.openxmlformats.org/officeDocument/2006/math">
                              <m:r>
                                <a:rPr kumimoji="1" lang="en-US" altLang="ja-JP" sz="1600" b="0" i="1" baseline="0" smtClean="0">
                                  <a:latin typeface="Cambria Math" panose="02040503050406030204" pitchFamily="18" charset="0"/>
                                </a:rPr>
                                <m:t>𝑖</m:t>
                              </m:r>
                            </m:oMath>
                          </a14:m>
                          <a:r>
                            <a:rPr kumimoji="1" lang="ja-JP" altLang="en-US" sz="1600" b="0" dirty="0" smtClean="0"/>
                            <a:t> </a:t>
                          </a:r>
                          <a:r>
                            <a:rPr kumimoji="1" lang="en-US" altLang="ja-JP" sz="1600" b="0" dirty="0" smtClean="0"/>
                            <a:t>(</a:t>
                          </a:r>
                          <a:r>
                            <a:rPr kumimoji="1" lang="en-US" altLang="ja-JP" sz="1600" b="0" dirty="0" err="1" smtClean="0"/>
                            <a:t>mol</a:t>
                          </a:r>
                          <a:r>
                            <a:rPr kumimoji="1" lang="en-US" altLang="ja-JP" sz="1600" b="0" dirty="0" smtClean="0"/>
                            <a:t> m</a:t>
                          </a:r>
                          <a:r>
                            <a:rPr kumimoji="1" lang="en-US" altLang="ja-JP" sz="1600" b="0" baseline="30000" dirty="0" smtClean="0"/>
                            <a:t>-2</a:t>
                          </a:r>
                          <a:r>
                            <a:rPr kumimoji="1" lang="en-US" altLang="ja-JP" sz="1600" b="0" dirty="0" smtClean="0"/>
                            <a:t>)</a:t>
                          </a:r>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9756397"/>
                      </a:ext>
                    </a:extLst>
                  </a:tr>
                  <a:tr h="242126">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0" i="1" smtClean="0">
                                        <a:latin typeface="Cambria Math" panose="02040503050406030204" pitchFamily="18" charset="0"/>
                                      </a:rPr>
                                    </m:ctrlPr>
                                  </m:sSubSupPr>
                                  <m:e>
                                    <m:r>
                                      <a:rPr kumimoji="1" lang="en-US" altLang="ja-JP" sz="1600" b="0" i="1" smtClean="0">
                                        <a:latin typeface="Cambria Math" panose="02040503050406030204" pitchFamily="18" charset="0"/>
                                      </a:rPr>
                                      <m:t>𝜆</m:t>
                                    </m:r>
                                  </m:e>
                                  <m:sub>
                                    <m:r>
                                      <a:rPr kumimoji="1" lang="en-US" altLang="ja-JP" sz="1600" b="0" i="1" smtClean="0">
                                        <a:latin typeface="Cambria Math" panose="02040503050406030204" pitchFamily="18" charset="0"/>
                                      </a:rPr>
                                      <m:t>𝑖</m:t>
                                    </m:r>
                                  </m:sub>
                                  <m:sup>
                                    <m:r>
                                      <m:rPr>
                                        <m:sty m:val="p"/>
                                      </m:rPr>
                                      <a:rPr kumimoji="1" lang="en-US" altLang="ja-JP" sz="1600" b="0" i="0" smtClean="0">
                                        <a:latin typeface="Cambria Math" panose="02040503050406030204" pitchFamily="18" charset="0"/>
                                      </a:rPr>
                                      <m:t>CFRP</m:t>
                                    </m:r>
                                  </m:sup>
                                </m:sSubSup>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Reaction ratio</a:t>
                          </a:r>
                          <a:r>
                            <a:rPr kumimoji="1" lang="en-US" altLang="ja-JP" sz="1600" b="0" baseline="0" dirty="0" smtClean="0"/>
                            <a:t> on CFRP of ion </a:t>
                          </a:r>
                          <a14:m>
                            <m:oMath xmlns:m="http://schemas.openxmlformats.org/officeDocument/2006/math">
                              <m:r>
                                <a:rPr kumimoji="1" lang="en-US" altLang="ja-JP" sz="1600" b="0" i="1" baseline="0" smtClean="0">
                                  <a:latin typeface="Cambria Math" panose="02040503050406030204" pitchFamily="18" charset="0"/>
                                </a:rPr>
                                <m:t>𝑖</m:t>
                              </m:r>
                            </m:oMath>
                          </a14:m>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7088964"/>
                      </a:ext>
                    </a:extLst>
                  </a:tr>
                  <a:tr h="242126">
                    <a:tc>
                      <a:txBody>
                        <a:bodyPr/>
                        <a:lstStyle/>
                        <a:p>
                          <a:pPr/>
                          <a14:m>
                            <m:oMathPara xmlns:m="http://schemas.openxmlformats.org/officeDocument/2006/math">
                              <m:oMathParaPr>
                                <m:jc m:val="centerGroup"/>
                              </m:oMathParaPr>
                              <m:oMath xmlns:m="http://schemas.openxmlformats.org/officeDocument/2006/math">
                                <m:sSubSup>
                                  <m:sSubSupPr>
                                    <m:ctrlPr>
                                      <a:rPr kumimoji="1" lang="en-US" altLang="ja-JP" sz="1600" b="0" i="1" smtClean="0">
                                        <a:latin typeface="Cambria Math" panose="02040503050406030204" pitchFamily="18" charset="0"/>
                                      </a:rPr>
                                    </m:ctrlPr>
                                  </m:sSubSupPr>
                                  <m:e>
                                    <m:r>
                                      <a:rPr kumimoji="1" lang="en-US" altLang="ja-JP" sz="1600" b="0" i="1" smtClean="0">
                                        <a:latin typeface="Cambria Math" panose="02040503050406030204" pitchFamily="18" charset="0"/>
                                      </a:rPr>
                                      <m:t>𝜆</m:t>
                                    </m:r>
                                  </m:e>
                                  <m:sub>
                                    <m:r>
                                      <a:rPr kumimoji="1" lang="en-US" altLang="ja-JP" sz="1600" b="0" i="1" smtClean="0">
                                        <a:latin typeface="Cambria Math" panose="02040503050406030204" pitchFamily="18" charset="0"/>
                                      </a:rPr>
                                      <m:t>𝑖</m:t>
                                    </m:r>
                                  </m:sub>
                                  <m:sup>
                                    <m:r>
                                      <m:rPr>
                                        <m:sty m:val="p"/>
                                      </m:rPr>
                                      <a:rPr kumimoji="1" lang="en-US" altLang="ja-JP" sz="1600" b="0" i="0" smtClean="0">
                                        <a:latin typeface="Cambria Math" panose="02040503050406030204" pitchFamily="18" charset="0"/>
                                      </a:rPr>
                                      <m:t>Al</m:t>
                                    </m:r>
                                  </m:sup>
                                </m:sSubSup>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Composition ratio</a:t>
                          </a:r>
                          <a:r>
                            <a:rPr kumimoji="1" lang="en-US" altLang="ja-JP" sz="1600" b="0" baseline="0" dirty="0" smtClean="0"/>
                            <a:t> of Al of ion </a:t>
                          </a:r>
                          <a14:m>
                            <m:oMath xmlns:m="http://schemas.openxmlformats.org/officeDocument/2006/math">
                              <m:r>
                                <a:rPr kumimoji="1" lang="en-US" altLang="ja-JP" sz="1600" b="0" i="1" baseline="0" smtClean="0">
                                  <a:latin typeface="Cambria Math" panose="02040503050406030204" pitchFamily="18" charset="0"/>
                                </a:rPr>
                                <m:t>𝑖</m:t>
                              </m:r>
                            </m:oMath>
                          </a14:m>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8449919"/>
                      </a:ext>
                    </a:extLst>
                  </a:tr>
                  <a:tr h="242126">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𝑧</m:t>
                                    </m:r>
                                  </m:e>
                                  <m:sub>
                                    <m:r>
                                      <a:rPr kumimoji="1" lang="en-US" altLang="ja-JP" sz="1600" b="0" i="1" smtClean="0">
                                        <a:latin typeface="Cambria Math" panose="02040503050406030204" pitchFamily="18" charset="0"/>
                                      </a:rPr>
                                      <m:t>𝑖</m:t>
                                    </m:r>
                                  </m:sub>
                                </m:sSub>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Charge</a:t>
                          </a:r>
                          <a:r>
                            <a:rPr kumimoji="1" lang="en-US" altLang="ja-JP" sz="1600" b="0" baseline="0" dirty="0" smtClean="0"/>
                            <a:t> number of ion </a:t>
                          </a:r>
                          <a14:m>
                            <m:oMath xmlns:m="http://schemas.openxmlformats.org/officeDocument/2006/math">
                              <m:r>
                                <a:rPr kumimoji="1" lang="en-US" altLang="ja-JP" sz="1600" b="0" i="1" baseline="0" smtClean="0">
                                  <a:latin typeface="Cambria Math" panose="02040503050406030204" pitchFamily="18" charset="0"/>
                                </a:rPr>
                                <m:t>𝑖</m:t>
                              </m:r>
                            </m:oMath>
                          </a14:m>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5030373"/>
                      </a:ext>
                    </a:extLst>
                  </a:tr>
                  <a:tr h="242126">
                    <a:tc>
                      <a:txBody>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𝐹</m:t>
                                </m:r>
                              </m:oMath>
                            </m:oMathPara>
                          </a14:m>
                          <a:endParaRPr kumimoji="1" lang="ja-JP" altLang="en-US" sz="1600" b="0" dirty="0"/>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Faraday’s constant (C mol</a:t>
                          </a:r>
                          <a:r>
                            <a:rPr kumimoji="1" lang="en-US" altLang="ja-JP" sz="1600" b="0" baseline="30000" dirty="0" smtClean="0"/>
                            <a:t>-1</a:t>
                          </a:r>
                          <a:r>
                            <a:rPr kumimoji="1" lang="en-US" altLang="ja-JP" sz="1600" b="0" baseline="0" dirty="0" smtClean="0"/>
                            <a:t>)</a:t>
                          </a:r>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467721"/>
                      </a:ext>
                    </a:extLst>
                  </a:tr>
                </a:tbl>
              </a:graphicData>
            </a:graphic>
          </p:graphicFrame>
        </mc:Choice>
        <mc:Fallback xmlns="">
          <p:graphicFrame>
            <p:nvGraphicFramePr>
              <p:cNvPr id="18" name="表 17"/>
              <p:cNvGraphicFramePr>
                <a:graphicFrameLocks noGrp="1"/>
              </p:cNvGraphicFramePr>
              <p:nvPr>
                <p:extLst>
                  <p:ext uri="{D42A27DB-BD31-4B8C-83A1-F6EECF244321}">
                    <p14:modId xmlns:p14="http://schemas.microsoft.com/office/powerpoint/2010/main" val="1200566840"/>
                  </p:ext>
                </p:extLst>
              </p:nvPr>
            </p:nvGraphicFramePr>
            <p:xfrm>
              <a:off x="4265763" y="2990908"/>
              <a:ext cx="4682496" cy="2399793"/>
            </p:xfrm>
            <a:graphic>
              <a:graphicData uri="http://schemas.openxmlformats.org/drawingml/2006/table">
                <a:tbl>
                  <a:tblPr firstCol="1" lastCol="1">
                    <a:tableStyleId>{793D81CF-94F2-401A-BA57-92F5A7B2D0C5}</a:tableStyleId>
                  </a:tblPr>
                  <a:tblGrid>
                    <a:gridCol w="655404">
                      <a:extLst>
                        <a:ext uri="{9D8B030D-6E8A-4147-A177-3AD203B41FA5}">
                          <a16:colId xmlns:a16="http://schemas.microsoft.com/office/drawing/2014/main" val="3500702681"/>
                        </a:ext>
                      </a:extLst>
                    </a:gridCol>
                    <a:gridCol w="4027092">
                      <a:extLst>
                        <a:ext uri="{9D8B030D-6E8A-4147-A177-3AD203B41FA5}">
                          <a16:colId xmlns:a16="http://schemas.microsoft.com/office/drawing/2014/main" val="1023947618"/>
                        </a:ext>
                      </a:extLst>
                    </a:gridCol>
                  </a:tblGrid>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3636" r="-612963" b="-64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Normal current </a:t>
                          </a:r>
                          <a:r>
                            <a:rPr kumimoji="1" lang="en-US" altLang="ja-JP" sz="1600" b="0" dirty="0" smtClean="0"/>
                            <a:t>density (A m</a:t>
                          </a:r>
                          <a:r>
                            <a:rPr kumimoji="1" lang="en-US" altLang="ja-JP" sz="1600" b="0" baseline="30000" dirty="0" smtClean="0"/>
                            <a:t>-2</a:t>
                          </a:r>
                          <a:r>
                            <a:rPr kumimoji="1" lang="en-US" altLang="ja-JP" sz="1600" b="0" dirty="0" smtClean="0"/>
                            <a:t>)</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4762543"/>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103636" r="-612963" b="-54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Electrostatic</a:t>
                          </a:r>
                          <a:r>
                            <a:rPr kumimoji="1" lang="en-US" altLang="ja-JP" sz="1600" b="0" baseline="0" dirty="0" smtClean="0"/>
                            <a:t> potential</a:t>
                          </a:r>
                          <a:r>
                            <a:rPr kumimoji="1" lang="ja-JP" altLang="en-US" sz="1600" b="0" dirty="0" smtClean="0"/>
                            <a:t> </a:t>
                          </a:r>
                          <a:r>
                            <a:rPr kumimoji="1" lang="en-US" altLang="ja-JP" sz="1600" b="0" dirty="0" smtClean="0"/>
                            <a:t>(V)</a:t>
                          </a: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0804564"/>
                      </a:ext>
                    </a:extLst>
                  </a:tr>
                  <a:tr h="341884">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196491" r="-612963" b="-421053"/>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6339" t="-196491" r="-151" b="-421053"/>
                          </a:stretch>
                        </a:blipFill>
                      </a:tcPr>
                    </a:tc>
                    <a:extLst>
                      <a:ext uri="{0D108BD9-81ED-4DB2-BD59-A6C34878D82A}">
                        <a16:rowId xmlns:a16="http://schemas.microsoft.com/office/drawing/2014/main" val="2249756397"/>
                      </a:ext>
                    </a:extLst>
                  </a:tr>
                  <a:tr h="3566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291379" r="-612963" b="-313793"/>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6339" t="-291379" r="-151" b="-313793"/>
                          </a:stretch>
                        </a:blipFill>
                      </a:tcPr>
                    </a:tc>
                    <a:extLst>
                      <a:ext uri="{0D108BD9-81ED-4DB2-BD59-A6C34878D82A}">
                        <a16:rowId xmlns:a16="http://schemas.microsoft.com/office/drawing/2014/main" val="1757088964"/>
                      </a:ext>
                    </a:extLst>
                  </a:tr>
                  <a:tr h="360109">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378333" r="-612963" b="-203333"/>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6339" t="-378333" r="-151" b="-203333"/>
                          </a:stretch>
                        </a:blipFill>
                      </a:tcPr>
                    </a:tc>
                    <a:extLst>
                      <a:ext uri="{0D108BD9-81ED-4DB2-BD59-A6C34878D82A}">
                        <a16:rowId xmlns:a16="http://schemas.microsoft.com/office/drawing/2014/main" val="1478449919"/>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521818" r="-612963" b="-121818"/>
                          </a:stretch>
                        </a:blipFill>
                      </a:tcPr>
                    </a:tc>
                    <a:tc>
                      <a:txBody>
                        <a:bodyPr/>
                        <a:lstStyle/>
                        <a:p>
                          <a:endParaRPr lang="ja-JP"/>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6339" t="-521818" r="-151" b="-121818"/>
                          </a:stretch>
                        </a:blipFill>
                      </a:tcPr>
                    </a:tc>
                    <a:extLst>
                      <a:ext uri="{0D108BD9-81ED-4DB2-BD59-A6C34878D82A}">
                        <a16:rowId xmlns:a16="http://schemas.microsoft.com/office/drawing/2014/main" val="3515030373"/>
                      </a:ext>
                    </a:extLst>
                  </a:tr>
                  <a:tr h="335280">
                    <a:tc>
                      <a:txBody>
                        <a:bodyPr/>
                        <a:lstStyle/>
                        <a:p>
                          <a:endParaRPr lang="ja-JP"/>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621818" r="-612963" b="-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Faraday’s constant </a:t>
                          </a:r>
                          <a:r>
                            <a:rPr kumimoji="1" lang="en-US" altLang="ja-JP" sz="1600" b="0" dirty="0" smtClean="0"/>
                            <a:t>(C mol</a:t>
                          </a:r>
                          <a:r>
                            <a:rPr kumimoji="1" lang="en-US" altLang="ja-JP" sz="1600" b="0" baseline="30000" dirty="0" smtClean="0"/>
                            <a:t>-1</a:t>
                          </a:r>
                          <a:r>
                            <a:rPr kumimoji="1" lang="en-US" altLang="ja-JP" sz="1600" b="0" baseline="0" dirty="0" smtClean="0"/>
                            <a:t>)</a:t>
                          </a:r>
                          <a:endParaRPr kumimoji="1" lang="ja-JP" altLang="en-US" sz="1600" b="0" dirty="0" smtClean="0"/>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467721"/>
                      </a:ext>
                    </a:extLst>
                  </a:tr>
                </a:tbl>
              </a:graphicData>
            </a:graphic>
          </p:graphicFrame>
        </mc:Fallback>
      </mc:AlternateContent>
    </p:spTree>
    <p:extLst>
      <p:ext uri="{BB962C8B-B14F-4D97-AF65-F5344CB8AC3E}">
        <p14:creationId xmlns:p14="http://schemas.microsoft.com/office/powerpoint/2010/main" val="130201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endParaRPr lang="en-US" altLang="ja-JP" dirty="0"/>
          </a:p>
        </p:txBody>
      </p:sp>
      <p:sp>
        <p:nvSpPr>
          <p:cNvPr id="4" name="コンテンツ プレースホルダー 3"/>
          <p:cNvSpPr>
            <a:spLocks noGrp="1"/>
          </p:cNvSpPr>
          <p:nvPr>
            <p:ph idx="1"/>
          </p:nvPr>
        </p:nvSpPr>
        <p:spPr/>
        <p:txBody>
          <a:bodyPr anchor="ctr"/>
          <a:lstStyle/>
          <a:p>
            <a:pPr marL="0" indent="0" algn="ctr">
              <a:buNone/>
            </a:pPr>
            <a:r>
              <a:rPr lang="en-US" altLang="ja-JP" sz="4000" b="1" dirty="0">
                <a:solidFill>
                  <a:srgbClr val="0000CC"/>
                </a:solidFill>
                <a:effectLst>
                  <a:outerShdw blurRad="38100" dist="38100" dir="2700000" algn="tl">
                    <a:srgbClr val="000000">
                      <a:alpha val="43137"/>
                    </a:srgbClr>
                  </a:outerShdw>
                </a:effectLst>
                <a:latin typeface="+mj-lt"/>
              </a:rPr>
              <a:t>Validation of Our </a:t>
            </a:r>
            <a:r>
              <a:rPr lang="en-US" altLang="ja-JP" sz="4000" b="1" dirty="0" smtClean="0">
                <a:solidFill>
                  <a:srgbClr val="0000CC"/>
                </a:solidFill>
                <a:effectLst>
                  <a:outerShdw blurRad="38100" dist="38100" dir="2700000" algn="tl">
                    <a:srgbClr val="000000">
                      <a:alpha val="43137"/>
                    </a:srgbClr>
                  </a:outerShdw>
                </a:effectLst>
                <a:latin typeface="+mj-lt"/>
              </a:rPr>
              <a:t>Method</a:t>
            </a:r>
          </a:p>
          <a:p>
            <a:pPr marL="0" indent="0" algn="ctr">
              <a:buNone/>
            </a:pPr>
            <a:endParaRPr kumimoji="1" lang="ja-JP" altLang="en-US" sz="4000" dirty="0"/>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p:spTree>
    <p:extLst>
      <p:ext uri="{BB962C8B-B14F-4D97-AF65-F5344CB8AC3E}">
        <p14:creationId xmlns:p14="http://schemas.microsoft.com/office/powerpoint/2010/main" val="334737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Background</a:t>
            </a:r>
            <a:endParaRPr kumimoji="1" lang="ja-JP" altLang="en-US" dirty="0"/>
          </a:p>
        </p:txBody>
      </p:sp>
      <p:sp>
        <p:nvSpPr>
          <p:cNvPr id="3" name="コンテンツ プレースホルダー 2"/>
          <p:cNvSpPr>
            <a:spLocks noGrp="1"/>
          </p:cNvSpPr>
          <p:nvPr>
            <p:ph idx="1"/>
          </p:nvPr>
        </p:nvSpPr>
        <p:spPr/>
        <p:txBody>
          <a:bodyPr/>
          <a:lstStyle/>
          <a:p>
            <a:r>
              <a:rPr lang="en-US" altLang="ja-JP" sz="2800" b="0" kern="1200" dirty="0">
                <a:solidFill>
                  <a:sysClr val="windowText" lastClr="000000"/>
                </a:solidFill>
              </a:rPr>
              <a:t>The multi-material design of vehicles is recently in progress in order to reduce the weight</a:t>
            </a:r>
            <a:r>
              <a:rPr lang="en-US" altLang="ja-JP" sz="2800" b="0" kern="1200" dirty="0" smtClean="0">
                <a:solidFill>
                  <a:sysClr val="windowText" lastClr="000000"/>
                </a:solidFill>
              </a:rPr>
              <a:t>.</a:t>
            </a:r>
          </a:p>
          <a:p>
            <a:r>
              <a:rPr lang="en-US" altLang="ja-JP" sz="2800" b="0" kern="1200" dirty="0" smtClean="0">
                <a:solidFill>
                  <a:sysClr val="windowText" lastClr="000000"/>
                </a:solidFill>
              </a:rPr>
              <a:t>Especially, carbon fiber reinforced plastics (CFRP) and aluminium alloys (Al) are coming into use.</a:t>
            </a:r>
          </a:p>
          <a:p>
            <a:r>
              <a:rPr lang="en-US" altLang="ja-JP" sz="2800" b="0" kern="1200" dirty="0" smtClean="0">
                <a:solidFill>
                  <a:sysClr val="windowText" lastClr="000000"/>
                </a:solidFill>
              </a:rPr>
              <a:t>As a result, </a:t>
            </a:r>
            <a:r>
              <a:rPr lang="en-US" altLang="ja-JP" sz="2800" b="0" kern="1200" dirty="0" smtClean="0">
                <a:solidFill>
                  <a:srgbClr val="FF0000"/>
                </a:solidFill>
              </a:rPr>
              <a:t>galvanic </a:t>
            </a:r>
            <a:r>
              <a:rPr lang="en-US" altLang="ja-JP" sz="2800" b="0" kern="1200" dirty="0">
                <a:solidFill>
                  <a:srgbClr val="FF0000"/>
                </a:solidFill>
              </a:rPr>
              <a:t>corrosion</a:t>
            </a:r>
            <a:r>
              <a:rPr lang="en-US" altLang="ja-JP" sz="2800" b="0" kern="1200" dirty="0">
                <a:solidFill>
                  <a:sysClr val="windowText" lastClr="000000"/>
                </a:solidFill>
              </a:rPr>
              <a:t> occurs </a:t>
            </a:r>
            <a:r>
              <a:rPr lang="en-US" altLang="ja-JP" sz="2800" b="0" kern="1200" dirty="0" smtClean="0">
                <a:solidFill>
                  <a:sysClr val="windowText" lastClr="000000"/>
                </a:solidFill>
              </a:rPr>
              <a:t>around the joint parts of different materials </a:t>
            </a:r>
            <a:r>
              <a:rPr lang="en-US" altLang="ja-JP" sz="2800" b="0" kern="1200" dirty="0" smtClean="0">
                <a:solidFill>
                  <a:srgbClr val="0000FF"/>
                </a:solidFill>
              </a:rPr>
              <a:t>under saltwater film </a:t>
            </a:r>
            <a:r>
              <a:rPr lang="en-US" altLang="ja-JP" sz="2400" b="0" kern="1200" dirty="0" smtClean="0">
                <a:solidFill>
                  <a:sysClr val="windowText" lastClr="000000"/>
                </a:solidFill>
              </a:rPr>
              <a:t>(e.g., seawater, solution of snow </a:t>
            </a:r>
            <a:r>
              <a:rPr lang="en-US" altLang="ja-JP" sz="2400" b="0" kern="1200" dirty="0">
                <a:solidFill>
                  <a:sysClr val="windowText" lastClr="000000"/>
                </a:solidFill>
              </a:rPr>
              <a:t>melting </a:t>
            </a:r>
            <a:r>
              <a:rPr lang="en-US" altLang="ja-JP" sz="2400" b="0" kern="1200" dirty="0" smtClean="0">
                <a:solidFill>
                  <a:sysClr val="windowText" lastClr="000000"/>
                </a:solidFill>
              </a:rPr>
              <a:t>agents, etc.).</a:t>
            </a:r>
            <a:endParaRPr lang="en-US" altLang="ja-JP" sz="2400" b="0" kern="1200" dirty="0">
              <a:solidFill>
                <a:sysClr val="windowText" lastClr="000000"/>
              </a:solidFill>
              <a:effectLst/>
            </a:endParaRPr>
          </a:p>
          <a:p>
            <a:pPr lvl="0"/>
            <a:endParaRPr lang="en-US" altLang="ja-JP" sz="2800" kern="1200" dirty="0" smtClean="0">
              <a:solidFill>
                <a:sysClr val="windowText" lastClr="000000"/>
              </a:solidFill>
              <a:effectLst/>
              <a:latin typeface="+mn-ea"/>
            </a:endParaRPr>
          </a:p>
          <a:p>
            <a:pPr lvl="0"/>
            <a:endParaRPr lang="en-US" altLang="ja-JP" sz="2800" kern="1200" dirty="0" smtClean="0">
              <a:solidFill>
                <a:sysClr val="windowText" lastClr="000000"/>
              </a:solidFill>
              <a:effectLst/>
              <a:latin typeface="+mn-ea"/>
            </a:endParaRPr>
          </a:p>
          <a:p>
            <a:pPr lvl="0"/>
            <a:endParaRPr lang="en-US" altLang="ja-JP" sz="2800" kern="1200" dirty="0">
              <a:solidFill>
                <a:sysClr val="windowText" lastClr="000000"/>
              </a:solidFill>
              <a:effectLst/>
              <a:latin typeface="+mn-ea"/>
            </a:endParaRPr>
          </a:p>
          <a:p>
            <a:pPr marL="0" lvl="0" indent="0">
              <a:buNone/>
            </a:pPr>
            <a:endParaRPr lang="en-US" altLang="ja-JP" sz="2800" kern="1200" dirty="0" smtClean="0">
              <a:solidFill>
                <a:sysClr val="windowText" lastClr="000000"/>
              </a:solidFill>
              <a:effectLst/>
              <a:latin typeface="+mn-ea"/>
            </a:endParaRPr>
          </a:p>
          <a:p>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a:t>
            </a:fld>
            <a:endParaRPr lang="ja-JP" altLang="en-US"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8086" r="16931" b="5538"/>
          <a:stretch/>
        </p:blipFill>
        <p:spPr>
          <a:xfrm>
            <a:off x="2663788" y="3779170"/>
            <a:ext cx="3652769" cy="2592288"/>
          </a:xfrm>
          <a:prstGeom prst="rect">
            <a:avLst/>
          </a:prstGeom>
        </p:spPr>
      </p:pic>
      <p:sp>
        <p:nvSpPr>
          <p:cNvPr id="7" name="テキスト ボックス 6"/>
          <p:cNvSpPr txBox="1"/>
          <p:nvPr/>
        </p:nvSpPr>
        <p:spPr>
          <a:xfrm>
            <a:off x="6192180" y="4617132"/>
            <a:ext cx="2916324" cy="1754326"/>
          </a:xfrm>
          <a:prstGeom prst="rect">
            <a:avLst/>
          </a:prstGeom>
          <a:noFill/>
        </p:spPr>
        <p:txBody>
          <a:bodyPr wrap="square" rtlCol="0">
            <a:spAutoFit/>
          </a:bodyPr>
          <a:lstStyle/>
          <a:p>
            <a:pPr algn="ctr"/>
            <a:r>
              <a:rPr lang="en-US" altLang="ja-JP" dirty="0"/>
              <a:t>Fig</a:t>
            </a:r>
            <a:r>
              <a:rPr lang="en-US" altLang="ja-JP" dirty="0" smtClean="0"/>
              <a:t>. multi-material designed vehicle</a:t>
            </a:r>
            <a:br>
              <a:rPr lang="en-US" altLang="ja-JP" dirty="0" smtClean="0"/>
            </a:br>
            <a:r>
              <a:rPr lang="en-US" altLang="ja-JP" dirty="0" smtClean="0"/>
              <a:t>BMW </a:t>
            </a:r>
            <a:r>
              <a:rPr lang="en-US" altLang="ja-JP" dirty="0"/>
              <a:t>Japan Corp.</a:t>
            </a:r>
          </a:p>
          <a:p>
            <a:pPr algn="ctr"/>
            <a:r>
              <a:rPr lang="en-US" altLang="ja-JP" dirty="0" smtClean="0"/>
              <a:t>http</a:t>
            </a:r>
            <a:r>
              <a:rPr lang="en-US" altLang="ja-JP" dirty="0"/>
              <a:t>://</a:t>
            </a:r>
            <a:r>
              <a:rPr lang="en-US" altLang="ja-JP" dirty="0" smtClean="0"/>
              <a:t>www.bmw.co.jp/jp/ja/</a:t>
            </a:r>
            <a:br>
              <a:rPr lang="en-US" altLang="ja-JP" dirty="0" smtClean="0"/>
            </a:br>
            <a:r>
              <a:rPr lang="en-US" altLang="ja-JP" dirty="0" smtClean="0"/>
              <a:t>insights/corporation/</a:t>
            </a:r>
            <a:r>
              <a:rPr lang="en-US" altLang="ja-JP" dirty="0" err="1" smtClean="0"/>
              <a:t>bmwi</a:t>
            </a:r>
            <a:r>
              <a:rPr lang="en-US" altLang="ja-JP" dirty="0" smtClean="0"/>
              <a:t>/</a:t>
            </a:r>
            <a:br>
              <a:rPr lang="en-US" altLang="ja-JP" dirty="0" smtClean="0"/>
            </a:br>
            <a:r>
              <a:rPr lang="en-US" altLang="ja-JP" dirty="0" smtClean="0"/>
              <a:t>concept.html</a:t>
            </a:r>
            <a:endParaRPr lang="ja-JP" altLang="en-US" dirty="0"/>
          </a:p>
        </p:txBody>
      </p:sp>
    </p:spTree>
    <p:extLst>
      <p:ext uri="{BB962C8B-B14F-4D97-AF65-F5344CB8AC3E}">
        <p14:creationId xmlns:p14="http://schemas.microsoft.com/office/powerpoint/2010/main" val="3109697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p:cNvSpPr>
            <a:spLocks noGrp="1"/>
          </p:cNvSpPr>
          <p:nvPr>
            <p:ph idx="1"/>
          </p:nvPr>
        </p:nvSpPr>
        <p:spPr/>
        <p:txBody>
          <a:bodyPr/>
          <a:lstStyle/>
          <a:p>
            <a:pPr marL="0" indent="0">
              <a:buNone/>
            </a:pPr>
            <a:r>
              <a:rPr kumimoji="1" lang="en-US" altLang="ja-JP" sz="2400" b="1" i="1" u="sng" dirty="0" smtClean="0">
                <a:effectLst>
                  <a:outerShdw blurRad="38100" dist="38100" dir="2700000" algn="tl">
                    <a:srgbClr val="000000">
                      <a:alpha val="43137"/>
                    </a:srgbClr>
                  </a:outerShdw>
                </a:effectLst>
              </a:rPr>
              <a:t>Top View Photo</a:t>
            </a: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algn="just"/>
            <a:r>
              <a:rPr lang="en-US" altLang="ja-JP" sz="2400" dirty="0"/>
              <a:t>G</a:t>
            </a:r>
            <a:r>
              <a:rPr lang="en-US" altLang="ja-JP" sz="2400" dirty="0" smtClean="0"/>
              <a:t>lassy </a:t>
            </a:r>
            <a:r>
              <a:rPr lang="en-US" altLang="ja-JP" sz="2400" dirty="0"/>
              <a:t>carbon (GC) is used instead of </a:t>
            </a:r>
            <a:r>
              <a:rPr lang="en-US" altLang="ja-JP" sz="2400" dirty="0" smtClean="0"/>
              <a:t>CFRP for simplicity.</a:t>
            </a:r>
            <a:endParaRPr lang="en-US" altLang="ja-JP" sz="2400" dirty="0"/>
          </a:p>
          <a:p>
            <a:pPr algn="just"/>
            <a:r>
              <a:rPr lang="en-US" altLang="ja-JP" sz="2400" dirty="0" smtClean="0"/>
              <a:t>Plastic </a:t>
            </a:r>
            <a:r>
              <a:rPr lang="en-US" altLang="ja-JP" sz="2400" dirty="0"/>
              <a:t>plate is inserted between GC and Al plates</a:t>
            </a:r>
            <a:r>
              <a:rPr lang="en-US" altLang="ja-JP" sz="2400" dirty="0" smtClean="0"/>
              <a:t>.</a:t>
            </a:r>
          </a:p>
          <a:p>
            <a:pPr algn="just"/>
            <a:r>
              <a:rPr lang="en-US" altLang="ja-JP" sz="2400" dirty="0" err="1" smtClean="0"/>
              <a:t>NaOH</a:t>
            </a:r>
            <a:r>
              <a:rPr lang="en-US" altLang="ja-JP" sz="2400" dirty="0" smtClean="0"/>
              <a:t> solution is put in an acrylic case with the test piece </a:t>
            </a:r>
            <a:br>
              <a:rPr lang="en-US" altLang="ja-JP" sz="2400" dirty="0" smtClean="0"/>
            </a:br>
            <a:r>
              <a:rPr lang="en-US" altLang="ja-JP" sz="2400" dirty="0" smtClean="0"/>
              <a:t>for CO</a:t>
            </a:r>
            <a:r>
              <a:rPr lang="en-US" altLang="ja-JP" sz="2400" baseline="-25000" dirty="0" smtClean="0"/>
              <a:t>2</a:t>
            </a:r>
            <a:r>
              <a:rPr lang="en-US" altLang="ja-JP" sz="2400" dirty="0" smtClean="0"/>
              <a:t> removal and humidification.</a:t>
            </a:r>
          </a:p>
          <a:p>
            <a:pPr algn="just"/>
            <a:r>
              <a:rPr lang="en-US" altLang="ja-JP" sz="2400" dirty="0" smtClean="0"/>
              <a:t>pH meters are set in the middle of each plate.</a:t>
            </a:r>
            <a:endParaRPr lang="en-US" altLang="ja-JP" sz="2400" dirty="0"/>
          </a:p>
          <a:p>
            <a:pPr marL="0" indent="0">
              <a:buNone/>
            </a:pPr>
            <a:endParaRPr lang="en-US" altLang="ja-JP" sz="2400" b="1" i="1" u="sng" dirty="0">
              <a:effectLst>
                <a:outerShdw blurRad="38100" dist="38100" dir="2700000" algn="tl">
                  <a:srgbClr val="000000">
                    <a:alpha val="43137"/>
                  </a:srgbClr>
                </a:outerShdw>
              </a:effectLst>
            </a:endParaRPr>
          </a:p>
        </p:txBody>
      </p:sp>
      <p:sp>
        <p:nvSpPr>
          <p:cNvPr id="2" name="タイトル 1"/>
          <p:cNvSpPr>
            <a:spLocks noGrp="1"/>
          </p:cNvSpPr>
          <p:nvPr>
            <p:ph type="title"/>
          </p:nvPr>
        </p:nvSpPr>
        <p:spPr/>
        <p:txBody>
          <a:bodyPr/>
          <a:lstStyle/>
          <a:p>
            <a:r>
              <a:rPr kumimoji="1" lang="en-US" altLang="ja-JP" dirty="0" smtClean="0"/>
              <a:t>Experimental Setup</a:t>
            </a:r>
            <a:endParaRPr kumimoji="1" lang="ja-JP" altLang="en-US" dirty="0"/>
          </a:p>
        </p:txBody>
      </p:sp>
      <p:grpSp>
        <p:nvGrpSpPr>
          <p:cNvPr id="18" name="グループ化 17"/>
          <p:cNvGrpSpPr/>
          <p:nvPr/>
        </p:nvGrpSpPr>
        <p:grpSpPr>
          <a:xfrm>
            <a:off x="1611267" y="660982"/>
            <a:ext cx="6705149" cy="3429000"/>
            <a:chOff x="1611267" y="660982"/>
            <a:chExt cx="6705149" cy="3429000"/>
          </a:xfrm>
        </p:grpSpPr>
        <p:grpSp>
          <p:nvGrpSpPr>
            <p:cNvPr id="12" name="グループ化 11"/>
            <p:cNvGrpSpPr>
              <a:grpSpLocks noChangeAspect="1"/>
            </p:cNvGrpSpPr>
            <p:nvPr/>
          </p:nvGrpSpPr>
          <p:grpSpPr>
            <a:xfrm>
              <a:off x="2567453" y="660982"/>
              <a:ext cx="5748963" cy="3429000"/>
              <a:chOff x="4026420" y="585000"/>
              <a:chExt cx="5748963" cy="342900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420" y="585000"/>
                <a:ext cx="4640580" cy="3429000"/>
              </a:xfrm>
              <a:prstGeom prst="rect">
                <a:avLst/>
              </a:prstGeom>
            </p:spPr>
          </p:pic>
          <p:sp>
            <p:nvSpPr>
              <p:cNvPr id="6" name="テキスト ボックス 5"/>
              <p:cNvSpPr txBox="1"/>
              <p:nvPr/>
            </p:nvSpPr>
            <p:spPr>
              <a:xfrm>
                <a:off x="8641739" y="704693"/>
                <a:ext cx="1133644" cy="369332"/>
              </a:xfrm>
              <a:prstGeom prst="rect">
                <a:avLst/>
              </a:prstGeom>
              <a:noFill/>
            </p:spPr>
            <p:txBody>
              <a:bodyPr wrap="none" rtlCol="0">
                <a:spAutoFit/>
              </a:bodyPr>
              <a:lstStyle/>
              <a:p>
                <a:r>
                  <a:rPr kumimoji="1" lang="en-US" altLang="ja-JP" dirty="0" smtClean="0"/>
                  <a:t>pH meter</a:t>
                </a:r>
                <a:endParaRPr kumimoji="1" lang="ja-JP" altLang="en-US" dirty="0"/>
              </a:p>
            </p:txBody>
          </p:sp>
          <p:cxnSp>
            <p:nvCxnSpPr>
              <p:cNvPr id="11" name="直線矢印コネクタ 10"/>
              <p:cNvCxnSpPr>
                <a:stCxn id="6" idx="1"/>
              </p:cNvCxnSpPr>
              <p:nvPr/>
            </p:nvCxnSpPr>
            <p:spPr bwMode="auto">
              <a:xfrm flipH="1">
                <a:off x="5247001" y="889359"/>
                <a:ext cx="3394738" cy="109641"/>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矢印コネクタ 54"/>
              <p:cNvCxnSpPr>
                <a:stCxn id="6" idx="1"/>
              </p:cNvCxnSpPr>
              <p:nvPr/>
            </p:nvCxnSpPr>
            <p:spPr bwMode="auto">
              <a:xfrm flipH="1">
                <a:off x="7227001" y="889359"/>
                <a:ext cx="1414738" cy="334641"/>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テキスト ボックス 3"/>
              <p:cNvSpPr txBox="1"/>
              <p:nvPr/>
            </p:nvSpPr>
            <p:spPr>
              <a:xfrm>
                <a:off x="4710249" y="1184386"/>
                <a:ext cx="569387" cy="400110"/>
              </a:xfrm>
              <a:prstGeom prst="rect">
                <a:avLst/>
              </a:prstGeom>
              <a:noFill/>
            </p:spPr>
            <p:txBody>
              <a:bodyPr wrap="none" rtlCol="0">
                <a:spAutoFit/>
              </a:bodyPr>
              <a:lstStyle/>
              <a:p>
                <a:pPr algn="r"/>
                <a:r>
                  <a:rPr kumimoji="1" lang="en-US" altLang="ja-JP" sz="2000" dirty="0" smtClean="0">
                    <a:solidFill>
                      <a:schemeClr val="bg1"/>
                    </a:solidFill>
                  </a:rPr>
                  <a:t>GC</a:t>
                </a:r>
                <a:endParaRPr kumimoji="1" lang="ja-JP" altLang="en-US" dirty="0">
                  <a:solidFill>
                    <a:schemeClr val="bg1"/>
                  </a:solidFill>
                </a:endParaRPr>
              </a:p>
            </p:txBody>
          </p:sp>
          <p:sp>
            <p:nvSpPr>
              <p:cNvPr id="7" name="テキスト ボックス 6"/>
              <p:cNvSpPr txBox="1"/>
              <p:nvPr/>
            </p:nvSpPr>
            <p:spPr>
              <a:xfrm>
                <a:off x="7291107" y="1134899"/>
                <a:ext cx="413896" cy="400110"/>
              </a:xfrm>
              <a:prstGeom prst="rect">
                <a:avLst/>
              </a:prstGeom>
              <a:noFill/>
            </p:spPr>
            <p:txBody>
              <a:bodyPr wrap="none" rtlCol="0">
                <a:spAutoFit/>
              </a:bodyPr>
              <a:lstStyle/>
              <a:p>
                <a:r>
                  <a:rPr lang="en-US" altLang="ja-JP" sz="2000" dirty="0" smtClean="0"/>
                  <a:t>Al</a:t>
                </a:r>
                <a:endParaRPr kumimoji="1" lang="ja-JP" altLang="en-US" dirty="0"/>
              </a:p>
            </p:txBody>
          </p:sp>
          <p:cxnSp>
            <p:nvCxnSpPr>
              <p:cNvPr id="90" name="直線矢印コネクタ 89"/>
              <p:cNvCxnSpPr>
                <a:stCxn id="65" idx="1"/>
              </p:cNvCxnSpPr>
              <p:nvPr/>
            </p:nvCxnSpPr>
            <p:spPr bwMode="auto">
              <a:xfrm flipH="1" flipV="1">
                <a:off x="7524570" y="2779939"/>
                <a:ext cx="1117169" cy="573858"/>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0" name="直線矢印コネクタ 39"/>
            <p:cNvCxnSpPr>
              <a:stCxn id="65" idx="1"/>
            </p:cNvCxnSpPr>
            <p:nvPr/>
          </p:nvCxnSpPr>
          <p:spPr bwMode="auto">
            <a:xfrm flipH="1" flipV="1">
              <a:off x="4811057" y="2898229"/>
              <a:ext cx="2371715" cy="531550"/>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テキスト ボックス 63"/>
            <p:cNvSpPr txBox="1"/>
            <p:nvPr/>
          </p:nvSpPr>
          <p:spPr>
            <a:xfrm>
              <a:off x="4335109" y="1210881"/>
              <a:ext cx="941283" cy="400110"/>
            </a:xfrm>
            <a:prstGeom prst="rect">
              <a:avLst/>
            </a:prstGeom>
            <a:noFill/>
          </p:spPr>
          <p:txBody>
            <a:bodyPr wrap="none" rtlCol="0">
              <a:spAutoFit/>
            </a:bodyPr>
            <a:lstStyle/>
            <a:p>
              <a:pPr algn="r"/>
              <a:r>
                <a:rPr lang="en-US" altLang="ja-JP" sz="2000" dirty="0" smtClean="0">
                  <a:solidFill>
                    <a:srgbClr val="4DFFC4"/>
                  </a:solidFill>
                </a:rPr>
                <a:t>Plastic</a:t>
              </a:r>
              <a:endParaRPr kumimoji="1" lang="ja-JP" altLang="en-US" dirty="0">
                <a:solidFill>
                  <a:srgbClr val="4DFFC4"/>
                </a:solidFill>
              </a:endParaRPr>
            </a:p>
          </p:txBody>
        </p:sp>
        <p:sp>
          <p:nvSpPr>
            <p:cNvPr id="65" name="テキスト ボックス 64"/>
            <p:cNvSpPr txBox="1"/>
            <p:nvPr/>
          </p:nvSpPr>
          <p:spPr>
            <a:xfrm>
              <a:off x="7182772" y="3106613"/>
              <a:ext cx="979755" cy="646331"/>
            </a:xfrm>
            <a:prstGeom prst="rect">
              <a:avLst/>
            </a:prstGeom>
            <a:noFill/>
          </p:spPr>
          <p:txBody>
            <a:bodyPr wrap="none" rtlCol="0">
              <a:spAutoFit/>
            </a:bodyPr>
            <a:lstStyle/>
            <a:p>
              <a:r>
                <a:rPr kumimoji="1" lang="en-US" altLang="ja-JP" dirty="0" err="1" smtClean="0"/>
                <a:t>NaOH</a:t>
              </a:r>
              <a:r>
                <a:rPr lang="en-US" altLang="ja-JP" dirty="0"/>
                <a:t/>
              </a:r>
              <a:br>
                <a:rPr lang="en-US" altLang="ja-JP" dirty="0"/>
              </a:br>
              <a:r>
                <a:rPr kumimoji="1" lang="en-US" altLang="ja-JP" dirty="0" smtClean="0"/>
                <a:t>solution</a:t>
              </a:r>
              <a:endParaRPr kumimoji="1" lang="ja-JP" altLang="en-US" dirty="0"/>
            </a:p>
          </p:txBody>
        </p:sp>
        <p:cxnSp>
          <p:nvCxnSpPr>
            <p:cNvPr id="66" name="直線矢印コネクタ 65"/>
            <p:cNvCxnSpPr>
              <a:stCxn id="65" idx="1"/>
            </p:cNvCxnSpPr>
            <p:nvPr/>
          </p:nvCxnSpPr>
          <p:spPr bwMode="auto">
            <a:xfrm flipH="1" flipV="1">
              <a:off x="3499789" y="2945486"/>
              <a:ext cx="3682983" cy="484293"/>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矢印コネクタ 66"/>
            <p:cNvCxnSpPr/>
            <p:nvPr/>
          </p:nvCxnSpPr>
          <p:spPr bwMode="auto">
            <a:xfrm flipV="1">
              <a:off x="2392855" y="3644153"/>
              <a:ext cx="351486" cy="62797"/>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テキスト ボックス 67"/>
            <p:cNvSpPr txBox="1"/>
            <p:nvPr/>
          </p:nvSpPr>
          <p:spPr>
            <a:xfrm>
              <a:off x="1611267" y="3320988"/>
              <a:ext cx="864339" cy="646331"/>
            </a:xfrm>
            <a:prstGeom prst="rect">
              <a:avLst/>
            </a:prstGeom>
            <a:noFill/>
          </p:spPr>
          <p:txBody>
            <a:bodyPr wrap="none" rtlCol="0">
              <a:spAutoFit/>
            </a:bodyPr>
            <a:lstStyle/>
            <a:p>
              <a:pPr algn="ctr"/>
              <a:r>
                <a:rPr kumimoji="1" lang="en-US" altLang="ja-JP" dirty="0" smtClean="0"/>
                <a:t>Acrylic</a:t>
              </a:r>
              <a:br>
                <a:rPr kumimoji="1" lang="en-US" altLang="ja-JP" dirty="0" smtClean="0"/>
              </a:br>
              <a:r>
                <a:rPr kumimoji="1" lang="en-US" altLang="ja-JP" dirty="0" smtClean="0"/>
                <a:t>case</a:t>
              </a:r>
              <a:endParaRPr kumimoji="1" lang="ja-JP" altLang="en-US" dirty="0"/>
            </a:p>
          </p:txBody>
        </p:sp>
      </p:gr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spTree>
    <p:extLst>
      <p:ext uri="{BB962C8B-B14F-4D97-AF65-F5344CB8AC3E}">
        <p14:creationId xmlns:p14="http://schemas.microsoft.com/office/powerpoint/2010/main" val="254040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コンテンツ プレースホルダー 8"/>
              <p:cNvSpPr>
                <a:spLocks noGrp="1"/>
              </p:cNvSpPr>
              <p:nvPr>
                <p:ph idx="1"/>
              </p:nvPr>
            </p:nvSpPr>
            <p:spPr/>
            <p:txBody>
              <a:bodyPr/>
              <a:lstStyle/>
              <a:p>
                <a:pPr marL="0" indent="0">
                  <a:buNone/>
                </a:pPr>
                <a:r>
                  <a:rPr lang="en-US" altLang="ja-JP" sz="2400" b="1" i="1" u="sng" dirty="0" smtClean="0">
                    <a:effectLst>
                      <a:outerShdw blurRad="38100" dist="38100" dir="2700000" algn="tl">
                        <a:srgbClr val="000000">
                          <a:alpha val="43137"/>
                        </a:srgbClr>
                      </a:outerShdw>
                    </a:effectLst>
                  </a:rPr>
                  <a:t>Side view sketch</a:t>
                </a:r>
              </a:p>
              <a:p>
                <a:pPr marL="0" indent="0">
                  <a:buNone/>
                </a:pPr>
                <a:endParaRPr kumimoji="1"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kumimoji="1"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dirty="0" smtClean="0"/>
              </a:p>
              <a:p>
                <a:r>
                  <a:rPr lang="en-US" altLang="ja-JP" sz="2400" dirty="0"/>
                  <a:t>S</a:t>
                </a:r>
                <a:r>
                  <a:rPr lang="en-US" altLang="ja-JP" sz="2400" dirty="0" smtClean="0"/>
                  <a:t>ize of each electrode is 40 mm </a:t>
                </a:r>
                <a14:m>
                  <m:oMath xmlns:m="http://schemas.openxmlformats.org/officeDocument/2006/math">
                    <m:r>
                      <a:rPr lang="en-US" altLang="ja-JP" sz="2400" b="0" i="1" smtClean="0">
                        <a:latin typeface="Cambria Math" panose="02040503050406030204" pitchFamily="18" charset="0"/>
                      </a:rPr>
                      <m:t>×</m:t>
                    </m:r>
                  </m:oMath>
                </a14:m>
                <a:r>
                  <a:rPr lang="en-US" altLang="ja-JP" sz="2400" dirty="0" smtClean="0"/>
                  <a:t> 10 mm.</a:t>
                </a:r>
              </a:p>
              <a:p>
                <a:r>
                  <a:rPr lang="en-US" altLang="ja-JP" sz="2400" dirty="0" smtClean="0"/>
                  <a:t>Thickness </a:t>
                </a:r>
                <a:r>
                  <a:rPr lang="en-US" altLang="ja-JP" sz="2400" dirty="0"/>
                  <a:t>of the </a:t>
                </a:r>
                <a:r>
                  <a:rPr lang="en-US" altLang="ja-JP" sz="2400" dirty="0" err="1"/>
                  <a:t>NaCl</a:t>
                </a:r>
                <a:r>
                  <a:rPr lang="en-US" altLang="ja-JP" sz="2400" dirty="0"/>
                  <a:t> solution film is 2 mm</a:t>
                </a:r>
                <a:r>
                  <a:rPr lang="en-US" altLang="ja-JP" sz="2400" dirty="0" smtClean="0"/>
                  <a:t>.</a:t>
                </a:r>
              </a:p>
              <a:p>
                <a:r>
                  <a:rPr lang="en-US" altLang="ja-JP" sz="2400" dirty="0"/>
                  <a:t>S</a:t>
                </a:r>
                <a:r>
                  <a:rPr lang="en-US" altLang="ja-JP" sz="2400" dirty="0" smtClean="0"/>
                  <a:t>trength of </a:t>
                </a:r>
                <a:r>
                  <a:rPr lang="en-US" altLang="ja-JP" sz="2400" dirty="0" err="1" smtClean="0"/>
                  <a:t>NaCl</a:t>
                </a:r>
                <a:r>
                  <a:rPr lang="en-US" altLang="ja-JP" sz="2400" dirty="0" smtClean="0"/>
                  <a:t> solution is 0.5 </a:t>
                </a:r>
                <a:r>
                  <a:rPr lang="en-US" altLang="ja-JP" sz="2400" dirty="0" err="1" smtClean="0"/>
                  <a:t>wt</a:t>
                </a:r>
                <a:r>
                  <a:rPr lang="en-US" altLang="ja-JP" sz="2400" dirty="0" smtClean="0"/>
                  <a:t>%.</a:t>
                </a:r>
              </a:p>
              <a:p>
                <a:r>
                  <a:rPr lang="en-US" altLang="ja-JP" sz="2400" dirty="0" smtClean="0"/>
                  <a:t>Corrosion current is measured by ammeter. </a:t>
                </a:r>
              </a:p>
              <a:p>
                <a:r>
                  <a:rPr lang="en-US" altLang="ja-JP" sz="2400" dirty="0"/>
                  <a:t>The test time is 72 hours</a:t>
                </a:r>
                <a:r>
                  <a:rPr lang="en-US" altLang="ja-JP" sz="2400" dirty="0" smtClean="0"/>
                  <a:t>.</a:t>
                </a:r>
              </a:p>
              <a:p>
                <a:r>
                  <a:rPr lang="en-US" altLang="ja-JP" sz="2400" dirty="0" smtClean="0"/>
                  <a:t>Two tests are conducted.</a:t>
                </a:r>
                <a:endParaRPr lang="ja-JP" altLang="en-US" sz="2400" dirty="0"/>
              </a:p>
              <a:p>
                <a:endParaRPr lang="en-US" altLang="ja-JP" sz="2400" dirty="0"/>
              </a:p>
              <a:p>
                <a:pPr marL="0" indent="0">
                  <a:buNone/>
                </a:pPr>
                <a:endParaRPr kumimoji="1" lang="en-US" altLang="ja-JP" sz="2400" b="1" i="1" u="sng" dirty="0" smtClean="0">
                  <a:effectLst>
                    <a:outerShdw blurRad="38100" dist="38100" dir="2700000" algn="tl">
                      <a:srgbClr val="000000">
                        <a:alpha val="43137"/>
                      </a:srgbClr>
                    </a:outerShdw>
                  </a:effectLst>
                </a:endParaRPr>
              </a:p>
            </p:txBody>
          </p:sp>
        </mc:Choice>
        <mc:Fallback xmlns="">
          <p:sp>
            <p:nvSpPr>
              <p:cNvPr id="9" name="コンテンツ プレースホルダー 8"/>
              <p:cNvSpPr>
                <a:spLocks noGrp="1" noRot="1" noChangeAspect="1" noMove="1" noResize="1" noEditPoints="1" noAdjustHandles="1" noChangeArrowheads="1" noChangeShapeType="1" noTextEdit="1"/>
              </p:cNvSpPr>
              <p:nvPr>
                <p:ph idx="1"/>
              </p:nvPr>
            </p:nvSpPr>
            <p:spPr>
              <a:blipFill>
                <a:blip r:embed="rId3"/>
                <a:stretch>
                  <a:fillRect l="-2186" t="-1584"/>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en-US" altLang="ja-JP" dirty="0" smtClean="0"/>
              <a:t>Experimental Setup</a:t>
            </a:r>
            <a:endParaRPr kumimoji="1" lang="ja-JP" altLang="en-US" dirty="0"/>
          </a:p>
        </p:txBody>
      </p:sp>
      <p:grpSp>
        <p:nvGrpSpPr>
          <p:cNvPr id="20" name="グループ化 19"/>
          <p:cNvGrpSpPr/>
          <p:nvPr/>
        </p:nvGrpSpPr>
        <p:grpSpPr>
          <a:xfrm>
            <a:off x="2087724" y="711472"/>
            <a:ext cx="5355000" cy="2357268"/>
            <a:chOff x="2087724" y="711472"/>
            <a:chExt cx="5355000" cy="2357268"/>
          </a:xfrm>
        </p:grpSpPr>
        <p:grpSp>
          <p:nvGrpSpPr>
            <p:cNvPr id="13" name="グループ化 12"/>
            <p:cNvGrpSpPr/>
            <p:nvPr/>
          </p:nvGrpSpPr>
          <p:grpSpPr>
            <a:xfrm>
              <a:off x="2087724" y="1352740"/>
              <a:ext cx="5355000" cy="1716000"/>
              <a:chOff x="3681496" y="4809124"/>
              <a:chExt cx="5355000" cy="1716000"/>
            </a:xfrm>
          </p:grpSpPr>
          <p:sp>
            <p:nvSpPr>
              <p:cNvPr id="42" name="正方形/長方形 41"/>
              <p:cNvSpPr/>
              <p:nvPr/>
            </p:nvSpPr>
            <p:spPr>
              <a:xfrm>
                <a:off x="3899794" y="4809124"/>
                <a:ext cx="4365964" cy="528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3" name="正方形/長方形 42"/>
              <p:cNvSpPr/>
              <p:nvPr/>
            </p:nvSpPr>
            <p:spPr>
              <a:xfrm>
                <a:off x="6683129" y="5337124"/>
                <a:ext cx="1800927" cy="264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4" name="正方形/長方形 43"/>
              <p:cNvSpPr/>
              <p:nvPr/>
            </p:nvSpPr>
            <p:spPr>
              <a:xfrm>
                <a:off x="3681496" y="5337124"/>
                <a:ext cx="1800980" cy="264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5379586" y="4941128"/>
                <a:ext cx="1433406" cy="369332"/>
              </a:xfrm>
              <a:prstGeom prst="rect">
                <a:avLst/>
              </a:prstGeom>
              <a:noFill/>
            </p:spPr>
            <p:txBody>
              <a:bodyPr wrap="none" rtlCol="0">
                <a:spAutoFit/>
              </a:bodyPr>
              <a:lstStyle/>
              <a:p>
                <a:pPr algn="ctr"/>
                <a:r>
                  <a:rPr lang="en-US" altLang="ja-JP" dirty="0" err="1" smtClean="0">
                    <a:solidFill>
                      <a:prstClr val="black"/>
                    </a:solidFill>
                    <a:latin typeface="Calibri" panose="020F0502020204030204"/>
                    <a:ea typeface="ＭＳ Ｐゴシック" panose="020B0600070205080204" pitchFamily="50" charset="-128"/>
                  </a:rPr>
                  <a:t>NaCl</a:t>
                </a:r>
                <a:r>
                  <a:rPr lang="en-US" altLang="ja-JP" dirty="0" smtClean="0">
                    <a:solidFill>
                      <a:prstClr val="black"/>
                    </a:solidFill>
                    <a:latin typeface="Calibri" panose="020F0502020204030204"/>
                    <a:ea typeface="ＭＳ Ｐゴシック" panose="020B0600070205080204" pitchFamily="50" charset="-128"/>
                  </a:rPr>
                  <a:t> solution</a:t>
                </a:r>
                <a:endParaRPr lang="ja-JP" altLang="en-US" dirty="0">
                  <a:solidFill>
                    <a:prstClr val="black"/>
                  </a:solidFill>
                  <a:latin typeface="Calibri" panose="020F0502020204030204"/>
                  <a:ea typeface="ＭＳ Ｐゴシック" panose="020B0600070205080204" pitchFamily="50" charset="-128"/>
                </a:endParaRPr>
              </a:p>
            </p:txBody>
          </p:sp>
          <p:sp>
            <p:nvSpPr>
              <p:cNvPr id="47" name="テキスト ボックス 46"/>
              <p:cNvSpPr txBox="1"/>
              <p:nvPr/>
            </p:nvSpPr>
            <p:spPr>
              <a:xfrm>
                <a:off x="7283416" y="5337124"/>
                <a:ext cx="224734" cy="270843"/>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48" name="テキスト ボックス 47"/>
              <p:cNvSpPr txBox="1"/>
              <p:nvPr/>
            </p:nvSpPr>
            <p:spPr>
              <a:xfrm>
                <a:off x="4663838" y="5337124"/>
                <a:ext cx="275280" cy="270843"/>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49" name="直線矢印コネクタ 48"/>
              <p:cNvCxnSpPr/>
              <p:nvPr/>
            </p:nvCxnSpPr>
            <p:spPr>
              <a:xfrm>
                <a:off x="3899794" y="5865124"/>
                <a:ext cx="1582682" cy="15"/>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0" name="直線矢印コネクタ 49"/>
              <p:cNvCxnSpPr/>
              <p:nvPr/>
            </p:nvCxnSpPr>
            <p:spPr>
              <a:xfrm flipV="1">
                <a:off x="6683129" y="5865124"/>
                <a:ext cx="1582628" cy="15"/>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1" name="テキスト ボックス 50"/>
              <p:cNvSpPr txBox="1"/>
              <p:nvPr/>
            </p:nvSpPr>
            <p:spPr>
              <a:xfrm>
                <a:off x="4554689" y="5865124"/>
                <a:ext cx="509541" cy="270843"/>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52" name="テキスト ボックス 51"/>
              <p:cNvSpPr txBox="1"/>
              <p:nvPr/>
            </p:nvSpPr>
            <p:spPr>
              <a:xfrm>
                <a:off x="7174267" y="5865124"/>
                <a:ext cx="509541" cy="270843"/>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53" name="直線矢印コネクタ 52"/>
              <p:cNvCxnSpPr/>
              <p:nvPr/>
            </p:nvCxnSpPr>
            <p:spPr>
              <a:xfrm flipH="1">
                <a:off x="5482477" y="5865139"/>
                <a:ext cx="1200653"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4" name="直線矢印コネクタ 53"/>
              <p:cNvCxnSpPr/>
              <p:nvPr/>
            </p:nvCxnSpPr>
            <p:spPr>
              <a:xfrm>
                <a:off x="8593205" y="4809124"/>
                <a:ext cx="722" cy="528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6" name="テキスト ボックス 55"/>
              <p:cNvSpPr txBox="1"/>
              <p:nvPr/>
            </p:nvSpPr>
            <p:spPr>
              <a:xfrm>
                <a:off x="5864502" y="5865139"/>
                <a:ext cx="477464" cy="270843"/>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32mm</a:t>
                </a:r>
                <a:endParaRPr lang="ja-JP" altLang="en-US" dirty="0">
                  <a:solidFill>
                    <a:prstClr val="black"/>
                  </a:solidFill>
                  <a:latin typeface="Calibri" panose="020F0502020204030204"/>
                  <a:ea typeface="ＭＳ Ｐゴシック" panose="020B0600070205080204" pitchFamily="50" charset="-128"/>
                </a:endParaRPr>
              </a:p>
            </p:txBody>
          </p:sp>
          <p:sp>
            <p:nvSpPr>
              <p:cNvPr id="57" name="テキスト ボックス 56"/>
              <p:cNvSpPr txBox="1"/>
              <p:nvPr/>
            </p:nvSpPr>
            <p:spPr>
              <a:xfrm>
                <a:off x="8597914" y="4941124"/>
                <a:ext cx="438582" cy="270843"/>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58" name="正方形/長方形 57"/>
              <p:cNvSpPr/>
              <p:nvPr/>
            </p:nvSpPr>
            <p:spPr>
              <a:xfrm>
                <a:off x="5482476" y="5337124"/>
                <a:ext cx="1200653" cy="264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cxnSp>
            <p:nvCxnSpPr>
              <p:cNvPr id="59" name="直線コネクタ 58"/>
              <p:cNvCxnSpPr/>
              <p:nvPr/>
            </p:nvCxnSpPr>
            <p:spPr>
              <a:xfrm>
                <a:off x="3899797" y="5601136"/>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円/楕円 59"/>
              <p:cNvSpPr/>
              <p:nvPr/>
            </p:nvSpPr>
            <p:spPr>
              <a:xfrm>
                <a:off x="5973627" y="6261124"/>
                <a:ext cx="218298" cy="26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mtClean="0">
                    <a:solidFill>
                      <a:srgbClr val="000000"/>
                    </a:solidFill>
                  </a:rPr>
                  <a:t>A</a:t>
                </a:r>
                <a:endParaRPr lang="ja-JP" altLang="en-US">
                  <a:solidFill>
                    <a:srgbClr val="000000"/>
                  </a:solidFill>
                </a:endParaRPr>
              </a:p>
            </p:txBody>
          </p:sp>
          <p:cxnSp>
            <p:nvCxnSpPr>
              <p:cNvPr id="61" name="直線コネクタ 60"/>
              <p:cNvCxnSpPr>
                <a:stCxn id="60" idx="2"/>
              </p:cNvCxnSpPr>
              <p:nvPr/>
            </p:nvCxnSpPr>
            <p:spPr>
              <a:xfrm flipH="1">
                <a:off x="3899797" y="6393124"/>
                <a:ext cx="2073830" cy="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endCxn id="60" idx="6"/>
              </p:cNvCxnSpPr>
              <p:nvPr/>
            </p:nvCxnSpPr>
            <p:spPr>
              <a:xfrm flipH="1" flipV="1">
                <a:off x="6191925" y="6393124"/>
                <a:ext cx="2073884" cy="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8265809" y="5601136"/>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3681496" y="4809124"/>
                <a:ext cx="218298" cy="528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sp>
            <p:nvSpPr>
              <p:cNvPr id="92" name="正方形/長方形 91"/>
              <p:cNvSpPr/>
              <p:nvPr/>
            </p:nvSpPr>
            <p:spPr>
              <a:xfrm>
                <a:off x="8265758" y="4809124"/>
                <a:ext cx="218298" cy="528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sp>
            <p:nvSpPr>
              <p:cNvPr id="93" name="テキスト ボックス 92"/>
              <p:cNvSpPr txBox="1"/>
              <p:nvPr/>
            </p:nvSpPr>
            <p:spPr>
              <a:xfrm>
                <a:off x="5697000" y="5319000"/>
                <a:ext cx="781624"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P</a:t>
                </a:r>
                <a:r>
                  <a:rPr lang="en-US" altLang="ja-JP" dirty="0" smtClean="0">
                    <a:solidFill>
                      <a:prstClr val="black"/>
                    </a:solidFill>
                    <a:latin typeface="Calibri" panose="020F0502020204030204"/>
                    <a:ea typeface="ＭＳ Ｐゴシック" panose="020B0600070205080204" pitchFamily="50" charset="-128"/>
                  </a:rPr>
                  <a:t>lastic</a:t>
                </a:r>
                <a:endParaRPr lang="ja-JP" altLang="en-US" dirty="0">
                  <a:solidFill>
                    <a:prstClr val="black"/>
                  </a:solidFill>
                  <a:latin typeface="Calibri" panose="020F0502020204030204"/>
                  <a:ea typeface="ＭＳ Ｐゴシック" panose="020B0600070205080204" pitchFamily="50" charset="-128"/>
                </a:endParaRPr>
              </a:p>
            </p:txBody>
          </p:sp>
        </p:grpSp>
        <p:sp>
          <p:nvSpPr>
            <p:cNvPr id="18" name="正方形/長方形 17"/>
            <p:cNvSpPr/>
            <p:nvPr/>
          </p:nvSpPr>
          <p:spPr>
            <a:xfrm>
              <a:off x="3023828" y="800708"/>
              <a:ext cx="108012"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868144" y="805157"/>
              <a:ext cx="108012"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053765" y="713500"/>
              <a:ext cx="1133644" cy="369332"/>
            </a:xfrm>
            <a:prstGeom prst="rect">
              <a:avLst/>
            </a:prstGeom>
            <a:noFill/>
          </p:spPr>
          <p:txBody>
            <a:bodyPr wrap="none" rtlCol="0">
              <a:spAutoFit/>
            </a:bodyPr>
            <a:lstStyle/>
            <a:p>
              <a:r>
                <a:rPr kumimoji="1" lang="en-US" altLang="ja-JP" dirty="0" smtClean="0"/>
                <a:t>pH meter</a:t>
              </a:r>
              <a:endParaRPr kumimoji="1" lang="ja-JP" altLang="en-US" dirty="0"/>
            </a:p>
          </p:txBody>
        </p:sp>
        <p:sp>
          <p:nvSpPr>
            <p:cNvPr id="65" name="テキスト ボックス 64"/>
            <p:cNvSpPr txBox="1"/>
            <p:nvPr/>
          </p:nvSpPr>
          <p:spPr>
            <a:xfrm>
              <a:off x="5898112" y="711472"/>
              <a:ext cx="1133644" cy="369332"/>
            </a:xfrm>
            <a:prstGeom prst="rect">
              <a:avLst/>
            </a:prstGeom>
            <a:noFill/>
          </p:spPr>
          <p:txBody>
            <a:bodyPr wrap="none" rtlCol="0">
              <a:spAutoFit/>
            </a:bodyPr>
            <a:lstStyle/>
            <a:p>
              <a:r>
                <a:rPr kumimoji="1" lang="en-US" altLang="ja-JP" dirty="0" smtClean="0"/>
                <a:t>pH meter</a:t>
              </a:r>
              <a:endParaRPr kumimoji="1" lang="ja-JP" altLang="en-US" dirty="0"/>
            </a:p>
          </p:txBody>
        </p:sp>
      </p:gr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spTree>
    <p:extLst>
      <p:ext uri="{BB962C8B-B14F-4D97-AF65-F5344CB8AC3E}">
        <p14:creationId xmlns:p14="http://schemas.microsoft.com/office/powerpoint/2010/main" val="2114115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Conditions of Numerical 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en-US" altLang="ja-JP" sz="2400" b="1" i="1" u="sng" dirty="0" smtClean="0">
                    <a:solidFill>
                      <a:srgbClr val="000000"/>
                    </a:solidFill>
                    <a:effectLst>
                      <a:outerShdw blurRad="38100" dist="38100" dir="2700000" algn="tl">
                        <a:srgbClr val="000000">
                          <a:alpha val="43137"/>
                        </a:srgbClr>
                      </a:outerShdw>
                    </a:effectLst>
                  </a:rPr>
                  <a:t>Analysis domain</a:t>
                </a:r>
              </a:p>
              <a:p>
                <a:pPr marL="0" indent="0">
                  <a:buNone/>
                </a:pPr>
                <a:endParaRPr lang="en-US" altLang="ja-JP" sz="2400" b="1" i="1" u="sng" dirty="0" smtClean="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smtClean="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smtClean="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a:solidFill>
                    <a:srgbClr val="000000"/>
                  </a:solidFill>
                  <a:effectLst>
                    <a:outerShdw blurRad="38100" dist="38100" dir="2700000" algn="tl">
                      <a:srgbClr val="000000">
                        <a:alpha val="43137"/>
                      </a:srgbClr>
                    </a:outerShdw>
                  </a:effectLst>
                </a:endParaRPr>
              </a:p>
              <a:p>
                <a:r>
                  <a:rPr lang="en-US" altLang="ja-JP" sz="2400" dirty="0" smtClean="0">
                    <a:solidFill>
                      <a:srgbClr val="000000"/>
                    </a:solidFill>
                    <a:effectLst/>
                  </a:rPr>
                  <a:t>Cell size: 1mm </a:t>
                </a:r>
                <a14:m>
                  <m:oMath xmlns:m="http://schemas.openxmlformats.org/officeDocument/2006/math">
                    <m:r>
                      <a:rPr lang="en-US" altLang="ja-JP" sz="2400" b="0" i="0" smtClean="0">
                        <a:solidFill>
                          <a:srgbClr val="000000"/>
                        </a:solidFill>
                        <a:effectLst/>
                        <a:latin typeface="Cambria Math" panose="02040503050406030204" pitchFamily="18" charset="0"/>
                      </a:rPr>
                      <m:t>×</m:t>
                    </m:r>
                  </m:oMath>
                </a14:m>
                <a:r>
                  <a:rPr lang="en-US" altLang="ja-JP" sz="2400" dirty="0" smtClean="0">
                    <a:solidFill>
                      <a:srgbClr val="000000"/>
                    </a:solidFill>
                    <a:effectLst/>
                  </a:rPr>
                  <a:t> 1 mm.</a:t>
                </a:r>
              </a:p>
              <a:p>
                <a:r>
                  <a:rPr lang="en-US" altLang="ja-JP" sz="2400" dirty="0" smtClean="0">
                    <a:solidFill>
                      <a:srgbClr val="000000"/>
                    </a:solidFill>
                    <a:effectLst/>
                  </a:rPr>
                  <a:t>Chemical species: </a:t>
                </a:r>
                <a:r>
                  <a:rPr lang="en-US" altLang="ja-JP" sz="2400" dirty="0">
                    <a:solidFill>
                      <a:srgbClr val="000000"/>
                    </a:solidFill>
                  </a:rPr>
                  <a:t/>
                </a:r>
                <a:br>
                  <a:rPr lang="en-US" altLang="ja-JP" sz="2400" dirty="0">
                    <a:solidFill>
                      <a:srgbClr val="000000"/>
                    </a:solidFill>
                  </a:rPr>
                </a:br>
                <a:r>
                  <a:rPr lang="en-US" altLang="ja-JP" sz="2400" dirty="0" smtClean="0">
                    <a:solidFill>
                      <a:srgbClr val="000000"/>
                    </a:solidFill>
                  </a:rPr>
                  <a:t>		</a:t>
                </a:r>
                <a14:m>
                  <m:oMath xmlns:m="http://schemas.openxmlformats.org/officeDocument/2006/math">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H</m:t>
                        </m:r>
                      </m:e>
                      <m:sup>
                        <m:r>
                          <a:rPr lang="en-US" altLang="ja-JP" sz="2000">
                            <a:solidFill>
                              <a:srgbClr val="000000"/>
                            </a:solidFill>
                            <a:latin typeface="Cambria Math" panose="02040503050406030204" pitchFamily="18" charset="0"/>
                          </a:rPr>
                          <m:t>+</m:t>
                        </m:r>
                      </m:sup>
                    </m:sSup>
                    <m:r>
                      <a:rPr lang="en-US" altLang="ja-JP" sz="2000" b="0" i="0" smtClean="0">
                        <a:solidFill>
                          <a:srgbClr val="000000"/>
                        </a:solidFill>
                        <a:latin typeface="Cambria Math" panose="02040503050406030204" pitchFamily="18" charset="0"/>
                      </a:rPr>
                      <m:t>,  </m:t>
                    </m:r>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OH</m:t>
                        </m:r>
                      </m:e>
                      <m:sup>
                        <m:r>
                          <a:rPr lang="en-US" altLang="ja-JP" sz="2000" i="1">
                            <a:solidFill>
                              <a:srgbClr val="000000"/>
                            </a:solidFill>
                            <a:latin typeface="Cambria Math" panose="02040503050406030204" pitchFamily="18" charset="0"/>
                          </a:rPr>
                          <m:t>−</m:t>
                        </m:r>
                      </m:sup>
                    </m:sSup>
                    <m:r>
                      <a:rPr lang="en-US" altLang="ja-JP" sz="2000" b="0" i="0" smtClean="0">
                        <a:solidFill>
                          <a:srgbClr val="000000"/>
                        </a:solidFill>
                        <a:latin typeface="Cambria Math" panose="02040503050406030204" pitchFamily="18" charset="0"/>
                      </a:rPr>
                      <m:t>,  </m:t>
                    </m:r>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Na</m:t>
                        </m:r>
                      </m:e>
                      <m:sup>
                        <m:r>
                          <a:rPr lang="en-US" altLang="ja-JP" sz="2000">
                            <a:solidFill>
                              <a:srgbClr val="000000"/>
                            </a:solidFill>
                            <a:latin typeface="Cambria Math" panose="02040503050406030204" pitchFamily="18" charset="0"/>
                          </a:rPr>
                          <m:t>+</m:t>
                        </m:r>
                      </m:sup>
                    </m:sSup>
                    <m:r>
                      <a:rPr lang="en-US" altLang="ja-JP" sz="2000" b="0" i="0" smtClean="0">
                        <a:solidFill>
                          <a:srgbClr val="000000"/>
                        </a:solidFill>
                        <a:latin typeface="Cambria Math" panose="02040503050406030204" pitchFamily="18" charset="0"/>
                      </a:rPr>
                      <m:t>,  </m:t>
                    </m:r>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Cl</m:t>
                        </m:r>
                      </m:e>
                      <m:sup>
                        <m:r>
                          <a:rPr lang="en-US" altLang="ja-JP" sz="2000">
                            <a:solidFill>
                              <a:srgbClr val="000000"/>
                            </a:solidFill>
                            <a:latin typeface="Cambria Math" panose="02040503050406030204" pitchFamily="18" charset="0"/>
                          </a:rPr>
                          <m:t>−</m:t>
                        </m:r>
                      </m:sup>
                    </m:sSup>
                    <m:r>
                      <a:rPr lang="en-US" altLang="ja-JP" sz="2000" b="0" i="0" smtClean="0">
                        <a:solidFill>
                          <a:srgbClr val="000000"/>
                        </a:solidFill>
                        <a:latin typeface="Cambria Math" panose="02040503050406030204" pitchFamily="18" charset="0"/>
                      </a:rPr>
                      <m:t>,  </m:t>
                    </m:r>
                    <m:sSub>
                      <m:sSubPr>
                        <m:ctrlPr>
                          <a:rPr lang="en-US" altLang="ja-JP" sz="2000" i="1">
                            <a:solidFill>
                              <a:srgbClr val="000000"/>
                            </a:solidFill>
                            <a:latin typeface="Cambria Math" panose="02040503050406030204" pitchFamily="18" charset="0"/>
                          </a:rPr>
                        </m:ctrlPr>
                      </m:sSubPr>
                      <m:e>
                        <m:r>
                          <m:rPr>
                            <m:sty m:val="p"/>
                          </m:rPr>
                          <a:rPr lang="en-US" altLang="ja-JP" sz="2000">
                            <a:solidFill>
                              <a:srgbClr val="000000"/>
                            </a:solidFill>
                            <a:latin typeface="Cambria Math" panose="02040503050406030204" pitchFamily="18" charset="0"/>
                          </a:rPr>
                          <m:t>O</m:t>
                        </m:r>
                      </m:e>
                      <m:sub>
                        <m:r>
                          <a:rPr lang="en-US" altLang="ja-JP" sz="2000">
                            <a:solidFill>
                              <a:srgbClr val="000000"/>
                            </a:solidFill>
                            <a:latin typeface="Cambria Math" panose="02040503050406030204" pitchFamily="18" charset="0"/>
                          </a:rPr>
                          <m:t>2</m:t>
                        </m:r>
                      </m:sub>
                    </m:sSub>
                    <m:r>
                      <a:rPr lang="en-US" altLang="ja-JP" sz="2000" b="0" i="0" smtClean="0">
                        <a:solidFill>
                          <a:srgbClr val="000000"/>
                        </a:solidFill>
                        <a:latin typeface="Cambria Math" panose="02040503050406030204" pitchFamily="18" charset="0"/>
                      </a:rPr>
                      <m:t>,  </m:t>
                    </m:r>
                  </m:oMath>
                </a14:m>
                <a:r>
                  <a:rPr lang="en-US" altLang="ja-JP" sz="2000" b="0" i="0" dirty="0" smtClean="0">
                    <a:solidFill>
                      <a:srgbClr val="000000"/>
                    </a:solidFill>
                    <a:latin typeface="Cambria Math" panose="02040503050406030204" pitchFamily="18" charset="0"/>
                  </a:rPr>
                  <a:t/>
                </a:r>
                <a:br>
                  <a:rPr lang="en-US" altLang="ja-JP" sz="2000" b="0" i="0" dirty="0" smtClean="0">
                    <a:solidFill>
                      <a:srgbClr val="000000"/>
                    </a:solidFill>
                    <a:latin typeface="Cambria Math" panose="02040503050406030204" pitchFamily="18" charset="0"/>
                  </a:rPr>
                </a:br>
                <a:r>
                  <a:rPr lang="en-US" altLang="ja-JP" sz="2000" b="0" i="0" dirty="0" smtClean="0">
                    <a:solidFill>
                      <a:srgbClr val="000000"/>
                    </a:solidFill>
                    <a:latin typeface="Cambria Math" panose="02040503050406030204" pitchFamily="18" charset="0"/>
                  </a:rPr>
                  <a:t>		</a:t>
                </a:r>
                <a14:m>
                  <m:oMath xmlns:m="http://schemas.openxmlformats.org/officeDocument/2006/math">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Al</m:t>
                        </m:r>
                      </m:e>
                      <m:sup>
                        <m:r>
                          <a:rPr lang="en-US" altLang="ja-JP" sz="2000" i="1">
                            <a:solidFill>
                              <a:srgbClr val="000000"/>
                            </a:solidFill>
                            <a:latin typeface="Cambria Math" panose="02040503050406030204" pitchFamily="18" charset="0"/>
                          </a:rPr>
                          <m:t>3</m:t>
                        </m:r>
                        <m:r>
                          <a:rPr lang="en-US" altLang="ja-JP" sz="2000" i="1">
                            <a:solidFill>
                              <a:srgbClr val="000000"/>
                            </a:solidFill>
                            <a:latin typeface="Cambria Math" panose="02040503050406030204" pitchFamily="18" charset="0"/>
                          </a:rPr>
                          <m:t>+</m:t>
                        </m:r>
                      </m:sup>
                    </m:sSup>
                    <m:r>
                      <a:rPr lang="en-US" altLang="ja-JP" sz="2000">
                        <a:solidFill>
                          <a:srgbClr val="000000"/>
                        </a:solidFill>
                        <a:latin typeface="Cambria Math" panose="02040503050406030204" pitchFamily="18" charset="0"/>
                      </a:rPr>
                      <m:t>,  </m:t>
                    </m:r>
                    <m:r>
                      <m:rPr>
                        <m:sty m:val="p"/>
                      </m:rPr>
                      <a:rPr lang="en-US" altLang="ja-JP" sz="2000">
                        <a:solidFill>
                          <a:srgbClr val="000000"/>
                        </a:solidFill>
                        <a:latin typeface="Cambria Math" panose="02040503050406030204" pitchFamily="18" charset="0"/>
                      </a:rPr>
                      <m:t>Al</m:t>
                    </m:r>
                    <m:sSup>
                      <m:sSupPr>
                        <m:ctrlPr>
                          <a:rPr lang="en-US" altLang="ja-JP" sz="2000" i="1">
                            <a:solidFill>
                              <a:srgbClr val="000000"/>
                            </a:solidFill>
                            <a:latin typeface="Cambria Math" panose="02040503050406030204" pitchFamily="18" charset="0"/>
                          </a:rPr>
                        </m:ctrlPr>
                      </m:sSupPr>
                      <m:e>
                        <m:r>
                          <m:rPr>
                            <m:sty m:val="p"/>
                          </m:rPr>
                          <a:rPr lang="en-US" altLang="ja-JP" sz="2000">
                            <a:solidFill>
                              <a:srgbClr val="000000"/>
                            </a:solidFill>
                            <a:latin typeface="Cambria Math" panose="02040503050406030204" pitchFamily="18" charset="0"/>
                          </a:rPr>
                          <m:t>OH</m:t>
                        </m:r>
                      </m:e>
                      <m:sup>
                        <m:r>
                          <a:rPr lang="en-US" altLang="ja-JP" sz="2000" i="1">
                            <a:solidFill>
                              <a:srgbClr val="000000"/>
                            </a:solidFill>
                            <a:latin typeface="Cambria Math" panose="02040503050406030204" pitchFamily="18" charset="0"/>
                          </a:rPr>
                          <m:t>2</m:t>
                        </m:r>
                        <m:r>
                          <a:rPr lang="en-US" altLang="ja-JP" sz="2000" i="1">
                            <a:solidFill>
                              <a:srgbClr val="000000"/>
                            </a:solidFill>
                            <a:latin typeface="Cambria Math" panose="02040503050406030204" pitchFamily="18" charset="0"/>
                          </a:rPr>
                          <m:t>+</m:t>
                        </m:r>
                      </m:sup>
                    </m:sSup>
                    <m:r>
                      <a:rPr lang="en-US" altLang="ja-JP" sz="2000" i="1">
                        <a:solidFill>
                          <a:srgbClr val="000000"/>
                        </a:solidFill>
                        <a:latin typeface="Cambria Math" panose="02040503050406030204" pitchFamily="18" charset="0"/>
                      </a:rPr>
                      <m:t>,  </m:t>
                    </m:r>
                    <m:sSubSup>
                      <m:sSubSupPr>
                        <m:ctrlPr>
                          <a:rPr lang="en-US" altLang="ja-JP" sz="2000" i="1">
                            <a:solidFill>
                              <a:srgbClr val="000000"/>
                            </a:solidFill>
                            <a:latin typeface="Cambria Math" panose="02040503050406030204" pitchFamily="18" charset="0"/>
                          </a:rPr>
                        </m:ctrlPr>
                      </m:sSubSupPr>
                      <m:e>
                        <m:r>
                          <m:rPr>
                            <m:sty m:val="p"/>
                          </m:rPr>
                          <a:rPr lang="en-US" altLang="ja-JP" sz="2000">
                            <a:solidFill>
                              <a:srgbClr val="000000"/>
                            </a:solidFill>
                            <a:latin typeface="Cambria Math" panose="02040503050406030204" pitchFamily="18" charset="0"/>
                          </a:rPr>
                          <m:t>Al</m:t>
                        </m:r>
                        <m:r>
                          <a:rPr lang="en-US" altLang="ja-JP" sz="2000">
                            <a:solidFill>
                              <a:srgbClr val="000000"/>
                            </a:solidFill>
                            <a:latin typeface="Cambria Math" panose="02040503050406030204" pitchFamily="18" charset="0"/>
                          </a:rPr>
                          <m:t>(</m:t>
                        </m:r>
                        <m:r>
                          <m:rPr>
                            <m:sty m:val="p"/>
                          </m:rPr>
                          <a:rPr lang="en-US" altLang="ja-JP" sz="2000">
                            <a:solidFill>
                              <a:srgbClr val="000000"/>
                            </a:solidFill>
                            <a:latin typeface="Cambria Math" panose="02040503050406030204" pitchFamily="18" charset="0"/>
                          </a:rPr>
                          <m:t>OH</m:t>
                        </m:r>
                        <m:r>
                          <a:rPr lang="en-US" altLang="ja-JP" sz="2000" i="1">
                            <a:solidFill>
                              <a:srgbClr val="000000"/>
                            </a:solidFill>
                            <a:latin typeface="Cambria Math" panose="02040503050406030204" pitchFamily="18" charset="0"/>
                          </a:rPr>
                          <m:t>)</m:t>
                        </m:r>
                      </m:e>
                      <m:sub>
                        <m:r>
                          <a:rPr lang="en-US" altLang="ja-JP" sz="2000" i="1">
                            <a:solidFill>
                              <a:srgbClr val="000000"/>
                            </a:solidFill>
                            <a:latin typeface="Cambria Math" panose="02040503050406030204" pitchFamily="18" charset="0"/>
                          </a:rPr>
                          <m:t>2</m:t>
                        </m:r>
                      </m:sub>
                      <m:sup>
                        <m:r>
                          <a:rPr lang="en-US" altLang="ja-JP" sz="2000" i="1">
                            <a:solidFill>
                              <a:srgbClr val="000000"/>
                            </a:solidFill>
                            <a:latin typeface="Cambria Math" panose="02040503050406030204" pitchFamily="18" charset="0"/>
                          </a:rPr>
                          <m:t>+</m:t>
                        </m:r>
                      </m:sup>
                    </m:sSubSup>
                    <m:r>
                      <a:rPr lang="en-US" altLang="ja-JP" sz="2000">
                        <a:solidFill>
                          <a:srgbClr val="000000"/>
                        </a:solidFill>
                        <a:latin typeface="Cambria Math" panose="02040503050406030204" pitchFamily="18" charset="0"/>
                      </a:rPr>
                      <m:t>,  </m:t>
                    </m:r>
                    <m:r>
                      <m:rPr>
                        <m:sty m:val="p"/>
                      </m:rPr>
                      <a:rPr lang="en-US" altLang="ja-JP" sz="2000">
                        <a:solidFill>
                          <a:srgbClr val="000000"/>
                        </a:solidFill>
                        <a:latin typeface="Cambria Math" panose="02040503050406030204" pitchFamily="18" charset="0"/>
                      </a:rPr>
                      <m:t>Al</m:t>
                    </m:r>
                    <m:sSub>
                      <m:sSubPr>
                        <m:ctrlPr>
                          <a:rPr lang="en-US" altLang="ja-JP" sz="2000" i="1">
                            <a:solidFill>
                              <a:srgbClr val="000000"/>
                            </a:solidFill>
                            <a:latin typeface="Cambria Math" panose="02040503050406030204" pitchFamily="18" charset="0"/>
                          </a:rPr>
                        </m:ctrlPr>
                      </m:sSubPr>
                      <m:e>
                        <m:d>
                          <m:dPr>
                            <m:ctrlPr>
                              <a:rPr lang="en-US" altLang="ja-JP" sz="2000" i="1">
                                <a:solidFill>
                                  <a:srgbClr val="000000"/>
                                </a:solidFill>
                                <a:latin typeface="Cambria Math" panose="02040503050406030204" pitchFamily="18" charset="0"/>
                              </a:rPr>
                            </m:ctrlPr>
                          </m:dPr>
                          <m:e>
                            <m:r>
                              <m:rPr>
                                <m:sty m:val="p"/>
                              </m:rPr>
                              <a:rPr lang="en-US" altLang="ja-JP" sz="2000">
                                <a:solidFill>
                                  <a:srgbClr val="000000"/>
                                </a:solidFill>
                                <a:latin typeface="Cambria Math" panose="02040503050406030204" pitchFamily="18" charset="0"/>
                              </a:rPr>
                              <m:t>OH</m:t>
                            </m:r>
                          </m:e>
                        </m:d>
                      </m:e>
                      <m:sub>
                        <m:r>
                          <a:rPr lang="en-US" altLang="ja-JP" sz="2000">
                            <a:solidFill>
                              <a:srgbClr val="000000"/>
                            </a:solidFill>
                            <a:latin typeface="Cambria Math" panose="02040503050406030204" pitchFamily="18" charset="0"/>
                          </a:rPr>
                          <m:t>3</m:t>
                        </m:r>
                      </m:sub>
                    </m:sSub>
                    <m:r>
                      <a:rPr lang="en-US" altLang="ja-JP" sz="2000">
                        <a:solidFill>
                          <a:srgbClr val="000000"/>
                        </a:solidFill>
                        <a:latin typeface="Cambria Math" panose="02040503050406030204" pitchFamily="18" charset="0"/>
                      </a:rPr>
                      <m:t>,  </m:t>
                    </m:r>
                    <m:sSubSup>
                      <m:sSubSupPr>
                        <m:ctrlPr>
                          <a:rPr lang="en-US" altLang="ja-JP" sz="2000" i="1">
                            <a:solidFill>
                              <a:srgbClr val="000000"/>
                            </a:solidFill>
                            <a:latin typeface="Cambria Math" panose="02040503050406030204" pitchFamily="18" charset="0"/>
                          </a:rPr>
                        </m:ctrlPr>
                      </m:sSubSupPr>
                      <m:e>
                        <m:r>
                          <m:rPr>
                            <m:sty m:val="p"/>
                          </m:rPr>
                          <a:rPr lang="en-US" altLang="ja-JP" sz="2000">
                            <a:solidFill>
                              <a:srgbClr val="000000"/>
                            </a:solidFill>
                            <a:latin typeface="Cambria Math" panose="02040503050406030204" pitchFamily="18" charset="0"/>
                          </a:rPr>
                          <m:t>Al</m:t>
                        </m:r>
                        <m:r>
                          <a:rPr lang="en-US" altLang="ja-JP" sz="2000">
                            <a:solidFill>
                              <a:srgbClr val="000000"/>
                            </a:solidFill>
                            <a:latin typeface="Cambria Math" panose="02040503050406030204" pitchFamily="18" charset="0"/>
                          </a:rPr>
                          <m:t>(</m:t>
                        </m:r>
                        <m:r>
                          <m:rPr>
                            <m:sty m:val="p"/>
                          </m:rPr>
                          <a:rPr lang="en-US" altLang="ja-JP" sz="2000">
                            <a:solidFill>
                              <a:srgbClr val="000000"/>
                            </a:solidFill>
                            <a:latin typeface="Cambria Math" panose="02040503050406030204" pitchFamily="18" charset="0"/>
                          </a:rPr>
                          <m:t>OH</m:t>
                        </m:r>
                        <m:r>
                          <a:rPr lang="en-US" altLang="ja-JP" sz="2000" i="1">
                            <a:solidFill>
                              <a:srgbClr val="000000"/>
                            </a:solidFill>
                            <a:latin typeface="Cambria Math" panose="02040503050406030204" pitchFamily="18" charset="0"/>
                          </a:rPr>
                          <m:t>)</m:t>
                        </m:r>
                      </m:e>
                      <m:sub>
                        <m:r>
                          <a:rPr lang="en-US" altLang="ja-JP" sz="2000" i="1">
                            <a:solidFill>
                              <a:srgbClr val="000000"/>
                            </a:solidFill>
                            <a:latin typeface="Cambria Math" panose="02040503050406030204" pitchFamily="18" charset="0"/>
                          </a:rPr>
                          <m:t>4</m:t>
                        </m:r>
                      </m:sub>
                      <m:sup>
                        <m:r>
                          <a:rPr lang="en-US" altLang="ja-JP" sz="2000" i="1">
                            <a:solidFill>
                              <a:srgbClr val="000000"/>
                            </a:solidFill>
                            <a:latin typeface="Cambria Math" panose="02040503050406030204" pitchFamily="18" charset="0"/>
                          </a:rPr>
                          <m:t>−</m:t>
                        </m:r>
                      </m:sup>
                    </m:sSubSup>
                  </m:oMath>
                </a14:m>
                <a:r>
                  <a:rPr lang="en-US" altLang="ja-JP" sz="2000" dirty="0" smtClean="0">
                    <a:solidFill>
                      <a:srgbClr val="000000"/>
                    </a:solidFill>
                  </a:rPr>
                  <a:t>.</a:t>
                </a:r>
                <a:endParaRPr lang="en-US" altLang="ja-JP" sz="2000" dirty="0">
                  <a:solidFill>
                    <a:srgbClr val="000000"/>
                  </a:solidFill>
                </a:endParaRPr>
              </a:p>
              <a:p>
                <a:r>
                  <a:rPr lang="en-US" altLang="ja-JP" sz="2400" dirty="0" smtClean="0">
                    <a:solidFill>
                      <a:srgbClr val="000000"/>
                    </a:solidFill>
                  </a:rPr>
                  <a:t>Initial conditions: concentrations of each ion.</a:t>
                </a:r>
              </a:p>
              <a:p>
                <a:r>
                  <a:rPr lang="en-US" altLang="ja-JP" sz="2400" dirty="0" smtClean="0"/>
                  <a:t>Electro conductivity: constant </a:t>
                </a:r>
                <a14:m>
                  <m:oMath xmlns:m="http://schemas.openxmlformats.org/officeDocument/2006/math">
                    <m:r>
                      <a:rPr lang="en-US" altLang="ja-JP" sz="2400" b="0" i="1" smtClean="0">
                        <a:latin typeface="Cambria Math" panose="02040503050406030204" pitchFamily="18" charset="0"/>
                      </a:rPr>
                      <m:t>𝜅</m:t>
                    </m:r>
                  </m:oMath>
                </a14:m>
                <a:r>
                  <a:rPr lang="en-US" altLang="ja-JP" sz="2400" dirty="0" smtClean="0"/>
                  <a:t> of </a:t>
                </a:r>
                <a:r>
                  <a:rPr lang="en-US" altLang="ja-JP" sz="2400" dirty="0">
                    <a:solidFill>
                      <a:srgbClr val="FF0000"/>
                    </a:solidFill>
                  </a:rPr>
                  <a:t>1.0 </a:t>
                </a:r>
                <a:r>
                  <a:rPr lang="en-US" altLang="ja-JP" sz="2400" dirty="0" err="1">
                    <a:solidFill>
                      <a:srgbClr val="FF0000"/>
                    </a:solidFill>
                  </a:rPr>
                  <a:t>wt</a:t>
                </a:r>
                <a:r>
                  <a:rPr lang="en-US" altLang="ja-JP" sz="2400" dirty="0">
                    <a:solidFill>
                      <a:srgbClr val="FF0000"/>
                    </a:solidFill>
                  </a:rPr>
                  <a:t>%</a:t>
                </a:r>
                <a:r>
                  <a:rPr lang="en-US" altLang="ja-JP" sz="2400" dirty="0"/>
                  <a:t> </a:t>
                </a:r>
                <a:r>
                  <a:rPr lang="en-US" altLang="ja-JP" sz="2400" dirty="0" err="1" smtClean="0"/>
                  <a:t>NaCl</a:t>
                </a:r>
                <a:r>
                  <a:rPr lang="en-US" altLang="ja-JP" sz="2400" dirty="0" smtClean="0"/>
                  <a:t> solution</a:t>
                </a:r>
                <a:br>
                  <a:rPr lang="en-US" altLang="ja-JP" sz="2400" dirty="0" smtClean="0"/>
                </a:br>
                <a:r>
                  <a:rPr lang="en-US" altLang="ja-JP" sz="2400" dirty="0" smtClean="0"/>
                  <a:t>					</a:t>
                </a:r>
                <a:r>
                  <a:rPr lang="en-US" altLang="ja-JP" sz="2400" dirty="0" smtClean="0">
                    <a:solidFill>
                      <a:srgbClr val="FF0000"/>
                    </a:solidFill>
                  </a:rPr>
                  <a:t>(</a:t>
                </a:r>
                <a14:m>
                  <m:oMath xmlns:m="http://schemas.openxmlformats.org/officeDocument/2006/math">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0</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5</m:t>
                    </m:r>
                  </m:oMath>
                </a14:m>
                <a:r>
                  <a:rPr lang="en-US" altLang="ja-JP" sz="2400" dirty="0" smtClean="0">
                    <a:solidFill>
                      <a:srgbClr val="FF0000"/>
                    </a:solidFill>
                  </a:rPr>
                  <a:t> </a:t>
                </a:r>
                <a:r>
                  <a:rPr lang="en-US" altLang="ja-JP" sz="2400" dirty="0" err="1" smtClean="0">
                    <a:solidFill>
                      <a:srgbClr val="FF0000"/>
                    </a:solidFill>
                  </a:rPr>
                  <a:t>wt</a:t>
                </a:r>
                <a:r>
                  <a:rPr lang="en-US" altLang="ja-JP" sz="2400" dirty="0" smtClean="0">
                    <a:solidFill>
                      <a:srgbClr val="FF0000"/>
                    </a:solidFill>
                  </a:rPr>
                  <a:t>%)</a:t>
                </a:r>
                <a:r>
                  <a:rPr lang="en-US" altLang="ja-JP" sz="2400" dirty="0" smtClean="0"/>
                  <a:t>.</a:t>
                </a:r>
                <a:endParaRPr lang="en-US" altLang="ja-JP" sz="2400" dirty="0"/>
              </a:p>
              <a:p>
                <a:endParaRPr lang="en-US" altLang="ja-JP" sz="2400" dirty="0" smtClean="0">
                  <a:solidFill>
                    <a:srgbClr val="000000"/>
                  </a:solidFill>
                </a:endParaRPr>
              </a:p>
              <a:p>
                <a:endParaRPr lang="en-US" altLang="ja-JP" sz="2800" dirty="0">
                  <a:solidFill>
                    <a:srgbClr val="000000"/>
                  </a:solidFill>
                  <a:effectLst/>
                </a:endParaRP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2186" t="-1584" b="-3696"/>
                </a:stretch>
              </a:blipFill>
            </p:spPr>
            <p:txBody>
              <a:bodyPr/>
              <a:lstStyle/>
              <a:p>
                <a:r>
                  <a:rPr lang="ja-JP" altLang="en-US">
                    <a:noFill/>
                  </a:rPr>
                  <a:t> </a:t>
                </a:r>
              </a:p>
            </p:txBody>
          </p:sp>
        </mc:Fallback>
      </mc:AlternateContent>
      <p:grpSp>
        <p:nvGrpSpPr>
          <p:cNvPr id="4" name="グループ化 3"/>
          <p:cNvGrpSpPr/>
          <p:nvPr/>
        </p:nvGrpSpPr>
        <p:grpSpPr>
          <a:xfrm>
            <a:off x="755576" y="1088740"/>
            <a:ext cx="8316924" cy="2556284"/>
            <a:chOff x="342000" y="1359000"/>
            <a:chExt cx="8831040" cy="2700000"/>
          </a:xfrm>
        </p:grpSpPr>
        <p:sp>
          <p:nvSpPr>
            <p:cNvPr id="40" name="正方形/長方形 39"/>
            <p:cNvSpPr/>
            <p:nvPr/>
          </p:nvSpPr>
          <p:spPr>
            <a:xfrm>
              <a:off x="342000" y="1359000"/>
              <a:ext cx="7920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41" name="正方形/長方形 40"/>
            <p:cNvSpPr/>
            <p:nvPr/>
          </p:nvSpPr>
          <p:spPr>
            <a:xfrm>
              <a:off x="702000" y="1719000"/>
              <a:ext cx="7200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2" name="正方形/長方形 41"/>
            <p:cNvSpPr/>
            <p:nvPr/>
          </p:nvSpPr>
          <p:spPr>
            <a:xfrm>
              <a:off x="5292054" y="2439000"/>
              <a:ext cx="2969945"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3" name="正方形/長方形 42"/>
            <p:cNvSpPr/>
            <p:nvPr/>
          </p:nvSpPr>
          <p:spPr>
            <a:xfrm>
              <a:off x="342000" y="2439000"/>
              <a:ext cx="2970033"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3852039" y="1899006"/>
              <a:ext cx="944489"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s</a:t>
              </a:r>
              <a:r>
                <a:rPr lang="en-US" altLang="ja-JP" dirty="0" smtClean="0">
                  <a:solidFill>
                    <a:prstClr val="black"/>
                  </a:solidFill>
                  <a:latin typeface="Calibri" panose="020F0502020204030204"/>
                  <a:ea typeface="ＭＳ Ｐゴシック" panose="020B0600070205080204" pitchFamily="50" charset="-128"/>
                </a:rPr>
                <a:t>olution</a:t>
              </a:r>
              <a:endParaRPr lang="ja-JP" altLang="en-US" dirty="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4122000" y="1359000"/>
              <a:ext cx="428322"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air</a:t>
              </a:r>
              <a:endParaRPr lang="ja-JP" altLang="en-US" dirty="0">
                <a:solidFill>
                  <a:prstClr val="black"/>
                </a:solidFill>
                <a:latin typeface="Calibri" panose="020F0502020204030204"/>
                <a:ea typeface="ＭＳ Ｐゴシック" panose="020B0600070205080204" pitchFamily="50" charset="-128"/>
              </a:endParaRPr>
            </a:p>
          </p:txBody>
        </p:sp>
        <p:sp>
          <p:nvSpPr>
            <p:cNvPr id="46" name="テキスト ボックス 45"/>
            <p:cNvSpPr txBox="1"/>
            <p:nvPr/>
          </p:nvSpPr>
          <p:spPr>
            <a:xfrm>
              <a:off x="6282000" y="2439000"/>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47" name="テキスト ボックス 46"/>
            <p:cNvSpPr txBox="1"/>
            <p:nvPr/>
          </p:nvSpPr>
          <p:spPr>
            <a:xfrm>
              <a:off x="1962000" y="2439000"/>
              <a:ext cx="453970" cy="369332"/>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48" name="直線矢印コネクタ 47"/>
            <p:cNvCxnSpPr/>
            <p:nvPr/>
          </p:nvCxnSpPr>
          <p:spPr>
            <a:xfrm>
              <a:off x="702000" y="3159000"/>
              <a:ext cx="2610033" cy="2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49" name="直線矢印コネクタ 48"/>
            <p:cNvCxnSpPr/>
            <p:nvPr/>
          </p:nvCxnSpPr>
          <p:spPr>
            <a:xfrm flipV="1">
              <a:off x="5292055" y="3159000"/>
              <a:ext cx="2609945" cy="2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0" name="テキスト ボックス 49"/>
            <p:cNvSpPr txBox="1"/>
            <p:nvPr/>
          </p:nvSpPr>
          <p:spPr>
            <a:xfrm>
              <a:off x="1782000" y="315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51" name="テキスト ボックス 50"/>
            <p:cNvSpPr txBox="1"/>
            <p:nvPr/>
          </p:nvSpPr>
          <p:spPr>
            <a:xfrm>
              <a:off x="6102000" y="315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52" name="直線矢印コネクタ 51"/>
            <p:cNvCxnSpPr/>
            <p:nvPr/>
          </p:nvCxnSpPr>
          <p:spPr>
            <a:xfrm flipH="1">
              <a:off x="3312034" y="3159020"/>
              <a:ext cx="1980021"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3" name="直線矢印コネクタ 52"/>
            <p:cNvCxnSpPr/>
            <p:nvPr/>
          </p:nvCxnSpPr>
          <p:spPr>
            <a:xfrm>
              <a:off x="8442000" y="1719000"/>
              <a:ext cx="119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4" name="テキスト ボックス 53"/>
            <p:cNvSpPr txBox="1"/>
            <p:nvPr/>
          </p:nvSpPr>
          <p:spPr>
            <a:xfrm>
              <a:off x="3942040" y="3159020"/>
              <a:ext cx="7873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32mm</a:t>
              </a:r>
              <a:endParaRPr lang="ja-JP" altLang="en-US" dirty="0">
                <a:solidFill>
                  <a:prstClr val="black"/>
                </a:solidFill>
                <a:latin typeface="Calibri" panose="020F0502020204030204"/>
                <a:ea typeface="ＭＳ Ｐゴシック" panose="020B0600070205080204" pitchFamily="50" charset="-128"/>
              </a:endParaRPr>
            </a:p>
          </p:txBody>
        </p:sp>
        <p:sp>
          <p:nvSpPr>
            <p:cNvPr id="55" name="テキスト ボックス 54"/>
            <p:cNvSpPr txBox="1"/>
            <p:nvPr/>
          </p:nvSpPr>
          <p:spPr>
            <a:xfrm>
              <a:off x="8449765" y="1899000"/>
              <a:ext cx="72327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56" name="正方形/長方形 55"/>
            <p:cNvSpPr/>
            <p:nvPr/>
          </p:nvSpPr>
          <p:spPr>
            <a:xfrm>
              <a:off x="3312033" y="2439000"/>
              <a:ext cx="1980022" cy="360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sp>
          <p:nvSpPr>
            <p:cNvPr id="57" name="テキスト ボックス 56"/>
            <p:cNvSpPr txBox="1"/>
            <p:nvPr/>
          </p:nvSpPr>
          <p:spPr>
            <a:xfrm>
              <a:off x="3942000" y="2439012"/>
              <a:ext cx="784830"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plastic</a:t>
              </a:r>
              <a:endParaRPr lang="ja-JP" altLang="en-US" dirty="0">
                <a:solidFill>
                  <a:prstClr val="black"/>
                </a:solidFill>
                <a:latin typeface="Calibri" panose="020F0502020204030204"/>
                <a:ea typeface="ＭＳ Ｐゴシック" panose="020B0600070205080204" pitchFamily="50" charset="-128"/>
              </a:endParaRPr>
            </a:p>
          </p:txBody>
        </p:sp>
        <p:cxnSp>
          <p:nvCxnSpPr>
            <p:cNvPr id="58" name="直線コネクタ 57"/>
            <p:cNvCxnSpPr/>
            <p:nvPr/>
          </p:nvCxnSpPr>
          <p:spPr>
            <a:xfrm>
              <a:off x="702004" y="2799016"/>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4122000" y="369900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mtClean="0">
                  <a:solidFill>
                    <a:srgbClr val="000000"/>
                  </a:solidFill>
                </a:rPr>
                <a:t>A</a:t>
              </a:r>
              <a:endParaRPr lang="ja-JP" altLang="en-US">
                <a:solidFill>
                  <a:srgbClr val="000000"/>
                </a:solidFill>
              </a:endParaRPr>
            </a:p>
          </p:txBody>
        </p:sp>
        <p:cxnSp>
          <p:nvCxnSpPr>
            <p:cNvPr id="60" name="直線コネクタ 59"/>
            <p:cNvCxnSpPr>
              <a:stCxn id="59" idx="2"/>
            </p:cNvCxnSpPr>
            <p:nvPr/>
          </p:nvCxnSpPr>
          <p:spPr>
            <a:xfrm flipH="1">
              <a:off x="702004" y="3879000"/>
              <a:ext cx="3419996" cy="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endCxn id="59" idx="6"/>
            </p:cNvCxnSpPr>
            <p:nvPr/>
          </p:nvCxnSpPr>
          <p:spPr>
            <a:xfrm flipH="1" flipV="1">
              <a:off x="4482000" y="3879000"/>
              <a:ext cx="3420084" cy="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902084" y="2799016"/>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342000" y="1719000"/>
              <a:ext cx="360000" cy="720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sp>
          <p:nvSpPr>
            <p:cNvPr id="64" name="正方形/長方形 63"/>
            <p:cNvSpPr/>
            <p:nvPr/>
          </p:nvSpPr>
          <p:spPr>
            <a:xfrm>
              <a:off x="7902000" y="1719000"/>
              <a:ext cx="360000" cy="720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grpSp>
      <p:sp>
        <p:nvSpPr>
          <p:cNvPr id="5" name="スライド番号プレースホルダー 4"/>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p:spTree>
    <p:extLst>
      <p:ext uri="{BB962C8B-B14F-4D97-AF65-F5344CB8AC3E}">
        <p14:creationId xmlns:p14="http://schemas.microsoft.com/office/powerpoint/2010/main" val="205482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Conditions of Numerical 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en-US" altLang="ja-JP" sz="2400" b="1" i="1" u="sng" dirty="0" smtClean="0">
                    <a:solidFill>
                      <a:srgbClr val="000000"/>
                    </a:solidFill>
                    <a:effectLst>
                      <a:outerShdw blurRad="38100" dist="38100" dir="2700000" algn="tl">
                        <a:srgbClr val="000000">
                          <a:alpha val="43137"/>
                        </a:srgbClr>
                      </a:outerShdw>
                    </a:effectLst>
                  </a:rPr>
                  <a:t>Analysis domain</a:t>
                </a:r>
              </a:p>
              <a:p>
                <a:pPr marL="0" indent="0">
                  <a:buNone/>
                </a:pPr>
                <a:endParaRPr lang="en-US" altLang="ja-JP" sz="2400" b="1" i="1" u="sng" dirty="0" smtClean="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smtClean="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smtClean="0">
                  <a:solidFill>
                    <a:srgbClr val="000000"/>
                  </a:solidFill>
                  <a:effectLst>
                    <a:outerShdw blurRad="38100" dist="38100" dir="2700000" algn="tl">
                      <a:srgbClr val="000000">
                        <a:alpha val="43137"/>
                      </a:srgbClr>
                    </a:outerShdw>
                  </a:effectLst>
                </a:endParaRPr>
              </a:p>
              <a:p>
                <a:pPr marL="0" indent="0">
                  <a:buNone/>
                </a:pPr>
                <a:endParaRPr lang="en-US" altLang="ja-JP" sz="2400" b="1" i="1" u="sng" dirty="0">
                  <a:solidFill>
                    <a:srgbClr val="000000"/>
                  </a:solidFill>
                  <a:effectLst>
                    <a:outerShdw blurRad="38100" dist="38100" dir="2700000" algn="tl">
                      <a:srgbClr val="000000">
                        <a:alpha val="43137"/>
                      </a:srgbClr>
                    </a:outerShdw>
                  </a:effectLst>
                </a:endParaRPr>
              </a:p>
              <a:p>
                <a:r>
                  <a:rPr lang="en-US" altLang="ja-JP" sz="2400" dirty="0"/>
                  <a:t>Chemical Reactions:</a:t>
                </a:r>
              </a:p>
              <a:p>
                <a:pPr marL="514350" indent="-514350">
                  <a:buFont typeface="+mj-lt"/>
                  <a:buAutoNum type="arabicPeriod"/>
                </a:pPr>
                <a14:m>
                  <m:oMath xmlns:m="http://schemas.openxmlformats.org/officeDocument/2006/math">
                    <m:sSup>
                      <m:sSupPr>
                        <m:ctrlPr>
                          <a:rPr lang="en-US" altLang="ja-JP" sz="2400" i="1">
                            <a:latin typeface="Cambria Math" panose="02040503050406030204" pitchFamily="18" charset="0"/>
                          </a:rPr>
                        </m:ctrlPr>
                      </m:sSupPr>
                      <m:e>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Al</m:t>
                            </m:r>
                          </m:e>
                          <m:sup>
                            <m:r>
                              <a:rPr lang="en-US" altLang="ja-JP" sz="2400">
                                <a:latin typeface="Cambria Math" panose="02040503050406030204" pitchFamily="18" charset="0"/>
                              </a:rPr>
                              <m:t>3</m:t>
                            </m:r>
                            <m:r>
                              <a:rPr lang="en-US" altLang="ja-JP" sz="2400">
                                <a:latin typeface="Cambria Math" panose="02040503050406030204" pitchFamily="18" charset="0"/>
                              </a:rPr>
                              <m:t>+</m:t>
                            </m:r>
                          </m:sup>
                        </m:sSup>
                        <m:r>
                          <a:rPr lang="en-US" altLang="ja-JP" sz="2400">
                            <a:latin typeface="Cambria Math" panose="02040503050406030204" pitchFamily="18" charset="0"/>
                          </a:rPr>
                          <m:t>+</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H</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O</m:t>
                        </m:r>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rPr>
                          <m:t>AlOH</m:t>
                        </m:r>
                      </m:e>
                      <m:sup>
                        <m:r>
                          <a:rPr lang="en-US" altLang="ja-JP" sz="2400">
                            <a:latin typeface="Cambria Math" panose="02040503050406030204" pitchFamily="18" charset="0"/>
                          </a:rPr>
                          <m:t>2</m:t>
                        </m:r>
                        <m:r>
                          <a:rPr lang="en-US" altLang="ja-JP" sz="2400">
                            <a:latin typeface="Cambria Math" panose="02040503050406030204" pitchFamily="18" charset="0"/>
                          </a:rPr>
                          <m:t>+</m:t>
                        </m:r>
                      </m:sup>
                    </m:s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H</m:t>
                        </m:r>
                      </m:e>
                      <m:sup>
                        <m:r>
                          <a:rPr lang="en-US" altLang="ja-JP" sz="2400">
                            <a:latin typeface="Cambria Math" panose="02040503050406030204" pitchFamily="18" charset="0"/>
                          </a:rPr>
                          <m:t>+</m:t>
                        </m:r>
                      </m:sup>
                    </m:sSup>
                  </m:oMath>
                </a14:m>
                <a:endParaRPr lang="en-US" altLang="ja-JP" sz="2400" i="1" dirty="0">
                  <a:latin typeface="Cambria Math" panose="02040503050406030204" pitchFamily="18" charset="0"/>
                </a:endParaRPr>
              </a:p>
              <a:p>
                <a:pPr marL="514350" indent="-514350">
                  <a:buFont typeface="+mj-lt"/>
                  <a:buAutoNum type="arabicPeriod"/>
                </a:pPr>
                <a14:m>
                  <m:oMath xmlns:m="http://schemas.openxmlformats.org/officeDocument/2006/math">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Al</m:t>
                        </m:r>
                      </m:e>
                      <m:sup>
                        <m:r>
                          <a:rPr lang="en-US" altLang="ja-JP" sz="2400">
                            <a:latin typeface="Cambria Math" panose="02040503050406030204" pitchFamily="18" charset="0"/>
                          </a:rPr>
                          <m:t>3</m:t>
                        </m:r>
                        <m:r>
                          <a:rPr lang="en-US" altLang="ja-JP" sz="2400">
                            <a:latin typeface="Cambria Math" panose="02040503050406030204" pitchFamily="18" charset="0"/>
                          </a:rPr>
                          <m:t>+</m:t>
                        </m:r>
                      </m:sup>
                    </m:sSup>
                    <m:r>
                      <a:rPr lang="en-US" altLang="ja-JP" sz="2400">
                        <a:latin typeface="Cambria Math" panose="02040503050406030204" pitchFamily="18" charset="0"/>
                      </a:rPr>
                      <m:t>+</m:t>
                    </m:r>
                    <m:r>
                      <a:rPr lang="en-US" altLang="ja-JP" sz="2400" i="1">
                        <a:latin typeface="Cambria Math" panose="02040503050406030204" pitchFamily="18" charset="0"/>
                      </a:rPr>
                      <m:t>2</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H</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O</m:t>
                    </m:r>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rPr>
                      <m:t>Al</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m:t>
                        </m:r>
                        <m:r>
                          <m:rPr>
                            <m:sty m:val="p"/>
                          </m:rPr>
                          <a:rPr lang="en-US" altLang="ja-JP" sz="2400">
                            <a:latin typeface="Cambria Math" panose="02040503050406030204" pitchFamily="18" charset="0"/>
                          </a:rPr>
                          <m:t>OH</m:t>
                        </m:r>
                        <m:r>
                          <a:rPr lang="en-US" altLang="ja-JP" sz="2400" i="1">
                            <a:latin typeface="Cambria Math" panose="02040503050406030204" pitchFamily="18" charset="0"/>
                          </a:rPr>
                          <m:t>)</m:t>
                        </m:r>
                      </m:e>
                      <m:sub>
                        <m:r>
                          <a:rPr lang="en-US" altLang="ja-JP" sz="2400" i="1">
                            <a:latin typeface="Cambria Math" panose="02040503050406030204" pitchFamily="18" charset="0"/>
                          </a:rPr>
                          <m:t>2</m:t>
                        </m:r>
                      </m:sub>
                      <m:sup>
                        <m:r>
                          <a:rPr lang="en-US" altLang="ja-JP" sz="2400" i="1">
                            <a:latin typeface="Cambria Math" panose="02040503050406030204" pitchFamily="18" charset="0"/>
                          </a:rPr>
                          <m:t>+</m:t>
                        </m:r>
                      </m:sup>
                    </m:sSubSup>
                    <m:r>
                      <a:rPr lang="en-US" altLang="ja-JP" sz="2400" i="1">
                        <a:latin typeface="Cambria Math" panose="02040503050406030204" pitchFamily="18" charset="0"/>
                      </a:rPr>
                      <m:t>+</m:t>
                    </m:r>
                    <m:r>
                      <a:rPr lang="en-US" altLang="ja-JP" sz="2400" i="1">
                        <a:latin typeface="Cambria Math" panose="02040503050406030204" pitchFamily="18" charset="0"/>
                      </a:rPr>
                      <m:t>2</m:t>
                    </m:r>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H</m:t>
                        </m:r>
                      </m:e>
                      <m:sup>
                        <m:r>
                          <a:rPr lang="en-US" altLang="ja-JP" sz="2400">
                            <a:latin typeface="Cambria Math" panose="02040503050406030204" pitchFamily="18" charset="0"/>
                          </a:rPr>
                          <m:t>+</m:t>
                        </m:r>
                      </m:sup>
                    </m:sSup>
                  </m:oMath>
                </a14:m>
                <a:endParaRPr lang="en-US" altLang="ja-JP" sz="2400" i="1" dirty="0">
                  <a:latin typeface="Cambria Math" panose="02040503050406030204" pitchFamily="18" charset="0"/>
                </a:endParaRPr>
              </a:p>
              <a:p>
                <a:pPr marL="514350" indent="-514350">
                  <a:buFont typeface="+mj-lt"/>
                  <a:buAutoNum type="arabicPeriod"/>
                </a:pPr>
                <a14:m>
                  <m:oMath xmlns:m="http://schemas.openxmlformats.org/officeDocument/2006/math">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Al</m:t>
                        </m:r>
                      </m:e>
                      <m:sup>
                        <m:r>
                          <a:rPr lang="en-US" altLang="ja-JP" sz="2400">
                            <a:latin typeface="Cambria Math" panose="02040503050406030204" pitchFamily="18" charset="0"/>
                          </a:rPr>
                          <m:t>3</m:t>
                        </m:r>
                        <m:r>
                          <a:rPr lang="en-US" altLang="ja-JP" sz="2400">
                            <a:latin typeface="Cambria Math" panose="02040503050406030204" pitchFamily="18" charset="0"/>
                          </a:rPr>
                          <m:t>+</m:t>
                        </m:r>
                      </m:sup>
                    </m:sSup>
                    <m:r>
                      <a:rPr lang="en-US" altLang="ja-JP" sz="2400">
                        <a:latin typeface="Cambria Math" panose="02040503050406030204" pitchFamily="18" charset="0"/>
                      </a:rPr>
                      <m:t>+</m:t>
                    </m:r>
                    <m:r>
                      <a:rPr lang="en-US" altLang="ja-JP" sz="2400" i="1">
                        <a:latin typeface="Cambria Math" panose="02040503050406030204" pitchFamily="18" charset="0"/>
                      </a:rPr>
                      <m:t>3</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H</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O</m:t>
                    </m:r>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rPr>
                      <m:t>Al</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m:t>
                        </m:r>
                        <m:r>
                          <m:rPr>
                            <m:sty m:val="p"/>
                          </m:rPr>
                          <a:rPr lang="en-US" altLang="ja-JP" sz="2400">
                            <a:latin typeface="Cambria Math" panose="02040503050406030204" pitchFamily="18" charset="0"/>
                          </a:rPr>
                          <m:t>OH</m:t>
                        </m:r>
                        <m:r>
                          <a:rPr lang="en-US" altLang="ja-JP" sz="2400" i="1">
                            <a:latin typeface="Cambria Math" panose="02040503050406030204" pitchFamily="18" charset="0"/>
                          </a:rPr>
                          <m:t>)</m:t>
                        </m:r>
                      </m:e>
                      <m:sub>
                        <m:r>
                          <a:rPr lang="en-US" altLang="ja-JP" sz="2400" i="1">
                            <a:latin typeface="Cambria Math" panose="02040503050406030204" pitchFamily="18" charset="0"/>
                          </a:rPr>
                          <m:t>3</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m:t>
                    </m:r>
                    <m:r>
                      <a:rPr lang="en-US" altLang="ja-JP" sz="2400" i="1">
                        <a:latin typeface="Cambria Math" panose="02040503050406030204" pitchFamily="18" charset="0"/>
                      </a:rPr>
                      <m:t>3</m:t>
                    </m:r>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H</m:t>
                        </m:r>
                      </m:e>
                      <m:sup>
                        <m:r>
                          <a:rPr lang="en-US" altLang="ja-JP" sz="2400">
                            <a:latin typeface="Cambria Math" panose="02040503050406030204" pitchFamily="18" charset="0"/>
                          </a:rPr>
                          <m:t>+</m:t>
                        </m:r>
                      </m:sup>
                    </m:sSup>
                  </m:oMath>
                </a14:m>
                <a:endParaRPr lang="en-US" altLang="ja-JP" sz="2400" i="1" dirty="0">
                  <a:latin typeface="Cambria Math" panose="02040503050406030204" pitchFamily="18" charset="0"/>
                </a:endParaRPr>
              </a:p>
              <a:p>
                <a:pPr marL="514350" indent="-514350">
                  <a:buFont typeface="+mj-lt"/>
                  <a:buAutoNum type="arabicPeriod"/>
                </a:pPr>
                <a14:m>
                  <m:oMath xmlns:m="http://schemas.openxmlformats.org/officeDocument/2006/math">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Al</m:t>
                        </m:r>
                      </m:e>
                      <m:sup>
                        <m:r>
                          <a:rPr lang="en-US" altLang="ja-JP" sz="2400">
                            <a:latin typeface="Cambria Math" panose="02040503050406030204" pitchFamily="18" charset="0"/>
                          </a:rPr>
                          <m:t>3</m:t>
                        </m:r>
                        <m:r>
                          <a:rPr lang="en-US" altLang="ja-JP" sz="2400">
                            <a:latin typeface="Cambria Math" panose="02040503050406030204" pitchFamily="18" charset="0"/>
                          </a:rPr>
                          <m:t>+</m:t>
                        </m:r>
                      </m:sup>
                    </m:sSup>
                    <m:r>
                      <a:rPr lang="en-US" altLang="ja-JP" sz="2400">
                        <a:latin typeface="Cambria Math" panose="02040503050406030204" pitchFamily="18" charset="0"/>
                      </a:rPr>
                      <m:t>+</m:t>
                    </m:r>
                    <m:r>
                      <a:rPr lang="en-US" altLang="ja-JP" sz="2400" i="1">
                        <a:latin typeface="Cambria Math" panose="02040503050406030204" pitchFamily="18" charset="0"/>
                      </a:rPr>
                      <m:t>4</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H</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O</m:t>
                    </m:r>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rPr>
                      <m:t>Al</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m:t>
                        </m:r>
                        <m:r>
                          <m:rPr>
                            <m:sty m:val="p"/>
                          </m:rPr>
                          <a:rPr lang="en-US" altLang="ja-JP" sz="2400">
                            <a:latin typeface="Cambria Math" panose="02040503050406030204" pitchFamily="18" charset="0"/>
                          </a:rPr>
                          <m:t>OH</m:t>
                        </m:r>
                        <m:r>
                          <a:rPr lang="en-US" altLang="ja-JP" sz="2400" i="1">
                            <a:latin typeface="Cambria Math" panose="02040503050406030204" pitchFamily="18" charset="0"/>
                          </a:rPr>
                          <m:t>)</m:t>
                        </m:r>
                      </m:e>
                      <m:sub>
                        <m:r>
                          <a:rPr lang="en-US" altLang="ja-JP" sz="2400" i="1">
                            <a:latin typeface="Cambria Math" panose="02040503050406030204" pitchFamily="18" charset="0"/>
                          </a:rPr>
                          <m:t>4</m:t>
                        </m:r>
                      </m:sub>
                      <m:sup>
                        <m:r>
                          <a:rPr lang="en-US" altLang="ja-JP" sz="2400" i="1">
                            <a:latin typeface="Cambria Math" panose="02040503050406030204" pitchFamily="18" charset="0"/>
                          </a:rPr>
                          <m:t>−</m:t>
                        </m:r>
                      </m:sup>
                    </m:sSubSup>
                    <m:r>
                      <a:rPr lang="en-US" altLang="ja-JP" sz="2400" i="1">
                        <a:latin typeface="Cambria Math" panose="02040503050406030204" pitchFamily="18" charset="0"/>
                      </a:rPr>
                      <m:t>+</m:t>
                    </m:r>
                    <m:r>
                      <a:rPr lang="en-US" altLang="ja-JP" sz="2400" i="1">
                        <a:latin typeface="Cambria Math" panose="02040503050406030204" pitchFamily="18" charset="0"/>
                      </a:rPr>
                      <m:t>4</m:t>
                    </m:r>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H</m:t>
                        </m:r>
                      </m:e>
                      <m:sup>
                        <m:r>
                          <a:rPr lang="en-US" altLang="ja-JP" sz="2400">
                            <a:latin typeface="Cambria Math" panose="02040503050406030204" pitchFamily="18" charset="0"/>
                          </a:rPr>
                          <m:t>+</m:t>
                        </m:r>
                      </m:sup>
                    </m:sSup>
                  </m:oMath>
                </a14:m>
                <a:endParaRPr lang="en-US" altLang="ja-JP" sz="2400" i="1" dirty="0">
                  <a:latin typeface="Cambria Math" panose="02040503050406030204" pitchFamily="18" charset="0"/>
                </a:endParaRPr>
              </a:p>
              <a:p>
                <a:pPr marL="514350" indent="-514350">
                  <a:buFont typeface="+mj-lt"/>
                  <a:buAutoNum type="arabicPeriod"/>
                </a:pPr>
                <a14:m>
                  <m:oMath xmlns:m="http://schemas.openxmlformats.org/officeDocument/2006/math">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H</m:t>
                        </m:r>
                      </m:e>
                      <m:sup>
                        <m:r>
                          <a:rPr lang="en-US" altLang="ja-JP" sz="2400">
                            <a:latin typeface="Cambria Math" panose="02040503050406030204" pitchFamily="18" charset="0"/>
                          </a:rPr>
                          <m:t>+</m:t>
                        </m:r>
                      </m:sup>
                    </m:sSup>
                    <m:r>
                      <a:rPr lang="en-US" altLang="ja-JP" sz="2400">
                        <a:latin typeface="Cambria Math" panose="02040503050406030204" pitchFamily="18" charset="0"/>
                      </a:rPr>
                      <m:t>+</m:t>
                    </m:r>
                    <m:sSup>
                      <m:sSupPr>
                        <m:ctrlPr>
                          <a:rPr lang="en-US" altLang="ja-JP" sz="2400" i="1">
                            <a:latin typeface="Cambria Math" panose="02040503050406030204" pitchFamily="18" charset="0"/>
                          </a:rPr>
                        </m:ctrlPr>
                      </m:sSupPr>
                      <m:e>
                        <m:r>
                          <m:rPr>
                            <m:sty m:val="p"/>
                          </m:rPr>
                          <a:rPr lang="en-US" altLang="ja-JP" sz="2400">
                            <a:latin typeface="Cambria Math" panose="02040503050406030204" pitchFamily="18" charset="0"/>
                          </a:rPr>
                          <m:t>OH</m:t>
                        </m:r>
                      </m:e>
                      <m:sup>
                        <m:r>
                          <a:rPr lang="en-US" altLang="ja-JP" sz="2400">
                            <a:latin typeface="Cambria Math" panose="02040503050406030204" pitchFamily="18" charset="0"/>
                          </a:rPr>
                          <m:t>−</m:t>
                        </m:r>
                      </m:sup>
                    </m:sSup>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H</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O</m:t>
                    </m:r>
                  </m:oMath>
                </a14:m>
                <a:endParaRPr lang="en-US" altLang="ja-JP" sz="2400" i="1"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2186" t="-1584" b="-739"/>
                </a:stretch>
              </a:blipFill>
            </p:spPr>
            <p:txBody>
              <a:bodyPr/>
              <a:lstStyle/>
              <a:p>
                <a:r>
                  <a:rPr lang="ja-JP" altLang="en-US">
                    <a:noFill/>
                  </a:rPr>
                  <a:t> </a:t>
                </a:r>
              </a:p>
            </p:txBody>
          </p:sp>
        </mc:Fallback>
      </mc:AlternateContent>
      <p:grpSp>
        <p:nvGrpSpPr>
          <p:cNvPr id="4" name="グループ化 3"/>
          <p:cNvGrpSpPr/>
          <p:nvPr/>
        </p:nvGrpSpPr>
        <p:grpSpPr>
          <a:xfrm>
            <a:off x="755576" y="1088740"/>
            <a:ext cx="8316924" cy="2556284"/>
            <a:chOff x="342000" y="1359000"/>
            <a:chExt cx="8831040" cy="2700000"/>
          </a:xfrm>
        </p:grpSpPr>
        <p:sp>
          <p:nvSpPr>
            <p:cNvPr id="40" name="正方形/長方形 39"/>
            <p:cNvSpPr/>
            <p:nvPr/>
          </p:nvSpPr>
          <p:spPr>
            <a:xfrm>
              <a:off x="342000" y="1359000"/>
              <a:ext cx="7920000" cy="1440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smtClean="0">
                <a:solidFill>
                  <a:prstClr val="black"/>
                </a:solidFill>
                <a:latin typeface="Calibri" panose="020F0502020204030204"/>
                <a:ea typeface="ＭＳ Ｐゴシック" panose="020B0600070205080204" pitchFamily="50" charset="-128"/>
              </a:endParaRPr>
            </a:p>
          </p:txBody>
        </p:sp>
        <p:sp>
          <p:nvSpPr>
            <p:cNvPr id="41" name="正方形/長方形 40"/>
            <p:cNvSpPr/>
            <p:nvPr/>
          </p:nvSpPr>
          <p:spPr>
            <a:xfrm>
              <a:off x="702000" y="1719000"/>
              <a:ext cx="7200000" cy="7200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2" name="正方形/長方形 41"/>
            <p:cNvSpPr/>
            <p:nvPr/>
          </p:nvSpPr>
          <p:spPr>
            <a:xfrm>
              <a:off x="5292054" y="2439000"/>
              <a:ext cx="2969945" cy="36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3" name="正方形/長方形 42"/>
            <p:cNvSpPr/>
            <p:nvPr/>
          </p:nvSpPr>
          <p:spPr>
            <a:xfrm>
              <a:off x="342000" y="2439000"/>
              <a:ext cx="2970033" cy="36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smtClean="0">
                <a:solidFill>
                  <a:prstClr val="white"/>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3852039" y="1899006"/>
              <a:ext cx="944489" cy="369332"/>
            </a:xfrm>
            <a:prstGeom prst="rect">
              <a:avLst/>
            </a:prstGeom>
            <a:noFill/>
          </p:spPr>
          <p:txBody>
            <a:bodyPr wrap="none" rtlCol="0">
              <a:spAutoFit/>
            </a:bodyPr>
            <a:lstStyle/>
            <a:p>
              <a:r>
                <a:rPr lang="en-US" altLang="ja-JP" dirty="0">
                  <a:solidFill>
                    <a:prstClr val="black"/>
                  </a:solidFill>
                  <a:latin typeface="Calibri" panose="020F0502020204030204"/>
                  <a:ea typeface="ＭＳ Ｐゴシック" panose="020B0600070205080204" pitchFamily="50" charset="-128"/>
                </a:rPr>
                <a:t>s</a:t>
              </a:r>
              <a:r>
                <a:rPr lang="en-US" altLang="ja-JP" dirty="0" smtClean="0">
                  <a:solidFill>
                    <a:prstClr val="black"/>
                  </a:solidFill>
                  <a:latin typeface="Calibri" panose="020F0502020204030204"/>
                  <a:ea typeface="ＭＳ Ｐゴシック" panose="020B0600070205080204" pitchFamily="50" charset="-128"/>
                </a:rPr>
                <a:t>olution</a:t>
              </a:r>
              <a:endParaRPr lang="ja-JP" altLang="en-US" dirty="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4122000" y="1359000"/>
              <a:ext cx="428322"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air</a:t>
              </a:r>
              <a:endParaRPr lang="ja-JP" altLang="en-US" dirty="0">
                <a:solidFill>
                  <a:prstClr val="black"/>
                </a:solidFill>
                <a:latin typeface="Calibri" panose="020F0502020204030204"/>
                <a:ea typeface="ＭＳ Ｐゴシック" panose="020B0600070205080204" pitchFamily="50" charset="-128"/>
              </a:endParaRPr>
            </a:p>
          </p:txBody>
        </p:sp>
        <p:sp>
          <p:nvSpPr>
            <p:cNvPr id="46" name="テキスト ボックス 45"/>
            <p:cNvSpPr txBox="1"/>
            <p:nvPr/>
          </p:nvSpPr>
          <p:spPr>
            <a:xfrm>
              <a:off x="6282000" y="2439000"/>
              <a:ext cx="370614"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Al</a:t>
              </a:r>
              <a:endParaRPr lang="ja-JP" altLang="en-US" dirty="0">
                <a:solidFill>
                  <a:prstClr val="black"/>
                </a:solidFill>
                <a:latin typeface="Calibri" panose="020F0502020204030204"/>
                <a:ea typeface="ＭＳ Ｐゴシック" panose="020B0600070205080204" pitchFamily="50" charset="-128"/>
              </a:endParaRPr>
            </a:p>
          </p:txBody>
        </p:sp>
        <p:sp>
          <p:nvSpPr>
            <p:cNvPr id="47" name="テキスト ボックス 46"/>
            <p:cNvSpPr txBox="1"/>
            <p:nvPr/>
          </p:nvSpPr>
          <p:spPr>
            <a:xfrm>
              <a:off x="1962000" y="2439000"/>
              <a:ext cx="453970" cy="369332"/>
            </a:xfrm>
            <a:prstGeom prst="rect">
              <a:avLst/>
            </a:prstGeom>
            <a:noFill/>
          </p:spPr>
          <p:txBody>
            <a:bodyPr wrap="none" rtlCol="0">
              <a:spAutoFit/>
            </a:bodyPr>
            <a:lstStyle/>
            <a:p>
              <a:r>
                <a:rPr lang="en-US" altLang="ja-JP" dirty="0" smtClean="0">
                  <a:solidFill>
                    <a:prstClr val="white"/>
                  </a:solidFill>
                  <a:latin typeface="Calibri" panose="020F0502020204030204"/>
                  <a:ea typeface="ＭＳ Ｐゴシック" panose="020B0600070205080204" pitchFamily="50" charset="-128"/>
                </a:rPr>
                <a:t>GC</a:t>
              </a:r>
              <a:endParaRPr lang="ja-JP" altLang="en-US" dirty="0">
                <a:solidFill>
                  <a:prstClr val="white"/>
                </a:solidFill>
                <a:latin typeface="Calibri" panose="020F0502020204030204"/>
                <a:ea typeface="ＭＳ Ｐゴシック" panose="020B0600070205080204" pitchFamily="50" charset="-128"/>
              </a:endParaRPr>
            </a:p>
          </p:txBody>
        </p:sp>
        <p:cxnSp>
          <p:nvCxnSpPr>
            <p:cNvPr id="48" name="直線矢印コネクタ 47"/>
            <p:cNvCxnSpPr/>
            <p:nvPr/>
          </p:nvCxnSpPr>
          <p:spPr>
            <a:xfrm>
              <a:off x="702000" y="3159000"/>
              <a:ext cx="2610033" cy="2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49" name="直線矢印コネクタ 48"/>
            <p:cNvCxnSpPr/>
            <p:nvPr/>
          </p:nvCxnSpPr>
          <p:spPr>
            <a:xfrm flipV="1">
              <a:off x="5292055" y="3159000"/>
              <a:ext cx="2609945" cy="2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0" name="テキスト ボックス 49"/>
            <p:cNvSpPr txBox="1"/>
            <p:nvPr/>
          </p:nvSpPr>
          <p:spPr>
            <a:xfrm>
              <a:off x="1782000" y="315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sp>
          <p:nvSpPr>
            <p:cNvPr id="51" name="テキスト ボックス 50"/>
            <p:cNvSpPr txBox="1"/>
            <p:nvPr/>
          </p:nvSpPr>
          <p:spPr>
            <a:xfrm>
              <a:off x="6102000" y="3159000"/>
              <a:ext cx="8402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40 mm</a:t>
              </a:r>
              <a:endParaRPr lang="ja-JP" altLang="en-US" dirty="0">
                <a:solidFill>
                  <a:prstClr val="black"/>
                </a:solidFill>
                <a:latin typeface="Calibri" panose="020F0502020204030204"/>
                <a:ea typeface="ＭＳ Ｐゴシック" panose="020B0600070205080204" pitchFamily="50" charset="-128"/>
              </a:endParaRPr>
            </a:p>
          </p:txBody>
        </p:sp>
        <p:cxnSp>
          <p:nvCxnSpPr>
            <p:cNvPr id="52" name="直線矢印コネクタ 51"/>
            <p:cNvCxnSpPr/>
            <p:nvPr/>
          </p:nvCxnSpPr>
          <p:spPr>
            <a:xfrm flipH="1">
              <a:off x="3312034" y="3159020"/>
              <a:ext cx="1980021" cy="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53" name="直線矢印コネクタ 52"/>
            <p:cNvCxnSpPr/>
            <p:nvPr/>
          </p:nvCxnSpPr>
          <p:spPr>
            <a:xfrm>
              <a:off x="8442000" y="1719000"/>
              <a:ext cx="119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54" name="テキスト ボックス 53"/>
            <p:cNvSpPr txBox="1"/>
            <p:nvPr/>
          </p:nvSpPr>
          <p:spPr>
            <a:xfrm>
              <a:off x="3942040" y="3159020"/>
              <a:ext cx="78739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32mm</a:t>
              </a:r>
              <a:endParaRPr lang="ja-JP" altLang="en-US" dirty="0">
                <a:solidFill>
                  <a:prstClr val="black"/>
                </a:solidFill>
                <a:latin typeface="Calibri" panose="020F0502020204030204"/>
                <a:ea typeface="ＭＳ Ｐゴシック" panose="020B0600070205080204" pitchFamily="50" charset="-128"/>
              </a:endParaRPr>
            </a:p>
          </p:txBody>
        </p:sp>
        <p:sp>
          <p:nvSpPr>
            <p:cNvPr id="55" name="テキスト ボックス 54"/>
            <p:cNvSpPr txBox="1"/>
            <p:nvPr/>
          </p:nvSpPr>
          <p:spPr>
            <a:xfrm>
              <a:off x="8449765" y="1899000"/>
              <a:ext cx="723275"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2 mm</a:t>
              </a:r>
              <a:endParaRPr lang="ja-JP" altLang="en-US" dirty="0">
                <a:solidFill>
                  <a:prstClr val="black"/>
                </a:solidFill>
                <a:latin typeface="Calibri" panose="020F0502020204030204"/>
                <a:ea typeface="ＭＳ Ｐゴシック" panose="020B0600070205080204" pitchFamily="50" charset="-128"/>
              </a:endParaRPr>
            </a:p>
          </p:txBody>
        </p:sp>
        <p:sp>
          <p:nvSpPr>
            <p:cNvPr id="56" name="正方形/長方形 55"/>
            <p:cNvSpPr/>
            <p:nvPr/>
          </p:nvSpPr>
          <p:spPr>
            <a:xfrm>
              <a:off x="3312033" y="2439000"/>
              <a:ext cx="1980022" cy="360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sp>
          <p:nvSpPr>
            <p:cNvPr id="57" name="テキスト ボックス 56"/>
            <p:cNvSpPr txBox="1"/>
            <p:nvPr/>
          </p:nvSpPr>
          <p:spPr>
            <a:xfrm>
              <a:off x="3942000" y="2439012"/>
              <a:ext cx="784830" cy="369332"/>
            </a:xfrm>
            <a:prstGeom prst="rect">
              <a:avLst/>
            </a:prstGeom>
            <a:noFill/>
          </p:spPr>
          <p:txBody>
            <a:bodyPr wrap="none" rtlCol="0">
              <a:spAutoFit/>
            </a:bodyPr>
            <a:lstStyle/>
            <a:p>
              <a:r>
                <a:rPr lang="en-US" altLang="ja-JP" dirty="0" smtClean="0">
                  <a:solidFill>
                    <a:prstClr val="black"/>
                  </a:solidFill>
                  <a:latin typeface="Calibri" panose="020F0502020204030204"/>
                  <a:ea typeface="ＭＳ Ｐゴシック" panose="020B0600070205080204" pitchFamily="50" charset="-128"/>
                </a:rPr>
                <a:t>plastic</a:t>
              </a:r>
              <a:endParaRPr lang="ja-JP" altLang="en-US" dirty="0">
                <a:solidFill>
                  <a:prstClr val="black"/>
                </a:solidFill>
                <a:latin typeface="Calibri" panose="020F0502020204030204"/>
                <a:ea typeface="ＭＳ Ｐゴシック" panose="020B0600070205080204" pitchFamily="50" charset="-128"/>
              </a:endParaRPr>
            </a:p>
          </p:txBody>
        </p:sp>
        <p:cxnSp>
          <p:nvCxnSpPr>
            <p:cNvPr id="58" name="直線コネクタ 57"/>
            <p:cNvCxnSpPr/>
            <p:nvPr/>
          </p:nvCxnSpPr>
          <p:spPr>
            <a:xfrm>
              <a:off x="702004" y="2799016"/>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4122000" y="3699000"/>
              <a:ext cx="36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mtClean="0">
                  <a:solidFill>
                    <a:srgbClr val="000000"/>
                  </a:solidFill>
                </a:rPr>
                <a:t>A</a:t>
              </a:r>
              <a:endParaRPr lang="ja-JP" altLang="en-US">
                <a:solidFill>
                  <a:srgbClr val="000000"/>
                </a:solidFill>
              </a:endParaRPr>
            </a:p>
          </p:txBody>
        </p:sp>
        <p:cxnSp>
          <p:nvCxnSpPr>
            <p:cNvPr id="60" name="直線コネクタ 59"/>
            <p:cNvCxnSpPr>
              <a:stCxn id="59" idx="2"/>
            </p:cNvCxnSpPr>
            <p:nvPr/>
          </p:nvCxnSpPr>
          <p:spPr>
            <a:xfrm flipH="1">
              <a:off x="702004" y="3879000"/>
              <a:ext cx="3419996" cy="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endCxn id="59" idx="6"/>
            </p:cNvCxnSpPr>
            <p:nvPr/>
          </p:nvCxnSpPr>
          <p:spPr>
            <a:xfrm flipH="1" flipV="1">
              <a:off x="4482000" y="3879000"/>
              <a:ext cx="3420084" cy="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902084" y="2799016"/>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342000" y="1719000"/>
              <a:ext cx="360000" cy="720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sp>
          <p:nvSpPr>
            <p:cNvPr id="64" name="正方形/長方形 63"/>
            <p:cNvSpPr/>
            <p:nvPr/>
          </p:nvSpPr>
          <p:spPr>
            <a:xfrm>
              <a:off x="7902000" y="1719000"/>
              <a:ext cx="360000" cy="720000"/>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kumimoji="0" lang="ja-JP" altLang="en-US" kern="0" smtClean="0">
                <a:solidFill>
                  <a:srgbClr val="000000"/>
                </a:solidFill>
                <a:latin typeface="MS PGothic"/>
                <a:ea typeface="MS PGothic"/>
              </a:endParaRPr>
            </a:p>
          </p:txBody>
        </p:sp>
      </p:grpSp>
      <p:sp>
        <p:nvSpPr>
          <p:cNvPr id="5" name="スライド番号プレースホルダー 4"/>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grpSp>
        <p:nvGrpSpPr>
          <p:cNvPr id="32" name="グループ化 31"/>
          <p:cNvGrpSpPr/>
          <p:nvPr/>
        </p:nvGrpSpPr>
        <p:grpSpPr>
          <a:xfrm>
            <a:off x="4858931" y="4280931"/>
            <a:ext cx="3051269" cy="2020290"/>
            <a:chOff x="4806193" y="1232756"/>
            <a:chExt cx="3051269" cy="2020290"/>
          </a:xfrm>
        </p:grpSpPr>
        <p:sp>
          <p:nvSpPr>
            <p:cNvPr id="33" name="右中かっこ 32"/>
            <p:cNvSpPr/>
            <p:nvPr/>
          </p:nvSpPr>
          <p:spPr>
            <a:xfrm>
              <a:off x="4806193" y="1232756"/>
              <a:ext cx="413879" cy="1512168"/>
            </a:xfrm>
            <a:prstGeom prst="rightBrace">
              <a:avLst>
                <a:gd name="adj1" fmla="val 63879"/>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292080" y="1784981"/>
              <a:ext cx="2565382" cy="400110"/>
            </a:xfrm>
            <a:prstGeom prst="rect">
              <a:avLst/>
            </a:prstGeom>
            <a:noFill/>
          </p:spPr>
          <p:txBody>
            <a:bodyPr wrap="none" rtlCol="0">
              <a:spAutoFit/>
            </a:bodyPr>
            <a:lstStyle/>
            <a:p>
              <a:r>
                <a:rPr kumimoji="1" lang="en-US" altLang="ja-JP" sz="2000" dirty="0" smtClean="0">
                  <a:solidFill>
                    <a:srgbClr val="C00000"/>
                  </a:solidFill>
                </a:rPr>
                <a:t>Hydrolyses of Al ions</a:t>
              </a:r>
              <a:endParaRPr kumimoji="1" lang="ja-JP" altLang="en-US" sz="2000" dirty="0">
                <a:solidFill>
                  <a:srgbClr val="C00000"/>
                </a:solidFill>
              </a:endParaRPr>
            </a:p>
          </p:txBody>
        </p:sp>
        <p:sp>
          <p:nvSpPr>
            <p:cNvPr id="35" name="右中かっこ 34"/>
            <p:cNvSpPr/>
            <p:nvPr/>
          </p:nvSpPr>
          <p:spPr>
            <a:xfrm>
              <a:off x="4806193" y="2916560"/>
              <a:ext cx="413879" cy="296416"/>
            </a:xfrm>
            <a:prstGeom prst="rightBrace">
              <a:avLst>
                <a:gd name="adj1" fmla="val 63879"/>
                <a:gd name="adj2" fmla="val 50000"/>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5292080" y="2852936"/>
              <a:ext cx="2116285" cy="400110"/>
            </a:xfrm>
            <a:prstGeom prst="rect">
              <a:avLst/>
            </a:prstGeom>
            <a:noFill/>
          </p:spPr>
          <p:txBody>
            <a:bodyPr wrap="none" rtlCol="0">
              <a:spAutoFit/>
            </a:bodyPr>
            <a:lstStyle/>
            <a:p>
              <a:r>
                <a:rPr kumimoji="1" lang="en-US" altLang="ja-JP" sz="2000" dirty="0" smtClean="0">
                  <a:solidFill>
                    <a:schemeClr val="accent6"/>
                  </a:solidFill>
                </a:rPr>
                <a:t>Ionization of H</a:t>
              </a:r>
              <a:r>
                <a:rPr kumimoji="1" lang="en-US" altLang="ja-JP" sz="2000" baseline="-25000" dirty="0" smtClean="0">
                  <a:solidFill>
                    <a:schemeClr val="accent6"/>
                  </a:solidFill>
                </a:rPr>
                <a:t>2</a:t>
              </a:r>
              <a:r>
                <a:rPr kumimoji="1" lang="en-US" altLang="ja-JP" sz="2000" dirty="0" smtClean="0">
                  <a:solidFill>
                    <a:schemeClr val="accent6"/>
                  </a:solidFill>
                </a:rPr>
                <a:t>O</a:t>
              </a:r>
              <a:endParaRPr kumimoji="1" lang="ja-JP" altLang="en-US" sz="2000" dirty="0">
                <a:solidFill>
                  <a:schemeClr val="accent6"/>
                </a:solidFill>
              </a:endParaRPr>
            </a:p>
          </p:txBody>
        </p:sp>
      </p:grpSp>
      <p:sp>
        <p:nvSpPr>
          <p:cNvPr id="6" name="テキスト ボックス 5"/>
          <p:cNvSpPr txBox="1"/>
          <p:nvPr/>
        </p:nvSpPr>
        <p:spPr>
          <a:xfrm>
            <a:off x="5318938" y="3657218"/>
            <a:ext cx="3645550" cy="707886"/>
          </a:xfrm>
          <a:prstGeom prst="rect">
            <a:avLst/>
          </a:prstGeom>
          <a:solidFill>
            <a:schemeClr val="bg1">
              <a:lumMod val="85000"/>
            </a:schemeClr>
          </a:solidFill>
        </p:spPr>
        <p:txBody>
          <a:bodyPr wrap="none" rtlCol="0">
            <a:spAutoFit/>
          </a:bodyPr>
          <a:lstStyle/>
          <a:p>
            <a:r>
              <a:rPr lang="en-US" altLang="ja-JP" sz="2000" dirty="0" smtClean="0"/>
              <a:t>Simultaneous solutions are </a:t>
            </a:r>
            <a:br>
              <a:rPr lang="en-US" altLang="ja-JP" sz="2000" dirty="0" smtClean="0"/>
            </a:br>
            <a:r>
              <a:rPr lang="en-US" altLang="ja-JP" sz="2000" dirty="0" smtClean="0"/>
              <a:t>given by the bisection method.</a:t>
            </a:r>
            <a:endParaRPr kumimoji="1" lang="ja-JP" altLang="en-US" sz="2000" dirty="0"/>
          </a:p>
        </p:txBody>
      </p:sp>
    </p:spTree>
    <p:extLst>
      <p:ext uri="{BB962C8B-B14F-4D97-AF65-F5344CB8AC3E}">
        <p14:creationId xmlns:p14="http://schemas.microsoft.com/office/powerpoint/2010/main" val="4000869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Interval Photo Movie of Experiment </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24</a:t>
            </a:fld>
            <a:endParaRPr lang="ja-JP" altLang="en-US" dirty="0"/>
          </a:p>
        </p:txBody>
      </p:sp>
      <p:pic>
        <p:nvPicPr>
          <p:cNvPr id="10" name="outpu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835275"/>
            <a:ext cx="9144000" cy="1185863"/>
          </a:xfrm>
          <a:prstGeom prst="rect">
            <a:avLst/>
          </a:prstGeom>
        </p:spPr>
      </p:pic>
    </p:spTree>
    <p:extLst>
      <p:ext uri="{BB962C8B-B14F-4D97-AF65-F5344CB8AC3E}">
        <p14:creationId xmlns:p14="http://schemas.microsoft.com/office/powerpoint/2010/main" val="4177100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t>Results (Al(OH)</a:t>
            </a:r>
            <a:r>
              <a:rPr lang="en-US" altLang="ja-JP" baseline="-25000" dirty="0" smtClean="0"/>
              <a:t>3</a:t>
            </a:r>
            <a:r>
              <a:rPr lang="en-US" altLang="ja-JP" dirty="0" smtClean="0"/>
              <a:t> at finish time)</a:t>
            </a:r>
            <a:endParaRPr kumimoji="1" lang="ja-JP" altLang="en-US" dirty="0"/>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25</a:t>
            </a:fld>
            <a:endParaRPr lang="ja-JP" altLang="en-US" dirty="0"/>
          </a:p>
        </p:txBody>
      </p:sp>
      <p:sp>
        <p:nvSpPr>
          <p:cNvPr id="6" name="コンテンツ プレースホルダー 5"/>
          <p:cNvSpPr>
            <a:spLocks noGrp="1"/>
          </p:cNvSpPr>
          <p:nvPr>
            <p:ph idx="4294967295"/>
          </p:nvPr>
        </p:nvSpPr>
        <p:spPr>
          <a:xfrm>
            <a:off x="0" y="623888"/>
            <a:ext cx="8642350" cy="5773737"/>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19" name="テキスト ボックス 18"/>
          <p:cNvSpPr txBox="1"/>
          <p:nvPr/>
        </p:nvSpPr>
        <p:spPr>
          <a:xfrm>
            <a:off x="117000" y="852335"/>
            <a:ext cx="1742785" cy="461665"/>
          </a:xfrm>
          <a:prstGeom prst="rect">
            <a:avLst/>
          </a:prstGeom>
          <a:noFill/>
          <a:ln>
            <a:solidFill>
              <a:srgbClr val="0070C0"/>
            </a:solidFill>
          </a:ln>
        </p:spPr>
        <p:txBody>
          <a:bodyPr wrap="none" rtlCol="0">
            <a:spAutoFit/>
          </a:bodyPr>
          <a:lstStyle/>
          <a:p>
            <a:r>
              <a:rPr lang="en-US" altLang="ja-JP" sz="2400" dirty="0" smtClean="0"/>
              <a:t>Experiment</a:t>
            </a:r>
            <a:endParaRPr lang="ja-JP" altLang="en-US" sz="2400" dirty="0"/>
          </a:p>
        </p:txBody>
      </p:sp>
      <p:grpSp>
        <p:nvGrpSpPr>
          <p:cNvPr id="5" name="グループ化 4"/>
          <p:cNvGrpSpPr/>
          <p:nvPr/>
        </p:nvGrpSpPr>
        <p:grpSpPr>
          <a:xfrm>
            <a:off x="2879812" y="2960948"/>
            <a:ext cx="5643450" cy="1800000"/>
            <a:chOff x="2915816" y="4077072"/>
            <a:chExt cx="5643450" cy="1800000"/>
          </a:xfrm>
        </p:grpSpPr>
        <p:sp>
          <p:nvSpPr>
            <p:cNvPr id="16" name="テキスト ボックス 15"/>
            <p:cNvSpPr txBox="1"/>
            <p:nvPr/>
          </p:nvSpPr>
          <p:spPr>
            <a:xfrm>
              <a:off x="6965816" y="4527072"/>
              <a:ext cx="864339" cy="369332"/>
            </a:xfrm>
            <a:prstGeom prst="rect">
              <a:avLst/>
            </a:prstGeom>
            <a:noFill/>
          </p:spPr>
          <p:txBody>
            <a:bodyPr wrap="none" rtlCol="0">
              <a:spAutoFit/>
            </a:bodyPr>
            <a:lstStyle/>
            <a:p>
              <a:r>
                <a:rPr lang="en-US" altLang="ja-JP" dirty="0" smtClean="0">
                  <a:solidFill>
                    <a:srgbClr val="FF0000"/>
                  </a:solidFill>
                </a:rPr>
                <a:t>pH 3.7</a:t>
              </a:r>
              <a:endParaRPr kumimoji="1" lang="ja-JP" altLang="en-US" dirty="0">
                <a:solidFill>
                  <a:srgbClr val="FF0000"/>
                </a:solidFill>
              </a:endParaRPr>
            </a:p>
          </p:txBody>
        </p:sp>
        <p:sp>
          <p:nvSpPr>
            <p:cNvPr id="17" name="テキスト ボックス 16"/>
            <p:cNvSpPr txBox="1"/>
            <p:nvPr/>
          </p:nvSpPr>
          <p:spPr>
            <a:xfrm>
              <a:off x="4085816" y="4482072"/>
              <a:ext cx="800219" cy="369332"/>
            </a:xfrm>
            <a:prstGeom prst="rect">
              <a:avLst/>
            </a:prstGeom>
            <a:noFill/>
          </p:spPr>
          <p:txBody>
            <a:bodyPr wrap="none" rtlCol="0">
              <a:spAutoFit/>
            </a:bodyPr>
            <a:lstStyle/>
            <a:p>
              <a:r>
                <a:rPr lang="en-US" altLang="ja-JP" dirty="0" smtClean="0">
                  <a:solidFill>
                    <a:srgbClr val="0070C0"/>
                  </a:solidFill>
                </a:rPr>
                <a:t>pH 13</a:t>
              </a:r>
              <a:endParaRPr kumimoji="1" lang="ja-JP" altLang="en-US" dirty="0">
                <a:solidFill>
                  <a:srgbClr val="0070C0"/>
                </a:solidFill>
              </a:endParaRPr>
            </a:p>
          </p:txBody>
        </p:sp>
        <p:grpSp>
          <p:nvGrpSpPr>
            <p:cNvPr id="40" name="グループ化 39"/>
            <p:cNvGrpSpPr/>
            <p:nvPr/>
          </p:nvGrpSpPr>
          <p:grpSpPr>
            <a:xfrm>
              <a:off x="2915816" y="4254012"/>
              <a:ext cx="5643450" cy="1623060"/>
              <a:chOff x="4426951" y="2047277"/>
              <a:chExt cx="4743450" cy="1623060"/>
            </a:xfrm>
          </p:grpSpPr>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951" y="2047277"/>
                <a:ext cx="4743450" cy="1623060"/>
              </a:xfrm>
              <a:prstGeom prst="rect">
                <a:avLst/>
              </a:prstGeom>
            </p:spPr>
          </p:pic>
          <p:grpSp>
            <p:nvGrpSpPr>
              <p:cNvPr id="30" name="グループ化 29"/>
              <p:cNvGrpSpPr/>
              <p:nvPr/>
            </p:nvGrpSpPr>
            <p:grpSpPr>
              <a:xfrm>
                <a:off x="4463401" y="2677277"/>
                <a:ext cx="4635000" cy="414332"/>
                <a:chOff x="4437000" y="2664000"/>
                <a:chExt cx="4635000" cy="414332"/>
              </a:xfrm>
            </p:grpSpPr>
            <p:sp>
              <p:nvSpPr>
                <p:cNvPr id="31" name="正方形/長方形 30"/>
                <p:cNvSpPr/>
                <p:nvPr/>
              </p:nvSpPr>
              <p:spPr bwMode="auto">
                <a:xfrm>
                  <a:off x="6102000" y="2664000"/>
                  <a:ext cx="1305000" cy="9000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2" name="正方形/長方形 31"/>
                <p:cNvSpPr/>
                <p:nvPr/>
              </p:nvSpPr>
              <p:spPr bwMode="auto">
                <a:xfrm>
                  <a:off x="7407000" y="2664000"/>
                  <a:ext cx="1665000" cy="900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3" name="正方形/長方形 32"/>
                <p:cNvSpPr/>
                <p:nvPr/>
              </p:nvSpPr>
              <p:spPr bwMode="auto">
                <a:xfrm>
                  <a:off x="4437000" y="2664000"/>
                  <a:ext cx="1665000" cy="900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34" name="テキスト ボックス 33"/>
                <p:cNvSpPr txBox="1"/>
                <p:nvPr/>
              </p:nvSpPr>
              <p:spPr>
                <a:xfrm>
                  <a:off x="5022000" y="2709000"/>
                  <a:ext cx="530915" cy="369332"/>
                </a:xfrm>
                <a:prstGeom prst="rect">
                  <a:avLst/>
                </a:prstGeom>
                <a:noFill/>
              </p:spPr>
              <p:txBody>
                <a:bodyPr wrap="none" rtlCol="0">
                  <a:spAutoFit/>
                </a:bodyPr>
                <a:lstStyle/>
                <a:p>
                  <a:r>
                    <a:rPr lang="en-US" altLang="ja-JP" dirty="0" smtClean="0"/>
                    <a:t>GC</a:t>
                  </a:r>
                  <a:endParaRPr kumimoji="1" lang="ja-JP" altLang="en-US" dirty="0"/>
                </a:p>
              </p:txBody>
            </p:sp>
            <p:sp>
              <p:nvSpPr>
                <p:cNvPr id="35" name="テキスト ボックス 34"/>
                <p:cNvSpPr txBox="1"/>
                <p:nvPr/>
              </p:nvSpPr>
              <p:spPr>
                <a:xfrm>
                  <a:off x="8097150" y="2709000"/>
                  <a:ext cx="389850" cy="369332"/>
                </a:xfrm>
                <a:prstGeom prst="rect">
                  <a:avLst/>
                </a:prstGeom>
                <a:noFill/>
              </p:spPr>
              <p:txBody>
                <a:bodyPr wrap="none" rtlCol="0">
                  <a:spAutoFit/>
                </a:bodyPr>
                <a:lstStyle/>
                <a:p>
                  <a:r>
                    <a:rPr lang="en-US" altLang="ja-JP" dirty="0" smtClean="0"/>
                    <a:t>Al</a:t>
                  </a:r>
                  <a:endParaRPr kumimoji="1" lang="ja-JP" altLang="en-US" dirty="0"/>
                </a:p>
              </p:txBody>
            </p:sp>
          </p:grpSp>
        </p:grpSp>
        <p:cxnSp>
          <p:nvCxnSpPr>
            <p:cNvPr id="38" name="直線矢印コネクタ 37"/>
            <p:cNvCxnSpPr>
              <a:stCxn id="39" idx="1"/>
            </p:cNvCxnSpPr>
            <p:nvPr/>
          </p:nvCxnSpPr>
          <p:spPr bwMode="auto">
            <a:xfrm flipH="1">
              <a:off x="6004962" y="4261738"/>
              <a:ext cx="1185854" cy="400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テキスト ボックス 38"/>
            <p:cNvSpPr txBox="1"/>
            <p:nvPr/>
          </p:nvSpPr>
          <p:spPr>
            <a:xfrm>
              <a:off x="7190816" y="4077072"/>
              <a:ext cx="974947" cy="369332"/>
            </a:xfrm>
            <a:prstGeom prst="rect">
              <a:avLst/>
            </a:prstGeom>
            <a:solidFill>
              <a:srgbClr val="FF0000"/>
            </a:solidFill>
          </p:spPr>
          <p:txBody>
            <a:bodyPr wrap="none" rtlCol="0">
              <a:spAutoFit/>
            </a:bodyPr>
            <a:lstStyle/>
            <a:p>
              <a:r>
                <a:rPr lang="en-US" altLang="ja-JP" dirty="0" smtClean="0">
                  <a:solidFill>
                    <a:schemeClr val="bg1"/>
                  </a:solidFill>
                </a:rPr>
                <a:t>Al(OH)</a:t>
              </a:r>
              <a:r>
                <a:rPr lang="en-US" altLang="ja-JP" baseline="-25000" dirty="0" smtClean="0">
                  <a:solidFill>
                    <a:schemeClr val="bg1"/>
                  </a:solidFill>
                </a:rPr>
                <a:t>3</a:t>
              </a:r>
              <a:endParaRPr kumimoji="1" lang="ja-JP" altLang="en-US" baseline="-25000" dirty="0">
                <a:solidFill>
                  <a:schemeClr val="bg1"/>
                </a:solidFill>
              </a:endParaRPr>
            </a:p>
          </p:txBody>
        </p:sp>
      </p:grpSp>
      <p:sp>
        <p:nvSpPr>
          <p:cNvPr id="15" name="テキスト ボックス 14"/>
          <p:cNvSpPr txBox="1"/>
          <p:nvPr/>
        </p:nvSpPr>
        <p:spPr>
          <a:xfrm>
            <a:off x="117000" y="2943403"/>
            <a:ext cx="3046027" cy="461665"/>
          </a:xfrm>
          <a:prstGeom prst="rect">
            <a:avLst/>
          </a:prstGeom>
          <a:noFill/>
          <a:ln>
            <a:solidFill>
              <a:srgbClr val="0070C0"/>
            </a:solidFill>
          </a:ln>
        </p:spPr>
        <p:txBody>
          <a:bodyPr wrap="none" rtlCol="0">
            <a:spAutoFit/>
          </a:bodyPr>
          <a:lstStyle/>
          <a:p>
            <a:r>
              <a:rPr lang="en-US" altLang="ja-JP" sz="2400" dirty="0" smtClean="0"/>
              <a:t>Numerical simulation</a:t>
            </a:r>
            <a:endParaRPr lang="ja-JP" altLang="en-US" sz="2400" dirty="0"/>
          </a:p>
        </p:txBody>
      </p:sp>
      <p:grpSp>
        <p:nvGrpSpPr>
          <p:cNvPr id="4" name="グループ化 3"/>
          <p:cNvGrpSpPr/>
          <p:nvPr/>
        </p:nvGrpSpPr>
        <p:grpSpPr>
          <a:xfrm>
            <a:off x="2447764" y="764704"/>
            <a:ext cx="6597000" cy="1881000"/>
            <a:chOff x="2547000" y="1674000"/>
            <a:chExt cx="6597000" cy="1881000"/>
          </a:xfrm>
        </p:grpSpPr>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000" y="1674000"/>
              <a:ext cx="6597000" cy="1881000"/>
            </a:xfrm>
            <a:prstGeom prst="rect">
              <a:avLst/>
            </a:prstGeom>
          </p:spPr>
        </p:pic>
        <p:sp>
          <p:nvSpPr>
            <p:cNvPr id="28" name="テキスト ボックス 27"/>
            <p:cNvSpPr txBox="1"/>
            <p:nvPr/>
          </p:nvSpPr>
          <p:spPr>
            <a:xfrm flipH="1">
              <a:off x="3582000" y="2439000"/>
              <a:ext cx="569387" cy="400110"/>
            </a:xfrm>
            <a:prstGeom prst="rect">
              <a:avLst/>
            </a:prstGeom>
            <a:noFill/>
          </p:spPr>
          <p:txBody>
            <a:bodyPr wrap="none" rtlCol="0">
              <a:spAutoFit/>
            </a:bodyPr>
            <a:lstStyle/>
            <a:p>
              <a:r>
                <a:rPr kumimoji="1" lang="en-US" altLang="ja-JP" sz="2000" dirty="0" smtClean="0">
                  <a:solidFill>
                    <a:schemeClr val="bg1"/>
                  </a:solidFill>
                </a:rPr>
                <a:t>GC</a:t>
              </a:r>
              <a:endParaRPr kumimoji="1" lang="ja-JP" altLang="en-US" dirty="0">
                <a:solidFill>
                  <a:schemeClr val="bg1"/>
                </a:solidFill>
              </a:endParaRPr>
            </a:p>
          </p:txBody>
        </p:sp>
        <p:sp>
          <p:nvSpPr>
            <p:cNvPr id="29" name="テキスト ボックス 28"/>
            <p:cNvSpPr txBox="1"/>
            <p:nvPr/>
          </p:nvSpPr>
          <p:spPr>
            <a:xfrm flipH="1">
              <a:off x="7353104" y="2439000"/>
              <a:ext cx="413896" cy="400110"/>
            </a:xfrm>
            <a:prstGeom prst="rect">
              <a:avLst/>
            </a:prstGeom>
            <a:noFill/>
          </p:spPr>
          <p:txBody>
            <a:bodyPr wrap="none" rtlCol="0">
              <a:spAutoFit/>
            </a:bodyPr>
            <a:lstStyle/>
            <a:p>
              <a:r>
                <a:rPr kumimoji="1" lang="en-US" altLang="ja-JP" sz="2000" dirty="0" smtClean="0"/>
                <a:t>Al</a:t>
              </a:r>
              <a:endParaRPr kumimoji="1" lang="ja-JP" altLang="en-US" dirty="0"/>
            </a:p>
          </p:txBody>
        </p:sp>
        <p:sp>
          <p:nvSpPr>
            <p:cNvPr id="36" name="円/楕円 35"/>
            <p:cNvSpPr/>
            <p:nvPr/>
          </p:nvSpPr>
          <p:spPr bwMode="auto">
            <a:xfrm>
              <a:off x="5787000" y="2214000"/>
              <a:ext cx="855000" cy="810000"/>
            </a:xfrm>
            <a:prstGeom prst="ellipse">
              <a:avLst/>
            </a:prstGeom>
            <a:noFill/>
            <a:ln w="28575" cap="flat" cmpd="sng" algn="ctr">
              <a:solidFill>
                <a:srgbClr val="FF7C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44" name="テキスト ボックス 43"/>
            <p:cNvSpPr txBox="1"/>
            <p:nvPr/>
          </p:nvSpPr>
          <p:spPr>
            <a:xfrm>
              <a:off x="7362000" y="1719000"/>
              <a:ext cx="1518364" cy="369332"/>
            </a:xfrm>
            <a:prstGeom prst="rect">
              <a:avLst/>
            </a:prstGeom>
            <a:solidFill>
              <a:srgbClr val="FF0000"/>
            </a:solidFill>
          </p:spPr>
          <p:txBody>
            <a:bodyPr wrap="none" rtlCol="0">
              <a:spAutoFit/>
            </a:bodyPr>
            <a:lstStyle/>
            <a:p>
              <a:r>
                <a:rPr lang="en-US" altLang="ja-JP" dirty="0" smtClean="0">
                  <a:solidFill>
                    <a:schemeClr val="bg1"/>
                  </a:solidFill>
                </a:rPr>
                <a:t>White sludge</a:t>
              </a:r>
              <a:endParaRPr kumimoji="1" lang="ja-JP" altLang="en-US" dirty="0">
                <a:solidFill>
                  <a:schemeClr val="bg1"/>
                </a:solidFill>
              </a:endParaRPr>
            </a:p>
          </p:txBody>
        </p:sp>
        <p:cxnSp>
          <p:nvCxnSpPr>
            <p:cNvPr id="45" name="直線矢印コネクタ 44"/>
            <p:cNvCxnSpPr>
              <a:stCxn id="44" idx="1"/>
              <a:endCxn id="36" idx="7"/>
            </p:cNvCxnSpPr>
            <p:nvPr/>
          </p:nvCxnSpPr>
          <p:spPr bwMode="auto">
            <a:xfrm flipH="1">
              <a:off x="6516788" y="1903666"/>
              <a:ext cx="845212" cy="428956"/>
            </a:xfrm>
            <a:prstGeom prst="straightConnector1">
              <a:avLst/>
            </a:prstGeom>
            <a:solidFill>
              <a:schemeClr val="accent1"/>
            </a:solidFill>
            <a:ln w="381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テキスト ボックス 6"/>
          <p:cNvSpPr txBox="1"/>
          <p:nvPr/>
        </p:nvSpPr>
        <p:spPr>
          <a:xfrm>
            <a:off x="947184" y="5367000"/>
            <a:ext cx="7238520" cy="461665"/>
          </a:xfrm>
          <a:prstGeom prst="rect">
            <a:avLst/>
          </a:prstGeom>
          <a:solidFill>
            <a:schemeClr val="accent1"/>
          </a:solidFill>
          <a:scene3d>
            <a:camera prst="orthographicFront"/>
            <a:lightRig rig="threePt" dir="t"/>
          </a:scene3d>
          <a:sp3d>
            <a:bevelT/>
          </a:sp3d>
        </p:spPr>
        <p:txBody>
          <a:bodyPr wrap="none" rtlCol="0">
            <a:spAutoFit/>
          </a:bodyPr>
          <a:lstStyle/>
          <a:p>
            <a:pPr algn="ctr"/>
            <a:r>
              <a:rPr kumimoji="1" lang="en-US" altLang="ja-JP" sz="2400" dirty="0" smtClean="0"/>
              <a:t>The position of Al(</a:t>
            </a:r>
            <a:r>
              <a:rPr lang="en-US" altLang="ja-JP" sz="2400" dirty="0" smtClean="0"/>
              <a:t>O</a:t>
            </a:r>
            <a:r>
              <a:rPr kumimoji="1" lang="en-US" altLang="ja-JP" sz="2400" dirty="0" smtClean="0"/>
              <a:t>H)</a:t>
            </a:r>
            <a:r>
              <a:rPr kumimoji="1" lang="en-US" altLang="ja-JP" sz="2400" baseline="-25000" dirty="0" smtClean="0"/>
              <a:t>3</a:t>
            </a:r>
            <a:r>
              <a:rPr kumimoji="1" lang="en-US" altLang="ja-JP" sz="2400" dirty="0" smtClean="0"/>
              <a:t> white sludge is well agreed.</a:t>
            </a:r>
            <a:endParaRPr kumimoji="1" lang="ja-JP" altLang="en-US" sz="2400" dirty="0"/>
          </a:p>
        </p:txBody>
      </p:sp>
    </p:spTree>
    <p:extLst>
      <p:ext uri="{BB962C8B-B14F-4D97-AF65-F5344CB8AC3E}">
        <p14:creationId xmlns:p14="http://schemas.microsoft.com/office/powerpoint/2010/main" val="73182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Results (pH at finish time)</a:t>
            </a:r>
            <a:endParaRPr kumimoji="1" lang="ja-JP" altLang="en-US" dirty="0"/>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26</a:t>
            </a:fld>
            <a:endParaRPr lang="ja-JP" altLang="en-US" dirty="0"/>
          </a:p>
        </p:txBody>
      </p:sp>
      <p:sp>
        <p:nvSpPr>
          <p:cNvPr id="6" name="コンテンツ プレースホルダー 5"/>
          <p:cNvSpPr>
            <a:spLocks noGrp="1"/>
          </p:cNvSpPr>
          <p:nvPr>
            <p:ph idx="4294967295"/>
          </p:nvPr>
        </p:nvSpPr>
        <p:spPr>
          <a:xfrm>
            <a:off x="0" y="623888"/>
            <a:ext cx="8642350" cy="5773737"/>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19" name="テキスト ボックス 18"/>
          <p:cNvSpPr txBox="1"/>
          <p:nvPr/>
        </p:nvSpPr>
        <p:spPr>
          <a:xfrm>
            <a:off x="117000" y="852335"/>
            <a:ext cx="1742785" cy="461665"/>
          </a:xfrm>
          <a:prstGeom prst="rect">
            <a:avLst/>
          </a:prstGeom>
          <a:noFill/>
          <a:ln>
            <a:solidFill>
              <a:srgbClr val="0070C0"/>
            </a:solidFill>
          </a:ln>
        </p:spPr>
        <p:txBody>
          <a:bodyPr wrap="none" rtlCol="0">
            <a:spAutoFit/>
          </a:bodyPr>
          <a:lstStyle/>
          <a:p>
            <a:r>
              <a:rPr lang="en-US" altLang="ja-JP" sz="2400" dirty="0" smtClean="0"/>
              <a:t>Experiment</a:t>
            </a:r>
            <a:endParaRPr lang="ja-JP" altLang="en-US" sz="2400" dirty="0"/>
          </a:p>
        </p:txBody>
      </p:sp>
      <p:sp>
        <p:nvSpPr>
          <p:cNvPr id="7" name="テキスト ボックス 6"/>
          <p:cNvSpPr txBox="1"/>
          <p:nvPr/>
        </p:nvSpPr>
        <p:spPr>
          <a:xfrm>
            <a:off x="1713671" y="5461464"/>
            <a:ext cx="5731057" cy="830997"/>
          </a:xfrm>
          <a:prstGeom prst="rect">
            <a:avLst/>
          </a:prstGeom>
          <a:solidFill>
            <a:srgbClr val="FFFF00"/>
          </a:solidFill>
          <a:scene3d>
            <a:camera prst="orthographicFront"/>
            <a:lightRig rig="threePt" dir="t"/>
          </a:scene3d>
          <a:sp3d>
            <a:bevelT/>
          </a:sp3d>
        </p:spPr>
        <p:txBody>
          <a:bodyPr wrap="none" rtlCol="0">
            <a:spAutoFit/>
          </a:bodyPr>
          <a:lstStyle/>
          <a:p>
            <a:pPr algn="ctr"/>
            <a:r>
              <a:rPr kumimoji="1" lang="en-US" altLang="ja-JP" sz="2400" dirty="0" smtClean="0"/>
              <a:t>The simulated pH on GC is a little high </a:t>
            </a:r>
            <a:br>
              <a:rPr kumimoji="1" lang="en-US" altLang="ja-JP" sz="2400" dirty="0" smtClean="0"/>
            </a:br>
            <a:r>
              <a:rPr kumimoji="1" lang="en-US" altLang="ja-JP" sz="2400" dirty="0" smtClean="0"/>
              <a:t>in comparison to the experimental result.</a:t>
            </a:r>
            <a:endParaRPr kumimoji="1" lang="ja-JP" altLang="en-US" sz="2400" dirty="0"/>
          </a:p>
        </p:txBody>
      </p:sp>
      <p:grpSp>
        <p:nvGrpSpPr>
          <p:cNvPr id="37" name="グループ化 36"/>
          <p:cNvGrpSpPr/>
          <p:nvPr/>
        </p:nvGrpSpPr>
        <p:grpSpPr>
          <a:xfrm>
            <a:off x="7200" y="1305729"/>
            <a:ext cx="9144000" cy="2303291"/>
            <a:chOff x="7200" y="1359000"/>
            <a:chExt cx="9144000" cy="2303291"/>
          </a:xfrm>
        </p:grpSpPr>
        <p:pic>
          <p:nvPicPr>
            <p:cNvPr id="41" name="図 40"/>
            <p:cNvPicPr>
              <a:picLocks noChangeAspect="1"/>
            </p:cNvPicPr>
            <p:nvPr/>
          </p:nvPicPr>
          <p:blipFill rotWithShape="1">
            <a:blip r:embed="rId3" cstate="print">
              <a:extLst>
                <a:ext uri="{28A0092B-C50C-407E-A947-70E740481C1C}">
                  <a14:useLocalDpi xmlns:a14="http://schemas.microsoft.com/office/drawing/2010/main" val="0"/>
                </a:ext>
              </a:extLst>
            </a:blip>
            <a:srcRect t="10317" b="8004"/>
            <a:stretch/>
          </p:blipFill>
          <p:spPr>
            <a:xfrm>
              <a:off x="7200" y="1404000"/>
              <a:ext cx="9144000" cy="2258291"/>
            </a:xfrm>
            <a:prstGeom prst="rect">
              <a:avLst/>
            </a:prstGeom>
          </p:spPr>
        </p:pic>
        <p:sp>
          <p:nvSpPr>
            <p:cNvPr id="42" name="テキスト ボックス 41"/>
            <p:cNvSpPr txBox="1"/>
            <p:nvPr/>
          </p:nvSpPr>
          <p:spPr>
            <a:xfrm>
              <a:off x="3222000" y="1359000"/>
              <a:ext cx="783099" cy="369332"/>
            </a:xfrm>
            <a:prstGeom prst="rect">
              <a:avLst/>
            </a:prstGeom>
            <a:solidFill>
              <a:schemeClr val="accent3"/>
            </a:solidFill>
          </p:spPr>
          <p:txBody>
            <a:bodyPr wrap="none" rtlCol="0">
              <a:spAutoFit/>
            </a:bodyPr>
            <a:lstStyle/>
            <a:p>
              <a:r>
                <a:rPr kumimoji="1" lang="en-US" altLang="ja-JP" dirty="0" smtClean="0">
                  <a:solidFill>
                    <a:srgbClr val="0070C0"/>
                  </a:solidFill>
                </a:rPr>
                <a:t>pH</a:t>
              </a:r>
              <a:r>
                <a:rPr lang="ja-JP" altLang="en-US" dirty="0">
                  <a:solidFill>
                    <a:srgbClr val="0070C0"/>
                  </a:solidFill>
                </a:rPr>
                <a:t> </a:t>
              </a:r>
              <a:r>
                <a:rPr lang="en-US" altLang="ja-JP" dirty="0" smtClean="0">
                  <a:solidFill>
                    <a:srgbClr val="0070C0"/>
                  </a:solidFill>
                </a:rPr>
                <a:t>11</a:t>
              </a:r>
              <a:endParaRPr kumimoji="1" lang="ja-JP" altLang="en-US" dirty="0">
                <a:solidFill>
                  <a:srgbClr val="0070C0"/>
                </a:solidFill>
              </a:endParaRPr>
            </a:p>
          </p:txBody>
        </p:sp>
        <p:cxnSp>
          <p:nvCxnSpPr>
            <p:cNvPr id="43" name="直線矢印コネクタ 42"/>
            <p:cNvCxnSpPr>
              <a:stCxn id="42" idx="2"/>
            </p:cNvCxnSpPr>
            <p:nvPr/>
          </p:nvCxnSpPr>
          <p:spPr bwMode="auto">
            <a:xfrm>
              <a:off x="3613550" y="1728332"/>
              <a:ext cx="418450" cy="620668"/>
            </a:xfrm>
            <a:prstGeom prst="straightConnector1">
              <a:avLst/>
            </a:prstGeom>
            <a:solidFill>
              <a:schemeClr val="accent1"/>
            </a:solidFill>
            <a:ln w="381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テキスト ボックス 45"/>
            <p:cNvSpPr txBox="1"/>
            <p:nvPr/>
          </p:nvSpPr>
          <p:spPr>
            <a:xfrm>
              <a:off x="7767000" y="1404000"/>
              <a:ext cx="671979" cy="369332"/>
            </a:xfrm>
            <a:prstGeom prst="rect">
              <a:avLst/>
            </a:prstGeom>
            <a:solidFill>
              <a:schemeClr val="accent3"/>
            </a:solidFill>
          </p:spPr>
          <p:txBody>
            <a:bodyPr wrap="none" rtlCol="0">
              <a:spAutoFit/>
            </a:bodyPr>
            <a:lstStyle/>
            <a:p>
              <a:r>
                <a:rPr kumimoji="1" lang="en-US" altLang="ja-JP" dirty="0" smtClean="0">
                  <a:solidFill>
                    <a:srgbClr val="FF0000"/>
                  </a:solidFill>
                </a:rPr>
                <a:t>pH</a:t>
              </a:r>
              <a:r>
                <a:rPr lang="ja-JP" altLang="en-US" dirty="0">
                  <a:solidFill>
                    <a:srgbClr val="FF0000"/>
                  </a:solidFill>
                </a:rPr>
                <a:t> </a:t>
              </a:r>
              <a:r>
                <a:rPr lang="en-US" altLang="ja-JP" dirty="0">
                  <a:solidFill>
                    <a:srgbClr val="FF0000"/>
                  </a:solidFill>
                </a:rPr>
                <a:t>4</a:t>
              </a:r>
              <a:endParaRPr kumimoji="1" lang="ja-JP" altLang="en-US" dirty="0">
                <a:solidFill>
                  <a:srgbClr val="FF0000"/>
                </a:solidFill>
              </a:endParaRPr>
            </a:p>
          </p:txBody>
        </p:sp>
        <p:cxnSp>
          <p:nvCxnSpPr>
            <p:cNvPr id="47" name="直線矢印コネクタ 46"/>
            <p:cNvCxnSpPr>
              <a:stCxn id="46" idx="2"/>
            </p:cNvCxnSpPr>
            <p:nvPr/>
          </p:nvCxnSpPr>
          <p:spPr bwMode="auto">
            <a:xfrm flipH="1">
              <a:off x="7902000" y="1773332"/>
              <a:ext cx="200990" cy="575668"/>
            </a:xfrm>
            <a:prstGeom prst="straightConnector1">
              <a:avLst/>
            </a:prstGeom>
            <a:solidFill>
              <a:schemeClr val="accent1"/>
            </a:solidFill>
            <a:ln w="381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グループ化 47"/>
          <p:cNvGrpSpPr/>
          <p:nvPr/>
        </p:nvGrpSpPr>
        <p:grpSpPr>
          <a:xfrm>
            <a:off x="2987824" y="3741160"/>
            <a:ext cx="5670000" cy="1668060"/>
            <a:chOff x="3042000" y="4464000"/>
            <a:chExt cx="5670000" cy="1668060"/>
          </a:xfrm>
        </p:grpSpPr>
        <p:grpSp>
          <p:nvGrpSpPr>
            <p:cNvPr id="49" name="グループ化 48"/>
            <p:cNvGrpSpPr/>
            <p:nvPr/>
          </p:nvGrpSpPr>
          <p:grpSpPr>
            <a:xfrm>
              <a:off x="3042000" y="4509000"/>
              <a:ext cx="5670000" cy="1623060"/>
              <a:chOff x="3762000" y="4509000"/>
              <a:chExt cx="4743450" cy="1623060"/>
            </a:xfrm>
          </p:grpSpPr>
          <p:pic>
            <p:nvPicPr>
              <p:cNvPr id="52" name="図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000" y="4509000"/>
                <a:ext cx="4743450" cy="1623060"/>
              </a:xfrm>
              <a:prstGeom prst="rect">
                <a:avLst/>
              </a:prstGeom>
            </p:spPr>
          </p:pic>
          <p:grpSp>
            <p:nvGrpSpPr>
              <p:cNvPr id="53" name="グループ化 52"/>
              <p:cNvGrpSpPr/>
              <p:nvPr/>
            </p:nvGrpSpPr>
            <p:grpSpPr>
              <a:xfrm>
                <a:off x="3815741" y="5132728"/>
                <a:ext cx="4635000" cy="414332"/>
                <a:chOff x="4437000" y="2664000"/>
                <a:chExt cx="4635000" cy="414332"/>
              </a:xfrm>
            </p:grpSpPr>
            <p:sp>
              <p:nvSpPr>
                <p:cNvPr id="54" name="正方形/長方形 53"/>
                <p:cNvSpPr/>
                <p:nvPr/>
              </p:nvSpPr>
              <p:spPr bwMode="auto">
                <a:xfrm>
                  <a:off x="6102000" y="2664000"/>
                  <a:ext cx="1305000" cy="9000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55" name="正方形/長方形 54"/>
                <p:cNvSpPr/>
                <p:nvPr/>
              </p:nvSpPr>
              <p:spPr bwMode="auto">
                <a:xfrm>
                  <a:off x="7407000" y="2664000"/>
                  <a:ext cx="1665000" cy="900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56" name="正方形/長方形 55"/>
                <p:cNvSpPr/>
                <p:nvPr/>
              </p:nvSpPr>
              <p:spPr bwMode="auto">
                <a:xfrm>
                  <a:off x="4437000" y="2664000"/>
                  <a:ext cx="1665000" cy="900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57" name="テキスト ボックス 56"/>
                <p:cNvSpPr txBox="1"/>
                <p:nvPr/>
              </p:nvSpPr>
              <p:spPr>
                <a:xfrm>
                  <a:off x="5022000" y="2709000"/>
                  <a:ext cx="530915" cy="369332"/>
                </a:xfrm>
                <a:prstGeom prst="rect">
                  <a:avLst/>
                </a:prstGeom>
                <a:noFill/>
              </p:spPr>
              <p:txBody>
                <a:bodyPr wrap="none" rtlCol="0">
                  <a:spAutoFit/>
                </a:bodyPr>
                <a:lstStyle/>
                <a:p>
                  <a:r>
                    <a:rPr lang="en-US" altLang="ja-JP" dirty="0" smtClean="0"/>
                    <a:t>GC</a:t>
                  </a:r>
                  <a:endParaRPr kumimoji="1" lang="ja-JP" altLang="en-US" dirty="0"/>
                </a:p>
              </p:txBody>
            </p:sp>
            <p:sp>
              <p:nvSpPr>
                <p:cNvPr id="58" name="テキスト ボックス 57"/>
                <p:cNvSpPr txBox="1"/>
                <p:nvPr/>
              </p:nvSpPr>
              <p:spPr>
                <a:xfrm>
                  <a:off x="8097150" y="2709000"/>
                  <a:ext cx="389850" cy="369332"/>
                </a:xfrm>
                <a:prstGeom prst="rect">
                  <a:avLst/>
                </a:prstGeom>
                <a:noFill/>
              </p:spPr>
              <p:txBody>
                <a:bodyPr wrap="none" rtlCol="0">
                  <a:spAutoFit/>
                </a:bodyPr>
                <a:lstStyle/>
                <a:p>
                  <a:r>
                    <a:rPr lang="en-US" altLang="ja-JP" dirty="0" smtClean="0"/>
                    <a:t>Al</a:t>
                  </a:r>
                  <a:endParaRPr kumimoji="1" lang="ja-JP" altLang="en-US" dirty="0"/>
                </a:p>
              </p:txBody>
            </p:sp>
          </p:grpSp>
        </p:grpSp>
        <p:sp>
          <p:nvSpPr>
            <p:cNvPr id="50" name="テキスト ボックス 49"/>
            <p:cNvSpPr txBox="1"/>
            <p:nvPr/>
          </p:nvSpPr>
          <p:spPr>
            <a:xfrm>
              <a:off x="7092000" y="4509000"/>
              <a:ext cx="864339" cy="369332"/>
            </a:xfrm>
            <a:prstGeom prst="rect">
              <a:avLst/>
            </a:prstGeom>
            <a:noFill/>
          </p:spPr>
          <p:txBody>
            <a:bodyPr wrap="none" rtlCol="0">
              <a:spAutoFit/>
            </a:bodyPr>
            <a:lstStyle/>
            <a:p>
              <a:r>
                <a:rPr lang="en-US" altLang="ja-JP" dirty="0" smtClean="0">
                  <a:solidFill>
                    <a:srgbClr val="FF0000"/>
                  </a:solidFill>
                </a:rPr>
                <a:t>pH 3.7</a:t>
              </a:r>
              <a:endParaRPr kumimoji="1" lang="ja-JP" altLang="en-US" dirty="0">
                <a:solidFill>
                  <a:srgbClr val="FF0000"/>
                </a:solidFill>
              </a:endParaRPr>
            </a:p>
          </p:txBody>
        </p:sp>
        <p:sp>
          <p:nvSpPr>
            <p:cNvPr id="51" name="テキスト ボックス 50"/>
            <p:cNvSpPr txBox="1"/>
            <p:nvPr/>
          </p:nvSpPr>
          <p:spPr>
            <a:xfrm>
              <a:off x="4212000" y="4464000"/>
              <a:ext cx="800219" cy="369332"/>
            </a:xfrm>
            <a:prstGeom prst="rect">
              <a:avLst/>
            </a:prstGeom>
            <a:noFill/>
          </p:spPr>
          <p:txBody>
            <a:bodyPr wrap="none" rtlCol="0">
              <a:spAutoFit/>
            </a:bodyPr>
            <a:lstStyle/>
            <a:p>
              <a:r>
                <a:rPr lang="en-US" altLang="ja-JP" dirty="0" smtClean="0">
                  <a:solidFill>
                    <a:srgbClr val="0070C0"/>
                  </a:solidFill>
                </a:rPr>
                <a:t>pH 13</a:t>
              </a:r>
              <a:endParaRPr kumimoji="1" lang="ja-JP" altLang="en-US" dirty="0">
                <a:solidFill>
                  <a:srgbClr val="0070C0"/>
                </a:solidFill>
              </a:endParaRPr>
            </a:p>
          </p:txBody>
        </p:sp>
      </p:grpSp>
      <p:sp>
        <p:nvSpPr>
          <p:cNvPr id="15" name="テキスト ボックス 14"/>
          <p:cNvSpPr txBox="1"/>
          <p:nvPr/>
        </p:nvSpPr>
        <p:spPr>
          <a:xfrm>
            <a:off x="117000" y="3651411"/>
            <a:ext cx="3046027" cy="461665"/>
          </a:xfrm>
          <a:prstGeom prst="rect">
            <a:avLst/>
          </a:prstGeom>
          <a:noFill/>
          <a:ln>
            <a:solidFill>
              <a:srgbClr val="0070C0"/>
            </a:solidFill>
          </a:ln>
        </p:spPr>
        <p:txBody>
          <a:bodyPr wrap="none" rtlCol="0">
            <a:spAutoFit/>
          </a:bodyPr>
          <a:lstStyle/>
          <a:p>
            <a:r>
              <a:rPr lang="en-US" altLang="ja-JP" sz="2400" dirty="0" smtClean="0"/>
              <a:t>Numerical simulation</a:t>
            </a:r>
            <a:endParaRPr lang="ja-JP" altLang="en-US" sz="2400" dirty="0"/>
          </a:p>
        </p:txBody>
      </p:sp>
      <p:sp>
        <p:nvSpPr>
          <p:cNvPr id="4" name="テキスト ボックス 3"/>
          <p:cNvSpPr txBox="1"/>
          <p:nvPr/>
        </p:nvSpPr>
        <p:spPr>
          <a:xfrm>
            <a:off x="7648129" y="5049180"/>
            <a:ext cx="1467068" cy="1323439"/>
          </a:xfrm>
          <a:prstGeom prst="rect">
            <a:avLst/>
          </a:prstGeom>
          <a:solidFill>
            <a:schemeClr val="bg1">
              <a:lumMod val="85000"/>
            </a:schemeClr>
          </a:solidFill>
        </p:spPr>
        <p:txBody>
          <a:bodyPr wrap="none" rtlCol="0">
            <a:spAutoFit/>
          </a:bodyPr>
          <a:lstStyle/>
          <a:p>
            <a:pPr algn="ctr"/>
            <a:r>
              <a:rPr kumimoji="1" lang="en-US" altLang="ja-JP" sz="2000" dirty="0" smtClean="0"/>
              <a:t>Probably</a:t>
            </a:r>
            <a:br>
              <a:rPr kumimoji="1" lang="en-US" altLang="ja-JP" sz="2000" dirty="0" smtClean="0"/>
            </a:br>
            <a:r>
              <a:rPr kumimoji="1" lang="en-US" altLang="ja-JP" sz="2000" dirty="0" smtClean="0"/>
              <a:t>due to</a:t>
            </a:r>
            <a:br>
              <a:rPr kumimoji="1" lang="en-US" altLang="ja-JP" sz="2000" dirty="0" smtClean="0"/>
            </a:br>
            <a:r>
              <a:rPr kumimoji="1" lang="en-US" altLang="ja-JP" sz="2000" dirty="0" smtClean="0"/>
              <a:t>unremoved</a:t>
            </a:r>
            <a:br>
              <a:rPr kumimoji="1" lang="en-US" altLang="ja-JP" sz="2000" dirty="0" smtClean="0"/>
            </a:br>
            <a:r>
              <a:rPr kumimoji="1" lang="en-US" altLang="ja-JP" sz="2000" dirty="0" smtClean="0"/>
              <a:t>CO</a:t>
            </a:r>
            <a:r>
              <a:rPr kumimoji="1" lang="en-US" altLang="ja-JP" sz="2000" baseline="-25000" dirty="0" smtClean="0"/>
              <a:t>2</a:t>
            </a:r>
            <a:r>
              <a:rPr kumimoji="1" lang="en-US" altLang="ja-JP" sz="2000" dirty="0" smtClean="0"/>
              <a:t>.</a:t>
            </a:r>
            <a:endParaRPr kumimoji="1" lang="ja-JP" altLang="en-US" sz="2000" dirty="0"/>
          </a:p>
        </p:txBody>
      </p:sp>
    </p:spTree>
    <p:extLst>
      <p:ext uri="{BB962C8B-B14F-4D97-AF65-F5344CB8AC3E}">
        <p14:creationId xmlns:p14="http://schemas.microsoft.com/office/powerpoint/2010/main" val="3308913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33792"/>
          <a:stretch/>
        </p:blipFill>
        <p:spPr>
          <a:xfrm>
            <a:off x="498636" y="971952"/>
            <a:ext cx="7268364" cy="3609176"/>
          </a:xfrm>
          <a:prstGeom prst="rect">
            <a:avLst/>
          </a:prstGeom>
        </p:spPr>
      </p:pic>
      <p:sp>
        <p:nvSpPr>
          <p:cNvPr id="2" name="タイトル 1"/>
          <p:cNvSpPr>
            <a:spLocks noGrp="1"/>
          </p:cNvSpPr>
          <p:nvPr>
            <p:ph type="title"/>
          </p:nvPr>
        </p:nvSpPr>
        <p:spPr/>
        <p:txBody>
          <a:bodyPr>
            <a:normAutofit/>
          </a:bodyPr>
          <a:lstStyle/>
          <a:p>
            <a:r>
              <a:rPr lang="en-US" altLang="ja-JP" dirty="0" smtClean="0"/>
              <a:t>Results (pH time history)</a:t>
            </a:r>
            <a:endParaRPr kumimoji="1" lang="ja-JP" altLang="en-US" dirty="0"/>
          </a:p>
        </p:txBody>
      </p:sp>
      <p:grpSp>
        <p:nvGrpSpPr>
          <p:cNvPr id="7" name="グループ化 6"/>
          <p:cNvGrpSpPr/>
          <p:nvPr/>
        </p:nvGrpSpPr>
        <p:grpSpPr>
          <a:xfrm>
            <a:off x="7227000" y="576128"/>
            <a:ext cx="1834014" cy="540000"/>
            <a:chOff x="6552000" y="549000"/>
            <a:chExt cx="1834014" cy="540000"/>
          </a:xfrm>
        </p:grpSpPr>
        <p:sp>
          <p:nvSpPr>
            <p:cNvPr id="8" name="テキスト ボックス 7"/>
            <p:cNvSpPr txBox="1"/>
            <p:nvPr/>
          </p:nvSpPr>
          <p:spPr>
            <a:xfrm>
              <a:off x="7124130" y="549000"/>
              <a:ext cx="1261884" cy="369332"/>
            </a:xfrm>
            <a:prstGeom prst="rect">
              <a:avLst/>
            </a:prstGeom>
            <a:noFill/>
          </p:spPr>
          <p:txBody>
            <a:bodyPr wrap="none" rtlCol="0">
              <a:spAutoFit/>
            </a:bodyPr>
            <a:lstStyle/>
            <a:p>
              <a:r>
                <a:rPr lang="en-US" altLang="ja-JP" dirty="0" smtClean="0"/>
                <a:t>Simulation</a:t>
              </a:r>
              <a:endParaRPr kumimoji="1" lang="ja-JP" altLang="en-US" dirty="0"/>
            </a:p>
          </p:txBody>
        </p:sp>
        <p:cxnSp>
          <p:nvCxnSpPr>
            <p:cNvPr id="9" name="直線矢印コネクタ 8"/>
            <p:cNvCxnSpPr>
              <a:stCxn id="8" idx="1"/>
            </p:cNvCxnSpPr>
            <p:nvPr/>
          </p:nvCxnSpPr>
          <p:spPr bwMode="auto">
            <a:xfrm flipH="1">
              <a:off x="6552000" y="733666"/>
              <a:ext cx="572130" cy="35533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グループ化 13"/>
          <p:cNvGrpSpPr/>
          <p:nvPr/>
        </p:nvGrpSpPr>
        <p:grpSpPr>
          <a:xfrm>
            <a:off x="7308304" y="1433027"/>
            <a:ext cx="1835696" cy="646331"/>
            <a:chOff x="6254992" y="595899"/>
            <a:chExt cx="1835696" cy="646331"/>
          </a:xfrm>
        </p:grpSpPr>
        <p:sp>
          <p:nvSpPr>
            <p:cNvPr id="15" name="テキスト ボックス 14"/>
            <p:cNvSpPr txBox="1"/>
            <p:nvPr/>
          </p:nvSpPr>
          <p:spPr>
            <a:xfrm>
              <a:off x="6623620" y="595899"/>
              <a:ext cx="1467068" cy="646331"/>
            </a:xfrm>
            <a:prstGeom prst="rect">
              <a:avLst/>
            </a:prstGeom>
            <a:noFill/>
          </p:spPr>
          <p:txBody>
            <a:bodyPr wrap="none" rtlCol="0">
              <a:spAutoFit/>
            </a:bodyPr>
            <a:lstStyle/>
            <a:p>
              <a:r>
                <a:rPr lang="en-US" altLang="ja-JP" dirty="0" smtClean="0"/>
                <a:t>Two</a:t>
              </a:r>
              <a:br>
                <a:rPr lang="en-US" altLang="ja-JP" dirty="0" smtClean="0"/>
              </a:br>
              <a:r>
                <a:rPr lang="en-US" altLang="ja-JP" dirty="0" smtClean="0"/>
                <a:t>Experiments</a:t>
              </a:r>
              <a:endParaRPr kumimoji="1" lang="ja-JP" altLang="en-US" dirty="0"/>
            </a:p>
          </p:txBody>
        </p:sp>
        <p:cxnSp>
          <p:nvCxnSpPr>
            <p:cNvPr id="16" name="直線矢印コネクタ 15"/>
            <p:cNvCxnSpPr>
              <a:stCxn id="15" idx="1"/>
            </p:cNvCxnSpPr>
            <p:nvPr/>
          </p:nvCxnSpPr>
          <p:spPr bwMode="auto">
            <a:xfrm flipH="1" flipV="1">
              <a:off x="6254992" y="647969"/>
              <a:ext cx="368628" cy="27109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グループ化 22"/>
          <p:cNvGrpSpPr/>
          <p:nvPr/>
        </p:nvGrpSpPr>
        <p:grpSpPr>
          <a:xfrm>
            <a:off x="6984268" y="3482898"/>
            <a:ext cx="2121746" cy="522562"/>
            <a:chOff x="6264268" y="395770"/>
            <a:chExt cx="2121746" cy="522562"/>
          </a:xfrm>
        </p:grpSpPr>
        <p:sp>
          <p:nvSpPr>
            <p:cNvPr id="24" name="テキスト ボックス 23"/>
            <p:cNvSpPr txBox="1"/>
            <p:nvPr/>
          </p:nvSpPr>
          <p:spPr>
            <a:xfrm>
              <a:off x="7124130" y="549000"/>
              <a:ext cx="1261884" cy="369332"/>
            </a:xfrm>
            <a:prstGeom prst="rect">
              <a:avLst/>
            </a:prstGeom>
            <a:noFill/>
          </p:spPr>
          <p:txBody>
            <a:bodyPr wrap="none" rtlCol="0">
              <a:spAutoFit/>
            </a:bodyPr>
            <a:lstStyle/>
            <a:p>
              <a:r>
                <a:rPr lang="en-US" altLang="ja-JP" dirty="0" smtClean="0"/>
                <a:t>Simulation</a:t>
              </a:r>
              <a:endParaRPr kumimoji="1" lang="ja-JP" altLang="en-US" dirty="0"/>
            </a:p>
          </p:txBody>
        </p:sp>
        <p:cxnSp>
          <p:nvCxnSpPr>
            <p:cNvPr id="25" name="直線矢印コネクタ 24"/>
            <p:cNvCxnSpPr>
              <a:stCxn id="24" idx="1"/>
            </p:cNvCxnSpPr>
            <p:nvPr/>
          </p:nvCxnSpPr>
          <p:spPr bwMode="auto">
            <a:xfrm flipH="1" flipV="1">
              <a:off x="6264268" y="395770"/>
              <a:ext cx="859862" cy="33789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グループ化 25"/>
          <p:cNvGrpSpPr/>
          <p:nvPr/>
        </p:nvGrpSpPr>
        <p:grpSpPr>
          <a:xfrm>
            <a:off x="7227000" y="2551817"/>
            <a:ext cx="1831868" cy="792582"/>
            <a:chOff x="6102000" y="319689"/>
            <a:chExt cx="1831868" cy="792582"/>
          </a:xfrm>
        </p:grpSpPr>
        <p:sp>
          <p:nvSpPr>
            <p:cNvPr id="27" name="テキスト ボックス 26"/>
            <p:cNvSpPr txBox="1"/>
            <p:nvPr/>
          </p:nvSpPr>
          <p:spPr>
            <a:xfrm>
              <a:off x="6466800" y="319689"/>
              <a:ext cx="1467068" cy="646331"/>
            </a:xfrm>
            <a:prstGeom prst="rect">
              <a:avLst/>
            </a:prstGeom>
            <a:noFill/>
          </p:spPr>
          <p:txBody>
            <a:bodyPr wrap="none" rtlCol="0">
              <a:spAutoFit/>
            </a:bodyPr>
            <a:lstStyle/>
            <a:p>
              <a:r>
                <a:rPr lang="en-US" altLang="ja-JP" dirty="0" smtClean="0"/>
                <a:t>Two</a:t>
              </a:r>
              <a:br>
                <a:rPr lang="en-US" altLang="ja-JP" dirty="0" smtClean="0"/>
              </a:br>
              <a:r>
                <a:rPr lang="en-US" altLang="ja-JP" dirty="0" smtClean="0"/>
                <a:t>Experiments</a:t>
              </a:r>
              <a:endParaRPr kumimoji="1" lang="ja-JP" altLang="en-US" dirty="0"/>
            </a:p>
          </p:txBody>
        </p:sp>
        <p:cxnSp>
          <p:nvCxnSpPr>
            <p:cNvPr id="28" name="直線矢印コネクタ 27"/>
            <p:cNvCxnSpPr>
              <a:stCxn id="27" idx="1"/>
            </p:cNvCxnSpPr>
            <p:nvPr/>
          </p:nvCxnSpPr>
          <p:spPr bwMode="auto">
            <a:xfrm flipH="1">
              <a:off x="6102000" y="642855"/>
              <a:ext cx="364800" cy="46941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テキスト ボックス 32"/>
          <p:cNvSpPr txBox="1"/>
          <p:nvPr/>
        </p:nvSpPr>
        <p:spPr>
          <a:xfrm>
            <a:off x="3995936" y="1556792"/>
            <a:ext cx="925253" cy="400110"/>
          </a:xfrm>
          <a:prstGeom prst="rect">
            <a:avLst/>
          </a:prstGeom>
          <a:noFill/>
          <a:ln>
            <a:noFill/>
          </a:ln>
        </p:spPr>
        <p:txBody>
          <a:bodyPr wrap="none" rtlCol="0">
            <a:spAutoFit/>
          </a:bodyPr>
          <a:lstStyle/>
          <a:p>
            <a:r>
              <a:rPr lang="en-US" altLang="ja-JP" sz="2000" dirty="0" smtClean="0"/>
              <a:t>on GC</a:t>
            </a:r>
            <a:endParaRPr kumimoji="1" lang="ja-JP" altLang="en-US" sz="2000" dirty="0"/>
          </a:p>
        </p:txBody>
      </p:sp>
      <p:sp>
        <p:nvSpPr>
          <p:cNvPr id="34" name="テキスト ボックス 33"/>
          <p:cNvSpPr txBox="1"/>
          <p:nvPr/>
        </p:nvSpPr>
        <p:spPr>
          <a:xfrm>
            <a:off x="4104441" y="2856594"/>
            <a:ext cx="755591" cy="400110"/>
          </a:xfrm>
          <a:prstGeom prst="rect">
            <a:avLst/>
          </a:prstGeom>
          <a:noFill/>
          <a:ln>
            <a:noFill/>
          </a:ln>
        </p:spPr>
        <p:txBody>
          <a:bodyPr wrap="none" rtlCol="0">
            <a:spAutoFit/>
          </a:bodyPr>
          <a:lstStyle/>
          <a:p>
            <a:r>
              <a:rPr lang="en-US" altLang="ja-JP" sz="2000" dirty="0"/>
              <a:t>o</a:t>
            </a:r>
            <a:r>
              <a:rPr lang="en-US" altLang="ja-JP" sz="2000" dirty="0" smtClean="0"/>
              <a:t>n Al</a:t>
            </a:r>
            <a:endParaRPr kumimoji="1" lang="ja-JP" altLang="en-US" sz="2000" dirty="0"/>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27</a:t>
            </a:fld>
            <a:endParaRPr lang="ja-JP" altLang="en-US" dirty="0"/>
          </a:p>
        </p:txBody>
      </p:sp>
      <p:sp>
        <p:nvSpPr>
          <p:cNvPr id="29" name="テキスト ボックス 28"/>
          <p:cNvSpPr txBox="1"/>
          <p:nvPr/>
        </p:nvSpPr>
        <p:spPr>
          <a:xfrm>
            <a:off x="406491" y="4750469"/>
            <a:ext cx="8319906" cy="830997"/>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marL="342900" indent="-342900">
              <a:buFont typeface="Arial" panose="020B0604020202020204" pitchFamily="34" charset="0"/>
              <a:buChar char="•"/>
            </a:pPr>
            <a:r>
              <a:rPr kumimoji="1" lang="en-US" altLang="ja-JP" sz="2400" dirty="0" smtClean="0"/>
              <a:t>The tendencies of pH change </a:t>
            </a:r>
            <a:r>
              <a:rPr lang="en-US" altLang="ja-JP" sz="2400" dirty="0" smtClean="0"/>
              <a:t>are successfully </a:t>
            </a:r>
            <a:r>
              <a:rPr kumimoji="1" lang="en-US" altLang="ja-JP" sz="2400" dirty="0" smtClean="0"/>
              <a:t>simulated.</a:t>
            </a:r>
          </a:p>
          <a:p>
            <a:pPr marL="342900" indent="-342900">
              <a:buFont typeface="Arial" panose="020B0604020202020204" pitchFamily="34" charset="0"/>
              <a:buChar char="•"/>
            </a:pPr>
            <a:r>
              <a:rPr kumimoji="1" lang="en-US" altLang="ja-JP" sz="2400" dirty="0" smtClean="0"/>
              <a:t>The quantitative agreement on GC is our future issue.</a:t>
            </a:r>
            <a:endParaRPr kumimoji="1" lang="ja-JP" altLang="en-US" sz="2400" dirty="0"/>
          </a:p>
        </p:txBody>
      </p:sp>
      <p:sp>
        <p:nvSpPr>
          <p:cNvPr id="17" name="テキスト ボックス 16"/>
          <p:cNvSpPr txBox="1"/>
          <p:nvPr/>
        </p:nvSpPr>
        <p:spPr>
          <a:xfrm rot="16200000">
            <a:off x="-568344" y="2217061"/>
            <a:ext cx="3017173" cy="400110"/>
          </a:xfrm>
          <a:prstGeom prst="rect">
            <a:avLst/>
          </a:prstGeom>
          <a:noFill/>
        </p:spPr>
        <p:txBody>
          <a:bodyPr wrap="none" rtlCol="0">
            <a:spAutoFit/>
          </a:bodyPr>
          <a:lstStyle/>
          <a:p>
            <a:pPr algn="ctr"/>
            <a:r>
              <a:rPr lang="en-US" altLang="ja-JP" sz="2000" dirty="0"/>
              <a:t>a</a:t>
            </a:r>
            <a:r>
              <a:rPr kumimoji="1" lang="en-US" altLang="ja-JP" sz="2000" dirty="0" smtClean="0"/>
              <a:t>t positions of pH meters</a:t>
            </a:r>
            <a:endParaRPr kumimoji="1" lang="ja-JP" altLang="en-US" sz="2000" dirty="0"/>
          </a:p>
        </p:txBody>
      </p:sp>
    </p:spTree>
    <p:extLst>
      <p:ext uri="{BB962C8B-B14F-4D97-AF65-F5344CB8AC3E}">
        <p14:creationId xmlns:p14="http://schemas.microsoft.com/office/powerpoint/2010/main" val="2428204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Results (corrosion current time history)</a:t>
            </a:r>
            <a:endParaRPr kumimoji="1" lang="ja-JP" altLang="en-US" dirty="0"/>
          </a:p>
        </p:txBody>
      </p:sp>
      <p:sp>
        <p:nvSpPr>
          <p:cNvPr id="10" name="コンテンツ プレースホルダー 9"/>
          <p:cNvSpPr>
            <a:spLocks noGrp="1"/>
          </p:cNvSpPr>
          <p:nvPr>
            <p:ph idx="1"/>
          </p:nvPr>
        </p:nvSpPr>
        <p:spPr/>
        <p:txBody>
          <a:bodyPr/>
          <a:lstStyle/>
          <a:p>
            <a:endParaRPr kumimoji="1" lang="en-US" altLang="ja-JP" sz="2400" dirty="0" smtClean="0"/>
          </a:p>
          <a:p>
            <a:endParaRPr lang="en-US" altLang="ja-JP" sz="2400" dirty="0"/>
          </a:p>
          <a:p>
            <a:endParaRPr kumimoji="1" lang="en-US" altLang="ja-JP" sz="2400" dirty="0" smtClean="0"/>
          </a:p>
          <a:p>
            <a:endParaRPr lang="en-US" altLang="ja-JP" sz="2400" dirty="0"/>
          </a:p>
          <a:p>
            <a:endParaRPr kumimoji="1" lang="en-US" altLang="ja-JP" sz="2400" dirty="0" smtClean="0"/>
          </a:p>
          <a:p>
            <a:endParaRPr lang="en-US" altLang="ja-JP" sz="2400" dirty="0"/>
          </a:p>
          <a:p>
            <a:endParaRPr kumimoji="1" lang="en-US" altLang="ja-JP" sz="2400" dirty="0" smtClean="0"/>
          </a:p>
          <a:p>
            <a:endParaRPr lang="en-US" altLang="ja-JP" sz="2400" dirty="0"/>
          </a:p>
          <a:p>
            <a:endParaRPr kumimoji="1" lang="en-US" altLang="ja-JP" sz="1200" dirty="0" smtClean="0"/>
          </a:p>
          <a:p>
            <a:r>
              <a:rPr lang="en-US" altLang="ja-JP" sz="2400" dirty="0" smtClean="0"/>
              <a:t>The magnitude </a:t>
            </a:r>
            <a:r>
              <a:rPr lang="en-US" altLang="ja-JP" sz="2400" dirty="0"/>
              <a:t>of simulated current is approximately agreed with the </a:t>
            </a:r>
            <a:r>
              <a:rPr lang="en-US" altLang="ja-JP" sz="2400" dirty="0" smtClean="0"/>
              <a:t>average of the experimental results.</a:t>
            </a:r>
          </a:p>
          <a:p>
            <a:r>
              <a:rPr lang="en-US" altLang="ja-JP" sz="2400" dirty="0" smtClean="0"/>
              <a:t>Yet</a:t>
            </a:r>
            <a:r>
              <a:rPr lang="en-US" altLang="ja-JP" sz="2400" dirty="0"/>
              <a:t>, the increasing tendency of current could not be reproduced by our present model.</a:t>
            </a:r>
          </a:p>
          <a:p>
            <a:endParaRPr kumimoji="1" lang="ja-JP" altLang="en-US" sz="2400" dirty="0"/>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28</a:t>
            </a:fld>
            <a:endParaRPr lang="ja-JP" altLang="en-US" dirty="0"/>
          </a:p>
        </p:txBody>
      </p:sp>
      <p:grpSp>
        <p:nvGrpSpPr>
          <p:cNvPr id="16" name="グループ化 15"/>
          <p:cNvGrpSpPr/>
          <p:nvPr/>
        </p:nvGrpSpPr>
        <p:grpSpPr>
          <a:xfrm>
            <a:off x="179512" y="656692"/>
            <a:ext cx="8878087" cy="3636405"/>
            <a:chOff x="657000" y="1051620"/>
            <a:chExt cx="8878087" cy="3636405"/>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t="22107" b="1551"/>
            <a:stretch/>
          </p:blipFill>
          <p:spPr>
            <a:xfrm>
              <a:off x="657000" y="1052737"/>
              <a:ext cx="7619048" cy="3635288"/>
            </a:xfrm>
            <a:prstGeom prst="rect">
              <a:avLst/>
            </a:prstGeom>
          </p:spPr>
        </p:pic>
        <p:grpSp>
          <p:nvGrpSpPr>
            <p:cNvPr id="7" name="グループ化 6"/>
            <p:cNvGrpSpPr/>
            <p:nvPr/>
          </p:nvGrpSpPr>
          <p:grpSpPr>
            <a:xfrm>
              <a:off x="7641776" y="2212833"/>
              <a:ext cx="1688127" cy="566262"/>
              <a:chOff x="6711902" y="97833"/>
              <a:chExt cx="1688127" cy="566262"/>
            </a:xfrm>
          </p:grpSpPr>
          <p:sp>
            <p:nvSpPr>
              <p:cNvPr id="8" name="テキスト ボックス 7"/>
              <p:cNvSpPr txBox="1"/>
              <p:nvPr/>
            </p:nvSpPr>
            <p:spPr>
              <a:xfrm>
                <a:off x="7138145" y="294763"/>
                <a:ext cx="1261884" cy="369332"/>
              </a:xfrm>
              <a:prstGeom prst="rect">
                <a:avLst/>
              </a:prstGeom>
              <a:noFill/>
            </p:spPr>
            <p:txBody>
              <a:bodyPr wrap="none" rtlCol="0">
                <a:spAutoFit/>
              </a:bodyPr>
              <a:lstStyle/>
              <a:p>
                <a:r>
                  <a:rPr lang="en-US" altLang="ja-JP" dirty="0" smtClean="0"/>
                  <a:t>Simulation</a:t>
                </a:r>
                <a:endParaRPr kumimoji="1" lang="ja-JP" altLang="en-US" dirty="0"/>
              </a:p>
            </p:txBody>
          </p:sp>
          <p:cxnSp>
            <p:nvCxnSpPr>
              <p:cNvPr id="9" name="直線矢印コネクタ 8"/>
              <p:cNvCxnSpPr>
                <a:stCxn id="8" idx="1"/>
              </p:cNvCxnSpPr>
              <p:nvPr/>
            </p:nvCxnSpPr>
            <p:spPr bwMode="auto">
              <a:xfrm flipH="1" flipV="1">
                <a:off x="6711902" y="97833"/>
                <a:ext cx="426243" cy="38159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グループ化 12"/>
            <p:cNvGrpSpPr/>
            <p:nvPr/>
          </p:nvGrpSpPr>
          <p:grpSpPr>
            <a:xfrm>
              <a:off x="7533764" y="1051620"/>
              <a:ext cx="2001323" cy="646331"/>
              <a:chOff x="6352585" y="-28380"/>
              <a:chExt cx="2001323" cy="646331"/>
            </a:xfrm>
          </p:grpSpPr>
          <p:sp>
            <p:nvSpPr>
              <p:cNvPr id="14" name="テキスト ボックス 13"/>
              <p:cNvSpPr txBox="1"/>
              <p:nvPr/>
            </p:nvSpPr>
            <p:spPr>
              <a:xfrm>
                <a:off x="6886840" y="-28380"/>
                <a:ext cx="1467068" cy="646331"/>
              </a:xfrm>
              <a:prstGeom prst="rect">
                <a:avLst/>
              </a:prstGeom>
              <a:noFill/>
            </p:spPr>
            <p:txBody>
              <a:bodyPr wrap="none" rtlCol="0">
                <a:spAutoFit/>
              </a:bodyPr>
              <a:lstStyle/>
              <a:p>
                <a:r>
                  <a:rPr lang="en-US" altLang="ja-JP" dirty="0" smtClean="0"/>
                  <a:t>Two</a:t>
                </a:r>
                <a:br>
                  <a:rPr lang="en-US" altLang="ja-JP" dirty="0" smtClean="0"/>
                </a:br>
                <a:r>
                  <a:rPr lang="en-US" altLang="ja-JP" dirty="0" smtClean="0"/>
                  <a:t>Experiments</a:t>
                </a:r>
                <a:endParaRPr kumimoji="1" lang="ja-JP" altLang="en-US" dirty="0"/>
              </a:p>
            </p:txBody>
          </p:sp>
          <p:cxnSp>
            <p:nvCxnSpPr>
              <p:cNvPr id="15" name="直線矢印コネクタ 14"/>
              <p:cNvCxnSpPr>
                <a:stCxn id="14" idx="1"/>
              </p:cNvCxnSpPr>
              <p:nvPr/>
            </p:nvCxnSpPr>
            <p:spPr bwMode="auto">
              <a:xfrm flipH="1">
                <a:off x="6352585" y="294786"/>
                <a:ext cx="534255" cy="17455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4" name="テキスト ボックス 3"/>
                <p:cNvSpPr txBox="1"/>
                <p:nvPr/>
              </p:nvSpPr>
              <p:spPr>
                <a:xfrm rot="16200000">
                  <a:off x="-416881" y="2308778"/>
                  <a:ext cx="2763898" cy="400110"/>
                </a:xfrm>
                <a:prstGeom prst="rect">
                  <a:avLst/>
                </a:prstGeom>
                <a:solidFill>
                  <a:schemeClr val="bg1"/>
                </a:solidFill>
              </p:spPr>
              <p:txBody>
                <a:bodyPr wrap="none" rtlCol="0">
                  <a:spAutoFit/>
                </a:bodyPr>
                <a:lstStyle/>
                <a:p>
                  <a:r>
                    <a:rPr kumimoji="1" lang="en-US" altLang="ja-JP" sz="2000" dirty="0" smtClean="0"/>
                    <a:t>Corrosion Current (</a:t>
                  </a:r>
                  <a14:m>
                    <m:oMath xmlns:m="http://schemas.openxmlformats.org/officeDocument/2006/math">
                      <m:r>
                        <a:rPr kumimoji="1" lang="en-US" altLang="ja-JP" sz="2000" b="0" i="1" smtClean="0">
                          <a:latin typeface="Cambria Math" panose="02040503050406030204" pitchFamily="18" charset="0"/>
                        </a:rPr>
                        <m:t>𝜇</m:t>
                      </m:r>
                      <m:r>
                        <m:rPr>
                          <m:sty m:val="p"/>
                        </m:rPr>
                        <a:rPr kumimoji="1" lang="en-US" altLang="ja-JP" sz="2000" b="0" i="0" smtClean="0">
                          <a:latin typeface="Cambria Math" panose="02040503050406030204" pitchFamily="18" charset="0"/>
                        </a:rPr>
                        <m:t>A</m:t>
                      </m:r>
                    </m:oMath>
                  </a14:m>
                  <a:r>
                    <a:rPr kumimoji="1" lang="en-US" altLang="ja-JP" sz="2000" dirty="0" smtClean="0"/>
                    <a:t>)</a:t>
                  </a:r>
                  <a:endParaRPr kumimoji="1" lang="ja-JP" alt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rot="16200000">
                  <a:off x="-416881" y="2308778"/>
                  <a:ext cx="2763898" cy="400110"/>
                </a:xfrm>
                <a:prstGeom prst="rect">
                  <a:avLst/>
                </a:prstGeom>
                <a:blipFill>
                  <a:blip r:embed="rId4"/>
                  <a:stretch>
                    <a:fillRect l="-6061" t="-1325" r="-27273" b="-2428"/>
                  </a:stretch>
                </a:blipFill>
              </p:spPr>
              <p:txBody>
                <a:bodyPr/>
                <a:lstStyle/>
                <a:p>
                  <a:r>
                    <a:rPr lang="ja-JP" altLang="en-US">
                      <a:noFill/>
                    </a:rPr>
                    <a:t> </a:t>
                  </a:r>
                </a:p>
              </p:txBody>
            </p:sp>
          </mc:Fallback>
        </mc:AlternateContent>
      </p:grpSp>
      <p:sp>
        <p:nvSpPr>
          <p:cNvPr id="6" name="テキスト ボックス 5"/>
          <p:cNvSpPr txBox="1"/>
          <p:nvPr/>
        </p:nvSpPr>
        <p:spPr>
          <a:xfrm>
            <a:off x="125871" y="5952598"/>
            <a:ext cx="8881150" cy="400110"/>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ctr"/>
            <a:r>
              <a:rPr kumimoji="1" lang="en-US" altLang="ja-JP" sz="2000" dirty="0" smtClean="0"/>
              <a:t>The increase in current is probably due to the increase of electro conductivity.</a:t>
            </a:r>
            <a:endParaRPr kumimoji="1" lang="ja-JP" altLang="en-US" sz="2000" dirty="0"/>
          </a:p>
        </p:txBody>
      </p:sp>
    </p:spTree>
    <p:extLst>
      <p:ext uri="{BB962C8B-B14F-4D97-AF65-F5344CB8AC3E}">
        <p14:creationId xmlns:p14="http://schemas.microsoft.com/office/powerpoint/2010/main" val="3316995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CPU Time</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endParaRPr kumimoji="1" lang="en-US" altLang="ja-JP" sz="2400" dirty="0" smtClean="0"/>
          </a:p>
          <a:p>
            <a:pPr marL="0" indent="0" algn="ctr">
              <a:buNone/>
            </a:pPr>
            <a:r>
              <a:rPr kumimoji="1" lang="en-US" altLang="ja-JP" sz="2400" dirty="0" smtClean="0"/>
              <a:t>CPU Time for the 72 h corrosion analysis</a:t>
            </a:r>
          </a:p>
          <a:p>
            <a:pPr marL="0" indent="0" algn="ctr">
              <a:buNone/>
            </a:pPr>
            <a:endParaRPr lang="en-US" altLang="ja-JP" sz="2400" dirty="0"/>
          </a:p>
          <a:p>
            <a:pPr marL="0" indent="0" algn="ctr">
              <a:buNone/>
            </a:pPr>
            <a:endParaRPr kumimoji="1" lang="en-US" altLang="ja-JP" sz="2400" dirty="0" smtClean="0"/>
          </a:p>
          <a:p>
            <a:pPr marL="0" indent="0" algn="ctr">
              <a:buNone/>
            </a:pPr>
            <a:endParaRPr kumimoji="1" lang="en-US" altLang="ja-JP" sz="2400" dirty="0" smtClean="0"/>
          </a:p>
          <a:p>
            <a:endParaRPr lang="en-US" altLang="ja-JP"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29</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921013175"/>
              </p:ext>
            </p:extLst>
          </p:nvPr>
        </p:nvGraphicFramePr>
        <p:xfrm>
          <a:off x="467544" y="1470024"/>
          <a:ext cx="8077342" cy="2103120"/>
        </p:xfrm>
        <a:graphic>
          <a:graphicData uri="http://schemas.openxmlformats.org/drawingml/2006/table">
            <a:tbl>
              <a:tblPr firstRow="1" bandRow="1">
                <a:tableStyleId>{00A15C55-8517-42AA-B614-E9B94910E393}</a:tableStyleId>
              </a:tblPr>
              <a:tblGrid>
                <a:gridCol w="3384376">
                  <a:extLst>
                    <a:ext uri="{9D8B030D-6E8A-4147-A177-3AD203B41FA5}">
                      <a16:colId xmlns:a16="http://schemas.microsoft.com/office/drawing/2014/main" val="2666878214"/>
                    </a:ext>
                  </a:extLst>
                </a:gridCol>
                <a:gridCol w="2088232">
                  <a:extLst>
                    <a:ext uri="{9D8B030D-6E8A-4147-A177-3AD203B41FA5}">
                      <a16:colId xmlns:a16="http://schemas.microsoft.com/office/drawing/2014/main" val="1100979587"/>
                    </a:ext>
                  </a:extLst>
                </a:gridCol>
                <a:gridCol w="2604734">
                  <a:extLst>
                    <a:ext uri="{9D8B030D-6E8A-4147-A177-3AD203B41FA5}">
                      <a16:colId xmlns:a16="http://schemas.microsoft.com/office/drawing/2014/main" val="2457890163"/>
                    </a:ext>
                  </a:extLst>
                </a:gridCol>
              </a:tblGrid>
              <a:tr h="370840">
                <a:tc>
                  <a:txBody>
                    <a:bodyPr/>
                    <a:lstStyle/>
                    <a:p>
                      <a:r>
                        <a:rPr kumimoji="1" lang="en-US" altLang="ja-JP" sz="2400" dirty="0" smtClean="0"/>
                        <a:t>Scheme</a:t>
                      </a:r>
                      <a:endParaRPr kumimoji="1" lang="ja-JP" altLang="en-US" sz="2400" dirty="0"/>
                    </a:p>
                  </a:txBody>
                  <a:tcPr/>
                </a:tc>
                <a:tc>
                  <a:txBody>
                    <a:bodyPr/>
                    <a:lstStyle/>
                    <a:p>
                      <a:r>
                        <a:rPr kumimoji="1" lang="en-US" altLang="ja-JP" sz="2400" dirty="0" smtClean="0"/>
                        <a:t>CPU Time</a:t>
                      </a:r>
                      <a:endParaRPr kumimoji="1" lang="ja-JP" altLang="en-US" sz="2400" dirty="0"/>
                    </a:p>
                  </a:txBody>
                  <a:tcPr/>
                </a:tc>
                <a:tc>
                  <a:txBody>
                    <a:bodyPr/>
                    <a:lstStyle/>
                    <a:p>
                      <a:r>
                        <a:rPr kumimoji="1" lang="en-US" altLang="ja-JP" sz="2400" dirty="0" smtClean="0"/>
                        <a:t>Speed (vs. Exp.)</a:t>
                      </a:r>
                      <a:endParaRPr kumimoji="1" lang="ja-JP" altLang="en-US" sz="2400" dirty="0"/>
                    </a:p>
                  </a:txBody>
                  <a:tcPr/>
                </a:tc>
                <a:extLst>
                  <a:ext uri="{0D108BD9-81ED-4DB2-BD59-A6C34878D82A}">
                    <a16:rowId xmlns:a16="http://schemas.microsoft.com/office/drawing/2014/main" val="1068601261"/>
                  </a:ext>
                </a:extLst>
              </a:tr>
              <a:tr h="370840">
                <a:tc>
                  <a:txBody>
                    <a:bodyPr/>
                    <a:lstStyle/>
                    <a:p>
                      <a:r>
                        <a:rPr kumimoji="1" lang="en-US" altLang="ja-JP" sz="2400" dirty="0" smtClean="0">
                          <a:solidFill>
                            <a:srgbClr val="0000CC"/>
                          </a:solidFill>
                        </a:rPr>
                        <a:t>Explicit time integration</a:t>
                      </a:r>
                      <a:br>
                        <a:rPr kumimoji="1" lang="en-US" altLang="ja-JP" sz="2400" dirty="0" smtClean="0">
                          <a:solidFill>
                            <a:srgbClr val="0000CC"/>
                          </a:solidFill>
                        </a:rPr>
                      </a:br>
                      <a:r>
                        <a:rPr kumimoji="1" lang="en-US" altLang="ja-JP" sz="2400" dirty="0" smtClean="0">
                          <a:solidFill>
                            <a:srgbClr val="0000CC"/>
                          </a:solidFill>
                        </a:rPr>
                        <a:t>(our previous)</a:t>
                      </a:r>
                      <a:endParaRPr kumimoji="1" lang="ja-JP" altLang="en-US" sz="2400" dirty="0">
                        <a:solidFill>
                          <a:srgbClr val="0000CC"/>
                        </a:solidFill>
                      </a:endParaRPr>
                    </a:p>
                  </a:txBody>
                  <a:tcPr/>
                </a:tc>
                <a:tc>
                  <a:txBody>
                    <a:bodyPr/>
                    <a:lstStyle/>
                    <a:p>
                      <a:r>
                        <a:rPr kumimoji="1" lang="en-US" altLang="ja-JP" sz="2400" dirty="0" smtClean="0">
                          <a:solidFill>
                            <a:srgbClr val="0000CC"/>
                          </a:solidFill>
                        </a:rPr>
                        <a:t>3</a:t>
                      </a:r>
                      <a:r>
                        <a:rPr kumimoji="1" lang="en-US" altLang="ja-JP" sz="2400" baseline="0" dirty="0" smtClean="0">
                          <a:solidFill>
                            <a:srgbClr val="0000CC"/>
                          </a:solidFill>
                        </a:rPr>
                        <a:t> h 4</a:t>
                      </a:r>
                      <a:r>
                        <a:rPr kumimoji="1" lang="en-US" altLang="ja-JP" sz="2400" dirty="0" smtClean="0">
                          <a:solidFill>
                            <a:srgbClr val="0000CC"/>
                          </a:solidFill>
                        </a:rPr>
                        <a:t>8 m 50 s</a:t>
                      </a:r>
                      <a:endParaRPr kumimoji="1" lang="ja-JP" altLang="en-US" sz="2400" dirty="0">
                        <a:solidFill>
                          <a:srgbClr val="0000CC"/>
                        </a:solidFill>
                      </a:endParaRPr>
                    </a:p>
                  </a:txBody>
                  <a:tcPr/>
                </a:tc>
                <a:tc>
                  <a:txBody>
                    <a:bodyPr/>
                    <a:lstStyle/>
                    <a:p>
                      <a:r>
                        <a:rPr kumimoji="1" lang="en-US" altLang="ja-JP" sz="2400" dirty="0" smtClean="0">
                          <a:solidFill>
                            <a:srgbClr val="0000CC"/>
                          </a:solidFill>
                        </a:rPr>
                        <a:t>x 24</a:t>
                      </a:r>
                      <a:endParaRPr kumimoji="1" lang="ja-JP" altLang="en-US" sz="2400" dirty="0">
                        <a:solidFill>
                          <a:srgbClr val="0000CC"/>
                        </a:solidFill>
                      </a:endParaRPr>
                    </a:p>
                  </a:txBody>
                  <a:tcPr/>
                </a:tc>
                <a:extLst>
                  <a:ext uri="{0D108BD9-81ED-4DB2-BD59-A6C34878D82A}">
                    <a16:rowId xmlns:a16="http://schemas.microsoft.com/office/drawing/2014/main" val="2598912365"/>
                  </a:ext>
                </a:extLst>
              </a:tr>
              <a:tr h="370840">
                <a:tc>
                  <a:txBody>
                    <a:bodyPr/>
                    <a:lstStyle/>
                    <a:p>
                      <a:r>
                        <a:rPr kumimoji="1" lang="en-US" altLang="ja-JP" sz="2400" dirty="0" smtClean="0">
                          <a:solidFill>
                            <a:srgbClr val="FF0000"/>
                          </a:solidFill>
                        </a:rPr>
                        <a:t>Implicit time integration</a:t>
                      </a:r>
                      <a:br>
                        <a:rPr kumimoji="1" lang="en-US" altLang="ja-JP" sz="2400" dirty="0" smtClean="0">
                          <a:solidFill>
                            <a:srgbClr val="FF0000"/>
                          </a:solidFill>
                        </a:rPr>
                      </a:br>
                      <a:r>
                        <a:rPr kumimoji="1" lang="en-US" altLang="ja-JP" sz="2400" dirty="0" smtClean="0">
                          <a:solidFill>
                            <a:srgbClr val="FF0000"/>
                          </a:solidFill>
                        </a:rPr>
                        <a:t>(our new)</a:t>
                      </a:r>
                      <a:endParaRPr kumimoji="1" lang="ja-JP" altLang="en-US" sz="2400" dirty="0">
                        <a:solidFill>
                          <a:srgbClr val="FF0000"/>
                        </a:solidFill>
                      </a:endParaRPr>
                    </a:p>
                  </a:txBody>
                  <a:tcPr/>
                </a:tc>
                <a:tc>
                  <a:txBody>
                    <a:bodyPr/>
                    <a:lstStyle/>
                    <a:p>
                      <a:r>
                        <a:rPr kumimoji="1" lang="en-US" altLang="ja-JP" sz="2400" dirty="0" smtClean="0">
                          <a:solidFill>
                            <a:srgbClr val="FF0000"/>
                          </a:solidFill>
                        </a:rPr>
                        <a:t>0 h 09 m 08 s</a:t>
                      </a:r>
                      <a:endParaRPr kumimoji="1" lang="ja-JP" altLang="en-US" sz="2400" dirty="0">
                        <a:solidFill>
                          <a:srgbClr val="FF0000"/>
                        </a:solidFill>
                      </a:endParaRPr>
                    </a:p>
                  </a:txBody>
                  <a:tcPr/>
                </a:tc>
                <a:tc>
                  <a:txBody>
                    <a:bodyPr/>
                    <a:lstStyle/>
                    <a:p>
                      <a:r>
                        <a:rPr kumimoji="1" lang="en-US" altLang="ja-JP" sz="2400" dirty="0" smtClean="0">
                          <a:solidFill>
                            <a:srgbClr val="FF0000"/>
                          </a:solidFill>
                        </a:rPr>
                        <a:t>x 470</a:t>
                      </a:r>
                      <a:endParaRPr kumimoji="1" lang="ja-JP" altLang="en-US" sz="2400" dirty="0">
                        <a:solidFill>
                          <a:srgbClr val="FF0000"/>
                        </a:solidFill>
                      </a:endParaRPr>
                    </a:p>
                  </a:txBody>
                  <a:tcPr/>
                </a:tc>
                <a:extLst>
                  <a:ext uri="{0D108BD9-81ED-4DB2-BD59-A6C34878D82A}">
                    <a16:rowId xmlns:a16="http://schemas.microsoft.com/office/drawing/2014/main" val="2635531581"/>
                  </a:ext>
                </a:extLst>
              </a:tr>
            </a:tbl>
          </a:graphicData>
        </a:graphic>
      </p:graphicFrame>
      <mc:AlternateContent xmlns:mc="http://schemas.openxmlformats.org/markup-compatibility/2006" xmlns:a14="http://schemas.microsoft.com/office/drawing/2010/main">
        <mc:Choice Requires="a14">
          <p:sp>
            <p:nvSpPr>
              <p:cNvPr id="6" name="テキスト ボックス 5"/>
              <p:cNvSpPr txBox="1"/>
              <p:nvPr/>
            </p:nvSpPr>
            <p:spPr>
              <a:xfrm>
                <a:off x="73322" y="3966155"/>
                <a:ext cx="8986243" cy="830997"/>
              </a:xfrm>
              <a:prstGeom prst="rect">
                <a:avLst/>
              </a:prstGeom>
              <a:solidFill>
                <a:schemeClr val="accent1"/>
              </a:solidFill>
              <a:scene3d>
                <a:camera prst="orthographicFront"/>
                <a:lightRig rig="threePt" dir="t"/>
              </a:scene3d>
              <a:sp3d>
                <a:bevelT/>
              </a:sp3d>
            </p:spPr>
            <p:txBody>
              <a:bodyPr wrap="none" rtlCol="0">
                <a:spAutoFit/>
              </a:bodyPr>
              <a:lstStyle/>
              <a:p>
                <a:pPr algn="ctr"/>
                <a:r>
                  <a:rPr kumimoji="1" lang="en-US" altLang="ja-JP" sz="2400" dirty="0" smtClean="0">
                    <a:solidFill>
                      <a:srgbClr val="FF0000"/>
                    </a:solidFill>
                  </a:rPr>
                  <a:t>Our implicit </a:t>
                </a:r>
                <a:r>
                  <a:rPr lang="en-US" altLang="ja-JP" sz="2400" dirty="0">
                    <a:solidFill>
                      <a:srgbClr val="FF0000"/>
                    </a:solidFill>
                  </a:rPr>
                  <a:t>s</a:t>
                </a:r>
                <a:r>
                  <a:rPr kumimoji="1" lang="en-US" altLang="ja-JP" sz="2400" dirty="0" smtClean="0">
                    <a:solidFill>
                      <a:srgbClr val="FF0000"/>
                    </a:solidFill>
                  </a:rPr>
                  <a:t>cheme </a:t>
                </a:r>
                <a:r>
                  <a:rPr kumimoji="1" lang="en-US" altLang="ja-JP" sz="2400" dirty="0" smtClean="0"/>
                  <a:t>for mass transport analysis enables large </a:t>
                </a:r>
                <a14:m>
                  <m:oMath xmlns:m="http://schemas.openxmlformats.org/officeDocument/2006/math">
                    <m:r>
                      <m:rPr>
                        <m:sty m:val="p"/>
                      </m:rPr>
                      <a:rPr kumimoji="1" lang="en-US" altLang="ja-JP" sz="2400" b="0" i="0" smtClean="0">
                        <a:latin typeface="Cambria Math" panose="02040503050406030204" pitchFamily="18" charset="0"/>
                      </a:rPr>
                      <m:t>Δ</m:t>
                    </m:r>
                    <m:r>
                      <a:rPr kumimoji="1" lang="en-US" altLang="ja-JP" sz="2400" b="0" i="1" smtClean="0">
                        <a:latin typeface="Cambria Math" panose="02040503050406030204" pitchFamily="18" charset="0"/>
                      </a:rPr>
                      <m:t>𝑡</m:t>
                    </m:r>
                  </m:oMath>
                </a14:m>
                <a:r>
                  <a:rPr kumimoji="1" lang="en-US" altLang="ja-JP" sz="2400" dirty="0" smtClean="0"/>
                  <a:t/>
                </a:r>
                <a:br>
                  <a:rPr kumimoji="1" lang="en-US" altLang="ja-JP" sz="2400" dirty="0" smtClean="0"/>
                </a:br>
                <a:r>
                  <a:rPr kumimoji="1" lang="en-US" altLang="ja-JP" sz="2400" dirty="0" smtClean="0"/>
                  <a:t>and thus </a:t>
                </a:r>
                <a:r>
                  <a:rPr kumimoji="1" lang="en-US" altLang="ja-JP" sz="2400" dirty="0" smtClean="0">
                    <a:solidFill>
                      <a:srgbClr val="FF0000"/>
                    </a:solidFill>
                  </a:rPr>
                  <a:t>is much faster </a:t>
                </a:r>
                <a:r>
                  <a:rPr kumimoji="1" lang="en-US" altLang="ja-JP" sz="2400" dirty="0" smtClean="0"/>
                  <a:t>than the conventional explicit scheme. </a:t>
                </a:r>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73322" y="3966155"/>
                <a:ext cx="8986243" cy="830997"/>
              </a:xfrm>
              <a:prstGeom prst="rect">
                <a:avLst/>
              </a:prstGeom>
              <a:blipFill>
                <a:blip r:embed="rId3"/>
                <a:stretch>
                  <a:fillRect l="-406" t="-2837" b="-148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00187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General Mechanism of Galvanic Corrosion</a:t>
            </a:r>
            <a:endParaRPr kumimoji="1" lang="ja-JP" altLang="en-US" sz="3600" dirty="0"/>
          </a:p>
        </p:txBody>
      </p:sp>
      <p:sp>
        <p:nvSpPr>
          <p:cNvPr id="3" name="コンテンツ プレースホルダー 2"/>
          <p:cNvSpPr>
            <a:spLocks noGrp="1"/>
          </p:cNvSpPr>
          <p:nvPr>
            <p:ph idx="1"/>
          </p:nvPr>
        </p:nvSpPr>
        <p:spPr>
          <a:xfrm>
            <a:off x="395288" y="620688"/>
            <a:ext cx="8229600" cy="4824000"/>
          </a:xfrm>
        </p:spPr>
        <p:txBody>
          <a:bodyPr/>
          <a:lstStyle/>
          <a:p>
            <a:pPr marL="457200" lvl="0" indent="-457200" algn="just">
              <a:buFont typeface="+mj-lt"/>
              <a:buAutoNum type="arabicPeriod"/>
            </a:pPr>
            <a:r>
              <a:rPr lang="en-US" altLang="ja-JP" sz="2000" b="0" kern="1200" dirty="0" smtClean="0">
                <a:solidFill>
                  <a:sysClr val="windowText" lastClr="000000"/>
                </a:solidFill>
              </a:rPr>
              <a:t>When multiple conductive materials with different ionization tendencies (or natural potentials) contact in electrolyte solution, an  </a:t>
            </a:r>
            <a:r>
              <a:rPr lang="en-US" altLang="ja-JP" sz="2000" b="0" kern="1200" dirty="0" smtClean="0">
                <a:solidFill>
                  <a:srgbClr val="FF0000"/>
                </a:solidFill>
              </a:rPr>
              <a:t>electric cell is formed</a:t>
            </a:r>
            <a:r>
              <a:rPr lang="en-US" altLang="ja-JP" sz="2000" b="0" kern="1200" dirty="0" smtClean="0">
                <a:solidFill>
                  <a:sysClr val="windowText" lastClr="000000"/>
                </a:solidFill>
              </a:rPr>
              <a:t>.</a:t>
            </a:r>
            <a:endParaRPr lang="en-US" altLang="ja-JP" sz="2000" kern="1200" dirty="0">
              <a:solidFill>
                <a:sysClr val="windowText" lastClr="000000"/>
              </a:solidFill>
            </a:endParaRPr>
          </a:p>
          <a:p>
            <a:pPr marL="457200" lvl="0" indent="-457200" algn="just">
              <a:buFont typeface="+mj-lt"/>
              <a:buAutoNum type="arabicPeriod"/>
            </a:pPr>
            <a:r>
              <a:rPr lang="en-US" altLang="ja-JP" sz="2000" b="0" dirty="0" smtClean="0"/>
              <a:t>The material with lower natural potential </a:t>
            </a:r>
            <a:r>
              <a:rPr lang="en-US" altLang="ja-JP" sz="2000" b="0" dirty="0" smtClean="0">
                <a:solidFill>
                  <a:srgbClr val="0000CC"/>
                </a:solidFill>
              </a:rPr>
              <a:t>dissolves to the </a:t>
            </a:r>
            <a:r>
              <a:rPr lang="en-US" altLang="ja-JP" sz="2000" b="0" kern="1200" dirty="0" smtClean="0">
                <a:solidFill>
                  <a:srgbClr val="0000CC"/>
                </a:solidFill>
              </a:rPr>
              <a:t>solution</a:t>
            </a:r>
            <a:r>
              <a:rPr lang="en-US" altLang="ja-JP" sz="2000" b="0" dirty="0" smtClean="0"/>
              <a:t>.</a:t>
            </a:r>
            <a:endParaRPr lang="en-US" altLang="ja-JP" sz="2000" dirty="0"/>
          </a:p>
          <a:p>
            <a:pPr marL="457200" lvl="0" indent="-457200" algn="just">
              <a:buFont typeface="+mj-lt"/>
              <a:buAutoNum type="arabicPeriod"/>
            </a:pPr>
            <a:r>
              <a:rPr lang="en-US" altLang="ja-JP" sz="2000" b="0" kern="1200" dirty="0" smtClean="0">
                <a:solidFill>
                  <a:sysClr val="windowText" lastClr="000000"/>
                </a:solidFill>
              </a:rPr>
              <a:t>In addition, if the dissolved ions hydrolyze, </a:t>
            </a:r>
            <a:r>
              <a:rPr lang="en-US" altLang="ja-JP" sz="2000" b="0" kern="1200" dirty="0" smtClean="0">
                <a:solidFill>
                  <a:srgbClr val="FF0000"/>
                </a:solidFill>
              </a:rPr>
              <a:t>pH of the solution becomes lower (acid).</a:t>
            </a:r>
          </a:p>
          <a:p>
            <a:pPr marL="457200" lvl="0" indent="-457200" algn="just">
              <a:buFont typeface="+mj-lt"/>
              <a:buAutoNum type="arabicPeriod"/>
            </a:pPr>
            <a:r>
              <a:rPr lang="en-US" altLang="ja-JP" sz="2000" b="0" kern="1200" dirty="0" smtClean="0">
                <a:solidFill>
                  <a:sysClr val="windowText" lastClr="000000"/>
                </a:solidFill>
              </a:rPr>
              <a:t>Lower pH leads to further </a:t>
            </a:r>
            <a:r>
              <a:rPr lang="en-US" altLang="ja-JP" sz="2000" b="0" kern="1200" dirty="0">
                <a:solidFill>
                  <a:srgbClr val="0000CC"/>
                </a:solidFill>
              </a:rPr>
              <a:t>accelerated corrosion</a:t>
            </a:r>
            <a:r>
              <a:rPr lang="en-US" altLang="ja-JP" sz="2000" b="0" kern="1200" dirty="0" smtClean="0">
                <a:solidFill>
                  <a:sysClr val="windowText" lastClr="000000"/>
                </a:solidFill>
              </a:rPr>
              <a:t>.</a:t>
            </a:r>
          </a:p>
          <a:p>
            <a:pPr marL="0" lvl="0" indent="0" algn="just">
              <a:buNone/>
            </a:pPr>
            <a:endParaRPr lang="en-US" altLang="ja-JP" b="0" kern="1200" dirty="0" smtClean="0">
              <a:solidFill>
                <a:sysClr val="windowText" lastClr="000000"/>
              </a:solidFill>
              <a:latin typeface="+mn-ea"/>
            </a:endParaRPr>
          </a:p>
          <a:p>
            <a:pPr algn="just"/>
            <a:endParaRPr kumimoji="1" lang="ja-JP" altLang="en-US" dirty="0"/>
          </a:p>
        </p:txBody>
      </p:sp>
      <p:sp>
        <p:nvSpPr>
          <p:cNvPr id="6" name="テキスト ボックス 5"/>
          <p:cNvSpPr txBox="1"/>
          <p:nvPr/>
        </p:nvSpPr>
        <p:spPr>
          <a:xfrm>
            <a:off x="179388" y="5338658"/>
            <a:ext cx="8532440" cy="830997"/>
          </a:xfrm>
          <a:prstGeom prst="rect">
            <a:avLst/>
          </a:prstGeom>
          <a:solidFill>
            <a:srgbClr val="FFFF00"/>
          </a:solidFill>
        </p:spPr>
        <p:txBody>
          <a:bodyPr wrap="square" rtlCol="0">
            <a:spAutoFit/>
          </a:bodyPr>
          <a:lstStyle/>
          <a:p>
            <a:pPr algn="ctr"/>
            <a:r>
              <a:rPr lang="en-US" altLang="ja-JP" sz="2400" dirty="0" smtClean="0"/>
              <a:t>Evaluation </a:t>
            </a:r>
            <a:r>
              <a:rPr lang="en-US" altLang="ja-JP" sz="2400" dirty="0"/>
              <a:t>of the </a:t>
            </a:r>
            <a:r>
              <a:rPr lang="en-US" altLang="ja-JP" sz="2400" b="1" dirty="0">
                <a:effectLst>
                  <a:outerShdw blurRad="38100" dist="38100" dir="2700000" algn="tl">
                    <a:srgbClr val="000000">
                      <a:alpha val="43137"/>
                    </a:srgbClr>
                  </a:outerShdw>
                </a:effectLst>
              </a:rPr>
              <a:t>corrosion rate </a:t>
            </a:r>
            <a:r>
              <a:rPr lang="en-US" altLang="ja-JP" sz="2400" dirty="0"/>
              <a:t>in a variety of environments </a:t>
            </a:r>
            <a:r>
              <a:rPr lang="en-US" altLang="ja-JP" sz="2400" dirty="0" smtClean="0"/>
              <a:t/>
            </a:r>
            <a:br>
              <a:rPr lang="en-US" altLang="ja-JP" sz="2400" dirty="0" smtClean="0"/>
            </a:br>
            <a:r>
              <a:rPr lang="en-US" altLang="ja-JP" sz="2400" dirty="0" smtClean="0"/>
              <a:t>is </a:t>
            </a:r>
            <a:r>
              <a:rPr lang="en-US" altLang="ja-JP" sz="2400" dirty="0"/>
              <a:t>important </a:t>
            </a:r>
            <a:r>
              <a:rPr lang="en-US" altLang="ja-JP" sz="2400" dirty="0" smtClean="0"/>
              <a:t>for safety engineering.</a:t>
            </a:r>
            <a:endParaRPr kumimoji="1" lang="ja-JP" altLang="en-US" sz="2400" dirty="0"/>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1531" t="6666" r="21235" b="11011"/>
          <a:stretch/>
        </p:blipFill>
        <p:spPr>
          <a:xfrm>
            <a:off x="1954728" y="2978437"/>
            <a:ext cx="3913416" cy="2256254"/>
          </a:xfrm>
          <a:prstGeom prst="rect">
            <a:avLst/>
          </a:prstGeom>
        </p:spPr>
      </p:pic>
      <p:sp>
        <p:nvSpPr>
          <p:cNvPr id="9" name="テキスト ボックス 8"/>
          <p:cNvSpPr txBox="1"/>
          <p:nvPr/>
        </p:nvSpPr>
        <p:spPr>
          <a:xfrm>
            <a:off x="55563" y="3099398"/>
            <a:ext cx="1916768" cy="2031325"/>
          </a:xfrm>
          <a:prstGeom prst="rect">
            <a:avLst/>
          </a:prstGeom>
          <a:noFill/>
        </p:spPr>
        <p:txBody>
          <a:bodyPr wrap="square" rtlCol="0">
            <a:spAutoFit/>
          </a:bodyPr>
          <a:lstStyle/>
          <a:p>
            <a:r>
              <a:rPr lang="en-US" altLang="ja-JP" dirty="0" smtClean="0"/>
              <a:t>Fig. Galvanic corrosion</a:t>
            </a:r>
          </a:p>
          <a:p>
            <a:r>
              <a:rPr lang="en-US" altLang="ja-JP" dirty="0" err="1" smtClean="0"/>
              <a:t>TRANECT</a:t>
            </a:r>
            <a:r>
              <a:rPr lang="en-US" altLang="ja-JP" dirty="0" smtClean="0"/>
              <a:t> LTD http</a:t>
            </a:r>
            <a:r>
              <a:rPr lang="en-US" altLang="ja-JP" dirty="0"/>
              <a:t>://www.stainlesssteelbraid.co.uk/galvanic_corrosion.php</a:t>
            </a:r>
            <a:endParaRPr kumimoji="1" lang="ja-JP" altLang="en-US" dirty="0"/>
          </a:p>
        </p:txBody>
      </p:sp>
      <p:pic>
        <p:nvPicPr>
          <p:cNvPr id="14" name="図 13"/>
          <p:cNvPicPr>
            <a:picLocks noChangeAspect="1"/>
          </p:cNvPicPr>
          <p:nvPr/>
        </p:nvPicPr>
        <p:blipFill>
          <a:blip r:embed="rId4"/>
          <a:stretch>
            <a:fillRect/>
          </a:stretch>
        </p:blipFill>
        <p:spPr>
          <a:xfrm>
            <a:off x="6143000" y="2943324"/>
            <a:ext cx="2981706" cy="2285876"/>
          </a:xfrm>
          <a:prstGeom prst="rect">
            <a:avLst/>
          </a:prstGeom>
        </p:spPr>
      </p:pic>
      <p:sp>
        <p:nvSpPr>
          <p:cNvPr id="7" name="下矢印 6"/>
          <p:cNvSpPr/>
          <p:nvPr/>
        </p:nvSpPr>
        <p:spPr bwMode="auto">
          <a:xfrm>
            <a:off x="3986063" y="4875810"/>
            <a:ext cx="919090" cy="566816"/>
          </a:xfrm>
          <a:prstGeom prst="downArrow">
            <a:avLst/>
          </a:prstGeom>
          <a:solidFill>
            <a:srgbClr val="B0E7FA"/>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ＭＳ 明朝" pitchFamily="17" charset="-128"/>
              <a:ea typeface="ＭＳ 明朝" pitchFamily="17" charset="-128"/>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a:t>
            </a:fld>
            <a:endParaRPr lang="ja-JP" altLang="en-US" dirty="0"/>
          </a:p>
        </p:txBody>
      </p:sp>
    </p:spTree>
    <p:extLst>
      <p:ext uri="{BB962C8B-B14F-4D97-AF65-F5344CB8AC3E}">
        <p14:creationId xmlns:p14="http://schemas.microsoft.com/office/powerpoint/2010/main" val="4271443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p:txBody>
          <a:bodyPr anchor="ctr"/>
          <a:lstStyle/>
          <a:p>
            <a:pPr marL="0" indent="0" algn="ctr">
              <a:buNone/>
            </a:pPr>
            <a:r>
              <a:rPr lang="en-US" altLang="ja-JP" sz="4000" b="1" dirty="0" smtClean="0">
                <a:solidFill>
                  <a:srgbClr val="0000CC"/>
                </a:solidFill>
                <a:effectLst>
                  <a:outerShdw blurRad="38100" dist="38100" dir="2700000" algn="tl">
                    <a:srgbClr val="000000">
                      <a:alpha val="43137"/>
                    </a:srgbClr>
                  </a:outerShdw>
                </a:effectLst>
                <a:latin typeface="+mj-lt"/>
              </a:rPr>
              <a:t>Summary</a:t>
            </a:r>
          </a:p>
          <a:p>
            <a:pPr marL="0" indent="0" algn="ctr">
              <a:buNone/>
            </a:pPr>
            <a:endParaRPr kumimoji="1" lang="ja-JP" altLang="en-US" sz="4000" b="1" dirty="0">
              <a:solidFill>
                <a:srgbClr val="0000CC"/>
              </a:solidFill>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30</a:t>
            </a:fld>
            <a:endParaRPr lang="ja-JP" altLang="en-US" dirty="0"/>
          </a:p>
        </p:txBody>
      </p:sp>
    </p:spTree>
    <p:extLst>
      <p:ext uri="{BB962C8B-B14F-4D97-AF65-F5344CB8AC3E}">
        <p14:creationId xmlns:p14="http://schemas.microsoft.com/office/powerpoint/2010/main" val="950517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a:t>
            </a:r>
            <a:endParaRPr kumimoji="1" lang="ja-JP" altLang="en-US" dirty="0"/>
          </a:p>
        </p:txBody>
      </p:sp>
      <p:sp>
        <p:nvSpPr>
          <p:cNvPr id="3" name="コンテンツ プレースホルダー 2"/>
          <p:cNvSpPr>
            <a:spLocks noGrp="1"/>
          </p:cNvSpPr>
          <p:nvPr>
            <p:ph idx="1"/>
          </p:nvPr>
        </p:nvSpPr>
        <p:spPr/>
        <p:txBody>
          <a:bodyPr/>
          <a:lstStyle/>
          <a:p>
            <a:r>
              <a:rPr lang="en-US" altLang="ja-JP" sz="2400" b="0" dirty="0" smtClean="0"/>
              <a:t>A </a:t>
            </a:r>
            <a:r>
              <a:rPr lang="en-US" altLang="ja-JP" sz="2400" b="0" dirty="0" smtClean="0">
                <a:solidFill>
                  <a:srgbClr val="FF9900"/>
                </a:solidFill>
              </a:rPr>
              <a:t>multi-physics</a:t>
            </a:r>
            <a:r>
              <a:rPr lang="en-US" altLang="ja-JP" sz="2400" b="0" dirty="0" smtClean="0"/>
              <a:t> simulator for </a:t>
            </a:r>
            <a:r>
              <a:rPr lang="en-US" altLang="ja-JP" sz="2400" b="0" dirty="0" smtClean="0">
                <a:solidFill>
                  <a:srgbClr val="FF0000"/>
                </a:solidFill>
              </a:rPr>
              <a:t>localized galvanic </a:t>
            </a:r>
            <a:r>
              <a:rPr lang="en-US" altLang="ja-JP" sz="2400" b="0" dirty="0">
                <a:solidFill>
                  <a:srgbClr val="FF0000"/>
                </a:solidFill>
              </a:rPr>
              <a:t>corrosion</a:t>
            </a:r>
            <a:r>
              <a:rPr lang="en-US" altLang="ja-JP" sz="2400" b="0" dirty="0"/>
              <a:t> </a:t>
            </a:r>
            <a:r>
              <a:rPr lang="en-US" altLang="ja-JP" sz="2400" b="0" dirty="0" smtClean="0"/>
              <a:t>was developed.</a:t>
            </a:r>
          </a:p>
          <a:p>
            <a:pPr defTabSz="179388"/>
            <a:r>
              <a:rPr lang="en-US" altLang="ja-JP" sz="2400" b="0" dirty="0" smtClean="0"/>
              <a:t>It takes the followings into account.</a:t>
            </a:r>
            <a:br>
              <a:rPr lang="en-US" altLang="ja-JP" sz="2400" b="0" dirty="0" smtClean="0"/>
            </a:br>
            <a:r>
              <a:rPr lang="en-US" altLang="ja-JP" sz="2400" b="0" dirty="0" smtClean="0"/>
              <a:t>		</a:t>
            </a:r>
            <a:r>
              <a:rPr lang="en-US" altLang="ja-JP" sz="2400" b="1" dirty="0" smtClean="0"/>
              <a:t>&gt;</a:t>
            </a:r>
            <a:r>
              <a:rPr lang="en-US" altLang="ja-JP" sz="2400" b="0" dirty="0" smtClean="0"/>
              <a:t> electrophoresis 						</a:t>
            </a:r>
            <a:r>
              <a:rPr lang="en-US" altLang="ja-JP" sz="2400" b="1" dirty="0" smtClean="0"/>
              <a:t>&gt;</a:t>
            </a:r>
            <a:r>
              <a:rPr lang="en-US" altLang="ja-JP" sz="2400" b="0" dirty="0" smtClean="0"/>
              <a:t> mass diffusion</a:t>
            </a:r>
            <a:br>
              <a:rPr lang="en-US" altLang="ja-JP" sz="2400" b="0" dirty="0" smtClean="0"/>
            </a:br>
            <a:r>
              <a:rPr lang="en-US" altLang="ja-JP" sz="2400" b="0" dirty="0" smtClean="0"/>
              <a:t>		</a:t>
            </a:r>
            <a:r>
              <a:rPr lang="en-US" altLang="ja-JP" sz="2400" b="1" dirty="0" smtClean="0"/>
              <a:t>&gt;</a:t>
            </a:r>
            <a:r>
              <a:rPr lang="en-US" altLang="ja-JP" sz="2400" b="0" dirty="0" smtClean="0"/>
              <a:t> chemical reactions				</a:t>
            </a:r>
            <a:r>
              <a:rPr lang="en-US" altLang="ja-JP" sz="2400" b="1" dirty="0" smtClean="0"/>
              <a:t>&gt;</a:t>
            </a:r>
            <a:r>
              <a:rPr lang="en-US" altLang="ja-JP" sz="2400" dirty="0" smtClean="0"/>
              <a:t> </a:t>
            </a:r>
            <a:r>
              <a:rPr lang="en-US" altLang="ja-JP" sz="2400" b="0" dirty="0" smtClean="0"/>
              <a:t>moving boundaries</a:t>
            </a:r>
            <a:br>
              <a:rPr lang="en-US" altLang="ja-JP" sz="2400" b="0" dirty="0" smtClean="0"/>
            </a:br>
            <a:r>
              <a:rPr lang="en-US" altLang="ja-JP" sz="2400" b="0" dirty="0" smtClean="0"/>
              <a:t>		</a:t>
            </a:r>
            <a:r>
              <a:rPr lang="en-US" altLang="ja-JP" sz="2400" b="1" dirty="0" smtClean="0"/>
              <a:t>&gt;</a:t>
            </a:r>
            <a:r>
              <a:rPr lang="en-US" altLang="ja-JP" sz="2400" b="0" dirty="0" smtClean="0"/>
              <a:t> </a:t>
            </a:r>
            <a:r>
              <a:rPr lang="en-US" altLang="ja-JP" sz="2400" b="0" dirty="0" smtClean="0">
                <a:solidFill>
                  <a:srgbClr val="FF00FF"/>
                </a:solidFill>
              </a:rPr>
              <a:t>mass conservation</a:t>
            </a:r>
            <a:r>
              <a:rPr lang="en-US" altLang="ja-JP" sz="2400" b="0" dirty="0" smtClean="0"/>
              <a:t>				</a:t>
            </a:r>
            <a:r>
              <a:rPr lang="en-US" altLang="ja-JP" sz="2400" b="1" dirty="0" smtClean="0"/>
              <a:t>&gt; </a:t>
            </a:r>
            <a:r>
              <a:rPr lang="en-US" altLang="ja-JP" sz="2400" b="0" dirty="0" err="1" smtClean="0">
                <a:solidFill>
                  <a:srgbClr val="FF00FF"/>
                </a:solidFill>
              </a:rPr>
              <a:t>electroneutrality</a:t>
            </a:r>
            <a:r>
              <a:rPr lang="en-US" altLang="ja-JP" sz="2400" dirty="0" smtClean="0"/>
              <a:t/>
            </a:r>
            <a:br>
              <a:rPr lang="en-US" altLang="ja-JP" sz="2400" dirty="0" smtClean="0"/>
            </a:br>
            <a:r>
              <a:rPr lang="en-US" altLang="ja-JP" sz="2400" dirty="0" smtClean="0"/>
              <a:t>		</a:t>
            </a:r>
            <a:r>
              <a:rPr lang="en-US" altLang="ja-JP" sz="2400" b="1" dirty="0" smtClean="0"/>
              <a:t>&gt;</a:t>
            </a:r>
            <a:r>
              <a:rPr lang="en-US" altLang="ja-JP" sz="2400" dirty="0" smtClean="0"/>
              <a:t> </a:t>
            </a:r>
            <a:r>
              <a:rPr lang="en-US" altLang="ja-JP" sz="2400" dirty="0" smtClean="0">
                <a:solidFill>
                  <a:srgbClr val="C00000"/>
                </a:solidFill>
              </a:rPr>
              <a:t>implicit time integration</a:t>
            </a:r>
            <a:endParaRPr lang="en-US" altLang="ja-JP" sz="2400" b="0" dirty="0" smtClean="0">
              <a:solidFill>
                <a:srgbClr val="C00000"/>
              </a:solidFill>
            </a:endParaRPr>
          </a:p>
          <a:p>
            <a:r>
              <a:rPr lang="en-US" altLang="ja-JP" sz="2400" b="0" dirty="0" smtClean="0"/>
              <a:t>A validation test with GC/Al composite revealed that our method was able to reproduce the distributions of pH</a:t>
            </a:r>
            <a:r>
              <a:rPr lang="en-US" altLang="ja-JP" sz="2400" b="0" dirty="0"/>
              <a:t> </a:t>
            </a:r>
            <a:r>
              <a:rPr lang="en-US" altLang="ja-JP" sz="2400" b="0" dirty="0" smtClean="0"/>
              <a:t>and white sludge, and corrosion current approximately.</a:t>
            </a:r>
          </a:p>
          <a:p>
            <a:r>
              <a:rPr lang="en-US" altLang="ja-JP" sz="2400" u="sng" kern="1200" dirty="0" smtClean="0">
                <a:solidFill>
                  <a:sysClr val="windowText" lastClr="000000"/>
                </a:solidFill>
              </a:rPr>
              <a:t>A practical method for localized galvanic corrosion analysis is almost established.</a:t>
            </a:r>
            <a:endParaRPr lang="en-US" altLang="ja-JP" sz="2400" u="sng"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31</a:t>
            </a:fld>
            <a:endParaRPr lang="ja-JP" altLang="en-US" dirty="0"/>
          </a:p>
        </p:txBody>
      </p:sp>
      <p:sp>
        <p:nvSpPr>
          <p:cNvPr id="5" name="テキスト ボックス 4"/>
          <p:cNvSpPr txBox="1"/>
          <p:nvPr/>
        </p:nvSpPr>
        <p:spPr>
          <a:xfrm>
            <a:off x="2189831" y="5553236"/>
            <a:ext cx="4753225" cy="461665"/>
          </a:xfrm>
          <a:prstGeom prst="rect">
            <a:avLst/>
          </a:prstGeom>
          <a:solidFill>
            <a:schemeClr val="bg1">
              <a:lumMod val="85000"/>
            </a:schemeClr>
          </a:solidFill>
          <a:scene3d>
            <a:camera prst="orthographicFront"/>
            <a:lightRig rig="threePt" dir="t"/>
          </a:scene3d>
          <a:sp3d>
            <a:bevelT/>
          </a:sp3d>
        </p:spPr>
        <p:txBody>
          <a:bodyPr wrap="none" rtlCol="0">
            <a:spAutoFit/>
          </a:bodyPr>
          <a:lstStyle/>
          <a:p>
            <a:pPr algn="ctr"/>
            <a:r>
              <a:rPr kumimoji="1" lang="en-US" altLang="ja-JP" sz="2400" dirty="0" smtClean="0"/>
              <a:t>Thank you for your kind attention.</a:t>
            </a:r>
            <a:endParaRPr kumimoji="1" lang="ja-JP" altLang="en-US" sz="2400" dirty="0"/>
          </a:p>
        </p:txBody>
      </p:sp>
    </p:spTree>
    <p:extLst>
      <p:ext uri="{BB962C8B-B14F-4D97-AF65-F5344CB8AC3E}">
        <p14:creationId xmlns:p14="http://schemas.microsoft.com/office/powerpoint/2010/main" val="2702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Issues in Corrosion Rate Evaluation</a:t>
            </a:r>
            <a:endParaRPr kumimoji="1" lang="ja-JP" altLang="en-US" dirty="0"/>
          </a:p>
        </p:txBody>
      </p:sp>
      <mc:AlternateContent xmlns:mc="http://schemas.openxmlformats.org/markup-compatibility/2006" xmlns:a14="http://schemas.microsoft.com/office/drawing/2010/main">
        <mc:Choice Requires="a14">
          <p:sp>
            <p:nvSpPr>
              <p:cNvPr id="9" name="コンテンツ プレースホルダー 8"/>
              <p:cNvSpPr>
                <a:spLocks noGrp="1"/>
              </p:cNvSpPr>
              <p:nvPr>
                <p:ph idx="1"/>
              </p:nvPr>
            </p:nvSpPr>
            <p:spPr/>
            <p:txBody>
              <a:bodyPr>
                <a:noAutofit/>
              </a:bodyPr>
              <a:lstStyle/>
              <a:p>
                <a:pPr marL="0" indent="0">
                  <a:buNone/>
                </a:pPr>
                <a:r>
                  <a:rPr lang="en-US" altLang="ja-JP" sz="2800" b="1" i="1" u="sng" dirty="0" smtClean="0">
                    <a:effectLst>
                      <a:outerShdw blurRad="38100" dist="38100" dir="2700000" algn="tl">
                        <a:srgbClr val="000000">
                          <a:alpha val="43137"/>
                        </a:srgbClr>
                      </a:outerShdw>
                    </a:effectLst>
                  </a:rPr>
                  <a:t>Issues in traditional </a:t>
                </a:r>
                <a:r>
                  <a:rPr lang="en-US" altLang="ja-JP" sz="2800" b="1" i="1" u="sng" dirty="0" smtClean="0">
                    <a:solidFill>
                      <a:srgbClr val="0000CC"/>
                    </a:solidFill>
                    <a:effectLst>
                      <a:outerShdw blurRad="38100" dist="38100" dir="2700000" algn="tl">
                        <a:srgbClr val="000000">
                          <a:alpha val="43137"/>
                        </a:srgbClr>
                      </a:outerShdw>
                    </a:effectLst>
                  </a:rPr>
                  <a:t>Experimental</a:t>
                </a:r>
                <a:r>
                  <a:rPr lang="en-US" altLang="ja-JP" sz="2800" b="1" i="1" u="sng" dirty="0" smtClean="0">
                    <a:effectLst>
                      <a:outerShdw blurRad="38100" dist="38100" dir="2700000" algn="tl">
                        <a:srgbClr val="000000">
                          <a:alpha val="43137"/>
                        </a:srgbClr>
                      </a:outerShdw>
                    </a:effectLst>
                  </a:rPr>
                  <a:t> Evaluation:</a:t>
                </a:r>
                <a:endParaRPr lang="en-US" altLang="ja-JP" sz="2800" b="1" i="1" u="sng" dirty="0">
                  <a:effectLst>
                    <a:outerShdw blurRad="38100" dist="38100" dir="2700000" algn="tl">
                      <a:srgbClr val="000000">
                        <a:alpha val="43137"/>
                      </a:srgbClr>
                    </a:outerShdw>
                  </a:effectLst>
                </a:endParaRPr>
              </a:p>
              <a:p>
                <a:r>
                  <a:rPr lang="en-US" altLang="ja-JP" sz="2800" b="0" dirty="0" smtClean="0"/>
                  <a:t>A large number of tests are required.</a:t>
                </a:r>
              </a:p>
              <a:p>
                <a:r>
                  <a:rPr lang="en-US" altLang="ja-JP" sz="2800" b="0" dirty="0" smtClean="0"/>
                  <a:t>It costs high in terms of time and money.</a:t>
                </a:r>
              </a:p>
              <a:p>
                <a:endParaRPr lang="en-US" altLang="ja-JP" sz="1600" b="0" dirty="0" smtClean="0"/>
              </a:p>
              <a:p>
                <a:pPr marL="0" indent="0">
                  <a:buNone/>
                </a:pPr>
                <a:r>
                  <a:rPr lang="en-US" altLang="ja-JP" sz="2800" b="1" i="1" u="sng" dirty="0" smtClean="0">
                    <a:effectLst>
                      <a:outerShdw blurRad="38100" dist="38100" dir="2700000" algn="tl">
                        <a:srgbClr val="000000">
                          <a:alpha val="43137"/>
                        </a:srgbClr>
                      </a:outerShdw>
                    </a:effectLst>
                  </a:rPr>
                  <a:t>Issues in recent </a:t>
                </a:r>
                <a:r>
                  <a:rPr lang="en-US" altLang="ja-JP" sz="2800" b="1" i="1" u="sng" dirty="0" smtClean="0">
                    <a:solidFill>
                      <a:srgbClr val="FF0000"/>
                    </a:solidFill>
                    <a:effectLst>
                      <a:outerShdw blurRad="38100" dist="38100" dir="2700000" algn="tl">
                        <a:srgbClr val="000000">
                          <a:alpha val="43137"/>
                        </a:srgbClr>
                      </a:outerShdw>
                    </a:effectLst>
                  </a:rPr>
                  <a:t>Numerical</a:t>
                </a:r>
                <a:r>
                  <a:rPr lang="en-US" altLang="ja-JP" sz="2800" b="1" i="1" u="sng" dirty="0" smtClean="0">
                    <a:effectLst>
                      <a:outerShdw blurRad="38100" dist="38100" dir="2700000" algn="tl">
                        <a:srgbClr val="000000">
                          <a:alpha val="43137"/>
                        </a:srgbClr>
                      </a:outerShdw>
                    </a:effectLst>
                  </a:rPr>
                  <a:t> Evaluation:</a:t>
                </a:r>
              </a:p>
              <a:p>
                <a:r>
                  <a:rPr lang="en-US" altLang="ja-JP" sz="2800" dirty="0" smtClean="0"/>
                  <a:t>A complicated </a:t>
                </a:r>
                <a:r>
                  <a:rPr lang="en-US" altLang="ja-JP" sz="2800" dirty="0" smtClean="0">
                    <a:solidFill>
                      <a:srgbClr val="FF9900"/>
                    </a:solidFill>
                  </a:rPr>
                  <a:t>multi-physics</a:t>
                </a:r>
                <a:r>
                  <a:rPr lang="en-US" altLang="ja-JP" sz="2800" dirty="0" smtClean="0"/>
                  <a:t> formulation is required.</a:t>
                </a:r>
                <a:br>
                  <a:rPr lang="en-US" altLang="ja-JP" sz="2800" dirty="0" smtClean="0"/>
                </a:br>
                <a:r>
                  <a:rPr lang="en-US" altLang="ja-JP" sz="2400" dirty="0" smtClean="0"/>
                  <a:t>(i.e., electrostatics, mass transport, and chemical reactions.)</a:t>
                </a:r>
                <a:endParaRPr lang="en-US" altLang="ja-JP" sz="2400" b="0" dirty="0" smtClean="0"/>
              </a:p>
              <a:p>
                <a:r>
                  <a:rPr lang="en-US" altLang="ja-JP" sz="2800" dirty="0" smtClean="0"/>
                  <a:t>A few</a:t>
                </a:r>
                <a:r>
                  <a:rPr lang="en-US" altLang="ja-JP" sz="2800" b="0" dirty="0" smtClean="0"/>
                  <a:t> constraints are difficult to be satisfied.</a:t>
                </a:r>
                <a:br>
                  <a:rPr lang="en-US" altLang="ja-JP" sz="2800" b="0" dirty="0" smtClean="0"/>
                </a:br>
                <a:r>
                  <a:rPr lang="en-US" altLang="ja-JP" sz="2400" b="0" dirty="0" smtClean="0"/>
                  <a:t>(i.e., </a:t>
                </a:r>
                <a:r>
                  <a:rPr lang="en-US" altLang="ja-JP" sz="2400" b="0" dirty="0" smtClean="0">
                    <a:solidFill>
                      <a:srgbClr val="FF00FF"/>
                    </a:solidFill>
                  </a:rPr>
                  <a:t>mass conservation </a:t>
                </a:r>
                <a:r>
                  <a:rPr lang="en-US" altLang="ja-JP" sz="2400" b="0" dirty="0" smtClean="0"/>
                  <a:t>and </a:t>
                </a:r>
                <a:r>
                  <a:rPr lang="en-US" altLang="ja-JP" sz="2400" b="0" dirty="0" err="1" smtClean="0">
                    <a:solidFill>
                      <a:srgbClr val="FF00FF"/>
                    </a:solidFill>
                  </a:rPr>
                  <a:t>electroneutrarity</a:t>
                </a:r>
                <a:r>
                  <a:rPr lang="en-US" altLang="ja-JP" sz="2400" b="0" dirty="0" smtClean="0"/>
                  <a:t>)</a:t>
                </a:r>
              </a:p>
              <a:p>
                <a:r>
                  <a:rPr lang="en-US" altLang="ja-JP" sz="2800" dirty="0" smtClean="0">
                    <a:solidFill>
                      <a:srgbClr val="C00000"/>
                    </a:solidFill>
                  </a:rPr>
                  <a:t>Explicit time integration is </a:t>
                </a:r>
                <a:r>
                  <a:rPr lang="en-US" altLang="ja-JP" sz="2800" dirty="0" smtClean="0"/>
                  <a:t>easy to implement but </a:t>
                </a:r>
                <a:r>
                  <a:rPr lang="en-US" altLang="ja-JP" sz="2800" dirty="0" smtClean="0">
                    <a:solidFill>
                      <a:srgbClr val="C00000"/>
                    </a:solidFill>
                  </a:rPr>
                  <a:t>slow</a:t>
                </a:r>
                <a:r>
                  <a:rPr lang="en-US" altLang="ja-JP" sz="2800" dirty="0" smtClean="0"/>
                  <a:t> due to the Courant (CFL) condition.</a:t>
                </a:r>
                <a:br>
                  <a:rPr lang="en-US" altLang="ja-JP" sz="2800" dirty="0" smtClean="0"/>
                </a:br>
                <a:r>
                  <a:rPr lang="en-US" altLang="ja-JP" sz="2400" dirty="0" smtClean="0"/>
                  <a:t>(i.e., Speed of H</a:t>
                </a:r>
                <a:r>
                  <a:rPr lang="en-US" altLang="ja-JP" sz="2400" baseline="30000" dirty="0" smtClean="0"/>
                  <a:t>+</a:t>
                </a:r>
                <a:r>
                  <a:rPr lang="en-US" altLang="ja-JP" sz="2400" dirty="0" smtClean="0"/>
                  <a:t> ion is fast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oMath>
                </a14:m>
                <a:r>
                  <a:rPr lang="en-US" altLang="ja-JP" sz="2400" dirty="0" smtClean="0"/>
                  <a:t> </a:t>
                </a:r>
                <a14:m>
                  <m:oMath xmlns:m="http://schemas.openxmlformats.org/officeDocument/2006/math">
                    <m:r>
                      <m:rPr>
                        <m:sty m:val="p"/>
                      </m:rPr>
                      <a:rPr lang="en-US" altLang="ja-JP" sz="2400" b="0" i="0" dirty="0" smtClean="0">
                        <a:latin typeface="Cambria Math" panose="02040503050406030204" pitchFamily="18" charset="0"/>
                      </a:rPr>
                      <m:t>Δ</m:t>
                    </m:r>
                    <m:r>
                      <a:rPr lang="en-US" altLang="ja-JP" sz="2400" b="0" i="1" dirty="0" smtClean="0">
                        <a:latin typeface="Cambria Math" panose="02040503050406030204" pitchFamily="18" charset="0"/>
                      </a:rPr>
                      <m:t>𝑡</m:t>
                    </m:r>
                  </m:oMath>
                </a14:m>
                <a:r>
                  <a:rPr lang="en-US" altLang="ja-JP" sz="2400" dirty="0" smtClean="0"/>
                  <a:t> should be small.)</a:t>
                </a:r>
                <a:endParaRPr lang="en-US" altLang="ja-JP" sz="2400" b="0" dirty="0" smtClean="0"/>
              </a:p>
            </p:txBody>
          </p:sp>
        </mc:Choice>
        <mc:Fallback xmlns="">
          <p:sp>
            <p:nvSpPr>
              <p:cNvPr id="9" name="コンテンツ プレースホルダー 8"/>
              <p:cNvSpPr>
                <a:spLocks noGrp="1" noRot="1" noChangeAspect="1" noMove="1" noResize="1" noEditPoints="1" noAdjustHandles="1" noChangeArrowheads="1" noChangeShapeType="1" noTextEdit="1"/>
              </p:cNvSpPr>
              <p:nvPr>
                <p:ph idx="1"/>
              </p:nvPr>
            </p:nvSpPr>
            <p:spPr>
              <a:blipFill>
                <a:blip r:embed="rId3"/>
                <a:stretch>
                  <a:fillRect l="-2539" t="-2006" r="-212"/>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4</a:t>
            </a:fld>
            <a:endParaRPr lang="ja-JP" altLang="en-US" dirty="0"/>
          </a:p>
        </p:txBody>
      </p:sp>
    </p:spTree>
    <p:extLst>
      <p:ext uri="{BB962C8B-B14F-4D97-AF65-F5344CB8AC3E}">
        <p14:creationId xmlns:p14="http://schemas.microsoft.com/office/powerpoint/2010/main" val="274988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Conventional Corrosion Simulations</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302208152"/>
              </p:ext>
            </p:extLst>
          </p:nvPr>
        </p:nvGraphicFramePr>
        <p:xfrm>
          <a:off x="233487" y="908720"/>
          <a:ext cx="8677025" cy="2651760"/>
        </p:xfrm>
        <a:graphic>
          <a:graphicData uri="http://schemas.openxmlformats.org/drawingml/2006/table">
            <a:tbl>
              <a:tblPr firstRow="1" bandRow="1">
                <a:tableStyleId>{7E9639D4-E3E2-4D34-9284-5A2195B3D0D7}</a:tableStyleId>
              </a:tblPr>
              <a:tblGrid>
                <a:gridCol w="2855283">
                  <a:extLst>
                    <a:ext uri="{9D8B030D-6E8A-4147-A177-3AD203B41FA5}">
                      <a16:colId xmlns:a16="http://schemas.microsoft.com/office/drawing/2014/main" val="20000"/>
                    </a:ext>
                  </a:extLst>
                </a:gridCol>
                <a:gridCol w="2132070">
                  <a:extLst>
                    <a:ext uri="{9D8B030D-6E8A-4147-A177-3AD203B41FA5}">
                      <a16:colId xmlns:a16="http://schemas.microsoft.com/office/drawing/2014/main" val="20001"/>
                    </a:ext>
                  </a:extLst>
                </a:gridCol>
                <a:gridCol w="1853832">
                  <a:extLst>
                    <a:ext uri="{9D8B030D-6E8A-4147-A177-3AD203B41FA5}">
                      <a16:colId xmlns:a16="http://schemas.microsoft.com/office/drawing/2014/main" val="20002"/>
                    </a:ext>
                  </a:extLst>
                </a:gridCol>
                <a:gridCol w="1835840">
                  <a:extLst>
                    <a:ext uri="{9D8B030D-6E8A-4147-A177-3AD203B41FA5}">
                      <a16:colId xmlns:a16="http://schemas.microsoft.com/office/drawing/2014/main" val="20003"/>
                    </a:ext>
                  </a:extLst>
                </a:gridCol>
              </a:tblGrid>
              <a:tr h="663464">
                <a:tc>
                  <a:txBody>
                    <a:bodyPr/>
                    <a:lstStyle/>
                    <a:p>
                      <a:endParaRPr kumimoji="1" lang="ja-JP" altLang="en-US" sz="2400" dirty="0"/>
                    </a:p>
                  </a:txBody>
                  <a:tcPr/>
                </a:tc>
                <a:tc>
                  <a:txBody>
                    <a:bodyPr/>
                    <a:lstStyle/>
                    <a:p>
                      <a:pPr algn="ctr"/>
                      <a:r>
                        <a:rPr kumimoji="1" lang="en-US" altLang="ja-JP" sz="2400" b="0" dirty="0" smtClean="0"/>
                        <a:t>K. L. Heppner</a:t>
                      </a:r>
                      <a:br>
                        <a:rPr kumimoji="1" lang="en-US" altLang="ja-JP" sz="2400" b="0" dirty="0" smtClean="0"/>
                      </a:br>
                      <a:r>
                        <a:rPr kumimoji="1" lang="en-US" altLang="ja-JP" sz="2400" b="0" dirty="0" smtClean="0"/>
                        <a:t>et al.</a:t>
                      </a:r>
                      <a:r>
                        <a:rPr kumimoji="1" lang="en-US" altLang="ja-JP" sz="2400" b="0" baseline="30000" dirty="0" smtClean="0"/>
                        <a:t>[1]</a:t>
                      </a:r>
                    </a:p>
                  </a:txBody>
                  <a:tcPr/>
                </a:tc>
                <a:tc>
                  <a:txBody>
                    <a:bodyPr/>
                    <a:lstStyle/>
                    <a:p>
                      <a:pPr algn="ctr"/>
                      <a:r>
                        <a:rPr kumimoji="1" lang="en-US" altLang="ja-JP" sz="2400" b="0" dirty="0" smtClean="0"/>
                        <a:t>S. </a:t>
                      </a:r>
                      <a:r>
                        <a:rPr kumimoji="1" lang="en-US" altLang="ja-JP" sz="2400" b="0" dirty="0" err="1" smtClean="0"/>
                        <a:t>Scheiner</a:t>
                      </a:r>
                      <a:r>
                        <a:rPr kumimoji="1" lang="en-US" altLang="ja-JP" sz="2400" b="0" baseline="0" dirty="0" smtClean="0"/>
                        <a:t/>
                      </a:r>
                      <a:br>
                        <a:rPr kumimoji="1" lang="en-US" altLang="ja-JP" sz="2400" b="0" baseline="0" dirty="0" smtClean="0"/>
                      </a:br>
                      <a:r>
                        <a:rPr kumimoji="1" lang="en-US" altLang="ja-JP" sz="2400" b="0" baseline="0" dirty="0" smtClean="0"/>
                        <a:t>et al.</a:t>
                      </a:r>
                      <a:r>
                        <a:rPr kumimoji="1" lang="en-US" altLang="ja-JP" sz="2400" b="0" baseline="30000" dirty="0" smtClean="0"/>
                        <a:t>[2]</a:t>
                      </a:r>
                      <a:endParaRPr kumimoji="1" lang="ja-JP" altLang="en-US" sz="2400" b="0" baseline="30000" dirty="0"/>
                    </a:p>
                  </a:txBody>
                  <a:tcPr/>
                </a:tc>
                <a:tc>
                  <a:txBody>
                    <a:bodyPr/>
                    <a:lstStyle/>
                    <a:p>
                      <a:pPr algn="ctr"/>
                      <a:r>
                        <a:rPr kumimoji="1" lang="en-US" altLang="ja-JP" sz="2400" b="0" u="none" strike="noStrike" kern="1200" cap="none" spc="0" normalizeH="0" baseline="0" noProof="0" dirty="0" smtClean="0">
                          <a:ln>
                            <a:noFill/>
                          </a:ln>
                          <a:effectLst/>
                          <a:uLnTx/>
                          <a:uFillTx/>
                        </a:rPr>
                        <a:t>Y. </a:t>
                      </a:r>
                      <a:r>
                        <a:rPr kumimoji="1" lang="en-US" altLang="ja-JP" sz="2400" b="0" u="none" strike="noStrike" kern="1200" cap="none" spc="0" normalizeH="0" baseline="0" noProof="0" dirty="0" err="1" smtClean="0">
                          <a:ln>
                            <a:noFill/>
                          </a:ln>
                          <a:effectLst/>
                          <a:uLnTx/>
                          <a:uFillTx/>
                        </a:rPr>
                        <a:t>Onishi</a:t>
                      </a:r>
                      <a:r>
                        <a:rPr kumimoji="1" lang="en-US" altLang="ja-JP" sz="2400" b="0" u="none" strike="noStrike" kern="1200" cap="none" spc="0" normalizeH="0" baseline="0" noProof="0" dirty="0" smtClean="0">
                          <a:ln>
                            <a:noFill/>
                          </a:ln>
                          <a:effectLst/>
                          <a:uLnTx/>
                          <a:uFillTx/>
                        </a:rPr>
                        <a:t/>
                      </a:r>
                      <a:br>
                        <a:rPr kumimoji="1" lang="en-US" altLang="ja-JP" sz="2400" b="0" u="none" strike="noStrike" kern="1200" cap="none" spc="0" normalizeH="0" baseline="0" noProof="0" dirty="0" smtClean="0">
                          <a:ln>
                            <a:noFill/>
                          </a:ln>
                          <a:effectLst/>
                          <a:uLnTx/>
                          <a:uFillTx/>
                        </a:rPr>
                      </a:br>
                      <a:r>
                        <a:rPr kumimoji="1" lang="en-US" altLang="ja-JP" sz="2400" b="0" u="none" strike="noStrike" kern="1200" cap="none" spc="0" normalizeH="0" baseline="0" noProof="0" dirty="0" smtClean="0">
                          <a:ln>
                            <a:noFill/>
                          </a:ln>
                          <a:effectLst/>
                          <a:uLnTx/>
                          <a:uFillTx/>
                        </a:rPr>
                        <a:t>et al.</a:t>
                      </a:r>
                      <a:r>
                        <a:rPr kumimoji="1" lang="en-US" altLang="ja-JP" sz="2400" b="0" u="none" strike="noStrike" kern="1200" cap="none" spc="0" normalizeH="0" baseline="30000" noProof="0" dirty="0" smtClean="0">
                          <a:ln>
                            <a:noFill/>
                          </a:ln>
                          <a:effectLst/>
                          <a:uLnTx/>
                          <a:uFillTx/>
                        </a:rPr>
                        <a:t>[3]</a:t>
                      </a:r>
                      <a:endParaRPr kumimoji="1" lang="en-US" altLang="ja-JP" sz="2400" b="0" i="1" baseline="30000" dirty="0" smtClean="0">
                        <a:solidFill>
                          <a:schemeClr val="tx1"/>
                        </a:solidFill>
                      </a:endParaRPr>
                    </a:p>
                  </a:txBody>
                  <a:tcPr/>
                </a:tc>
                <a:extLst>
                  <a:ext uri="{0D108BD9-81ED-4DB2-BD59-A6C34878D82A}">
                    <a16:rowId xmlns:a16="http://schemas.microsoft.com/office/drawing/2014/main" val="10000"/>
                  </a:ext>
                </a:extLst>
              </a:tr>
              <a:tr h="444221">
                <a:tc>
                  <a:txBody>
                    <a:bodyPr/>
                    <a:lstStyle/>
                    <a:p>
                      <a:r>
                        <a:rPr kumimoji="1" lang="en-US" altLang="ja-JP" sz="2400" dirty="0" smtClean="0"/>
                        <a:t>Multi-physics</a:t>
                      </a:r>
                    </a:p>
                  </a:txBody>
                  <a:tcPr>
                    <a:solidFill>
                      <a:schemeClr val="bg1">
                        <a:lumMod val="95000"/>
                      </a:schemeClr>
                    </a:solidFill>
                  </a:tcPr>
                </a:tc>
                <a:tc>
                  <a:txBody>
                    <a:bodyPr/>
                    <a:lstStyle/>
                    <a:p>
                      <a:pPr algn="ctr"/>
                      <a:r>
                        <a:rPr lang="ja-JP" altLang="en-US" sz="2400" b="1" dirty="0" smtClean="0">
                          <a:solidFill>
                            <a:srgbClr val="00CC88"/>
                          </a:solidFill>
                          <a:sym typeface="Wingdings" panose="05000000000000000000" pitchFamily="2" charset="2"/>
                        </a:rPr>
                        <a:t></a:t>
                      </a:r>
                      <a:endParaRPr kumimoji="1" lang="ja-JP" altLang="en-US" sz="2400" b="1" dirty="0">
                        <a:solidFill>
                          <a:srgbClr val="00CC88"/>
                        </a:solidFill>
                      </a:endParaRPr>
                    </a:p>
                  </a:txBody>
                  <a:tcPr>
                    <a:solidFill>
                      <a:schemeClr val="bg1">
                        <a:lumMod val="95000"/>
                      </a:schemeClr>
                    </a:solidFill>
                  </a:tcPr>
                </a:tc>
                <a:tc>
                  <a:txBody>
                    <a:bodyPr/>
                    <a:lstStyle/>
                    <a:p>
                      <a:pPr algn="ctr"/>
                      <a:r>
                        <a:rPr lang="en-US" altLang="ja-JP" sz="2400" b="1" dirty="0" smtClean="0">
                          <a:solidFill>
                            <a:srgbClr val="FF0000"/>
                          </a:solidFill>
                        </a:rPr>
                        <a:t>✗</a:t>
                      </a:r>
                      <a:endParaRPr kumimoji="1" lang="ja-JP" altLang="en-US" sz="2400" b="1" dirty="0">
                        <a:solidFill>
                          <a:srgbClr val="FF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CC88"/>
                          </a:solidFill>
                          <a:sym typeface="Wingdings" panose="05000000000000000000" pitchFamily="2" charset="2"/>
                        </a:rPr>
                        <a:t></a:t>
                      </a:r>
                      <a:endParaRPr kumimoji="1" lang="ja-JP" altLang="en-US" sz="2400" b="1" dirty="0" smtClean="0">
                        <a:solidFill>
                          <a:srgbClr val="00CC88"/>
                        </a:solidFill>
                      </a:endParaRPr>
                    </a:p>
                  </a:txBody>
                  <a:tcPr>
                    <a:solidFill>
                      <a:schemeClr val="bg1">
                        <a:lumMod val="95000"/>
                      </a:schemeClr>
                    </a:solidFill>
                  </a:tcPr>
                </a:tc>
                <a:extLst>
                  <a:ext uri="{0D108BD9-81ED-4DB2-BD59-A6C34878D82A}">
                    <a16:rowId xmlns:a16="http://schemas.microsoft.com/office/drawing/2014/main" val="10001"/>
                  </a:ext>
                </a:extLst>
              </a:tr>
              <a:tr h="375001">
                <a:tc>
                  <a:txBody>
                    <a:bodyPr/>
                    <a:lstStyle/>
                    <a:p>
                      <a:r>
                        <a:rPr kumimoji="1" lang="en-US" altLang="ja-JP" sz="2400" dirty="0" smtClean="0"/>
                        <a:t>Mass conservation</a:t>
                      </a:r>
                      <a:endParaRPr kumimoji="1" lang="ja-JP" altLang="en-US" sz="2400" dirty="0"/>
                    </a:p>
                  </a:txBody>
                  <a:tcPr>
                    <a:solidFill>
                      <a:schemeClr val="bg1">
                        <a:lumMod val="95000"/>
                      </a:schemeClr>
                    </a:solidFill>
                  </a:tcPr>
                </a:tc>
                <a:tc>
                  <a:txBody>
                    <a:bodyPr/>
                    <a:lstStyle/>
                    <a:p>
                      <a:pPr algn="ctr"/>
                      <a:r>
                        <a:rPr lang="en-US" altLang="ja-JP" sz="2400" b="1" dirty="0" smtClean="0">
                          <a:solidFill>
                            <a:srgbClr val="FF0000"/>
                          </a:solidFill>
                        </a:rPr>
                        <a:t>✗</a:t>
                      </a:r>
                      <a:endParaRPr kumimoji="1" lang="ja-JP" altLang="en-US" sz="2400" b="1" dirty="0">
                        <a:solidFill>
                          <a:srgbClr val="FF0000"/>
                        </a:solidFill>
                      </a:endParaRPr>
                    </a:p>
                  </a:txBody>
                  <a:tcPr>
                    <a:solidFill>
                      <a:schemeClr val="bg1">
                        <a:lumMod val="95000"/>
                      </a:schemeClr>
                    </a:solidFill>
                  </a:tcPr>
                </a:tc>
                <a:tc>
                  <a:txBody>
                    <a:bodyPr/>
                    <a:lstStyle/>
                    <a:p>
                      <a:pPr algn="ctr"/>
                      <a:r>
                        <a:rPr lang="ja-JP" altLang="en-US" sz="2400" b="1" dirty="0" smtClean="0">
                          <a:solidFill>
                            <a:srgbClr val="00CC88"/>
                          </a:solidFill>
                          <a:sym typeface="Wingdings" panose="05000000000000000000" pitchFamily="2" charset="2"/>
                        </a:rPr>
                        <a:t></a:t>
                      </a:r>
                      <a:endParaRPr kumimoji="1" lang="ja-JP" altLang="en-US" sz="2400" b="1" dirty="0">
                        <a:solidFill>
                          <a:srgbClr val="00CC88"/>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CC88"/>
                          </a:solidFill>
                          <a:sym typeface="Wingdings" panose="05000000000000000000" pitchFamily="2" charset="2"/>
                        </a:rPr>
                        <a:t></a:t>
                      </a:r>
                      <a:endParaRPr kumimoji="1" lang="ja-JP" altLang="en-US" sz="2400" b="1" dirty="0" smtClean="0">
                        <a:solidFill>
                          <a:srgbClr val="00CC88"/>
                        </a:solidFill>
                      </a:endParaRPr>
                    </a:p>
                  </a:txBody>
                  <a:tcPr>
                    <a:solidFill>
                      <a:schemeClr val="bg1">
                        <a:lumMod val="95000"/>
                      </a:schemeClr>
                    </a:solidFill>
                  </a:tcPr>
                </a:tc>
                <a:extLst>
                  <a:ext uri="{0D108BD9-81ED-4DB2-BD59-A6C34878D82A}">
                    <a16:rowId xmlns:a16="http://schemas.microsoft.com/office/drawing/2014/main" val="2769578960"/>
                  </a:ext>
                </a:extLst>
              </a:tr>
              <a:tr h="407531">
                <a:tc>
                  <a:txBody>
                    <a:bodyPr/>
                    <a:lstStyle/>
                    <a:p>
                      <a:r>
                        <a:rPr kumimoji="1" lang="en-US" altLang="ja-JP" sz="2400" dirty="0" err="1" smtClean="0"/>
                        <a:t>Electroneutrarity</a:t>
                      </a:r>
                      <a:endParaRPr kumimoji="1" lang="ja-JP" altLang="en-US" sz="2400" dirty="0"/>
                    </a:p>
                  </a:txBody>
                  <a:tcPr>
                    <a:solidFill>
                      <a:schemeClr val="bg1">
                        <a:lumMod val="95000"/>
                      </a:schemeClr>
                    </a:solidFill>
                  </a:tcPr>
                </a:tc>
                <a:tc>
                  <a:txBody>
                    <a:bodyPr/>
                    <a:lstStyle/>
                    <a:p>
                      <a:pPr algn="ctr"/>
                      <a:r>
                        <a:rPr lang="ja-JP" altLang="en-US" sz="2400" b="1" dirty="0" smtClean="0">
                          <a:solidFill>
                            <a:srgbClr val="00CC88"/>
                          </a:solidFill>
                          <a:sym typeface="Wingdings" panose="05000000000000000000" pitchFamily="2" charset="2"/>
                        </a:rPr>
                        <a:t></a:t>
                      </a:r>
                      <a:endParaRPr kumimoji="1" lang="ja-JP" altLang="en-US" sz="2400" b="1" dirty="0">
                        <a:solidFill>
                          <a:srgbClr val="00CC88"/>
                        </a:solidFill>
                      </a:endParaRPr>
                    </a:p>
                  </a:txBody>
                  <a:tcPr>
                    <a:solidFill>
                      <a:schemeClr val="bg1">
                        <a:lumMod val="95000"/>
                      </a:schemeClr>
                    </a:solidFill>
                  </a:tcPr>
                </a:tc>
                <a:tc>
                  <a:txBody>
                    <a:bodyPr/>
                    <a:lstStyle/>
                    <a:p>
                      <a:pPr algn="ctr"/>
                      <a:r>
                        <a:rPr lang="en-US" altLang="ja-JP" sz="2400" b="1" dirty="0" smtClean="0">
                          <a:solidFill>
                            <a:srgbClr val="FF0000"/>
                          </a:solidFill>
                        </a:rPr>
                        <a:t>✗</a:t>
                      </a:r>
                      <a:endParaRPr kumimoji="1" lang="ja-JP" altLang="en-US" sz="2400" b="1" dirty="0" smtClean="0">
                        <a:solidFill>
                          <a:srgbClr val="FF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00CC88"/>
                          </a:solidFill>
                          <a:sym typeface="Wingdings" panose="05000000000000000000" pitchFamily="2" charset="2"/>
                        </a:rPr>
                        <a:t></a:t>
                      </a:r>
                      <a:endParaRPr kumimoji="1" lang="ja-JP" altLang="en-US" sz="2400" b="1" dirty="0" smtClean="0">
                        <a:solidFill>
                          <a:srgbClr val="00CC88"/>
                        </a:solidFill>
                      </a:endParaRPr>
                    </a:p>
                  </a:txBody>
                  <a:tcPr>
                    <a:solidFill>
                      <a:schemeClr val="bg1">
                        <a:lumMod val="95000"/>
                      </a:schemeClr>
                    </a:solidFill>
                  </a:tcPr>
                </a:tc>
                <a:extLst>
                  <a:ext uri="{0D108BD9-81ED-4DB2-BD59-A6C34878D82A}">
                    <a16:rowId xmlns:a16="http://schemas.microsoft.com/office/drawing/2014/main" val="10003"/>
                  </a:ext>
                </a:extLst>
              </a:tr>
              <a:tr h="375001">
                <a:tc>
                  <a:txBody>
                    <a:bodyPr/>
                    <a:lstStyle/>
                    <a:p>
                      <a:r>
                        <a:rPr kumimoji="1" lang="en-US" altLang="ja-JP" sz="2400" dirty="0" smtClean="0"/>
                        <a:t>Implicit integration</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smtClean="0">
                          <a:solidFill>
                            <a:srgbClr val="FF0000"/>
                          </a:solidFill>
                        </a:rPr>
                        <a:t>✗</a:t>
                      </a:r>
                      <a:endParaRPr kumimoji="1" lang="ja-JP" altLang="en-US" sz="2400" b="1" dirty="0" smtClean="0">
                        <a:solidFill>
                          <a:srgbClr val="FF0000"/>
                        </a:solidFill>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smtClean="0">
                          <a:solidFill>
                            <a:srgbClr val="FF0000"/>
                          </a:solidFill>
                        </a:rPr>
                        <a:t>✗</a:t>
                      </a:r>
                      <a:endParaRPr kumimoji="1" lang="ja-JP" altLang="en-US" sz="2400" b="1" dirty="0" smtClean="0">
                        <a:solidFill>
                          <a:srgbClr val="FF0000"/>
                        </a:solidFill>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smtClean="0">
                          <a:solidFill>
                            <a:srgbClr val="FF0000"/>
                          </a:solidFill>
                        </a:rPr>
                        <a:t>✗</a:t>
                      </a:r>
                      <a:endParaRPr kumimoji="1" lang="ja-JP" altLang="en-US" sz="2400" b="1" dirty="0" smtClean="0">
                        <a:solidFill>
                          <a:srgbClr val="FF0000"/>
                        </a:solidFill>
                      </a:endParaRPr>
                    </a:p>
                  </a:txBody>
                  <a:tcPr>
                    <a:solidFill>
                      <a:schemeClr val="bg1">
                        <a:lumMod val="95000"/>
                      </a:schemeClr>
                    </a:solidFill>
                  </a:tcPr>
                </a:tc>
                <a:extLst>
                  <a:ext uri="{0D108BD9-81ED-4DB2-BD59-A6C34878D82A}">
                    <a16:rowId xmlns:a16="http://schemas.microsoft.com/office/drawing/2014/main" val="3938992566"/>
                  </a:ext>
                </a:extLst>
              </a:tr>
            </a:tbl>
          </a:graphicData>
        </a:graphic>
      </p:graphicFrame>
      <p:sp>
        <p:nvSpPr>
          <p:cNvPr id="7" name="テキスト ボックス 6"/>
          <p:cNvSpPr txBox="1"/>
          <p:nvPr/>
        </p:nvSpPr>
        <p:spPr>
          <a:xfrm>
            <a:off x="305779" y="3933056"/>
            <a:ext cx="8532440" cy="954107"/>
          </a:xfrm>
          <a:prstGeom prst="rect">
            <a:avLst/>
          </a:prstGeom>
          <a:solidFill>
            <a:srgbClr val="FFFF00"/>
          </a:solidFill>
          <a:ln w="38100">
            <a:noFill/>
          </a:ln>
          <a:scene3d>
            <a:camera prst="orthographicFront"/>
            <a:lightRig rig="threePt" dir="t"/>
          </a:scene3d>
          <a:sp3d>
            <a:bevelT/>
          </a:sp3d>
        </p:spPr>
        <p:txBody>
          <a:bodyPr wrap="square" rtlCol="0">
            <a:spAutoFit/>
          </a:bodyPr>
          <a:lstStyle/>
          <a:p>
            <a:pPr lvl="0" algn="ctr" fontAlgn="base">
              <a:spcBef>
                <a:spcPct val="20000"/>
              </a:spcBef>
              <a:spcAft>
                <a:spcPct val="0"/>
              </a:spcAft>
            </a:pPr>
            <a:r>
              <a:rPr lang="en-US" altLang="ja-JP" sz="2800" kern="0" dirty="0" smtClean="0">
                <a:solidFill>
                  <a:srgbClr val="000000"/>
                </a:solidFill>
              </a:rPr>
              <a:t>No standard method that satisfies all of the above</a:t>
            </a:r>
            <a:br>
              <a:rPr lang="en-US" altLang="ja-JP" sz="2800" kern="0" dirty="0" smtClean="0">
                <a:solidFill>
                  <a:srgbClr val="000000"/>
                </a:solidFill>
              </a:rPr>
            </a:br>
            <a:r>
              <a:rPr lang="en-US" altLang="ja-JP" sz="2800" kern="0" dirty="0" smtClean="0">
                <a:solidFill>
                  <a:srgbClr val="000000"/>
                </a:solidFill>
              </a:rPr>
              <a:t>has been established yet…</a:t>
            </a:r>
            <a:endParaRPr lang="en-US" altLang="ja-JP" sz="2800" kern="0" dirty="0">
              <a:solidFill>
                <a:srgbClr val="000000"/>
              </a:solidFill>
            </a:endParaRPr>
          </a:p>
        </p:txBody>
      </p:sp>
      <p:sp>
        <p:nvSpPr>
          <p:cNvPr id="8" name="テキスト ボックス 7"/>
          <p:cNvSpPr txBox="1"/>
          <p:nvPr/>
        </p:nvSpPr>
        <p:spPr>
          <a:xfrm>
            <a:off x="2447764" y="5509850"/>
            <a:ext cx="6570000" cy="738664"/>
          </a:xfrm>
          <a:prstGeom prst="rect">
            <a:avLst/>
          </a:prstGeom>
          <a:noFill/>
        </p:spPr>
        <p:txBody>
          <a:bodyPr wrap="square" rtlCol="0">
            <a:spAutoFit/>
          </a:bodyPr>
          <a:lstStyle/>
          <a:p>
            <a:r>
              <a:rPr lang="en-US" altLang="ja-JP" sz="1400" dirty="0" smtClean="0"/>
              <a:t>[1] K. L. Heppner </a:t>
            </a:r>
            <a:r>
              <a:rPr lang="en-US" altLang="ja-JP" sz="1400" i="1" dirty="0" smtClean="0"/>
              <a:t>et al</a:t>
            </a:r>
            <a:r>
              <a:rPr lang="en-US" altLang="ja-JP" sz="1400" dirty="0" smtClean="0"/>
              <a:t>., Corrosion Eng </a:t>
            </a:r>
            <a:r>
              <a:rPr lang="en-US" altLang="ja-JP" sz="1400" dirty="0" err="1" smtClean="0"/>
              <a:t>Sci</a:t>
            </a:r>
            <a:r>
              <a:rPr lang="en-US" altLang="ja-JP" sz="1400" dirty="0" smtClean="0"/>
              <a:t> Tec, Vol. 41, No. 2, pp. 110--121, 2006.</a:t>
            </a:r>
          </a:p>
          <a:p>
            <a:r>
              <a:rPr lang="en-US" altLang="ja-JP" sz="1400" dirty="0" smtClean="0"/>
              <a:t>[2] S. </a:t>
            </a:r>
            <a:r>
              <a:rPr lang="en-US" altLang="ja-JP" sz="1400" dirty="0" err="1" smtClean="0"/>
              <a:t>Scheiner</a:t>
            </a:r>
            <a:r>
              <a:rPr lang="en-US" altLang="ja-JP" sz="1400" dirty="0" smtClean="0"/>
              <a:t> </a:t>
            </a:r>
            <a:r>
              <a:rPr lang="en-US" altLang="ja-JP" sz="1400" i="1" dirty="0" smtClean="0"/>
              <a:t>et al</a:t>
            </a:r>
            <a:r>
              <a:rPr lang="en-US" altLang="ja-JP" sz="1400" dirty="0" smtClean="0"/>
              <a:t>., CMAME</a:t>
            </a:r>
            <a:r>
              <a:rPr lang="en-US" altLang="ja-JP" sz="1400" i="1" dirty="0" smtClean="0"/>
              <a:t> </a:t>
            </a:r>
            <a:r>
              <a:rPr lang="en-US" altLang="ja-JP" sz="1400" dirty="0" smtClean="0"/>
              <a:t>Vol. 198, No. 37-40, pp. 2898--2910, 2009.</a:t>
            </a:r>
            <a:br>
              <a:rPr lang="en-US" altLang="ja-JP" sz="1400" dirty="0" smtClean="0"/>
            </a:br>
            <a:r>
              <a:rPr lang="en-US" altLang="ja-JP" sz="1400" dirty="0" smtClean="0"/>
              <a:t>[3] Y. </a:t>
            </a:r>
            <a:r>
              <a:rPr lang="en-US" altLang="ja-JP" sz="1400" dirty="0" err="1" smtClean="0"/>
              <a:t>Onishi</a:t>
            </a:r>
            <a:r>
              <a:rPr lang="en-US" altLang="ja-JP" sz="1400" dirty="0" smtClean="0"/>
              <a:t> </a:t>
            </a:r>
            <a:r>
              <a:rPr lang="en-US" altLang="ja-JP" sz="1400" i="1" dirty="0" smtClean="0"/>
              <a:t>et al</a:t>
            </a:r>
            <a:r>
              <a:rPr lang="en-US" altLang="ja-JP" sz="1400" dirty="0" smtClean="0"/>
              <a:t>., Corrosion Science, Vol. 63, pp. 210--224, 2012.</a:t>
            </a:r>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5</a:t>
            </a:fld>
            <a:endParaRPr lang="ja-JP" altLang="en-US" dirty="0"/>
          </a:p>
        </p:txBody>
      </p:sp>
    </p:spTree>
    <p:extLst>
      <p:ext uri="{BB962C8B-B14F-4D97-AF65-F5344CB8AC3E}">
        <p14:creationId xmlns:p14="http://schemas.microsoft.com/office/powerpoint/2010/main" val="3110680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Objective</a:t>
            </a:r>
            <a:endParaRPr kumimoji="1" lang="ja-JP" altLang="en-US" dirty="0"/>
          </a:p>
        </p:txBody>
      </p:sp>
      <p:sp>
        <p:nvSpPr>
          <p:cNvPr id="8" name="コンテンツ プレースホルダー 2"/>
          <p:cNvSpPr>
            <a:spLocks noGrp="1"/>
          </p:cNvSpPr>
          <p:nvPr>
            <p:ph idx="1"/>
          </p:nvPr>
        </p:nvSpPr>
        <p:spPr>
          <a:xfrm>
            <a:off x="792088" y="3429000"/>
            <a:ext cx="6876256" cy="2520280"/>
          </a:xfrm>
        </p:spPr>
        <p:txBody>
          <a:bodyPr>
            <a:normAutofit fontScale="85000" lnSpcReduction="10000"/>
          </a:bodyPr>
          <a:lstStyle/>
          <a:p>
            <a:pPr marL="0" indent="0">
              <a:buNone/>
            </a:pPr>
            <a:r>
              <a:rPr lang="en-US" altLang="ja-JP" sz="2800" b="1" i="1" u="sng" dirty="0" smtClean="0">
                <a:effectLst>
                  <a:outerShdw blurRad="38100" dist="38100" dir="2700000" algn="tl">
                    <a:srgbClr val="000000">
                      <a:alpha val="43137"/>
                    </a:srgbClr>
                  </a:outerShdw>
                </a:effectLst>
              </a:rPr>
              <a:t>Table of Body Contents</a:t>
            </a:r>
          </a:p>
          <a:p>
            <a:r>
              <a:rPr lang="en-US" altLang="ja-JP" sz="2800" b="0" dirty="0" smtClean="0"/>
              <a:t>Mechanism of galvanic corrosion</a:t>
            </a:r>
            <a:br>
              <a:rPr lang="en-US" altLang="ja-JP" sz="2800" b="0" dirty="0" smtClean="0"/>
            </a:br>
            <a:r>
              <a:rPr lang="en-US" altLang="ja-JP" sz="2800" b="0" dirty="0" smtClean="0"/>
              <a:t>on CFRP/Al composite under a seawater film</a:t>
            </a:r>
          </a:p>
          <a:p>
            <a:r>
              <a:rPr lang="en-US" altLang="ja-JP" sz="2800" b="0" dirty="0" smtClean="0"/>
              <a:t>Our method to solve the corrosion problem</a:t>
            </a:r>
            <a:endParaRPr kumimoji="1" lang="en-US" altLang="ja-JP" sz="2800" b="0" dirty="0" smtClean="0"/>
          </a:p>
          <a:p>
            <a:r>
              <a:rPr kumimoji="1" lang="en-US" altLang="ja-JP" sz="2800" b="0" dirty="0" smtClean="0"/>
              <a:t>Validation of our method</a:t>
            </a:r>
          </a:p>
          <a:p>
            <a:r>
              <a:rPr lang="en-US" altLang="ja-JP" sz="2800" b="0" dirty="0" smtClean="0"/>
              <a:t>Summary</a:t>
            </a:r>
            <a:endParaRPr kumimoji="1" lang="ja-JP" altLang="en-US" sz="2800" b="0" dirty="0"/>
          </a:p>
        </p:txBody>
      </p:sp>
      <p:sp>
        <p:nvSpPr>
          <p:cNvPr id="16" name="テキスト ボックス 15"/>
          <p:cNvSpPr txBox="1"/>
          <p:nvPr/>
        </p:nvSpPr>
        <p:spPr>
          <a:xfrm>
            <a:off x="551998" y="887910"/>
            <a:ext cx="8028892" cy="2185214"/>
          </a:xfrm>
          <a:prstGeom prst="rect">
            <a:avLst/>
          </a:prstGeom>
          <a:noFill/>
          <a:ln w="38100">
            <a:solidFill>
              <a:srgbClr val="0070C0"/>
            </a:solidFill>
          </a:ln>
        </p:spPr>
        <p:txBody>
          <a:bodyPr wrap="square" rtlCol="0">
            <a:spAutoFit/>
          </a:bodyPr>
          <a:lstStyle/>
          <a:p>
            <a:pPr algn="ctr"/>
            <a:r>
              <a:rPr lang="en-US" altLang="ja-JP" sz="3600" dirty="0" smtClean="0"/>
              <a:t>Developing a </a:t>
            </a:r>
            <a:r>
              <a:rPr lang="en-US" altLang="ja-JP" sz="3600" i="1" dirty="0" smtClean="0">
                <a:effectLst>
                  <a:outerShdw blurRad="38100" dist="38100" dir="2700000" algn="tl">
                    <a:srgbClr val="000000">
                      <a:alpha val="43137"/>
                    </a:srgbClr>
                  </a:outerShdw>
                </a:effectLst>
              </a:rPr>
              <a:t>fast</a:t>
            </a:r>
            <a:r>
              <a:rPr lang="en-US" altLang="ja-JP" sz="3600" dirty="0" smtClean="0"/>
              <a:t> and </a:t>
            </a:r>
            <a:r>
              <a:rPr lang="en-US" altLang="ja-JP" sz="3600" i="1" dirty="0" smtClean="0">
                <a:effectLst>
                  <a:outerShdw blurRad="38100" dist="38100" dir="2700000" algn="tl">
                    <a:srgbClr val="000000">
                      <a:alpha val="43137"/>
                    </a:srgbClr>
                  </a:outerShdw>
                </a:effectLst>
              </a:rPr>
              <a:t>accurate</a:t>
            </a:r>
            <a:r>
              <a:rPr lang="en-US" altLang="ja-JP" sz="3600" dirty="0" smtClean="0">
                <a:solidFill>
                  <a:srgbClr val="0000CC"/>
                </a:solidFill>
              </a:rPr>
              <a:t> </a:t>
            </a:r>
            <a:br>
              <a:rPr lang="en-US" altLang="ja-JP" sz="3600" dirty="0" smtClean="0">
                <a:solidFill>
                  <a:srgbClr val="0000CC"/>
                </a:solidFill>
              </a:rPr>
            </a:br>
            <a:r>
              <a:rPr lang="en-US" altLang="ja-JP" sz="3600" dirty="0" smtClean="0"/>
              <a:t>numerical</a:t>
            </a:r>
            <a:r>
              <a:rPr lang="en-US" altLang="ja-JP" sz="3600" dirty="0" smtClean="0">
                <a:solidFill>
                  <a:srgbClr val="0000CC"/>
                </a:solidFill>
              </a:rPr>
              <a:t> </a:t>
            </a:r>
            <a:r>
              <a:rPr lang="en-US" altLang="ja-JP" sz="3600" dirty="0" smtClean="0">
                <a:solidFill>
                  <a:srgbClr val="F79646"/>
                </a:solidFill>
              </a:rPr>
              <a:t>multi-physics </a:t>
            </a:r>
            <a:r>
              <a:rPr lang="en-US" altLang="ja-JP" sz="3600" dirty="0" smtClean="0"/>
              <a:t>simulator </a:t>
            </a:r>
            <a:br>
              <a:rPr lang="en-US" altLang="ja-JP" sz="3600" dirty="0" smtClean="0"/>
            </a:br>
            <a:r>
              <a:rPr lang="en-US" altLang="ja-JP" sz="3600" dirty="0" smtClean="0"/>
              <a:t>for </a:t>
            </a:r>
            <a:r>
              <a:rPr lang="en-US" altLang="ja-JP" sz="3600" dirty="0" smtClean="0">
                <a:solidFill>
                  <a:srgbClr val="FF0000"/>
                </a:solidFill>
              </a:rPr>
              <a:t>localized </a:t>
            </a:r>
            <a:r>
              <a:rPr lang="en-US" altLang="ja-JP" sz="3600" dirty="0">
                <a:solidFill>
                  <a:srgbClr val="FF0000"/>
                </a:solidFill>
              </a:rPr>
              <a:t>g</a:t>
            </a:r>
            <a:r>
              <a:rPr lang="en-US" altLang="ja-JP" sz="3600" dirty="0" smtClean="0">
                <a:solidFill>
                  <a:srgbClr val="FF0000"/>
                </a:solidFill>
              </a:rPr>
              <a:t>alvanic corrosion</a:t>
            </a:r>
            <a:br>
              <a:rPr lang="en-US" altLang="ja-JP" sz="3600" dirty="0" smtClean="0">
                <a:solidFill>
                  <a:srgbClr val="FF0000"/>
                </a:solidFill>
              </a:rPr>
            </a:br>
            <a:r>
              <a:rPr lang="en-US" altLang="ja-JP" sz="2400" dirty="0" smtClean="0"/>
              <a:t>especially for CFRP/Al composite under a seawater film</a:t>
            </a:r>
            <a:r>
              <a:rPr lang="en-US" altLang="ja-JP" sz="2800" dirty="0" smtClean="0"/>
              <a:t> </a:t>
            </a:r>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6</a:t>
            </a:fld>
            <a:endParaRPr lang="ja-JP" altLang="en-US" dirty="0"/>
          </a:p>
        </p:txBody>
      </p:sp>
    </p:spTree>
    <p:extLst>
      <p:ext uri="{BB962C8B-B14F-4D97-AF65-F5344CB8AC3E}">
        <p14:creationId xmlns:p14="http://schemas.microsoft.com/office/powerpoint/2010/main" val="155957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5" name="コンテンツ プレースホルダー 4"/>
          <p:cNvSpPr>
            <a:spLocks noGrp="1"/>
          </p:cNvSpPr>
          <p:nvPr>
            <p:ph idx="1"/>
          </p:nvPr>
        </p:nvSpPr>
        <p:spPr/>
        <p:txBody>
          <a:bodyPr anchor="ctr"/>
          <a:lstStyle/>
          <a:p>
            <a:pPr marL="0" indent="0" algn="ctr">
              <a:buNone/>
            </a:pPr>
            <a:r>
              <a:rPr lang="en-US" altLang="ja-JP" sz="4000" b="1" dirty="0" smtClean="0">
                <a:solidFill>
                  <a:srgbClr val="0000CC"/>
                </a:solidFill>
                <a:effectLst>
                  <a:outerShdw blurRad="50800" dist="38100" dir="2700000" algn="tl" rotWithShape="0">
                    <a:schemeClr val="accent1">
                      <a:alpha val="40000"/>
                    </a:schemeClr>
                  </a:outerShdw>
                </a:effectLst>
                <a:latin typeface="Comic Sans MS" panose="030F0702030302020204" pitchFamily="66" charset="0"/>
              </a:rPr>
              <a:t>Mechanism </a:t>
            </a:r>
            <a:r>
              <a:rPr lang="en-US" altLang="ja-JP" sz="4000" b="1" dirty="0">
                <a:solidFill>
                  <a:srgbClr val="0000CC"/>
                </a:solidFill>
                <a:effectLst>
                  <a:outerShdw blurRad="50800" dist="38100" dir="2700000" algn="tl" rotWithShape="0">
                    <a:schemeClr val="accent1">
                      <a:alpha val="40000"/>
                    </a:schemeClr>
                  </a:outerShdw>
                </a:effectLst>
                <a:latin typeface="Comic Sans MS" panose="030F0702030302020204" pitchFamily="66" charset="0"/>
              </a:rPr>
              <a:t>of Galvanic Corrosion</a:t>
            </a:r>
            <a:br>
              <a:rPr lang="en-US" altLang="ja-JP" sz="4000" b="1" dirty="0">
                <a:solidFill>
                  <a:srgbClr val="0000CC"/>
                </a:solidFill>
                <a:effectLst>
                  <a:outerShdw blurRad="50800" dist="38100" dir="2700000" algn="tl" rotWithShape="0">
                    <a:schemeClr val="accent1">
                      <a:alpha val="40000"/>
                    </a:schemeClr>
                  </a:outerShdw>
                </a:effectLst>
                <a:latin typeface="Comic Sans MS" panose="030F0702030302020204" pitchFamily="66" charset="0"/>
              </a:rPr>
            </a:br>
            <a:r>
              <a:rPr lang="en-US" altLang="ja-JP" sz="4000" b="1" dirty="0">
                <a:solidFill>
                  <a:srgbClr val="0000CC"/>
                </a:solidFill>
                <a:effectLst>
                  <a:outerShdw blurRad="50800" dist="38100" dir="2700000" algn="tl" rotWithShape="0">
                    <a:schemeClr val="accent1">
                      <a:alpha val="40000"/>
                    </a:schemeClr>
                  </a:outerShdw>
                </a:effectLst>
                <a:latin typeface="Comic Sans MS" panose="030F0702030302020204" pitchFamily="66" charset="0"/>
              </a:rPr>
              <a:t>on CFRP/Al Composite </a:t>
            </a:r>
            <a:br>
              <a:rPr lang="en-US" altLang="ja-JP" sz="4000" b="1" dirty="0">
                <a:solidFill>
                  <a:srgbClr val="0000CC"/>
                </a:solidFill>
                <a:effectLst>
                  <a:outerShdw blurRad="50800" dist="38100" dir="2700000" algn="tl" rotWithShape="0">
                    <a:schemeClr val="accent1">
                      <a:alpha val="40000"/>
                    </a:schemeClr>
                  </a:outerShdw>
                </a:effectLst>
                <a:latin typeface="Comic Sans MS" panose="030F0702030302020204" pitchFamily="66" charset="0"/>
              </a:rPr>
            </a:br>
            <a:r>
              <a:rPr lang="en-US" altLang="ja-JP" sz="4000" b="1" dirty="0">
                <a:solidFill>
                  <a:srgbClr val="0000CC"/>
                </a:solidFill>
                <a:effectLst>
                  <a:outerShdw blurRad="50800" dist="38100" dir="2700000" algn="tl" rotWithShape="0">
                    <a:schemeClr val="accent1">
                      <a:alpha val="40000"/>
                    </a:schemeClr>
                  </a:outerShdw>
                </a:effectLst>
                <a:latin typeface="Comic Sans MS" panose="030F0702030302020204" pitchFamily="66" charset="0"/>
              </a:rPr>
              <a:t>under a Seawater </a:t>
            </a:r>
            <a:r>
              <a:rPr lang="en-US" altLang="ja-JP" sz="4000" b="1" dirty="0" smtClean="0">
                <a:solidFill>
                  <a:srgbClr val="0000CC"/>
                </a:solidFill>
                <a:effectLst>
                  <a:outerShdw blurRad="50800" dist="38100" dir="2700000" algn="tl" rotWithShape="0">
                    <a:schemeClr val="accent1">
                      <a:alpha val="40000"/>
                    </a:schemeClr>
                  </a:outerShdw>
                </a:effectLst>
                <a:latin typeface="Comic Sans MS" panose="030F0702030302020204" pitchFamily="66" charset="0"/>
              </a:rPr>
              <a:t>Film</a:t>
            </a:r>
          </a:p>
          <a:p>
            <a:pPr marL="0" indent="0" algn="ctr">
              <a:buNone/>
            </a:pPr>
            <a:endParaRPr kumimoji="1" lang="ja-JP" altLang="en-US" sz="3600" dirty="0">
              <a:solidFill>
                <a:srgbClr val="0000CC"/>
              </a:solidFill>
              <a:effectLst>
                <a:outerShdw blurRad="50800" dist="38100" dir="2700000" algn="tl" rotWithShape="0">
                  <a:schemeClr val="accent1">
                    <a:alpha val="40000"/>
                  </a:schemeClr>
                </a:outerShdw>
              </a:effectLst>
            </a:endParaRPr>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7</a:t>
            </a:fld>
            <a:endParaRPr lang="ja-JP" altLang="en-US" dirty="0"/>
          </a:p>
        </p:txBody>
      </p:sp>
    </p:spTree>
    <p:extLst>
      <p:ext uri="{BB962C8B-B14F-4D97-AF65-F5344CB8AC3E}">
        <p14:creationId xmlns:p14="http://schemas.microsoft.com/office/powerpoint/2010/main" val="298983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片側の 2 つの角を丸めた四角形 40"/>
          <p:cNvSpPr/>
          <p:nvPr/>
        </p:nvSpPr>
        <p:spPr>
          <a:xfrm>
            <a:off x="755288" y="3239928"/>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42" name="正方形/長方形 41"/>
          <p:cNvSpPr/>
          <p:nvPr/>
        </p:nvSpPr>
        <p:spPr>
          <a:xfrm>
            <a:off x="395288" y="5035406"/>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 name="テキスト ボックス 42"/>
          <p:cNvSpPr txBox="1"/>
          <p:nvPr/>
        </p:nvSpPr>
        <p:spPr>
          <a:xfrm>
            <a:off x="3630570" y="3335084"/>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4129906" y="2868000"/>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45" name="テキスト ボックス 44"/>
          <p:cNvSpPr txBox="1"/>
          <p:nvPr/>
        </p:nvSpPr>
        <p:spPr>
          <a:xfrm>
            <a:off x="2046512" y="5393001"/>
            <a:ext cx="657552" cy="369332"/>
          </a:xfrm>
          <a:prstGeom prst="rect">
            <a:avLst/>
          </a:prstGeom>
          <a:noFill/>
        </p:spPr>
        <p:txBody>
          <a:bodyPr wrap="none" rtlCol="0">
            <a:spAutoFit/>
          </a:bodyPr>
          <a:lstStyle/>
          <a:p>
            <a:pPr>
              <a:defRPr/>
            </a:pPr>
            <a:r>
              <a:rPr kumimoji="0" lang="en-US" altLang="ja-JP" kern="0" dirty="0" err="1" smtClean="0">
                <a:solidFill>
                  <a:prstClr val="white"/>
                </a:solidFill>
                <a:latin typeface="Calibri" panose="020F0502020204030204"/>
                <a:ea typeface="ＭＳ Ｐゴシック" panose="020B0600070205080204" pitchFamily="50" charset="-128"/>
              </a:rPr>
              <a:t>CFRP</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49" name="正方形/長方形 48"/>
          <p:cNvSpPr/>
          <p:nvPr/>
        </p:nvSpPr>
        <p:spPr>
          <a:xfrm>
            <a:off x="4365736" y="5035406"/>
            <a:ext cx="3960000" cy="720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63" name="テキスト ボックス 62"/>
          <p:cNvSpPr txBox="1"/>
          <p:nvPr/>
        </p:nvSpPr>
        <p:spPr>
          <a:xfrm>
            <a:off x="6160429" y="5399928"/>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72" name="グループ化 71"/>
          <p:cNvGrpSpPr/>
          <p:nvPr/>
        </p:nvGrpSpPr>
        <p:grpSpPr>
          <a:xfrm>
            <a:off x="5058533" y="3669572"/>
            <a:ext cx="444038" cy="432000"/>
            <a:chOff x="5961751" y="3049551"/>
            <a:chExt cx="444038" cy="432000"/>
          </a:xfrm>
        </p:grpSpPr>
        <p:sp>
          <p:nvSpPr>
            <p:cNvPr id="73" name="円/楕円 72"/>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4" name="テキスト ボックス 73"/>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75" name="グループ化 74"/>
          <p:cNvGrpSpPr/>
          <p:nvPr/>
        </p:nvGrpSpPr>
        <p:grpSpPr>
          <a:xfrm>
            <a:off x="6941546" y="3572880"/>
            <a:ext cx="444038" cy="432000"/>
            <a:chOff x="5961751" y="3049551"/>
            <a:chExt cx="444038" cy="432000"/>
          </a:xfrm>
        </p:grpSpPr>
        <p:sp>
          <p:nvSpPr>
            <p:cNvPr id="76" name="円/楕円 75"/>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7" name="テキスト ボックス 76"/>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78" name="グループ化 77"/>
          <p:cNvGrpSpPr/>
          <p:nvPr/>
        </p:nvGrpSpPr>
        <p:grpSpPr>
          <a:xfrm>
            <a:off x="5928475" y="3975996"/>
            <a:ext cx="444038" cy="432000"/>
            <a:chOff x="5961751" y="3049551"/>
            <a:chExt cx="444038" cy="432000"/>
          </a:xfrm>
        </p:grpSpPr>
        <p:sp>
          <p:nvSpPr>
            <p:cNvPr id="79" name="円/楕円 78"/>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0" name="テキスト ボックス 79"/>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81" name="グループ化 80"/>
          <p:cNvGrpSpPr/>
          <p:nvPr/>
        </p:nvGrpSpPr>
        <p:grpSpPr>
          <a:xfrm>
            <a:off x="1656179" y="3526530"/>
            <a:ext cx="536750" cy="432000"/>
            <a:chOff x="3488447" y="1903448"/>
            <a:chExt cx="536750" cy="432000"/>
          </a:xfrm>
        </p:grpSpPr>
        <p:sp>
          <p:nvSpPr>
            <p:cNvPr id="82" name="円/楕円 81"/>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3" name="テキスト ボックス 82"/>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84" name="グループ化 83"/>
          <p:cNvGrpSpPr/>
          <p:nvPr/>
        </p:nvGrpSpPr>
        <p:grpSpPr>
          <a:xfrm>
            <a:off x="6286976" y="4327813"/>
            <a:ext cx="536750" cy="432000"/>
            <a:chOff x="3488447" y="1903448"/>
            <a:chExt cx="536750" cy="432000"/>
          </a:xfrm>
        </p:grpSpPr>
        <p:sp>
          <p:nvSpPr>
            <p:cNvPr id="85" name="円/楕円 84"/>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6" name="テキスト ボックス 85"/>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87" name="グループ化 86"/>
          <p:cNvGrpSpPr/>
          <p:nvPr/>
        </p:nvGrpSpPr>
        <p:grpSpPr>
          <a:xfrm>
            <a:off x="4106681" y="4365003"/>
            <a:ext cx="536750" cy="432000"/>
            <a:chOff x="3488447" y="1903448"/>
            <a:chExt cx="536750" cy="432000"/>
          </a:xfrm>
        </p:grpSpPr>
        <p:sp>
          <p:nvSpPr>
            <p:cNvPr id="88" name="円/楕円 87"/>
            <p:cNvSpPr/>
            <p:nvPr/>
          </p:nvSpPr>
          <p:spPr>
            <a:xfrm>
              <a:off x="3500394" y="1903448"/>
              <a:ext cx="432000" cy="43200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89" name="テキスト ボックス 88"/>
                <p:cNvSpPr txBox="1"/>
                <p:nvPr/>
              </p:nvSpPr>
              <p:spPr>
                <a:xfrm>
                  <a:off x="3488447" y="1984211"/>
                  <a:ext cx="536750"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Na</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dirty="0">
                    <a:solidFill>
                      <a:prstClr val="black"/>
                    </a:solidFill>
                    <a:latin typeface="Calibri" panose="020F0502020204030204"/>
                    <a:ea typeface="ＭＳ Ｐゴシック" panose="020B0600070205080204" pitchFamily="50" charset="-128"/>
                  </a:endParaRPr>
                </a:p>
              </p:txBody>
            </p:sp>
          </mc:Choice>
          <mc:Fallback xmlns="">
            <p:sp>
              <p:nvSpPr>
                <p:cNvPr id="89" name="テキスト ボックス 88"/>
                <p:cNvSpPr txBox="1">
                  <a:spLocks noRot="1" noChangeAspect="1" noMove="1" noResize="1" noEditPoints="1" noAdjustHandles="1" noChangeArrowheads="1" noChangeShapeType="1" noTextEdit="1"/>
                </p:cNvSpPr>
                <p:nvPr/>
              </p:nvSpPr>
              <p:spPr>
                <a:xfrm>
                  <a:off x="3488447" y="1984211"/>
                  <a:ext cx="536750" cy="307777"/>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90" name="グループ化 89"/>
          <p:cNvGrpSpPr/>
          <p:nvPr/>
        </p:nvGrpSpPr>
        <p:grpSpPr>
          <a:xfrm>
            <a:off x="7322461" y="4126600"/>
            <a:ext cx="475836" cy="432000"/>
            <a:chOff x="1547553" y="2102196"/>
            <a:chExt cx="475836" cy="432000"/>
          </a:xfrm>
        </p:grpSpPr>
        <p:sp>
          <p:nvSpPr>
            <p:cNvPr id="91" name="円/楕円 90"/>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2" name="テキスト ボックス 91"/>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93" name="グループ化 92"/>
          <p:cNvGrpSpPr/>
          <p:nvPr/>
        </p:nvGrpSpPr>
        <p:grpSpPr>
          <a:xfrm>
            <a:off x="4965733" y="4277620"/>
            <a:ext cx="475836" cy="432000"/>
            <a:chOff x="1547553" y="2102196"/>
            <a:chExt cx="475836" cy="432000"/>
          </a:xfrm>
        </p:grpSpPr>
        <p:sp>
          <p:nvSpPr>
            <p:cNvPr id="94" name="円/楕円 93"/>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5" name="テキスト ボックス 94"/>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5" name="テキスト ボックス 94"/>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10"/>
                  <a:stretch>
                    <a:fillRect/>
                  </a:stretch>
                </a:blipFill>
              </p:spPr>
              <p:txBody>
                <a:bodyPr/>
                <a:lstStyle/>
                <a:p>
                  <a:r>
                    <a:rPr lang="ja-JP" altLang="en-US">
                      <a:noFill/>
                    </a:rPr>
                    <a:t> </a:t>
                  </a:r>
                </a:p>
              </p:txBody>
            </p:sp>
          </mc:Fallback>
        </mc:AlternateContent>
      </p:grpSp>
      <p:grpSp>
        <p:nvGrpSpPr>
          <p:cNvPr id="96" name="グループ化 95"/>
          <p:cNvGrpSpPr/>
          <p:nvPr/>
        </p:nvGrpSpPr>
        <p:grpSpPr>
          <a:xfrm>
            <a:off x="2945600" y="3621212"/>
            <a:ext cx="475836" cy="432000"/>
            <a:chOff x="1547553" y="2102196"/>
            <a:chExt cx="475836" cy="432000"/>
          </a:xfrm>
        </p:grpSpPr>
        <p:sp>
          <p:nvSpPr>
            <p:cNvPr id="97" name="円/楕円 96"/>
            <p:cNvSpPr/>
            <p:nvPr/>
          </p:nvSpPr>
          <p:spPr>
            <a:xfrm>
              <a:off x="1549922" y="2102196"/>
              <a:ext cx="432000" cy="43200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8" name="テキスト ボックス 97"/>
                <p:cNvSpPr txBox="1"/>
                <p:nvPr/>
              </p:nvSpPr>
              <p:spPr>
                <a:xfrm>
                  <a:off x="1547553" y="2164308"/>
                  <a:ext cx="475836"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Cl</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1547553" y="2164308"/>
                  <a:ext cx="475836" cy="307777"/>
                </a:xfrm>
                <a:prstGeom prst="rect">
                  <a:avLst/>
                </a:prstGeom>
                <a:blipFill rotWithShape="0">
                  <a:blip r:embed="rId10"/>
                  <a:stretch>
                    <a:fillRect/>
                  </a:stretch>
                </a:blipFill>
              </p:spPr>
              <p:txBody>
                <a:bodyPr/>
                <a:lstStyle/>
                <a:p>
                  <a:r>
                    <a:rPr lang="ja-JP" altLang="en-US">
                      <a:noFill/>
                    </a:rPr>
                    <a:t> </a:t>
                  </a:r>
                </a:p>
              </p:txBody>
            </p:sp>
          </mc:Fallback>
        </mc:AlternateContent>
      </p:grpSp>
      <p:sp>
        <p:nvSpPr>
          <p:cNvPr id="5" name="タイトル 4"/>
          <p:cNvSpPr>
            <a:spLocks noGrp="1"/>
          </p:cNvSpPr>
          <p:nvPr>
            <p:ph type="title"/>
          </p:nvPr>
        </p:nvSpPr>
        <p:spPr/>
        <p:txBody>
          <a:bodyPr/>
          <a:lstStyle/>
          <a:p>
            <a:r>
              <a:rPr kumimoji="1" lang="en-US" altLang="ja-JP" sz="3200" dirty="0" smtClean="0"/>
              <a:t>Mechanism of Galvanic Corrosion in Issue</a:t>
            </a:r>
            <a:endParaRPr kumimoji="1" lang="ja-JP" altLang="en-US" sz="3200" dirty="0"/>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idx="1"/>
              </p:nvPr>
            </p:nvSpPr>
            <p:spPr/>
            <p:txBody>
              <a:bodyPr/>
              <a:lstStyle/>
              <a:p>
                <a:r>
                  <a:rPr lang="en-US" altLang="ja-JP" sz="2800" b="0" dirty="0" smtClean="0"/>
                  <a:t>In seawater, sodium ions </a:t>
                </a:r>
                <a14:m>
                  <m:oMath xmlns:m="http://schemas.openxmlformats.org/officeDocument/2006/math">
                    <m:r>
                      <a:rPr lang="en-US" altLang="ja-JP" sz="2800" b="1" i="0" smtClean="0">
                        <a:ln>
                          <a:solidFill>
                            <a:srgbClr val="FFFF00"/>
                          </a:solidFill>
                        </a:ln>
                        <a:latin typeface="Cambria Math" panose="02040503050406030204" pitchFamily="18" charset="0"/>
                      </a:rPr>
                      <m:t>𝐍</m:t>
                    </m:r>
                    <m:sSup>
                      <m:sSupPr>
                        <m:ctrlPr>
                          <a:rPr lang="en-US" altLang="ja-JP" sz="2800" i="1" smtClean="0">
                            <a:ln>
                              <a:solidFill>
                                <a:srgbClr val="FFFF00"/>
                              </a:solidFill>
                            </a:ln>
                            <a:latin typeface="Cambria Math" panose="02040503050406030204" pitchFamily="18" charset="0"/>
                          </a:rPr>
                        </m:ctrlPr>
                      </m:sSupPr>
                      <m:e>
                        <m:r>
                          <a:rPr lang="en-US" altLang="ja-JP" sz="2800" b="1" i="0" smtClean="0">
                            <a:ln>
                              <a:solidFill>
                                <a:srgbClr val="FFFF00"/>
                              </a:solidFill>
                            </a:ln>
                            <a:latin typeface="Cambria Math" panose="02040503050406030204" pitchFamily="18" charset="0"/>
                          </a:rPr>
                          <m:t>𝐚</m:t>
                        </m:r>
                      </m:e>
                      <m:sup>
                        <m:r>
                          <a:rPr lang="en-US" altLang="ja-JP" sz="2800" b="1" i="0" smtClean="0">
                            <a:ln>
                              <a:solidFill>
                                <a:srgbClr val="FFFF00"/>
                              </a:solidFill>
                            </a:ln>
                            <a:latin typeface="Cambria Math" panose="02040503050406030204" pitchFamily="18" charset="0"/>
                          </a:rPr>
                          <m:t>+</m:t>
                        </m:r>
                      </m:sup>
                    </m:sSup>
                  </m:oMath>
                </a14:m>
                <a:r>
                  <a:rPr lang="en-US" altLang="ja-JP" sz="2800" b="0" dirty="0" smtClean="0"/>
                  <a:t> and chloride ions </a:t>
                </a:r>
                <a14:m>
                  <m:oMath xmlns:m="http://schemas.openxmlformats.org/officeDocument/2006/math">
                    <m:r>
                      <a:rPr lang="en-US" altLang="ja-JP" sz="2800" b="1" i="0" smtClean="0">
                        <a:ln>
                          <a:solidFill>
                            <a:srgbClr val="0070C0"/>
                          </a:solidFill>
                        </a:ln>
                        <a:latin typeface="Cambria Math" panose="02040503050406030204" pitchFamily="18" charset="0"/>
                      </a:rPr>
                      <m:t>𝐂</m:t>
                    </m:r>
                    <m:sSup>
                      <m:sSupPr>
                        <m:ctrlPr>
                          <a:rPr lang="en-US" altLang="ja-JP" sz="2800" i="1" smtClean="0">
                            <a:ln>
                              <a:solidFill>
                                <a:srgbClr val="0070C0"/>
                              </a:solidFill>
                            </a:ln>
                            <a:latin typeface="Cambria Math" panose="02040503050406030204" pitchFamily="18" charset="0"/>
                          </a:rPr>
                        </m:ctrlPr>
                      </m:sSupPr>
                      <m:e>
                        <m:r>
                          <a:rPr lang="en-US" altLang="ja-JP" sz="2800" b="1" i="0" smtClean="0">
                            <a:ln>
                              <a:solidFill>
                                <a:srgbClr val="0070C0"/>
                              </a:solidFill>
                            </a:ln>
                            <a:latin typeface="Cambria Math" panose="02040503050406030204" pitchFamily="18" charset="0"/>
                          </a:rPr>
                          <m:t>𝐥</m:t>
                        </m:r>
                      </m:e>
                      <m:sup>
                        <m:r>
                          <a:rPr lang="en-US" altLang="ja-JP" sz="2800" b="1" i="0" smtClean="0">
                            <a:ln>
                              <a:solidFill>
                                <a:srgbClr val="0070C0"/>
                              </a:solidFill>
                            </a:ln>
                            <a:latin typeface="Cambria Math" panose="02040503050406030204" pitchFamily="18" charset="0"/>
                          </a:rPr>
                          <m:t>−</m:t>
                        </m:r>
                      </m:sup>
                    </m:sSup>
                  </m:oMath>
                </a14:m>
                <a:r>
                  <a:rPr lang="en-US" altLang="ja-JP" sz="2800" b="0" dirty="0" smtClean="0"/>
                  <a:t> are dominated.</a:t>
                </a:r>
              </a:p>
              <a:p>
                <a:r>
                  <a:rPr lang="en-US" altLang="ja-JP" sz="2800" b="0" dirty="0" smtClean="0"/>
                  <a:t>There </a:t>
                </a:r>
                <a:r>
                  <a:rPr lang="en-US" altLang="ja-JP" sz="2800" b="0" dirty="0"/>
                  <a:t>are sufficient oxygen </a:t>
                </a:r>
                <a:r>
                  <a:rPr lang="en-US" altLang="ja-JP" sz="2800" b="0" dirty="0" smtClean="0"/>
                  <a:t>molecules (</a:t>
                </a:r>
                <a14:m>
                  <m:oMath xmlns:m="http://schemas.openxmlformats.org/officeDocument/2006/math">
                    <m:sSub>
                      <m:sSubPr>
                        <m:ctrlPr>
                          <a:rPr lang="en-US" altLang="ja-JP" sz="2800" b="0" i="1" smtClean="0">
                            <a:latin typeface="Cambria Math" panose="02040503050406030204" pitchFamily="18" charset="0"/>
                          </a:rPr>
                        </m:ctrlPr>
                      </m:sSubPr>
                      <m:e>
                        <m:r>
                          <m:rPr>
                            <m:sty m:val="p"/>
                          </m:rPr>
                          <a:rPr lang="en-US" altLang="ja-JP" sz="2800" b="0" i="0" smtClean="0">
                            <a:latin typeface="Cambria Math" panose="02040503050406030204" pitchFamily="18" charset="0"/>
                          </a:rPr>
                          <m:t>O</m:t>
                        </m:r>
                      </m:e>
                      <m:sub>
                        <m:r>
                          <a:rPr lang="en-US" altLang="ja-JP" sz="2800" b="0" i="0" smtClean="0">
                            <a:latin typeface="Cambria Math" panose="02040503050406030204" pitchFamily="18" charset="0"/>
                          </a:rPr>
                          <m:t>2</m:t>
                        </m:r>
                      </m:sub>
                    </m:sSub>
                  </m:oMath>
                </a14:m>
                <a:r>
                  <a:rPr lang="en-US" altLang="ja-JP" sz="2800" b="0" dirty="0" smtClean="0"/>
                  <a:t>) in the seawater film because the interface between air and the seawater film is relatively large</a:t>
                </a:r>
                <a:r>
                  <a:rPr lang="en-US" altLang="ja-JP" sz="2800" b="0" dirty="0"/>
                  <a:t>.</a:t>
                </a:r>
              </a:p>
              <a:p>
                <a:pPr marL="0" indent="0">
                  <a:buNone/>
                </a:pPr>
                <a:endParaRPr kumimoji="1" lang="ja-JP" altLang="en-US" sz="2800" dirty="0"/>
              </a:p>
            </p:txBody>
          </p:sp>
        </mc:Choice>
        <mc:Fallback xmlns="">
          <p:sp>
            <p:nvSpPr>
              <p:cNvPr id="6" name="コンテンツ プレースホルダー 5"/>
              <p:cNvSpPr>
                <a:spLocks noGrp="1" noRot="1" noChangeAspect="1" noMove="1" noResize="1" noEditPoints="1" noAdjustHandles="1" noChangeArrowheads="1" noChangeShapeType="1" noTextEdit="1"/>
              </p:cNvSpPr>
              <p:nvPr>
                <p:ph idx="1"/>
              </p:nvPr>
            </p:nvSpPr>
            <p:spPr>
              <a:blipFill>
                <a:blip r:embed="rId11"/>
                <a:stretch>
                  <a:fillRect l="-2257" t="-1901" r="-2962"/>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4"/>
          </p:nvPr>
        </p:nvSpPr>
        <p:spPr/>
        <p:txBody>
          <a:bodyPr/>
          <a:lstStyle/>
          <a:p>
            <a:r>
              <a:rPr lang="en-US" altLang="ja-JP" smtClean="0"/>
              <a:t>P. </a:t>
            </a:r>
            <a:fld id="{F8FDF831-B0A3-4B44-A20D-7581D5587101}" type="slidenum">
              <a:rPr lang="ja-JP" altLang="en-US" smtClean="0"/>
              <a:pPr/>
              <a:t>8</a:t>
            </a:fld>
            <a:endParaRPr lang="ja-JP" altLang="en-US" dirty="0"/>
          </a:p>
        </p:txBody>
      </p:sp>
      <p:grpSp>
        <p:nvGrpSpPr>
          <p:cNvPr id="56" name="グループ化 55"/>
          <p:cNvGrpSpPr/>
          <p:nvPr/>
        </p:nvGrpSpPr>
        <p:grpSpPr>
          <a:xfrm>
            <a:off x="1391658" y="4137327"/>
            <a:ext cx="444038" cy="432000"/>
            <a:chOff x="5961751" y="3049551"/>
            <a:chExt cx="444038" cy="432000"/>
          </a:xfrm>
        </p:grpSpPr>
        <p:sp>
          <p:nvSpPr>
            <p:cNvPr id="57" name="円/楕円 56"/>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58" name="テキスト ボックス 57"/>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99" name="グループ化 98"/>
          <p:cNvGrpSpPr/>
          <p:nvPr/>
        </p:nvGrpSpPr>
        <p:grpSpPr>
          <a:xfrm>
            <a:off x="3623906" y="4046535"/>
            <a:ext cx="444038" cy="432000"/>
            <a:chOff x="5961751" y="3049551"/>
            <a:chExt cx="444038" cy="432000"/>
          </a:xfrm>
        </p:grpSpPr>
        <p:sp>
          <p:nvSpPr>
            <p:cNvPr id="100" name="円/楕円 99"/>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1" name="テキスト ボックス 100"/>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102" name="グループ化 101"/>
          <p:cNvGrpSpPr/>
          <p:nvPr/>
        </p:nvGrpSpPr>
        <p:grpSpPr>
          <a:xfrm>
            <a:off x="2518846" y="4082800"/>
            <a:ext cx="444038" cy="432000"/>
            <a:chOff x="5961751" y="3049551"/>
            <a:chExt cx="444038" cy="432000"/>
          </a:xfrm>
        </p:grpSpPr>
        <p:sp>
          <p:nvSpPr>
            <p:cNvPr id="103" name="円/楕円 102"/>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4" name="テキスト ボックス 103"/>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4"/>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81847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Mechanism of Galvanic </a:t>
            </a:r>
            <a:r>
              <a:rPr lang="en-US" altLang="ja-JP" sz="3200" dirty="0" smtClean="0"/>
              <a:t>Corrosion in Issue</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algn="just"/>
                <a:r>
                  <a:rPr lang="en-US" altLang="ja-JP" sz="2400" dirty="0" smtClean="0"/>
                  <a:t>As</a:t>
                </a:r>
                <a:r>
                  <a:rPr lang="en-US" altLang="ja-JP" sz="2400" b="0" dirty="0" smtClean="0"/>
                  <a:t> Al has lower natural potential </a:t>
                </a:r>
                <a:r>
                  <a:rPr lang="en-US" altLang="ja-JP" sz="2400" b="0" dirty="0"/>
                  <a:t>than </a:t>
                </a:r>
                <a:r>
                  <a:rPr lang="en-US" altLang="ja-JP" sz="2400" dirty="0"/>
                  <a:t>CFRP, Al is dissolved by the cell </a:t>
                </a:r>
                <a:r>
                  <a:rPr lang="en-US" altLang="ja-JP" sz="2400" dirty="0" smtClean="0"/>
                  <a:t>reaction.</a:t>
                </a:r>
                <a:endParaRPr lang="en-US" altLang="ja-JP" sz="2400" b="0" dirty="0" smtClean="0"/>
              </a:p>
              <a:p>
                <a:pPr algn="just"/>
                <a:r>
                  <a:rPr kumimoji="1" lang="en-US" altLang="ja-JP" sz="2400" b="0" dirty="0" smtClean="0"/>
                  <a:t>Electric current </a:t>
                </a:r>
                <a:r>
                  <a:rPr lang="en-US" altLang="ja-JP" sz="2400" b="0" dirty="0"/>
                  <a:t>flows </a:t>
                </a:r>
                <a:r>
                  <a:rPr kumimoji="1" lang="en-US" altLang="ja-JP" sz="2400" b="0" dirty="0" smtClean="0"/>
                  <a:t>from </a:t>
                </a:r>
                <a:r>
                  <a:rPr lang="en-US" altLang="ja-JP" sz="2400" b="0" dirty="0" smtClean="0"/>
                  <a:t>CFRP</a:t>
                </a:r>
                <a:r>
                  <a:rPr kumimoji="1" lang="en-US" altLang="ja-JP" sz="2400" b="0" dirty="0" smtClean="0"/>
                  <a:t> to Al in the solid part</a:t>
                </a:r>
                <a:r>
                  <a:rPr lang="en-US" altLang="ja-JP" sz="2400" b="0" dirty="0" smtClean="0"/>
                  <a:t>.</a:t>
                </a:r>
              </a:p>
              <a:p>
                <a:pPr marL="0" indent="0" algn="just">
                  <a:buNone/>
                </a:pPr>
                <a:r>
                  <a:rPr lang="en-US" altLang="ja-JP" sz="2000" b="0" u="sng" dirty="0" smtClean="0"/>
                  <a:t>Chemical Reactions:</a:t>
                </a:r>
              </a:p>
              <a:p>
                <a:pPr marL="0" indent="0">
                  <a:buNone/>
                </a:pPr>
                <a:r>
                  <a:rPr lang="en-US" altLang="ja-JP" sz="2000" b="0" dirty="0" smtClean="0"/>
                  <a:t>	on        Al: </a:t>
                </a:r>
                <a14:m>
                  <m:oMath xmlns:m="http://schemas.openxmlformats.org/officeDocument/2006/math">
                    <m:r>
                      <m:rPr>
                        <m:sty m:val="p"/>
                      </m:rPr>
                      <a:rPr lang="en-US" altLang="ja-JP" sz="2000" b="0" i="0">
                        <a:latin typeface="Cambria Math" panose="02040503050406030204" pitchFamily="18" charset="0"/>
                      </a:rPr>
                      <m:t>Al</m:t>
                    </m:r>
                    <m:r>
                      <a:rPr lang="en-US" altLang="ja-JP" sz="2000" b="0" i="0">
                        <a:latin typeface="Cambria Math" panose="02040503050406030204" pitchFamily="18" charset="0"/>
                        <a:ea typeface="Cambria Math" panose="02040503050406030204" pitchFamily="18" charset="0"/>
                      </a:rPr>
                      <m:t>→</m:t>
                    </m:r>
                    <m:sSup>
                      <m:sSupPr>
                        <m:ctrlPr>
                          <a:rPr lang="en-US" altLang="ja-JP" sz="2000" b="0" i="1">
                            <a:latin typeface="Cambria Math" panose="02040503050406030204" pitchFamily="18" charset="0"/>
                            <a:ea typeface="Cambria Math" panose="02040503050406030204" pitchFamily="18" charset="0"/>
                          </a:rPr>
                        </m:ctrlPr>
                      </m:sSupPr>
                      <m:e>
                        <m:r>
                          <m:rPr>
                            <m:sty m:val="p"/>
                          </m:rPr>
                          <a:rPr lang="en-US" altLang="ja-JP" sz="2000" b="0" i="0">
                            <a:latin typeface="Cambria Math" panose="02040503050406030204" pitchFamily="18" charset="0"/>
                            <a:ea typeface="Cambria Math" panose="02040503050406030204" pitchFamily="18" charset="0"/>
                          </a:rPr>
                          <m:t>Al</m:t>
                        </m:r>
                      </m:e>
                      <m:sup>
                        <m:r>
                          <a:rPr lang="en-US" altLang="ja-JP" sz="2000" b="0" i="0">
                            <a:latin typeface="Cambria Math" panose="02040503050406030204" pitchFamily="18" charset="0"/>
                            <a:ea typeface="Cambria Math" panose="02040503050406030204" pitchFamily="18" charset="0"/>
                          </a:rPr>
                          <m:t>3</m:t>
                        </m:r>
                        <m:r>
                          <a:rPr lang="en-US" altLang="ja-JP" sz="2000" b="0" i="0">
                            <a:latin typeface="Cambria Math" panose="02040503050406030204" pitchFamily="18" charset="0"/>
                            <a:ea typeface="Cambria Math" panose="02040503050406030204" pitchFamily="18" charset="0"/>
                          </a:rPr>
                          <m:t>+</m:t>
                        </m:r>
                      </m:sup>
                    </m:sSup>
                    <m:r>
                      <a:rPr lang="en-US" altLang="ja-JP" sz="2000" b="0" i="0">
                        <a:latin typeface="Cambria Math" panose="02040503050406030204" pitchFamily="18" charset="0"/>
                        <a:ea typeface="Cambria Math" panose="02040503050406030204" pitchFamily="18" charset="0"/>
                      </a:rPr>
                      <m:t>+</m:t>
                    </m:r>
                    <m:r>
                      <a:rPr lang="en-US" altLang="ja-JP" sz="2000" b="0" i="0">
                        <a:latin typeface="Cambria Math" panose="02040503050406030204" pitchFamily="18" charset="0"/>
                        <a:ea typeface="Cambria Math" panose="02040503050406030204" pitchFamily="18" charset="0"/>
                      </a:rPr>
                      <m:t>3</m:t>
                    </m:r>
                    <m:sSup>
                      <m:sSupPr>
                        <m:ctrlPr>
                          <a:rPr lang="en-US" altLang="ja-JP" sz="2000" b="0" i="1">
                            <a:latin typeface="Cambria Math" panose="02040503050406030204" pitchFamily="18" charset="0"/>
                            <a:ea typeface="Cambria Math" panose="02040503050406030204" pitchFamily="18" charset="0"/>
                          </a:rPr>
                        </m:ctrlPr>
                      </m:sSupPr>
                      <m:e>
                        <m:r>
                          <m:rPr>
                            <m:sty m:val="p"/>
                          </m:rPr>
                          <a:rPr lang="en-US" altLang="ja-JP" sz="2000" b="0" i="0">
                            <a:latin typeface="Cambria Math" panose="02040503050406030204" pitchFamily="18" charset="0"/>
                            <a:ea typeface="Cambria Math" panose="02040503050406030204" pitchFamily="18" charset="0"/>
                          </a:rPr>
                          <m:t>e</m:t>
                        </m:r>
                      </m:e>
                      <m:sup>
                        <m:r>
                          <a:rPr lang="en-US" altLang="ja-JP" sz="2000" b="0" i="0">
                            <a:latin typeface="Cambria Math" panose="02040503050406030204" pitchFamily="18" charset="0"/>
                            <a:ea typeface="Cambria Math" panose="02040503050406030204" pitchFamily="18" charset="0"/>
                          </a:rPr>
                          <m:t>−</m:t>
                        </m:r>
                      </m:sup>
                    </m:sSup>
                  </m:oMath>
                </a14:m>
                <a:r>
                  <a:rPr lang="en-US" altLang="ja-JP" sz="2000" b="0" dirty="0" smtClean="0"/>
                  <a:t>		(anodic reaction)</a:t>
                </a:r>
              </a:p>
              <a:p>
                <a:pPr marL="0" indent="0">
                  <a:buNone/>
                </a:pPr>
                <a:r>
                  <a:rPr lang="en-US" altLang="ja-JP" sz="2000" b="0" dirty="0" smtClean="0"/>
                  <a:t>	on CFRP: </a:t>
                </a:r>
                <a14:m>
                  <m:oMath xmlns:m="http://schemas.openxmlformats.org/officeDocument/2006/math">
                    <m:sSub>
                      <m:sSubPr>
                        <m:ctrlPr>
                          <a:rPr lang="en-US" altLang="ja-JP" sz="2000" b="0" i="1">
                            <a:latin typeface="Cambria Math" panose="02040503050406030204" pitchFamily="18" charset="0"/>
                          </a:rPr>
                        </m:ctrlPr>
                      </m:sSubPr>
                      <m:e>
                        <m:r>
                          <m:rPr>
                            <m:sty m:val="p"/>
                          </m:rPr>
                          <a:rPr lang="en-US" altLang="ja-JP" sz="2000" b="0" i="0">
                            <a:latin typeface="Cambria Math" panose="02040503050406030204" pitchFamily="18" charset="0"/>
                          </a:rPr>
                          <m:t>O</m:t>
                        </m:r>
                      </m:e>
                      <m:sub>
                        <m:r>
                          <a:rPr lang="en-US" altLang="ja-JP" sz="2000" b="0" i="0">
                            <a:latin typeface="Cambria Math" panose="02040503050406030204" pitchFamily="18" charset="0"/>
                          </a:rPr>
                          <m:t>2</m:t>
                        </m:r>
                      </m:sub>
                    </m:sSub>
                    <m:r>
                      <a:rPr lang="en-US" altLang="ja-JP" sz="2000" b="0" i="0">
                        <a:latin typeface="Cambria Math" panose="02040503050406030204" pitchFamily="18" charset="0"/>
                      </a:rPr>
                      <m:t>+</m:t>
                    </m:r>
                    <m:r>
                      <a:rPr lang="en-US" altLang="ja-JP" sz="2000" b="0" i="0">
                        <a:latin typeface="Cambria Math" panose="02040503050406030204" pitchFamily="18" charset="0"/>
                      </a:rPr>
                      <m:t>2</m:t>
                    </m:r>
                    <m:sSub>
                      <m:sSubPr>
                        <m:ctrlPr>
                          <a:rPr lang="en-US" altLang="ja-JP" sz="2000" b="0" i="1">
                            <a:latin typeface="Cambria Math" panose="02040503050406030204" pitchFamily="18" charset="0"/>
                          </a:rPr>
                        </m:ctrlPr>
                      </m:sSubPr>
                      <m:e>
                        <m:r>
                          <m:rPr>
                            <m:sty m:val="p"/>
                          </m:rPr>
                          <a:rPr lang="en-US" altLang="ja-JP" sz="2000" b="0" i="0">
                            <a:latin typeface="Cambria Math" panose="02040503050406030204" pitchFamily="18" charset="0"/>
                          </a:rPr>
                          <m:t>H</m:t>
                        </m:r>
                      </m:e>
                      <m:sub>
                        <m:r>
                          <a:rPr lang="en-US" altLang="ja-JP" sz="2000" b="0" i="0">
                            <a:latin typeface="Cambria Math" panose="02040503050406030204" pitchFamily="18" charset="0"/>
                          </a:rPr>
                          <m:t>2</m:t>
                        </m:r>
                      </m:sub>
                    </m:sSub>
                    <m:r>
                      <m:rPr>
                        <m:sty m:val="p"/>
                      </m:rPr>
                      <a:rPr lang="en-US" altLang="ja-JP" sz="2000" b="0" i="0">
                        <a:latin typeface="Cambria Math" panose="02040503050406030204" pitchFamily="18" charset="0"/>
                      </a:rPr>
                      <m:t>O</m:t>
                    </m:r>
                    <m:r>
                      <a:rPr lang="en-US" altLang="ja-JP" sz="2000" b="0" i="0">
                        <a:latin typeface="Cambria Math" panose="02040503050406030204" pitchFamily="18" charset="0"/>
                      </a:rPr>
                      <m:t>+</m:t>
                    </m:r>
                    <m:r>
                      <a:rPr lang="en-US" altLang="ja-JP" sz="2000" b="0" i="0">
                        <a:latin typeface="Cambria Math" panose="02040503050406030204" pitchFamily="18" charset="0"/>
                      </a:rPr>
                      <m:t>4</m:t>
                    </m:r>
                    <m:sSup>
                      <m:sSupPr>
                        <m:ctrlPr>
                          <a:rPr lang="en-US" altLang="ja-JP" sz="2000" b="0" i="1">
                            <a:latin typeface="Cambria Math" panose="02040503050406030204" pitchFamily="18" charset="0"/>
                          </a:rPr>
                        </m:ctrlPr>
                      </m:sSupPr>
                      <m:e>
                        <m:r>
                          <m:rPr>
                            <m:sty m:val="p"/>
                          </m:rPr>
                          <a:rPr lang="en-US" altLang="ja-JP" sz="2000" b="0" i="0">
                            <a:latin typeface="Cambria Math" panose="02040503050406030204" pitchFamily="18" charset="0"/>
                          </a:rPr>
                          <m:t>e</m:t>
                        </m:r>
                      </m:e>
                      <m:sup>
                        <m:r>
                          <a:rPr lang="en-US" altLang="ja-JP" sz="2000" b="0" i="0">
                            <a:latin typeface="Cambria Math" panose="02040503050406030204" pitchFamily="18" charset="0"/>
                          </a:rPr>
                          <m:t>−</m:t>
                        </m:r>
                      </m:sup>
                    </m:sSup>
                    <m:r>
                      <a:rPr lang="en-US" altLang="ja-JP" sz="2000" b="0" i="0">
                        <a:latin typeface="Cambria Math" panose="02040503050406030204" pitchFamily="18" charset="0"/>
                        <a:ea typeface="Cambria Math" panose="02040503050406030204" pitchFamily="18" charset="0"/>
                      </a:rPr>
                      <m:t>→</m:t>
                    </m:r>
                    <m:r>
                      <a:rPr lang="en-US" altLang="ja-JP" sz="2000" b="0" i="0">
                        <a:latin typeface="Cambria Math" panose="02040503050406030204" pitchFamily="18" charset="0"/>
                        <a:ea typeface="Cambria Math" panose="02040503050406030204" pitchFamily="18" charset="0"/>
                      </a:rPr>
                      <m:t>4</m:t>
                    </m:r>
                    <m:sSup>
                      <m:sSupPr>
                        <m:ctrlPr>
                          <a:rPr lang="en-US" altLang="ja-JP" sz="2000" b="0" i="1">
                            <a:latin typeface="Cambria Math" panose="02040503050406030204" pitchFamily="18" charset="0"/>
                            <a:ea typeface="Cambria Math" panose="02040503050406030204" pitchFamily="18" charset="0"/>
                          </a:rPr>
                        </m:ctrlPr>
                      </m:sSupPr>
                      <m:e>
                        <m:r>
                          <m:rPr>
                            <m:sty m:val="p"/>
                          </m:rPr>
                          <a:rPr lang="en-US" altLang="ja-JP" sz="2000" b="0" i="0">
                            <a:latin typeface="Cambria Math" panose="02040503050406030204" pitchFamily="18" charset="0"/>
                            <a:ea typeface="Cambria Math" panose="02040503050406030204" pitchFamily="18" charset="0"/>
                          </a:rPr>
                          <m:t>OH</m:t>
                        </m:r>
                      </m:e>
                      <m:sup>
                        <m:r>
                          <a:rPr lang="en-US" altLang="ja-JP" sz="2000" b="0" i="0">
                            <a:latin typeface="Cambria Math" panose="02040503050406030204" pitchFamily="18" charset="0"/>
                            <a:ea typeface="Cambria Math" panose="02040503050406030204" pitchFamily="18" charset="0"/>
                          </a:rPr>
                          <m:t>−</m:t>
                        </m:r>
                      </m:sup>
                    </m:sSup>
                  </m:oMath>
                </a14:m>
                <a:r>
                  <a:rPr lang="en-US" altLang="ja-JP" sz="2000" b="0" dirty="0" smtClean="0"/>
                  <a:t>	(cathodic reaction)</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975" t="-1478" r="-2116"/>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p:sp>
        <p:nvSpPr>
          <p:cNvPr id="56" name="片側の 2 つの角を丸めた四角形 55"/>
          <p:cNvSpPr/>
          <p:nvPr/>
        </p:nvSpPr>
        <p:spPr>
          <a:xfrm>
            <a:off x="755288" y="3231851"/>
            <a:ext cx="7200000" cy="2160000"/>
          </a:xfrm>
          <a:prstGeom prst="round2Same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a:endParaRPr kumimoji="0" lang="ja-JP" altLang="en-US" kern="0">
              <a:solidFill>
                <a:prstClr val="white"/>
              </a:solidFill>
              <a:latin typeface="Calibri" panose="020F0502020204030204"/>
              <a:ea typeface="ＭＳ Ｐゴシック" panose="020B0600070205080204" pitchFamily="50" charset="-128"/>
            </a:endParaRPr>
          </a:p>
        </p:txBody>
      </p:sp>
      <p:sp>
        <p:nvSpPr>
          <p:cNvPr id="57" name="正方形/長方形 5"/>
          <p:cNvSpPr/>
          <p:nvPr/>
        </p:nvSpPr>
        <p:spPr>
          <a:xfrm>
            <a:off x="4365736" y="5020691"/>
            <a:ext cx="3960000" cy="726638"/>
          </a:xfrm>
          <a:custGeom>
            <a:avLst/>
            <a:gdLst>
              <a:gd name="connsiteX0" fmla="*/ 0 w 3960000"/>
              <a:gd name="connsiteY0" fmla="*/ 0 h 720000"/>
              <a:gd name="connsiteX1" fmla="*/ 3960000 w 3960000"/>
              <a:gd name="connsiteY1" fmla="*/ 0 h 720000"/>
              <a:gd name="connsiteX2" fmla="*/ 3960000 w 3960000"/>
              <a:gd name="connsiteY2" fmla="*/ 720000 h 720000"/>
              <a:gd name="connsiteX3" fmla="*/ 0 w 3960000"/>
              <a:gd name="connsiteY3" fmla="*/ 720000 h 720000"/>
              <a:gd name="connsiteX4" fmla="*/ 0 w 3960000"/>
              <a:gd name="connsiteY4" fmla="*/ 0 h 720000"/>
              <a:gd name="connsiteX0" fmla="*/ 0 w 3960000"/>
              <a:gd name="connsiteY0" fmla="*/ 6638 h 726638"/>
              <a:gd name="connsiteX1" fmla="*/ 2074821 w 3960000"/>
              <a:gd name="connsiteY1" fmla="*/ 0 h 726638"/>
              <a:gd name="connsiteX2" fmla="*/ 3960000 w 3960000"/>
              <a:gd name="connsiteY2" fmla="*/ 6638 h 726638"/>
              <a:gd name="connsiteX3" fmla="*/ 3960000 w 3960000"/>
              <a:gd name="connsiteY3" fmla="*/ 726638 h 726638"/>
              <a:gd name="connsiteX4" fmla="*/ 0 w 3960000"/>
              <a:gd name="connsiteY4" fmla="*/ 726638 h 726638"/>
              <a:gd name="connsiteX5" fmla="*/ 0 w 3960000"/>
              <a:gd name="connsiteY5" fmla="*/ 6638 h 726638"/>
              <a:gd name="connsiteX0" fmla="*/ 0 w 3960000"/>
              <a:gd name="connsiteY0" fmla="*/ 6638 h 726638"/>
              <a:gd name="connsiteX1" fmla="*/ 1173673 w 3960000"/>
              <a:gd name="connsiteY1" fmla="*/ 0 h 726638"/>
              <a:gd name="connsiteX2" fmla="*/ 2074821 w 3960000"/>
              <a:gd name="connsiteY2" fmla="*/ 0 h 726638"/>
              <a:gd name="connsiteX3" fmla="*/ 3960000 w 3960000"/>
              <a:gd name="connsiteY3" fmla="*/ 6638 h 726638"/>
              <a:gd name="connsiteX4" fmla="*/ 3960000 w 3960000"/>
              <a:gd name="connsiteY4" fmla="*/ 726638 h 726638"/>
              <a:gd name="connsiteX5" fmla="*/ 0 w 3960000"/>
              <a:gd name="connsiteY5" fmla="*/ 726638 h 726638"/>
              <a:gd name="connsiteX6" fmla="*/ 0 w 3960000"/>
              <a:gd name="connsiteY6" fmla="*/ 6638 h 726638"/>
              <a:gd name="connsiteX0" fmla="*/ 0 w 3960000"/>
              <a:gd name="connsiteY0" fmla="*/ 19890 h 739890"/>
              <a:gd name="connsiteX1" fmla="*/ 1173673 w 3960000"/>
              <a:gd name="connsiteY1" fmla="*/ 13252 h 739890"/>
              <a:gd name="connsiteX2" fmla="*/ 1610994 w 3960000"/>
              <a:gd name="connsiteY2" fmla="*/ 0 h 739890"/>
              <a:gd name="connsiteX3" fmla="*/ 2074821 w 3960000"/>
              <a:gd name="connsiteY3" fmla="*/ 13252 h 739890"/>
              <a:gd name="connsiteX4" fmla="*/ 3960000 w 3960000"/>
              <a:gd name="connsiteY4" fmla="*/ 19890 h 739890"/>
              <a:gd name="connsiteX5" fmla="*/ 3960000 w 3960000"/>
              <a:gd name="connsiteY5" fmla="*/ 739890 h 739890"/>
              <a:gd name="connsiteX6" fmla="*/ 0 w 3960000"/>
              <a:gd name="connsiteY6" fmla="*/ 739890 h 739890"/>
              <a:gd name="connsiteX7" fmla="*/ 0 w 3960000"/>
              <a:gd name="connsiteY7" fmla="*/ 19890 h 739890"/>
              <a:gd name="connsiteX0" fmla="*/ 0 w 3960000"/>
              <a:gd name="connsiteY0" fmla="*/ 6638 h 726638"/>
              <a:gd name="connsiteX1" fmla="*/ 1173673 w 3960000"/>
              <a:gd name="connsiteY1" fmla="*/ 0 h 726638"/>
              <a:gd name="connsiteX2" fmla="*/ 1624247 w 3960000"/>
              <a:gd name="connsiteY2" fmla="*/ 185531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 name="connsiteX0" fmla="*/ 0 w 3960000"/>
              <a:gd name="connsiteY0" fmla="*/ 6638 h 726638"/>
              <a:gd name="connsiteX1" fmla="*/ 1173673 w 3960000"/>
              <a:gd name="connsiteY1" fmla="*/ 0 h 726638"/>
              <a:gd name="connsiteX2" fmla="*/ 1624247 w 3960000"/>
              <a:gd name="connsiteY2" fmla="*/ 238540 h 726638"/>
              <a:gd name="connsiteX3" fmla="*/ 2074821 w 3960000"/>
              <a:gd name="connsiteY3" fmla="*/ 0 h 726638"/>
              <a:gd name="connsiteX4" fmla="*/ 3960000 w 3960000"/>
              <a:gd name="connsiteY4" fmla="*/ 6638 h 726638"/>
              <a:gd name="connsiteX5" fmla="*/ 3960000 w 3960000"/>
              <a:gd name="connsiteY5" fmla="*/ 726638 h 726638"/>
              <a:gd name="connsiteX6" fmla="*/ 0 w 3960000"/>
              <a:gd name="connsiteY6" fmla="*/ 726638 h 726638"/>
              <a:gd name="connsiteX7" fmla="*/ 0 w 3960000"/>
              <a:gd name="connsiteY7" fmla="*/ 6638 h 72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0000" h="726638">
                <a:moveTo>
                  <a:pt x="0" y="6638"/>
                </a:moveTo>
                <a:lnTo>
                  <a:pt x="1173673" y="0"/>
                </a:lnTo>
                <a:cubicBezTo>
                  <a:pt x="1323864" y="79513"/>
                  <a:pt x="1434300" y="106018"/>
                  <a:pt x="1624247" y="238540"/>
                </a:cubicBezTo>
                <a:cubicBezTo>
                  <a:pt x="1814194" y="92766"/>
                  <a:pt x="1924630" y="79513"/>
                  <a:pt x="2074821" y="0"/>
                </a:cubicBezTo>
                <a:lnTo>
                  <a:pt x="3960000" y="6638"/>
                </a:lnTo>
                <a:lnTo>
                  <a:pt x="3960000" y="726638"/>
                </a:lnTo>
                <a:lnTo>
                  <a:pt x="0" y="726638"/>
                </a:lnTo>
                <a:lnTo>
                  <a:pt x="0" y="6638"/>
                </a:lnTo>
                <a:close/>
              </a:path>
            </a:pathLst>
          </a:custGeom>
          <a:solidFill>
            <a:srgbClr val="A5A5A5">
              <a:lumMod val="60000"/>
              <a:lumOff val="40000"/>
            </a:srgb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8" name="正方形/長方形 57"/>
          <p:cNvSpPr/>
          <p:nvPr/>
        </p:nvSpPr>
        <p:spPr>
          <a:xfrm>
            <a:off x="395288" y="5027329"/>
            <a:ext cx="3960000" cy="720000"/>
          </a:xfrm>
          <a:prstGeom prst="rect">
            <a:avLst/>
          </a:prstGeom>
          <a:solidFill>
            <a:sysClr val="windowText" lastClr="000000">
              <a:lumMod val="65000"/>
              <a:lumOff val="35000"/>
            </a:sysClr>
          </a:solidFill>
          <a:ln w="12700" cap="flat" cmpd="sng" algn="ctr">
            <a:solidFill>
              <a:srgbClr val="5B9BD5">
                <a:shade val="50000"/>
              </a:srgbClr>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3630570" y="3327007"/>
            <a:ext cx="1513556" cy="369332"/>
          </a:xfrm>
          <a:prstGeom prst="rect">
            <a:avLst/>
          </a:prstGeom>
          <a:noFill/>
        </p:spPr>
        <p:txBody>
          <a:bodyPr wrap="none" rtlCol="0">
            <a:spAutoFit/>
          </a:bodyPr>
          <a:lstStyle/>
          <a:p>
            <a:pPr>
              <a:defRPr/>
            </a:pPr>
            <a:r>
              <a:rPr kumimoji="0" lang="en-US" altLang="ja-JP" kern="0" dirty="0" smtClean="0">
                <a:solidFill>
                  <a:prstClr val="black"/>
                </a:solidFill>
                <a:latin typeface="Calibri" panose="020F0502020204030204"/>
                <a:ea typeface="ＭＳ Ｐゴシック" panose="020B0600070205080204" pitchFamily="50" charset="-128"/>
              </a:rPr>
              <a:t>Seawater Film</a:t>
            </a:r>
            <a:endParaRPr kumimoji="0" lang="ja-JP" altLang="en-US" kern="0" dirty="0">
              <a:solidFill>
                <a:prstClr val="black"/>
              </a:solidFill>
              <a:latin typeface="Calibri" panose="020F0502020204030204"/>
              <a:ea typeface="ＭＳ Ｐゴシック" panose="020B0600070205080204" pitchFamily="50" charset="-128"/>
            </a:endParaRPr>
          </a:p>
        </p:txBody>
      </p:sp>
      <p:sp>
        <p:nvSpPr>
          <p:cNvPr id="65" name="テキスト ボックス 64"/>
          <p:cNvSpPr txBox="1"/>
          <p:nvPr/>
        </p:nvSpPr>
        <p:spPr>
          <a:xfrm>
            <a:off x="4129906" y="2859923"/>
            <a:ext cx="450764" cy="369332"/>
          </a:xfrm>
          <a:prstGeom prst="rect">
            <a:avLst/>
          </a:prstGeom>
          <a:noFill/>
        </p:spPr>
        <p:txBody>
          <a:bodyPr wrap="none" rtlCol="0">
            <a:spAutoFit/>
          </a:bodyPr>
          <a:lstStyle/>
          <a:p>
            <a:pPr>
              <a:defRPr/>
            </a:pPr>
            <a:r>
              <a:rPr kumimoji="0" lang="en-US" altLang="ja-JP" kern="0">
                <a:solidFill>
                  <a:prstClr val="black"/>
                </a:solidFill>
                <a:latin typeface="Calibri" panose="020F0502020204030204"/>
                <a:ea typeface="ＭＳ Ｐゴシック" panose="020B0600070205080204" pitchFamily="50" charset="-128"/>
              </a:rPr>
              <a:t>Air</a:t>
            </a: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66" name="グループ化 65"/>
          <p:cNvGrpSpPr/>
          <p:nvPr/>
        </p:nvGrpSpPr>
        <p:grpSpPr>
          <a:xfrm>
            <a:off x="5708071" y="4104046"/>
            <a:ext cx="562398" cy="432000"/>
            <a:chOff x="5708071" y="3708364"/>
            <a:chExt cx="562398" cy="432000"/>
          </a:xfrm>
        </p:grpSpPr>
        <p:sp>
          <p:nvSpPr>
            <p:cNvPr id="67" name="円/楕円 66"/>
            <p:cNvSpPr/>
            <p:nvPr/>
          </p:nvSpPr>
          <p:spPr>
            <a:xfrm>
              <a:off x="5752392" y="3708364"/>
              <a:ext cx="432000" cy="432000"/>
            </a:xfrm>
            <a:prstGeom prst="ellipse">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5708071" y="3781867"/>
                  <a:ext cx="562398"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smtClean="0">
                                <a:solidFill>
                                  <a:prstClr val="black"/>
                                </a:solidFill>
                                <a:latin typeface="Cambria Math" panose="02040503050406030204" pitchFamily="18" charset="0"/>
                              </a:rPr>
                            </m:ctrlPr>
                          </m:sSupPr>
                          <m:e>
                            <m:r>
                              <m:rPr>
                                <m:sty m:val="p"/>
                              </m:rPr>
                              <a:rPr kumimoji="0" lang="en-US" altLang="ja-JP" sz="1400" b="0" i="0" kern="0" smtClean="0">
                                <a:solidFill>
                                  <a:prstClr val="black"/>
                                </a:solidFill>
                                <a:latin typeface="Cambria Math" panose="02040503050406030204" pitchFamily="18" charset="0"/>
                              </a:rPr>
                              <m:t>Al</m:t>
                            </m:r>
                          </m:e>
                          <m:sup>
                            <m:r>
                              <a:rPr kumimoji="0" lang="en-US" altLang="ja-JP" sz="1400" i="1" kern="0">
                                <a:solidFill>
                                  <a:prstClr val="black"/>
                                </a:solidFill>
                                <a:latin typeface="Cambria Math" panose="02040503050406030204" pitchFamily="18" charset="0"/>
                              </a:rPr>
                              <m:t>3</m:t>
                            </m:r>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5708071" y="3781867"/>
                  <a:ext cx="562398" cy="307777"/>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101" name="上矢印 100"/>
          <p:cNvSpPr/>
          <p:nvPr/>
        </p:nvSpPr>
        <p:spPr>
          <a:xfrm>
            <a:off x="5905095" y="4659303"/>
            <a:ext cx="199068" cy="327579"/>
          </a:xfrm>
          <a:prstGeom prst="upArrow">
            <a:avLst/>
          </a:prstGeom>
          <a:solidFill>
            <a:sysClr val="window" lastClr="FFFFFF"/>
          </a:solidFill>
          <a:ln w="12700" cap="flat" cmpd="sng" algn="ctr">
            <a:solidFill>
              <a:srgbClr val="FFC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p:grpSp>
        <p:nvGrpSpPr>
          <p:cNvPr id="37" name="グループ化 36"/>
          <p:cNvGrpSpPr/>
          <p:nvPr/>
        </p:nvGrpSpPr>
        <p:grpSpPr>
          <a:xfrm>
            <a:off x="1391658" y="4129250"/>
            <a:ext cx="444038" cy="432000"/>
            <a:chOff x="5961751" y="3049551"/>
            <a:chExt cx="444038" cy="432000"/>
          </a:xfrm>
        </p:grpSpPr>
        <p:sp>
          <p:nvSpPr>
            <p:cNvPr id="38" name="円/楕円 37"/>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9" name="テキスト ボックス 38"/>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105" name="グループ化 104"/>
          <p:cNvGrpSpPr/>
          <p:nvPr/>
        </p:nvGrpSpPr>
        <p:grpSpPr>
          <a:xfrm>
            <a:off x="1800501" y="4097121"/>
            <a:ext cx="572913" cy="432000"/>
            <a:chOff x="1439462" y="5625263"/>
            <a:chExt cx="572913" cy="432000"/>
          </a:xfrm>
        </p:grpSpPr>
        <p:sp>
          <p:nvSpPr>
            <p:cNvPr id="106" name="円/楕円 105"/>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7" name="テキスト ボックス 106"/>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126" name="右カーブ矢印 125"/>
          <p:cNvSpPr/>
          <p:nvPr/>
        </p:nvSpPr>
        <p:spPr>
          <a:xfrm rot="16200000">
            <a:off x="4185736" y="4138352"/>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127" name="テキスト ボックス 126"/>
          <p:cNvSpPr txBox="1"/>
          <p:nvPr/>
        </p:nvSpPr>
        <p:spPr>
          <a:xfrm>
            <a:off x="3569593" y="5584852"/>
            <a:ext cx="1642181" cy="369332"/>
          </a:xfrm>
          <a:prstGeom prst="rect">
            <a:avLst/>
          </a:prstGeom>
          <a:solidFill>
            <a:schemeClr val="bg1"/>
          </a:solidFill>
          <a:effectLst>
            <a:softEdge rad="63500"/>
          </a:effectLst>
        </p:spPr>
        <p:txBody>
          <a:bodyPr wrap="none" rtlCol="0">
            <a:spAutoFit/>
          </a:bodyPr>
          <a:lstStyle/>
          <a:p>
            <a:r>
              <a:rPr lang="en-US" altLang="ja-JP" dirty="0">
                <a:solidFill>
                  <a:srgbClr val="FF9900"/>
                </a:solidFill>
                <a:latin typeface="Calibri" panose="020F0502020204030204"/>
                <a:ea typeface="ＭＳ Ｐゴシック" panose="020B0600070205080204" pitchFamily="50" charset="-128"/>
              </a:rPr>
              <a:t>Flow of </a:t>
            </a:r>
            <a:r>
              <a:rPr lang="en-US" altLang="ja-JP" dirty="0" smtClean="0">
                <a:solidFill>
                  <a:srgbClr val="FF9900"/>
                </a:solidFill>
                <a:latin typeface="Calibri" panose="020F0502020204030204"/>
                <a:ea typeface="ＭＳ Ｐゴシック" panose="020B0600070205080204" pitchFamily="50" charset="-128"/>
              </a:rPr>
              <a:t>Current</a:t>
            </a:r>
            <a:endParaRPr lang="en-US" altLang="ja-JP" dirty="0">
              <a:solidFill>
                <a:srgbClr val="FF9900"/>
              </a:solidFill>
              <a:latin typeface="Calibri" panose="020F0502020204030204"/>
              <a:ea typeface="ＭＳ Ｐゴシック" panose="020B0600070205080204" pitchFamily="50" charset="-128"/>
            </a:endParaRPr>
          </a:p>
        </p:txBody>
      </p:sp>
      <p:grpSp>
        <p:nvGrpSpPr>
          <p:cNvPr id="128" name="グループ化 127"/>
          <p:cNvGrpSpPr/>
          <p:nvPr/>
        </p:nvGrpSpPr>
        <p:grpSpPr>
          <a:xfrm>
            <a:off x="758727" y="4110466"/>
            <a:ext cx="572913" cy="432000"/>
            <a:chOff x="1439462" y="5625263"/>
            <a:chExt cx="572913" cy="432000"/>
          </a:xfrm>
        </p:grpSpPr>
        <p:sp>
          <p:nvSpPr>
            <p:cNvPr id="129" name="円/楕円 128"/>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30" name="テキスト ボックス 129"/>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7"/>
                  <a:stretch>
                    <a:fillRect/>
                  </a:stretch>
                </a:blipFill>
              </p:spPr>
              <p:txBody>
                <a:bodyPr/>
                <a:lstStyle/>
                <a:p>
                  <a:r>
                    <a:rPr lang="ja-JP" altLang="en-US">
                      <a:noFill/>
                    </a:rPr>
                    <a:t> </a:t>
                  </a:r>
                </a:p>
              </p:txBody>
            </p:sp>
          </mc:Fallback>
        </mc:AlternateContent>
      </p:grpSp>
      <p:sp>
        <p:nvSpPr>
          <p:cNvPr id="132" name="テキスト ボックス 131"/>
          <p:cNvSpPr txBox="1"/>
          <p:nvPr/>
        </p:nvSpPr>
        <p:spPr>
          <a:xfrm>
            <a:off x="6160429" y="5391851"/>
            <a:ext cx="370614" cy="369332"/>
          </a:xfrm>
          <a:prstGeom prst="rect">
            <a:avLst/>
          </a:prstGeom>
          <a:noFill/>
        </p:spPr>
        <p:txBody>
          <a:bodyPr wrap="none" rtlCol="0">
            <a:spAutoFit/>
          </a:bodyPr>
          <a:lstStyle/>
          <a:p>
            <a:pPr>
              <a:defRPr/>
            </a:pPr>
            <a:r>
              <a:rPr kumimoji="0" lang="en-US" altLang="ja-JP" kern="0" smtClean="0">
                <a:solidFill>
                  <a:prstClr val="black"/>
                </a:solidFill>
                <a:latin typeface="Calibri" panose="020F0502020204030204"/>
                <a:ea typeface="ＭＳ Ｐゴシック" panose="020B0600070205080204" pitchFamily="50" charset="-128"/>
              </a:rPr>
              <a:t>Al</a:t>
            </a:r>
            <a:endParaRPr kumimoji="0" lang="ja-JP" altLang="en-US" kern="0">
              <a:solidFill>
                <a:prstClr val="black"/>
              </a:solidFill>
              <a:latin typeface="Calibri" panose="020F0502020204030204"/>
              <a:ea typeface="ＭＳ Ｐゴシック" panose="020B0600070205080204" pitchFamily="50" charset="-128"/>
            </a:endParaRPr>
          </a:p>
        </p:txBody>
      </p:sp>
      <p:sp>
        <p:nvSpPr>
          <p:cNvPr id="30" name="右カーブ矢印 29"/>
          <p:cNvSpPr/>
          <p:nvPr/>
        </p:nvSpPr>
        <p:spPr>
          <a:xfrm rot="5400000" flipH="1">
            <a:off x="3289092" y="4496679"/>
            <a:ext cx="379985" cy="632850"/>
          </a:xfrm>
          <a:prstGeom prst="curvedRightArrow">
            <a:avLst/>
          </a:prstGeom>
          <a:solidFill>
            <a:srgbClr val="FFFFFF"/>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grpSp>
        <p:nvGrpSpPr>
          <p:cNvPr id="31" name="グループ化 30"/>
          <p:cNvGrpSpPr/>
          <p:nvPr/>
        </p:nvGrpSpPr>
        <p:grpSpPr>
          <a:xfrm>
            <a:off x="3623906" y="4038458"/>
            <a:ext cx="444038" cy="432000"/>
            <a:chOff x="5961751" y="3049551"/>
            <a:chExt cx="444038" cy="432000"/>
          </a:xfrm>
        </p:grpSpPr>
        <p:sp>
          <p:nvSpPr>
            <p:cNvPr id="32" name="円/楕円 31"/>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3" name="テキスト ボックス 32"/>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34" name="グループ化 33"/>
          <p:cNvGrpSpPr/>
          <p:nvPr/>
        </p:nvGrpSpPr>
        <p:grpSpPr>
          <a:xfrm>
            <a:off x="2518846" y="4074723"/>
            <a:ext cx="444038" cy="432000"/>
            <a:chOff x="5961751" y="3049551"/>
            <a:chExt cx="444038" cy="432000"/>
          </a:xfrm>
        </p:grpSpPr>
        <p:sp>
          <p:nvSpPr>
            <p:cNvPr id="35" name="円/楕円 34"/>
            <p:cNvSpPr/>
            <p:nvPr/>
          </p:nvSpPr>
          <p:spPr>
            <a:xfrm>
              <a:off x="5961751" y="3049551"/>
              <a:ext cx="432000" cy="432000"/>
            </a:xfrm>
            <a:prstGeom prst="ellipse">
              <a:avLst/>
            </a:prstGeom>
            <a:solidFill>
              <a:schemeClr val="accent3"/>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6" name="テキスト ボックス 35"/>
                <p:cNvSpPr txBox="1"/>
                <p:nvPr/>
              </p:nvSpPr>
              <p:spPr>
                <a:xfrm>
                  <a:off x="5984328" y="3108728"/>
                  <a:ext cx="421461"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kumimoji="0" lang="en-US" altLang="ja-JP" sz="1400" i="1" kern="0">
                                <a:solidFill>
                                  <a:prstClr val="black"/>
                                </a:solidFill>
                                <a:latin typeface="Cambria Math" panose="02040503050406030204" pitchFamily="18" charset="0"/>
                                <a:ea typeface="ＭＳ Ｐゴシック" panose="020B0600070205080204" pitchFamily="50" charset="-128"/>
                              </a:rPr>
                            </m:ctrlPr>
                          </m:sSubPr>
                          <m:e>
                            <m:r>
                              <m:rPr>
                                <m:sty m:val="p"/>
                              </m:rPr>
                              <a:rPr kumimoji="0" lang="en-US" altLang="ja-JP" sz="1400" kern="0">
                                <a:solidFill>
                                  <a:prstClr val="black"/>
                                </a:solidFill>
                                <a:latin typeface="Cambria Math" panose="02040503050406030204" pitchFamily="18" charset="0"/>
                                <a:ea typeface="ＭＳ Ｐゴシック" panose="020B0600070205080204" pitchFamily="50" charset="-128"/>
                              </a:rPr>
                              <m:t>O</m:t>
                            </m:r>
                          </m:e>
                          <m:sub>
                            <m:r>
                              <a:rPr kumimoji="0" lang="en-US" altLang="ja-JP" sz="1400" kern="0">
                                <a:solidFill>
                                  <a:prstClr val="black"/>
                                </a:solidFill>
                                <a:latin typeface="Cambria Math" panose="02040503050406030204" pitchFamily="18" charset="0"/>
                                <a:ea typeface="ＭＳ Ｐゴシック" panose="020B0600070205080204" pitchFamily="50" charset="-128"/>
                              </a:rPr>
                              <m:t>2</m:t>
                            </m:r>
                          </m:sub>
                        </m:sSub>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5984328" y="3108728"/>
                  <a:ext cx="421461" cy="307777"/>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69" name="グループ化 68"/>
          <p:cNvGrpSpPr/>
          <p:nvPr/>
        </p:nvGrpSpPr>
        <p:grpSpPr>
          <a:xfrm>
            <a:off x="2826942" y="4010777"/>
            <a:ext cx="572913" cy="432000"/>
            <a:chOff x="1439462" y="5625263"/>
            <a:chExt cx="572913" cy="432000"/>
          </a:xfrm>
        </p:grpSpPr>
        <p:sp>
          <p:nvSpPr>
            <p:cNvPr id="99" name="円/楕円 98"/>
            <p:cNvSpPr/>
            <p:nvPr/>
          </p:nvSpPr>
          <p:spPr>
            <a:xfrm>
              <a:off x="1509918" y="5625263"/>
              <a:ext cx="432000" cy="432000"/>
            </a:xfrm>
            <a:prstGeom prst="ellipse">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a:defRPr/>
              </a:pPr>
              <a:endParaRPr kumimoji="0" lang="ja-JP" altLang="en-US" kern="0">
                <a:solidFill>
                  <a:prstClr val="white"/>
                </a:solidFill>
                <a:latin typeface="Calibri" panose="020F0502020204030204"/>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00" name="テキスト ボックス 99"/>
                <p:cNvSpPr txBox="1"/>
                <p:nvPr/>
              </p:nvSpPr>
              <p:spPr>
                <a:xfrm>
                  <a:off x="1439462" y="5687375"/>
                  <a:ext cx="572913" cy="30777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p>
                          <m:sSupPr>
                            <m:ctrlPr>
                              <a:rPr kumimoji="0" lang="en-US" altLang="ja-JP" sz="1400" i="1" kern="0">
                                <a:solidFill>
                                  <a:prstClr val="black"/>
                                </a:solidFill>
                                <a:latin typeface="Cambria Math" panose="02040503050406030204" pitchFamily="18" charset="0"/>
                              </a:rPr>
                            </m:ctrlPr>
                          </m:sSupPr>
                          <m:e>
                            <m:r>
                              <m:rPr>
                                <m:sty m:val="p"/>
                              </m:rPr>
                              <a:rPr kumimoji="0" lang="en-US" altLang="ja-JP" sz="1400" kern="0">
                                <a:solidFill>
                                  <a:prstClr val="black"/>
                                </a:solidFill>
                                <a:latin typeface="Cambria Math" panose="02040503050406030204" pitchFamily="18" charset="0"/>
                              </a:rPr>
                              <m:t>OH</m:t>
                            </m:r>
                          </m:e>
                          <m:sup>
                            <m:r>
                              <a:rPr kumimoji="0" lang="en-US" altLang="ja-JP" sz="1400" i="1" kern="0">
                                <a:solidFill>
                                  <a:prstClr val="black"/>
                                </a:solidFill>
                                <a:latin typeface="Cambria Math" panose="02040503050406030204" pitchFamily="18" charset="0"/>
                              </a:rPr>
                              <m:t>−</m:t>
                            </m:r>
                          </m:sup>
                        </m:sSup>
                      </m:oMath>
                    </m:oMathPara>
                  </a14:m>
                  <a:endParaRPr kumimoji="0" lang="ja-JP" altLang="en-US" sz="1400" kern="0">
                    <a:solidFill>
                      <a:prstClr val="black"/>
                    </a:solidFill>
                    <a:latin typeface="Calibri" panose="020F0502020204030204"/>
                    <a:ea typeface="ＭＳ Ｐゴシック" panose="020B0600070205080204" pitchFamily="50" charset="-128"/>
                  </a:endParaRPr>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439462" y="5687375"/>
                  <a:ext cx="572913" cy="307777"/>
                </a:xfrm>
                <a:prstGeom prst="rect">
                  <a:avLst/>
                </a:prstGeom>
                <a:blipFill rotWithShape="0">
                  <a:blip r:embed="rId8"/>
                  <a:stretch>
                    <a:fillRect/>
                  </a:stretch>
                </a:blipFill>
              </p:spPr>
              <p:txBody>
                <a:bodyPr/>
                <a:lstStyle/>
                <a:p>
                  <a:r>
                    <a:rPr lang="ja-JP" altLang="en-US">
                      <a:noFill/>
                    </a:rPr>
                    <a:t> </a:t>
                  </a:r>
                </a:p>
              </p:txBody>
            </p:sp>
          </mc:Fallback>
        </mc:AlternateContent>
      </p:grpSp>
      <p:sp>
        <p:nvSpPr>
          <p:cNvPr id="40" name="右カーブ矢印 39"/>
          <p:cNvSpPr/>
          <p:nvPr/>
        </p:nvSpPr>
        <p:spPr>
          <a:xfrm rot="5400000" flipH="1">
            <a:off x="2232919" y="4482846"/>
            <a:ext cx="379985" cy="632850"/>
          </a:xfrm>
          <a:prstGeom prst="curvedRightArrow">
            <a:avLst/>
          </a:prstGeom>
          <a:solidFill>
            <a:srgbClr val="FFFFFF"/>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41" name="右カーブ矢印 40"/>
          <p:cNvSpPr/>
          <p:nvPr/>
        </p:nvSpPr>
        <p:spPr>
          <a:xfrm rot="5400000" flipH="1">
            <a:off x="1176746" y="4521160"/>
            <a:ext cx="379985" cy="632850"/>
          </a:xfrm>
          <a:prstGeom prst="curvedRightArrow">
            <a:avLst/>
          </a:prstGeom>
          <a:solidFill>
            <a:srgbClr val="FFFFFF"/>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
        <p:nvSpPr>
          <p:cNvPr id="4" name="テキスト ボックス 3"/>
          <p:cNvSpPr txBox="1"/>
          <p:nvPr/>
        </p:nvSpPr>
        <p:spPr>
          <a:xfrm>
            <a:off x="5292080" y="5867980"/>
            <a:ext cx="1774845" cy="369332"/>
          </a:xfrm>
          <a:prstGeom prst="rect">
            <a:avLst/>
          </a:prstGeom>
          <a:noFill/>
        </p:spPr>
        <p:txBody>
          <a:bodyPr wrap="none" rtlCol="0">
            <a:spAutoFit/>
          </a:bodyPr>
          <a:lstStyle/>
          <a:p>
            <a:r>
              <a:rPr kumimoji="1" lang="en-US" altLang="ja-JP" dirty="0" smtClean="0">
                <a:solidFill>
                  <a:srgbClr val="104AEE"/>
                </a:solidFill>
              </a:rPr>
              <a:t>Lower </a:t>
            </a:r>
            <a:r>
              <a:rPr lang="en-US" altLang="ja-JP" dirty="0">
                <a:solidFill>
                  <a:srgbClr val="104AEE"/>
                </a:solidFill>
              </a:rPr>
              <a:t>P</a:t>
            </a:r>
            <a:r>
              <a:rPr kumimoji="1" lang="en-US" altLang="ja-JP" dirty="0" smtClean="0">
                <a:solidFill>
                  <a:srgbClr val="104AEE"/>
                </a:solidFill>
              </a:rPr>
              <a:t>otential</a:t>
            </a:r>
            <a:endParaRPr kumimoji="1" lang="ja-JP" altLang="en-US" dirty="0">
              <a:solidFill>
                <a:srgbClr val="104AEE"/>
              </a:solidFill>
            </a:endParaRPr>
          </a:p>
        </p:txBody>
      </p:sp>
      <p:sp>
        <p:nvSpPr>
          <p:cNvPr id="43" name="テキスト ボックス 42"/>
          <p:cNvSpPr txBox="1"/>
          <p:nvPr/>
        </p:nvSpPr>
        <p:spPr>
          <a:xfrm>
            <a:off x="1683164" y="5867980"/>
            <a:ext cx="1826141" cy="369332"/>
          </a:xfrm>
          <a:prstGeom prst="rect">
            <a:avLst/>
          </a:prstGeom>
          <a:noFill/>
        </p:spPr>
        <p:txBody>
          <a:bodyPr wrap="none" rtlCol="0">
            <a:spAutoFit/>
          </a:bodyPr>
          <a:lstStyle/>
          <a:p>
            <a:r>
              <a:rPr lang="en-US" altLang="ja-JP" dirty="0" smtClean="0">
                <a:solidFill>
                  <a:srgbClr val="FF0000"/>
                </a:solidFill>
              </a:rPr>
              <a:t>Higher</a:t>
            </a:r>
            <a:r>
              <a:rPr kumimoji="1" lang="en-US" altLang="ja-JP" dirty="0" smtClean="0">
                <a:solidFill>
                  <a:srgbClr val="FF0000"/>
                </a:solidFill>
              </a:rPr>
              <a:t> </a:t>
            </a:r>
            <a:r>
              <a:rPr lang="en-US" altLang="ja-JP" dirty="0">
                <a:solidFill>
                  <a:srgbClr val="FF0000"/>
                </a:solidFill>
              </a:rPr>
              <a:t>P</a:t>
            </a:r>
            <a:r>
              <a:rPr kumimoji="1" lang="en-US" altLang="ja-JP" dirty="0" smtClean="0">
                <a:solidFill>
                  <a:srgbClr val="FF0000"/>
                </a:solidFill>
              </a:rPr>
              <a:t>otential</a:t>
            </a:r>
            <a:endParaRPr kumimoji="1" lang="ja-JP" altLang="en-US" dirty="0">
              <a:solidFill>
                <a:srgbClr val="FF0000"/>
              </a:solidFill>
            </a:endParaRPr>
          </a:p>
        </p:txBody>
      </p:sp>
      <p:sp>
        <p:nvSpPr>
          <p:cNvPr id="42" name="テキスト ボックス 41"/>
          <p:cNvSpPr txBox="1"/>
          <p:nvPr/>
        </p:nvSpPr>
        <p:spPr>
          <a:xfrm>
            <a:off x="2046512" y="5384924"/>
            <a:ext cx="657552" cy="369332"/>
          </a:xfrm>
          <a:prstGeom prst="rect">
            <a:avLst/>
          </a:prstGeom>
          <a:noFill/>
        </p:spPr>
        <p:txBody>
          <a:bodyPr wrap="none" rtlCol="0">
            <a:spAutoFit/>
          </a:bodyPr>
          <a:lstStyle/>
          <a:p>
            <a:pPr>
              <a:defRPr/>
            </a:pPr>
            <a:r>
              <a:rPr kumimoji="0" lang="en-US" altLang="ja-JP" kern="0" dirty="0" err="1" smtClean="0">
                <a:solidFill>
                  <a:prstClr val="white"/>
                </a:solidFill>
                <a:latin typeface="Calibri" panose="020F0502020204030204"/>
                <a:ea typeface="ＭＳ Ｐゴシック" panose="020B0600070205080204" pitchFamily="50" charset="-128"/>
              </a:rPr>
              <a:t>CFRP</a:t>
            </a:r>
            <a:endParaRPr kumimoji="0" lang="ja-JP" altLang="en-US" kern="0" dirty="0">
              <a:solidFill>
                <a:prstClr val="white"/>
              </a:solidFill>
              <a:latin typeface="Calibri" panose="020F0502020204030204"/>
              <a:ea typeface="ＭＳ Ｐゴシック" panose="020B0600070205080204" pitchFamily="50" charset="-128"/>
            </a:endParaRPr>
          </a:p>
        </p:txBody>
      </p:sp>
      <p:sp>
        <p:nvSpPr>
          <p:cNvPr id="44" name="右カーブ矢印 43"/>
          <p:cNvSpPr/>
          <p:nvPr/>
        </p:nvSpPr>
        <p:spPr>
          <a:xfrm rot="16200000" flipH="1" flipV="1">
            <a:off x="4207348" y="2295301"/>
            <a:ext cx="360000" cy="2406154"/>
          </a:xfrm>
          <a:prstGeom prst="curvedRightArrow">
            <a:avLst/>
          </a:prstGeom>
          <a:solidFill>
            <a:srgbClr val="ED7D31"/>
          </a:solidFill>
          <a:ln w="12700" cap="flat" cmpd="sng" algn="ctr">
            <a:solidFill>
              <a:srgbClr val="ED7D31"/>
            </a:solidFill>
            <a:prstDash val="solid"/>
            <a:miter lim="800000"/>
          </a:ln>
          <a:effectLst/>
        </p:spPr>
        <p:txBody>
          <a:bodyPr rtlCol="0" anchor="ctr"/>
          <a:lstStyle/>
          <a:p>
            <a:pPr algn="ctr">
              <a:defRPr/>
            </a:pPr>
            <a:endParaRPr kumimoji="0" lang="ja-JP" altLang="en-US" kern="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110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PRESENTATION_TITLE" val="fefos2016-corrosion"/>
</p:tagLst>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omic Sans MS"/>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56327</TotalTime>
  <Words>2502</Words>
  <Application>Microsoft Office PowerPoint</Application>
  <PresentationFormat>画面に合わせる (4:3)</PresentationFormat>
  <Paragraphs>611</Paragraphs>
  <Slides>31</Slides>
  <Notes>31</Notes>
  <HiddenSlides>0</HiddenSlides>
  <MMClips>1</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Arial Unicode MS</vt:lpstr>
      <vt:lpstr>ＭＳ Ｐゴシック</vt:lpstr>
      <vt:lpstr>ＭＳ Ｐゴシック</vt:lpstr>
      <vt:lpstr>ＭＳ 明朝</vt:lpstr>
      <vt:lpstr>Arial</vt:lpstr>
      <vt:lpstr>Calibri</vt:lpstr>
      <vt:lpstr>Cambria Math</vt:lpstr>
      <vt:lpstr>Comic Sans MS</vt:lpstr>
      <vt:lpstr>Wingdings</vt:lpstr>
      <vt:lpstr>デザインの設定</vt:lpstr>
      <vt:lpstr>Multi-physics Galvanic Corrosion Analysis for Carbon-Aluminium Structures under Saltwater Film</vt:lpstr>
      <vt:lpstr>Background</vt:lpstr>
      <vt:lpstr>General Mechanism of Galvanic Corrosion</vt:lpstr>
      <vt:lpstr>Issues in Corrosion Rate Evaluation</vt:lpstr>
      <vt:lpstr>Conventional Corrosion Simulations</vt:lpstr>
      <vt:lpstr>Objective</vt:lpstr>
      <vt:lpstr>PowerPoint プレゼンテーション</vt:lpstr>
      <vt:lpstr>Mechanism of Galvanic Corrosion in Issue</vt:lpstr>
      <vt:lpstr>Mechanism of Galvanic Corrosion in Issue</vt:lpstr>
      <vt:lpstr>Mechanism of Galvanic Corrosion in Issue</vt:lpstr>
      <vt:lpstr>Mechanism of Galvanic Corrosion in Issue</vt:lpstr>
      <vt:lpstr>PowerPoint プレゼンテーション</vt:lpstr>
      <vt:lpstr>Governing Equations</vt:lpstr>
      <vt:lpstr>Flowchart</vt:lpstr>
      <vt:lpstr>Point 1: Mass Conservation</vt:lpstr>
      <vt:lpstr>Point 2: Electroneutrality</vt:lpstr>
      <vt:lpstr>Point 3: Implicit Time Integration</vt:lpstr>
      <vt:lpstr>Boundary Conditions</vt:lpstr>
      <vt:lpstr>PowerPoint プレゼンテーション</vt:lpstr>
      <vt:lpstr>Experimental Setup</vt:lpstr>
      <vt:lpstr>Experimental Setup</vt:lpstr>
      <vt:lpstr>Conditions of Numerical Analysis</vt:lpstr>
      <vt:lpstr>Conditions of Numerical Analysis</vt:lpstr>
      <vt:lpstr>Interval Photo Movie of Experiment </vt:lpstr>
      <vt:lpstr>Results (Al(OH)3 at finish time)</vt:lpstr>
      <vt:lpstr>Results (pH at finish time)</vt:lpstr>
      <vt:lpstr>Results (pH time history)</vt:lpstr>
      <vt:lpstr>Results (corrosion current time history)</vt:lpstr>
      <vt:lpstr>CPU Time</vt:lpstr>
      <vt:lpstr>PowerPoint プレゼンテーション</vt:lpstr>
      <vt:lpstr>Summary</vt:lpstr>
    </vt:vector>
  </TitlesOfParts>
  <Company>みずほ情報総研</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fefos2016-corrosion</dc:title>
  <dc:creator>Yuki ONISHI</dc:creator>
  <cp:lastModifiedBy>yuki</cp:lastModifiedBy>
  <cp:revision>2315</cp:revision>
  <cp:lastPrinted>2012-03-06T10:21:50Z</cp:lastPrinted>
  <dcterms:created xsi:type="dcterms:W3CDTF">2007-11-22T18:02:40Z</dcterms:created>
  <dcterms:modified xsi:type="dcterms:W3CDTF">2016-11-21T05:32:04Z</dcterms:modified>
</cp:coreProperties>
</file>