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504" r:id="rId2"/>
    <p:sldId id="534" r:id="rId3"/>
    <p:sldId id="535" r:id="rId4"/>
    <p:sldId id="536" r:id="rId5"/>
    <p:sldId id="537" r:id="rId6"/>
    <p:sldId id="538" r:id="rId7"/>
    <p:sldId id="477" r:id="rId8"/>
    <p:sldId id="544" r:id="rId9"/>
    <p:sldId id="533" r:id="rId10"/>
    <p:sldId id="532" r:id="rId11"/>
    <p:sldId id="502" r:id="rId12"/>
    <p:sldId id="501" r:id="rId13"/>
    <p:sldId id="508" r:id="rId14"/>
    <p:sldId id="546" r:id="rId15"/>
    <p:sldId id="522" r:id="rId16"/>
    <p:sldId id="485" r:id="rId17"/>
    <p:sldId id="487" r:id="rId18"/>
    <p:sldId id="547" r:id="rId19"/>
    <p:sldId id="489" r:id="rId20"/>
    <p:sldId id="526" r:id="rId21"/>
    <p:sldId id="496" r:id="rId22"/>
    <p:sldId id="492" r:id="rId23"/>
    <p:sldId id="507" r:id="rId24"/>
    <p:sldId id="510" r:id="rId25"/>
    <p:sldId id="511" r:id="rId26"/>
    <p:sldId id="493" r:id="rId27"/>
    <p:sldId id="548" r:id="rId28"/>
    <p:sldId id="505" r:id="rId29"/>
    <p:sldId id="506" r:id="rId30"/>
    <p:sldId id="527" r:id="rId31"/>
    <p:sldId id="494" r:id="rId32"/>
    <p:sldId id="518" r:id="rId33"/>
    <p:sldId id="549" r:id="rId34"/>
    <p:sldId id="531" r:id="rId35"/>
    <p:sldId id="498" r:id="rId36"/>
    <p:sldId id="523" r:id="rId37"/>
    <p:sldId id="550" r:id="rId38"/>
    <p:sldId id="551" r:id="rId39"/>
    <p:sldId id="552" r:id="rId40"/>
    <p:sldId id="553" r:id="rId41"/>
    <p:sldId id="554" r:id="rId42"/>
    <p:sldId id="555" r:id="rId43"/>
    <p:sldId id="524" r:id="rId44"/>
    <p:sldId id="525" r:id="rId45"/>
    <p:sldId id="528" r:id="rId46"/>
    <p:sldId id="529" r:id="rId47"/>
    <p:sldId id="512" r:id="rId48"/>
  </p:sldIdLst>
  <p:sldSz cx="9144000" cy="6858000" type="screen4x3"/>
  <p:notesSz cx="9985375" cy="679926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6E6A2"/>
    <a:srgbClr val="D9EDEF"/>
    <a:srgbClr val="FFEFAB"/>
    <a:srgbClr val="EAF5F6"/>
    <a:srgbClr val="CEEAB0"/>
    <a:srgbClr val="0000FF"/>
    <a:srgbClr val="FF9900"/>
    <a:srgbClr val="FF00FF"/>
    <a:srgbClr val="D8EEC0"/>
    <a:srgbClr val="C2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4" autoAdjust="0"/>
    <p:restoredTop sz="95777" autoAdjust="0"/>
  </p:normalViewPr>
  <p:slideViewPr>
    <p:cSldViewPr>
      <p:cViewPr varScale="1">
        <p:scale>
          <a:sx n="92" d="100"/>
          <a:sy n="92" d="100"/>
        </p:scale>
        <p:origin x="66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7367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56418" y="0"/>
            <a:ext cx="4327367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20C8B-3C08-4C19-87FC-D56FDAEC1EF7}" type="datetimeFigureOut">
              <a:rPr kumimoji="1" lang="ja-JP" altLang="en-US" smtClean="0"/>
              <a:t>2016/8/6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59142"/>
            <a:ext cx="4327367" cy="3401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56418" y="6459142"/>
            <a:ext cx="4327367" cy="3401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BF469-1A63-4DA5-ACA2-0578411C0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793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5689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2016/8/6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92475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9245" y="3229623"/>
            <a:ext cx="7986888" cy="3060161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5689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49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3418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2911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723EF-3F3E-45AB-85F1-D4F449C01DCD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66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7480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050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097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4526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594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895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232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530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595788" y="6446838"/>
              <a:ext cx="65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4205364" y="6417332"/>
            <a:ext cx="732573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bg1"/>
                </a:solidFill>
              </a:rPr>
              <a:t>ICCM2016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59532" y="1736812"/>
            <a:ext cx="8640960" cy="2254639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Performance Evaluation of</a:t>
            </a:r>
            <a:br>
              <a:rPr kumimoji="1" lang="en-US" altLang="ja-JP" sz="3200" dirty="0" smtClean="0"/>
            </a:br>
            <a:r>
              <a:rPr kumimoji="1" lang="en-US" altLang="ja-JP" sz="3200" dirty="0" smtClean="0">
                <a:solidFill>
                  <a:srgbClr val="FF00FF"/>
                </a:solidFill>
              </a:rPr>
              <a:t>Various</a:t>
            </a:r>
            <a:r>
              <a:rPr lang="ja-JP" altLang="en-US" sz="3200" dirty="0">
                <a:solidFill>
                  <a:srgbClr val="FF00FF"/>
                </a:solidFill>
              </a:rPr>
              <a:t> </a:t>
            </a:r>
            <a:r>
              <a:rPr kumimoji="1" lang="en-US" altLang="ja-JP" sz="3200" dirty="0" smtClean="0">
                <a:solidFill>
                  <a:srgbClr val="FF00FF"/>
                </a:solidFill>
              </a:rPr>
              <a:t>Smoothed</a:t>
            </a:r>
            <a:r>
              <a:rPr lang="ja-JP" altLang="en-US" sz="3200" dirty="0" smtClean="0">
                <a:solidFill>
                  <a:srgbClr val="FF00FF"/>
                </a:solidFill>
              </a:rPr>
              <a:t> </a:t>
            </a:r>
            <a:r>
              <a:rPr lang="en-US" altLang="ja-JP" sz="3200" dirty="0" smtClean="0">
                <a:solidFill>
                  <a:srgbClr val="FF00FF"/>
                </a:solidFill>
              </a:rPr>
              <a:t>Finite Element Methods </a:t>
            </a:r>
            <a:r>
              <a:rPr kumimoji="1" lang="en-US" altLang="ja-JP" sz="3200" dirty="0" smtClean="0"/>
              <a:t>with </a:t>
            </a:r>
            <a:r>
              <a:rPr lang="en-US" altLang="ja-JP" sz="3200" dirty="0"/>
              <a:t>T</a:t>
            </a:r>
            <a:r>
              <a:rPr kumimoji="1" lang="en-US" altLang="ja-JP" sz="3200" dirty="0" smtClean="0"/>
              <a:t>etrahedral Elements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 in Large Deformation </a:t>
            </a:r>
            <a:r>
              <a:rPr lang="en-US" altLang="ja-JP" sz="3200" dirty="0" smtClean="0">
                <a:solidFill>
                  <a:srgbClr val="C00000"/>
                </a:solidFill>
              </a:rPr>
              <a:t>D</a:t>
            </a:r>
            <a:r>
              <a:rPr kumimoji="1" lang="en-US" altLang="ja-JP" sz="3200" dirty="0" smtClean="0">
                <a:solidFill>
                  <a:srgbClr val="C00000"/>
                </a:solidFill>
              </a:rPr>
              <a:t>ynamic</a:t>
            </a:r>
            <a:r>
              <a:rPr kumimoji="1" lang="en-US" altLang="ja-JP" sz="3200" dirty="0" smtClean="0"/>
              <a:t> </a:t>
            </a:r>
            <a:r>
              <a:rPr lang="en-US" altLang="ja-JP" sz="3200" dirty="0"/>
              <a:t>A</a:t>
            </a:r>
            <a:r>
              <a:rPr kumimoji="1" lang="en-US" altLang="ja-JP" sz="3200" dirty="0" smtClean="0"/>
              <a:t>nalysis</a:t>
            </a:r>
            <a:endParaRPr kumimoji="1" lang="ja-JP" altLang="en-US" sz="3200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588608" y="4149080"/>
            <a:ext cx="7952928" cy="1284548"/>
          </a:xfrm>
        </p:spPr>
        <p:txBody>
          <a:bodyPr/>
          <a:lstStyle/>
          <a:p>
            <a:r>
              <a:rPr kumimoji="1" lang="en-US" altLang="ja-JP" sz="2800" u="sng" dirty="0" err="1" smtClean="0"/>
              <a:t>Ryoya</a:t>
            </a:r>
            <a:r>
              <a:rPr kumimoji="1" lang="en-US" altLang="ja-JP" sz="2800" u="sng" dirty="0" smtClean="0"/>
              <a:t> IIDA</a:t>
            </a:r>
            <a:r>
              <a:rPr kumimoji="1" lang="en-US" altLang="ja-JP" sz="2800" dirty="0" smtClean="0"/>
              <a:t>, Yuki ONISHI, Kenji AMAYA</a:t>
            </a:r>
          </a:p>
          <a:p>
            <a:r>
              <a:rPr lang="en-US" altLang="ja-JP" sz="2800" dirty="0" smtClean="0"/>
              <a:t>Tokyo Institute of Technology, Japan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46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rgbClr val="00B050"/>
                </a:solidFill>
              </a:rPr>
              <a:t>Selective ES/NS-FEM </a:t>
            </a:r>
            <a:r>
              <a:rPr lang="en-US" altLang="ja-JP" sz="3600" dirty="0" smtClean="0"/>
              <a:t>(2 </a:t>
            </a:r>
            <a:r>
              <a:rPr lang="en-US" altLang="ja-JP" sz="3600" dirty="0"/>
              <a:t>of 2)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角丸四角形 5"/>
          <p:cNvSpPr/>
          <p:nvPr/>
        </p:nvSpPr>
        <p:spPr>
          <a:xfrm>
            <a:off x="4355976" y="2348881"/>
            <a:ext cx="4418471" cy="3036531"/>
          </a:xfrm>
          <a:prstGeom prst="roundRect">
            <a:avLst>
              <a:gd name="adj" fmla="val 379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5904148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5407020" y="1448780"/>
            <a:ext cx="1154222" cy="6949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563888" y="1448780"/>
            <a:ext cx="1188132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395536" y="2312875"/>
            <a:ext cx="3669038" cy="3072537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1340050" y="2788794"/>
            <a:ext cx="1538191" cy="1396290"/>
            <a:chOff x="1269613" y="2780928"/>
            <a:chExt cx="1538191" cy="1396290"/>
          </a:xfrm>
        </p:grpSpPr>
        <p:sp>
          <p:nvSpPr>
            <p:cNvPr id="13" name="角丸四角形 12"/>
            <p:cNvSpPr/>
            <p:nvPr/>
          </p:nvSpPr>
          <p:spPr>
            <a:xfrm>
              <a:off x="1269613" y="2780928"/>
              <a:ext cx="1538191" cy="1396290"/>
            </a:xfrm>
            <a:prstGeom prst="roundRect">
              <a:avLst>
                <a:gd name="adj" fmla="val 5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" name="グループ化 13"/>
            <p:cNvGrpSpPr/>
            <p:nvPr/>
          </p:nvGrpSpPr>
          <p:grpSpPr>
            <a:xfrm>
              <a:off x="1331640" y="2917078"/>
              <a:ext cx="1328216" cy="1145336"/>
              <a:chOff x="4860075" y="1560327"/>
              <a:chExt cx="3329507" cy="2793546"/>
            </a:xfrm>
          </p:grpSpPr>
          <p:sp>
            <p:nvSpPr>
              <p:cNvPr id="15" name="二等辺三角形 14"/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" name="二等辺三角形 15"/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17" name="グループ化 16"/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9" name="二等辺三角形 28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30" name="二等辺三角形 29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31" name="二等辺三角形 30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18" name="グループ化 17"/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6" name="二等辺三角形 25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7" name="二等辺三角形 26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8" name="二等辺三角形 27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19" name="円/楕円 18"/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32" name="テキスト ボックス 31"/>
          <p:cNvSpPr txBox="1"/>
          <p:nvPr/>
        </p:nvSpPr>
        <p:spPr>
          <a:xfrm>
            <a:off x="395536" y="4214448"/>
            <a:ext cx="366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Like a ES-FEM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Shear locking free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499992" y="4185084"/>
            <a:ext cx="4212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Like a NS-FEM</a:t>
            </a: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Little pressure oscillation</a:t>
            </a:r>
          </a:p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Volumetric locking free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59532" y="2227784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Deviatoric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</a:t>
            </a:r>
            <a:endParaRPr lang="en-US" altLang="ja-JP" sz="2400" u="sng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391980" y="2257708"/>
            <a:ext cx="478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Hydrostatic-pressure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260816" y="1411576"/>
                <a:ext cx="4608511" cy="7073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44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dev</m:t>
                          </m:r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hyd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816" y="1411576"/>
                <a:ext cx="4608511" cy="7073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コンテンツ プレースホルダー 2"/>
          <p:cNvSpPr txBox="1">
            <a:spLocks/>
          </p:cNvSpPr>
          <p:nvPr/>
        </p:nvSpPr>
        <p:spPr bwMode="auto">
          <a:xfrm>
            <a:off x="41920" y="805334"/>
            <a:ext cx="91025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kern="0" dirty="0" smtClean="0"/>
              <a:t>This formulation is designed to have 3 advantages.</a:t>
            </a:r>
            <a:endParaRPr lang="ja-JP" altLang="en-US" kern="0" dirty="0"/>
          </a:p>
        </p:txBody>
      </p:sp>
      <p:grpSp>
        <p:nvGrpSpPr>
          <p:cNvPr id="81" name="グループ化 80"/>
          <p:cNvGrpSpPr/>
          <p:nvPr/>
        </p:nvGrpSpPr>
        <p:grpSpPr>
          <a:xfrm>
            <a:off x="6012160" y="2924944"/>
            <a:ext cx="1331371" cy="1117056"/>
            <a:chOff x="7129061" y="2986177"/>
            <a:chExt cx="1331371" cy="1117056"/>
          </a:xfrm>
        </p:grpSpPr>
        <p:sp>
          <p:nvSpPr>
            <p:cNvPr id="82" name="フリーフォーム 81"/>
            <p:cNvSpPr/>
            <p:nvPr/>
          </p:nvSpPr>
          <p:spPr>
            <a:xfrm>
              <a:off x="7489794" y="3258105"/>
              <a:ext cx="594804" cy="582967"/>
            </a:xfrm>
            <a:custGeom>
              <a:avLst/>
              <a:gdLst>
                <a:gd name="connsiteX0" fmla="*/ 254493 w 594804"/>
                <a:gd name="connsiteY0" fmla="*/ 0 h 582967"/>
                <a:gd name="connsiteX1" fmla="*/ 106532 w 594804"/>
                <a:gd name="connsiteY1" fmla="*/ 88777 h 582967"/>
                <a:gd name="connsiteX2" fmla="*/ 0 w 594804"/>
                <a:gd name="connsiteY2" fmla="*/ 236738 h 582967"/>
                <a:gd name="connsiteX3" fmla="*/ 5919 w 594804"/>
                <a:gd name="connsiteY3" fmla="*/ 408373 h 582967"/>
                <a:gd name="connsiteX4" fmla="*/ 29592 w 594804"/>
                <a:gd name="connsiteY4" fmla="*/ 559293 h 582967"/>
                <a:gd name="connsiteX5" fmla="*/ 180513 w 594804"/>
                <a:gd name="connsiteY5" fmla="*/ 565212 h 582967"/>
                <a:gd name="connsiteX6" fmla="*/ 352148 w 594804"/>
                <a:gd name="connsiteY6" fmla="*/ 582967 h 582967"/>
                <a:gd name="connsiteX7" fmla="*/ 464598 w 594804"/>
                <a:gd name="connsiteY7" fmla="*/ 473476 h 582967"/>
                <a:gd name="connsiteX8" fmla="*/ 588886 w 594804"/>
                <a:gd name="connsiteY8" fmla="*/ 346229 h 582967"/>
                <a:gd name="connsiteX9" fmla="*/ 594804 w 594804"/>
                <a:gd name="connsiteY9" fmla="*/ 195309 h 582967"/>
                <a:gd name="connsiteX10" fmla="*/ 544497 w 594804"/>
                <a:gd name="connsiteY10" fmla="*/ 47347 h 582967"/>
                <a:gd name="connsiteX11" fmla="*/ 423169 w 594804"/>
                <a:gd name="connsiteY11" fmla="*/ 26633 h 582967"/>
                <a:gd name="connsiteX12" fmla="*/ 254493 w 594804"/>
                <a:gd name="connsiteY12" fmla="*/ 0 h 58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4804" h="582967">
                  <a:moveTo>
                    <a:pt x="254493" y="0"/>
                  </a:moveTo>
                  <a:lnTo>
                    <a:pt x="106532" y="88777"/>
                  </a:lnTo>
                  <a:lnTo>
                    <a:pt x="0" y="236738"/>
                  </a:lnTo>
                  <a:lnTo>
                    <a:pt x="5919" y="408373"/>
                  </a:lnTo>
                  <a:lnTo>
                    <a:pt x="29592" y="559293"/>
                  </a:lnTo>
                  <a:lnTo>
                    <a:pt x="180513" y="565212"/>
                  </a:lnTo>
                  <a:lnTo>
                    <a:pt x="352148" y="582967"/>
                  </a:lnTo>
                  <a:lnTo>
                    <a:pt x="464598" y="473476"/>
                  </a:lnTo>
                  <a:lnTo>
                    <a:pt x="588886" y="346229"/>
                  </a:lnTo>
                  <a:lnTo>
                    <a:pt x="594804" y="195309"/>
                  </a:lnTo>
                  <a:lnTo>
                    <a:pt x="544497" y="47347"/>
                  </a:lnTo>
                  <a:lnTo>
                    <a:pt x="423169" y="26633"/>
                  </a:lnTo>
                  <a:lnTo>
                    <a:pt x="254493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3" name="グループ化 82"/>
            <p:cNvGrpSpPr/>
            <p:nvPr/>
          </p:nvGrpSpPr>
          <p:grpSpPr>
            <a:xfrm>
              <a:off x="7129061" y="2986177"/>
              <a:ext cx="1331371" cy="1117056"/>
              <a:chOff x="5124552" y="3490538"/>
              <a:chExt cx="2499155" cy="2096858"/>
            </a:xfrm>
          </p:grpSpPr>
          <p:grpSp>
            <p:nvGrpSpPr>
              <p:cNvPr id="84" name="グループ化 83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92" name="グループ化 91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97" name="二等辺三角形 96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98" name="二等辺三角形 97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99" name="二等辺三角形 98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93" name="グループ化 92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94" name="二等辺三角形 93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95" name="二等辺三角形 94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96" name="二等辺三角形 95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85" name="円/楕円 84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" name="円/楕円 85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" name="円/楕円 86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" name="円/楕円 87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" name="円/楕円 88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" name="円/楕円 89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" name="円/楕円 90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419542" y="928824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 (1 of 3)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11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1346850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3028890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コンテンツ プレースホルダー 2"/>
              <p:cNvSpPr txBox="1">
                <a:spLocks/>
              </p:cNvSpPr>
              <p:nvPr/>
            </p:nvSpPr>
            <p:spPr bwMode="auto">
              <a:xfrm>
                <a:off x="251520" y="770149"/>
                <a:ext cx="8418355" cy="678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p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Deformation gradient of </a:t>
                </a:r>
                <a:r>
                  <a:rPr lang="en-US" altLang="ja-JP" dirty="0">
                    <a:solidFill>
                      <a:srgbClr val="FF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each edge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altLang="ja-JP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 is derived </a:t>
                </a:r>
                <a: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0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770149"/>
                <a:ext cx="8418355" cy="678631"/>
              </a:xfrm>
              <a:prstGeom prst="rect">
                <a:avLst/>
              </a:prstGeom>
              <a:blipFill>
                <a:blip r:embed="rId3"/>
                <a:stretch>
                  <a:fillRect l="-2896" t="-17857" b="-794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7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3600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r>
              <a:rPr lang="en-US" altLang="ja-JP" sz="3600" dirty="0" smtClean="0">
                <a:solidFill>
                  <a:schemeClr val="accent6"/>
                </a:solidFill>
              </a:rPr>
              <a:t> (2 </a:t>
            </a:r>
            <a:r>
              <a:rPr lang="en-US" altLang="ja-JP" sz="3600" dirty="0">
                <a:solidFill>
                  <a:schemeClr val="accent6"/>
                </a:solidFill>
              </a:rPr>
              <a:t>of </a:t>
            </a:r>
            <a:r>
              <a:rPr lang="en-US" altLang="ja-JP" sz="3600" dirty="0" smtClean="0">
                <a:solidFill>
                  <a:schemeClr val="accent6"/>
                </a:solidFill>
              </a:rPr>
              <a:t>3)</a:t>
            </a:r>
            <a:endParaRPr kumimoji="1" lang="ja-JP" altLang="en-US" sz="3600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221939" y="769938"/>
                <a:ext cx="8418513" cy="6794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 smtClean="0"/>
                  <a:t>Each part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is calculated as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21939" y="769938"/>
                <a:ext cx="8418513" cy="679450"/>
              </a:xfrm>
              <a:blipFill>
                <a:blip r:embed="rId2"/>
                <a:stretch>
                  <a:fillRect l="-2896" t="-17857" b="-80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29409" y="2933655"/>
            <a:ext cx="3478003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84886"/>
            <a:ext cx="5071779" cy="3924434"/>
          </a:xfrm>
          <a:prstGeom prst="roundRect">
            <a:avLst>
              <a:gd name="adj" fmla="val 379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526350" y="2914169"/>
            <a:ext cx="4258118" cy="1371061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45" name="グループ化 144"/>
          <p:cNvGrpSpPr/>
          <p:nvPr/>
        </p:nvGrpSpPr>
        <p:grpSpPr>
          <a:xfrm>
            <a:off x="4680012" y="3022181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110301" y="2960948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5" name="グループ化 184"/>
          <p:cNvGrpSpPr/>
          <p:nvPr/>
        </p:nvGrpSpPr>
        <p:grpSpPr>
          <a:xfrm>
            <a:off x="279534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136668" y="2348880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215516" y="4293096"/>
            <a:ext cx="3661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Smoothing the value of adjacent elements.</a:t>
            </a:r>
            <a:endParaRPr lang="en-US" altLang="ja-JP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ja-JP" altLang="en-US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  <a:endParaRPr lang="en-US" altLang="ja-JP" sz="24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same manner as</a:t>
            </a:r>
          </a:p>
          <a:p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ja-JP" altLang="en-US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　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ES-FEM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3923928" y="4437112"/>
            <a:ext cx="5220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1)Calculating node’s value by smoothing 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 the value of adjacent elements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(2)Calculating elements’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value by smoothing 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	      the value of adjacent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endParaRPr lang="en-US" altLang="ja-JP" sz="20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(3)Repeating (1) and (2) a few times</a:t>
            </a:r>
          </a:p>
        </p:txBody>
      </p:sp>
      <p:sp>
        <p:nvSpPr>
          <p:cNvPr id="99" name="右矢印 98"/>
          <p:cNvSpPr/>
          <p:nvPr/>
        </p:nvSpPr>
        <p:spPr>
          <a:xfrm flipH="1">
            <a:off x="6015603" y="3681028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074284" y="2353253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96" name="グループ化 95"/>
          <p:cNvGrpSpPr/>
          <p:nvPr/>
        </p:nvGrpSpPr>
        <p:grpSpPr>
          <a:xfrm>
            <a:off x="2227340" y="3108895"/>
            <a:ext cx="1433182" cy="1070921"/>
            <a:chOff x="4860075" y="1560327"/>
            <a:chExt cx="3329507" cy="2793546"/>
          </a:xfrm>
        </p:grpSpPr>
        <p:sp>
          <p:nvSpPr>
            <p:cNvPr id="101" name="二等辺三角形 10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163" name="グループ化 16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75" name="二等辺三角形 17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6" name="二等辺三角形 17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7" name="二等辺三角形 17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64" name="グループ化 16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72" name="二等辺三角形 17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3" name="二等辺三角形 17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4" name="二等辺三角形 17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65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6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7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8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9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0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1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179" name="右矢印 178"/>
          <p:cNvSpPr/>
          <p:nvPr/>
        </p:nvSpPr>
        <p:spPr>
          <a:xfrm>
            <a:off x="1696769" y="3435734"/>
            <a:ext cx="545719" cy="491304"/>
          </a:xfrm>
          <a:prstGeom prst="rightArrow">
            <a:avLst>
              <a:gd name="adj1" fmla="val 50000"/>
              <a:gd name="adj2" fmla="val 7057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テキスト ボックス 17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8" name="テキスト ボックス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0" name="グループ化 179"/>
          <p:cNvGrpSpPr/>
          <p:nvPr/>
        </p:nvGrpSpPr>
        <p:grpSpPr>
          <a:xfrm>
            <a:off x="7129061" y="2986177"/>
            <a:ext cx="1331371" cy="1117056"/>
            <a:chOff x="7129061" y="2986177"/>
            <a:chExt cx="1331371" cy="1117056"/>
          </a:xfrm>
        </p:grpSpPr>
        <p:sp>
          <p:nvSpPr>
            <p:cNvPr id="181" name="フリーフォーム 180"/>
            <p:cNvSpPr/>
            <p:nvPr/>
          </p:nvSpPr>
          <p:spPr>
            <a:xfrm>
              <a:off x="7489794" y="3258105"/>
              <a:ext cx="594804" cy="582967"/>
            </a:xfrm>
            <a:custGeom>
              <a:avLst/>
              <a:gdLst>
                <a:gd name="connsiteX0" fmla="*/ 254493 w 594804"/>
                <a:gd name="connsiteY0" fmla="*/ 0 h 582967"/>
                <a:gd name="connsiteX1" fmla="*/ 106532 w 594804"/>
                <a:gd name="connsiteY1" fmla="*/ 88777 h 582967"/>
                <a:gd name="connsiteX2" fmla="*/ 0 w 594804"/>
                <a:gd name="connsiteY2" fmla="*/ 236738 h 582967"/>
                <a:gd name="connsiteX3" fmla="*/ 5919 w 594804"/>
                <a:gd name="connsiteY3" fmla="*/ 408373 h 582967"/>
                <a:gd name="connsiteX4" fmla="*/ 29592 w 594804"/>
                <a:gd name="connsiteY4" fmla="*/ 559293 h 582967"/>
                <a:gd name="connsiteX5" fmla="*/ 180513 w 594804"/>
                <a:gd name="connsiteY5" fmla="*/ 565212 h 582967"/>
                <a:gd name="connsiteX6" fmla="*/ 352148 w 594804"/>
                <a:gd name="connsiteY6" fmla="*/ 582967 h 582967"/>
                <a:gd name="connsiteX7" fmla="*/ 464598 w 594804"/>
                <a:gd name="connsiteY7" fmla="*/ 473476 h 582967"/>
                <a:gd name="connsiteX8" fmla="*/ 588886 w 594804"/>
                <a:gd name="connsiteY8" fmla="*/ 346229 h 582967"/>
                <a:gd name="connsiteX9" fmla="*/ 594804 w 594804"/>
                <a:gd name="connsiteY9" fmla="*/ 195309 h 582967"/>
                <a:gd name="connsiteX10" fmla="*/ 544497 w 594804"/>
                <a:gd name="connsiteY10" fmla="*/ 47347 h 582967"/>
                <a:gd name="connsiteX11" fmla="*/ 423169 w 594804"/>
                <a:gd name="connsiteY11" fmla="*/ 26633 h 582967"/>
                <a:gd name="connsiteX12" fmla="*/ 254493 w 594804"/>
                <a:gd name="connsiteY12" fmla="*/ 0 h 58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4804" h="582967">
                  <a:moveTo>
                    <a:pt x="254493" y="0"/>
                  </a:moveTo>
                  <a:lnTo>
                    <a:pt x="106532" y="88777"/>
                  </a:lnTo>
                  <a:lnTo>
                    <a:pt x="0" y="236738"/>
                  </a:lnTo>
                  <a:lnTo>
                    <a:pt x="5919" y="408373"/>
                  </a:lnTo>
                  <a:lnTo>
                    <a:pt x="29592" y="559293"/>
                  </a:lnTo>
                  <a:lnTo>
                    <a:pt x="180513" y="565212"/>
                  </a:lnTo>
                  <a:lnTo>
                    <a:pt x="352148" y="582967"/>
                  </a:lnTo>
                  <a:lnTo>
                    <a:pt x="464598" y="473476"/>
                  </a:lnTo>
                  <a:lnTo>
                    <a:pt x="588886" y="346229"/>
                  </a:lnTo>
                  <a:lnTo>
                    <a:pt x="594804" y="195309"/>
                  </a:lnTo>
                  <a:lnTo>
                    <a:pt x="544497" y="47347"/>
                  </a:lnTo>
                  <a:lnTo>
                    <a:pt x="423169" y="26633"/>
                  </a:lnTo>
                  <a:lnTo>
                    <a:pt x="254493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82" name="グループ化 181"/>
            <p:cNvGrpSpPr/>
            <p:nvPr/>
          </p:nvGrpSpPr>
          <p:grpSpPr>
            <a:xfrm>
              <a:off x="7129061" y="2986177"/>
              <a:ext cx="1331371" cy="1117056"/>
              <a:chOff x="5124552" y="3490538"/>
              <a:chExt cx="2499155" cy="2096858"/>
            </a:xfrm>
          </p:grpSpPr>
          <p:grpSp>
            <p:nvGrpSpPr>
              <p:cNvPr id="183" name="グループ化 182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211" name="グループ化 210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216" name="二等辺三角形 215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7" name="二等辺三角形 216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8" name="二等辺三角形 217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212" name="グループ化 211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213" name="二等辺三角形 212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4" name="二等辺三角形 213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5" name="二等辺三角形 214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84" name="円/楕円 183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3" name="円/楕円 202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6" name="円/楕円 205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7" name="円/楕円 206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8" name="円/楕円 207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9" name="円/楕円 208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0" name="円/楕円 209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30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/>
          <p:nvPr/>
        </p:nvSpPr>
        <p:spPr>
          <a:xfrm>
            <a:off x="4355976" y="2348882"/>
            <a:ext cx="4418471" cy="2723012"/>
          </a:xfrm>
          <a:prstGeom prst="roundRect">
            <a:avLst>
              <a:gd name="adj" fmla="val 379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3" name="角丸四角形 242"/>
          <p:cNvSpPr/>
          <p:nvPr/>
        </p:nvSpPr>
        <p:spPr>
          <a:xfrm>
            <a:off x="5878125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3600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r>
              <a:rPr lang="en-US" altLang="ja-JP" sz="3600" dirty="0" smtClean="0">
                <a:solidFill>
                  <a:schemeClr val="accent6"/>
                </a:solidFill>
              </a:rPr>
              <a:t> (3 </a:t>
            </a:r>
            <a:r>
              <a:rPr lang="en-US" altLang="ja-JP" sz="3600" dirty="0">
                <a:solidFill>
                  <a:schemeClr val="accent6"/>
                </a:solidFill>
              </a:rPr>
              <a:t>of </a:t>
            </a:r>
            <a:r>
              <a:rPr lang="en-US" altLang="ja-JP" sz="3600" dirty="0" smtClean="0">
                <a:solidFill>
                  <a:schemeClr val="accent6"/>
                </a:solidFill>
              </a:rPr>
              <a:t>3)</a:t>
            </a:r>
            <a:endParaRPr kumimoji="1" lang="ja-JP" altLang="en-US" sz="3600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5536" y="2312875"/>
            <a:ext cx="3669038" cy="2759019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340050" y="2788794"/>
            <a:ext cx="1538191" cy="1396290"/>
            <a:chOff x="1269613" y="2780928"/>
            <a:chExt cx="1538191" cy="1396290"/>
          </a:xfrm>
        </p:grpSpPr>
        <p:sp>
          <p:nvSpPr>
            <p:cNvPr id="23" name="角丸四角形 22"/>
            <p:cNvSpPr/>
            <p:nvPr/>
          </p:nvSpPr>
          <p:spPr>
            <a:xfrm>
              <a:off x="1269613" y="2780928"/>
              <a:ext cx="1538191" cy="1396290"/>
            </a:xfrm>
            <a:prstGeom prst="roundRect">
              <a:avLst>
                <a:gd name="adj" fmla="val 5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21" name="グループ化 220"/>
            <p:cNvGrpSpPr/>
            <p:nvPr/>
          </p:nvGrpSpPr>
          <p:grpSpPr>
            <a:xfrm>
              <a:off x="1331640" y="2917078"/>
              <a:ext cx="1328216" cy="1145336"/>
              <a:chOff x="4860075" y="1560327"/>
              <a:chExt cx="3329507" cy="2793546"/>
            </a:xfrm>
          </p:grpSpPr>
          <p:sp>
            <p:nvSpPr>
              <p:cNvPr id="222" name="二等辺三角形 221"/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3" name="二等辺三角形 222"/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224" name="グループ化 223"/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6" name="二等辺三角形 235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7" name="二等辺三角形 236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8" name="二等辺三角形 237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225" name="グループ化 224"/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3" name="二等辺三角形 232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4" name="二等辺三角形 233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5" name="二等辺三角形 234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226" name="円/楕円 225"/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7" name="円/楕円 226"/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8" name="円/楕円 227"/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9" name="円/楕円 228"/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0" name="円/楕円 229"/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1" name="円/楕円 230"/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2" name="円/楕円 231"/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239" name="テキスト ボックス 238"/>
          <p:cNvSpPr txBox="1"/>
          <p:nvPr/>
        </p:nvSpPr>
        <p:spPr>
          <a:xfrm>
            <a:off x="395536" y="4214448"/>
            <a:ext cx="366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Like a ES-FEM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Shear locking free</a:t>
            </a: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4499992" y="4185084"/>
            <a:ext cx="421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Like a NS-FEM</a:t>
            </a: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Little pressure oscillation </a:t>
            </a:r>
            <a:endParaRPr kumimoji="1"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2097620" y="5250559"/>
            <a:ext cx="4634620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Volumetric locking free</a:t>
            </a:r>
            <a: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aid of F-bar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59532" y="2227784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535996" y="2240868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4" name="コンテンツ プレースホルダー 2"/>
          <p:cNvSpPr txBox="1">
            <a:spLocks/>
          </p:cNvSpPr>
          <p:nvPr/>
        </p:nvSpPr>
        <p:spPr bwMode="auto">
          <a:xfrm>
            <a:off x="41920" y="805334"/>
            <a:ext cx="91025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kern="0" dirty="0" smtClean="0"/>
              <a:t>This formulation is designed to have 3 advantages.</a:t>
            </a:r>
            <a:endParaRPr lang="ja-JP" alt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3" name="テキスト ボックス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グループ化 79"/>
          <p:cNvGrpSpPr/>
          <p:nvPr/>
        </p:nvGrpSpPr>
        <p:grpSpPr>
          <a:xfrm>
            <a:off x="5976933" y="2924944"/>
            <a:ext cx="1331371" cy="1117056"/>
            <a:chOff x="7129061" y="2986177"/>
            <a:chExt cx="1331371" cy="1117056"/>
          </a:xfrm>
        </p:grpSpPr>
        <p:sp>
          <p:nvSpPr>
            <p:cNvPr id="97" name="フリーフォーム 96"/>
            <p:cNvSpPr/>
            <p:nvPr/>
          </p:nvSpPr>
          <p:spPr>
            <a:xfrm>
              <a:off x="7489794" y="3258105"/>
              <a:ext cx="594804" cy="582967"/>
            </a:xfrm>
            <a:custGeom>
              <a:avLst/>
              <a:gdLst>
                <a:gd name="connsiteX0" fmla="*/ 254493 w 594804"/>
                <a:gd name="connsiteY0" fmla="*/ 0 h 582967"/>
                <a:gd name="connsiteX1" fmla="*/ 106532 w 594804"/>
                <a:gd name="connsiteY1" fmla="*/ 88777 h 582967"/>
                <a:gd name="connsiteX2" fmla="*/ 0 w 594804"/>
                <a:gd name="connsiteY2" fmla="*/ 236738 h 582967"/>
                <a:gd name="connsiteX3" fmla="*/ 5919 w 594804"/>
                <a:gd name="connsiteY3" fmla="*/ 408373 h 582967"/>
                <a:gd name="connsiteX4" fmla="*/ 29592 w 594804"/>
                <a:gd name="connsiteY4" fmla="*/ 559293 h 582967"/>
                <a:gd name="connsiteX5" fmla="*/ 180513 w 594804"/>
                <a:gd name="connsiteY5" fmla="*/ 565212 h 582967"/>
                <a:gd name="connsiteX6" fmla="*/ 352148 w 594804"/>
                <a:gd name="connsiteY6" fmla="*/ 582967 h 582967"/>
                <a:gd name="connsiteX7" fmla="*/ 464598 w 594804"/>
                <a:gd name="connsiteY7" fmla="*/ 473476 h 582967"/>
                <a:gd name="connsiteX8" fmla="*/ 588886 w 594804"/>
                <a:gd name="connsiteY8" fmla="*/ 346229 h 582967"/>
                <a:gd name="connsiteX9" fmla="*/ 594804 w 594804"/>
                <a:gd name="connsiteY9" fmla="*/ 195309 h 582967"/>
                <a:gd name="connsiteX10" fmla="*/ 544497 w 594804"/>
                <a:gd name="connsiteY10" fmla="*/ 47347 h 582967"/>
                <a:gd name="connsiteX11" fmla="*/ 423169 w 594804"/>
                <a:gd name="connsiteY11" fmla="*/ 26633 h 582967"/>
                <a:gd name="connsiteX12" fmla="*/ 254493 w 594804"/>
                <a:gd name="connsiteY12" fmla="*/ 0 h 58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4804" h="582967">
                  <a:moveTo>
                    <a:pt x="254493" y="0"/>
                  </a:moveTo>
                  <a:lnTo>
                    <a:pt x="106532" y="88777"/>
                  </a:lnTo>
                  <a:lnTo>
                    <a:pt x="0" y="236738"/>
                  </a:lnTo>
                  <a:lnTo>
                    <a:pt x="5919" y="408373"/>
                  </a:lnTo>
                  <a:lnTo>
                    <a:pt x="29592" y="559293"/>
                  </a:lnTo>
                  <a:lnTo>
                    <a:pt x="180513" y="565212"/>
                  </a:lnTo>
                  <a:lnTo>
                    <a:pt x="352148" y="582967"/>
                  </a:lnTo>
                  <a:lnTo>
                    <a:pt x="464598" y="473476"/>
                  </a:lnTo>
                  <a:lnTo>
                    <a:pt x="588886" y="346229"/>
                  </a:lnTo>
                  <a:lnTo>
                    <a:pt x="594804" y="195309"/>
                  </a:lnTo>
                  <a:lnTo>
                    <a:pt x="544497" y="47347"/>
                  </a:lnTo>
                  <a:lnTo>
                    <a:pt x="423169" y="26633"/>
                  </a:lnTo>
                  <a:lnTo>
                    <a:pt x="254493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8" name="グループ化 97"/>
            <p:cNvGrpSpPr/>
            <p:nvPr/>
          </p:nvGrpSpPr>
          <p:grpSpPr>
            <a:xfrm>
              <a:off x="7129061" y="2986177"/>
              <a:ext cx="1331371" cy="1117056"/>
              <a:chOff x="5124552" y="3490538"/>
              <a:chExt cx="2499155" cy="2096858"/>
            </a:xfrm>
          </p:grpSpPr>
          <p:grpSp>
            <p:nvGrpSpPr>
              <p:cNvPr id="99" name="グループ化 9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00" name="円/楕円 9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" name="円/楕円 10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" name="円/楕円 10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62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右矢印 7"/>
          <p:cNvSpPr/>
          <p:nvPr/>
        </p:nvSpPr>
        <p:spPr>
          <a:xfrm>
            <a:off x="647564" y="2707014"/>
            <a:ext cx="6624736" cy="1008112"/>
          </a:xfrm>
          <a:prstGeom prst="rightArrow">
            <a:avLst>
              <a:gd name="adj1" fmla="val 35234"/>
              <a:gd name="adj2" fmla="val 616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Characteristics of S-FEMs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角丸四角形 6"/>
              <p:cNvSpPr/>
              <p:nvPr/>
            </p:nvSpPr>
            <p:spPr>
              <a:xfrm>
                <a:off x="2231232" y="2672916"/>
                <a:ext cx="1872716" cy="1046022"/>
              </a:xfrm>
              <a:prstGeom prst="roundRect">
                <a:avLst>
                  <a:gd name="adj" fmla="val 4855"/>
                </a:avLst>
              </a:prstGeom>
              <a:solidFill>
                <a:srgbClr val="D9E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2000" u="sng" dirty="0" smtClean="0">
                    <a:solidFill>
                      <a:schemeClr val="tx1"/>
                    </a:solidFill>
                  </a:rPr>
                  <a:t>Deformation</a:t>
                </a:r>
                <a:endParaRPr kumimoji="1" lang="en-US" altLang="ja-JP" sz="1200" u="sng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kumimoji="1" lang="en-US" altLang="ja-JP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r>
                      <a:rPr kumimoji="1" lang="en-US" altLang="ja-JP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en-US" altLang="ja-JP" sz="3200" b="1" dirty="0" smtClean="0">
                    <a:solidFill>
                      <a:schemeClr val="tx1"/>
                    </a:solidFill>
                  </a:rPr>
                  <a:t> </a:t>
                </a:r>
                <a:endParaRPr kumimoji="1" lang="ja-JP" alt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角丸四角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232" y="2672916"/>
                <a:ext cx="1872716" cy="1046022"/>
              </a:xfrm>
              <a:prstGeom prst="roundRect">
                <a:avLst>
                  <a:gd name="adj" fmla="val 4855"/>
                </a:avLst>
              </a:prstGeom>
              <a:blipFill rotWithShape="0">
                <a:blip r:embed="rId2"/>
                <a:stretch>
                  <a:fillRect l="-26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角丸四角形 8"/>
              <p:cNvSpPr/>
              <p:nvPr/>
            </p:nvSpPr>
            <p:spPr>
              <a:xfrm>
                <a:off x="4644008" y="2690702"/>
                <a:ext cx="1639721" cy="1024424"/>
              </a:xfrm>
              <a:prstGeom prst="roundRect">
                <a:avLst>
                  <a:gd name="adj" fmla="val 4855"/>
                </a:avLst>
              </a:prstGeom>
              <a:solidFill>
                <a:srgbClr val="D8EE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ja-JP" sz="1000" u="sng" dirty="0" smtClean="0">
                  <a:solidFill>
                    <a:schemeClr val="tx1"/>
                  </a:solidFill>
                </a:endParaRPr>
              </a:p>
              <a:p>
                <a:r>
                  <a:rPr lang="en-US" altLang="ja-JP" sz="2000" u="sng" dirty="0" smtClean="0">
                    <a:solidFill>
                      <a:schemeClr val="tx1"/>
                    </a:solidFill>
                  </a:rPr>
                  <a:t>Stress</a:t>
                </a:r>
                <a:r>
                  <a:rPr lang="ja-JP" altLang="en-US" sz="1200" dirty="0" smtClean="0">
                    <a:solidFill>
                      <a:schemeClr val="tx1"/>
                    </a:solidFill>
                  </a:rPr>
                  <a:t>　</a:t>
                </a:r>
                <a:endParaRPr lang="en-US" altLang="ja-JP" sz="12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kumimoji="1" lang="en-US" altLang="ja-JP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kumimoji="1" lang="en-US" altLang="ja-JP" sz="24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kumimoji="1" lang="en-US" altLang="ja-JP" sz="1200" b="1" dirty="0" smtClean="0">
                    <a:solidFill>
                      <a:schemeClr val="tx1"/>
                    </a:solidFill>
                  </a:rPr>
                  <a:t> </a:t>
                </a:r>
                <a:endParaRPr kumimoji="1" lang="ja-JP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角丸四角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2690702"/>
                <a:ext cx="1639721" cy="1024424"/>
              </a:xfrm>
              <a:prstGeom prst="roundRect">
                <a:avLst>
                  <a:gd name="adj" fmla="val 4855"/>
                </a:avLst>
              </a:prstGeom>
              <a:blipFill rotWithShape="0">
                <a:blip r:embed="rId3"/>
                <a:stretch>
                  <a:fillRect l="-29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角丸四角形 10"/>
              <p:cNvSpPr/>
              <p:nvPr/>
            </p:nvSpPr>
            <p:spPr>
              <a:xfrm>
                <a:off x="143508" y="2851030"/>
                <a:ext cx="1728192" cy="729081"/>
              </a:xfrm>
              <a:prstGeom prst="roundRect">
                <a:avLst>
                  <a:gd name="adj" fmla="val 87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</a:rPr>
                  <a:t>D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isplacement</a:t>
                </a:r>
                <a:endParaRPr kumimoji="1"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1" name="角丸四角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8" y="2851030"/>
                <a:ext cx="1728192" cy="729081"/>
              </a:xfrm>
              <a:prstGeom prst="roundRect">
                <a:avLst>
                  <a:gd name="adj" fmla="val 8733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角丸四角形 11"/>
              <p:cNvSpPr/>
              <p:nvPr/>
            </p:nvSpPr>
            <p:spPr>
              <a:xfrm>
                <a:off x="7344308" y="2887034"/>
                <a:ext cx="1583668" cy="729081"/>
              </a:xfrm>
              <a:prstGeom prst="roundRect">
                <a:avLst>
                  <a:gd name="adj" fmla="val 87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 smtClean="0">
                    <a:solidFill>
                      <a:schemeClr val="tx1"/>
                    </a:solidFill>
                  </a:rPr>
                  <a:t>Internal force</a:t>
                </a:r>
                <a:endParaRPr kumimoji="1"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2" name="角丸四角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308" y="2887034"/>
                <a:ext cx="1583668" cy="729081"/>
              </a:xfrm>
              <a:prstGeom prst="roundRect">
                <a:avLst>
                  <a:gd name="adj" fmla="val 8733"/>
                </a:avLst>
              </a:prstGeom>
              <a:blipFill rotWithShape="0">
                <a:blip r:embed="rId5"/>
                <a:stretch>
                  <a:fillRect l="-1538" r="-769" b="-33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四角形吹き出し 12"/>
          <p:cNvSpPr/>
          <p:nvPr/>
        </p:nvSpPr>
        <p:spPr>
          <a:xfrm>
            <a:off x="1637674" y="4179036"/>
            <a:ext cx="4860540" cy="947228"/>
          </a:xfrm>
          <a:prstGeom prst="wedgeRectCallout">
            <a:avLst>
              <a:gd name="adj1" fmla="val -20737"/>
              <a:gd name="adj2" fmla="val -8598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kumimoji="1" lang="en-US" altLang="ja-JP" sz="2000" b="1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kumimoji="1"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r>
              <a:rPr lang="en-US" altLang="ja-JP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decomposes this part.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Stiffiness</a:t>
            </a:r>
            <a:r>
              <a:rPr lang="en-US" altLang="ja-JP" sz="2000" dirty="0" smtClean="0">
                <a:solidFill>
                  <a:schemeClr val="tx1"/>
                </a:solidFill>
              </a:rPr>
              <a:t> matrix becomes asymmetric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1583668" y="1371120"/>
            <a:ext cx="5718004" cy="797740"/>
          </a:xfrm>
          <a:prstGeom prst="wedgeRectCallout">
            <a:avLst>
              <a:gd name="adj1" fmla="val 19929"/>
              <a:gd name="adj2" fmla="val 991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000" b="1" dirty="0" smtClean="0">
                <a:solidFill>
                  <a:srgbClr val="00B050"/>
                </a:solidFill>
              </a:rPr>
              <a:t>Selective</a:t>
            </a:r>
            <a:r>
              <a:rPr kumimoji="1" lang="ja-JP" altLang="en-US" sz="2000" b="1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sz="2000" b="1" dirty="0" smtClean="0">
                <a:solidFill>
                  <a:srgbClr val="00B050"/>
                </a:solidFill>
              </a:rPr>
              <a:t>ES/NS-FEM</a:t>
            </a:r>
            <a:r>
              <a:rPr lang="en-US" altLang="ja-JP" sz="2000" b="1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decomposes this part</a:t>
            </a:r>
          </a:p>
          <a:p>
            <a:pPr algn="ctr"/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dirty="0">
                <a:solidFill>
                  <a:schemeClr val="tx1"/>
                </a:solidFill>
              </a:rPr>
              <a:t>C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onstitutive models are restricted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8012" y="5748603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Both of S-FEMs have disadvantages…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6871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Equation to solve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Equation of Motion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−{</m:t>
                    </m:r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800" dirty="0" smtClean="0"/>
                  <a:t>,</a:t>
                </a:r>
              </a:p>
              <a:p>
                <a:pPr marL="0" indent="0">
                  <a:buNone/>
                </a:pPr>
                <a:r>
                  <a:rPr lang="en-US" altLang="ja-JP" sz="2800" dirty="0" smtClean="0">
                    <a:latin typeface="+mn-lt"/>
                  </a:rPr>
                  <a:t>Internal force vector is calculated as</a:t>
                </a:r>
              </a:p>
              <a:p>
                <a:pPr marL="0" indent="0">
                  <a:buNone/>
                </a:pPr>
                <a:r>
                  <a:rPr lang="en-US" altLang="ja-JP" sz="2400" b="1" u="sng" dirty="0" smtClean="0">
                    <a:solidFill>
                      <a:srgbClr val="00B050"/>
                    </a:solidFill>
                    <a:latin typeface="+mn-lt"/>
                  </a:rPr>
                  <a:t>Selective ES/NS-FEM</a:t>
                </a:r>
                <a:endParaRPr lang="en-US" altLang="ja-JP" sz="2400" b="1" u="sng" dirty="0">
                  <a:solidFill>
                    <a:srgbClr val="00B050"/>
                  </a:solidFill>
                  <a:latin typeface="+mn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altLang="ja-JP" sz="280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dge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2800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sz="2800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800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Edge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sz="2800" b="0" i="1" dirty="0" smtClean="0">
                                      <a:solidFill>
                                        <a:srgbClr val="FF99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sz="2800" b="0" i="1" smtClean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b="0" i="1" smtClean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kumimoji="1" lang="en-US" altLang="ja-JP" sz="2800" b="0" i="0" dirty="0" smtClean="0">
                                      <a:solidFill>
                                        <a:srgbClr val="FF99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dev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ja-JP" sz="2800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ja-JP" sz="2800" b="0" i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Node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2800" i="1" dirty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sz="2800" i="1" dirty="0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i="1" dirty="0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800" b="0" i="0" dirty="0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Node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2800" i="1" dirty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sz="2800" i="1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800" b="0" i="0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hyd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ja-JP" sz="2800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</m:oMath>
                  </m:oMathPara>
                </a14:m>
                <a:endParaRPr lang="en-US" altLang="ja-JP" sz="2800" dirty="0" smtClean="0">
                  <a:latin typeface="+mn-lt"/>
                </a:endParaRPr>
              </a:p>
              <a:p>
                <a:pPr marL="0" indent="0">
                  <a:buNone/>
                </a:pPr>
                <a:endParaRPr lang="en-US" altLang="ja-JP" sz="2800" u="sng" dirty="0" smtClean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b="1" u="sng" dirty="0" smtClean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F-</a:t>
                </a:r>
                <a:r>
                  <a:rPr lang="en-US" altLang="ja-JP" sz="2400" b="1" u="sng" dirty="0" err="1" smtClean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barES</a:t>
                </a:r>
                <a:r>
                  <a:rPr lang="en-US" altLang="ja-JP" sz="2400" b="1" u="sng" dirty="0" smtClean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-FEM</a:t>
                </a:r>
                <a:r>
                  <a:rPr kumimoji="1" lang="en-US" altLang="ja-JP" sz="2800" b="0" i="1" dirty="0" smtClean="0">
                    <a:latin typeface="Cambria Math" panose="02040503050406030204" pitchFamily="18" charset="0"/>
                  </a:rPr>
                  <a:t/>
                </a:r>
                <a:br>
                  <a:rPr kumimoji="1" lang="en-US" altLang="ja-JP" sz="2800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kumimoji="1" lang="en-US" altLang="ja-JP" sz="2800" b="0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dge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2800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sz="2800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800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Edge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ja-JP" sz="2800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</m:oMath>
                  </m:oMathPara>
                </a14:m>
                <a:endParaRPr kumimoji="1" lang="en-US" altLang="ja-JP" sz="2800" dirty="0" smtClean="0"/>
              </a:p>
              <a:p>
                <a:endParaRPr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652728" y="5229200"/>
            <a:ext cx="439791" cy="6480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5976156" y="5229200"/>
            <a:ext cx="252028" cy="6480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780520" y="5873206"/>
                <a:ext cx="246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sz="2000" dirty="0" smtClean="0"/>
                  <a:t>-matrix of </a:t>
                </a:r>
                <a:r>
                  <a:rPr kumimoji="1" lang="en-US" altLang="ja-JP" sz="2000" b="1" dirty="0" smtClean="0">
                    <a:solidFill>
                      <a:srgbClr val="FF9900"/>
                    </a:solidFill>
                  </a:rPr>
                  <a:t>ES-FEM</a:t>
                </a:r>
                <a:endParaRPr kumimoji="1" lang="ja-JP" altLang="en-US" sz="2000" b="1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520" y="5873206"/>
                <a:ext cx="2466188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6061" r="-1975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497532" y="5873206"/>
                <a:ext cx="26388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Stress derived from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532" y="5873206"/>
                <a:ext cx="2638864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2540" t="-6061" r="-12702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527246" y="4595602"/>
                <a:ext cx="2185214" cy="9576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Defenition of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>in the same fashion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 as </a:t>
                </a:r>
                <a:r>
                  <a:rPr lang="en-US" altLang="ja-JP" b="1" dirty="0" smtClean="0"/>
                  <a:t>F</a:t>
                </a:r>
                <a:r>
                  <a:rPr kumimoji="1" lang="en-US" altLang="ja-JP" b="1" dirty="0" smtClean="0"/>
                  <a:t>-bar method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246" y="4595602"/>
                <a:ext cx="2185214" cy="957634"/>
              </a:xfrm>
              <a:prstGeom prst="rect">
                <a:avLst/>
              </a:prstGeom>
              <a:blipFill rotWithShape="0">
                <a:blip r:embed="rId5"/>
                <a:stretch>
                  <a:fillRect l="-2514" t="-1911" r="-1955" b="-95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矢印コネクタ 12"/>
          <p:cNvCxnSpPr/>
          <p:nvPr/>
        </p:nvCxnSpPr>
        <p:spPr>
          <a:xfrm flipH="1" flipV="1">
            <a:off x="3543698" y="3212976"/>
            <a:ext cx="60054" cy="415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427574" y="3499198"/>
            <a:ext cx="2648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n-lt"/>
              </a:rPr>
              <a:t>Dev. parts are </a:t>
            </a:r>
          </a:p>
          <a:p>
            <a:pPr algn="ctr"/>
            <a:r>
              <a:rPr kumimoji="1" lang="en-US" altLang="ja-JP" sz="2000" dirty="0" smtClean="0">
                <a:latin typeface="+mn-lt"/>
              </a:rPr>
              <a:t>derived from </a:t>
            </a:r>
            <a:r>
              <a:rPr kumimoji="1" lang="en-US" altLang="ja-JP" sz="2000" b="1" dirty="0" smtClean="0">
                <a:solidFill>
                  <a:srgbClr val="FF9900"/>
                </a:solidFill>
                <a:latin typeface="+mn-lt"/>
              </a:rPr>
              <a:t>ES-FEM</a:t>
            </a:r>
            <a:endParaRPr kumimoji="1" lang="ja-JP" altLang="en-US" sz="2000" b="1" dirty="0">
              <a:solidFill>
                <a:srgbClr val="FF9900"/>
              </a:solidFill>
              <a:latin typeface="+mn-lt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7041184" y="3246605"/>
            <a:ext cx="60054" cy="415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860931" y="3501008"/>
            <a:ext cx="2662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+mn-lt"/>
              </a:rPr>
              <a:t>Hyd</a:t>
            </a:r>
            <a:r>
              <a:rPr kumimoji="1" lang="en-US" altLang="ja-JP" sz="2000" dirty="0" smtClean="0">
                <a:latin typeface="+mn-lt"/>
              </a:rPr>
              <a:t>. parts are </a:t>
            </a:r>
          </a:p>
          <a:p>
            <a:pPr algn="ctr"/>
            <a:r>
              <a:rPr kumimoji="1" lang="en-US" altLang="ja-JP" sz="2000" dirty="0" smtClean="0">
                <a:latin typeface="+mn-lt"/>
              </a:rPr>
              <a:t>derived from </a:t>
            </a:r>
            <a:r>
              <a:rPr kumimoji="1" lang="en-US" altLang="ja-JP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NS-FEM</a:t>
            </a:r>
            <a:endParaRPr kumimoji="1" lang="ja-JP" altLang="en-US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9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Result &amp; Discussion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6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Bending of a cantilever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687524"/>
            <a:ext cx="5534025" cy="2057400"/>
          </a:xfrm>
          <a:prstGeom prst="rect">
            <a:avLst/>
          </a:prstGeom>
        </p:spPr>
      </p:pic>
      <p:sp>
        <p:nvSpPr>
          <p:cNvPr id="6" name="コンテンツ プレースホルダー 8"/>
          <p:cNvSpPr txBox="1">
            <a:spLocks/>
          </p:cNvSpPr>
          <p:nvPr/>
        </p:nvSpPr>
        <p:spPr>
          <a:xfrm>
            <a:off x="179512" y="2996952"/>
            <a:ext cx="8568952" cy="31683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smtClean="0">
                <a:solidFill>
                  <a:srgbClr val="C00000"/>
                </a:solidFill>
              </a:rPr>
              <a:t>Dynamic explicit </a:t>
            </a:r>
            <a:r>
              <a:rPr lang="en-US" altLang="ja-JP" sz="2400" kern="0" dirty="0" smtClean="0"/>
              <a:t>analysis.</a:t>
            </a:r>
          </a:p>
          <a:p>
            <a:r>
              <a:rPr lang="en-US" altLang="ja-JP" sz="2400" kern="0" dirty="0" smtClean="0"/>
              <a:t>Neo-</a:t>
            </a:r>
            <a:r>
              <a:rPr lang="en-US" altLang="ja-JP" sz="2400" kern="0" dirty="0" err="1" smtClean="0"/>
              <a:t>Hookean</a:t>
            </a:r>
            <a:r>
              <a:rPr lang="en-US" altLang="ja-JP" sz="2400" kern="0" dirty="0" smtClean="0"/>
              <a:t> material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Initial Young’s modulus:	6.0 MPa,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Initial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Poisson’s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ratio:	</a:t>
            </a:r>
            <a:r>
              <a:rPr lang="en-US" altLang="ja-JP" sz="2400" kern="0" dirty="0" smtClean="0">
                <a:solidFill>
                  <a:srgbClr val="0000FF"/>
                </a:solidFill>
              </a:rPr>
              <a:t>0.499</a:t>
            </a:r>
            <a:r>
              <a:rPr lang="en-US" altLang="ja-JP" sz="2400" kern="0" dirty="0" smtClean="0"/>
              <a:t>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Density:</a:t>
            </a:r>
            <a:r>
              <a:rPr lang="ja-JP" altLang="en-US" sz="2400" kern="0" dirty="0" smtClean="0"/>
              <a:t>　</a:t>
            </a:r>
            <a:r>
              <a:rPr lang="en-US" altLang="ja-JP" sz="2400" kern="0" dirty="0" smtClean="0"/>
              <a:t>			10000 kg/m</a:t>
            </a:r>
            <a:r>
              <a:rPr lang="en-US" altLang="ja-JP" sz="2400" kern="0" baseline="30000" dirty="0" smtClean="0"/>
              <a:t>3</a:t>
            </a:r>
            <a:r>
              <a:rPr lang="en-US" altLang="ja-JP" sz="2400" kern="0" dirty="0" smtClean="0"/>
              <a:t>.</a:t>
            </a:r>
          </a:p>
          <a:p>
            <a:endParaRPr lang="en-US" altLang="ja-JP" sz="2400" kern="0" dirty="0" smtClean="0"/>
          </a:p>
          <a:p>
            <a:r>
              <a:rPr lang="en-US" altLang="ja-JP" sz="2400" kern="0" dirty="0" smtClean="0"/>
              <a:t>Compare the results of S-FEMs</a:t>
            </a:r>
            <a:br>
              <a:rPr lang="en-US" altLang="ja-JP" sz="2400" kern="0" dirty="0" smtClean="0"/>
            </a:br>
            <a:r>
              <a:rPr lang="en-US" altLang="ja-JP" sz="2400" kern="0" dirty="0" smtClean="0"/>
              <a:t> with Selective H8 (ABAQUS/Explicit C3D8) elements.</a:t>
            </a:r>
          </a:p>
        </p:txBody>
      </p:sp>
    </p:spTree>
    <p:extLst>
      <p:ext uri="{BB962C8B-B14F-4D97-AF65-F5344CB8AC3E}">
        <p14:creationId xmlns:p14="http://schemas.microsoft.com/office/powerpoint/2010/main" val="13965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 of Standard T4 elements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/>
          <a:stretch/>
        </p:blipFill>
        <p:spPr>
          <a:xfrm>
            <a:off x="5518299" y="1100415"/>
            <a:ext cx="3005541" cy="34076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4249158" y="3573016"/>
            <a:ext cx="1098123" cy="715616"/>
          </a:xfrm>
          <a:prstGeom prst="rect">
            <a:avLst/>
          </a:prstGeom>
        </p:spPr>
      </p:pic>
      <p:pic>
        <p:nvPicPr>
          <p:cNvPr id="6" name="コンテンツ プレースホルダー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15945" r="29564" b="24334"/>
          <a:stretch/>
        </p:blipFill>
        <p:spPr>
          <a:xfrm>
            <a:off x="693764" y="1324695"/>
            <a:ext cx="3204356" cy="33522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93764" y="4545124"/>
            <a:ext cx="3019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ABAQUS/Explicit</a:t>
            </a:r>
          </a:p>
          <a:p>
            <a:pPr algn="ctr"/>
            <a:r>
              <a:rPr lang="en-US" altLang="ja-JP" sz="2000" dirty="0"/>
              <a:t>C3D</a:t>
            </a:r>
            <a:r>
              <a:rPr lang="en-US" altLang="ja-JP" sz="2000" dirty="0" smtClean="0"/>
              <a:t>8</a:t>
            </a:r>
          </a:p>
          <a:p>
            <a:pPr algn="ctr"/>
            <a:r>
              <a:rPr lang="en-US" altLang="ja-JP" sz="2000" dirty="0" smtClean="0"/>
              <a:t>(</a:t>
            </a:r>
            <a:r>
              <a:rPr lang="en-US" altLang="ja-JP" sz="2000" b="1" dirty="0" smtClean="0"/>
              <a:t>Reference</a:t>
            </a:r>
            <a:r>
              <a:rPr lang="en-US" altLang="ja-JP" sz="2000" dirty="0" smtClean="0"/>
              <a:t>)</a:t>
            </a:r>
            <a:endParaRPr lang="en-US" altLang="ja-JP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59349" y="4545124"/>
            <a:ext cx="2789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Standard T4 element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×</a:t>
            </a:r>
            <a:r>
              <a:rPr lang="en-US" altLang="ja-JP" sz="2000" dirty="0" smtClean="0"/>
              <a:t>pressure oscillation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×</a:t>
            </a:r>
            <a:r>
              <a:rPr lang="en-US" altLang="ja-JP" sz="2000" dirty="0" smtClean="0"/>
              <a:t>locking</a:t>
            </a:r>
            <a:endParaRPr lang="en-US" altLang="ja-JP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61188" y="5847655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The result of standard </a:t>
            </a:r>
            <a:r>
              <a:rPr lang="en-US" altLang="ja-JP" sz="2400" dirty="0"/>
              <a:t>T</a:t>
            </a:r>
            <a:r>
              <a:rPr lang="en-US" altLang="ja-JP" sz="2400" dirty="0" smtClean="0"/>
              <a:t>4 elements is useless…</a:t>
            </a:r>
            <a:endParaRPr lang="en-US" altLang="ja-JP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-508" y="584684"/>
                <a:ext cx="1970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:r>
                  <a:rPr lang="en-US" altLang="ja-JP" sz="2800" u="sng" dirty="0" smtClean="0"/>
                  <a:t>at </a:t>
                </a:r>
                <a14:m>
                  <m:oMath xmlns:m="http://schemas.openxmlformats.org/officeDocument/2006/math"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altLang="ja-JP" sz="2800" u="sng" dirty="0" smtClean="0"/>
                  <a:t> s</a:t>
                </a:r>
                <a:endParaRPr lang="ja-JP" altLang="en-US" sz="2800" u="sng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8" y="584684"/>
                <a:ext cx="1970121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5263" t="-12791" r="-5573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4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Time history of deformed shapes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83668" y="4095653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dirty="0" smtClean="0"/>
              <a:t>ABAQUS/Explicit</a:t>
            </a:r>
          </a:p>
          <a:p>
            <a:pPr marL="0" indent="0" algn="ctr">
              <a:buNone/>
            </a:pPr>
            <a:r>
              <a:rPr lang="ja-JP" altLang="en-US" dirty="0" smtClean="0"/>
              <a:t> </a:t>
            </a:r>
            <a:r>
              <a:rPr lang="en-US" altLang="ja-JP" dirty="0" smtClean="0"/>
              <a:t>C3D8</a:t>
            </a:r>
            <a:endParaRPr kumimoji="1" lang="en-US" altLang="ja-JP" dirty="0" smtClean="0"/>
          </a:p>
          <a:p>
            <a:pPr marL="0" indent="0" algn="ctr">
              <a:buNone/>
            </a:pPr>
            <a:r>
              <a:rPr lang="en-US" altLang="ja-JP" b="1" dirty="0" smtClean="0"/>
              <a:t>Reference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" y="503814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dirty="0" smtClean="0"/>
              <a:t>All of S-FEMs are locking free.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solidFill>
                  <a:srgbClr val="0070C0"/>
                </a:solidFill>
              </a:rPr>
              <a:t>F-</a:t>
            </a:r>
            <a:r>
              <a:rPr lang="en-US" altLang="ja-JP" sz="2000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b="1" dirty="0" smtClean="0">
                <a:solidFill>
                  <a:srgbClr val="0070C0"/>
                </a:solidFill>
              </a:rPr>
              <a:t>-FEM</a:t>
            </a:r>
            <a:r>
              <a:rPr lang="en-US" altLang="ja-JP" sz="2000" dirty="0" smtClean="0"/>
              <a:t> shows good result in earlier stage </a:t>
            </a:r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but gets worse in later stage.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000" b="1" dirty="0" smtClean="0">
                <a:solidFill>
                  <a:srgbClr val="00B050"/>
                </a:solidFill>
              </a:rPr>
              <a:t>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ES/NS-FEM </a:t>
            </a:r>
            <a:r>
              <a:rPr lang="en-US" altLang="ja-JP" sz="2000" dirty="0" smtClean="0"/>
              <a:t>and NS-FEM cannot suppress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pressure oscillation…</a:t>
            </a:r>
            <a:endParaRPr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78595" y="739240"/>
            <a:ext cx="1098123" cy="715616"/>
          </a:xfrm>
          <a:prstGeom prst="rect">
            <a:avLst/>
          </a:prstGeom>
        </p:spPr>
      </p:pic>
      <p:pic>
        <p:nvPicPr>
          <p:cNvPr id="11" name="Cantilev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81" t="19378" r="4233" b="13624"/>
          <a:stretch/>
        </p:blipFill>
        <p:spPr>
          <a:xfrm>
            <a:off x="1727684" y="628807"/>
            <a:ext cx="7056784" cy="3548669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088026" y="4077072"/>
            <a:ext cx="174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B050"/>
                </a:solidFill>
              </a:rPr>
              <a:t>Selective</a:t>
            </a:r>
            <a:r>
              <a:rPr lang="ja-JP" altLang="en-US" b="1" dirty="0">
                <a:solidFill>
                  <a:srgbClr val="00B050"/>
                </a:solidFill>
              </a:rPr>
              <a:t> </a:t>
            </a:r>
            <a:r>
              <a:rPr lang="en-US" altLang="ja-JP" b="1" dirty="0" smtClean="0">
                <a:solidFill>
                  <a:srgbClr val="00B050"/>
                </a:solidFill>
              </a:rPr>
              <a:t>ES/NS-FEM</a:t>
            </a:r>
            <a:endParaRPr lang="en-US" altLang="ja-JP" b="1" dirty="0">
              <a:solidFill>
                <a:srgbClr val="00B05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600194" y="4114817"/>
            <a:ext cx="174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F-</a:t>
            </a:r>
            <a:r>
              <a:rPr lang="en-US" altLang="ja-JP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b="1" dirty="0" smtClean="0">
                <a:solidFill>
                  <a:srgbClr val="0070C0"/>
                </a:solidFill>
              </a:rPr>
              <a:t>-FEM</a:t>
            </a:r>
          </a:p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(2)</a:t>
            </a:r>
            <a:endParaRPr lang="en-US" altLang="ja-JP" b="1" dirty="0">
              <a:solidFill>
                <a:srgbClr val="0070C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04350" y="4114817"/>
            <a:ext cx="1744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endParaRPr lang="en-US" altLang="ja-JP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53421" y="3140968"/>
            <a:ext cx="8639058" cy="2232248"/>
          </a:xfrm>
          <a:prstGeom prst="roundRect">
            <a:avLst>
              <a:gd name="adj" fmla="val 6334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tx1"/>
                </a:solidFill>
              </a:rPr>
              <a:t>(1)Being applied to</a:t>
            </a:r>
            <a:r>
              <a:rPr lang="ja-JP" altLang="en-US" sz="2400" dirty="0">
                <a:solidFill>
                  <a:schemeClr val="tx1"/>
                </a:solidFill>
              </a:rPr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4-noded Tet (T4) elements</a:t>
            </a:r>
            <a:endParaRPr lang="en-US" altLang="ja-JP" sz="3200" dirty="0">
              <a:solidFill>
                <a:srgbClr val="FF0000"/>
              </a:solidFill>
            </a:endParaRPr>
          </a:p>
          <a:p>
            <a:endParaRPr lang="en-US" altLang="ja-JP" sz="2000" dirty="0">
              <a:solidFill>
                <a:srgbClr val="FF0000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(2)Stability even in</a:t>
            </a:r>
            <a:r>
              <a:rPr lang="en-US" altLang="ja-JP" sz="24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Nearly incompressible materials</a:t>
            </a:r>
            <a:endParaRPr lang="en-US" altLang="ja-JP" sz="3200" dirty="0">
              <a:solidFill>
                <a:srgbClr val="FF0000"/>
              </a:solidFill>
            </a:endParaRPr>
          </a:p>
          <a:p>
            <a:endParaRPr lang="en-US" altLang="ja-JP" sz="2000" dirty="0"/>
          </a:p>
          <a:p>
            <a:r>
              <a:rPr lang="en-US" altLang="ja-JP" sz="2400" dirty="0">
                <a:solidFill>
                  <a:schemeClr val="tx1"/>
                </a:solidFill>
              </a:rPr>
              <a:t>(3)Being </a:t>
            </a:r>
            <a:r>
              <a:rPr lang="en-US" altLang="ja-JP" sz="2400" dirty="0" smtClean="0">
                <a:solidFill>
                  <a:schemeClr val="tx1"/>
                </a:solidFill>
              </a:rPr>
              <a:t>directly </a:t>
            </a:r>
            <a:r>
              <a:rPr lang="en-US" altLang="ja-JP" sz="2400" dirty="0">
                <a:solidFill>
                  <a:schemeClr val="tx1"/>
                </a:solidFill>
              </a:rPr>
              <a:t>applied to</a:t>
            </a:r>
            <a:r>
              <a:rPr lang="en-US" altLang="ja-JP" sz="24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Explicit Dynamics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Goal and Requirements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2553085"/>
          </a:xfrm>
        </p:spPr>
        <p:txBody>
          <a:bodyPr/>
          <a:lstStyle/>
          <a:p>
            <a:pPr marL="0" indent="0">
              <a:buNone/>
            </a:pPr>
            <a:r>
              <a:rPr lang="en-US" altLang="ja-JP" u="sng" dirty="0" smtClean="0"/>
              <a:t>Goal</a:t>
            </a:r>
            <a:r>
              <a:rPr kumimoji="1" lang="ja-JP" altLang="en-US" dirty="0" smtClean="0"/>
              <a:t>　</a:t>
            </a:r>
            <a:r>
              <a:rPr lang="ja-JP" altLang="en-US" dirty="0" smtClean="0"/>
              <a:t>　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800" dirty="0" smtClean="0"/>
              <a:t>To analyze </a:t>
            </a:r>
            <a:r>
              <a:rPr lang="en-US" altLang="ja-JP" sz="2800" dirty="0" smtClean="0">
                <a:solidFill>
                  <a:srgbClr val="FF0000"/>
                </a:solidFill>
              </a:rPr>
              <a:t>large deformation dynamic problems </a:t>
            </a:r>
          </a:p>
          <a:p>
            <a:pPr marL="0" indent="0">
              <a:buNone/>
            </a:pP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for rubber-like materials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For such analysis, these 3 properties are required.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17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Deformed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shapes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pressure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distributions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501" y="5514327"/>
            <a:ext cx="89829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400" b="1" dirty="0" smtClean="0">
                <a:solidFill>
                  <a:srgbClr val="00B050"/>
                </a:solidFill>
              </a:rPr>
              <a:t>Selective ES/NS-FEM </a:t>
            </a:r>
            <a:r>
              <a:rPr lang="en-US" altLang="ja-JP" sz="2400" dirty="0" smtClean="0"/>
              <a:t>and </a:t>
            </a:r>
            <a:r>
              <a:rPr lang="en-US" altLang="ja-JP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r>
              <a:rPr lang="en-US" altLang="ja-JP" sz="2400" dirty="0" smtClean="0"/>
              <a:t>  cannot suppress pressure oscillation due to the insufficient smoothing.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-1" y="575102"/>
                <a:ext cx="1970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:r>
                  <a:rPr lang="en-US" altLang="ja-JP" sz="2800" u="sng" dirty="0" smtClean="0"/>
                  <a:t>at </a:t>
                </a:r>
                <a14:m>
                  <m:oMath xmlns:m="http://schemas.openxmlformats.org/officeDocument/2006/math"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altLang="ja-JP" sz="2800" u="sng" dirty="0" smtClean="0"/>
                  <a:t> s</a:t>
                </a:r>
                <a:endParaRPr lang="ja-JP" altLang="en-US" sz="2800" u="sng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75102"/>
                <a:ext cx="1970121" cy="523220"/>
              </a:xfrm>
              <a:prstGeom prst="rect">
                <a:avLst/>
              </a:prstGeom>
              <a:blipFill>
                <a:blip r:embed="rId3"/>
                <a:stretch>
                  <a:fillRect l="-5263" t="-11628" r="-5573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510800" y="4168200"/>
            <a:ext cx="278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ABAQUS/Explicit C3D8</a:t>
            </a:r>
          </a:p>
          <a:p>
            <a:pPr marL="0" indent="0" algn="ctr">
              <a:buNone/>
            </a:pPr>
            <a:r>
              <a:rPr lang="en-US" altLang="ja-JP" sz="2400" dirty="0" smtClean="0"/>
              <a:t>(</a:t>
            </a:r>
            <a:r>
              <a:rPr lang="en-US" altLang="ja-JP" sz="2400" b="1" dirty="0" smtClean="0"/>
              <a:t>Reference</a:t>
            </a:r>
            <a:r>
              <a:rPr lang="en-US" altLang="ja-JP" sz="2400" dirty="0" smtClean="0"/>
              <a:t>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95013" y="4137421"/>
            <a:ext cx="254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b="1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400" b="1" dirty="0" smtClean="0">
                <a:solidFill>
                  <a:srgbClr val="00B050"/>
                </a:solidFill>
              </a:rPr>
              <a:t> </a:t>
            </a:r>
            <a:endParaRPr lang="en-US" altLang="ja-JP" sz="2400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altLang="ja-JP" sz="2400" b="1" dirty="0" smtClean="0">
                <a:solidFill>
                  <a:srgbClr val="00B050"/>
                </a:solidFill>
              </a:rPr>
              <a:t>ES/NS-FEM</a:t>
            </a:r>
            <a:endParaRPr lang="en-US" altLang="ja-JP" sz="2800" b="1" dirty="0" smtClean="0">
              <a:solidFill>
                <a:srgbClr val="00B05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8103" b="8525"/>
          <a:stretch/>
        </p:blipFill>
        <p:spPr>
          <a:xfrm>
            <a:off x="192383" y="1200683"/>
            <a:ext cx="3102630" cy="306041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75" r="21030" b="16401"/>
          <a:stretch/>
        </p:blipFill>
        <p:spPr>
          <a:xfrm>
            <a:off x="6061035" y="1137586"/>
            <a:ext cx="2658504" cy="295643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5350" r="20472" b="13775"/>
          <a:stretch/>
        </p:blipFill>
        <p:spPr>
          <a:xfrm>
            <a:off x="3224000" y="1077482"/>
            <a:ext cx="2719946" cy="305993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349067" y="4077072"/>
            <a:ext cx="254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endParaRPr lang="en-US" altLang="ja-JP" sz="2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8103" b="8525"/>
          <a:stretch/>
        </p:blipFill>
        <p:spPr>
          <a:xfrm>
            <a:off x="453136" y="1124983"/>
            <a:ext cx="3722820" cy="367216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Deformed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shapes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pressure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distributions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18520" r="26671" b="16029"/>
          <a:stretch/>
        </p:blipFill>
        <p:spPr>
          <a:xfrm>
            <a:off x="4860032" y="1088740"/>
            <a:ext cx="3630732" cy="352839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1" t="49337" r="-4076"/>
          <a:stretch/>
        </p:blipFill>
        <p:spPr>
          <a:xfrm>
            <a:off x="7639112" y="664316"/>
            <a:ext cx="1602924" cy="218862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23528" y="4437112"/>
            <a:ext cx="3714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ABAQUS/Explicit C3D8</a:t>
            </a:r>
          </a:p>
          <a:p>
            <a:pPr marL="0" indent="0" algn="ctr">
              <a:buNone/>
            </a:pPr>
            <a:r>
              <a:rPr lang="en-US" altLang="ja-JP" sz="2000" dirty="0" smtClean="0"/>
              <a:t>(Selective H8 element)</a:t>
            </a:r>
          </a:p>
          <a:p>
            <a:pPr marL="0" indent="0" algn="ctr">
              <a:buNone/>
            </a:pPr>
            <a:r>
              <a:rPr lang="en-US" altLang="ja-JP" sz="2000" b="1" dirty="0" smtClean="0"/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-1" y="575102"/>
                <a:ext cx="1970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:r>
                  <a:rPr lang="en-US" altLang="ja-JP" sz="2800" u="sng" dirty="0" smtClean="0"/>
                  <a:t>at </a:t>
                </a:r>
                <a14:m>
                  <m:oMath xmlns:m="http://schemas.openxmlformats.org/officeDocument/2006/math"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altLang="ja-JP" sz="2800" u="sng" dirty="0" smtClean="0"/>
                  <a:t> s</a:t>
                </a:r>
                <a:endParaRPr lang="ja-JP" altLang="en-US" sz="2800" u="sng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75102"/>
                <a:ext cx="1970121" cy="523220"/>
              </a:xfrm>
              <a:prstGeom prst="rect">
                <a:avLst/>
              </a:prstGeom>
              <a:blipFill>
                <a:blip r:embed="rId4"/>
                <a:stretch>
                  <a:fillRect l="-5263" t="-11628" r="-5573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251520" y="5697252"/>
            <a:ext cx="8640960" cy="461665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2400" b="1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-FEM(2)</a:t>
            </a:r>
            <a:r>
              <a:rPr lang="en-US" altLang="ja-JP" sz="2400" dirty="0" smtClean="0"/>
              <a:t> is comparable to </a:t>
            </a:r>
            <a:r>
              <a:rPr lang="en-US" altLang="ja-JP" sz="2400" dirty="0"/>
              <a:t>S</a:t>
            </a:r>
            <a:r>
              <a:rPr lang="en-US" altLang="ja-JP" sz="2400" dirty="0" smtClean="0"/>
              <a:t>elective H8 element!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472100" y="4514056"/>
            <a:ext cx="2700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2400" b="1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-FEM(2)</a:t>
            </a:r>
            <a:endParaRPr lang="en-US" altLang="ja-JP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Time history of displacement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0307" y="5442319"/>
            <a:ext cx="8702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 </a:t>
            </a:r>
            <a:r>
              <a:rPr lang="en-US" altLang="ja-JP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r>
              <a:rPr lang="en-US" altLang="ja-JP" sz="2400" dirty="0" smtClean="0"/>
              <a:t> shows slightly soft result.</a:t>
            </a: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400" dirty="0" smtClean="0"/>
              <a:t>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000" b="1" dirty="0" smtClean="0">
                <a:solidFill>
                  <a:srgbClr val="00B050"/>
                </a:solidFill>
              </a:rPr>
              <a:t>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ES/NS-FEM </a:t>
            </a:r>
            <a:r>
              <a:rPr lang="en-US" altLang="ja-JP" sz="2000" dirty="0" smtClean="0"/>
              <a:t>and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solidFill>
                  <a:srgbClr val="0070C0"/>
                </a:solidFill>
              </a:rPr>
              <a:t>F-</a:t>
            </a:r>
            <a:r>
              <a:rPr lang="en-US" altLang="ja-JP" sz="2000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b="1" dirty="0" smtClean="0">
                <a:solidFill>
                  <a:srgbClr val="0070C0"/>
                </a:solidFill>
              </a:rPr>
              <a:t>-FEM</a:t>
            </a:r>
            <a:r>
              <a:rPr lang="en-US" altLang="ja-JP" sz="2000" dirty="0" smtClean="0"/>
              <a:t> agree with the reference.</a:t>
            </a:r>
            <a:endParaRPr lang="ja-JP" altLang="en-US" sz="24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16991"/>
            <a:ext cx="8198117" cy="4554509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6396008" y="1506481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5158586" y="3873822"/>
            <a:ext cx="25058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/>
              <a:t>Reference</a:t>
            </a:r>
            <a:endParaRPr lang="en-US" altLang="ja-JP" b="1" dirty="0"/>
          </a:p>
          <a:p>
            <a:pPr algn="ctr"/>
            <a:r>
              <a:rPr lang="en-US" altLang="ja-JP" b="1" dirty="0" smtClean="0">
                <a:solidFill>
                  <a:srgbClr val="00B050"/>
                </a:solidFill>
              </a:rPr>
              <a:t>Selective ES/NS-FEM</a:t>
            </a:r>
          </a:p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F-</a:t>
            </a:r>
            <a:r>
              <a:rPr lang="en-US" altLang="ja-JP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b="1" dirty="0" smtClean="0">
                <a:solidFill>
                  <a:srgbClr val="0070C0"/>
                </a:solidFill>
              </a:rPr>
              <a:t>-FEM</a:t>
            </a:r>
          </a:p>
        </p:txBody>
      </p:sp>
      <p:cxnSp>
        <p:nvCxnSpPr>
          <p:cNvPr id="20" name="直線矢印コネクタ 19"/>
          <p:cNvCxnSpPr>
            <a:stCxn id="19" idx="0"/>
          </p:cNvCxnSpPr>
          <p:nvPr/>
        </p:nvCxnSpPr>
        <p:spPr>
          <a:xfrm flipV="1">
            <a:off x="6411494" y="3269690"/>
            <a:ext cx="537278" cy="60413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6480720" y="1875814"/>
            <a:ext cx="544711" cy="19115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1"/>
          <a:stretch/>
        </p:blipFill>
        <p:spPr>
          <a:xfrm>
            <a:off x="5544108" y="586803"/>
            <a:ext cx="3492388" cy="7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Time history of total energy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9020" y="5217003"/>
            <a:ext cx="8841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2400" b="1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causes</a:t>
            </a:r>
            <a:r>
              <a:rPr lang="en-US" altLang="ja-JP" sz="2400" dirty="0" smtClean="0">
                <a:solidFill>
                  <a:srgbClr val="FF0000"/>
                </a:solidFill>
              </a:rPr>
              <a:t> energy divergences</a:t>
            </a:r>
            <a:r>
              <a:rPr lang="en-US" altLang="ja-JP" sz="2400" dirty="0" smtClean="0"/>
              <a:t> in earlier stage…</a:t>
            </a: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Increasing the number of </a:t>
            </a:r>
            <a:r>
              <a:rPr lang="en-US" altLang="ja-JP" sz="2400" dirty="0" err="1" smtClean="0"/>
              <a:t>smoothings</a:t>
            </a:r>
            <a:r>
              <a:rPr lang="en-US" altLang="ja-JP" sz="2400" dirty="0" smtClean="0"/>
              <a:t> suppresses</a:t>
            </a:r>
            <a:br>
              <a:rPr lang="en-US" altLang="ja-JP" sz="2400" dirty="0" smtClean="0"/>
            </a:br>
            <a:r>
              <a:rPr lang="en-US" altLang="ja-JP" sz="2400" dirty="0" smtClean="0"/>
              <a:t>the speed of divergence.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620688"/>
            <a:ext cx="7362564" cy="468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Natural Modes of ¼ Cylinder</a:t>
            </a:r>
            <a:endParaRPr kumimoji="1" lang="ja-JP" altLang="en-US" sz="3600" b="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2"/>
              <p:cNvSpPr txBox="1">
                <a:spLocks/>
              </p:cNvSpPr>
              <p:nvPr/>
            </p:nvSpPr>
            <p:spPr>
              <a:xfrm>
                <a:off x="250824" y="571587"/>
                <a:ext cx="8641655" cy="577373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p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altLang="ja-JP" b="1" i="1" u="sng" kern="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Font typeface="Wingdings" pitchFamily="2" charset="2"/>
                  <a:buNone/>
                </a:pPr>
                <a:endParaRPr lang="en-US" altLang="ja-JP" b="1" i="1" u="sng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altLang="ja-JP" b="1" i="1" u="sng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altLang="ja-JP" b="1" i="1" u="sng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altLang="ja-JP" b="1" i="1" u="sng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altLang="ja-JP" b="1" i="1" u="sng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altLang="ja-JP" sz="1400" b="1" i="1" u="sng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kern="0" dirty="0"/>
                  <a:t>Iron </a:t>
                </a:r>
                <a:r>
                  <a:rPr lang="en-US" altLang="ja-JP" sz="2400" kern="0" dirty="0" smtClean="0"/>
                  <a:t>part: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ker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ker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400" kern="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ker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 kern="0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ker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ker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ker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400" kern="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 ker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ker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 ker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kern="0" dirty="0"/>
                  <a:t>, </a:t>
                </a:r>
                <a:br>
                  <a:rPr lang="en-US" altLang="ja-JP" sz="2400" kern="0" dirty="0"/>
                </a:br>
                <a:r>
                  <a:rPr lang="en-US" altLang="ja-JP" sz="2400" kern="0" dirty="0" smtClean="0"/>
                  <a:t>Elastic, </a:t>
                </a:r>
                <a:r>
                  <a:rPr lang="en-US" altLang="ja-JP" sz="2400" b="1" kern="0" dirty="0"/>
                  <a:t>No cyclic smoothing.</a:t>
                </a:r>
              </a:p>
              <a:p>
                <a:r>
                  <a:rPr lang="en-US" altLang="ja-JP" sz="2400" kern="0" dirty="0"/>
                  <a:t>Rubber </a:t>
                </a:r>
                <a:r>
                  <a:rPr lang="en-US" altLang="ja-JP" sz="2400" kern="0" dirty="0" smtClean="0"/>
                  <a:t>part: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ker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ker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 kern="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ker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 kern="0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ker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ker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ker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𝟒𝟗𝟗</m:t>
                    </m:r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 kern="0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400" kern="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 ker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ker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 ker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kern="0" dirty="0"/>
                  <a:t>, </a:t>
                </a:r>
                <a:br>
                  <a:rPr lang="en-US" altLang="ja-JP" sz="2400" kern="0" dirty="0"/>
                </a:br>
                <a:r>
                  <a:rPr lang="en-US" altLang="ja-JP" sz="2400" kern="0" dirty="0" smtClean="0"/>
                  <a:t>Elastic, </a:t>
                </a:r>
                <a:r>
                  <a:rPr lang="en-US" altLang="ja-JP" sz="2400" b="1" kern="0" dirty="0" smtClean="0">
                    <a:solidFill>
                      <a:srgbClr val="008000"/>
                    </a:solidFill>
                  </a:rPr>
                  <a:t>1 or 2 cycles of smoothing.</a:t>
                </a:r>
                <a:endParaRPr lang="en-US" altLang="ja-JP" sz="2400" b="1" kern="0" dirty="0">
                  <a:solidFill>
                    <a:srgbClr val="008000"/>
                  </a:solidFill>
                </a:endParaRPr>
              </a:p>
              <a:p>
                <a:r>
                  <a:rPr lang="en-US" altLang="ja-JP" sz="2400" kern="0" dirty="0" smtClean="0"/>
                  <a:t>Compare S-FEMs with ABAQUS C3D4 and C3D8.</a:t>
                </a:r>
                <a:endParaRPr lang="en-US" altLang="ja-JP" sz="24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ja-JP" altLang="en-US" b="1" i="1" u="sng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4" y="571587"/>
                <a:ext cx="8641655" cy="5773737"/>
              </a:xfrm>
              <a:prstGeom prst="rect">
                <a:avLst/>
              </a:prstGeom>
              <a:blipFill rotWithShape="0">
                <a:blip r:embed="rId3"/>
                <a:stretch>
                  <a:fillRect l="-1834" t="-1478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コンテンツ プレースホルダ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2953" y="1108448"/>
            <a:ext cx="6733443" cy="321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H="1">
            <a:off x="2627090" y="1936540"/>
            <a:ext cx="216023" cy="679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970905" y="2800636"/>
            <a:ext cx="684076" cy="65781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39047" y="243130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Fixed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13" name="曲線コネクタ 12"/>
          <p:cNvCxnSpPr/>
          <p:nvPr/>
        </p:nvCxnSpPr>
        <p:spPr>
          <a:xfrm rot="10800000" flipV="1">
            <a:off x="4434346" y="1550430"/>
            <a:ext cx="325548" cy="321227"/>
          </a:xfrm>
          <a:prstGeom prst="curvedConnector3">
            <a:avLst>
              <a:gd name="adj1" fmla="val 12738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597120" y="112678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In Plane</a:t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en-US" altLang="ja-JP" dirty="0" smtClean="0">
                <a:solidFill>
                  <a:srgbClr val="C00000"/>
                </a:solidFill>
              </a:rPr>
              <a:t>Slide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15" name="曲線コネクタ 14"/>
          <p:cNvCxnSpPr/>
          <p:nvPr/>
        </p:nvCxnSpPr>
        <p:spPr>
          <a:xfrm rot="10800000">
            <a:off x="4856726" y="3592724"/>
            <a:ext cx="401598" cy="298765"/>
          </a:xfrm>
          <a:prstGeom prst="curvedConnector3">
            <a:avLst>
              <a:gd name="adj1" fmla="val 96468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195785" y="359272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In </a:t>
            </a:r>
            <a:r>
              <a:rPr lang="en-US" altLang="ja-JP" dirty="0" smtClean="0">
                <a:solidFill>
                  <a:srgbClr val="C00000"/>
                </a:solidFill>
              </a:rPr>
              <a:t>P</a:t>
            </a:r>
            <a:r>
              <a:rPr kumimoji="1" lang="en-US" altLang="ja-JP" dirty="0" smtClean="0">
                <a:solidFill>
                  <a:srgbClr val="C00000"/>
                </a:solidFill>
              </a:rPr>
              <a:t>lane</a:t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en-US" altLang="ja-JP" dirty="0" smtClean="0">
                <a:solidFill>
                  <a:srgbClr val="C00000"/>
                </a:solidFill>
              </a:rPr>
              <a:t>Slide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13938" y="158844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Rubber Part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6226837" y="3022635"/>
            <a:ext cx="648724" cy="570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868564" y="34584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Iron Part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26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"/>
          <a:stretch/>
        </p:blipFill>
        <p:spPr>
          <a:xfrm>
            <a:off x="647564" y="620688"/>
            <a:ext cx="7740606" cy="48245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Natural frequencies of each mode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12" name="スライド番号プレースホルダー 3"/>
          <p:cNvSpPr txBox="1">
            <a:spLocks/>
          </p:cNvSpPr>
          <p:nvPr/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9692" y="4751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26780" y="4349151"/>
            <a:ext cx="140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endParaRPr lang="ja-JP" altLang="en-US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H="1" flipV="1">
            <a:off x="6326780" y="4219457"/>
            <a:ext cx="135430" cy="36573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 flipV="1">
            <a:off x="5357764" y="3248980"/>
            <a:ext cx="366364" cy="32224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4842030" y="1060795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584056" y="2994559"/>
            <a:ext cx="25058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/>
              <a:t>Reference</a:t>
            </a:r>
          </a:p>
          <a:p>
            <a:pPr algn="ctr"/>
            <a:r>
              <a:rPr lang="en-US" altLang="ja-JP" b="1" dirty="0" smtClean="0">
                <a:solidFill>
                  <a:srgbClr val="00B050"/>
                </a:solidFill>
              </a:rPr>
              <a:t>Selective ES/NS-FEM</a:t>
            </a:r>
          </a:p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F-</a:t>
            </a:r>
            <a:r>
              <a:rPr lang="en-US" altLang="ja-JP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b="1" dirty="0" smtClean="0">
                <a:solidFill>
                  <a:srgbClr val="0070C0"/>
                </a:solidFill>
              </a:rPr>
              <a:t>-FEM</a:t>
            </a:r>
          </a:p>
        </p:txBody>
      </p:sp>
      <p:sp>
        <p:nvSpPr>
          <p:cNvPr id="20" name="コンテンツ プレースホルダー 5"/>
          <p:cNvSpPr txBox="1">
            <a:spLocks/>
          </p:cNvSpPr>
          <p:nvPr/>
        </p:nvSpPr>
        <p:spPr>
          <a:xfrm>
            <a:off x="251172" y="5399281"/>
            <a:ext cx="8641655" cy="477991"/>
          </a:xfrm>
          <a:prstGeom prst="rect">
            <a:avLst/>
          </a:prstGeom>
          <a:solidFill>
            <a:srgbClr val="FFFF00"/>
          </a:solidFill>
        </p:spPr>
        <p:txBody>
          <a:bodyPr lIns="36000" tIns="36000" rIns="36000" bIns="3600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b="1" kern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r>
              <a:rPr lang="en-US" altLang="ja-JP" sz="2400" kern="0" dirty="0"/>
              <a:t> shows bad results due to spurious low-energy modes.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215516" y="5919663"/>
            <a:ext cx="8640960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2000" b="1" kern="0" dirty="0">
                <a:solidFill>
                  <a:srgbClr val="00B050"/>
                </a:solidFill>
              </a:rPr>
              <a:t>Selective</a:t>
            </a:r>
            <a:r>
              <a:rPr lang="ja-JP" altLang="en-US" sz="2000" b="1" kern="0" dirty="0">
                <a:solidFill>
                  <a:srgbClr val="00B050"/>
                </a:solidFill>
              </a:rPr>
              <a:t> </a:t>
            </a:r>
            <a:r>
              <a:rPr lang="en-US" altLang="ja-JP" sz="2000" b="1" kern="0" dirty="0">
                <a:solidFill>
                  <a:srgbClr val="00B050"/>
                </a:solidFill>
              </a:rPr>
              <a:t>ES/NS-FEM</a:t>
            </a:r>
            <a:r>
              <a:rPr lang="ja-JP" altLang="en-US" sz="2400" b="1" kern="0" dirty="0"/>
              <a:t> </a:t>
            </a:r>
            <a:r>
              <a:rPr lang="en-US" altLang="ja-JP" sz="2400" kern="0" dirty="0"/>
              <a:t>and </a:t>
            </a:r>
            <a:r>
              <a:rPr lang="en-US" altLang="ja-JP" sz="2000" b="1" kern="0" dirty="0">
                <a:solidFill>
                  <a:srgbClr val="0070C0"/>
                </a:solidFill>
              </a:rPr>
              <a:t>F-</a:t>
            </a:r>
            <a:r>
              <a:rPr lang="en-US" altLang="ja-JP" sz="2000" b="1" kern="0" dirty="0" err="1">
                <a:solidFill>
                  <a:srgbClr val="0070C0"/>
                </a:solidFill>
              </a:rPr>
              <a:t>barES</a:t>
            </a:r>
            <a:r>
              <a:rPr lang="en-US" altLang="ja-JP" sz="2000" b="1" kern="0" dirty="0">
                <a:solidFill>
                  <a:srgbClr val="0070C0"/>
                </a:solidFill>
              </a:rPr>
              <a:t>-FEM</a:t>
            </a:r>
            <a:r>
              <a:rPr lang="en-US" altLang="ja-JP" sz="2000" kern="0" dirty="0">
                <a:solidFill>
                  <a:srgbClr val="0070C0"/>
                </a:solidFill>
              </a:rPr>
              <a:t> </a:t>
            </a:r>
            <a:r>
              <a:rPr lang="en-US" altLang="ja-JP" sz="2000" kern="0" dirty="0"/>
              <a:t>agree with the reference.</a:t>
            </a:r>
            <a:endParaRPr lang="ja-JP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370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mode shapes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9532" y="5811651"/>
            <a:ext cx="8579905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mode shapes also agree with the reference solutions.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17344" y="2642286"/>
            <a:ext cx="252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 smtClean="0"/>
              <a:t>ABAQUS</a:t>
            </a:r>
            <a:r>
              <a:rPr lang="ja-JP" altLang="en-US" sz="2200" dirty="0" smtClean="0"/>
              <a:t> </a:t>
            </a:r>
            <a:r>
              <a:rPr lang="en-US" altLang="ja-JP" sz="2200" dirty="0" smtClean="0"/>
              <a:t>C3D8</a:t>
            </a:r>
          </a:p>
          <a:p>
            <a:pPr marL="0" indent="0" algn="ctr">
              <a:buNone/>
            </a:pPr>
            <a:r>
              <a:rPr lang="en-US" altLang="ja-JP" sz="2200" dirty="0" smtClean="0"/>
              <a:t>(</a:t>
            </a:r>
            <a:r>
              <a:rPr lang="en-US" altLang="ja-JP" sz="2200" b="1" dirty="0" smtClean="0"/>
              <a:t>Reference</a:t>
            </a:r>
            <a:r>
              <a:rPr lang="en-US" altLang="ja-JP" sz="2200" dirty="0" smtClean="0"/>
              <a:t>)</a:t>
            </a:r>
            <a:endParaRPr lang="ja-JP" altLang="en-US" sz="2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17344" y="5211031"/>
            <a:ext cx="23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b="1" dirty="0" smtClean="0">
                <a:solidFill>
                  <a:srgbClr val="0070C0"/>
                </a:solidFill>
              </a:rPr>
              <a:t>F-</a:t>
            </a:r>
            <a:r>
              <a:rPr lang="en-US" altLang="ja-JP" sz="2000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b="1" dirty="0" smtClean="0">
                <a:solidFill>
                  <a:srgbClr val="0070C0"/>
                </a:solidFill>
              </a:rPr>
              <a:t>-FEM(2)</a:t>
            </a:r>
            <a:endParaRPr lang="en-US" altLang="ja-JP" sz="2400" b="1" dirty="0" smtClean="0">
              <a:solidFill>
                <a:srgbClr val="0070C0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4775"/>
          <a:stretch/>
        </p:blipFill>
        <p:spPr>
          <a:xfrm>
            <a:off x="4626989" y="1052736"/>
            <a:ext cx="4085471" cy="166155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4250"/>
          <a:stretch/>
        </p:blipFill>
        <p:spPr>
          <a:xfrm>
            <a:off x="4615626" y="3501008"/>
            <a:ext cx="4096834" cy="168900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17363" r="17319" b="25506"/>
          <a:stretch/>
        </p:blipFill>
        <p:spPr>
          <a:xfrm>
            <a:off x="1123859" y="3646616"/>
            <a:ext cx="2913766" cy="1580992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8268" r="16926" b="17458"/>
          <a:stretch/>
        </p:blipFill>
        <p:spPr>
          <a:xfrm>
            <a:off x="910955" y="1160748"/>
            <a:ext cx="3716034" cy="1559579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5257486" y="2738649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b="1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000" b="1" dirty="0" smtClean="0">
                <a:solidFill>
                  <a:srgbClr val="00B050"/>
                </a:solidFill>
              </a:rPr>
              <a:t>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ES/NS-FEM</a:t>
            </a:r>
            <a:endParaRPr lang="en-US" altLang="ja-JP" sz="2400" b="1" dirty="0" smtClean="0">
              <a:solidFill>
                <a:srgbClr val="00B05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257486" y="5230267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endParaRPr lang="en-US" altLang="ja-JP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11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mode shapes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8692" y="5714092"/>
            <a:ext cx="85786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r>
              <a:rPr kumimoji="1" lang="en-US" altLang="ja-JP" sz="2800" dirty="0" smtClean="0"/>
              <a:t> shows spurious low-energy mode!</a:t>
            </a:r>
            <a:endParaRPr kumimoji="1" lang="ja-JP" altLang="en-US" sz="28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17344" y="2642286"/>
            <a:ext cx="252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 smtClean="0"/>
              <a:t>ABAQUS</a:t>
            </a:r>
            <a:r>
              <a:rPr lang="ja-JP" altLang="en-US" sz="2200" dirty="0" smtClean="0"/>
              <a:t> </a:t>
            </a:r>
            <a:r>
              <a:rPr lang="en-US" altLang="ja-JP" sz="2200" dirty="0" smtClean="0"/>
              <a:t>C3D8</a:t>
            </a:r>
          </a:p>
          <a:p>
            <a:pPr marL="0" indent="0" algn="ctr">
              <a:buNone/>
            </a:pPr>
            <a:r>
              <a:rPr lang="en-US" altLang="ja-JP" sz="2200" dirty="0" smtClean="0"/>
              <a:t>(</a:t>
            </a:r>
            <a:r>
              <a:rPr lang="en-US" altLang="ja-JP" sz="2200" b="1" dirty="0" smtClean="0"/>
              <a:t>Referenc</a:t>
            </a:r>
            <a:r>
              <a:rPr lang="en-US" altLang="ja-JP" sz="2200" b="1" dirty="0"/>
              <a:t>e</a:t>
            </a:r>
            <a:r>
              <a:rPr lang="en-US" altLang="ja-JP" sz="2200" dirty="0" smtClean="0"/>
              <a:t>)</a:t>
            </a:r>
            <a:endParaRPr lang="ja-JP" altLang="en-US" sz="2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17344" y="5085184"/>
            <a:ext cx="23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b="1" dirty="0" smtClean="0">
                <a:solidFill>
                  <a:srgbClr val="0070C0"/>
                </a:solidFill>
              </a:rPr>
              <a:t>F-</a:t>
            </a:r>
            <a:r>
              <a:rPr lang="en-US" altLang="ja-JP" sz="2000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b="1" dirty="0" smtClean="0">
                <a:solidFill>
                  <a:srgbClr val="0070C0"/>
                </a:solidFill>
              </a:rPr>
              <a:t>-FEM(2)</a:t>
            </a:r>
            <a:endParaRPr lang="en-US" altLang="ja-JP" sz="2400" b="1" dirty="0" smtClean="0">
              <a:solidFill>
                <a:srgbClr val="0070C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57486" y="2738649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b="1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000" b="1" dirty="0" smtClean="0">
                <a:solidFill>
                  <a:srgbClr val="00B050"/>
                </a:solidFill>
              </a:rPr>
              <a:t>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ES/NS-FEM</a:t>
            </a:r>
            <a:endParaRPr lang="en-US" altLang="ja-JP" sz="2400" b="1" dirty="0" smtClean="0">
              <a:solidFill>
                <a:srgbClr val="00B05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572105" y="4876128"/>
            <a:ext cx="4183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</a:p>
          <a:p>
            <a:pPr marL="0" indent="0" algn="ctr">
              <a:buNone/>
            </a:pPr>
            <a:r>
              <a:rPr lang="en-US" altLang="ja-JP" sz="2000" dirty="0" smtClean="0"/>
              <a:t>spurious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low-energy mode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7471" r="9051" b="17471"/>
          <a:stretch/>
        </p:blipFill>
        <p:spPr>
          <a:xfrm>
            <a:off x="859754" y="1167575"/>
            <a:ext cx="3424214" cy="134993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5325" r="6544" b="33725"/>
          <a:stretch/>
        </p:blipFill>
        <p:spPr>
          <a:xfrm>
            <a:off x="5017629" y="885991"/>
            <a:ext cx="3292827" cy="174721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t="25325" r="10444" b="33725"/>
          <a:stretch/>
        </p:blipFill>
        <p:spPr>
          <a:xfrm>
            <a:off x="4881843" y="3068960"/>
            <a:ext cx="3330915" cy="1791802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8074" r="9051" b="27595"/>
          <a:stretch/>
        </p:blipFill>
        <p:spPr>
          <a:xfrm>
            <a:off x="899592" y="3537012"/>
            <a:ext cx="3312368" cy="15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700" dirty="0" smtClean="0"/>
              <a:t>Distributions of natural frequencies of </a:t>
            </a:r>
            <a:r>
              <a:rPr kumimoji="1" lang="en-US" altLang="ja-JP" sz="2700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kumimoji="1" lang="en-US" altLang="ja-JP" sz="2700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kumimoji="1" lang="en-US" altLang="ja-JP" sz="2700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51172" y="5013176"/>
            <a:ext cx="8641655" cy="477991"/>
          </a:xfrm>
          <a:solidFill>
            <a:srgbClr val="FFFF00"/>
          </a:solidFill>
        </p:spPr>
        <p:txBody>
          <a:bodyPr lIns="36000" tIns="36000" rIns="36000" bIns="36000"/>
          <a:lstStyle/>
          <a:p>
            <a:pPr marL="0" indent="0" algn="ctr">
              <a:buNone/>
            </a:pPr>
            <a:r>
              <a:rPr lang="en-US" altLang="ja-JP" sz="2400" dirty="0" smtClean="0"/>
              <a:t>Some natural frequencies have small </a:t>
            </a:r>
            <a:r>
              <a:rPr lang="en-US" altLang="ja-JP" sz="2400" dirty="0" smtClean="0">
                <a:solidFill>
                  <a:srgbClr val="0000FF"/>
                </a:solidFill>
              </a:rPr>
              <a:t>imaginary part</a:t>
            </a:r>
            <a:r>
              <a:rPr lang="en-US" altLang="ja-JP" sz="2400" dirty="0" smtClean="0"/>
              <a:t>…</a:t>
            </a:r>
            <a:endParaRPr kumimoji="1" lang="ja-JP" altLang="en-US" sz="2400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174276" y="1592796"/>
            <a:ext cx="0" cy="2376264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274176" y="2276872"/>
            <a:ext cx="1021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solidFill>
                  <a:srgbClr val="0000FF"/>
                </a:solidFill>
              </a:rPr>
              <a:t>Imag</a:t>
            </a:r>
            <a:r>
              <a:rPr lang="en-US" altLang="ja-JP" sz="2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ja-JP" sz="2400" dirty="0" smtClean="0">
                <a:solidFill>
                  <a:srgbClr val="0000FF"/>
                </a:solidFill>
              </a:rPr>
              <a:t>Part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07504" y="5553236"/>
            <a:ext cx="8893335" cy="83099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Increasing the number of </a:t>
            </a:r>
            <a:r>
              <a:rPr lang="en-US" altLang="ja-JP" sz="2400" dirty="0" err="1"/>
              <a:t>smoothings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makes </a:t>
            </a:r>
          </a:p>
          <a:p>
            <a:pPr algn="ctr"/>
            <a:r>
              <a:rPr lang="en-US" altLang="ja-JP" sz="2400" dirty="0" smtClean="0"/>
              <a:t>the frequencies close to real numbers.</a:t>
            </a:r>
            <a:endParaRPr lang="en-US" altLang="ja-JP" sz="2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/>
          <a:stretch/>
        </p:blipFill>
        <p:spPr>
          <a:xfrm>
            <a:off x="1622493" y="719294"/>
            <a:ext cx="5899012" cy="428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Cause of energy divergence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u="sng" dirty="0" smtClean="0"/>
                  <a:t>Due </a:t>
                </a:r>
                <a:r>
                  <a:rPr lang="en-US" altLang="ja-JP" u="sng" dirty="0"/>
                  <a:t>to the adoption of </a:t>
                </a:r>
                <a:r>
                  <a:rPr lang="en-US" altLang="ja-JP" u="sng" dirty="0">
                    <a:solidFill>
                      <a:srgbClr val="0000FF"/>
                    </a:solidFill>
                  </a:rPr>
                  <a:t>F-bar method</a:t>
                </a:r>
                <a:r>
                  <a:rPr lang="en-US" altLang="ja-JP" u="sng" dirty="0"/>
                  <a:t>,</a:t>
                </a:r>
                <a:br>
                  <a:rPr lang="en-US" altLang="ja-JP" u="sng" dirty="0"/>
                </a:br>
                <a:r>
                  <a:rPr lang="en-US" altLang="ja-JP" u="sng" dirty="0"/>
                  <a:t>the stiffness matrix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u="sng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ja-JP" u="sng" dirty="0"/>
                  <a:t> becomes </a:t>
                </a:r>
                <a:r>
                  <a:rPr lang="en-US" altLang="ja-JP" u="sng" dirty="0" smtClean="0">
                    <a:solidFill>
                      <a:srgbClr val="0000FF"/>
                    </a:solidFill>
                  </a:rPr>
                  <a:t>asymmetric</a:t>
                </a:r>
                <a:r>
                  <a:rPr lang="en-US" altLang="ja-JP" u="sng" dirty="0" smtClean="0"/>
                  <a:t>.</a:t>
                </a:r>
              </a:p>
              <a:p>
                <a:pPr marL="0" indent="0" algn="ctr">
                  <a:buNone/>
                </a:pPr>
                <a:endParaRPr lang="en-US" altLang="ja-JP" sz="1000" u="sng" dirty="0"/>
              </a:p>
              <a:p>
                <a:pPr marL="0" indent="0">
                  <a:buNone/>
                </a:pPr>
                <a:r>
                  <a:rPr kumimoji="1" lang="en-US" altLang="ja-JP" sz="2800" dirty="0" smtClean="0"/>
                  <a:t>Equation of Motion: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en-US" altLang="ja-JP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latin typeface="Cambria Math" panose="02040503050406030204" pitchFamily="18" charset="0"/>
                          </a:rPr>
                          <m:t>ext</m:t>
                        </m:r>
                      </m:sup>
                    </m:sSup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ja-JP" b="1" dirty="0" smtClean="0"/>
              </a:p>
              <a:p>
                <a:pPr marL="0" indent="0">
                  <a:buNone/>
                </a:pPr>
                <a:endParaRPr lang="en-US" altLang="ja-JP" b="1" dirty="0"/>
              </a:p>
              <a:p>
                <a:r>
                  <a:rPr lang="en-US" altLang="ja-JP" sz="2400" dirty="0" smtClean="0"/>
                  <a:t>Asymmetric stiffness matrix gives rise to </a:t>
                </a:r>
                <a:r>
                  <a:rPr lang="en-US" altLang="ja-JP" sz="2400" dirty="0" smtClean="0">
                    <a:solidFill>
                      <a:srgbClr val="0000FF"/>
                    </a:solidFill>
                  </a:rPr>
                  <a:t>imaginary part</a:t>
                </a:r>
                <a:r>
                  <a:rPr lang="en-US" altLang="ja-JP" sz="2400" dirty="0" smtClean="0"/>
                  <a:t> of natural frequencies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and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FF"/>
                    </a:solidFill>
                  </a:rPr>
                  <a:t>instability in dynamic problem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As shown before, increasing the</a:t>
                </a:r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number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of</a:t>
                </a:r>
                <a:r>
                  <a:rPr lang="ja-JP" altLang="en-US" sz="2400" dirty="0"/>
                  <a:t> </a:t>
                </a:r>
                <a:r>
                  <a:rPr lang="en-US" altLang="ja-JP" sz="2400" dirty="0" err="1" smtClean="0"/>
                  <a:t>smoothings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suppress the energy divergence speed.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468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4391980" y="2420888"/>
            <a:ext cx="2592288" cy="468052"/>
          </a:xfrm>
          <a:prstGeom prst="wedgeRoundRectCallout">
            <a:avLst>
              <a:gd name="adj1" fmla="val -21675"/>
              <a:gd name="adj2" fmla="val -83919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</a:rPr>
              <a:t>asymmetric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07165" y="5072987"/>
            <a:ext cx="6328977" cy="1200329"/>
          </a:xfrm>
          <a:prstGeom prst="rect">
            <a:avLst/>
          </a:prstGeom>
          <a:solidFill>
            <a:srgbClr val="EAF5F6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2400" b="1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r>
              <a:rPr lang="en-US" altLang="ja-JP" sz="2400" dirty="0" smtClean="0"/>
              <a:t> is </a:t>
            </a:r>
            <a:r>
              <a:rPr lang="en-US" altLang="ja-JP" sz="2400" dirty="0"/>
              <a:t>restricted to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>
                <a:solidFill>
                  <a:srgbClr val="FF0000"/>
                </a:solidFill>
              </a:rPr>
              <a:t>short-term analysis </a:t>
            </a:r>
            <a:r>
              <a:rPr lang="en-US" altLang="ja-JP" sz="2400" dirty="0" smtClean="0"/>
              <a:t>(such as impact analysis)</a:t>
            </a:r>
            <a:br>
              <a:rPr lang="en-US" altLang="ja-JP" sz="2400" dirty="0" smtClean="0"/>
            </a:br>
            <a:r>
              <a:rPr lang="en-US" altLang="ja-JP" sz="2400" dirty="0" smtClean="0"/>
              <a:t>with a sufficient </a:t>
            </a:r>
            <a:r>
              <a:rPr lang="en-US" altLang="ja-JP" sz="2400" dirty="0"/>
              <a:t>number of </a:t>
            </a:r>
            <a:r>
              <a:rPr lang="en-US" altLang="ja-JP" sz="2400" dirty="0" err="1"/>
              <a:t>smoothings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sp>
        <p:nvSpPr>
          <p:cNvPr id="8" name="下矢印 7"/>
          <p:cNvSpPr/>
          <p:nvPr/>
        </p:nvSpPr>
        <p:spPr>
          <a:xfrm>
            <a:off x="4124443" y="4451015"/>
            <a:ext cx="894415" cy="612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6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5980"/>
            <a:ext cx="9144000" cy="620712"/>
          </a:xfrm>
        </p:spPr>
        <p:txBody>
          <a:bodyPr>
            <a:normAutofit/>
          </a:bodyPr>
          <a:lstStyle/>
          <a:p>
            <a:r>
              <a:rPr lang="en-US" altLang="ja-JP" sz="3200" dirty="0" smtClean="0">
                <a:solidFill>
                  <a:schemeClr val="accent6"/>
                </a:solidFill>
              </a:rPr>
              <a:t>Requirements (1 of 3): </a:t>
            </a:r>
            <a:r>
              <a:rPr lang="en-US" altLang="ja-JP" sz="3200" dirty="0" smtClean="0">
                <a:solidFill>
                  <a:srgbClr val="FF0000"/>
                </a:solidFill>
              </a:rPr>
              <a:t>T4 elements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47564" y="1015175"/>
            <a:ext cx="8388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Arbitrary shapes cannot be meshed </a:t>
            </a:r>
          </a:p>
          <a:p>
            <a:r>
              <a:rPr lang="en-US" altLang="ja-JP" sz="2800" dirty="0"/>
              <a:t>	</a:t>
            </a:r>
            <a:r>
              <a:rPr lang="en-US" altLang="ja-JP" sz="2800" dirty="0" smtClean="0"/>
              <a:t>into good-quality Hex elements automatically.</a:t>
            </a:r>
            <a:endParaRPr lang="en-US" altLang="ja-JP" sz="28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43509" y="5082279"/>
            <a:ext cx="8856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 Intermediate nodes cause bad-accuracy</a:t>
            </a:r>
          </a:p>
          <a:p>
            <a:r>
              <a:rPr lang="en-US" altLang="ja-JP" sz="2400" dirty="0"/>
              <a:t>	</a:t>
            </a:r>
            <a:r>
              <a:rPr lang="en-US" altLang="ja-JP" sz="2400" dirty="0" smtClean="0"/>
              <a:t>			 in Large deformation problem.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First-order Tet elements (T4) </a:t>
            </a:r>
            <a:r>
              <a:rPr lang="en-US" altLang="ja-JP" sz="2400" dirty="0" smtClean="0"/>
              <a:t>are preferred for such analysis.</a:t>
            </a:r>
            <a:endParaRPr lang="en-US" altLang="ja-JP" sz="2400" dirty="0"/>
          </a:p>
        </p:txBody>
      </p:sp>
      <p:grpSp>
        <p:nvGrpSpPr>
          <p:cNvPr id="45" name="グループ化 44"/>
          <p:cNvGrpSpPr/>
          <p:nvPr/>
        </p:nvGrpSpPr>
        <p:grpSpPr>
          <a:xfrm>
            <a:off x="2142096" y="2060848"/>
            <a:ext cx="5094200" cy="2916324"/>
            <a:chOff x="2195736" y="1952836"/>
            <a:chExt cx="5094200" cy="2916324"/>
          </a:xfrm>
        </p:grpSpPr>
        <p:grpSp>
          <p:nvGrpSpPr>
            <p:cNvPr id="46" name="グループ化 45"/>
            <p:cNvGrpSpPr/>
            <p:nvPr/>
          </p:nvGrpSpPr>
          <p:grpSpPr>
            <a:xfrm>
              <a:off x="2195736" y="2103104"/>
              <a:ext cx="5094200" cy="2766056"/>
              <a:chOff x="4302167" y="3461498"/>
              <a:chExt cx="4344337" cy="2358902"/>
            </a:xfrm>
          </p:grpSpPr>
          <p:grpSp>
            <p:nvGrpSpPr>
              <p:cNvPr id="49" name="グループ化 48"/>
              <p:cNvGrpSpPr/>
              <p:nvPr/>
            </p:nvGrpSpPr>
            <p:grpSpPr>
              <a:xfrm>
                <a:off x="4302167" y="3461498"/>
                <a:ext cx="4344337" cy="2358902"/>
                <a:chOff x="-355080" y="3241624"/>
                <a:chExt cx="4344337" cy="2358902"/>
              </a:xfrm>
            </p:grpSpPr>
            <p:pic>
              <p:nvPicPr>
                <p:cNvPr id="53" name="図 5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96" r="27496"/>
                <a:stretch/>
              </p:blipFill>
              <p:spPr>
                <a:xfrm>
                  <a:off x="-355080" y="3241624"/>
                  <a:ext cx="1592741" cy="2007027"/>
                </a:xfrm>
                <a:prstGeom prst="rect">
                  <a:avLst/>
                </a:prstGeom>
              </p:spPr>
            </p:pic>
            <p:grpSp>
              <p:nvGrpSpPr>
                <p:cNvPr id="54" name="グループ化 53"/>
                <p:cNvGrpSpPr/>
                <p:nvPr/>
              </p:nvGrpSpPr>
              <p:grpSpPr>
                <a:xfrm>
                  <a:off x="1384148" y="3569170"/>
                  <a:ext cx="435351" cy="1682871"/>
                  <a:chOff x="1425161" y="3818123"/>
                  <a:chExt cx="556602" cy="1006112"/>
                </a:xfrm>
              </p:grpSpPr>
              <p:sp>
                <p:nvSpPr>
                  <p:cNvPr id="79" name="正方形/長方形 78"/>
                  <p:cNvSpPr/>
                  <p:nvPr/>
                </p:nvSpPr>
                <p:spPr>
                  <a:xfrm>
                    <a:off x="1825208" y="3818123"/>
                    <a:ext cx="156555" cy="10061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0" name="正方形/長方形 79"/>
                  <p:cNvSpPr/>
                  <p:nvPr/>
                </p:nvSpPr>
                <p:spPr>
                  <a:xfrm>
                    <a:off x="1425161" y="4262744"/>
                    <a:ext cx="400050" cy="13017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55" name="グループ化 54"/>
                <p:cNvGrpSpPr/>
                <p:nvPr/>
              </p:nvGrpSpPr>
              <p:grpSpPr>
                <a:xfrm>
                  <a:off x="2856948" y="3317138"/>
                  <a:ext cx="1132309" cy="877747"/>
                  <a:chOff x="2710227" y="3568480"/>
                  <a:chExt cx="833185" cy="640927"/>
                </a:xfrm>
              </p:grpSpPr>
              <p:cxnSp>
                <p:nvCxnSpPr>
                  <p:cNvPr id="72" name="直線コネクタ 71"/>
                  <p:cNvCxnSpPr>
                    <a:stCxn id="73" idx="2"/>
                    <a:endCxn id="78" idx="2"/>
                  </p:cNvCxnSpPr>
                  <p:nvPr/>
                </p:nvCxnSpPr>
                <p:spPr>
                  <a:xfrm flipV="1">
                    <a:off x="2766275" y="3943401"/>
                    <a:ext cx="691412" cy="21670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二等辺三角形 72"/>
                  <p:cNvSpPr/>
                  <p:nvPr/>
                </p:nvSpPr>
                <p:spPr>
                  <a:xfrm>
                    <a:off x="2766275" y="3640971"/>
                    <a:ext cx="508000" cy="519134"/>
                  </a:xfrm>
                  <a:prstGeom prst="triangle">
                    <a:avLst>
                      <a:gd name="adj" fmla="val 6312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4" name="二等辺三角形 73"/>
                  <p:cNvSpPr/>
                  <p:nvPr/>
                </p:nvSpPr>
                <p:spPr>
                  <a:xfrm rot="4162743">
                    <a:off x="3030022" y="3710976"/>
                    <a:ext cx="571719" cy="286727"/>
                  </a:xfrm>
                  <a:prstGeom prst="triangle">
                    <a:avLst>
                      <a:gd name="adj" fmla="val 75906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5" name="円/楕円 74"/>
                  <p:cNvSpPr/>
                  <p:nvPr/>
                </p:nvSpPr>
                <p:spPr>
                  <a:xfrm>
                    <a:off x="3037032" y="3606736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6" name="円/楕円 75"/>
                  <p:cNvSpPr/>
                  <p:nvPr/>
                </p:nvSpPr>
                <p:spPr>
                  <a:xfrm>
                    <a:off x="2710227" y="4117242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7" name="円/楕円 76"/>
                  <p:cNvSpPr/>
                  <p:nvPr/>
                </p:nvSpPr>
                <p:spPr>
                  <a:xfrm>
                    <a:off x="3244598" y="4123682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8" name="円/楕円 77"/>
                  <p:cNvSpPr/>
                  <p:nvPr/>
                </p:nvSpPr>
                <p:spPr>
                  <a:xfrm>
                    <a:off x="3457687" y="3900538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56" name="右矢印 55"/>
                <p:cNvSpPr/>
                <p:nvPr/>
              </p:nvSpPr>
              <p:spPr>
                <a:xfrm>
                  <a:off x="1819499" y="3491786"/>
                  <a:ext cx="357600" cy="329408"/>
                </a:xfrm>
                <a:prstGeom prst="rightArrow">
                  <a:avLst>
                    <a:gd name="adj1" fmla="val 52891"/>
                    <a:gd name="adj2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57" name="グループ化 56"/>
                <p:cNvGrpSpPr/>
                <p:nvPr/>
              </p:nvGrpSpPr>
              <p:grpSpPr>
                <a:xfrm>
                  <a:off x="2898632" y="4728545"/>
                  <a:ext cx="1063119" cy="871981"/>
                  <a:chOff x="2968116" y="4675741"/>
                  <a:chExt cx="1245091" cy="1021236"/>
                </a:xfrm>
              </p:grpSpPr>
              <p:sp>
                <p:nvSpPr>
                  <p:cNvPr id="58" name="正方形/長方形 57"/>
                  <p:cNvSpPr/>
                  <p:nvPr/>
                </p:nvSpPr>
                <p:spPr>
                  <a:xfrm>
                    <a:off x="3023753" y="4865794"/>
                    <a:ext cx="784992" cy="772483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9" name="平行四辺形 58"/>
                  <p:cNvSpPr/>
                  <p:nvPr/>
                </p:nvSpPr>
                <p:spPr>
                  <a:xfrm>
                    <a:off x="3048113" y="4749303"/>
                    <a:ext cx="1086697" cy="116491"/>
                  </a:xfrm>
                  <a:prstGeom prst="parallelogram">
                    <a:avLst>
                      <a:gd name="adj" fmla="val 277359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0" name="平行四辺形 59"/>
                  <p:cNvSpPr/>
                  <p:nvPr/>
                </p:nvSpPr>
                <p:spPr>
                  <a:xfrm rot="5400000" flipH="1">
                    <a:off x="3536780" y="5022175"/>
                    <a:ext cx="893754" cy="348010"/>
                  </a:xfrm>
                  <a:prstGeom prst="parallelogram">
                    <a:avLst>
                      <a:gd name="adj" fmla="val 31292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1" name="円/楕円 60"/>
                  <p:cNvSpPr/>
                  <p:nvPr/>
                </p:nvSpPr>
                <p:spPr>
                  <a:xfrm>
                    <a:off x="3750948" y="4816880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2" name="円/楕円 61"/>
                  <p:cNvSpPr/>
                  <p:nvPr/>
                </p:nvSpPr>
                <p:spPr>
                  <a:xfrm>
                    <a:off x="2972880" y="4816880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3" name="円/楕円 62"/>
                  <p:cNvSpPr/>
                  <p:nvPr/>
                </p:nvSpPr>
                <p:spPr>
                  <a:xfrm>
                    <a:off x="3750948" y="5579577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4" name="円/楕円 63"/>
                  <p:cNvSpPr/>
                  <p:nvPr/>
                </p:nvSpPr>
                <p:spPr>
                  <a:xfrm>
                    <a:off x="4088779" y="4699869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5" name="円/楕円 64"/>
                  <p:cNvSpPr/>
                  <p:nvPr/>
                </p:nvSpPr>
                <p:spPr>
                  <a:xfrm>
                    <a:off x="3334051" y="4675741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cxnSp>
                <p:nvCxnSpPr>
                  <p:cNvPr id="66" name="直線コネクタ 65"/>
                  <p:cNvCxnSpPr>
                    <a:stCxn id="65" idx="4"/>
                  </p:cNvCxnSpPr>
                  <p:nvPr/>
                </p:nvCxnSpPr>
                <p:spPr>
                  <a:xfrm>
                    <a:off x="3392302" y="4793141"/>
                    <a:ext cx="0" cy="71468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直線コネクタ 66"/>
                  <p:cNvCxnSpPr/>
                  <p:nvPr/>
                </p:nvCxnSpPr>
                <p:spPr>
                  <a:xfrm>
                    <a:off x="3389288" y="5515088"/>
                    <a:ext cx="72635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線コネクタ 67"/>
                  <p:cNvCxnSpPr/>
                  <p:nvPr/>
                </p:nvCxnSpPr>
                <p:spPr>
                  <a:xfrm flipH="1">
                    <a:off x="3027139" y="5512610"/>
                    <a:ext cx="354655" cy="12521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円/楕円 68"/>
                  <p:cNvSpPr/>
                  <p:nvPr/>
                </p:nvSpPr>
                <p:spPr>
                  <a:xfrm>
                    <a:off x="3330611" y="5443132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70" name="円/楕円 69"/>
                  <p:cNvSpPr/>
                  <p:nvPr/>
                </p:nvSpPr>
                <p:spPr>
                  <a:xfrm>
                    <a:off x="2968116" y="5579577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1" name="円/楕円 70"/>
                  <p:cNvSpPr/>
                  <p:nvPr/>
                </p:nvSpPr>
                <p:spPr>
                  <a:xfrm>
                    <a:off x="4096706" y="5461343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51" name="右矢印 50"/>
              <p:cNvSpPr/>
              <p:nvPr/>
            </p:nvSpPr>
            <p:spPr>
              <a:xfrm>
                <a:off x="6469756" y="5220934"/>
                <a:ext cx="357600" cy="329408"/>
              </a:xfrm>
              <a:prstGeom prst="rightArrow">
                <a:avLst>
                  <a:gd name="adj1" fmla="val 52891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7" name="正方形/長方形 46"/>
            <p:cNvSpPr/>
            <p:nvPr/>
          </p:nvSpPr>
          <p:spPr>
            <a:xfrm>
              <a:off x="5328084" y="3429000"/>
              <a:ext cx="80342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b="1" dirty="0">
                  <a:solidFill>
                    <a:srgbClr val="FF0000"/>
                  </a:solidFill>
                  <a:latin typeface="+mn-ea"/>
                  <a:cs typeface="メイリオ" panose="020B0604030504040204" pitchFamily="50" charset="-128"/>
                </a:rPr>
                <a:t>✗</a:t>
              </a:r>
              <a:endParaRPr lang="ja-JP" altLang="en-US" sz="4800" dirty="0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5364088" y="1952836"/>
              <a:ext cx="80342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b="1" dirty="0">
                  <a:solidFill>
                    <a:srgbClr val="00B050"/>
                  </a:solidFill>
                  <a:cs typeface="メイリオ" panose="020B0604030504040204" pitchFamily="50" charset="-128"/>
                </a:rPr>
                <a:t>✔</a:t>
              </a:r>
              <a:endParaRPr lang="ja-JP" alt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1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Swinging of Bunny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>
                    <a:effectLst/>
                  </a:rPr>
                  <a:t>Iron ears: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 smtClean="0">
                    <a:effectLst/>
                  </a:rPr>
                  <a:t>, </a:t>
                </a:r>
                <a:br>
                  <a:rPr lang="en-US" altLang="ja-JP" sz="2400" dirty="0" smtClean="0">
                    <a:effectLst/>
                  </a:rPr>
                </a:br>
                <a:r>
                  <a:rPr lang="en-US" altLang="ja-JP" sz="2400" dirty="0" smtClean="0">
                    <a:effectLst/>
                  </a:rPr>
                  <a:t>Neo-</a:t>
                </a:r>
                <a:r>
                  <a:rPr lang="en-US" altLang="ja-JP" sz="2400" dirty="0" err="1" smtClean="0"/>
                  <a:t>H</a:t>
                </a:r>
                <a:r>
                  <a:rPr lang="en-US" altLang="ja-JP" sz="2400" dirty="0" err="1" smtClean="0">
                    <a:effectLst/>
                  </a:rPr>
                  <a:t>ookean</a:t>
                </a:r>
                <a:r>
                  <a:rPr lang="en-US" altLang="ja-JP" sz="2400" dirty="0" smtClean="0">
                    <a:effectLst/>
                  </a:rPr>
                  <a:t>, </a:t>
                </a:r>
                <a:r>
                  <a:rPr lang="en-US" altLang="ja-JP" sz="2400" b="1" dirty="0" smtClean="0">
                    <a:effectLst/>
                  </a:rPr>
                  <a:t>No cyclic smoothing.</a:t>
                </a:r>
              </a:p>
              <a:p>
                <a:r>
                  <a:rPr kumimoji="1" lang="en-US" altLang="ja-JP" sz="2400" dirty="0" smtClean="0"/>
                  <a:t>Rubber body: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Neo-</a:t>
                </a:r>
                <a:r>
                  <a:rPr lang="en-US" altLang="ja-JP" sz="2400" dirty="0" err="1"/>
                  <a:t>H</a:t>
                </a:r>
                <a:r>
                  <a:rPr lang="en-US" altLang="ja-JP" sz="2400" dirty="0" err="1" smtClean="0"/>
                  <a:t>ookean</a:t>
                </a:r>
                <a:r>
                  <a:rPr lang="en-US" altLang="ja-JP" sz="2400" dirty="0" smtClean="0"/>
                  <a:t>, </a:t>
                </a:r>
                <a:r>
                  <a:rPr lang="en-US" altLang="ja-JP" sz="2400" b="1" dirty="0" smtClean="0">
                    <a:solidFill>
                      <a:srgbClr val="008000"/>
                    </a:solidFill>
                  </a:rPr>
                  <a:t>1 cycle of smoothing.</a:t>
                </a:r>
              </a:p>
              <a:p>
                <a:r>
                  <a:rPr lang="en-US" altLang="ja-JP" sz="2400" dirty="0" smtClean="0"/>
                  <a:t>Compared to ABAQUS/Explicit C3D4. </a:t>
                </a:r>
                <a:r>
                  <a:rPr lang="en-US" altLang="ja-JP" sz="2000" dirty="0" smtClean="0">
                    <a:solidFill>
                      <a:srgbClr val="0000FF"/>
                    </a:solidFill>
                  </a:rPr>
                  <a:t>No Hex mesh available!</a:t>
                </a:r>
                <a:endParaRPr lang="en-US" altLang="ja-JP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 b="-2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1084567"/>
            <a:ext cx="3104222" cy="30285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1372356"/>
            <a:ext cx="2844626" cy="245070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413889" y="2352389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6200000">
            <a:off x="6033004" y="1428503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835696" y="944724"/>
            <a:ext cx="1116124" cy="427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699792" y="944724"/>
            <a:ext cx="25202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51820" y="7568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Iron Ears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3294723" y="1916832"/>
            <a:ext cx="377177" cy="37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94713" y="159279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Rubber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Body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1583668" y="4005064"/>
            <a:ext cx="16592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130320" y="3949889"/>
            <a:ext cx="396044" cy="108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38701" y="37077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Fixed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583667" y="4005064"/>
            <a:ext cx="1659257" cy="156090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30826" y="1216041"/>
            <a:ext cx="1582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Initial Velocity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of Iron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Time histories of deformed shapes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507709" y="2576898"/>
            <a:ext cx="1098123" cy="715616"/>
          </a:xfrm>
          <a:prstGeom prst="rect">
            <a:avLst/>
          </a:prstGeom>
        </p:spPr>
      </p:pic>
      <p:sp>
        <p:nvSpPr>
          <p:cNvPr id="11" name="コンテンツ プレースホルダー 8"/>
          <p:cNvSpPr txBox="1">
            <a:spLocks/>
          </p:cNvSpPr>
          <p:nvPr/>
        </p:nvSpPr>
        <p:spPr bwMode="auto">
          <a:xfrm>
            <a:off x="395536" y="5409220"/>
            <a:ext cx="8640960" cy="8502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2400" kern="0" dirty="0" smtClean="0"/>
              <a:t>Only F-</a:t>
            </a:r>
            <a:r>
              <a:rPr lang="en-US" altLang="ja-JP" sz="2400" kern="0" dirty="0" err="1" smtClean="0"/>
              <a:t>barES</a:t>
            </a:r>
            <a:r>
              <a:rPr lang="en-US" altLang="ja-JP" sz="2400" kern="0" dirty="0" smtClean="0"/>
              <a:t>-FEM seems to be representing not pressure oscillations but pressure waves.</a:t>
            </a:r>
          </a:p>
        </p:txBody>
      </p:sp>
      <p:pic>
        <p:nvPicPr>
          <p:cNvPr id="3" name="bunn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740" t="11263" r="20561" b="4925"/>
          <a:stretch/>
        </p:blipFill>
        <p:spPr>
          <a:xfrm>
            <a:off x="2067780" y="656693"/>
            <a:ext cx="5096508" cy="4572508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289467" y="2636912"/>
            <a:ext cx="3270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000" b="1" dirty="0">
                <a:solidFill>
                  <a:srgbClr val="00B050"/>
                </a:solidFill>
              </a:rPr>
              <a:t>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ES/NS-FEM</a:t>
            </a:r>
            <a:endParaRPr lang="en-US" altLang="ja-JP" sz="2000" b="1" dirty="0">
              <a:solidFill>
                <a:srgbClr val="00B05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530367" y="4977173"/>
            <a:ext cx="32695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70C0"/>
                </a:solidFill>
              </a:rPr>
              <a:t>F-</a:t>
            </a:r>
            <a:r>
              <a:rPr lang="en-US" altLang="ja-JP" sz="2000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b="1" dirty="0" smtClean="0">
                <a:solidFill>
                  <a:srgbClr val="0070C0"/>
                </a:solidFill>
              </a:rPr>
              <a:t>-FEM</a:t>
            </a:r>
            <a:endParaRPr lang="en-US" altLang="ja-JP" sz="2000" b="1" dirty="0">
              <a:solidFill>
                <a:srgbClr val="0070C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001698" y="4962702"/>
            <a:ext cx="3272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endParaRPr lang="en-US" altLang="ja-JP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641134" y="2636912"/>
            <a:ext cx="3038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/>
              <a:t> ABAQUS/Explicit C3D4</a:t>
            </a:r>
            <a:endParaRPr lang="ja-JP" altLang="en-US" sz="2000" dirty="0"/>
          </a:p>
        </p:txBody>
      </p:sp>
      <p:sp>
        <p:nvSpPr>
          <p:cNvPr id="16" name="コンテンツ プレースホルダー 8"/>
          <p:cNvSpPr txBox="1">
            <a:spLocks/>
          </p:cNvSpPr>
          <p:nvPr/>
        </p:nvSpPr>
        <p:spPr bwMode="auto">
          <a:xfrm>
            <a:off x="6804248" y="1541278"/>
            <a:ext cx="1907132" cy="6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 smtClean="0"/>
              <a:t>Pressure</a:t>
            </a:r>
            <a:br>
              <a:rPr lang="en-US" altLang="ja-JP" sz="2000" kern="0" dirty="0" smtClean="0"/>
            </a:br>
            <a:r>
              <a:rPr lang="en-US" altLang="ja-JP" sz="2000" kern="0" dirty="0" smtClean="0"/>
              <a:t>waves</a:t>
            </a:r>
          </a:p>
        </p:txBody>
      </p:sp>
      <p:sp>
        <p:nvSpPr>
          <p:cNvPr id="17" name="コンテンツ プレースホルダー 8"/>
          <p:cNvSpPr txBox="1">
            <a:spLocks/>
          </p:cNvSpPr>
          <p:nvPr/>
        </p:nvSpPr>
        <p:spPr bwMode="auto">
          <a:xfrm>
            <a:off x="71500" y="1750929"/>
            <a:ext cx="2378657" cy="25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1800" kern="0" dirty="0" smtClean="0"/>
              <a:t>Pressure oscillation</a:t>
            </a:r>
          </a:p>
        </p:txBody>
      </p:sp>
      <p:sp>
        <p:nvSpPr>
          <p:cNvPr id="18" name="コンテンツ プレースホルダー 8"/>
          <p:cNvSpPr txBox="1">
            <a:spLocks/>
          </p:cNvSpPr>
          <p:nvPr/>
        </p:nvSpPr>
        <p:spPr bwMode="auto">
          <a:xfrm>
            <a:off x="6643760" y="3806629"/>
            <a:ext cx="2356732" cy="9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18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1800" kern="0" dirty="0" smtClean="0"/>
              <a:t>Pressure oscillation</a:t>
            </a:r>
          </a:p>
          <a:p>
            <a:pPr marL="0" indent="0">
              <a:buNone/>
            </a:pPr>
            <a:r>
              <a:rPr lang="ja-JP" altLang="en-US" sz="18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1800" dirty="0" smtClean="0">
                <a:latin typeface="+mn-lt"/>
                <a:cs typeface="メイリオ" panose="020B0604030504040204" pitchFamily="50" charset="-128"/>
              </a:rPr>
              <a:t>suspension in</a:t>
            </a:r>
          </a:p>
          <a:p>
            <a:pPr marL="0" indent="0">
              <a:buNone/>
            </a:pPr>
            <a:r>
              <a:rPr lang="en-US" altLang="ja-JP" sz="1800" dirty="0">
                <a:latin typeface="+mn-lt"/>
                <a:cs typeface="メイリオ" panose="020B0604030504040204" pitchFamily="50" charset="-128"/>
              </a:rPr>
              <a:t> </a:t>
            </a:r>
            <a:r>
              <a:rPr lang="en-US" altLang="ja-JP" sz="1800" dirty="0" smtClean="0">
                <a:latin typeface="+mn-lt"/>
                <a:cs typeface="メイリオ" panose="020B0604030504040204" pitchFamily="50" charset="-128"/>
              </a:rPr>
              <a:t>   an early stage</a:t>
            </a:r>
            <a:r>
              <a:rPr lang="ja-JP" altLang="en-US" sz="1800" b="1" dirty="0" smtClean="0">
                <a:latin typeface="+mn-ea"/>
                <a:cs typeface="メイリオ" panose="020B0604030504040204" pitchFamily="50" charset="-128"/>
              </a:rPr>
              <a:t> </a:t>
            </a:r>
            <a:endParaRPr lang="en-US" altLang="ja-JP" sz="1800" kern="0" dirty="0"/>
          </a:p>
        </p:txBody>
      </p:sp>
      <p:sp>
        <p:nvSpPr>
          <p:cNvPr id="19" name="コンテンツ プレースホルダー 8"/>
          <p:cNvSpPr txBox="1">
            <a:spLocks/>
          </p:cNvSpPr>
          <p:nvPr/>
        </p:nvSpPr>
        <p:spPr bwMode="auto">
          <a:xfrm>
            <a:off x="156711" y="4265751"/>
            <a:ext cx="2408190" cy="6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1800" kern="0" dirty="0" smtClean="0"/>
              <a:t>Pressure oscillation</a:t>
            </a:r>
            <a:endParaRPr lang="en-US" altLang="ja-JP" sz="1800" kern="0" dirty="0"/>
          </a:p>
        </p:txBody>
      </p:sp>
    </p:spTree>
    <p:extLst>
      <p:ext uri="{BB962C8B-B14F-4D97-AF65-F5344CB8AC3E}">
        <p14:creationId xmlns:p14="http://schemas.microsoft.com/office/powerpoint/2010/main" val="4120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8" t="9228" r="25478" b="23957"/>
          <a:stretch/>
        </p:blipFill>
        <p:spPr>
          <a:xfrm>
            <a:off x="4440446" y="1040266"/>
            <a:ext cx="3952255" cy="37928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0135" r="23619" b="21926"/>
          <a:stretch/>
        </p:blipFill>
        <p:spPr>
          <a:xfrm>
            <a:off x="535567" y="1035321"/>
            <a:ext cx="4036433" cy="39072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2071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Deformed shapes and sign of pressure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5481228"/>
            <a:ext cx="8712967" cy="504056"/>
          </a:xfrm>
          <a:solidFill>
            <a:schemeClr val="accent5"/>
          </a:solidFill>
        </p:spPr>
        <p:txBody>
          <a:bodyPr/>
          <a:lstStyle/>
          <a:p>
            <a:pPr marL="0" indent="0" algn="ctr">
              <a:buNone/>
            </a:pPr>
            <a:r>
              <a:rPr lang="en-US" altLang="ja-JP" sz="2800" b="1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2800" b="1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2800" b="1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r>
              <a:rPr lang="en-US" altLang="ja-JP" sz="2800" dirty="0" smtClean="0"/>
              <a:t> represents pressure waves correctly!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7" name="コンテンツ プレースホルダー 8"/>
          <p:cNvSpPr txBox="1">
            <a:spLocks/>
          </p:cNvSpPr>
          <p:nvPr/>
        </p:nvSpPr>
        <p:spPr bwMode="auto">
          <a:xfrm>
            <a:off x="7057356" y="1257305"/>
            <a:ext cx="1907132" cy="6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 smtClean="0"/>
              <a:t>Pressure</a:t>
            </a:r>
            <a:br>
              <a:rPr lang="en-US" altLang="ja-JP" sz="2000" kern="0" dirty="0" smtClean="0"/>
            </a:br>
            <a:r>
              <a:rPr lang="en-US" altLang="ja-JP" sz="2000" kern="0" dirty="0" smtClean="0"/>
              <a:t>waves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7272300" y="1916832"/>
            <a:ext cx="738624" cy="504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コンテンツ プレースホルダー 8"/>
          <p:cNvSpPr txBox="1">
            <a:spLocks/>
          </p:cNvSpPr>
          <p:nvPr/>
        </p:nvSpPr>
        <p:spPr bwMode="auto">
          <a:xfrm>
            <a:off x="179512" y="620688"/>
            <a:ext cx="2376264" cy="31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u="sng" kern="0" dirty="0" smtClean="0"/>
              <a:t>In an early stage</a:t>
            </a:r>
          </a:p>
        </p:txBody>
      </p:sp>
      <p:sp>
        <p:nvSpPr>
          <p:cNvPr id="13" name="コンテンツ プレースホルダー 8"/>
          <p:cNvSpPr txBox="1">
            <a:spLocks/>
          </p:cNvSpPr>
          <p:nvPr/>
        </p:nvSpPr>
        <p:spPr bwMode="auto">
          <a:xfrm>
            <a:off x="2916896" y="1162169"/>
            <a:ext cx="1907132" cy="68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kern="0" dirty="0" smtClean="0"/>
              <a:t>Pressure oscillations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3086004" y="1846245"/>
            <a:ext cx="693908" cy="561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817024" y="4803539"/>
            <a:ext cx="345431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B050"/>
                </a:solidFill>
              </a:rPr>
              <a:t>Selective</a:t>
            </a:r>
            <a:r>
              <a:rPr lang="ja-JP" altLang="en-US" sz="2400" b="1" dirty="0">
                <a:solidFill>
                  <a:srgbClr val="00B050"/>
                </a:solidFill>
              </a:rPr>
              <a:t> 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ES/NS-FEM</a:t>
            </a:r>
            <a:endParaRPr lang="en-US" altLang="ja-JP" sz="2400" b="1" dirty="0">
              <a:solidFill>
                <a:srgbClr val="00B05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92519" y="4776078"/>
            <a:ext cx="29782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70C0"/>
                </a:solidFill>
              </a:rPr>
              <a:t>F-</a:t>
            </a:r>
            <a:r>
              <a:rPr lang="en-US" altLang="ja-JP" sz="2400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-FEM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Deformed shapes and </a:t>
            </a:r>
            <a:r>
              <a:rPr lang="en-US" altLang="ja-JP" sz="3200" dirty="0" smtClean="0"/>
              <a:t>pressure distributions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5" name="コンテンツ プレースホルダ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1" t="20523" r="22887" b="22108"/>
          <a:stretch/>
        </p:blipFill>
        <p:spPr bwMode="auto">
          <a:xfrm>
            <a:off x="2123727" y="819026"/>
            <a:ext cx="4572509" cy="369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2929004" y="4479503"/>
            <a:ext cx="3272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</a:t>
            </a:r>
            <a:endParaRPr lang="en-US" altLang="ja-JP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コンテンツ プレースホルダー 5"/>
          <p:cNvSpPr>
            <a:spLocks noGrp="1"/>
          </p:cNvSpPr>
          <p:nvPr>
            <p:ph idx="1"/>
          </p:nvPr>
        </p:nvSpPr>
        <p:spPr>
          <a:xfrm>
            <a:off x="323528" y="5363277"/>
            <a:ext cx="8641655" cy="477991"/>
          </a:xfrm>
          <a:solidFill>
            <a:srgbClr val="FFFF00"/>
          </a:solidFill>
        </p:spPr>
        <p:txBody>
          <a:bodyPr lIns="36000" tIns="36000" rIns="36000" bIns="36000"/>
          <a:lstStyle/>
          <a:p>
            <a:pPr marL="0" indent="0" algn="ctr">
              <a:buNone/>
            </a:pPr>
            <a:r>
              <a:rPr lang="en-US" altLang="ja-JP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NS-FEM </a:t>
            </a:r>
            <a:r>
              <a:rPr lang="en-US" altLang="ja-JP" sz="2400" dirty="0" smtClean="0"/>
              <a:t>shows strange shapes in large deformed part</a:t>
            </a:r>
            <a:endParaRPr kumimoji="1" lang="ja-JP" altLang="en-US" sz="2400" dirty="0"/>
          </a:p>
        </p:txBody>
      </p:sp>
      <p:sp>
        <p:nvSpPr>
          <p:cNvPr id="9" name="コンテンツ プレースホルダー 8"/>
          <p:cNvSpPr txBox="1">
            <a:spLocks/>
          </p:cNvSpPr>
          <p:nvPr/>
        </p:nvSpPr>
        <p:spPr bwMode="auto">
          <a:xfrm>
            <a:off x="6163919" y="2781535"/>
            <a:ext cx="2042396" cy="37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strange shapes</a:t>
            </a: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 </a:t>
            </a:r>
            <a:endParaRPr lang="en-US" altLang="ja-JP" sz="2000" kern="0" dirty="0" smtClean="0"/>
          </a:p>
        </p:txBody>
      </p:sp>
      <p:cxnSp>
        <p:nvCxnSpPr>
          <p:cNvPr id="10" name="直線矢印コネクタ 9"/>
          <p:cNvCxnSpPr>
            <a:stCxn id="9" idx="0"/>
          </p:cNvCxnSpPr>
          <p:nvPr/>
        </p:nvCxnSpPr>
        <p:spPr>
          <a:xfrm flipH="1" flipV="1">
            <a:off x="5544108" y="2636912"/>
            <a:ext cx="1641009" cy="144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7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0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 smtClean="0">
                <a:cs typeface="メイリオ" panose="020B0604030504040204" pitchFamily="50" charset="-128"/>
              </a:rPr>
              <a:t>Summary</a:t>
            </a:r>
            <a:endParaRPr lang="ja-JP" altLang="en-US" dirty="0" smtClean="0">
              <a:cs typeface="メイリオ" panose="020B0604030504040204" pitchFamily="50" charset="-128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48213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 smtClean="0"/>
              <a:t>Characteristics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of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S-FEMs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are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summarized like them.</a:t>
            </a:r>
          </a:p>
          <a:p>
            <a:pPr marL="0" indent="0">
              <a:buNone/>
            </a:pPr>
            <a:r>
              <a:rPr lang="en-US" altLang="ja-JP" sz="2400" b="1" u="sng" dirty="0" smtClean="0">
                <a:solidFill>
                  <a:srgbClr val="00B050"/>
                </a:solidFill>
              </a:rPr>
              <a:t>Selective ES/NS-FEM</a:t>
            </a:r>
          </a:p>
          <a:p>
            <a:r>
              <a:rPr lang="en-US" altLang="ja-JP" sz="2400" dirty="0" smtClean="0"/>
              <a:t>Dynamic: with little pressure oscillation, temporary stable.</a:t>
            </a:r>
          </a:p>
          <a:p>
            <a:r>
              <a:rPr lang="en-US" altLang="ja-JP" sz="2400" dirty="0" smtClean="0"/>
              <a:t>Modal : high accuracy</a:t>
            </a:r>
          </a:p>
          <a:p>
            <a:r>
              <a:rPr lang="en-US" altLang="ja-JP" sz="2400" dirty="0" smtClean="0"/>
              <a:t>Constitutive equations are restricted.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400" b="1" u="sng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2400" b="1" u="sng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</a:p>
          <a:p>
            <a:r>
              <a:rPr lang="en-US" altLang="ja-JP" sz="2400" dirty="0" smtClean="0"/>
              <a:t>Dynamic</a:t>
            </a:r>
            <a:r>
              <a:rPr lang="en-US" altLang="ja-JP" sz="2400" dirty="0"/>
              <a:t>:	</a:t>
            </a:r>
            <a:r>
              <a:rPr lang="en-US" altLang="ja-JP" sz="2400" dirty="0" smtClean="0">
                <a:solidFill>
                  <a:srgbClr val="FF0000"/>
                </a:solidFill>
              </a:rPr>
              <a:t>with no </a:t>
            </a:r>
            <a:r>
              <a:rPr lang="en-US" altLang="ja-JP" sz="2400" dirty="0">
                <a:solidFill>
                  <a:srgbClr val="FF0000"/>
                </a:solidFill>
              </a:rPr>
              <a:t>pressure oscillation,</a:t>
            </a:r>
            <a:r>
              <a:rPr lang="en-US" altLang="ja-JP" sz="2400" dirty="0"/>
              <a:t> </a:t>
            </a:r>
            <a:r>
              <a:rPr lang="en-US" altLang="ja-JP" sz="2400" dirty="0">
                <a:solidFill>
                  <a:srgbClr val="FF0000"/>
                </a:solidFill>
              </a:rPr>
              <a:t>temporary </a:t>
            </a:r>
            <a:r>
              <a:rPr lang="en-US" altLang="ja-JP" sz="2400" dirty="0" smtClean="0">
                <a:solidFill>
                  <a:srgbClr val="FF0000"/>
                </a:solidFill>
              </a:rPr>
              <a:t>unstable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 smtClean="0"/>
              <a:t>Modal : high accuracy, imaginary part of natural frequencies.</a:t>
            </a:r>
          </a:p>
          <a:p>
            <a:r>
              <a:rPr lang="en-US" altLang="ja-JP" sz="2400" dirty="0" smtClean="0"/>
              <a:t>It is restricted to short-term analysis.</a:t>
            </a:r>
            <a:endParaRPr lang="en-US" altLang="ja-JP" sz="2800" b="1" u="sng" dirty="0" smtClean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P. </a:t>
            </a:r>
            <a:fld id="{07015E4A-0C89-43D0-8D9E-5143E80DED9C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5039" y="5631631"/>
            <a:ext cx="475322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Thank you for your kind attention.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566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13800" dirty="0" smtClean="0"/>
              <a:t>Appendix</a:t>
            </a:r>
            <a:endParaRPr kumimoji="1" lang="ja-JP" altLang="en-US" sz="13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45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u="sng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F-</a:t>
                </a:r>
                <a:r>
                  <a:rPr lang="en-US" altLang="ja-JP" sz="2800" b="1" u="sng" dirty="0" err="1">
                    <a:solidFill>
                      <a:schemeClr val="accent5">
                        <a:lumMod val="50000"/>
                      </a:schemeClr>
                    </a:solidFill>
                  </a:rPr>
                  <a:t>barES</a:t>
                </a:r>
                <a:r>
                  <a:rPr lang="en-US" altLang="ja-JP" sz="2800" b="1" u="sng" dirty="0">
                    <a:solidFill>
                      <a:schemeClr val="accent5">
                        <a:lumMod val="50000"/>
                      </a:schemeClr>
                    </a:solidFill>
                  </a:rPr>
                  <a:t>-FEM</a:t>
                </a:r>
                <a:r>
                  <a:rPr lang="en-US" altLang="ja-JP" i="1" dirty="0">
                    <a:latin typeface="Cambria Math" panose="02040503050406030204" pitchFamily="18" charset="0"/>
                  </a:rPr>
                  <a:t/>
                </a:r>
                <a:br>
                  <a:rPr lang="en-US" altLang="ja-JP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altLang="ja-JP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dge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Edge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ja-JP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</m:oMath>
                  </m:oMathPara>
                </a14:m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sz="2800" b="1" u="sng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altLang="ja-JP" sz="2800" b="1" u="sng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US" altLang="ja-JP" sz="2800" b="1" u="sng" dirty="0" smtClean="0"/>
                  <a:t>-</a:t>
                </a:r>
                <a:r>
                  <a:rPr lang="en-US" altLang="ja-JP" sz="2800" b="1" u="sng" dirty="0" err="1" smtClean="0"/>
                  <a:t>barES</a:t>
                </a:r>
                <a:r>
                  <a:rPr lang="en-US" altLang="ja-JP" sz="2800" b="1" u="sng" dirty="0" smtClean="0"/>
                  <a:t>-FEM</a:t>
                </a:r>
                <a:r>
                  <a:rPr lang="en-US" altLang="ja-JP" i="1" dirty="0">
                    <a:latin typeface="Cambria Math" panose="02040503050406030204" pitchFamily="18" charset="0"/>
                  </a:rPr>
                  <a:t/>
                </a:r>
                <a:br>
                  <a:rPr lang="en-US" altLang="ja-JP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altLang="ja-JP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dge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b="0" i="1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b="0" i="1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Edge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ja-JP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</m:oMath>
                  </m:oMathPara>
                </a14:m>
                <a:endParaRPr lang="en-US" altLang="ja-JP" dirty="0"/>
              </a:p>
              <a:p>
                <a:endParaRPr lang="en-US" altLang="ja-JP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4319972" y="1880829"/>
            <a:ext cx="772547" cy="896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H="1" flipV="1">
            <a:off x="5976156" y="1880829"/>
            <a:ext cx="324036" cy="8307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646544" y="2780928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d</a:t>
            </a:r>
            <a:r>
              <a:rPr kumimoji="1" lang="en-US" altLang="ja-JP" sz="2000" dirty="0" smtClean="0"/>
              <a:t>erived from </a:t>
            </a:r>
            <a:r>
              <a:rPr kumimoji="1" lang="en-US" altLang="ja-JP" sz="2000" b="1" dirty="0" smtClean="0">
                <a:solidFill>
                  <a:srgbClr val="FF9900"/>
                </a:solidFill>
              </a:rPr>
              <a:t>ES-FEM</a:t>
            </a:r>
            <a:endParaRPr kumimoji="1" lang="ja-JP" altLang="en-US" sz="2000" b="1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497532" y="2776862"/>
                <a:ext cx="19127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 derived from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532" y="2776862"/>
                <a:ext cx="1912703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7692" r="-17834" b="-2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/>
          <p:cNvCxnSpPr/>
          <p:nvPr/>
        </p:nvCxnSpPr>
        <p:spPr>
          <a:xfrm flipH="1">
            <a:off x="6264917" y="3248980"/>
            <a:ext cx="35275" cy="969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5295026" y="3176972"/>
            <a:ext cx="609122" cy="936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Cantilever Bending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9099" y="5157192"/>
            <a:ext cx="8641655" cy="1060412"/>
          </a:xfrm>
        </p:spPr>
        <p:txBody>
          <a:bodyPr/>
          <a:lstStyle/>
          <a:p>
            <a:r>
              <a:rPr lang="en-US" altLang="ja-JP" sz="2400" dirty="0" smtClean="0"/>
              <a:t>Small deformation static analysis</a:t>
            </a:r>
          </a:p>
          <a:p>
            <a:r>
              <a:rPr lang="en-US" altLang="ja-JP" sz="2400" dirty="0" smtClean="0"/>
              <a:t>Compare B-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 with ABAQUS C3D20H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0" y="1448780"/>
            <a:ext cx="859981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Pressure distributions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4562"/>
          <a:stretch/>
        </p:blipFill>
        <p:spPr>
          <a:xfrm>
            <a:off x="359859" y="1808820"/>
            <a:ext cx="3677766" cy="25562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6926"/>
          <a:stretch/>
        </p:blipFill>
        <p:spPr>
          <a:xfrm>
            <a:off x="4644008" y="1628800"/>
            <a:ext cx="4061069" cy="288032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144407" y="4365104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ABAQUS C3D20H</a:t>
            </a:r>
          </a:p>
          <a:p>
            <a:pPr algn="ctr"/>
            <a:r>
              <a:rPr lang="en-US" altLang="ja-JP" b="1" dirty="0" smtClean="0"/>
              <a:t>Reference</a:t>
            </a:r>
            <a:endParaRPr lang="ja-JP" altLang="en-US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5796327" y="4438853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B</a:t>
            </a:r>
            <a:r>
              <a:rPr lang="en-US" altLang="ja-JP" dirty="0" smtClean="0"/>
              <a:t>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-FEM(</a:t>
            </a:r>
            <a:r>
              <a:rPr lang="en-US" altLang="ja-JP" b="1" dirty="0" smtClean="0">
                <a:solidFill>
                  <a:srgbClr val="FF0000"/>
                </a:solidFill>
              </a:rPr>
              <a:t>1</a:t>
            </a:r>
            <a:r>
              <a:rPr lang="en-US" altLang="ja-JP" dirty="0" smtClean="0"/>
              <a:t>)</a:t>
            </a:r>
          </a:p>
          <a:p>
            <a:pPr algn="ctr"/>
            <a:r>
              <a:rPr lang="en-US" altLang="ja-JP" b="1" dirty="0" smtClean="0"/>
              <a:t>Reference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27430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/>
          <p:cNvGraphicFramePr>
            <a:graphicFrameLocks noChangeAspect="1"/>
          </p:cNvGraphicFramePr>
          <p:nvPr>
            <p:extLst/>
          </p:nvPr>
        </p:nvGraphicFramePr>
        <p:xfrm>
          <a:off x="2334007" y="767865"/>
          <a:ext cx="3683898" cy="138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4" imgW="3133534" imgH="1180862" progId="AcroExch.Document.11">
                  <p:embed/>
                </p:oleObj>
              </mc:Choice>
              <mc:Fallback>
                <p:oleObj name="Acrobat Document" r:id="rId4" imgW="3133534" imgH="118086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4007" y="767865"/>
                        <a:ext cx="3683898" cy="138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1984"/>
            <a:ext cx="9144000" cy="620712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chemeClr val="accent6"/>
                </a:solidFill>
              </a:rPr>
              <a:t>Requirements </a:t>
            </a:r>
            <a:r>
              <a:rPr lang="en-US" altLang="ja-JP" sz="2400" dirty="0" smtClean="0">
                <a:solidFill>
                  <a:schemeClr val="accent6"/>
                </a:solidFill>
              </a:rPr>
              <a:t>(2 </a:t>
            </a:r>
            <a:r>
              <a:rPr lang="en-US" altLang="ja-JP" sz="2400" dirty="0">
                <a:solidFill>
                  <a:schemeClr val="accent6"/>
                </a:solidFill>
              </a:rPr>
              <a:t>of 3</a:t>
            </a:r>
            <a:r>
              <a:rPr lang="en-US" altLang="ja-JP" sz="2400" dirty="0" smtClean="0">
                <a:solidFill>
                  <a:schemeClr val="accent6"/>
                </a:solidFill>
              </a:rPr>
              <a:t>): </a:t>
            </a:r>
            <a:r>
              <a:rPr lang="en-US" altLang="ja-JP" sz="2400" dirty="0" smtClean="0">
                <a:solidFill>
                  <a:srgbClr val="FF0000"/>
                </a:solidFill>
              </a:rPr>
              <a:t>Stability for rubber-like materials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570" y="5442063"/>
            <a:ext cx="8894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In FE analysis for rubber-like materials,</a:t>
            </a:r>
          </a:p>
          <a:p>
            <a:r>
              <a:rPr lang="en-US" altLang="ja-JP" sz="2800" dirty="0" smtClean="0"/>
              <a:t>            </a:t>
            </a:r>
            <a:r>
              <a:rPr lang="en-US" altLang="ja-JP" sz="2800" dirty="0" smtClean="0">
                <a:solidFill>
                  <a:srgbClr val="FF0000"/>
                </a:solidFill>
              </a:rPr>
              <a:t>Pressure oscillation </a:t>
            </a:r>
            <a:r>
              <a:rPr lang="en-US" altLang="ja-JP" sz="2800" dirty="0" smtClean="0"/>
              <a:t>&amp; </a:t>
            </a:r>
            <a:r>
              <a:rPr lang="en-US" altLang="ja-JP" sz="2800" dirty="0">
                <a:solidFill>
                  <a:srgbClr val="FF0000"/>
                </a:solidFill>
              </a:rPr>
              <a:t>L</a:t>
            </a:r>
            <a:r>
              <a:rPr lang="en-US" altLang="ja-JP" sz="2800" dirty="0" smtClean="0">
                <a:solidFill>
                  <a:srgbClr val="FF0000"/>
                </a:solidFill>
              </a:rPr>
              <a:t>ocking</a:t>
            </a:r>
            <a:r>
              <a:rPr lang="en-US" altLang="ja-JP" sz="2800" dirty="0" smtClean="0"/>
              <a:t> easily arise.</a:t>
            </a:r>
            <a:endParaRPr lang="en-US" altLang="ja-JP" sz="28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/>
          <a:stretch/>
        </p:blipFill>
        <p:spPr>
          <a:xfrm>
            <a:off x="5724128" y="1466781"/>
            <a:ext cx="2556284" cy="28983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3977933" y="3681028"/>
            <a:ext cx="1098123" cy="715616"/>
          </a:xfrm>
          <a:prstGeom prst="rect">
            <a:avLst/>
          </a:prstGeom>
        </p:spPr>
      </p:pic>
      <p:pic>
        <p:nvPicPr>
          <p:cNvPr id="16" name="コンテンツ プレースホルダー 15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15945" r="29564" b="24334"/>
          <a:stretch/>
        </p:blipFill>
        <p:spPr>
          <a:xfrm>
            <a:off x="905945" y="1808820"/>
            <a:ext cx="2477923" cy="2592288"/>
          </a:xfrm>
        </p:spPr>
      </p:pic>
      <p:sp>
        <p:nvSpPr>
          <p:cNvPr id="17" name="テキスト ボックス 16"/>
          <p:cNvSpPr txBox="1"/>
          <p:nvPr/>
        </p:nvSpPr>
        <p:spPr>
          <a:xfrm>
            <a:off x="1250811" y="4326195"/>
            <a:ext cx="178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Reference solution</a:t>
            </a:r>
            <a:endParaRPr lang="en-US" altLang="ja-JP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400092" y="4257092"/>
            <a:ext cx="3631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Standard T4 elements</a:t>
            </a:r>
          </a:p>
          <a:p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2000" dirty="0" smtClean="0"/>
              <a:t>pressure oscillation</a:t>
            </a:r>
            <a:endParaRPr lang="en-US" altLang="ja-JP" sz="2400" dirty="0"/>
          </a:p>
          <a:p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2000" dirty="0" smtClean="0"/>
              <a:t>shear &amp; volumetric locking</a:t>
            </a:r>
            <a:endParaRPr lang="en-US" altLang="ja-JP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3023828" y="2123564"/>
            <a:ext cx="2386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Poisson’s ratio: 0.499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91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Pressure distributions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4562"/>
          <a:stretch/>
        </p:blipFill>
        <p:spPr>
          <a:xfrm>
            <a:off x="359859" y="1808820"/>
            <a:ext cx="3677766" cy="255628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144407" y="4365104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ABAQUS C3D20H</a:t>
            </a:r>
          </a:p>
          <a:p>
            <a:pPr algn="ctr"/>
            <a:r>
              <a:rPr lang="en-US" altLang="ja-JP" b="1" dirty="0" smtClean="0"/>
              <a:t>Reference</a:t>
            </a:r>
            <a:endParaRPr lang="ja-JP" altLang="en-US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5796327" y="4438853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B</a:t>
            </a:r>
            <a:r>
              <a:rPr lang="en-US" altLang="ja-JP" dirty="0" smtClean="0"/>
              <a:t>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-FEM(</a:t>
            </a:r>
            <a:r>
              <a:rPr lang="en-US" altLang="ja-JP" b="1" dirty="0">
                <a:solidFill>
                  <a:srgbClr val="FF0000"/>
                </a:solidFill>
              </a:rPr>
              <a:t>2</a:t>
            </a:r>
            <a:r>
              <a:rPr lang="en-US" altLang="ja-JP" dirty="0" smtClean="0"/>
              <a:t>)</a:t>
            </a:r>
          </a:p>
          <a:p>
            <a:pPr algn="ctr"/>
            <a:r>
              <a:rPr lang="en-US" altLang="ja-JP" b="1" dirty="0" smtClean="0"/>
              <a:t>Reference</a:t>
            </a:r>
            <a:endParaRPr lang="ja-JP" altLang="en-US" b="1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 b="17975"/>
          <a:stretch/>
        </p:blipFill>
        <p:spPr>
          <a:xfrm>
            <a:off x="4650782" y="1658335"/>
            <a:ext cx="4061678" cy="28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Pressure distributions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4562"/>
          <a:stretch/>
        </p:blipFill>
        <p:spPr>
          <a:xfrm>
            <a:off x="359859" y="1808820"/>
            <a:ext cx="3677766" cy="255628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144407" y="4365104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ABAQUS C3D20H</a:t>
            </a:r>
          </a:p>
          <a:p>
            <a:pPr algn="ctr"/>
            <a:r>
              <a:rPr lang="en-US" altLang="ja-JP" b="1" dirty="0" smtClean="0"/>
              <a:t>Reference</a:t>
            </a:r>
            <a:endParaRPr lang="ja-JP" altLang="en-US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5796327" y="4438853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B</a:t>
            </a:r>
            <a:r>
              <a:rPr lang="en-US" altLang="ja-JP" dirty="0" smtClean="0"/>
              <a:t>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-FEM(</a:t>
            </a:r>
            <a:r>
              <a:rPr lang="en-US" altLang="ja-JP" b="1" dirty="0" smtClean="0">
                <a:solidFill>
                  <a:srgbClr val="FF0000"/>
                </a:solidFill>
              </a:rPr>
              <a:t>3</a:t>
            </a:r>
            <a:r>
              <a:rPr lang="en-US" altLang="ja-JP" dirty="0" smtClean="0"/>
              <a:t>)</a:t>
            </a:r>
          </a:p>
          <a:p>
            <a:pPr algn="ctr"/>
            <a:r>
              <a:rPr lang="en-US" altLang="ja-JP" b="1" dirty="0" smtClean="0"/>
              <a:t>Reference</a:t>
            </a:r>
            <a:endParaRPr lang="ja-JP" altLang="en-US" b="1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 b="17560"/>
          <a:stretch/>
        </p:blipFill>
        <p:spPr>
          <a:xfrm>
            <a:off x="4644008" y="1558533"/>
            <a:ext cx="406757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Pressure distributions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4562"/>
          <a:stretch/>
        </p:blipFill>
        <p:spPr>
          <a:xfrm>
            <a:off x="359859" y="1808820"/>
            <a:ext cx="3677766" cy="255628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144407" y="4365104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ABAQUS C3D20H</a:t>
            </a:r>
          </a:p>
          <a:p>
            <a:pPr algn="ctr"/>
            <a:r>
              <a:rPr lang="en-US" altLang="ja-JP" b="1" dirty="0" smtClean="0"/>
              <a:t>Reference</a:t>
            </a:r>
            <a:endParaRPr lang="ja-JP" altLang="en-US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5796327" y="4438853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B</a:t>
            </a:r>
            <a:r>
              <a:rPr lang="en-US" altLang="ja-JP" dirty="0" smtClean="0"/>
              <a:t>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-FEM(</a:t>
            </a:r>
            <a:r>
              <a:rPr lang="en-US" altLang="ja-JP" b="1" dirty="0" smtClean="0">
                <a:solidFill>
                  <a:srgbClr val="FF0000"/>
                </a:solidFill>
              </a:rPr>
              <a:t>4</a:t>
            </a:r>
            <a:r>
              <a:rPr lang="en-US" altLang="ja-JP" dirty="0" smtClean="0"/>
              <a:t>)</a:t>
            </a:r>
          </a:p>
          <a:p>
            <a:pPr algn="ctr"/>
            <a:r>
              <a:rPr lang="en-US" altLang="ja-JP" b="1" dirty="0" smtClean="0"/>
              <a:t>Reference</a:t>
            </a:r>
            <a:endParaRPr lang="ja-JP" altLang="en-US" b="1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 b="16400"/>
          <a:stretch/>
        </p:blipFill>
        <p:spPr>
          <a:xfrm>
            <a:off x="4644882" y="1588180"/>
            <a:ext cx="4067578" cy="28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Propagation of 1D pressure wave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sz="2400" dirty="0" smtClean="0"/>
              <a:t>Small deformation analysis.</a:t>
            </a:r>
            <a:endParaRPr lang="en-US" altLang="ja-JP" sz="2400" dirty="0"/>
          </a:p>
          <a:p>
            <a:r>
              <a:rPr lang="en-US" altLang="ja-JP" sz="2400" dirty="0" smtClean="0"/>
              <a:t>Linear elastic material,</a:t>
            </a:r>
            <a:br>
              <a:rPr lang="en-US" altLang="ja-JP" sz="2400" dirty="0" smtClean="0"/>
            </a:br>
            <a:r>
              <a:rPr lang="en-US" altLang="ja-JP" sz="2400" dirty="0" smtClean="0"/>
              <a:t>	Young’s modulus:</a:t>
            </a:r>
            <a:r>
              <a:rPr lang="en-US" altLang="ja-JP" sz="2400" dirty="0"/>
              <a:t>	200 </a:t>
            </a:r>
            <a:r>
              <a:rPr lang="en-US" altLang="ja-JP" sz="2400" dirty="0" err="1" smtClean="0"/>
              <a:t>GPa</a:t>
            </a:r>
            <a:r>
              <a:rPr lang="en-US" altLang="ja-JP" sz="2400" dirty="0" smtClean="0"/>
              <a:t>,</a:t>
            </a:r>
            <a:br>
              <a:rPr lang="en-US" altLang="ja-JP" sz="2400" dirty="0" smtClean="0"/>
            </a:br>
            <a:r>
              <a:rPr lang="en-US" altLang="ja-JP" sz="2400" dirty="0" smtClean="0"/>
              <a:t>	Poisson’s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ratio:</a:t>
            </a:r>
            <a:r>
              <a:rPr lang="en-US" altLang="ja-JP" sz="2400" dirty="0"/>
              <a:t>	</a:t>
            </a:r>
            <a:r>
              <a:rPr lang="en-US" altLang="ja-JP" sz="2400" dirty="0" smtClean="0">
                <a:solidFill>
                  <a:srgbClr val="FF0000"/>
                </a:solidFill>
              </a:rPr>
              <a:t>0.0,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	Density:</a:t>
            </a:r>
            <a:r>
              <a:rPr lang="en-US" altLang="ja-JP" sz="2400" dirty="0"/>
              <a:t>		8000 </a:t>
            </a:r>
            <a:r>
              <a:rPr lang="en-US" altLang="ja-JP" sz="2400" dirty="0" smtClean="0"/>
              <a:t>kg/m</a:t>
            </a:r>
            <a:r>
              <a:rPr lang="en-US" altLang="ja-JP" sz="2400" baseline="30000" dirty="0" smtClean="0"/>
              <a:t>3</a:t>
            </a:r>
            <a:r>
              <a:rPr lang="en-US" altLang="ja-JP" sz="2400" dirty="0" smtClean="0"/>
              <a:t>.</a:t>
            </a:r>
            <a:endParaRPr lang="en-US" altLang="ja-JP" sz="2400" dirty="0"/>
          </a:p>
          <a:p>
            <a:r>
              <a:rPr lang="en-US" altLang="ja-JP" sz="2400" dirty="0" smtClean="0"/>
              <a:t>Results of F-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-FEM(0), (1), (2), and (3) are compared to the </a:t>
            </a:r>
            <a:r>
              <a:rPr lang="en-US" altLang="ja-JP" sz="2400" dirty="0" err="1" smtClean="0"/>
              <a:t>analysical</a:t>
            </a:r>
            <a:r>
              <a:rPr lang="en-US" altLang="ja-JP" sz="2400" dirty="0" smtClean="0"/>
              <a:t> solution.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1088740"/>
            <a:ext cx="734924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Propagation of 1D pressure wave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087340"/>
            <a:ext cx="8297841" cy="46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Velocity </a:t>
            </a:r>
            <a:r>
              <a:rPr kumimoji="1" lang="en-US" altLang="ja-JP" dirty="0" err="1" smtClean="0"/>
              <a:t>Verlet</a:t>
            </a:r>
            <a:r>
              <a:rPr kumimoji="1" lang="en-US" altLang="ja-JP" dirty="0" smtClean="0"/>
              <a:t> Method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Calculate the next displacement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sz="2800" dirty="0" smtClean="0"/>
                  <a:t>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ja-JP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altLang="ja-JP" sz="2800">
                        <a:latin typeface="Cambria Math" panose="02040503050406030204" pitchFamily="18" charset="0"/>
                      </a:rPr>
                      <m:t>Δt</m:t>
                    </m:r>
                    <m:r>
                      <a:rPr lang="en-US" altLang="ja-JP" sz="28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altLang="ja-JP" sz="280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sz="2800" dirty="0" smtClean="0"/>
                  <a:t>Calculate the next acceleration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ja-JP" sz="28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2800" dirty="0" smtClean="0"/>
                  <a:t>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({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>
                            <a:latin typeface="Cambria Math" panose="02040503050406030204" pitchFamily="18" charset="0"/>
                          </a:rPr>
                          <m:t>ext</m:t>
                        </m:r>
                      </m:sup>
                    </m:sSup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}−{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)})</m:t>
                    </m:r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altLang="ja-JP" sz="2800" dirty="0" smtClean="0"/>
                  <a:t>Calculate the next velocity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i="1" dirty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2800" dirty="0" smtClean="0"/>
                  <a:t>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0" i="1" dirty="0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2800" b="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ja-JP" sz="2800" b="0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0" i="1" dirty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b="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ja-JP" sz="2800" b="0" i="1" dirty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0" i="1" dirty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b="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2800" b="0" i="1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ja-JP" sz="2800" b="0" i="1" dirty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altLang="ja-JP" sz="2800" b="0" i="1" dirty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2800" dirty="0"/>
              </a:p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Characteristics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2</a:t>
                </a:r>
                <a:r>
                  <a:rPr lang="en-US" altLang="ja-JP" sz="2800" baseline="30000" dirty="0" smtClean="0"/>
                  <a:t>nd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smtClean="0"/>
                  <a:t>order </a:t>
                </a:r>
                <a:r>
                  <a:rPr lang="en-US" altLang="ja-JP" sz="2800" dirty="0" err="1" smtClean="0"/>
                  <a:t>symplectic</a:t>
                </a:r>
                <a:r>
                  <a:rPr lang="en-US" altLang="ja-JP" sz="2800" dirty="0" smtClean="0"/>
                  <a:t> scheme in time.</a:t>
                </a:r>
              </a:p>
              <a:p>
                <a:r>
                  <a:rPr lang="en-US" altLang="ja-JP" sz="2800" dirty="0" smtClean="0"/>
                  <a:t>Less energy divergence.</a:t>
                </a:r>
              </a:p>
              <a:p>
                <a:pPr marL="0" indent="0">
                  <a:buNone/>
                </a:pPr>
                <a:endParaRPr lang="ja-JP" alt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2800" dirty="0" smtClean="0"/>
              </a:p>
              <a:p>
                <a:pPr marL="0" indent="0">
                  <a:buNone/>
                </a:pPr>
                <a:endParaRPr lang="ja-JP" altLang="en-US" sz="28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65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Cause of energy divergence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u="sng" dirty="0" smtClean="0"/>
                  <a:t>Due to the adoption of </a:t>
                </a:r>
                <a:r>
                  <a:rPr kumimoji="1" lang="en-US" altLang="ja-JP" u="sng" dirty="0" smtClean="0">
                    <a:solidFill>
                      <a:srgbClr val="0000FF"/>
                    </a:solidFill>
                  </a:rPr>
                  <a:t>F-bar method</a:t>
                </a:r>
                <a:r>
                  <a:rPr kumimoji="1" lang="en-US" altLang="ja-JP" u="sng" dirty="0" smtClean="0"/>
                  <a:t>,</a:t>
                </a:r>
                <a:br>
                  <a:rPr kumimoji="1" lang="en-US" altLang="ja-JP" u="sng" dirty="0" smtClean="0"/>
                </a:br>
                <a:r>
                  <a:rPr kumimoji="1" lang="en-US" altLang="ja-JP" u="sng" dirty="0" smtClean="0"/>
                  <a:t>the stiffness matrix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b="0" i="1" u="sng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u="sng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ja-JP" u="sng" dirty="0" smtClean="0"/>
                  <a:t> becomes </a:t>
                </a:r>
                <a:r>
                  <a:rPr lang="en-US" altLang="ja-JP" u="sng" dirty="0" smtClean="0">
                    <a:solidFill>
                      <a:srgbClr val="0000FF"/>
                    </a:solidFill>
                  </a:rPr>
                  <a:t>asymmetric</a:t>
                </a:r>
                <a:r>
                  <a:rPr lang="en-US" altLang="ja-JP" u="sng" dirty="0" smtClean="0"/>
                  <a:t> and thus the dynamic </a:t>
                </a:r>
                <a:r>
                  <a:rPr kumimoji="1" lang="en-US" altLang="ja-JP" u="sng" dirty="0" smtClean="0"/>
                  <a:t>system turns to </a:t>
                </a:r>
                <a:r>
                  <a:rPr kumimoji="1" lang="en-US" altLang="ja-JP" u="sng" dirty="0" smtClean="0">
                    <a:solidFill>
                      <a:srgbClr val="0000FF"/>
                    </a:solidFill>
                  </a:rPr>
                  <a:t>unstable</a:t>
                </a:r>
                <a:r>
                  <a:rPr lang="en-US" altLang="ja-JP" u="sng" dirty="0"/>
                  <a:t>.</a:t>
                </a:r>
                <a:endParaRPr kumimoji="1" lang="en-US" altLang="ja-JP" u="sng" dirty="0" smtClean="0"/>
              </a:p>
              <a:p>
                <a:pPr marL="0" indent="0" algn="ctr">
                  <a:buNone/>
                </a:pPr>
                <a:endParaRPr kumimoji="1" lang="en-US" altLang="ja-JP" sz="800" u="sng" dirty="0" smtClean="0"/>
              </a:p>
              <a:p>
                <a:pPr marL="0" indent="0">
                  <a:buClrTx/>
                  <a:buNone/>
                </a:pPr>
                <a:r>
                  <a:rPr lang="en-US" altLang="ja-JP" sz="2800" dirty="0" smtClean="0"/>
                  <a:t>Equation of natural vibration,</a:t>
                </a:r>
                <a:r>
                  <a:rPr lang="ja-JP" altLang="en-US" sz="28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+[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m:rPr>
                        <m:lit/>
                      </m:rPr>
                      <a:rPr lang="en-US" altLang="ja-JP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}={0}</m:t>
                    </m:r>
                  </m:oMath>
                </a14:m>
                <a:r>
                  <a:rPr lang="en-US" altLang="ja-JP" sz="2800" dirty="0" smtClean="0"/>
                  <a:t>, derives an </a:t>
                </a:r>
                <a:r>
                  <a:rPr lang="en-US" altLang="ja-JP" sz="2800" dirty="0" err="1" smtClean="0"/>
                  <a:t>eigen</a:t>
                </a:r>
                <a:r>
                  <a:rPr lang="en-US" altLang="ja-JP" sz="2800" dirty="0" smtClean="0"/>
                  <a:t> equation,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  <m:sup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])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800" dirty="0" smtClean="0"/>
                  <a:t>, which has asymmetric left-hand side matrix.</a:t>
                </a:r>
              </a:p>
              <a:p>
                <a:pPr>
                  <a:buClrTx/>
                  <a:buFont typeface="ＭＳ Ｐゴシック" panose="020B0600070205080204" pitchFamily="50" charset="-128"/>
                  <a:buChar char="⇒"/>
                </a:pPr>
                <a:r>
                  <a:rPr lang="en-US" altLang="ja-JP" sz="2800" dirty="0" smtClean="0"/>
                  <a:t>Some of </a:t>
                </a:r>
                <a:r>
                  <a:rPr lang="en-US" altLang="ja-JP" sz="2800" dirty="0" err="1" smtClean="0"/>
                  <a:t>eigen</a:t>
                </a:r>
                <a:r>
                  <a:rPr lang="en-US" altLang="ja-JP" sz="2800" dirty="0" smtClean="0"/>
                  <a:t> frequencies could be complex numbers.</a:t>
                </a:r>
              </a:p>
              <a:p>
                <a:pPr>
                  <a:buClrTx/>
                  <a:buFont typeface="ＭＳ Ｐゴシック" panose="020B0600070205080204" pitchFamily="50" charset="-128"/>
                  <a:buChar char="⇒"/>
                </a:pPr>
                <a:r>
                  <a:rPr lang="en-US" altLang="ja-JP" sz="2800" b="0" dirty="0" smtClean="0"/>
                  <a:t>When an angular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b="0" dirty="0" smtClean="0"/>
                  <a:t>（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ja-JP" altLang="en-US" sz="2800" b="0" dirty="0" smtClean="0"/>
                  <a:t>）</a:t>
                </a:r>
                <a:r>
                  <a:rPr lang="en-US" altLang="ja-JP" sz="2800" b="0" dirty="0" smtClean="0"/>
                  <a:t>,</a:t>
                </a:r>
                <a:br>
                  <a:rPr lang="en-US" altLang="ja-JP" sz="2800" b="0" dirty="0" smtClean="0"/>
                </a:br>
                <a:r>
                  <a:rPr lang="en-US" altLang="ja-JP" sz="2800" b="0" dirty="0" smtClean="0"/>
                  <a:t>the time variation of the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sz="2800" b="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</a:t>
                </a:r>
                <a:r>
                  <a:rPr lang="ja-JP" altLang="en-US" sz="2800" dirty="0" smtClean="0">
                    <a:latin typeface="+mn-ea"/>
                    <a:ea typeface="+mn-ea"/>
                  </a:rPr>
                  <a:t> </a:t>
                </a:r>
                <a:r>
                  <a:rPr lang="en-US" altLang="ja-JP" sz="2800" dirty="0" smtClean="0">
                    <a:latin typeface="+mn-ea"/>
                    <a:ea typeface="+mn-ea"/>
                  </a:rPr>
                  <a:t>mode is</a:t>
                </a:r>
                <a:r>
                  <a:rPr lang="en-US" altLang="ja-JP" sz="2800" b="0" dirty="0" smtClean="0">
                    <a:latin typeface="+mn-ea"/>
                    <a:ea typeface="+mn-ea"/>
                  </a:rPr>
                  <a:t/>
                </a:r>
                <a:br>
                  <a:rPr lang="en-US" altLang="ja-JP" sz="2800" b="0" dirty="0" smtClean="0">
                    <a:latin typeface="+mn-ea"/>
                    <a:ea typeface="+mn-ea"/>
                  </a:rPr>
                </a:br>
                <a:r>
                  <a:rPr lang="ja-JP" altLang="en-US" sz="2800" b="0" dirty="0" smtClean="0">
                    <a:latin typeface="+mn-ea"/>
                    <a:ea typeface="+mn-ea"/>
                  </a:rPr>
                  <a:t>　　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8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sz="2800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sSub>
                                  <m:sSubPr>
                                    <m:ctrlPr>
                                      <a:rPr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altLang="ja-JP" sz="28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ja-JP" sz="2800" b="0" i="1" dirty="0" smtClean="0">
                    <a:latin typeface="Cambria Math" panose="02040503050406030204" pitchFamily="18" charset="0"/>
                  </a:rPr>
                </a:br>
                <a:r>
                  <a:rPr lang="en-US" altLang="ja-JP" sz="2800" b="0" i="1" dirty="0" smtClean="0">
                    <a:latin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80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sz="2800" i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m:rPr>
                            <m:sty m:val="p"/>
                          </m:r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𝑏𝑡</m:t>
                            </m:r>
                          </m:e>
                        </m:d>
                      </m:e>
                    </m:d>
                  </m:oMath>
                </a14:m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68" t="-2112" r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6084168" y="5538390"/>
            <a:ext cx="576305" cy="482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647165" y="5363924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Divergent term!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1088" r="11264" b="17919"/>
          <a:stretch/>
        </p:blipFill>
        <p:spPr>
          <a:xfrm>
            <a:off x="539552" y="854717"/>
            <a:ext cx="3844242" cy="365440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60" y="441330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(Standard T4 element)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コンテンツ プレースホルダー 8"/>
          <p:cNvSpPr txBox="1">
            <a:spLocks/>
          </p:cNvSpPr>
          <p:nvPr/>
        </p:nvSpPr>
        <p:spPr bwMode="auto">
          <a:xfrm>
            <a:off x="765810" y="1135122"/>
            <a:ext cx="1609946" cy="100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kern="0" dirty="0" smtClean="0"/>
              <a:t>Pressure</a:t>
            </a:r>
            <a:br>
              <a:rPr lang="en-US" altLang="ja-JP" sz="2000" kern="0" dirty="0" smtClean="0"/>
            </a:br>
            <a:r>
              <a:rPr lang="en-US" altLang="ja-JP" sz="2000" kern="0" dirty="0" smtClean="0"/>
              <a:t>     oscillation</a:t>
            </a:r>
            <a:br>
              <a:rPr lang="en-US" altLang="ja-JP" sz="2000" kern="0" dirty="0" smtClean="0"/>
            </a:br>
            <a:r>
              <a:rPr lang="en-US" altLang="ja-JP" sz="2000" kern="0" dirty="0" smtClean="0"/>
              <a:t>     in iron ears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2289839" y="1386556"/>
            <a:ext cx="639234" cy="163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8"/>
          <p:cNvSpPr txBox="1">
            <a:spLocks/>
          </p:cNvSpPr>
          <p:nvPr/>
        </p:nvSpPr>
        <p:spPr bwMode="auto">
          <a:xfrm>
            <a:off x="46824" y="5841218"/>
            <a:ext cx="9036496" cy="5129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2400" kern="0" dirty="0" smtClean="0"/>
              <a:t>A rubber parts is a </a:t>
            </a:r>
            <a:r>
              <a:rPr lang="en-US" altLang="ja-JP" sz="2400" kern="0" dirty="0" smtClean="0">
                <a:solidFill>
                  <a:srgbClr val="00B050"/>
                </a:solidFill>
              </a:rPr>
              <a:t>“bad apple” </a:t>
            </a:r>
            <a:r>
              <a:rPr lang="en-US" altLang="ja-JP" sz="2000" kern="0" dirty="0" smtClean="0"/>
              <a:t>when </a:t>
            </a:r>
            <a:r>
              <a:rPr lang="en-US" altLang="ja-JP" sz="2000" kern="0" dirty="0" smtClean="0">
                <a:solidFill>
                  <a:srgbClr val="FF0000"/>
                </a:solidFill>
              </a:rPr>
              <a:t>Standard T4 elements </a:t>
            </a:r>
            <a:r>
              <a:rPr lang="en-US" altLang="ja-JP" sz="2000" kern="0" dirty="0" smtClean="0"/>
              <a:t>are used.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3977933" y="4257092"/>
            <a:ext cx="1098123" cy="7156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0384" b="17392"/>
          <a:stretch/>
        </p:blipFill>
        <p:spPr>
          <a:xfrm>
            <a:off x="4968044" y="943309"/>
            <a:ext cx="3663064" cy="3529807"/>
          </a:xfrm>
          <a:prstGeom prst="rect">
            <a:avLst/>
          </a:prstGeom>
        </p:spPr>
      </p:pic>
      <p:sp>
        <p:nvSpPr>
          <p:cNvPr id="13" name="コンテンツ プレースホルダー 8"/>
          <p:cNvSpPr txBox="1">
            <a:spLocks/>
          </p:cNvSpPr>
          <p:nvPr/>
        </p:nvSpPr>
        <p:spPr bwMode="auto">
          <a:xfrm>
            <a:off x="179512" y="620688"/>
            <a:ext cx="2160240" cy="31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u="sng" kern="0" dirty="0" smtClean="0"/>
              <a:t>In a later stage</a:t>
            </a:r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Deformed shapes and sign of pressure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716016" y="1075647"/>
            <a:ext cx="19094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No pressure</a:t>
            </a:r>
            <a:br>
              <a:rPr lang="en-US" altLang="ja-JP" sz="2000" dirty="0" smtClean="0">
                <a:latin typeface="+mn-lt"/>
                <a:cs typeface="メイリオ" panose="020B0604030504040204" pitchFamily="50" charset="-128"/>
              </a:rPr>
            </a:b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     oscillation</a:t>
            </a:r>
            <a:br>
              <a:rPr lang="en-US" altLang="ja-JP" sz="2000" dirty="0" smtClean="0">
                <a:latin typeface="+mn-lt"/>
                <a:cs typeface="メイリオ" panose="020B0604030504040204" pitchFamily="50" charset="-128"/>
              </a:rPr>
            </a:b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     in iron ears</a:t>
            </a:r>
            <a:endParaRPr lang="ja-JP" altLang="en-US" sz="2000" dirty="0">
              <a:latin typeface="+mn-lt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6408204" y="1454780"/>
            <a:ext cx="557331" cy="138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コンテンツ プレースホルダー 8"/>
          <p:cNvSpPr txBox="1">
            <a:spLocks/>
          </p:cNvSpPr>
          <p:nvPr/>
        </p:nvSpPr>
        <p:spPr bwMode="auto">
          <a:xfrm>
            <a:off x="46824" y="5070349"/>
            <a:ext cx="9036496" cy="728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2400" kern="0" dirty="0" smtClean="0"/>
              <a:t>It should be noted that </a:t>
            </a:r>
            <a:r>
              <a:rPr lang="en-US" altLang="ja-JP" sz="2400" kern="0" dirty="0" smtClean="0">
                <a:solidFill>
                  <a:srgbClr val="0000FF"/>
                </a:solidFill>
              </a:rPr>
              <a:t>a presence of rubber spoils over all accuracy of the analysis </a:t>
            </a:r>
            <a:r>
              <a:rPr lang="en-US" altLang="ja-JP" sz="2400" kern="0" dirty="0" smtClean="0"/>
              <a:t>with </a:t>
            </a:r>
            <a:r>
              <a:rPr lang="en-US" altLang="ja-JP" sz="2400" kern="0" dirty="0" smtClean="0">
                <a:solidFill>
                  <a:srgbClr val="FF0000"/>
                </a:solidFill>
              </a:rPr>
              <a:t>Standard T4 elements</a:t>
            </a:r>
            <a:r>
              <a:rPr lang="en-US" altLang="ja-JP" sz="2400" kern="0" dirty="0" smtClean="0"/>
              <a:t>.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220072" y="4365104"/>
            <a:ext cx="29782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70C0"/>
                </a:solidFill>
              </a:rPr>
              <a:t>F-</a:t>
            </a:r>
            <a:r>
              <a:rPr lang="en-US" altLang="ja-JP" sz="2400" b="1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-FEM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accent6"/>
                </a:solidFill>
              </a:rPr>
              <a:t>Requirements </a:t>
            </a:r>
            <a:r>
              <a:rPr lang="en-US" altLang="ja-JP" dirty="0" smtClean="0">
                <a:solidFill>
                  <a:schemeClr val="accent6"/>
                </a:solidFill>
              </a:rPr>
              <a:t>(3 </a:t>
            </a:r>
            <a:r>
              <a:rPr lang="en-US" altLang="ja-JP" dirty="0">
                <a:solidFill>
                  <a:schemeClr val="accent6"/>
                </a:solidFill>
              </a:rPr>
              <a:t>of 3</a:t>
            </a:r>
            <a:r>
              <a:rPr lang="en-US" altLang="ja-JP" dirty="0" smtClean="0">
                <a:solidFill>
                  <a:schemeClr val="accent6"/>
                </a:solidFill>
              </a:rPr>
              <a:t>): </a:t>
            </a:r>
            <a:r>
              <a:rPr lang="en-US" altLang="ja-JP" dirty="0" smtClean="0">
                <a:solidFill>
                  <a:srgbClr val="FF0000"/>
                </a:solidFill>
              </a:rPr>
              <a:t>Explicit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d</a:t>
            </a:r>
            <a:r>
              <a:rPr lang="en-US" altLang="ja-JP" dirty="0" smtClean="0">
                <a:solidFill>
                  <a:srgbClr val="FF0000"/>
                </a:solidFill>
              </a:rPr>
              <a:t>ynamics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524" y="623887"/>
            <a:ext cx="8641655" cy="2085033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800" u="sng" dirty="0" smtClean="0"/>
              <a:t>2 types of time integration scheme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Implicit </a:t>
            </a:r>
            <a:r>
              <a:rPr lang="en-US" altLang="ja-JP" sz="2800" dirty="0" smtClean="0"/>
              <a:t>is suitable for long-term problems</a:t>
            </a:r>
            <a:endParaRPr lang="en-US" altLang="ja-JP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solidFill>
                  <a:srgbClr val="FF0000"/>
                </a:solidFill>
              </a:rPr>
              <a:t>Explicit</a:t>
            </a:r>
            <a:r>
              <a:rPr lang="en-US" altLang="ja-JP" sz="2800" dirty="0">
                <a:solidFill>
                  <a:srgbClr val="FF0000"/>
                </a:solidFill>
              </a:rPr>
              <a:t>	</a:t>
            </a:r>
            <a:r>
              <a:rPr lang="ja-JP" altLang="en-US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/>
              <a:t>is suitable for short-term problems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147021" y="3320988"/>
            <a:ext cx="8796870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800" kern="0" dirty="0" smtClean="0"/>
              <a:t>u/p hybrid formulations cannot be easily applied to explicit dynamics.</a:t>
            </a:r>
          </a:p>
          <a:p>
            <a:r>
              <a:rPr lang="en-US" altLang="ja-JP" sz="2800" kern="0" dirty="0" smtClean="0">
                <a:solidFill>
                  <a:srgbClr val="FF0000"/>
                </a:solidFill>
              </a:rPr>
              <a:t>General methods of explicit dynamics</a:t>
            </a:r>
          </a:p>
          <a:p>
            <a:pPr marL="0" indent="0">
              <a:buNone/>
            </a:pPr>
            <a:r>
              <a:rPr lang="en-US" altLang="ja-JP" sz="2800" kern="0" dirty="0">
                <a:solidFill>
                  <a:srgbClr val="FF0000"/>
                </a:solidFill>
              </a:rPr>
              <a:t> </a:t>
            </a:r>
            <a:r>
              <a:rPr lang="en-US" altLang="ja-JP" sz="2800" kern="0" dirty="0" smtClean="0">
                <a:solidFill>
                  <a:srgbClr val="FF0000"/>
                </a:solidFill>
              </a:rPr>
              <a:t>  for rubber like materials have not been established !</a:t>
            </a:r>
          </a:p>
          <a:p>
            <a:r>
              <a:rPr lang="en-US" altLang="ja-JP" sz="2800" kern="0" dirty="0" smtClean="0"/>
              <a:t>The</a:t>
            </a:r>
            <a:r>
              <a:rPr lang="ja-JP" altLang="en-US" sz="2800" kern="0" dirty="0" smtClean="0"/>
              <a:t> </a:t>
            </a:r>
            <a:r>
              <a:rPr lang="en-US" altLang="ja-JP" sz="2800" kern="0" dirty="0"/>
              <a:t>advantage</a:t>
            </a:r>
            <a:r>
              <a:rPr lang="ja-JP" altLang="en-US" sz="2800" kern="0" dirty="0"/>
              <a:t> </a:t>
            </a:r>
            <a:r>
              <a:rPr lang="en-US" altLang="ja-JP" sz="2800" kern="0" dirty="0"/>
              <a:t>of S-FEM is to be </a:t>
            </a:r>
            <a:r>
              <a:rPr lang="en-US" altLang="ja-JP" sz="2800" kern="0" dirty="0" smtClean="0"/>
              <a:t>directly </a:t>
            </a:r>
            <a:r>
              <a:rPr lang="en-US" altLang="ja-JP" sz="2800" kern="0" dirty="0"/>
              <a:t>applied to explicit dynamics</a:t>
            </a:r>
          </a:p>
          <a:p>
            <a:pPr marL="0" indent="0">
              <a:buNone/>
            </a:pPr>
            <a:endParaRPr lang="en-US" altLang="ja-JP" sz="2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</a:p>
          <a:p>
            <a:pPr marL="0" indent="0">
              <a:buNone/>
            </a:pPr>
            <a:r>
              <a:rPr lang="en-US" altLang="ja-JP" sz="2400" dirty="0" smtClean="0"/>
              <a:t>To evaluate the performance of competitive </a:t>
            </a:r>
            <a:r>
              <a:rPr lang="en-US" altLang="ja-JP" sz="2400" b="1" dirty="0" smtClean="0"/>
              <a:t>S-FEMs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400" b="1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400" b="1" dirty="0" smtClean="0">
                <a:solidFill>
                  <a:srgbClr val="00B050"/>
                </a:solidFill>
              </a:rPr>
              <a:t> 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ES/NS-FEM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2400" b="1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</a:p>
          <a:p>
            <a:pPr marL="0" indent="0">
              <a:buNone/>
            </a:pPr>
            <a:r>
              <a:rPr lang="en-US" altLang="ja-JP" sz="2400" dirty="0" smtClean="0"/>
              <a:t>in explicit dynamics </a:t>
            </a:r>
            <a:r>
              <a:rPr kumimoji="1" lang="en-US" altLang="ja-JP" sz="2400" dirty="0" smtClean="0"/>
              <a:t>for nearly incompressible materials.</a:t>
            </a:r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altLang="ja-JP" sz="2400" dirty="0"/>
              <a:t>Methods: Quick introduction of </a:t>
            </a:r>
            <a:r>
              <a:rPr lang="en-US" altLang="ja-JP" sz="2400" dirty="0" smtClean="0"/>
              <a:t>S-FEMs</a:t>
            </a:r>
            <a:endParaRPr lang="en-US" altLang="ja-JP" sz="2400" dirty="0"/>
          </a:p>
          <a:p>
            <a:r>
              <a:rPr lang="en-US" altLang="ja-JP" sz="2400" dirty="0"/>
              <a:t>Results &amp; Discussion: A few verification analyses</a:t>
            </a:r>
          </a:p>
          <a:p>
            <a:r>
              <a:rPr lang="en-US" altLang="ja-JP" sz="2400" dirty="0"/>
              <a:t>Summary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23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Methods</a:t>
            </a:r>
            <a:br>
              <a:rPr kumimoji="1" lang="en-US" altLang="ja-JP" sz="4800" dirty="0" smtClean="0"/>
            </a:br>
            <a:endParaRPr kumimoji="1" lang="ja-JP" altLang="en-US" sz="28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2286000" y="38610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B050"/>
                </a:solidFill>
              </a:rPr>
              <a:t>Selective ES/NS-FEM </a:t>
            </a:r>
            <a:r>
              <a:rPr lang="en-US" altLang="ja-JP" sz="2400" b="1" dirty="0"/>
              <a:t/>
            </a:r>
            <a:br>
              <a:rPr lang="en-US" altLang="ja-JP" sz="2400" b="1" dirty="0"/>
            </a:b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F-</a:t>
            </a:r>
            <a:r>
              <a:rPr lang="en-US" altLang="ja-JP" sz="2400" b="1" dirty="0" err="1" smtClean="0">
                <a:solidFill>
                  <a:schemeClr val="accent5">
                    <a:lumMod val="50000"/>
                  </a:schemeClr>
                </a:solidFill>
              </a:rPr>
              <a:t>barES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-FEM</a:t>
            </a:r>
            <a:endParaRPr lang="ja-JP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143508" y="682382"/>
            <a:ext cx="8928992" cy="1828917"/>
          </a:xfrm>
          <a:prstGeom prst="roundRect">
            <a:avLst>
              <a:gd name="adj" fmla="val 7197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Quick review</a:t>
            </a:r>
            <a:r>
              <a:rPr lang="ja-JP" altLang="en-US" dirty="0"/>
              <a:t> </a:t>
            </a:r>
            <a:r>
              <a:rPr lang="en-US" altLang="ja-JP" dirty="0" smtClean="0"/>
              <a:t>of</a:t>
            </a:r>
            <a:r>
              <a:rPr lang="ja-JP" altLang="en-US" dirty="0"/>
              <a:t> </a:t>
            </a:r>
            <a:r>
              <a:rPr lang="en-US" altLang="ja-JP" dirty="0" smtClean="0"/>
              <a:t>S-FEM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760988" y="1159262"/>
            <a:ext cx="3847016" cy="1225622"/>
          </a:xfrm>
          <a:prstGeom prst="roundRect">
            <a:avLst>
              <a:gd name="adj" fmla="val 80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3160828" y="1196752"/>
            <a:ext cx="1303160" cy="1093386"/>
            <a:chOff x="529796" y="2656356"/>
            <a:chExt cx="3329508" cy="2793546"/>
          </a:xfrm>
        </p:grpSpPr>
        <p:sp>
          <p:nvSpPr>
            <p:cNvPr id="8" name="二等辺三角形 7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cxnSp>
        <p:nvCxnSpPr>
          <p:cNvPr id="25" name="直線コネクタ 24"/>
          <p:cNvCxnSpPr>
            <a:stCxn id="96" idx="3"/>
            <a:endCxn id="14" idx="2"/>
          </p:cNvCxnSpPr>
          <p:nvPr/>
        </p:nvCxnSpPr>
        <p:spPr>
          <a:xfrm flipV="1">
            <a:off x="2646972" y="1945961"/>
            <a:ext cx="582011" cy="23023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95" idx="3"/>
          </p:cNvCxnSpPr>
          <p:nvPr/>
        </p:nvCxnSpPr>
        <p:spPr>
          <a:xfrm flipV="1">
            <a:off x="2628010" y="1710475"/>
            <a:ext cx="897178" cy="8237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94" idx="3"/>
          </p:cNvCxnSpPr>
          <p:nvPr/>
        </p:nvCxnSpPr>
        <p:spPr>
          <a:xfrm>
            <a:off x="3163666" y="1432811"/>
            <a:ext cx="620207" cy="3564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/>
          <p:cNvGrpSpPr/>
          <p:nvPr/>
        </p:nvGrpSpPr>
        <p:grpSpPr>
          <a:xfrm>
            <a:off x="1405798" y="2924944"/>
            <a:ext cx="1738214" cy="1458408"/>
            <a:chOff x="4860075" y="1560327"/>
            <a:chExt cx="3329507" cy="2793546"/>
          </a:xfrm>
        </p:grpSpPr>
        <p:sp>
          <p:nvSpPr>
            <p:cNvPr id="31" name="二等辺三角形 3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二等辺三角形 3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33" name="グループ化 3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45" name="二等辺三角形 4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6" name="二等辺三角形 4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7" name="二等辺三角形 4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42" name="二等辺三角形 4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3" name="二等辺三角形 4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4" name="二等辺三角形 4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35" name="円/楕円 34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94" name="テキスト ボックス 93"/>
          <p:cNvSpPr txBox="1"/>
          <p:nvPr/>
        </p:nvSpPr>
        <p:spPr>
          <a:xfrm>
            <a:off x="1079612" y="1232756"/>
            <a:ext cx="208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Integration area</a:t>
            </a:r>
            <a:endParaRPr kumimoji="1" lang="ja-JP" altLang="en-US" sz="20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1305230" y="1592796"/>
            <a:ext cx="132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Element</a:t>
            </a:r>
            <a:endParaRPr kumimoji="1" lang="ja-JP" altLang="en-US" sz="20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1485614" y="1976138"/>
            <a:ext cx="116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Node</a:t>
            </a:r>
            <a:endParaRPr kumimoji="1" lang="ja-JP" altLang="en-US" sz="2000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143508" y="2481784"/>
            <a:ext cx="360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Smoothed-FEM (S-FEM)</a:t>
            </a:r>
            <a:endParaRPr kumimoji="1" lang="ja-JP" altLang="en-US" sz="2400" u="sng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251520" y="4445821"/>
            <a:ext cx="4628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C000"/>
                </a:solidFill>
              </a:rPr>
              <a:t>ES-FEM</a:t>
            </a:r>
            <a:r>
              <a:rPr lang="en-US" altLang="ja-JP" dirty="0" smtClean="0"/>
              <a:t> sums up each </a:t>
            </a:r>
            <a:r>
              <a:rPr lang="en-US" altLang="ja-JP" i="1" dirty="0" smtClean="0"/>
              <a:t>Edge</a:t>
            </a:r>
            <a:r>
              <a:rPr lang="en-US" altLang="ja-JP" dirty="0" smtClean="0"/>
              <a:t> values.</a:t>
            </a:r>
          </a:p>
          <a:p>
            <a:endParaRPr lang="en-US" altLang="ja-JP" sz="2000" dirty="0" smtClean="0"/>
          </a:p>
          <a:p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/>
              <a:t>High accuracy in </a:t>
            </a:r>
            <a:r>
              <a:rPr lang="en-US" altLang="ja-JP" sz="2000" u="sng" dirty="0" smtClean="0"/>
              <a:t>isovolumetric part</a:t>
            </a:r>
          </a:p>
          <a:p>
            <a:r>
              <a:rPr lang="en-US" altLang="ja-JP" sz="2000" dirty="0"/>
              <a:t>	</a:t>
            </a:r>
            <a:r>
              <a:rPr lang="en-US" altLang="ja-JP" sz="2000" dirty="0" smtClean="0"/>
              <a:t>            without shear locking</a:t>
            </a: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299505" y="667276"/>
            <a:ext cx="219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Standard FEM</a:t>
            </a:r>
            <a:endParaRPr kumimoji="1" lang="ja-JP" altLang="en-US" sz="2400" dirty="0"/>
          </a:p>
        </p:txBody>
      </p:sp>
      <p:sp>
        <p:nvSpPr>
          <p:cNvPr id="3" name="正方形/長方形 2"/>
          <p:cNvSpPr/>
          <p:nvPr/>
        </p:nvSpPr>
        <p:spPr>
          <a:xfrm>
            <a:off x="4591523" y="981987"/>
            <a:ext cx="46763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Nodal </a:t>
            </a:r>
            <a:r>
              <a:rPr lang="en-US" altLang="ja-JP" sz="2400" dirty="0" smtClean="0"/>
              <a:t>forces </a:t>
            </a:r>
            <a:r>
              <a:rPr lang="en-US" altLang="ja-JP" sz="2400" dirty="0"/>
              <a:t>are </a:t>
            </a:r>
            <a:r>
              <a:rPr lang="en-US" altLang="ja-JP" sz="2400" dirty="0" smtClean="0"/>
              <a:t>calculated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	by </a:t>
            </a:r>
            <a:r>
              <a:rPr lang="en-US" altLang="ja-JP" sz="2400" dirty="0"/>
              <a:t>summing up of </a:t>
            </a:r>
            <a:endParaRPr lang="en-US" altLang="ja-JP" sz="2400" dirty="0" smtClean="0"/>
          </a:p>
          <a:p>
            <a:r>
              <a:rPr lang="en-US" altLang="ja-JP" sz="2400" dirty="0"/>
              <a:t>	</a:t>
            </a:r>
            <a:r>
              <a:rPr lang="en-US" altLang="ja-JP" sz="2400" dirty="0" smtClean="0"/>
              <a:t>          </a:t>
            </a:r>
            <a:r>
              <a:rPr lang="en-US" altLang="ja-JP" sz="2800" dirty="0" smtClean="0"/>
              <a:t>each elements’</a:t>
            </a:r>
            <a:endParaRPr lang="ja-JP" altLang="en-US" sz="2400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4804504" y="4401108"/>
            <a:ext cx="4267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r>
              <a:rPr kumimoji="1" lang="en-US" altLang="ja-JP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S-FEM</a:t>
            </a:r>
            <a:r>
              <a:rPr lang="en-US" altLang="ja-JP" dirty="0" smtClean="0"/>
              <a:t> sums up each </a:t>
            </a:r>
            <a:r>
              <a:rPr lang="en-US" altLang="ja-JP" i="1" dirty="0" smtClean="0"/>
              <a:t>Node</a:t>
            </a:r>
            <a:r>
              <a:rPr lang="en-US" altLang="ja-JP" dirty="0" smtClean="0"/>
              <a:t> values.</a:t>
            </a:r>
          </a:p>
          <a:p>
            <a:endParaRPr lang="en-US" altLang="ja-JP" sz="2000" dirty="0" smtClean="0"/>
          </a:p>
          <a:p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/>
              <a:t>High accuracy in </a:t>
            </a:r>
            <a:r>
              <a:rPr lang="en-US" altLang="ja-JP" sz="2000" u="sng" dirty="0" smtClean="0"/>
              <a:t>volumetric part</a:t>
            </a:r>
          </a:p>
          <a:p>
            <a:r>
              <a:rPr lang="en-US" altLang="ja-JP" sz="2000" dirty="0" smtClean="0"/>
              <a:t>          with little pressure oscillation</a:t>
            </a:r>
          </a:p>
        </p:txBody>
      </p:sp>
      <p:grpSp>
        <p:nvGrpSpPr>
          <p:cNvPr id="99" name="グループ化 98"/>
          <p:cNvGrpSpPr/>
          <p:nvPr/>
        </p:nvGrpSpPr>
        <p:grpSpPr>
          <a:xfrm>
            <a:off x="5868144" y="2908602"/>
            <a:ext cx="1800200" cy="1510416"/>
            <a:chOff x="7129061" y="2986177"/>
            <a:chExt cx="1331371" cy="1117056"/>
          </a:xfrm>
        </p:grpSpPr>
        <p:sp>
          <p:nvSpPr>
            <p:cNvPr id="101" name="フリーフォーム 100"/>
            <p:cNvSpPr/>
            <p:nvPr/>
          </p:nvSpPr>
          <p:spPr>
            <a:xfrm>
              <a:off x="7489794" y="3258105"/>
              <a:ext cx="594804" cy="582967"/>
            </a:xfrm>
            <a:custGeom>
              <a:avLst/>
              <a:gdLst>
                <a:gd name="connsiteX0" fmla="*/ 254493 w 594804"/>
                <a:gd name="connsiteY0" fmla="*/ 0 h 582967"/>
                <a:gd name="connsiteX1" fmla="*/ 106532 w 594804"/>
                <a:gd name="connsiteY1" fmla="*/ 88777 h 582967"/>
                <a:gd name="connsiteX2" fmla="*/ 0 w 594804"/>
                <a:gd name="connsiteY2" fmla="*/ 236738 h 582967"/>
                <a:gd name="connsiteX3" fmla="*/ 5919 w 594804"/>
                <a:gd name="connsiteY3" fmla="*/ 408373 h 582967"/>
                <a:gd name="connsiteX4" fmla="*/ 29592 w 594804"/>
                <a:gd name="connsiteY4" fmla="*/ 559293 h 582967"/>
                <a:gd name="connsiteX5" fmla="*/ 180513 w 594804"/>
                <a:gd name="connsiteY5" fmla="*/ 565212 h 582967"/>
                <a:gd name="connsiteX6" fmla="*/ 352148 w 594804"/>
                <a:gd name="connsiteY6" fmla="*/ 582967 h 582967"/>
                <a:gd name="connsiteX7" fmla="*/ 464598 w 594804"/>
                <a:gd name="connsiteY7" fmla="*/ 473476 h 582967"/>
                <a:gd name="connsiteX8" fmla="*/ 588886 w 594804"/>
                <a:gd name="connsiteY8" fmla="*/ 346229 h 582967"/>
                <a:gd name="connsiteX9" fmla="*/ 594804 w 594804"/>
                <a:gd name="connsiteY9" fmla="*/ 195309 h 582967"/>
                <a:gd name="connsiteX10" fmla="*/ 544497 w 594804"/>
                <a:gd name="connsiteY10" fmla="*/ 47347 h 582967"/>
                <a:gd name="connsiteX11" fmla="*/ 423169 w 594804"/>
                <a:gd name="connsiteY11" fmla="*/ 26633 h 582967"/>
                <a:gd name="connsiteX12" fmla="*/ 254493 w 594804"/>
                <a:gd name="connsiteY12" fmla="*/ 0 h 58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4804" h="582967">
                  <a:moveTo>
                    <a:pt x="254493" y="0"/>
                  </a:moveTo>
                  <a:lnTo>
                    <a:pt x="106532" y="88777"/>
                  </a:lnTo>
                  <a:lnTo>
                    <a:pt x="0" y="236738"/>
                  </a:lnTo>
                  <a:lnTo>
                    <a:pt x="5919" y="408373"/>
                  </a:lnTo>
                  <a:lnTo>
                    <a:pt x="29592" y="559293"/>
                  </a:lnTo>
                  <a:lnTo>
                    <a:pt x="180513" y="565212"/>
                  </a:lnTo>
                  <a:lnTo>
                    <a:pt x="352148" y="582967"/>
                  </a:lnTo>
                  <a:lnTo>
                    <a:pt x="464598" y="473476"/>
                  </a:lnTo>
                  <a:lnTo>
                    <a:pt x="588886" y="346229"/>
                  </a:lnTo>
                  <a:lnTo>
                    <a:pt x="594804" y="195309"/>
                  </a:lnTo>
                  <a:lnTo>
                    <a:pt x="544497" y="47347"/>
                  </a:lnTo>
                  <a:lnTo>
                    <a:pt x="423169" y="26633"/>
                  </a:lnTo>
                  <a:lnTo>
                    <a:pt x="254493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2" name="グループ化 101"/>
            <p:cNvGrpSpPr/>
            <p:nvPr/>
          </p:nvGrpSpPr>
          <p:grpSpPr>
            <a:xfrm>
              <a:off x="7129061" y="2986177"/>
              <a:ext cx="1331371" cy="1117056"/>
              <a:chOff x="5124552" y="3490538"/>
              <a:chExt cx="2499155" cy="2096858"/>
            </a:xfrm>
          </p:grpSpPr>
          <p:grpSp>
            <p:nvGrpSpPr>
              <p:cNvPr id="104" name="グループ化 103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12" name="グループ化 111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17" name="二等辺三角形 116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18" name="二等辺三角形 117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19" name="二等辺三角形 118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13" name="グループ化 112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14" name="二等辺三角形 113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15" name="二等辺三角形 114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16" name="二等辺三角形 115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05" name="円/楕円 104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円/楕円 105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円/楕円 106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8" name="円/楕円 107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円/楕円 108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円/楕円 109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1" name="円/楕円 110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96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600" dirty="0" smtClean="0">
                <a:solidFill>
                  <a:srgbClr val="00B050"/>
                </a:solidFill>
              </a:rPr>
              <a:t>Selective ES/NS-FEM </a:t>
            </a:r>
            <a:r>
              <a:rPr kumimoji="1" lang="en-US" altLang="ja-JP" sz="3600" dirty="0" smtClean="0"/>
              <a:t>(1 of 2)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68087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dirty="0" smtClean="0"/>
                  <a:t>Cauchy stress tensor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kumimoji="1" lang="en-US" altLang="ja-JP" dirty="0" smtClean="0"/>
                  <a:t> is derived as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6" name="コンテンツ プレースホルダー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680877"/>
              </a:xfrm>
              <a:blipFill rotWithShape="0">
                <a:blip r:embed="rId2"/>
                <a:stretch>
                  <a:fillRect l="-2821" t="-17857" b="-80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260816" y="1411576"/>
                <a:ext cx="4608511" cy="7073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44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dev</m:t>
                          </m:r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hyd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816" y="1411576"/>
                <a:ext cx="4608511" cy="7073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0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39504</TotalTime>
  <Words>1247</Words>
  <Application>Microsoft Office PowerPoint</Application>
  <PresentationFormat>画面に合わせる (4:3)</PresentationFormat>
  <Paragraphs>429</Paragraphs>
  <Slides>47</Slides>
  <Notes>12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7" baseType="lpstr">
      <vt:lpstr>ＭＳ Ｐゴシック</vt:lpstr>
      <vt:lpstr>ＭＳ Ｐゴシック</vt:lpstr>
      <vt:lpstr>メイリオ</vt:lpstr>
      <vt:lpstr>Arial</vt:lpstr>
      <vt:lpstr>Calibri</vt:lpstr>
      <vt:lpstr>Cambria Math</vt:lpstr>
      <vt:lpstr>Comic Sans MS</vt:lpstr>
      <vt:lpstr>Wingdings</vt:lpstr>
      <vt:lpstr>デザインの設定</vt:lpstr>
      <vt:lpstr>Acrobat Document</vt:lpstr>
      <vt:lpstr>Performance Evaluation of Various Smoothed Finite Element Methods with Tetrahedral Elements  in Large Deformation Dynamic Analysis</vt:lpstr>
      <vt:lpstr>Goal and Requirements</vt:lpstr>
      <vt:lpstr>Requirements (1 of 3): T4 elements</vt:lpstr>
      <vt:lpstr>Requirements (2 of 3): Stability for rubber-like materials</vt:lpstr>
      <vt:lpstr>Requirements (3 of 3): Explicit dynamics</vt:lpstr>
      <vt:lpstr>Objective</vt:lpstr>
      <vt:lpstr>Methods </vt:lpstr>
      <vt:lpstr>Quick review of S-FEM</vt:lpstr>
      <vt:lpstr>Selective ES/NS-FEM (1 of 2)</vt:lpstr>
      <vt:lpstr>Selective ES/NS-FEM (2 of 2)</vt:lpstr>
      <vt:lpstr>F-barES-FEM (1 of 3)</vt:lpstr>
      <vt:lpstr>F-barES-FEM (2 of 3)</vt:lpstr>
      <vt:lpstr>F-barES-FEM (3 of 3)</vt:lpstr>
      <vt:lpstr>Characteristics of S-FEMs</vt:lpstr>
      <vt:lpstr>Equation to solve</vt:lpstr>
      <vt:lpstr>Result &amp; Discussion</vt:lpstr>
      <vt:lpstr>　Bending of a cantilever</vt:lpstr>
      <vt:lpstr>Result of Standard T4 elements</vt:lpstr>
      <vt:lpstr>Time history of deformed shapes</vt:lpstr>
      <vt:lpstr>Deformed shapes and pressure distributions</vt:lpstr>
      <vt:lpstr>Deformed shapes and pressure distributions</vt:lpstr>
      <vt:lpstr>Time history of displacement</vt:lpstr>
      <vt:lpstr>Time history of total energy</vt:lpstr>
      <vt:lpstr>Natural Modes of ¼ Cylinder</vt:lpstr>
      <vt:lpstr>Natural frequencies of each mode</vt:lpstr>
      <vt:lpstr>1st mode shapes</vt:lpstr>
      <vt:lpstr>11th mode shapes</vt:lpstr>
      <vt:lpstr>Distributions of natural frequencies of F-barES-FEM</vt:lpstr>
      <vt:lpstr>Cause of energy divergence</vt:lpstr>
      <vt:lpstr>Swinging of Bunny Ears</vt:lpstr>
      <vt:lpstr>Time histories of deformed shapes</vt:lpstr>
      <vt:lpstr>Deformed shapes and sign of pressure</vt:lpstr>
      <vt:lpstr>Deformed shapes and pressure distributions</vt:lpstr>
      <vt:lpstr>Summary</vt:lpstr>
      <vt:lpstr>Summary</vt:lpstr>
      <vt:lpstr>PowerPoint プレゼンテーション</vt:lpstr>
      <vt:lpstr>B-barES-FEM</vt:lpstr>
      <vt:lpstr>Cantilever Bending Analysis</vt:lpstr>
      <vt:lpstr>Pressure distributions</vt:lpstr>
      <vt:lpstr>Pressure distributions</vt:lpstr>
      <vt:lpstr>Pressure distributions</vt:lpstr>
      <vt:lpstr>Pressure distributions</vt:lpstr>
      <vt:lpstr>Propagation of 1D pressure wave</vt:lpstr>
      <vt:lpstr>Propagation of 1D pressure wave</vt:lpstr>
      <vt:lpstr>Velocity Verlet Method</vt:lpstr>
      <vt:lpstr>Cause of energy divergence</vt:lpstr>
      <vt:lpstr>Deformed shapes and sign of pressure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1954</cp:revision>
  <cp:lastPrinted>2016-07-18T06:25:28Z</cp:lastPrinted>
  <dcterms:created xsi:type="dcterms:W3CDTF">2007-11-22T18:02:40Z</dcterms:created>
  <dcterms:modified xsi:type="dcterms:W3CDTF">2016-08-05T19:18:48Z</dcterms:modified>
</cp:coreProperties>
</file>