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469" r:id="rId2"/>
    <p:sldId id="722" r:id="rId3"/>
    <p:sldId id="721" r:id="rId4"/>
    <p:sldId id="747" r:id="rId5"/>
    <p:sldId id="481" r:id="rId6"/>
    <p:sldId id="546" r:id="rId7"/>
    <p:sldId id="727" r:id="rId8"/>
    <p:sldId id="668" r:id="rId9"/>
    <p:sldId id="669" r:id="rId10"/>
    <p:sldId id="745" r:id="rId11"/>
    <p:sldId id="755" r:id="rId12"/>
    <p:sldId id="671" r:id="rId13"/>
    <p:sldId id="748" r:id="rId14"/>
    <p:sldId id="749" r:id="rId15"/>
    <p:sldId id="750" r:id="rId16"/>
    <p:sldId id="751" r:id="rId17"/>
    <p:sldId id="752" r:id="rId18"/>
    <p:sldId id="754" r:id="rId19"/>
    <p:sldId id="730" r:id="rId20"/>
    <p:sldId id="738" r:id="rId21"/>
    <p:sldId id="731" r:id="rId22"/>
    <p:sldId id="736" r:id="rId23"/>
    <p:sldId id="732" r:id="rId24"/>
    <p:sldId id="737" r:id="rId25"/>
    <p:sldId id="740" r:id="rId26"/>
    <p:sldId id="741" r:id="rId27"/>
    <p:sldId id="742" r:id="rId28"/>
    <p:sldId id="743" r:id="rId29"/>
    <p:sldId id="683" r:id="rId30"/>
    <p:sldId id="682" r:id="rId31"/>
    <p:sldId id="746" r:id="rId32"/>
  </p:sldIdLst>
  <p:sldSz cx="9144000" cy="6858000" type="screen4x3"/>
  <p:notesSz cx="9971088" cy="6823075"/>
  <p:custDataLst>
    <p:tags r:id="rId35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80"/>
    <a:srgbClr val="FF00FF"/>
    <a:srgbClr val="00CC88"/>
    <a:srgbClr val="008000"/>
    <a:srgbClr val="0000CC"/>
    <a:srgbClr val="FF9900"/>
    <a:srgbClr val="FF0000"/>
    <a:srgbClr val="4DFFC4"/>
    <a:srgbClr val="666699"/>
    <a:srgbClr val="EDF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88252" autoAdjust="0"/>
  </p:normalViewPr>
  <p:slideViewPr>
    <p:cSldViewPr>
      <p:cViewPr varScale="1">
        <p:scale>
          <a:sx n="98" d="100"/>
          <a:sy n="98" d="100"/>
        </p:scale>
        <p:origin x="2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2016/8/6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2016/8/6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1207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11088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7722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363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73189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43795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57719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4998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0966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90393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3515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2027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6028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5112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6866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0625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02582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5808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4957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8021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6115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789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63927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2324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347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97563" y="6402186"/>
              <a:ext cx="928707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ICCM</a:t>
              </a:r>
              <a:r>
                <a:rPr kumimoji="0" lang="en-GB" altLang="ja-JP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2016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41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47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0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53.png"/><Relationship Id="rId4" Type="http://schemas.openxmlformats.org/officeDocument/2006/relationships/image" Target="../media/image3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450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avi"/><Relationship Id="rId7" Type="http://schemas.openxmlformats.org/officeDocument/2006/relationships/image" Target="../media/image4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0" y="1448780"/>
            <a:ext cx="9144000" cy="2808311"/>
          </a:xfrm>
        </p:spPr>
        <p:txBody>
          <a:bodyPr>
            <a:noAutofit/>
          </a:bodyPr>
          <a:lstStyle/>
          <a:p>
            <a:r>
              <a:rPr lang="en-US" altLang="ja-JP" sz="3600" dirty="0">
                <a:solidFill>
                  <a:srgbClr val="FF00FF"/>
                </a:solidFill>
              </a:rPr>
              <a:t>F-bar aided edge-based </a:t>
            </a:r>
            <a:r>
              <a:rPr lang="en-US" altLang="ja-JP" sz="3600" dirty="0" smtClean="0">
                <a:solidFill>
                  <a:srgbClr val="FF00FF"/>
                </a:solidFill>
              </a:rPr>
              <a:t/>
            </a:r>
            <a:br>
              <a:rPr lang="en-US" altLang="ja-JP" sz="3600" dirty="0" smtClean="0">
                <a:solidFill>
                  <a:srgbClr val="FF00FF"/>
                </a:solidFill>
              </a:rPr>
            </a:br>
            <a:r>
              <a:rPr lang="en-US" altLang="ja-JP" sz="3600" dirty="0" smtClean="0">
                <a:solidFill>
                  <a:srgbClr val="FF00FF"/>
                </a:solidFill>
              </a:rPr>
              <a:t>smoothed </a:t>
            </a:r>
            <a:r>
              <a:rPr lang="en-US" altLang="ja-JP" sz="3600" dirty="0">
                <a:solidFill>
                  <a:srgbClr val="FF00FF"/>
                </a:solidFill>
              </a:rPr>
              <a:t>finite element </a:t>
            </a:r>
            <a:r>
              <a:rPr lang="en-US" altLang="ja-JP" sz="3600" dirty="0" smtClean="0">
                <a:solidFill>
                  <a:srgbClr val="FF00FF"/>
                </a:solidFill>
              </a:rPr>
              <a:t>methods </a:t>
            </a:r>
            <a:r>
              <a:rPr lang="en-US" altLang="ja-JP" sz="3600" dirty="0" smtClean="0">
                <a:solidFill>
                  <a:srgbClr val="0000CC"/>
                </a:solidFill>
              </a:rPr>
              <a:t/>
            </a:r>
            <a:br>
              <a:rPr lang="en-US" altLang="ja-JP" sz="3600" dirty="0" smtClean="0">
                <a:solidFill>
                  <a:srgbClr val="0000CC"/>
                </a:solidFill>
              </a:rPr>
            </a:br>
            <a:r>
              <a:rPr lang="en-US" altLang="ja-JP" sz="3600" dirty="0" smtClean="0">
                <a:solidFill>
                  <a:srgbClr val="0000CC"/>
                </a:solidFill>
              </a:rPr>
              <a:t>with </a:t>
            </a:r>
            <a:r>
              <a:rPr lang="en-US" altLang="ja-JP" sz="3600" dirty="0">
                <a:solidFill>
                  <a:srgbClr val="0000CC"/>
                </a:solidFill>
              </a:rPr>
              <a:t>4-node tetrahedral </a:t>
            </a:r>
            <a:r>
              <a:rPr lang="en-US" altLang="ja-JP" sz="3600" dirty="0" smtClean="0">
                <a:solidFill>
                  <a:srgbClr val="0000CC"/>
                </a:solidFill>
              </a:rPr>
              <a:t>elements </a:t>
            </a:r>
            <a:br>
              <a:rPr lang="en-US" altLang="ja-JP" sz="3600" dirty="0" smtClean="0">
                <a:solidFill>
                  <a:srgbClr val="0000CC"/>
                </a:solidFill>
              </a:rPr>
            </a:br>
            <a:r>
              <a:rPr lang="en-US" altLang="ja-JP" sz="3600" dirty="0" smtClean="0">
                <a:solidFill>
                  <a:srgbClr val="0000CC"/>
                </a:solidFill>
              </a:rPr>
              <a:t>for </a:t>
            </a:r>
            <a:r>
              <a:rPr lang="en-US" altLang="ja-JP" sz="3600" dirty="0">
                <a:solidFill>
                  <a:srgbClr val="0000CC"/>
                </a:solidFill>
              </a:rPr>
              <a:t>static large deformation </a:t>
            </a:r>
            <a:r>
              <a:rPr lang="en-US" altLang="ja-JP" sz="3600" dirty="0" err="1">
                <a:solidFill>
                  <a:srgbClr val="0000CC"/>
                </a:solidFill>
              </a:rPr>
              <a:t>hyperelastic</a:t>
            </a:r>
            <a:r>
              <a:rPr lang="en-US" altLang="ja-JP" sz="3600" dirty="0">
                <a:solidFill>
                  <a:srgbClr val="0000CC"/>
                </a:solidFill>
              </a:rPr>
              <a:t> and elastoplastic </a:t>
            </a:r>
            <a:r>
              <a:rPr lang="en-US" altLang="ja-JP" sz="3600" dirty="0" smtClean="0">
                <a:solidFill>
                  <a:srgbClr val="0000CC"/>
                </a:solidFill>
              </a:rPr>
              <a:t>problems</a:t>
            </a:r>
            <a:endParaRPr kumimoji="1" lang="ja-JP" altLang="en-US" sz="3200" b="1" dirty="0">
              <a:solidFill>
                <a:srgbClr val="FF00FF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71600" y="4487230"/>
            <a:ext cx="6400800" cy="885986"/>
          </a:xfrm>
        </p:spPr>
        <p:txBody>
          <a:bodyPr anchor="b"/>
          <a:lstStyle/>
          <a:p>
            <a:r>
              <a:rPr lang="en-US" altLang="zh-TW" sz="2400" b="1" u="sng" dirty="0" smtClean="0"/>
              <a:t>Yuki ONISHI</a:t>
            </a:r>
            <a:r>
              <a:rPr lang="en-US" altLang="zh-TW" sz="2400" b="1" dirty="0" smtClean="0"/>
              <a:t>, </a:t>
            </a:r>
            <a:r>
              <a:rPr lang="en-US" altLang="zh-TW" sz="2400" b="1" dirty="0" err="1" smtClean="0"/>
              <a:t>Ryoya</a:t>
            </a:r>
            <a:r>
              <a:rPr lang="en-US" altLang="zh-TW" sz="2400" b="1" dirty="0" smtClean="0"/>
              <a:t> IIDA, Kenji AMAYA</a:t>
            </a:r>
            <a:br>
              <a:rPr lang="en-US" altLang="zh-TW" sz="2400" b="1" dirty="0" smtClean="0"/>
            </a:br>
            <a:r>
              <a:rPr lang="en-US" altLang="zh-TW" sz="2400" b="1" dirty="0" smtClean="0"/>
              <a:t>Tokyo Institute of Technology, Japan</a:t>
            </a:r>
            <a:endParaRPr lang="zh-TW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0" y="6626225"/>
            <a:ext cx="1055688" cy="196850"/>
          </a:xfrm>
        </p:spPr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5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Outline of F-</a:t>
            </a:r>
            <a:r>
              <a:rPr lang="en-US" altLang="ja-JP" dirty="0" err="1" smtClean="0"/>
              <a:t>barES</a:t>
            </a:r>
            <a:r>
              <a:rPr lang="en-US" altLang="ja-JP" dirty="0" smtClean="0"/>
              <a:t>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Brief Formulation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Calculate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b="0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ja-JP" sz="2800" b="0" i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800" dirty="0" smtClean="0"/>
                  <a:t>as usual.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altLang="ja-JP" sz="12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Smooth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800" i="1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altLang="ja-JP" sz="2800" dirty="0" smtClean="0"/>
                  <a:t> at nodes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Smooth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ja-JP" sz="2800" dirty="0" smtClean="0"/>
                  <a:t>at elements and get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̃"/>
                        <m:ctrlPr>
                          <a:rPr lang="ja-JP" altLang="en-US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Repeat 2. and 3. as necessary (</a:t>
                </a:r>
                <a14:m>
                  <m:oMath xmlns:m="http://schemas.openxmlformats.org/officeDocument/2006/math">
                    <m:r>
                      <a:rPr lang="en-US" altLang="ja-JP" sz="2800" b="0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ja-JP" sz="2800" dirty="0" smtClean="0">
                    <a:solidFill>
                      <a:srgbClr val="0000CC"/>
                    </a:solidFill>
                  </a:rPr>
                  <a:t> times</a:t>
                </a:r>
                <a:r>
                  <a:rPr lang="en-US" altLang="ja-JP" sz="2800" dirty="0" smtClean="0"/>
                  <a:t>).</a:t>
                </a:r>
                <a:endParaRPr lang="en-US" altLang="ja-JP" sz="9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>
                    <a:solidFill>
                      <a:srgbClr val="008000"/>
                    </a:solidFill>
                  </a:rPr>
                  <a:t>Smooth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acc>
                      <m:accPr>
                        <m:chr m:val="̇"/>
                        <m:ctrlPr>
                          <a:rPr lang="en-US" altLang="ja-JP" sz="280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̇"/>
                            <m:ctrlPr>
                              <a:rPr lang="en-US" altLang="ja-JP" sz="2800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̇"/>
                                <m:ctrlPr>
                                  <a:rPr lang="en-US" altLang="ja-JP" sz="2800" i="1" smtClean="0">
                                    <a:solidFill>
                                      <a:srgbClr val="008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altLang="ja-JP" sz="2800" i="1" smtClean="0">
                                        <a:solidFill>
                                          <a:srgbClr val="008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altLang="ja-JP" sz="280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  <m:r>
                                          <a:rPr lang="en-US" altLang="ja-JP" sz="2800" b="0" i="1" smtClean="0">
                                            <a:solidFill>
                                              <a:srgbClr val="008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acc>
                                  </m:e>
                                </m:acc>
                              </m:e>
                            </m:acc>
                          </m:e>
                        </m:acc>
                      </m:e>
                    </m:acc>
                  </m:oMath>
                </a14:m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at edges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800" dirty="0" smtClean="0"/>
                  <a:t>Combine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of ES-FEM as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kumimoji="1" lang="en-US" altLang="ja-JP" sz="2800" b="0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800" b="1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kumimoji="1" lang="en-US" altLang="ja-JP" sz="2800" b="1" i="1" smtClean="0">
                            <a:solidFill>
                              <a:srgbClr val="FF00FF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.</a:t>
                </a:r>
                <a:br>
                  <a:rPr lang="en-US" altLang="ja-JP" sz="2800" dirty="0" smtClean="0"/>
                </a:b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7753470" y="2204864"/>
                <a:ext cx="1264770" cy="923330"/>
              </a:xfrm>
              <a:prstGeom prst="rect">
                <a:avLst/>
              </a:prstGeom>
              <a:solidFill>
                <a:srgbClr val="0000CC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Cyclic</a:t>
                </a:r>
                <a:b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Smoothing</a:t>
                </a:r>
                <a:b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</a:br>
                <a:r>
                  <a:rPr lang="en-US" altLang="ja-JP" b="0" dirty="0" smtClean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kumimoji="1" lang="ja-JP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470" y="2204864"/>
                <a:ext cx="1264770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3865" t="-4636" r="-3382" b="-927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右大かっこ 5"/>
          <p:cNvSpPr/>
          <p:nvPr/>
        </p:nvSpPr>
        <p:spPr>
          <a:xfrm>
            <a:off x="7070711" y="1880828"/>
            <a:ext cx="576064" cy="1548172"/>
          </a:xfrm>
          <a:prstGeom prst="rightBracket">
            <a:avLst/>
          </a:prstGeom>
          <a:noFill/>
          <a:ln>
            <a:solidFill>
              <a:srgbClr val="0000C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704272" y="5406315"/>
                <a:ext cx="7724359" cy="8309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/>
                  <a:t>Hereafter, F-barES-FEM-T4 with </a:t>
                </a:r>
                <a14:m>
                  <m:oMath xmlns:m="http://schemas.openxmlformats.org/officeDocument/2006/math">
                    <m:r>
                      <a:rPr lang="en-US" altLang="ja-JP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cycles </a:t>
                </a:r>
                <a:r>
                  <a:rPr lang="en-US" altLang="ja-JP" sz="2400" dirty="0" smtClean="0"/>
                  <a:t>of smoothing 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is called “F-barES-FEM-T4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2400" b="1" i="1" dirty="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altLang="ja-JP" sz="2400" dirty="0" smtClean="0">
                    <a:solidFill>
                      <a:srgbClr val="0000CC"/>
                    </a:solidFill>
                  </a:rPr>
                  <a:t>)</a:t>
                </a:r>
                <a:r>
                  <a:rPr lang="en-US" altLang="ja-JP" sz="2400" dirty="0" smtClean="0"/>
                  <a:t>”.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72" y="5406315"/>
                <a:ext cx="7724359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789" t="-5147" r="-710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2993158" y="3500151"/>
                <a:ext cx="1586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kumimoji="1" lang="en-US" altLang="ja-JP" b="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kumimoji="1" lang="en-US" altLang="ja-JP" dirty="0" smtClean="0">
                    <a:solidFill>
                      <a:srgbClr val="008000"/>
                    </a:solidFill>
                  </a:rPr>
                  <a:t> layers of ~)</a:t>
                </a:r>
                <a:endParaRPr kumimoji="1" lang="ja-JP" alt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158" y="3500151"/>
                <a:ext cx="158658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077" t="-8197" r="-2692" b="-24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7422930" y="906945"/>
                <a:ext cx="1595309" cy="92333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 smtClean="0"/>
                  <a:t>A kind of</a:t>
                </a:r>
                <a:br>
                  <a:rPr kumimoji="1" lang="en-US" altLang="ja-JP" dirty="0" smtClean="0"/>
                </a:br>
                <a:r>
                  <a:rPr lang="en-US" altLang="ja-JP" dirty="0" smtClean="0"/>
                  <a:t>low-pass filter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for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2930" y="906945"/>
                <a:ext cx="1595309" cy="923330"/>
              </a:xfrm>
              <a:prstGeom prst="rect">
                <a:avLst/>
              </a:prstGeom>
              <a:blipFill rotWithShape="0">
                <a:blip r:embed="rId7"/>
                <a:stretch>
                  <a:fillRect l="-3448" t="-3974" r="-3065" b="-99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63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Additional Point of 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sz="2800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Typical Flow of FE Solver</a:t>
                </a:r>
              </a:p>
              <a:p>
                <a:endParaRPr lang="en-US" altLang="ja-JP" sz="2800" dirty="0"/>
              </a:p>
              <a:p>
                <a:endParaRPr kumimoji="1" lang="en-US" altLang="ja-JP" sz="2800" dirty="0" smtClean="0"/>
              </a:p>
              <a:p>
                <a:pPr marL="0" indent="0">
                  <a:buNone/>
                </a:pPr>
                <a:endParaRPr lang="en-US" altLang="ja-JP" sz="1400" dirty="0"/>
              </a:p>
              <a:p>
                <a:r>
                  <a:rPr kumimoji="1" lang="en-US" altLang="ja-JP" sz="2800" dirty="0" smtClean="0">
                    <a:solidFill>
                      <a:srgbClr val="C00000"/>
                    </a:solidFill>
                  </a:rPr>
                  <a:t>Selective ES/NS-FEM</a:t>
                </a:r>
                <a:r>
                  <a:rPr kumimoji="1" lang="en-US" altLang="ja-JP" sz="2800" dirty="0" smtClean="0"/>
                  <a:t/>
                </a:r>
                <a:br>
                  <a:rPr kumimoji="1" lang="en-US" altLang="ja-JP" sz="2800" dirty="0" smtClean="0"/>
                </a:br>
                <a:r>
                  <a:rPr lang="en-US" altLang="ja-JP" sz="2800" dirty="0" smtClean="0"/>
                  <a:t>s</a:t>
                </a:r>
                <a:r>
                  <a:rPr kumimoji="1" lang="en-US" altLang="ja-JP" sz="2800" dirty="0" smtClean="0"/>
                  <a:t>plits </a:t>
                </a:r>
                <a14:m>
                  <m:oMath xmlns:m="http://schemas.openxmlformats.org/officeDocument/2006/math">
                    <m:r>
                      <a:rPr kumimoji="1" lang="en-US" altLang="ja-JP" sz="2800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kumimoji="1" lang="en-US" altLang="ja-JP" sz="2800" dirty="0" smtClean="0"/>
                  <a:t> into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hyd</m:t>
                        </m:r>
                      </m:sup>
                    </m:sSup>
                  </m:oMath>
                </a14:m>
                <a:r>
                  <a:rPr kumimoji="1" lang="en-US" altLang="ja-JP" sz="28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p>
                    </m:sSup>
                  </m:oMath>
                </a14:m>
                <a:r>
                  <a:rPr kumimoji="1" lang="en-US" altLang="ja-JP" sz="2800" b="0" dirty="0" smtClean="0"/>
                  <a:t/>
                </a:r>
                <a:br>
                  <a:rPr kumimoji="1" lang="en-US" altLang="ja-JP" sz="2800" b="0" dirty="0" smtClean="0"/>
                </a:br>
                <a:r>
                  <a:rPr kumimoji="1" lang="en-US" altLang="ja-JP" sz="2800" b="0" dirty="0" smtClean="0"/>
                  <a:t>a</a:t>
                </a:r>
                <a:r>
                  <a:rPr kumimoji="1" lang="en-US" altLang="ja-JP" sz="2800" dirty="0" smtClean="0"/>
                  <a:t>nd merges </a:t>
                </a:r>
                <a14:m>
                  <m:oMath xmlns:m="http://schemas.openxmlformats.org/officeDocument/2006/math">
                    <m:r>
                      <a:rPr lang="en-US" altLang="ja-JP" sz="280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hyd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bSup>
                    <m:r>
                      <a:rPr lang="en-US" altLang="ja-JP" sz="2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800" dirty="0"/>
                  <a:t> and </a:t>
                </a:r>
                <a14:m>
                  <m:oMath xmlns:m="http://schemas.openxmlformats.org/officeDocument/2006/math">
                    <m:r>
                      <a:rPr lang="en-US" altLang="ja-JP" sz="280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bSup>
                    <m:r>
                      <a:rPr lang="en-US" altLang="ja-JP" sz="2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ja-JP" sz="2800" dirty="0" smtClean="0"/>
                  <a:t> into </a:t>
                </a:r>
                <a14:m>
                  <m:oMath xmlns:m="http://schemas.openxmlformats.org/officeDocument/2006/math"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ja-JP" sz="2800" dirty="0" smtClean="0"/>
                  <a:t>.</a:t>
                </a:r>
              </a:p>
              <a:p>
                <a:r>
                  <a:rPr kumimoji="1" lang="en-US" altLang="ja-JP" sz="2800" dirty="0" smtClean="0">
                    <a:solidFill>
                      <a:srgbClr val="FF00FF"/>
                    </a:solidFill>
                  </a:rPr>
                  <a:t>F-</a:t>
                </a:r>
                <a:r>
                  <a:rPr kumimoji="1" lang="en-US" altLang="ja-JP" sz="2800" dirty="0" err="1" smtClean="0">
                    <a:solidFill>
                      <a:srgbClr val="FF00FF"/>
                    </a:solidFill>
                  </a:rPr>
                  <a:t>barES</a:t>
                </a:r>
                <a:r>
                  <a:rPr kumimoji="1" lang="en-US" altLang="ja-JP" sz="2800" dirty="0" smtClean="0">
                    <a:solidFill>
                      <a:srgbClr val="FF00FF"/>
                    </a:solidFill>
                  </a:rPr>
                  <a:t>-FEM</a:t>
                </a:r>
                <a:r>
                  <a:rPr kumimoji="1" lang="en-US" altLang="ja-JP" sz="2800" dirty="0" smtClean="0"/>
                  <a:t/>
                </a:r>
                <a:br>
                  <a:rPr kumimoji="1" lang="en-US" altLang="ja-JP" sz="2800" dirty="0" smtClean="0"/>
                </a:br>
                <a:r>
                  <a:rPr kumimoji="1" lang="en-US" altLang="ja-JP" sz="2800" dirty="0" smtClean="0"/>
                  <a:t>builds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p>
                    </m:sSup>
                  </m:oMath>
                </a14:m>
                <a:r>
                  <a:rPr kumimoji="1" lang="ja-JP" altLang="en-US" sz="2800" dirty="0" smtClean="0"/>
                  <a:t> </a:t>
                </a:r>
                <a:r>
                  <a:rPr kumimoji="1" lang="en-US" altLang="ja-JP" sz="2800" dirty="0" smtClean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separately</a:t>
                </a:r>
                <a:r>
                  <a:rPr lang="en-US" altLang="ja-JP" sz="2800" dirty="0"/>
                  <a:t/>
                </a:r>
                <a:br>
                  <a:rPr lang="en-US" altLang="ja-JP" sz="2800" dirty="0"/>
                </a:br>
                <a:r>
                  <a:rPr lang="en-US" altLang="ja-JP" sz="2800" dirty="0"/>
                  <a:t>and </a:t>
                </a:r>
                <a:r>
                  <a:rPr lang="en-US" altLang="ja-JP" sz="2800" dirty="0" smtClean="0"/>
                  <a:t>combines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vol</m:t>
                        </m:r>
                      </m:sup>
                    </m:sSup>
                  </m:oMath>
                </a14:m>
                <a:r>
                  <a:rPr lang="ja-JP" altLang="en-US" sz="2800" dirty="0"/>
                  <a:t> </a:t>
                </a:r>
                <a:r>
                  <a:rPr lang="en-US" altLang="ja-JP" sz="2800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kumimoji="1" lang="ja-JP" altLang="en-US" sz="2800" dirty="0" smtClean="0"/>
                  <a:t> </a:t>
                </a:r>
                <a:r>
                  <a:rPr kumimoji="1" lang="en-US" altLang="ja-JP" sz="2800" dirty="0" smtClean="0"/>
                  <a:t>into </a:t>
                </a:r>
                <a14:m>
                  <m:oMath xmlns:m="http://schemas.openxmlformats.org/officeDocument/2006/math">
                    <m:r>
                      <a:rPr lang="en-US" altLang="ja-JP" sz="2800" b="1" i="1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800" dirty="0" smtClean="0"/>
                  <a:t>.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57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85737" y="5283205"/>
            <a:ext cx="6561413" cy="95410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F-</a:t>
            </a:r>
            <a:r>
              <a:rPr kumimoji="1" lang="en-US" altLang="ja-JP" sz="2800" dirty="0" err="1" smtClean="0"/>
              <a:t>barES</a:t>
            </a:r>
            <a:r>
              <a:rPr kumimoji="1" lang="en-US" altLang="ja-JP" sz="2800" dirty="0" smtClean="0"/>
              <a:t>-FEM can handle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any kind of material constitutive model.</a:t>
            </a:r>
            <a:endParaRPr kumimoji="1" lang="ja-JP" altLang="en-US" sz="2800" dirty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207054" y="1124744"/>
            <a:ext cx="8718778" cy="1307504"/>
            <a:chOff x="360483" y="1076547"/>
            <a:chExt cx="8718778" cy="130750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角丸四角形 5"/>
                <p:cNvSpPr/>
                <p:nvPr/>
              </p:nvSpPr>
              <p:spPr>
                <a:xfrm>
                  <a:off x="2954721" y="1087907"/>
                  <a:ext cx="1404156" cy="1296144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altLang="ja-JP" dirty="0" smtClean="0">
                      <a:solidFill>
                        <a:schemeClr val="tx1"/>
                      </a:solidFill>
                    </a:rPr>
                    <a:t>Deformation</a:t>
                  </a:r>
                  <a:br>
                    <a:rPr lang="en-US" altLang="ja-JP" dirty="0" smtClean="0">
                      <a:solidFill>
                        <a:schemeClr val="tx1"/>
                      </a:solidFill>
                    </a:rPr>
                  </a:br>
                  <a:r>
                    <a:rPr lang="en-US" altLang="ja-JP" dirty="0" smtClean="0">
                      <a:solidFill>
                        <a:schemeClr val="tx1"/>
                      </a:solidFill>
                    </a:rPr>
                    <a:t>Gradient</a:t>
                  </a:r>
                  <a:br>
                    <a:rPr lang="en-US" altLang="ja-JP" dirty="0" smtClean="0">
                      <a:solidFill>
                        <a:schemeClr val="tx1"/>
                      </a:solidFill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oMath>
                    </m:oMathPara>
                  </a14:m>
                  <a:endParaRPr kumimoji="1" lang="ja-JP" alt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6" name="角丸四角形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4721" y="1087907"/>
                  <a:ext cx="1404156" cy="1296144"/>
                </a:xfrm>
                <a:prstGeom prst="roundRect">
                  <a:avLst/>
                </a:prstGeom>
                <a:blipFill>
                  <a:blip r:embed="rId3"/>
                  <a:stretch>
                    <a:fillRect l="-4274" r="-427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角丸四角形 6"/>
                <p:cNvSpPr/>
                <p:nvPr/>
              </p:nvSpPr>
              <p:spPr>
                <a:xfrm>
                  <a:off x="5882014" y="1087520"/>
                  <a:ext cx="922234" cy="1296144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altLang="ja-JP" dirty="0" smtClean="0">
                      <a:solidFill>
                        <a:schemeClr val="tx1"/>
                      </a:solidFill>
                    </a:rPr>
                    <a:t>Cauchy</a:t>
                  </a:r>
                  <a:br>
                    <a:rPr lang="en-US" altLang="ja-JP" dirty="0" smtClean="0">
                      <a:solidFill>
                        <a:schemeClr val="tx1"/>
                      </a:solidFill>
                    </a:rPr>
                  </a:br>
                  <a:r>
                    <a:rPr lang="en-US" altLang="ja-JP" dirty="0" smtClean="0">
                      <a:solidFill>
                        <a:schemeClr val="tx1"/>
                      </a:solidFill>
                    </a:rPr>
                    <a:t>Stress</a:t>
                  </a:r>
                  <a:br>
                    <a:rPr lang="en-US" altLang="ja-JP" dirty="0" smtClean="0">
                      <a:solidFill>
                        <a:schemeClr val="tx1"/>
                      </a:solidFill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kumimoji="1" lang="ja-JP" alt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7" name="角丸四角形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2014" y="1087520"/>
                  <a:ext cx="922234" cy="1296144"/>
                </a:xfrm>
                <a:prstGeom prst="roundRect">
                  <a:avLst/>
                </a:prstGeom>
                <a:blipFill>
                  <a:blip r:embed="rId4"/>
                  <a:stretch>
                    <a:fillRect l="-6452" r="-645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角丸四角形 7"/>
                <p:cNvSpPr/>
                <p:nvPr/>
              </p:nvSpPr>
              <p:spPr>
                <a:xfrm>
                  <a:off x="8186270" y="1087520"/>
                  <a:ext cx="892991" cy="1296144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altLang="ja-JP" dirty="0" smtClean="0">
                      <a:solidFill>
                        <a:schemeClr val="tx1"/>
                      </a:solidFill>
                    </a:rPr>
                    <a:t>Internal</a:t>
                  </a:r>
                  <a:br>
                    <a:rPr lang="en-US" altLang="ja-JP" dirty="0" smtClean="0">
                      <a:solidFill>
                        <a:schemeClr val="tx1"/>
                      </a:solidFill>
                    </a:rPr>
                  </a:br>
                  <a:r>
                    <a:rPr lang="en-US" altLang="ja-JP" dirty="0" smtClean="0">
                      <a:solidFill>
                        <a:schemeClr val="tx1"/>
                      </a:solidFill>
                    </a:rPr>
                    <a:t>Force</a:t>
                  </a:r>
                  <a:br>
                    <a:rPr lang="en-US" altLang="ja-JP" dirty="0" smtClean="0">
                      <a:solidFill>
                        <a:schemeClr val="tx1"/>
                      </a:solidFill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  <m:sSup>
                          <m:sSupPr>
                            <m:ctrlPr>
                              <a:rPr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  <m: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kumimoji="1" lang="ja-JP" alt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8" name="角丸四角形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6270" y="1087520"/>
                  <a:ext cx="892991" cy="1296144"/>
                </a:xfrm>
                <a:prstGeom prst="roundRect">
                  <a:avLst/>
                </a:prstGeom>
                <a:blipFill>
                  <a:blip r:embed="rId5"/>
                  <a:stretch>
                    <a:fillRect l="-8667" r="-7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右矢印 8"/>
            <p:cNvSpPr/>
            <p:nvPr/>
          </p:nvSpPr>
          <p:spPr>
            <a:xfrm>
              <a:off x="4383716" y="1225846"/>
              <a:ext cx="1498298" cy="1019492"/>
            </a:xfrm>
            <a:prstGeom prst="rightArrow">
              <a:avLst>
                <a:gd name="adj1" fmla="val 50000"/>
                <a:gd name="adj2" fmla="val 36954"/>
              </a:avLst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constitutive</a:t>
              </a:r>
              <a:br>
                <a:rPr lang="en-US" altLang="ja-JP" dirty="0" smtClean="0">
                  <a:solidFill>
                    <a:schemeClr val="tx1"/>
                  </a:solidFill>
                </a:rPr>
              </a:br>
              <a:r>
                <a:rPr lang="en-US" altLang="ja-JP" dirty="0" smtClean="0">
                  <a:solidFill>
                    <a:schemeClr val="tx1"/>
                  </a:solidFill>
                </a:rPr>
                <a:t>model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右矢印 9"/>
            <p:cNvSpPr/>
            <p:nvPr/>
          </p:nvSpPr>
          <p:spPr>
            <a:xfrm>
              <a:off x="6818118" y="1214873"/>
              <a:ext cx="1368152" cy="1019492"/>
            </a:xfrm>
            <a:prstGeom prst="rightArrow">
              <a:avLst>
                <a:gd name="adj1" fmla="val 50000"/>
                <a:gd name="adj2" fmla="val 36954"/>
              </a:avLst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ja-JP" dirty="0">
                  <a:solidFill>
                    <a:srgbClr val="C00000"/>
                  </a:solidFill>
                </a:rPr>
                <a:t>d</a:t>
              </a:r>
              <a:r>
                <a:rPr lang="en-US" altLang="ja-JP" dirty="0" smtClean="0">
                  <a:solidFill>
                    <a:srgbClr val="C00000"/>
                  </a:solidFill>
                </a:rPr>
                <a:t>omain</a:t>
              </a:r>
              <a:br>
                <a:rPr lang="en-US" altLang="ja-JP" dirty="0" smtClean="0">
                  <a:solidFill>
                    <a:srgbClr val="C00000"/>
                  </a:solidFill>
                </a:rPr>
              </a:br>
              <a:r>
                <a:rPr lang="en-US" altLang="ja-JP" dirty="0" smtClean="0">
                  <a:solidFill>
                    <a:srgbClr val="C00000"/>
                  </a:solidFill>
                </a:rPr>
                <a:t>integration</a:t>
              </a:r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  <p:sp>
          <p:nvSpPr>
            <p:cNvPr id="11" name="右矢印 10"/>
            <p:cNvSpPr/>
            <p:nvPr/>
          </p:nvSpPr>
          <p:spPr>
            <a:xfrm>
              <a:off x="1479500" y="1214873"/>
              <a:ext cx="1462802" cy="1019492"/>
            </a:xfrm>
            <a:prstGeom prst="rightArrow">
              <a:avLst>
                <a:gd name="adj1" fmla="val 50000"/>
                <a:gd name="adj2" fmla="val 36954"/>
              </a:avLst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ja-JP" dirty="0">
                  <a:solidFill>
                    <a:srgbClr val="FF00FF"/>
                  </a:solidFill>
                </a:rPr>
                <a:t>d</a:t>
              </a:r>
              <a:r>
                <a:rPr lang="en-US" altLang="ja-JP" dirty="0" smtClean="0">
                  <a:solidFill>
                    <a:srgbClr val="FF00FF"/>
                  </a:solidFill>
                </a:rPr>
                <a:t>eformation</a:t>
              </a:r>
              <a:br>
                <a:rPr lang="en-US" altLang="ja-JP" dirty="0" smtClean="0">
                  <a:solidFill>
                    <a:srgbClr val="FF00FF"/>
                  </a:solidFill>
                </a:rPr>
              </a:br>
              <a:r>
                <a:rPr lang="en-US" altLang="ja-JP" dirty="0" smtClean="0">
                  <a:solidFill>
                    <a:srgbClr val="FF00FF"/>
                  </a:solidFill>
                </a:rPr>
                <a:t>evaluation</a:t>
              </a:r>
              <a:endParaRPr kumimoji="1" lang="ja-JP" altLang="en-US" dirty="0">
                <a:solidFill>
                  <a:srgbClr val="FF00FF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角丸四角形 12"/>
                <p:cNvSpPr/>
                <p:nvPr/>
              </p:nvSpPr>
              <p:spPr>
                <a:xfrm>
                  <a:off x="360483" y="1076547"/>
                  <a:ext cx="1094178" cy="1296144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r>
                    <a:rPr lang="en-US" altLang="ja-JP" dirty="0" smtClean="0">
                      <a:solidFill>
                        <a:schemeClr val="tx1"/>
                      </a:solidFill>
                    </a:rPr>
                    <a:t>Displace-</a:t>
                  </a:r>
                  <a:r>
                    <a:rPr lang="en-US" altLang="ja-JP" dirty="0" err="1" smtClean="0">
                      <a:solidFill>
                        <a:schemeClr val="tx1"/>
                      </a:solidFill>
                    </a:rPr>
                    <a:t>ment</a:t>
                  </a:r>
                  <a:endParaRPr lang="en-US" altLang="ja-JP" dirty="0" smtClean="0">
                    <a:solidFill>
                      <a:schemeClr val="tx1"/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oMath>
                    </m:oMathPara>
                  </a14:m>
                  <a:endParaRPr kumimoji="1" lang="ja-JP" altLang="en-US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3" name="角丸四角形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83" y="1076547"/>
                  <a:ext cx="1094178" cy="1296144"/>
                </a:xfrm>
                <a:prstGeom prst="roundRect">
                  <a:avLst/>
                </a:prstGeom>
                <a:blipFill>
                  <a:blip r:embed="rId6"/>
                  <a:stretch>
                    <a:fillRect l="-6011" r="-601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192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Results</a:t>
            </a:r>
          </a:p>
          <a:p>
            <a:pPr marL="0" indent="0" algn="ctr">
              <a:buNone/>
            </a:pPr>
            <a:r>
              <a:rPr lang="en-US" altLang="ja-JP" dirty="0" smtClean="0">
                <a:latin typeface="+mj-lt"/>
              </a:rPr>
              <a:t>A few example analyses</a:t>
            </a:r>
            <a:endParaRPr kumimoji="1" lang="ja-JP" altLang="en-US" sz="4000" dirty="0"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5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Compression of </a:t>
            </a:r>
            <a:r>
              <a:rPr lang="en-US" altLang="ja-JP" dirty="0" smtClean="0">
                <a:solidFill>
                  <a:srgbClr val="0070C0"/>
                </a:solidFill>
              </a:rPr>
              <a:t>Rubber</a:t>
            </a:r>
            <a:r>
              <a:rPr lang="en-US" altLang="ja-JP" dirty="0" smtClean="0"/>
              <a:t> Block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400" b="0" dirty="0" smtClean="0"/>
              </a:p>
              <a:p>
                <a:r>
                  <a:rPr lang="en-US" altLang="ja-JP" sz="2800" b="0" dirty="0" err="1" smtClean="0"/>
                  <a:t>Arruda</a:t>
                </a:r>
                <a:r>
                  <a:rPr lang="en-US" altLang="ja-JP" sz="2800" b="0" dirty="0" smtClean="0"/>
                  <a:t>-Boyce </a:t>
                </a:r>
                <a:r>
                  <a:rPr lang="en-US" altLang="ja-JP" sz="2800" dirty="0" err="1">
                    <a:solidFill>
                      <a:srgbClr val="C00000"/>
                    </a:solidFill>
                  </a:rPr>
                  <a:t>h</a:t>
                </a:r>
                <a:r>
                  <a:rPr lang="en-US" altLang="ja-JP" sz="2800" b="0" dirty="0" err="1" smtClean="0">
                    <a:solidFill>
                      <a:srgbClr val="C00000"/>
                    </a:solidFill>
                  </a:rPr>
                  <a:t>yperelastic</a:t>
                </a:r>
                <a:r>
                  <a:rPr lang="en-US" altLang="ja-JP" sz="2800" b="0" dirty="0" smtClean="0"/>
                  <a:t> </a:t>
                </a:r>
                <a:r>
                  <a:rPr lang="en-US" altLang="ja-JP" sz="2800" dirty="0"/>
                  <a:t>m</a:t>
                </a:r>
                <a:r>
                  <a:rPr lang="en-US" altLang="ja-JP" sz="2800" b="0" dirty="0" smtClean="0"/>
                  <a:t>aterial </a:t>
                </a:r>
                <a:r>
                  <a:rPr lang="en-US" altLang="ja-JP" sz="28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 smtClean="0">
                        <a:latin typeface="Cambria Math" panose="02040503050406030204" pitchFamily="18" charset="0"/>
                      </a:rPr>
                      <m:t>𝟒𝟗𝟗</m:t>
                    </m:r>
                  </m:oMath>
                </a14:m>
                <a:r>
                  <a:rPr lang="en-US" altLang="ja-JP" sz="2800" dirty="0" smtClean="0"/>
                  <a:t>).</a:t>
                </a:r>
                <a:endParaRPr lang="en-US" altLang="ja-JP" sz="2800" dirty="0"/>
              </a:p>
              <a:p>
                <a:r>
                  <a:rPr lang="en-US" altLang="ja-JP" sz="2800" dirty="0" smtClean="0"/>
                  <a:t>Applying pressure on ¼ of the top face.</a:t>
                </a:r>
              </a:p>
              <a:p>
                <a:r>
                  <a:rPr lang="en-US" altLang="ja-JP" sz="2800" dirty="0" smtClean="0"/>
                  <a:t>Compared to ABAQUS C3D4H with the same unstructured T4 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891" t="-2218" b="-45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159733" y="657225"/>
            <a:ext cx="5076563" cy="3995911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49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Compression </a:t>
            </a:r>
            <a:r>
              <a:rPr lang="en-US" altLang="ja-JP" dirty="0"/>
              <a:t>of </a:t>
            </a:r>
            <a:r>
              <a:rPr lang="en-US" altLang="ja-JP" dirty="0" smtClean="0">
                <a:solidFill>
                  <a:srgbClr val="0070C0"/>
                </a:solidFill>
              </a:rPr>
              <a:t>Rubber</a:t>
            </a:r>
            <a:r>
              <a:rPr lang="en-US" altLang="ja-JP" dirty="0" smtClean="0"/>
              <a:t> 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1" y="1426135"/>
            <a:ext cx="2808000" cy="22371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1426135"/>
            <a:ext cx="2808000" cy="223718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1426135"/>
            <a:ext cx="2808000" cy="223718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1" y="3949022"/>
            <a:ext cx="2808000" cy="224885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3952145"/>
            <a:ext cx="2808000" cy="224921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3952145"/>
            <a:ext cx="2808000" cy="224921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-18237" y="2243096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5952" y="4565617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3668" y="1007440"/>
            <a:ext cx="7093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Early  stage                Middle stage                     Later stage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6591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Compression </a:t>
            </a:r>
            <a:r>
              <a:rPr lang="en-US" altLang="ja-JP" dirty="0"/>
              <a:t>of </a:t>
            </a:r>
            <a:r>
              <a:rPr lang="en-US" altLang="ja-JP" dirty="0" smtClean="0">
                <a:solidFill>
                  <a:srgbClr val="0070C0"/>
                </a:solidFill>
              </a:rPr>
              <a:t>Rubber</a:t>
            </a:r>
            <a:r>
              <a:rPr lang="en-US" altLang="ja-JP" dirty="0" smtClean="0"/>
              <a:t> Block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583668" y="1007440"/>
            <a:ext cx="7093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Early  stage                Middle stage                     Later stage</a:t>
            </a:r>
            <a:endParaRPr kumimoji="1" lang="ja-JP" altLang="en-US" sz="20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8" y="1409583"/>
            <a:ext cx="2808000" cy="224921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1394541"/>
            <a:ext cx="2808000" cy="224921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59" y="1394540"/>
            <a:ext cx="2808000" cy="224921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8" y="3948841"/>
            <a:ext cx="2808000" cy="224921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9" y="3952145"/>
            <a:ext cx="2808000" cy="224921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499" y="3955449"/>
            <a:ext cx="2808000" cy="2249213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-5952" y="2128201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5952" y="4565617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(4)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04885" y="3501008"/>
            <a:ext cx="8523117" cy="627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rmAutofit/>
          </a:bodyPr>
          <a:lstStyle/>
          <a:p>
            <a:pPr algn="ctr"/>
            <a:r>
              <a:rPr lang="en-US" altLang="ja-JP" sz="2400" b="1" dirty="0" smtClean="0"/>
              <a:t>F-barES-FEM-T4 resolves the pressure oscillation</a:t>
            </a:r>
            <a:r>
              <a:rPr lang="en-US" altLang="ja-JP" sz="2400" b="1" dirty="0"/>
              <a:t> </a:t>
            </a:r>
            <a:r>
              <a:rPr lang="en-US" altLang="ja-JP" sz="2400" b="1" dirty="0" smtClean="0"/>
              <a:t>issue!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323132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Barreling of 1/8 </a:t>
            </a:r>
            <a:r>
              <a:rPr lang="en-US" altLang="ja-JP" dirty="0" smtClean="0">
                <a:solidFill>
                  <a:srgbClr val="0070C0"/>
                </a:solidFill>
              </a:rPr>
              <a:t>Rubber</a:t>
            </a:r>
            <a:r>
              <a:rPr lang="en-US" altLang="ja-JP" dirty="0" smtClean="0"/>
              <a:t> Cylinder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0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en-US" altLang="ja-JP" sz="2800" dirty="0" smtClean="0">
                    <a:solidFill>
                      <a:srgbClr val="FF9900"/>
                    </a:solidFill>
                  </a:rPr>
                  <a:t> </a:t>
                </a:r>
                <a:r>
                  <a:rPr lang="en-US" altLang="ja-JP" sz="2800" dirty="0" err="1" smtClean="0">
                    <a:solidFill>
                      <a:srgbClr val="0070C0"/>
                    </a:solidFill>
                  </a:rPr>
                  <a:t>hyperelastic</a:t>
                </a:r>
                <a:r>
                  <a:rPr lang="en-US" altLang="ja-JP" sz="2800" dirty="0" smtClean="0"/>
                  <a:t> material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 dirty="0">
                        <a:latin typeface="Cambria Math" panose="02040503050406030204" pitchFamily="18" charset="0"/>
                      </a:rPr>
                      <m:t>𝟒𝟗𝟗</m:t>
                    </m:r>
                  </m:oMath>
                </a14:m>
                <a:r>
                  <a:rPr lang="en-US" altLang="ja-JP" sz="2800" dirty="0" smtClean="0"/>
                  <a:t>)</a:t>
                </a:r>
                <a:r>
                  <a:rPr lang="en-US" altLang="ja-JP" sz="2800" dirty="0"/>
                  <a:t>.</a:t>
                </a:r>
              </a:p>
              <a:p>
                <a:r>
                  <a:rPr lang="en-US" altLang="ja-JP" sz="2800" dirty="0" smtClean="0"/>
                  <a:t>Enforced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displacement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is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applied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to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the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top</a:t>
                </a:r>
                <a:r>
                  <a:rPr lang="ja-JP" altLang="en-US" sz="2800" dirty="0" smtClean="0"/>
                  <a:t> </a:t>
                </a:r>
                <a:r>
                  <a:rPr lang="en-US" altLang="ja-JP" sz="2800" dirty="0" smtClean="0"/>
                  <a:t>surface.</a:t>
                </a:r>
              </a:p>
              <a:p>
                <a:r>
                  <a:rPr lang="en-US" altLang="ja-JP" sz="2800" dirty="0"/>
                  <a:t>Compared to ABAQUS C3D4H with the same unstructured </a:t>
                </a:r>
                <a:r>
                  <a:rPr lang="en-US" altLang="ja-JP" sz="2800" dirty="0" smtClean="0"/>
                  <a:t>T4 </a:t>
                </a:r>
                <a:r>
                  <a:rPr lang="en-US" altLang="ja-JP" sz="2800" dirty="0"/>
                  <a:t>mesh.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917" b="-47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/>
          <a:stretch/>
        </p:blipFill>
        <p:spPr>
          <a:xfrm>
            <a:off x="2311380" y="657225"/>
            <a:ext cx="4492868" cy="392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0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Barreling of </a:t>
            </a:r>
            <a:r>
              <a:rPr lang="en-US" altLang="ja-JP" dirty="0" smtClean="0"/>
              <a:t>1/8 </a:t>
            </a:r>
            <a:r>
              <a:rPr lang="en-US" altLang="ja-JP" dirty="0" smtClean="0">
                <a:solidFill>
                  <a:srgbClr val="0070C0"/>
                </a:solidFill>
              </a:rPr>
              <a:t>Rubber</a:t>
            </a:r>
            <a:r>
              <a:rPr lang="en-US" altLang="ja-JP" dirty="0" smtClean="0"/>
              <a:t> </a:t>
            </a:r>
            <a:r>
              <a:rPr lang="en-US" altLang="ja-JP" dirty="0"/>
              <a:t>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F-bar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</a:t>
            </a:r>
            <a:b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(Pressure)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7" name="cylinder-0.05m.499.NOCS2.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7868" y="657225"/>
            <a:ext cx="5550516" cy="574039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50824" y="2543281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50% nominal</a:t>
            </a:r>
            <a:br>
              <a:rPr kumimoji="1" lang="en-US" altLang="ja-JP" dirty="0" smtClean="0"/>
            </a:br>
            <a:r>
              <a:rPr kumimoji="1" lang="en-US" altLang="ja-JP" dirty="0" smtClean="0"/>
              <a:t>compression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9904" y="3969060"/>
            <a:ext cx="1976823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Almost smooth</a:t>
            </a:r>
          </a:p>
          <a:p>
            <a:pPr algn="ctr"/>
            <a:r>
              <a:rPr lang="en-US" altLang="ja-JP" sz="2000" dirty="0"/>
              <a:t>p</a:t>
            </a:r>
            <a:r>
              <a:rPr lang="en-US" altLang="ja-JP" sz="2000" dirty="0" smtClean="0"/>
              <a:t>ressure</a:t>
            </a:r>
          </a:p>
          <a:p>
            <a:pPr algn="ctr"/>
            <a:r>
              <a:rPr lang="en-US" altLang="ja-JP" sz="2000" dirty="0"/>
              <a:t>d</a:t>
            </a:r>
            <a:r>
              <a:rPr lang="en-US" altLang="ja-JP" sz="2000" dirty="0" smtClean="0"/>
              <a:t>istribution </a:t>
            </a:r>
            <a:br>
              <a:rPr lang="en-US" altLang="ja-JP" sz="2000" dirty="0" smtClean="0"/>
            </a:br>
            <a:r>
              <a:rPr lang="en-US" altLang="ja-JP" sz="2000" dirty="0" smtClean="0"/>
              <a:t>is obtained</a:t>
            </a:r>
          </a:p>
          <a:p>
            <a:pPr algn="ctr"/>
            <a:r>
              <a:rPr lang="en-US" altLang="ja-JP" sz="2000" dirty="0" smtClean="0"/>
              <a:t>e</a:t>
            </a:r>
            <a:r>
              <a:rPr kumimoji="1" lang="en-US" altLang="ja-JP" sz="2000" dirty="0" smtClean="0"/>
              <a:t>xcept just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around the rim. 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0356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Barreling of 1/8 </a:t>
            </a:r>
            <a:r>
              <a:rPr lang="en-US" altLang="ja-JP" dirty="0" smtClean="0">
                <a:solidFill>
                  <a:srgbClr val="0070C0"/>
                </a:solidFill>
              </a:rPr>
              <a:t>Rubber</a:t>
            </a:r>
            <a:r>
              <a:rPr lang="en-US" altLang="ja-JP" dirty="0" smtClean="0"/>
              <a:t> Cylinder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Distribution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1425143"/>
            <a:ext cx="3476467" cy="247190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7" y="3939302"/>
            <a:ext cx="3476467" cy="247190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3958572"/>
            <a:ext cx="3476467" cy="247190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20" y="1454655"/>
            <a:ext cx="3657776" cy="244239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-42480" y="2217058"/>
            <a:ext cx="1255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ABAQUS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C3D4H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42480" y="4624433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(3)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896642" y="4624432"/>
            <a:ext cx="12394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</a:p>
          <a:p>
            <a:pPr algn="ctr"/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(4)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894484" y="2089301"/>
            <a:ext cx="123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F-bar</a:t>
            </a:r>
            <a:br>
              <a:rPr lang="en-US" altLang="ja-JP" sz="2000" dirty="0" smtClean="0"/>
            </a:br>
            <a:r>
              <a:rPr lang="en-US" altLang="ja-JP" sz="2000" dirty="0" smtClean="0"/>
              <a:t>ES-FEM-</a:t>
            </a:r>
            <a:br>
              <a:rPr lang="en-US" altLang="ja-JP" sz="2000" dirty="0" smtClean="0"/>
            </a:br>
            <a:r>
              <a:rPr lang="en-US" altLang="ja-JP" sz="2000" dirty="0" smtClean="0"/>
              <a:t>T4</a:t>
            </a:r>
            <a:r>
              <a:rPr lang="en-US" altLang="ja-JP" sz="2000" dirty="0" smtClean="0">
                <a:solidFill>
                  <a:srgbClr val="0000CC"/>
                </a:solidFill>
              </a:rPr>
              <a:t>(2)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4885" y="3203654"/>
            <a:ext cx="852311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/>
              <a:t>F-barES-FEM-T4 with a sufficient cyclic smoothing</a:t>
            </a:r>
            <a:br>
              <a:rPr lang="en-US" altLang="ja-JP" sz="2400" b="1" dirty="0" smtClean="0"/>
            </a:br>
            <a:r>
              <a:rPr lang="en-US" altLang="ja-JP" sz="2400" b="1" dirty="0" smtClean="0"/>
              <a:t>resolves the corner locking issue!</a:t>
            </a:r>
            <a:endParaRPr lang="en-US" altLang="ja-JP" sz="2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00301" y="1061284"/>
            <a:ext cx="5532284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Strange deformation (</a:t>
            </a:r>
            <a:r>
              <a:rPr lang="en-US" altLang="ja-JP" dirty="0">
                <a:solidFill>
                  <a:srgbClr val="FF00FF"/>
                </a:solidFill>
              </a:rPr>
              <a:t>c</a:t>
            </a:r>
            <a:r>
              <a:rPr kumimoji="1" lang="en-US" altLang="ja-JP" dirty="0" smtClean="0">
                <a:solidFill>
                  <a:srgbClr val="FF00FF"/>
                </a:solidFill>
              </a:rPr>
              <a:t>orner locking</a:t>
            </a:r>
            <a:r>
              <a:rPr kumimoji="1" lang="en-US" altLang="ja-JP" dirty="0" smtClean="0"/>
              <a:t>) around the rim</a:t>
            </a:r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3383868" y="1363623"/>
            <a:ext cx="432048" cy="151033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6321564" y="1382647"/>
            <a:ext cx="446680" cy="132009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42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>
                <a:solidFill>
                  <a:srgbClr val="008000"/>
                </a:solidFill>
              </a:rPr>
              <a:t>Elasto</a:t>
            </a:r>
            <a:r>
              <a:rPr lang="en-US" altLang="ja-JP" sz="3600" dirty="0" smtClean="0">
                <a:solidFill>
                  <a:srgbClr val="008000"/>
                </a:solidFill>
              </a:rPr>
              <a:t>-Plastic</a:t>
            </a:r>
            <a:r>
              <a:rPr lang="en-US" altLang="ja-JP" sz="3600" dirty="0" smtClean="0"/>
              <a:t>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800" dirty="0"/>
              <a:t>B</a:t>
            </a:r>
            <a:r>
              <a:rPr lang="en-US" altLang="ja-JP" sz="2800" dirty="0" smtClean="0"/>
              <a:t>lue face is perfectly constrained.</a:t>
            </a:r>
          </a:p>
          <a:p>
            <a:r>
              <a:rPr lang="en-US" altLang="ja-JP" sz="2800" dirty="0" smtClean="0"/>
              <a:t>Red face is constrained in plane and pressed down. </a:t>
            </a:r>
            <a:endParaRPr lang="en-US" altLang="ja-JP" sz="2800" dirty="0"/>
          </a:p>
          <a:p>
            <a:r>
              <a:rPr lang="en-US" altLang="ja-JP" sz="2800" dirty="0"/>
              <a:t>Compared to ABAQUS C3D4H with the same unstructured T4 mesh.</a:t>
            </a:r>
          </a:p>
          <a:p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42" y="886391"/>
            <a:ext cx="6032004" cy="25786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250824" y="3248980"/>
                <a:ext cx="5644631" cy="132343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008000"/>
                    </a:solidFill>
                  </a:rPr>
                  <a:t>Elasto</a:t>
                </a:r>
                <a:r>
                  <a:rPr lang="en-US" altLang="ja-JP" sz="2000" b="1" dirty="0">
                    <a:solidFill>
                      <a:srgbClr val="008000"/>
                    </a:solidFill>
                  </a:rPr>
                  <a:t>-plastic</a:t>
                </a:r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>material: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err="1" smtClean="0"/>
                  <a:t>Hencky</a:t>
                </a:r>
                <a:r>
                  <a:rPr lang="en-US" altLang="ja-JP" sz="2000" dirty="0" smtClean="0"/>
                  <a:t> </a:t>
                </a:r>
                <a:r>
                  <a:rPr lang="en-US" altLang="ja-JP" sz="2000" dirty="0"/>
                  <a:t>elasticity with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en-US" altLang="ja-JP" sz="2000" dirty="0"/>
                  <a:t> </a:t>
                </a:r>
                <a:r>
                  <a:rPr lang="en-US" altLang="ja-JP" sz="2000" dirty="0" smtClean="0"/>
                  <a:t>and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altLang="ja-JP" sz="2000" dirty="0" smtClean="0"/>
                  <a:t>.</a:t>
                </a: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ja-JP" sz="2000" dirty="0" smtClean="0"/>
                  <a:t>Isotropic </a:t>
                </a:r>
                <a:r>
                  <a:rPr lang="en-US" altLang="ja-JP" sz="2000" dirty="0"/>
                  <a:t>von Mises yield criterion </a:t>
                </a:r>
                <a:r>
                  <a:rPr lang="en-US" altLang="ja-JP" sz="2000" dirty="0" smtClean="0"/>
                  <a:t>with</a:t>
                </a:r>
                <a:br>
                  <a:rPr lang="en-US" altLang="ja-JP" sz="2000" dirty="0" smtClean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000" dirty="0" smtClean="0"/>
                  <a:t>and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=0.1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(constant).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24" y="3248980"/>
                <a:ext cx="5644631" cy="1323439"/>
              </a:xfrm>
              <a:prstGeom prst="rect">
                <a:avLst/>
              </a:prstGeom>
              <a:blipFill rotWithShape="0">
                <a:blip r:embed="rId4"/>
                <a:stretch>
                  <a:fillRect l="-1080" t="-2304" b="-78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6240641" y="656934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1.2 k nodes &amp; 4.8 k </a:t>
            </a:r>
            <a:r>
              <a:rPr kumimoji="1" lang="en-US" altLang="ja-JP" dirty="0" err="1" smtClean="0"/>
              <a:t>elems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909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</a:p>
          <a:p>
            <a:pPr marL="400050" lvl="1" indent="0">
              <a:buNone/>
            </a:pPr>
            <a:r>
              <a:rPr kumimoji="1" lang="en-US" altLang="ja-JP" sz="2400" dirty="0" smtClean="0"/>
              <a:t>We want to </a:t>
            </a:r>
            <a:r>
              <a:rPr lang="en-US" altLang="ja-JP" sz="2400" dirty="0"/>
              <a:t>accurately </a:t>
            </a:r>
            <a:r>
              <a:rPr lang="en-US" altLang="ja-JP" sz="2400" dirty="0" smtClean="0"/>
              <a:t>and stably analyze</a:t>
            </a:r>
            <a:r>
              <a:rPr kumimoji="1" lang="en-US" altLang="ja-JP" sz="2400" dirty="0" smtClean="0"/>
              <a:t> 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severe large deformation </a:t>
            </a:r>
            <a:r>
              <a:rPr kumimoji="1" lang="en-US" altLang="ja-JP" sz="2400" dirty="0" smtClean="0"/>
              <a:t>of solids in </a:t>
            </a:r>
            <a:r>
              <a:rPr kumimoji="1" lang="en-US" altLang="ja-JP" sz="2400" b="1" dirty="0" smtClean="0">
                <a:solidFill>
                  <a:srgbClr val="7030A0"/>
                </a:solidFill>
              </a:rPr>
              <a:t>any shape </a:t>
            </a:r>
            <a:r>
              <a:rPr lang="en-US" altLang="ja-JP" sz="2400" dirty="0"/>
              <a:t>with finite </a:t>
            </a:r>
            <a:r>
              <a:rPr lang="en-US" altLang="ja-JP" sz="2400" dirty="0" smtClean="0"/>
              <a:t>elements.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</a:t>
            </a:r>
            <a:endParaRPr lang="en-US" altLang="ja-JP" sz="32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>
              <a:buSzPct val="100000"/>
            </a:pPr>
            <a:r>
              <a:rPr lang="en-US" altLang="ja-JP" sz="2400" dirty="0" smtClean="0">
                <a:solidFill>
                  <a:srgbClr val="FF0000"/>
                </a:solidFill>
              </a:rPr>
              <a:t>Only tetra mesh </a:t>
            </a:r>
            <a:r>
              <a:rPr lang="en-US" altLang="ja-JP" sz="2400" dirty="0" smtClean="0"/>
              <a:t>is available for arbitrary body shape.</a:t>
            </a:r>
          </a:p>
          <a:p>
            <a:pPr marL="857250" lvl="1" indent="-457200" algn="just">
              <a:buSzPct val="100000"/>
            </a:pPr>
            <a:r>
              <a:rPr lang="en-US" altLang="ja-JP" sz="2400" dirty="0" smtClean="0"/>
              <a:t>The standard 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/ 2</a:t>
            </a:r>
            <a:r>
              <a:rPr lang="en-US" altLang="ja-JP" sz="2400" baseline="30000" dirty="0" smtClean="0"/>
              <a:t>nd</a:t>
            </a:r>
            <a:r>
              <a:rPr lang="en-US" altLang="ja-JP" sz="2400" dirty="0" smtClean="0"/>
              <a:t> order tetrahedral element are poor especially when </a:t>
            </a:r>
            <a:r>
              <a:rPr lang="en-US" altLang="ja-JP" sz="2400" dirty="0" smtClean="0">
                <a:solidFill>
                  <a:srgbClr val="FF9900"/>
                </a:solidFill>
              </a:rPr>
              <a:t>incompressibility</a:t>
            </a:r>
            <a:r>
              <a:rPr lang="en-US" altLang="ja-JP" sz="2400" dirty="0" smtClean="0"/>
              <a:t> is present. Also, all the other u/p hybrid tetrahedral elements (</a:t>
            </a:r>
            <a:r>
              <a:rPr lang="en-US" altLang="ja-JP" sz="2400" dirty="0"/>
              <a:t>e.g</a:t>
            </a:r>
            <a:r>
              <a:rPr lang="en-US" altLang="ja-JP" sz="2400" dirty="0" smtClean="0"/>
              <a:t>., C3D4H, C3D10MH </a:t>
            </a:r>
            <a:r>
              <a:rPr lang="en-US" altLang="ja-JP" sz="2400" dirty="0"/>
              <a:t>in </a:t>
            </a:r>
            <a:r>
              <a:rPr lang="en-US" altLang="ja-JP" sz="2400" dirty="0" smtClean="0"/>
              <a:t>ABAQUS) have some issues:</a:t>
            </a:r>
          </a:p>
          <a:p>
            <a:pPr lvl="2" indent="-342900"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solidFill>
                  <a:srgbClr val="FF0000"/>
                </a:solidFill>
              </a:rPr>
              <a:t>pressure oscillation</a:t>
            </a:r>
            <a:r>
              <a:rPr lang="en-US" altLang="ja-JP" sz="2000" dirty="0" smtClean="0"/>
              <a:t>,</a:t>
            </a:r>
          </a:p>
          <a:p>
            <a:pPr lvl="2" indent="-342900">
              <a:buFont typeface="Wingdings" panose="05000000000000000000" pitchFamily="2" charset="2"/>
              <a:buChar char="p"/>
            </a:pPr>
            <a:r>
              <a:rPr lang="en-US" altLang="ja-JP" sz="2000" dirty="0">
                <a:solidFill>
                  <a:srgbClr val="FF0000"/>
                </a:solidFill>
              </a:rPr>
              <a:t>e</a:t>
            </a:r>
            <a:r>
              <a:rPr lang="en-US" altLang="ja-JP" sz="2000" dirty="0" smtClean="0">
                <a:solidFill>
                  <a:srgbClr val="FF0000"/>
                </a:solidFill>
              </a:rPr>
              <a:t>arly convergence failure</a:t>
            </a:r>
            <a:r>
              <a:rPr lang="en-US" altLang="ja-JP" sz="2000" dirty="0" smtClean="0"/>
              <a:t>, etc.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4032" y="5118283"/>
            <a:ext cx="860844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lvl="1" algn="ctr"/>
            <a:r>
              <a:rPr lang="en-US" altLang="ja-JP" sz="2400" dirty="0" smtClean="0"/>
              <a:t>Researches on FE formulations for 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order tetra </a:t>
            </a:r>
            <a:r>
              <a:rPr lang="en-US" altLang="ja-JP" sz="2400" dirty="0" smtClean="0"/>
              <a:t>(T4) are </a:t>
            </a:r>
            <a:br>
              <a:rPr lang="en-US" altLang="ja-JP" sz="2400" dirty="0" smtClean="0"/>
            </a:br>
            <a:r>
              <a:rPr lang="en-US" altLang="ja-JP" sz="2400" dirty="0" smtClean="0"/>
              <a:t>still active especially for </a:t>
            </a:r>
            <a:r>
              <a:rPr lang="en-US" altLang="ja-JP" sz="2400" dirty="0" smtClean="0">
                <a:solidFill>
                  <a:srgbClr val="0070C0"/>
                </a:solidFill>
              </a:rPr>
              <a:t>rubber-like</a:t>
            </a:r>
            <a:r>
              <a:rPr lang="en-US" altLang="ja-JP" sz="2400" dirty="0" smtClean="0"/>
              <a:t> or </a:t>
            </a:r>
            <a:r>
              <a:rPr lang="en-US" altLang="ja-JP" sz="2400" dirty="0" err="1" smtClean="0">
                <a:solidFill>
                  <a:srgbClr val="008000"/>
                </a:solidFill>
              </a:rPr>
              <a:t>elasto</a:t>
            </a:r>
            <a:r>
              <a:rPr lang="en-US" altLang="ja-JP" sz="2400" dirty="0" smtClean="0">
                <a:solidFill>
                  <a:srgbClr val="008000"/>
                </a:solidFill>
              </a:rPr>
              <a:t>-plastic</a:t>
            </a:r>
            <a:r>
              <a:rPr lang="en-US" altLang="ja-JP" sz="2400" dirty="0" smtClean="0"/>
              <a:t> materials.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91439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>
                <a:solidFill>
                  <a:srgbClr val="333399"/>
                </a:solidFill>
              </a:rPr>
              <a:t>Shearing &amp; Tensioning of </a:t>
            </a:r>
            <a:r>
              <a:rPr lang="en-US" altLang="ja-JP" sz="3200" dirty="0" err="1">
                <a:solidFill>
                  <a:srgbClr val="008000"/>
                </a:solidFill>
              </a:rPr>
              <a:t>Elasto</a:t>
            </a:r>
            <a:r>
              <a:rPr lang="en-US" altLang="ja-JP" sz="3200" dirty="0">
                <a:solidFill>
                  <a:srgbClr val="008000"/>
                </a:solidFill>
              </a:rPr>
              <a:t>-Plastic</a:t>
            </a:r>
            <a:r>
              <a:rPr lang="en-US" altLang="ja-JP" sz="3200" dirty="0">
                <a:solidFill>
                  <a:srgbClr val="333399"/>
                </a:solidFill>
              </a:rPr>
              <a:t> Bar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Clr>
                <a:srgbClr val="000000"/>
              </a:buClr>
              <a:buNone/>
            </a:pPr>
            <a: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  <a:b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F-bar</a:t>
            </a:r>
            <a:br>
              <a:rPr lang="en-US" altLang="ja-JP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(Equiv.</a:t>
            </a:r>
            <a:b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 </a:t>
            </a:r>
            <a:b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Strain)</a:t>
            </a:r>
            <a:endParaRPr lang="ja-JP" altLang="en-US" sz="2400" b="1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885"/>
          <a:stretch>
            <a:fillRect/>
          </a:stretch>
        </p:blipFill>
        <p:spPr>
          <a:xfrm>
            <a:off x="2555776" y="657225"/>
            <a:ext cx="5443151" cy="57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>
                <a:solidFill>
                  <a:srgbClr val="008000"/>
                </a:solidFill>
              </a:rPr>
              <a:t>Elasto</a:t>
            </a:r>
            <a:r>
              <a:rPr lang="en-US" altLang="ja-JP" sz="3600" dirty="0" smtClean="0">
                <a:solidFill>
                  <a:srgbClr val="008000"/>
                </a:solidFill>
              </a:rPr>
              <a:t>-Plastic</a:t>
            </a:r>
            <a:r>
              <a:rPr lang="en-US" altLang="ja-JP" sz="3600" dirty="0" smtClean="0"/>
              <a:t>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Plastic Strain</a:t>
            </a:r>
            <a:endParaRPr lang="en-US" altLang="ja-JP" sz="24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3"/>
          <a:stretch/>
        </p:blipFill>
        <p:spPr>
          <a:xfrm>
            <a:off x="252251" y="1000817"/>
            <a:ext cx="3932110" cy="242818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3593105"/>
            <a:ext cx="3932110" cy="278822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9"/>
          <a:stretch/>
        </p:blipFill>
        <p:spPr>
          <a:xfrm>
            <a:off x="4735344" y="952610"/>
            <a:ext cx="3840665" cy="251239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83" y="3535744"/>
            <a:ext cx="3840665" cy="284558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99592" y="604208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cxnSp>
        <p:nvCxnSpPr>
          <p:cNvPr id="12" name="直線コネクタ 11"/>
          <p:cNvCxnSpPr>
            <a:endCxn id="3" idx="2"/>
          </p:cNvCxnSpPr>
          <p:nvPr/>
        </p:nvCxnSpPr>
        <p:spPr>
          <a:xfrm>
            <a:off x="4566444" y="1000817"/>
            <a:ext cx="5208" cy="5396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220072" y="604604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/>
              <p:cNvSpPr txBox="1"/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5" name="テキスト ボックス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13544" y="4935989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4935989"/>
                <a:ext cx="133446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 rot="1147314">
            <a:off x="5104796" y="330091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There is minor oscillation.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147314">
            <a:off x="432788" y="308036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FF"/>
                </a:solidFill>
              </a:rPr>
              <a:t>Smooth distribution.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2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>
                <a:solidFill>
                  <a:srgbClr val="008000"/>
                </a:solidFill>
              </a:rPr>
              <a:t>Elasto</a:t>
            </a:r>
            <a:r>
              <a:rPr lang="en-US" altLang="ja-JP" sz="3600" dirty="0" smtClean="0">
                <a:solidFill>
                  <a:srgbClr val="008000"/>
                </a:solidFill>
              </a:rPr>
              <a:t>-Plastic</a:t>
            </a:r>
            <a:r>
              <a:rPr lang="en-US" altLang="ja-JP" sz="3600" dirty="0" smtClean="0"/>
              <a:t>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Plastic Strain</a:t>
            </a:r>
            <a:endParaRPr lang="en-US" altLang="ja-JP" sz="24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/>
          <a:stretch/>
        </p:blipFill>
        <p:spPr>
          <a:xfrm>
            <a:off x="287524" y="1268760"/>
            <a:ext cx="4248472" cy="350005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/>
          <a:stretch/>
        </p:blipFill>
        <p:spPr>
          <a:xfrm>
            <a:off x="4618893" y="1273412"/>
            <a:ext cx="4326977" cy="3559744"/>
          </a:xfrm>
          <a:prstGeom prst="rect">
            <a:avLst/>
          </a:prstGeom>
        </p:spPr>
      </p:pic>
      <p:cxnSp>
        <p:nvCxnSpPr>
          <p:cNvPr id="10" name="直線コネクタ 9"/>
          <p:cNvCxnSpPr/>
          <p:nvPr/>
        </p:nvCxnSpPr>
        <p:spPr>
          <a:xfrm>
            <a:off x="4562560" y="1232756"/>
            <a:ext cx="731" cy="3634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812483" y="434651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04048" y="434651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92923" y="5266078"/>
            <a:ext cx="6157455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Accuracy of e</a:t>
            </a:r>
            <a:r>
              <a:rPr kumimoji="1" lang="en-US" altLang="ja-JP" sz="2400" dirty="0" smtClean="0"/>
              <a:t>quivalent plastic strain seems 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no much different.</a:t>
            </a:r>
            <a:endParaRPr kumimoji="1" lang="ja-JP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47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>
                <a:solidFill>
                  <a:srgbClr val="008000"/>
                </a:solidFill>
              </a:rPr>
              <a:t>Elasto</a:t>
            </a:r>
            <a:r>
              <a:rPr lang="en-US" altLang="ja-JP" sz="3600" dirty="0" smtClean="0">
                <a:solidFill>
                  <a:srgbClr val="008000"/>
                </a:solidFill>
              </a:rPr>
              <a:t>-Plastic</a:t>
            </a:r>
            <a:r>
              <a:rPr lang="en-US" altLang="ja-JP" sz="3600" dirty="0" smtClean="0"/>
              <a:t>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97984"/>
            <a:ext cx="3932110" cy="239501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98772"/>
            <a:ext cx="3932110" cy="278822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857064"/>
            <a:ext cx="3851315" cy="254186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3523976"/>
            <a:ext cx="3851315" cy="2854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44" y="2348880"/>
                <a:ext cx="134004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-2321" y="4951016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=1.0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21" y="4951016"/>
                <a:ext cx="1334468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コネクタ 11"/>
          <p:cNvCxnSpPr/>
          <p:nvPr/>
        </p:nvCxnSpPr>
        <p:spPr>
          <a:xfrm>
            <a:off x="4566444" y="1000817"/>
            <a:ext cx="5208" cy="53968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81415" y="6042086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220072" y="604604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 rot="1147314">
            <a:off x="432788" y="3080369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FF"/>
                </a:solidFill>
              </a:rPr>
              <a:t>Smooth distribution.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147314">
            <a:off x="5104796" y="3300911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FF"/>
                </a:solidFill>
              </a:rPr>
              <a:t>There is major oscillation.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7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Shearing &amp; Tensioning of </a:t>
            </a:r>
            <a:r>
              <a:rPr lang="en-US" altLang="ja-JP" sz="3600" dirty="0" err="1" smtClean="0">
                <a:solidFill>
                  <a:srgbClr val="008000"/>
                </a:solidFill>
              </a:rPr>
              <a:t>Elasto</a:t>
            </a:r>
            <a:r>
              <a:rPr lang="en-US" altLang="ja-JP" sz="3600" dirty="0" smtClean="0">
                <a:solidFill>
                  <a:srgbClr val="008000"/>
                </a:solidFill>
              </a:rPr>
              <a:t>-Plastic</a:t>
            </a:r>
            <a:r>
              <a:rPr lang="en-US" altLang="ja-JP" sz="3600" dirty="0" smtClean="0"/>
              <a:t> Bar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5" name="スライド番号プレースホルダー 3"/>
          <p:cNvSpPr txBox="1">
            <a:spLocks/>
          </p:cNvSpPr>
          <p:nvPr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endParaRPr lang="en-US" altLang="ja-JP" sz="2800" dirty="0"/>
          </a:p>
          <a:p>
            <a:pPr marL="0" lvl="0" indent="0" algn="ctr">
              <a:buClr>
                <a:srgbClr val="000000"/>
              </a:buClr>
              <a:buNone/>
            </a:pPr>
            <a:endParaRPr kumimoji="1" lang="ja-JP" altLang="en-US" sz="28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/>
          <a:stretch/>
        </p:blipFill>
        <p:spPr>
          <a:xfrm>
            <a:off x="259819" y="1016732"/>
            <a:ext cx="4276177" cy="352839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3"/>
          <a:stretch/>
        </p:blipFill>
        <p:spPr>
          <a:xfrm>
            <a:off x="4619351" y="1016732"/>
            <a:ext cx="4333429" cy="35376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=2.0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59" y="2776985"/>
                <a:ext cx="133446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コネクタ 8"/>
          <p:cNvCxnSpPr/>
          <p:nvPr/>
        </p:nvCxnSpPr>
        <p:spPr>
          <a:xfrm>
            <a:off x="4562560" y="1232756"/>
            <a:ext cx="731" cy="36346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1476093" y="5266078"/>
            <a:ext cx="619111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/>
              <a:t>F-barES-FEM-T4 is pressure oscillation free</a:t>
            </a:r>
            <a:br>
              <a:rPr lang="en-US" altLang="ja-JP" sz="2400" dirty="0" smtClean="0"/>
            </a:br>
            <a:r>
              <a:rPr lang="en-US" altLang="ja-JP" sz="2400" dirty="0" smtClean="0"/>
              <a:t>in elastoplastic analysis.</a:t>
            </a:r>
            <a:endParaRPr kumimoji="1" lang="ja-JP" altLang="en-US" sz="2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20495" y="434651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F-barES-FEM-T4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04048" y="4346516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ABAQUS C3D4H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8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3600" dirty="0" smtClean="0"/>
              <a:t>Twist of Rubber/</a:t>
            </a:r>
            <a:r>
              <a:rPr lang="en-US" altLang="ja-JP" sz="3600" dirty="0" err="1" smtClean="0"/>
              <a:t>Aluminium</a:t>
            </a:r>
            <a:r>
              <a:rPr lang="en-US" altLang="ja-JP" sz="3600" dirty="0" smtClean="0"/>
              <a:t> Composite Plate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9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 smtClean="0"/>
                  <a:t>Bottom face is perfectly constrained.</a:t>
                </a:r>
              </a:p>
              <a:p>
                <a:r>
                  <a:rPr lang="en-US" altLang="ja-JP" sz="2400" dirty="0" smtClean="0"/>
                  <a:t>Top face is constrained in the plane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 and twisted 360 deg. </a:t>
                </a:r>
                <a:r>
                  <a:rPr lang="en-US" altLang="ja-JP" sz="2400" dirty="0"/>
                  <a:t>a</a:t>
                </a:r>
                <a:r>
                  <a:rPr lang="en-US" altLang="ja-JP" sz="2400" dirty="0" smtClean="0"/>
                  <a:t>round the vertical axis.</a:t>
                </a:r>
              </a:p>
              <a:p>
                <a:r>
                  <a:rPr lang="en-US" altLang="ja-JP" sz="2400" dirty="0" smtClean="0"/>
                  <a:t>Calculated by F-barES-FEM-T4 only. (Just a demo.)</a:t>
                </a:r>
              </a:p>
              <a:p>
                <a:r>
                  <a:rPr lang="en-US" altLang="ja-JP" sz="2400" dirty="0" smtClean="0"/>
                  <a:t>Multiple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altLang="ja-JP" sz="2400" dirty="0" smtClean="0"/>
                  <a:t>s at edges on the material interface.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b="-35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/>
          <p:cNvSpPr txBox="1"/>
          <p:nvPr/>
        </p:nvSpPr>
        <p:spPr>
          <a:xfrm>
            <a:off x="6240641" y="656934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 k nodes &amp; 14 k </a:t>
            </a:r>
            <a:r>
              <a:rPr kumimoji="1" lang="en-US" altLang="ja-JP" dirty="0" err="1" smtClean="0"/>
              <a:t>elems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6240641" y="1424540"/>
                <a:ext cx="2718048" cy="286232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008000"/>
                    </a:solidFill>
                  </a:rPr>
                  <a:t>[</a:t>
                </a:r>
                <a:r>
                  <a:rPr lang="en-US" altLang="ja-JP" sz="2000" b="1" dirty="0" err="1" smtClean="0">
                    <a:solidFill>
                      <a:srgbClr val="008000"/>
                    </a:solidFill>
                  </a:rPr>
                  <a:t>Aluminium</a:t>
                </a:r>
                <a:r>
                  <a:rPr lang="en-US" altLang="ja-JP" sz="2000" b="1" dirty="0">
                    <a:solidFill>
                      <a:srgbClr val="008000"/>
                    </a:solidFill>
                  </a:rPr>
                  <a:t>]</a:t>
                </a:r>
                <a:endParaRPr lang="en-US" altLang="ja-JP" sz="2000" dirty="0" smtClean="0"/>
              </a:p>
              <a:p>
                <a:r>
                  <a:rPr lang="en-US" altLang="ja-JP" sz="2000" dirty="0" err="1" smtClean="0"/>
                  <a:t>Hencky</a:t>
                </a:r>
                <a:r>
                  <a:rPr lang="en-US" altLang="ja-JP" sz="2000" dirty="0" smtClean="0"/>
                  <a:t> elasticity:</a:t>
                </a:r>
                <a:br>
                  <a:rPr lang="en-US" altLang="ja-JP" sz="2000" dirty="0" smtClean="0"/>
                </a:br>
                <a:r>
                  <a:rPr lang="ja-JP" altLang="en-US" sz="2000" dirty="0"/>
                  <a:t>　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=70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 smtClean="0"/>
                  <a:t>，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r>
                  <a:rPr lang="en-US" altLang="ja-JP" sz="2000" dirty="0" smtClean="0"/>
                  <a:t>.</a:t>
                </a:r>
              </a:p>
              <a:p>
                <a:r>
                  <a:rPr lang="en-US" altLang="ja-JP" sz="2000" dirty="0" smtClean="0"/>
                  <a:t>Isotropic von Mises plasticity:</a:t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altLang="ja-JP" sz="2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MPa</m:t>
                    </m:r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ja-JP" altLang="en-US" sz="2000" dirty="0" smtClean="0"/>
                  <a:t>，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r>
                      <a:rPr lang="en-US" altLang="ja-JP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=0.7 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GPa</m:t>
                    </m:r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 smtClean="0"/>
                  <a:t>(const.),</a:t>
                </a:r>
                <a:r>
                  <a:rPr lang="en-US" altLang="ja-JP" sz="2000" dirty="0"/>
                  <a:t/>
                </a:r>
                <a:br>
                  <a:rPr lang="en-US" altLang="ja-JP" sz="2000" dirty="0"/>
                </a:br>
                <a:r>
                  <a:rPr lang="ja-JP" altLang="en-US" sz="2000" dirty="0" smtClean="0"/>
                  <a:t>　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=2)</m:t>
                    </m:r>
                  </m:oMath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641" y="1424540"/>
                <a:ext cx="2718048" cy="2862322"/>
              </a:xfrm>
              <a:prstGeom prst="rect">
                <a:avLst/>
              </a:prstGeom>
              <a:blipFill>
                <a:blip r:embed="rId4"/>
                <a:stretch>
                  <a:fillRect l="-2466" t="-1066" r="-4709" b="-17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57" y="651338"/>
            <a:ext cx="3879299" cy="3749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264652" y="1876203"/>
                <a:ext cx="2160240" cy="195899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 smtClean="0">
                    <a:solidFill>
                      <a:srgbClr val="0000CC"/>
                    </a:solidFill>
                  </a:rPr>
                  <a:t>[Rubber]</a:t>
                </a:r>
                <a:endParaRPr lang="en-US" altLang="ja-JP" sz="2000" dirty="0" smtClean="0"/>
              </a:p>
              <a:p>
                <a:pPr/>
                <a:r>
                  <a:rPr lang="en-US" altLang="ja-JP" sz="2000" dirty="0" smtClean="0"/>
                  <a:t>Neo-Hook</a:t>
                </a:r>
                <a:br>
                  <a:rPr lang="en-US" altLang="ja-JP" sz="2000" dirty="0" smtClean="0"/>
                </a:br>
                <a:r>
                  <a:rPr lang="en-US" altLang="ja-JP" sz="2000" dirty="0" err="1" smtClean="0"/>
                  <a:t>Hyperelasticity</a:t>
                </a:r>
                <a:r>
                  <a:rPr lang="en-US" altLang="ja-JP" sz="2000" dirty="0"/>
                  <a:t>:</a:t>
                </a:r>
                <a:r>
                  <a:rPr lang="en-US" altLang="ja-JP" sz="2000" dirty="0" smtClean="0"/>
                  <a:t/>
                </a:r>
                <a:br>
                  <a:rPr lang="en-US" altLang="ja-JP" sz="2000" dirty="0" smtClean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p>
                    </m:s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000" b="0" i="0" smtClean="0">
                        <a:latin typeface="Cambria Math" panose="02040503050406030204" pitchFamily="18" charset="0"/>
                      </a:rPr>
                      <m:t>MP</m:t>
                    </m:r>
                    <m:r>
                      <m:rPr>
                        <m:sty m:val="p"/>
                      </m:rPr>
                      <a:rPr lang="en-US" altLang="ja-JP" sz="200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altLang="ja-JP" sz="2000" dirty="0" smtClean="0"/>
                  <a:t>,</a:t>
                </a:r>
                <a:r>
                  <a:rPr lang="en-US" altLang="ja-JP" sz="2000" dirty="0"/>
                  <a:t/>
                </a:r>
                <a:br>
                  <a:rPr lang="en-US" altLang="ja-JP" sz="20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000" b="0" i="0" smtClean="0"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=0.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49,</m:t>
                      </m:r>
                    </m:oMath>
                    <m:oMath xmlns:m="http://schemas.openxmlformats.org/officeDocument/2006/math"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=1)</m:t>
                      </m:r>
                    </m:oMath>
                  </m:oMathPara>
                </a14:m>
                <a:endParaRPr lang="en-US" altLang="ja-JP" sz="2000" b="0" dirty="0" smtClean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52" y="1876203"/>
                <a:ext cx="2160240" cy="1958998"/>
              </a:xfrm>
              <a:prstGeom prst="rect">
                <a:avLst/>
              </a:prstGeom>
              <a:blipFill>
                <a:blip r:embed="rId6"/>
                <a:stretch>
                  <a:fillRect l="-2817" t="-1558" b="-28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30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Twist of Rubber/</a:t>
            </a:r>
            <a:r>
              <a:rPr lang="en-US" altLang="ja-JP" sz="3200" dirty="0" err="1"/>
              <a:t>Aluminium</a:t>
            </a:r>
            <a:r>
              <a:rPr lang="en-US" altLang="ja-JP" sz="3200" dirty="0"/>
              <a:t> Composite </a:t>
            </a:r>
            <a:r>
              <a:rPr lang="en-US" altLang="ja-JP" sz="3200" dirty="0" smtClean="0"/>
              <a:t>Plate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epl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003" y="623888"/>
            <a:ext cx="6956425" cy="5773737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6944960" y="4833156"/>
            <a:ext cx="98296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Seems</a:t>
            </a:r>
            <a:br>
              <a:rPr lang="en-US" altLang="ja-JP" sz="2000" dirty="0" smtClean="0"/>
            </a:br>
            <a:r>
              <a:rPr lang="en-US" altLang="ja-JP" sz="2000" dirty="0" smtClean="0"/>
              <a:t>valid.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623888"/>
            <a:ext cx="1539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ES-FEM-T4</a:t>
            </a:r>
            <a: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</a:t>
            </a:r>
            <a:br>
              <a:rPr lang="en-US" altLang="ja-JP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Plastic</a:t>
            </a:r>
            <a:br>
              <a:rPr lang="en-US" altLang="ja-JP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</a:t>
            </a:r>
            <a:endParaRPr lang="ja-JP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2977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Twist of Rubber/</a:t>
            </a:r>
            <a:r>
              <a:rPr lang="en-US" altLang="ja-JP" sz="3200" dirty="0" err="1"/>
              <a:t>Aluminium</a:t>
            </a:r>
            <a:r>
              <a:rPr lang="en-US" altLang="ja-JP" sz="3200" dirty="0"/>
              <a:t> Composite Plate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5" name="pressure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8003" y="620688"/>
            <a:ext cx="6956425" cy="5773737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6869105" y="4365104"/>
            <a:ext cx="1383712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No</a:t>
            </a:r>
            <a:br>
              <a:rPr lang="en-US" altLang="ja-JP" sz="2000" dirty="0" smtClean="0"/>
            </a:br>
            <a:r>
              <a:rPr lang="en-US" altLang="ja-JP" sz="2000" dirty="0" smtClean="0"/>
              <a:t>pressure</a:t>
            </a:r>
            <a:br>
              <a:rPr lang="en-US" altLang="ja-JP" sz="2000" dirty="0" smtClean="0"/>
            </a:br>
            <a:r>
              <a:rPr lang="en-US" altLang="ja-JP" sz="2000" dirty="0" smtClean="0"/>
              <a:t>oscillation.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623888"/>
            <a:ext cx="15392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 of</a:t>
            </a:r>
            <a:b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F-bar</a:t>
            </a:r>
            <a: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ES-FEM-T4</a:t>
            </a:r>
            <a:br>
              <a:rPr lang="en-US" altLang="ja-JP" sz="2000" b="1" i="1" u="sng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000" b="1" i="1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000" b="1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</a:t>
            </a:r>
            <a:endParaRPr lang="ja-JP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41567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Twist of Rubber/</a:t>
            </a:r>
            <a:r>
              <a:rPr lang="en-US" altLang="ja-JP" sz="3200" dirty="0" err="1"/>
              <a:t>Aluminium</a:t>
            </a:r>
            <a:r>
              <a:rPr lang="en-US" altLang="ja-JP" sz="3200" dirty="0"/>
              <a:t> Composite Plate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5" name="F_yz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56" y="620688"/>
            <a:ext cx="6956425" cy="577373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6536356" y="4509914"/>
                <a:ext cx="2464136" cy="165539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 smtClean="0"/>
                  <a:t>Discontinuous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𝑦𝑧</m:t>
                        </m:r>
                      </m:sub>
                    </m:sSub>
                  </m:oMath>
                </a14:m>
                <a:r>
                  <a:rPr lang="en-US" altLang="ja-JP" sz="2000" dirty="0" smtClean="0"/>
                  <a:t>.</a:t>
                </a:r>
                <a:br>
                  <a:rPr lang="en-US" altLang="ja-JP" sz="20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⇑</m:t>
                      </m:r>
                    </m:oMath>
                  </m:oMathPara>
                </a14:m>
                <a:endParaRPr lang="en-US" altLang="ja-JP" sz="2000" dirty="0" smtClean="0"/>
              </a:p>
              <a:p>
                <a:pPr algn="ctr"/>
                <a:r>
                  <a:rPr lang="en-US" altLang="ja-JP" sz="2000" dirty="0" smtClean="0"/>
                  <a:t>No strain smoothing</a:t>
                </a:r>
                <a:br>
                  <a:rPr lang="en-US" altLang="ja-JP" sz="2000" dirty="0" smtClean="0"/>
                </a:br>
                <a:r>
                  <a:rPr lang="en-US" altLang="ja-JP" sz="2000" dirty="0" smtClean="0"/>
                  <a:t>across </a:t>
                </a:r>
                <a:br>
                  <a:rPr lang="en-US" altLang="ja-JP" sz="2000" dirty="0" smtClean="0"/>
                </a:br>
                <a:r>
                  <a:rPr lang="en-US" altLang="ja-JP" sz="2000" dirty="0" smtClean="0"/>
                  <a:t>material interfaces.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356" y="4509914"/>
                <a:ext cx="2464136" cy="1655390"/>
              </a:xfrm>
              <a:prstGeom prst="rect">
                <a:avLst/>
              </a:prstGeom>
              <a:blipFill>
                <a:blip r:embed="rId5"/>
                <a:stretch>
                  <a:fillRect l="-2228" t="-2214" r="-2228" b="-59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0" y="623888"/>
                <a:ext cx="1694695" cy="2274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Result of</a:t>
                </a:r>
              </a:p>
              <a:p>
                <a:pPr/>
                <a: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F-bar</a:t>
                </a:r>
                <a:b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ES-FEM-T4</a:t>
                </a:r>
                <a:br>
                  <a:rPr lang="en-US" altLang="ja-JP" sz="2000" b="1" i="1" u="sng" kern="0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000" b="1" i="1" u="sng" kern="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ja-JP" sz="2000" b="1" i="1" u="sng" kern="0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000" b="1" i="1" kern="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Deformation</a:t>
                </a:r>
                <a:br>
                  <a:rPr lang="en-US" altLang="ja-JP" sz="2000" b="1" i="1" kern="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000" b="1" i="1" kern="0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Gradient</a:t>
                </a:r>
                <a:r>
                  <a:rPr lang="en-US" altLang="ja-JP" sz="2000" b="1" i="1" kern="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/>
                </a:r>
                <a:br>
                  <a:rPr lang="en-US" altLang="ja-JP" sz="2000" b="1" i="1" kern="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000" b="1" i="1" kern="0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b="1" i="1" kern="0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ja-JP" sz="2000" b="1" i="1" kern="0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𝒚𝒛</m:t>
                          </m:r>
                        </m:sub>
                      </m:sSub>
                    </m:oMath>
                  </m:oMathPara>
                </a14:m>
                <a:endParaRPr lang="ja-JP" altLang="en-US" sz="2000" kern="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3888"/>
                <a:ext cx="1694695" cy="2274918"/>
              </a:xfrm>
              <a:prstGeom prst="rect">
                <a:avLst/>
              </a:prstGeom>
              <a:blipFill>
                <a:blip r:embed="rId6"/>
                <a:stretch>
                  <a:fillRect l="-3957" t="-1337" r="-5036" b="-16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95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</a:p>
          <a:p>
            <a:pPr marL="0" indent="0" algn="ctr">
              <a:buNone/>
            </a:pPr>
            <a:endParaRPr lang="ja-JP" altLang="en-US" sz="4000" dirty="0"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55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b="1" dirty="0" smtClean="0">
                <a:latin typeface="Comic Sans MS" panose="030F0702030302020204" pitchFamily="66" charset="0"/>
              </a:rPr>
              <a:t>An Example for Rubber-like Material</a:t>
            </a:r>
            <a:endParaRPr kumimoji="1" lang="ja-JP" altLang="en-US" sz="36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sz="2400" dirty="0" smtClean="0"/>
                  <a:t>Material: neo-</a:t>
                </a:r>
                <a:r>
                  <a:rPr kumimoji="1" lang="en-US" altLang="ja-JP" sz="2400" dirty="0" err="1" smtClean="0"/>
                  <a:t>Hookean</a:t>
                </a:r>
                <a:r>
                  <a:rPr kumimoji="1" lang="en-US" altLang="ja-JP" sz="2400" dirty="0" smtClean="0"/>
                  <a:t> </a:t>
                </a:r>
                <a:r>
                  <a:rPr kumimoji="1" lang="en-US" altLang="ja-JP" sz="2400" b="1" dirty="0" err="1" smtClean="0">
                    <a:solidFill>
                      <a:srgbClr val="0070C0"/>
                    </a:solidFill>
                  </a:rPr>
                  <a:t>hyperelastic</a:t>
                </a:r>
                <a:r>
                  <a:rPr kumimoji="1" lang="en-US" altLang="ja-JP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7"/>
                <a:stretch>
                  <a:fillRect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5143679"/>
            <a:ext cx="3492944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b="1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order hybrid T4 (C3D4H)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Pressure oscillation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9952" y="5143679"/>
            <a:ext cx="5022209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b="1" u="sng" dirty="0" smtClean="0"/>
              <a:t>2</a:t>
            </a:r>
            <a:r>
              <a:rPr kumimoji="1" lang="en-US" altLang="ja-JP" sz="2000" b="1" u="sng" baseline="30000" dirty="0" smtClean="0"/>
              <a:t>nd</a:t>
            </a:r>
            <a:r>
              <a:rPr kumimoji="1" lang="en-US" altLang="ja-JP" sz="2000" b="1" u="sng" dirty="0" smtClean="0"/>
              <a:t> order modified hybrid T10 (C3D10MH)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shear/volumetric locking</a:t>
            </a:r>
            <a:endParaRPr kumimoji="1" lang="en-US" altLang="ja-JP" sz="2000" dirty="0" smtClean="0"/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en-US" altLang="ja-JP" sz="2000" dirty="0" smtClean="0"/>
              <a:t>Low interpolation accuracy</a:t>
            </a:r>
            <a:br>
              <a:rPr lang="en-US" altLang="ja-JP" sz="2000" dirty="0" smtClean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en-US" altLang="ja-JP" sz="2000" dirty="0"/>
              <a:t>Early </a:t>
            </a:r>
            <a:r>
              <a:rPr lang="en-US" altLang="ja-JP" sz="2000" dirty="0" smtClean="0"/>
              <a:t>convergence failure</a:t>
            </a:r>
            <a:endParaRPr kumimoji="1" lang="ja-JP" altLang="en-US" sz="2000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818575" y="4436355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# of Nodes is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almost the same.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524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Benefits and Drawbacks of F-barES-FEM-T4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Benefits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ja-JP" altLang="en-US" dirty="0"/>
              <a:t> </a:t>
            </a:r>
            <a:r>
              <a:rPr lang="en-US" altLang="ja-JP" dirty="0" smtClean="0"/>
              <a:t>Locking-free with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order tetra meshes.</a:t>
            </a:r>
          </a:p>
          <a:p>
            <a:pPr marL="457200" lvl="1" indent="0">
              <a:buClr>
                <a:srgbClr val="0000CC"/>
              </a:buClr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 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difficulty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in severe strain or contact </a:t>
            </a:r>
            <a:r>
              <a:rPr lang="en-US" altLang="ja-JP" sz="2400" dirty="0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No increase in DOF.</a:t>
            </a:r>
          </a:p>
          <a:p>
            <a:pPr marL="457200" lvl="1" indent="0">
              <a:buClr>
                <a:srgbClr val="0000CC"/>
              </a:buClr>
              <a:buNone/>
            </a:pP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     Purely displacement-based formulation.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rgbClr val="00CC88"/>
                </a:solidFill>
              </a:rPr>
              <a:t>No restriction of material constitutive model.</a:t>
            </a:r>
            <a:br>
              <a:rPr lang="en-US" altLang="ja-JP" dirty="0" smtClean="0">
                <a:solidFill>
                  <a:srgbClr val="00CC88"/>
                </a:solidFill>
              </a:rPr>
            </a:b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Pressure dependent models are acceptable. </a:t>
            </a:r>
            <a:endParaRPr lang="en-US" altLang="ja-JP" sz="24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en-US" altLang="ja-JP" dirty="0" smtClean="0"/>
              <a:t> </a:t>
            </a:r>
            <a:r>
              <a:rPr lang="en-US" altLang="ja-JP" dirty="0" smtClean="0">
                <a:solidFill>
                  <a:srgbClr val="00CC88"/>
                </a:solidFill>
              </a:rPr>
              <a:t>Less </a:t>
            </a:r>
            <a:r>
              <a:rPr lang="en-US" altLang="ja-JP" dirty="0">
                <a:solidFill>
                  <a:srgbClr val="00CC88"/>
                </a:solidFill>
              </a:rPr>
              <a:t>corner </a:t>
            </a:r>
            <a:r>
              <a:rPr lang="en-US" altLang="ja-JP" dirty="0" smtClean="0">
                <a:solidFill>
                  <a:srgbClr val="00CC88"/>
                </a:solidFill>
              </a:rPr>
              <a:t>locking and pressure oscillation.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altLang="ja-JP" sz="1000" dirty="0" smtClean="0"/>
          </a:p>
          <a:p>
            <a:pPr marL="57150" indent="0">
              <a:buClr>
                <a:srgbClr val="0000CC"/>
              </a:buClr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  <a:endParaRPr lang="en-US" altLang="ja-JP" sz="36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Clr>
                <a:srgbClr val="0000CC"/>
              </a:buClr>
              <a:buNone/>
            </a:pPr>
            <a:r>
              <a:rPr lang="en-US" altLang="ja-JP" sz="2800" b="1" dirty="0" smtClean="0">
                <a:solidFill>
                  <a:srgbClr val="FF0000"/>
                </a:solidFill>
              </a:rPr>
              <a:t>     ✗ </a:t>
            </a:r>
            <a:r>
              <a:rPr lang="en-US" altLang="ja-JP" sz="2800" dirty="0" smtClean="0"/>
              <a:t>The more cyclic smoothing necessitates </a:t>
            </a:r>
            <a:br>
              <a:rPr lang="en-US" altLang="ja-JP" sz="2800" dirty="0" smtClean="0"/>
            </a:br>
            <a:r>
              <a:rPr lang="en-US" altLang="ja-JP" sz="2800" dirty="0" smtClean="0"/>
              <a:t>          the more CPU time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due to the </a:t>
            </a:r>
            <a:r>
              <a:rPr lang="en-US" altLang="ja-JP" sz="2800" dirty="0" smtClean="0">
                <a:solidFill>
                  <a:srgbClr val="C00000"/>
                </a:solidFill>
              </a:rPr>
              <a:t>wider bandwidth.</a:t>
            </a:r>
            <a:endParaRPr lang="en-US" altLang="ja-JP" sz="2800" i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43908" y="4401108"/>
            <a:ext cx="5148571" cy="400110"/>
          </a:xfrm>
          <a:prstGeom prst="rect">
            <a:avLst/>
          </a:prstGeom>
          <a:solidFill>
            <a:srgbClr val="00CC88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More accurate than Selective</a:t>
            </a:r>
            <a:r>
              <a:rPr lang="en-US" altLang="ja-JP" sz="2000" dirty="0" smtClean="0"/>
              <a:t> </a:t>
            </a:r>
            <a:r>
              <a:rPr kumimoji="1" lang="en-US" altLang="ja-JP" sz="2000" dirty="0" smtClean="0"/>
              <a:t>ES/NS-FEM!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43908" y="5929163"/>
            <a:ext cx="5148571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solidFill>
                  <a:schemeClr val="bg1"/>
                </a:solidFill>
              </a:rPr>
              <a:t>Slower than Selective</a:t>
            </a:r>
            <a:r>
              <a:rPr lang="en-US" altLang="ja-JP" sz="2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ES/NS-FEM…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FYI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 algn="ctr">
              <a:buNone/>
            </a:pPr>
            <a:r>
              <a:rPr kumimoji="1" lang="en-US" altLang="ja-JP" sz="2800" dirty="0" smtClean="0"/>
              <a:t>If you are interested in </a:t>
            </a:r>
            <a:r>
              <a:rPr kumimoji="1" lang="en-US" altLang="ja-JP" sz="2800" dirty="0" smtClean="0">
                <a:solidFill>
                  <a:srgbClr val="FF00FF"/>
                </a:solidFill>
              </a:rPr>
              <a:t>F-barES-FEM-T4</a:t>
            </a:r>
            <a:r>
              <a:rPr kumimoji="1" lang="en-US" altLang="ja-JP" sz="2800" dirty="0" smtClean="0"/>
              <a:t>,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please refer to the following paper:</a:t>
            </a:r>
          </a:p>
          <a:p>
            <a:pPr marL="0" indent="0" algn="just">
              <a:buNone/>
            </a:pPr>
            <a:r>
              <a:rPr kumimoji="1" lang="en-US" altLang="ja-JP" sz="1400" dirty="0" smtClean="0"/>
              <a:t/>
            </a:r>
            <a:br>
              <a:rPr kumimoji="1" lang="en-US" altLang="ja-JP" sz="1400" dirty="0" smtClean="0"/>
            </a:br>
            <a:r>
              <a:rPr kumimoji="1" lang="en-US" altLang="ja-JP" sz="2400" dirty="0" smtClean="0"/>
              <a:t>“F-bar </a:t>
            </a:r>
            <a:r>
              <a:rPr lang="en-US" altLang="ja-JP" sz="2400" dirty="0" smtClean="0"/>
              <a:t>aided </a:t>
            </a:r>
            <a:r>
              <a:rPr lang="en-US" altLang="ja-JP" sz="2400" dirty="0"/>
              <a:t>edge-based smoothed finite element method using tetrahedral elements for finite deformation analysis of nearly incompressible solids, </a:t>
            </a:r>
            <a:r>
              <a:rPr lang="en-US" altLang="ja-JP" sz="2400" i="1" dirty="0"/>
              <a:t>International Journal for Numerical Methods in </a:t>
            </a:r>
            <a:r>
              <a:rPr lang="en-US" altLang="ja-JP" sz="2400" i="1" dirty="0" smtClean="0"/>
              <a:t>Engineering (</a:t>
            </a:r>
            <a:r>
              <a:rPr lang="en-US" altLang="ja-JP" sz="2400" b="1" i="1" dirty="0" smtClean="0"/>
              <a:t>IJNME</a:t>
            </a:r>
            <a:r>
              <a:rPr lang="en-US" altLang="ja-JP" sz="2400" i="1" dirty="0" smtClean="0"/>
              <a:t>), </a:t>
            </a:r>
            <a:r>
              <a:rPr lang="en-US" altLang="ja-JP" sz="2400" b="1" dirty="0"/>
              <a:t>Jul. 2016</a:t>
            </a:r>
            <a:r>
              <a:rPr lang="en-US" altLang="ja-JP" sz="2400" dirty="0"/>
              <a:t>. 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89832" y="4617132"/>
            <a:ext cx="475322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Thank you for your kind attention!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6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 smtClean="0"/>
              <a:t>An Example for Rubber-like Material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kumimoji="1" lang="en-US" altLang="ja-JP" sz="2400" dirty="0" smtClean="0"/>
                  <a:t>Material: neo-</a:t>
                </a:r>
                <a:r>
                  <a:rPr kumimoji="1" lang="en-US" altLang="ja-JP" sz="2400" dirty="0" err="1" smtClean="0"/>
                  <a:t>Hookean</a:t>
                </a:r>
                <a:r>
                  <a:rPr kumimoji="1" lang="en-US" altLang="ja-JP" sz="2400" dirty="0" smtClean="0"/>
                  <a:t> </a:t>
                </a:r>
                <a:r>
                  <a:rPr kumimoji="1" lang="en-US" altLang="ja-JP" sz="2400" b="1" dirty="0" err="1" smtClean="0">
                    <a:solidFill>
                      <a:srgbClr val="0070C0"/>
                    </a:solidFill>
                  </a:rPr>
                  <a:t>hyperelastic</a:t>
                </a:r>
                <a:r>
                  <a:rPr kumimoji="1" lang="en-US" altLang="ja-JP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5"/>
                <a:stretch>
                  <a:fillRect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7784" y="5150222"/>
            <a:ext cx="3550652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Selective ES/NS-FEM-T4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shear/volumetric locking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ressure oscillation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orner locking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027098" y="5236738"/>
            <a:ext cx="4968956" cy="1015663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Selective ES/NS-FEM-T4 is not bad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 ABAQUS C3D4H.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Yet, it still has major issues…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55485" y="2625531"/>
            <a:ext cx="2249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# of Nodes is </a:t>
            </a:r>
            <a:br>
              <a:rPr kumimoji="1" lang="en-US" altLang="ja-JP" dirty="0" smtClean="0"/>
            </a:br>
            <a:r>
              <a:rPr lang="en-US" altLang="ja-JP" dirty="0" smtClean="0"/>
              <a:t>exactly </a:t>
            </a:r>
            <a:r>
              <a:rPr kumimoji="1" lang="en-US" altLang="ja-JP" dirty="0" smtClean="0"/>
              <a:t>the same</a:t>
            </a:r>
            <a:br>
              <a:rPr kumimoji="1" lang="en-US" altLang="ja-JP" dirty="0" smtClean="0"/>
            </a:br>
            <a:r>
              <a:rPr kumimoji="1" lang="en-US" altLang="ja-JP" dirty="0" smtClean="0"/>
              <a:t>as the C3D4H case.</a:t>
            </a:r>
            <a:endParaRPr kumimoji="1" lang="ja-JP" altLang="en-US" dirty="0"/>
          </a:p>
        </p:txBody>
      </p:sp>
      <p:pic>
        <p:nvPicPr>
          <p:cNvPr id="6" name="sfem6-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3950" y="1017196"/>
            <a:ext cx="431825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09959" y="1124744"/>
            <a:ext cx="8712968" cy="2592288"/>
          </a:xfrm>
          <a:prstGeom prst="roundRect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Propose a new type of S-FEM,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32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F-barES-FEM-T4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resolve the </a:t>
            </a:r>
            <a:r>
              <a:rPr lang="en-US" altLang="ja-JP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pressure oscillation</a:t>
            </a:r>
            <a: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ja-JP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the </a:t>
            </a:r>
            <a:r>
              <a:rPr lang="en-US" altLang="ja-JP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corner locking 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issues</a:t>
            </a:r>
            <a:b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altLang="ja-JP" sz="3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hyperelastic</a:t>
            </a:r>
            <a:r>
              <a:rPr lang="en-US" altLang="ja-JP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elastoplastic materials.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8786" y="4041068"/>
            <a:ext cx="8175315" cy="17235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Methods: Quick introduction of F-barES-FEM-T4</a:t>
            </a: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kumimoji="1" lang="en-US" altLang="ja-JP" sz="2800" dirty="0" smtClean="0"/>
              <a:t>Results</a:t>
            </a:r>
            <a:r>
              <a:rPr lang="en-US" altLang="ja-JP" sz="2800" dirty="0" smtClean="0"/>
              <a:t>: A few example analyses</a:t>
            </a:r>
            <a:endParaRPr lang="en-US" altLang="ja-JP" sz="2800" dirty="0"/>
          </a:p>
          <a:p>
            <a:pPr marL="457200" indent="-457200"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altLang="ja-JP" sz="2800" dirty="0" smtClean="0"/>
              <a:t>Summary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8670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4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Methods</a:t>
            </a:r>
            <a:r>
              <a:rPr kumimoji="1" lang="en-US" altLang="ja-JP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kumimoji="1" lang="en-US" altLang="ja-JP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kumimoji="1" lang="en-US" altLang="ja-JP" sz="1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buNone/>
            </a:pPr>
            <a:r>
              <a:rPr kumimoji="1" lang="en-US" altLang="ja-JP" b="1" dirty="0" smtClean="0">
                <a:latin typeface="+mj-lt"/>
              </a:rPr>
              <a:t>Quick introduction of F-barES-FEM-T4</a:t>
            </a:r>
            <a:br>
              <a:rPr kumimoji="1" lang="en-US" altLang="ja-JP" b="1" dirty="0" smtClean="0">
                <a:latin typeface="+mj-lt"/>
              </a:rPr>
            </a:br>
            <a:r>
              <a:rPr kumimoji="1" lang="en-US" altLang="ja-JP" sz="1400" b="1" dirty="0" smtClean="0">
                <a:latin typeface="+mj-lt"/>
              </a:rPr>
              <a:t/>
            </a:r>
            <a:br>
              <a:rPr kumimoji="1" lang="en-US" altLang="ja-JP" sz="1400" b="1" dirty="0" smtClean="0">
                <a:latin typeface="+mj-lt"/>
              </a:rPr>
            </a:br>
            <a:r>
              <a:rPr kumimoji="1" lang="en-US" altLang="ja-JP" sz="28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(F-barES-FEM-T3 in 2D is explained for simplicity.)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24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Quick Review of Node-based S-FEM (NS-FEM)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Algorithm: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Calculate the deformation </a:t>
                </a:r>
                <a:r>
                  <a:rPr lang="en-US" altLang="ja-JP" sz="2400" dirty="0"/>
                  <a:t>gradient </a:t>
                </a:r>
                <a:r>
                  <a:rPr lang="en-US" altLang="ja-JP" sz="2400" dirty="0" smtClean="0">
                    <a:solidFill>
                      <a:srgbClr val="00CC88"/>
                    </a:solidFill>
                  </a:rPr>
                  <a:t>at each element,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0" i="1" smtClean="0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00CC88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 smtClean="0">
                    <a:solidFill>
                      <a:srgbClr val="00CC88"/>
                    </a:solidFill>
                  </a:rPr>
                  <a:t>, </a:t>
                </a:r>
                <a:r>
                  <a:rPr lang="en-US" altLang="ja-JP" sz="2400" dirty="0" smtClean="0"/>
                  <a:t>as usual.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Distribute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CC88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 smtClean="0">
                    <a:solidFill>
                      <a:srgbClr val="00CC88"/>
                    </a:solidFill>
                  </a:rPr>
                  <a:t> s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the connecting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nodes </a:t>
                </a:r>
                <a:br>
                  <a:rPr lang="en-US" altLang="ja-JP" sz="2400" dirty="0" smtClean="0">
                    <a:solidFill>
                      <a:srgbClr val="0000CC"/>
                    </a:solidFill>
                  </a:rPr>
                </a:br>
                <a:r>
                  <a:rPr lang="en-US" altLang="ja-JP" sz="2400" dirty="0" smtClean="0"/>
                  <a:t>with area weights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sz="2400" dirty="0" smtClean="0">
                    <a:solidFill>
                      <a:srgbClr val="0000CC"/>
                    </a:solidFill>
                  </a:rPr>
                  <a:t> at each node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>s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calculate the </a:t>
                </a:r>
                <a:r>
                  <a:rPr lang="en-US" altLang="ja-JP" sz="2400" dirty="0" smtClean="0"/>
                  <a:t>stress, nodal force and so on.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86" r="-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4253" y="4617132"/>
            <a:ext cx="8564396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N</a:t>
            </a:r>
            <a:r>
              <a:rPr kumimoji="1" lang="en-US" altLang="ja-JP" sz="2400" dirty="0" smtClean="0"/>
              <a:t>S-FEM </a:t>
            </a:r>
            <a:r>
              <a:rPr kumimoji="1" lang="en-US" altLang="ja-JP" sz="2400" dirty="0" smtClean="0">
                <a:solidFill>
                  <a:srgbClr val="0070C0"/>
                </a:solidFill>
              </a:rPr>
              <a:t>avoids shear &amp; volumetric locking </a:t>
            </a:r>
            <a:r>
              <a:rPr kumimoji="1" lang="en-US" altLang="ja-JP" sz="2400" dirty="0" smtClean="0"/>
              <a:t>in T3/T4 elements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and also </a:t>
            </a:r>
            <a:r>
              <a:rPr kumimoji="1" lang="en-US" altLang="ja-JP" sz="2400" b="1" dirty="0" smtClean="0">
                <a:solidFill>
                  <a:srgbClr val="0070C0"/>
                </a:solidFill>
              </a:rPr>
              <a:t>alleviates pressure oscillation</a:t>
            </a:r>
            <a:r>
              <a:rPr kumimoji="1" lang="en-US" altLang="ja-JP" sz="2400" dirty="0" smtClean="0"/>
              <a:t>.</a:t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Yet, it </a:t>
            </a:r>
            <a:r>
              <a:rPr lang="en-US" altLang="ja-JP" sz="2400" dirty="0" smtClean="0">
                <a:solidFill>
                  <a:srgbClr val="C00000"/>
                </a:solidFill>
              </a:rPr>
              <a:t>suffers from spurious low-energy modes,</a:t>
            </a:r>
            <a:br>
              <a:rPr lang="en-US" altLang="ja-JP" sz="2400" dirty="0" smtClean="0">
                <a:solidFill>
                  <a:srgbClr val="C00000"/>
                </a:solidFill>
              </a:rPr>
            </a:br>
            <a:r>
              <a:rPr lang="en-US" altLang="ja-JP" sz="2400" dirty="0" smtClean="0">
                <a:solidFill>
                  <a:srgbClr val="C00000"/>
                </a:solidFill>
              </a:rPr>
              <a:t>corner locking </a:t>
            </a:r>
            <a:r>
              <a:rPr lang="en-US" altLang="ja-JP" sz="2400" dirty="0" smtClean="0"/>
              <a:t>and 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minor pressure oscillation….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フリーフォーム 10"/>
          <p:cNvSpPr/>
          <p:nvPr/>
        </p:nvSpPr>
        <p:spPr>
          <a:xfrm>
            <a:off x="2995027" y="720013"/>
            <a:ext cx="2999372" cy="1678064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1886 h 896983"/>
              <a:gd name="connsiteX1" fmla="*/ 854885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5988 h 901085"/>
              <a:gd name="connsiteX1" fmla="*/ 868856 w 1828800"/>
              <a:gd name="connsiteY1" fmla="*/ 0 h 901085"/>
              <a:gd name="connsiteX2" fmla="*/ 1828800 w 1828800"/>
              <a:gd name="connsiteY2" fmla="*/ 561451 h 901085"/>
              <a:gd name="connsiteX3" fmla="*/ 862149 w 1828800"/>
              <a:gd name="connsiteY3" fmla="*/ 901085 h 901085"/>
              <a:gd name="connsiteX4" fmla="*/ 0 w 1828800"/>
              <a:gd name="connsiteY4" fmla="*/ 395988 h 901085"/>
              <a:gd name="connsiteX0" fmla="*/ 0 w 1828800"/>
              <a:gd name="connsiteY0" fmla="*/ 391886 h 896983"/>
              <a:gd name="connsiteX1" fmla="*/ 85954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926596"/>
              <a:gd name="connsiteY0" fmla="*/ 617507 h 896983"/>
              <a:gd name="connsiteX1" fmla="*/ 957338 w 1926596"/>
              <a:gd name="connsiteY1" fmla="*/ 0 h 896983"/>
              <a:gd name="connsiteX2" fmla="*/ 1926596 w 1926596"/>
              <a:gd name="connsiteY2" fmla="*/ 557349 h 896983"/>
              <a:gd name="connsiteX3" fmla="*/ 959945 w 1926596"/>
              <a:gd name="connsiteY3" fmla="*/ 896983 h 896983"/>
              <a:gd name="connsiteX4" fmla="*/ 0 w 1926596"/>
              <a:gd name="connsiteY4" fmla="*/ 617507 h 896983"/>
              <a:gd name="connsiteX0" fmla="*/ 0 w 2122189"/>
              <a:gd name="connsiteY0" fmla="*/ 617507 h 896983"/>
              <a:gd name="connsiteX1" fmla="*/ 957338 w 2122189"/>
              <a:gd name="connsiteY1" fmla="*/ 0 h 896983"/>
              <a:gd name="connsiteX2" fmla="*/ 2122189 w 2122189"/>
              <a:gd name="connsiteY2" fmla="*/ 93802 h 896983"/>
              <a:gd name="connsiteX3" fmla="*/ 959945 w 2122189"/>
              <a:gd name="connsiteY3" fmla="*/ 896983 h 896983"/>
              <a:gd name="connsiteX4" fmla="*/ 0 w 2122189"/>
              <a:gd name="connsiteY4" fmla="*/ 617507 h 896983"/>
              <a:gd name="connsiteX0" fmla="*/ 0 w 2122189"/>
              <a:gd name="connsiteY0" fmla="*/ 617507 h 1088004"/>
              <a:gd name="connsiteX1" fmla="*/ 957338 w 2122189"/>
              <a:gd name="connsiteY1" fmla="*/ 0 h 1088004"/>
              <a:gd name="connsiteX2" fmla="*/ 2122189 w 2122189"/>
              <a:gd name="connsiteY2" fmla="*/ 93802 h 1088004"/>
              <a:gd name="connsiteX3" fmla="*/ 297231 w 2122189"/>
              <a:gd name="connsiteY3" fmla="*/ 1088004 h 1088004"/>
              <a:gd name="connsiteX4" fmla="*/ 0 w 2122189"/>
              <a:gd name="connsiteY4" fmla="*/ 617507 h 1088004"/>
              <a:gd name="connsiteX0" fmla="*/ 0 w 2122189"/>
              <a:gd name="connsiteY0" fmla="*/ 617507 h 1088004"/>
              <a:gd name="connsiteX1" fmla="*/ 957338 w 2122189"/>
              <a:gd name="connsiteY1" fmla="*/ 0 h 1088004"/>
              <a:gd name="connsiteX2" fmla="*/ 2122189 w 2122189"/>
              <a:gd name="connsiteY2" fmla="*/ 93802 h 1088004"/>
              <a:gd name="connsiteX3" fmla="*/ 1026952 w 2122189"/>
              <a:gd name="connsiteY3" fmla="*/ 693880 h 1088004"/>
              <a:gd name="connsiteX4" fmla="*/ 297231 w 2122189"/>
              <a:gd name="connsiteY4" fmla="*/ 1088004 h 1088004"/>
              <a:gd name="connsiteX5" fmla="*/ 0 w 2122189"/>
              <a:gd name="connsiteY5" fmla="*/ 617507 h 1088004"/>
              <a:gd name="connsiteX0" fmla="*/ 0 w 2122189"/>
              <a:gd name="connsiteY0" fmla="*/ 617507 h 1088004"/>
              <a:gd name="connsiteX1" fmla="*/ 957338 w 2122189"/>
              <a:gd name="connsiteY1" fmla="*/ 0 h 1088004"/>
              <a:gd name="connsiteX2" fmla="*/ 2122189 w 2122189"/>
              <a:gd name="connsiteY2" fmla="*/ 93802 h 1088004"/>
              <a:gd name="connsiteX3" fmla="*/ 1619164 w 2122189"/>
              <a:gd name="connsiteY3" fmla="*/ 365145 h 1088004"/>
              <a:gd name="connsiteX4" fmla="*/ 1026952 w 2122189"/>
              <a:gd name="connsiteY4" fmla="*/ 693880 h 1088004"/>
              <a:gd name="connsiteX5" fmla="*/ 297231 w 2122189"/>
              <a:gd name="connsiteY5" fmla="*/ 1088004 h 1088004"/>
              <a:gd name="connsiteX6" fmla="*/ 0 w 2122189"/>
              <a:gd name="connsiteY6" fmla="*/ 617507 h 1088004"/>
              <a:gd name="connsiteX0" fmla="*/ 0 w 2122189"/>
              <a:gd name="connsiteY0" fmla="*/ 617507 h 1138116"/>
              <a:gd name="connsiteX1" fmla="*/ 957338 w 2122189"/>
              <a:gd name="connsiteY1" fmla="*/ 0 h 1138116"/>
              <a:gd name="connsiteX2" fmla="*/ 2122189 w 2122189"/>
              <a:gd name="connsiteY2" fmla="*/ 93802 h 1138116"/>
              <a:gd name="connsiteX3" fmla="*/ 1619164 w 2122189"/>
              <a:gd name="connsiteY3" fmla="*/ 365145 h 1138116"/>
              <a:gd name="connsiteX4" fmla="*/ 1205555 w 2122189"/>
              <a:gd name="connsiteY4" fmla="*/ 1138116 h 1138116"/>
              <a:gd name="connsiteX5" fmla="*/ 297231 w 2122189"/>
              <a:gd name="connsiteY5" fmla="*/ 1088004 h 1138116"/>
              <a:gd name="connsiteX6" fmla="*/ 0 w 2122189"/>
              <a:gd name="connsiteY6" fmla="*/ 617507 h 1138116"/>
              <a:gd name="connsiteX0" fmla="*/ 0 w 2122189"/>
              <a:gd name="connsiteY0" fmla="*/ 617507 h 1138116"/>
              <a:gd name="connsiteX1" fmla="*/ 957338 w 2122189"/>
              <a:gd name="connsiteY1" fmla="*/ 0 h 1138116"/>
              <a:gd name="connsiteX2" fmla="*/ 2122189 w 2122189"/>
              <a:gd name="connsiteY2" fmla="*/ 93802 h 1138116"/>
              <a:gd name="connsiteX3" fmla="*/ 1882370 w 2122189"/>
              <a:gd name="connsiteY3" fmla="*/ 720533 h 1138116"/>
              <a:gd name="connsiteX4" fmla="*/ 1205555 w 2122189"/>
              <a:gd name="connsiteY4" fmla="*/ 1138116 h 1138116"/>
              <a:gd name="connsiteX5" fmla="*/ 297231 w 2122189"/>
              <a:gd name="connsiteY5" fmla="*/ 1088004 h 1138116"/>
              <a:gd name="connsiteX6" fmla="*/ 0 w 2122189"/>
              <a:gd name="connsiteY6" fmla="*/ 617507 h 1138116"/>
              <a:gd name="connsiteX0" fmla="*/ 0 w 2122189"/>
              <a:gd name="connsiteY0" fmla="*/ 626392 h 1147001"/>
              <a:gd name="connsiteX1" fmla="*/ 487328 w 2122189"/>
              <a:gd name="connsiteY1" fmla="*/ 0 h 1147001"/>
              <a:gd name="connsiteX2" fmla="*/ 2122189 w 2122189"/>
              <a:gd name="connsiteY2" fmla="*/ 102687 h 1147001"/>
              <a:gd name="connsiteX3" fmla="*/ 1882370 w 2122189"/>
              <a:gd name="connsiteY3" fmla="*/ 729418 h 1147001"/>
              <a:gd name="connsiteX4" fmla="*/ 1205555 w 2122189"/>
              <a:gd name="connsiteY4" fmla="*/ 1147001 h 1147001"/>
              <a:gd name="connsiteX5" fmla="*/ 297231 w 2122189"/>
              <a:gd name="connsiteY5" fmla="*/ 1096889 h 1147001"/>
              <a:gd name="connsiteX6" fmla="*/ 0 w 2122189"/>
              <a:gd name="connsiteY6" fmla="*/ 626392 h 1147001"/>
              <a:gd name="connsiteX0" fmla="*/ 0 w 2122189"/>
              <a:gd name="connsiteY0" fmla="*/ 626392 h 1147001"/>
              <a:gd name="connsiteX1" fmla="*/ 487328 w 2122189"/>
              <a:gd name="connsiteY1" fmla="*/ 0 h 1147001"/>
              <a:gd name="connsiteX2" fmla="*/ 2122189 w 2122189"/>
              <a:gd name="connsiteY2" fmla="*/ 102687 h 1147001"/>
              <a:gd name="connsiteX3" fmla="*/ 1882370 w 2122189"/>
              <a:gd name="connsiteY3" fmla="*/ 729418 h 1147001"/>
              <a:gd name="connsiteX4" fmla="*/ 1205555 w 2122189"/>
              <a:gd name="connsiteY4" fmla="*/ 1147001 h 1147001"/>
              <a:gd name="connsiteX5" fmla="*/ 297231 w 2122189"/>
              <a:gd name="connsiteY5" fmla="*/ 1096889 h 1147001"/>
              <a:gd name="connsiteX6" fmla="*/ 0 w 2122189"/>
              <a:gd name="connsiteY6" fmla="*/ 626392 h 1147001"/>
              <a:gd name="connsiteX0" fmla="*/ 0 w 2122189"/>
              <a:gd name="connsiteY0" fmla="*/ 665738 h 1186347"/>
              <a:gd name="connsiteX1" fmla="*/ 487328 w 2122189"/>
              <a:gd name="connsiteY1" fmla="*/ 39346 h 1186347"/>
              <a:gd name="connsiteX2" fmla="*/ 2122189 w 2122189"/>
              <a:gd name="connsiteY2" fmla="*/ 142033 h 1186347"/>
              <a:gd name="connsiteX3" fmla="*/ 1882370 w 2122189"/>
              <a:gd name="connsiteY3" fmla="*/ 768764 h 1186347"/>
              <a:gd name="connsiteX4" fmla="*/ 1205555 w 2122189"/>
              <a:gd name="connsiteY4" fmla="*/ 1186347 h 1186347"/>
              <a:gd name="connsiteX5" fmla="*/ 297231 w 2122189"/>
              <a:gd name="connsiteY5" fmla="*/ 1136235 h 1186347"/>
              <a:gd name="connsiteX6" fmla="*/ 0 w 2122189"/>
              <a:gd name="connsiteY6" fmla="*/ 665738 h 1186347"/>
              <a:gd name="connsiteX0" fmla="*/ 0 w 2122189"/>
              <a:gd name="connsiteY0" fmla="*/ 665738 h 1186347"/>
              <a:gd name="connsiteX1" fmla="*/ 487328 w 2122189"/>
              <a:gd name="connsiteY1" fmla="*/ 39346 h 1186347"/>
              <a:gd name="connsiteX2" fmla="*/ 2122189 w 2122189"/>
              <a:gd name="connsiteY2" fmla="*/ 142033 h 1186347"/>
              <a:gd name="connsiteX3" fmla="*/ 1882370 w 2122189"/>
              <a:gd name="connsiteY3" fmla="*/ 768764 h 1186347"/>
              <a:gd name="connsiteX4" fmla="*/ 1205555 w 2122189"/>
              <a:gd name="connsiteY4" fmla="*/ 1186347 h 1186347"/>
              <a:gd name="connsiteX5" fmla="*/ 297231 w 2122189"/>
              <a:gd name="connsiteY5" fmla="*/ 1136235 h 1186347"/>
              <a:gd name="connsiteX6" fmla="*/ 0 w 2122189"/>
              <a:gd name="connsiteY6" fmla="*/ 665738 h 1186347"/>
              <a:gd name="connsiteX0" fmla="*/ 0 w 2122189"/>
              <a:gd name="connsiteY0" fmla="*/ 665738 h 1186347"/>
              <a:gd name="connsiteX1" fmla="*/ 487328 w 2122189"/>
              <a:gd name="connsiteY1" fmla="*/ 39346 h 1186347"/>
              <a:gd name="connsiteX2" fmla="*/ 2122189 w 2122189"/>
              <a:gd name="connsiteY2" fmla="*/ 142033 h 1186347"/>
              <a:gd name="connsiteX3" fmla="*/ 1882370 w 2122189"/>
              <a:gd name="connsiteY3" fmla="*/ 768764 h 1186347"/>
              <a:gd name="connsiteX4" fmla="*/ 1205555 w 2122189"/>
              <a:gd name="connsiteY4" fmla="*/ 1186347 h 1186347"/>
              <a:gd name="connsiteX5" fmla="*/ 297231 w 2122189"/>
              <a:gd name="connsiteY5" fmla="*/ 1136235 h 1186347"/>
              <a:gd name="connsiteX6" fmla="*/ 0 w 2122189"/>
              <a:gd name="connsiteY6" fmla="*/ 665738 h 1186347"/>
              <a:gd name="connsiteX0" fmla="*/ 0 w 2122189"/>
              <a:gd name="connsiteY0" fmla="*/ 665738 h 1186347"/>
              <a:gd name="connsiteX1" fmla="*/ 487328 w 2122189"/>
              <a:gd name="connsiteY1" fmla="*/ 39346 h 1186347"/>
              <a:gd name="connsiteX2" fmla="*/ 2122189 w 2122189"/>
              <a:gd name="connsiteY2" fmla="*/ 142033 h 1186347"/>
              <a:gd name="connsiteX3" fmla="*/ 1882370 w 2122189"/>
              <a:gd name="connsiteY3" fmla="*/ 768764 h 1186347"/>
              <a:gd name="connsiteX4" fmla="*/ 1205555 w 2122189"/>
              <a:gd name="connsiteY4" fmla="*/ 1186347 h 1186347"/>
              <a:gd name="connsiteX5" fmla="*/ 297231 w 2122189"/>
              <a:gd name="connsiteY5" fmla="*/ 1136235 h 1186347"/>
              <a:gd name="connsiteX6" fmla="*/ 0 w 2122189"/>
              <a:gd name="connsiteY6" fmla="*/ 665738 h 1186347"/>
              <a:gd name="connsiteX0" fmla="*/ 0 w 2122189"/>
              <a:gd name="connsiteY0" fmla="*/ 745826 h 1266435"/>
              <a:gd name="connsiteX1" fmla="*/ 487328 w 2122189"/>
              <a:gd name="connsiteY1" fmla="*/ 119434 h 1266435"/>
              <a:gd name="connsiteX2" fmla="*/ 2122189 w 2122189"/>
              <a:gd name="connsiteY2" fmla="*/ 222121 h 1266435"/>
              <a:gd name="connsiteX3" fmla="*/ 1882370 w 2122189"/>
              <a:gd name="connsiteY3" fmla="*/ 848852 h 1266435"/>
              <a:gd name="connsiteX4" fmla="*/ 1205555 w 2122189"/>
              <a:gd name="connsiteY4" fmla="*/ 1266435 h 1266435"/>
              <a:gd name="connsiteX5" fmla="*/ 297231 w 2122189"/>
              <a:gd name="connsiteY5" fmla="*/ 1216323 h 1266435"/>
              <a:gd name="connsiteX6" fmla="*/ 0 w 2122189"/>
              <a:gd name="connsiteY6" fmla="*/ 745826 h 1266435"/>
              <a:gd name="connsiteX0" fmla="*/ 0 w 2122189"/>
              <a:gd name="connsiteY0" fmla="*/ 635579 h 1156188"/>
              <a:gd name="connsiteX1" fmla="*/ 487328 w 2122189"/>
              <a:gd name="connsiteY1" fmla="*/ 9187 h 1156188"/>
              <a:gd name="connsiteX2" fmla="*/ 2122189 w 2122189"/>
              <a:gd name="connsiteY2" fmla="*/ 111874 h 1156188"/>
              <a:gd name="connsiteX3" fmla="*/ 1882370 w 2122189"/>
              <a:gd name="connsiteY3" fmla="*/ 738605 h 1156188"/>
              <a:gd name="connsiteX4" fmla="*/ 1205555 w 2122189"/>
              <a:gd name="connsiteY4" fmla="*/ 1156188 h 1156188"/>
              <a:gd name="connsiteX5" fmla="*/ 297231 w 2122189"/>
              <a:gd name="connsiteY5" fmla="*/ 1106076 h 1156188"/>
              <a:gd name="connsiteX6" fmla="*/ 0 w 2122189"/>
              <a:gd name="connsiteY6" fmla="*/ 635579 h 1156188"/>
              <a:gd name="connsiteX0" fmla="*/ 0 w 2122189"/>
              <a:gd name="connsiteY0" fmla="*/ 759201 h 1279810"/>
              <a:gd name="connsiteX1" fmla="*/ 487328 w 2122189"/>
              <a:gd name="connsiteY1" fmla="*/ 132809 h 1279810"/>
              <a:gd name="connsiteX2" fmla="*/ 2122189 w 2122189"/>
              <a:gd name="connsiteY2" fmla="*/ 235496 h 1279810"/>
              <a:gd name="connsiteX3" fmla="*/ 1882370 w 2122189"/>
              <a:gd name="connsiteY3" fmla="*/ 862227 h 1279810"/>
              <a:gd name="connsiteX4" fmla="*/ 1205555 w 2122189"/>
              <a:gd name="connsiteY4" fmla="*/ 1279810 h 1279810"/>
              <a:gd name="connsiteX5" fmla="*/ 297231 w 2122189"/>
              <a:gd name="connsiteY5" fmla="*/ 1229698 h 1279810"/>
              <a:gd name="connsiteX6" fmla="*/ 0 w 2122189"/>
              <a:gd name="connsiteY6" fmla="*/ 759201 h 1279810"/>
              <a:gd name="connsiteX0" fmla="*/ 0 w 2122189"/>
              <a:gd name="connsiteY0" fmla="*/ 627522 h 1148131"/>
              <a:gd name="connsiteX1" fmla="*/ 487328 w 2122189"/>
              <a:gd name="connsiteY1" fmla="*/ 1130 h 1148131"/>
              <a:gd name="connsiteX2" fmla="*/ 2122189 w 2122189"/>
              <a:gd name="connsiteY2" fmla="*/ 103817 h 1148131"/>
              <a:gd name="connsiteX3" fmla="*/ 1882370 w 2122189"/>
              <a:gd name="connsiteY3" fmla="*/ 730548 h 1148131"/>
              <a:gd name="connsiteX4" fmla="*/ 1205555 w 2122189"/>
              <a:gd name="connsiteY4" fmla="*/ 1148131 h 1148131"/>
              <a:gd name="connsiteX5" fmla="*/ 297231 w 2122189"/>
              <a:gd name="connsiteY5" fmla="*/ 1098019 h 1148131"/>
              <a:gd name="connsiteX6" fmla="*/ 0 w 2122189"/>
              <a:gd name="connsiteY6" fmla="*/ 627522 h 1148131"/>
              <a:gd name="connsiteX0" fmla="*/ 0 w 1943585"/>
              <a:gd name="connsiteY0" fmla="*/ 627223 h 1147832"/>
              <a:gd name="connsiteX1" fmla="*/ 487328 w 1943585"/>
              <a:gd name="connsiteY1" fmla="*/ 831 h 1147832"/>
              <a:gd name="connsiteX2" fmla="*/ 1943585 w 1943585"/>
              <a:gd name="connsiteY2" fmla="*/ 498887 h 1147832"/>
              <a:gd name="connsiteX3" fmla="*/ 1882370 w 1943585"/>
              <a:gd name="connsiteY3" fmla="*/ 730249 h 1147832"/>
              <a:gd name="connsiteX4" fmla="*/ 1205555 w 1943585"/>
              <a:gd name="connsiteY4" fmla="*/ 1147832 h 1147832"/>
              <a:gd name="connsiteX5" fmla="*/ 297231 w 1943585"/>
              <a:gd name="connsiteY5" fmla="*/ 1097720 h 1147832"/>
              <a:gd name="connsiteX6" fmla="*/ 0 w 1943585"/>
              <a:gd name="connsiteY6" fmla="*/ 627223 h 1147832"/>
              <a:gd name="connsiteX0" fmla="*/ 0 w 1943618"/>
              <a:gd name="connsiteY0" fmla="*/ 627017 h 1147626"/>
              <a:gd name="connsiteX1" fmla="*/ 487328 w 1943618"/>
              <a:gd name="connsiteY1" fmla="*/ 625 h 1147626"/>
              <a:gd name="connsiteX2" fmla="*/ 1943585 w 1943618"/>
              <a:gd name="connsiteY2" fmla="*/ 498681 h 1147626"/>
              <a:gd name="connsiteX3" fmla="*/ 1882370 w 1943618"/>
              <a:gd name="connsiteY3" fmla="*/ 730043 h 1147626"/>
              <a:gd name="connsiteX4" fmla="*/ 1205555 w 1943618"/>
              <a:gd name="connsiteY4" fmla="*/ 1147626 h 1147626"/>
              <a:gd name="connsiteX5" fmla="*/ 297231 w 1943618"/>
              <a:gd name="connsiteY5" fmla="*/ 1097514 h 1147626"/>
              <a:gd name="connsiteX6" fmla="*/ 0 w 1943618"/>
              <a:gd name="connsiteY6" fmla="*/ 627017 h 1147626"/>
              <a:gd name="connsiteX0" fmla="*/ 0 w 1882370"/>
              <a:gd name="connsiteY0" fmla="*/ 659997 h 1180606"/>
              <a:gd name="connsiteX1" fmla="*/ 487328 w 1882370"/>
              <a:gd name="connsiteY1" fmla="*/ 33605 h 1180606"/>
              <a:gd name="connsiteX2" fmla="*/ 1370173 w 1882370"/>
              <a:gd name="connsiteY2" fmla="*/ 69656 h 1180606"/>
              <a:gd name="connsiteX3" fmla="*/ 1882370 w 1882370"/>
              <a:gd name="connsiteY3" fmla="*/ 763023 h 1180606"/>
              <a:gd name="connsiteX4" fmla="*/ 1205555 w 1882370"/>
              <a:gd name="connsiteY4" fmla="*/ 1180606 h 1180606"/>
              <a:gd name="connsiteX5" fmla="*/ 297231 w 1882370"/>
              <a:gd name="connsiteY5" fmla="*/ 1130494 h 1180606"/>
              <a:gd name="connsiteX6" fmla="*/ 0 w 1882370"/>
              <a:gd name="connsiteY6" fmla="*/ 659997 h 1180606"/>
              <a:gd name="connsiteX0" fmla="*/ 0 w 1882370"/>
              <a:gd name="connsiteY0" fmla="*/ 659997 h 1180606"/>
              <a:gd name="connsiteX1" fmla="*/ 487328 w 1882370"/>
              <a:gd name="connsiteY1" fmla="*/ 33605 h 1180606"/>
              <a:gd name="connsiteX2" fmla="*/ 1370173 w 1882370"/>
              <a:gd name="connsiteY2" fmla="*/ 69656 h 1180606"/>
              <a:gd name="connsiteX3" fmla="*/ 1882370 w 1882370"/>
              <a:gd name="connsiteY3" fmla="*/ 763023 h 1180606"/>
              <a:gd name="connsiteX4" fmla="*/ 1205555 w 1882370"/>
              <a:gd name="connsiteY4" fmla="*/ 1180606 h 1180606"/>
              <a:gd name="connsiteX5" fmla="*/ 297231 w 1882370"/>
              <a:gd name="connsiteY5" fmla="*/ 1130494 h 1180606"/>
              <a:gd name="connsiteX6" fmla="*/ 0 w 1882370"/>
              <a:gd name="connsiteY6" fmla="*/ 659997 h 1180606"/>
              <a:gd name="connsiteX0" fmla="*/ 0 w 1882370"/>
              <a:gd name="connsiteY0" fmla="*/ 666687 h 1187296"/>
              <a:gd name="connsiteX1" fmla="*/ 487328 w 1882370"/>
              <a:gd name="connsiteY1" fmla="*/ 40295 h 1187296"/>
              <a:gd name="connsiteX2" fmla="*/ 1351373 w 1882370"/>
              <a:gd name="connsiteY2" fmla="*/ 49692 h 1187296"/>
              <a:gd name="connsiteX3" fmla="*/ 1882370 w 1882370"/>
              <a:gd name="connsiteY3" fmla="*/ 769713 h 1187296"/>
              <a:gd name="connsiteX4" fmla="*/ 1205555 w 1882370"/>
              <a:gd name="connsiteY4" fmla="*/ 1187296 h 1187296"/>
              <a:gd name="connsiteX5" fmla="*/ 297231 w 1882370"/>
              <a:gd name="connsiteY5" fmla="*/ 1137184 h 1187296"/>
              <a:gd name="connsiteX6" fmla="*/ 0 w 1882370"/>
              <a:gd name="connsiteY6" fmla="*/ 666687 h 1187296"/>
              <a:gd name="connsiteX0" fmla="*/ 0 w 1882370"/>
              <a:gd name="connsiteY0" fmla="*/ 666687 h 1187296"/>
              <a:gd name="connsiteX1" fmla="*/ 487328 w 1882370"/>
              <a:gd name="connsiteY1" fmla="*/ 40295 h 1187296"/>
              <a:gd name="connsiteX2" fmla="*/ 1351373 w 1882370"/>
              <a:gd name="connsiteY2" fmla="*/ 49692 h 1187296"/>
              <a:gd name="connsiteX3" fmla="*/ 1882370 w 1882370"/>
              <a:gd name="connsiteY3" fmla="*/ 769713 h 1187296"/>
              <a:gd name="connsiteX4" fmla="*/ 1205555 w 1882370"/>
              <a:gd name="connsiteY4" fmla="*/ 1187296 h 1187296"/>
              <a:gd name="connsiteX5" fmla="*/ 297231 w 1882370"/>
              <a:gd name="connsiteY5" fmla="*/ 1137184 h 1187296"/>
              <a:gd name="connsiteX6" fmla="*/ 0 w 1882370"/>
              <a:gd name="connsiteY6" fmla="*/ 666687 h 1187296"/>
              <a:gd name="connsiteX0" fmla="*/ 0 w 1882370"/>
              <a:gd name="connsiteY0" fmla="*/ 666687 h 1187296"/>
              <a:gd name="connsiteX1" fmla="*/ 487328 w 1882370"/>
              <a:gd name="connsiteY1" fmla="*/ 40295 h 1187296"/>
              <a:gd name="connsiteX2" fmla="*/ 1351373 w 1882370"/>
              <a:gd name="connsiteY2" fmla="*/ 49692 h 1187296"/>
              <a:gd name="connsiteX3" fmla="*/ 1882370 w 1882370"/>
              <a:gd name="connsiteY3" fmla="*/ 769713 h 1187296"/>
              <a:gd name="connsiteX4" fmla="*/ 1205555 w 1882370"/>
              <a:gd name="connsiteY4" fmla="*/ 1187296 h 1187296"/>
              <a:gd name="connsiteX5" fmla="*/ 297231 w 1882370"/>
              <a:gd name="connsiteY5" fmla="*/ 1137184 h 1187296"/>
              <a:gd name="connsiteX6" fmla="*/ 0 w 1882370"/>
              <a:gd name="connsiteY6" fmla="*/ 666687 h 1187296"/>
              <a:gd name="connsiteX0" fmla="*/ 0 w 1882370"/>
              <a:gd name="connsiteY0" fmla="*/ 626392 h 1147001"/>
              <a:gd name="connsiteX1" fmla="*/ 487328 w 1882370"/>
              <a:gd name="connsiteY1" fmla="*/ 0 h 1147001"/>
              <a:gd name="connsiteX2" fmla="*/ 1351373 w 1882370"/>
              <a:gd name="connsiteY2" fmla="*/ 9397 h 1147001"/>
              <a:gd name="connsiteX3" fmla="*/ 1882370 w 1882370"/>
              <a:gd name="connsiteY3" fmla="*/ 729418 h 1147001"/>
              <a:gd name="connsiteX4" fmla="*/ 1205555 w 1882370"/>
              <a:gd name="connsiteY4" fmla="*/ 1147001 h 1147001"/>
              <a:gd name="connsiteX5" fmla="*/ 297231 w 1882370"/>
              <a:gd name="connsiteY5" fmla="*/ 1096889 h 1147001"/>
              <a:gd name="connsiteX6" fmla="*/ 0 w 1882370"/>
              <a:gd name="connsiteY6" fmla="*/ 626392 h 1147001"/>
              <a:gd name="connsiteX0" fmla="*/ 0 w 1882370"/>
              <a:gd name="connsiteY0" fmla="*/ 701912 h 1222521"/>
              <a:gd name="connsiteX1" fmla="*/ 402726 w 1882370"/>
              <a:gd name="connsiteY1" fmla="*/ 0 h 1222521"/>
              <a:gd name="connsiteX2" fmla="*/ 1351373 w 1882370"/>
              <a:gd name="connsiteY2" fmla="*/ 84917 h 1222521"/>
              <a:gd name="connsiteX3" fmla="*/ 1882370 w 1882370"/>
              <a:gd name="connsiteY3" fmla="*/ 804938 h 1222521"/>
              <a:gd name="connsiteX4" fmla="*/ 1205555 w 1882370"/>
              <a:gd name="connsiteY4" fmla="*/ 1222521 h 1222521"/>
              <a:gd name="connsiteX5" fmla="*/ 297231 w 1882370"/>
              <a:gd name="connsiteY5" fmla="*/ 1172409 h 1222521"/>
              <a:gd name="connsiteX6" fmla="*/ 0 w 1882370"/>
              <a:gd name="connsiteY6" fmla="*/ 701912 h 1222521"/>
              <a:gd name="connsiteX0" fmla="*/ 0 w 1882370"/>
              <a:gd name="connsiteY0" fmla="*/ 701912 h 1222521"/>
              <a:gd name="connsiteX1" fmla="*/ 402726 w 1882370"/>
              <a:gd name="connsiteY1" fmla="*/ 0 h 1222521"/>
              <a:gd name="connsiteX2" fmla="*/ 1304372 w 1882370"/>
              <a:gd name="connsiteY2" fmla="*/ 4955 h 1222521"/>
              <a:gd name="connsiteX3" fmla="*/ 1882370 w 1882370"/>
              <a:gd name="connsiteY3" fmla="*/ 804938 h 1222521"/>
              <a:gd name="connsiteX4" fmla="*/ 1205555 w 1882370"/>
              <a:gd name="connsiteY4" fmla="*/ 1222521 h 1222521"/>
              <a:gd name="connsiteX5" fmla="*/ 297231 w 1882370"/>
              <a:gd name="connsiteY5" fmla="*/ 1172409 h 1222521"/>
              <a:gd name="connsiteX6" fmla="*/ 0 w 1882370"/>
              <a:gd name="connsiteY6" fmla="*/ 701912 h 1222521"/>
              <a:gd name="connsiteX0" fmla="*/ 0 w 1807169"/>
              <a:gd name="connsiteY0" fmla="*/ 701912 h 1222521"/>
              <a:gd name="connsiteX1" fmla="*/ 402726 w 1807169"/>
              <a:gd name="connsiteY1" fmla="*/ 0 h 1222521"/>
              <a:gd name="connsiteX2" fmla="*/ 1304372 w 1807169"/>
              <a:gd name="connsiteY2" fmla="*/ 4955 h 1222521"/>
              <a:gd name="connsiteX3" fmla="*/ 1807169 w 1807169"/>
              <a:gd name="connsiteY3" fmla="*/ 511742 h 1222521"/>
              <a:gd name="connsiteX4" fmla="*/ 1205555 w 1807169"/>
              <a:gd name="connsiteY4" fmla="*/ 1222521 h 1222521"/>
              <a:gd name="connsiteX5" fmla="*/ 297231 w 1807169"/>
              <a:gd name="connsiteY5" fmla="*/ 1172409 h 1222521"/>
              <a:gd name="connsiteX6" fmla="*/ 0 w 1807169"/>
              <a:gd name="connsiteY6" fmla="*/ 701912 h 1222521"/>
              <a:gd name="connsiteX0" fmla="*/ 0 w 1807169"/>
              <a:gd name="connsiteY0" fmla="*/ 701912 h 1222521"/>
              <a:gd name="connsiteX1" fmla="*/ 402726 w 1807169"/>
              <a:gd name="connsiteY1" fmla="*/ 0 h 1222521"/>
              <a:gd name="connsiteX2" fmla="*/ 1304372 w 1807169"/>
              <a:gd name="connsiteY2" fmla="*/ 4955 h 1222521"/>
              <a:gd name="connsiteX3" fmla="*/ 1807169 w 1807169"/>
              <a:gd name="connsiteY3" fmla="*/ 511742 h 1222521"/>
              <a:gd name="connsiteX4" fmla="*/ 1205555 w 1807169"/>
              <a:gd name="connsiteY4" fmla="*/ 1222521 h 1222521"/>
              <a:gd name="connsiteX5" fmla="*/ 297231 w 1807169"/>
              <a:gd name="connsiteY5" fmla="*/ 1172409 h 1222521"/>
              <a:gd name="connsiteX6" fmla="*/ 0 w 1807169"/>
              <a:gd name="connsiteY6" fmla="*/ 701912 h 1222521"/>
              <a:gd name="connsiteX0" fmla="*/ 0 w 1807169"/>
              <a:gd name="connsiteY0" fmla="*/ 701912 h 1172409"/>
              <a:gd name="connsiteX1" fmla="*/ 402726 w 1807169"/>
              <a:gd name="connsiteY1" fmla="*/ 0 h 1172409"/>
              <a:gd name="connsiteX2" fmla="*/ 1304372 w 1807169"/>
              <a:gd name="connsiteY2" fmla="*/ 4955 h 1172409"/>
              <a:gd name="connsiteX3" fmla="*/ 1807169 w 1807169"/>
              <a:gd name="connsiteY3" fmla="*/ 511742 h 1172409"/>
              <a:gd name="connsiteX4" fmla="*/ 1196155 w 1807169"/>
              <a:gd name="connsiteY4" fmla="*/ 858247 h 1172409"/>
              <a:gd name="connsiteX5" fmla="*/ 297231 w 1807169"/>
              <a:gd name="connsiteY5" fmla="*/ 1172409 h 1172409"/>
              <a:gd name="connsiteX6" fmla="*/ 0 w 1807169"/>
              <a:gd name="connsiteY6" fmla="*/ 701912 h 1172409"/>
              <a:gd name="connsiteX0" fmla="*/ 0 w 1807169"/>
              <a:gd name="connsiteY0" fmla="*/ 701912 h 858247"/>
              <a:gd name="connsiteX1" fmla="*/ 402726 w 1807169"/>
              <a:gd name="connsiteY1" fmla="*/ 0 h 858247"/>
              <a:gd name="connsiteX2" fmla="*/ 1304372 w 1807169"/>
              <a:gd name="connsiteY2" fmla="*/ 4955 h 858247"/>
              <a:gd name="connsiteX3" fmla="*/ 1807169 w 1807169"/>
              <a:gd name="connsiteY3" fmla="*/ 511742 h 858247"/>
              <a:gd name="connsiteX4" fmla="*/ 1196155 w 1807169"/>
              <a:gd name="connsiteY4" fmla="*/ 858247 h 858247"/>
              <a:gd name="connsiteX5" fmla="*/ 301931 w 1807169"/>
              <a:gd name="connsiteY5" fmla="*/ 794808 h 858247"/>
              <a:gd name="connsiteX6" fmla="*/ 0 w 1807169"/>
              <a:gd name="connsiteY6" fmla="*/ 701912 h 858247"/>
              <a:gd name="connsiteX0" fmla="*/ 0 w 1807169"/>
              <a:gd name="connsiteY0" fmla="*/ 355408 h 858247"/>
              <a:gd name="connsiteX1" fmla="*/ 402726 w 1807169"/>
              <a:gd name="connsiteY1" fmla="*/ 0 h 858247"/>
              <a:gd name="connsiteX2" fmla="*/ 1304372 w 1807169"/>
              <a:gd name="connsiteY2" fmla="*/ 4955 h 858247"/>
              <a:gd name="connsiteX3" fmla="*/ 1807169 w 1807169"/>
              <a:gd name="connsiteY3" fmla="*/ 511742 h 858247"/>
              <a:gd name="connsiteX4" fmla="*/ 1196155 w 1807169"/>
              <a:gd name="connsiteY4" fmla="*/ 858247 h 858247"/>
              <a:gd name="connsiteX5" fmla="*/ 301931 w 1807169"/>
              <a:gd name="connsiteY5" fmla="*/ 794808 h 858247"/>
              <a:gd name="connsiteX6" fmla="*/ 0 w 1807169"/>
              <a:gd name="connsiteY6" fmla="*/ 355408 h 858247"/>
              <a:gd name="connsiteX0" fmla="*/ 0 w 1807169"/>
              <a:gd name="connsiteY0" fmla="*/ 373178 h 876017"/>
              <a:gd name="connsiteX1" fmla="*/ 398026 w 1807169"/>
              <a:gd name="connsiteY1" fmla="*/ 0 h 876017"/>
              <a:gd name="connsiteX2" fmla="*/ 1304372 w 1807169"/>
              <a:gd name="connsiteY2" fmla="*/ 22725 h 876017"/>
              <a:gd name="connsiteX3" fmla="*/ 1807169 w 1807169"/>
              <a:gd name="connsiteY3" fmla="*/ 529512 h 876017"/>
              <a:gd name="connsiteX4" fmla="*/ 1196155 w 1807169"/>
              <a:gd name="connsiteY4" fmla="*/ 876017 h 876017"/>
              <a:gd name="connsiteX5" fmla="*/ 301931 w 1807169"/>
              <a:gd name="connsiteY5" fmla="*/ 812578 h 876017"/>
              <a:gd name="connsiteX6" fmla="*/ 0 w 1807169"/>
              <a:gd name="connsiteY6" fmla="*/ 373178 h 876017"/>
              <a:gd name="connsiteX0" fmla="*/ 0 w 1807169"/>
              <a:gd name="connsiteY0" fmla="*/ 373178 h 876017"/>
              <a:gd name="connsiteX1" fmla="*/ 398026 w 1807169"/>
              <a:gd name="connsiteY1" fmla="*/ 0 h 876017"/>
              <a:gd name="connsiteX2" fmla="*/ 1374874 w 1807169"/>
              <a:gd name="connsiteY2" fmla="*/ 513 h 876017"/>
              <a:gd name="connsiteX3" fmla="*/ 1807169 w 1807169"/>
              <a:gd name="connsiteY3" fmla="*/ 529512 h 876017"/>
              <a:gd name="connsiteX4" fmla="*/ 1196155 w 1807169"/>
              <a:gd name="connsiteY4" fmla="*/ 876017 h 876017"/>
              <a:gd name="connsiteX5" fmla="*/ 301931 w 1807169"/>
              <a:gd name="connsiteY5" fmla="*/ 812578 h 876017"/>
              <a:gd name="connsiteX6" fmla="*/ 0 w 1807169"/>
              <a:gd name="connsiteY6" fmla="*/ 373178 h 876017"/>
              <a:gd name="connsiteX0" fmla="*/ 0 w 1807169"/>
              <a:gd name="connsiteY0" fmla="*/ 373178 h 876017"/>
              <a:gd name="connsiteX1" fmla="*/ 398026 w 1807169"/>
              <a:gd name="connsiteY1" fmla="*/ 0 h 876017"/>
              <a:gd name="connsiteX2" fmla="*/ 1158670 w 1807169"/>
              <a:gd name="connsiteY2" fmla="*/ 13840 h 876017"/>
              <a:gd name="connsiteX3" fmla="*/ 1807169 w 1807169"/>
              <a:gd name="connsiteY3" fmla="*/ 529512 h 876017"/>
              <a:gd name="connsiteX4" fmla="*/ 1196155 w 1807169"/>
              <a:gd name="connsiteY4" fmla="*/ 876017 h 876017"/>
              <a:gd name="connsiteX5" fmla="*/ 301931 w 1807169"/>
              <a:gd name="connsiteY5" fmla="*/ 812578 h 876017"/>
              <a:gd name="connsiteX6" fmla="*/ 0 w 1807169"/>
              <a:gd name="connsiteY6" fmla="*/ 373178 h 876017"/>
              <a:gd name="connsiteX0" fmla="*/ 0 w 1666166"/>
              <a:gd name="connsiteY0" fmla="*/ 373178 h 876017"/>
              <a:gd name="connsiteX1" fmla="*/ 398026 w 1666166"/>
              <a:gd name="connsiteY1" fmla="*/ 0 h 876017"/>
              <a:gd name="connsiteX2" fmla="*/ 1158670 w 1666166"/>
              <a:gd name="connsiteY2" fmla="*/ 13840 h 876017"/>
              <a:gd name="connsiteX3" fmla="*/ 1666166 w 1666166"/>
              <a:gd name="connsiteY3" fmla="*/ 342933 h 876017"/>
              <a:gd name="connsiteX4" fmla="*/ 1196155 w 1666166"/>
              <a:gd name="connsiteY4" fmla="*/ 876017 h 876017"/>
              <a:gd name="connsiteX5" fmla="*/ 301931 w 1666166"/>
              <a:gd name="connsiteY5" fmla="*/ 812578 h 876017"/>
              <a:gd name="connsiteX6" fmla="*/ 0 w 1666166"/>
              <a:gd name="connsiteY6" fmla="*/ 373178 h 876017"/>
              <a:gd name="connsiteX0" fmla="*/ 0 w 1364235"/>
              <a:gd name="connsiteY0" fmla="*/ 812578 h 876017"/>
              <a:gd name="connsiteX1" fmla="*/ 96095 w 1364235"/>
              <a:gd name="connsiteY1" fmla="*/ 0 h 876017"/>
              <a:gd name="connsiteX2" fmla="*/ 856739 w 1364235"/>
              <a:gd name="connsiteY2" fmla="*/ 13840 h 876017"/>
              <a:gd name="connsiteX3" fmla="*/ 1364235 w 1364235"/>
              <a:gd name="connsiteY3" fmla="*/ 342933 h 876017"/>
              <a:gd name="connsiteX4" fmla="*/ 894224 w 1364235"/>
              <a:gd name="connsiteY4" fmla="*/ 876017 h 876017"/>
              <a:gd name="connsiteX5" fmla="*/ 0 w 1364235"/>
              <a:gd name="connsiteY5" fmla="*/ 812578 h 876017"/>
              <a:gd name="connsiteX0" fmla="*/ 0 w 1552239"/>
              <a:gd name="connsiteY0" fmla="*/ 625999 h 876017"/>
              <a:gd name="connsiteX1" fmla="*/ 284099 w 1552239"/>
              <a:gd name="connsiteY1" fmla="*/ 0 h 876017"/>
              <a:gd name="connsiteX2" fmla="*/ 1044743 w 1552239"/>
              <a:gd name="connsiteY2" fmla="*/ 13840 h 876017"/>
              <a:gd name="connsiteX3" fmla="*/ 1552239 w 1552239"/>
              <a:gd name="connsiteY3" fmla="*/ 342933 h 876017"/>
              <a:gd name="connsiteX4" fmla="*/ 1082228 w 1552239"/>
              <a:gd name="connsiteY4" fmla="*/ 876017 h 876017"/>
              <a:gd name="connsiteX5" fmla="*/ 0 w 1552239"/>
              <a:gd name="connsiteY5" fmla="*/ 625999 h 876017"/>
              <a:gd name="connsiteX0" fmla="*/ 0 w 1552239"/>
              <a:gd name="connsiteY0" fmla="*/ 625999 h 880460"/>
              <a:gd name="connsiteX1" fmla="*/ 284099 w 1552239"/>
              <a:gd name="connsiteY1" fmla="*/ 0 h 880460"/>
              <a:gd name="connsiteX2" fmla="*/ 1044743 w 1552239"/>
              <a:gd name="connsiteY2" fmla="*/ 13840 h 880460"/>
              <a:gd name="connsiteX3" fmla="*/ 1552239 w 1552239"/>
              <a:gd name="connsiteY3" fmla="*/ 342933 h 880460"/>
              <a:gd name="connsiteX4" fmla="*/ 903624 w 1552239"/>
              <a:gd name="connsiteY4" fmla="*/ 880460 h 880460"/>
              <a:gd name="connsiteX5" fmla="*/ 0 w 1552239"/>
              <a:gd name="connsiteY5" fmla="*/ 625999 h 880460"/>
              <a:gd name="connsiteX0" fmla="*/ 0 w 1665041"/>
              <a:gd name="connsiteY0" fmla="*/ 625999 h 880460"/>
              <a:gd name="connsiteX1" fmla="*/ 284099 w 1665041"/>
              <a:gd name="connsiteY1" fmla="*/ 0 h 880460"/>
              <a:gd name="connsiteX2" fmla="*/ 1044743 w 1665041"/>
              <a:gd name="connsiteY2" fmla="*/ 13840 h 880460"/>
              <a:gd name="connsiteX3" fmla="*/ 1665041 w 1665041"/>
              <a:gd name="connsiteY3" fmla="*/ 453992 h 880460"/>
              <a:gd name="connsiteX4" fmla="*/ 903624 w 1665041"/>
              <a:gd name="connsiteY4" fmla="*/ 880460 h 880460"/>
              <a:gd name="connsiteX5" fmla="*/ 0 w 1665041"/>
              <a:gd name="connsiteY5" fmla="*/ 625999 h 88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5041" h="880460">
                <a:moveTo>
                  <a:pt x="0" y="625999"/>
                </a:moveTo>
                <a:lnTo>
                  <a:pt x="284099" y="0"/>
                </a:lnTo>
                <a:lnTo>
                  <a:pt x="1044743" y="13840"/>
                </a:lnTo>
                <a:lnTo>
                  <a:pt x="1665041" y="453992"/>
                </a:lnTo>
                <a:lnTo>
                  <a:pt x="903624" y="880460"/>
                </a:lnTo>
                <a:lnTo>
                  <a:pt x="0" y="625999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5478" y="878014"/>
            <a:ext cx="212109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triangular (T3)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tetrahedral (T4)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elements.</a:t>
            </a:r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5890831" y="149526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3653350" y="1012526"/>
            <a:ext cx="1414083" cy="990134"/>
          </a:xfrm>
          <a:custGeom>
            <a:avLst/>
            <a:gdLst>
              <a:gd name="connsiteX0" fmla="*/ 629174 w 1325460"/>
              <a:gd name="connsiteY0" fmla="*/ 0 h 1711354"/>
              <a:gd name="connsiteX1" fmla="*/ 0 w 1325460"/>
              <a:gd name="connsiteY1" fmla="*/ 964734 h 1711354"/>
              <a:gd name="connsiteX2" fmla="*/ 629174 w 1325460"/>
              <a:gd name="connsiteY2" fmla="*/ 1711354 h 1711354"/>
              <a:gd name="connsiteX3" fmla="*/ 1325460 w 1325460"/>
              <a:gd name="connsiteY3" fmla="*/ 578841 h 1711354"/>
              <a:gd name="connsiteX4" fmla="*/ 629174 w 1325460"/>
              <a:gd name="connsiteY4" fmla="*/ 0 h 1711354"/>
              <a:gd name="connsiteX0" fmla="*/ 629174 w 1325460"/>
              <a:gd name="connsiteY0" fmla="*/ 0 h 1711354"/>
              <a:gd name="connsiteX1" fmla="*/ 165377 w 1325460"/>
              <a:gd name="connsiteY1" fmla="*/ 688685 h 1711354"/>
              <a:gd name="connsiteX2" fmla="*/ 0 w 1325460"/>
              <a:gd name="connsiteY2" fmla="*/ 964734 h 1711354"/>
              <a:gd name="connsiteX3" fmla="*/ 629174 w 1325460"/>
              <a:gd name="connsiteY3" fmla="*/ 1711354 h 1711354"/>
              <a:gd name="connsiteX4" fmla="*/ 1325460 w 1325460"/>
              <a:gd name="connsiteY4" fmla="*/ 578841 h 1711354"/>
              <a:gd name="connsiteX5" fmla="*/ 629174 w 1325460"/>
              <a:gd name="connsiteY5" fmla="*/ 0 h 1711354"/>
              <a:gd name="connsiteX0" fmla="*/ 793997 w 1490283"/>
              <a:gd name="connsiteY0" fmla="*/ 0 h 1711354"/>
              <a:gd name="connsiteX1" fmla="*/ 0 w 1490283"/>
              <a:gd name="connsiteY1" fmla="*/ 206085 h 1711354"/>
              <a:gd name="connsiteX2" fmla="*/ 164823 w 1490283"/>
              <a:gd name="connsiteY2" fmla="*/ 964734 h 1711354"/>
              <a:gd name="connsiteX3" fmla="*/ 793997 w 1490283"/>
              <a:gd name="connsiteY3" fmla="*/ 1711354 h 1711354"/>
              <a:gd name="connsiteX4" fmla="*/ 1490283 w 1490283"/>
              <a:gd name="connsiteY4" fmla="*/ 578841 h 1711354"/>
              <a:gd name="connsiteX5" fmla="*/ 793997 w 1490283"/>
              <a:gd name="connsiteY5" fmla="*/ 0 h 1711354"/>
              <a:gd name="connsiteX0" fmla="*/ 650064 w 1490283"/>
              <a:gd name="connsiteY0" fmla="*/ 0 h 1863754"/>
              <a:gd name="connsiteX1" fmla="*/ 0 w 1490283"/>
              <a:gd name="connsiteY1" fmla="*/ 358485 h 1863754"/>
              <a:gd name="connsiteX2" fmla="*/ 164823 w 1490283"/>
              <a:gd name="connsiteY2" fmla="*/ 1117134 h 1863754"/>
              <a:gd name="connsiteX3" fmla="*/ 793997 w 1490283"/>
              <a:gd name="connsiteY3" fmla="*/ 1863754 h 1863754"/>
              <a:gd name="connsiteX4" fmla="*/ 1490283 w 1490283"/>
              <a:gd name="connsiteY4" fmla="*/ 731241 h 1863754"/>
              <a:gd name="connsiteX5" fmla="*/ 650064 w 1490283"/>
              <a:gd name="connsiteY5" fmla="*/ 0 h 1863754"/>
              <a:gd name="connsiteX0" fmla="*/ 650064 w 1414083"/>
              <a:gd name="connsiteY0" fmla="*/ 0 h 1863754"/>
              <a:gd name="connsiteX1" fmla="*/ 0 w 1414083"/>
              <a:gd name="connsiteY1" fmla="*/ 358485 h 1863754"/>
              <a:gd name="connsiteX2" fmla="*/ 164823 w 1414083"/>
              <a:gd name="connsiteY2" fmla="*/ 1117134 h 1863754"/>
              <a:gd name="connsiteX3" fmla="*/ 793997 w 1414083"/>
              <a:gd name="connsiteY3" fmla="*/ 1863754 h 1863754"/>
              <a:gd name="connsiteX4" fmla="*/ 1414083 w 1414083"/>
              <a:gd name="connsiteY4" fmla="*/ 282508 h 1863754"/>
              <a:gd name="connsiteX5" fmla="*/ 650064 w 1414083"/>
              <a:gd name="connsiteY5" fmla="*/ 0 h 1863754"/>
              <a:gd name="connsiteX0" fmla="*/ 650064 w 1414083"/>
              <a:gd name="connsiteY0" fmla="*/ 0 h 1863754"/>
              <a:gd name="connsiteX1" fmla="*/ 0 w 1414083"/>
              <a:gd name="connsiteY1" fmla="*/ 358485 h 1863754"/>
              <a:gd name="connsiteX2" fmla="*/ 164823 w 1414083"/>
              <a:gd name="connsiteY2" fmla="*/ 1117134 h 1863754"/>
              <a:gd name="connsiteX3" fmla="*/ 793997 w 1414083"/>
              <a:gd name="connsiteY3" fmla="*/ 1863754 h 1863754"/>
              <a:gd name="connsiteX4" fmla="*/ 1414083 w 1414083"/>
              <a:gd name="connsiteY4" fmla="*/ 282508 h 1863754"/>
              <a:gd name="connsiteX5" fmla="*/ 650064 w 1414083"/>
              <a:gd name="connsiteY5" fmla="*/ 0 h 1863754"/>
              <a:gd name="connsiteX0" fmla="*/ 650064 w 1414083"/>
              <a:gd name="connsiteY0" fmla="*/ 0 h 1499688"/>
              <a:gd name="connsiteX1" fmla="*/ 0 w 1414083"/>
              <a:gd name="connsiteY1" fmla="*/ 358485 h 1499688"/>
              <a:gd name="connsiteX2" fmla="*/ 164823 w 1414083"/>
              <a:gd name="connsiteY2" fmla="*/ 1117134 h 1499688"/>
              <a:gd name="connsiteX3" fmla="*/ 531530 w 1414083"/>
              <a:gd name="connsiteY3" fmla="*/ 1499688 h 1499688"/>
              <a:gd name="connsiteX4" fmla="*/ 1414083 w 1414083"/>
              <a:gd name="connsiteY4" fmla="*/ 282508 h 1499688"/>
              <a:gd name="connsiteX5" fmla="*/ 650064 w 1414083"/>
              <a:gd name="connsiteY5" fmla="*/ 0 h 1499688"/>
              <a:gd name="connsiteX0" fmla="*/ 650064 w 1414083"/>
              <a:gd name="connsiteY0" fmla="*/ 0 h 1117134"/>
              <a:gd name="connsiteX1" fmla="*/ 0 w 1414083"/>
              <a:gd name="connsiteY1" fmla="*/ 358485 h 1117134"/>
              <a:gd name="connsiteX2" fmla="*/ 164823 w 1414083"/>
              <a:gd name="connsiteY2" fmla="*/ 1117134 h 1117134"/>
              <a:gd name="connsiteX3" fmla="*/ 1414083 w 1414083"/>
              <a:gd name="connsiteY3" fmla="*/ 282508 h 1117134"/>
              <a:gd name="connsiteX4" fmla="*/ 650064 w 1414083"/>
              <a:gd name="connsiteY4" fmla="*/ 0 h 1117134"/>
              <a:gd name="connsiteX0" fmla="*/ 650064 w 1414083"/>
              <a:gd name="connsiteY0" fmla="*/ 0 h 990134"/>
              <a:gd name="connsiteX1" fmla="*/ 0 w 1414083"/>
              <a:gd name="connsiteY1" fmla="*/ 358485 h 990134"/>
              <a:gd name="connsiteX2" fmla="*/ 393423 w 1414083"/>
              <a:gd name="connsiteY2" fmla="*/ 990134 h 990134"/>
              <a:gd name="connsiteX3" fmla="*/ 1414083 w 1414083"/>
              <a:gd name="connsiteY3" fmla="*/ 282508 h 990134"/>
              <a:gd name="connsiteX4" fmla="*/ 650064 w 1414083"/>
              <a:gd name="connsiteY4" fmla="*/ 0 h 990134"/>
              <a:gd name="connsiteX0" fmla="*/ 650064 w 1414083"/>
              <a:gd name="connsiteY0" fmla="*/ 0 h 990134"/>
              <a:gd name="connsiteX1" fmla="*/ 0 w 1414083"/>
              <a:gd name="connsiteY1" fmla="*/ 358485 h 990134"/>
              <a:gd name="connsiteX2" fmla="*/ 393423 w 1414083"/>
              <a:gd name="connsiteY2" fmla="*/ 990134 h 990134"/>
              <a:gd name="connsiteX3" fmla="*/ 960983 w 1414083"/>
              <a:gd name="connsiteY3" fmla="*/ 613074 h 990134"/>
              <a:gd name="connsiteX4" fmla="*/ 1414083 w 1414083"/>
              <a:gd name="connsiteY4" fmla="*/ 282508 h 990134"/>
              <a:gd name="connsiteX5" fmla="*/ 650064 w 1414083"/>
              <a:gd name="connsiteY5" fmla="*/ 0 h 990134"/>
              <a:gd name="connsiteX0" fmla="*/ 650064 w 1414083"/>
              <a:gd name="connsiteY0" fmla="*/ 0 h 990134"/>
              <a:gd name="connsiteX1" fmla="*/ 0 w 1414083"/>
              <a:gd name="connsiteY1" fmla="*/ 358485 h 990134"/>
              <a:gd name="connsiteX2" fmla="*/ 393423 w 1414083"/>
              <a:gd name="connsiteY2" fmla="*/ 990134 h 990134"/>
              <a:gd name="connsiteX3" fmla="*/ 1392783 w 1414083"/>
              <a:gd name="connsiteY3" fmla="*/ 841674 h 990134"/>
              <a:gd name="connsiteX4" fmla="*/ 1414083 w 1414083"/>
              <a:gd name="connsiteY4" fmla="*/ 282508 h 990134"/>
              <a:gd name="connsiteX5" fmla="*/ 650064 w 1414083"/>
              <a:gd name="connsiteY5" fmla="*/ 0 h 9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4083" h="990134">
                <a:moveTo>
                  <a:pt x="650064" y="0"/>
                </a:moveTo>
                <a:lnTo>
                  <a:pt x="0" y="358485"/>
                </a:lnTo>
                <a:lnTo>
                  <a:pt x="393423" y="990134"/>
                </a:lnTo>
                <a:lnTo>
                  <a:pt x="1392783" y="841674"/>
                </a:lnTo>
                <a:lnTo>
                  <a:pt x="1414083" y="282508"/>
                </a:lnTo>
                <a:lnTo>
                  <a:pt x="650064" y="0"/>
                </a:lnTo>
                <a:close/>
              </a:path>
            </a:pathLst>
          </a:custGeom>
          <a:pattFill prst="pct20">
            <a:fgClr>
              <a:srgbClr val="0000CC"/>
            </a:fgClr>
            <a:bgClr>
              <a:srgbClr val="4DFFC4"/>
            </a:bgClr>
          </a:patt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p:cxnSp>
        <p:nvCxnSpPr>
          <p:cNvPr id="17" name="直線コネクタ 16"/>
          <p:cNvCxnSpPr>
            <a:endCxn id="11" idx="4"/>
          </p:cNvCxnSpPr>
          <p:nvPr/>
        </p:nvCxnSpPr>
        <p:spPr>
          <a:xfrm>
            <a:off x="4427984" y="1559045"/>
            <a:ext cx="194813" cy="839032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1" idx="2"/>
          </p:cNvCxnSpPr>
          <p:nvPr/>
        </p:nvCxnSpPr>
        <p:spPr>
          <a:xfrm flipH="1">
            <a:off x="4427984" y="746391"/>
            <a:ext cx="449022" cy="812654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11" idx="0"/>
          </p:cNvCxnSpPr>
          <p:nvPr/>
        </p:nvCxnSpPr>
        <p:spPr>
          <a:xfrm flipV="1">
            <a:off x="2995027" y="1559045"/>
            <a:ext cx="1444708" cy="354056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12" idx="5"/>
            <a:endCxn id="34" idx="5"/>
          </p:cNvCxnSpPr>
          <p:nvPr/>
        </p:nvCxnSpPr>
        <p:spPr>
          <a:xfrm>
            <a:off x="3570442" y="789476"/>
            <a:ext cx="927065" cy="841325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円/楕円 33"/>
          <p:cNvSpPr/>
          <p:nvPr/>
        </p:nvSpPr>
        <p:spPr>
          <a:xfrm>
            <a:off x="4343850" y="147714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416785" y="635819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918575" y="182597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4786996" y="648272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/>
          <p:cNvCxnSpPr>
            <a:stCxn id="11" idx="3"/>
          </p:cNvCxnSpPr>
          <p:nvPr/>
        </p:nvCxnSpPr>
        <p:spPr>
          <a:xfrm flipH="1" flipV="1">
            <a:off x="4424405" y="1567154"/>
            <a:ext cx="1569994" cy="18120"/>
          </a:xfrm>
          <a:prstGeom prst="line">
            <a:avLst/>
          </a:prstGeom>
          <a:ln w="127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34"/>
          <p:cNvSpPr/>
          <p:nvPr/>
        </p:nvSpPr>
        <p:spPr>
          <a:xfrm>
            <a:off x="4526911" y="2299958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47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2800" dirty="0" smtClean="0"/>
              <a:t>Quick Review of Edge-based S-FEM (ES-FEM)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altLang="ja-JP" sz="2400" dirty="0" smtClean="0"/>
              </a:p>
              <a:p>
                <a:endParaRPr lang="en-US" altLang="ja-JP" sz="2400" dirty="0"/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0" indent="0">
                  <a:buNone/>
                </a:pPr>
                <a:r>
                  <a:rPr lang="en-US" altLang="ja-JP" sz="24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Algorithm: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/>
                  <a:t>Calculate the deformation gradient </a:t>
                </a:r>
                <a:r>
                  <a:rPr lang="en-US" altLang="ja-JP" sz="2400" dirty="0" smtClean="0">
                    <a:solidFill>
                      <a:srgbClr val="00CC88"/>
                    </a:solidFill>
                  </a:rPr>
                  <a:t>at each </a:t>
                </a:r>
                <a:r>
                  <a:rPr lang="en-US" altLang="ja-JP" sz="2400" dirty="0">
                    <a:solidFill>
                      <a:srgbClr val="00CC88"/>
                    </a:solidFill>
                  </a:rPr>
                  <a:t>element,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CC88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>
                    <a:solidFill>
                      <a:srgbClr val="00CC88"/>
                    </a:solidFill>
                  </a:rPr>
                  <a:t>, </a:t>
                </a:r>
                <a:r>
                  <a:rPr lang="en-US" altLang="ja-JP" sz="2400" dirty="0"/>
                  <a:t>as usual</a:t>
                </a:r>
                <a:r>
                  <a:rPr lang="en-US" altLang="ja-JP" sz="2400" dirty="0" smtClean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Distribute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00CC88"/>
                            </a:solidFill>
                            <a:latin typeface="Cambria Math" panose="02040503050406030204" pitchFamily="18" charset="0"/>
                          </a:rPr>
                          <m:t>Elem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CC88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en-US" altLang="ja-JP" sz="2400" dirty="0">
                    <a:solidFill>
                      <a:srgbClr val="00CC88"/>
                    </a:solidFill>
                  </a:rPr>
                  <a:t> s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the connecting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edges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0000CC"/>
                    </a:solidFill>
                  </a:rPr>
                  <a:t/>
                </a:r>
                <a:br>
                  <a:rPr lang="en-US" altLang="ja-JP" sz="2400" dirty="0" smtClean="0">
                    <a:solidFill>
                      <a:srgbClr val="0000CC"/>
                    </a:solidFill>
                  </a:rPr>
                </a:br>
                <a:r>
                  <a:rPr lang="en-US" altLang="ja-JP" sz="2400" dirty="0" smtClean="0"/>
                  <a:t>with area weights to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Edge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at each edge</a:t>
                </a:r>
                <a:r>
                  <a:rPr lang="en-US" altLang="ja-JP" sz="2400" dirty="0" smtClean="0"/>
                  <a:t>.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 smtClean="0"/>
                  <a:t>Use</a:t>
                </a:r>
                <a:r>
                  <a:rPr lang="en-US" altLang="ja-JP" sz="24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/>
                          </a:rPr>
                          <m:t>Edge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s </a:t>
                </a:r>
                <a:r>
                  <a:rPr lang="en-US" altLang="ja-JP" sz="2400" dirty="0" smtClean="0"/>
                  <a:t>to </a:t>
                </a:r>
                <a:r>
                  <a:rPr lang="en-US" altLang="ja-JP" sz="2400" dirty="0"/>
                  <a:t>calculate the </a:t>
                </a:r>
                <a:r>
                  <a:rPr lang="en-US" altLang="ja-JP" sz="2400" dirty="0" smtClean="0"/>
                  <a:t>stress, nodal force and so on.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186" r="-84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89896" y="4617132"/>
            <a:ext cx="7353102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ES-FEM </a:t>
            </a:r>
            <a:r>
              <a:rPr kumimoji="1" lang="en-US" altLang="ja-JP" sz="2400" dirty="0" smtClean="0">
                <a:solidFill>
                  <a:srgbClr val="0070C0"/>
                </a:solidFill>
              </a:rPr>
              <a:t>avoids shear locking </a:t>
            </a:r>
            <a:r>
              <a:rPr kumimoji="1" lang="en-US" altLang="ja-JP" sz="2400" dirty="0" smtClean="0"/>
              <a:t>in T3/T4 elements.</a:t>
            </a:r>
            <a:br>
              <a:rPr kumimoji="1" lang="en-US" altLang="ja-JP" sz="2400" dirty="0" smtClean="0"/>
            </a:br>
            <a:r>
              <a:rPr lang="en-US" altLang="ja-JP" sz="2400" dirty="0" smtClean="0"/>
              <a:t>Yet, it </a:t>
            </a:r>
            <a:r>
              <a:rPr lang="en-US" altLang="ja-JP" sz="2400" dirty="0" smtClean="0">
                <a:solidFill>
                  <a:srgbClr val="C00000"/>
                </a:solidFill>
              </a:rPr>
              <a:t>suffers from volumetric locking, corner locking,</a:t>
            </a:r>
            <a:br>
              <a:rPr lang="en-US" altLang="ja-JP" sz="2400" dirty="0" smtClean="0">
                <a:solidFill>
                  <a:srgbClr val="C00000"/>
                </a:solidFill>
              </a:rPr>
            </a:br>
            <a:r>
              <a:rPr lang="en-US" altLang="ja-JP" sz="2400" dirty="0" smtClean="0"/>
              <a:t>and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 major pressure oscillation…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フリーフォーム 10"/>
          <p:cNvSpPr/>
          <p:nvPr/>
        </p:nvSpPr>
        <p:spPr>
          <a:xfrm>
            <a:off x="2801358" y="675327"/>
            <a:ext cx="3822870" cy="1709557"/>
          </a:xfrm>
          <a:custGeom>
            <a:avLst/>
            <a:gdLst>
              <a:gd name="connsiteX0" fmla="*/ 0 w 1828800"/>
              <a:gd name="connsiteY0" fmla="*/ 391886 h 896983"/>
              <a:gd name="connsiteX1" fmla="*/ 96665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1886 h 896983"/>
              <a:gd name="connsiteX1" fmla="*/ 854885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828800"/>
              <a:gd name="connsiteY0" fmla="*/ 395988 h 901085"/>
              <a:gd name="connsiteX1" fmla="*/ 868856 w 1828800"/>
              <a:gd name="connsiteY1" fmla="*/ 0 h 901085"/>
              <a:gd name="connsiteX2" fmla="*/ 1828800 w 1828800"/>
              <a:gd name="connsiteY2" fmla="*/ 561451 h 901085"/>
              <a:gd name="connsiteX3" fmla="*/ 862149 w 1828800"/>
              <a:gd name="connsiteY3" fmla="*/ 901085 h 901085"/>
              <a:gd name="connsiteX4" fmla="*/ 0 w 1828800"/>
              <a:gd name="connsiteY4" fmla="*/ 395988 h 901085"/>
              <a:gd name="connsiteX0" fmla="*/ 0 w 1828800"/>
              <a:gd name="connsiteY0" fmla="*/ 391886 h 896983"/>
              <a:gd name="connsiteX1" fmla="*/ 859542 w 1828800"/>
              <a:gd name="connsiteY1" fmla="*/ 0 h 896983"/>
              <a:gd name="connsiteX2" fmla="*/ 1828800 w 1828800"/>
              <a:gd name="connsiteY2" fmla="*/ 557349 h 896983"/>
              <a:gd name="connsiteX3" fmla="*/ 862149 w 1828800"/>
              <a:gd name="connsiteY3" fmla="*/ 896983 h 896983"/>
              <a:gd name="connsiteX4" fmla="*/ 0 w 1828800"/>
              <a:gd name="connsiteY4" fmla="*/ 391886 h 896983"/>
              <a:gd name="connsiteX0" fmla="*/ 0 w 1926596"/>
              <a:gd name="connsiteY0" fmla="*/ 617507 h 896983"/>
              <a:gd name="connsiteX1" fmla="*/ 957338 w 1926596"/>
              <a:gd name="connsiteY1" fmla="*/ 0 h 896983"/>
              <a:gd name="connsiteX2" fmla="*/ 1926596 w 1926596"/>
              <a:gd name="connsiteY2" fmla="*/ 557349 h 896983"/>
              <a:gd name="connsiteX3" fmla="*/ 959945 w 1926596"/>
              <a:gd name="connsiteY3" fmla="*/ 896983 h 896983"/>
              <a:gd name="connsiteX4" fmla="*/ 0 w 1926596"/>
              <a:gd name="connsiteY4" fmla="*/ 617507 h 896983"/>
              <a:gd name="connsiteX0" fmla="*/ 0 w 2122189"/>
              <a:gd name="connsiteY0" fmla="*/ 617507 h 896983"/>
              <a:gd name="connsiteX1" fmla="*/ 957338 w 2122189"/>
              <a:gd name="connsiteY1" fmla="*/ 0 h 896983"/>
              <a:gd name="connsiteX2" fmla="*/ 2122189 w 2122189"/>
              <a:gd name="connsiteY2" fmla="*/ 93802 h 896983"/>
              <a:gd name="connsiteX3" fmla="*/ 959945 w 2122189"/>
              <a:gd name="connsiteY3" fmla="*/ 896983 h 896983"/>
              <a:gd name="connsiteX4" fmla="*/ 0 w 2122189"/>
              <a:gd name="connsiteY4" fmla="*/ 617507 h 89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2189" h="896983">
                <a:moveTo>
                  <a:pt x="0" y="617507"/>
                </a:moveTo>
                <a:lnTo>
                  <a:pt x="957338" y="0"/>
                </a:lnTo>
                <a:lnTo>
                  <a:pt x="2122189" y="93802"/>
                </a:lnTo>
                <a:lnTo>
                  <a:pt x="959945" y="896983"/>
                </a:lnTo>
                <a:lnTo>
                  <a:pt x="0" y="617507"/>
                </a:lnTo>
                <a:close/>
              </a:path>
            </a:pathLst>
          </a:custGeom>
          <a:solidFill>
            <a:srgbClr val="4DFFC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5478" y="878014"/>
            <a:ext cx="212109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For triangular (T3)</a:t>
            </a:r>
            <a:br>
              <a:rPr kumimoji="1" lang="en-US" altLang="ja-JP" dirty="0" smtClean="0"/>
            </a:br>
            <a:r>
              <a:rPr kumimoji="1" lang="en-US" altLang="ja-JP" dirty="0" smtClean="0"/>
              <a:t>or tetrahedral (T4)</a:t>
            </a:r>
            <a:br>
              <a:rPr kumimoji="1" lang="en-US" altLang="ja-JP" dirty="0" smtClean="0"/>
            </a:br>
            <a:r>
              <a:rPr kumimoji="1" lang="en-US" altLang="ja-JP" dirty="0" smtClean="0"/>
              <a:t>elements.</a:t>
            </a:r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6552220" y="764704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699792" y="1772816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リーフォーム 27"/>
          <p:cNvSpPr/>
          <p:nvPr/>
        </p:nvSpPr>
        <p:spPr>
          <a:xfrm>
            <a:off x="3876075" y="692604"/>
            <a:ext cx="1325460" cy="1711354"/>
          </a:xfrm>
          <a:custGeom>
            <a:avLst/>
            <a:gdLst>
              <a:gd name="connsiteX0" fmla="*/ 629174 w 1325460"/>
              <a:gd name="connsiteY0" fmla="*/ 0 h 1711354"/>
              <a:gd name="connsiteX1" fmla="*/ 0 w 1325460"/>
              <a:gd name="connsiteY1" fmla="*/ 964734 h 1711354"/>
              <a:gd name="connsiteX2" fmla="*/ 629174 w 1325460"/>
              <a:gd name="connsiteY2" fmla="*/ 1711354 h 1711354"/>
              <a:gd name="connsiteX3" fmla="*/ 1325460 w 1325460"/>
              <a:gd name="connsiteY3" fmla="*/ 578841 h 1711354"/>
              <a:gd name="connsiteX4" fmla="*/ 629174 w 1325460"/>
              <a:gd name="connsiteY4" fmla="*/ 0 h 171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5460" h="1711354">
                <a:moveTo>
                  <a:pt x="629174" y="0"/>
                </a:moveTo>
                <a:lnTo>
                  <a:pt x="0" y="964734"/>
                </a:lnTo>
                <a:lnTo>
                  <a:pt x="629174" y="1711354"/>
                </a:lnTo>
                <a:lnTo>
                  <a:pt x="1325460" y="578841"/>
                </a:lnTo>
                <a:lnTo>
                  <a:pt x="629174" y="0"/>
                </a:lnTo>
                <a:close/>
              </a:path>
            </a:pathLst>
          </a:custGeom>
          <a:pattFill prst="pct20">
            <a:fgClr>
              <a:srgbClr val="FF0000"/>
            </a:fgClr>
            <a:bgClr>
              <a:srgbClr val="4DFFC4"/>
            </a:bgClr>
          </a:patt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>
            <a:stCxn id="11" idx="1"/>
            <a:endCxn id="11" idx="3"/>
          </p:cNvCxnSpPr>
          <p:nvPr/>
        </p:nvCxnSpPr>
        <p:spPr>
          <a:xfrm>
            <a:off x="4525888" y="675327"/>
            <a:ext cx="4696" cy="170955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円/楕円 11"/>
          <p:cNvSpPr/>
          <p:nvPr/>
        </p:nvSpPr>
        <p:spPr>
          <a:xfrm>
            <a:off x="4435878" y="2291683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4427984" y="588508"/>
            <a:ext cx="180020" cy="1800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24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Quick Introduction of F-</a:t>
            </a:r>
            <a:r>
              <a:rPr kumimoji="1" lang="en-US" altLang="ja-JP" dirty="0" err="1" smtClean="0"/>
              <a:t>barES</a:t>
            </a:r>
            <a:r>
              <a:rPr kumimoji="1" lang="en-US" altLang="ja-JP" dirty="0" smtClean="0"/>
              <a:t>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79" y="1160748"/>
            <a:ext cx="8165881" cy="317062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99092" y="675190"/>
            <a:ext cx="853470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Concept: combine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ES-FEM</a:t>
            </a:r>
            <a:r>
              <a:rPr kumimoji="1" lang="en-US" altLang="ja-JP" sz="2400" dirty="0" smtClean="0"/>
              <a:t> and </a:t>
            </a:r>
            <a:r>
              <a:rPr kumimoji="1" lang="en-US" altLang="ja-JP" sz="2400" dirty="0" smtClean="0">
                <a:solidFill>
                  <a:srgbClr val="0000CC"/>
                </a:solidFill>
              </a:rPr>
              <a:t>NS-FEM</a:t>
            </a:r>
            <a:r>
              <a:rPr kumimoji="1" lang="en-US" altLang="ja-JP" sz="2400" dirty="0" smtClean="0"/>
              <a:t> using </a:t>
            </a:r>
            <a:r>
              <a:rPr kumimoji="1" lang="en-US" altLang="ja-JP" sz="2400" dirty="0" smtClean="0">
                <a:solidFill>
                  <a:srgbClr val="7030A0"/>
                </a:solidFill>
              </a:rPr>
              <a:t>F-bar method</a:t>
            </a:r>
            <a:endParaRPr kumimoji="1" lang="ja-JP" altLang="en-US" sz="2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r>
                  <a:rPr lang="en-US" altLang="ja-JP" sz="2800" b="1" i="1" u="sng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Outlline</a:t>
                </a: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 smtClean="0"/>
                  <a:t> is given by 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ES-FEM</a:t>
                </a:r>
                <a:r>
                  <a:rPr lang="en-US" altLang="ja-JP" sz="2800" dirty="0" smtClean="0"/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i="1" dirty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ja-JP" sz="2800" b="0" i="1" dirty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ja-JP" altLang="en-US" sz="2800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800" dirty="0" smtClean="0"/>
                  <a:t>is given by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cyclically applied</a:t>
                </a:r>
                <a:r>
                  <a:rPr lang="en-US" altLang="ja-JP" sz="2800" dirty="0" smtClean="0"/>
                  <a:t> </a:t>
                </a:r>
                <a:r>
                  <a:rPr lang="en-US" altLang="ja-JP" sz="2800" dirty="0" smtClean="0">
                    <a:solidFill>
                      <a:srgbClr val="0000CC"/>
                    </a:solidFill>
                  </a:rPr>
                  <a:t>NS-FEM.</a:t>
                </a:r>
                <a:endParaRPr lang="en-US" altLang="ja-JP" sz="2800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 is calculated in the manner of </a:t>
                </a: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F-bar method: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en-US" altLang="ja-JP" sz="28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altLang="ja-JP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acc>
                      </m:e>
                      <m:sup>
                        <m:r>
                          <a:rPr lang="en-US" altLang="ja-JP" sz="28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ja-JP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p>
                        <m:r>
                          <m:rPr>
                            <m:sty m:val="p"/>
                          </m:rPr>
                          <a:rPr lang="en-US" altLang="ja-JP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iso</m:t>
                        </m:r>
                      </m:sup>
                    </m:sSup>
                  </m:oMath>
                </a14:m>
                <a:r>
                  <a:rPr lang="en-US" altLang="ja-JP" sz="2800" dirty="0"/>
                  <a:t>.</a:t>
                </a:r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539" b="-12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8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plasticity2016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53128</TotalTime>
  <Words>837</Words>
  <Application>Microsoft Office PowerPoint</Application>
  <PresentationFormat>画面に合わせる (4:3)</PresentationFormat>
  <Paragraphs>316</Paragraphs>
  <Slides>31</Slides>
  <Notes>26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39" baseType="lpstr">
      <vt:lpstr>Arial Unicode MS</vt:lpstr>
      <vt:lpstr>MS PGothic</vt:lpstr>
      <vt:lpstr>Arial</vt:lpstr>
      <vt:lpstr>Calibri</vt:lpstr>
      <vt:lpstr>Cambria Math</vt:lpstr>
      <vt:lpstr>Comic Sans MS</vt:lpstr>
      <vt:lpstr>Wingdings</vt:lpstr>
      <vt:lpstr>デザインの設定</vt:lpstr>
      <vt:lpstr>F-bar aided edge-based  smoothed finite element methods  with 4-node tetrahedral elements  for static large deformation hyperelastic and elastoplastic problems</vt:lpstr>
      <vt:lpstr>Motivation</vt:lpstr>
      <vt:lpstr>An Example for Rubber-like Material</vt:lpstr>
      <vt:lpstr>An Example for Rubber-like Material</vt:lpstr>
      <vt:lpstr>Objective</vt:lpstr>
      <vt:lpstr>PowerPoint プレゼンテーション</vt:lpstr>
      <vt:lpstr>Quick Review of Node-based S-FEM (NS-FEM)</vt:lpstr>
      <vt:lpstr>Quick Review of Edge-based S-FEM (ES-FEM)</vt:lpstr>
      <vt:lpstr>Quick Introduction of F-barES-FEM</vt:lpstr>
      <vt:lpstr>Outline of F-barES-FEM</vt:lpstr>
      <vt:lpstr>Additional Point of F-barES-FEM</vt:lpstr>
      <vt:lpstr>PowerPoint プレゼンテーション</vt:lpstr>
      <vt:lpstr>Compression of Rubber Block</vt:lpstr>
      <vt:lpstr>Compression of Rubber Block</vt:lpstr>
      <vt:lpstr>Compression of Rubber Block</vt:lpstr>
      <vt:lpstr>Barreling of 1/8 Rubber Cylinder</vt:lpstr>
      <vt:lpstr>Barreling of 1/8 Rubber Cylinder</vt:lpstr>
      <vt:lpstr>Barreling of 1/8 Rubber Cylinder</vt:lpstr>
      <vt:lpstr>Shearing &amp; Tensioning of Elasto-Plastic Bar</vt:lpstr>
      <vt:lpstr>Shearing &amp; Tensioning of Elasto-Plastic Bar</vt:lpstr>
      <vt:lpstr>Shearing &amp; Tensioning of Elasto-Plastic Bar</vt:lpstr>
      <vt:lpstr>Shearing &amp; Tensioning of Elasto-Plastic Bar</vt:lpstr>
      <vt:lpstr>Shearing &amp; Tensioning of Elasto-Plastic Bar</vt:lpstr>
      <vt:lpstr>Shearing &amp; Tensioning of Elasto-Plastic Bar</vt:lpstr>
      <vt:lpstr>Twist of Rubber/Aluminium Composite Plate</vt:lpstr>
      <vt:lpstr>Twist of Rubber/Aluminium Composite Plate</vt:lpstr>
      <vt:lpstr>Twist of Rubber/Aluminium Composite Plate</vt:lpstr>
      <vt:lpstr>Twist of Rubber/Aluminium Composite Plate</vt:lpstr>
      <vt:lpstr>PowerPoint プレゼンテーション</vt:lpstr>
      <vt:lpstr>Benefits and Drawbacks of F-barES-FEM-T4</vt:lpstr>
      <vt:lpstr>FYI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plasticity2016-sfem</dc:title>
  <dc:creator>Yuki ONISHI</dc:creator>
  <cp:lastModifiedBy>yuki</cp:lastModifiedBy>
  <cp:revision>2203</cp:revision>
  <cp:lastPrinted>2012-03-06T10:21:50Z</cp:lastPrinted>
  <dcterms:created xsi:type="dcterms:W3CDTF">2007-11-22T18:02:40Z</dcterms:created>
  <dcterms:modified xsi:type="dcterms:W3CDTF">2016-08-05T19:32:07Z</dcterms:modified>
</cp:coreProperties>
</file>