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504" r:id="rId2"/>
    <p:sldId id="513" r:id="rId3"/>
    <p:sldId id="532" r:id="rId4"/>
    <p:sldId id="534" r:id="rId5"/>
    <p:sldId id="516" r:id="rId6"/>
    <p:sldId id="477" r:id="rId7"/>
    <p:sldId id="502" r:id="rId8"/>
    <p:sldId id="501" r:id="rId9"/>
    <p:sldId id="508" r:id="rId10"/>
    <p:sldId id="522" r:id="rId11"/>
    <p:sldId id="533" r:id="rId12"/>
    <p:sldId id="539" r:id="rId13"/>
    <p:sldId id="485" r:id="rId14"/>
    <p:sldId id="487" r:id="rId15"/>
    <p:sldId id="526" r:id="rId16"/>
    <p:sldId id="489" r:id="rId17"/>
    <p:sldId id="507" r:id="rId18"/>
    <p:sldId id="496" r:id="rId19"/>
    <p:sldId id="492" r:id="rId20"/>
    <p:sldId id="510" r:id="rId21"/>
    <p:sldId id="535" r:id="rId22"/>
    <p:sldId id="537" r:id="rId23"/>
    <p:sldId id="538" r:id="rId24"/>
    <p:sldId id="536" r:id="rId25"/>
    <p:sldId id="527" r:id="rId26"/>
    <p:sldId id="494" r:id="rId27"/>
    <p:sldId id="518" r:id="rId28"/>
    <p:sldId id="531" r:id="rId29"/>
    <p:sldId id="498" r:id="rId30"/>
  </p:sldIdLst>
  <p:sldSz cx="9144000" cy="6858000" type="screen4x3"/>
  <p:notesSz cx="9985375" cy="6799263"/>
  <p:custDataLst>
    <p:tags r:id="rId3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00"/>
    <a:srgbClr val="0000FF"/>
    <a:srgbClr val="C6E6A2"/>
    <a:srgbClr val="D9EDEF"/>
    <a:srgbClr val="D8EEC0"/>
    <a:srgbClr val="C2E49C"/>
    <a:srgbClr val="EAF5F6"/>
    <a:srgbClr val="FFEFAB"/>
    <a:srgbClr val="CEE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24" autoAdjust="0"/>
  </p:normalViewPr>
  <p:slideViewPr>
    <p:cSldViewPr>
      <p:cViewPr varScale="1">
        <p:scale>
          <a:sx n="114" d="100"/>
          <a:sy n="114" d="100"/>
        </p:scale>
        <p:origin x="120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56418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0C8B-3C08-4C19-87FC-D56FDAEC1EF7}" type="datetimeFigureOut">
              <a:rPr kumimoji="1" lang="ja-JP" altLang="en-US" smtClean="0"/>
              <a:t>2017/8/2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56418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BF469-1A63-4DA5-ACA2-0578411C0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79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5689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2017/8/2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92475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9245" y="3229623"/>
            <a:ext cx="7986888" cy="3060161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5689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2555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222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6653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2294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2359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677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547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3767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186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4919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0638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5308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2646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6123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3082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703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9408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2911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6910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0830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まとめです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今後は接触を考慮した問題への拡張を中心に、研究を進めていくつもりです。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723EF-3F3E-45AB-85F1-D4F449C01DCD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66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262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015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32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Then</a:t>
            </a:r>
            <a:r>
              <a:rPr kumimoji="1" lang="en-US" altLang="ja-JP" baseline="0" dirty="0" smtClean="0"/>
              <a:t> w</a:t>
            </a:r>
            <a:r>
              <a:rPr kumimoji="1" lang="en-US" altLang="ja-JP" dirty="0" smtClean="0"/>
              <a:t>e will explain our proposed method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895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6491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217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254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595788" y="6446838"/>
              <a:ext cx="6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4205364" y="6417332"/>
            <a:ext cx="732573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bg1"/>
                </a:solidFill>
              </a:rPr>
              <a:t>ICCM2017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0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59532" y="1700808"/>
            <a:ext cx="8640960" cy="2290643"/>
          </a:xfrm>
        </p:spPr>
        <p:txBody>
          <a:bodyPr>
            <a:noAutofit/>
          </a:bodyPr>
          <a:lstStyle/>
          <a:p>
            <a:r>
              <a:rPr kumimoji="1" lang="en-US" altLang="ja-JP" dirty="0" smtClean="0"/>
              <a:t>A</a:t>
            </a:r>
            <a:r>
              <a:rPr lang="ja-JP" altLang="en-US" dirty="0"/>
              <a:t> </a:t>
            </a:r>
            <a:r>
              <a:rPr kumimoji="1" lang="en-US" altLang="ja-JP" dirty="0" smtClean="0"/>
              <a:t>stabilization method of</a:t>
            </a:r>
            <a:br>
              <a:rPr kumimoji="1" lang="en-US" altLang="ja-JP" dirty="0" smtClean="0"/>
            </a:br>
            <a:r>
              <a:rPr kumimoji="1" lang="en-US" altLang="ja-JP" dirty="0" smtClean="0">
                <a:solidFill>
                  <a:srgbClr val="7030A0"/>
                </a:solidFill>
              </a:rPr>
              <a:t>F-barES-FEM-T4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for </a:t>
            </a:r>
            <a:r>
              <a:rPr lang="en-US" altLang="ja-JP" dirty="0" smtClean="0">
                <a:solidFill>
                  <a:srgbClr val="C00000"/>
                </a:solidFill>
              </a:rPr>
              <a:t>d</a:t>
            </a:r>
            <a:r>
              <a:rPr kumimoji="1" lang="en-US" altLang="ja-JP" dirty="0" smtClean="0">
                <a:solidFill>
                  <a:srgbClr val="C00000"/>
                </a:solidFill>
              </a:rPr>
              <a:t>ynamic explicit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a</a:t>
            </a:r>
            <a:r>
              <a:rPr kumimoji="1" lang="en-US" altLang="ja-JP" dirty="0" smtClean="0"/>
              <a:t>nalysis</a:t>
            </a:r>
            <a:br>
              <a:rPr kumimoji="1" lang="en-US" altLang="ja-JP" dirty="0" smtClean="0"/>
            </a:br>
            <a:r>
              <a:rPr lang="en-US" altLang="ja-JP" dirty="0" smtClean="0"/>
              <a:t>of nearly incompressible solids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588608" y="4149080"/>
            <a:ext cx="7952928" cy="1284548"/>
          </a:xfrm>
        </p:spPr>
        <p:txBody>
          <a:bodyPr/>
          <a:lstStyle/>
          <a:p>
            <a:r>
              <a:rPr kumimoji="1" lang="en-US" altLang="ja-JP" sz="2800" u="sng" dirty="0" err="1" smtClean="0"/>
              <a:t>Ryoya</a:t>
            </a:r>
            <a:r>
              <a:rPr kumimoji="1" lang="en-US" altLang="ja-JP" sz="2800" u="sng" dirty="0" smtClean="0"/>
              <a:t> IIDA</a:t>
            </a:r>
            <a:r>
              <a:rPr kumimoji="1" lang="en-US" altLang="ja-JP" sz="2800" dirty="0" smtClean="0"/>
              <a:t>, Yuki ONISHI, Kenji AMAYA</a:t>
            </a:r>
          </a:p>
          <a:p>
            <a:r>
              <a:rPr lang="en-US" altLang="ja-JP" sz="2800" dirty="0" smtClean="0"/>
              <a:t>Tokyo Institute of Technology, Japan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6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Construction of internal force vector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dirty="0" smtClean="0"/>
                  <a:t>Internal force vector of </a:t>
                </a:r>
                <a:r>
                  <a:rPr lang="en-US" altLang="ja-JP" sz="2800" b="1" dirty="0" smtClean="0">
                    <a:solidFill>
                      <a:srgbClr val="7030A0"/>
                    </a:solidFill>
                  </a:rPr>
                  <a:t>F-barES-FEM-T4</a:t>
                </a:r>
                <a:r>
                  <a:rPr lang="en-US" altLang="ja-JP" sz="2800" dirty="0" smtClean="0"/>
                  <a:t> is calculated as followings:</a:t>
                </a:r>
                <a:endParaRPr kumimoji="1" lang="en-US" altLang="ja-JP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ja-JP" sz="2800" b="0" i="1" dirty="0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2800" b="0" i="1" dirty="0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altLang="ja-JP" sz="2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en-US" altLang="ja-JP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kumimoji="1" lang="en-US" altLang="ja-JP" sz="2800" dirty="0" smtClean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r>
                  <a:rPr lang="en-US" altLang="ja-JP" sz="2800" dirty="0"/>
                  <a:t>Combination of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ja-JP" sz="2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sz="2800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altLang="ja-JP" sz="28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800" dirty="0" smtClean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800" dirty="0" smtClean="0"/>
                  <a:t>and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2800" b="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altLang="ja-JP" sz="2800" dirty="0" smtClean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800" dirty="0"/>
                  <a:t>causes asymmetric stiffness </a:t>
                </a:r>
                <a:r>
                  <a:rPr lang="en-US" altLang="ja-JP" sz="2800" dirty="0" smtClean="0"/>
                  <a:t>matrix and thus causes energy divergence.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468" t="-1901" r="-16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584782" y="2161840"/>
            <a:ext cx="340499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5522745" y="2132856"/>
            <a:ext cx="324036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700127" y="2590592"/>
                <a:ext cx="246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sz="2000" dirty="0" smtClean="0"/>
                  <a:t>-matrix of </a:t>
                </a:r>
                <a:r>
                  <a:rPr kumimoji="1" lang="en-US" altLang="ja-JP" sz="2000" dirty="0" smtClean="0">
                    <a:solidFill>
                      <a:srgbClr val="FF9900"/>
                    </a:solidFill>
                  </a:rPr>
                  <a:t>ES-FEM</a:t>
                </a:r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127" y="2590592"/>
                <a:ext cx="2466188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7576" r="-1980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448848" y="2574651"/>
                <a:ext cx="26388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Stress 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848" y="2574651"/>
                <a:ext cx="2638864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2540" t="-6061" r="-12702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732240" y="1535262"/>
                <a:ext cx="2185214" cy="9576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Defenition of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in the same fashion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 as </a:t>
                </a:r>
                <a:r>
                  <a:rPr lang="en-US" altLang="ja-JP" b="1" dirty="0" smtClean="0"/>
                  <a:t>F</a:t>
                </a:r>
                <a:r>
                  <a:rPr kumimoji="1" lang="en-US" altLang="ja-JP" b="1" dirty="0" smtClean="0"/>
                  <a:t>-bar method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1535262"/>
                <a:ext cx="2185214" cy="957634"/>
              </a:xfrm>
              <a:prstGeom prst="rect">
                <a:avLst/>
              </a:prstGeom>
              <a:blipFill rotWithShape="0">
                <a:blip r:embed="rId6"/>
                <a:stretch>
                  <a:fillRect l="-2228" t="-1911" r="-1950" b="-95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5760132" y="1073260"/>
                <a:ext cx="16802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kumimoji="1" lang="en-US" altLang="ja-JP" sz="2000" dirty="0" smtClean="0"/>
                  <a:t> of </a:t>
                </a:r>
                <a:r>
                  <a:rPr kumimoji="1" lang="en-US" altLang="ja-JP" sz="2000" dirty="0" smtClean="0">
                    <a:solidFill>
                      <a:srgbClr val="FF9900"/>
                    </a:solidFill>
                  </a:rPr>
                  <a:t>ES-FEM</a:t>
                </a:r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132" y="1073260"/>
                <a:ext cx="1680268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6061" r="-2899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矢印コネクタ 11"/>
          <p:cNvCxnSpPr/>
          <p:nvPr/>
        </p:nvCxnSpPr>
        <p:spPr>
          <a:xfrm flipH="1">
            <a:off x="5940152" y="1425563"/>
            <a:ext cx="504056" cy="275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2824722" y="3255845"/>
                <a:ext cx="3501600" cy="1135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ja-JP" sz="28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722" y="3255845"/>
                <a:ext cx="3501600" cy="11356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Proposed method: </a:t>
            </a:r>
            <a:r>
              <a:rPr kumimoji="1" lang="en-US" altLang="ja-JP" sz="3200" dirty="0" smtClean="0">
                <a:solidFill>
                  <a:srgbClr val="FF00FF"/>
                </a:solidFill>
              </a:rPr>
              <a:t>SymF-barES-FEM-T4</a:t>
            </a:r>
            <a:endParaRPr kumimoji="1" lang="ja-JP" altLang="en-US" sz="3200" dirty="0"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1350913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800" dirty="0" smtClean="0"/>
              <a:t>We modify the internal force vector in order to realize stabilization as followings:</a:t>
            </a:r>
            <a:endParaRPr kumimoji="1" lang="en-US" altLang="ja-JP" sz="2800" dirty="0" smtClean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618627" y="3990709"/>
            <a:ext cx="340499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5541032" y="3966404"/>
            <a:ext cx="324036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308509" y="4434951"/>
                <a:ext cx="18854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sz="2000" dirty="0" smtClean="0"/>
                  <a:t>-matrix </a:t>
                </a:r>
              </a:p>
              <a:p>
                <a:pPr algn="ctr"/>
                <a:r>
                  <a:rPr lang="en-US" altLang="ja-JP" sz="2000" dirty="0" smtClean="0"/>
                  <a:t>Derived from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509" y="4434951"/>
                <a:ext cx="1885453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3236" t="-4310" r="-18770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047017" y="4327642"/>
                <a:ext cx="19127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Stress</a:t>
                </a:r>
              </a:p>
              <a:p>
                <a:pPr algn="ctr"/>
                <a:r>
                  <a:rPr kumimoji="1" lang="en-US" altLang="ja-JP" sz="2000" dirty="0" smtClean="0"/>
                  <a:t>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017" y="4327642"/>
                <a:ext cx="1912703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955" t="-4310" r="-16879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389118" y="2852936"/>
                <a:ext cx="1459246" cy="102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volume</a:t>
                </a:r>
                <a:endParaRPr kumimoji="1" lang="en-US" altLang="ja-JP" sz="2000" dirty="0" smtClean="0"/>
              </a:p>
              <a:p>
                <a:pPr algn="ctr"/>
                <a:r>
                  <a:rPr kumimoji="1" lang="en-US" altLang="ja-JP" sz="2000" dirty="0" smtClean="0"/>
                  <a:t>derived as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det</m:t>
                      </m:r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118" y="2852936"/>
                <a:ext cx="1459246" cy="1025665"/>
              </a:xfrm>
              <a:prstGeom prst="rect">
                <a:avLst/>
              </a:prstGeom>
              <a:blipFill rotWithShape="0">
                <a:blip r:embed="rId6"/>
                <a:stretch>
                  <a:fillRect l="-3347" t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矢印コネクタ 17"/>
          <p:cNvCxnSpPr/>
          <p:nvPr/>
        </p:nvCxnSpPr>
        <p:spPr>
          <a:xfrm flipH="1">
            <a:off x="6003369" y="3544469"/>
            <a:ext cx="450194" cy="180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2859252" y="1441586"/>
                <a:ext cx="3323667" cy="1135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sz="2800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altLang="ja-JP" sz="2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252" y="1441586"/>
                <a:ext cx="3323667" cy="113569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155890" y="1743967"/>
            <a:ext cx="2577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7030A0"/>
                </a:solidFill>
              </a:rPr>
              <a:t>F-barES-FEM-T4</a:t>
            </a:r>
            <a:endParaRPr lang="ja-JP" altLang="en-US" sz="2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58651" y="3501008"/>
            <a:ext cx="2722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FF"/>
                </a:solidFill>
              </a:rPr>
              <a:t>SymF-barES-FEM-T4</a:t>
            </a:r>
          </a:p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Proposed</a:t>
            </a:r>
            <a:endParaRPr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4287239" y="2384884"/>
            <a:ext cx="608797" cy="87287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 bwMode="auto">
          <a:xfrm>
            <a:off x="250824" y="5678901"/>
            <a:ext cx="8641655" cy="47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sz="2800" kern="0" dirty="0" smtClean="0"/>
              <a:t>We named this formulation </a:t>
            </a:r>
            <a:r>
              <a:rPr lang="en-US" altLang="ja-JP" sz="2800" kern="0" dirty="0" smtClean="0">
                <a:solidFill>
                  <a:srgbClr val="FF00FF"/>
                </a:solidFill>
              </a:rPr>
              <a:t>SymF-barES-FEM-T4</a:t>
            </a:r>
            <a:r>
              <a:rPr lang="en-US" altLang="ja-JP" sz="2800" kern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45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Concept of </a:t>
            </a:r>
            <a:r>
              <a:rPr kumimoji="1" lang="en-US" altLang="ja-JP" sz="3200" dirty="0" smtClean="0">
                <a:solidFill>
                  <a:srgbClr val="FF00FF"/>
                </a:solidFill>
              </a:rPr>
              <a:t>SymF-barES-FEM-T4</a:t>
            </a:r>
            <a:endParaRPr kumimoji="1" lang="ja-JP" altLang="en-US" sz="3200" dirty="0"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コンテンツ プレースホルダー 2"/>
              <p:cNvSpPr txBox="1">
                <a:spLocks/>
              </p:cNvSpPr>
              <p:nvPr/>
            </p:nvSpPr>
            <p:spPr bwMode="auto">
              <a:xfrm>
                <a:off x="143508" y="3861048"/>
                <a:ext cx="8641655" cy="3315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p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ja-JP" sz="2800" kern="0" dirty="0" smtClean="0"/>
                  <a:t>The replacement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kern="0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ja-JP" sz="2800" i="1" ker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 ker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sz="2800" kern="0" dirty="0"/>
                  <a:t> </a:t>
                </a:r>
                <a:r>
                  <a:rPr lang="en-US" altLang="ja-JP" sz="2800" kern="0" dirty="0" smtClean="0"/>
                  <a:t>to</a:t>
                </a:r>
                <a14:m>
                  <m:oMath xmlns:m="http://schemas.openxmlformats.org/officeDocument/2006/math">
                    <m:r>
                      <a:rPr lang="en-US" altLang="ja-JP" sz="28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i="1" kern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altLang="ja-JP" sz="2800" i="1" kern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 kern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sz="2800" i="1" kern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800" kern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800" kern="0" dirty="0" smtClean="0"/>
                  <a:t>means to symmetrize stiffness matrix as standard FEM.</a:t>
                </a:r>
              </a:p>
              <a:p>
                <a:r>
                  <a:rPr lang="en-US" altLang="ja-JP" sz="2800" kern="0" dirty="0" smtClean="0"/>
                  <a:t>The </a:t>
                </a:r>
                <a:r>
                  <a:rPr lang="en-US" altLang="ja-JP" sz="2800" kern="0" dirty="0"/>
                  <a:t>replacement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2800" i="1" kern="0" dirty="0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kern="0" dirty="0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altLang="ja-JP" sz="2800" kern="0" dirty="0"/>
                  <a:t> to</a:t>
                </a:r>
                <a14:m>
                  <m:oMath xmlns:m="http://schemas.openxmlformats.org/officeDocument/2006/math">
                    <m:r>
                      <a:rPr lang="en-US" altLang="ja-JP" sz="280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800" b="0" i="1" kern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kern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altLang="ja-JP" sz="2800" kern="0" dirty="0" smtClean="0"/>
                  <a:t> is natural </a:t>
                </a:r>
                <a:r>
                  <a:rPr lang="en-US" altLang="ja-JP" sz="2800" kern="0" dirty="0"/>
                  <a:t>extension of volume term and </a:t>
                </a:r>
                <a:r>
                  <a:rPr lang="en-US" altLang="ja-JP" sz="2800" kern="0" dirty="0" smtClean="0"/>
                  <a:t>introduced empirically.</a:t>
                </a:r>
              </a:p>
            </p:txBody>
          </p:sp>
        </mc:Choice>
        <mc:Fallback>
          <p:sp>
            <p:nvSpPr>
              <p:cNvPr id="11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508" y="3861048"/>
                <a:ext cx="8641655" cy="3315457"/>
              </a:xfrm>
              <a:prstGeom prst="rect">
                <a:avLst/>
              </a:prstGeom>
              <a:blipFill>
                <a:blip r:embed="rId3"/>
                <a:stretch>
                  <a:fillRect l="-2329" t="-3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2824722" y="1419641"/>
                <a:ext cx="3501600" cy="1135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ja-JP" sz="28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722" y="1419641"/>
                <a:ext cx="3501600" cy="11356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矢印コネクタ 12"/>
          <p:cNvCxnSpPr/>
          <p:nvPr/>
        </p:nvCxnSpPr>
        <p:spPr>
          <a:xfrm flipV="1">
            <a:off x="4618627" y="2154505"/>
            <a:ext cx="340499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5541032" y="2130200"/>
            <a:ext cx="324036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3308509" y="2598747"/>
                <a:ext cx="18854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sz="2000" dirty="0" smtClean="0"/>
                  <a:t>-matrix </a:t>
                </a:r>
              </a:p>
              <a:p>
                <a:pPr algn="ctr"/>
                <a:r>
                  <a:rPr lang="en-US" altLang="ja-JP" sz="2000" dirty="0" smtClean="0"/>
                  <a:t>Derived from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509" y="2598747"/>
                <a:ext cx="1885453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3236" t="-3448" r="-18770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5047017" y="2491438"/>
                <a:ext cx="19127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Stress</a:t>
                </a:r>
              </a:p>
              <a:p>
                <a:pPr algn="ctr"/>
                <a:r>
                  <a:rPr kumimoji="1" lang="en-US" altLang="ja-JP" sz="2000" dirty="0" smtClean="0"/>
                  <a:t>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017" y="2491438"/>
                <a:ext cx="1912703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955" t="-4310" r="-16879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6389118" y="1016732"/>
                <a:ext cx="1459246" cy="102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volume</a:t>
                </a:r>
                <a:endParaRPr kumimoji="1" lang="en-US" altLang="ja-JP" sz="2000" dirty="0" smtClean="0"/>
              </a:p>
              <a:p>
                <a:pPr algn="ctr"/>
                <a:r>
                  <a:rPr kumimoji="1" lang="en-US" altLang="ja-JP" sz="2000" dirty="0" smtClean="0"/>
                  <a:t>derived as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det</m:t>
                      </m:r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118" y="1016732"/>
                <a:ext cx="1459246" cy="1025665"/>
              </a:xfrm>
              <a:prstGeom prst="rect">
                <a:avLst/>
              </a:prstGeom>
              <a:blipFill rotWithShape="0">
                <a:blip r:embed="rId7"/>
                <a:stretch>
                  <a:fillRect l="-3347" t="-29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矢印コネクタ 19"/>
          <p:cNvCxnSpPr/>
          <p:nvPr/>
        </p:nvCxnSpPr>
        <p:spPr>
          <a:xfrm flipH="1">
            <a:off x="6003369" y="1708265"/>
            <a:ext cx="450194" cy="180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58651" y="1700808"/>
            <a:ext cx="2722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FF"/>
                </a:solidFill>
              </a:rPr>
              <a:t>SymF-barES-FEM-T4</a:t>
            </a:r>
          </a:p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Proposed</a:t>
            </a:r>
            <a:endParaRPr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Result &amp; Discussion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6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/>
          </a:bodyPr>
          <a:lstStyle/>
          <a:p>
            <a:r>
              <a:rPr lang="en-US" altLang="ja-JP" dirty="0"/>
              <a:t>#</a:t>
            </a:r>
            <a:r>
              <a:rPr lang="en-US" altLang="ja-JP" dirty="0" smtClean="0"/>
              <a:t>1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Bending of a cantilever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687524"/>
            <a:ext cx="5534025" cy="2057400"/>
          </a:xfrm>
          <a:prstGeom prst="rect">
            <a:avLst/>
          </a:prstGeom>
        </p:spPr>
      </p:pic>
      <p:sp>
        <p:nvSpPr>
          <p:cNvPr id="6" name="コンテンツ プレースホルダー 8"/>
          <p:cNvSpPr txBox="1">
            <a:spLocks/>
          </p:cNvSpPr>
          <p:nvPr/>
        </p:nvSpPr>
        <p:spPr>
          <a:xfrm>
            <a:off x="179512" y="2996952"/>
            <a:ext cx="8568952" cy="3168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>
                <a:solidFill>
                  <a:srgbClr val="C00000"/>
                </a:solidFill>
              </a:rPr>
              <a:t>Dynamic explicit </a:t>
            </a:r>
            <a:r>
              <a:rPr lang="en-US" altLang="ja-JP" sz="2400" kern="0" dirty="0" smtClean="0"/>
              <a:t>analysis.</a:t>
            </a:r>
          </a:p>
          <a:p>
            <a:r>
              <a:rPr lang="en-US" altLang="ja-JP" sz="2400" kern="0" dirty="0" smtClean="0"/>
              <a:t>Neo-</a:t>
            </a:r>
            <a:r>
              <a:rPr lang="en-US" altLang="ja-JP" sz="2400" kern="0" dirty="0" err="1" smtClean="0"/>
              <a:t>Hookean</a:t>
            </a:r>
            <a:r>
              <a:rPr lang="en-US" altLang="ja-JP" sz="2400" kern="0" dirty="0" smtClean="0"/>
              <a:t> material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Initial Young’s modulus:	6.0 MPa,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Initial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Poisson’s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ratio:	</a:t>
            </a:r>
            <a:r>
              <a:rPr lang="en-US" altLang="ja-JP" sz="2400" kern="0" dirty="0" smtClean="0">
                <a:solidFill>
                  <a:srgbClr val="0000FF"/>
                </a:solidFill>
              </a:rPr>
              <a:t>0.49</a:t>
            </a:r>
            <a:r>
              <a:rPr lang="en-US" altLang="ja-JP" sz="2400" kern="0" dirty="0" smtClean="0"/>
              <a:t>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Density:</a:t>
            </a:r>
            <a:r>
              <a:rPr lang="ja-JP" altLang="en-US" sz="2400" kern="0" dirty="0" smtClean="0"/>
              <a:t>　</a:t>
            </a:r>
            <a:r>
              <a:rPr lang="en-US" altLang="ja-JP" sz="2400" kern="0" dirty="0" smtClean="0"/>
              <a:t>			920 kg/m</a:t>
            </a:r>
            <a:r>
              <a:rPr lang="en-US" altLang="ja-JP" sz="2400" kern="0" baseline="30000" dirty="0" smtClean="0"/>
              <a:t>3</a:t>
            </a:r>
            <a:r>
              <a:rPr lang="en-US" altLang="ja-JP" sz="2400" kern="0" dirty="0" smtClean="0"/>
              <a:t>.</a:t>
            </a:r>
          </a:p>
          <a:p>
            <a:r>
              <a:rPr lang="en-US" altLang="ja-JP" sz="2400" kern="0" dirty="0" smtClean="0"/>
              <a:t>Compare the results of </a:t>
            </a:r>
            <a:r>
              <a:rPr lang="en-US" altLang="ja-JP" sz="2400" kern="0" dirty="0" smtClean="0">
                <a:solidFill>
                  <a:srgbClr val="FF00FF"/>
                </a:solidFill>
              </a:rPr>
              <a:t>SymF-barES-FEM-T4</a:t>
            </a:r>
            <a:r>
              <a:rPr lang="en-US" altLang="ja-JP" sz="2400" kern="0" dirty="0" smtClean="0"/>
              <a:t>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400" kern="0" dirty="0" smtClean="0"/>
              <a:t> and </a:t>
            </a:r>
            <a:r>
              <a:rPr lang="en-US" altLang="ja-JP" sz="2400" kern="0" dirty="0" smtClean="0"/>
              <a:t>Selective </a:t>
            </a:r>
            <a:r>
              <a:rPr lang="en-US" altLang="ja-JP" sz="2400" kern="0" dirty="0" smtClean="0"/>
              <a:t>H8 (ABAQUS/Explicit C3D8) elements.</a:t>
            </a:r>
          </a:p>
        </p:txBody>
      </p:sp>
    </p:spTree>
    <p:extLst>
      <p:ext uri="{BB962C8B-B14F-4D97-AF65-F5344CB8AC3E}">
        <p14:creationId xmlns:p14="http://schemas.microsoft.com/office/powerpoint/2010/main" val="13965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Inability</a:t>
            </a:r>
            <a:r>
              <a:rPr lang="ja-JP" altLang="en-US" sz="3600" dirty="0"/>
              <a:t> </a:t>
            </a:r>
            <a:r>
              <a:rPr lang="en-US" altLang="ja-JP" sz="3600" dirty="0"/>
              <a:t>of</a:t>
            </a:r>
            <a:r>
              <a:rPr lang="ja-JP" altLang="en-US" sz="3600" dirty="0"/>
              <a:t> </a:t>
            </a:r>
            <a:r>
              <a:rPr lang="en-US" altLang="ja-JP" sz="3600" dirty="0"/>
              <a:t>standard</a:t>
            </a:r>
            <a:r>
              <a:rPr lang="ja-JP" altLang="en-US" sz="3600" dirty="0"/>
              <a:t> </a:t>
            </a:r>
            <a:r>
              <a:rPr lang="en-US" altLang="ja-JP" sz="3600" dirty="0"/>
              <a:t>T4</a:t>
            </a:r>
            <a:r>
              <a:rPr lang="ja-JP" altLang="en-US" sz="3600" dirty="0"/>
              <a:t> </a:t>
            </a:r>
            <a:r>
              <a:rPr lang="en-US" altLang="ja-JP" sz="3600" dirty="0"/>
              <a:t>element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3508" y="4581128"/>
            <a:ext cx="42844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ABAQUS/Explicit 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Standard T4 element</a:t>
            </a:r>
            <a:endParaRPr lang="en-US" altLang="ja-JP" sz="2000" dirty="0" smtClean="0"/>
          </a:p>
          <a:p>
            <a:pPr algn="ctr"/>
            <a:r>
              <a:rPr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oscillation and locking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ja-JP" sz="2400" dirty="0" smtClean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59732" y="5811651"/>
            <a:ext cx="482453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Standard T4 element is useless!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-1" y="575102"/>
                <a:ext cx="59041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US" altLang="ja-JP" sz="2800" u="sng" dirty="0" smtClean="0"/>
                  <a:t>at </a:t>
                </a:r>
                <a14:m>
                  <m:oMath xmlns:m="http://schemas.openxmlformats.org/officeDocument/2006/math"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=0.75</m:t>
                    </m:r>
                  </m:oMath>
                </a14:m>
                <a:r>
                  <a:rPr lang="en-US" altLang="ja-JP" sz="2800" u="sng" dirty="0" smtClean="0"/>
                  <a:t> s</a:t>
                </a:r>
                <a:r>
                  <a:rPr lang="en-US" altLang="ja-JP" sz="2800" dirty="0" smtClean="0"/>
                  <a:t> (pressure distribution)</a:t>
                </a:r>
                <a:endParaRPr lang="ja-JP" altLang="en-US" sz="2800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75102"/>
                <a:ext cx="590414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14300" r="17844" b="14825"/>
          <a:stretch/>
        </p:blipFill>
        <p:spPr>
          <a:xfrm>
            <a:off x="215516" y="1052736"/>
            <a:ext cx="3958040" cy="34923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t="14300" r="19148" b="15350"/>
          <a:stretch/>
        </p:blipFill>
        <p:spPr>
          <a:xfrm>
            <a:off x="4576265" y="1196752"/>
            <a:ext cx="3854562" cy="346651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256076" y="4617132"/>
            <a:ext cx="35283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400" dirty="0" smtClean="0"/>
              <a:t>ABAQUS/Explicit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C3D8</a:t>
            </a:r>
            <a:endParaRPr kumimoji="1" lang="en-US" altLang="ja-JP" sz="2400" dirty="0" smtClean="0"/>
          </a:p>
          <a:p>
            <a:pPr marL="0" indent="0" algn="ctr">
              <a:buNone/>
            </a:pPr>
            <a:r>
              <a:rPr lang="en-US" altLang="ja-JP" sz="2000" dirty="0" smtClean="0"/>
              <a:t>(S</a:t>
            </a:r>
            <a:r>
              <a:rPr kumimoji="1" lang="en-US" altLang="ja-JP" sz="2000" dirty="0" smtClean="0"/>
              <a:t>elective H8 element) </a:t>
            </a:r>
          </a:p>
          <a:p>
            <a:pPr marL="0" indent="0" algn="ctr">
              <a:buNone/>
            </a:pPr>
            <a:r>
              <a:rPr lang="en-US" altLang="ja-JP" sz="2400" b="1" dirty="0" smtClean="0"/>
              <a:t>Reference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780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Time history of deformed shapes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76441" y="4175499"/>
            <a:ext cx="3600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SymF-barES-FEM-T4(2)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</a:t>
            </a:r>
            <a:r>
              <a:rPr lang="en-US" altLang="ja-JP" sz="2000" dirty="0" smtClean="0">
                <a:solidFill>
                  <a:srgbClr val="FF00FF"/>
                </a:solidFill>
              </a:rPr>
              <a:t>)</a:t>
            </a:r>
          </a:p>
          <a:p>
            <a:pPr marL="0" indent="0" algn="ctr">
              <a:buNone/>
            </a:pPr>
            <a:endParaRPr lang="en-US" altLang="ja-JP" sz="500" dirty="0"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Less pressure oscillation </a:t>
            </a:r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✔ </a:t>
            </a:r>
            <a:r>
              <a:rPr lang="en-US" altLang="ja-JP" sz="2000" dirty="0">
                <a:cs typeface="メイリオ" panose="020B0604030504040204" pitchFamily="50" charset="-128"/>
              </a:rPr>
              <a:t>No e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nergy divergence</a:t>
            </a:r>
            <a:endParaRPr lang="en-US" altLang="ja-JP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-72516" y="4244315"/>
            <a:ext cx="30963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C3D8</a:t>
            </a:r>
            <a:endParaRPr kumimoji="1" lang="en-US" altLang="ja-JP" sz="2000" dirty="0" smtClean="0"/>
          </a:p>
          <a:p>
            <a:pPr marL="0" indent="0" algn="ctr">
              <a:buNone/>
            </a:pPr>
            <a:r>
              <a:rPr lang="en-US" altLang="ja-JP" dirty="0" smtClean="0"/>
              <a:t>(S</a:t>
            </a:r>
            <a:r>
              <a:rPr kumimoji="1" lang="en-US" altLang="ja-JP" dirty="0" smtClean="0"/>
              <a:t>elective H8 element) </a:t>
            </a:r>
          </a:p>
          <a:p>
            <a:pPr marL="0" indent="0" algn="ctr">
              <a:buNone/>
            </a:pPr>
            <a:r>
              <a:rPr lang="en-US" altLang="ja-JP" sz="2000" b="1" dirty="0" smtClean="0"/>
              <a:t>Reference</a:t>
            </a:r>
            <a:endParaRPr kumimoji="1" lang="ja-JP" altLang="en-US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99792" y="4246056"/>
            <a:ext cx="31825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F-barES-FEM-T4(2)</a:t>
            </a:r>
          </a:p>
          <a:p>
            <a:pPr marL="0" indent="0" algn="ctr">
              <a:buNone/>
            </a:pP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pressure oscillation </a:t>
            </a:r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✗</a:t>
            </a:r>
            <a:r>
              <a:rPr lang="en-US" altLang="ja-JP" sz="2000" kern="0" dirty="0" smtClean="0"/>
              <a:t> Energy divergence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</p:txBody>
      </p:sp>
      <p:pic>
        <p:nvPicPr>
          <p:cNvPr id="4" name="cantilever_bending_fps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405" r="1925" b="13576"/>
          <a:stretch/>
        </p:blipFill>
        <p:spPr>
          <a:xfrm>
            <a:off x="89962" y="598101"/>
            <a:ext cx="8710815" cy="360567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-7946" y="3253444"/>
            <a:ext cx="1098123" cy="7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58157"/>
            <a:ext cx="7308812" cy="46510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Time history of total energy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5980" y="5697252"/>
            <a:ext cx="781204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400" dirty="0" smtClean="0">
                <a:solidFill>
                  <a:srgbClr val="FF00FF"/>
                </a:solidFill>
              </a:rPr>
              <a:t>SymF-barES-FEM-T4</a:t>
            </a:r>
            <a:r>
              <a:rPr lang="en-US" altLang="ja-JP" sz="2400" dirty="0" smtClean="0"/>
              <a:t> can suppress energy divergence!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42301" y="3789040"/>
            <a:ext cx="228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SymF-barES-FEM-T4</a:t>
            </a:r>
          </a:p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(Proposed)</a:t>
            </a:r>
            <a:endParaRPr lang="ja-JP" altLang="en-US" sz="2000" b="1" dirty="0"/>
          </a:p>
        </p:txBody>
      </p:sp>
      <p:cxnSp>
        <p:nvCxnSpPr>
          <p:cNvPr id="8" name="直線矢印コネクタ 7"/>
          <p:cNvCxnSpPr>
            <a:stCxn id="7" idx="0"/>
          </p:cNvCxnSpPr>
          <p:nvPr/>
        </p:nvCxnSpPr>
        <p:spPr>
          <a:xfrm flipV="1">
            <a:off x="6686198" y="3555279"/>
            <a:ext cx="10038" cy="23376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635896" y="2060848"/>
            <a:ext cx="133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858493" y="2484335"/>
            <a:ext cx="468052" cy="29905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3491880" y="2558807"/>
            <a:ext cx="288032" cy="15011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6840252" y="5045087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150,000 time steps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64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Deformed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shapes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pressure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distributions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-1" y="575102"/>
                <a:ext cx="22317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US" altLang="ja-JP" sz="2800" u="sng" dirty="0" smtClean="0"/>
                  <a:t>at </a:t>
                </a:r>
                <a14:m>
                  <m:oMath xmlns:m="http://schemas.openxmlformats.org/officeDocument/2006/math"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=0.75</m:t>
                    </m:r>
                  </m:oMath>
                </a14:m>
                <a:r>
                  <a:rPr lang="en-US" altLang="ja-JP" sz="2800" u="sng" dirty="0" smtClean="0"/>
                  <a:t> s</a:t>
                </a:r>
                <a:endParaRPr lang="ja-JP" altLang="en-US" sz="2800" u="sng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75102"/>
                <a:ext cx="2231741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3279" t="-11628" r="-3279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251520" y="5739643"/>
            <a:ext cx="8640960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Proposed method can give acceptable pressure distribution.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21640" y="4066036"/>
            <a:ext cx="3182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F-barES-FEM-T4(2)</a:t>
            </a:r>
          </a:p>
          <a:p>
            <a:pPr marL="0" indent="0" algn="ctr">
              <a:buNone/>
            </a:pP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pressure oscillation </a:t>
            </a:r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✗</a:t>
            </a:r>
            <a:r>
              <a:rPr lang="en-US" altLang="ja-JP" sz="2000" kern="0" dirty="0" smtClean="0"/>
              <a:t> Energy divergence</a:t>
            </a:r>
            <a:endParaRPr lang="en-US" altLang="ja-JP" sz="2000" dirty="0" smtClean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72516" y="4077072"/>
            <a:ext cx="30963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C3D8</a:t>
            </a:r>
            <a:endParaRPr kumimoji="1" lang="en-US" altLang="ja-JP" sz="2000" dirty="0" smtClean="0"/>
          </a:p>
          <a:p>
            <a:pPr marL="0" indent="0" algn="ctr">
              <a:buNone/>
            </a:pPr>
            <a:r>
              <a:rPr lang="en-US" altLang="ja-JP" dirty="0" smtClean="0"/>
              <a:t>(S</a:t>
            </a:r>
            <a:r>
              <a:rPr kumimoji="1" lang="en-US" altLang="ja-JP" dirty="0" smtClean="0"/>
              <a:t>elective H8 element) </a:t>
            </a:r>
          </a:p>
          <a:p>
            <a:pPr marL="0" indent="0" algn="ctr">
              <a:buNone/>
            </a:pPr>
            <a:r>
              <a:rPr lang="en-US" altLang="ja-JP" sz="2000" b="1" dirty="0" smtClean="0"/>
              <a:t>Reference</a:t>
            </a:r>
            <a:endParaRPr kumimoji="1" lang="ja-JP" altLang="en-US" sz="20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12726" r="18713" b="16926"/>
          <a:stretch/>
        </p:blipFill>
        <p:spPr>
          <a:xfrm>
            <a:off x="143508" y="1052736"/>
            <a:ext cx="3251866" cy="28667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15020" r="19503" b="17869"/>
          <a:stretch/>
        </p:blipFill>
        <p:spPr>
          <a:xfrm>
            <a:off x="2949082" y="1198227"/>
            <a:ext cx="3063078" cy="2734849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14301" r="19147" b="16401"/>
          <a:stretch/>
        </p:blipFill>
        <p:spPr>
          <a:xfrm>
            <a:off x="5616116" y="1109068"/>
            <a:ext cx="3209078" cy="2823988"/>
          </a:xfrm>
          <a:prstGeom prst="snip2DiagRect">
            <a:avLst>
              <a:gd name="adj1" fmla="val 1459"/>
              <a:gd name="adj2" fmla="val 50000"/>
            </a:avLst>
          </a:prstGeom>
        </p:spPr>
      </p:pic>
      <p:sp>
        <p:nvSpPr>
          <p:cNvPr id="8" name="正方形/長方形 7"/>
          <p:cNvSpPr/>
          <p:nvPr/>
        </p:nvSpPr>
        <p:spPr>
          <a:xfrm>
            <a:off x="2843808" y="2060848"/>
            <a:ext cx="6840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616116" y="1969057"/>
            <a:ext cx="6840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76441" y="4041068"/>
            <a:ext cx="3600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SymF-barES-FEM-T4(2)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</a:t>
            </a:r>
            <a:r>
              <a:rPr lang="en-US" altLang="ja-JP" sz="2000" dirty="0" smtClean="0">
                <a:solidFill>
                  <a:srgbClr val="FF00FF"/>
                </a:solidFill>
              </a:rPr>
              <a:t>)</a:t>
            </a:r>
          </a:p>
          <a:p>
            <a:pPr marL="0" indent="0" algn="ctr">
              <a:buNone/>
            </a:pPr>
            <a:endParaRPr lang="en-US" altLang="ja-JP" sz="500" dirty="0"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Less pressure oscillation </a:t>
            </a:r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✔ </a:t>
            </a:r>
            <a:r>
              <a:rPr lang="en-US" altLang="ja-JP" sz="2000" dirty="0">
                <a:cs typeface="メイリオ" panose="020B0604030504040204" pitchFamily="50" charset="-128"/>
              </a:rPr>
              <a:t>No e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nergy divergence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6136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6"/>
          <a:stretch/>
        </p:blipFill>
        <p:spPr>
          <a:xfrm>
            <a:off x="0" y="332656"/>
            <a:ext cx="3492388" cy="9001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3" y="1067944"/>
            <a:ext cx="8640960" cy="43204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Time history of displacement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0307" y="5253007"/>
            <a:ext cx="8702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000" dirty="0" smtClean="0"/>
              <a:t>Proposed method shows good result without locking.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000" dirty="0" smtClean="0"/>
              <a:t>The accuracy of displacement does not depend on the number of cyclic </a:t>
            </a:r>
            <a:r>
              <a:rPr lang="en-US" altLang="ja-JP" sz="2000" dirty="0" err="1" smtClean="0"/>
              <a:t>smoothings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as well as </a:t>
            </a:r>
            <a:r>
              <a:rPr lang="en-US" altLang="ja-JP" sz="2000" dirty="0" smtClean="0">
                <a:solidFill>
                  <a:srgbClr val="7030A0"/>
                </a:solidFill>
              </a:rPr>
              <a:t>F-baES-FEM-T4</a:t>
            </a:r>
            <a:r>
              <a:rPr lang="en-US" altLang="ja-JP" sz="2000" dirty="0" smtClean="0"/>
              <a:t>.</a:t>
            </a:r>
            <a:endParaRPr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42238" y="4378281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Standard T4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94027" y="2757118"/>
            <a:ext cx="2302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Proposed </a:t>
            </a:r>
            <a:r>
              <a:rPr lang="en-US" altLang="ja-JP" sz="2000" dirty="0" smtClean="0"/>
              <a:t>&amp;</a:t>
            </a:r>
          </a:p>
          <a:p>
            <a:pPr algn="ctr"/>
            <a:r>
              <a:rPr lang="en-US" altLang="ja-JP" sz="2000" b="1" dirty="0" smtClean="0"/>
              <a:t>Reference</a:t>
            </a:r>
            <a:endParaRPr lang="ja-JP" altLang="en-US" sz="2000" b="1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4283968" y="4237691"/>
            <a:ext cx="416119" cy="34064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5092519" y="3451580"/>
            <a:ext cx="249961" cy="30348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43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Background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dirty="0" smtClean="0"/>
              <a:t>Our group has proposed new FEM formulation named F-bar aided edge-based smoothed finite element method with tetrahedral elements (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kumimoji="1" lang="en-US" altLang="ja-JP" sz="2800" b="1" dirty="0" smtClean="0"/>
              <a:t>)</a:t>
            </a:r>
            <a:r>
              <a:rPr kumimoji="1" lang="en-US" altLang="ja-JP" sz="2800" dirty="0" smtClean="0"/>
              <a:t>.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7564" y="4861581"/>
            <a:ext cx="363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ABAQUS C3D4H</a:t>
            </a:r>
            <a:endParaRPr lang="en-US" altLang="ja-JP" sz="2400" dirty="0"/>
          </a:p>
          <a:p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dirty="0" smtClean="0"/>
              <a:t>pressure oscillation</a:t>
            </a:r>
            <a:endParaRPr lang="en-US" altLang="ja-JP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" y="1982978"/>
            <a:ext cx="3415769" cy="27214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14" y="2019650"/>
            <a:ext cx="3554247" cy="284695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815786" y="4977697"/>
            <a:ext cx="363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7030A0"/>
                </a:solidFill>
              </a:rPr>
              <a:t>F-barES-FEM-T4(3)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64101" y="5528265"/>
            <a:ext cx="23297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 smtClean="0"/>
              <a:t># of cyclic </a:t>
            </a:r>
            <a:r>
              <a:rPr kumimoji="1" lang="en-US" altLang="ja-JP" dirty="0" err="1" smtClean="0"/>
              <a:t>smoothings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>
            <a:stCxn id="11" idx="0"/>
          </p:cNvCxnSpPr>
          <p:nvPr/>
        </p:nvCxnSpPr>
        <p:spPr>
          <a:xfrm flipV="1">
            <a:off x="7628967" y="5361657"/>
            <a:ext cx="161212" cy="166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250825" y="5882282"/>
            <a:ext cx="8642350" cy="427038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400" kern="0" smtClean="0"/>
              <a:t>Our method shows excellent accuracy in </a:t>
            </a:r>
            <a:r>
              <a:rPr lang="en-US" altLang="ja-JP" sz="2400" b="1" i="1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</a:t>
            </a:r>
            <a:r>
              <a:rPr lang="en-US" altLang="ja-JP" sz="2400" kern="0" smtClean="0">
                <a:solidFill>
                  <a:srgbClr val="FF0000"/>
                </a:solidFill>
              </a:rPr>
              <a:t> </a:t>
            </a:r>
            <a:r>
              <a:rPr lang="en-US" altLang="ja-JP" sz="2400" kern="0" smtClean="0"/>
              <a:t>problems!</a:t>
            </a:r>
            <a:endParaRPr lang="ja-JP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475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/>
          </a:bodyPr>
          <a:lstStyle/>
          <a:p>
            <a:r>
              <a:rPr lang="en-US" altLang="ja-JP" dirty="0"/>
              <a:t>#</a:t>
            </a:r>
            <a:r>
              <a:rPr lang="en-US" altLang="ja-JP" dirty="0" smtClean="0"/>
              <a:t>2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Cantilever twisting analysis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8"/>
              <p:cNvSpPr txBox="1">
                <a:spLocks/>
              </p:cNvSpPr>
              <p:nvPr/>
            </p:nvSpPr>
            <p:spPr>
              <a:xfrm>
                <a:off x="184044" y="1124744"/>
                <a:ext cx="4315948" cy="417646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SzPct val="80000"/>
                  <a:buFont typeface="Wingding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p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ja-JP" sz="2000" kern="0" dirty="0" smtClean="0">
                    <a:solidFill>
                      <a:srgbClr val="C00000"/>
                    </a:solidFill>
                  </a:rPr>
                  <a:t>Dynamic explicit </a:t>
                </a:r>
                <a:r>
                  <a:rPr lang="en-US" altLang="ja-JP" sz="2000" kern="0" dirty="0" smtClean="0"/>
                  <a:t>analysis.</a:t>
                </a:r>
              </a:p>
              <a:p>
                <a:r>
                  <a:rPr lang="en-US" altLang="ja-JP" sz="2000" kern="0" dirty="0" smtClean="0"/>
                  <a:t>Twisting initial velocity fields: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1" i="1" kern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 kern="0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ja-JP" sz="2000" b="1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ja-JP" sz="2000" b="1" i="1" kern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kern="0" smtClean="0">
                          <a:latin typeface="Cambria Math" panose="02040503050406030204" pitchFamily="18" charset="0"/>
                        </a:rPr>
                        <m:t>100</m:t>
                      </m:r>
                      <m:func>
                        <m:funcPr>
                          <m:ctrlP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2000" b="0" i="0" kern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altLang="ja-JP" sz="20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  <m:t>, 0, −</m:t>
                                  </m:r>
                                  <m:r>
                                    <a:rPr lang="en-US" altLang="ja-JP" sz="2000" b="0" i="1" kern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2000" b="0" i="1" kern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altLang="ja-JP" sz="2000" b="0" i="1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altLang="ja-JP" sz="2000" kern="0" dirty="0" smtClean="0"/>
              </a:p>
              <a:p>
                <a:r>
                  <a:rPr lang="en-US" altLang="ja-JP" sz="2000" kern="0" dirty="0" smtClean="0"/>
                  <a:t>Neo-</a:t>
                </a:r>
                <a:r>
                  <a:rPr lang="en-US" altLang="ja-JP" sz="2000" kern="0" dirty="0" err="1" smtClean="0"/>
                  <a:t>Hookean</a:t>
                </a:r>
                <a:r>
                  <a:rPr lang="en-US" altLang="ja-JP" sz="2000" kern="0" dirty="0" smtClean="0"/>
                  <a:t> material</a:t>
                </a:r>
                <a:endParaRPr lang="en-US" altLang="ja-JP" sz="2000" kern="0" dirty="0"/>
              </a:p>
              <a:p>
                <a:pPr marL="0" indent="0">
                  <a:buNone/>
                </a:pPr>
                <a:r>
                  <a:rPr lang="en-US" altLang="ja-JP" sz="2000" kern="0" dirty="0" smtClean="0"/>
                  <a:t>Initial Young’s modulus:	17.0 MPa,</a:t>
                </a:r>
                <a:r>
                  <a:rPr lang="en-US" altLang="ja-JP" sz="2000" kern="0" dirty="0"/>
                  <a:t/>
                </a:r>
                <a:br>
                  <a:rPr lang="en-US" altLang="ja-JP" sz="2000" kern="0" dirty="0"/>
                </a:br>
                <a:r>
                  <a:rPr lang="en-US" altLang="ja-JP" sz="2000" kern="0" dirty="0" smtClean="0"/>
                  <a:t>Initial</a:t>
                </a:r>
                <a:r>
                  <a:rPr lang="ja-JP" altLang="en-US" sz="2000" kern="0" dirty="0" smtClean="0"/>
                  <a:t> </a:t>
                </a:r>
                <a:r>
                  <a:rPr lang="en-US" altLang="ja-JP" sz="2000" kern="0" dirty="0" smtClean="0"/>
                  <a:t>Poisson’s</a:t>
                </a:r>
                <a:r>
                  <a:rPr lang="ja-JP" altLang="en-US" sz="2000" kern="0" dirty="0" smtClean="0"/>
                  <a:t> </a:t>
                </a:r>
                <a:r>
                  <a:rPr lang="en-US" altLang="ja-JP" sz="2000" kern="0" dirty="0" smtClean="0"/>
                  <a:t>ratio:	</a:t>
                </a:r>
                <a:r>
                  <a:rPr lang="en-US" altLang="ja-JP" sz="2000" kern="0" dirty="0" smtClean="0">
                    <a:solidFill>
                      <a:srgbClr val="0000FF"/>
                    </a:solidFill>
                  </a:rPr>
                  <a:t>0.49</a:t>
                </a:r>
                <a:r>
                  <a:rPr lang="en-US" altLang="ja-JP" sz="2000" kern="0" dirty="0" smtClean="0"/>
                  <a:t>,</a:t>
                </a:r>
                <a:r>
                  <a:rPr lang="en-US" altLang="ja-JP" sz="2000" kern="0" dirty="0"/>
                  <a:t/>
                </a:r>
                <a:br>
                  <a:rPr lang="en-US" altLang="ja-JP" sz="2000" kern="0" dirty="0"/>
                </a:br>
                <a:r>
                  <a:rPr lang="en-US" altLang="ja-JP" sz="2000" kern="0" dirty="0" smtClean="0"/>
                  <a:t>Density:</a:t>
                </a:r>
                <a:r>
                  <a:rPr lang="ja-JP" altLang="en-US" sz="2000" kern="0" dirty="0" smtClean="0"/>
                  <a:t>　</a:t>
                </a:r>
                <a:r>
                  <a:rPr lang="en-US" altLang="ja-JP" sz="2000" kern="0" dirty="0" smtClean="0"/>
                  <a:t>		1100 kg/m</a:t>
                </a:r>
                <a:r>
                  <a:rPr lang="en-US" altLang="ja-JP" sz="2000" kern="0" baseline="30000" dirty="0" smtClean="0"/>
                  <a:t>3</a:t>
                </a:r>
                <a:r>
                  <a:rPr lang="en-US" altLang="ja-JP" sz="2000" kern="0" dirty="0" smtClean="0"/>
                  <a:t>.</a:t>
                </a:r>
              </a:p>
              <a:p>
                <a:r>
                  <a:rPr lang="en-US" altLang="ja-JP" sz="2000" kern="0" dirty="0" smtClean="0"/>
                  <a:t>Compare the results of </a:t>
                </a:r>
              </a:p>
              <a:p>
                <a:pPr marL="0" indent="0">
                  <a:buNone/>
                </a:pPr>
                <a:r>
                  <a:rPr lang="en-US" altLang="ja-JP" sz="2000" kern="0" dirty="0" smtClean="0">
                    <a:solidFill>
                      <a:srgbClr val="FF00FF"/>
                    </a:solidFill>
                  </a:rPr>
                  <a:t>SymF-barES-FEM-T4</a:t>
                </a:r>
                <a:r>
                  <a:rPr lang="en-US" altLang="ja-JP" sz="2000" kern="0" dirty="0" smtClean="0"/>
                  <a:t>,</a:t>
                </a:r>
                <a:r>
                  <a:rPr lang="en-US" altLang="ja-JP" sz="2000" kern="0" dirty="0"/>
                  <a:t/>
                </a:r>
                <a:br>
                  <a:rPr lang="en-US" altLang="ja-JP" sz="2000" kern="0" dirty="0"/>
                </a:br>
                <a:r>
                  <a:rPr lang="en-US" altLang="ja-JP" sz="2000" kern="0" dirty="0" smtClean="0">
                    <a:solidFill>
                      <a:srgbClr val="7030A0"/>
                    </a:solidFill>
                  </a:rPr>
                  <a:t>F-barES-FEM-T4</a:t>
                </a:r>
                <a:r>
                  <a:rPr lang="en-US" altLang="ja-JP" sz="2000" kern="0" dirty="0" smtClean="0"/>
                  <a:t>, </a:t>
                </a:r>
              </a:p>
              <a:p>
                <a:pPr marL="0" indent="0">
                  <a:buNone/>
                </a:pPr>
                <a:r>
                  <a:rPr lang="en-US" altLang="ja-JP" sz="2000" kern="0" dirty="0"/>
                  <a:t>a</a:t>
                </a:r>
                <a:r>
                  <a:rPr lang="en-US" altLang="ja-JP" sz="2000" kern="0" dirty="0" smtClean="0"/>
                  <a:t>nd Selective H8</a:t>
                </a:r>
              </a:p>
            </p:txBody>
          </p:sp>
        </mc:Choice>
        <mc:Fallback xmlns="">
          <p:sp>
            <p:nvSpPr>
              <p:cNvPr id="8" name="コンテンツ プレースホルダー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44" y="1124744"/>
                <a:ext cx="4315948" cy="4176464"/>
              </a:xfrm>
              <a:prstGeom prst="rect">
                <a:avLst/>
              </a:prstGeom>
              <a:blipFill rotWithShape="0">
                <a:blip r:embed="rId3"/>
                <a:stretch>
                  <a:fillRect l="-1412" t="-730" r="-9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428492" cy="49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Time history of deformed shapes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2339" y="4185084"/>
            <a:ext cx="3182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F-barES-FEM-T4(2)</a:t>
            </a:r>
          </a:p>
          <a:p>
            <a:pPr marL="0" indent="0" algn="ctr">
              <a:buNone/>
            </a:pP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pressure oscillation </a:t>
            </a:r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✗</a:t>
            </a:r>
            <a:r>
              <a:rPr lang="en-US" altLang="ja-JP" sz="2000" kern="0" dirty="0" smtClean="0"/>
              <a:t> Energy divergence</a:t>
            </a:r>
            <a:endParaRPr lang="en-US" altLang="ja-JP" sz="2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72516" y="4221088"/>
            <a:ext cx="30963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C3D8</a:t>
            </a:r>
            <a:endParaRPr kumimoji="1" lang="en-US" altLang="ja-JP" sz="2000" dirty="0" smtClean="0"/>
          </a:p>
          <a:p>
            <a:pPr marL="0" indent="0" algn="ctr">
              <a:buNone/>
            </a:pPr>
            <a:r>
              <a:rPr lang="en-US" altLang="ja-JP" dirty="0" smtClean="0"/>
              <a:t>(S</a:t>
            </a:r>
            <a:r>
              <a:rPr kumimoji="1" lang="en-US" altLang="ja-JP" dirty="0" smtClean="0"/>
              <a:t>elective H8 element) </a:t>
            </a:r>
          </a:p>
          <a:p>
            <a:pPr marL="0" indent="0" algn="ctr">
              <a:buNone/>
            </a:pPr>
            <a:r>
              <a:rPr lang="en-US" altLang="ja-JP" sz="2000" b="1" dirty="0" smtClean="0"/>
              <a:t>Reference</a:t>
            </a:r>
            <a:endParaRPr kumimoji="1" lang="ja-JP" altLang="en-US" sz="2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60132" y="4149080"/>
            <a:ext cx="3600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SymF-barES-FEM-T4(2)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</a:t>
            </a:r>
            <a:r>
              <a:rPr lang="en-US" altLang="ja-JP" sz="2000" dirty="0" smtClean="0">
                <a:solidFill>
                  <a:srgbClr val="FF00FF"/>
                </a:solidFill>
              </a:rPr>
              <a:t>)</a:t>
            </a:r>
          </a:p>
          <a:p>
            <a:pPr marL="0" indent="0" algn="ctr">
              <a:buNone/>
            </a:pPr>
            <a:endParaRPr lang="en-US" altLang="ja-JP" sz="500" dirty="0"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Less pressure oscillation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</a:t>
            </a:r>
            <a:endParaRPr lang="en-US" altLang="ja-JP" sz="2000" b="1" dirty="0" smtClean="0">
              <a:solidFill>
                <a:srgbClr val="00B050"/>
              </a:solidFill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 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energy divergence</a:t>
            </a:r>
          </a:p>
          <a:p>
            <a:r>
              <a:rPr lang="en-US" altLang="ja-JP" sz="2000" dirty="0">
                <a:latin typeface="+mn-ea"/>
                <a:cs typeface="メイリオ" panose="020B0604030504040204" pitchFamily="50" charset="-128"/>
              </a:rPr>
              <a:t> 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antilever_twist_fps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1263"/>
          <a:stretch/>
        </p:blipFill>
        <p:spPr>
          <a:xfrm>
            <a:off x="166722" y="657225"/>
            <a:ext cx="8725758" cy="353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Time history of total energy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5980" y="5697252"/>
            <a:ext cx="781204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400" dirty="0" smtClean="0">
                <a:solidFill>
                  <a:srgbClr val="FF00FF"/>
                </a:solidFill>
              </a:rPr>
              <a:t>SymF-barES-FEM-T4</a:t>
            </a:r>
            <a:r>
              <a:rPr lang="en-US" altLang="ja-JP" sz="2400" dirty="0" smtClean="0"/>
              <a:t> can suppress energy divergence!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0" y="908720"/>
            <a:ext cx="7181646" cy="4570138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>
            <a:off x="7560332" y="3780390"/>
            <a:ext cx="576064" cy="2246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247964" y="2204864"/>
            <a:ext cx="133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5328127" y="2674804"/>
            <a:ext cx="288032" cy="2509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3851920" y="2606902"/>
            <a:ext cx="558062" cy="10201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8" idx="3"/>
          </p:cNvCxnSpPr>
          <p:nvPr/>
        </p:nvCxnSpPr>
        <p:spPr>
          <a:xfrm>
            <a:off x="5580112" y="2558807"/>
            <a:ext cx="1007764" cy="34433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092280" y="2715319"/>
            <a:ext cx="228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SymF-barES-FEM-T4</a:t>
            </a:r>
          </a:p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(Proposed)</a:t>
            </a:r>
            <a:endParaRPr lang="ja-JP" altLang="en-US" sz="20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1795849" y="4127157"/>
            <a:ext cx="147859" cy="66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948264" y="5075892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60,000 time steps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04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Effect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 cyclic </a:t>
            </a:r>
            <a:r>
              <a:rPr kumimoji="1" lang="en-US" altLang="ja-JP" dirty="0" err="1" smtClean="0"/>
              <a:t>smoothings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41338"/>
          <a:stretch/>
        </p:blipFill>
        <p:spPr>
          <a:xfrm>
            <a:off x="427304" y="1131037"/>
            <a:ext cx="1588412" cy="29524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2" t="-213" r="41338" b="2"/>
          <a:stretch/>
        </p:blipFill>
        <p:spPr>
          <a:xfrm>
            <a:off x="2408391" y="1124744"/>
            <a:ext cx="847153" cy="295874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2" t="2869" r="41332" b="4596"/>
          <a:stretch/>
        </p:blipFill>
        <p:spPr>
          <a:xfrm>
            <a:off x="3707904" y="1238081"/>
            <a:ext cx="825974" cy="273206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-213" r="43306"/>
          <a:stretch/>
        </p:blipFill>
        <p:spPr>
          <a:xfrm>
            <a:off x="5083829" y="1109920"/>
            <a:ext cx="741259" cy="295874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9" t="-213" r="42519" b="-213"/>
          <a:stretch/>
        </p:blipFill>
        <p:spPr>
          <a:xfrm>
            <a:off x="6343969" y="1109920"/>
            <a:ext cx="804795" cy="296503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504" r="42912" b="1"/>
          <a:stretch/>
        </p:blipFill>
        <p:spPr>
          <a:xfrm>
            <a:off x="7712121" y="1109920"/>
            <a:ext cx="720080" cy="293756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079612" y="4649070"/>
            <a:ext cx="3182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endParaRPr lang="en-US" altLang="ja-JP" sz="20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04048" y="466533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</a:t>
            </a:r>
            <a:r>
              <a:rPr lang="en-US" altLang="ja-JP" sz="2000" dirty="0" smtClean="0">
                <a:solidFill>
                  <a:srgbClr val="FF00FF"/>
                </a:solidFill>
              </a:rPr>
              <a:t>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914764" y="3833835"/>
            <a:ext cx="3182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#cyclic</a:t>
            </a:r>
          </a:p>
          <a:p>
            <a:pPr marL="0" indent="0" algn="ctr">
              <a:buNone/>
            </a:pPr>
            <a:r>
              <a:rPr lang="en-US" altLang="ja-JP" sz="2000" dirty="0" err="1" smtClean="0"/>
              <a:t>smoothings</a:t>
            </a:r>
            <a:endParaRPr lang="en-US" altLang="ja-JP" sz="2000" dirty="0" smtClean="0"/>
          </a:p>
        </p:txBody>
      </p:sp>
      <p:sp>
        <p:nvSpPr>
          <p:cNvPr id="18" name="正方形/長方形 17"/>
          <p:cNvSpPr/>
          <p:nvPr/>
        </p:nvSpPr>
        <p:spPr>
          <a:xfrm>
            <a:off x="1331640" y="39545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1</a:t>
            </a:r>
            <a:endParaRPr lang="ja-JP" altLang="en-US" sz="2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2639549" y="397544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2</a:t>
            </a:r>
            <a:endParaRPr lang="ja-JP" altLang="en-US" sz="2400" dirty="0"/>
          </a:p>
        </p:txBody>
      </p:sp>
      <p:sp>
        <p:nvSpPr>
          <p:cNvPr id="20" name="正方形/長方形 19"/>
          <p:cNvSpPr/>
          <p:nvPr/>
        </p:nvSpPr>
        <p:spPr>
          <a:xfrm>
            <a:off x="3905932" y="39545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3</a:t>
            </a:r>
            <a:endParaRPr lang="ja-JP" altLang="en-US" sz="2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5265979" y="392822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1</a:t>
            </a:r>
            <a:endParaRPr lang="ja-JP" altLang="en-US" sz="2400" dirty="0"/>
          </a:p>
        </p:txBody>
      </p:sp>
      <p:sp>
        <p:nvSpPr>
          <p:cNvPr id="22" name="正方形/長方形 21"/>
          <p:cNvSpPr/>
          <p:nvPr/>
        </p:nvSpPr>
        <p:spPr>
          <a:xfrm>
            <a:off x="6573888" y="394915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2</a:t>
            </a:r>
            <a:endParaRPr lang="ja-JP" altLang="en-US" sz="2400" dirty="0"/>
          </a:p>
        </p:txBody>
      </p:sp>
      <p:sp>
        <p:nvSpPr>
          <p:cNvPr id="23" name="正方形/長方形 22"/>
          <p:cNvSpPr/>
          <p:nvPr/>
        </p:nvSpPr>
        <p:spPr>
          <a:xfrm>
            <a:off x="7840271" y="392822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3</a:t>
            </a:r>
            <a:endParaRPr lang="ja-JP" altLang="en-US" sz="2400" dirty="0"/>
          </a:p>
        </p:txBody>
      </p:sp>
      <p:cxnSp>
        <p:nvCxnSpPr>
          <p:cNvPr id="25" name="直線コネクタ 24"/>
          <p:cNvCxnSpPr/>
          <p:nvPr/>
        </p:nvCxnSpPr>
        <p:spPr>
          <a:xfrm>
            <a:off x="4752020" y="999208"/>
            <a:ext cx="0" cy="42123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0" y="4541721"/>
            <a:ext cx="889248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540472" y="5553236"/>
            <a:ext cx="80639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The increase in cyclic </a:t>
            </a:r>
            <a:r>
              <a:rPr lang="en-US" altLang="ja-JP" sz="2000" dirty="0" err="1" smtClean="0"/>
              <a:t>smoothings</a:t>
            </a:r>
            <a:r>
              <a:rPr lang="en-US" altLang="ja-JP" sz="2000" dirty="0" smtClean="0"/>
              <a:t> no longer improves distribution</a:t>
            </a:r>
          </a:p>
          <a:p>
            <a:pPr algn="ctr"/>
            <a:r>
              <a:rPr lang="en-US" altLang="ja-JP" sz="2000" dirty="0" smtClean="0"/>
              <a:t>unlike F-barES-FEM-T4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886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1" y="656692"/>
            <a:ext cx="7560332" cy="48111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Time history of displacement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67744" y="3424934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Standard T4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96036" y="4062845"/>
            <a:ext cx="2302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Proposed</a:t>
            </a:r>
            <a:endParaRPr lang="ja-JP" altLang="en-US" sz="2000" b="1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4139952" y="2962223"/>
            <a:ext cx="248182" cy="53878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6120172" y="3743047"/>
            <a:ext cx="217047" cy="39863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2008" y="5733256"/>
            <a:ext cx="9000492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400" dirty="0" smtClean="0"/>
              <a:t>Proposed methods can show as good result as F-barES-FEM-T4</a:t>
            </a:r>
          </a:p>
        </p:txBody>
      </p:sp>
    </p:spTree>
    <p:extLst>
      <p:ext uri="{BB962C8B-B14F-4D97-AF65-F5344CB8AC3E}">
        <p14:creationId xmlns:p14="http://schemas.microsoft.com/office/powerpoint/2010/main" val="314526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#3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Swinging of Bunny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>
                    <a:effectLst/>
                  </a:rPr>
                  <a:t>Iron ears: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 smtClean="0">
                    <a:effectLst/>
                  </a:rPr>
                  <a:t>, </a:t>
                </a:r>
                <a:br>
                  <a:rPr lang="en-US" altLang="ja-JP" sz="2400" dirty="0" smtClean="0">
                    <a:effectLst/>
                  </a:rPr>
                </a:br>
                <a:r>
                  <a:rPr lang="en-US" altLang="ja-JP" sz="2400" dirty="0" smtClean="0">
                    <a:effectLst/>
                  </a:rPr>
                  <a:t>Neo-</a:t>
                </a:r>
                <a:r>
                  <a:rPr lang="en-US" altLang="ja-JP" sz="2400" dirty="0" err="1" smtClean="0"/>
                  <a:t>H</a:t>
                </a:r>
                <a:r>
                  <a:rPr lang="en-US" altLang="ja-JP" sz="2400" dirty="0" err="1" smtClean="0">
                    <a:effectLst/>
                  </a:rPr>
                  <a:t>ookean</a:t>
                </a:r>
                <a:r>
                  <a:rPr lang="en-US" altLang="ja-JP" sz="2400" dirty="0" smtClean="0">
                    <a:effectLst/>
                  </a:rPr>
                  <a:t>, </a:t>
                </a:r>
                <a:r>
                  <a:rPr lang="en-US" altLang="ja-JP" sz="2400" b="1" dirty="0" smtClean="0">
                    <a:effectLst/>
                  </a:rPr>
                  <a:t>No cyclic smoothing.</a:t>
                </a:r>
              </a:p>
              <a:p>
                <a:r>
                  <a:rPr kumimoji="1" lang="en-US" altLang="ja-JP" sz="2400" dirty="0" smtClean="0"/>
                  <a:t>Rubber body: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Neo-</a:t>
                </a:r>
                <a:r>
                  <a:rPr lang="en-US" altLang="ja-JP" sz="2400" dirty="0" err="1"/>
                  <a:t>H</a:t>
                </a:r>
                <a:r>
                  <a:rPr lang="en-US" altLang="ja-JP" sz="2400" dirty="0" err="1" smtClean="0"/>
                  <a:t>ookean</a:t>
                </a:r>
                <a:r>
                  <a:rPr lang="en-US" altLang="ja-JP" sz="2400" dirty="0" smtClean="0"/>
                  <a:t>, </a:t>
                </a:r>
                <a:r>
                  <a:rPr lang="en-US" altLang="ja-JP" sz="2400" b="1" dirty="0" smtClean="0">
                    <a:solidFill>
                      <a:srgbClr val="008000"/>
                    </a:solidFill>
                  </a:rPr>
                  <a:t>1 cycle of smoothing.</a:t>
                </a:r>
              </a:p>
              <a:p>
                <a:r>
                  <a:rPr lang="en-US" altLang="ja-JP" sz="2400" dirty="0" smtClean="0"/>
                  <a:t>Compared to ABAQUS/Explicit C3D4. </a:t>
                </a:r>
                <a:r>
                  <a:rPr lang="en-US" altLang="ja-JP" sz="2000" dirty="0" smtClean="0">
                    <a:solidFill>
                      <a:srgbClr val="0000FF"/>
                    </a:solidFill>
                  </a:rPr>
                  <a:t>No Hex mesh available!</a:t>
                </a:r>
                <a:endParaRPr lang="en-US" altLang="ja-JP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b="-2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1084567"/>
            <a:ext cx="3104222" cy="30285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1372356"/>
            <a:ext cx="2844626" cy="245070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413889" y="2352389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6200000">
            <a:off x="6033004" y="1428503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835696" y="944724"/>
            <a:ext cx="1116124" cy="427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9792" y="944724"/>
            <a:ext cx="25202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51820" y="7568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Iron Ears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3294723" y="1916832"/>
            <a:ext cx="377177" cy="37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94713" y="159279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Rubber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Body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583668" y="4005064"/>
            <a:ext cx="1659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130320" y="3949889"/>
            <a:ext cx="396044" cy="108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38701" y="37077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Fixed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83667" y="4005064"/>
            <a:ext cx="1659257" cy="156090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0826" y="1216041"/>
            <a:ext cx="1582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Initial Velocity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of Iron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Time histories of deformed shapes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72242" y="4005064"/>
            <a:ext cx="3000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SymF-barES-FEM-T4(1)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method)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574" y="407707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/>
              <a:t> 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コンテンツ プレースホルダー 8"/>
          <p:cNvSpPr txBox="1">
            <a:spLocks/>
          </p:cNvSpPr>
          <p:nvPr/>
        </p:nvSpPr>
        <p:spPr bwMode="auto">
          <a:xfrm>
            <a:off x="275598" y="4772236"/>
            <a:ext cx="2880320" cy="114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kern="0" dirty="0" smtClean="0"/>
              <a:t> Pressure oscillation </a:t>
            </a: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kern="0" dirty="0" smtClean="0"/>
              <a:t> Locking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000" kern="0" dirty="0"/>
              <a:t> No energy divergence</a:t>
            </a:r>
          </a:p>
          <a:p>
            <a:pPr marL="0" indent="0">
              <a:buNone/>
            </a:pPr>
            <a:endParaRPr lang="en-US" altLang="ja-JP" sz="2000" kern="0" dirty="0" smtClean="0"/>
          </a:p>
          <a:p>
            <a:pPr marL="0" indent="0">
              <a:buNone/>
            </a:pPr>
            <a:endParaRPr lang="en-US" altLang="ja-JP" sz="2000" kern="0" dirty="0" smtClean="0"/>
          </a:p>
        </p:txBody>
      </p:sp>
      <p:sp>
        <p:nvSpPr>
          <p:cNvPr id="10" name="コンテンツ プレースホルダー 8"/>
          <p:cNvSpPr txBox="1">
            <a:spLocks/>
          </p:cNvSpPr>
          <p:nvPr/>
        </p:nvSpPr>
        <p:spPr bwMode="auto">
          <a:xfrm>
            <a:off x="6000234" y="4642047"/>
            <a:ext cx="3360298" cy="11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/>
              <a:t>L</a:t>
            </a:r>
            <a:r>
              <a:rPr lang="en-US" altLang="ja-JP" sz="2000" kern="0" dirty="0" smtClean="0"/>
              <a:t>ess pressure oscillation</a:t>
            </a:r>
            <a:br>
              <a:rPr lang="en-US" altLang="ja-JP" sz="2000" kern="0" dirty="0" smtClean="0"/>
            </a:br>
            <a:r>
              <a:rPr lang="ja-JP" altLang="en-US" sz="20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000" kern="0" dirty="0" smtClean="0"/>
              <a:t> No locking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000" kern="0" dirty="0"/>
              <a:t> No </a:t>
            </a:r>
            <a:r>
              <a:rPr lang="en-US" altLang="ja-JP" sz="2000" kern="0" dirty="0" smtClean="0"/>
              <a:t>energy divergence</a:t>
            </a:r>
            <a:endParaRPr lang="en-US" altLang="ja-JP" sz="2000" kern="0" dirty="0"/>
          </a:p>
          <a:p>
            <a:pPr marL="0" indent="0">
              <a:buNone/>
            </a:pPr>
            <a:endParaRPr lang="en-US" altLang="ja-JP" sz="2000" kern="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69893" y="4066444"/>
            <a:ext cx="24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F-barES-FEM-T4(1)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3" name="コンテンツ プレースホルダー 8"/>
          <p:cNvSpPr txBox="1">
            <a:spLocks/>
          </p:cNvSpPr>
          <p:nvPr/>
        </p:nvSpPr>
        <p:spPr bwMode="auto">
          <a:xfrm>
            <a:off x="3011902" y="4426023"/>
            <a:ext cx="3072266" cy="105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 smtClean="0"/>
              <a:t>No pressure oscillation</a:t>
            </a:r>
            <a:endParaRPr lang="en-US" altLang="ja-JP" sz="2000" kern="0" dirty="0"/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000" kern="0" dirty="0" smtClean="0"/>
              <a:t> No locking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kern="0" dirty="0"/>
              <a:t> </a:t>
            </a:r>
            <a:r>
              <a:rPr lang="en-US" altLang="ja-JP" sz="2000" kern="0" dirty="0" smtClean="0"/>
              <a:t>Energy divergence</a:t>
            </a:r>
            <a:endParaRPr lang="en-US" altLang="ja-JP" sz="2000" kern="0" dirty="0"/>
          </a:p>
          <a:p>
            <a:pPr marL="0" indent="0">
              <a:buNone/>
            </a:pPr>
            <a:endParaRPr lang="en-US" altLang="ja-JP" sz="2000" kern="0" dirty="0" smtClean="0"/>
          </a:p>
        </p:txBody>
      </p:sp>
      <p:pic>
        <p:nvPicPr>
          <p:cNvPr id="3" name="bunny_fps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0082" b="10969"/>
          <a:stretch/>
        </p:blipFill>
        <p:spPr>
          <a:xfrm>
            <a:off x="480721" y="762512"/>
            <a:ext cx="8591779" cy="33128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632340" y="877831"/>
            <a:ext cx="1098123" cy="7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t="17139" r="30707" b="17809"/>
          <a:stretch/>
        </p:blipFill>
        <p:spPr>
          <a:xfrm>
            <a:off x="167568" y="1622019"/>
            <a:ext cx="2866567" cy="267362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7810" r="27163" b="14457"/>
          <a:stretch/>
        </p:blipFill>
        <p:spPr>
          <a:xfrm>
            <a:off x="5803068" y="1578802"/>
            <a:ext cx="3087072" cy="278387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18480" r="31100" b="17809"/>
          <a:stretch/>
        </p:blipFill>
        <p:spPr>
          <a:xfrm>
            <a:off x="3136917" y="1610351"/>
            <a:ext cx="2728751" cy="261849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2071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Deformed shapes and sign of pressure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5553236"/>
            <a:ext cx="8727954" cy="504056"/>
          </a:xfrm>
          <a:solidFill>
            <a:schemeClr val="accent5"/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ja-JP" sz="2800" dirty="0" smtClean="0"/>
              <a:t>Our method represents pressure waves appropriately!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65668" y="4440006"/>
            <a:ext cx="3041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SymF-barES-FEM-T4(1)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method)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7" name="コンテンツ プレースホルダー 8"/>
          <p:cNvSpPr txBox="1">
            <a:spLocks/>
          </p:cNvSpPr>
          <p:nvPr/>
        </p:nvSpPr>
        <p:spPr bwMode="auto">
          <a:xfrm>
            <a:off x="4501292" y="821683"/>
            <a:ext cx="1907132" cy="6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 smtClean="0"/>
              <a:t>Pressure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waves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4843960" y="1476521"/>
            <a:ext cx="500810" cy="10102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8175" y="4425395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コンテンツ プレースホルダー 8"/>
          <p:cNvSpPr txBox="1">
            <a:spLocks/>
          </p:cNvSpPr>
          <p:nvPr/>
        </p:nvSpPr>
        <p:spPr bwMode="auto">
          <a:xfrm>
            <a:off x="179512" y="620688"/>
            <a:ext cx="2376264" cy="31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u="sng" kern="0" dirty="0" smtClean="0"/>
              <a:t>In an early stage</a:t>
            </a:r>
          </a:p>
        </p:txBody>
      </p:sp>
      <p:sp>
        <p:nvSpPr>
          <p:cNvPr id="13" name="コンテンツ プレースホルダー 8"/>
          <p:cNvSpPr txBox="1">
            <a:spLocks/>
          </p:cNvSpPr>
          <p:nvPr/>
        </p:nvSpPr>
        <p:spPr bwMode="auto">
          <a:xfrm>
            <a:off x="1685673" y="1291871"/>
            <a:ext cx="1907132" cy="68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kern="0" dirty="0" smtClean="0"/>
              <a:t>Pressure oscillations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1984711" y="1925584"/>
            <a:ext cx="693908" cy="561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084168" y="1420167"/>
            <a:ext cx="1232743" cy="1124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051101" y="4439986"/>
            <a:ext cx="304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F-barES-FEM-T4(1)</a:t>
            </a:r>
          </a:p>
        </p:txBody>
      </p:sp>
    </p:spTree>
    <p:extLst>
      <p:ext uri="{BB962C8B-B14F-4D97-AF65-F5344CB8AC3E}">
        <p14:creationId xmlns:p14="http://schemas.microsoft.com/office/powerpoint/2010/main" val="312774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0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 smtClean="0">
                <a:cs typeface="メイリオ" panose="020B0604030504040204" pitchFamily="50" charset="-128"/>
              </a:rPr>
              <a:t>Summary</a:t>
            </a:r>
            <a:endParaRPr lang="ja-JP" altLang="en-US" dirty="0" smtClean="0">
              <a:cs typeface="メイリオ" panose="020B0604030504040204" pitchFamily="50" charset="-128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4209269"/>
          </a:xfrm>
        </p:spPr>
        <p:txBody>
          <a:bodyPr/>
          <a:lstStyle/>
          <a:p>
            <a:r>
              <a:rPr lang="en-US" altLang="ja-JP" sz="28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SymF-barES-FEM-T4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was proposed in order to realize accurate and stable dynamic explicit analysis.</a:t>
            </a:r>
          </a:p>
          <a:p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method realizes</a:t>
            </a:r>
            <a:b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8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800" dirty="0"/>
              <a:t>Less pressure </a:t>
            </a:r>
            <a:r>
              <a:rPr lang="en-US" altLang="ja-JP" sz="2800" dirty="0" smtClean="0"/>
              <a:t>oscillation</a:t>
            </a:r>
            <a:br>
              <a:rPr lang="en-US" altLang="ja-JP" sz="2800" dirty="0" smtClean="0"/>
            </a:br>
            <a:r>
              <a:rPr lang="ja-JP" altLang="en-US" sz="28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No </a:t>
            </a:r>
            <a:r>
              <a:rPr lang="en-US" altLang="ja-JP" sz="2800" dirty="0" smtClean="0"/>
              <a:t>locking</a:t>
            </a:r>
            <a:br>
              <a:rPr lang="en-US" altLang="ja-JP" sz="2800" dirty="0" smtClean="0"/>
            </a:br>
            <a:r>
              <a:rPr lang="ja-JP" altLang="en-US" sz="28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No energy </a:t>
            </a:r>
            <a:r>
              <a:rPr lang="en-US" altLang="ja-JP" sz="2800" dirty="0" smtClean="0"/>
              <a:t>divergence</a:t>
            </a:r>
          </a:p>
          <a:p>
            <a:pPr marL="0" indent="0">
              <a:buNone/>
            </a:pPr>
            <a:endParaRPr lang="en-US" altLang="ja-JP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Further improvement for perfect suppression of pressure oscillation is our future work.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P. </a:t>
            </a:r>
            <a:fld id="{07015E4A-0C89-43D0-8D9E-5143E80DED9C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95039" y="5775647"/>
            <a:ext cx="475322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Thank you for your kind attention.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566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Drawbacks in </a:t>
            </a:r>
            <a:r>
              <a:rPr lang="en-US" altLang="ja-JP" dirty="0" smtClean="0">
                <a:solidFill>
                  <a:srgbClr val="FF0000"/>
                </a:solidFill>
              </a:rPr>
              <a:t>explicit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dynamics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5356920"/>
            <a:ext cx="8641655" cy="916396"/>
          </a:xfrm>
        </p:spPr>
        <p:txBody>
          <a:bodyPr/>
          <a:lstStyle/>
          <a:p>
            <a:r>
              <a:rPr kumimoji="1" lang="en-US" altLang="ja-JP" sz="2400" dirty="0" smtClean="0"/>
              <a:t>Highly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accurate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results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are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restricted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to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short-term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analysis.</a:t>
            </a:r>
          </a:p>
          <a:p>
            <a:r>
              <a:rPr lang="en-US" altLang="ja-JP" sz="2400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400" dirty="0" smtClean="0"/>
              <a:t> causes energy divergence.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67544" y="2987660"/>
            <a:ext cx="78185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8208404" y="2708920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t</a:t>
            </a:r>
            <a:r>
              <a:rPr kumimoji="1" lang="en-US" altLang="ja-JP" sz="2800" dirty="0" smtClean="0"/>
              <a:t>ime</a:t>
            </a:r>
            <a:endParaRPr kumimoji="1"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11104" r="22044" b="9762"/>
          <a:stretch/>
        </p:blipFill>
        <p:spPr>
          <a:xfrm>
            <a:off x="1653086" y="890223"/>
            <a:ext cx="2306846" cy="186443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13115" r="24412" b="4023"/>
          <a:stretch/>
        </p:blipFill>
        <p:spPr>
          <a:xfrm>
            <a:off x="3908350" y="884937"/>
            <a:ext cx="2211822" cy="19522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14456" r="21256" b="16470"/>
          <a:stretch/>
        </p:blipFill>
        <p:spPr>
          <a:xfrm>
            <a:off x="6225091" y="1016732"/>
            <a:ext cx="2370048" cy="162743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1" t="11774" r="22438" b="10433"/>
          <a:stretch/>
        </p:blipFill>
        <p:spPr>
          <a:xfrm>
            <a:off x="1601282" y="3036243"/>
            <a:ext cx="2322646" cy="183283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5127" r="25194" b="3726"/>
          <a:stretch/>
        </p:blipFill>
        <p:spPr>
          <a:xfrm>
            <a:off x="3851920" y="3137342"/>
            <a:ext cx="2196244" cy="191183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4456" r="21651" b="19822"/>
          <a:stretch/>
        </p:blipFill>
        <p:spPr>
          <a:xfrm>
            <a:off x="6220697" y="3104964"/>
            <a:ext cx="2338446" cy="1548430"/>
          </a:xfrm>
          <a:prstGeom prst="rect">
            <a:avLst/>
          </a:prstGeom>
          <a:ln>
            <a:noFill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-503465" y="1492658"/>
            <a:ext cx="267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ABAQUS/Explicit</a:t>
            </a:r>
          </a:p>
          <a:p>
            <a:pPr algn="ctr"/>
            <a:r>
              <a:rPr lang="en-US" altLang="ja-JP" sz="1600" dirty="0" smtClean="0"/>
              <a:t>C3D8</a:t>
            </a:r>
          </a:p>
          <a:p>
            <a:pPr algn="ctr"/>
            <a:r>
              <a:rPr lang="en-US" altLang="ja-JP" sz="1600" b="1" dirty="0" smtClean="0"/>
              <a:t>Referenc</a:t>
            </a:r>
            <a:r>
              <a:rPr lang="en-US" altLang="ja-JP" sz="1600" b="1" dirty="0"/>
              <a:t>e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141" y="3789040"/>
            <a:ext cx="1535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7030A0"/>
                </a:solidFill>
              </a:rPr>
              <a:t>F-</a:t>
            </a:r>
            <a:r>
              <a:rPr lang="en-US" altLang="ja-JP" sz="1600" dirty="0" err="1" smtClean="0">
                <a:solidFill>
                  <a:srgbClr val="7030A0"/>
                </a:solidFill>
              </a:rPr>
              <a:t>barES</a:t>
            </a:r>
            <a:r>
              <a:rPr lang="en-US" altLang="ja-JP" sz="1600" dirty="0" smtClean="0">
                <a:solidFill>
                  <a:srgbClr val="7030A0"/>
                </a:solidFill>
              </a:rPr>
              <a:t>-FEM</a:t>
            </a:r>
          </a:p>
          <a:p>
            <a:pPr algn="ctr"/>
            <a:r>
              <a:rPr lang="en-US" altLang="ja-JP" sz="1600" dirty="0" smtClean="0">
                <a:solidFill>
                  <a:srgbClr val="7030A0"/>
                </a:solidFill>
              </a:rPr>
              <a:t>-T4(2)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7749" y="611396"/>
            <a:ext cx="307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 smtClean="0"/>
              <a:t>Cantilever</a:t>
            </a:r>
            <a:r>
              <a:rPr lang="ja-JP" altLang="en-US" u="sng" dirty="0"/>
              <a:t> </a:t>
            </a:r>
            <a:r>
              <a:rPr lang="en-US" altLang="ja-JP" u="sng" dirty="0" smtClean="0"/>
              <a:t>bending</a:t>
            </a:r>
            <a:r>
              <a:rPr lang="ja-JP" altLang="en-US" u="sng" dirty="0"/>
              <a:t> </a:t>
            </a:r>
            <a:r>
              <a:rPr lang="en-US" altLang="ja-JP" u="sng" dirty="0" smtClean="0"/>
              <a:t>analysis</a:t>
            </a:r>
            <a:endParaRPr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24686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Cause of energy divergence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u="sng" dirty="0" smtClean="0"/>
                  <a:t>Due </a:t>
                </a:r>
                <a:r>
                  <a:rPr lang="en-US" altLang="ja-JP" u="sng" dirty="0"/>
                  <a:t>to the adoption of </a:t>
                </a:r>
                <a:r>
                  <a:rPr lang="en-US" altLang="ja-JP" u="sng" dirty="0">
                    <a:solidFill>
                      <a:srgbClr val="0000FF"/>
                    </a:solidFill>
                  </a:rPr>
                  <a:t>F-bar method</a:t>
                </a:r>
                <a:r>
                  <a:rPr lang="en-US" altLang="ja-JP" u="sng" dirty="0"/>
                  <a:t>,</a:t>
                </a:r>
                <a:br>
                  <a:rPr lang="en-US" altLang="ja-JP" u="sng" dirty="0"/>
                </a:br>
                <a:r>
                  <a:rPr lang="en-US" altLang="ja-JP" u="sng" dirty="0"/>
                  <a:t>the stiffness matrix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u="sng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u="sng" dirty="0"/>
                  <a:t> becomes </a:t>
                </a:r>
                <a:r>
                  <a:rPr lang="en-US" altLang="ja-JP" u="sng" dirty="0" smtClean="0">
                    <a:solidFill>
                      <a:srgbClr val="0000FF"/>
                    </a:solidFill>
                  </a:rPr>
                  <a:t>asymmetric</a:t>
                </a:r>
                <a:r>
                  <a:rPr lang="en-US" altLang="ja-JP" u="sng" dirty="0" smtClean="0"/>
                  <a:t>.</a:t>
                </a:r>
              </a:p>
              <a:p>
                <a:pPr marL="0" indent="0" algn="ctr">
                  <a:buNone/>
                </a:pPr>
                <a:endParaRPr lang="en-US" altLang="ja-JP" sz="1000" u="sng" dirty="0"/>
              </a:p>
              <a:p>
                <a:pPr marL="0" indent="0">
                  <a:buNone/>
                </a:pPr>
                <a:r>
                  <a:rPr kumimoji="1" lang="en-US" altLang="ja-JP" sz="2800" dirty="0" smtClean="0"/>
                  <a:t>Equation of Motion: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US" altLang="ja-JP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ext</m:t>
                        </m:r>
                      </m:sup>
                    </m:sSup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ja-JP" b="1" dirty="0" smtClean="0"/>
              </a:p>
              <a:p>
                <a:pPr marL="0" indent="0">
                  <a:buNone/>
                </a:pPr>
                <a:endParaRPr lang="en-US" altLang="ja-JP" b="1" dirty="0"/>
              </a:p>
              <a:p>
                <a:r>
                  <a:rPr lang="en-US" altLang="ja-JP" sz="2400" dirty="0" smtClean="0"/>
                  <a:t>Asymmetric stiffness matrix gives rise to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imaginary part </a:t>
                </a:r>
                <a:r>
                  <a:rPr lang="en-US" altLang="ja-JP" sz="2400" dirty="0" smtClean="0"/>
                  <a:t>of natural frequencies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and thus causes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energy divergence </a:t>
                </a:r>
                <a:r>
                  <a:rPr lang="en-US" altLang="ja-JP" sz="2400" dirty="0" smtClean="0"/>
                  <a:t>(instability)</a:t>
                </a:r>
                <a:r>
                  <a:rPr lang="en-US" altLang="ja-JP" sz="2400" dirty="0" smtClean="0">
                    <a:solidFill>
                      <a:srgbClr val="0000FF"/>
                    </a:solidFill>
                  </a:rPr>
                  <a:t> in dynamic problem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468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4391980" y="2420888"/>
            <a:ext cx="2592288" cy="468052"/>
          </a:xfrm>
          <a:prstGeom prst="wedgeRoundRectCallout">
            <a:avLst>
              <a:gd name="adj1" fmla="val -21675"/>
              <a:gd name="adj2" fmla="val -83919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asymmetric</a:t>
            </a:r>
          </a:p>
        </p:txBody>
      </p:sp>
      <p:sp>
        <p:nvSpPr>
          <p:cNvPr id="5" name="下矢印 4"/>
          <p:cNvSpPr/>
          <p:nvPr/>
        </p:nvSpPr>
        <p:spPr>
          <a:xfrm>
            <a:off x="4145637" y="4077072"/>
            <a:ext cx="894415" cy="1080120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09492" y="5229200"/>
            <a:ext cx="6754896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To realize long-term analysis, </a:t>
            </a:r>
          </a:p>
          <a:p>
            <a:pPr marL="0" indent="0" algn="ctr">
              <a:buNone/>
            </a:pPr>
            <a:r>
              <a:rPr lang="en-US" altLang="ja-JP" sz="2400" dirty="0" smtClean="0"/>
              <a:t>stiffness matrix must be </a:t>
            </a:r>
            <a:r>
              <a:rPr lang="en-US" altLang="ja-JP" sz="2400" dirty="0" smtClean="0">
                <a:solidFill>
                  <a:srgbClr val="FF0000"/>
                </a:solidFill>
              </a:rPr>
              <a:t>symmetrized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07729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Objective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u="sng" dirty="0"/>
          </a:p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2800" dirty="0" smtClean="0"/>
              <a:t>To stabilize</a:t>
            </a:r>
            <a:r>
              <a:rPr lang="ja-JP" altLang="en-US" sz="2800" dirty="0">
                <a:solidFill>
                  <a:srgbClr val="FF00FF"/>
                </a:solidFill>
              </a:rPr>
              <a:t> 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800" dirty="0" smtClean="0">
                <a:solidFill>
                  <a:srgbClr val="FF00FF"/>
                </a:solidFill>
              </a:rPr>
              <a:t> </a:t>
            </a:r>
            <a:r>
              <a:rPr lang="en-US" altLang="ja-JP" sz="2800" dirty="0" smtClean="0"/>
              <a:t>in </a:t>
            </a:r>
            <a:r>
              <a:rPr lang="en-US" altLang="ja-JP" sz="2800" dirty="0">
                <a:solidFill>
                  <a:srgbClr val="C00000"/>
                </a:solidFill>
              </a:rPr>
              <a:t>explicit dynamics </a:t>
            </a:r>
            <a:endParaRPr lang="en-US" altLang="ja-JP" sz="2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altLang="ja-JP" sz="2800" dirty="0" smtClean="0"/>
              <a:t>for nearly incompressible materials</a:t>
            </a:r>
            <a:r>
              <a:rPr lang="en-US" altLang="ja-JP" sz="2800" dirty="0"/>
              <a:t>.</a:t>
            </a:r>
            <a:endParaRPr lang="ja-JP" altLang="en-US" sz="2800" dirty="0"/>
          </a:p>
          <a:p>
            <a:pPr marL="0" indent="0">
              <a:buNone/>
            </a:pPr>
            <a:endParaRPr kumimoji="1" lang="en-US" altLang="ja-JP" u="sng" dirty="0" smtClean="0"/>
          </a:p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kumimoji="1" lang="en-US" altLang="ja-JP" sz="2400" dirty="0" smtClean="0"/>
              <a:t>Methods: Quick introductions of F-barES-FEM-T4 and stabilized method</a:t>
            </a:r>
            <a:endParaRPr lang="en-US" altLang="ja-JP" dirty="0"/>
          </a:p>
          <a:p>
            <a:r>
              <a:rPr kumimoji="1" lang="en-US" altLang="ja-JP" sz="2400" dirty="0" smtClean="0"/>
              <a:t>Results &amp; Discussion: A few verification analyses</a:t>
            </a:r>
          </a:p>
          <a:p>
            <a:r>
              <a:rPr lang="en-US" altLang="ja-JP" sz="2400" dirty="0" smtClean="0"/>
              <a:t>Summary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8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Methods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4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928824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Procedure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 (1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7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1346850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3028890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コンテンツ プレースホルダー 2"/>
              <p:cNvSpPr txBox="1">
                <a:spLocks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p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Deformation gradient of </a:t>
                </a:r>
                <a:r>
                  <a:rPr lang="en-US" altLang="ja-JP" dirty="0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edge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altLang="ja-JP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is derived </a:t>
                </a:r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blipFill>
                <a:blip r:embed="rId4"/>
                <a:stretch>
                  <a:fillRect l="-2896" t="-17857" b="-794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7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1">
                <a:lumMod val="75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Procedure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 (2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 smtClean="0"/>
                  <a:t>Each part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is calculated as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  <a:blipFill>
                <a:blip r:embed="rId3"/>
                <a:stretch>
                  <a:fillRect l="-2896" t="-17857" b="-80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29409" y="2933655"/>
            <a:ext cx="3478003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84886"/>
            <a:ext cx="5071779" cy="3924434"/>
          </a:xfrm>
          <a:prstGeom prst="roundRect">
            <a:avLst>
              <a:gd name="adj" fmla="val 379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526350" y="2914169"/>
            <a:ext cx="4258118" cy="1371061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7129061" y="2986177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4680012" y="3022181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110301" y="296094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グループ化 184"/>
          <p:cNvGrpSpPr/>
          <p:nvPr/>
        </p:nvGrpSpPr>
        <p:grpSpPr>
          <a:xfrm>
            <a:off x="279534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136668" y="2348880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215516" y="4293096"/>
            <a:ext cx="3661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Smoothing the value of adjacent elements.</a:t>
            </a:r>
            <a:endParaRPr lang="en-US" altLang="ja-JP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ja-JP" alt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endParaRPr lang="en-US" altLang="ja-JP" sz="24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same manner as</a:t>
            </a:r>
          </a:p>
          <a:p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ja-JP" altLang="en-US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　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ES-FEM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3923928" y="4437112"/>
            <a:ext cx="5220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1)Calculating node’s value by smoothing 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 the value of adjacent elements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(2)Calculating elements’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value by smoothing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      the value of adjacent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endParaRPr lang="en-US" altLang="ja-JP" sz="20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(3)Repeating (1) and (2) a few times</a:t>
            </a:r>
          </a:p>
        </p:txBody>
      </p:sp>
      <p:sp>
        <p:nvSpPr>
          <p:cNvPr id="99" name="右矢印 98"/>
          <p:cNvSpPr/>
          <p:nvPr/>
        </p:nvSpPr>
        <p:spPr>
          <a:xfrm flipH="1">
            <a:off x="6015603" y="368102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74284" y="2353253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96" name="グループ化 95"/>
          <p:cNvGrpSpPr/>
          <p:nvPr/>
        </p:nvGrpSpPr>
        <p:grpSpPr>
          <a:xfrm>
            <a:off x="2227340" y="3108895"/>
            <a:ext cx="1433182" cy="1070921"/>
            <a:chOff x="4860075" y="1560327"/>
            <a:chExt cx="3329507" cy="2793546"/>
          </a:xfrm>
        </p:grpSpPr>
        <p:sp>
          <p:nvSpPr>
            <p:cNvPr id="101" name="二等辺三角形 10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163" name="グループ化 16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75" name="二等辺三角形 17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6" name="二等辺三角形 17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7" name="二等辺三角形 17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64" name="グループ化 16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72" name="二等辺三角形 17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3" name="二等辺三角形 17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4" name="二等辺三角形 17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65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6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7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8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9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0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1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179" name="右矢印 178"/>
          <p:cNvSpPr/>
          <p:nvPr/>
        </p:nvSpPr>
        <p:spPr>
          <a:xfrm>
            <a:off x="1696769" y="3435734"/>
            <a:ext cx="545719" cy="491304"/>
          </a:xfrm>
          <a:prstGeom prst="rightArrow">
            <a:avLst>
              <a:gd name="adj1" fmla="val 50000"/>
              <a:gd name="adj2" fmla="val 7057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テキスト ボックス 17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8" name="テキスト ボックス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0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1">
                <a:lumMod val="75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355976" y="2348882"/>
            <a:ext cx="4418471" cy="2723012"/>
          </a:xfrm>
          <a:prstGeom prst="roundRect">
            <a:avLst>
              <a:gd name="adj" fmla="val 379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角丸四角形 242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Advantages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5"/>
            <a:ext cx="3669038" cy="2759019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340050" y="2788794"/>
            <a:ext cx="1538191" cy="1396290"/>
            <a:chOff x="1269613" y="2780928"/>
            <a:chExt cx="1538191" cy="1396290"/>
          </a:xfrm>
        </p:grpSpPr>
        <p:sp>
          <p:nvSpPr>
            <p:cNvPr id="23" name="角丸四角形 22"/>
            <p:cNvSpPr/>
            <p:nvPr/>
          </p:nvSpPr>
          <p:spPr>
            <a:xfrm>
              <a:off x="1269613" y="2780928"/>
              <a:ext cx="1538191" cy="1396290"/>
            </a:xfrm>
            <a:prstGeom prst="roundRect">
              <a:avLst>
                <a:gd name="adj" fmla="val 5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1" name="グループ化 220"/>
            <p:cNvGrpSpPr/>
            <p:nvPr/>
          </p:nvGrpSpPr>
          <p:grpSpPr>
            <a:xfrm>
              <a:off x="1331640" y="2917078"/>
              <a:ext cx="1328216" cy="1145336"/>
              <a:chOff x="4860075" y="1560327"/>
              <a:chExt cx="3329507" cy="2793546"/>
            </a:xfrm>
          </p:grpSpPr>
          <p:sp>
            <p:nvSpPr>
              <p:cNvPr id="222" name="二等辺三角形 221"/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3" name="二等辺三角形 222"/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224" name="グループ化 223"/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6" name="二等辺三角形 235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7" name="二等辺三角形 236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8" name="二等辺三角形 237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225" name="グループ化 224"/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3" name="二等辺三角形 232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4" name="二等辺三角形 233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5" name="二等辺三角形 234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226" name="円/楕円 225"/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7" name="円/楕円 226"/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8" name="円/楕円 227"/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9" name="円/楕円 228"/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0" name="円/楕円 229"/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1" name="円/楕円 230"/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2" name="円/楕円 231"/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239" name="テキスト ボックス 238"/>
          <p:cNvSpPr txBox="1"/>
          <p:nvPr/>
        </p:nvSpPr>
        <p:spPr>
          <a:xfrm>
            <a:off x="395536" y="4214448"/>
            <a:ext cx="366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Like a ES-FEM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Shear locking free</a:t>
            </a: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4499992" y="4185084"/>
            <a:ext cx="421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Like a NS-FEM</a:t>
            </a: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pressure oscillation </a:t>
            </a:r>
            <a:endParaRPr kumimoji="1"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2097620" y="5250559"/>
            <a:ext cx="4634620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Volumetric locking free</a:t>
            </a:r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aid of F-bar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59532" y="2227784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535996" y="2240868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4" name="コンテンツ プレースホルダー 2"/>
          <p:cNvSpPr txBox="1">
            <a:spLocks/>
          </p:cNvSpPr>
          <p:nvPr/>
        </p:nvSpPr>
        <p:spPr bwMode="auto">
          <a:xfrm>
            <a:off x="41920" y="805334"/>
            <a:ext cx="91025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kern="0" dirty="0" smtClean="0"/>
              <a:t>This formulation is designed to have 3 advantages.</a:t>
            </a:r>
            <a:endParaRPr lang="ja-JP" alt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グループ化 84"/>
          <p:cNvGrpSpPr/>
          <p:nvPr/>
        </p:nvGrpSpPr>
        <p:grpSpPr>
          <a:xfrm>
            <a:off x="6012160" y="2924944"/>
            <a:ext cx="1331371" cy="1117056"/>
            <a:chOff x="5136741" y="3494762"/>
            <a:chExt cx="2499155" cy="2096858"/>
          </a:xfrm>
        </p:grpSpPr>
        <p:sp>
          <p:nvSpPr>
            <p:cNvPr id="86" name="二等辺三角形 85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二等辺三角形 86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二等辺三角形 87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二等辺三角形 88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二等辺三角形 89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1" name="二等辺三角形 90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二等辺三角形 91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3" name="二等辺三角形 92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4" name="二等辺三角形 93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5" name="二等辺三角形 94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6" name="二等辺三角形 95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二等辺三角形 102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04" name="グループ化 103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17" name="グループ化 116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25" name="グループ化 124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0" name="二等辺三角形 129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1" name="二等辺三角形 130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2" name="二等辺三角形 131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26" name="グループ化 125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27" name="二等辺三角形 126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8" name="二等辺三角形 127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9" name="二等辺三角形 128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18" name="円/楕円 117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9" name="円/楕円 118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0" name="円/楕円 119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1" name="円/楕円 120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2" name="円/楕円 121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円/楕円 123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05" name="直線コネクタ 104"/>
            <p:cNvCxnSpPr>
              <a:stCxn id="103" idx="0"/>
              <a:endCxn id="103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>
              <a:stCxn id="103" idx="0"/>
              <a:endCxn id="95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>
              <a:stCxn id="94" idx="3"/>
              <a:endCxn id="9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>
              <a:stCxn id="93" idx="0"/>
              <a:endCxn id="9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>
              <a:stCxn id="92" idx="4"/>
              <a:endCxn id="9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>
              <a:stCxn id="91" idx="0"/>
              <a:endCxn id="9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>
              <a:stCxn id="90" idx="3"/>
              <a:endCxn id="89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>
              <a:stCxn id="89" idx="0"/>
              <a:endCxn id="8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>
              <a:stCxn id="86" idx="4"/>
              <a:endCxn id="8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>
              <a:stCxn id="8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>
              <a:stCxn id="88" idx="4"/>
              <a:endCxn id="96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>
              <a:stCxn id="88" idx="0"/>
              <a:endCxn id="96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2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ccm2017-sfem-dynamic"/>
  <p:tag name="ISPRING_ULTRA_SCORM_SLIDE_COUNT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39854</TotalTime>
  <Words>927</Words>
  <Application>Microsoft Office PowerPoint</Application>
  <PresentationFormat>画面に合わせる (4:3)</PresentationFormat>
  <Paragraphs>324</Paragraphs>
  <Slides>29</Slides>
  <Notes>29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7" baseType="lpstr">
      <vt:lpstr>MS PGothic</vt:lpstr>
      <vt:lpstr>メイリオ</vt:lpstr>
      <vt:lpstr>Arial</vt:lpstr>
      <vt:lpstr>Calibri</vt:lpstr>
      <vt:lpstr>Cambria Math</vt:lpstr>
      <vt:lpstr>Comic Sans MS</vt:lpstr>
      <vt:lpstr>Wingdings</vt:lpstr>
      <vt:lpstr>デザインの設定</vt:lpstr>
      <vt:lpstr>A stabilization method of F-barES-FEM-T4 for dynamic explicit analysis of nearly incompressible solids</vt:lpstr>
      <vt:lpstr>Background</vt:lpstr>
      <vt:lpstr>Drawbacks in explicit dynamics</vt:lpstr>
      <vt:lpstr>Cause of energy divergence</vt:lpstr>
      <vt:lpstr>Objective </vt:lpstr>
      <vt:lpstr>Methods</vt:lpstr>
      <vt:lpstr>Procedure of F-barES-FEM (1 of 2)</vt:lpstr>
      <vt:lpstr>Procedure of F-barES-FEM (2 of 2)</vt:lpstr>
      <vt:lpstr>Advantages of F-barES-FEM</vt:lpstr>
      <vt:lpstr>Construction of internal force vector</vt:lpstr>
      <vt:lpstr>Proposed method: SymF-barES-FEM-T4</vt:lpstr>
      <vt:lpstr>Concept of SymF-barES-FEM-T4</vt:lpstr>
      <vt:lpstr>Result &amp; Discussion</vt:lpstr>
      <vt:lpstr>#1　Bending of a cantilever</vt:lpstr>
      <vt:lpstr>Inability of standard T4 element</vt:lpstr>
      <vt:lpstr>Time history of deformed shapes</vt:lpstr>
      <vt:lpstr>Time history of total energy</vt:lpstr>
      <vt:lpstr>Deformed shapes and pressure distributions</vt:lpstr>
      <vt:lpstr>Time history of displacement</vt:lpstr>
      <vt:lpstr>#2　Cantilever twisting analysis</vt:lpstr>
      <vt:lpstr>Time history of deformed shapes</vt:lpstr>
      <vt:lpstr>Time history of total energy</vt:lpstr>
      <vt:lpstr>Effect of cyclic smoothings</vt:lpstr>
      <vt:lpstr>Time history of displacement</vt:lpstr>
      <vt:lpstr>#3 Swinging of Bunny Ears</vt:lpstr>
      <vt:lpstr>Time histories of deformed shapes</vt:lpstr>
      <vt:lpstr>Deformed shapes and sign of pressure</vt:lpstr>
      <vt:lpstr>Summary</vt:lpstr>
      <vt:lpstr>Summary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iccm2017-sfem-dynamic</dc:title>
  <dc:creator>Yuki ONISHI</dc:creator>
  <cp:lastModifiedBy>yuki</cp:lastModifiedBy>
  <cp:revision>1977</cp:revision>
  <cp:lastPrinted>2016-07-18T06:25:28Z</cp:lastPrinted>
  <dcterms:created xsi:type="dcterms:W3CDTF">2007-11-22T18:02:40Z</dcterms:created>
  <dcterms:modified xsi:type="dcterms:W3CDTF">2017-08-02T09:34:09Z</dcterms:modified>
</cp:coreProperties>
</file>