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93" r:id="rId6"/>
    <p:sldId id="261" r:id="rId7"/>
    <p:sldId id="262" r:id="rId8"/>
    <p:sldId id="263" r:id="rId9"/>
    <p:sldId id="264" r:id="rId10"/>
    <p:sldId id="295" r:id="rId11"/>
    <p:sldId id="296" r:id="rId12"/>
    <p:sldId id="267" r:id="rId13"/>
    <p:sldId id="292" r:id="rId14"/>
    <p:sldId id="268" r:id="rId15"/>
    <p:sldId id="269" r:id="rId16"/>
    <p:sldId id="270" r:id="rId17"/>
    <p:sldId id="271" r:id="rId18"/>
    <p:sldId id="305" r:id="rId19"/>
    <p:sldId id="272" r:id="rId20"/>
    <p:sldId id="299" r:id="rId21"/>
    <p:sldId id="300" r:id="rId22"/>
    <p:sldId id="302" r:id="rId23"/>
    <p:sldId id="303" r:id="rId24"/>
    <p:sldId id="277" r:id="rId25"/>
    <p:sldId id="278" r:id="rId26"/>
    <p:sldId id="279" r:id="rId27"/>
    <p:sldId id="280" r:id="rId28"/>
    <p:sldId id="281" r:id="rId29"/>
    <p:sldId id="304" r:id="rId30"/>
    <p:sldId id="283" r:id="rId31"/>
    <p:sldId id="297" r:id="rId32"/>
    <p:sldId id="291" r:id="rId33"/>
  </p:sldIdLst>
  <p:sldSz cx="9144000" cy="6858000" type="screen4x3"/>
  <p:notesSz cx="9971088" cy="6823075"/>
  <p:custDataLst>
    <p:tags r:id="rId36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00FF"/>
    <a:srgbClr val="0000CC"/>
    <a:srgbClr val="FF9900"/>
    <a:srgbClr val="00CC88"/>
    <a:srgbClr val="FFFF80"/>
    <a:srgbClr val="FF0000"/>
    <a:srgbClr val="4DFFC4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89" autoAdjust="0"/>
    <p:restoredTop sz="96424" autoAdjust="0"/>
  </p:normalViewPr>
  <p:slideViewPr>
    <p:cSldViewPr>
      <p:cViewPr varScale="1">
        <p:scale>
          <a:sx n="84" d="100"/>
          <a:sy n="84" d="100"/>
        </p:scale>
        <p:origin x="60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2018/8/13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2018/8/13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58264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5984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6322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5453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17813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415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6698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5265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7968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9853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4029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53976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94051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58494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7539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39016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652463"/>
            <a:ext cx="3929062" cy="29479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797" y="4127077"/>
            <a:ext cx="6463863" cy="5368915"/>
          </a:xfrm>
        </p:spPr>
        <p:txBody>
          <a:bodyPr/>
          <a:lstStyle/>
          <a:p>
            <a:endParaRPr lang="en-US" altLang="ja-JP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153323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652463"/>
            <a:ext cx="3929062" cy="29479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797" y="4127077"/>
            <a:ext cx="6463863" cy="5368915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6928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0752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540264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1406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39713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97574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2738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77079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63570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84410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57916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0377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2757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99374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290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268761"/>
            <a:ext cx="9144000" cy="2736304"/>
          </a:xfrm>
        </p:spPr>
        <p:txBody>
          <a:bodyPr anchor="b"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4257092"/>
            <a:ext cx="9144000" cy="1381708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50" y="656692"/>
            <a:ext cx="9144000" cy="5652628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97567" y="6402186"/>
              <a:ext cx="928708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ICCM2018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7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Electrodeposition Simulation </a:t>
            </a:r>
            <a:r>
              <a:rPr lang="en-US" altLang="ja-JP" sz="3600" dirty="0" smtClean="0"/>
              <a:t>with</a:t>
            </a:r>
            <a:r>
              <a:rPr lang="ja-JP" altLang="en-US" sz="3600" dirty="0" smtClean="0"/>
              <a:t> 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Edge-based </a:t>
            </a:r>
            <a:r>
              <a:rPr lang="en-US" altLang="ja-JP" sz="3600" dirty="0"/>
              <a:t>Smoothed Finite Element Method </a:t>
            </a:r>
            <a:r>
              <a:rPr lang="en-US" altLang="ja-JP" sz="3600" dirty="0" smtClean="0"/>
              <a:t>using </a:t>
            </a:r>
            <a:r>
              <a:rPr lang="en-US" altLang="ja-JP" sz="3600" dirty="0"/>
              <a:t>4-node Tetrahedral Elements for Complex Car Body </a:t>
            </a:r>
            <a:r>
              <a:rPr lang="en-US" altLang="ja-JP" sz="3600" dirty="0" smtClean="0"/>
              <a:t>Shapes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u="sng" dirty="0"/>
              <a:t>Kai KITAMURA</a:t>
            </a:r>
            <a:r>
              <a:rPr lang="en-US" altLang="ja-JP" dirty="0"/>
              <a:t>, Yuki ONISHI, Kenji AMAYA</a:t>
            </a:r>
          </a:p>
          <a:p>
            <a:r>
              <a:rPr lang="en-US" altLang="ja-JP" b="1" dirty="0"/>
              <a:t>Tokyo Institute of Technology (Japan)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989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Our New </a:t>
            </a:r>
            <a:r>
              <a:rPr lang="en-US" altLang="ja-JP" dirty="0" smtClean="0"/>
              <a:t>Lab Experiment </a:t>
            </a:r>
            <a:r>
              <a:rPr lang="en-US" altLang="ja-JP" dirty="0"/>
              <a:t>Method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anose="020B0600070205080204" pitchFamily="50" charset="-128"/>
              </a:rPr>
              <a:t>Issue in the conventional lab experiment</a:t>
            </a:r>
          </a:p>
          <a:p>
            <a:pPr marL="0" indent="0" algn="ctr">
              <a:buNone/>
            </a:pPr>
            <a:r>
              <a:rPr lang="en-US" altLang="ja-JP" dirty="0" smtClean="0">
                <a:solidFill>
                  <a:srgbClr val="0000CC"/>
                </a:solidFill>
              </a:rPr>
              <a:t>IR drop in solution is too small.</a:t>
            </a:r>
          </a:p>
          <a:p>
            <a:pPr marL="0" indent="0">
              <a:buNone/>
            </a:pPr>
            <a:r>
              <a:rPr lang="en-US" altLang="ja-JP" sz="2400" dirty="0" smtClean="0"/>
              <a:t>In an actual line, IR drop in solution is about 100 V at most</a:t>
            </a:r>
            <a:r>
              <a:rPr lang="en-US" altLang="ja-JP" sz="2400" dirty="0"/>
              <a:t>;</a:t>
            </a:r>
            <a:r>
              <a:rPr lang="en-US" altLang="ja-JP" sz="2400" dirty="0" smtClean="0"/>
              <a:t> however, in the conventional lab experiment, that is only 10 V.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Modification in the new lab experiment</a:t>
            </a:r>
          </a:p>
          <a:p>
            <a:pPr marL="0" indent="0" algn="ctr"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An external resistor is introduced.</a:t>
            </a:r>
          </a:p>
          <a:p>
            <a:pPr marL="0" indent="0" algn="ctr">
              <a:buNone/>
            </a:pP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3599892" y="3320988"/>
            <a:ext cx="3852428" cy="3112014"/>
            <a:chOff x="5701667" y="3355877"/>
            <a:chExt cx="3557763" cy="3112014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634" y="3355877"/>
              <a:ext cx="2145796" cy="3112014"/>
            </a:xfrm>
            <a:prstGeom prst="rect">
              <a:avLst/>
            </a:prstGeom>
          </p:spPr>
        </p:pic>
        <p:cxnSp>
          <p:nvCxnSpPr>
            <p:cNvPr id="7" name="直線矢印コネクタ 6"/>
            <p:cNvCxnSpPr/>
            <p:nvPr/>
          </p:nvCxnSpPr>
          <p:spPr>
            <a:xfrm>
              <a:off x="7064718" y="5868465"/>
              <a:ext cx="793821" cy="16437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グループ化 7"/>
            <p:cNvGrpSpPr/>
            <p:nvPr/>
          </p:nvGrpSpPr>
          <p:grpSpPr>
            <a:xfrm>
              <a:off x="5701667" y="3521033"/>
              <a:ext cx="1086032" cy="818938"/>
              <a:chOff x="5701667" y="3521033"/>
              <a:chExt cx="1086032" cy="818938"/>
            </a:xfrm>
          </p:grpSpPr>
          <p:sp>
            <p:nvSpPr>
              <p:cNvPr id="13" name="楕円 12"/>
              <p:cNvSpPr/>
              <p:nvPr/>
            </p:nvSpPr>
            <p:spPr>
              <a:xfrm rot="5400000">
                <a:off x="5835214" y="3387486"/>
                <a:ext cx="818938" cy="108603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5731214" y="3607337"/>
                <a:ext cx="1026939" cy="64633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altLang="ja-JP" b="1" dirty="0" smtClean="0"/>
                  <a:t>External</a:t>
                </a:r>
              </a:p>
              <a:p>
                <a:pPr algn="ctr"/>
                <a:r>
                  <a:rPr lang="en-US" altLang="ja-JP" b="1" dirty="0" smtClean="0"/>
                  <a:t>Resistor</a:t>
                </a:r>
                <a:endParaRPr kumimoji="1" lang="ja-JP" altLang="en-US" b="1" dirty="0"/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>
              <a:off x="6244806" y="4711829"/>
              <a:ext cx="1017291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kumimoji="1" lang="en-US" altLang="ja-JP" sz="2000" b="1" dirty="0" smtClean="0"/>
                <a:t>Anode</a:t>
              </a: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820744" y="5537588"/>
              <a:ext cx="1520407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kumimoji="1" lang="en-US" altLang="ja-JP" sz="2000" b="1" dirty="0" smtClean="0"/>
                <a:t>Stir bar</a:t>
              </a:r>
              <a:endParaRPr kumimoji="1" lang="ja-JP" altLang="en-US" sz="2000" b="1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501336" y="5010950"/>
              <a:ext cx="1262410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kumimoji="1" lang="en-US" altLang="ja-JP" sz="2000" b="1" dirty="0" smtClean="0"/>
                <a:t>Plate</a:t>
              </a:r>
            </a:p>
          </p:txBody>
        </p:sp>
        <p:cxnSp>
          <p:nvCxnSpPr>
            <p:cNvPr id="12" name="直線矢印コネクタ 11"/>
            <p:cNvCxnSpPr/>
            <p:nvPr/>
          </p:nvCxnSpPr>
          <p:spPr>
            <a:xfrm>
              <a:off x="6873304" y="3917369"/>
              <a:ext cx="248073" cy="1313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角丸四角形 16"/>
          <p:cNvSpPr/>
          <p:nvPr/>
        </p:nvSpPr>
        <p:spPr>
          <a:xfrm>
            <a:off x="372248" y="4391387"/>
            <a:ext cx="3789283" cy="871033"/>
          </a:xfrm>
          <a:prstGeom prst="roundRect">
            <a:avLst>
              <a:gd name="adj" fmla="val 3168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/>
              <a:t>Scale </a:t>
            </a:r>
            <a:r>
              <a:rPr lang="en-US" altLang="ja-JP" sz="2400" dirty="0"/>
              <a:t>effect </a:t>
            </a:r>
            <a:r>
              <a:rPr lang="en-US" altLang="ja-JP" sz="2400" dirty="0" smtClean="0"/>
              <a:t>is canceled</a:t>
            </a:r>
            <a:br>
              <a:rPr lang="en-US" altLang="ja-JP" sz="2400" dirty="0" smtClean="0"/>
            </a:br>
            <a:r>
              <a:rPr lang="en-US" altLang="ja-JP" sz="2400" dirty="0" smtClean="0"/>
              <a:t>by the external resistor.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4427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Our </a:t>
            </a:r>
            <a:r>
              <a:rPr lang="en-US" altLang="ja-JP" dirty="0"/>
              <a:t>New </a:t>
            </a:r>
            <a:r>
              <a:rPr lang="en-US" altLang="ja-JP" dirty="0" smtClean="0"/>
              <a:t>Lab Experiment </a:t>
            </a:r>
            <a:r>
              <a:rPr lang="en-US" altLang="ja-JP" dirty="0"/>
              <a:t>Method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ＭＳ Ｐゴシック" panose="020B0600070205080204" pitchFamily="50" charset="-128"/>
                  </a:rPr>
                  <a:t>Comparison of Surface Potential on </a:t>
                </a: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ＭＳ Ｐゴシック" panose="020B0600070205080204" pitchFamily="50" charset="-128"/>
                  </a:rPr>
                  <a:t>Cathode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anose="020B0600070205080204" pitchFamily="50" charset="-128"/>
                </a:endParaRPr>
              </a:p>
              <a:p>
                <a:pPr marL="0" indent="0">
                  <a:buNone/>
                </a:pP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anose="020B0600070205080204" pitchFamily="50" charset="-128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anose="020B0600070205080204" pitchFamily="50" charset="-128"/>
                </a:endParaRPr>
              </a:p>
              <a:p>
                <a:pPr marL="0" indent="0">
                  <a:buNone/>
                </a:pP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anose="020B0600070205080204" pitchFamily="50" charset="-128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anose="020B0600070205080204" pitchFamily="50" charset="-128"/>
                </a:endParaRPr>
              </a:p>
              <a:p>
                <a:pPr marL="0" indent="0">
                  <a:buNone/>
                </a:pP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anose="020B0600070205080204" pitchFamily="50" charset="-128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anose="020B0600070205080204" pitchFamily="50" charset="-128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anose="020B0600070205080204" pitchFamily="50" charset="-128"/>
                </a:endParaRPr>
              </a:p>
              <a:p>
                <a:pPr marL="0" indent="0" algn="ctr">
                  <a:buNone/>
                </a:pPr>
                <a:r>
                  <a:rPr lang="ja-JP" alt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ja-JP" altLang="en-US" sz="2400" i="1" smtClean="0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ED boundary models </a:t>
                </a:r>
                <a:r>
                  <a:rPr lang="en-US" altLang="ja-JP" sz="2400" dirty="0"/>
                  <a:t>should be identified</a:t>
                </a:r>
                <a:br>
                  <a:rPr lang="en-US" altLang="ja-JP" sz="2400" dirty="0"/>
                </a:br>
                <a:r>
                  <a:rPr lang="en-US" altLang="ja-JP" sz="2400" dirty="0"/>
                  <a:t> </a:t>
                </a:r>
                <a:r>
                  <a:rPr lang="ja-JP" altLang="en-US" sz="2400" dirty="0"/>
                  <a:t>　</a:t>
                </a:r>
                <a:r>
                  <a:rPr lang="en-US" altLang="ja-JP" sz="2400" dirty="0" smtClean="0"/>
                  <a:t>with</a:t>
                </a:r>
                <a:r>
                  <a:rPr lang="ja-JP" altLang="en-US" sz="2400" dirty="0" smtClean="0"/>
                  <a:t> </a:t>
                </a:r>
                <a:r>
                  <a:rPr lang="en-US" altLang="ja-JP" sz="2400" dirty="0"/>
                  <a:t>the </a:t>
                </a:r>
                <a:r>
                  <a:rPr lang="en-US" altLang="ja-JP" sz="2400" dirty="0" smtClean="0"/>
                  <a:t>new lab experiment data.</a:t>
                </a:r>
                <a:endParaRPr lang="ja-JP" altLang="en-US" sz="2400" dirty="0"/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anose="020B0600070205080204" pitchFamily="50" charset="-128"/>
                </a:endParaRPr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1470100" y="4333518"/>
            <a:ext cx="6192688" cy="85831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/>
              <a:t>Our new lab experiment succeeded </a:t>
            </a:r>
            <a:r>
              <a:rPr lang="en-US" altLang="ja-JP" sz="2400" dirty="0"/>
              <a:t>in 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reproducing the </a:t>
            </a:r>
            <a:r>
              <a:rPr lang="en-US" altLang="ja-JP" sz="2400" dirty="0"/>
              <a:t>actual line </a:t>
            </a:r>
            <a:r>
              <a:rPr lang="en-US" altLang="ja-JP" sz="2400" dirty="0" smtClean="0"/>
              <a:t>condition.</a:t>
            </a:r>
            <a:endParaRPr lang="en-US" altLang="ja-JP" sz="2400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1927365" y="1304764"/>
            <a:ext cx="5776983" cy="2987946"/>
            <a:chOff x="1799692" y="1304764"/>
            <a:chExt cx="5776983" cy="2987946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692" y="1304764"/>
              <a:ext cx="4264968" cy="2987946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5878774" y="1844824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CC"/>
                  </a:solidFill>
                </a:rPr>
                <a:t>Our new meth.</a:t>
              </a:r>
              <a:endParaRPr kumimoji="1" lang="ja-JP" altLang="en-US" dirty="0">
                <a:solidFill>
                  <a:srgbClr val="0000CC"/>
                </a:solidFill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5882660" y="2214156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An actual line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 rot="19587960">
              <a:off x="3126454" y="2414137"/>
              <a:ext cx="2172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000CC"/>
                  </a:solidFill>
                </a:rPr>
                <a:t>C</a:t>
              </a:r>
              <a:r>
                <a:rPr kumimoji="1" lang="en-US" altLang="ja-JP" dirty="0" smtClean="0">
                  <a:solidFill>
                    <a:srgbClr val="0000CC"/>
                  </a:solidFill>
                </a:rPr>
                <a:t>onventional meth.</a:t>
              </a:r>
              <a:endParaRPr kumimoji="1" lang="ja-JP" altLang="en-US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45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800" dirty="0" smtClean="0"/>
              <a:t>Our New</a:t>
            </a:r>
            <a:br>
              <a:rPr kumimoji="1" lang="en-US" altLang="ja-JP" sz="4800" dirty="0" smtClean="0"/>
            </a:br>
            <a:r>
              <a:rPr kumimoji="1" lang="en-US" altLang="ja-JP" sz="4800" dirty="0" smtClean="0"/>
              <a:t>ED </a:t>
            </a:r>
            <a:r>
              <a:rPr lang="en-US" altLang="ja-JP" sz="4800" dirty="0" smtClean="0"/>
              <a:t>Boundary</a:t>
            </a:r>
            <a:r>
              <a:rPr kumimoji="1" lang="en-US" altLang="ja-JP" sz="4800" dirty="0" smtClean="0"/>
              <a:t> </a:t>
            </a:r>
            <a:r>
              <a:rPr lang="en-US" altLang="ja-JP" sz="4800" dirty="0" smtClean="0"/>
              <a:t>M</a:t>
            </a:r>
            <a:r>
              <a:rPr kumimoji="1" lang="en-US" altLang="ja-JP" sz="4800" dirty="0" smtClean="0"/>
              <a:t>odel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788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Our ED Boundary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Model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 smtClean="0"/>
                  <a:t>The governing equation in paint is the electrostatic Laplace equation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dirty="0" smtClean="0"/>
                  <a:t>).</a:t>
                </a:r>
              </a:p>
              <a:p>
                <a:r>
                  <a:rPr lang="en-US" altLang="ja-JP" dirty="0" smtClean="0"/>
                  <a:t>The difficulty in ED simulation arises on boundaries. </a:t>
                </a:r>
                <a:endParaRPr lang="en-US" altLang="ja-JP" dirty="0"/>
              </a:p>
              <a:p>
                <a:r>
                  <a:rPr lang="en-US" altLang="ja-JP" dirty="0" smtClean="0"/>
                  <a:t>Our </a:t>
                </a:r>
                <a:r>
                  <a:rPr lang="en-US" altLang="ja-JP" dirty="0"/>
                  <a:t>ED </a:t>
                </a:r>
                <a:r>
                  <a:rPr lang="en-US" altLang="ja-JP" dirty="0" smtClean="0"/>
                  <a:t>boundary model </a:t>
                </a:r>
                <a:r>
                  <a:rPr lang="en-US" altLang="ja-JP" dirty="0"/>
                  <a:t>consists of </a:t>
                </a:r>
                <a:r>
                  <a:rPr lang="en-US" altLang="ja-JP" dirty="0" smtClean="0"/>
                  <a:t>2 sub-models: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altLang="ja-JP" sz="2800" u="sng" dirty="0">
                    <a:solidFill>
                      <a:srgbClr val="0000CC"/>
                    </a:solidFill>
                  </a:rPr>
                  <a:t>F</a:t>
                </a:r>
                <a:r>
                  <a:rPr lang="en-US" altLang="ja-JP" sz="2800" u="sng" dirty="0" smtClean="0">
                    <a:solidFill>
                      <a:srgbClr val="0000CC"/>
                    </a:solidFill>
                  </a:rPr>
                  <a:t>ilm </a:t>
                </a:r>
                <a:r>
                  <a:rPr lang="en-US" altLang="ja-JP" sz="2800" u="sng" dirty="0">
                    <a:solidFill>
                      <a:srgbClr val="0000CC"/>
                    </a:solidFill>
                  </a:rPr>
                  <a:t>growth </a:t>
                </a:r>
                <a:r>
                  <a:rPr lang="en-US" altLang="ja-JP" sz="2800" u="sng" dirty="0" smtClean="0">
                    <a:solidFill>
                      <a:srgbClr val="0000CC"/>
                    </a:solidFill>
                  </a:rPr>
                  <a:t>model</a:t>
                </a:r>
                <a:r>
                  <a:rPr lang="en-US" altLang="ja-JP" sz="2800" dirty="0" smtClean="0">
                    <a:solidFill>
                      <a:srgbClr val="008000"/>
                    </a:solidFill>
                  </a:rPr>
                  <a:t/>
                </a:r>
                <a:br>
                  <a:rPr lang="en-US" altLang="ja-JP" sz="2800" dirty="0" smtClean="0">
                    <a:solidFill>
                      <a:srgbClr val="008000"/>
                    </a:solidFill>
                  </a:rPr>
                </a:br>
                <a:r>
                  <a:rPr lang="en-US" altLang="ja-JP" dirty="0"/>
                  <a:t>Film </a:t>
                </a:r>
                <a:r>
                  <a:rPr lang="en-US" altLang="ja-JP" dirty="0" smtClean="0"/>
                  <a:t>growth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altLang="ja-JP" dirty="0" smtClean="0"/>
                  <a:t> is </a:t>
                </a:r>
                <a:r>
                  <a:rPr lang="en-US" altLang="ja-JP" dirty="0"/>
                  <a:t>NOT linear </a:t>
                </a:r>
                <a:r>
                  <a:rPr lang="en-US" altLang="ja-JP" dirty="0" smtClean="0"/>
                  <a:t>to current density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ja-JP" dirty="0" smtClean="0"/>
                  <a:t>:</a:t>
                </a:r>
                <a:br>
                  <a:rPr lang="en-US" altLang="ja-JP" dirty="0" smtClean="0"/>
                </a:b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altLang="ja-JP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</a:rPr>
                  <a:t> , </a:t>
                </a:r>
                <a:r>
                  <a:rPr lang="en-US" altLang="ja-JP" dirty="0" smtClean="0"/>
                  <a:t>where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ja-JP" dirty="0" smtClean="0"/>
                  <a:t> is a constant. It should be like</a:t>
                </a:r>
                <a:endParaRPr lang="en-US" altLang="ja-JP" b="0" i="1" dirty="0" smtClean="0">
                  <a:latin typeface="Cambria Math" panose="02040503050406030204" pitchFamily="18" charset="0"/>
                </a:endParaRPr>
              </a:p>
              <a:p>
                <a:pPr marL="400050" lvl="1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altLang="ja-JP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ja-JP" b="0" i="0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NonlinearFunc</m:t>
                    </m:r>
                    <m:r>
                      <a:rPr lang="en-US" altLang="ja-JP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ja-JP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ja-JP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 smtClean="0">
                    <a:solidFill>
                      <a:srgbClr val="0000CC"/>
                    </a:solidFill>
                  </a:rPr>
                  <a:t>.</a:t>
                </a:r>
              </a:p>
              <a:p>
                <a:pPr marL="914400" lvl="1" indent="-514350">
                  <a:buFont typeface="+mj-lt"/>
                  <a:buAutoNum type="arabicPeriod" startAt="2"/>
                </a:pPr>
                <a:r>
                  <a:rPr lang="en-US" altLang="ja-JP" sz="2800" u="sng" dirty="0" smtClean="0">
                    <a:solidFill>
                      <a:srgbClr val="FF0000"/>
                    </a:solidFill>
                  </a:rPr>
                  <a:t>Film </a:t>
                </a:r>
                <a:r>
                  <a:rPr lang="en-US" altLang="ja-JP" sz="2800" u="sng" dirty="0">
                    <a:solidFill>
                      <a:srgbClr val="FF0000"/>
                    </a:solidFill>
                  </a:rPr>
                  <a:t>resistance </a:t>
                </a:r>
                <a:r>
                  <a:rPr lang="en-US" altLang="ja-JP" sz="2800" u="sng" dirty="0" smtClean="0">
                    <a:solidFill>
                      <a:srgbClr val="FF0000"/>
                    </a:solidFill>
                  </a:rPr>
                  <a:t>model</a:t>
                </a:r>
                <a:r>
                  <a:rPr lang="en-US" altLang="ja-JP" sz="2800" dirty="0" smtClean="0">
                    <a:solidFill>
                      <a:srgbClr val="008000"/>
                    </a:solidFill>
                  </a:rPr>
                  <a:t/>
                </a:r>
                <a:br>
                  <a:rPr lang="en-US" altLang="ja-JP" sz="2800" dirty="0" smtClean="0">
                    <a:solidFill>
                      <a:srgbClr val="008000"/>
                    </a:solidFill>
                  </a:rPr>
                </a:br>
                <a:r>
                  <a:rPr lang="en-US" altLang="ja-JP" dirty="0" smtClean="0">
                    <a:solidFill>
                      <a:schemeClr val="tx1"/>
                    </a:solidFill>
                  </a:rPr>
                  <a:t>Film resistance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</a:rPr>
                  <a:t> is NOT linear to film thickness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</a:rPr>
                  <a:t>:</a:t>
                </a:r>
                <a:br>
                  <a:rPr lang="en-US" altLang="ja-JP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ja-JP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ja-JP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is a constant. It should be like</a:t>
                </a:r>
              </a:p>
              <a:p>
                <a:pPr marL="400050" lvl="1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ja-JP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ja-JP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NonlinearFunc</m:t>
                    </m:r>
                    <m:r>
                      <a:rPr lang="en-US" altLang="ja-JP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ja-JP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ja-JP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>
                    <a:solidFill>
                      <a:srgbClr val="FF0000"/>
                    </a:solidFill>
                  </a:rPr>
                  <a:t>.</a:t>
                </a:r>
              </a:p>
              <a:p>
                <a:pPr marL="400050" lvl="1" indent="0">
                  <a:buNone/>
                </a:pPr>
                <a:endParaRPr lang="en-US" altLang="ja-JP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endParaRPr lang="en-US" altLang="ja-JP" sz="2800" dirty="0" smtClean="0"/>
              </a:p>
            </p:txBody>
          </p:sp>
        </mc:Choice>
        <mc:Fallback xmlns="">
          <p:sp>
            <p:nvSpPr>
              <p:cNvPr id="5" name="コンテンツ プレースホルダー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257" t="-1901" r="-22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139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66" y="3871902"/>
            <a:ext cx="4805156" cy="252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Procedure to Identify Film </a:t>
            </a:r>
            <a:r>
              <a:rPr lang="en-US" altLang="ja-JP" sz="3200" dirty="0">
                <a:solidFill>
                  <a:srgbClr val="0000CC"/>
                </a:solidFill>
              </a:rPr>
              <a:t>G</a:t>
            </a:r>
            <a:r>
              <a:rPr lang="en-US" altLang="ja-JP" sz="3200" dirty="0" smtClean="0">
                <a:solidFill>
                  <a:srgbClr val="0000CC"/>
                </a:solidFill>
              </a:rPr>
              <a:t>rowth</a:t>
            </a:r>
            <a:r>
              <a:rPr kumimoji="1" lang="en-US" altLang="ja-JP" sz="3200" dirty="0" smtClean="0"/>
              <a:t> </a:t>
            </a:r>
            <a:r>
              <a:rPr lang="en-US" altLang="ja-JP" sz="3200" dirty="0"/>
              <a:t>M</a:t>
            </a:r>
            <a:r>
              <a:rPr kumimoji="1" lang="en-US" altLang="ja-JP" sz="3200" dirty="0" smtClean="0"/>
              <a:t>odel</a:t>
            </a:r>
            <a:endParaRPr kumimoji="1" lang="ja-JP" altLang="en-US" sz="32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923" y="940315"/>
            <a:ext cx="2053909" cy="285236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41588" y="680347"/>
            <a:ext cx="2266539" cy="38915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One-plate tests</a:t>
            </a:r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曲折矢印 6"/>
          <p:cNvSpPr/>
          <p:nvPr/>
        </p:nvSpPr>
        <p:spPr>
          <a:xfrm rot="10800000">
            <a:off x="7086742" y="4043534"/>
            <a:ext cx="914402" cy="700216"/>
          </a:xfrm>
          <a:prstGeom prst="ben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2813488" y="1776080"/>
            <a:ext cx="940785" cy="46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63507" y="2180886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24675" y="4798986"/>
            <a:ext cx="894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-US" altLang="ja-JP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br>
              <a:rPr kumimoji="1" lang="en-US" altLang="ja-JP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fitting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4746177" y="680347"/>
                <a:ext cx="4360945" cy="3891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Scatter diagram of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cat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𝑎𝑛𝑑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kumimoji="1" lang="ja-JP" alt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1" lang="ja-JP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177" y="680347"/>
                <a:ext cx="4360945" cy="389158"/>
              </a:xfrm>
              <a:prstGeom prst="rect">
                <a:avLst/>
              </a:prstGeom>
              <a:blipFill>
                <a:blip r:embed="rId5"/>
                <a:stretch>
                  <a:fillRect t="-4478" b="-283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/>
          <p:cNvSpPr/>
          <p:nvPr/>
        </p:nvSpPr>
        <p:spPr>
          <a:xfrm>
            <a:off x="3780373" y="3848955"/>
            <a:ext cx="3095956" cy="38915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Approximated surface</a:t>
            </a:r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79" y="1095739"/>
            <a:ext cx="5323943" cy="270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929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12" y="3835734"/>
            <a:ext cx="4645317" cy="252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Procedure to Identify Film </a:t>
            </a:r>
            <a:r>
              <a:rPr lang="en-US" altLang="ja-JP" sz="3200" dirty="0">
                <a:solidFill>
                  <a:srgbClr val="FF0000"/>
                </a:solidFill>
              </a:rPr>
              <a:t>R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esistance</a:t>
            </a:r>
            <a:r>
              <a:rPr kumimoji="1" lang="en-US" altLang="ja-JP" sz="3200" dirty="0" smtClean="0"/>
              <a:t> </a:t>
            </a:r>
            <a:r>
              <a:rPr lang="en-US" altLang="ja-JP" sz="3200" dirty="0"/>
              <a:t>M</a:t>
            </a:r>
            <a:r>
              <a:rPr kumimoji="1" lang="en-US" altLang="ja-JP" sz="3200" dirty="0" smtClean="0"/>
              <a:t>odel</a:t>
            </a:r>
            <a:endParaRPr kumimoji="1" lang="ja-JP" altLang="en-US" sz="3200" dirty="0"/>
          </a:p>
        </p:txBody>
      </p:sp>
      <p:pic>
        <p:nvPicPr>
          <p:cNvPr id="14" name="コンテンツ プレースホルダー 1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06" y="1109230"/>
            <a:ext cx="5238716" cy="2700000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923" y="940315"/>
            <a:ext cx="2053909" cy="285236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41588" y="680347"/>
            <a:ext cx="2266539" cy="38915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One-plate tests</a:t>
            </a:r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曲折矢印 6"/>
          <p:cNvSpPr/>
          <p:nvPr/>
        </p:nvSpPr>
        <p:spPr>
          <a:xfrm rot="10800000">
            <a:off x="7086742" y="4043534"/>
            <a:ext cx="914402" cy="700216"/>
          </a:xfrm>
          <a:prstGeom prst="ben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2813488" y="1776080"/>
            <a:ext cx="940785" cy="46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63507" y="2180886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24675" y="4798986"/>
            <a:ext cx="894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-US" altLang="ja-JP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br>
              <a:rPr kumimoji="1" lang="en-US" altLang="ja-JP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fitting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4752020" y="680347"/>
                <a:ext cx="4360945" cy="3891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Scatter diagram of</a:t>
                </a:r>
                <a14:m>
                  <m:oMath xmlns:m="http://schemas.openxmlformats.org/officeDocument/2006/math">
                    <m:r>
                      <a:rPr kumimoji="1" lang="en-US" altLang="ja-JP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cat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𝑎𝑛𝑑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cat</m:t>
                        </m:r>
                      </m:sub>
                    </m:sSub>
                  </m:oMath>
                </a14:m>
                <a:r>
                  <a:rPr kumimoji="1" lang="ja-JP" alt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1" lang="ja-JP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020" y="680347"/>
                <a:ext cx="4360945" cy="389158"/>
              </a:xfrm>
              <a:prstGeom prst="rect">
                <a:avLst/>
              </a:prstGeom>
              <a:blipFill>
                <a:blip r:embed="rId6"/>
                <a:stretch>
                  <a:fillRect t="-4478" b="-268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/>
          <p:cNvSpPr/>
          <p:nvPr/>
        </p:nvSpPr>
        <p:spPr>
          <a:xfrm>
            <a:off x="3780373" y="3848955"/>
            <a:ext cx="3095956" cy="38915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Approximated surface</a:t>
            </a:r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519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 smtClean="0"/>
              <a:t>Our S-FEM Code</a:t>
            </a:r>
            <a:br>
              <a:rPr lang="en-US" altLang="ja-JP" sz="4800" dirty="0" smtClean="0"/>
            </a:br>
            <a:r>
              <a:rPr lang="en-US" altLang="ja-JP" sz="4800" dirty="0" smtClean="0"/>
              <a:t>for ED Simulation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019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172" y="614619"/>
            <a:ext cx="8630543" cy="5757862"/>
          </a:xfrm>
        </p:spPr>
        <p:txBody>
          <a:bodyPr/>
          <a:lstStyle/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ES-FEM-T4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n-US" altLang="ja-JP" dirty="0" smtClean="0"/>
              <a:t>A kind of strain smoothing method.</a:t>
            </a:r>
          </a:p>
          <a:p>
            <a:r>
              <a:rPr lang="en-US" altLang="ja-JP" dirty="0" smtClean="0"/>
              <a:t>Using element edges as Gauss points.</a:t>
            </a:r>
          </a:p>
          <a:p>
            <a:r>
              <a:rPr lang="en-US" altLang="ja-JP" dirty="0" smtClean="0"/>
              <a:t>Robust against element skew.</a:t>
            </a:r>
          </a:p>
          <a:p>
            <a:r>
              <a:rPr lang="en-US" altLang="ja-JP" dirty="0" smtClean="0"/>
              <a:t>Superlinear convergence rate with T4 mesh.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Our S-FEM Code for ED</a:t>
            </a:r>
            <a:r>
              <a:rPr lang="ja-JP" altLang="en-US" dirty="0"/>
              <a:t> </a:t>
            </a:r>
            <a:r>
              <a:rPr kumimoji="1" lang="en-US" altLang="ja-JP" dirty="0" smtClean="0"/>
              <a:t>Simulation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8414" y="854713"/>
            <a:ext cx="7576048" cy="95410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/>
              <a:t>We adopt the </a:t>
            </a:r>
            <a:r>
              <a:rPr lang="en-US" altLang="ja-JP" sz="28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</a:t>
            </a:r>
            <a:r>
              <a:rPr lang="en-US" altLang="ja-JP" sz="2800" kern="0" dirty="0" smtClean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dge-based S-FEM using</a:t>
            </a:r>
          </a:p>
          <a:p>
            <a:pPr algn="ctr"/>
            <a:r>
              <a:rPr lang="en-US" altLang="ja-JP" sz="2800" kern="0" dirty="0" smtClean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4-node </a:t>
            </a:r>
            <a:r>
              <a:rPr lang="en-US" altLang="ja-JP" sz="28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Tetrahedral </a:t>
            </a:r>
            <a:r>
              <a:rPr lang="en-US" altLang="ja-JP" sz="2800" kern="0" dirty="0" smtClean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Elements</a:t>
            </a:r>
            <a:r>
              <a:rPr lang="ja-JP" altLang="en-US" sz="2800" dirty="0" smtClean="0"/>
              <a:t>（</a:t>
            </a:r>
            <a:r>
              <a:rPr lang="en-US" altLang="ja-JP" sz="2800" dirty="0" smtClean="0">
                <a:solidFill>
                  <a:srgbClr val="FF0000"/>
                </a:solidFill>
              </a:rPr>
              <a:t>ES-FEM-T4</a:t>
            </a:r>
            <a:r>
              <a:rPr lang="ja-JP" altLang="en-US" sz="2800" dirty="0" smtClean="0"/>
              <a:t>）．</a:t>
            </a:r>
            <a:endParaRPr lang="en-US" altLang="ja-JP" sz="2800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15" name="角丸四角形 14"/>
          <p:cNvSpPr/>
          <p:nvPr/>
        </p:nvSpPr>
        <p:spPr>
          <a:xfrm>
            <a:off x="251172" y="4833156"/>
            <a:ext cx="8630543" cy="485762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ES-FEM-T4 is always more efficient </a:t>
            </a:r>
            <a:r>
              <a:rPr lang="en-US" altLang="ja-JP" sz="2800" dirty="0" smtClean="0"/>
              <a:t>than FEM-T4.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582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172" y="614619"/>
            <a:ext cx="8630543" cy="5757862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FEM-T10 but ES-FEM-T4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n-US" altLang="ja-JP" dirty="0" smtClean="0"/>
              <a:t>T10 mesh generally requires more large number of nodes than T4 mesh to represent a complex shape.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Kinked T10 element causes severe accuracy loss.</a:t>
            </a:r>
            <a:endParaRPr kumimoji="1"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Our S-FEM Code for ED</a:t>
            </a:r>
            <a:r>
              <a:rPr lang="ja-JP" altLang="en-US" dirty="0"/>
              <a:t> </a:t>
            </a:r>
            <a:r>
              <a:rPr kumimoji="1" lang="en-US" altLang="ja-JP" dirty="0" smtClean="0"/>
              <a:t>Simulation</a:t>
            </a:r>
            <a:endParaRPr kumimoji="1" lang="ja-JP" altLang="en-US" dirty="0"/>
          </a:p>
        </p:txBody>
      </p:sp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287524" y="2024844"/>
            <a:ext cx="8748972" cy="2138173"/>
            <a:chOff x="0" y="1988840"/>
            <a:chExt cx="9307417" cy="2274651"/>
          </a:xfrm>
        </p:grpSpPr>
        <p:pic>
          <p:nvPicPr>
            <p:cNvPr id="5" name="Picture 3" descr="YP67full_mesh0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6" t="6474" r="9485" b="719"/>
            <a:stretch>
              <a:fillRect/>
            </a:stretch>
          </p:blipFill>
          <p:spPr bwMode="auto">
            <a:xfrm>
              <a:off x="651668" y="1993216"/>
              <a:ext cx="3733800" cy="2186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2524918" y="1988840"/>
              <a:ext cx="5791200" cy="2257531"/>
              <a:chOff x="1429" y="2287"/>
              <a:chExt cx="3648" cy="1684"/>
            </a:xfrm>
          </p:grpSpPr>
          <p:pic>
            <p:nvPicPr>
              <p:cNvPr id="7" name="Picture 6" descr="YP67full_mesh00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r="18179" b="11581"/>
              <a:stretch>
                <a:fillRect/>
              </a:stretch>
            </p:blipFill>
            <p:spPr bwMode="auto">
              <a:xfrm>
                <a:off x="2880" y="2291"/>
                <a:ext cx="2197" cy="167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1429" y="3596"/>
                <a:ext cx="384" cy="288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429" y="2287"/>
                <a:ext cx="1451" cy="13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1429" y="3884"/>
                <a:ext cx="1451" cy="8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1" name="テキスト ボックス 10"/>
            <p:cNvSpPr txBox="1"/>
            <p:nvPr/>
          </p:nvSpPr>
          <p:spPr>
            <a:xfrm>
              <a:off x="7532365" y="3674132"/>
              <a:ext cx="1775052" cy="58935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b="1" dirty="0" smtClean="0"/>
                <a:t>Only surface</a:t>
              </a:r>
            </a:p>
            <a:p>
              <a:r>
                <a:rPr kumimoji="1" lang="en-US" altLang="ja-JP" b="1" dirty="0" smtClean="0"/>
                <a:t>mesh is shown.</a:t>
              </a:r>
              <a:endParaRPr kumimoji="1" lang="ja-JP" altLang="en-US" b="1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0" y="3369884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Provided by </a:t>
              </a:r>
              <a:br>
                <a:rPr lang="en-US" altLang="ja-JP" dirty="0" smtClean="0"/>
              </a:br>
              <a:r>
                <a:rPr lang="en-US" altLang="ja-JP" dirty="0" smtClean="0"/>
                <a:t>SUZUKI Motor Co.</a:t>
              </a:r>
              <a:endParaRPr kumimoji="1" lang="ja-JP" altLang="en-US" dirty="0"/>
            </a:p>
          </p:txBody>
        </p:sp>
      </p:grp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15" name="角丸四角形 14"/>
          <p:cNvSpPr/>
          <p:nvPr/>
        </p:nvSpPr>
        <p:spPr>
          <a:xfrm>
            <a:off x="251171" y="5913276"/>
            <a:ext cx="8630543" cy="485762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ES-FEM-T4 is always more </a:t>
            </a:r>
            <a:r>
              <a:rPr lang="en-US" altLang="ja-JP" sz="2800" dirty="0" smtClean="0"/>
              <a:t>practical than FEM-T10.</a:t>
            </a:r>
            <a:endParaRPr lang="en-US" altLang="ja-JP" sz="2800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540820"/>
            <a:ext cx="2962326" cy="130405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89" y="4540820"/>
            <a:ext cx="2472023" cy="1300448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31367" y="4662356"/>
            <a:ext cx="204658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srgbClr val="0000CC"/>
                </a:solidFill>
                <a:sym typeface="Wingdings" panose="05000000000000000000" pitchFamily="2" charset="2"/>
              </a:rPr>
              <a:t> </a:t>
            </a:r>
            <a:r>
              <a:rPr lang="en-US" altLang="ja-JP" sz="2400" dirty="0" smtClean="0"/>
              <a:t>Skewed T4</a:t>
            </a:r>
            <a:br>
              <a:rPr lang="en-US" altLang="ja-JP" sz="2400" dirty="0" smtClean="0"/>
            </a:br>
            <a:r>
              <a:rPr lang="en-US" altLang="ja-JP" dirty="0" smtClean="0"/>
              <a:t>(acceptable) 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079142" y="4662355"/>
            <a:ext cx="20482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/>
              <a:t>Kinked </a:t>
            </a:r>
            <a:r>
              <a:rPr lang="en-US" altLang="ja-JP" sz="2400" dirty="0" smtClean="0"/>
              <a:t>T10</a:t>
            </a:r>
            <a:br>
              <a:rPr lang="en-US" altLang="ja-JP" sz="2400" dirty="0" smtClean="0"/>
            </a:br>
            <a:r>
              <a:rPr lang="en-US" altLang="ja-JP" dirty="0" smtClean="0"/>
              <a:t>(unacceptable)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792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 smtClean="0"/>
              <a:t>Validation &amp; Demonstration Results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12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What is electrodeposition (ED) ?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4471" y="620688"/>
            <a:ext cx="8839614" cy="5757862"/>
          </a:xfrm>
        </p:spPr>
        <p:txBody>
          <a:bodyPr anchor="b"/>
          <a:lstStyle/>
          <a:p>
            <a:pPr marL="0" indent="0">
              <a:buNone/>
            </a:pPr>
            <a:endParaRPr lang="en-US" altLang="ja-JP" sz="2400" dirty="0" smtClean="0">
              <a:solidFill>
                <a:srgbClr val="000000"/>
              </a:solidFill>
            </a:endParaRPr>
          </a:p>
          <a:p>
            <a:r>
              <a:rPr lang="en-US" altLang="ja-JP" sz="2400" dirty="0"/>
              <a:t>M</a:t>
            </a:r>
            <a:r>
              <a:rPr lang="en-US" altLang="ja-JP" sz="2400" dirty="0" smtClean="0"/>
              <a:t>ost widely-used basecoat methods for </a:t>
            </a:r>
            <a:r>
              <a:rPr lang="en-US" altLang="ja-JP" sz="2400" dirty="0" smtClean="0">
                <a:solidFill>
                  <a:srgbClr val="FF0000"/>
                </a:solidFill>
              </a:rPr>
              <a:t>car bodies</a:t>
            </a:r>
            <a:r>
              <a:rPr lang="en-US" altLang="ja-JP" sz="2400" dirty="0" smtClean="0"/>
              <a:t>.</a:t>
            </a:r>
          </a:p>
          <a:p>
            <a:r>
              <a:rPr lang="en-US" altLang="ja-JP" sz="2400" dirty="0" smtClean="0"/>
              <a:t>Making coated film by applying </a:t>
            </a:r>
            <a:r>
              <a:rPr lang="en-US" altLang="ja-JP" sz="2400" dirty="0" smtClean="0">
                <a:solidFill>
                  <a:srgbClr val="FF0000"/>
                </a:solidFill>
              </a:rPr>
              <a:t>direct electric current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in a paint pool.</a:t>
            </a:r>
          </a:p>
          <a:p>
            <a:r>
              <a:rPr lang="en-US" altLang="ja-JP" sz="2400" dirty="0" smtClean="0"/>
              <a:t>Relatively g</a:t>
            </a:r>
            <a:r>
              <a:rPr kumimoji="1" lang="en-US" altLang="ja-JP" sz="2400" dirty="0" smtClean="0"/>
              <a:t>ood at making uniform film thickness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but </a:t>
            </a:r>
            <a:r>
              <a:rPr lang="en-US" altLang="ja-JP" sz="2400" dirty="0" smtClean="0">
                <a:solidFill>
                  <a:srgbClr val="FF0000"/>
                </a:solidFill>
              </a:rPr>
              <a:t>not satisfactory uniform </a:t>
            </a:r>
            <a:r>
              <a:rPr lang="en-US" altLang="ja-JP" sz="2400" dirty="0" smtClean="0"/>
              <a:t>in actual production lines.</a:t>
            </a:r>
            <a:r>
              <a:rPr kumimoji="1" lang="en-US" altLang="ja-JP" sz="2400" dirty="0" smtClean="0"/>
              <a:t> </a:t>
            </a:r>
          </a:p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ED simulator</a:t>
            </a:r>
            <a:r>
              <a:rPr kumimoji="1" lang="en-US" altLang="ja-JP" sz="2400" dirty="0" smtClean="0"/>
              <a:t> is </a:t>
            </a:r>
            <a:r>
              <a:rPr lang="en-US" altLang="ja-JP" sz="2400" dirty="0" smtClean="0"/>
              <a:t>necessary</a:t>
            </a:r>
            <a:r>
              <a:rPr kumimoji="1" lang="en-US" altLang="ja-JP" sz="2400" dirty="0" smtClean="0"/>
              <a:t> for optimizing </a:t>
            </a:r>
            <a:r>
              <a:rPr kumimoji="1" lang="en-US" altLang="ja-JP" sz="2400" dirty="0" err="1" smtClean="0"/>
              <a:t>carbody</a:t>
            </a:r>
            <a:r>
              <a:rPr kumimoji="1" lang="en-US" altLang="ja-JP" sz="2400" dirty="0" smtClean="0"/>
              <a:t> design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and line coating conditions.</a:t>
            </a:r>
          </a:p>
        </p:txBody>
      </p:sp>
      <p:pic>
        <p:nvPicPr>
          <p:cNvPr id="5" name="コンテンツ プレースホルダ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71" y="929561"/>
            <a:ext cx="361791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4394334" y="893611"/>
            <a:ext cx="4579751" cy="2586960"/>
            <a:chOff x="3277160" y="3810873"/>
            <a:chExt cx="4579751" cy="2586960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277160" y="3810873"/>
              <a:ext cx="4579751" cy="2586960"/>
              <a:chOff x="2838922" y="3272691"/>
              <a:chExt cx="4579751" cy="2586960"/>
            </a:xfrm>
          </p:grpSpPr>
          <p:pic>
            <p:nvPicPr>
              <p:cNvPr id="19" name="図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8922" y="3754347"/>
                <a:ext cx="4579751" cy="2105304"/>
              </a:xfrm>
              <a:prstGeom prst="rect">
                <a:avLst/>
              </a:prstGeom>
            </p:spPr>
          </p:pic>
          <p:sp>
            <p:nvSpPr>
              <p:cNvPr id="20" name="平行四辺形 19"/>
              <p:cNvSpPr/>
              <p:nvPr/>
            </p:nvSpPr>
            <p:spPr>
              <a:xfrm flipH="1">
                <a:off x="3181346" y="4352925"/>
                <a:ext cx="552453" cy="1231310"/>
              </a:xfrm>
              <a:prstGeom prst="parallelogram">
                <a:avLst>
                  <a:gd name="adj" fmla="val 35652"/>
                </a:avLst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" name="直線コネクタ 20"/>
              <p:cNvCxnSpPr/>
              <p:nvPr/>
            </p:nvCxnSpPr>
            <p:spPr>
              <a:xfrm flipH="1" flipV="1">
                <a:off x="3343277" y="3559130"/>
                <a:ext cx="1" cy="79379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flipH="1">
                <a:off x="3347406" y="3570852"/>
                <a:ext cx="8286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 flipV="1">
                <a:off x="5142042" y="3559130"/>
                <a:ext cx="0" cy="106049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H="1">
                <a:off x="4317496" y="3570852"/>
                <a:ext cx="8286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H="1" flipV="1">
                <a:off x="4176080" y="3382548"/>
                <a:ext cx="1" cy="37660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 flipH="1" flipV="1">
                <a:off x="4317494" y="3447010"/>
                <a:ext cx="1" cy="247683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6"/>
              <p:cNvSpPr txBox="1"/>
              <p:nvPr/>
            </p:nvSpPr>
            <p:spPr>
              <a:xfrm>
                <a:off x="3293499" y="3272691"/>
                <a:ext cx="283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+</a:t>
                </a:r>
                <a:endParaRPr kumimoji="1" lang="ja-JP" altLang="en-US" dirty="0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4856408" y="3272691"/>
                <a:ext cx="283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-</a:t>
                </a:r>
                <a:endParaRPr kumimoji="1" lang="ja-JP" altLang="en-US" dirty="0"/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4543392" y="4794710"/>
                <a:ext cx="1125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 smtClean="0">
                    <a:latin typeface="Century" panose="02040604050505020304" pitchFamily="18" charset="0"/>
                    <a:ea typeface="HGPｺﾞｼｯｸM" panose="020B0600000000000000" pitchFamily="50" charset="-128"/>
                  </a:rPr>
                  <a:t>Cathode</a:t>
                </a:r>
                <a:endParaRPr kumimoji="1" lang="ja-JP" altLang="en-US" b="1" dirty="0">
                  <a:latin typeface="Century" panose="02040604050505020304" pitchFamily="18" charset="0"/>
                  <a:ea typeface="HGPｺﾞｼｯｸM" panose="020B0600000000000000" pitchFamily="50" charset="-128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 rot="20999633">
                <a:off x="3245188" y="4579971"/>
                <a:ext cx="461665" cy="79802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/>
              <a:p>
                <a:r>
                  <a:rPr lang="en-US" altLang="ja-JP" b="1" dirty="0" smtClean="0">
                    <a:latin typeface="Century" panose="02040604050505020304" pitchFamily="18" charset="0"/>
                    <a:ea typeface="HGPｺﾞｼｯｸM" panose="020B0600000000000000" pitchFamily="50" charset="-128"/>
                  </a:rPr>
                  <a:t>Anode</a:t>
                </a:r>
                <a:endParaRPr kumimoji="1" lang="ja-JP" altLang="en-US" b="1" dirty="0">
                  <a:latin typeface="Century" panose="02040604050505020304" pitchFamily="18" charset="0"/>
                  <a:ea typeface="HGPｺﾞｼｯｸM" panose="020B0600000000000000" pitchFamily="50" charset="-128"/>
                </a:endParaRPr>
              </a:p>
            </p:txBody>
          </p:sp>
        </p:grpSp>
        <p:sp>
          <p:nvSpPr>
            <p:cNvPr id="18" name="テキスト ボックス 17"/>
            <p:cNvSpPr txBox="1"/>
            <p:nvPr/>
          </p:nvSpPr>
          <p:spPr>
            <a:xfrm>
              <a:off x="5982234" y="4691318"/>
              <a:ext cx="10015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" panose="02040604050505020304" pitchFamily="18" charset="0"/>
                </a:rPr>
                <a:t>Paint</a:t>
              </a:r>
              <a:endParaRPr kumimoji="1" lang="ja-JP" altLang="en-US" dirty="0"/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6808614" y="5063373"/>
              <a:ext cx="359820" cy="369332"/>
              <a:chOff x="6098130" y="3034554"/>
              <a:chExt cx="359820" cy="369332"/>
            </a:xfrm>
          </p:grpSpPr>
          <p:sp>
            <p:nvSpPr>
              <p:cNvPr id="15" name="楕円 14"/>
              <p:cNvSpPr/>
              <p:nvPr/>
            </p:nvSpPr>
            <p:spPr>
              <a:xfrm>
                <a:off x="6140138" y="3064095"/>
                <a:ext cx="317812" cy="31781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6098130" y="3034554"/>
                <a:ext cx="350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 smtClean="0"/>
                  <a:t>＋</a:t>
                </a:r>
                <a:endParaRPr kumimoji="1" lang="ja-JP" altLang="en-US" dirty="0"/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>
              <a:off x="4201480" y="4829675"/>
              <a:ext cx="359820" cy="369332"/>
              <a:chOff x="6098130" y="3034554"/>
              <a:chExt cx="359820" cy="369332"/>
            </a:xfrm>
          </p:grpSpPr>
          <p:sp>
            <p:nvSpPr>
              <p:cNvPr id="13" name="楕円 12"/>
              <p:cNvSpPr/>
              <p:nvPr/>
            </p:nvSpPr>
            <p:spPr>
              <a:xfrm>
                <a:off x="6140138" y="3064095"/>
                <a:ext cx="317812" cy="31781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6098130" y="3034554"/>
                <a:ext cx="350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 smtClean="0"/>
                  <a:t>＋</a:t>
                </a:r>
                <a:endParaRPr kumimoji="1" lang="ja-JP" altLang="en-US" dirty="0"/>
              </a:p>
            </p:txBody>
          </p:sp>
        </p:grpSp>
        <p:cxnSp>
          <p:nvCxnSpPr>
            <p:cNvPr id="11" name="直線矢印コネクタ 10"/>
            <p:cNvCxnSpPr/>
            <p:nvPr/>
          </p:nvCxnSpPr>
          <p:spPr>
            <a:xfrm>
              <a:off x="4472905" y="5157807"/>
              <a:ext cx="182255" cy="26723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flipH="1">
              <a:off x="6538770" y="5332892"/>
              <a:ext cx="343136" cy="2030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340471" y="3104964"/>
            <a:ext cx="36179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ja-JP" sz="1600" dirty="0" smtClean="0">
                <a:solidFill>
                  <a:srgbClr val="000000"/>
                </a:solidFill>
              </a:rPr>
              <a:t>http</a:t>
            </a:r>
            <a:r>
              <a:rPr lang="en-US" altLang="ja-JP" sz="1600" dirty="0">
                <a:solidFill>
                  <a:srgbClr val="000000"/>
                </a:solidFill>
              </a:rPr>
              <a:t>://n-link.nissan.co.jp/NOM/PLANT/</a:t>
            </a:r>
          </a:p>
        </p:txBody>
      </p:sp>
    </p:spTree>
    <p:extLst>
      <p:ext uri="{BB962C8B-B14F-4D97-AF65-F5344CB8AC3E}">
        <p14:creationId xmlns:p14="http://schemas.microsoft.com/office/powerpoint/2010/main" val="104936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One-plate </a:t>
            </a:r>
            <a:r>
              <a:rPr lang="en-US" altLang="ja-JP" dirty="0" smtClean="0"/>
              <a:t>Test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dirty="0" smtClean="0"/>
              </a:p>
              <a:p>
                <a:endParaRPr lang="en-US" altLang="ja-JP" dirty="0"/>
              </a:p>
              <a:p>
                <a:endParaRPr lang="en-US" altLang="ja-JP" dirty="0" smtClean="0"/>
              </a:p>
              <a:p>
                <a:endParaRPr lang="en-US" altLang="ja-JP" dirty="0"/>
              </a:p>
              <a:p>
                <a:endParaRPr lang="en-US" altLang="ja-JP" dirty="0" smtClean="0"/>
              </a:p>
              <a:p>
                <a:endParaRPr lang="en-US" altLang="ja-JP" dirty="0"/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The most basic lab experiment.</a:t>
                </a:r>
              </a:p>
              <a:p>
                <a:r>
                  <a:rPr lang="en-US" altLang="ja-JP" dirty="0" smtClean="0"/>
                  <a:t>500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ja-JP" dirty="0" smtClean="0"/>
                  <a:t> external resistor is considered. </a:t>
                </a:r>
                <a:endParaRPr lang="en-US" altLang="ja-JP" dirty="0"/>
              </a:p>
              <a:p>
                <a:r>
                  <a:rPr lang="en-US" altLang="ja-JP" dirty="0" smtClean="0"/>
                  <a:t>Simulation results are compared to experiment data.</a:t>
                </a:r>
                <a:endParaRPr lang="en-US" altLang="ja-JP" sz="2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19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3" t="17570" r="18828" b="14673"/>
          <a:stretch/>
        </p:blipFill>
        <p:spPr>
          <a:xfrm>
            <a:off x="2696141" y="823779"/>
            <a:ext cx="3748067" cy="378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One-plate 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anose="020B0600070205080204" pitchFamily="50" charset="-128"/>
              </a:rPr>
              <a:t>Comparison of time history of film thickness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75" y="1350846"/>
            <a:ext cx="5715012" cy="3657607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306381" y="5085184"/>
            <a:ext cx="8520126" cy="11946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Our new ED simulator succeeded in 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>
                <a:solidFill>
                  <a:srgbClr val="FF0000"/>
                </a:solidFill>
              </a:rPr>
              <a:t>reproducing </a:t>
            </a:r>
            <a:r>
              <a:rPr lang="en-US" altLang="ja-JP" sz="2400" dirty="0">
                <a:solidFill>
                  <a:srgbClr val="FF0000"/>
                </a:solidFill>
              </a:rPr>
              <a:t>experimental results with high accuracy </a:t>
            </a:r>
            <a:r>
              <a:rPr lang="en-US" altLang="ja-JP" sz="2400" dirty="0" smtClean="0">
                <a:solidFill>
                  <a:srgbClr val="FF0000"/>
                </a:solidFill>
              </a:rPr>
              <a:t/>
            </a:r>
            <a:br>
              <a:rPr lang="en-US" altLang="ja-JP" sz="2400" dirty="0" smtClean="0">
                <a:solidFill>
                  <a:srgbClr val="FF0000"/>
                </a:solidFill>
              </a:rPr>
            </a:br>
            <a:r>
              <a:rPr lang="en-US" altLang="ja-JP" sz="2400" dirty="0" smtClean="0"/>
              <a:t>from </a:t>
            </a:r>
            <a:r>
              <a:rPr lang="en-US" altLang="ja-JP" sz="2400" dirty="0"/>
              <a:t>high voltage to low voltage.</a:t>
            </a:r>
          </a:p>
        </p:txBody>
      </p:sp>
    </p:spTree>
    <p:extLst>
      <p:ext uri="{BB962C8B-B14F-4D97-AF65-F5344CB8AC3E}">
        <p14:creationId xmlns:p14="http://schemas.microsoft.com/office/powerpoint/2010/main" val="6946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4-Plate </a:t>
            </a:r>
            <a:r>
              <a:rPr lang="en-US" altLang="ja-JP" dirty="0"/>
              <a:t>BOX 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4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en-US" altLang="ja-JP" dirty="0" smtClean="0"/>
              <a:t>Imitating a multiple bag-like structure.</a:t>
            </a:r>
          </a:p>
          <a:p>
            <a:pPr>
              <a:spcAft>
                <a:spcPts val="600"/>
              </a:spcAft>
            </a:pPr>
            <a:r>
              <a:rPr lang="en-US" altLang="ja-JP" dirty="0"/>
              <a:t>Accuracy </a:t>
            </a:r>
            <a:r>
              <a:rPr lang="en-US" altLang="ja-JP" dirty="0" smtClean="0"/>
              <a:t>on </a:t>
            </a:r>
            <a:r>
              <a:rPr lang="en-US" altLang="ja-JP" dirty="0"/>
              <a:t>the </a:t>
            </a:r>
            <a:r>
              <a:rPr lang="en-US" altLang="ja-JP" dirty="0">
                <a:solidFill>
                  <a:srgbClr val="FF0000"/>
                </a:solidFill>
              </a:rPr>
              <a:t>innermost </a:t>
            </a:r>
            <a:r>
              <a:rPr lang="en-US" altLang="ja-JP" dirty="0" smtClean="0">
                <a:solidFill>
                  <a:srgbClr val="FF0000"/>
                </a:solidFill>
              </a:rPr>
              <a:t>surface </a:t>
            </a:r>
            <a:r>
              <a:rPr lang="en-US" altLang="ja-JP" dirty="0" smtClean="0"/>
              <a:t>(left </a:t>
            </a:r>
            <a:r>
              <a:rPr lang="en-US" altLang="ja-JP" dirty="0"/>
              <a:t>side in </a:t>
            </a:r>
            <a:r>
              <a:rPr lang="en-US" altLang="ja-JP" dirty="0" smtClean="0"/>
              <a:t>Figs</a:t>
            </a:r>
            <a:r>
              <a:rPr lang="en-US" altLang="ja-JP" dirty="0"/>
              <a:t>)</a:t>
            </a:r>
            <a:br>
              <a:rPr lang="en-US" altLang="ja-JP" dirty="0"/>
            </a:br>
            <a:r>
              <a:rPr lang="en-US" altLang="ja-JP" dirty="0"/>
              <a:t>is </a:t>
            </a:r>
            <a:r>
              <a:rPr lang="en-US" altLang="ja-JP" dirty="0" smtClean="0"/>
              <a:t>the most important</a:t>
            </a:r>
            <a:r>
              <a:rPr lang="en-US" altLang="ja-JP" dirty="0"/>
              <a:t>;</a:t>
            </a:r>
            <a:r>
              <a:rPr lang="en-US" altLang="ja-JP" dirty="0" smtClean="0"/>
              <a:t> i.e., “maximize the minimum”.</a:t>
            </a:r>
          </a:p>
          <a:p>
            <a:pPr>
              <a:spcAft>
                <a:spcPts val="600"/>
              </a:spcAft>
            </a:pPr>
            <a:r>
              <a:rPr lang="en-US" altLang="ja-JP" dirty="0" smtClean="0"/>
              <a:t>Objective</a:t>
            </a:r>
            <a:r>
              <a:rPr lang="ja-JP" altLang="en-US" dirty="0" smtClean="0"/>
              <a:t> </a:t>
            </a:r>
            <a:r>
              <a:rPr lang="en-US" altLang="ja-JP" dirty="0" smtClean="0"/>
              <a:t>is </a:t>
            </a:r>
            <a:r>
              <a:rPr lang="en-US" altLang="ja-JP" dirty="0">
                <a:solidFill>
                  <a:srgbClr val="FF0000"/>
                </a:solidFill>
              </a:rPr>
              <a:t>t</a:t>
            </a:r>
            <a:r>
              <a:rPr lang="en-US" altLang="ja-JP" dirty="0" smtClean="0">
                <a:solidFill>
                  <a:srgbClr val="FF0000"/>
                </a:solidFill>
              </a:rPr>
              <a:t>o </a:t>
            </a:r>
            <a:r>
              <a:rPr lang="en-US" altLang="ja-JP" dirty="0">
                <a:solidFill>
                  <a:srgbClr val="FF0000"/>
                </a:solidFill>
              </a:rPr>
              <a:t>confirm the validity</a:t>
            </a:r>
            <a:r>
              <a:rPr lang="en-US" altLang="ja-JP" dirty="0"/>
              <a:t> of the </a:t>
            </a:r>
            <a:r>
              <a:rPr lang="en-US" altLang="ja-JP" dirty="0" smtClean="0"/>
              <a:t>ED boundary model identified</a:t>
            </a:r>
            <a:r>
              <a:rPr lang="en-US" altLang="ja-JP" dirty="0"/>
              <a:t> </a:t>
            </a:r>
            <a:r>
              <a:rPr lang="en-US" altLang="ja-JP" dirty="0" smtClean="0"/>
              <a:t>with </a:t>
            </a:r>
            <a:r>
              <a:rPr lang="en-US" altLang="ja-JP" dirty="0"/>
              <a:t>the </a:t>
            </a:r>
            <a:r>
              <a:rPr lang="en-US" altLang="ja-JP" dirty="0" smtClean="0"/>
              <a:t>one-plate data.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5" name="コンテンツ プレースホルダ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0928" y="1031354"/>
            <a:ext cx="3401392" cy="293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9149" r="709" b="12175"/>
          <a:stretch/>
        </p:blipFill>
        <p:spPr>
          <a:xfrm rot="16200000" flipH="1">
            <a:off x="1427965" y="1583101"/>
            <a:ext cx="2939697" cy="18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6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4-Plate BOX 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film </a:t>
            </a: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thickness</a:t>
            </a:r>
            <a:b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innermost </a:t>
            </a: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</a:t>
            </a: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63" y="1557112"/>
            <a:ext cx="4287677" cy="2880000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250825" y="4700520"/>
            <a:ext cx="8641654" cy="9386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Our new ED simulator </a:t>
            </a:r>
            <a:r>
              <a:rPr lang="en-US" altLang="ja-JP" sz="2800" dirty="0" smtClean="0"/>
              <a:t>has </a:t>
            </a:r>
            <a:r>
              <a:rPr lang="en-US" altLang="ja-JP" sz="2800" dirty="0" smtClean="0">
                <a:solidFill>
                  <a:srgbClr val="FF0000"/>
                </a:solidFill>
              </a:rPr>
              <a:t>sufficient accuracy</a:t>
            </a:r>
            <a:r>
              <a:rPr lang="en-US" altLang="ja-JP" sz="2800" dirty="0">
                <a:solidFill>
                  <a:srgbClr val="FF0000"/>
                </a:solidFill>
              </a:rPr>
              <a:t/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 smtClean="0"/>
              <a:t>to predict the film thickness on the innermost surface.</a:t>
            </a:r>
            <a:endParaRPr lang="ja-JP" altLang="en-US" sz="2800" dirty="0" err="1"/>
          </a:p>
        </p:txBody>
      </p:sp>
    </p:spTree>
    <p:extLst>
      <p:ext uri="{BB962C8B-B14F-4D97-AF65-F5344CB8AC3E}">
        <p14:creationId xmlns:p14="http://schemas.microsoft.com/office/powerpoint/2010/main" val="15218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Carbody</a:t>
            </a:r>
            <a:r>
              <a:rPr lang="ja-JP" altLang="en-US" dirty="0" smtClean="0"/>
              <a:t> </a:t>
            </a:r>
            <a:r>
              <a:rPr lang="en-US" altLang="ja-JP" dirty="0" smtClean="0"/>
              <a:t>Analysis (Outline)</a:t>
            </a:r>
            <a:endParaRPr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17411" name="Picture 3" descr="YP67full_mesh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t="6474" r="9485" b="719"/>
          <a:stretch>
            <a:fillRect/>
          </a:stretch>
        </p:blipFill>
        <p:spPr bwMode="auto">
          <a:xfrm>
            <a:off x="251520" y="3665163"/>
            <a:ext cx="3733800" cy="25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YP67c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8957"/>
            <a:ext cx="3657600" cy="21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2268538" y="3630613"/>
            <a:ext cx="5791200" cy="2673350"/>
            <a:chOff x="1429" y="2287"/>
            <a:chExt cx="3648" cy="1684"/>
          </a:xfrm>
        </p:grpSpPr>
        <p:pic>
          <p:nvPicPr>
            <p:cNvPr id="17414" name="Picture 6" descr="YP67full_mesh00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7" r="18179" b="11581"/>
            <a:stretch>
              <a:fillRect/>
            </a:stretch>
          </p:blipFill>
          <p:spPr bwMode="auto">
            <a:xfrm>
              <a:off x="2880" y="2291"/>
              <a:ext cx="2197" cy="16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1429" y="3596"/>
              <a:ext cx="384" cy="28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flipV="1">
              <a:off x="1429" y="2287"/>
              <a:ext cx="1451" cy="13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>
              <a:off x="1429" y="3884"/>
              <a:ext cx="1451" cy="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7418" name="AutoShape 10"/>
          <p:cNvSpPr>
            <a:spLocks noChangeArrowheads="1"/>
          </p:cNvSpPr>
          <p:nvPr/>
        </p:nvSpPr>
        <p:spPr bwMode="auto">
          <a:xfrm rot="5400000">
            <a:off x="1883470" y="3152775"/>
            <a:ext cx="393700" cy="457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3900985" y="678175"/>
            <a:ext cx="5312673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kumimoji="0" lang="en-US" altLang="ja-JP" sz="2800" dirty="0" smtClean="0"/>
              <a:t>Demonstration analysis.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kumimoji="0" lang="en-US" altLang="ja-JP" sz="2800" dirty="0" smtClean="0"/>
              <a:t>A half carbody </a:t>
            </a:r>
            <a:r>
              <a:rPr kumimoji="0" lang="en-US" altLang="ja-JP" sz="2800" dirty="0"/>
              <a:t>in a box pool</a:t>
            </a:r>
            <a:r>
              <a:rPr kumimoji="0" lang="en-US" altLang="ja-JP" sz="28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kumimoji="0" lang="en-US" altLang="ja-JP" sz="2800" dirty="0" smtClean="0"/>
              <a:t>No motion.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kumimoji="0" lang="en-US" altLang="ja-JP" sz="2800" dirty="0" smtClean="0"/>
              <a:t>3M nodes, 13M elements, and</a:t>
            </a:r>
            <a:br>
              <a:rPr kumimoji="0" lang="en-US" altLang="ja-JP" sz="2800" dirty="0" smtClean="0"/>
            </a:br>
            <a:r>
              <a:rPr kumimoji="0" lang="en-US" altLang="ja-JP" sz="2800" dirty="0" smtClean="0"/>
              <a:t>18M edges</a:t>
            </a:r>
            <a:r>
              <a:rPr kumimoji="0" lang="ja-JP" altLang="en-US" sz="2800" dirty="0"/>
              <a:t> </a:t>
            </a:r>
            <a:r>
              <a:rPr kumimoji="0" lang="en-US" altLang="ja-JP" sz="2800" dirty="0" smtClean="0"/>
              <a:t>for </a:t>
            </a:r>
            <a:r>
              <a:rPr kumimoji="0" lang="en-US" altLang="ja-JP" sz="2800" dirty="0" smtClean="0">
                <a:solidFill>
                  <a:srgbClr val="FF0000"/>
                </a:solidFill>
              </a:rPr>
              <a:t>ES-FEM-T4.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kumimoji="0" lang="en-US" altLang="ja-JP" sz="2800" dirty="0" smtClean="0"/>
              <a:t>1800 time-steps for 180 s.</a:t>
            </a:r>
            <a:endParaRPr kumimoji="0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9291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Carbody</a:t>
            </a:r>
            <a:r>
              <a:rPr lang="ja-JP" altLang="en-US" dirty="0" smtClean="0"/>
              <a:t> </a:t>
            </a:r>
            <a:r>
              <a:rPr lang="en-US" altLang="ja-JP" dirty="0" smtClean="0"/>
              <a:t>Analysis (Film Thickness)</a:t>
            </a:r>
            <a:endParaRPr lang="ja-JP" altLang="en-US" dirty="0"/>
          </a:p>
        </p:txBody>
      </p:sp>
      <p:pic>
        <p:nvPicPr>
          <p:cNvPr id="2" name="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490" y="625323"/>
            <a:ext cx="8287907" cy="579200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189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Carbody </a:t>
            </a:r>
            <a:r>
              <a:rPr lang="en-US" altLang="ja-JP" dirty="0"/>
              <a:t>Analysis </a:t>
            </a:r>
            <a:r>
              <a:rPr lang="en-US" altLang="ja-JP" dirty="0" smtClean="0"/>
              <a:t>(Surface Potential)</a:t>
            </a:r>
            <a:endParaRPr kumimoji="1" lang="ja-JP" altLang="en-US" dirty="0"/>
          </a:p>
        </p:txBody>
      </p:sp>
      <p:pic>
        <p:nvPicPr>
          <p:cNvPr id="4" name="p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490" y="628255"/>
            <a:ext cx="8287907" cy="5792009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489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Carbody </a:t>
            </a:r>
            <a:r>
              <a:rPr lang="en-US" altLang="ja-JP" dirty="0"/>
              <a:t>Analysis </a:t>
            </a:r>
            <a:r>
              <a:rPr lang="en-US" altLang="ja-JP" dirty="0" smtClean="0"/>
              <a:t>(Current Density)</a:t>
            </a:r>
            <a:endParaRPr kumimoji="1" lang="ja-JP" altLang="en-US" dirty="0"/>
          </a:p>
        </p:txBody>
      </p:sp>
      <p:pic>
        <p:nvPicPr>
          <p:cNvPr id="4" name="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490" y="632511"/>
            <a:ext cx="8287907" cy="5792009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612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 smtClean="0"/>
              <a:t>Summary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918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A new ED lab experiment method </a:t>
            </a:r>
            <a:r>
              <a:rPr lang="en-US" altLang="ja-JP" dirty="0"/>
              <a:t>with external resistor to reproduce </a:t>
            </a:r>
            <a:r>
              <a:rPr lang="en-US" altLang="ja-JP" dirty="0" smtClean="0"/>
              <a:t>the </a:t>
            </a:r>
            <a:r>
              <a:rPr lang="en-US" altLang="ja-JP" dirty="0"/>
              <a:t>actual line conditions was proposed.</a:t>
            </a:r>
          </a:p>
          <a:p>
            <a:r>
              <a:rPr lang="en-US" altLang="ja-JP" dirty="0">
                <a:solidFill>
                  <a:srgbClr val="008000"/>
                </a:solidFill>
              </a:rPr>
              <a:t>A new ED boundary model </a:t>
            </a:r>
            <a:r>
              <a:rPr lang="en-US" altLang="ja-JP" dirty="0"/>
              <a:t>considering more complex nonlinear relations was proposed. </a:t>
            </a:r>
          </a:p>
          <a:p>
            <a:r>
              <a:rPr lang="en-US" altLang="ja-JP" dirty="0" smtClean="0">
                <a:solidFill>
                  <a:srgbClr val="0000CC"/>
                </a:solidFill>
              </a:rPr>
              <a:t>ES-FEM-T4 </a:t>
            </a:r>
            <a:r>
              <a:rPr lang="en-US" altLang="ja-JP" dirty="0"/>
              <a:t>was introduced in order to improve the accuracy of </a:t>
            </a:r>
            <a:r>
              <a:rPr lang="en-US" altLang="ja-JP" dirty="0" smtClean="0"/>
              <a:t>our ED </a:t>
            </a:r>
            <a:r>
              <a:rPr lang="en-US" altLang="ja-JP" dirty="0"/>
              <a:t>simulator using T4 mesh.</a:t>
            </a:r>
          </a:p>
          <a:p>
            <a:r>
              <a:rPr lang="en-US" altLang="ja-JP" dirty="0"/>
              <a:t>Our new ED simulator </a:t>
            </a:r>
            <a:r>
              <a:rPr lang="en-US" altLang="ja-JP" dirty="0">
                <a:solidFill>
                  <a:srgbClr val="FF00FF"/>
                </a:solidFill>
              </a:rPr>
              <a:t>improved the accuracy in </a:t>
            </a:r>
            <a:r>
              <a:rPr lang="en-US" altLang="ja-JP" dirty="0" smtClean="0">
                <a:solidFill>
                  <a:srgbClr val="FF00FF"/>
                </a:solidFill>
              </a:rPr>
              <a:t>lab tests </a:t>
            </a:r>
            <a:r>
              <a:rPr lang="en-US" altLang="ja-JP" dirty="0" smtClean="0"/>
              <a:t>(one-plate test &amp; 4-plate box test).</a:t>
            </a:r>
          </a:p>
          <a:p>
            <a:r>
              <a:rPr lang="en-US" altLang="ja-JP" dirty="0" smtClean="0">
                <a:solidFill>
                  <a:srgbClr val="C00000"/>
                </a:solidFill>
              </a:rPr>
              <a:t>Validation on an actual line </a:t>
            </a:r>
            <a:r>
              <a:rPr lang="en-US" altLang="ja-JP" dirty="0" smtClean="0"/>
              <a:t>is our issue in the future.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17509" y="5445224"/>
            <a:ext cx="509787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+mj-lt"/>
                <a:cs typeface="Arial" panose="020B0604020202020204" pitchFamily="34" charset="0"/>
              </a:rPr>
              <a:t>Thank you for your kind attention.</a:t>
            </a:r>
            <a:endParaRPr kumimoji="1" lang="ja-JP" alt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34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コンテンツ プレースホルダー 2"/>
              <p:cNvSpPr txBox="1">
                <a:spLocks/>
              </p:cNvSpPr>
              <p:nvPr/>
            </p:nvSpPr>
            <p:spPr bwMode="auto">
              <a:xfrm>
                <a:off x="134471" y="620688"/>
                <a:ext cx="8839614" cy="5760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b" anchorCtr="0" compatLnSpc="1">
                <a:prstTxWarp prst="textNoShape">
                  <a:avLst/>
                </a:prstTxWarp>
              </a:bodyPr>
              <a:lstStyle>
                <a:lvl1pPr marL="257175" indent="-257175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557213" indent="-2143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l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857250" indent="-1714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Font typeface="Wingdings" pitchFamily="2" charset="2"/>
                  <a:buChar char="u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200150" indent="-1714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p"/>
                  <a:defRPr kumimoji="1" sz="16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543050" indent="-1714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»"/>
                  <a:defRPr kumimoji="1" sz="16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885950" indent="-1714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228850" indent="-1714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571750" indent="-1714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2914650" indent="-1714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ja-JP" dirty="0" smtClean="0"/>
                  <a:t>Paint ions have </a:t>
                </a:r>
                <a:r>
                  <a:rPr lang="en-US" altLang="ja-JP" dirty="0" smtClean="0">
                    <a:solidFill>
                      <a:srgbClr val="008000"/>
                    </a:solidFill>
                  </a:rPr>
                  <a:t>positive (+) charge</a:t>
                </a:r>
                <a:r>
                  <a:rPr lang="en-US" altLang="ja-JP" dirty="0" smtClean="0"/>
                  <a:t>.</a:t>
                </a:r>
              </a:p>
              <a:p>
                <a:r>
                  <a:rPr lang="en-US" altLang="ja-JP" dirty="0" smtClean="0"/>
                  <a:t>The vicinity of the cathode has </a:t>
                </a:r>
                <a:r>
                  <a:rPr lang="en-US" altLang="ja-JP" dirty="0" smtClean="0">
                    <a:solidFill>
                      <a:srgbClr val="00B0F0"/>
                    </a:solidFill>
                  </a:rPr>
                  <a:t>negative (-) charge</a:t>
                </a:r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en-US" altLang="ja-JP" dirty="0" smtClean="0"/>
                  <a:t>because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O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dirty="0" smtClean="0"/>
                  <a:t> generated by electrolysis of water.</a:t>
                </a:r>
              </a:p>
              <a:p>
                <a:r>
                  <a:rPr lang="en-US" altLang="ja-JP" dirty="0" smtClean="0"/>
                  <a:t>Some of the paint particles 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diffuse and dissolve</a:t>
                </a:r>
                <a:r>
                  <a:rPr lang="en-US" altLang="ja-JP" dirty="0" smtClean="0"/>
                  <a:t>.</a:t>
                </a:r>
              </a:p>
              <a:p>
                <a:endParaRPr lang="en-US" altLang="ja-JP" dirty="0"/>
              </a:p>
            </p:txBody>
          </p:sp>
        </mc:Choice>
        <mc:Fallback xmlns="">
          <p:sp>
            <p:nvSpPr>
              <p:cNvPr id="50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471" y="620688"/>
                <a:ext cx="8839614" cy="5760640"/>
              </a:xfrm>
              <a:prstGeom prst="rect">
                <a:avLst/>
              </a:prstGeom>
              <a:blipFill>
                <a:blip r:embed="rId3"/>
                <a:stretch>
                  <a:fillRect l="-220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Mechanism of </a:t>
            </a:r>
            <a:r>
              <a:rPr lang="en-US" altLang="ja-JP" dirty="0" smtClean="0"/>
              <a:t>Electrodeposition</a:t>
            </a:r>
            <a:endParaRPr kumimoji="1" lang="ja-JP" altLang="en-US" dirty="0"/>
          </a:p>
        </p:txBody>
      </p:sp>
      <p:sp>
        <p:nvSpPr>
          <p:cNvPr id="5" name="平行四辺形 4"/>
          <p:cNvSpPr/>
          <p:nvPr/>
        </p:nvSpPr>
        <p:spPr>
          <a:xfrm>
            <a:off x="1853804" y="1476484"/>
            <a:ext cx="1042416" cy="1638471"/>
          </a:xfrm>
          <a:prstGeom prst="parallelogram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/>
          <p:cNvSpPr/>
          <p:nvPr/>
        </p:nvSpPr>
        <p:spPr>
          <a:xfrm>
            <a:off x="2051447" y="2399200"/>
            <a:ext cx="310837" cy="310837"/>
          </a:xfrm>
          <a:prstGeom prst="ellipse">
            <a:avLst/>
          </a:prstGeom>
          <a:solidFill>
            <a:srgbClr val="0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25404" y="2276429"/>
            <a:ext cx="313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-</a:t>
            </a:r>
            <a:endParaRPr kumimoji="1" lang="ja-JP" altLang="en-US" sz="2800" dirty="0"/>
          </a:p>
        </p:txBody>
      </p:sp>
      <p:sp>
        <p:nvSpPr>
          <p:cNvPr id="8" name="平行四辺形 7"/>
          <p:cNvSpPr/>
          <p:nvPr/>
        </p:nvSpPr>
        <p:spPr>
          <a:xfrm>
            <a:off x="7879171" y="1488804"/>
            <a:ext cx="1042416" cy="1638471"/>
          </a:xfrm>
          <a:prstGeom prst="parallelogram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206001" y="1897119"/>
            <a:ext cx="539496" cy="539496"/>
            <a:chOff x="710832" y="1376301"/>
            <a:chExt cx="539496" cy="539496"/>
          </a:xfrm>
        </p:grpSpPr>
        <p:sp>
          <p:nvSpPr>
            <p:cNvPr id="10" name="楕円 9"/>
            <p:cNvSpPr/>
            <p:nvPr/>
          </p:nvSpPr>
          <p:spPr>
            <a:xfrm>
              <a:off x="710832" y="1376301"/>
              <a:ext cx="539496" cy="5394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08362" y="1384439"/>
              <a:ext cx="3754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 smtClean="0"/>
                <a:t>+</a:t>
              </a:r>
              <a:endParaRPr kumimoji="1" lang="ja-JP" altLang="en-US" sz="2800" dirty="0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649817" y="2476916"/>
            <a:ext cx="539496" cy="539496"/>
            <a:chOff x="431773" y="2093713"/>
            <a:chExt cx="539496" cy="539496"/>
          </a:xfrm>
        </p:grpSpPr>
        <p:sp>
          <p:nvSpPr>
            <p:cNvPr id="13" name="楕円 12"/>
            <p:cNvSpPr/>
            <p:nvPr/>
          </p:nvSpPr>
          <p:spPr>
            <a:xfrm>
              <a:off x="431773" y="2093713"/>
              <a:ext cx="539496" cy="5394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04915" y="2096528"/>
              <a:ext cx="3754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 smtClean="0"/>
                <a:t>+</a:t>
              </a:r>
              <a:endParaRPr kumimoji="1" lang="ja-JP" altLang="en-US" sz="2800" dirty="0"/>
            </a:p>
          </p:txBody>
        </p:sp>
      </p:grpSp>
      <p:cxnSp>
        <p:nvCxnSpPr>
          <p:cNvPr id="15" name="曲線コネクタ 14"/>
          <p:cNvCxnSpPr>
            <a:stCxn id="10" idx="6"/>
          </p:cNvCxnSpPr>
          <p:nvPr/>
        </p:nvCxnSpPr>
        <p:spPr>
          <a:xfrm>
            <a:off x="745497" y="2166867"/>
            <a:ext cx="1024177" cy="127190"/>
          </a:xfrm>
          <a:prstGeom prst="curved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曲線コネクタ 15"/>
          <p:cNvCxnSpPr>
            <a:stCxn id="13" idx="6"/>
          </p:cNvCxnSpPr>
          <p:nvPr/>
        </p:nvCxnSpPr>
        <p:spPr>
          <a:xfrm flipV="1">
            <a:off x="1189313" y="2485676"/>
            <a:ext cx="463816" cy="260988"/>
          </a:xfrm>
          <a:prstGeom prst="curved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楕円 16"/>
          <p:cNvSpPr/>
          <p:nvPr/>
        </p:nvSpPr>
        <p:spPr>
          <a:xfrm>
            <a:off x="2398992" y="1650119"/>
            <a:ext cx="310837" cy="310837"/>
          </a:xfrm>
          <a:prstGeom prst="ellipse">
            <a:avLst/>
          </a:prstGeom>
          <a:solidFill>
            <a:srgbClr val="0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72949" y="1516320"/>
            <a:ext cx="313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-</a:t>
            </a:r>
            <a:endParaRPr kumimoji="1" lang="ja-JP" altLang="en-US" sz="28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4213" y="2951656"/>
            <a:ext cx="155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Paint Ions</a:t>
            </a:r>
            <a:endParaRPr kumimoji="1" lang="ja-JP" altLang="en-US" sz="20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704660" y="2746665"/>
            <a:ext cx="129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Carbody</a:t>
            </a:r>
            <a:endParaRPr kumimoji="1" lang="en-US" altLang="ja-JP" b="1" dirty="0" smtClean="0"/>
          </a:p>
          <a:p>
            <a:r>
              <a:rPr lang="ja-JP" altLang="en-US" b="1" dirty="0" smtClean="0"/>
              <a:t>（</a:t>
            </a:r>
            <a:r>
              <a:rPr lang="en-US" altLang="ja-JP" b="1" dirty="0" smtClean="0"/>
              <a:t>Cathode)</a:t>
            </a:r>
            <a:endParaRPr kumimoji="1" lang="ja-JP" altLang="en-US" b="1" dirty="0"/>
          </a:p>
        </p:txBody>
      </p:sp>
      <p:sp>
        <p:nvSpPr>
          <p:cNvPr id="21" name="右矢印 20"/>
          <p:cNvSpPr/>
          <p:nvPr/>
        </p:nvSpPr>
        <p:spPr>
          <a:xfrm>
            <a:off x="2991048" y="2163401"/>
            <a:ext cx="392044" cy="27770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>
            <a:off x="6440309" y="2163401"/>
            <a:ext cx="392044" cy="27770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グループ化 22"/>
          <p:cNvGrpSpPr/>
          <p:nvPr/>
        </p:nvGrpSpPr>
        <p:grpSpPr>
          <a:xfrm>
            <a:off x="5179067" y="1488804"/>
            <a:ext cx="1042416" cy="1638471"/>
            <a:chOff x="4996405" y="1715886"/>
            <a:chExt cx="1042416" cy="1638471"/>
          </a:xfrm>
        </p:grpSpPr>
        <p:sp>
          <p:nvSpPr>
            <p:cNvPr id="24" name="平行四辺形 23"/>
            <p:cNvSpPr/>
            <p:nvPr/>
          </p:nvSpPr>
          <p:spPr>
            <a:xfrm>
              <a:off x="4996405" y="1715886"/>
              <a:ext cx="1042416" cy="1638471"/>
            </a:xfrm>
            <a:prstGeom prst="parallelogram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5" name="グループ化 24"/>
            <p:cNvGrpSpPr/>
            <p:nvPr/>
          </p:nvGrpSpPr>
          <p:grpSpPr>
            <a:xfrm>
              <a:off x="5194381" y="2503511"/>
              <a:ext cx="324241" cy="523220"/>
              <a:chOff x="5143401" y="2102666"/>
              <a:chExt cx="324241" cy="523220"/>
            </a:xfrm>
          </p:grpSpPr>
          <p:sp>
            <p:nvSpPr>
              <p:cNvPr id="29" name="楕円 28"/>
              <p:cNvSpPr/>
              <p:nvPr/>
            </p:nvSpPr>
            <p:spPr>
              <a:xfrm>
                <a:off x="5156805" y="2225437"/>
                <a:ext cx="310837" cy="310837"/>
              </a:xfrm>
              <a:prstGeom prst="ellipse">
                <a:avLst/>
              </a:prstGeom>
              <a:solidFill>
                <a:srgbClr val="04EC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5143401" y="2102666"/>
                <a:ext cx="3137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 smtClean="0"/>
                  <a:t>-</a:t>
                </a:r>
                <a:endParaRPr kumimoji="1" lang="ja-JP" altLang="en-US" sz="2800" dirty="0"/>
              </a:p>
            </p:txBody>
          </p:sp>
        </p:grpSp>
        <p:grpSp>
          <p:nvGrpSpPr>
            <p:cNvPr id="26" name="グループ化 25"/>
            <p:cNvGrpSpPr/>
            <p:nvPr/>
          </p:nvGrpSpPr>
          <p:grpSpPr>
            <a:xfrm>
              <a:off x="5517613" y="1744921"/>
              <a:ext cx="324241" cy="523220"/>
              <a:chOff x="5143401" y="2102666"/>
              <a:chExt cx="324241" cy="523220"/>
            </a:xfrm>
          </p:grpSpPr>
          <p:sp>
            <p:nvSpPr>
              <p:cNvPr id="27" name="楕円 26"/>
              <p:cNvSpPr/>
              <p:nvPr/>
            </p:nvSpPr>
            <p:spPr>
              <a:xfrm>
                <a:off x="5156805" y="2225437"/>
                <a:ext cx="310837" cy="310837"/>
              </a:xfrm>
              <a:prstGeom prst="ellipse">
                <a:avLst/>
              </a:prstGeom>
              <a:solidFill>
                <a:srgbClr val="04EC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5143401" y="2102666"/>
                <a:ext cx="3137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 smtClean="0"/>
                  <a:t>-</a:t>
                </a:r>
                <a:endParaRPr kumimoji="1" lang="ja-JP" altLang="en-US" sz="2800" dirty="0"/>
              </a:p>
            </p:txBody>
          </p:sp>
        </p:grpSp>
      </p:grpSp>
      <p:grpSp>
        <p:nvGrpSpPr>
          <p:cNvPr id="31" name="グループ化 30"/>
          <p:cNvGrpSpPr/>
          <p:nvPr/>
        </p:nvGrpSpPr>
        <p:grpSpPr>
          <a:xfrm>
            <a:off x="3814082" y="1405941"/>
            <a:ext cx="936605" cy="941547"/>
            <a:chOff x="3872379" y="1421914"/>
            <a:chExt cx="936605" cy="941547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3872379" y="1421914"/>
              <a:ext cx="936605" cy="941547"/>
              <a:chOff x="3767328" y="1604167"/>
              <a:chExt cx="936605" cy="941547"/>
            </a:xfrm>
          </p:grpSpPr>
          <p:sp>
            <p:nvSpPr>
              <p:cNvPr id="34" name="楕円 33"/>
              <p:cNvSpPr/>
              <p:nvPr/>
            </p:nvSpPr>
            <p:spPr>
              <a:xfrm>
                <a:off x="3767328" y="1795267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楕円 34"/>
              <p:cNvSpPr/>
              <p:nvPr/>
            </p:nvSpPr>
            <p:spPr>
              <a:xfrm>
                <a:off x="4008454" y="1604167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楕円 35"/>
              <p:cNvSpPr/>
              <p:nvPr/>
            </p:nvSpPr>
            <p:spPr>
              <a:xfrm>
                <a:off x="4164437" y="1841360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楕円 36"/>
              <p:cNvSpPr/>
              <p:nvPr/>
            </p:nvSpPr>
            <p:spPr>
              <a:xfrm>
                <a:off x="3882664" y="2006218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テキスト ボックス 32"/>
            <p:cNvSpPr txBox="1"/>
            <p:nvPr/>
          </p:nvSpPr>
          <p:spPr>
            <a:xfrm>
              <a:off x="4257376" y="1664753"/>
              <a:ext cx="3754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 smtClean="0"/>
                <a:t>+</a:t>
              </a:r>
              <a:endParaRPr kumimoji="1" lang="ja-JP" altLang="en-US" sz="2800" dirty="0"/>
            </a:p>
          </p:txBody>
        </p:sp>
      </p:grpSp>
      <p:sp>
        <p:nvSpPr>
          <p:cNvPr id="39" name="円形吹き出し 38"/>
          <p:cNvSpPr/>
          <p:nvPr/>
        </p:nvSpPr>
        <p:spPr>
          <a:xfrm>
            <a:off x="6068841" y="994236"/>
            <a:ext cx="2124030" cy="491906"/>
          </a:xfrm>
          <a:prstGeom prst="wedgeEllipseCallout">
            <a:avLst>
              <a:gd name="adj1" fmla="val 47021"/>
              <a:gd name="adj2" fmla="val 5350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>
                <a:solidFill>
                  <a:schemeClr val="tx1"/>
                </a:solidFill>
              </a:rPr>
              <a:t>Deposition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131840" y="2673605"/>
            <a:ext cx="2176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Aggregated</a:t>
            </a:r>
            <a:r>
              <a:rPr kumimoji="1" lang="en-US" altLang="ja-JP" sz="2000" b="1" dirty="0" smtClean="0"/>
              <a:t> into paint particles</a:t>
            </a:r>
            <a:endParaRPr kumimoji="1" lang="ja-JP" altLang="en-US" sz="2000" b="1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149791" y="2449341"/>
            <a:ext cx="1914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When the particle gets big enough</a:t>
            </a:r>
            <a:endParaRPr kumimoji="1" lang="ja-JP" altLang="en-US" sz="2000" b="1" dirty="0"/>
          </a:p>
        </p:txBody>
      </p:sp>
      <p:sp>
        <p:nvSpPr>
          <p:cNvPr id="44" name="円形吹き出し 43"/>
          <p:cNvSpPr/>
          <p:nvPr/>
        </p:nvSpPr>
        <p:spPr>
          <a:xfrm>
            <a:off x="206001" y="1022284"/>
            <a:ext cx="1942102" cy="422227"/>
          </a:xfrm>
          <a:prstGeom prst="wedgeEllipseCallout">
            <a:avLst>
              <a:gd name="adj1" fmla="val 47021"/>
              <a:gd name="adj2" fmla="val 5350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>
                <a:solidFill>
                  <a:schemeClr val="tx1"/>
                </a:solidFill>
              </a:rPr>
              <a:t>Power on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879171" y="1999244"/>
            <a:ext cx="1072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Coated</a:t>
            </a:r>
          </a:p>
          <a:p>
            <a:r>
              <a:rPr kumimoji="1" lang="en-US" altLang="ja-JP" sz="2000" b="1" dirty="0" smtClean="0"/>
              <a:t>Film</a:t>
            </a:r>
            <a:endParaRPr kumimoji="1" lang="ja-JP" altLang="en-US" sz="2000" b="1" dirty="0"/>
          </a:p>
        </p:txBody>
      </p:sp>
      <p:sp>
        <p:nvSpPr>
          <p:cNvPr id="46" name="スライド番号プレースホルダー 4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722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sz="36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13800" dirty="0" smtClean="0"/>
              <a:t>Appendix</a:t>
            </a:r>
            <a:endParaRPr kumimoji="1" lang="ja-JP" altLang="en-US" sz="138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738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Photos of ED process line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7" y="690603"/>
            <a:ext cx="3793258" cy="252883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49" y="712951"/>
            <a:ext cx="3726214" cy="248414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06" y="3594336"/>
            <a:ext cx="3721590" cy="247857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17044" y="3185508"/>
            <a:ext cx="4004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1. dipping and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deposition</a:t>
            </a:r>
            <a:r>
              <a:rPr kumimoji="1" lang="en-US" altLang="ja-JP" sz="2000" dirty="0" smtClean="0"/>
              <a:t> process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21493" y="3156065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2. w</a:t>
            </a:r>
            <a:r>
              <a:rPr kumimoji="1" lang="en-US" altLang="ja-JP" sz="2000" dirty="0" smtClean="0"/>
              <a:t>ater rinse process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73422" y="6005047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3. baking process</a:t>
            </a:r>
            <a:endParaRPr kumimoji="1" lang="ja-JP" altLang="en-US" sz="2000" dirty="0"/>
          </a:p>
        </p:txBody>
      </p:sp>
      <p:sp>
        <p:nvSpPr>
          <p:cNvPr id="19" name="右矢印 18"/>
          <p:cNvSpPr/>
          <p:nvPr/>
        </p:nvSpPr>
        <p:spPr>
          <a:xfrm>
            <a:off x="4234230" y="1697002"/>
            <a:ext cx="549929" cy="46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 flipV="1">
            <a:off x="1537403" y="3530111"/>
            <a:ext cx="603593" cy="5909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36209" y="4121077"/>
            <a:ext cx="195021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We focus on this.</a:t>
            </a:r>
            <a:endParaRPr kumimoji="1" lang="ja-JP" altLang="en-US" dirty="0"/>
          </a:p>
        </p:txBody>
      </p:sp>
      <p:sp>
        <p:nvSpPr>
          <p:cNvPr id="3" name="曲折矢印 2"/>
          <p:cNvSpPr/>
          <p:nvPr/>
        </p:nvSpPr>
        <p:spPr>
          <a:xfrm rot="10800000">
            <a:off x="7438768" y="4176584"/>
            <a:ext cx="914400" cy="99677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0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テキスト ボックス 51"/>
          <p:cNvSpPr txBox="1"/>
          <p:nvPr/>
        </p:nvSpPr>
        <p:spPr>
          <a:xfrm>
            <a:off x="164240" y="657225"/>
            <a:ext cx="8662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Function for Film Resistance Model</a:t>
            </a: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" name="正方形/長方形 118"/>
          <p:cNvSpPr/>
          <p:nvPr/>
        </p:nvSpPr>
        <p:spPr>
          <a:xfrm>
            <a:off x="208452" y="1822496"/>
            <a:ext cx="4222310" cy="1463447"/>
          </a:xfrm>
          <a:prstGeom prst="rect">
            <a:avLst/>
          </a:prstGeom>
          <a:solidFill>
            <a:srgbClr val="FFF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/>
        </p:nvGrpSpPr>
        <p:grpSpPr>
          <a:xfrm>
            <a:off x="253883" y="1812010"/>
            <a:ext cx="4176879" cy="475319"/>
            <a:chOff x="253883" y="3513709"/>
            <a:chExt cx="4176879" cy="475319"/>
          </a:xfrm>
        </p:grpSpPr>
        <p:sp>
          <p:nvSpPr>
            <p:cNvPr id="131" name="テキスト ボックス 130"/>
            <p:cNvSpPr txBox="1"/>
            <p:nvPr/>
          </p:nvSpPr>
          <p:spPr>
            <a:xfrm>
              <a:off x="717665" y="3527363"/>
              <a:ext cx="3713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solidFill>
                    <a:srgbClr val="FF0000"/>
                  </a:solidFill>
                  <a:latin typeface="Cambria Math" panose="02040503050406030204" pitchFamily="18" charset="0"/>
                </a:rPr>
                <a:t>With Stirring</a:t>
              </a:r>
              <a:endParaRPr lang="ja-JP" alt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53883" y="3513709"/>
              <a:ext cx="570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altLang="ja-JP" sz="2400" dirty="0" smtClean="0"/>
                <a:t>(1)</a:t>
              </a:r>
              <a:endParaRPr kumimoji="1"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20" name="正方形/長方形 119"/>
          <p:cNvSpPr/>
          <p:nvPr/>
        </p:nvSpPr>
        <p:spPr>
          <a:xfrm>
            <a:off x="4565072" y="1820008"/>
            <a:ext cx="4373445" cy="1445387"/>
          </a:xfrm>
          <a:prstGeom prst="rect">
            <a:avLst/>
          </a:prstGeom>
          <a:solidFill>
            <a:srgbClr val="FFF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Film </a:t>
            </a:r>
            <a:r>
              <a:rPr lang="en-US" altLang="ja-JP" dirty="0" smtClean="0">
                <a:solidFill>
                  <a:srgbClr val="FF0000"/>
                </a:solidFill>
              </a:rPr>
              <a:t>Resistance</a:t>
            </a:r>
            <a:r>
              <a:rPr lang="en-US" altLang="ja-JP" dirty="0" smtClean="0"/>
              <a:t> Model</a:t>
            </a:r>
            <a:endParaRPr kumimoji="1" lang="ja-JP" altLang="en-US" dirty="0"/>
          </a:p>
        </p:txBody>
      </p:sp>
      <p:grpSp>
        <p:nvGrpSpPr>
          <p:cNvPr id="30" name="グループ化 29"/>
          <p:cNvGrpSpPr/>
          <p:nvPr/>
        </p:nvGrpSpPr>
        <p:grpSpPr>
          <a:xfrm>
            <a:off x="4571999" y="1811306"/>
            <a:ext cx="2632903" cy="472856"/>
            <a:chOff x="4571999" y="3492443"/>
            <a:chExt cx="2632903" cy="472856"/>
          </a:xfrm>
        </p:grpSpPr>
        <p:sp>
          <p:nvSpPr>
            <p:cNvPr id="23" name="正方形/長方形 22"/>
            <p:cNvSpPr/>
            <p:nvPr/>
          </p:nvSpPr>
          <p:spPr>
            <a:xfrm>
              <a:off x="5010070" y="3503634"/>
              <a:ext cx="21948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 smtClean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Without Stirring</a:t>
              </a:r>
              <a:endParaRPr lang="ja-JP" altLang="en-US" sz="2400" dirty="0">
                <a:solidFill>
                  <a:schemeClr val="accent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2" name="テキスト ボックス 131"/>
            <p:cNvSpPr txBox="1"/>
            <p:nvPr/>
          </p:nvSpPr>
          <p:spPr>
            <a:xfrm>
              <a:off x="4571999" y="3492443"/>
              <a:ext cx="570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altLang="ja-JP" sz="2400" dirty="0" smtClean="0"/>
                <a:t>(2)</a:t>
              </a:r>
              <a:endParaRPr kumimoji="1"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410174" y="2236389"/>
                <a:ext cx="3818865" cy="87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𝑗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cat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∆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cat</m:t>
                              </m:r>
                            </m:sub>
                          </m:s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, 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𝑐</m:t>
                          </m:r>
                          <m:d>
                            <m:d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h</m:t>
                              </m:r>
                            </m:e>
                          </m:d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ＭＳ Ｐゴシック" panose="020B0600070205080204" pitchFamily="50" charset="-128"/>
                        </a:rPr>
                        <m:t>=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ＭＳ Ｐゴシック" panose="020B0600070205080204" pitchFamily="50" charset="-128"/>
                        </a:rPr>
                        <m:t>𝑐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ＭＳ Ｐゴシック" panose="020B0600070205080204" pitchFamily="50" charset="-128"/>
                        </a:rPr>
                        <m:t>(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ＭＳ Ｐゴシック" panose="020B0600070205080204" pitchFamily="50" charset="-128"/>
                        </a:rPr>
                        <m:t>h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ＭＳ Ｐゴシック" panose="020B0600070205080204" pitchFamily="50" charset="-128"/>
                        </a:rPr>
                        <m:t>) 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∆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cat</m:t>
                          </m:r>
                        </m:sub>
                      </m:sSub>
                    </m:oMath>
                  </m:oMathPara>
                </a14:m>
                <a:endParaRPr kumimoji="1" lang="en-US" altLang="ja-JP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174" y="2236389"/>
                <a:ext cx="3818865" cy="878510"/>
              </a:xfrm>
              <a:prstGeom prst="rect">
                <a:avLst/>
              </a:prstGeom>
              <a:blipFill>
                <a:blip r:embed="rId3"/>
                <a:stretch>
                  <a:fillRect b="-104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/>
              <p:cNvSpPr txBox="1"/>
              <p:nvPr/>
            </p:nvSpPr>
            <p:spPr>
              <a:xfrm>
                <a:off x="4222591" y="2240411"/>
                <a:ext cx="5058406" cy="120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𝑗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cat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∆</m:t>
                              </m:r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cat</m:t>
                              </m:r>
                            </m:sub>
                          </m:s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, </m:t>
                          </m:r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𝒄</m:t>
                          </m:r>
                          <m:d>
                            <m:d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h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en-US" altLang="ja-JP" sz="2400" b="0" i="1" dirty="0" smtClean="0">
                  <a:latin typeface="Cambria Math" panose="02040503050406030204" pitchFamily="18" charset="0"/>
                  <a:ea typeface="ＭＳ Ｐゴシック" panose="020B0600070205080204" pitchFamily="50" charset="-128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ＭＳ Ｐゴシック" panose="020B0600070205080204" pitchFamily="50" charset="-128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1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ＭＳ Ｐゴシック" panose="020B0600070205080204" pitchFamily="50" charset="-128"/>
                        </a:rPr>
                        <m:t>(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ＭＳ Ｐゴシック" panose="020B0600070205080204" pitchFamily="50" charset="-128"/>
                        </a:rPr>
                        <m:t>h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ＭＳ Ｐゴシック" panose="020B0600070205080204" pitchFamily="50" charset="-128"/>
                        </a:rPr>
                        <m:t>)(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e</m:t>
                          </m:r>
                        </m:e>
                        <m:sup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(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h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)∆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cat</m:t>
                              </m:r>
                            </m:sub>
                          </m:sSub>
                        </m:sup>
                      </m:sSup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  <a:ea typeface="ＭＳ Ｐゴシック" panose="020B0600070205080204" pitchFamily="50" charset="-128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e</m:t>
                          </m:r>
                        </m:e>
                        <m:sup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c</m:t>
                              </m:r>
                            </m:e>
                            <m:sub>
                              <m: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(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h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ＭＳ Ｐゴシック" panose="020B0600070205080204" pitchFamily="50" charset="-128"/>
                            </a:rPr>
                            <m:t>)∆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  <a:ea typeface="ＭＳ Ｐゴシック" panose="020B0600070205080204" pitchFamily="50" charset="-128"/>
                                </a:rPr>
                                <m:t>cat</m:t>
                              </m:r>
                            </m:sub>
                          </m:sSub>
                        </m:sup>
                      </m:sSup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  <a:ea typeface="ＭＳ Ｐゴシック" panose="020B0600070205080204" pitchFamily="50" charset="-128"/>
                        </a:rPr>
                        <m:t>)</m:t>
                      </m:r>
                    </m:oMath>
                  </m:oMathPara>
                </a14:m>
                <a:endParaRPr kumimoji="1" lang="en-US" altLang="ja-JP" sz="2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34" name="テキスト ボックス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591" y="2240411"/>
                <a:ext cx="5058406" cy="12005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54814" y="1255832"/>
                <a:ext cx="8684634" cy="46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kumimoji="1" lang="en-US" altLang="ja-JP" sz="2400" dirty="0" smtClean="0"/>
                  <a:t> means model parameters</a:t>
                </a:r>
                <a:r>
                  <a:rPr kumimoji="1" lang="ja-JP" altLang="en-US" sz="2400" dirty="0" err="1" smtClean="0"/>
                  <a:t>．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14" y="1255832"/>
                <a:ext cx="8684634" cy="464230"/>
              </a:xfrm>
              <a:prstGeom prst="rect">
                <a:avLst/>
              </a:prstGeom>
              <a:blipFill>
                <a:blip r:embed="rId5"/>
                <a:stretch>
                  <a:fillRect t="-14474" b="-30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6" b="75581"/>
          <a:stretch/>
        </p:blipFill>
        <p:spPr>
          <a:xfrm>
            <a:off x="8280412" y="3795976"/>
            <a:ext cx="366166" cy="61535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5" b="76437"/>
          <a:stretch/>
        </p:blipFill>
        <p:spPr>
          <a:xfrm>
            <a:off x="3750698" y="3806761"/>
            <a:ext cx="405192" cy="59378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332209" y="3682576"/>
            <a:ext cx="2846039" cy="2124236"/>
            <a:chOff x="468320" y="3705448"/>
            <a:chExt cx="2846039" cy="2124236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5" t="-1155" r="26757" b="16859"/>
            <a:stretch/>
          </p:blipFill>
          <p:spPr>
            <a:xfrm>
              <a:off x="468320" y="3705448"/>
              <a:ext cx="2628292" cy="2124236"/>
            </a:xfrm>
            <a:prstGeom prst="rect">
              <a:avLst/>
            </a:prstGeom>
          </p:spPr>
        </p:pic>
        <p:sp>
          <p:nvSpPr>
            <p:cNvPr id="2" name="正方形/長方形 1"/>
            <p:cNvSpPr/>
            <p:nvPr/>
          </p:nvSpPr>
          <p:spPr>
            <a:xfrm>
              <a:off x="2918315" y="3801931"/>
              <a:ext cx="396044" cy="514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4857119" y="3680142"/>
            <a:ext cx="2842764" cy="2124235"/>
            <a:chOff x="5401644" y="3691975"/>
            <a:chExt cx="2842764" cy="2124235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53" t="-1870" r="25272" b="17575"/>
            <a:stretch/>
          </p:blipFill>
          <p:spPr>
            <a:xfrm>
              <a:off x="5401644" y="3691975"/>
              <a:ext cx="2700300" cy="2124235"/>
            </a:xfrm>
            <a:prstGeom prst="rect">
              <a:avLst/>
            </a:prstGeom>
          </p:spPr>
        </p:pic>
        <p:sp>
          <p:nvSpPr>
            <p:cNvPr id="21" name="正方形/長方形 20"/>
            <p:cNvSpPr/>
            <p:nvPr/>
          </p:nvSpPr>
          <p:spPr>
            <a:xfrm>
              <a:off x="7848364" y="3816333"/>
              <a:ext cx="396044" cy="514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2672202" y="3816333"/>
            <a:ext cx="107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 smtClean="0"/>
              <a:t>Exp.</a:t>
            </a:r>
          </a:p>
          <a:p>
            <a:pPr algn="r"/>
            <a:r>
              <a:rPr kumimoji="1" lang="en-US" altLang="ja-JP" dirty="0" smtClean="0"/>
              <a:t>Approx.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239472" y="3810839"/>
            <a:ext cx="107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 smtClean="0"/>
              <a:t>Exp.</a:t>
            </a:r>
          </a:p>
          <a:p>
            <a:pPr algn="r"/>
            <a:r>
              <a:rPr kumimoji="1" lang="en-US" altLang="ja-JP" dirty="0" smtClean="0"/>
              <a:t>Approx.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464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How to Develop </a:t>
            </a:r>
            <a:r>
              <a:rPr lang="en-US" altLang="ja-JP" dirty="0" smtClean="0"/>
              <a:t>an</a:t>
            </a:r>
            <a:r>
              <a:rPr kumimoji="1" lang="en-US" altLang="ja-JP" dirty="0" smtClean="0"/>
              <a:t> ED Simulator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FF0000"/>
                </a:solidFill>
              </a:rPr>
              <a:t>E</a:t>
            </a:r>
            <a:r>
              <a:rPr lang="en-US" altLang="ja-JP" dirty="0" smtClean="0">
                <a:solidFill>
                  <a:srgbClr val="FF0000"/>
                </a:solidFill>
              </a:rPr>
              <a:t>xperiments</a:t>
            </a:r>
            <a:r>
              <a:rPr lang="en-US" altLang="ja-JP" dirty="0" smtClean="0"/>
              <a:t> at lab in various coating conditions.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Identification of </a:t>
            </a:r>
            <a:r>
              <a:rPr lang="en-US" altLang="ja-JP" dirty="0" smtClean="0">
                <a:solidFill>
                  <a:srgbClr val="008000"/>
                </a:solidFill>
              </a:rPr>
              <a:t>ED boundary model</a:t>
            </a:r>
            <a:br>
              <a:rPr lang="en-US" altLang="ja-JP" dirty="0" smtClean="0">
                <a:solidFill>
                  <a:srgbClr val="008000"/>
                </a:solidFill>
              </a:rPr>
            </a:br>
            <a:r>
              <a:rPr lang="en-US" altLang="ja-JP" dirty="0" smtClean="0"/>
              <a:t>and its parameters.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Implementation to a </a:t>
            </a:r>
            <a:r>
              <a:rPr lang="en-US" altLang="ja-JP" dirty="0" smtClean="0">
                <a:solidFill>
                  <a:srgbClr val="0000CC"/>
                </a:solidFill>
              </a:rPr>
              <a:t>FE code</a:t>
            </a:r>
            <a:r>
              <a:rPr lang="en-US" altLang="ja-JP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21" name="スライド番号プレースホルダー 2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08203" y="1052736"/>
            <a:ext cx="2728279" cy="5338988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no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One-Plate </a:t>
            </a:r>
            <a:r>
              <a:rPr lang="en-US" altLang="ja-JP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kumimoji="1" lang="en-US" altLang="ja-JP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</a:t>
            </a:r>
            <a:endParaRPr kumimoji="1" lang="ja-JP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345176" y="5574699"/>
            <a:ext cx="5543486" cy="523220"/>
          </a:xfrm>
          <a:prstGeom prst="roundRect">
            <a:avLst>
              <a:gd name="adj" fmla="val 2470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ED simulation for </a:t>
            </a:r>
            <a:r>
              <a:rPr lang="en-US" altLang="ja-JP" sz="2800" dirty="0" smtClean="0"/>
              <a:t>actual lines</a:t>
            </a:r>
            <a:endParaRPr lang="en-US" altLang="ja-JP" sz="2800" dirty="0"/>
          </a:p>
        </p:txBody>
      </p:sp>
      <p:pic>
        <p:nvPicPr>
          <p:cNvPr id="24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175" y="3177227"/>
            <a:ext cx="5543486" cy="2287565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6876256" y="1380298"/>
            <a:ext cx="1640123" cy="2185746"/>
            <a:chOff x="568701" y="2969557"/>
            <a:chExt cx="1640123" cy="2185746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712" y="2969557"/>
              <a:ext cx="1147112" cy="2185746"/>
            </a:xfrm>
            <a:prstGeom prst="rect">
              <a:avLst/>
            </a:prstGeom>
          </p:spPr>
        </p:pic>
        <p:grpSp>
          <p:nvGrpSpPr>
            <p:cNvPr id="14" name="グループ化 13"/>
            <p:cNvGrpSpPr/>
            <p:nvPr/>
          </p:nvGrpSpPr>
          <p:grpSpPr>
            <a:xfrm>
              <a:off x="568701" y="3623390"/>
              <a:ext cx="860166" cy="1394747"/>
              <a:chOff x="-305711" y="4691140"/>
              <a:chExt cx="860166" cy="1394747"/>
            </a:xfrm>
          </p:grpSpPr>
          <p:sp>
            <p:nvSpPr>
              <p:cNvPr id="15" name="テキスト ボックス 14"/>
              <p:cNvSpPr txBox="1"/>
              <p:nvPr/>
            </p:nvSpPr>
            <p:spPr>
              <a:xfrm>
                <a:off x="-233703" y="4691140"/>
                <a:ext cx="788158" cy="307777"/>
              </a:xfrm>
              <a:prstGeom prst="rect">
                <a:avLst/>
              </a:prstGeom>
              <a:solidFill>
                <a:schemeClr val="tx1">
                  <a:alpha val="57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solidFill>
                      <a:schemeClr val="bg1"/>
                    </a:solidFill>
                  </a:rPr>
                  <a:t>Plate</a:t>
                </a:r>
                <a:endParaRPr kumimoji="1" lang="ja-JP" alt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-305711" y="5778110"/>
                <a:ext cx="643019" cy="307777"/>
              </a:xfrm>
              <a:prstGeom prst="rect">
                <a:avLst/>
              </a:prstGeom>
              <a:solidFill>
                <a:schemeClr val="tx1">
                  <a:alpha val="57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solidFill>
                      <a:schemeClr val="bg1"/>
                    </a:solidFill>
                  </a:rPr>
                  <a:t>Paint</a:t>
                </a:r>
                <a:endParaRPr kumimoji="1" lang="ja-JP" altLang="en-US" sz="2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" name="グループ化 4"/>
          <p:cNvGrpSpPr/>
          <p:nvPr/>
        </p:nvGrpSpPr>
        <p:grpSpPr>
          <a:xfrm>
            <a:off x="6120172" y="3566044"/>
            <a:ext cx="3137812" cy="2831598"/>
            <a:chOff x="5744252" y="770028"/>
            <a:chExt cx="3137812" cy="2831598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460" y="770028"/>
              <a:ext cx="2133604" cy="2831598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5942766" y="1279309"/>
              <a:ext cx="1017291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kumimoji="1" lang="en-US" altLang="ja-JP" sz="2000" b="1" dirty="0" smtClean="0"/>
                <a:t>Anode</a:t>
              </a:r>
            </a:p>
          </p:txBody>
        </p:sp>
        <p:cxnSp>
          <p:nvCxnSpPr>
            <p:cNvPr id="9" name="直線矢印コネクタ 8"/>
            <p:cNvCxnSpPr/>
            <p:nvPr/>
          </p:nvCxnSpPr>
          <p:spPr>
            <a:xfrm>
              <a:off x="6609177" y="1679419"/>
              <a:ext cx="457200" cy="25763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5744252" y="2638066"/>
              <a:ext cx="1520407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kumimoji="1" lang="en-US" altLang="ja-JP" sz="2000" b="1" dirty="0" smtClean="0"/>
                <a:t>Stir bar</a:t>
              </a:r>
              <a:endParaRPr kumimoji="1" lang="ja-JP" altLang="en-US" sz="2000" b="1" dirty="0"/>
            </a:p>
          </p:txBody>
        </p:sp>
        <p:cxnSp>
          <p:nvCxnSpPr>
            <p:cNvPr id="11" name="直線矢印コネクタ 10"/>
            <p:cNvCxnSpPr>
              <a:stCxn id="10" idx="2"/>
            </p:cNvCxnSpPr>
            <p:nvPr/>
          </p:nvCxnSpPr>
          <p:spPr>
            <a:xfrm>
              <a:off x="6504456" y="3038176"/>
              <a:ext cx="1011027" cy="13080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7136610" y="1937052"/>
              <a:ext cx="1262410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kumimoji="1" lang="en-US" altLang="ja-JP" sz="2000" b="1" dirty="0" smtClean="0"/>
                <a:t>Plate</a:t>
              </a:r>
            </a:p>
          </p:txBody>
        </p:sp>
      </p:grpSp>
      <p:sp>
        <p:nvSpPr>
          <p:cNvPr id="26" name="下矢印 25"/>
          <p:cNvSpPr/>
          <p:nvPr/>
        </p:nvSpPr>
        <p:spPr>
          <a:xfrm>
            <a:off x="2663788" y="2711904"/>
            <a:ext cx="900100" cy="36004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142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Two Issues </a:t>
            </a:r>
            <a:r>
              <a:rPr lang="en-US" altLang="ja-JP" dirty="0"/>
              <a:t>in </a:t>
            </a:r>
            <a:r>
              <a:rPr lang="en-US" altLang="ja-JP" dirty="0" smtClean="0"/>
              <a:t>Previous </a:t>
            </a:r>
            <a:r>
              <a:rPr lang="en-US" altLang="ja-JP" dirty="0"/>
              <a:t>Studies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altLang="ja-JP" u="sng" dirty="0" smtClean="0"/>
                  <a:t>Coating conditions in lab experiments are different from those in actual lines.</a:t>
                </a:r>
              </a:p>
              <a:p>
                <a:pPr marL="0" indent="0">
                  <a:buNone/>
                </a:pPr>
                <a:r>
                  <a:rPr lang="en-US" altLang="ja-JP" sz="2400" dirty="0" smtClean="0"/>
                  <a:t>e.g.)</a:t>
                </a:r>
              </a:p>
              <a:p>
                <a:pPr marL="0" indent="0">
                  <a:buNone/>
                </a:pPr>
                <a:endParaRPr lang="en-US" altLang="ja-JP" u="sng" dirty="0"/>
              </a:p>
              <a:p>
                <a:pPr marL="0" indent="0">
                  <a:buNone/>
                </a:pPr>
                <a:endParaRPr lang="en-US" altLang="ja-JP" u="sng" dirty="0" smtClean="0"/>
              </a:p>
              <a:p>
                <a:pPr marL="0" indent="0">
                  <a:buNone/>
                </a:pPr>
                <a:endParaRPr lang="en-US" altLang="ja-JP" u="sng" dirty="0"/>
              </a:p>
              <a:p>
                <a:pPr marL="0" indent="0">
                  <a:buNone/>
                </a:pPr>
                <a:endParaRPr lang="en-US" altLang="ja-JP" u="sng" dirty="0" smtClean="0"/>
              </a:p>
              <a:p>
                <a:pPr marL="0" indent="0">
                  <a:buNone/>
                </a:pPr>
                <a:endParaRPr lang="en-US" altLang="ja-JP" u="sng" dirty="0"/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altLang="ja-JP" u="sng" dirty="0" smtClean="0"/>
                  <a:t>Accuracy </a:t>
                </a:r>
                <a:r>
                  <a:rPr lang="en-US" altLang="ja-JP" u="sng" dirty="0"/>
                  <a:t>is insufficient </a:t>
                </a:r>
                <a:r>
                  <a:rPr lang="en-US" altLang="ja-JP" u="sng" dirty="0" smtClean="0"/>
                  <a:t>in </a:t>
                </a:r>
                <a:r>
                  <a:rPr lang="en-US" altLang="ja-JP" u="sng" dirty="0"/>
                  <a:t>low voltage </a:t>
                </a:r>
                <a:r>
                  <a:rPr lang="en-US" altLang="ja-JP" u="sng" dirty="0" smtClean="0"/>
                  <a:t>cases.</a:t>
                </a:r>
                <a:br>
                  <a:rPr lang="en-US" altLang="ja-JP" u="sng" dirty="0" smtClean="0"/>
                </a:b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 smtClean="0"/>
                  <a:t> Poor accuracy on inner surfaces of carbodies.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327" t="-1901" r="-12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1331640" y="1628800"/>
            <a:ext cx="3986145" cy="2701767"/>
            <a:chOff x="2375756" y="1628800"/>
            <a:chExt cx="3986145" cy="2701767"/>
          </a:xfrm>
        </p:grpSpPr>
        <p:pic>
          <p:nvPicPr>
            <p:cNvPr id="5" name="コンテンツ プレースホルダー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75756" y="1628800"/>
              <a:ext cx="3986145" cy="270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3167844" y="2024844"/>
              <a:ext cx="173358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dirty="0" smtClean="0"/>
                <a:t>Lab Exp.</a:t>
              </a:r>
              <a:br>
                <a:rPr kumimoji="1" lang="en-US" altLang="ja-JP" dirty="0" smtClean="0"/>
              </a:br>
              <a:r>
                <a:rPr kumimoji="1" lang="en-US" altLang="ja-JP" dirty="0" smtClean="0"/>
                <a:t>Actual Line</a:t>
              </a:r>
              <a:endParaRPr kumimoji="1" lang="ja-JP" altLang="en-US" dirty="0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5733313" y="2194853"/>
            <a:ext cx="2935419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The conventional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lab experiments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did not reproduce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the actual line condition.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38033" y="5514327"/>
            <a:ext cx="6455613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The conventional ED constitutive model was too simple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to reproduce the complex ED phenomena.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1408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Objective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6" name="テキスト ボックス 4"/>
          <p:cNvSpPr txBox="1"/>
          <p:nvPr/>
        </p:nvSpPr>
        <p:spPr>
          <a:xfrm>
            <a:off x="1272076" y="3392996"/>
            <a:ext cx="65887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contents:</a:t>
            </a:r>
            <a:endParaRPr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Our new </a:t>
            </a:r>
            <a:r>
              <a:rPr lang="en-US" altLang="ja-JP" sz="2800" dirty="0"/>
              <a:t>L</a:t>
            </a:r>
            <a:r>
              <a:rPr lang="en-US" altLang="ja-JP" sz="2800" dirty="0" smtClean="0"/>
              <a:t>ab Experiment</a:t>
            </a:r>
            <a:r>
              <a:rPr lang="ja-JP" altLang="en-US" sz="2800" dirty="0" smtClean="0"/>
              <a:t> </a:t>
            </a:r>
            <a:r>
              <a:rPr lang="en-US" altLang="ja-JP" sz="2800" dirty="0"/>
              <a:t>M</a:t>
            </a:r>
            <a:r>
              <a:rPr lang="en-US" altLang="ja-JP" sz="2800" dirty="0" smtClean="0"/>
              <a:t>ethod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Our new ED Boundary </a:t>
            </a:r>
            <a:r>
              <a:rPr lang="en-US" altLang="ja-JP" sz="2800" dirty="0"/>
              <a:t>M</a:t>
            </a:r>
            <a:r>
              <a:rPr lang="en-US" altLang="ja-JP" sz="2800" dirty="0" smtClean="0"/>
              <a:t>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Our S-FEM Code for ED Simulation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2800" dirty="0" smtClean="0"/>
              <a:t>Validation &amp; Demonstration Results</a:t>
            </a:r>
            <a:endParaRPr kumimoji="1" lang="ja-JP" altLang="en-US" sz="2800" dirty="0"/>
          </a:p>
        </p:txBody>
      </p:sp>
      <p:sp>
        <p:nvSpPr>
          <p:cNvPr id="7" name="角丸四角形 6"/>
          <p:cNvSpPr/>
          <p:nvPr/>
        </p:nvSpPr>
        <p:spPr>
          <a:xfrm>
            <a:off x="173954" y="927307"/>
            <a:ext cx="8784976" cy="2009061"/>
          </a:xfrm>
          <a:prstGeom prst="round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altLang="ja-JP" sz="2800" dirty="0" smtClean="0">
                <a:solidFill>
                  <a:srgbClr val="FF0000"/>
                </a:solidFill>
                <a:ea typeface="ＭＳ Ｐゴシック" panose="020B0600070205080204" pitchFamily="50" charset="-128"/>
              </a:rPr>
              <a:t>Propose a new lab experiment method</a:t>
            </a:r>
            <a:br>
              <a:rPr lang="en-US" altLang="ja-JP" sz="2800" dirty="0" smtClean="0">
                <a:solidFill>
                  <a:srgbClr val="FF0000"/>
                </a:solidFill>
                <a:ea typeface="ＭＳ Ｐゴシック" panose="020B0600070205080204" pitchFamily="50" charset="-128"/>
              </a:rPr>
            </a:br>
            <a:r>
              <a:rPr lang="en-US" altLang="ja-JP" sz="2800" dirty="0" smtClean="0">
                <a:ea typeface="ＭＳ Ｐゴシック" panose="020B0600070205080204" pitchFamily="50" charset="-128"/>
              </a:rPr>
              <a:t>to reproduce coating </a:t>
            </a:r>
            <a:r>
              <a:rPr lang="en-US" altLang="ja-JP" sz="2800" dirty="0">
                <a:ea typeface="ＭＳ Ｐゴシック" panose="020B0600070205080204" pitchFamily="50" charset="-128"/>
              </a:rPr>
              <a:t>conditions of </a:t>
            </a:r>
            <a:r>
              <a:rPr lang="en-US" altLang="ja-JP" sz="2800" dirty="0" smtClean="0">
                <a:ea typeface="ＭＳ Ｐゴシック" panose="020B0600070205080204" pitchFamily="50" charset="-128"/>
              </a:rPr>
              <a:t>actual ED lines.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altLang="ja-JP" sz="2800" dirty="0" smtClean="0">
                <a:solidFill>
                  <a:srgbClr val="008000"/>
                </a:solidFill>
                <a:ea typeface="ＭＳ Ｐゴシック" panose="020B0600070205080204" pitchFamily="50" charset="-128"/>
              </a:rPr>
              <a:t>Propose a new ED boundary model</a:t>
            </a:r>
            <a:r>
              <a:rPr lang="en-US" altLang="ja-JP" sz="2800" dirty="0">
                <a:solidFill>
                  <a:srgbClr val="008000"/>
                </a:solidFill>
                <a:ea typeface="ＭＳ Ｐゴシック" panose="020B0600070205080204" pitchFamily="50" charset="-128"/>
              </a:rPr>
              <a:t/>
            </a:r>
            <a:br>
              <a:rPr lang="en-US" altLang="ja-JP" sz="2800" dirty="0">
                <a:solidFill>
                  <a:srgbClr val="008000"/>
                </a:solidFill>
                <a:ea typeface="ＭＳ Ｐゴシック" panose="020B0600070205080204" pitchFamily="50" charset="-128"/>
              </a:rPr>
            </a:br>
            <a:r>
              <a:rPr lang="en-US" altLang="ja-JP" sz="2800" dirty="0" smtClean="0">
                <a:solidFill>
                  <a:schemeClr val="tx1"/>
                </a:solidFill>
                <a:ea typeface="ＭＳ Ｐゴシック" panose="020B0600070205080204" pitchFamily="50" charset="-128"/>
              </a:rPr>
              <a:t>to improve the </a:t>
            </a:r>
            <a:r>
              <a:rPr lang="en-US" altLang="ja-JP" sz="2800" dirty="0" smtClean="0">
                <a:ea typeface="ＭＳ Ｐゴシック" panose="020B0600070205080204" pitchFamily="50" charset="-128"/>
              </a:rPr>
              <a:t>accuracy of an ED </a:t>
            </a:r>
            <a:r>
              <a:rPr lang="en-US" altLang="ja-JP" sz="2800" dirty="0">
                <a:ea typeface="ＭＳ Ｐゴシック" panose="020B0600070205080204" pitchFamily="50" charset="-128"/>
              </a:rPr>
              <a:t>simulation</a:t>
            </a:r>
            <a:r>
              <a:rPr lang="en-US" altLang="ja-JP" sz="2800" dirty="0" smtClean="0">
                <a:ea typeface="ＭＳ Ｐゴシック" panose="020B0600070205080204" pitchFamily="50" charset="-128"/>
              </a:rPr>
              <a:t>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4815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Our </a:t>
            </a:r>
            <a:r>
              <a:rPr lang="en-US" altLang="ja-JP" dirty="0" smtClean="0"/>
              <a:t>New</a:t>
            </a:r>
            <a:br>
              <a:rPr lang="en-US" altLang="ja-JP" dirty="0" smtClean="0"/>
            </a:br>
            <a:r>
              <a:rPr lang="en-US" altLang="ja-JP" dirty="0" smtClean="0"/>
              <a:t>Lab Experiment </a:t>
            </a:r>
            <a:r>
              <a:rPr lang="en-US" altLang="ja-JP" dirty="0"/>
              <a:t>M</a:t>
            </a:r>
            <a:r>
              <a:rPr lang="en-US" altLang="ja-JP" dirty="0" smtClean="0"/>
              <a:t>ethod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966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コンテンツ プレースホルダー 19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t="14586" r="630" b="11615"/>
          <a:stretch/>
        </p:blipFill>
        <p:spPr>
          <a:xfrm>
            <a:off x="4166361" y="734029"/>
            <a:ext cx="4713762" cy="288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 of the One-Plate </a:t>
            </a:r>
            <a:r>
              <a:rPr lang="en-US" altLang="ja-JP" dirty="0"/>
              <a:t>T</a:t>
            </a:r>
            <a:r>
              <a:rPr kumimoji="1" lang="en-US" altLang="ja-JP" dirty="0" smtClean="0"/>
              <a:t>est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163480" y="1009828"/>
            <a:ext cx="3702689" cy="5029360"/>
            <a:chOff x="-68952" y="836712"/>
            <a:chExt cx="4082393" cy="528828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8952" y="836712"/>
              <a:ext cx="3992880" cy="5288280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267744" y="4355231"/>
              <a:ext cx="579703" cy="29125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Paint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51537" y="2597680"/>
              <a:ext cx="975599" cy="58251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Cathode</a:t>
              </a:r>
              <a:b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plate</a:t>
              </a:r>
            </a:p>
          </p:txBody>
        </p:sp>
        <p:cxnSp>
          <p:nvCxnSpPr>
            <p:cNvPr id="9" name="直線コネクタ 8"/>
            <p:cNvCxnSpPr/>
            <p:nvPr/>
          </p:nvCxnSpPr>
          <p:spPr>
            <a:xfrm flipV="1">
              <a:off x="1547664" y="1268760"/>
              <a:ext cx="0" cy="792088"/>
            </a:xfrm>
            <a:prstGeom prst="line">
              <a:avLst/>
            </a:prstGeom>
            <a:ln w="44450">
              <a:solidFill>
                <a:srgbClr val="EB03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1547664" y="1268760"/>
              <a:ext cx="432048" cy="0"/>
            </a:xfrm>
            <a:prstGeom prst="line">
              <a:avLst/>
            </a:prstGeom>
            <a:ln w="44450">
              <a:solidFill>
                <a:srgbClr val="EB03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2123728" y="1268760"/>
              <a:ext cx="1080120" cy="0"/>
            </a:xfrm>
            <a:prstGeom prst="line">
              <a:avLst/>
            </a:prstGeom>
            <a:ln w="44450">
              <a:solidFill>
                <a:srgbClr val="EB03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3203848" y="1268760"/>
              <a:ext cx="0" cy="3240360"/>
            </a:xfrm>
            <a:prstGeom prst="line">
              <a:avLst/>
            </a:prstGeom>
            <a:ln w="44450">
              <a:solidFill>
                <a:srgbClr val="EB03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2123728" y="980728"/>
              <a:ext cx="0" cy="684076"/>
            </a:xfrm>
            <a:prstGeom prst="line">
              <a:avLst/>
            </a:prstGeom>
            <a:ln w="44450">
              <a:solidFill>
                <a:srgbClr val="EB03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1979712" y="1124744"/>
              <a:ext cx="0" cy="360040"/>
            </a:xfrm>
            <a:prstGeom prst="line">
              <a:avLst/>
            </a:prstGeom>
            <a:ln w="44450">
              <a:solidFill>
                <a:srgbClr val="EB03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1397831" y="5261719"/>
              <a:ext cx="735233" cy="58251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Anode</a:t>
              </a:r>
              <a:b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pot</a:t>
              </a: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flipH="1" flipV="1">
              <a:off x="2269906" y="4747891"/>
              <a:ext cx="1039664" cy="57606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2438344" y="5393300"/>
              <a:ext cx="1575097" cy="614880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Stirring </a:t>
              </a:r>
              <a:r>
                <a:rPr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using </a:t>
              </a:r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a stirrer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3909096" y="3702132"/>
            <a:ext cx="5133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Use a rectangular steel plate instead of a car body.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Use a SS pot instead of the paint pool and anode electrodes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23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コンテンツ プレースホルダー 19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t="14586" r="630" b="11615"/>
          <a:stretch/>
        </p:blipFill>
        <p:spPr>
          <a:xfrm>
            <a:off x="4166361" y="734029"/>
            <a:ext cx="4713762" cy="288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 of the One-Plate </a:t>
            </a:r>
            <a:r>
              <a:rPr lang="en-US" altLang="ja-JP" dirty="0"/>
              <a:t>T</a:t>
            </a:r>
            <a:r>
              <a:rPr kumimoji="1" lang="en-US" altLang="ja-JP" dirty="0" smtClean="0"/>
              <a:t>est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163480" y="1009828"/>
            <a:ext cx="3702689" cy="5029360"/>
            <a:chOff x="-68952" y="836712"/>
            <a:chExt cx="4082393" cy="528828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8952" y="836712"/>
              <a:ext cx="3992880" cy="5288280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267744" y="4355231"/>
              <a:ext cx="579703" cy="29125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Paint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51537" y="2597680"/>
              <a:ext cx="975599" cy="58251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Cathode</a:t>
              </a:r>
              <a:b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plate</a:t>
              </a:r>
            </a:p>
          </p:txBody>
        </p:sp>
        <p:cxnSp>
          <p:nvCxnSpPr>
            <p:cNvPr id="9" name="直線コネクタ 8"/>
            <p:cNvCxnSpPr/>
            <p:nvPr/>
          </p:nvCxnSpPr>
          <p:spPr>
            <a:xfrm flipV="1">
              <a:off x="1547664" y="1268760"/>
              <a:ext cx="0" cy="792088"/>
            </a:xfrm>
            <a:prstGeom prst="line">
              <a:avLst/>
            </a:prstGeom>
            <a:ln w="44450">
              <a:solidFill>
                <a:srgbClr val="EB03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1547664" y="1268760"/>
              <a:ext cx="432048" cy="0"/>
            </a:xfrm>
            <a:prstGeom prst="line">
              <a:avLst/>
            </a:prstGeom>
            <a:ln w="44450">
              <a:solidFill>
                <a:srgbClr val="EB03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2123728" y="1268760"/>
              <a:ext cx="1080120" cy="0"/>
            </a:xfrm>
            <a:prstGeom prst="line">
              <a:avLst/>
            </a:prstGeom>
            <a:ln w="44450">
              <a:solidFill>
                <a:srgbClr val="EB03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3203848" y="1268760"/>
              <a:ext cx="0" cy="3240360"/>
            </a:xfrm>
            <a:prstGeom prst="line">
              <a:avLst/>
            </a:prstGeom>
            <a:ln w="44450">
              <a:solidFill>
                <a:srgbClr val="EB03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2123728" y="980728"/>
              <a:ext cx="0" cy="684076"/>
            </a:xfrm>
            <a:prstGeom prst="line">
              <a:avLst/>
            </a:prstGeom>
            <a:ln w="44450">
              <a:solidFill>
                <a:srgbClr val="EB03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1979712" y="1124744"/>
              <a:ext cx="0" cy="360040"/>
            </a:xfrm>
            <a:prstGeom prst="line">
              <a:avLst/>
            </a:prstGeom>
            <a:ln w="44450">
              <a:solidFill>
                <a:srgbClr val="EB03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1397831" y="5261719"/>
              <a:ext cx="735233" cy="58251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Anode</a:t>
              </a:r>
              <a:b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pot</a:t>
              </a: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flipH="1" flipV="1">
              <a:off x="2269906" y="4747891"/>
              <a:ext cx="1039664" cy="57606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2438344" y="5393300"/>
              <a:ext cx="1575097" cy="614880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Stirring </a:t>
              </a:r>
              <a:r>
                <a:rPr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using </a:t>
              </a:r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a stirrer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3909096" y="3702132"/>
            <a:ext cx="51336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Dip a steel plate into the paint pot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Apply voltage up to 270 V between the plate and pot.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 time-histories of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pplied voltage,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urrent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ilm thickness.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146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iccm2018-sfem-ed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61606</TotalTime>
  <Words>955</Words>
  <Application>Microsoft Office PowerPoint</Application>
  <PresentationFormat>画面に合わせる (4:3)</PresentationFormat>
  <Paragraphs>291</Paragraphs>
  <Slides>32</Slides>
  <Notes>32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44" baseType="lpstr">
      <vt:lpstr>Arial Unicode MS</vt:lpstr>
      <vt:lpstr>HGPｺﾞｼｯｸM</vt:lpstr>
      <vt:lpstr>ＭＳ Ｐゴシック</vt:lpstr>
      <vt:lpstr>ＭＳ Ｐゴシック</vt:lpstr>
      <vt:lpstr>游ゴシック</vt:lpstr>
      <vt:lpstr>Arial</vt:lpstr>
      <vt:lpstr>Calibri</vt:lpstr>
      <vt:lpstr>Cambria Math</vt:lpstr>
      <vt:lpstr>Century</vt:lpstr>
      <vt:lpstr>Comic Sans MS</vt:lpstr>
      <vt:lpstr>Wingdings</vt:lpstr>
      <vt:lpstr>デザインの設定</vt:lpstr>
      <vt:lpstr>Electrodeposition Simulation with  Edge-based Smoothed Finite Element Method using 4-node Tetrahedral Elements for Complex Car Body Shapes</vt:lpstr>
      <vt:lpstr>What is electrodeposition (ED) ? </vt:lpstr>
      <vt:lpstr>Mechanism of Electrodeposition</vt:lpstr>
      <vt:lpstr>How to Develop an ED Simulator</vt:lpstr>
      <vt:lpstr>Two Issues in Previous Studies</vt:lpstr>
      <vt:lpstr>Objective</vt:lpstr>
      <vt:lpstr>Our New Lab Experiment Method</vt:lpstr>
      <vt:lpstr>Outline of the One-Plate Test</vt:lpstr>
      <vt:lpstr>Outline of the One-Plate Test</vt:lpstr>
      <vt:lpstr>Our New Lab Experiment Method</vt:lpstr>
      <vt:lpstr>Our New Lab Experiment Method</vt:lpstr>
      <vt:lpstr>Our New ED Boundary Model</vt:lpstr>
      <vt:lpstr>Our ED Boundary Model</vt:lpstr>
      <vt:lpstr>Procedure to Identify Film Growth Model</vt:lpstr>
      <vt:lpstr>Procedure to Identify Film Resistance Model</vt:lpstr>
      <vt:lpstr>Our S-FEM Code for ED Simulation</vt:lpstr>
      <vt:lpstr>Our S-FEM Code for ED Simulation</vt:lpstr>
      <vt:lpstr>Our S-FEM Code for ED Simulation</vt:lpstr>
      <vt:lpstr>Validation &amp; Demonstration Results</vt:lpstr>
      <vt:lpstr>One-plate Test</vt:lpstr>
      <vt:lpstr>One-plate Test</vt:lpstr>
      <vt:lpstr>4-Plate BOX Test</vt:lpstr>
      <vt:lpstr>4-Plate BOX Test</vt:lpstr>
      <vt:lpstr>Carbody Analysis (Outline)</vt:lpstr>
      <vt:lpstr>Carbody Analysis (Film Thickness)</vt:lpstr>
      <vt:lpstr>Carbody Analysis (Surface Potential)</vt:lpstr>
      <vt:lpstr>Carbody Analysis (Current Density)</vt:lpstr>
      <vt:lpstr>Summary</vt:lpstr>
      <vt:lpstr>Summary</vt:lpstr>
      <vt:lpstr>PowerPoint プレゼンテーション</vt:lpstr>
      <vt:lpstr>Photos of ED process line</vt:lpstr>
      <vt:lpstr>Film Resistance Model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iccm2018-sfem-ed</dc:title>
  <dc:creator>Yuki ONISHI</dc:creator>
  <cp:lastModifiedBy>yuki</cp:lastModifiedBy>
  <cp:revision>2683</cp:revision>
  <cp:lastPrinted>2012-03-06T10:21:50Z</cp:lastPrinted>
  <dcterms:created xsi:type="dcterms:W3CDTF">2007-11-22T18:02:40Z</dcterms:created>
  <dcterms:modified xsi:type="dcterms:W3CDTF">2018-08-13T09:03:44Z</dcterms:modified>
</cp:coreProperties>
</file>