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469" r:id="rId2"/>
    <p:sldId id="756" r:id="rId3"/>
    <p:sldId id="757" r:id="rId4"/>
    <p:sldId id="721" r:id="rId5"/>
    <p:sldId id="759" r:id="rId6"/>
    <p:sldId id="481" r:id="rId7"/>
    <p:sldId id="766" r:id="rId8"/>
    <p:sldId id="871" r:id="rId9"/>
    <p:sldId id="850" r:id="rId10"/>
    <p:sldId id="851" r:id="rId11"/>
    <p:sldId id="852" r:id="rId12"/>
    <p:sldId id="853" r:id="rId13"/>
    <p:sldId id="872" r:id="rId14"/>
    <p:sldId id="854" r:id="rId15"/>
    <p:sldId id="829" r:id="rId16"/>
    <p:sldId id="856" r:id="rId17"/>
    <p:sldId id="858" r:id="rId18"/>
    <p:sldId id="857" r:id="rId19"/>
    <p:sldId id="859" r:id="rId20"/>
    <p:sldId id="860" r:id="rId21"/>
    <p:sldId id="861" r:id="rId22"/>
    <p:sldId id="862" r:id="rId23"/>
    <p:sldId id="855" r:id="rId24"/>
    <p:sldId id="864" r:id="rId25"/>
    <p:sldId id="865" r:id="rId26"/>
    <p:sldId id="866" r:id="rId27"/>
    <p:sldId id="869" r:id="rId28"/>
    <p:sldId id="683" r:id="rId29"/>
    <p:sldId id="682" r:id="rId30"/>
  </p:sldIdLst>
  <p:sldSz cx="9144000" cy="6858000" type="screen4x3"/>
  <p:notesSz cx="9971088" cy="6823075"/>
  <p:custDataLst>
    <p:tags r:id="rId3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CC"/>
    <a:srgbClr val="4DFFC4"/>
    <a:srgbClr val="008000"/>
    <a:srgbClr val="FF9900"/>
    <a:srgbClr val="00CC88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88252" autoAdjust="0"/>
  </p:normalViewPr>
  <p:slideViewPr>
    <p:cSldViewPr>
      <p:cViewPr varScale="1">
        <p:scale>
          <a:sx n="87" d="100"/>
          <a:sy n="87" d="100"/>
        </p:scale>
        <p:origin x="2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2018/8/13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2018/8/13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1177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2595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493254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8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ICCM2018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avi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520788"/>
            <a:ext cx="9144000" cy="2870212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accent6"/>
                </a:solidFill>
              </a:rPr>
              <a:t>Selective </a:t>
            </a:r>
            <a:r>
              <a:rPr lang="en-US" altLang="ja-JP" sz="3600" dirty="0">
                <a:solidFill>
                  <a:schemeClr val="accent6"/>
                </a:solidFill>
              </a:rPr>
              <a:t>cell-based </a:t>
            </a:r>
            <a:r>
              <a:rPr lang="en-US" altLang="ja-JP" sz="3600" dirty="0">
                <a:solidFill>
                  <a:srgbClr val="0070C0"/>
                </a:solidFill>
              </a:rPr>
              <a:t>smoothed finite element </a:t>
            </a:r>
            <a:r>
              <a:rPr lang="en-US" altLang="ja-JP" sz="3600" dirty="0" smtClean="0">
                <a:solidFill>
                  <a:srgbClr val="0070C0"/>
                </a:solidFill>
              </a:rPr>
              <a:t>method</a:t>
            </a:r>
            <a:r>
              <a:rPr lang="en-US" altLang="ja-JP" sz="3600" dirty="0" smtClean="0">
                <a:solidFill>
                  <a:schemeClr val="accent6"/>
                </a:solidFill>
              </a:rPr>
              <a:t> using </a:t>
            </a:r>
            <a:r>
              <a:rPr lang="en-US" altLang="ja-JP" sz="3600" dirty="0">
                <a:solidFill>
                  <a:schemeClr val="accent6"/>
                </a:solidFill>
              </a:rPr>
              <a:t>10-node tetrahedral </a:t>
            </a:r>
            <a:r>
              <a:rPr lang="en-US" altLang="ja-JP" sz="3600" dirty="0" smtClean="0">
                <a:solidFill>
                  <a:schemeClr val="accent6"/>
                </a:solidFill>
              </a:rPr>
              <a:t>elements </a:t>
            </a:r>
            <a:br>
              <a:rPr lang="en-US" altLang="ja-JP" sz="3600" dirty="0" smtClean="0">
                <a:solidFill>
                  <a:schemeClr val="accent6"/>
                </a:solidFill>
              </a:rPr>
            </a:br>
            <a:r>
              <a:rPr lang="en-US" altLang="ja-JP" sz="3600" dirty="0" smtClean="0">
                <a:solidFill>
                  <a:schemeClr val="accent6"/>
                </a:solidFill>
              </a:rPr>
              <a:t>for </a:t>
            </a:r>
            <a:r>
              <a:rPr lang="en-US" altLang="ja-JP" sz="3600" dirty="0">
                <a:solidFill>
                  <a:schemeClr val="accent6"/>
                </a:solidFill>
              </a:rPr>
              <a:t>large </a:t>
            </a:r>
            <a:r>
              <a:rPr lang="en-US" altLang="ja-JP" sz="3600" dirty="0" smtClean="0">
                <a:solidFill>
                  <a:schemeClr val="accent6"/>
                </a:solidFill>
              </a:rPr>
              <a:t>deformation </a:t>
            </a:r>
            <a:br>
              <a:rPr lang="en-US" altLang="ja-JP" sz="3600" dirty="0" smtClean="0">
                <a:solidFill>
                  <a:schemeClr val="accent6"/>
                </a:solidFill>
              </a:rPr>
            </a:br>
            <a:r>
              <a:rPr lang="en-US" altLang="ja-JP" sz="3600" dirty="0" smtClean="0">
                <a:solidFill>
                  <a:schemeClr val="accent6"/>
                </a:solidFill>
              </a:rPr>
              <a:t>of </a:t>
            </a:r>
            <a:r>
              <a:rPr lang="en-US" altLang="ja-JP" sz="3600" dirty="0">
                <a:solidFill>
                  <a:schemeClr val="accent6"/>
                </a:solidFill>
              </a:rPr>
              <a:t>nearly incompressible </a:t>
            </a:r>
            <a:r>
              <a:rPr lang="en-US" altLang="ja-JP" sz="3600" dirty="0" smtClean="0">
                <a:solidFill>
                  <a:schemeClr val="accent6"/>
                </a:solidFill>
              </a:rPr>
              <a:t>solids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391000"/>
            <a:ext cx="6400800" cy="874204"/>
          </a:xfrm>
        </p:spPr>
        <p:txBody>
          <a:bodyPr anchor="b"/>
          <a:lstStyle/>
          <a:p>
            <a:r>
              <a:rPr lang="en-US" altLang="zh-TW" b="1" u="sng" dirty="0" smtClean="0"/>
              <a:t>Yuki ONISHI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>Tokyo Institute of Technology, Japan</a:t>
            </a:r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(2) </a:t>
            </a:r>
            <a:r>
              <a:rPr kumimoji="1" lang="en-US" altLang="ja-JP" dirty="0" err="1" smtClean="0"/>
              <a:t>Deviatoric</a:t>
            </a:r>
            <a:r>
              <a:rPr kumimoji="1" lang="en-US" altLang="ja-JP" dirty="0" smtClean="0"/>
              <a:t> </a:t>
            </a:r>
            <a:r>
              <a:rPr lang="en-US" altLang="ja-JP" dirty="0"/>
              <a:t>S</a:t>
            </a:r>
            <a:r>
              <a:rPr kumimoji="1" lang="en-US" altLang="ja-JP" dirty="0" smtClean="0"/>
              <a:t>train </a:t>
            </a:r>
            <a:r>
              <a:rPr lang="en-US" altLang="ja-JP" dirty="0"/>
              <a:t>S</a:t>
            </a:r>
            <a:r>
              <a:rPr kumimoji="1" lang="en-US" altLang="ja-JP" dirty="0" smtClean="0"/>
              <a:t>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 smtClean="0"/>
          </a:p>
          <a:p>
            <a:r>
              <a:rPr lang="en-US" altLang="ja-JP" sz="2400" dirty="0" smtClean="0"/>
              <a:t>Perform strain smoothing in the manner of  </a:t>
            </a:r>
            <a:r>
              <a:rPr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(i.e., average dev. strains of sub-elements at edges).  Then…</a:t>
            </a:r>
            <a:br>
              <a:rPr lang="en-US" altLang="ja-JP" sz="2400" dirty="0" smtClean="0"/>
            </a:b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59036"/>
            <a:ext cx="4968552" cy="43061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990" y="782934"/>
            <a:ext cx="2848857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T4 sub-elements cause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shear locking and thus</a:t>
            </a:r>
          </a:p>
          <a:p>
            <a:r>
              <a:rPr kumimoji="1"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smoothing</a:t>
            </a:r>
            <a:r>
              <a:rPr kumimoji="1" lang="en-US" altLang="ja-JP" sz="2000" dirty="0" smtClean="0"/>
              <a:t> is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necessary.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37961" y="4329100"/>
            <a:ext cx="24929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From 12 sub-elements</a:t>
            </a:r>
            <a:br>
              <a:rPr kumimoji="1" lang="en-US" altLang="ja-JP" dirty="0" smtClean="0"/>
            </a:br>
            <a:r>
              <a:rPr kumimoji="1" lang="en-US" altLang="ja-JP" dirty="0" smtClean="0"/>
              <a:t>to 30 edges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33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(2) </a:t>
            </a:r>
            <a:r>
              <a:rPr lang="en-US" altLang="ja-JP" dirty="0" err="1" smtClean="0"/>
              <a:t>Deviatoric</a:t>
            </a:r>
            <a:r>
              <a:rPr lang="en-US" altLang="ja-JP" dirty="0" smtClean="0"/>
              <a:t> </a:t>
            </a:r>
            <a:r>
              <a:rPr lang="en-US" altLang="ja-JP" dirty="0"/>
              <a:t>S</a:t>
            </a:r>
            <a:r>
              <a:rPr lang="en-US" altLang="ja-JP" dirty="0" smtClean="0"/>
              <a:t>train Smoothing</a:t>
            </a:r>
            <a:br>
              <a:rPr lang="en-US" altLang="ja-JP" dirty="0" smtClean="0"/>
            </a:br>
            <a:r>
              <a:rPr lang="en-US" altLang="ja-JP" dirty="0" smtClean="0"/>
              <a:t>								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Perform one more strain smoothing in the reverse direction</a:t>
            </a:r>
            <a:br>
              <a:rPr lang="en-US" altLang="ja-JP" sz="2400" dirty="0" smtClean="0"/>
            </a:br>
            <a:r>
              <a:rPr lang="en-US" altLang="ja-JP" sz="2400" dirty="0" smtClean="0"/>
              <a:t>(i.e., average dev. strains of edges at sub-elements), which is</a:t>
            </a:r>
            <a:br>
              <a:rPr lang="en-US" altLang="ja-JP" sz="2400" dirty="0" smtClean="0"/>
            </a:br>
            <a:r>
              <a:rPr lang="en-US" altLang="ja-JP" sz="2400" dirty="0" smtClean="0"/>
              <a:t>so to speak </a:t>
            </a:r>
            <a:r>
              <a:rPr lang="en-US" altLang="ja-JP" sz="2400" dirty="0" smtClean="0">
                <a:solidFill>
                  <a:srgbClr val="FF0000"/>
                </a:solidFill>
              </a:rPr>
              <a:t>(ES-FEM)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70223"/>
            <a:ext cx="5112568" cy="443098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989" y="690563"/>
            <a:ext cx="344289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ES-FEM does not smooth</a:t>
            </a:r>
            <a:br>
              <a:rPr lang="en-US" altLang="ja-JP" sz="2000" dirty="0" smtClean="0"/>
            </a:br>
            <a:r>
              <a:rPr lang="en-US" altLang="ja-JP" sz="2000" dirty="0" smtClean="0"/>
              <a:t>the strain at frame edges.</a:t>
            </a:r>
            <a:br>
              <a:rPr lang="en-US" altLang="ja-JP" sz="2000" dirty="0" smtClean="0"/>
            </a:br>
            <a:r>
              <a:rPr lang="en-US" altLang="ja-JP" sz="2000" dirty="0"/>
              <a:t>T</a:t>
            </a:r>
            <a:r>
              <a:rPr lang="en-US" altLang="ja-JP" sz="2000" dirty="0" smtClean="0"/>
              <a:t>hus </a:t>
            </a: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more smoothing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is necessary.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11087" y="4329100"/>
            <a:ext cx="21467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From 30 edges</a:t>
            </a:r>
            <a:br>
              <a:rPr kumimoji="1" lang="en-US" altLang="ja-JP" dirty="0" smtClean="0"/>
            </a:br>
            <a:r>
              <a:rPr kumimoji="1" lang="en-US" altLang="ja-JP" dirty="0" smtClean="0"/>
              <a:t>to 12 sub-elements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02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(3) Volumetric </a:t>
            </a:r>
            <a:r>
              <a:rPr lang="en-US" altLang="ja-JP" dirty="0"/>
              <a:t>S</a:t>
            </a:r>
            <a:r>
              <a:rPr lang="en-US" altLang="ja-JP" dirty="0" smtClean="0"/>
              <a:t>train Smoothing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 smtClean="0"/>
          </a:p>
          <a:p>
            <a:r>
              <a:rPr lang="en-US" altLang="ja-JP" sz="2400" dirty="0" smtClean="0"/>
              <a:t>Treat the </a:t>
            </a:r>
            <a:r>
              <a:rPr lang="en-US" altLang="ja-JP" sz="2400" dirty="0" smtClean="0">
                <a:solidFill>
                  <a:srgbClr val="0000CC"/>
                </a:solidFill>
              </a:rPr>
              <a:t>overall mean</a:t>
            </a:r>
            <a:r>
              <a:rPr lang="en-US" altLang="ja-JP" sz="2400" dirty="0" smtClean="0"/>
              <a:t> vol. strain of all sub-elements </a:t>
            </a:r>
            <a:br>
              <a:rPr lang="en-US" altLang="ja-JP" sz="2400" dirty="0" smtClean="0"/>
            </a:br>
            <a:r>
              <a:rPr lang="en-US" altLang="ja-JP" sz="2400" dirty="0" smtClean="0"/>
              <a:t>as the uniform element vol. strain (i.e., same approach as SRI elements).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829419"/>
            <a:ext cx="5076564" cy="439978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990" y="782934"/>
            <a:ext cx="253466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The </a:t>
            </a:r>
            <a:r>
              <a:rPr lang="en-US" altLang="ja-JP" sz="2000" dirty="0" smtClean="0"/>
              <a:t>spatial order of </a:t>
            </a:r>
            <a:br>
              <a:rPr lang="en-US" altLang="ja-JP" sz="2000" dirty="0" smtClean="0"/>
            </a:br>
            <a:r>
              <a:rPr lang="en-US" altLang="ja-JP" sz="2000" dirty="0" smtClean="0"/>
              <a:t>v</a:t>
            </a:r>
            <a:r>
              <a:rPr kumimoji="1" lang="en-US" altLang="ja-JP" sz="2000" dirty="0" smtClean="0"/>
              <a:t>ol. strain should be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lower than that of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dev. </a:t>
            </a:r>
            <a:r>
              <a:rPr lang="en-US" altLang="ja-JP" sz="2000" dirty="0"/>
              <a:t>s</a:t>
            </a:r>
            <a:r>
              <a:rPr kumimoji="1" lang="en-US" altLang="ja-JP" sz="2000" dirty="0" smtClean="0"/>
              <a:t>train to avoid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volumetric locking.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167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(4) Combining with SRI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kumimoji="1" lang="en-US" altLang="ja-JP" sz="2400" dirty="0" smtClean="0"/>
              </a:p>
              <a:p>
                <a:r>
                  <a:rPr lang="en-US" altLang="ja-JP" sz="2400" dirty="0" smtClean="0"/>
                  <a:t>Apply 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SRI</a:t>
                </a:r>
                <a:r>
                  <a:rPr lang="en-US" altLang="ja-JP" sz="2400" dirty="0" smtClean="0"/>
                  <a:t> method to combine the Dev. &amp; Vol. parts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obtain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2" y="3002024"/>
            <a:ext cx="2700300" cy="23403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35" y="657225"/>
            <a:ext cx="2707357" cy="23464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9572" y="862217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Deviatoric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9572" y="3158092"/>
            <a:ext cx="138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Volumetric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670976" y="3104964"/>
            <a:ext cx="1214980" cy="9220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 rot="7724393">
            <a:off x="3578361" y="3597513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2800" dirty="0" smtClean="0"/>
                  <a:t>I</a:t>
                </a:r>
                <a:r>
                  <a:rPr kumimoji="1" lang="en-US" altLang="ja-JP" sz="2800" dirty="0" smtClean="0"/>
                  <a:t>nternal force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ja-JP" sz="2800" b="0" dirty="0" smtClean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sz="2800" dirty="0" smtClean="0"/>
                  <a:t>Stiffness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800" dirty="0" smtClean="0"/>
                  <a:t> 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blipFill>
                <a:blip r:embed="rId5"/>
                <a:stretch>
                  <a:fillRect l="-2833" t="-4242" b="-1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 rot="13731444">
            <a:off x="3578360" y="2462180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8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400" dirty="0" smtClean="0"/>
              <a:t>Flowchart of </a:t>
            </a:r>
            <a:r>
              <a:rPr kumimoji="1" lang="en-US" altLang="ja-JP" sz="4400" dirty="0" err="1" smtClean="0">
                <a:solidFill>
                  <a:srgbClr val="008000"/>
                </a:solidFill>
              </a:rPr>
              <a:t>SelectiveCS</a:t>
            </a:r>
            <a:r>
              <a:rPr kumimoji="1" lang="en-US" altLang="ja-JP" sz="4400" dirty="0" smtClean="0">
                <a:solidFill>
                  <a:srgbClr val="008000"/>
                </a:solidFill>
              </a:rPr>
              <a:t>-FEM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コンテンツ プレースホルダー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5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49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8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0486" y="4449306"/>
            <a:ext cx="24096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(1) Subdivision with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 dummy node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9634" y="3064894"/>
            <a:ext cx="64317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(2) Dev. strain smoothing with edges and sub-elements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30758" y="5889301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(3) Vol. strain smoothing with all sub-elements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blipFill>
                <a:blip r:embed="rId6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>
          <a:xfrm flipV="1">
            <a:off x="2073241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690333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676958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0" idx="3"/>
          </p:cNvCxnSpPr>
          <p:nvPr/>
        </p:nvCxnSpPr>
        <p:spPr>
          <a:xfrm>
            <a:off x="6427410" y="4463896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 rot="19609238">
            <a:off x="1842511" y="20574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ES-FEM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21300" y="159851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(ES-FEM)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 rot="1570784">
            <a:off x="2644145" y="4433113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Overall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mean</a:t>
            </a:r>
          </a:p>
        </p:txBody>
      </p:sp>
      <p:sp>
        <p:nvSpPr>
          <p:cNvPr id="20" name="正方形/長方形 19"/>
          <p:cNvSpPr/>
          <p:nvPr/>
        </p:nvSpPr>
        <p:spPr>
          <a:xfrm rot="5400000">
            <a:off x="5948744" y="3915940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470077" y="442217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2702751">
            <a:off x="6403573" y="425667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39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  <a:endParaRPr lang="en-US" altLang="ja-JP" sz="4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 smtClean="0"/>
              </a:p>
              <a:p>
                <a:r>
                  <a:rPr lang="en-US" altLang="ja-JP" sz="2800" dirty="0" smtClean="0"/>
                  <a:t>Enforce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 smtClean="0"/>
                  <a:t>on the top face.</a:t>
                </a: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Compare results with ABAQUS T10 hybrid elements </a:t>
                </a:r>
                <a:r>
                  <a:rPr lang="en-US" altLang="ja-JP" sz="2400" dirty="0" smtClean="0"/>
                  <a:t>(C3D10H, C3D10MH, C3D10HS) </a:t>
                </a:r>
                <a:r>
                  <a:rPr lang="en-US" altLang="ja-JP" sz="2800" dirty="0" smtClean="0"/>
                  <a:t>using the same mesh.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310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Convergence</a:t>
            </a:r>
            <a:br>
              <a:rPr lang="en-US" altLang="ja-JP" sz="2000" dirty="0" smtClean="0"/>
            </a:br>
            <a:r>
              <a:rPr lang="en-US" altLang="ja-JP" sz="2000" dirty="0" smtClean="0"/>
              <a:t>failure at</a:t>
            </a:r>
            <a:r>
              <a:rPr lang="en-US" altLang="ja-JP" sz="2000" dirty="0"/>
              <a:t> </a:t>
            </a:r>
            <a:r>
              <a:rPr lang="en-US" altLang="ja-JP" sz="2000" b="1" u="sng" dirty="0" smtClean="0"/>
              <a:t>24%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Unnaturally</a:t>
            </a:r>
            <a:br>
              <a:rPr lang="en-US" altLang="ja-JP" sz="2000" dirty="0" smtClean="0"/>
            </a:br>
            <a:r>
              <a:rPr lang="en-US" altLang="ja-JP" sz="2000" dirty="0" smtClean="0"/>
              <a:t>oscillating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distributions</a:t>
            </a:r>
            <a:br>
              <a:rPr lang="en-US" altLang="ja-JP" sz="2000" dirty="0" smtClean="0"/>
            </a:br>
            <a:r>
              <a:rPr lang="en-US" altLang="ja-JP" sz="2000" dirty="0" smtClean="0"/>
              <a:t>are obtained</a:t>
            </a:r>
            <a:br>
              <a:rPr lang="en-US" altLang="ja-JP" sz="2000" dirty="0" smtClean="0"/>
            </a:br>
            <a:r>
              <a:rPr lang="en-US" altLang="ja-JP" sz="2000" dirty="0" smtClean="0"/>
              <a:t>around</a:t>
            </a:r>
            <a:br>
              <a:rPr lang="en-US" altLang="ja-JP" sz="2000" dirty="0" smtClean="0"/>
            </a:br>
            <a:r>
              <a:rPr lang="en-US" altLang="ja-JP" sz="2000" dirty="0" smtClean="0"/>
              <a:t>the rim.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3474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Convergence</a:t>
            </a:r>
            <a:br>
              <a:rPr lang="en-US" altLang="ja-JP" sz="2000" dirty="0" smtClean="0"/>
            </a:br>
            <a:r>
              <a:rPr lang="en-US" altLang="ja-JP" sz="2000" dirty="0" smtClean="0"/>
              <a:t>failure at</a:t>
            </a:r>
            <a:r>
              <a:rPr lang="en-US" altLang="ja-JP" sz="2000" dirty="0"/>
              <a:t> </a:t>
            </a:r>
            <a:r>
              <a:rPr lang="en-US" altLang="ja-JP" sz="2000" b="1" u="sng" dirty="0" smtClean="0"/>
              <a:t>47%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compression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9719" y="4581128"/>
            <a:ext cx="193830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  <a:br>
              <a:rPr lang="en-US" altLang="ja-JP" sz="2000" dirty="0" smtClean="0"/>
            </a:br>
            <a:r>
              <a:rPr lang="en-US" altLang="ja-JP" sz="2000" dirty="0" smtClean="0"/>
              <a:t>distributions</a:t>
            </a:r>
          </a:p>
          <a:p>
            <a:pPr algn="ctr"/>
            <a:r>
              <a:rPr lang="en-US" altLang="ja-JP" sz="2000" dirty="0" smtClean="0"/>
              <a:t>are obtained</a:t>
            </a:r>
            <a:br>
              <a:rPr lang="en-US" altLang="ja-JP" sz="2000" dirty="0" smtClean="0"/>
            </a:br>
            <a:r>
              <a:rPr lang="en-US" altLang="ja-JP" sz="2000" dirty="0" smtClean="0"/>
              <a:t>except around</a:t>
            </a:r>
            <a:br>
              <a:rPr lang="en-US" altLang="ja-JP" sz="2000" dirty="0" smtClean="0"/>
            </a:br>
            <a:r>
              <a:rPr lang="en-US" altLang="ja-JP" sz="2000" dirty="0" smtClean="0"/>
              <a:t>the rim.</a:t>
            </a:r>
            <a:endParaRPr kumimoji="1" lang="ja-JP" altLang="en-US" sz="2000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651"/>
          <a:stretch/>
        </p:blipFill>
        <p:spPr>
          <a:xfrm>
            <a:off x="2195736" y="657225"/>
            <a:ext cx="5364596" cy="57404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678042" y="3753036"/>
            <a:ext cx="1383712" cy="255454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The 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present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element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/>
              <a:t>is more</a:t>
            </a:r>
            <a:br>
              <a:rPr lang="en-US" altLang="ja-JP" sz="2000" dirty="0" smtClean="0"/>
            </a:br>
            <a:r>
              <a:rPr lang="en-US" altLang="ja-JP" sz="2000" b="1" dirty="0" smtClean="0"/>
              <a:t>stable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than</a:t>
            </a:r>
            <a:br>
              <a:rPr lang="en-US" altLang="ja-JP" sz="2000" dirty="0" smtClean="0"/>
            </a:br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402" y="4288912"/>
            <a:ext cx="1696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All results are similar to each other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 smtClean="0"/>
                  <a:t>Solve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hyper large deformation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analyses accurately and stably.</a:t>
                </a:r>
              </a:p>
              <a:p>
                <a:pPr lvl="0"/>
                <a:r>
                  <a:rPr lang="en-US" altLang="ja-JP" sz="2800" dirty="0" smtClean="0"/>
                  <a:t>Treat complex geometries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with </a:t>
                </a:r>
                <a:r>
                  <a:rPr lang="en-US" altLang="ja-JP" sz="2800" b="1" dirty="0" smtClean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 smtClean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 smtClean="0"/>
                  <a:t>Consider </a:t>
                </a:r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 smtClean="0"/>
                  <a:t>Handle </a:t>
                </a:r>
                <a:r>
                  <a:rPr lang="en-US" altLang="ja-JP" sz="2800" b="1" dirty="0" smtClean="0"/>
                  <a:t>auto re-meshing</a:t>
                </a:r>
                <a:r>
                  <a:rPr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99" y="4288912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All results are similar to each other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99" y="4288912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9900"/>
                </a:solidFill>
              </a:rPr>
              <a:t>ABAQUS</a:t>
            </a:r>
            <a:br>
              <a:rPr lang="en-US" altLang="ja-JP" sz="2000" dirty="0" smtClean="0">
                <a:solidFill>
                  <a:srgbClr val="FF9900"/>
                </a:solidFill>
              </a:rPr>
            </a:br>
            <a:r>
              <a:rPr lang="en-US" altLang="ja-JP" sz="2000" dirty="0" smtClean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 C3D10H and C3D10HS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44824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yperelastic</a:t>
            </a:r>
            <a:r>
              <a:rPr lang="en-US" altLang="ja-JP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at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60831" y="5123509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</a:rPr>
              <a:t>SelectiveCS-FEM-T10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33534" y="5123509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6"/>
                </a:solidFill>
              </a:rPr>
              <a:t>ABAQUS</a:t>
            </a:r>
            <a:r>
              <a:rPr lang="ja-JP" altLang="en-US" sz="2000" dirty="0">
                <a:solidFill>
                  <a:schemeClr val="accent6"/>
                </a:solidFill>
              </a:rPr>
              <a:t> </a:t>
            </a:r>
            <a:r>
              <a:rPr lang="en-US" altLang="ja-JP" sz="2000" dirty="0" smtClean="0">
                <a:solidFill>
                  <a:schemeClr val="accent6"/>
                </a:solidFill>
              </a:rPr>
              <a:t>C3D8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7436" y="5523619"/>
            <a:ext cx="8435322" cy="830997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The present element has competitive accuracy and stability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as much as H8-SRI element.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3" y="1041287"/>
            <a:ext cx="4244137" cy="40822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041287"/>
            <a:ext cx="3921120" cy="40822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89108" y="657225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# of nodes are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about 60k in both.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04798" y="1556792"/>
            <a:ext cx="90281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Conv.</a:t>
            </a:r>
            <a:br>
              <a:rPr kumimoji="1" lang="en-US" altLang="ja-JP" dirty="0" smtClean="0"/>
            </a:br>
            <a:r>
              <a:rPr kumimoji="1" lang="en-US" altLang="ja-JP" dirty="0" smtClean="0"/>
              <a:t>failure</a:t>
            </a:r>
          </a:p>
          <a:p>
            <a:pPr algn="ctr"/>
            <a:r>
              <a:rPr lang="en-US" altLang="ja-JP" dirty="0"/>
              <a:t>a</a:t>
            </a:r>
            <a:r>
              <a:rPr kumimoji="1" lang="en-US" altLang="ja-JP" dirty="0" smtClean="0"/>
              <a:t>t 50%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73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latin typeface="+mj-lt"/>
              </a:rPr>
              <a:t>Implementation 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  <a:r>
              <a:rPr lang="en-US" altLang="ja-JP" sz="4000" dirty="0">
                <a:solidFill>
                  <a:srgbClr val="008000"/>
                </a:solidFill>
                <a:latin typeface="+mj-lt"/>
              </a:rPr>
              <a:t/>
            </a:r>
            <a:br>
              <a:rPr lang="en-US" altLang="ja-JP" sz="4000" dirty="0">
                <a:solidFill>
                  <a:srgbClr val="008000"/>
                </a:solidFill>
                <a:latin typeface="+mj-lt"/>
              </a:rPr>
            </a:br>
            <a:r>
              <a:rPr lang="en-US" altLang="ja-JP" sz="4000" dirty="0" smtClean="0">
                <a:latin typeface="+mj-lt"/>
              </a:rPr>
              <a:t>into ABAQUS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05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Brief of</a:t>
            </a:r>
            <a:r>
              <a:rPr kumimoji="1" lang="en-US" altLang="ja-JP" dirty="0" smtClean="0"/>
              <a:t>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ABAQUS has functionality of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sz="2800" dirty="0" smtClean="0"/>
              <a:t>ser-defined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el</a:t>
            </a:r>
            <a:r>
              <a:rPr kumimoji="1" lang="en-US" altLang="ja-JP" sz="2800" dirty="0" smtClean="0"/>
              <a:t>ement” (simply called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UEL</a:t>
            </a:r>
            <a:r>
              <a:rPr kumimoji="1" lang="en-US" altLang="ja-JP" sz="2800" dirty="0" smtClean="0"/>
              <a:t>”).</a:t>
            </a:r>
          </a:p>
          <a:p>
            <a:r>
              <a:rPr lang="en-US" altLang="ja-JP" sz="2800" dirty="0" smtClean="0"/>
              <a:t>UEL is usually written in Fortran77, but in fact it can be written in </a:t>
            </a:r>
            <a:r>
              <a:rPr lang="en-US" altLang="ja-JP" sz="2800" dirty="0" smtClean="0">
                <a:solidFill>
                  <a:srgbClr val="0000CC"/>
                </a:solidFill>
              </a:rPr>
              <a:t>Fortran90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Coding a subroutine named “UEL”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and compiling it, one can execute ABAQUS </a:t>
            </a:r>
            <a:br>
              <a:rPr lang="en-US" altLang="ja-JP" sz="2800" dirty="0" smtClean="0"/>
            </a:br>
            <a:r>
              <a:rPr lang="en-US" altLang="ja-JP" sz="2800" dirty="0" smtClean="0"/>
              <a:t>using one’s own element:</a:t>
            </a:r>
          </a:p>
          <a:p>
            <a:pPr marL="0" indent="0" algn="ctr">
              <a:buNone/>
            </a:pPr>
            <a:r>
              <a:rPr lang="en-US" altLang="ja-JP" sz="2800" dirty="0" smtClean="0">
                <a:solidFill>
                  <a:srgbClr val="008000"/>
                </a:solidFill>
              </a:rPr>
              <a:t>%  </a:t>
            </a:r>
            <a:r>
              <a:rPr lang="en-US" altLang="ja-JP" sz="2800" dirty="0" err="1" smtClean="0">
                <a:solidFill>
                  <a:srgbClr val="008000"/>
                </a:solidFill>
              </a:rPr>
              <a:t>abaqus</a:t>
            </a:r>
            <a:r>
              <a:rPr lang="en-US" altLang="ja-JP" sz="2800" dirty="0" smtClean="0">
                <a:solidFill>
                  <a:srgbClr val="008000"/>
                </a:solidFill>
              </a:rPr>
              <a:t>   job=test   user=</a:t>
            </a:r>
            <a:r>
              <a:rPr lang="en-US" altLang="ja-JP" sz="2800" dirty="0" err="1" smtClean="0">
                <a:solidFill>
                  <a:srgbClr val="008000"/>
                </a:solidFill>
              </a:rPr>
              <a:t>my_uel.o</a:t>
            </a:r>
            <a:endParaRPr lang="en-US" altLang="ja-JP" sz="2800" dirty="0">
              <a:solidFill>
                <a:srgbClr val="008000"/>
              </a:solidFill>
            </a:endParaRPr>
          </a:p>
          <a:p>
            <a:r>
              <a:rPr lang="en-US" altLang="ja-JP" sz="2800" dirty="0" smtClean="0"/>
              <a:t>Analysis results can be visualized on ABAQUS Viewer by defining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</a:t>
            </a:r>
            <a:r>
              <a:rPr lang="en-US" altLang="ja-JP" sz="2800" dirty="0" smtClean="0"/>
              <a:t> with zero stiffness in the “</a:t>
            </a:r>
            <a:r>
              <a:rPr lang="en-US" altLang="ja-JP" sz="2800" dirty="0" err="1" smtClean="0"/>
              <a:t>inp</a:t>
            </a:r>
            <a:r>
              <a:rPr lang="en-US" altLang="ja-JP" sz="2800" dirty="0" smtClean="0"/>
              <a:t>” file. 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91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Results of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 comp.)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3887"/>
            <a:ext cx="5489897" cy="57154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2" y="2564904"/>
            <a:ext cx="2396109" cy="3011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8518" y="5411082"/>
            <a:ext cx="2079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/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/>
              <a:t>of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 in-house code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28426" y="5411082"/>
            <a:ext cx="2095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lang="en-US" altLang="ja-JP" sz="2000" dirty="0">
                <a:solidFill>
                  <a:srgbClr val="FF0000"/>
                </a:solidFill>
              </a:rPr>
              <a:t/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 smtClean="0"/>
              <a:t>of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ABAQUS UEL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84368" y="2666026"/>
            <a:ext cx="1168910" cy="163121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Well</a:t>
            </a:r>
            <a:br>
              <a:rPr lang="en-US" altLang="ja-JP" sz="2000" dirty="0" smtClean="0"/>
            </a:br>
            <a:r>
              <a:rPr lang="en-US" altLang="ja-JP" sz="2000" dirty="0" smtClean="0"/>
              <a:t>agreed</a:t>
            </a:r>
            <a:br>
              <a:rPr lang="en-US" altLang="ja-JP" sz="2000" dirty="0" smtClean="0"/>
            </a:br>
            <a:r>
              <a:rPr lang="en-US" altLang="ja-JP" sz="2000" dirty="0" smtClean="0"/>
              <a:t>with</a:t>
            </a:r>
            <a:br>
              <a:rPr lang="en-US" altLang="ja-JP" sz="2000" dirty="0" smtClean="0"/>
            </a:br>
            <a:r>
              <a:rPr lang="en-US" altLang="ja-JP" sz="2000" dirty="0" smtClean="0"/>
              <a:t>in-house</a:t>
            </a:r>
            <a:br>
              <a:rPr lang="en-US" altLang="ja-JP" sz="2000" dirty="0" smtClean="0"/>
            </a:br>
            <a:r>
              <a:rPr lang="en-US" altLang="ja-JP" sz="2000" dirty="0" smtClean="0"/>
              <a:t>code.</a:t>
            </a:r>
            <a:endParaRPr kumimoji="1"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7805010" y="4402100"/>
            <a:ext cx="133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Small</a:t>
            </a:r>
            <a:br>
              <a:rPr lang="en-US" altLang="ja-JP" sz="1600" dirty="0" smtClean="0"/>
            </a:br>
            <a:r>
              <a:rPr lang="en-US" altLang="ja-JP" sz="1600" dirty="0" smtClean="0"/>
              <a:t>difference comes</a:t>
            </a:r>
            <a:br>
              <a:rPr lang="en-US" altLang="ja-JP" sz="1600" dirty="0" smtClean="0"/>
            </a:br>
            <a:r>
              <a:rPr lang="en-US" altLang="ja-JP" sz="1600" dirty="0" smtClean="0"/>
              <a:t>form the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difference</a:t>
            </a:r>
            <a:br>
              <a:rPr lang="en-US" altLang="ja-JP" sz="1600" dirty="0"/>
            </a:br>
            <a:r>
              <a:rPr lang="en-US" altLang="ja-JP" sz="1600" dirty="0"/>
              <a:t>of mapping</a:t>
            </a:r>
            <a:br>
              <a:rPr lang="en-US" altLang="ja-JP" sz="1600" dirty="0"/>
            </a:br>
            <a:r>
              <a:rPr lang="en-US" altLang="ja-JP" sz="1600" dirty="0"/>
              <a:t>calculation.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015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 of 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 comp.)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657225"/>
            <a:ext cx="5464718" cy="568896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9" y="2636912"/>
            <a:ext cx="2396109" cy="301142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18518" y="5411082"/>
            <a:ext cx="2079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/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/>
              <a:t>of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 in-house code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8426" y="5411082"/>
            <a:ext cx="2095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8000"/>
                </a:solidFill>
              </a:rPr>
              <a:t>Selective</a:t>
            </a:r>
            <a:br>
              <a:rPr kumimoji="1" lang="en-US" altLang="ja-JP" sz="2000" dirty="0" smtClean="0">
                <a:solidFill>
                  <a:srgbClr val="008000"/>
                </a:solidFill>
              </a:rPr>
            </a:br>
            <a:r>
              <a:rPr kumimoji="1" lang="en-US" altLang="ja-JP" sz="2000" dirty="0" smtClean="0">
                <a:solidFill>
                  <a:srgbClr val="008000"/>
                </a:solidFill>
              </a:rPr>
              <a:t>CS-FEM-T10</a:t>
            </a:r>
            <a:r>
              <a:rPr lang="en-US" altLang="ja-JP" sz="2000" dirty="0">
                <a:solidFill>
                  <a:srgbClr val="FF0000"/>
                </a:solidFill>
              </a:rPr>
              <a:t/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 smtClean="0"/>
              <a:t>of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ABAQUS UEL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84368" y="2666026"/>
            <a:ext cx="1168910" cy="163121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Well</a:t>
            </a:r>
            <a:br>
              <a:rPr lang="en-US" altLang="ja-JP" sz="2000" dirty="0" smtClean="0"/>
            </a:br>
            <a:r>
              <a:rPr lang="en-US" altLang="ja-JP" sz="2000" dirty="0" smtClean="0"/>
              <a:t>agreed</a:t>
            </a:r>
            <a:br>
              <a:rPr lang="en-US" altLang="ja-JP" sz="2000" dirty="0" smtClean="0"/>
            </a:br>
            <a:r>
              <a:rPr lang="en-US" altLang="ja-JP" sz="2000" dirty="0" smtClean="0"/>
              <a:t>with</a:t>
            </a:r>
            <a:br>
              <a:rPr lang="en-US" altLang="ja-JP" sz="2000" dirty="0" smtClean="0"/>
            </a:br>
            <a:r>
              <a:rPr lang="en-US" altLang="ja-JP" sz="2000" dirty="0" smtClean="0"/>
              <a:t>in-house</a:t>
            </a:r>
            <a:br>
              <a:rPr lang="en-US" altLang="ja-JP" sz="2000" dirty="0" smtClean="0"/>
            </a:br>
            <a:r>
              <a:rPr lang="en-US" altLang="ja-JP" sz="2000" dirty="0" smtClean="0"/>
              <a:t>code.</a:t>
            </a:r>
            <a:endParaRPr kumimoji="1"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7805010" y="4402100"/>
            <a:ext cx="133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Small</a:t>
            </a:r>
            <a:br>
              <a:rPr lang="en-US" altLang="ja-JP" sz="1600" dirty="0" smtClean="0"/>
            </a:br>
            <a:r>
              <a:rPr lang="en-US" altLang="ja-JP" sz="1600" dirty="0" smtClean="0"/>
              <a:t>difference comes</a:t>
            </a:r>
            <a:br>
              <a:rPr lang="en-US" altLang="ja-JP" sz="1600" dirty="0" smtClean="0"/>
            </a:br>
            <a:r>
              <a:rPr lang="en-US" altLang="ja-JP" sz="1600" dirty="0" smtClean="0"/>
              <a:t>form the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difference</a:t>
            </a:r>
            <a:br>
              <a:rPr lang="en-US" altLang="ja-JP" sz="1600" dirty="0"/>
            </a:br>
            <a:r>
              <a:rPr lang="en-US" altLang="ja-JP" sz="1600" dirty="0"/>
              <a:t>of mapping</a:t>
            </a:r>
            <a:br>
              <a:rPr lang="en-US" altLang="ja-JP" sz="1600" dirty="0"/>
            </a:br>
            <a:r>
              <a:rPr lang="en-US" altLang="ja-JP" sz="1600" dirty="0"/>
              <a:t>calculation.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78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Issues in </a:t>
            </a:r>
            <a:r>
              <a:rPr kumimoji="1" lang="en-US" altLang="ja-JP" dirty="0" smtClean="0"/>
              <a:t>ABAQUS UEL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We </a:t>
            </a:r>
            <a:r>
              <a:rPr lang="en-US" altLang="ja-JP" sz="2800" u="sng" dirty="0" smtClean="0"/>
              <a:t>have to define </a:t>
            </a:r>
            <a:r>
              <a:rPr lang="en-US" altLang="ja-JP" sz="2800" dirty="0" smtClean="0"/>
              <a:t>the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</a:t>
            </a:r>
          </a:p>
          <a:p>
            <a:pPr lvl="1"/>
            <a:r>
              <a:rPr lang="en-US" altLang="ja-JP" sz="2400" dirty="0"/>
              <a:t>t</a:t>
            </a:r>
            <a:r>
              <a:rPr lang="en-US" altLang="ja-JP" sz="2400" dirty="0" smtClean="0"/>
              <a:t>o visualize the results with ABAQUS Viewer.</a:t>
            </a:r>
          </a:p>
          <a:p>
            <a:pPr lvl="1"/>
            <a:r>
              <a:rPr lang="en-US" altLang="ja-JP" sz="2400" dirty="0"/>
              <a:t>t</a:t>
            </a:r>
            <a:r>
              <a:rPr lang="en-US" altLang="ja-JP" sz="2400" dirty="0" smtClean="0"/>
              <a:t>o define element-based surface</a:t>
            </a:r>
            <a:br>
              <a:rPr lang="en-US" altLang="ja-JP" sz="2400" dirty="0" smtClean="0"/>
            </a:br>
            <a:r>
              <a:rPr lang="en-US" altLang="ja-JP" sz="2400" dirty="0" smtClean="0"/>
              <a:t>for pressure loading, contact pair definition etc..</a:t>
            </a:r>
            <a:endParaRPr lang="en-US" altLang="ja-JP" sz="2400" dirty="0"/>
          </a:p>
          <a:p>
            <a:r>
              <a:rPr lang="en-US" altLang="ja-JP" sz="2800" dirty="0" smtClean="0"/>
              <a:t>The </a:t>
            </a:r>
            <a:r>
              <a:rPr lang="en-US" altLang="ja-JP" sz="2800" dirty="0" smtClean="0">
                <a:solidFill>
                  <a:srgbClr val="FF9900"/>
                </a:solidFill>
              </a:rPr>
              <a:t>overlap elements </a:t>
            </a:r>
            <a:r>
              <a:rPr lang="en-US" altLang="ja-JP" sz="2800" u="sng" dirty="0" smtClean="0"/>
              <a:t>cause convergence failure </a:t>
            </a:r>
            <a:r>
              <a:rPr lang="en-US" altLang="ja-JP" sz="2800" dirty="0" smtClean="0"/>
              <a:t>in large deformation analysis.</a:t>
            </a:r>
            <a:br>
              <a:rPr lang="en-US" altLang="ja-JP" sz="2800" dirty="0" smtClean="0"/>
            </a:br>
            <a:r>
              <a:rPr lang="en-US" altLang="ja-JP" sz="2400" dirty="0" smtClean="0"/>
              <a:t>i.e., the cylinder barreling analysis stops at 24% compression when the overset elements are defined.</a:t>
            </a:r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608" y="4779149"/>
            <a:ext cx="7981672" cy="95410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Native implementation is essential for the full use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of SelectiveCS-FEM-T10, unfortunately…</a:t>
            </a:r>
            <a:endParaRPr kumimoji="1" lang="ja-JP" altLang="en-US" sz="2800" dirty="0"/>
          </a:p>
        </p:txBody>
      </p:sp>
      <p:sp>
        <p:nvSpPr>
          <p:cNvPr id="6" name="下矢印 5"/>
          <p:cNvSpPr/>
          <p:nvPr/>
        </p:nvSpPr>
        <p:spPr>
          <a:xfrm>
            <a:off x="4197486" y="4125423"/>
            <a:ext cx="737915" cy="54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Summary </a:t>
            </a:r>
            <a:r>
              <a:rPr kumimoji="1" lang="en-US" altLang="ja-JP" sz="3600" dirty="0" smtClean="0"/>
              <a:t>of </a:t>
            </a:r>
            <a:r>
              <a:rPr kumimoji="1" lang="en-US" altLang="ja-JP" sz="3600" dirty="0" smtClean="0">
                <a:solidFill>
                  <a:srgbClr val="008000"/>
                </a:solidFill>
              </a:rPr>
              <a:t>SelectiveCS-FEM-T10</a:t>
            </a:r>
            <a:endParaRPr kumimoji="1" lang="ja-JP" altLang="en-US" sz="3600" dirty="0">
              <a:solidFill>
                <a:srgbClr val="008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 smtClean="0"/>
              <a:t>Locking-free.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No pressure </a:t>
            </a:r>
            <a:r>
              <a:rPr lang="en-US" altLang="ja-JP" sz="2400" dirty="0" err="1"/>
              <a:t>checkerboarding</a:t>
            </a:r>
            <a:r>
              <a:rPr lang="en-US" altLang="ja-JP" sz="2400" dirty="0" smtClean="0"/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No nodal force oscillation.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 No increase in DOF.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Long lasting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in large deformation.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smtClean="0"/>
              <a:t> Same </a:t>
            </a:r>
            <a:r>
              <a:rPr lang="en-US" altLang="ja-JP" sz="2400" dirty="0" smtClean="0"/>
              <a:t>CPU cost as the standard T10 elements.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400" dirty="0" smtClean="0"/>
              <a:t>No </a:t>
            </a:r>
            <a:r>
              <a:rPr lang="en-US" altLang="ja-JP" sz="2400" dirty="0"/>
              <a:t>longer a T4 formulation</a:t>
            </a:r>
            <a:r>
              <a:rPr lang="en-US" altLang="ja-JP" sz="2400" dirty="0" smtClean="0"/>
              <a:t>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Clr>
                <a:srgbClr val="0000CC"/>
              </a:buClr>
              <a:buNone/>
            </a:pPr>
            <a:r>
              <a:rPr lang="en-US" altLang="ja-JP" sz="2400" b="1" dirty="0" smtClean="0">
                <a:solidFill>
                  <a:srgbClr val="008000"/>
                </a:solidFill>
              </a:rPr>
              <a:t>Please consider implementing SelectiveCS-FEM-T10 to your in-house code. It’s supremely</a:t>
            </a:r>
            <a:r>
              <a:rPr lang="ja-JP" altLang="en-US" sz="24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useful &amp; easy to code!!</a:t>
            </a:r>
            <a:endParaRPr lang="en-US" altLang="ja-JP" sz="2400" b="1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19112" y="5836831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 smtClean="0"/>
              <a:t>Conventional 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 smtClean="0"/>
              <a:t> FE formulations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still have issues in accuracy or stability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especially in 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 smtClean="0"/>
              <a:t>cases.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 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nd</a:t>
            </a:r>
            <a:r>
              <a:rPr lang="en-US" altLang="ja-JP" sz="2400" dirty="0" smtClean="0">
                <a:solidFill>
                  <a:srgbClr val="000000"/>
                </a:solidFill>
              </a:rPr>
              <a:t> or higher order elements: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Volumetric locking.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B-bar</a:t>
            </a:r>
            <a:r>
              <a:rPr lang="ja-JP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reduced integration: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Not applicable to tetrahedral element directly.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F-bar-Patch method: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>
                <a:solidFill>
                  <a:srgbClr val="000000"/>
                </a:solidFill>
              </a:rPr>
              <a:t>Difficulty in building good-quality patches.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/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checkerboarding</a:t>
            </a:r>
            <a:r>
              <a:rPr lang="en-US" altLang="ja-JP" sz="2400" dirty="0" smtClean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 smtClean="0">
                <a:solidFill>
                  <a:srgbClr val="000000"/>
                </a:solidFill>
              </a:rPr>
              <a:t>etc..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F-bar type smoothed FEM (</a:t>
            </a:r>
            <a:r>
              <a:rPr lang="en-US" altLang="ja-JP" sz="2400" b="1" u="sng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400" b="1" u="sng" dirty="0" smtClean="0">
                <a:solidFill>
                  <a:srgbClr val="000000"/>
                </a:solidFill>
              </a:rPr>
              <a:t>):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</a:t>
            </a:r>
            <a:r>
              <a:rPr lang="ja-JP" altLang="en-US" sz="2400" b="1" dirty="0" smtClean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 smtClean="0">
                <a:latin typeface="+mn-lt"/>
                <a:sym typeface="Wingdings" panose="05000000000000000000" pitchFamily="2" charset="2"/>
              </a:rPr>
              <a:t>Accurate </a:t>
            </a:r>
            <a:r>
              <a:rPr lang="en-US" altLang="ja-JP" sz="2400" dirty="0">
                <a:latin typeface="+mn-lt"/>
                <a:sym typeface="Wingdings" panose="05000000000000000000" pitchFamily="2" charset="2"/>
              </a:rPr>
              <a:t>&amp;</a:t>
            </a:r>
            <a:r>
              <a:rPr lang="en-US" altLang="ja-JP" sz="24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ja-JP" sz="2400" dirty="0" smtClean="0">
                <a:latin typeface="+mn-lt"/>
                <a:sym typeface="Wingdings" panose="05000000000000000000" pitchFamily="2" charset="2"/>
              </a:rPr>
              <a:t>stable </a:t>
            </a:r>
            <a:r>
              <a:rPr lang="en-US" altLang="ja-JP" sz="2400" dirty="0" smtClean="0">
                <a:latin typeface="+mn-lt"/>
                <a:sym typeface="Wingdings" panose="05000000000000000000" pitchFamily="2" charset="2"/>
              </a:rPr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H</a:t>
            </a:r>
            <a:r>
              <a:rPr lang="en-US" altLang="ja-JP" sz="2400" dirty="0" smtClean="0"/>
              <a:t>ard </a:t>
            </a:r>
            <a:r>
              <a:rPr lang="en-US" altLang="ja-JP" sz="2400" dirty="0" smtClean="0"/>
              <a:t>to </a:t>
            </a:r>
            <a:r>
              <a:rPr lang="en-US" altLang="ja-JP" sz="2400" dirty="0" smtClean="0"/>
              <a:t>implement in FEM codes</a:t>
            </a:r>
            <a:r>
              <a:rPr lang="en-US" altLang="ja-JP" sz="2400" dirty="0" smtClean="0"/>
              <a:t>.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 smtClean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 smtClean="0"/>
                  <a:t> </a:t>
                </a:r>
                <a:r>
                  <a:rPr lang="en-US" altLang="ja-JP" sz="2000" dirty="0"/>
                  <a:t>C</a:t>
                </a:r>
                <a:r>
                  <a:rPr lang="en-US" altLang="ja-JP" sz="2000" dirty="0" smtClean="0"/>
                  <a:t>ompression of </a:t>
                </a:r>
                <a:r>
                  <a:rPr kumimoji="1" lang="en-US" altLang="ja-JP" sz="2000" dirty="0" smtClean="0"/>
                  <a:t>neo-</a:t>
                </a:r>
                <a:r>
                  <a:rPr kumimoji="1" lang="en-US" altLang="ja-JP" sz="2000" dirty="0" err="1" smtClean="0"/>
                  <a:t>Hookean</a:t>
                </a:r>
                <a:r>
                  <a:rPr kumimoji="1" lang="en-US" altLang="ja-JP" sz="2000" dirty="0" smtClean="0"/>
                  <a:t> </a:t>
                </a:r>
                <a:r>
                  <a:rPr kumimoji="1"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/>
              <a:t>2</a:t>
            </a:r>
            <a:r>
              <a:rPr kumimoji="1" lang="en-US" altLang="ja-JP" sz="2000" b="1" u="sng" baseline="30000" dirty="0" smtClean="0"/>
              <a:t>nd</a:t>
            </a:r>
            <a:r>
              <a:rPr kumimoji="1" lang="en-US" altLang="ja-JP" sz="2000" b="1" u="sng" dirty="0" smtClean="0"/>
              <a:t> order modified hybrid T10 (</a:t>
            </a:r>
            <a:r>
              <a:rPr kumimoji="1" lang="en-US" altLang="ja-JP" sz="2000" b="1" u="sng" dirty="0" smtClean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 smtClean="0"/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</a:t>
            </a:r>
            <a:r>
              <a:rPr lang="en-US" altLang="ja-JP" sz="2000" dirty="0" smtClean="0"/>
              <a:t>failure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51920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989543"/>
            <a:ext cx="370614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shear/volumetric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Same mesh</a:t>
            </a:r>
            <a:br>
              <a:rPr lang="en-US" altLang="ja-JP" sz="2000" dirty="0" smtClean="0"/>
            </a:br>
            <a:r>
              <a:rPr lang="en-US" altLang="ja-JP" sz="2000" dirty="0" smtClean="0"/>
              <a:t>as </a:t>
            </a:r>
            <a:r>
              <a:rPr kumimoji="1" lang="en-US" altLang="ja-JP" sz="2000" dirty="0" smtClean="0">
                <a:solidFill>
                  <a:srgbClr val="FF9900"/>
                </a:solidFill>
              </a:rPr>
              <a:t>C3D4H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1088256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556792"/>
            <a:ext cx="2606726" cy="2862322"/>
          </a:xfrm>
          <a:prstGeom prst="rect">
            <a:avLst/>
          </a:prstGeom>
          <a:solidFill>
            <a:srgbClr val="FFFF00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Although</a:t>
            </a:r>
            <a:br>
              <a:rPr lang="en-US" altLang="ja-JP" sz="2000" dirty="0" smtClean="0"/>
            </a:br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000" dirty="0" smtClean="0"/>
              <a:t> is accurate and stable,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 smtClean="0">
                <a:solidFill>
                  <a:srgbClr val="FF0000"/>
                </a:solidFill>
              </a:rPr>
              <a:t>t cannot be implemented in general-purpose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FE software 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d</a:t>
            </a:r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7585553" y="4528721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77289" y="4926360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Another approach</a:t>
            </a:r>
            <a:br>
              <a:rPr lang="en-US" altLang="ja-JP" sz="2000" dirty="0" smtClean="0"/>
            </a:br>
            <a:r>
              <a:rPr lang="en-US" altLang="ja-JP" sz="2000" dirty="0" smtClean="0"/>
              <a:t>adopting </a:t>
            </a:r>
            <a:r>
              <a:rPr lang="en-US" altLang="ja-JP" sz="2000" dirty="0" smtClean="0">
                <a:solidFill>
                  <a:srgbClr val="008000"/>
                </a:solidFill>
              </a:rPr>
              <a:t>CS-FEM with T10 element </a:t>
            </a:r>
            <a:r>
              <a:rPr lang="en-US" altLang="ja-JP" sz="2000" dirty="0" smtClean="0"/>
              <a:t>would be effective.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9790" y="1088740"/>
            <a:ext cx="7753304" cy="2124236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propose an accurate and stable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CS-FEM-T10, </a:t>
            </a:r>
            <a:r>
              <a:rPr lang="en-US" altLang="ja-JP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“SelectiveCS-FEM-T10”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to implement it into 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general-purpose FE software.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790" y="3609020"/>
            <a:ext cx="7753304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Formulation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Demonstrations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Implementation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SelectiveCS-FEM-T10</a:t>
            </a:r>
            <a:br>
              <a:rPr lang="en-US" altLang="ja-JP" sz="2800" dirty="0" smtClean="0"/>
            </a:br>
            <a:r>
              <a:rPr lang="en-US" altLang="ja-JP" sz="2800" dirty="0" smtClean="0"/>
              <a:t>into ABAQUS</a:t>
            </a:r>
            <a:endParaRPr lang="en-US" altLang="ja-JP" sz="2800" dirty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latin typeface="+mj-lt"/>
              </a:rPr>
              <a:t>Formulation 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008000"/>
                </a:solidFill>
                <a:latin typeface="+mj-lt"/>
              </a:rPr>
              <a:t>SelectiveCS-FEM-T10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Brief </a:t>
            </a:r>
            <a:r>
              <a:rPr lang="en-US" altLang="ja-JP" sz="3600" dirty="0" smtClean="0"/>
              <a:t>Review of </a:t>
            </a:r>
            <a:r>
              <a:rPr lang="en-US" altLang="ja-JP" sz="3600" dirty="0"/>
              <a:t>Edge-based S-FEM </a:t>
            </a:r>
            <a:r>
              <a:rPr lang="en-US" altLang="ja-JP" sz="3100" dirty="0"/>
              <a:t>(</a:t>
            </a:r>
            <a:r>
              <a:rPr lang="en-US" altLang="ja-JP" sz="3100" dirty="0">
                <a:solidFill>
                  <a:srgbClr val="FF0000"/>
                </a:solidFill>
              </a:rPr>
              <a:t>ES-FEM</a:t>
            </a:r>
            <a:r>
              <a:rPr lang="en-US" altLang="ja-JP" sz="31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/>
                  <a:t> 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 in each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 smtClean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85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7524" y="3104964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220072" y="4257092"/>
            <a:ext cx="387058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ja-JP" sz="2000" dirty="0" smtClean="0">
                <a:cs typeface="Arial" panose="020B0604020202020204" pitchFamily="34" charset="0"/>
              </a:rPr>
              <a:t>ES-FEM can avoid shear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locking.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cannot be implemented in ordinary FE codes </a:t>
            </a:r>
            <a: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strain smoothing across</a:t>
            </a:r>
            <a:b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elements...</a:t>
            </a:r>
          </a:p>
        </p:txBody>
      </p:sp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/>
              <a:t>(1) </a:t>
            </a:r>
            <a:r>
              <a:rPr lang="en-US" altLang="ja-JP" sz="3600" dirty="0"/>
              <a:t>S</a:t>
            </a:r>
            <a:r>
              <a:rPr lang="en-US" altLang="ja-JP" sz="3600" dirty="0" smtClean="0"/>
              <a:t>ubdivision into T4 Sub-elements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400" dirty="0" smtClean="0"/>
              <a:t>Put a </a:t>
            </a:r>
            <a:r>
              <a:rPr lang="en-US" altLang="ja-JP" sz="2400" dirty="0" smtClean="0">
                <a:solidFill>
                  <a:srgbClr val="0000CC"/>
                </a:solidFill>
              </a:rPr>
              <a:t>dummy node (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10</a:t>
            </a:r>
            <a:r>
              <a:rPr kumimoji="1" lang="en-US" altLang="ja-JP" sz="2400" dirty="0" smtClean="0"/>
              <a:t>) at the mean location of 6 mid-nodes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Subdivide a T10 element into </a:t>
            </a:r>
            <a:r>
              <a:rPr lang="en-US" altLang="ja-JP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twelve T4 sub-elements </a:t>
            </a:r>
            <a:r>
              <a:rPr lang="en-US" altLang="ja-JP" sz="2400" dirty="0" smtClean="0"/>
              <a:t>and calculate their </a:t>
            </a:r>
            <a:r>
              <a:rPr lang="en-US" altLang="ja-JP" sz="2400" i="1" dirty="0" smtClean="0"/>
              <a:t>B</a:t>
            </a:r>
            <a:r>
              <a:rPr lang="en-US" altLang="ja-JP" sz="2400" dirty="0" smtClean="0"/>
              <a:t>-matrices and strains.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73920"/>
            <a:ext cx="5286543" cy="46598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500" y="683796"/>
            <a:ext cx="36038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</a:t>
            </a:r>
            <a:r>
              <a:rPr lang="en-US" altLang="ja-JP" sz="2000" dirty="0" smtClean="0"/>
              <a:t>he shape function</a:t>
            </a:r>
            <a:br>
              <a:rPr lang="en-US" altLang="ja-JP" sz="2000" dirty="0" smtClean="0"/>
            </a:b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 be quadratic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in </a:t>
            </a:r>
            <a:r>
              <a:rPr lang="en-US" altLang="ja-JP" sz="2000" dirty="0"/>
              <a:t>large deformation </a:t>
            </a:r>
            <a:r>
              <a:rPr lang="en-US" altLang="ja-JP" sz="2000" dirty="0" smtClean="0"/>
              <a:t>analyses.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91849" y="3825044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Same as</a:t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J.T.</a:t>
            </a:r>
            <a:r>
              <a:rPr lang="en-US" altLang="ja-JP" dirty="0" err="1" smtClean="0"/>
              <a:t>O</a:t>
            </a:r>
            <a:r>
              <a:rPr kumimoji="1" lang="en-US" altLang="ja-JP" dirty="0" err="1" smtClean="0"/>
              <a:t>stien’s</a:t>
            </a:r>
            <a:r>
              <a:rPr kumimoji="1" lang="en-US" altLang="ja-JP" dirty="0" smtClean="0"/>
              <a:t> method.</a:t>
            </a:r>
            <a:br>
              <a:rPr kumimoji="1" lang="en-US" altLang="ja-JP" dirty="0" smtClean="0"/>
            </a:br>
            <a:r>
              <a:rPr kumimoji="1" lang="en-US" altLang="ja-JP" dirty="0" smtClean="0"/>
              <a:t>(IJNME, v107,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60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59005</TotalTime>
  <Words>752</Words>
  <Application>Microsoft Office PowerPoint</Application>
  <PresentationFormat>画面に合わせる (4:3)</PresentationFormat>
  <Paragraphs>240</Paragraphs>
  <Slides>29</Slides>
  <Notes>16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Selective cell-based smoothed finite element method using 10-node tetrahedral elements  for large deformation  of nearly incompressible solids</vt:lpstr>
      <vt:lpstr>Motivation</vt:lpstr>
      <vt:lpstr>Issues</vt:lpstr>
      <vt:lpstr>Issues (cont.)</vt:lpstr>
      <vt:lpstr>Issues (cont.)</vt:lpstr>
      <vt:lpstr>Objective</vt:lpstr>
      <vt:lpstr>PowerPoint プレゼンテーション</vt:lpstr>
      <vt:lpstr>Brief Review of Edge-based S-FEM (ES-FEM)</vt:lpstr>
      <vt:lpstr>(1) Subdivision into T4 Sub-elements</vt:lpstr>
      <vt:lpstr>(2) Deviatoric Strain Smoothing</vt:lpstr>
      <vt:lpstr>(2) Deviatoric Strain Smoothing         (cont.)</vt:lpstr>
      <vt:lpstr>(3) Volumetric Strain Smoothing</vt:lpstr>
      <vt:lpstr>(4) Combining with SRI Method</vt:lpstr>
      <vt:lpstr>Flowchart of SelectiveCS-FEM</vt:lpstr>
      <vt:lpstr>PowerPoint プレゼンテーション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PowerPoint プレゼンテーション</vt:lpstr>
      <vt:lpstr>Brief of ABAQUS UEL</vt:lpstr>
      <vt:lpstr>Results of ABAQUS UEL</vt:lpstr>
      <vt:lpstr>Results of ABAQUS UEL</vt:lpstr>
      <vt:lpstr>Issues in ABAQUS UEL</vt:lpstr>
      <vt:lpstr>PowerPoint プレゼンテーション</vt:lpstr>
      <vt:lpstr>Summary of SelectiveCS-FEM-T10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2550</cp:revision>
  <cp:lastPrinted>2012-03-06T10:21:50Z</cp:lastPrinted>
  <dcterms:created xsi:type="dcterms:W3CDTF">2007-11-22T18:02:40Z</dcterms:created>
  <dcterms:modified xsi:type="dcterms:W3CDTF">2018-08-13T08:33:59Z</dcterms:modified>
</cp:coreProperties>
</file>