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297" r:id="rId4"/>
    <p:sldId id="361" r:id="rId5"/>
    <p:sldId id="319" r:id="rId6"/>
    <p:sldId id="399" r:id="rId7"/>
    <p:sldId id="367" r:id="rId8"/>
    <p:sldId id="383" r:id="rId9"/>
    <p:sldId id="382" r:id="rId10"/>
    <p:sldId id="381" r:id="rId11"/>
    <p:sldId id="321" r:id="rId12"/>
    <p:sldId id="267" r:id="rId13"/>
    <p:sldId id="362" r:id="rId14"/>
    <p:sldId id="292" r:id="rId15"/>
    <p:sldId id="269" r:id="rId16"/>
    <p:sldId id="268" r:id="rId17"/>
    <p:sldId id="356" r:id="rId18"/>
    <p:sldId id="357" r:id="rId19"/>
    <p:sldId id="391" r:id="rId20"/>
    <p:sldId id="272" r:id="rId21"/>
    <p:sldId id="364" r:id="rId22"/>
    <p:sldId id="400" r:id="rId23"/>
    <p:sldId id="410" r:id="rId24"/>
    <p:sldId id="411" r:id="rId25"/>
    <p:sldId id="412" r:id="rId26"/>
    <p:sldId id="409" r:id="rId27"/>
    <p:sldId id="365" r:id="rId28"/>
    <p:sldId id="277" r:id="rId29"/>
    <p:sldId id="404" r:id="rId30"/>
    <p:sldId id="401" r:id="rId31"/>
    <p:sldId id="403" r:id="rId32"/>
    <p:sldId id="360" r:id="rId33"/>
    <p:sldId id="281" r:id="rId34"/>
    <p:sldId id="304" r:id="rId35"/>
    <p:sldId id="283" r:id="rId36"/>
    <p:sldId id="414" r:id="rId37"/>
    <p:sldId id="405" r:id="rId38"/>
    <p:sldId id="331" r:id="rId39"/>
    <p:sldId id="347" r:id="rId40"/>
    <p:sldId id="349" r:id="rId41"/>
  </p:sldIdLst>
  <p:sldSz cx="9144000" cy="6858000" type="screen4x3"/>
  <p:notesSz cx="6799263" cy="9929813"/>
  <p:custDataLst>
    <p:tags r:id="rId44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050"/>
    <a:srgbClr val="FF0000"/>
    <a:srgbClr val="FF9900"/>
    <a:srgbClr val="0000CC"/>
    <a:srgbClr val="008000"/>
    <a:srgbClr val="FF00FF"/>
    <a:srgbClr val="00CC88"/>
    <a:srgbClr val="FFFF80"/>
    <a:srgbClr val="4DFFC4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89" autoAdjust="0"/>
    <p:restoredTop sz="96404" autoAdjust="0"/>
  </p:normalViewPr>
  <p:slideViewPr>
    <p:cSldViewPr>
      <p:cViewPr varScale="1">
        <p:scale>
          <a:sx n="87" d="100"/>
          <a:sy n="87" d="100"/>
        </p:scale>
        <p:origin x="1253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564" y="108"/>
      </p:cViewPr>
      <p:guideLst>
        <p:guide orient="horz" pos="3128"/>
        <p:guide pos="2142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600" cy="496722"/>
          </a:xfrm>
          <a:prstGeom prst="rect">
            <a:avLst/>
          </a:prstGeom>
        </p:spPr>
        <p:txBody>
          <a:bodyPr vert="horz" lIns="91083" tIns="45542" rIns="91083" bIns="45542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1581" y="2"/>
            <a:ext cx="2946600" cy="496722"/>
          </a:xfrm>
          <a:prstGeom prst="rect">
            <a:avLst/>
          </a:prstGeom>
        </p:spPr>
        <p:txBody>
          <a:bodyPr vert="horz" lIns="91083" tIns="45542" rIns="91083" bIns="45542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2019/7/16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30782"/>
            <a:ext cx="2946600" cy="496722"/>
          </a:xfrm>
          <a:prstGeom prst="rect">
            <a:avLst/>
          </a:prstGeom>
        </p:spPr>
        <p:txBody>
          <a:bodyPr vert="horz" lIns="91083" tIns="45542" rIns="91083" bIns="4554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1581" y="9430782"/>
            <a:ext cx="2946600" cy="496722"/>
          </a:xfrm>
          <a:prstGeom prst="rect">
            <a:avLst/>
          </a:prstGeom>
        </p:spPr>
        <p:txBody>
          <a:bodyPr vert="horz" lIns="91083" tIns="45542" rIns="91083" bIns="45542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760" cy="496571"/>
          </a:xfrm>
          <a:prstGeom prst="rect">
            <a:avLst/>
          </a:prstGeom>
        </p:spPr>
        <p:txBody>
          <a:bodyPr vert="horz" lIns="92058" tIns="46029" rIns="92058" bIns="4602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1903" y="1"/>
            <a:ext cx="2945760" cy="496571"/>
          </a:xfrm>
          <a:prstGeom prst="rect">
            <a:avLst/>
          </a:prstGeom>
        </p:spPr>
        <p:txBody>
          <a:bodyPr vert="horz" lIns="92058" tIns="46029" rIns="92058" bIns="4602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2019/7/16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58" tIns="46029" rIns="92058" bIns="46029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0408" y="4716623"/>
            <a:ext cx="5438449" cy="4469135"/>
          </a:xfrm>
          <a:prstGeom prst="rect">
            <a:avLst/>
          </a:prstGeom>
        </p:spPr>
        <p:txBody>
          <a:bodyPr vert="horz" lIns="92058" tIns="46029" rIns="92058" bIns="46029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9431647"/>
            <a:ext cx="2945760" cy="496570"/>
          </a:xfrm>
          <a:prstGeom prst="rect">
            <a:avLst/>
          </a:prstGeom>
        </p:spPr>
        <p:txBody>
          <a:bodyPr vert="horz" lIns="92058" tIns="46029" rIns="92058" bIns="4602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1903" y="9431647"/>
            <a:ext cx="2945760" cy="496570"/>
          </a:xfrm>
          <a:prstGeom prst="rect">
            <a:avLst/>
          </a:prstGeom>
        </p:spPr>
        <p:txBody>
          <a:bodyPr vert="horz" lIns="92058" tIns="46029" rIns="92058" bIns="4602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15028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9018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66159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02851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4551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63347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6263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7782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59392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13190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33855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145105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93892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841548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976056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</a:t>
            </a:r>
            <a:r>
              <a:rPr kumimoji="1" lang="en-US" altLang="ja-JP" baseline="0" dirty="0"/>
              <a:t> graph shows the film thickness of A-Plate, which is the outermost surface.</a:t>
            </a:r>
          </a:p>
          <a:p>
            <a:r>
              <a:rPr kumimoji="1" lang="en-US" altLang="ja-JP" baseline="0" dirty="0"/>
              <a:t>The dashed lines show the FEM results, while the solid lines show the ES-FEM results.</a:t>
            </a:r>
          </a:p>
          <a:p>
            <a:r>
              <a:rPr kumimoji="1" lang="en-US" altLang="ja-JP" baseline="0" dirty="0"/>
              <a:t>As you can see, FEM results have tiny errors due to mesh coarseness.</a:t>
            </a:r>
          </a:p>
          <a:p>
            <a:r>
              <a:rPr kumimoji="1" lang="en-US" altLang="ja-JP" baseline="0" dirty="0"/>
              <a:t>Meanwhile, ES-FEM results have no such errors.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776934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graph</a:t>
            </a:r>
            <a:r>
              <a:rPr kumimoji="1" lang="en-US" altLang="ja-JP" baseline="0" dirty="0"/>
              <a:t> shows the film thickness of C-Plate which is a surface in the 1</a:t>
            </a:r>
            <a:r>
              <a:rPr kumimoji="1" lang="en-US" altLang="ja-JP" baseline="30000" dirty="0"/>
              <a:t>st</a:t>
            </a:r>
            <a:r>
              <a:rPr kumimoji="1" lang="en-US" altLang="ja-JP" baseline="0" dirty="0"/>
              <a:t> bag.</a:t>
            </a:r>
          </a:p>
          <a:p>
            <a:r>
              <a:rPr kumimoji="1" lang="en-US" altLang="ja-JP" baseline="0" dirty="0"/>
              <a:t>The error is bigger than A-Plate due to mesh coarseness.</a:t>
            </a:r>
          </a:p>
          <a:p>
            <a:endParaRPr kumimoji="1" lang="en-US" altLang="ja-JP" baseline="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723681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graph</a:t>
            </a:r>
            <a:r>
              <a:rPr kumimoji="1" lang="en-US" altLang="ja-JP" baseline="0" dirty="0"/>
              <a:t> shows the film thickness of E-Plate which is a surface in the 2</a:t>
            </a:r>
            <a:r>
              <a:rPr kumimoji="1" lang="en-US" altLang="ja-JP" baseline="30000" dirty="0"/>
              <a:t>nd</a:t>
            </a:r>
            <a:r>
              <a:rPr kumimoji="1" lang="en-US" altLang="ja-JP" baseline="0" dirty="0"/>
              <a:t>  bag.</a:t>
            </a:r>
          </a:p>
          <a:p>
            <a:r>
              <a:rPr kumimoji="1" lang="en-US" altLang="ja-JP" baseline="0" dirty="0"/>
              <a:t>The error is bigger than C-Plate due to mesh coarseness.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213037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215455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361138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8DFA68-9FDA-4F16-992C-FE669A3567E8}" type="slidenum">
              <a:rPr lang="en-US" altLang="ja-JP"/>
              <a:pPr/>
              <a:t>28</a:t>
            </a:fld>
            <a:endParaRPr lang="en-US" altLang="ja-JP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71500" y="950913"/>
            <a:ext cx="5716588" cy="428783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245" y="6006252"/>
            <a:ext cx="4407694" cy="7813533"/>
          </a:xfrm>
        </p:spPr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53323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8DFA68-9FDA-4F16-992C-FE669A3567E8}" type="slidenum">
              <a:rPr lang="en-US" altLang="ja-JP"/>
              <a:pPr/>
              <a:t>29</a:t>
            </a:fld>
            <a:endParaRPr lang="en-US" altLang="ja-JP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71500" y="950913"/>
            <a:ext cx="5716588" cy="428783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245" y="6006252"/>
            <a:ext cx="4407694" cy="7813533"/>
          </a:xfrm>
        </p:spPr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4124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30963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574205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962425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130266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628791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354458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287632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C6425-9652-479A-862A-6C95916CA587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44436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075901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26478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12134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109852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90523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85712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07090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99654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93113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834"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4811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268761"/>
            <a:ext cx="9144000" cy="2736304"/>
          </a:xfrm>
        </p:spPr>
        <p:txBody>
          <a:bodyPr anchor="b"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0" y="4257092"/>
            <a:ext cx="9144000" cy="1381708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6" name="スライド番号プレースホルダー 4"/>
          <p:cNvSpPr txBox="1">
            <a:spLocks/>
          </p:cNvSpPr>
          <p:nvPr userDrawn="1"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50" y="656692"/>
            <a:ext cx="9144000" cy="5652628"/>
          </a:xfrm>
        </p:spPr>
        <p:txBody>
          <a:bodyPr anchor="ctr">
            <a:normAutofit/>
          </a:bodyPr>
          <a:lstStyle>
            <a:lvl1pPr algn="ctr">
              <a:defRPr sz="4000"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097567" y="6402186"/>
              <a:ext cx="928707" cy="2730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36000" tIns="36000" rIns="36000" bIns="36000" anchor="ctr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ICCM2019</a:t>
              </a: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Comic Sans MS" panose="030F0702030302020204" pitchFamily="66" charset="0"/>
          <a:ea typeface="Arial Unicode MS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0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0.png"/><Relationship Id="rId5" Type="http://schemas.openxmlformats.org/officeDocument/2006/relationships/image" Target="../media/image9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0.png"/><Relationship Id="rId5" Type="http://schemas.openxmlformats.org/officeDocument/2006/relationships/image" Target="../media/image9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340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160748"/>
            <a:ext cx="9144000" cy="2736304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Performance Evaluation of Edge-Based Smoothed Finite Element Method</a:t>
            </a:r>
            <a:br>
              <a:rPr lang="en-US" altLang="ja-JP" sz="3600" dirty="0"/>
            </a:br>
            <a:r>
              <a:rPr lang="en-US" altLang="ja-JP" sz="3600" dirty="0"/>
              <a:t>for 4-node Tetrahedral Meshes</a:t>
            </a:r>
            <a:br>
              <a:rPr lang="en-US" altLang="ja-JP" sz="3600" dirty="0"/>
            </a:br>
            <a:r>
              <a:rPr lang="en-US" altLang="ja-JP" sz="3600" dirty="0"/>
              <a:t>on Electrodeposition Simulation</a:t>
            </a:r>
            <a:endParaRPr kumimoji="1" lang="ja-JP" altLang="en-US" sz="36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0" y="4221088"/>
            <a:ext cx="9144000" cy="2088232"/>
          </a:xfrm>
        </p:spPr>
        <p:txBody>
          <a:bodyPr/>
          <a:lstStyle/>
          <a:p>
            <a:r>
              <a:rPr lang="en-US" altLang="ja-JP" sz="2400" b="1" u="sng" dirty="0"/>
              <a:t>Kai KITAMURA</a:t>
            </a:r>
            <a:r>
              <a:rPr lang="en-US" altLang="ja-JP" sz="2400" b="1" baseline="30000" dirty="0"/>
              <a:t>(1)</a:t>
            </a:r>
            <a:r>
              <a:rPr lang="en-US" altLang="ja-JP" sz="2400" b="1" dirty="0"/>
              <a:t>, Yuki ONISHI</a:t>
            </a:r>
            <a:r>
              <a:rPr lang="en-US" altLang="ja-JP" sz="2400" b="1" baseline="30000" dirty="0"/>
              <a:t>(1)</a:t>
            </a:r>
            <a:r>
              <a:rPr lang="en-US" altLang="ja-JP" sz="2400" b="1" dirty="0"/>
              <a:t>, Takeshi KASHIYAMA</a:t>
            </a:r>
            <a:r>
              <a:rPr lang="en-US" altLang="ja-JP" sz="2400" b="1" baseline="30000" dirty="0"/>
              <a:t>(2)</a:t>
            </a:r>
            <a:r>
              <a:rPr lang="en-US" altLang="ja-JP" b="1" dirty="0"/>
              <a:t>,</a:t>
            </a:r>
          </a:p>
          <a:p>
            <a:r>
              <a:rPr lang="en-US" altLang="ja-JP" sz="2400" b="1" dirty="0"/>
              <a:t>Kenji AMAYA</a:t>
            </a:r>
            <a:r>
              <a:rPr lang="en-US" altLang="ja-JP" sz="2400" b="1" baseline="30000" dirty="0"/>
              <a:t>(1)</a:t>
            </a:r>
          </a:p>
          <a:p>
            <a:r>
              <a:rPr lang="en-US" altLang="ja-JP" sz="2400" dirty="0"/>
              <a:t>(1) Tokyo Institute of Technology (Japan)</a:t>
            </a:r>
          </a:p>
          <a:p>
            <a:r>
              <a:rPr lang="en-US" altLang="ja-JP" sz="2400" dirty="0"/>
              <a:t>(2) SUZUKI MOTOR CORPORATION (Japan)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29898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Motivation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623887"/>
            <a:ext cx="8889389" cy="5773737"/>
          </a:xfrm>
        </p:spPr>
        <p:txBody>
          <a:bodyPr/>
          <a:lstStyle/>
          <a:p>
            <a:pPr marL="0" indent="0">
              <a:buNone/>
            </a:pPr>
            <a:endParaRPr lang="en-US" altLang="ja-JP" b="1" dirty="0">
              <a:solidFill>
                <a:srgbClr val="FF0000"/>
              </a:solidFill>
            </a:endParaRPr>
          </a:p>
          <a:p>
            <a:r>
              <a:rPr lang="en-US" altLang="ja-JP" dirty="0"/>
              <a:t>Hexahedral elements:</a:t>
            </a:r>
            <a:br>
              <a:rPr lang="en-US" altLang="ja-JP" dirty="0"/>
            </a:br>
            <a:r>
              <a:rPr lang="ja-JP" altLang="en-US" sz="2600" dirty="0"/>
              <a:t>　</a:t>
            </a:r>
            <a:r>
              <a:rPr lang="en-US" altLang="ja-JP" sz="2600" b="1" dirty="0">
                <a:solidFill>
                  <a:srgbClr val="FF0000"/>
                </a:solidFill>
              </a:rPr>
              <a:t>✗ </a:t>
            </a:r>
            <a:r>
              <a:rPr lang="en-US" altLang="ja-JP" sz="2600" dirty="0"/>
              <a:t>It is difficult to discretize complex shapes.</a:t>
            </a:r>
          </a:p>
          <a:p>
            <a:pPr marL="0" indent="0">
              <a:buNone/>
            </a:pPr>
            <a:endParaRPr lang="en-US" altLang="ja-JP" sz="500" dirty="0"/>
          </a:p>
          <a:p>
            <a:r>
              <a:rPr lang="en-US" altLang="ja-JP" dirty="0"/>
              <a:t>T10 elements without kink:</a:t>
            </a:r>
            <a:br>
              <a:rPr lang="en-US" altLang="ja-JP" dirty="0"/>
            </a:br>
            <a:r>
              <a:rPr lang="ja-JP" altLang="en-US" sz="2600" dirty="0"/>
              <a:t>　</a:t>
            </a:r>
            <a:r>
              <a:rPr lang="en-US" altLang="ja-JP" sz="2600" b="1" dirty="0">
                <a:solidFill>
                  <a:srgbClr val="FF0000"/>
                </a:solidFill>
              </a:rPr>
              <a:t>✗ </a:t>
            </a:r>
            <a:r>
              <a:rPr lang="en-US" altLang="ja-JP" sz="2600" dirty="0"/>
              <a:t>It leads to massive increase in DOF.</a:t>
            </a:r>
          </a:p>
          <a:p>
            <a:endParaRPr lang="en-US" altLang="ja-JP" sz="500" dirty="0"/>
          </a:p>
          <a:p>
            <a:r>
              <a:rPr lang="en-US" altLang="ja-JP" dirty="0"/>
              <a:t>T10 elements with kink:</a:t>
            </a:r>
            <a:br>
              <a:rPr lang="en-US" altLang="ja-JP" dirty="0"/>
            </a:br>
            <a:r>
              <a:rPr lang="ja-JP" altLang="en-US" sz="2600" dirty="0"/>
              <a:t>　</a:t>
            </a:r>
            <a:r>
              <a:rPr lang="en-US" altLang="ja-JP" sz="2600" b="1" dirty="0">
                <a:solidFill>
                  <a:srgbClr val="FF0000"/>
                </a:solidFill>
              </a:rPr>
              <a:t>✗ </a:t>
            </a:r>
            <a:r>
              <a:rPr lang="en-US" altLang="ja-JP" sz="2600" dirty="0"/>
              <a:t>It causes severe accuracy loss.</a:t>
            </a:r>
          </a:p>
          <a:p>
            <a:pPr marL="0" indent="0">
              <a:buNone/>
            </a:pPr>
            <a:endParaRPr lang="en-US" altLang="ja-JP" sz="1000" dirty="0"/>
          </a:p>
          <a:p>
            <a:pPr marL="0" indent="0">
              <a:buNone/>
            </a:pPr>
            <a:r>
              <a:rPr lang="ja-JP" altLang="en-US" sz="2600" dirty="0"/>
              <a:t>→ </a:t>
            </a:r>
            <a:r>
              <a:rPr lang="en-US" altLang="ja-JP" sz="2600" dirty="0"/>
              <a:t>We want to realize high accuracy analysis with T4 mesh.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7" name="角丸四角形 6"/>
          <p:cNvSpPr/>
          <p:nvPr/>
        </p:nvSpPr>
        <p:spPr>
          <a:xfrm>
            <a:off x="824632" y="5085184"/>
            <a:ext cx="7483623" cy="819764"/>
          </a:xfrm>
          <a:prstGeom prst="roundRect">
            <a:avLst>
              <a:gd name="adj" fmla="val 2921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600" dirty="0">
                <a:solidFill>
                  <a:srgbClr val="FF0000"/>
                </a:solidFill>
              </a:rPr>
              <a:t>ES-FEM-T4</a:t>
            </a:r>
            <a:r>
              <a:rPr lang="en-US" altLang="ja-JP" sz="2600" dirty="0">
                <a:solidFill>
                  <a:schemeClr val="tx1"/>
                </a:solidFill>
              </a:rPr>
              <a:t> could be a solution to these issues.</a:t>
            </a:r>
          </a:p>
        </p:txBody>
      </p:sp>
    </p:spTree>
    <p:extLst>
      <p:ext uri="{BB962C8B-B14F-4D97-AF65-F5344CB8AC3E}">
        <p14:creationId xmlns:p14="http://schemas.microsoft.com/office/powerpoint/2010/main" val="1699482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Objective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sp>
        <p:nvSpPr>
          <p:cNvPr id="6" name="テキスト ボックス 4"/>
          <p:cNvSpPr txBox="1"/>
          <p:nvPr/>
        </p:nvSpPr>
        <p:spPr>
          <a:xfrm>
            <a:off x="846249" y="3609020"/>
            <a:ext cx="74403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contents:</a:t>
            </a:r>
            <a:endParaRPr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Outline of ED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Formulation of ES-FEM for ED Simulation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sz="2800" dirty="0"/>
              <a:t>Analysis Results</a:t>
            </a:r>
            <a:endParaRPr kumimoji="1" lang="ja-JP" altLang="en-US" sz="2800" dirty="0"/>
          </a:p>
        </p:txBody>
      </p:sp>
      <p:sp>
        <p:nvSpPr>
          <p:cNvPr id="7" name="角丸四角形 6"/>
          <p:cNvSpPr/>
          <p:nvPr/>
        </p:nvSpPr>
        <p:spPr>
          <a:xfrm>
            <a:off x="562386" y="1484784"/>
            <a:ext cx="8008111" cy="1532334"/>
          </a:xfrm>
          <a:prstGeom prst="roundRect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altLang="ja-JP" sz="2800" dirty="0">
                <a:solidFill>
                  <a:schemeClr val="tx1"/>
                </a:solidFill>
              </a:rPr>
              <a:t>Development of ED simulator using ES-FEM-T4</a:t>
            </a:r>
            <a:br>
              <a:rPr lang="en-US" altLang="ja-JP" sz="2800" dirty="0">
                <a:solidFill>
                  <a:schemeClr val="tx1"/>
                </a:solidFill>
              </a:rPr>
            </a:br>
            <a:r>
              <a:rPr lang="en-US" altLang="ja-JP" sz="2800" dirty="0">
                <a:solidFill>
                  <a:schemeClr val="tx1"/>
                </a:solidFill>
              </a:rPr>
              <a:t>and its p</a:t>
            </a:r>
            <a:r>
              <a:rPr kumimoji="1" lang="en-US" altLang="ja-JP" sz="2800" dirty="0">
                <a:solidFill>
                  <a:schemeClr val="tx1"/>
                </a:solidFill>
              </a:rPr>
              <a:t>erformance evaluation </a:t>
            </a:r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en-US" altLang="ja-JP" sz="2800" dirty="0"/>
              <a:t>by comparing with FEM-T4.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704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2"/>
    </mc:Choice>
    <mc:Fallback xmlns="">
      <p:transition spd="slow" advTm="1318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4800" dirty="0"/>
              <a:t>Outline of ED </a:t>
            </a:r>
            <a:r>
              <a:rPr lang="en-US" altLang="ja-JP" sz="4800" dirty="0"/>
              <a:t>Simulation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4788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7"/>
    </mc:Choice>
    <mc:Fallback xmlns="">
      <p:transition spd="slow" advTm="694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Fundamental</a:t>
            </a:r>
            <a:r>
              <a:rPr kumimoji="1" lang="en-US" altLang="ja-JP" dirty="0"/>
              <a:t> Equations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250824" y="623887"/>
                <a:ext cx="8893176" cy="5773737"/>
              </a:xfrm>
            </p:spPr>
            <p:txBody>
              <a:bodyPr/>
              <a:lstStyle/>
              <a:p>
                <a:pPr marL="0" indent="0">
                  <a:buNone/>
                </a:pPr>
                <a:endParaRPr kumimoji="1" lang="en-US" altLang="ja-JP" sz="500" u="sng" dirty="0"/>
              </a:p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Governing equation</a:t>
                </a:r>
              </a:p>
              <a:p>
                <a:pPr marL="0" indent="0">
                  <a:buNone/>
                </a:pPr>
                <a:r>
                  <a:rPr lang="en-US" altLang="ja-JP" sz="2400" dirty="0"/>
                  <a:t>The electrostatic Laplace equation</a:t>
                </a:r>
                <a:br>
                  <a:rPr lang="en-US" altLang="ja-JP" sz="2400" dirty="0"/>
                </a:br>
                <a:r>
                  <a:rPr lang="ja-JP" altLang="en-US" sz="2400" dirty="0"/>
                  <a:t>　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ja-JP" sz="2400" b="0" dirty="0"/>
                  <a:t>, in the paint pool domain.</a:t>
                </a:r>
              </a:p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Boundary conditions (BCs)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400" dirty="0"/>
                  <a:t>Insulation BC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400" dirty="0"/>
                  <a:t>Anodic (Electrode surface) BC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400" dirty="0" err="1"/>
                  <a:t>Cathodic</a:t>
                </a:r>
                <a:r>
                  <a:rPr lang="en-US" altLang="ja-JP" sz="2400" dirty="0"/>
                  <a:t> (</a:t>
                </a:r>
                <a:r>
                  <a:rPr lang="en-US" altLang="ja-JP" sz="2400" dirty="0" err="1"/>
                  <a:t>Carbody</a:t>
                </a:r>
                <a:r>
                  <a:rPr lang="en-US" altLang="ja-JP" sz="2400" dirty="0"/>
                  <a:t> surface) BC</a:t>
                </a:r>
              </a:p>
              <a:p>
                <a:pPr marL="0" indent="0">
                  <a:buNone/>
                </a:pPr>
                <a:r>
                  <a:rPr lang="en-US" altLang="ja-JP" sz="2400" dirty="0"/>
                  <a:t>ED boundary models are identified with experimental data</a:t>
                </a:r>
                <a:br>
                  <a:rPr lang="en-US" altLang="ja-JP" sz="2400" dirty="0"/>
                </a:br>
                <a:r>
                  <a:rPr lang="en-US" altLang="ja-JP" sz="2400" dirty="0"/>
                  <a:t>at a laboratory.</a:t>
                </a:r>
              </a:p>
              <a:p>
                <a:pPr marL="0" indent="0">
                  <a:buNone/>
                </a:pPr>
                <a:endParaRPr kumimoji="1" lang="ja-JP" altLang="en-US" sz="2400" u="sng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4" y="623887"/>
                <a:ext cx="8893176" cy="5773737"/>
              </a:xfrm>
              <a:blipFill>
                <a:blip r:embed="rId3"/>
                <a:stretch>
                  <a:fillRect l="-24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-1" y="4797151"/>
            <a:ext cx="9112879" cy="136815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600" dirty="0"/>
              <a:t>Solving the Laplace equation for potential, the current density distribution on a </a:t>
            </a:r>
            <a:r>
              <a:rPr lang="en-US" altLang="ja-JP" sz="2600" dirty="0" err="1"/>
              <a:t>carbody</a:t>
            </a:r>
            <a:r>
              <a:rPr lang="en-US" altLang="ja-JP" sz="2600" dirty="0"/>
              <a:t> is determined and then the film thickness distribution </a:t>
            </a:r>
            <a:r>
              <a:rPr lang="en-US" altLang="ja-JP" sz="2600" dirty="0">
                <a:solidFill>
                  <a:schemeClr val="tx1"/>
                </a:solidFill>
              </a:rPr>
              <a:t>is</a:t>
            </a:r>
            <a:r>
              <a:rPr lang="en-US" altLang="ja-JP" sz="2600" dirty="0">
                <a:solidFill>
                  <a:srgbClr val="FF0000"/>
                </a:solidFill>
              </a:rPr>
              <a:t> time-evolutionally </a:t>
            </a:r>
            <a:r>
              <a:rPr lang="en-US" altLang="ja-JP" sz="2600" dirty="0"/>
              <a:t>calculated.</a:t>
            </a:r>
            <a:endParaRPr kumimoji="1" lang="ja-JP" altLang="en-US" sz="2600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5033604" y="583618"/>
            <a:ext cx="4079275" cy="2304256"/>
            <a:chOff x="3277160" y="3810873"/>
            <a:chExt cx="4579751" cy="2586960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3277160" y="3810873"/>
              <a:ext cx="4579751" cy="2586960"/>
              <a:chOff x="2838922" y="3272691"/>
              <a:chExt cx="4579751" cy="2586960"/>
            </a:xfrm>
          </p:grpSpPr>
          <p:pic>
            <p:nvPicPr>
              <p:cNvPr id="20" name="図 1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38922" y="3754347"/>
                <a:ext cx="4579751" cy="2105304"/>
              </a:xfrm>
              <a:prstGeom prst="rect">
                <a:avLst/>
              </a:prstGeom>
            </p:spPr>
          </p:pic>
          <p:sp>
            <p:nvSpPr>
              <p:cNvPr id="21" name="平行四辺形 20"/>
              <p:cNvSpPr/>
              <p:nvPr/>
            </p:nvSpPr>
            <p:spPr>
              <a:xfrm flipH="1">
                <a:off x="3181346" y="4352925"/>
                <a:ext cx="552453" cy="1231310"/>
              </a:xfrm>
              <a:prstGeom prst="parallelogram">
                <a:avLst>
                  <a:gd name="adj" fmla="val 35652"/>
                </a:avLst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" name="直線コネクタ 21"/>
              <p:cNvCxnSpPr/>
              <p:nvPr/>
            </p:nvCxnSpPr>
            <p:spPr>
              <a:xfrm flipH="1" flipV="1">
                <a:off x="3343277" y="3559130"/>
                <a:ext cx="1" cy="793795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/>
              <p:cNvCxnSpPr/>
              <p:nvPr/>
            </p:nvCxnSpPr>
            <p:spPr>
              <a:xfrm flipH="1">
                <a:off x="3347406" y="3570852"/>
                <a:ext cx="8286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 flipV="1">
                <a:off x="5142042" y="3559130"/>
                <a:ext cx="0" cy="1060495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 flipH="1">
                <a:off x="4317496" y="3570852"/>
                <a:ext cx="8286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/>
              <p:cNvCxnSpPr/>
              <p:nvPr/>
            </p:nvCxnSpPr>
            <p:spPr>
              <a:xfrm flipH="1" flipV="1">
                <a:off x="4176080" y="3382548"/>
                <a:ext cx="1" cy="37660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/>
              <p:cNvCxnSpPr/>
              <p:nvPr/>
            </p:nvCxnSpPr>
            <p:spPr>
              <a:xfrm flipH="1" flipV="1">
                <a:off x="4317494" y="3447010"/>
                <a:ext cx="1" cy="247683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テキスト ボックス 27"/>
              <p:cNvSpPr txBox="1"/>
              <p:nvPr/>
            </p:nvSpPr>
            <p:spPr>
              <a:xfrm>
                <a:off x="3293499" y="3272691"/>
                <a:ext cx="283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+</a:t>
                </a:r>
                <a:endParaRPr kumimoji="1" lang="ja-JP" altLang="en-US" dirty="0"/>
              </a:p>
            </p:txBody>
          </p:sp>
          <p:sp>
            <p:nvSpPr>
              <p:cNvPr id="29" name="テキスト ボックス 28"/>
              <p:cNvSpPr txBox="1"/>
              <p:nvPr/>
            </p:nvSpPr>
            <p:spPr>
              <a:xfrm>
                <a:off x="4856408" y="3272691"/>
                <a:ext cx="283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-</a:t>
                </a:r>
                <a:endParaRPr kumimoji="1" lang="ja-JP" altLang="en-US" dirty="0"/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4503432" y="4794710"/>
                <a:ext cx="1280138" cy="414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>
                    <a:latin typeface="Century" panose="02040604050505020304" pitchFamily="18" charset="0"/>
                    <a:ea typeface="HGPｺﾞｼｯｸM" panose="020B0600000000000000" pitchFamily="50" charset="-128"/>
                  </a:rPr>
                  <a:t>Cathode</a:t>
                </a:r>
                <a:endParaRPr kumimoji="1" lang="ja-JP" altLang="en-US" b="1" dirty="0">
                  <a:latin typeface="Century" panose="02040604050505020304" pitchFamily="18" charset="0"/>
                  <a:ea typeface="HGPｺﾞｼｯｸM" panose="020B0600000000000000" pitchFamily="50" charset="-128"/>
                </a:endParaRPr>
              </a:p>
            </p:txBody>
          </p:sp>
          <p:sp>
            <p:nvSpPr>
              <p:cNvPr id="31" name="テキスト ボックス 30"/>
              <p:cNvSpPr txBox="1"/>
              <p:nvPr/>
            </p:nvSpPr>
            <p:spPr>
              <a:xfrm rot="20999633">
                <a:off x="3205688" y="4524506"/>
                <a:ext cx="518306" cy="92682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</a:bodyPr>
              <a:lstStyle/>
              <a:p>
                <a:r>
                  <a:rPr lang="en-US" altLang="ja-JP" b="1" dirty="0">
                    <a:latin typeface="Century" panose="02040604050505020304" pitchFamily="18" charset="0"/>
                    <a:ea typeface="HGPｺﾞｼｯｸM" panose="020B0600000000000000" pitchFamily="50" charset="-128"/>
                  </a:rPr>
                  <a:t>Anode</a:t>
                </a:r>
                <a:endParaRPr kumimoji="1" lang="ja-JP" altLang="en-US" b="1" dirty="0">
                  <a:latin typeface="Century" panose="02040604050505020304" pitchFamily="18" charset="0"/>
                  <a:ea typeface="HGPｺﾞｼｯｸM" panose="020B0600000000000000" pitchFamily="50" charset="-128"/>
                </a:endParaRPr>
              </a:p>
            </p:txBody>
          </p:sp>
        </p:grpSp>
        <p:sp>
          <p:nvSpPr>
            <p:cNvPr id="11" name="テキスト ボックス 10"/>
            <p:cNvSpPr txBox="1"/>
            <p:nvPr/>
          </p:nvSpPr>
          <p:spPr>
            <a:xfrm>
              <a:off x="5982234" y="4691318"/>
              <a:ext cx="10015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>
                  <a:latin typeface="Century" panose="02040604050505020304" pitchFamily="18" charset="0"/>
                </a:rPr>
                <a:t>Paint</a:t>
              </a:r>
              <a:endParaRPr kumimoji="1" lang="ja-JP" altLang="en-US" dirty="0"/>
            </a:p>
          </p:txBody>
        </p:sp>
        <p:grpSp>
          <p:nvGrpSpPr>
            <p:cNvPr id="12" name="グループ化 11"/>
            <p:cNvGrpSpPr/>
            <p:nvPr/>
          </p:nvGrpSpPr>
          <p:grpSpPr>
            <a:xfrm>
              <a:off x="6808614" y="5063373"/>
              <a:ext cx="359820" cy="369332"/>
              <a:chOff x="6098130" y="3034554"/>
              <a:chExt cx="359820" cy="369332"/>
            </a:xfrm>
          </p:grpSpPr>
          <p:sp>
            <p:nvSpPr>
              <p:cNvPr id="18" name="楕円 17"/>
              <p:cNvSpPr/>
              <p:nvPr/>
            </p:nvSpPr>
            <p:spPr>
              <a:xfrm>
                <a:off x="6140138" y="3064095"/>
                <a:ext cx="317812" cy="31781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6098130" y="3034554"/>
                <a:ext cx="350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/>
                  <a:t>＋</a:t>
                </a:r>
              </a:p>
            </p:txBody>
          </p:sp>
        </p:grpSp>
        <p:grpSp>
          <p:nvGrpSpPr>
            <p:cNvPr id="13" name="グループ化 12"/>
            <p:cNvGrpSpPr/>
            <p:nvPr/>
          </p:nvGrpSpPr>
          <p:grpSpPr>
            <a:xfrm>
              <a:off x="4201480" y="4829675"/>
              <a:ext cx="359820" cy="369332"/>
              <a:chOff x="6098130" y="3034554"/>
              <a:chExt cx="359820" cy="369332"/>
            </a:xfrm>
          </p:grpSpPr>
          <p:sp>
            <p:nvSpPr>
              <p:cNvPr id="16" name="楕円 15"/>
              <p:cNvSpPr/>
              <p:nvPr/>
            </p:nvSpPr>
            <p:spPr>
              <a:xfrm>
                <a:off x="6140138" y="3064095"/>
                <a:ext cx="317812" cy="31781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6098130" y="3034554"/>
                <a:ext cx="350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/>
                  <a:t>＋</a:t>
                </a:r>
              </a:p>
            </p:txBody>
          </p:sp>
        </p:grpSp>
        <p:cxnSp>
          <p:nvCxnSpPr>
            <p:cNvPr id="14" name="直線矢印コネクタ 13"/>
            <p:cNvCxnSpPr/>
            <p:nvPr/>
          </p:nvCxnSpPr>
          <p:spPr>
            <a:xfrm>
              <a:off x="4472905" y="5157807"/>
              <a:ext cx="182255" cy="26723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 flipH="1">
              <a:off x="6538770" y="5332892"/>
              <a:ext cx="343136" cy="20302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3495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Two Complexities </a:t>
            </a:r>
            <a:r>
              <a:rPr lang="en-US" altLang="ja-JP" dirty="0"/>
              <a:t>of</a:t>
            </a:r>
            <a:r>
              <a:rPr kumimoji="1" lang="en-US" altLang="ja-JP" dirty="0"/>
              <a:t> ED Phenomena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altLang="ja-JP" sz="500" dirty="0"/>
              </a:p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Two nonlinearities in ED boundary model</a:t>
                </a:r>
              </a:p>
              <a:p>
                <a:pPr marL="0" indent="0">
                  <a:buNone/>
                </a:pPr>
                <a:r>
                  <a:rPr lang="en-US" altLang="ja-JP" sz="2600" dirty="0"/>
                  <a:t>Our ED boundary model consists of 2 sub-models: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altLang="ja-JP" sz="2800" u="sng" dirty="0">
                    <a:solidFill>
                      <a:srgbClr val="0000CC"/>
                    </a:solidFill>
                  </a:rPr>
                  <a:t>Film resistance model</a:t>
                </a:r>
                <a:br>
                  <a:rPr lang="en-US" altLang="ja-JP" sz="2800" u="sng" dirty="0">
                    <a:solidFill>
                      <a:srgbClr val="0000CC"/>
                    </a:solidFill>
                  </a:rPr>
                </a:br>
                <a:br>
                  <a:rPr lang="en-US" altLang="ja-JP" sz="500" dirty="0">
                    <a:solidFill>
                      <a:srgbClr val="008000"/>
                    </a:solidFill>
                  </a:rPr>
                </a:br>
                <a:r>
                  <a:rPr lang="en-US" altLang="ja-JP" sz="2600" dirty="0">
                    <a:solidFill>
                      <a:schemeClr val="tx1"/>
                    </a:solidFill>
                  </a:rPr>
                  <a:t>Film resistance </a:t>
                </a:r>
                <a14:m>
                  <m:oMath xmlns:m="http://schemas.openxmlformats.org/officeDocument/2006/math">
                    <m:r>
                      <a:rPr lang="en-US" altLang="ja-JP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altLang="ja-JP" sz="2600" dirty="0">
                    <a:solidFill>
                      <a:schemeClr val="tx1"/>
                    </a:solidFill>
                  </a:rPr>
                  <a:t> is NOT linear to film thickness </a:t>
                </a:r>
                <a14:m>
                  <m:oMath xmlns:m="http://schemas.openxmlformats.org/officeDocument/2006/math">
                    <m:r>
                      <a:rPr lang="en-US" altLang="ja-JP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altLang="ja-JP" sz="2600" dirty="0">
                    <a:solidFill>
                      <a:schemeClr val="tx1"/>
                    </a:solidFill>
                  </a:rPr>
                  <a:t>:</a:t>
                </a:r>
                <a:endParaRPr lang="en-US" altLang="ja-JP" sz="26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ja-JP" sz="36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ja-JP" sz="36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US" altLang="ja-JP" sz="36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ja-JP" sz="36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36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altLang="ja-JP" sz="3600" dirty="0">
                  <a:solidFill>
                    <a:srgbClr val="0000CC"/>
                  </a:solidFill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altLang="ja-JP" sz="2600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altLang="ja-JP" sz="2600" dirty="0"/>
                  <a:t>: resistance, </a:t>
                </a:r>
                <a14:m>
                  <m:oMath xmlns:m="http://schemas.openxmlformats.org/officeDocument/2006/math">
                    <m:r>
                      <a:rPr lang="en-US" altLang="ja-JP" sz="26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ja-JP" sz="2600" dirty="0"/>
                  <a:t>: const., </a:t>
                </a:r>
                <a14:m>
                  <m:oMath xmlns:m="http://schemas.openxmlformats.org/officeDocument/2006/math">
                    <m:r>
                      <a:rPr lang="en-US" altLang="ja-JP" sz="2600" i="1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altLang="ja-JP" sz="2600" dirty="0"/>
                  <a:t>: film thickness.</a:t>
                </a:r>
              </a:p>
              <a:p>
                <a:pPr marL="914400" lvl="1" indent="-514350">
                  <a:buFont typeface="+mj-lt"/>
                  <a:buAutoNum type="arabicPeriod" startAt="2"/>
                </a:pPr>
                <a:r>
                  <a:rPr lang="en-US" altLang="ja-JP" sz="2800" u="sng" dirty="0">
                    <a:solidFill>
                      <a:srgbClr val="FF0000"/>
                    </a:solidFill>
                  </a:rPr>
                  <a:t>Film growth model</a:t>
                </a:r>
                <a:br>
                  <a:rPr lang="en-US" altLang="ja-JP" sz="2800" u="sng" dirty="0">
                    <a:solidFill>
                      <a:srgbClr val="FF0000"/>
                    </a:solidFill>
                  </a:rPr>
                </a:br>
                <a:br>
                  <a:rPr lang="en-US" altLang="ja-JP" sz="500" dirty="0"/>
                </a:br>
                <a:r>
                  <a:rPr lang="en-US" altLang="ja-JP" sz="2600" dirty="0"/>
                  <a:t>Film growth rate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ja-JP" sz="2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6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</m:oMath>
                </a14:m>
                <a:r>
                  <a:rPr lang="en-US" altLang="ja-JP" sz="2600" dirty="0"/>
                  <a:t> is NOT linear to current density </a:t>
                </a:r>
                <a14:m>
                  <m:oMath xmlns:m="http://schemas.openxmlformats.org/officeDocument/2006/math">
                    <m:r>
                      <a:rPr lang="en-US" altLang="ja-JP" sz="260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altLang="ja-JP" sz="2600" dirty="0"/>
                  <a:t>:</a:t>
                </a:r>
                <a:br>
                  <a:rPr lang="en-US" altLang="ja-JP" sz="2600" dirty="0"/>
                </a:b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ja-JP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en-US" altLang="ja-JP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altLang="ja-JP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ja-JP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altLang="ja-JP" sz="360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ja-JP" sz="26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600" i="1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</m:oMath>
                </a14:m>
                <a:r>
                  <a:rPr lang="en-US" altLang="ja-JP" sz="2600" dirty="0"/>
                  <a:t>: film growth rate, </a:t>
                </a:r>
                <a14:m>
                  <m:oMath xmlns:m="http://schemas.openxmlformats.org/officeDocument/2006/math">
                    <m:r>
                      <a:rPr lang="en-US" altLang="ja-JP" sz="2600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altLang="ja-JP" sz="2600" dirty="0"/>
                  <a:t>: const., </a:t>
                </a:r>
                <a14:m>
                  <m:oMath xmlns:m="http://schemas.openxmlformats.org/officeDocument/2006/math">
                    <m:r>
                      <a:rPr lang="en-US" altLang="ja-JP" sz="260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altLang="ja-JP" sz="2600" dirty="0"/>
                  <a:t>: current density.</a:t>
                </a:r>
                <a:endParaRPr lang="en-US" altLang="ja-JP" sz="2600" i="1" dirty="0">
                  <a:latin typeface="Cambria Math" panose="02040503050406030204" pitchFamily="18" charset="0"/>
                </a:endParaRPr>
              </a:p>
              <a:p>
                <a:pPr marL="400050" lvl="1" indent="0">
                  <a:buNone/>
                </a:pPr>
                <a:endParaRPr lang="en-US" altLang="ja-JP" dirty="0">
                  <a:solidFill>
                    <a:srgbClr val="0000CC"/>
                  </a:solidFill>
                  <a:ea typeface="Cambria Math" panose="02040503050406030204" pitchFamily="18" charset="0"/>
                </a:endParaRPr>
              </a:p>
              <a:p>
                <a:pPr marL="914400" lvl="1" indent="-514350">
                  <a:buFont typeface="+mj-lt"/>
                  <a:buAutoNum type="arabicPeriod"/>
                </a:pPr>
                <a:endParaRPr lang="en-US" altLang="ja-JP" sz="2800" dirty="0"/>
              </a:p>
            </p:txBody>
          </p:sp>
        </mc:Choice>
        <mc:Fallback xmlns="">
          <p:sp>
            <p:nvSpPr>
              <p:cNvPr id="5" name="コンテンツ プレースホルダー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r="-8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91391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コンテンツ プレースホルダー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457" y="3688415"/>
            <a:ext cx="4331217" cy="2692913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44" y="1124744"/>
            <a:ext cx="4331217" cy="269291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/>
              <a:t>Procedure to Identify Film </a:t>
            </a:r>
            <a:r>
              <a:rPr lang="en-US" altLang="ja-JP" sz="3200" dirty="0">
                <a:solidFill>
                  <a:srgbClr val="0000CC"/>
                </a:solidFill>
              </a:rPr>
              <a:t>R</a:t>
            </a:r>
            <a:r>
              <a:rPr kumimoji="1" lang="en-US" altLang="ja-JP" sz="3200" dirty="0">
                <a:solidFill>
                  <a:srgbClr val="0000CC"/>
                </a:solidFill>
              </a:rPr>
              <a:t>esistance</a:t>
            </a:r>
            <a:r>
              <a:rPr kumimoji="1" lang="en-US" altLang="ja-JP" sz="3200" dirty="0"/>
              <a:t> </a:t>
            </a:r>
            <a:r>
              <a:rPr lang="en-US" altLang="ja-JP" sz="3200" dirty="0"/>
              <a:t>M</a:t>
            </a:r>
            <a:r>
              <a:rPr kumimoji="1" lang="en-US" altLang="ja-JP" sz="3200" dirty="0"/>
              <a:t>odel</a:t>
            </a:r>
            <a:endParaRPr kumimoji="1" lang="ja-JP" altLang="en-US" sz="32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923" y="940315"/>
            <a:ext cx="2053909" cy="2852365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41588" y="680347"/>
            <a:ext cx="2266539" cy="38915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One-plate tests</a:t>
            </a:r>
            <a:endParaRPr kumimoji="1" lang="ja-JP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曲折矢印 6"/>
          <p:cNvSpPr/>
          <p:nvPr/>
        </p:nvSpPr>
        <p:spPr>
          <a:xfrm rot="10800000">
            <a:off x="7086742" y="4043534"/>
            <a:ext cx="914402" cy="700216"/>
          </a:xfrm>
          <a:prstGeom prst="ben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2813488" y="1776080"/>
            <a:ext cx="940785" cy="461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63507" y="2180886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1"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lot</a:t>
            </a:r>
            <a:endParaRPr kumimoji="1" lang="ja-JP" alt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224675" y="4798986"/>
            <a:ext cx="894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1"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ata </a:t>
            </a:r>
            <a:br>
              <a:rPr kumimoji="1"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fitting</a:t>
            </a:r>
            <a:endParaRPr kumimoji="1" lang="ja-JP" alt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正方形/長方形 10"/>
              <p:cNvSpPr/>
              <p:nvPr/>
            </p:nvSpPr>
            <p:spPr>
              <a:xfrm>
                <a:off x="4746177" y="680347"/>
                <a:ext cx="4360945" cy="38915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 Scatter diagram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  <m:sSub>
                      <m:sSubPr>
                        <m:ctrlP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𝜙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cat</m:t>
                        </m:r>
                      </m:sub>
                    </m:sSub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cat</m:t>
                        </m:r>
                      </m:sub>
                    </m:sSub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and</m:t>
                    </m:r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kumimoji="1" lang="ja-JP" alt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正方形/長方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6177" y="680347"/>
                <a:ext cx="4360945" cy="389158"/>
              </a:xfrm>
              <a:prstGeom prst="rect">
                <a:avLst/>
              </a:prstGeom>
              <a:blipFill>
                <a:blip r:embed="rId6"/>
                <a:stretch>
                  <a:fillRect l="-974" t="-4478" b="-2686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正方形/長方形 11"/>
          <p:cNvSpPr/>
          <p:nvPr/>
        </p:nvSpPr>
        <p:spPr>
          <a:xfrm>
            <a:off x="3780373" y="3848955"/>
            <a:ext cx="3095956" cy="38915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Approximated surface</a:t>
            </a:r>
            <a:endParaRPr kumimoji="1" lang="ja-JP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5190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04" y="3946680"/>
            <a:ext cx="4457709" cy="241249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dirty="0"/>
              <a:t>Procedure to Identify Film </a:t>
            </a:r>
            <a:r>
              <a:rPr lang="en-US" altLang="ja-JP" sz="3200" dirty="0">
                <a:solidFill>
                  <a:srgbClr val="FF0000"/>
                </a:solidFill>
              </a:rPr>
              <a:t>Growth</a:t>
            </a:r>
            <a:r>
              <a:rPr kumimoji="1" lang="en-US" altLang="ja-JP" sz="3200" dirty="0"/>
              <a:t> </a:t>
            </a:r>
            <a:r>
              <a:rPr lang="en-US" altLang="ja-JP" sz="3200" dirty="0"/>
              <a:t>M</a:t>
            </a:r>
            <a:r>
              <a:rPr kumimoji="1" lang="en-US" altLang="ja-JP" sz="3200" dirty="0"/>
              <a:t>odel</a:t>
            </a:r>
            <a:endParaRPr kumimoji="1" lang="ja-JP" altLang="en-US" sz="32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923" y="940315"/>
            <a:ext cx="2053909" cy="2852365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41588" y="680347"/>
            <a:ext cx="2266539" cy="38915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One-plate tests</a:t>
            </a:r>
            <a:endParaRPr kumimoji="1" lang="ja-JP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曲折矢印 6"/>
          <p:cNvSpPr/>
          <p:nvPr/>
        </p:nvSpPr>
        <p:spPr>
          <a:xfrm rot="10800000">
            <a:off x="7086742" y="4043534"/>
            <a:ext cx="914402" cy="700216"/>
          </a:xfrm>
          <a:prstGeom prst="ben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2813488" y="1776080"/>
            <a:ext cx="940785" cy="461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63507" y="2180886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1"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lot</a:t>
            </a:r>
            <a:endParaRPr kumimoji="1" lang="ja-JP" alt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224675" y="4798986"/>
            <a:ext cx="894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1"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ata </a:t>
            </a:r>
            <a:br>
              <a:rPr kumimoji="1"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fitting</a:t>
            </a:r>
            <a:endParaRPr kumimoji="1" lang="ja-JP" alt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正方形/長方形 10"/>
              <p:cNvSpPr/>
              <p:nvPr/>
            </p:nvSpPr>
            <p:spPr>
              <a:xfrm>
                <a:off x="4746177" y="680347"/>
                <a:ext cx="4360945" cy="38915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 Scatter diagram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j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dif</m:t>
                        </m:r>
                      </m:sub>
                    </m:sSub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cat</m:t>
                        </m:r>
                      </m:sub>
                    </m:sSub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and</m:t>
                    </m:r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kumimoji="1" lang="ja-JP" alt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正方形/長方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6177" y="680347"/>
                <a:ext cx="4360945" cy="389158"/>
              </a:xfrm>
              <a:prstGeom prst="rect">
                <a:avLst/>
              </a:prstGeom>
              <a:blipFill>
                <a:blip r:embed="rId5"/>
                <a:stretch>
                  <a:fillRect t="-4478" b="-2686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正方形/長方形 11"/>
          <p:cNvSpPr/>
          <p:nvPr/>
        </p:nvSpPr>
        <p:spPr>
          <a:xfrm>
            <a:off x="3780373" y="3848955"/>
            <a:ext cx="3095956" cy="38915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Approximated surface</a:t>
            </a:r>
            <a:endParaRPr kumimoji="1" lang="ja-JP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75" y="1174692"/>
            <a:ext cx="4457709" cy="2412497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26809" y="3971023"/>
            <a:ext cx="2714599" cy="20313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dirty="0"/>
              <a:t>Diffusive current density represents the amount of electricity consumed for the electrolysis of water, not used for the deposition of the coating film.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79293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800" dirty="0"/>
              <a:t>Formulation of ES-FEM </a:t>
            </a:r>
            <a:br>
              <a:rPr lang="en-US" altLang="ja-JP" sz="4800" dirty="0"/>
            </a:br>
            <a:r>
              <a:rPr lang="en-US" altLang="ja-JP" sz="4800" dirty="0"/>
              <a:t>for ED Simulation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9088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"/>
    </mc:Choice>
    <mc:Fallback xmlns="">
      <p:transition spd="slow" advTm="52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172" y="614619"/>
            <a:ext cx="8630543" cy="5757862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ES-FEM-T4?</a:t>
            </a:r>
          </a:p>
          <a:p>
            <a:r>
              <a:rPr lang="en-US" altLang="ja-JP" sz="2400" dirty="0"/>
              <a:t>A kind of strain smoothing method.</a:t>
            </a:r>
          </a:p>
          <a:p>
            <a:r>
              <a:rPr lang="en-US" altLang="ja-JP" sz="2400" dirty="0"/>
              <a:t>Using element edges as Gauss points.</a:t>
            </a:r>
          </a:p>
          <a:p>
            <a:r>
              <a:rPr lang="en-US" altLang="ja-JP" sz="2400" dirty="0"/>
              <a:t>Robust against element skew.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Super-linear mesh convergence rate </a:t>
            </a:r>
            <a:r>
              <a:rPr lang="en-US" altLang="ja-JP" sz="2400" dirty="0"/>
              <a:t>with T4 mesh.</a:t>
            </a:r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en-US" altLang="ja-JP" b="1" u="sng" dirty="0"/>
              <a:t>Standard FEM</a:t>
            </a:r>
            <a:r>
              <a:rPr lang="en-US" altLang="ja-JP" dirty="0"/>
              <a:t>		       </a:t>
            </a:r>
            <a:r>
              <a:rPr lang="en-US" altLang="ja-JP" b="1" u="sng" dirty="0"/>
              <a:t>ES-FEM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Outline of</a:t>
            </a:r>
            <a:r>
              <a:rPr kumimoji="1" lang="en-US" altLang="ja-JP" dirty="0"/>
              <a:t> ES-FEM</a:t>
            </a:r>
            <a:endParaRPr kumimoji="1" lang="ja-JP" altLang="en-US" dirty="0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grpSp>
        <p:nvGrpSpPr>
          <p:cNvPr id="80" name="グループ化 79"/>
          <p:cNvGrpSpPr/>
          <p:nvPr/>
        </p:nvGrpSpPr>
        <p:grpSpPr>
          <a:xfrm>
            <a:off x="719572" y="4115625"/>
            <a:ext cx="1987200" cy="1670400"/>
            <a:chOff x="529796" y="2656356"/>
            <a:chExt cx="3329508" cy="2793546"/>
          </a:xfrm>
        </p:grpSpPr>
        <p:sp>
          <p:nvSpPr>
            <p:cNvPr id="81" name="二等辺三角形 80"/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82" name="グループ化 81"/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94" name="二等辺三角形 93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5" name="二等辺三角形 94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6" name="二等辺三角形 95"/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83" name="グループ化 82"/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91" name="二等辺三角形 90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2" name="二等辺三角形 91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3" name="二等辺三角形 92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84" name="円/楕円 10"/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5" name="円/楕円 11"/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6" name="円/楕円 12"/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7" name="円/楕円 13"/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8" name="円/楕円 14"/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9" name="円/楕円 15"/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0" name="円/楕円 16"/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97" name="グループ化 96"/>
          <p:cNvGrpSpPr/>
          <p:nvPr/>
        </p:nvGrpSpPr>
        <p:grpSpPr>
          <a:xfrm>
            <a:off x="5141989" y="4115625"/>
            <a:ext cx="1988801" cy="1668657"/>
            <a:chOff x="4860075" y="1560327"/>
            <a:chExt cx="3329507" cy="2793546"/>
          </a:xfrm>
        </p:grpSpPr>
        <p:sp>
          <p:nvSpPr>
            <p:cNvPr id="98" name="二等辺三角形 97"/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9" name="二等辺三角形 98"/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00" name="グループ化 99"/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112" name="二等辺三角形 111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3" name="二等辺三角形 112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4" name="二等辺三角形 113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01" name="グループ化 100"/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109" name="二等辺三角形 108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0" name="二等辺三角形 109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1" name="二等辺三角形 110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02" name="円/楕円 34"/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3" name="円/楕円 35"/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4" name="円/楕円 36"/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5" name="円/楕円 37"/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6" name="円/楕円 38"/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7" name="円/楕円 39"/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8" name="円/楕円 40"/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cxnSp>
        <p:nvCxnSpPr>
          <p:cNvPr id="115" name="直線コネクタ 114"/>
          <p:cNvCxnSpPr>
            <a:stCxn id="116" idx="1"/>
          </p:cNvCxnSpPr>
          <p:nvPr/>
        </p:nvCxnSpPr>
        <p:spPr>
          <a:xfrm flipH="1">
            <a:off x="1613149" y="4428050"/>
            <a:ext cx="1106259" cy="12053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テキスト ボックス 115"/>
          <p:cNvSpPr txBox="1"/>
          <p:nvPr/>
        </p:nvSpPr>
        <p:spPr>
          <a:xfrm>
            <a:off x="2719408" y="4212606"/>
            <a:ext cx="2627993" cy="4308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200" dirty="0"/>
              <a:t>Integration domain</a:t>
            </a:r>
            <a:endParaRPr kumimoji="1" lang="ja-JP" altLang="en-US" sz="2200" dirty="0"/>
          </a:p>
        </p:txBody>
      </p:sp>
      <p:cxnSp>
        <p:nvCxnSpPr>
          <p:cNvPr id="117" name="直線コネクタ 116"/>
          <p:cNvCxnSpPr>
            <a:stCxn id="118" idx="1"/>
          </p:cNvCxnSpPr>
          <p:nvPr/>
        </p:nvCxnSpPr>
        <p:spPr>
          <a:xfrm flipH="1">
            <a:off x="2165708" y="4967447"/>
            <a:ext cx="1244831" cy="7883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テキスト ボックス 117"/>
          <p:cNvSpPr txBox="1"/>
          <p:nvPr/>
        </p:nvSpPr>
        <p:spPr>
          <a:xfrm>
            <a:off x="3410539" y="4752003"/>
            <a:ext cx="1236850" cy="4308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200" dirty="0"/>
              <a:t>Element</a:t>
            </a:r>
            <a:endParaRPr kumimoji="1" lang="ja-JP" altLang="en-US" sz="2200" dirty="0"/>
          </a:p>
        </p:txBody>
      </p:sp>
      <p:cxnSp>
        <p:nvCxnSpPr>
          <p:cNvPr id="119" name="直線コネクタ 118"/>
          <p:cNvCxnSpPr>
            <a:stCxn id="120" idx="1"/>
          </p:cNvCxnSpPr>
          <p:nvPr/>
        </p:nvCxnSpPr>
        <p:spPr>
          <a:xfrm flipH="1" flipV="1">
            <a:off x="2246780" y="5488811"/>
            <a:ext cx="1251350" cy="10521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テキスト ボックス 119"/>
          <p:cNvSpPr txBox="1"/>
          <p:nvPr/>
        </p:nvSpPr>
        <p:spPr>
          <a:xfrm>
            <a:off x="3498130" y="5378577"/>
            <a:ext cx="1025914" cy="4308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0" dirty="0"/>
              <a:t>Node</a:t>
            </a:r>
            <a:endParaRPr kumimoji="1" lang="ja-JP" altLang="en-US" sz="2200" dirty="0"/>
          </a:p>
        </p:txBody>
      </p:sp>
      <p:cxnSp>
        <p:nvCxnSpPr>
          <p:cNvPr id="121" name="直線コネクタ 120"/>
          <p:cNvCxnSpPr>
            <a:stCxn id="116" idx="3"/>
            <a:endCxn id="111" idx="5"/>
          </p:cNvCxnSpPr>
          <p:nvPr/>
        </p:nvCxnSpPr>
        <p:spPr>
          <a:xfrm>
            <a:off x="5347401" y="4428050"/>
            <a:ext cx="540562" cy="28640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コネクタ 121"/>
          <p:cNvCxnSpPr>
            <a:stCxn id="118" idx="3"/>
          </p:cNvCxnSpPr>
          <p:nvPr/>
        </p:nvCxnSpPr>
        <p:spPr>
          <a:xfrm>
            <a:off x="4647389" y="4967447"/>
            <a:ext cx="1043548" cy="40977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コネクタ 122"/>
          <p:cNvCxnSpPr>
            <a:stCxn id="120" idx="3"/>
            <a:endCxn id="106" idx="2"/>
          </p:cNvCxnSpPr>
          <p:nvPr/>
        </p:nvCxnSpPr>
        <p:spPr>
          <a:xfrm>
            <a:off x="4524044" y="5594021"/>
            <a:ext cx="1211596" cy="15044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テキスト ボックス 123"/>
          <p:cNvSpPr txBox="1"/>
          <p:nvPr/>
        </p:nvSpPr>
        <p:spPr>
          <a:xfrm>
            <a:off x="791580" y="3284984"/>
            <a:ext cx="3125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/>
              <a:t>FEM assembles</a:t>
            </a:r>
            <a:br>
              <a:rPr lang="en-US" altLang="ja-JP" sz="2400" dirty="0"/>
            </a:br>
            <a:r>
              <a:rPr lang="en-US" altLang="ja-JP" sz="2400" dirty="0"/>
              <a:t>each </a:t>
            </a:r>
            <a:r>
              <a:rPr lang="en-US" altLang="ja-JP" sz="2400" dirty="0">
                <a:solidFill>
                  <a:srgbClr val="008000"/>
                </a:solidFill>
              </a:rPr>
              <a:t>element’s value</a:t>
            </a:r>
            <a:r>
              <a:rPr lang="en-US" altLang="ja-JP" sz="2400" dirty="0"/>
              <a:t>.</a:t>
            </a:r>
            <a:endParaRPr kumimoji="1" lang="ja-JP" altLang="en-US" sz="2400" dirty="0"/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4703572" y="3284984"/>
            <a:ext cx="3125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/>
              <a:t>ES-FEM assembles</a:t>
            </a:r>
            <a:br>
              <a:rPr lang="en-US" altLang="ja-JP" sz="2400" dirty="0"/>
            </a:br>
            <a:r>
              <a:rPr lang="en-US" altLang="ja-JP" sz="2400" dirty="0"/>
              <a:t>each </a:t>
            </a:r>
            <a:r>
              <a:rPr lang="en-US" altLang="ja-JP" sz="2400" dirty="0">
                <a:solidFill>
                  <a:srgbClr val="FF9900"/>
                </a:solidFill>
              </a:rPr>
              <a:t>edge’s value</a:t>
            </a:r>
            <a:r>
              <a:rPr lang="en-US" altLang="ja-JP" sz="2400" dirty="0"/>
              <a:t>.</a:t>
            </a:r>
            <a:endParaRPr kumimoji="1" lang="ja-JP" altLang="en-US" sz="2400" dirty="0"/>
          </a:p>
        </p:txBody>
      </p:sp>
      <p:sp>
        <p:nvSpPr>
          <p:cNvPr id="52" name="角丸四角形 51"/>
          <p:cNvSpPr/>
          <p:nvPr/>
        </p:nvSpPr>
        <p:spPr>
          <a:xfrm>
            <a:off x="7081290" y="4914481"/>
            <a:ext cx="1897528" cy="1286749"/>
          </a:xfrm>
          <a:prstGeom prst="roundRect">
            <a:avLst>
              <a:gd name="adj" fmla="val 2921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</a:rPr>
              <a:t>Integration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en-US" altLang="ja-JP" sz="2400" dirty="0">
                <a:solidFill>
                  <a:schemeClr val="tx1"/>
                </a:solidFill>
              </a:rPr>
              <a:t>domain is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en-US" altLang="ja-JP" sz="2400" dirty="0">
                <a:solidFill>
                  <a:schemeClr val="tx1"/>
                </a:solidFill>
              </a:rPr>
              <a:t>different !!</a:t>
            </a:r>
          </a:p>
        </p:txBody>
      </p:sp>
    </p:spTree>
    <p:extLst>
      <p:ext uri="{BB962C8B-B14F-4D97-AF65-F5344CB8AC3E}">
        <p14:creationId xmlns:p14="http://schemas.microsoft.com/office/powerpoint/2010/main" val="2540285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172" y="614619"/>
            <a:ext cx="8630543" cy="5757862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 edges</a:t>
            </a:r>
          </a:p>
          <a:p>
            <a:r>
              <a:rPr lang="en-US" altLang="ja-JP" sz="2400" dirty="0"/>
              <a:t>When meshing complex shape, the generation of</a:t>
            </a:r>
            <a:br>
              <a:rPr lang="en-US" altLang="ja-JP" sz="2400" dirty="0"/>
            </a:br>
            <a:r>
              <a:rPr lang="en-US" altLang="ja-JP" sz="2400" dirty="0"/>
              <a:t>short edges is inevitable.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Short edges lead to accuracy loss </a:t>
            </a:r>
            <a:r>
              <a:rPr lang="en-US" altLang="ja-JP" sz="2400" dirty="0"/>
              <a:t>in standard FEM-T4.</a:t>
            </a: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Conventional FEM</a:t>
            </a:r>
            <a:r>
              <a:rPr lang="en-US" altLang="ja-JP" dirty="0"/>
              <a:t>  </a:t>
            </a:r>
            <a:r>
              <a:rPr lang="ja-JP" altLang="en-US" dirty="0"/>
              <a:t>　</a:t>
            </a:r>
            <a:r>
              <a:rPr lang="en-US" altLang="ja-JP" dirty="0"/>
              <a:t>        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ES-FEM</a:t>
            </a:r>
            <a:endParaRPr lang="en-US" altLang="ja-JP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Outline of</a:t>
            </a:r>
            <a:r>
              <a:rPr kumimoji="1" lang="en-US" altLang="ja-JP" dirty="0"/>
              <a:t> ES-FEM</a:t>
            </a:r>
            <a:endParaRPr kumimoji="1" lang="ja-JP" altLang="en-US" dirty="0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53" name="二等辺三角形 52"/>
          <p:cNvSpPr/>
          <p:nvPr/>
        </p:nvSpPr>
        <p:spPr>
          <a:xfrm rot="7628322">
            <a:off x="2031105" y="3272746"/>
            <a:ext cx="428564" cy="2836184"/>
          </a:xfrm>
          <a:prstGeom prst="triangl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二等辺三角形 53"/>
          <p:cNvSpPr/>
          <p:nvPr/>
        </p:nvSpPr>
        <p:spPr>
          <a:xfrm rot="12759530">
            <a:off x="466703" y="4685693"/>
            <a:ext cx="2869318" cy="1073375"/>
          </a:xfrm>
          <a:prstGeom prst="triangle">
            <a:avLst>
              <a:gd name="adj" fmla="val 7174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二等辺三角形 54"/>
          <p:cNvSpPr/>
          <p:nvPr/>
        </p:nvSpPr>
        <p:spPr>
          <a:xfrm rot="2494918">
            <a:off x="1234630" y="3667247"/>
            <a:ext cx="2869318" cy="1073375"/>
          </a:xfrm>
          <a:prstGeom prst="triangle">
            <a:avLst>
              <a:gd name="adj" fmla="val 5835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二等辺三角形 55"/>
          <p:cNvSpPr/>
          <p:nvPr/>
        </p:nvSpPr>
        <p:spPr>
          <a:xfrm rot="7628322">
            <a:off x="2037689" y="3265529"/>
            <a:ext cx="428564" cy="2836184"/>
          </a:xfrm>
          <a:prstGeom prst="triangl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二等辺三角形 56"/>
          <p:cNvSpPr/>
          <p:nvPr/>
        </p:nvSpPr>
        <p:spPr>
          <a:xfrm rot="7628322">
            <a:off x="6352243" y="3276319"/>
            <a:ext cx="428519" cy="2835213"/>
          </a:xfrm>
          <a:prstGeom prst="triangl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二等辺三角形 57"/>
          <p:cNvSpPr/>
          <p:nvPr/>
        </p:nvSpPr>
        <p:spPr>
          <a:xfrm rot="12759530">
            <a:off x="4788428" y="4695999"/>
            <a:ext cx="2868336" cy="1073261"/>
          </a:xfrm>
          <a:prstGeom prst="triangle">
            <a:avLst>
              <a:gd name="adj" fmla="val 7174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二等辺三角形 58"/>
          <p:cNvSpPr/>
          <p:nvPr/>
        </p:nvSpPr>
        <p:spPr>
          <a:xfrm rot="2494918">
            <a:off x="5556092" y="3677660"/>
            <a:ext cx="2868336" cy="1073261"/>
          </a:xfrm>
          <a:prstGeom prst="triangle">
            <a:avLst>
              <a:gd name="adj" fmla="val 5835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角丸四角形 59"/>
          <p:cNvSpPr/>
          <p:nvPr/>
        </p:nvSpPr>
        <p:spPr>
          <a:xfrm>
            <a:off x="366845" y="5692255"/>
            <a:ext cx="8399198" cy="522357"/>
          </a:xfrm>
          <a:prstGeom prst="roundRect">
            <a:avLst>
              <a:gd name="adj" fmla="val 2921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600" dirty="0">
                <a:solidFill>
                  <a:schemeClr val="tx1"/>
                </a:solidFill>
              </a:rPr>
              <a:t>ES-FEM can </a:t>
            </a:r>
            <a:r>
              <a:rPr lang="en-US" altLang="ja-JP" sz="2600" dirty="0">
                <a:solidFill>
                  <a:srgbClr val="FF0000"/>
                </a:solidFill>
              </a:rPr>
              <a:t>suppress the accuracy loss by smoothing</a:t>
            </a:r>
            <a:r>
              <a:rPr lang="en-US" altLang="ja-JP" sz="2600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61" name="グループ化 60"/>
          <p:cNvGrpSpPr/>
          <p:nvPr/>
        </p:nvGrpSpPr>
        <p:grpSpPr>
          <a:xfrm>
            <a:off x="5314467" y="3663850"/>
            <a:ext cx="2392404" cy="1903688"/>
            <a:chOff x="5314467" y="3663850"/>
            <a:chExt cx="2392404" cy="1903688"/>
          </a:xfrm>
        </p:grpSpPr>
        <p:cxnSp>
          <p:nvCxnSpPr>
            <p:cNvPr id="62" name="直線コネクタ 61"/>
            <p:cNvCxnSpPr/>
            <p:nvPr/>
          </p:nvCxnSpPr>
          <p:spPr>
            <a:xfrm flipH="1" flipV="1">
              <a:off x="5564902" y="3674741"/>
              <a:ext cx="87218" cy="321609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/>
            <p:cNvCxnSpPr/>
            <p:nvPr/>
          </p:nvCxnSpPr>
          <p:spPr>
            <a:xfrm>
              <a:off x="5314467" y="4006208"/>
              <a:ext cx="337653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/>
            <p:cNvCxnSpPr>
              <a:endCxn id="59" idx="4"/>
            </p:cNvCxnSpPr>
            <p:nvPr/>
          </p:nvCxnSpPr>
          <p:spPr>
            <a:xfrm>
              <a:off x="5652120" y="4006208"/>
              <a:ext cx="2054751" cy="156133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/>
            <p:cNvCxnSpPr/>
            <p:nvPr/>
          </p:nvCxnSpPr>
          <p:spPr>
            <a:xfrm>
              <a:off x="5318773" y="4011729"/>
              <a:ext cx="476835" cy="88076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/>
            <p:cNvCxnSpPr>
              <a:endCxn id="59" idx="4"/>
            </p:cNvCxnSpPr>
            <p:nvPr/>
          </p:nvCxnSpPr>
          <p:spPr>
            <a:xfrm>
              <a:off x="5804993" y="4903059"/>
              <a:ext cx="1901878" cy="664479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/>
            <p:cNvCxnSpPr>
              <a:stCxn id="59" idx="2"/>
            </p:cNvCxnSpPr>
            <p:nvPr/>
          </p:nvCxnSpPr>
          <p:spPr>
            <a:xfrm>
              <a:off x="5561336" y="3663850"/>
              <a:ext cx="1511780" cy="73925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>
              <a:stCxn id="59" idx="4"/>
            </p:cNvCxnSpPr>
            <p:nvPr/>
          </p:nvCxnSpPr>
          <p:spPr>
            <a:xfrm flipH="1" flipV="1">
              <a:off x="7065588" y="4400221"/>
              <a:ext cx="641283" cy="1167317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127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What is electrodeposition (ED) ?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4471" y="620688"/>
            <a:ext cx="8839614" cy="5757862"/>
          </a:xfrm>
        </p:spPr>
        <p:txBody>
          <a:bodyPr anchor="b"/>
          <a:lstStyle/>
          <a:p>
            <a:pPr marL="0" indent="0">
              <a:buNone/>
            </a:pPr>
            <a:endParaRPr lang="en-US" altLang="ja-JP" sz="2400" dirty="0">
              <a:solidFill>
                <a:srgbClr val="000000"/>
              </a:solidFill>
            </a:endParaRPr>
          </a:p>
          <a:p>
            <a:r>
              <a:rPr lang="en-US" altLang="ja-JP" sz="2400" dirty="0"/>
              <a:t>Most widely-used basecoat methods for </a:t>
            </a:r>
            <a:r>
              <a:rPr lang="en-US" altLang="ja-JP" sz="2400" dirty="0">
                <a:solidFill>
                  <a:srgbClr val="FF0000"/>
                </a:solidFill>
              </a:rPr>
              <a:t>car bodies</a:t>
            </a:r>
            <a:r>
              <a:rPr lang="en-US" altLang="ja-JP" sz="2400" dirty="0"/>
              <a:t>.</a:t>
            </a:r>
          </a:p>
          <a:p>
            <a:r>
              <a:rPr lang="en-US" altLang="ja-JP" sz="2400" dirty="0"/>
              <a:t>Making coated film by applying </a:t>
            </a:r>
            <a:r>
              <a:rPr lang="en-US" altLang="ja-JP" sz="2400" dirty="0">
                <a:solidFill>
                  <a:srgbClr val="FF0000"/>
                </a:solidFill>
              </a:rPr>
              <a:t>direct electric current</a:t>
            </a:r>
            <a:br>
              <a:rPr lang="en-US" altLang="ja-JP" sz="2400" dirty="0"/>
            </a:br>
            <a:r>
              <a:rPr lang="en-US" altLang="ja-JP" sz="2400" dirty="0"/>
              <a:t>in a paint pool.</a:t>
            </a:r>
          </a:p>
          <a:p>
            <a:r>
              <a:rPr lang="en-US" altLang="ja-JP" sz="2400" dirty="0"/>
              <a:t>Relatively g</a:t>
            </a:r>
            <a:r>
              <a:rPr kumimoji="1" lang="en-US" altLang="ja-JP" sz="2400" dirty="0"/>
              <a:t>ood at making uniform film thickness</a:t>
            </a:r>
            <a:br>
              <a:rPr lang="en-US" altLang="ja-JP" sz="2400" dirty="0"/>
            </a:br>
            <a:r>
              <a:rPr lang="en-US" altLang="ja-JP" sz="2400" dirty="0"/>
              <a:t>but </a:t>
            </a:r>
            <a:r>
              <a:rPr lang="en-US" altLang="ja-JP" sz="2400" dirty="0">
                <a:solidFill>
                  <a:srgbClr val="FF0000"/>
                </a:solidFill>
              </a:rPr>
              <a:t>not satisfactory uniform </a:t>
            </a:r>
            <a:r>
              <a:rPr lang="en-US" altLang="ja-JP" sz="2400" dirty="0"/>
              <a:t>in actual production lines.</a:t>
            </a:r>
            <a:r>
              <a:rPr kumimoji="1" lang="en-US" altLang="ja-JP" sz="2400" dirty="0"/>
              <a:t> </a:t>
            </a:r>
          </a:p>
          <a:p>
            <a:r>
              <a:rPr kumimoji="1" lang="en-US" altLang="ja-JP" sz="2400" dirty="0">
                <a:solidFill>
                  <a:srgbClr val="FF0000"/>
                </a:solidFill>
              </a:rPr>
              <a:t>ED simulator</a:t>
            </a:r>
            <a:r>
              <a:rPr kumimoji="1" lang="en-US" altLang="ja-JP" sz="2400" dirty="0"/>
              <a:t> is </a:t>
            </a:r>
            <a:r>
              <a:rPr lang="en-US" altLang="ja-JP" sz="2400" dirty="0"/>
              <a:t>necessary</a:t>
            </a:r>
            <a:r>
              <a:rPr kumimoji="1" lang="en-US" altLang="ja-JP" sz="2400" dirty="0"/>
              <a:t> for </a:t>
            </a:r>
            <a:r>
              <a:rPr lang="en-US" altLang="ja-JP" sz="2400" dirty="0"/>
              <a:t>the </a:t>
            </a:r>
            <a:r>
              <a:rPr kumimoji="1" lang="en-US" altLang="ja-JP" sz="2400" dirty="0"/>
              <a:t>optimization of </a:t>
            </a:r>
            <a:br>
              <a:rPr kumimoji="1" lang="en-US" altLang="ja-JP" sz="2400" dirty="0"/>
            </a:br>
            <a:r>
              <a:rPr kumimoji="1" lang="en-US" altLang="ja-JP" sz="2400" dirty="0" err="1"/>
              <a:t>carbody</a:t>
            </a:r>
            <a:r>
              <a:rPr kumimoji="1" lang="en-US" altLang="ja-JP" sz="2400" dirty="0"/>
              <a:t> design and</a:t>
            </a:r>
            <a:r>
              <a:rPr lang="ja-JP" altLang="en-US" sz="2400" dirty="0"/>
              <a:t> </a:t>
            </a:r>
            <a:r>
              <a:rPr kumimoji="1" lang="en-US" altLang="ja-JP" sz="2400" dirty="0"/>
              <a:t>coating conditions in actual lines.</a:t>
            </a:r>
          </a:p>
        </p:txBody>
      </p:sp>
      <p:pic>
        <p:nvPicPr>
          <p:cNvPr id="5" name="コンテンツ プレースホルダ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471" y="929561"/>
            <a:ext cx="3617913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4394334" y="893611"/>
            <a:ext cx="4579751" cy="2586960"/>
            <a:chOff x="3277160" y="3810873"/>
            <a:chExt cx="4579751" cy="2586960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3277160" y="3810873"/>
              <a:ext cx="4579751" cy="2586960"/>
              <a:chOff x="2838922" y="3272691"/>
              <a:chExt cx="4579751" cy="2586960"/>
            </a:xfrm>
          </p:grpSpPr>
          <p:pic>
            <p:nvPicPr>
              <p:cNvPr id="19" name="図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38922" y="3754347"/>
                <a:ext cx="4579751" cy="2105304"/>
              </a:xfrm>
              <a:prstGeom prst="rect">
                <a:avLst/>
              </a:prstGeom>
            </p:spPr>
          </p:pic>
          <p:sp>
            <p:nvSpPr>
              <p:cNvPr id="20" name="平行四辺形 19"/>
              <p:cNvSpPr/>
              <p:nvPr/>
            </p:nvSpPr>
            <p:spPr>
              <a:xfrm flipH="1">
                <a:off x="3181346" y="4352925"/>
                <a:ext cx="552453" cy="1231310"/>
              </a:xfrm>
              <a:prstGeom prst="parallelogram">
                <a:avLst>
                  <a:gd name="adj" fmla="val 35652"/>
                </a:avLst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" name="直線コネクタ 20"/>
              <p:cNvCxnSpPr/>
              <p:nvPr/>
            </p:nvCxnSpPr>
            <p:spPr>
              <a:xfrm flipH="1" flipV="1">
                <a:off x="3343277" y="3559130"/>
                <a:ext cx="1" cy="793795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/>
              <p:cNvCxnSpPr/>
              <p:nvPr/>
            </p:nvCxnSpPr>
            <p:spPr>
              <a:xfrm flipH="1">
                <a:off x="3347406" y="3570852"/>
                <a:ext cx="8286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/>
              <p:cNvCxnSpPr/>
              <p:nvPr/>
            </p:nvCxnSpPr>
            <p:spPr>
              <a:xfrm flipV="1">
                <a:off x="5142042" y="3559130"/>
                <a:ext cx="0" cy="1060495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 flipH="1">
                <a:off x="4317496" y="3570852"/>
                <a:ext cx="8286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 flipH="1" flipV="1">
                <a:off x="4176080" y="3382548"/>
                <a:ext cx="1" cy="37660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/>
              <p:cNvCxnSpPr/>
              <p:nvPr/>
            </p:nvCxnSpPr>
            <p:spPr>
              <a:xfrm flipH="1" flipV="1">
                <a:off x="4317494" y="3447010"/>
                <a:ext cx="1" cy="247683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テキスト ボックス 26"/>
              <p:cNvSpPr txBox="1"/>
              <p:nvPr/>
            </p:nvSpPr>
            <p:spPr>
              <a:xfrm>
                <a:off x="3293499" y="3272691"/>
                <a:ext cx="283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+</a:t>
                </a:r>
                <a:endParaRPr kumimoji="1" lang="ja-JP" altLang="en-US" dirty="0"/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4856408" y="3272691"/>
                <a:ext cx="283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-</a:t>
                </a:r>
                <a:endParaRPr kumimoji="1" lang="ja-JP" altLang="en-US" dirty="0"/>
              </a:p>
            </p:txBody>
          </p:sp>
          <p:sp>
            <p:nvSpPr>
              <p:cNvPr id="29" name="テキスト ボックス 28"/>
              <p:cNvSpPr txBox="1"/>
              <p:nvPr/>
            </p:nvSpPr>
            <p:spPr>
              <a:xfrm>
                <a:off x="4543392" y="4794710"/>
                <a:ext cx="11251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>
                    <a:latin typeface="Century" panose="02040604050505020304" pitchFamily="18" charset="0"/>
                    <a:ea typeface="HGPｺﾞｼｯｸM" panose="020B0600000000000000" pitchFamily="50" charset="-128"/>
                  </a:rPr>
                  <a:t>Cathode</a:t>
                </a:r>
                <a:endParaRPr kumimoji="1" lang="ja-JP" altLang="en-US" b="1" dirty="0">
                  <a:latin typeface="Century" panose="02040604050505020304" pitchFamily="18" charset="0"/>
                  <a:ea typeface="HGPｺﾞｼｯｸM" panose="020B0600000000000000" pitchFamily="50" charset="-128"/>
                </a:endParaRPr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 rot="20999633">
                <a:off x="3245188" y="4579971"/>
                <a:ext cx="461665" cy="798026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</a:bodyPr>
              <a:lstStyle/>
              <a:p>
                <a:r>
                  <a:rPr lang="en-US" altLang="ja-JP" b="1" dirty="0">
                    <a:latin typeface="Century" panose="02040604050505020304" pitchFamily="18" charset="0"/>
                    <a:ea typeface="HGPｺﾞｼｯｸM" panose="020B0600000000000000" pitchFamily="50" charset="-128"/>
                  </a:rPr>
                  <a:t>Anode</a:t>
                </a:r>
                <a:endParaRPr kumimoji="1" lang="ja-JP" altLang="en-US" b="1" dirty="0">
                  <a:latin typeface="Century" panose="02040604050505020304" pitchFamily="18" charset="0"/>
                  <a:ea typeface="HGPｺﾞｼｯｸM" panose="020B0600000000000000" pitchFamily="50" charset="-128"/>
                </a:endParaRPr>
              </a:p>
            </p:txBody>
          </p:sp>
        </p:grpSp>
        <p:sp>
          <p:nvSpPr>
            <p:cNvPr id="18" name="テキスト ボックス 17"/>
            <p:cNvSpPr txBox="1"/>
            <p:nvPr/>
          </p:nvSpPr>
          <p:spPr>
            <a:xfrm>
              <a:off x="5982234" y="4691318"/>
              <a:ext cx="10015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>
                  <a:latin typeface="Century" panose="02040604050505020304" pitchFamily="18" charset="0"/>
                </a:rPr>
                <a:t>Paint</a:t>
              </a:r>
              <a:endParaRPr kumimoji="1" lang="ja-JP" altLang="en-US" dirty="0"/>
            </a:p>
          </p:txBody>
        </p:sp>
        <p:grpSp>
          <p:nvGrpSpPr>
            <p:cNvPr id="9" name="グループ化 8"/>
            <p:cNvGrpSpPr/>
            <p:nvPr/>
          </p:nvGrpSpPr>
          <p:grpSpPr>
            <a:xfrm>
              <a:off x="6808614" y="5063373"/>
              <a:ext cx="359820" cy="369332"/>
              <a:chOff x="6098130" y="3034554"/>
              <a:chExt cx="359820" cy="369332"/>
            </a:xfrm>
          </p:grpSpPr>
          <p:sp>
            <p:nvSpPr>
              <p:cNvPr id="15" name="楕円 14"/>
              <p:cNvSpPr/>
              <p:nvPr/>
            </p:nvSpPr>
            <p:spPr>
              <a:xfrm>
                <a:off x="6140138" y="3064095"/>
                <a:ext cx="317812" cy="31781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6098130" y="3034554"/>
                <a:ext cx="350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/>
                  <a:t>＋</a:t>
                </a:r>
              </a:p>
            </p:txBody>
          </p:sp>
        </p:grpSp>
        <p:grpSp>
          <p:nvGrpSpPr>
            <p:cNvPr id="10" name="グループ化 9"/>
            <p:cNvGrpSpPr/>
            <p:nvPr/>
          </p:nvGrpSpPr>
          <p:grpSpPr>
            <a:xfrm>
              <a:off x="4201480" y="4829675"/>
              <a:ext cx="359820" cy="369332"/>
              <a:chOff x="6098130" y="3034554"/>
              <a:chExt cx="359820" cy="369332"/>
            </a:xfrm>
          </p:grpSpPr>
          <p:sp>
            <p:nvSpPr>
              <p:cNvPr id="13" name="楕円 12"/>
              <p:cNvSpPr/>
              <p:nvPr/>
            </p:nvSpPr>
            <p:spPr>
              <a:xfrm>
                <a:off x="6140138" y="3064095"/>
                <a:ext cx="317812" cy="31781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6098130" y="3034554"/>
                <a:ext cx="350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/>
                  <a:t>＋</a:t>
                </a:r>
              </a:p>
            </p:txBody>
          </p:sp>
        </p:grpSp>
        <p:cxnSp>
          <p:nvCxnSpPr>
            <p:cNvPr id="11" name="直線矢印コネクタ 10"/>
            <p:cNvCxnSpPr/>
            <p:nvPr/>
          </p:nvCxnSpPr>
          <p:spPr>
            <a:xfrm>
              <a:off x="4472905" y="5157807"/>
              <a:ext cx="182255" cy="26723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/>
            <p:cNvCxnSpPr/>
            <p:nvPr/>
          </p:nvCxnSpPr>
          <p:spPr>
            <a:xfrm flipH="1">
              <a:off x="6538770" y="5332892"/>
              <a:ext cx="343136" cy="20302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スライド番号プレースホルダー 3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32" name="正方形/長方形 31"/>
          <p:cNvSpPr/>
          <p:nvPr/>
        </p:nvSpPr>
        <p:spPr>
          <a:xfrm>
            <a:off x="340471" y="3104964"/>
            <a:ext cx="36179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ja-JP" sz="1600" dirty="0">
                <a:solidFill>
                  <a:srgbClr val="000000"/>
                </a:solidFill>
              </a:rPr>
              <a:t>http://n-link.nissan.co.jp/NOM/PLANT/</a:t>
            </a:r>
          </a:p>
        </p:txBody>
      </p:sp>
    </p:spTree>
    <p:extLst>
      <p:ext uri="{BB962C8B-B14F-4D97-AF65-F5344CB8AC3E}">
        <p14:creationId xmlns:p14="http://schemas.microsoft.com/office/powerpoint/2010/main" val="1049369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800" dirty="0"/>
              <a:t>Analysis Results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012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"/>
    </mc:Choice>
    <mc:Fallback xmlns="">
      <p:transition spd="slow" advTm="527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900" dirty="0"/>
          </a:p>
          <a:p>
            <a:r>
              <a:rPr lang="en-US" altLang="ja-JP" sz="2400" dirty="0"/>
              <a:t>Imitating a bag-like structure such as </a:t>
            </a:r>
            <a:r>
              <a:rPr lang="en-US" altLang="ja-JP" sz="2400" dirty="0">
                <a:solidFill>
                  <a:srgbClr val="FF0000"/>
                </a:solidFill>
              </a:rPr>
              <a:t>side sill </a:t>
            </a:r>
            <a:r>
              <a:rPr lang="en-US" altLang="ja-JP" sz="2400" dirty="0"/>
              <a:t>in a </a:t>
            </a:r>
            <a:r>
              <a:rPr lang="en-US" altLang="ja-JP" sz="2400" dirty="0" err="1"/>
              <a:t>carbody</a:t>
            </a:r>
            <a:r>
              <a:rPr lang="en-US" altLang="ja-JP" sz="2400" dirty="0"/>
              <a:t>.</a:t>
            </a:r>
          </a:p>
          <a:p>
            <a:r>
              <a:rPr lang="en-US" altLang="ja-JP" sz="2400" dirty="0"/>
              <a:t>Accuracy on the </a:t>
            </a:r>
            <a:r>
              <a:rPr lang="en-US" altLang="ja-JP" sz="2400" dirty="0">
                <a:solidFill>
                  <a:srgbClr val="FF0000"/>
                </a:solidFill>
              </a:rPr>
              <a:t>innermost surface </a:t>
            </a:r>
            <a:r>
              <a:rPr lang="en-US" altLang="ja-JP" sz="2400" dirty="0"/>
              <a:t>(leftmost plate surface) is the most important; i.e., “maximize the minimum”.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Film thickness is calculated with 4 different mesh seed sizes</a:t>
            </a:r>
            <a:br>
              <a:rPr lang="en-US" altLang="ja-JP" sz="2400" dirty="0"/>
            </a:br>
            <a:r>
              <a:rPr lang="en-US" altLang="ja-JP" sz="2400" dirty="0"/>
              <a:t>and compared between FEM-T4 and ES-FEM-T4.</a:t>
            </a:r>
            <a:endParaRPr kumimoji="1"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5" name="コンテンツ プレースホルダ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1148" y="1340768"/>
            <a:ext cx="3401392" cy="293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t="9149" r="709" b="12175"/>
          <a:stretch/>
        </p:blipFill>
        <p:spPr>
          <a:xfrm rot="16200000" flipH="1">
            <a:off x="-264221" y="1833137"/>
            <a:ext cx="2939697" cy="183620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336196" y="105218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Film Thickness </a:t>
            </a:r>
            <a:endParaRPr kumimoji="1" lang="ja-JP" altLang="en-US" sz="2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48780"/>
            <a:ext cx="3493681" cy="2620261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2673923" y="3754955"/>
            <a:ext cx="32431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600" dirty="0"/>
              <a:t>(</a:t>
            </a:r>
            <a:r>
              <a:rPr lang="ja-JP" altLang="en-US" sz="1600" dirty="0"/>
              <a:t>http://plaza.rakuten.co.jp/heroc</a:t>
            </a:r>
            <a:r>
              <a:rPr lang="en-US" altLang="ja-JP" sz="1600" dirty="0"/>
              <a:t>)</a:t>
            </a:r>
            <a:endParaRPr lang="ja-JP" altLang="en-US" sz="1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673923" y="1672380"/>
            <a:ext cx="1624090" cy="369332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</a:rPr>
              <a:t>Side Sill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9474" y="3913311"/>
            <a:ext cx="1006162" cy="307777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000" dirty="0">
                <a:solidFill>
                  <a:schemeClr val="bg1"/>
                </a:solidFill>
              </a:rPr>
              <a:t>4-P BOX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96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Meshes</a:t>
            </a:r>
            <a:endParaRPr kumimoji="1"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9B183CC-DF04-43DC-B39E-45FBA989F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664748"/>
            <a:ext cx="2375345" cy="287226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9C57A8E-9096-4EDC-8455-359022EE6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56692"/>
            <a:ext cx="2375345" cy="287226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0C5B424-7ABC-4E86-8F02-242D6BAF76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501008"/>
            <a:ext cx="2375345" cy="287226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805E84F-EC78-46A5-937E-9C8A82B885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37" y="3501008"/>
            <a:ext cx="2375345" cy="287226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354C7B6-4680-4843-9130-B48217552A6B}"/>
              </a:ext>
            </a:extLst>
          </p:cNvPr>
          <p:cNvSpPr txBox="1"/>
          <p:nvPr/>
        </p:nvSpPr>
        <p:spPr>
          <a:xfrm>
            <a:off x="395536" y="2276872"/>
            <a:ext cx="18311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3.2 mm Mesh</a:t>
            </a:r>
            <a:br>
              <a:rPr kumimoji="1" lang="en-US" altLang="ja-JP" sz="2000" dirty="0"/>
            </a:br>
            <a:r>
              <a:rPr kumimoji="1" lang="en-US" altLang="ja-JP" sz="2000" dirty="0"/>
              <a:t>Seed Size</a:t>
            </a:r>
            <a:br>
              <a:rPr kumimoji="1" lang="en-US" altLang="ja-JP" sz="2000" dirty="0"/>
            </a:br>
            <a:r>
              <a:rPr kumimoji="1" lang="en-US" altLang="ja-JP" sz="2000" dirty="0"/>
              <a:t>(31k T4 elem.)</a:t>
            </a:r>
            <a:endParaRPr kumimoji="1" lang="ja-JP" altLang="en-US" sz="20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E11E781-4416-489A-AC37-1DCA1EFA742C}"/>
              </a:ext>
            </a:extLst>
          </p:cNvPr>
          <p:cNvSpPr txBox="1"/>
          <p:nvPr/>
        </p:nvSpPr>
        <p:spPr>
          <a:xfrm>
            <a:off x="393426" y="5077633"/>
            <a:ext cx="19738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0</a:t>
            </a:r>
            <a:r>
              <a:rPr kumimoji="1" lang="en-US" altLang="ja-JP" sz="2000" dirty="0"/>
              <a:t>.8 mm Mesh</a:t>
            </a:r>
            <a:br>
              <a:rPr kumimoji="1" lang="en-US" altLang="ja-JP" sz="2000" dirty="0"/>
            </a:br>
            <a:r>
              <a:rPr kumimoji="1" lang="en-US" altLang="ja-JP" sz="2000" dirty="0"/>
              <a:t>Seed Size</a:t>
            </a:r>
            <a:br>
              <a:rPr kumimoji="1" lang="en-US" altLang="ja-JP" sz="2000" dirty="0"/>
            </a:br>
            <a:r>
              <a:rPr kumimoji="1" lang="en-US" altLang="ja-JP" sz="2000" dirty="0"/>
              <a:t>(169k T4 elem.)</a:t>
            </a:r>
            <a:endParaRPr kumimoji="1" lang="ja-JP" altLang="en-US" sz="20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FADC091-341A-49AC-9039-17816E5E4097}"/>
              </a:ext>
            </a:extLst>
          </p:cNvPr>
          <p:cNvSpPr txBox="1"/>
          <p:nvPr/>
        </p:nvSpPr>
        <p:spPr>
          <a:xfrm>
            <a:off x="6948264" y="2280796"/>
            <a:ext cx="18311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1</a:t>
            </a:r>
            <a:r>
              <a:rPr kumimoji="1" lang="en-US" altLang="ja-JP" sz="2000" dirty="0"/>
              <a:t>.6 mm Mesh</a:t>
            </a:r>
            <a:br>
              <a:rPr kumimoji="1" lang="en-US" altLang="ja-JP" sz="2000" dirty="0"/>
            </a:br>
            <a:r>
              <a:rPr kumimoji="1" lang="en-US" altLang="ja-JP" sz="2000" dirty="0"/>
              <a:t>Seed Size</a:t>
            </a:r>
            <a:br>
              <a:rPr kumimoji="1" lang="en-US" altLang="ja-JP" sz="2000" dirty="0"/>
            </a:br>
            <a:r>
              <a:rPr kumimoji="1" lang="en-US" altLang="ja-JP" sz="2000" dirty="0"/>
              <a:t>(65k T4 elem.)</a:t>
            </a:r>
            <a:endParaRPr kumimoji="1" lang="ja-JP" altLang="en-US" sz="20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559B84F-CA5A-40A5-855E-5F9D55DA1529}"/>
              </a:ext>
            </a:extLst>
          </p:cNvPr>
          <p:cNvSpPr txBox="1"/>
          <p:nvPr/>
        </p:nvSpPr>
        <p:spPr>
          <a:xfrm>
            <a:off x="7026682" y="5079721"/>
            <a:ext cx="19738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0</a:t>
            </a:r>
            <a:r>
              <a:rPr kumimoji="1" lang="en-US" altLang="ja-JP" sz="2000" dirty="0"/>
              <a:t>.4 mm Mesh</a:t>
            </a:r>
            <a:br>
              <a:rPr kumimoji="1" lang="en-US" altLang="ja-JP" sz="2000" dirty="0"/>
            </a:br>
            <a:r>
              <a:rPr kumimoji="1" lang="en-US" altLang="ja-JP" sz="2000" dirty="0"/>
              <a:t>Seed Size</a:t>
            </a:r>
            <a:br>
              <a:rPr kumimoji="1" lang="en-US" altLang="ja-JP" sz="2000" dirty="0"/>
            </a:br>
            <a:r>
              <a:rPr kumimoji="1" lang="en-US" altLang="ja-JP" sz="2000" dirty="0"/>
              <a:t>(716k T4 elem.)</a:t>
            </a:r>
            <a:endParaRPr kumimoji="1" lang="ja-JP" altLang="en-US" sz="20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9C2D01D-A2C8-4464-B8EA-4253C1711CB0}"/>
              </a:ext>
            </a:extLst>
          </p:cNvPr>
          <p:cNvSpPr txBox="1"/>
          <p:nvPr/>
        </p:nvSpPr>
        <p:spPr>
          <a:xfrm>
            <a:off x="7296105" y="649581"/>
            <a:ext cx="1813317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Only the </a:t>
            </a:r>
            <a:br>
              <a:rPr kumimoji="1" lang="en-US" altLang="ja-JP" dirty="0"/>
            </a:br>
            <a:r>
              <a:rPr kumimoji="1" lang="en-US" altLang="ja-JP" dirty="0"/>
              <a:t>surface meshes</a:t>
            </a:r>
            <a:br>
              <a:rPr kumimoji="1" lang="en-US" altLang="ja-JP" dirty="0"/>
            </a:br>
            <a:r>
              <a:rPr kumimoji="1" lang="en-US" altLang="ja-JP" dirty="0"/>
              <a:t>are shown.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258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Thickness of A-Plate (outermost surface)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45617" y="5049180"/>
            <a:ext cx="8641654" cy="1260140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FEM results (dashed lines) have </a:t>
            </a:r>
            <a:r>
              <a:rPr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tiny</a:t>
            </a:r>
            <a:r>
              <a:rPr lang="en-US" altLang="ja-JP" sz="2400" dirty="0"/>
              <a:t> errors</a:t>
            </a:r>
            <a:br>
              <a:rPr lang="en-US" altLang="ja-JP" sz="2400" dirty="0"/>
            </a:br>
            <a:r>
              <a:rPr lang="en-US" altLang="ja-JP" sz="2400" dirty="0"/>
              <a:t> due to mesh coarseness.</a:t>
            </a:r>
            <a:br>
              <a:rPr lang="en-US" altLang="ja-JP" sz="2400" dirty="0"/>
            </a:br>
            <a:r>
              <a:rPr lang="en-US" altLang="ja-JP" sz="2400" dirty="0"/>
              <a:t>Meanwhile, ES-FEM (solid lines) results have no such errors.</a:t>
            </a:r>
            <a:endParaRPr lang="ja-JP" altLang="en-US" sz="2400" dirty="0" err="1"/>
          </a:p>
        </p:txBody>
      </p:sp>
      <p:sp>
        <p:nvSpPr>
          <p:cNvPr id="10" name="正方形/長方形 9"/>
          <p:cNvSpPr/>
          <p:nvPr/>
        </p:nvSpPr>
        <p:spPr>
          <a:xfrm>
            <a:off x="7487120" y="1340768"/>
            <a:ext cx="937308" cy="28329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 flipV="1">
            <a:off x="7812360" y="4149080"/>
            <a:ext cx="180020" cy="28803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96236" y="4437112"/>
            <a:ext cx="2304256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Mesh seed size</a:t>
            </a:r>
            <a:endParaRPr kumimoji="1" lang="ja-JP" altLang="en-US" sz="2400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F71BAA84-0815-4274-B2FD-FF7BE016E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0" y="1160749"/>
            <a:ext cx="8858725" cy="388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77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Thickness of C-Plate (surface in the 1</a:t>
            </a:r>
            <a:r>
              <a:rPr lang="en-US" altLang="ja-JP" b="1" i="1" u="sng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bag)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45617" y="5049180"/>
            <a:ext cx="8641654" cy="1260140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FEM results (dashed lines) have </a:t>
            </a:r>
            <a:r>
              <a:rPr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</a:t>
            </a:r>
            <a:r>
              <a:rPr lang="en-US" altLang="ja-JP" sz="2400" dirty="0"/>
              <a:t> errors</a:t>
            </a:r>
            <a:br>
              <a:rPr lang="en-US" altLang="ja-JP" sz="2400" dirty="0"/>
            </a:br>
            <a:r>
              <a:rPr lang="en-US" altLang="ja-JP" sz="2400" dirty="0"/>
              <a:t> due to mesh coarseness.</a:t>
            </a:r>
            <a:br>
              <a:rPr lang="en-US" altLang="ja-JP" sz="2400" dirty="0"/>
            </a:br>
            <a:r>
              <a:rPr lang="en-US" altLang="ja-JP" sz="2400" dirty="0"/>
              <a:t>Meanwhile, ES-FEM (solid lines) results have no such errors.</a:t>
            </a:r>
            <a:endParaRPr lang="ja-JP" altLang="en-US" sz="2400" dirty="0"/>
          </a:p>
        </p:txBody>
      </p:sp>
      <p:sp>
        <p:nvSpPr>
          <p:cNvPr id="10" name="正方形/長方形 9"/>
          <p:cNvSpPr/>
          <p:nvPr/>
        </p:nvSpPr>
        <p:spPr>
          <a:xfrm>
            <a:off x="7487120" y="1340768"/>
            <a:ext cx="937308" cy="28329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 flipV="1">
            <a:off x="7812360" y="4149080"/>
            <a:ext cx="180020" cy="28803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96236" y="4437112"/>
            <a:ext cx="2304256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Mesh seed size</a:t>
            </a:r>
            <a:endParaRPr kumimoji="1" lang="ja-JP" altLang="en-US" sz="24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29A36E0-AE32-4A35-8B2E-3D850664B1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1124744"/>
            <a:ext cx="8858725" cy="388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04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Thickness of E-Plate (surface in the 2</a:t>
            </a:r>
            <a:r>
              <a:rPr lang="en-US" altLang="ja-JP" b="1" i="1" u="sng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bag)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45617" y="5049180"/>
            <a:ext cx="8641654" cy="126014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FEM results (dashed lines) have </a:t>
            </a:r>
            <a:r>
              <a:rPr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medium</a:t>
            </a:r>
            <a:r>
              <a:rPr lang="en-US" altLang="ja-JP" sz="2400" dirty="0"/>
              <a:t> errors</a:t>
            </a:r>
            <a:br>
              <a:rPr lang="en-US" altLang="ja-JP" sz="2400" dirty="0"/>
            </a:br>
            <a:r>
              <a:rPr lang="en-US" altLang="ja-JP" sz="2400" dirty="0"/>
              <a:t> due to mesh coarseness.</a:t>
            </a:r>
            <a:br>
              <a:rPr lang="en-US" altLang="ja-JP" sz="2400" dirty="0"/>
            </a:br>
            <a:r>
              <a:rPr lang="en-US" altLang="ja-JP" sz="2400" dirty="0"/>
              <a:t>Meanwhile, ES-FEM (solid lines) results have no such errors.</a:t>
            </a:r>
            <a:endParaRPr lang="ja-JP" altLang="en-US" sz="2400" dirty="0" err="1"/>
          </a:p>
        </p:txBody>
      </p:sp>
      <p:sp>
        <p:nvSpPr>
          <p:cNvPr id="10" name="正方形/長方形 9"/>
          <p:cNvSpPr/>
          <p:nvPr/>
        </p:nvSpPr>
        <p:spPr>
          <a:xfrm>
            <a:off x="7487120" y="1340768"/>
            <a:ext cx="937308" cy="28329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 flipV="1">
            <a:off x="7812360" y="4149080"/>
            <a:ext cx="180020" cy="28803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96236" y="4437112"/>
            <a:ext cx="2304256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Mesh seed size</a:t>
            </a:r>
            <a:endParaRPr kumimoji="1" lang="ja-JP" altLang="en-US" sz="24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CE62190-593D-4D7F-BA99-A6A292415F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1167239"/>
            <a:ext cx="8858725" cy="388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96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Thickness of G-Plate (innermost surface)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7487120" y="1340768"/>
            <a:ext cx="937308" cy="28329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 flipV="1">
            <a:off x="7812360" y="4149080"/>
            <a:ext cx="180020" cy="28803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96236" y="4437112"/>
            <a:ext cx="2304256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Mesh seed size</a:t>
            </a:r>
            <a:endParaRPr kumimoji="1" lang="ja-JP" altLang="en-US" sz="24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7BA4F38-B15D-432C-A0ED-93B9CACBCE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1131235"/>
            <a:ext cx="8858725" cy="3881941"/>
          </a:xfrm>
          <a:prstGeom prst="rect">
            <a:avLst/>
          </a:prstGeom>
        </p:spPr>
      </p:pic>
      <p:sp>
        <p:nvSpPr>
          <p:cNvPr id="12" name="角丸四角形 11"/>
          <p:cNvSpPr/>
          <p:nvPr/>
        </p:nvSpPr>
        <p:spPr>
          <a:xfrm>
            <a:off x="73567" y="5090444"/>
            <a:ext cx="8998605" cy="1159076"/>
          </a:xfrm>
          <a:prstGeom prst="roundRect">
            <a:avLst>
              <a:gd name="adj" fmla="val 2921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FEM results (dashed lines) have </a:t>
            </a:r>
            <a:r>
              <a:rPr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</a:t>
            </a:r>
            <a:r>
              <a:rPr lang="en-US" altLang="ja-JP" sz="2400" dirty="0"/>
              <a:t> errors</a:t>
            </a:r>
            <a:br>
              <a:rPr lang="en-US" altLang="ja-JP" sz="2400" dirty="0"/>
            </a:br>
            <a:r>
              <a:rPr lang="en-US" altLang="ja-JP" sz="2400" dirty="0"/>
              <a:t> due to mesh coarseness.</a:t>
            </a:r>
            <a:br>
              <a:rPr lang="en-US" altLang="ja-JP" sz="2400" dirty="0"/>
            </a:br>
            <a:r>
              <a:rPr lang="en-US" altLang="ja-JP" sz="2400" dirty="0"/>
              <a:t>Meanwhile, ES-FEM (solid lines) results have no such errors.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77925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Error of Final Film Thickness on G-Plate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1412776"/>
            <a:ext cx="6845310" cy="3372996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824632" y="4853413"/>
            <a:ext cx="7483623" cy="12601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0000"/>
                </a:solidFill>
              </a:rPr>
              <a:t>ES-FEM-T4 has far better mesh convergence rate </a:t>
            </a:r>
            <a:r>
              <a:rPr lang="en-US" altLang="ja-JP" sz="2400" dirty="0">
                <a:solidFill>
                  <a:schemeClr val="tx1"/>
                </a:solidFill>
              </a:rPr>
              <a:t>than FEM-T4 !!</a:t>
            </a:r>
            <a:endParaRPr lang="ja-JP" altLang="en-US" sz="2400" dirty="0" err="1">
              <a:solidFill>
                <a:schemeClr val="tx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989834" y="2770335"/>
            <a:ext cx="3006080" cy="132343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The result of ES-FEM with the minimum mesh seed size (0.4 mm) is used as the reference.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98493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Carbody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8C3FFF8A-C28D-40F4-9AF6-8C7495717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0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  <a:p>
            <a:pPr marL="285750" indent="-285750"/>
            <a:endParaRPr kumimoji="0" lang="en-US" altLang="ja-JP" dirty="0"/>
          </a:p>
          <a:p>
            <a:pPr marL="285750" indent="-285750"/>
            <a:endParaRPr kumimoji="0" lang="en-US" altLang="ja-JP" dirty="0"/>
          </a:p>
          <a:p>
            <a:pPr marL="285750" indent="-285750"/>
            <a:endParaRPr kumimoji="0" lang="en-US" altLang="ja-JP" dirty="0"/>
          </a:p>
          <a:p>
            <a:pPr marL="285750" indent="-285750"/>
            <a:endParaRPr kumimoji="0" lang="en-US" altLang="ja-JP" dirty="0"/>
          </a:p>
          <a:p>
            <a:pPr marL="285750" indent="-285750"/>
            <a:endParaRPr kumimoji="0" lang="en-US" altLang="ja-JP" dirty="0"/>
          </a:p>
          <a:p>
            <a:pPr marL="0" indent="0">
              <a:buNone/>
            </a:pPr>
            <a:endParaRPr kumimoji="0" lang="en-US" altLang="ja-JP" dirty="0"/>
          </a:p>
          <a:p>
            <a:pPr marL="285750" indent="-285750"/>
            <a:r>
              <a:rPr kumimoji="0" lang="en-US" altLang="ja-JP" dirty="0"/>
              <a:t>A half </a:t>
            </a:r>
            <a:r>
              <a:rPr kumimoji="0" lang="en-US" altLang="ja-JP" dirty="0" err="1"/>
              <a:t>carbody</a:t>
            </a:r>
            <a:r>
              <a:rPr kumimoji="0" lang="en-US" altLang="ja-JP" dirty="0"/>
              <a:t> is fixed in a box pool.</a:t>
            </a:r>
          </a:p>
          <a:p>
            <a:pPr marL="285750" indent="-285750"/>
            <a:r>
              <a:rPr kumimoji="0" lang="en-US" altLang="ja-JP" dirty="0"/>
              <a:t>The side wall is treated as an </a:t>
            </a:r>
            <a:r>
              <a:rPr kumimoji="0" lang="en-US" altLang="ja-JP" dirty="0">
                <a:solidFill>
                  <a:srgbClr val="FF0000"/>
                </a:solidFill>
              </a:rPr>
              <a:t>anode</a:t>
            </a:r>
            <a:r>
              <a:rPr kumimoji="0" lang="en-US" altLang="ja-JP" dirty="0"/>
              <a:t> surface.</a:t>
            </a:r>
          </a:p>
          <a:p>
            <a:pPr marL="285750" indent="-285750"/>
            <a:r>
              <a:rPr kumimoji="0" lang="en-US" altLang="ja-JP" dirty="0"/>
              <a:t>Compare the time-developed film thickness between FEM-T4 and ES-FEM-T4 with a same mesh.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B6EF6DA0-D956-4033-ACF1-88F260CAA4DA}"/>
              </a:ext>
            </a:extLst>
          </p:cNvPr>
          <p:cNvCxnSpPr>
            <a:cxnSpLocks/>
          </p:cNvCxnSpPr>
          <p:nvPr/>
        </p:nvCxnSpPr>
        <p:spPr>
          <a:xfrm>
            <a:off x="719572" y="3789040"/>
            <a:ext cx="136815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7C2CCF08-3B60-44F7-A6EF-4E41F6064F5A}"/>
              </a:ext>
            </a:extLst>
          </p:cNvPr>
          <p:cNvCxnSpPr/>
          <p:nvPr/>
        </p:nvCxnSpPr>
        <p:spPr>
          <a:xfrm flipV="1">
            <a:off x="719572" y="2888940"/>
            <a:ext cx="0" cy="9001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5" name="図 14">
            <a:extLst>
              <a:ext uri="{FF2B5EF4-FFF2-40B4-BE49-F238E27FC236}">
                <a16:creationId xmlns:a16="http://schemas.microsoft.com/office/drawing/2014/main" id="{59788194-83E4-4AB8-8FD4-B92D0A81B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748" y="590254"/>
            <a:ext cx="6222745" cy="3863691"/>
          </a:xfrm>
          <a:prstGeom prst="rect">
            <a:avLst/>
          </a:prstGeom>
        </p:spPr>
      </p:pic>
      <p:sp>
        <p:nvSpPr>
          <p:cNvPr id="12" name="矢印: 上カーブ 11">
            <a:extLst>
              <a:ext uri="{FF2B5EF4-FFF2-40B4-BE49-F238E27FC236}">
                <a16:creationId xmlns:a16="http://schemas.microsoft.com/office/drawing/2014/main" id="{CD4522E1-FA90-4B3A-95B2-B39071E2B7C3}"/>
              </a:ext>
            </a:extLst>
          </p:cNvPr>
          <p:cNvSpPr/>
          <p:nvPr/>
        </p:nvSpPr>
        <p:spPr>
          <a:xfrm>
            <a:off x="2087724" y="3456360"/>
            <a:ext cx="1551392" cy="620712"/>
          </a:xfrm>
          <a:prstGeom prst="curvedUpArrow">
            <a:avLst>
              <a:gd name="adj1" fmla="val 21627"/>
              <a:gd name="adj2" fmla="val 50000"/>
              <a:gd name="adj3" fmla="val 5412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4769EF6-C795-419C-A6D9-258595E32303}"/>
              </a:ext>
            </a:extLst>
          </p:cNvPr>
          <p:cNvSpPr txBox="1"/>
          <p:nvPr/>
        </p:nvSpPr>
        <p:spPr>
          <a:xfrm>
            <a:off x="13513" y="2905199"/>
            <a:ext cx="67005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dirty="0"/>
              <a:t>270 V</a:t>
            </a:r>
            <a:endParaRPr kumimoji="1" lang="ja-JP" altLang="en-US" sz="20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1967C37-CA1F-44DA-8141-3747CD5D9E5D}"/>
              </a:ext>
            </a:extLst>
          </p:cNvPr>
          <p:cNvSpPr txBox="1"/>
          <p:nvPr/>
        </p:nvSpPr>
        <p:spPr>
          <a:xfrm>
            <a:off x="547147" y="3836077"/>
            <a:ext cx="185948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dirty="0"/>
              <a:t>0    30     180 (s)</a:t>
            </a:r>
            <a:endParaRPr kumimoji="1" lang="ja-JP" altLang="en-US" sz="2000" dirty="0"/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0F9DD53C-4178-483A-A8A8-671ADDBAC07C}"/>
              </a:ext>
            </a:extLst>
          </p:cNvPr>
          <p:cNvCxnSpPr>
            <a:cxnSpLocks/>
          </p:cNvCxnSpPr>
          <p:nvPr/>
        </p:nvCxnSpPr>
        <p:spPr>
          <a:xfrm flipH="1">
            <a:off x="732442" y="3021923"/>
            <a:ext cx="347170" cy="7656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D1248B79-834D-4D7C-AA78-D3E23CBAC9ED}"/>
              </a:ext>
            </a:extLst>
          </p:cNvPr>
          <p:cNvCxnSpPr>
            <a:cxnSpLocks/>
          </p:cNvCxnSpPr>
          <p:nvPr/>
        </p:nvCxnSpPr>
        <p:spPr>
          <a:xfrm flipH="1">
            <a:off x="1079613" y="3021923"/>
            <a:ext cx="72007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60ED3EE2-515E-4D53-A28A-3601BAF09305}"/>
              </a:ext>
            </a:extLst>
          </p:cNvPr>
          <p:cNvCxnSpPr>
            <a:cxnSpLocks/>
          </p:cNvCxnSpPr>
          <p:nvPr/>
        </p:nvCxnSpPr>
        <p:spPr>
          <a:xfrm>
            <a:off x="1799692" y="3021923"/>
            <a:ext cx="0" cy="7877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911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Carbody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79A547B3-C1F8-4354-BA3D-B632CC37E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of Surface Mesh</a:t>
            </a: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dirty="0"/>
              <a:t>13M T4 elements (3M nodes &amp; 18M edges) in total</a:t>
            </a:r>
            <a:br>
              <a:rPr lang="en-US" altLang="ja-JP" dirty="0"/>
            </a:br>
            <a:r>
              <a:rPr lang="en-US" altLang="ja-JP" dirty="0"/>
              <a:t>in the pool.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33E4738-A4BD-4927-8B6C-147AA18C9B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1" b="18168"/>
          <a:stretch/>
        </p:blipFill>
        <p:spPr>
          <a:xfrm>
            <a:off x="0" y="1052736"/>
            <a:ext cx="9144000" cy="409261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732240" y="914030"/>
            <a:ext cx="2373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Provided by</a:t>
            </a:r>
            <a:br>
              <a:rPr kumimoji="1" lang="en-US" altLang="ja-JP" dirty="0"/>
            </a:br>
            <a:r>
              <a:rPr kumimoji="1" lang="en-US" altLang="ja-JP" dirty="0"/>
              <a:t>SUZUKI MOTOR Co.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02814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Photos of ED process line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67" y="690603"/>
            <a:ext cx="3793258" cy="252883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49" y="712951"/>
            <a:ext cx="3726214" cy="248414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006" y="3594336"/>
            <a:ext cx="3721590" cy="247857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17044" y="3185508"/>
            <a:ext cx="4004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1. dipping and </a:t>
            </a:r>
            <a:r>
              <a:rPr kumimoji="1" lang="en-US" altLang="ja-JP" sz="2000" dirty="0">
                <a:solidFill>
                  <a:srgbClr val="FF0000"/>
                </a:solidFill>
              </a:rPr>
              <a:t>deposition</a:t>
            </a:r>
            <a:r>
              <a:rPr kumimoji="1" lang="en-US" altLang="ja-JP" sz="2000" dirty="0"/>
              <a:t> process</a:t>
            </a:r>
            <a:endParaRPr kumimoji="1" lang="ja-JP" altLang="en-US" sz="2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26256" y="3156065"/>
            <a:ext cx="2690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2. w</a:t>
            </a:r>
            <a:r>
              <a:rPr kumimoji="1" lang="en-US" altLang="ja-JP" sz="2000" dirty="0"/>
              <a:t>ater rinse process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373422" y="6005047"/>
            <a:ext cx="2193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3. baking process</a:t>
            </a:r>
            <a:endParaRPr kumimoji="1" lang="ja-JP" altLang="en-US" sz="2000" dirty="0"/>
          </a:p>
        </p:txBody>
      </p:sp>
      <p:sp>
        <p:nvSpPr>
          <p:cNvPr id="19" name="右矢印 18"/>
          <p:cNvSpPr/>
          <p:nvPr/>
        </p:nvSpPr>
        <p:spPr>
          <a:xfrm>
            <a:off x="4234230" y="1697002"/>
            <a:ext cx="549929" cy="461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矢印コネクタ 20"/>
          <p:cNvCxnSpPr/>
          <p:nvPr/>
        </p:nvCxnSpPr>
        <p:spPr>
          <a:xfrm flipV="1">
            <a:off x="1537403" y="3530111"/>
            <a:ext cx="603593" cy="5909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36209" y="4121077"/>
            <a:ext cx="162256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We focus on</a:t>
            </a:r>
            <a:br>
              <a:rPr lang="en-US" altLang="ja-JP" sz="2000" dirty="0"/>
            </a:br>
            <a:r>
              <a:rPr lang="en-US" altLang="ja-JP" sz="2000" dirty="0"/>
              <a:t>this process.</a:t>
            </a:r>
            <a:endParaRPr kumimoji="1" lang="ja-JP" altLang="en-US" sz="2000" dirty="0"/>
          </a:p>
        </p:txBody>
      </p:sp>
      <p:sp>
        <p:nvSpPr>
          <p:cNvPr id="3" name="曲折矢印 2"/>
          <p:cNvSpPr/>
          <p:nvPr/>
        </p:nvSpPr>
        <p:spPr>
          <a:xfrm rot="10800000">
            <a:off x="7438768" y="4176584"/>
            <a:ext cx="914400" cy="99677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07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Carbody</a:t>
            </a:r>
            <a:r>
              <a:rPr kumimoji="1" lang="en-US" altLang="ja-JP" dirty="0"/>
              <a:t> Simulation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pic>
        <p:nvPicPr>
          <p:cNvPr id="5" name="nosli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541" y="656692"/>
            <a:ext cx="8015454" cy="5254724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53E7F4-96DD-438F-8514-CBEFD7904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Outer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C9A11768-2BA4-4717-A2F3-EF170B3C87E5}"/>
              </a:ext>
            </a:extLst>
          </p:cNvPr>
          <p:cNvSpPr/>
          <p:nvPr/>
        </p:nvSpPr>
        <p:spPr>
          <a:xfrm>
            <a:off x="994168" y="5949280"/>
            <a:ext cx="7452827" cy="410344"/>
          </a:xfrm>
          <a:prstGeom prst="roundRect">
            <a:avLst>
              <a:gd name="adj" fmla="val 2444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</a:rPr>
              <a:t>There is no mush difference on the outer surfaces.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6192180" y="829863"/>
            <a:ext cx="1111202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FEM-T4</a:t>
            </a:r>
            <a:endParaRPr kumimoji="1"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6FF3758-47CE-4804-BF0C-B2999DBD7911}"/>
              </a:ext>
            </a:extLst>
          </p:cNvPr>
          <p:cNvSpPr txBox="1"/>
          <p:nvPr/>
        </p:nvSpPr>
        <p:spPr>
          <a:xfrm>
            <a:off x="6021128" y="3519300"/>
            <a:ext cx="1539204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ES-FEM-T4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93093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c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099" y="656692"/>
            <a:ext cx="8015454" cy="525472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Carbody</a:t>
            </a:r>
            <a:r>
              <a:rPr kumimoji="1" lang="en-US" altLang="ja-JP" dirty="0"/>
              <a:t> Simulation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02EE8E2-7C28-4FC4-AF51-5B5798004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Clipped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Sill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152DB9AF-D0CB-4021-B675-E8FEFB86A823}"/>
              </a:ext>
            </a:extLst>
          </p:cNvPr>
          <p:cNvSpPr/>
          <p:nvPr/>
        </p:nvSpPr>
        <p:spPr>
          <a:xfrm>
            <a:off x="994168" y="5949280"/>
            <a:ext cx="7452827" cy="410344"/>
          </a:xfrm>
          <a:prstGeom prst="roundRect">
            <a:avLst>
              <a:gd name="adj" fmla="val 24440"/>
            </a:avLst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</a:rPr>
              <a:t>Big difference appears on the inner surfaces.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3573C3B-7B48-4893-8A32-CACF985A8D2B}"/>
              </a:ext>
            </a:extLst>
          </p:cNvPr>
          <p:cNvSpPr txBox="1"/>
          <p:nvPr/>
        </p:nvSpPr>
        <p:spPr>
          <a:xfrm>
            <a:off x="7560332" y="3356992"/>
            <a:ext cx="1539204" cy="25545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As the </a:t>
            </a:r>
            <a:br>
              <a:rPr kumimoji="1" lang="en-US" altLang="ja-JP" sz="2000" dirty="0"/>
            </a:br>
            <a:r>
              <a:rPr kumimoji="1" lang="en-US" altLang="ja-JP" sz="2000" dirty="0"/>
              <a:t>4-P BOX</a:t>
            </a:r>
            <a:br>
              <a:rPr kumimoji="1" lang="en-US" altLang="ja-JP" sz="2000" dirty="0"/>
            </a:br>
            <a:r>
              <a:rPr kumimoji="1" lang="en-US" altLang="ja-JP" sz="2000" dirty="0"/>
              <a:t>case,</a:t>
            </a:r>
            <a:br>
              <a:rPr kumimoji="1" lang="en-US" altLang="ja-JP" sz="2000" dirty="0"/>
            </a:br>
            <a:r>
              <a:rPr kumimoji="1" lang="en-US" altLang="ja-JP" sz="2000" dirty="0"/>
              <a:t>ES-FEM-T4</a:t>
            </a:r>
            <a:br>
              <a:rPr kumimoji="1" lang="en-US" altLang="ja-JP" sz="2000" dirty="0"/>
            </a:br>
            <a:r>
              <a:rPr kumimoji="1" lang="en-US" altLang="ja-JP" sz="2000" dirty="0"/>
              <a:t>presents</a:t>
            </a:r>
            <a:br>
              <a:rPr kumimoji="1" lang="en-US" altLang="ja-JP" sz="2000" dirty="0"/>
            </a:br>
            <a:r>
              <a:rPr kumimoji="1" lang="en-US" altLang="ja-JP" sz="2000" dirty="0"/>
              <a:t>thinner dist.</a:t>
            </a:r>
            <a:br>
              <a:rPr kumimoji="1" lang="en-US" altLang="ja-JP" sz="2000" dirty="0"/>
            </a:br>
            <a:r>
              <a:rPr kumimoji="1" lang="en-US" altLang="ja-JP" sz="2000" dirty="0"/>
              <a:t>on the </a:t>
            </a:r>
            <a:br>
              <a:rPr kumimoji="1" lang="en-US" altLang="ja-JP" sz="2000" dirty="0"/>
            </a:br>
            <a:r>
              <a:rPr kumimoji="1" lang="en-US" altLang="ja-JP" sz="2000" dirty="0"/>
              <a:t>side sill.</a:t>
            </a:r>
            <a:endParaRPr kumimoji="1" lang="ja-JP" altLang="en-US" sz="20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6192180" y="829863"/>
            <a:ext cx="1111202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FEM-T4</a:t>
            </a:r>
            <a:endParaRPr kumimoji="1" lang="ja-JP" altLang="en-US" sz="20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6FF3758-47CE-4804-BF0C-B2999DBD7911}"/>
              </a:ext>
            </a:extLst>
          </p:cNvPr>
          <p:cNvSpPr txBox="1"/>
          <p:nvPr/>
        </p:nvSpPr>
        <p:spPr>
          <a:xfrm>
            <a:off x="6021128" y="3519300"/>
            <a:ext cx="1539204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ES-FEM-T4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793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3" y="623887"/>
            <a:ext cx="8640000" cy="5773737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Calculation Time</a:t>
            </a:r>
          </a:p>
          <a:p>
            <a:pPr marL="0" indent="0" algn="r">
              <a:buNone/>
            </a:pPr>
            <a:r>
              <a:rPr lang="en-US" altLang="ja-JP" dirty="0"/>
              <a:t>on a PC with Intel i9-9960X using 10 cores</a:t>
            </a:r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500" dirty="0"/>
              <a:t>Comparison of Computational Costs</a:t>
            </a:r>
            <a:endParaRPr kumimoji="1" lang="ja-JP" altLang="en-US" sz="35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1116632" y="51211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991244"/>
              </p:ext>
            </p:extLst>
          </p:nvPr>
        </p:nvGraphicFramePr>
        <p:xfrm>
          <a:off x="786444" y="1549896"/>
          <a:ext cx="7560000" cy="2743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60000">
                  <a:extLst>
                    <a:ext uri="{9D8B030D-6E8A-4147-A177-3AD203B41FA5}">
                      <a16:colId xmlns:a16="http://schemas.microsoft.com/office/drawing/2014/main" val="782426800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1708347068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38293239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FEM-T4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ES-FEM-T4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34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4-P BOX with 3.2 mm mesh 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0.02 h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0.02 h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488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4-P BOX with 1.6 mm mesh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0.04 h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0.05 h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6865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4-P BOX with 0.8 mm mesh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0.45 h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0.45 h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124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4-P BOX with 0.4 mm mesh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rgbClr val="00B050"/>
                          </a:solidFill>
                        </a:rPr>
                        <a:t>9.5 h</a:t>
                      </a:r>
                      <a:endParaRPr kumimoji="1" lang="ja-JP" altLang="en-US" sz="2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9.0 h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941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err="1"/>
                        <a:t>Carbody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67 h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125 h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8767993"/>
                  </a:ext>
                </a:extLst>
              </a:tr>
            </a:tbl>
          </a:graphicData>
        </a:graphic>
      </p:graphicFrame>
      <p:sp>
        <p:nvSpPr>
          <p:cNvPr id="14" name="角丸四角形 13"/>
          <p:cNvSpPr/>
          <p:nvPr/>
        </p:nvSpPr>
        <p:spPr>
          <a:xfrm>
            <a:off x="196138" y="4509120"/>
            <a:ext cx="8740611" cy="972108"/>
          </a:xfrm>
          <a:prstGeom prst="roundRect">
            <a:avLst>
              <a:gd name="adj" fmla="val 2463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</a:rPr>
              <a:t>There is no big difference in calculation time</a:t>
            </a:r>
            <a:br>
              <a:rPr lang="en-US" altLang="ja-JP" sz="2800" dirty="0">
                <a:solidFill>
                  <a:schemeClr val="tx1"/>
                </a:solidFill>
              </a:rPr>
            </a:br>
            <a:r>
              <a:rPr lang="en-US" altLang="ja-JP" sz="2800" dirty="0">
                <a:solidFill>
                  <a:schemeClr val="tx1"/>
                </a:solidFill>
              </a:rPr>
              <a:t>although the accuracy of ES-FEM-T4 is much better.</a:t>
            </a:r>
          </a:p>
        </p:txBody>
      </p:sp>
      <p:cxnSp>
        <p:nvCxnSpPr>
          <p:cNvPr id="7" name="直線矢印コネクタ 6"/>
          <p:cNvCxnSpPr/>
          <p:nvPr/>
        </p:nvCxnSpPr>
        <p:spPr>
          <a:xfrm flipH="1">
            <a:off x="6120172" y="2394915"/>
            <a:ext cx="864096" cy="122413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 rot="18368493">
            <a:off x="5893235" y="2665128"/>
            <a:ext cx="1239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</a:rPr>
              <a:t>Same</a:t>
            </a:r>
            <a:br>
              <a:rPr kumimoji="1"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>
                <a:solidFill>
                  <a:srgbClr val="FF0000"/>
                </a:solidFill>
              </a:rPr>
              <a:t>Accuracy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91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800" dirty="0"/>
              <a:t>Summary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918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"/>
    </mc:Choice>
    <mc:Fallback xmlns="">
      <p:transition spd="slow" advTm="527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</a:p>
          <a:p>
            <a:r>
              <a:rPr lang="en-US" altLang="ja-JP" dirty="0"/>
              <a:t>ES-FEM-T4 was applied to ED simulations.</a:t>
            </a:r>
          </a:p>
          <a:p>
            <a:pPr algn="just"/>
            <a:r>
              <a:rPr lang="en-US" altLang="ja-JP" dirty="0">
                <a:solidFill>
                  <a:srgbClr val="FF0000"/>
                </a:solidFill>
              </a:rPr>
              <a:t>High accuracy of ES-FEM-T4 because of its super-linear mesh convergence rate was confirmed </a:t>
            </a:r>
            <a:r>
              <a:rPr lang="en-US" altLang="ja-JP" dirty="0"/>
              <a:t>in comparison to the poor accuracy of FEM-T4.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Works</a:t>
            </a:r>
          </a:p>
          <a:p>
            <a:pPr algn="just"/>
            <a:r>
              <a:rPr lang="en-US" altLang="ja-JP" dirty="0"/>
              <a:t>Validation of the ED models on the actual manufacturing lines.</a:t>
            </a:r>
          </a:p>
          <a:p>
            <a:r>
              <a:rPr lang="en-US" altLang="ja-JP" dirty="0"/>
              <a:t>Calculation speed-up with distributed memory parallelization.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17509" y="5805264"/>
            <a:ext cx="509787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j-lt"/>
                <a:cs typeface="Arial" panose="020B0604020202020204" pitchFamily="34" charset="0"/>
              </a:rPr>
              <a:t>Thank you for your kind attention.</a:t>
            </a:r>
            <a:endParaRPr kumimoji="1" lang="ja-JP" altLang="en-US" sz="24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3464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kumimoji="1" lang="ja-JP" altLang="en-US" sz="3600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sz="13800" dirty="0"/>
              <a:t>Appendix</a:t>
            </a:r>
            <a:endParaRPr kumimoji="1" lang="ja-JP" altLang="en-US" sz="138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4738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"/>
    </mc:Choice>
    <mc:Fallback xmlns="">
      <p:transition spd="slow" advTm="282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ED Boundary Models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251519" y="3438763"/>
                <a:ext cx="8630545" cy="2939787"/>
              </a:xfrm>
              <a:prstGeom prst="rect">
                <a:avLst/>
              </a:prstGeom>
              <a:solidFill>
                <a:srgbClr val="FFFF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r>
                  <a:rPr lang="en-US" altLang="ja-JP" sz="2400" u="sng" dirty="0">
                    <a:solidFill>
                      <a:schemeClr val="tx1"/>
                    </a:solidFill>
                  </a:rPr>
                  <a:t>Film Growth Model</a:t>
                </a:r>
              </a:p>
              <a:p>
                <a:pPr marL="342900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altLang="ja-JP" sz="2400" dirty="0">
                    <a:solidFill>
                      <a:schemeClr val="tx1"/>
                    </a:solidFill>
                  </a:rPr>
                  <a:t>It represents the relation between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ja-JP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ja-JP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cat</m:t>
                        </m:r>
                      </m:sub>
                    </m:sSub>
                    <m:r>
                      <a:rPr lang="en-US" altLang="ja-JP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altLang="ja-JP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ja-JP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dif</m:t>
                        </m:r>
                      </m:sub>
                    </m:sSub>
                  </m:oMath>
                </a14:m>
                <a:r>
                  <a:rPr lang="ja-JP" altLang="en-US" sz="2400" dirty="0" err="1">
                    <a:solidFill>
                      <a:schemeClr val="tx1"/>
                    </a:solidFill>
                  </a:rPr>
                  <a:t>．</a:t>
                </a:r>
                <a:endParaRPr lang="en-US" altLang="ja-JP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altLang="ja-JP" sz="2400" dirty="0">
                    <a:solidFill>
                      <a:schemeClr val="tx1"/>
                    </a:solidFill>
                  </a:rPr>
                  <a:t>Used to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decide film growth rate</a:t>
                </a:r>
                <a:r>
                  <a:rPr lang="en-US" altLang="ja-JP" sz="2400" dirty="0">
                    <a:solidFill>
                      <a:schemeClr val="tx1"/>
                    </a:solidFill>
                  </a:rPr>
                  <a:t>.</a:t>
                </a:r>
              </a:p>
              <a:p>
                <a:pPr>
                  <a:buClr>
                    <a:schemeClr val="tx1"/>
                  </a:buClr>
                </a:pPr>
                <a:endParaRPr kumimoji="1" lang="en-US" altLang="ja-JP" sz="1400" dirty="0">
                  <a:solidFill>
                    <a:schemeClr val="tx1"/>
                  </a:solidFill>
                </a:endParaRPr>
              </a:p>
              <a:p>
                <a:pPr>
                  <a:buClr>
                    <a:schemeClr val="tx1"/>
                  </a:buClr>
                </a:pPr>
                <a:r>
                  <a:rPr kumimoji="1" lang="ja-JP" altLang="en-US" sz="2400" b="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2400" dirty="0">
                    <a:solidFill>
                      <a:schemeClr val="tx1"/>
                    </a:solidFill>
                  </a:rPr>
                  <a:t>After deposition </a:t>
                </a:r>
                <a:r>
                  <a:rPr lang="ja-JP" altLang="en-US" sz="2400" dirty="0">
                    <a:solidFill>
                      <a:schemeClr val="tx1"/>
                    </a:solidFill>
                  </a:rPr>
                  <a:t>：</a:t>
                </a:r>
                <a14:m>
                  <m:oMath xmlns:m="http://schemas.openxmlformats.org/officeDocument/2006/math">
                    <m:r>
                      <a:rPr lang="ja-JP" alt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　</m:t>
                    </m:r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difA</m:t>
                        </m:r>
                      </m:sub>
                    </m:sSub>
                    <m:d>
                      <m:dPr>
                        <m:ctrlP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cat</m:t>
                            </m:r>
                          </m:sub>
                        </m:sSub>
                        <m:r>
                          <a:rPr kumimoji="1" lang="en-US" altLang="ja-JP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kumimoji="1" lang="en-US" altLang="ja-JP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1" lang="en-US" altLang="ja-JP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ja-JP" sz="2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ja-JP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cat</m:t>
                                    </m:r>
                                  </m:sub>
                                </m:sSub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1" lang="en-US" altLang="ja-JP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kumimoji="1" lang="en-US" altLang="ja-JP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sSub>
                              <m:sSubPr>
                                <m:ctrlP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sSub>
                              <m:sSubPr>
                                <m:ctrlP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d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sSub>
                          <m:sSubPr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kumimoji="1" lang="en-US" altLang="ja-JP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kumimoji="1" lang="ja-JP" altLang="en-US" sz="2400" b="1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9" y="3438763"/>
                <a:ext cx="8630545" cy="2939787"/>
              </a:xfrm>
              <a:prstGeom prst="rect">
                <a:avLst/>
              </a:prstGeom>
              <a:blipFill>
                <a:blip r:embed="rId3"/>
                <a:stretch>
                  <a:fillRect l="-1059" t="-14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正方形/長方形 7"/>
              <p:cNvSpPr/>
              <p:nvPr/>
            </p:nvSpPr>
            <p:spPr>
              <a:xfrm>
                <a:off x="251520" y="657225"/>
                <a:ext cx="8630543" cy="2781538"/>
              </a:xfrm>
              <a:prstGeom prst="rect">
                <a:avLst/>
              </a:prstGeom>
              <a:solidFill>
                <a:srgbClr val="CEF9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r>
                  <a:rPr lang="en-US" altLang="ja-JP" sz="2400" u="sng" dirty="0">
                    <a:solidFill>
                      <a:schemeClr val="tx1"/>
                    </a:solidFill>
                  </a:rPr>
                  <a:t>Film Resistance Model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ja-JP" sz="2400" dirty="0">
                    <a:solidFill>
                      <a:schemeClr val="tx1"/>
                    </a:solidFill>
                  </a:rPr>
                  <a:t>It represents the relation between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ja-JP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altLang="ja-JP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ja-JP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cat</m:t>
                        </m:r>
                      </m:sub>
                    </m:sSub>
                    <m:r>
                      <a:rPr lang="en-US" altLang="ja-JP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altLang="ja-JP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ja-JP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cat</m:t>
                        </m:r>
                      </m:sub>
                    </m:sSub>
                  </m:oMath>
                </a14:m>
                <a:r>
                  <a:rPr lang="ja-JP" altLang="en-US" sz="2400" dirty="0">
                    <a:solidFill>
                      <a:schemeClr val="tx1"/>
                    </a:solidFill>
                  </a:rPr>
                  <a:t>．</a:t>
                </a:r>
                <a:endParaRPr lang="en-US" altLang="ja-JP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altLang="ja-JP" sz="2400" dirty="0">
                    <a:solidFill>
                      <a:schemeClr val="tx1"/>
                    </a:solidFill>
                  </a:rPr>
                  <a:t>Used to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decide film resistance</a:t>
                </a:r>
                <a:r>
                  <a:rPr lang="en-US" altLang="ja-JP" sz="2400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342900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altLang="ja-JP" sz="2400" dirty="0">
                    <a:solidFill>
                      <a:srgbClr val="FF0000"/>
                    </a:solidFill>
                  </a:rPr>
                  <a:t>Flow rate dependency </a:t>
                </a:r>
                <a:r>
                  <a:rPr lang="en-US" altLang="ja-JP" sz="2400" dirty="0">
                    <a:solidFill>
                      <a:schemeClr val="tx1"/>
                    </a:solidFill>
                  </a:rPr>
                  <a:t>is considered</a:t>
                </a:r>
                <a:r>
                  <a:rPr lang="ja-JP" altLang="en-US" sz="2400" dirty="0" err="1">
                    <a:solidFill>
                      <a:schemeClr val="tx1"/>
                    </a:solidFill>
                  </a:rPr>
                  <a:t>．</a:t>
                </a:r>
                <a:endParaRPr lang="en-US" altLang="ja-JP" sz="2400" dirty="0">
                  <a:solidFill>
                    <a:schemeClr val="tx1"/>
                  </a:solidFill>
                </a:endParaRPr>
              </a:p>
              <a:p>
                <a:pPr>
                  <a:buClr>
                    <a:schemeClr val="tx1"/>
                  </a:buClr>
                </a:pPr>
                <a:endParaRPr lang="en-US" altLang="ja-JP" sz="14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cat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cat</m:t>
                              </m:r>
                            </m:sub>
                          </m:s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kumimoji="1" lang="en-US" altLang="ja-JP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altLang="ja-JP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ja-JP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altLang="ja-JP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altLang="ja-JP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2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cat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1" lang="en-US" altLang="ja-JP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d>
                                      <m:r>
                                        <m:rPr>
                                          <m:sty m:val="p"/>
                                        </m:rPr>
                                        <a:rPr kumimoji="1" lang="en-US" altLang="ja-JP" sz="20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sSub>
                                        <m:sSubPr>
                                          <m:ctrlP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kumimoji="1" lang="en-US" altLang="ja-JP" sz="2000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cat</m:t>
                                          </m:r>
                                        </m:sub>
                                      </m:sSub>
                                    </m:sup>
                                  </m:sSup>
                                  <m: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kumimoji="1" lang="en-US" altLang="ja-JP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kumimoji="1" lang="en-US" altLang="ja-JP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d>
                                      <m:r>
                                        <m:rPr>
                                          <m:sty m:val="p"/>
                                        </m:rPr>
                                        <a:rPr kumimoji="1" lang="en-US" altLang="ja-JP" sz="20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sSub>
                                        <m:sSubPr>
                                          <m:ctrlP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kumimoji="1" lang="en-US" altLang="ja-JP" sz="2000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cat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</m:e>
                          </m:eqArr>
                          <m:f>
                            <m:fPr>
                              <m:type m:val="noBar"/>
                              <m:ctrlP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：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With</m:t>
                              </m:r>
                              <m:r>
                                <a:rPr lang="en-US" altLang="ja-JP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stirring</m:t>
                              </m:r>
                            </m:num>
                            <m:den>
                              <m:r>
                                <a:rPr lang="ja-JP" alt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：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Without</m:t>
                              </m:r>
                              <m:r>
                                <a:rPr lang="en-US" altLang="ja-JP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stirring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1" lang="ja-JP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正方形/長方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657225"/>
                <a:ext cx="8630543" cy="2781538"/>
              </a:xfrm>
              <a:prstGeom prst="rect">
                <a:avLst/>
              </a:prstGeom>
              <a:blipFill>
                <a:blip r:embed="rId4"/>
                <a:stretch>
                  <a:fillRect l="-1059" t="-15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08623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3" y="623887"/>
            <a:ext cx="8640000" cy="5773737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This is because …</a:t>
            </a:r>
          </a:p>
          <a:p>
            <a:pPr algn="just"/>
            <a:r>
              <a:rPr lang="en-US" altLang="ja-JP" dirty="0"/>
              <a:t>M</a:t>
            </a:r>
            <a:r>
              <a:rPr kumimoji="1" lang="en-US" altLang="ja-JP" dirty="0"/>
              <a:t>ost of the calculation time is consumed by the iterative matrix solver (MINRES with Jacobi preconditioner).</a:t>
            </a:r>
          </a:p>
          <a:p>
            <a:pPr algn="just"/>
            <a:r>
              <a:rPr lang="en-US" altLang="ja-JP" dirty="0"/>
              <a:t>The matrix band width of ES-FEM-T4 is 3 times wider than that of FEM-T4; i.e., ES-FEM-T4 requires 3 times larger memory size.</a:t>
            </a:r>
          </a:p>
          <a:p>
            <a:pPr algn="just"/>
            <a:r>
              <a:rPr lang="en-US" altLang="ja-JP" dirty="0"/>
              <a:t>However, the iteration count of MINRES in ES-FEM-T4 is about 1/3 or 2/3 of that in FEM-T4 thanks to the well-</a:t>
            </a:r>
            <a:r>
              <a:rPr lang="en-US" altLang="ja-JP" dirty="0" err="1"/>
              <a:t>posedness</a:t>
            </a:r>
            <a:r>
              <a:rPr lang="en-US" altLang="ja-JP" dirty="0"/>
              <a:t> of the matrix. </a:t>
            </a:r>
          </a:p>
          <a:p>
            <a:pPr algn="just"/>
            <a:endParaRPr lang="en-US" altLang="ja-JP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500" dirty="0"/>
              <a:t>Comparison of Computational Costs</a:t>
            </a:r>
            <a:endParaRPr kumimoji="1" lang="ja-JP" altLang="en-US" sz="35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1116632" y="51211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70278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" r="32264"/>
          <a:stretch/>
        </p:blipFill>
        <p:spPr>
          <a:xfrm>
            <a:off x="4247964" y="1789485"/>
            <a:ext cx="3796161" cy="3306068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6" r="32551"/>
          <a:stretch/>
        </p:blipFill>
        <p:spPr>
          <a:xfrm>
            <a:off x="143508" y="1772816"/>
            <a:ext cx="3780420" cy="330709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Carbody</a:t>
            </a:r>
            <a:r>
              <a:rPr kumimoji="1" lang="en-US" altLang="ja-JP" dirty="0"/>
              <a:t>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sz="100" dirty="0"/>
          </a:p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Current Density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ja-JP" dirty="0"/>
              <a:t>FEM-T4			</a:t>
            </a:r>
            <a:r>
              <a:rPr lang="ja-JP" altLang="en-US" dirty="0"/>
              <a:t>　　</a:t>
            </a:r>
            <a:r>
              <a:rPr lang="en-US" altLang="ja-JP" dirty="0">
                <a:solidFill>
                  <a:srgbClr val="FF0000"/>
                </a:solidFill>
              </a:rPr>
              <a:t>ES-FEM-T4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38</a:t>
            </a:fld>
            <a:endParaRPr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2447764" y="2575273"/>
            <a:ext cx="1368152" cy="126014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6552220" y="2575273"/>
            <a:ext cx="1368152" cy="126014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/>
          <p:cNvGrpSpPr/>
          <p:nvPr/>
        </p:nvGrpSpPr>
        <p:grpSpPr>
          <a:xfrm>
            <a:off x="8136396" y="2263864"/>
            <a:ext cx="1083179" cy="2448272"/>
            <a:chOff x="9301379" y="531091"/>
            <a:chExt cx="1083179" cy="2448272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20" t="24002" r="86209" b="42040"/>
            <a:stretch/>
          </p:blipFill>
          <p:spPr>
            <a:xfrm>
              <a:off x="9301379" y="657225"/>
              <a:ext cx="158832" cy="216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テキスト ボックス 10"/>
                <p:cNvSpPr txBox="1"/>
                <p:nvPr/>
              </p:nvSpPr>
              <p:spPr>
                <a:xfrm>
                  <a:off x="9460211" y="2610031"/>
                  <a:ext cx="91668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1" name="テキスト ボックス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60211" y="2610031"/>
                  <a:ext cx="916682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/>
                <p:cNvSpPr txBox="1"/>
                <p:nvPr/>
              </p:nvSpPr>
              <p:spPr>
                <a:xfrm>
                  <a:off x="9460211" y="531091"/>
                  <a:ext cx="9243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2" name="テキスト ボックス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60211" y="531091"/>
                  <a:ext cx="924347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角丸四角形 20"/>
          <p:cNvSpPr/>
          <p:nvPr/>
        </p:nvSpPr>
        <p:spPr>
          <a:xfrm>
            <a:off x="1070356" y="5355385"/>
            <a:ext cx="6850015" cy="91793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0000"/>
                </a:solidFill>
              </a:rPr>
              <a:t>ES-FEM suppresses the spike error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en-US" altLang="ja-JP" sz="2400" dirty="0">
                <a:solidFill>
                  <a:schemeClr val="tx1"/>
                </a:solidFill>
              </a:rPr>
              <a:t>of surface current density appearing in FEM.</a:t>
            </a:r>
          </a:p>
        </p:txBody>
      </p:sp>
    </p:spTree>
    <p:extLst>
      <p:ext uri="{BB962C8B-B14F-4D97-AF65-F5344CB8AC3E}">
        <p14:creationId xmlns:p14="http://schemas.microsoft.com/office/powerpoint/2010/main" val="316580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6" r="30205" b="5638"/>
          <a:stretch/>
        </p:blipFill>
        <p:spPr>
          <a:xfrm>
            <a:off x="175860" y="1773998"/>
            <a:ext cx="3566552" cy="3397028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2" r="30226" b="5165"/>
          <a:stretch/>
        </p:blipFill>
        <p:spPr>
          <a:xfrm>
            <a:off x="4389184" y="1772816"/>
            <a:ext cx="3576682" cy="341408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Carbody</a:t>
            </a:r>
            <a:r>
              <a:rPr kumimoji="1" lang="en-US" altLang="ja-JP" dirty="0"/>
              <a:t>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sz="100" dirty="0"/>
          </a:p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Current Density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ja-JP" dirty="0"/>
              <a:t>FEM-T4			</a:t>
            </a:r>
            <a:r>
              <a:rPr lang="ja-JP" altLang="en-US" dirty="0"/>
              <a:t>　　</a:t>
            </a:r>
            <a:r>
              <a:rPr lang="en-US" altLang="ja-JP" dirty="0">
                <a:solidFill>
                  <a:srgbClr val="FF0000"/>
                </a:solidFill>
              </a:rPr>
              <a:t>ES-FEM-T4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8136396" y="2263864"/>
            <a:ext cx="1083179" cy="2448272"/>
            <a:chOff x="9301379" y="531091"/>
            <a:chExt cx="1083179" cy="2448272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20" t="24002" r="86209" b="42040"/>
            <a:stretch/>
          </p:blipFill>
          <p:spPr>
            <a:xfrm>
              <a:off x="9301379" y="657225"/>
              <a:ext cx="158832" cy="216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テキスト ボックス 10"/>
                <p:cNvSpPr txBox="1"/>
                <p:nvPr/>
              </p:nvSpPr>
              <p:spPr>
                <a:xfrm>
                  <a:off x="9460211" y="2610031"/>
                  <a:ext cx="91668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1" name="テキスト ボックス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60211" y="2610031"/>
                  <a:ext cx="916682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/>
                <p:cNvSpPr txBox="1"/>
                <p:nvPr/>
              </p:nvSpPr>
              <p:spPr>
                <a:xfrm>
                  <a:off x="9460211" y="531091"/>
                  <a:ext cx="9243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2" name="テキスト ボックス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60211" y="531091"/>
                  <a:ext cx="924347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正方形/長方形 25"/>
          <p:cNvSpPr/>
          <p:nvPr/>
        </p:nvSpPr>
        <p:spPr>
          <a:xfrm>
            <a:off x="1275060" y="2996952"/>
            <a:ext cx="1424732" cy="1345852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5544108" y="2996952"/>
            <a:ext cx="1424732" cy="1345852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角丸四角形 13"/>
          <p:cNvSpPr/>
          <p:nvPr/>
        </p:nvSpPr>
        <p:spPr>
          <a:xfrm>
            <a:off x="1070356" y="5355385"/>
            <a:ext cx="6850015" cy="91793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0000"/>
                </a:solidFill>
              </a:rPr>
              <a:t>ES-FEM suppresses the spike error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en-US" altLang="ja-JP" sz="2400" dirty="0">
                <a:solidFill>
                  <a:schemeClr val="tx1"/>
                </a:solidFill>
              </a:rPr>
              <a:t>of surface current density appearing in FEM.</a:t>
            </a:r>
          </a:p>
        </p:txBody>
      </p:sp>
    </p:spTree>
    <p:extLst>
      <p:ext uri="{BB962C8B-B14F-4D97-AF65-F5344CB8AC3E}">
        <p14:creationId xmlns:p14="http://schemas.microsoft.com/office/powerpoint/2010/main" val="140976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曲線コネクタ 42"/>
          <p:cNvCxnSpPr/>
          <p:nvPr/>
        </p:nvCxnSpPr>
        <p:spPr>
          <a:xfrm>
            <a:off x="737115" y="2166579"/>
            <a:ext cx="1024177" cy="127190"/>
          </a:xfrm>
          <a:prstGeom prst="curvedConnector3">
            <a:avLst/>
          </a:prstGeom>
          <a:ln w="1905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曲線コネクタ 44"/>
          <p:cNvCxnSpPr/>
          <p:nvPr/>
        </p:nvCxnSpPr>
        <p:spPr>
          <a:xfrm flipV="1">
            <a:off x="1180931" y="2485388"/>
            <a:ext cx="463816" cy="260988"/>
          </a:xfrm>
          <a:prstGeom prst="curvedConnector3">
            <a:avLst/>
          </a:prstGeom>
          <a:ln w="1905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コンテンツ プレースホルダー 2"/>
          <p:cNvSpPr txBox="1">
            <a:spLocks/>
          </p:cNvSpPr>
          <p:nvPr/>
        </p:nvSpPr>
        <p:spPr bwMode="auto">
          <a:xfrm>
            <a:off x="134471" y="620688"/>
            <a:ext cx="8839614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p"/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dirty="0">
                <a:solidFill>
                  <a:srgbClr val="FF0000"/>
                </a:solidFill>
              </a:rPr>
              <a:t>Positively charged </a:t>
            </a:r>
            <a:r>
              <a:rPr lang="en-US" altLang="ja-JP" dirty="0"/>
              <a:t>paint ions are attracted to the cathode.</a:t>
            </a:r>
          </a:p>
          <a:p>
            <a:r>
              <a:rPr lang="en-US" altLang="ja-JP" dirty="0"/>
              <a:t>Paint ions lose their electrical charge and </a:t>
            </a:r>
            <a:r>
              <a:rPr lang="en-US" altLang="ja-JP" dirty="0">
                <a:solidFill>
                  <a:srgbClr val="FF0000"/>
                </a:solidFill>
              </a:rPr>
              <a:t>are aggregated into paint particles</a:t>
            </a:r>
            <a:r>
              <a:rPr lang="en-US" altLang="ja-JP" dirty="0"/>
              <a:t>.</a:t>
            </a:r>
          </a:p>
          <a:p>
            <a:r>
              <a:rPr lang="en-US" altLang="ja-JP" dirty="0"/>
              <a:t>Some of the paint particles </a:t>
            </a:r>
            <a:r>
              <a:rPr lang="en-US" altLang="ja-JP" dirty="0">
                <a:solidFill>
                  <a:srgbClr val="FF0000"/>
                </a:solidFill>
              </a:rPr>
              <a:t>diffuse and dissolve</a:t>
            </a:r>
            <a:r>
              <a:rPr lang="en-US" altLang="ja-JP" dirty="0"/>
              <a:t>.</a:t>
            </a:r>
          </a:p>
          <a:p>
            <a:endParaRPr lang="en-US" altLang="ja-JP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Mechanism of Electrodeposition</a:t>
            </a:r>
            <a:endParaRPr kumimoji="1" lang="ja-JP" altLang="en-US" dirty="0"/>
          </a:p>
        </p:txBody>
      </p:sp>
      <p:sp>
        <p:nvSpPr>
          <p:cNvPr id="5" name="平行四辺形 4"/>
          <p:cNvSpPr/>
          <p:nvPr/>
        </p:nvSpPr>
        <p:spPr>
          <a:xfrm>
            <a:off x="1853804" y="1476484"/>
            <a:ext cx="1042416" cy="1638471"/>
          </a:xfrm>
          <a:prstGeom prst="parallelogram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/>
          <p:cNvSpPr/>
          <p:nvPr/>
        </p:nvSpPr>
        <p:spPr>
          <a:xfrm>
            <a:off x="2051447" y="2399200"/>
            <a:ext cx="310837" cy="310837"/>
          </a:xfrm>
          <a:prstGeom prst="ellipse">
            <a:avLst/>
          </a:prstGeom>
          <a:solidFill>
            <a:srgbClr val="04E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25404" y="2276429"/>
            <a:ext cx="313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-</a:t>
            </a:r>
            <a:endParaRPr kumimoji="1" lang="ja-JP" altLang="en-US" sz="2800" dirty="0"/>
          </a:p>
        </p:txBody>
      </p:sp>
      <p:sp>
        <p:nvSpPr>
          <p:cNvPr id="8" name="平行四辺形 7"/>
          <p:cNvSpPr/>
          <p:nvPr/>
        </p:nvSpPr>
        <p:spPr>
          <a:xfrm>
            <a:off x="7879171" y="1488804"/>
            <a:ext cx="1042416" cy="1638471"/>
          </a:xfrm>
          <a:prstGeom prst="parallelogram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/>
        </p:nvGrpSpPr>
        <p:grpSpPr>
          <a:xfrm>
            <a:off x="206001" y="1897119"/>
            <a:ext cx="539496" cy="539496"/>
            <a:chOff x="710832" y="1376301"/>
            <a:chExt cx="539496" cy="539496"/>
          </a:xfrm>
        </p:grpSpPr>
        <p:sp>
          <p:nvSpPr>
            <p:cNvPr id="10" name="楕円 9"/>
            <p:cNvSpPr/>
            <p:nvPr/>
          </p:nvSpPr>
          <p:spPr>
            <a:xfrm>
              <a:off x="710832" y="1376301"/>
              <a:ext cx="539496" cy="53949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808362" y="1384439"/>
              <a:ext cx="3754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/>
                <a:t>+</a:t>
              </a:r>
              <a:endParaRPr kumimoji="1" lang="ja-JP" altLang="en-US" sz="2800" dirty="0"/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649817" y="2476916"/>
            <a:ext cx="539496" cy="539496"/>
            <a:chOff x="431773" y="2093713"/>
            <a:chExt cx="539496" cy="539496"/>
          </a:xfrm>
        </p:grpSpPr>
        <p:sp>
          <p:nvSpPr>
            <p:cNvPr id="13" name="楕円 12"/>
            <p:cNvSpPr/>
            <p:nvPr/>
          </p:nvSpPr>
          <p:spPr>
            <a:xfrm>
              <a:off x="431773" y="2093713"/>
              <a:ext cx="539496" cy="53949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504915" y="2096528"/>
              <a:ext cx="3754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/>
                <a:t>+</a:t>
              </a:r>
              <a:endParaRPr kumimoji="1" lang="ja-JP" altLang="en-US" sz="2800" dirty="0"/>
            </a:p>
          </p:txBody>
        </p:sp>
      </p:grpSp>
      <p:sp>
        <p:nvSpPr>
          <p:cNvPr id="17" name="楕円 16"/>
          <p:cNvSpPr/>
          <p:nvPr/>
        </p:nvSpPr>
        <p:spPr>
          <a:xfrm>
            <a:off x="2398992" y="1650119"/>
            <a:ext cx="310837" cy="310837"/>
          </a:xfrm>
          <a:prstGeom prst="ellipse">
            <a:avLst/>
          </a:prstGeom>
          <a:solidFill>
            <a:srgbClr val="04E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372949" y="1516320"/>
            <a:ext cx="313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-</a:t>
            </a:r>
            <a:endParaRPr kumimoji="1" lang="ja-JP" altLang="en-US" sz="28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4213" y="2951656"/>
            <a:ext cx="155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Paint Ions</a:t>
            </a:r>
            <a:endParaRPr kumimoji="1" lang="ja-JP" altLang="en-US" sz="200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704660" y="2746665"/>
            <a:ext cx="1295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err="1"/>
              <a:t>Carbody</a:t>
            </a:r>
            <a:endParaRPr kumimoji="1" lang="en-US" altLang="ja-JP" b="1" dirty="0"/>
          </a:p>
          <a:p>
            <a:r>
              <a:rPr lang="ja-JP" altLang="en-US" b="1" dirty="0"/>
              <a:t>（</a:t>
            </a:r>
            <a:r>
              <a:rPr lang="en-US" altLang="ja-JP" b="1" dirty="0"/>
              <a:t>Cathode)</a:t>
            </a:r>
            <a:endParaRPr kumimoji="1" lang="ja-JP" altLang="en-US" b="1" dirty="0"/>
          </a:p>
        </p:txBody>
      </p:sp>
      <p:sp>
        <p:nvSpPr>
          <p:cNvPr id="21" name="右矢印 20"/>
          <p:cNvSpPr/>
          <p:nvPr/>
        </p:nvSpPr>
        <p:spPr>
          <a:xfrm>
            <a:off x="2991048" y="2163401"/>
            <a:ext cx="392044" cy="27770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右矢印 21"/>
          <p:cNvSpPr/>
          <p:nvPr/>
        </p:nvSpPr>
        <p:spPr>
          <a:xfrm>
            <a:off x="6440309" y="2163401"/>
            <a:ext cx="392044" cy="27770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3" name="グループ化 22"/>
          <p:cNvGrpSpPr/>
          <p:nvPr/>
        </p:nvGrpSpPr>
        <p:grpSpPr>
          <a:xfrm>
            <a:off x="5179067" y="1488804"/>
            <a:ext cx="1042416" cy="1638471"/>
            <a:chOff x="4996405" y="1715886"/>
            <a:chExt cx="1042416" cy="1638471"/>
          </a:xfrm>
        </p:grpSpPr>
        <p:sp>
          <p:nvSpPr>
            <p:cNvPr id="24" name="平行四辺形 23"/>
            <p:cNvSpPr/>
            <p:nvPr/>
          </p:nvSpPr>
          <p:spPr>
            <a:xfrm>
              <a:off x="4996405" y="1715886"/>
              <a:ext cx="1042416" cy="1638471"/>
            </a:xfrm>
            <a:prstGeom prst="parallelogram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5" name="グループ化 24"/>
            <p:cNvGrpSpPr/>
            <p:nvPr/>
          </p:nvGrpSpPr>
          <p:grpSpPr>
            <a:xfrm>
              <a:off x="5194381" y="2503511"/>
              <a:ext cx="324241" cy="523220"/>
              <a:chOff x="5143401" y="2102666"/>
              <a:chExt cx="324241" cy="523220"/>
            </a:xfrm>
          </p:grpSpPr>
          <p:sp>
            <p:nvSpPr>
              <p:cNvPr id="29" name="楕円 28"/>
              <p:cNvSpPr/>
              <p:nvPr/>
            </p:nvSpPr>
            <p:spPr>
              <a:xfrm>
                <a:off x="5156805" y="2225437"/>
                <a:ext cx="310837" cy="310837"/>
              </a:xfrm>
              <a:prstGeom prst="ellipse">
                <a:avLst/>
              </a:prstGeom>
              <a:solidFill>
                <a:srgbClr val="04EC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5143401" y="2102666"/>
                <a:ext cx="3137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800" dirty="0"/>
                  <a:t>-</a:t>
                </a:r>
                <a:endParaRPr kumimoji="1" lang="ja-JP" altLang="en-US" sz="2800" dirty="0"/>
              </a:p>
            </p:txBody>
          </p:sp>
        </p:grpSp>
        <p:grpSp>
          <p:nvGrpSpPr>
            <p:cNvPr id="26" name="グループ化 25"/>
            <p:cNvGrpSpPr/>
            <p:nvPr/>
          </p:nvGrpSpPr>
          <p:grpSpPr>
            <a:xfrm>
              <a:off x="5517613" y="1744921"/>
              <a:ext cx="324241" cy="523220"/>
              <a:chOff x="5143401" y="2102666"/>
              <a:chExt cx="324241" cy="523220"/>
            </a:xfrm>
          </p:grpSpPr>
          <p:sp>
            <p:nvSpPr>
              <p:cNvPr id="27" name="楕円 26"/>
              <p:cNvSpPr/>
              <p:nvPr/>
            </p:nvSpPr>
            <p:spPr>
              <a:xfrm>
                <a:off x="5156805" y="2225437"/>
                <a:ext cx="310837" cy="310837"/>
              </a:xfrm>
              <a:prstGeom prst="ellipse">
                <a:avLst/>
              </a:prstGeom>
              <a:solidFill>
                <a:srgbClr val="04EC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5143401" y="2102666"/>
                <a:ext cx="3137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800" dirty="0"/>
                  <a:t>-</a:t>
                </a:r>
                <a:endParaRPr kumimoji="1" lang="ja-JP" altLang="en-US" sz="2800" dirty="0"/>
              </a:p>
            </p:txBody>
          </p:sp>
        </p:grpSp>
      </p:grpSp>
      <p:grpSp>
        <p:nvGrpSpPr>
          <p:cNvPr id="31" name="グループ化 30"/>
          <p:cNvGrpSpPr/>
          <p:nvPr/>
        </p:nvGrpSpPr>
        <p:grpSpPr>
          <a:xfrm>
            <a:off x="3814082" y="1405941"/>
            <a:ext cx="936605" cy="941547"/>
            <a:chOff x="3872379" y="1421914"/>
            <a:chExt cx="936605" cy="941547"/>
          </a:xfrm>
        </p:grpSpPr>
        <p:grpSp>
          <p:nvGrpSpPr>
            <p:cNvPr id="32" name="グループ化 31"/>
            <p:cNvGrpSpPr/>
            <p:nvPr/>
          </p:nvGrpSpPr>
          <p:grpSpPr>
            <a:xfrm>
              <a:off x="3872379" y="1421914"/>
              <a:ext cx="936605" cy="941547"/>
              <a:chOff x="3767328" y="1604167"/>
              <a:chExt cx="936605" cy="941547"/>
            </a:xfrm>
          </p:grpSpPr>
          <p:sp>
            <p:nvSpPr>
              <p:cNvPr id="34" name="楕円 33"/>
              <p:cNvSpPr/>
              <p:nvPr/>
            </p:nvSpPr>
            <p:spPr>
              <a:xfrm>
                <a:off x="3767328" y="1795267"/>
                <a:ext cx="539496" cy="53949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楕円 34"/>
              <p:cNvSpPr/>
              <p:nvPr/>
            </p:nvSpPr>
            <p:spPr>
              <a:xfrm>
                <a:off x="4008454" y="1604167"/>
                <a:ext cx="539496" cy="53949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楕円 35"/>
              <p:cNvSpPr/>
              <p:nvPr/>
            </p:nvSpPr>
            <p:spPr>
              <a:xfrm>
                <a:off x="4164437" y="1841360"/>
                <a:ext cx="539496" cy="53949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楕円 36"/>
              <p:cNvSpPr/>
              <p:nvPr/>
            </p:nvSpPr>
            <p:spPr>
              <a:xfrm>
                <a:off x="3882664" y="2006218"/>
                <a:ext cx="539496" cy="53949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3" name="テキスト ボックス 32"/>
            <p:cNvSpPr txBox="1"/>
            <p:nvPr/>
          </p:nvSpPr>
          <p:spPr>
            <a:xfrm>
              <a:off x="4257376" y="1664753"/>
              <a:ext cx="3754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/>
                <a:t>+</a:t>
              </a:r>
              <a:endParaRPr kumimoji="1" lang="ja-JP" altLang="en-US" sz="2800" dirty="0"/>
            </a:p>
          </p:txBody>
        </p:sp>
      </p:grpSp>
      <p:sp>
        <p:nvSpPr>
          <p:cNvPr id="39" name="円形吹き出し 38"/>
          <p:cNvSpPr/>
          <p:nvPr/>
        </p:nvSpPr>
        <p:spPr>
          <a:xfrm>
            <a:off x="6068841" y="994236"/>
            <a:ext cx="2124030" cy="491906"/>
          </a:xfrm>
          <a:prstGeom prst="wedgeEllipseCallout">
            <a:avLst>
              <a:gd name="adj1" fmla="val 47021"/>
              <a:gd name="adj2" fmla="val 5350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>
                <a:solidFill>
                  <a:schemeClr val="tx1"/>
                </a:solidFill>
              </a:rPr>
              <a:t>Deposition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131840" y="2673605"/>
            <a:ext cx="2176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Aggregated</a:t>
            </a:r>
            <a:r>
              <a:rPr kumimoji="1" lang="en-US" altLang="ja-JP" sz="2000" b="1" dirty="0"/>
              <a:t> into paint particles</a:t>
            </a:r>
            <a:endParaRPr kumimoji="1" lang="ja-JP" altLang="en-US" sz="2000" b="1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149791" y="2449341"/>
            <a:ext cx="1914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When the particle gets big enough</a:t>
            </a:r>
            <a:endParaRPr kumimoji="1" lang="ja-JP" altLang="en-US" sz="2000" b="1" dirty="0"/>
          </a:p>
        </p:txBody>
      </p:sp>
      <p:sp>
        <p:nvSpPr>
          <p:cNvPr id="44" name="円形吹き出し 43"/>
          <p:cNvSpPr/>
          <p:nvPr/>
        </p:nvSpPr>
        <p:spPr>
          <a:xfrm>
            <a:off x="182641" y="749894"/>
            <a:ext cx="2133124" cy="664515"/>
          </a:xfrm>
          <a:prstGeom prst="wedgeEllipseCallout">
            <a:avLst>
              <a:gd name="adj1" fmla="val 41407"/>
              <a:gd name="adj2" fmla="val 5514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>
                <a:solidFill>
                  <a:schemeClr val="tx1"/>
                </a:solidFill>
              </a:rPr>
              <a:t>Voltage is applied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879171" y="1999244"/>
            <a:ext cx="1072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Coated</a:t>
            </a:r>
          </a:p>
          <a:p>
            <a:r>
              <a:rPr kumimoji="1" lang="en-US" altLang="ja-JP" sz="2000" b="1" dirty="0"/>
              <a:t>Film</a:t>
            </a:r>
            <a:endParaRPr kumimoji="1" lang="ja-JP" altLang="en-US" sz="2000" b="1" dirty="0"/>
          </a:p>
        </p:txBody>
      </p:sp>
      <p:sp>
        <p:nvSpPr>
          <p:cNvPr id="46" name="スライド番号プレースホルダー 4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32436" y="1560565"/>
            <a:ext cx="1758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Electrophoresis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112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r="32070"/>
          <a:stretch/>
        </p:blipFill>
        <p:spPr>
          <a:xfrm>
            <a:off x="4391980" y="1665204"/>
            <a:ext cx="3997673" cy="360000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" r="31980"/>
          <a:stretch/>
        </p:blipFill>
        <p:spPr>
          <a:xfrm>
            <a:off x="180657" y="1665204"/>
            <a:ext cx="4076059" cy="3600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Carbody</a:t>
            </a:r>
            <a:r>
              <a:rPr kumimoji="1" lang="en-US" altLang="ja-JP" dirty="0"/>
              <a:t>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sz="100" dirty="0"/>
          </a:p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Current Density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ja-JP" dirty="0"/>
              <a:t>FEM-T4			</a:t>
            </a:r>
            <a:r>
              <a:rPr lang="ja-JP" altLang="en-US" dirty="0"/>
              <a:t>　　</a:t>
            </a:r>
            <a:r>
              <a:rPr lang="en-US" altLang="ja-JP" dirty="0">
                <a:solidFill>
                  <a:srgbClr val="FF0000"/>
                </a:solidFill>
              </a:rPr>
              <a:t>ES-FEM-T4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40</a:t>
            </a:fld>
            <a:endParaRPr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8280412" y="2096852"/>
            <a:ext cx="924347" cy="2781600"/>
            <a:chOff x="8921610" y="364079"/>
            <a:chExt cx="924347" cy="27816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/>
                <p:cNvSpPr txBox="1"/>
                <p:nvPr/>
              </p:nvSpPr>
              <p:spPr>
                <a:xfrm>
                  <a:off x="8921610" y="364079"/>
                  <a:ext cx="9243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2" name="テキスト ボックス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1610" y="364079"/>
                  <a:ext cx="924347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20" t="24002" r="86209" b="42040"/>
            <a:stretch/>
          </p:blipFill>
          <p:spPr>
            <a:xfrm>
              <a:off x="9301379" y="657225"/>
              <a:ext cx="158832" cy="216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テキスト ボックス 10"/>
                <p:cNvSpPr txBox="1"/>
                <p:nvPr/>
              </p:nvSpPr>
              <p:spPr>
                <a:xfrm>
                  <a:off x="8921610" y="2776347"/>
                  <a:ext cx="91668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1" name="テキスト ボックス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1610" y="2776347"/>
                  <a:ext cx="916682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角丸四角形 12"/>
          <p:cNvSpPr/>
          <p:nvPr/>
        </p:nvSpPr>
        <p:spPr>
          <a:xfrm>
            <a:off x="1070356" y="5355385"/>
            <a:ext cx="6850015" cy="91793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0000"/>
                </a:solidFill>
              </a:rPr>
              <a:t>ES-FEM suppresses the spike error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en-US" altLang="ja-JP" sz="2400" dirty="0">
                <a:solidFill>
                  <a:schemeClr val="tx1"/>
                </a:solidFill>
              </a:rPr>
              <a:t>of surface current density appearing in FEM.</a:t>
            </a:r>
          </a:p>
        </p:txBody>
      </p:sp>
    </p:spTree>
    <p:extLst>
      <p:ext uri="{BB962C8B-B14F-4D97-AF65-F5344CB8AC3E}">
        <p14:creationId xmlns:p14="http://schemas.microsoft.com/office/powerpoint/2010/main" val="3318527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utp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398" y="876387"/>
            <a:ext cx="8898878" cy="546893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is ED Simulation 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dirty="0"/>
              <a:t>	ED simulation provides film thickness, surface potential,</a:t>
            </a:r>
            <a:br>
              <a:rPr lang="en-US" altLang="ja-JP" sz="2400" dirty="0"/>
            </a:br>
            <a:r>
              <a:rPr lang="en-US" altLang="ja-JP" sz="2400" dirty="0"/>
              <a:t>	surface current density and so on. 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0" t="24002" r="86209" b="42040"/>
          <a:stretch/>
        </p:blipFill>
        <p:spPr>
          <a:xfrm>
            <a:off x="7972612" y="1476984"/>
            <a:ext cx="92652" cy="12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8085055" y="2465016"/>
                <a:ext cx="5513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5055" y="2465016"/>
                <a:ext cx="551329" cy="369332"/>
              </a:xfrm>
              <a:prstGeom prst="rect">
                <a:avLst/>
              </a:prstGeom>
              <a:blipFill>
                <a:blip r:embed="rId7"/>
                <a:stretch>
                  <a:fillRect r="-17582" b="-49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8076542" y="1439919"/>
                <a:ext cx="592840" cy="367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6542" y="1439919"/>
                <a:ext cx="592840" cy="367111"/>
              </a:xfrm>
              <a:prstGeom prst="rect">
                <a:avLst/>
              </a:prstGeom>
              <a:blipFill>
                <a:blip r:embed="rId8"/>
                <a:stretch>
                  <a:fillRect r="-31959"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0" t="24002" r="86209" b="42040"/>
          <a:stretch/>
        </p:blipFill>
        <p:spPr>
          <a:xfrm>
            <a:off x="7980088" y="3318671"/>
            <a:ext cx="92652" cy="12600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0" t="24002" r="86209" b="42040"/>
          <a:stretch/>
        </p:blipFill>
        <p:spPr>
          <a:xfrm>
            <a:off x="7984144" y="5129045"/>
            <a:ext cx="92652" cy="12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8051788" y="4341043"/>
                <a:ext cx="5513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1788" y="4341043"/>
                <a:ext cx="55132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8080597" y="3254221"/>
                <a:ext cx="5928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270 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0597" y="3254221"/>
                <a:ext cx="592840" cy="369332"/>
              </a:xfrm>
              <a:prstGeom prst="rect">
                <a:avLst/>
              </a:prstGeom>
              <a:blipFill>
                <a:blip r:embed="rId10"/>
                <a:stretch>
                  <a:fillRect r="-257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7972612" y="6068544"/>
                <a:ext cx="12937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20 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612" y="6068544"/>
                <a:ext cx="1293751" cy="369332"/>
              </a:xfrm>
              <a:prstGeom prst="rect">
                <a:avLst/>
              </a:prstGeom>
              <a:blipFill>
                <a:blip r:embed="rId11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7954025" y="5070744"/>
                <a:ext cx="1165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20 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025" y="5070744"/>
                <a:ext cx="1165063" cy="369332"/>
              </a:xfrm>
              <a:prstGeom prst="rect">
                <a:avLst/>
              </a:prstGeom>
              <a:blipFill>
                <a:blip r:embed="rId12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/>
          <p:cNvSpPr txBox="1"/>
          <p:nvPr/>
        </p:nvSpPr>
        <p:spPr>
          <a:xfrm>
            <a:off x="5716497" y="1367480"/>
            <a:ext cx="2644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u="sng" dirty="0"/>
              <a:t>Film Thickness</a:t>
            </a:r>
            <a:endParaRPr kumimoji="1" lang="ja-JP" altLang="en-US" sz="2400" u="sng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407305" y="3196846"/>
            <a:ext cx="2837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u="sng" dirty="0"/>
              <a:t>Surface Potential</a:t>
            </a:r>
            <a:endParaRPr kumimoji="1" lang="ja-JP" altLang="en-US" sz="2400" u="sng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507354" y="5013176"/>
            <a:ext cx="3815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u="sng" dirty="0"/>
              <a:t>Surface Current Density</a:t>
            </a:r>
            <a:endParaRPr kumimoji="1" lang="ja-JP" altLang="en-US" sz="2400" u="sng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27054" y="2595549"/>
            <a:ext cx="6109142" cy="65190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tIns="18000" rIns="54000" bIns="18000" rtlCol="0">
            <a:spAutoFit/>
          </a:bodyPr>
          <a:lstStyle/>
          <a:p>
            <a:r>
              <a:rPr kumimoji="1" lang="en-US" altLang="ja-JP" sz="2000" dirty="0"/>
              <a:t>You can see that the paint film starts to be deposited</a:t>
            </a:r>
            <a:br>
              <a:rPr kumimoji="1" lang="en-US" altLang="ja-JP" sz="2000" dirty="0"/>
            </a:br>
            <a:r>
              <a:rPr kumimoji="1" lang="en-US" altLang="ja-JP" sz="2000" dirty="0"/>
              <a:t>from the outside surface.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8231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How to Develop </a:t>
            </a:r>
            <a:r>
              <a:rPr lang="en-US" altLang="ja-JP" dirty="0"/>
              <a:t>an</a:t>
            </a:r>
            <a:r>
              <a:rPr kumimoji="1" lang="en-US" altLang="ja-JP" dirty="0"/>
              <a:t> ED Simulator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solidFill>
                  <a:srgbClr val="FF0000"/>
                </a:solidFill>
              </a:rPr>
              <a:t>Experiments</a:t>
            </a:r>
            <a:r>
              <a:rPr lang="en-US" altLang="ja-JP" dirty="0"/>
              <a:t> at lab in various coating conditions.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Identification of </a:t>
            </a:r>
            <a:r>
              <a:rPr lang="en-US" altLang="ja-JP" dirty="0">
                <a:solidFill>
                  <a:srgbClr val="008000"/>
                </a:solidFill>
              </a:rPr>
              <a:t>ED boundary model</a:t>
            </a:r>
            <a:br>
              <a:rPr lang="en-US" altLang="ja-JP" dirty="0">
                <a:solidFill>
                  <a:srgbClr val="008000"/>
                </a:solidFill>
              </a:rPr>
            </a:br>
            <a:r>
              <a:rPr lang="en-US" altLang="ja-JP" dirty="0"/>
              <a:t>and its parameters.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Implementation to a </a:t>
            </a:r>
            <a:r>
              <a:rPr lang="en-US" altLang="ja-JP" dirty="0">
                <a:solidFill>
                  <a:srgbClr val="0000CC"/>
                </a:solidFill>
              </a:rPr>
              <a:t>FE code</a:t>
            </a:r>
            <a:r>
              <a:rPr lang="en-US" altLang="ja-JP" dirty="0"/>
              <a:t>.</a:t>
            </a:r>
          </a:p>
          <a:p>
            <a:pPr marL="514350" indent="-514350">
              <a:buFont typeface="+mj-lt"/>
              <a:buAutoNum type="arabicPeriod"/>
            </a:pPr>
            <a:endParaRPr kumimoji="1" lang="ja-JP" altLang="en-US" dirty="0"/>
          </a:p>
        </p:txBody>
      </p:sp>
      <p:sp>
        <p:nvSpPr>
          <p:cNvPr id="21" name="スライド番号プレースホルダー 2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624228" y="1052736"/>
            <a:ext cx="2519772" cy="2736304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noAutofit/>
          </a:bodyPr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One-Plate 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kumimoji="1"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</a:t>
            </a:r>
            <a:endParaRPr kumimoji="1" lang="ja-JP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251521" y="5574699"/>
            <a:ext cx="5543486" cy="523220"/>
          </a:xfrm>
          <a:prstGeom prst="roundRect">
            <a:avLst>
              <a:gd name="adj" fmla="val 2470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/>
              <a:t>ED simulation for actual lines</a:t>
            </a:r>
          </a:p>
        </p:txBody>
      </p:sp>
      <p:pic>
        <p:nvPicPr>
          <p:cNvPr id="24" name="outp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3177227"/>
            <a:ext cx="5543486" cy="2287565"/>
          </a:xfrm>
          <a:prstGeom prst="rect">
            <a:avLst/>
          </a:prstGeom>
        </p:spPr>
      </p:pic>
      <p:grpSp>
        <p:nvGrpSpPr>
          <p:cNvPr id="12" name="グループ化 11"/>
          <p:cNvGrpSpPr/>
          <p:nvPr/>
        </p:nvGrpSpPr>
        <p:grpSpPr>
          <a:xfrm>
            <a:off x="6876256" y="1380298"/>
            <a:ext cx="1640123" cy="2185746"/>
            <a:chOff x="568701" y="2969557"/>
            <a:chExt cx="1640123" cy="2185746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712" y="2969557"/>
              <a:ext cx="1147112" cy="2185746"/>
            </a:xfrm>
            <a:prstGeom prst="rect">
              <a:avLst/>
            </a:prstGeom>
          </p:spPr>
        </p:pic>
        <p:grpSp>
          <p:nvGrpSpPr>
            <p:cNvPr id="14" name="グループ化 13"/>
            <p:cNvGrpSpPr/>
            <p:nvPr/>
          </p:nvGrpSpPr>
          <p:grpSpPr>
            <a:xfrm>
              <a:off x="568701" y="3623390"/>
              <a:ext cx="860166" cy="1394747"/>
              <a:chOff x="-305711" y="4691140"/>
              <a:chExt cx="860166" cy="1394747"/>
            </a:xfrm>
          </p:grpSpPr>
          <p:sp>
            <p:nvSpPr>
              <p:cNvPr id="15" name="テキスト ボックス 14"/>
              <p:cNvSpPr txBox="1"/>
              <p:nvPr/>
            </p:nvSpPr>
            <p:spPr>
              <a:xfrm>
                <a:off x="-233703" y="4691140"/>
                <a:ext cx="788158" cy="307777"/>
              </a:xfrm>
              <a:prstGeom prst="rect">
                <a:avLst/>
              </a:prstGeom>
              <a:solidFill>
                <a:schemeClr val="tx1">
                  <a:alpha val="57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ja-JP" sz="2000" dirty="0">
                    <a:solidFill>
                      <a:schemeClr val="bg1"/>
                    </a:solidFill>
                  </a:rPr>
                  <a:t>Plate</a:t>
                </a:r>
                <a:endParaRPr kumimoji="1" lang="ja-JP" alt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-305711" y="5778110"/>
                <a:ext cx="643019" cy="307777"/>
              </a:xfrm>
              <a:prstGeom prst="rect">
                <a:avLst/>
              </a:prstGeom>
              <a:solidFill>
                <a:schemeClr val="tx1">
                  <a:alpha val="57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ja-JP" sz="2000" dirty="0">
                    <a:solidFill>
                      <a:schemeClr val="bg1"/>
                    </a:solidFill>
                  </a:rPr>
                  <a:t>Paint</a:t>
                </a:r>
                <a:endParaRPr kumimoji="1" lang="ja-JP" altLang="en-US" sz="20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6" name="下矢印 25"/>
          <p:cNvSpPr/>
          <p:nvPr/>
        </p:nvSpPr>
        <p:spPr>
          <a:xfrm>
            <a:off x="2663788" y="2711904"/>
            <a:ext cx="900100" cy="36004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B2C8396-6313-429C-AB2B-163CB25249FA}"/>
              </a:ext>
            </a:extLst>
          </p:cNvPr>
          <p:cNvSpPr txBox="1"/>
          <p:nvPr/>
        </p:nvSpPr>
        <p:spPr>
          <a:xfrm>
            <a:off x="5904839" y="4066916"/>
            <a:ext cx="3239669" cy="18466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kumimoji="1" lang="en-US" altLang="ja-JP" sz="2000" dirty="0"/>
              <a:t>On the analogy of </a:t>
            </a:r>
            <a:br>
              <a:rPr kumimoji="1" lang="en-US" altLang="ja-JP" sz="2000" dirty="0"/>
            </a:br>
            <a:r>
              <a:rPr kumimoji="1" lang="en-US" altLang="ja-JP" sz="2000" dirty="0"/>
              <a:t>solid mechanics,</a:t>
            </a:r>
          </a:p>
          <a:p>
            <a:r>
              <a:rPr kumimoji="1" lang="en-US" altLang="ja-JP" sz="2000" dirty="0"/>
              <a:t>Step 1: material tests</a:t>
            </a:r>
            <a:br>
              <a:rPr kumimoji="1" lang="en-US" altLang="ja-JP" sz="2000" dirty="0"/>
            </a:br>
            <a:r>
              <a:rPr kumimoji="1" lang="en-US" altLang="ja-JP" sz="2000" dirty="0"/>
              <a:t>             with MTS,</a:t>
            </a:r>
            <a:br>
              <a:rPr kumimoji="1" lang="en-US" altLang="ja-JP" sz="2000" dirty="0"/>
            </a:br>
            <a:r>
              <a:rPr kumimoji="1" lang="en-US" altLang="ja-JP" sz="2000" dirty="0"/>
              <a:t>Step 2: identification of </a:t>
            </a:r>
            <a:br>
              <a:rPr kumimoji="1" lang="en-US" altLang="ja-JP" sz="2000" dirty="0"/>
            </a:br>
            <a:r>
              <a:rPr kumimoji="1" lang="en-US" altLang="ja-JP" sz="2000" dirty="0"/>
              <a:t>             elastoplastic model. 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11282" y="4834897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DELIGHT web page,</a:t>
            </a:r>
            <a:br>
              <a:rPr kumimoji="1" lang="en-US" altLang="ja-JP" dirty="0">
                <a:solidFill>
                  <a:schemeClr val="bg1"/>
                </a:solidFill>
              </a:rPr>
            </a:br>
            <a:r>
              <a:rPr kumimoji="1" lang="en-US" altLang="ja-JP" dirty="0">
                <a:solidFill>
                  <a:schemeClr val="bg1"/>
                </a:solidFill>
              </a:rPr>
              <a:t>https://delightcfd.com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1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607591"/>
            <a:ext cx="8641655" cy="5773737"/>
          </a:xfrm>
        </p:spPr>
        <p:txBody>
          <a:bodyPr/>
          <a:lstStyle/>
          <a:p>
            <a:pPr marL="0" indent="0">
              <a:buNone/>
            </a:pPr>
            <a:endParaRPr lang="en-US" altLang="ja-JP" sz="5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2600" b="1" dirty="0">
                <a:solidFill>
                  <a:srgbClr val="FF0000"/>
                </a:solidFill>
              </a:rPr>
              <a:t>✗ </a:t>
            </a:r>
            <a:r>
              <a:rPr lang="en-US" altLang="ja-JP" sz="2600" dirty="0"/>
              <a:t>It is difficult to discretize complex shapes</a:t>
            </a:r>
            <a:br>
              <a:rPr lang="en-US" altLang="ja-JP" sz="2600" dirty="0"/>
            </a:br>
            <a:r>
              <a:rPr lang="ja-JP" altLang="en-US" sz="2600" dirty="0"/>
              <a:t>     </a:t>
            </a:r>
            <a:r>
              <a:rPr lang="en-US" altLang="ja-JP" sz="2600" dirty="0"/>
              <a:t>such as car bodies with </a:t>
            </a:r>
            <a:r>
              <a:rPr lang="en-US" altLang="ja-JP" sz="2600" b="1" dirty="0"/>
              <a:t>hexahedral meshes</a:t>
            </a:r>
            <a:r>
              <a:rPr lang="en-US" altLang="ja-JP" sz="2600" dirty="0"/>
              <a:t>.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600" dirty="0"/>
              <a:t>→ </a:t>
            </a:r>
            <a:r>
              <a:rPr lang="en-US" altLang="ja-JP" sz="2600" dirty="0"/>
              <a:t>We have to use </a:t>
            </a:r>
            <a:r>
              <a:rPr lang="en-US" altLang="ja-JP" sz="2600" b="1" dirty="0"/>
              <a:t>tetrahedral meshes </a:t>
            </a:r>
            <a:r>
              <a:rPr lang="en-US" altLang="ja-JP" sz="2600" dirty="0"/>
              <a:t>in ED simulation.</a:t>
            </a:r>
          </a:p>
          <a:p>
            <a:pPr marL="0" indent="0">
              <a:buNone/>
            </a:pPr>
            <a:r>
              <a:rPr lang="ja-JP" altLang="en-US" sz="2600" dirty="0"/>
              <a:t>　　</a:t>
            </a:r>
            <a:r>
              <a:rPr lang="en-US" altLang="ja-JP" sz="2600" dirty="0"/>
              <a:t>However…</a:t>
            </a:r>
          </a:p>
        </p:txBody>
      </p:sp>
      <p:pic>
        <p:nvPicPr>
          <p:cNvPr id="37" name="Picture 4" descr="YP67c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7" y="2175939"/>
            <a:ext cx="2721960" cy="162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" descr="YP67full_mesh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r="18179" b="11581"/>
          <a:stretch>
            <a:fillRect/>
          </a:stretch>
        </p:blipFill>
        <p:spPr bwMode="auto">
          <a:xfrm>
            <a:off x="3246799" y="1912564"/>
            <a:ext cx="3125401" cy="20145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7"/>
          <p:cNvSpPr>
            <a:spLocks noChangeArrowheads="1"/>
          </p:cNvSpPr>
          <p:nvPr/>
        </p:nvSpPr>
        <p:spPr bwMode="auto">
          <a:xfrm>
            <a:off x="1388963" y="3410636"/>
            <a:ext cx="449328" cy="34597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9" name="Line 8"/>
          <p:cNvSpPr>
            <a:spLocks noChangeShapeType="1"/>
          </p:cNvSpPr>
          <p:nvPr/>
        </p:nvSpPr>
        <p:spPr bwMode="auto">
          <a:xfrm flipV="1">
            <a:off x="1388964" y="1916120"/>
            <a:ext cx="1854110" cy="1498141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3" name="Line 9"/>
          <p:cNvSpPr>
            <a:spLocks noChangeShapeType="1"/>
          </p:cNvSpPr>
          <p:nvPr/>
        </p:nvSpPr>
        <p:spPr bwMode="auto">
          <a:xfrm>
            <a:off x="1847112" y="3756612"/>
            <a:ext cx="1398926" cy="17054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3075643" y="3415062"/>
            <a:ext cx="1746438" cy="55399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b="1" dirty="0"/>
              <a:t>Only surface</a:t>
            </a:r>
          </a:p>
          <a:p>
            <a:r>
              <a:rPr kumimoji="1" lang="en-US" altLang="ja-JP" b="1" dirty="0"/>
              <a:t>mesh is shown.</a:t>
            </a:r>
            <a:endParaRPr kumimoji="1" lang="ja-JP" altLang="en-US" b="1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Issues in Meshing (1)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6516216" y="1750386"/>
            <a:ext cx="2204295" cy="2338945"/>
            <a:chOff x="4684631" y="1522103"/>
            <a:chExt cx="2204295" cy="2338945"/>
          </a:xfrm>
        </p:grpSpPr>
        <p:grpSp>
          <p:nvGrpSpPr>
            <p:cNvPr id="38" name="グループ化 37"/>
            <p:cNvGrpSpPr/>
            <p:nvPr/>
          </p:nvGrpSpPr>
          <p:grpSpPr>
            <a:xfrm>
              <a:off x="4684631" y="1864048"/>
              <a:ext cx="427989" cy="1654409"/>
              <a:chOff x="6805669" y="3606909"/>
              <a:chExt cx="427989" cy="1654409"/>
            </a:xfrm>
          </p:grpSpPr>
          <p:sp>
            <p:nvSpPr>
              <p:cNvPr id="39" name="正方形/長方形 38"/>
              <p:cNvSpPr/>
              <p:nvPr/>
            </p:nvSpPr>
            <p:spPr>
              <a:xfrm>
                <a:off x="7113278" y="3606909"/>
                <a:ext cx="120380" cy="165440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正方形/長方形 39"/>
              <p:cNvSpPr/>
              <p:nvPr/>
            </p:nvSpPr>
            <p:spPr>
              <a:xfrm>
                <a:off x="6805669" y="4338025"/>
                <a:ext cx="307610" cy="2140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1" name="グループ化 40"/>
            <p:cNvGrpSpPr/>
            <p:nvPr/>
          </p:nvGrpSpPr>
          <p:grpSpPr>
            <a:xfrm>
              <a:off x="5775768" y="1616279"/>
              <a:ext cx="1113158" cy="862902"/>
              <a:chOff x="7896806" y="3359140"/>
              <a:chExt cx="1113158" cy="862902"/>
            </a:xfrm>
          </p:grpSpPr>
          <p:cxnSp>
            <p:nvCxnSpPr>
              <p:cNvPr id="42" name="直線コネクタ 41"/>
              <p:cNvCxnSpPr>
                <a:stCxn id="43" idx="2"/>
                <a:endCxn id="48" idx="2"/>
              </p:cNvCxnSpPr>
              <p:nvPr/>
            </p:nvCxnSpPr>
            <p:spPr>
              <a:xfrm flipV="1">
                <a:off x="7971688" y="3863909"/>
                <a:ext cx="923745" cy="29175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二等辺三角形 42"/>
              <p:cNvSpPr/>
              <p:nvPr/>
            </p:nvSpPr>
            <p:spPr>
              <a:xfrm>
                <a:off x="7971688" y="3456737"/>
                <a:ext cx="678702" cy="698928"/>
              </a:xfrm>
              <a:prstGeom prst="triangle">
                <a:avLst>
                  <a:gd name="adj" fmla="val 63125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二等辺三角形 43"/>
              <p:cNvSpPr/>
              <p:nvPr/>
            </p:nvSpPr>
            <p:spPr>
              <a:xfrm rot="4162743">
                <a:off x="8321115" y="3552465"/>
                <a:ext cx="769725" cy="383075"/>
              </a:xfrm>
              <a:prstGeom prst="triangle">
                <a:avLst>
                  <a:gd name="adj" fmla="val 75906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円/楕円 34"/>
              <p:cNvSpPr/>
              <p:nvPr/>
            </p:nvSpPr>
            <p:spPr>
              <a:xfrm>
                <a:off x="8333426" y="3410645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円/楕円 35"/>
              <p:cNvSpPr/>
              <p:nvPr/>
            </p:nvSpPr>
            <p:spPr>
              <a:xfrm>
                <a:off x="7896806" y="409795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円/楕円 36"/>
              <p:cNvSpPr/>
              <p:nvPr/>
            </p:nvSpPr>
            <p:spPr>
              <a:xfrm>
                <a:off x="8610740" y="410662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" name="円/楕円 37"/>
              <p:cNvSpPr/>
              <p:nvPr/>
            </p:nvSpPr>
            <p:spPr>
              <a:xfrm>
                <a:off x="8895433" y="3806201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9" name="右矢印 48"/>
            <p:cNvSpPr/>
            <p:nvPr/>
          </p:nvSpPr>
          <p:spPr>
            <a:xfrm>
              <a:off x="5112623" y="1787973"/>
              <a:ext cx="351552" cy="323837"/>
            </a:xfrm>
            <a:prstGeom prst="rightArrow">
              <a:avLst>
                <a:gd name="adj1" fmla="val 52891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50" name="グループ化 49"/>
            <p:cNvGrpSpPr/>
            <p:nvPr/>
          </p:nvGrpSpPr>
          <p:grpSpPr>
            <a:xfrm>
              <a:off x="5816747" y="3003815"/>
              <a:ext cx="1045138" cy="857233"/>
              <a:chOff x="7937785" y="4746676"/>
              <a:chExt cx="1045138" cy="857233"/>
            </a:xfrm>
          </p:grpSpPr>
          <p:sp>
            <p:nvSpPr>
              <p:cNvPr id="51" name="正方形/長方形 50"/>
              <p:cNvSpPr/>
              <p:nvPr/>
            </p:nvSpPr>
            <p:spPr>
              <a:xfrm>
                <a:off x="7984487" y="4906208"/>
                <a:ext cx="658928" cy="64842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平行四辺形 51"/>
              <p:cNvSpPr/>
              <p:nvPr/>
            </p:nvSpPr>
            <p:spPr>
              <a:xfrm>
                <a:off x="8004935" y="4808424"/>
                <a:ext cx="912181" cy="97783"/>
              </a:xfrm>
              <a:prstGeom prst="parallelogram">
                <a:avLst>
                  <a:gd name="adj" fmla="val 277359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平行四辺形 52"/>
              <p:cNvSpPr/>
              <p:nvPr/>
            </p:nvSpPr>
            <p:spPr>
              <a:xfrm rot="5400000" flipH="1">
                <a:off x="8415125" y="5037475"/>
                <a:ext cx="750224" cy="292122"/>
              </a:xfrm>
              <a:prstGeom prst="parallelogram">
                <a:avLst>
                  <a:gd name="adj" fmla="val 31292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4" name="円/楕円 20"/>
              <p:cNvSpPr/>
              <p:nvPr/>
            </p:nvSpPr>
            <p:spPr>
              <a:xfrm>
                <a:off x="8594900" y="4865149"/>
                <a:ext cx="97792" cy="985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円/楕円 21"/>
              <p:cNvSpPr/>
              <p:nvPr/>
            </p:nvSpPr>
            <p:spPr>
              <a:xfrm>
                <a:off x="7941784" y="4865149"/>
                <a:ext cx="97792" cy="985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6" name="円/楕円 22"/>
              <p:cNvSpPr/>
              <p:nvPr/>
            </p:nvSpPr>
            <p:spPr>
              <a:xfrm>
                <a:off x="8594900" y="5505363"/>
                <a:ext cx="97792" cy="985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円/楕円 23"/>
              <p:cNvSpPr/>
              <p:nvPr/>
            </p:nvSpPr>
            <p:spPr>
              <a:xfrm>
                <a:off x="8878477" y="4766929"/>
                <a:ext cx="97792" cy="985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8" name="円/楕円 24"/>
              <p:cNvSpPr/>
              <p:nvPr/>
            </p:nvSpPr>
            <p:spPr>
              <a:xfrm>
                <a:off x="8244953" y="4746676"/>
                <a:ext cx="97792" cy="985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59" name="直線コネクタ 58"/>
              <p:cNvCxnSpPr>
                <a:stCxn id="58" idx="4"/>
              </p:cNvCxnSpPr>
              <p:nvPr/>
            </p:nvCxnSpPr>
            <p:spPr>
              <a:xfrm>
                <a:off x="8293850" y="4845222"/>
                <a:ext cx="0" cy="59991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コネクタ 59"/>
              <p:cNvCxnSpPr/>
              <p:nvPr/>
            </p:nvCxnSpPr>
            <p:spPr>
              <a:xfrm>
                <a:off x="8291320" y="5451230"/>
                <a:ext cx="609706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コネクタ 60"/>
              <p:cNvCxnSpPr/>
              <p:nvPr/>
            </p:nvCxnSpPr>
            <p:spPr>
              <a:xfrm flipH="1">
                <a:off x="7987329" y="5449150"/>
                <a:ext cx="297700" cy="10510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円/楕円 28"/>
              <p:cNvSpPr/>
              <p:nvPr/>
            </p:nvSpPr>
            <p:spPr>
              <a:xfrm>
                <a:off x="8242066" y="5390830"/>
                <a:ext cx="97792" cy="985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3" name="円/楕円 29"/>
              <p:cNvSpPr/>
              <p:nvPr/>
            </p:nvSpPr>
            <p:spPr>
              <a:xfrm>
                <a:off x="7937785" y="5505363"/>
                <a:ext cx="97792" cy="985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4" name="円/楕円 30"/>
              <p:cNvSpPr/>
              <p:nvPr/>
            </p:nvSpPr>
            <p:spPr>
              <a:xfrm>
                <a:off x="8885131" y="5406116"/>
                <a:ext cx="97792" cy="985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5" name="右矢印 64"/>
            <p:cNvSpPr/>
            <p:nvPr/>
          </p:nvSpPr>
          <p:spPr>
            <a:xfrm>
              <a:off x="5105750" y="3271721"/>
              <a:ext cx="351552" cy="323837"/>
            </a:xfrm>
            <a:prstGeom prst="rightArrow">
              <a:avLst>
                <a:gd name="adj1" fmla="val 52891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正方形/長方形 69"/>
            <p:cNvSpPr/>
            <p:nvPr/>
          </p:nvSpPr>
          <p:spPr>
            <a:xfrm>
              <a:off x="5487323" y="1522103"/>
              <a:ext cx="54694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3600" b="1" dirty="0">
                  <a:solidFill>
                    <a:srgbClr val="00B050"/>
                  </a:solidFill>
                  <a:sym typeface="Wingdings" panose="05000000000000000000" pitchFamily="2" charset="2"/>
                </a:rPr>
                <a:t></a:t>
              </a:r>
              <a:endParaRPr lang="ja-JP" altLang="en-US" sz="2800" dirty="0"/>
            </a:p>
          </p:txBody>
        </p:sp>
        <p:sp>
          <p:nvSpPr>
            <p:cNvPr id="71" name="正方形/長方形 70"/>
            <p:cNvSpPr/>
            <p:nvPr/>
          </p:nvSpPr>
          <p:spPr>
            <a:xfrm>
              <a:off x="5381139" y="2614725"/>
              <a:ext cx="64793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3600" b="1" dirty="0">
                  <a:solidFill>
                    <a:srgbClr val="FF0000"/>
                  </a:solidFill>
                </a:rPr>
                <a:t>✗</a:t>
              </a:r>
              <a:endParaRPr lang="ja-JP" altLang="en-US" sz="3600" dirty="0"/>
            </a:p>
          </p:txBody>
        </p:sp>
      </p:grpSp>
      <p:sp>
        <p:nvSpPr>
          <p:cNvPr id="72" name="角丸四角形 71"/>
          <p:cNvSpPr/>
          <p:nvPr/>
        </p:nvSpPr>
        <p:spPr>
          <a:xfrm>
            <a:off x="588002" y="5301208"/>
            <a:ext cx="7956884" cy="913480"/>
          </a:xfrm>
          <a:prstGeom prst="roundRect">
            <a:avLst>
              <a:gd name="adj" fmla="val 2921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</a:rPr>
              <a:t>Accuracy of the standard FEM-T4 is insufficient</a:t>
            </a:r>
            <a:br>
              <a:rPr lang="en-US" altLang="ja-JP" sz="2800" dirty="0">
                <a:solidFill>
                  <a:srgbClr val="FF0000"/>
                </a:solidFill>
              </a:rPr>
            </a:br>
            <a:r>
              <a:rPr lang="en-US" altLang="ja-JP" sz="2800" dirty="0">
                <a:solidFill>
                  <a:schemeClr val="tx1"/>
                </a:solidFill>
              </a:rPr>
              <a:t>in complex shapes.</a:t>
            </a:r>
          </a:p>
        </p:txBody>
      </p:sp>
    </p:spTree>
    <p:extLst>
      <p:ext uri="{BB962C8B-B14F-4D97-AF65-F5344CB8AC3E}">
        <p14:creationId xmlns:p14="http://schemas.microsoft.com/office/powerpoint/2010/main" val="2443661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正方形/長方形 151"/>
          <p:cNvSpPr/>
          <p:nvPr/>
        </p:nvSpPr>
        <p:spPr>
          <a:xfrm>
            <a:off x="5290109" y="2276171"/>
            <a:ext cx="2880000" cy="2880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5" name="楕円 154"/>
          <p:cNvSpPr/>
          <p:nvPr/>
        </p:nvSpPr>
        <p:spPr>
          <a:xfrm>
            <a:off x="6092884" y="3237454"/>
            <a:ext cx="1296000" cy="129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607591"/>
            <a:ext cx="8641655" cy="5773737"/>
          </a:xfrm>
        </p:spPr>
        <p:txBody>
          <a:bodyPr/>
          <a:lstStyle/>
          <a:p>
            <a:pPr marL="0" indent="0">
              <a:buNone/>
            </a:pPr>
            <a:endParaRPr lang="en-US" altLang="ja-JP" sz="5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2600" b="1" dirty="0">
                <a:solidFill>
                  <a:srgbClr val="FF0000"/>
                </a:solidFill>
              </a:rPr>
              <a:t>✗</a:t>
            </a:r>
            <a:r>
              <a:rPr lang="en-US" altLang="ja-JP" sz="2600" dirty="0"/>
              <a:t> </a:t>
            </a:r>
            <a:r>
              <a:rPr lang="en-US" altLang="ja-JP" sz="2600" b="1" dirty="0"/>
              <a:t>10-node tetrahedral </a:t>
            </a:r>
            <a:r>
              <a:rPr lang="en-US" altLang="ja-JP" sz="2600" dirty="0"/>
              <a:t>(T10) </a:t>
            </a:r>
            <a:r>
              <a:rPr lang="en-US" altLang="ja-JP" sz="2600" b="1" dirty="0"/>
              <a:t>mesh </a:t>
            </a:r>
            <a:r>
              <a:rPr lang="en-US" altLang="ja-JP" sz="2600" dirty="0">
                <a:solidFill>
                  <a:srgbClr val="0000CC"/>
                </a:solidFill>
              </a:rPr>
              <a:t>without kink </a:t>
            </a:r>
            <a:r>
              <a:rPr lang="en-US" altLang="ja-JP" sz="2600" dirty="0"/>
              <a:t>generally </a:t>
            </a:r>
            <a:br>
              <a:rPr lang="en-US" altLang="ja-JP" sz="2600" dirty="0"/>
            </a:br>
            <a:r>
              <a:rPr lang="ja-JP" altLang="en-US" sz="2600" dirty="0"/>
              <a:t>     </a:t>
            </a:r>
            <a:r>
              <a:rPr lang="en-US" altLang="ja-JP" sz="2600" dirty="0"/>
              <a:t>requires more large number of nodes than T4 mesh.</a:t>
            </a:r>
          </a:p>
          <a:p>
            <a:pPr marL="0" indent="0">
              <a:buNone/>
            </a:pPr>
            <a:endParaRPr lang="en-US" altLang="ja-JP" sz="1000" dirty="0"/>
          </a:p>
          <a:p>
            <a:pPr marL="0" indent="0">
              <a:buNone/>
            </a:pPr>
            <a:r>
              <a:rPr lang="ja-JP" altLang="en-US" sz="2600" dirty="0"/>
              <a:t>　　　  </a:t>
            </a:r>
            <a:r>
              <a:rPr lang="en-US" altLang="ja-JP" sz="2600" dirty="0"/>
              <a:t>T4				</a:t>
            </a:r>
            <a:r>
              <a:rPr lang="ja-JP" altLang="en-US" sz="2600" dirty="0"/>
              <a:t>　　  </a:t>
            </a:r>
            <a:r>
              <a:rPr lang="en-US" altLang="ja-JP" sz="2600" dirty="0"/>
              <a:t>T10 </a:t>
            </a:r>
            <a:r>
              <a:rPr lang="en-US" altLang="ja-JP" sz="2600" dirty="0">
                <a:solidFill>
                  <a:srgbClr val="0000CC"/>
                </a:solidFill>
              </a:rPr>
              <a:t>without kink</a:t>
            </a:r>
          </a:p>
          <a:p>
            <a:pPr marL="0" indent="0">
              <a:buNone/>
            </a:pPr>
            <a:endParaRPr lang="en-US" altLang="ja-JP" sz="2600" dirty="0"/>
          </a:p>
          <a:p>
            <a:pPr marL="0" indent="0">
              <a:buNone/>
            </a:pPr>
            <a:endParaRPr lang="en-US" altLang="ja-JP" sz="2600" dirty="0"/>
          </a:p>
        </p:txBody>
      </p:sp>
      <p:sp>
        <p:nvSpPr>
          <p:cNvPr id="5" name="正方形/長方形 4"/>
          <p:cNvSpPr/>
          <p:nvPr/>
        </p:nvSpPr>
        <p:spPr>
          <a:xfrm>
            <a:off x="969074" y="2276171"/>
            <a:ext cx="2880000" cy="2880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/>
          <p:cNvSpPr/>
          <p:nvPr/>
        </p:nvSpPr>
        <p:spPr>
          <a:xfrm>
            <a:off x="1770522" y="3237454"/>
            <a:ext cx="1296000" cy="129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Issues in Meshing (2)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72" name="角丸四角形 71"/>
          <p:cNvSpPr/>
          <p:nvPr/>
        </p:nvSpPr>
        <p:spPr>
          <a:xfrm>
            <a:off x="602099" y="5312562"/>
            <a:ext cx="7928690" cy="956909"/>
          </a:xfrm>
          <a:prstGeom prst="roundRect">
            <a:avLst>
              <a:gd name="adj" fmla="val 2921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600" dirty="0">
                <a:solidFill>
                  <a:schemeClr val="tx1"/>
                </a:solidFill>
              </a:rPr>
              <a:t>For the same shape representation, T10 mesh</a:t>
            </a:r>
            <a:br>
              <a:rPr lang="en-US" altLang="ja-JP" sz="2600" dirty="0">
                <a:solidFill>
                  <a:schemeClr val="tx1"/>
                </a:solidFill>
              </a:rPr>
            </a:br>
            <a:r>
              <a:rPr lang="en-US" altLang="ja-JP" sz="2600" dirty="0">
                <a:solidFill>
                  <a:srgbClr val="0000CC"/>
                </a:solidFill>
              </a:rPr>
              <a:t>without kink </a:t>
            </a:r>
            <a:r>
              <a:rPr lang="en-US" altLang="ja-JP" sz="2600" dirty="0">
                <a:solidFill>
                  <a:schemeClr val="tx1"/>
                </a:solidFill>
              </a:rPr>
              <a:t>leads to</a:t>
            </a:r>
            <a:r>
              <a:rPr lang="en-US" altLang="ja-JP" sz="2600" dirty="0">
                <a:solidFill>
                  <a:srgbClr val="FF0000"/>
                </a:solidFill>
              </a:rPr>
              <a:t> massive increase in DOF</a:t>
            </a:r>
            <a:r>
              <a:rPr lang="en-US" altLang="ja-JP" sz="2600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5767150" y="2924944"/>
            <a:ext cx="1918242" cy="1931014"/>
            <a:chOff x="5767150" y="2755115"/>
            <a:chExt cx="1918242" cy="1931014"/>
          </a:xfrm>
        </p:grpSpPr>
        <p:cxnSp>
          <p:nvCxnSpPr>
            <p:cNvPr id="74" name="直線コネクタ 73"/>
            <p:cNvCxnSpPr/>
            <p:nvPr/>
          </p:nvCxnSpPr>
          <p:spPr>
            <a:xfrm rot="16200000" flipH="1" flipV="1">
              <a:off x="6879917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/>
            <p:nvPr/>
          </p:nvCxnSpPr>
          <p:spPr>
            <a:xfrm rot="16200000" flipV="1">
              <a:off x="6879863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/>
            <p:nvPr/>
          </p:nvCxnSpPr>
          <p:spPr>
            <a:xfrm rot="16200000" flipH="1">
              <a:off x="6437923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/>
            <p:nvPr/>
          </p:nvCxnSpPr>
          <p:spPr>
            <a:xfrm rot="16200000">
              <a:off x="6437977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円/楕円 34"/>
            <p:cNvSpPr/>
            <p:nvPr/>
          </p:nvSpPr>
          <p:spPr>
            <a:xfrm>
              <a:off x="6679610" y="303846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円/楕円 34"/>
            <p:cNvSpPr/>
            <p:nvPr/>
          </p:nvSpPr>
          <p:spPr>
            <a:xfrm>
              <a:off x="6681331" y="429332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円/楕円 34"/>
            <p:cNvSpPr/>
            <p:nvPr/>
          </p:nvSpPr>
          <p:spPr>
            <a:xfrm rot="16200000">
              <a:off x="6053742" y="366659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円/楕円 34"/>
            <p:cNvSpPr/>
            <p:nvPr/>
          </p:nvSpPr>
          <p:spPr>
            <a:xfrm rot="16200000">
              <a:off x="7308601" y="366487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円/楕円 34"/>
            <p:cNvSpPr/>
            <p:nvPr/>
          </p:nvSpPr>
          <p:spPr>
            <a:xfrm rot="18900000">
              <a:off x="6241331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円/楕円 34"/>
            <p:cNvSpPr/>
            <p:nvPr/>
          </p:nvSpPr>
          <p:spPr>
            <a:xfrm rot="18900000">
              <a:off x="7121012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円/楕円 34"/>
            <p:cNvSpPr/>
            <p:nvPr/>
          </p:nvSpPr>
          <p:spPr>
            <a:xfrm rot="2700000" flipH="1">
              <a:off x="7121012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円/楕円 34"/>
            <p:cNvSpPr/>
            <p:nvPr/>
          </p:nvSpPr>
          <p:spPr>
            <a:xfrm rot="2700000" flipH="1">
              <a:off x="6241331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6" name="直線コネクタ 95"/>
            <p:cNvCxnSpPr/>
            <p:nvPr/>
          </p:nvCxnSpPr>
          <p:spPr>
            <a:xfrm flipH="1" flipV="1">
              <a:off x="6123945" y="377023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コネクタ 96"/>
            <p:cNvCxnSpPr/>
            <p:nvPr/>
          </p:nvCxnSpPr>
          <p:spPr>
            <a:xfrm flipV="1">
              <a:off x="7193894" y="377018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/>
            <p:cNvCxnSpPr/>
            <p:nvPr/>
          </p:nvCxnSpPr>
          <p:spPr>
            <a:xfrm flipH="1">
              <a:off x="6123945" y="332824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/>
            <p:cNvCxnSpPr/>
            <p:nvPr/>
          </p:nvCxnSpPr>
          <p:spPr>
            <a:xfrm>
              <a:off x="7193894" y="33282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コネクタ 99"/>
            <p:cNvCxnSpPr/>
            <p:nvPr/>
          </p:nvCxnSpPr>
          <p:spPr>
            <a:xfrm rot="3600000" flipH="1">
              <a:off x="5979613" y="3130044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/>
            <p:cNvCxnSpPr/>
            <p:nvPr/>
          </p:nvCxnSpPr>
          <p:spPr>
            <a:xfrm rot="7200000" flipH="1">
              <a:off x="5878574" y="336662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円/楕円 34"/>
            <p:cNvSpPr/>
            <p:nvPr/>
          </p:nvSpPr>
          <p:spPr>
            <a:xfrm rot="18900000">
              <a:off x="5767150" y="3289905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3" name="直線コネクタ 102"/>
            <p:cNvCxnSpPr/>
            <p:nvPr/>
          </p:nvCxnSpPr>
          <p:spPr>
            <a:xfrm rot="6300000" flipH="1">
              <a:off x="6472764" y="2772852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コネクタ 103"/>
            <p:cNvCxnSpPr/>
            <p:nvPr/>
          </p:nvCxnSpPr>
          <p:spPr>
            <a:xfrm rot="9900000" flipH="1">
              <a:off x="6234030" y="286869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円/楕円 34"/>
            <p:cNvSpPr/>
            <p:nvPr/>
          </p:nvSpPr>
          <p:spPr>
            <a:xfrm>
              <a:off x="6299243" y="275511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6" name="直線コネクタ 105"/>
            <p:cNvCxnSpPr/>
            <p:nvPr/>
          </p:nvCxnSpPr>
          <p:spPr>
            <a:xfrm rot="18000000">
              <a:off x="7327946" y="312565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106"/>
            <p:cNvCxnSpPr/>
            <p:nvPr/>
          </p:nvCxnSpPr>
          <p:spPr>
            <a:xfrm rot="14400000">
              <a:off x="7428985" y="3362240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円/楕円 34"/>
            <p:cNvSpPr/>
            <p:nvPr/>
          </p:nvSpPr>
          <p:spPr>
            <a:xfrm rot="2700000" flipH="1">
              <a:off x="7583182" y="3285518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9" name="直線コネクタ 108"/>
            <p:cNvCxnSpPr/>
            <p:nvPr/>
          </p:nvCxnSpPr>
          <p:spPr>
            <a:xfrm rot="18000000" flipH="1" flipV="1">
              <a:off x="5984257" y="397564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コネクタ 109"/>
            <p:cNvCxnSpPr/>
            <p:nvPr/>
          </p:nvCxnSpPr>
          <p:spPr>
            <a:xfrm rot="14400000" flipH="1" flipV="1">
              <a:off x="5883219" y="373906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円/楕円 34"/>
            <p:cNvSpPr/>
            <p:nvPr/>
          </p:nvSpPr>
          <p:spPr>
            <a:xfrm rot="2700000" flipV="1">
              <a:off x="5771794" y="405192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2" name="直線コネクタ 111"/>
            <p:cNvCxnSpPr/>
            <p:nvPr/>
          </p:nvCxnSpPr>
          <p:spPr>
            <a:xfrm rot="15300000">
              <a:off x="6848216" y="2772852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/>
            <p:cNvCxnSpPr/>
            <p:nvPr/>
          </p:nvCxnSpPr>
          <p:spPr>
            <a:xfrm rot="11700000">
              <a:off x="7086950" y="28686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円/楕円 34"/>
            <p:cNvSpPr/>
            <p:nvPr/>
          </p:nvSpPr>
          <p:spPr>
            <a:xfrm flipH="1">
              <a:off x="7064509" y="2755115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5" name="直線コネクタ 114"/>
            <p:cNvCxnSpPr/>
            <p:nvPr/>
          </p:nvCxnSpPr>
          <p:spPr>
            <a:xfrm rot="3600000" flipV="1">
              <a:off x="7327946" y="396137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コネクタ 115"/>
            <p:cNvCxnSpPr/>
            <p:nvPr/>
          </p:nvCxnSpPr>
          <p:spPr>
            <a:xfrm rot="7200000" flipV="1">
              <a:off x="7428985" y="3724793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円/楕円 34"/>
            <p:cNvSpPr/>
            <p:nvPr/>
          </p:nvSpPr>
          <p:spPr>
            <a:xfrm rot="18900000" flipH="1" flipV="1">
              <a:off x="7583182" y="4037654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8" name="直線コネクタ 117"/>
            <p:cNvCxnSpPr/>
            <p:nvPr/>
          </p:nvCxnSpPr>
          <p:spPr>
            <a:xfrm rot="15300000" flipH="1" flipV="1">
              <a:off x="6472764" y="4329650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/>
            <p:cNvCxnSpPr/>
            <p:nvPr/>
          </p:nvCxnSpPr>
          <p:spPr>
            <a:xfrm rot="11700000" flipH="1" flipV="1">
              <a:off x="6234030" y="423380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円/楕円 34"/>
            <p:cNvSpPr/>
            <p:nvPr/>
          </p:nvSpPr>
          <p:spPr>
            <a:xfrm flipV="1">
              <a:off x="6299243" y="458352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1" name="直線コネクタ 120"/>
            <p:cNvCxnSpPr/>
            <p:nvPr/>
          </p:nvCxnSpPr>
          <p:spPr>
            <a:xfrm rot="6300000" flipV="1">
              <a:off x="6848216" y="432964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コネクタ 121"/>
            <p:cNvCxnSpPr/>
            <p:nvPr/>
          </p:nvCxnSpPr>
          <p:spPr>
            <a:xfrm rot="9900000" flipV="1">
              <a:off x="7086950" y="423380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円/楕円 34"/>
            <p:cNvSpPr/>
            <p:nvPr/>
          </p:nvSpPr>
          <p:spPr>
            <a:xfrm flipH="1" flipV="1">
              <a:off x="7064509" y="458352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9" name="円/楕円 34"/>
            <p:cNvSpPr/>
            <p:nvPr/>
          </p:nvSpPr>
          <p:spPr>
            <a:xfrm rot="1320000">
              <a:off x="6902944" y="313104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0" name="円/楕円 34"/>
            <p:cNvSpPr/>
            <p:nvPr/>
          </p:nvSpPr>
          <p:spPr>
            <a:xfrm rot="1320000">
              <a:off x="6459719" y="421116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1" name="円/楕円 34"/>
            <p:cNvSpPr/>
            <p:nvPr/>
          </p:nvSpPr>
          <p:spPr>
            <a:xfrm rot="17520000">
              <a:off x="6146642" y="3444118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2" name="円/楕円 34"/>
            <p:cNvSpPr/>
            <p:nvPr/>
          </p:nvSpPr>
          <p:spPr>
            <a:xfrm rot="17520000">
              <a:off x="7216021" y="3887343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3" name="円/楕円 34"/>
            <p:cNvSpPr/>
            <p:nvPr/>
          </p:nvSpPr>
          <p:spPr>
            <a:xfrm rot="20220000">
              <a:off x="6460207" y="3130563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4" name="円/楕円 34"/>
            <p:cNvSpPr/>
            <p:nvPr/>
          </p:nvSpPr>
          <p:spPr>
            <a:xfrm rot="20220000">
              <a:off x="6902456" y="4210683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5" name="円/楕円 34"/>
            <p:cNvSpPr/>
            <p:nvPr/>
          </p:nvSpPr>
          <p:spPr>
            <a:xfrm rot="4020000" flipH="1">
              <a:off x="7216499" y="3444606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6" name="円/楕円 34"/>
            <p:cNvSpPr/>
            <p:nvPr/>
          </p:nvSpPr>
          <p:spPr>
            <a:xfrm rot="4020000" flipH="1">
              <a:off x="6146164" y="3886855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円/楕円 34"/>
            <p:cNvSpPr/>
            <p:nvPr/>
          </p:nvSpPr>
          <p:spPr>
            <a:xfrm>
              <a:off x="6255415" y="298507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5" name="円/楕円 34"/>
            <p:cNvSpPr/>
            <p:nvPr/>
          </p:nvSpPr>
          <p:spPr>
            <a:xfrm>
              <a:off x="7109665" y="298507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6" name="円/楕円 34"/>
            <p:cNvSpPr/>
            <p:nvPr/>
          </p:nvSpPr>
          <p:spPr>
            <a:xfrm>
              <a:off x="6255415" y="434993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円/楕円 34"/>
            <p:cNvSpPr/>
            <p:nvPr/>
          </p:nvSpPr>
          <p:spPr>
            <a:xfrm>
              <a:off x="7109665" y="434993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8" name="円/楕円 34"/>
            <p:cNvSpPr/>
            <p:nvPr/>
          </p:nvSpPr>
          <p:spPr>
            <a:xfrm>
              <a:off x="6488267" y="288808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7" name="円/楕円 34"/>
            <p:cNvSpPr/>
            <p:nvPr/>
          </p:nvSpPr>
          <p:spPr>
            <a:xfrm>
              <a:off x="6869256" y="288808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8" name="円/楕円 34"/>
            <p:cNvSpPr/>
            <p:nvPr/>
          </p:nvSpPr>
          <p:spPr>
            <a:xfrm>
              <a:off x="6488267" y="444196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" name="円/楕円 34"/>
            <p:cNvSpPr/>
            <p:nvPr/>
          </p:nvSpPr>
          <p:spPr>
            <a:xfrm>
              <a:off x="6869256" y="444196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0" name="円/楕円 34"/>
            <p:cNvSpPr/>
            <p:nvPr/>
          </p:nvSpPr>
          <p:spPr>
            <a:xfrm>
              <a:off x="5988319" y="3248980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1" name="円/楕円 34"/>
            <p:cNvSpPr/>
            <p:nvPr/>
          </p:nvSpPr>
          <p:spPr>
            <a:xfrm>
              <a:off x="5988319" y="408797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2" name="円/楕円 34"/>
            <p:cNvSpPr/>
            <p:nvPr/>
          </p:nvSpPr>
          <p:spPr>
            <a:xfrm>
              <a:off x="5911125" y="349071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3" name="円/楕円 34"/>
            <p:cNvSpPr/>
            <p:nvPr/>
          </p:nvSpPr>
          <p:spPr>
            <a:xfrm>
              <a:off x="5911125" y="383925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4" name="円/楕円 34"/>
            <p:cNvSpPr/>
            <p:nvPr/>
          </p:nvSpPr>
          <p:spPr>
            <a:xfrm>
              <a:off x="7447881" y="348646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5" name="円/楕円 34"/>
            <p:cNvSpPr/>
            <p:nvPr/>
          </p:nvSpPr>
          <p:spPr>
            <a:xfrm>
              <a:off x="7447881" y="383500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6" name="円/楕円 34"/>
            <p:cNvSpPr/>
            <p:nvPr/>
          </p:nvSpPr>
          <p:spPr>
            <a:xfrm>
              <a:off x="7351859" y="3248980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7" name="円/楕円 34"/>
            <p:cNvSpPr/>
            <p:nvPr/>
          </p:nvSpPr>
          <p:spPr>
            <a:xfrm>
              <a:off x="7353806" y="4078298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8" name="テキスト ボックス 147"/>
          <p:cNvSpPr txBox="1"/>
          <p:nvPr/>
        </p:nvSpPr>
        <p:spPr>
          <a:xfrm>
            <a:off x="1107806" y="2384884"/>
            <a:ext cx="1081931" cy="338554"/>
          </a:xfrm>
          <a:prstGeom prst="rect">
            <a:avLst/>
          </a:prstGeom>
          <a:solidFill>
            <a:schemeClr val="bg2">
              <a:lumMod val="40000"/>
              <a:lumOff val="60000"/>
              <a:alpha val="57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 err="1"/>
              <a:t>Carbody</a:t>
            </a:r>
            <a:endParaRPr kumimoji="1" lang="ja-JP" altLang="en-US" sz="2200" dirty="0"/>
          </a:p>
        </p:txBody>
      </p:sp>
      <p:sp>
        <p:nvSpPr>
          <p:cNvPr id="149" name="テキスト ボックス 148"/>
          <p:cNvSpPr txBox="1"/>
          <p:nvPr/>
        </p:nvSpPr>
        <p:spPr>
          <a:xfrm>
            <a:off x="5400092" y="2384884"/>
            <a:ext cx="1081931" cy="338554"/>
          </a:xfrm>
          <a:prstGeom prst="rect">
            <a:avLst/>
          </a:prstGeom>
          <a:solidFill>
            <a:schemeClr val="bg2">
              <a:lumMod val="40000"/>
              <a:lumOff val="60000"/>
              <a:alpha val="57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 err="1"/>
              <a:t>Carbody</a:t>
            </a:r>
            <a:endParaRPr kumimoji="1" lang="ja-JP" altLang="en-US" sz="2200" dirty="0"/>
          </a:p>
        </p:txBody>
      </p:sp>
      <p:sp>
        <p:nvSpPr>
          <p:cNvPr id="151" name="テキスト ボックス 150"/>
          <p:cNvSpPr txBox="1"/>
          <p:nvPr/>
        </p:nvSpPr>
        <p:spPr>
          <a:xfrm>
            <a:off x="6467168" y="3980355"/>
            <a:ext cx="8411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/>
              <a:t>hole</a:t>
            </a:r>
            <a:endParaRPr kumimoji="1" lang="ja-JP" altLang="en-US" sz="2200" dirty="0"/>
          </a:p>
        </p:txBody>
      </p:sp>
      <p:sp>
        <p:nvSpPr>
          <p:cNvPr id="150" name="テキスト ボックス 149"/>
          <p:cNvSpPr txBox="1"/>
          <p:nvPr/>
        </p:nvSpPr>
        <p:spPr>
          <a:xfrm>
            <a:off x="2141912" y="3980355"/>
            <a:ext cx="8411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/>
              <a:t>hole</a:t>
            </a:r>
            <a:endParaRPr kumimoji="1" lang="ja-JP" altLang="en-US" sz="2200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1446670" y="2924944"/>
            <a:ext cx="1918242" cy="1931014"/>
            <a:chOff x="1446670" y="2755115"/>
            <a:chExt cx="1918242" cy="1931014"/>
          </a:xfrm>
        </p:grpSpPr>
        <p:cxnSp>
          <p:nvCxnSpPr>
            <p:cNvPr id="15" name="直線コネクタ 14"/>
            <p:cNvCxnSpPr/>
            <p:nvPr/>
          </p:nvCxnSpPr>
          <p:spPr>
            <a:xfrm rot="16200000" flipH="1" flipV="1">
              <a:off x="2559437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rot="16200000" flipV="1">
              <a:off x="2559383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rot="16200000" flipH="1">
              <a:off x="2117443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rot="16200000">
              <a:off x="2117497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円/楕円 34"/>
            <p:cNvSpPr/>
            <p:nvPr/>
          </p:nvSpPr>
          <p:spPr>
            <a:xfrm>
              <a:off x="2359130" y="303846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34"/>
            <p:cNvSpPr/>
            <p:nvPr/>
          </p:nvSpPr>
          <p:spPr>
            <a:xfrm>
              <a:off x="2360851" y="429332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34"/>
            <p:cNvSpPr/>
            <p:nvPr/>
          </p:nvSpPr>
          <p:spPr>
            <a:xfrm rot="16200000">
              <a:off x="1733262" y="366659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34"/>
            <p:cNvSpPr/>
            <p:nvPr/>
          </p:nvSpPr>
          <p:spPr>
            <a:xfrm rot="16200000">
              <a:off x="2988121" y="366487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34"/>
            <p:cNvSpPr/>
            <p:nvPr/>
          </p:nvSpPr>
          <p:spPr>
            <a:xfrm rot="18900000">
              <a:off x="1920851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34"/>
            <p:cNvSpPr/>
            <p:nvPr/>
          </p:nvSpPr>
          <p:spPr>
            <a:xfrm rot="18900000">
              <a:off x="2800532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34"/>
            <p:cNvSpPr/>
            <p:nvPr/>
          </p:nvSpPr>
          <p:spPr>
            <a:xfrm rot="2700000" flipH="1">
              <a:off x="2800532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34"/>
            <p:cNvSpPr/>
            <p:nvPr/>
          </p:nvSpPr>
          <p:spPr>
            <a:xfrm rot="2700000" flipH="1">
              <a:off x="1920851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8" name="直線コネクタ 27"/>
            <p:cNvCxnSpPr/>
            <p:nvPr/>
          </p:nvCxnSpPr>
          <p:spPr>
            <a:xfrm flipH="1" flipV="1">
              <a:off x="1803465" y="377023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V="1">
              <a:off x="2873414" y="377018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H="1">
              <a:off x="1803465" y="332824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>
              <a:off x="2873414" y="33282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rot="3600000" flipH="1">
              <a:off x="1659133" y="3130044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rot="7200000" flipH="1">
              <a:off x="1558094" y="336662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円/楕円 34"/>
            <p:cNvSpPr/>
            <p:nvPr/>
          </p:nvSpPr>
          <p:spPr>
            <a:xfrm rot="18900000">
              <a:off x="1446670" y="3289905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7" name="直線コネクタ 36"/>
            <p:cNvCxnSpPr/>
            <p:nvPr/>
          </p:nvCxnSpPr>
          <p:spPr>
            <a:xfrm rot="6300000" flipH="1">
              <a:off x="2152284" y="2772852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 rot="9900000" flipH="1">
              <a:off x="1913550" y="286869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円/楕円 34"/>
            <p:cNvSpPr/>
            <p:nvPr/>
          </p:nvSpPr>
          <p:spPr>
            <a:xfrm>
              <a:off x="1978763" y="275511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1" name="直線コネクタ 40"/>
            <p:cNvCxnSpPr/>
            <p:nvPr/>
          </p:nvCxnSpPr>
          <p:spPr>
            <a:xfrm rot="18000000">
              <a:off x="3007466" y="312565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rot="14400000">
              <a:off x="3108505" y="3362240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円/楕円 34"/>
            <p:cNvSpPr/>
            <p:nvPr/>
          </p:nvSpPr>
          <p:spPr>
            <a:xfrm rot="2700000" flipH="1">
              <a:off x="3262702" y="3285518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5" name="直線コネクタ 44"/>
            <p:cNvCxnSpPr/>
            <p:nvPr/>
          </p:nvCxnSpPr>
          <p:spPr>
            <a:xfrm rot="18000000" flipH="1" flipV="1">
              <a:off x="1663777" y="397564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 rot="14400000" flipH="1" flipV="1">
              <a:off x="1562739" y="373906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円/楕円 34"/>
            <p:cNvSpPr/>
            <p:nvPr/>
          </p:nvSpPr>
          <p:spPr>
            <a:xfrm rot="2700000" flipV="1">
              <a:off x="1451314" y="405192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9" name="直線コネクタ 48"/>
            <p:cNvCxnSpPr/>
            <p:nvPr/>
          </p:nvCxnSpPr>
          <p:spPr>
            <a:xfrm rot="15300000">
              <a:off x="2527736" y="2772852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 rot="11700000">
              <a:off x="2766470" y="28686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円/楕円 34"/>
            <p:cNvSpPr/>
            <p:nvPr/>
          </p:nvSpPr>
          <p:spPr>
            <a:xfrm flipH="1">
              <a:off x="2744029" y="2755115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3" name="直線コネクタ 52"/>
            <p:cNvCxnSpPr/>
            <p:nvPr/>
          </p:nvCxnSpPr>
          <p:spPr>
            <a:xfrm rot="3600000" flipV="1">
              <a:off x="3007466" y="396137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 rot="7200000" flipV="1">
              <a:off x="3108505" y="3724793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円/楕円 34"/>
            <p:cNvSpPr/>
            <p:nvPr/>
          </p:nvSpPr>
          <p:spPr>
            <a:xfrm rot="18900000" flipH="1" flipV="1">
              <a:off x="3262702" y="4037654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7" name="直線コネクタ 56"/>
            <p:cNvCxnSpPr/>
            <p:nvPr/>
          </p:nvCxnSpPr>
          <p:spPr>
            <a:xfrm rot="15300000" flipH="1" flipV="1">
              <a:off x="2152284" y="4329650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 rot="11700000" flipH="1" flipV="1">
              <a:off x="1913550" y="423380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円/楕円 34"/>
            <p:cNvSpPr/>
            <p:nvPr/>
          </p:nvSpPr>
          <p:spPr>
            <a:xfrm flipV="1">
              <a:off x="1978763" y="458352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1" name="直線コネクタ 60"/>
            <p:cNvCxnSpPr/>
            <p:nvPr/>
          </p:nvCxnSpPr>
          <p:spPr>
            <a:xfrm rot="6300000" flipV="1">
              <a:off x="2527736" y="432964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/>
            <p:nvPr/>
          </p:nvCxnSpPr>
          <p:spPr>
            <a:xfrm rot="9900000" flipV="1">
              <a:off x="2766470" y="423380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円/楕円 34"/>
            <p:cNvSpPr/>
            <p:nvPr/>
          </p:nvSpPr>
          <p:spPr>
            <a:xfrm flipH="1" flipV="1">
              <a:off x="2744029" y="458352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102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607591"/>
            <a:ext cx="8641655" cy="5773737"/>
          </a:xfrm>
        </p:spPr>
        <p:txBody>
          <a:bodyPr/>
          <a:lstStyle/>
          <a:p>
            <a:pPr marL="0" indent="0">
              <a:buNone/>
            </a:pPr>
            <a:endParaRPr lang="en-US" altLang="ja-JP" sz="5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2600" b="1" dirty="0">
                <a:solidFill>
                  <a:srgbClr val="FF0000"/>
                </a:solidFill>
              </a:rPr>
              <a:t>✗</a:t>
            </a:r>
            <a:r>
              <a:rPr lang="en-US" altLang="ja-JP" sz="2600" dirty="0"/>
              <a:t> </a:t>
            </a:r>
            <a:r>
              <a:rPr lang="en-US" altLang="ja-JP" sz="2600" b="1" dirty="0"/>
              <a:t>10-node tetrahedral </a:t>
            </a:r>
            <a:r>
              <a:rPr lang="en-US" altLang="ja-JP" sz="2600" dirty="0"/>
              <a:t>(T10) </a:t>
            </a:r>
            <a:r>
              <a:rPr lang="en-US" altLang="ja-JP" sz="2600" b="1" dirty="0"/>
              <a:t>mesh </a:t>
            </a:r>
            <a:r>
              <a:rPr lang="en-US" altLang="ja-JP" sz="2600" dirty="0">
                <a:solidFill>
                  <a:srgbClr val="FF9900"/>
                </a:solidFill>
              </a:rPr>
              <a:t>with kink</a:t>
            </a:r>
            <a:r>
              <a:rPr lang="ja-JP" altLang="en-US" sz="2600" dirty="0"/>
              <a:t> </a:t>
            </a:r>
            <a:r>
              <a:rPr lang="en-US" altLang="ja-JP" sz="2600" dirty="0"/>
              <a:t>causes</a:t>
            </a:r>
            <a:br>
              <a:rPr lang="en-US" altLang="ja-JP" sz="2600" dirty="0"/>
            </a:br>
            <a:r>
              <a:rPr lang="ja-JP" altLang="en-US" sz="2600" dirty="0"/>
              <a:t>     </a:t>
            </a:r>
            <a:r>
              <a:rPr lang="en-US" altLang="ja-JP" sz="2600" dirty="0"/>
              <a:t>severe accuracy loss.</a:t>
            </a:r>
          </a:p>
          <a:p>
            <a:pPr marL="0" indent="0">
              <a:buNone/>
            </a:pPr>
            <a:endParaRPr lang="en-US" altLang="ja-JP" sz="1000" dirty="0"/>
          </a:p>
          <a:p>
            <a:pPr marL="0" indent="0">
              <a:buNone/>
            </a:pPr>
            <a:r>
              <a:rPr lang="ja-JP" altLang="en-US" sz="2600" dirty="0"/>
              <a:t>　　　  </a:t>
            </a:r>
            <a:r>
              <a:rPr lang="en-US" altLang="ja-JP" sz="2600" dirty="0"/>
              <a:t>T4				</a:t>
            </a:r>
            <a:r>
              <a:rPr lang="ja-JP" altLang="en-US" sz="2600" dirty="0"/>
              <a:t>　　  </a:t>
            </a:r>
            <a:r>
              <a:rPr lang="en-US" altLang="ja-JP" sz="2600" dirty="0"/>
              <a:t>T10 </a:t>
            </a:r>
            <a:r>
              <a:rPr lang="en-US" altLang="ja-JP" sz="2600" dirty="0">
                <a:solidFill>
                  <a:srgbClr val="FF9900"/>
                </a:solidFill>
              </a:rPr>
              <a:t>with kink</a:t>
            </a:r>
          </a:p>
          <a:p>
            <a:pPr marL="0" indent="0">
              <a:buNone/>
            </a:pPr>
            <a:endParaRPr lang="en-US" altLang="ja-JP" sz="2600" dirty="0"/>
          </a:p>
          <a:p>
            <a:pPr marL="0" indent="0">
              <a:buNone/>
            </a:pPr>
            <a:endParaRPr lang="en-US" altLang="ja-JP" sz="26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Issues in Meshing (2 Cont.)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72" name="角丸四角形 71"/>
          <p:cNvSpPr/>
          <p:nvPr/>
        </p:nvSpPr>
        <p:spPr>
          <a:xfrm>
            <a:off x="602844" y="5309915"/>
            <a:ext cx="7927200" cy="957600"/>
          </a:xfrm>
          <a:prstGeom prst="roundRect">
            <a:avLst>
              <a:gd name="adj" fmla="val 2921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600" dirty="0">
                <a:solidFill>
                  <a:schemeClr val="tx1"/>
                </a:solidFill>
              </a:rPr>
              <a:t>T10 mesh </a:t>
            </a:r>
            <a:r>
              <a:rPr lang="en-US" altLang="ja-JP" sz="2600" dirty="0">
                <a:solidFill>
                  <a:srgbClr val="FF9900"/>
                </a:solidFill>
              </a:rPr>
              <a:t>with kink </a:t>
            </a:r>
            <a:r>
              <a:rPr lang="en-US" altLang="ja-JP" sz="2600" dirty="0">
                <a:solidFill>
                  <a:schemeClr val="tx1"/>
                </a:solidFill>
              </a:rPr>
              <a:t>does not increase DOF</a:t>
            </a:r>
            <a:br>
              <a:rPr lang="en-US" altLang="ja-JP" sz="2600" dirty="0">
                <a:solidFill>
                  <a:schemeClr val="tx1"/>
                </a:solidFill>
              </a:rPr>
            </a:br>
            <a:r>
              <a:rPr lang="en-US" altLang="ja-JP" sz="2600" dirty="0">
                <a:solidFill>
                  <a:schemeClr val="tx1"/>
                </a:solidFill>
              </a:rPr>
              <a:t>but </a:t>
            </a:r>
            <a:r>
              <a:rPr lang="en-US" altLang="ja-JP" sz="2600" dirty="0">
                <a:solidFill>
                  <a:srgbClr val="FF0000"/>
                </a:solidFill>
              </a:rPr>
              <a:t>induces severe accuracy loss</a:t>
            </a:r>
            <a:r>
              <a:rPr lang="en-US" altLang="ja-JP" sz="2600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8" name="グループ化 7"/>
          <p:cNvGrpSpPr/>
          <p:nvPr/>
        </p:nvGrpSpPr>
        <p:grpSpPr>
          <a:xfrm>
            <a:off x="1806748" y="1546897"/>
            <a:ext cx="2663451" cy="1073446"/>
            <a:chOff x="1806748" y="1546897"/>
            <a:chExt cx="2663451" cy="1073446"/>
          </a:xfrm>
        </p:grpSpPr>
        <p:cxnSp>
          <p:nvCxnSpPr>
            <p:cNvPr id="11" name="直線コネクタ 10"/>
            <p:cNvCxnSpPr/>
            <p:nvPr/>
          </p:nvCxnSpPr>
          <p:spPr>
            <a:xfrm>
              <a:off x="1806748" y="1546897"/>
              <a:ext cx="204999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曲線コネクタ 43"/>
            <p:cNvCxnSpPr/>
            <p:nvPr/>
          </p:nvCxnSpPr>
          <p:spPr>
            <a:xfrm rot="16200000" flipV="1">
              <a:off x="3486960" y="1637103"/>
              <a:ext cx="988162" cy="978317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正方形/長方形 103"/>
          <p:cNvSpPr/>
          <p:nvPr/>
        </p:nvSpPr>
        <p:spPr>
          <a:xfrm>
            <a:off x="5290109" y="2276171"/>
            <a:ext cx="2880000" cy="2880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楕円 104"/>
          <p:cNvSpPr/>
          <p:nvPr/>
        </p:nvSpPr>
        <p:spPr>
          <a:xfrm>
            <a:off x="6092884" y="3237454"/>
            <a:ext cx="1296000" cy="129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正方形/長方形 106"/>
          <p:cNvSpPr/>
          <p:nvPr/>
        </p:nvSpPr>
        <p:spPr>
          <a:xfrm>
            <a:off x="969074" y="2276171"/>
            <a:ext cx="2880000" cy="2880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" name="楕円 129"/>
          <p:cNvSpPr/>
          <p:nvPr/>
        </p:nvSpPr>
        <p:spPr>
          <a:xfrm>
            <a:off x="1770522" y="3237454"/>
            <a:ext cx="1296000" cy="129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1107806" y="2384884"/>
            <a:ext cx="1081931" cy="338554"/>
          </a:xfrm>
          <a:prstGeom prst="rect">
            <a:avLst/>
          </a:prstGeom>
          <a:solidFill>
            <a:schemeClr val="bg2">
              <a:lumMod val="40000"/>
              <a:lumOff val="60000"/>
              <a:alpha val="57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 err="1"/>
              <a:t>Carbody</a:t>
            </a:r>
            <a:endParaRPr kumimoji="1" lang="ja-JP" altLang="en-US" sz="2200" dirty="0"/>
          </a:p>
        </p:txBody>
      </p:sp>
      <p:sp>
        <p:nvSpPr>
          <p:cNvPr id="132" name="テキスト ボックス 131"/>
          <p:cNvSpPr txBox="1"/>
          <p:nvPr/>
        </p:nvSpPr>
        <p:spPr>
          <a:xfrm>
            <a:off x="5400092" y="2384884"/>
            <a:ext cx="1081931" cy="338554"/>
          </a:xfrm>
          <a:prstGeom prst="rect">
            <a:avLst/>
          </a:prstGeom>
          <a:solidFill>
            <a:schemeClr val="bg2">
              <a:lumMod val="40000"/>
              <a:lumOff val="60000"/>
              <a:alpha val="57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 err="1"/>
              <a:t>Carbody</a:t>
            </a:r>
            <a:endParaRPr kumimoji="1" lang="ja-JP" altLang="en-US" sz="2200" dirty="0"/>
          </a:p>
        </p:txBody>
      </p:sp>
      <p:sp>
        <p:nvSpPr>
          <p:cNvPr id="133" name="テキスト ボックス 132"/>
          <p:cNvSpPr txBox="1"/>
          <p:nvPr/>
        </p:nvSpPr>
        <p:spPr>
          <a:xfrm>
            <a:off x="6467168" y="3980355"/>
            <a:ext cx="8411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/>
              <a:t>hole</a:t>
            </a:r>
            <a:endParaRPr kumimoji="1" lang="ja-JP" altLang="en-US" sz="2200" dirty="0"/>
          </a:p>
        </p:txBody>
      </p:sp>
      <p:sp>
        <p:nvSpPr>
          <p:cNvPr id="134" name="テキスト ボックス 133"/>
          <p:cNvSpPr txBox="1"/>
          <p:nvPr/>
        </p:nvSpPr>
        <p:spPr>
          <a:xfrm>
            <a:off x="2141912" y="3980355"/>
            <a:ext cx="8411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/>
              <a:t>hole</a:t>
            </a:r>
            <a:endParaRPr kumimoji="1" lang="ja-JP" altLang="en-US" sz="2200" dirty="0"/>
          </a:p>
        </p:txBody>
      </p:sp>
      <p:grpSp>
        <p:nvGrpSpPr>
          <p:cNvPr id="135" name="グループ化 134"/>
          <p:cNvGrpSpPr/>
          <p:nvPr/>
        </p:nvGrpSpPr>
        <p:grpSpPr>
          <a:xfrm>
            <a:off x="1449953" y="2919947"/>
            <a:ext cx="1918242" cy="1931014"/>
            <a:chOff x="1446670" y="2755115"/>
            <a:chExt cx="1918242" cy="1931014"/>
          </a:xfrm>
        </p:grpSpPr>
        <p:cxnSp>
          <p:nvCxnSpPr>
            <p:cNvPr id="136" name="直線コネクタ 135"/>
            <p:cNvCxnSpPr/>
            <p:nvPr/>
          </p:nvCxnSpPr>
          <p:spPr>
            <a:xfrm rot="16200000" flipH="1" flipV="1">
              <a:off x="2559437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線コネクタ 140"/>
            <p:cNvCxnSpPr/>
            <p:nvPr/>
          </p:nvCxnSpPr>
          <p:spPr>
            <a:xfrm rot="16200000" flipV="1">
              <a:off x="2559383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線コネクタ 146"/>
            <p:cNvCxnSpPr/>
            <p:nvPr/>
          </p:nvCxnSpPr>
          <p:spPr>
            <a:xfrm rot="16200000" flipH="1">
              <a:off x="2117443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線コネクタ 147"/>
            <p:cNvCxnSpPr/>
            <p:nvPr/>
          </p:nvCxnSpPr>
          <p:spPr>
            <a:xfrm rot="16200000">
              <a:off x="2117497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円/楕円 34"/>
            <p:cNvSpPr/>
            <p:nvPr/>
          </p:nvSpPr>
          <p:spPr>
            <a:xfrm>
              <a:off x="2359130" y="303846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0" name="円/楕円 34"/>
            <p:cNvSpPr/>
            <p:nvPr/>
          </p:nvSpPr>
          <p:spPr>
            <a:xfrm>
              <a:off x="2360851" y="429332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1" name="円/楕円 34"/>
            <p:cNvSpPr/>
            <p:nvPr/>
          </p:nvSpPr>
          <p:spPr>
            <a:xfrm rot="16200000">
              <a:off x="1733262" y="366659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2" name="円/楕円 34"/>
            <p:cNvSpPr/>
            <p:nvPr/>
          </p:nvSpPr>
          <p:spPr>
            <a:xfrm rot="16200000">
              <a:off x="2988121" y="366487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3" name="円/楕円 34"/>
            <p:cNvSpPr/>
            <p:nvPr/>
          </p:nvSpPr>
          <p:spPr>
            <a:xfrm rot="18900000">
              <a:off x="1920851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4" name="円/楕円 34"/>
            <p:cNvSpPr/>
            <p:nvPr/>
          </p:nvSpPr>
          <p:spPr>
            <a:xfrm rot="18900000">
              <a:off x="2800532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5" name="円/楕円 34"/>
            <p:cNvSpPr/>
            <p:nvPr/>
          </p:nvSpPr>
          <p:spPr>
            <a:xfrm rot="2700000" flipH="1">
              <a:off x="2800532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6" name="円/楕円 34"/>
            <p:cNvSpPr/>
            <p:nvPr/>
          </p:nvSpPr>
          <p:spPr>
            <a:xfrm rot="2700000" flipH="1">
              <a:off x="1920851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57" name="直線コネクタ 156"/>
            <p:cNvCxnSpPr/>
            <p:nvPr/>
          </p:nvCxnSpPr>
          <p:spPr>
            <a:xfrm flipH="1" flipV="1">
              <a:off x="1803465" y="377023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線コネクタ 157"/>
            <p:cNvCxnSpPr/>
            <p:nvPr/>
          </p:nvCxnSpPr>
          <p:spPr>
            <a:xfrm flipV="1">
              <a:off x="2873414" y="377018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線コネクタ 158"/>
            <p:cNvCxnSpPr/>
            <p:nvPr/>
          </p:nvCxnSpPr>
          <p:spPr>
            <a:xfrm flipH="1">
              <a:off x="1803465" y="332824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線コネクタ 159"/>
            <p:cNvCxnSpPr/>
            <p:nvPr/>
          </p:nvCxnSpPr>
          <p:spPr>
            <a:xfrm>
              <a:off x="2873414" y="33282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線コネクタ 160"/>
            <p:cNvCxnSpPr/>
            <p:nvPr/>
          </p:nvCxnSpPr>
          <p:spPr>
            <a:xfrm rot="3600000" flipH="1">
              <a:off x="1659133" y="3130044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線コネクタ 161"/>
            <p:cNvCxnSpPr/>
            <p:nvPr/>
          </p:nvCxnSpPr>
          <p:spPr>
            <a:xfrm rot="7200000" flipH="1">
              <a:off x="1558094" y="336662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円/楕円 34"/>
            <p:cNvSpPr/>
            <p:nvPr/>
          </p:nvSpPr>
          <p:spPr>
            <a:xfrm rot="18900000">
              <a:off x="1446670" y="3289905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4" name="直線コネクタ 163"/>
            <p:cNvCxnSpPr/>
            <p:nvPr/>
          </p:nvCxnSpPr>
          <p:spPr>
            <a:xfrm rot="6300000" flipH="1">
              <a:off x="2152284" y="2772852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線コネクタ 164"/>
            <p:cNvCxnSpPr/>
            <p:nvPr/>
          </p:nvCxnSpPr>
          <p:spPr>
            <a:xfrm rot="9900000" flipH="1">
              <a:off x="1913550" y="286869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円/楕円 34"/>
            <p:cNvSpPr/>
            <p:nvPr/>
          </p:nvSpPr>
          <p:spPr>
            <a:xfrm>
              <a:off x="1978763" y="275511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7" name="直線コネクタ 166"/>
            <p:cNvCxnSpPr/>
            <p:nvPr/>
          </p:nvCxnSpPr>
          <p:spPr>
            <a:xfrm rot="18000000">
              <a:off x="3007466" y="312565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線コネクタ 167"/>
            <p:cNvCxnSpPr/>
            <p:nvPr/>
          </p:nvCxnSpPr>
          <p:spPr>
            <a:xfrm rot="14400000">
              <a:off x="3108505" y="3362240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円/楕円 34"/>
            <p:cNvSpPr/>
            <p:nvPr/>
          </p:nvSpPr>
          <p:spPr>
            <a:xfrm rot="2700000" flipH="1">
              <a:off x="3262702" y="3285518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70" name="直線コネクタ 169"/>
            <p:cNvCxnSpPr/>
            <p:nvPr/>
          </p:nvCxnSpPr>
          <p:spPr>
            <a:xfrm rot="18000000" flipH="1" flipV="1">
              <a:off x="1663777" y="397564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線コネクタ 170"/>
            <p:cNvCxnSpPr/>
            <p:nvPr/>
          </p:nvCxnSpPr>
          <p:spPr>
            <a:xfrm rot="14400000" flipH="1" flipV="1">
              <a:off x="1562739" y="373906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円/楕円 34"/>
            <p:cNvSpPr/>
            <p:nvPr/>
          </p:nvSpPr>
          <p:spPr>
            <a:xfrm rot="2700000" flipV="1">
              <a:off x="1451314" y="405192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73" name="直線コネクタ 172"/>
            <p:cNvCxnSpPr/>
            <p:nvPr/>
          </p:nvCxnSpPr>
          <p:spPr>
            <a:xfrm rot="15300000">
              <a:off x="2527736" y="2772852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線コネクタ 173"/>
            <p:cNvCxnSpPr/>
            <p:nvPr/>
          </p:nvCxnSpPr>
          <p:spPr>
            <a:xfrm rot="11700000">
              <a:off x="2766470" y="28686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円/楕円 34"/>
            <p:cNvSpPr/>
            <p:nvPr/>
          </p:nvSpPr>
          <p:spPr>
            <a:xfrm flipH="1">
              <a:off x="2744029" y="2755115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76" name="直線コネクタ 175"/>
            <p:cNvCxnSpPr/>
            <p:nvPr/>
          </p:nvCxnSpPr>
          <p:spPr>
            <a:xfrm rot="3600000" flipV="1">
              <a:off x="3007466" y="396137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線コネクタ 176"/>
            <p:cNvCxnSpPr/>
            <p:nvPr/>
          </p:nvCxnSpPr>
          <p:spPr>
            <a:xfrm rot="7200000" flipV="1">
              <a:off x="3108505" y="3724793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円/楕円 34"/>
            <p:cNvSpPr/>
            <p:nvPr/>
          </p:nvSpPr>
          <p:spPr>
            <a:xfrm rot="18900000" flipH="1" flipV="1">
              <a:off x="3262702" y="4037654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79" name="直線コネクタ 178"/>
            <p:cNvCxnSpPr/>
            <p:nvPr/>
          </p:nvCxnSpPr>
          <p:spPr>
            <a:xfrm rot="15300000" flipH="1" flipV="1">
              <a:off x="2152284" y="4329650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線コネクタ 179"/>
            <p:cNvCxnSpPr/>
            <p:nvPr/>
          </p:nvCxnSpPr>
          <p:spPr>
            <a:xfrm rot="11700000" flipH="1" flipV="1">
              <a:off x="1913550" y="423380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円/楕円 34"/>
            <p:cNvSpPr/>
            <p:nvPr/>
          </p:nvSpPr>
          <p:spPr>
            <a:xfrm flipV="1">
              <a:off x="1978763" y="458352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82" name="直線コネクタ 181"/>
            <p:cNvCxnSpPr/>
            <p:nvPr/>
          </p:nvCxnSpPr>
          <p:spPr>
            <a:xfrm rot="6300000" flipV="1">
              <a:off x="2527736" y="432964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線コネクタ 182"/>
            <p:cNvCxnSpPr/>
            <p:nvPr/>
          </p:nvCxnSpPr>
          <p:spPr>
            <a:xfrm rot="9900000" flipV="1">
              <a:off x="2766470" y="423380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円/楕円 34"/>
            <p:cNvSpPr/>
            <p:nvPr/>
          </p:nvSpPr>
          <p:spPr>
            <a:xfrm flipH="1" flipV="1">
              <a:off x="2744029" y="458352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6" name="グループ化 205"/>
          <p:cNvGrpSpPr/>
          <p:nvPr/>
        </p:nvGrpSpPr>
        <p:grpSpPr>
          <a:xfrm>
            <a:off x="5716924" y="2863569"/>
            <a:ext cx="2047919" cy="2043769"/>
            <a:chOff x="5709049" y="2698461"/>
            <a:chExt cx="2047919" cy="2043769"/>
          </a:xfrm>
        </p:grpSpPr>
        <p:cxnSp>
          <p:nvCxnSpPr>
            <p:cNvPr id="207" name="直線コネクタ 206"/>
            <p:cNvCxnSpPr/>
            <p:nvPr/>
          </p:nvCxnSpPr>
          <p:spPr>
            <a:xfrm rot="16200000" flipH="1" flipV="1">
              <a:off x="6879917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線コネクタ 207"/>
            <p:cNvCxnSpPr/>
            <p:nvPr/>
          </p:nvCxnSpPr>
          <p:spPr>
            <a:xfrm rot="16200000" flipV="1">
              <a:off x="6879863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線コネクタ 208"/>
            <p:cNvCxnSpPr/>
            <p:nvPr/>
          </p:nvCxnSpPr>
          <p:spPr>
            <a:xfrm rot="16200000" flipH="1">
              <a:off x="6437923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線コネクタ 209"/>
            <p:cNvCxnSpPr/>
            <p:nvPr/>
          </p:nvCxnSpPr>
          <p:spPr>
            <a:xfrm rot="16200000">
              <a:off x="6437977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円/楕円 34"/>
            <p:cNvSpPr/>
            <p:nvPr/>
          </p:nvSpPr>
          <p:spPr>
            <a:xfrm>
              <a:off x="6679610" y="303846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2" name="円/楕円 34"/>
            <p:cNvSpPr/>
            <p:nvPr/>
          </p:nvSpPr>
          <p:spPr>
            <a:xfrm>
              <a:off x="6681331" y="429332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3" name="円/楕円 34"/>
            <p:cNvSpPr/>
            <p:nvPr/>
          </p:nvSpPr>
          <p:spPr>
            <a:xfrm rot="16200000">
              <a:off x="6053742" y="366659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4" name="円/楕円 34"/>
            <p:cNvSpPr/>
            <p:nvPr/>
          </p:nvSpPr>
          <p:spPr>
            <a:xfrm rot="16200000">
              <a:off x="7308601" y="366487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5" name="円/楕円 34"/>
            <p:cNvSpPr/>
            <p:nvPr/>
          </p:nvSpPr>
          <p:spPr>
            <a:xfrm rot="18900000">
              <a:off x="6241331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6" name="円/楕円 34"/>
            <p:cNvSpPr/>
            <p:nvPr/>
          </p:nvSpPr>
          <p:spPr>
            <a:xfrm rot="18900000">
              <a:off x="7121012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7" name="円/楕円 34"/>
            <p:cNvSpPr/>
            <p:nvPr/>
          </p:nvSpPr>
          <p:spPr>
            <a:xfrm rot="2700000" flipH="1">
              <a:off x="7121012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8" name="円/楕円 34"/>
            <p:cNvSpPr/>
            <p:nvPr/>
          </p:nvSpPr>
          <p:spPr>
            <a:xfrm rot="2700000" flipH="1">
              <a:off x="6241331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9" name="直線コネクタ 218"/>
            <p:cNvCxnSpPr/>
            <p:nvPr/>
          </p:nvCxnSpPr>
          <p:spPr>
            <a:xfrm flipH="1" flipV="1">
              <a:off x="6123945" y="377023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線コネクタ 219"/>
            <p:cNvCxnSpPr/>
            <p:nvPr/>
          </p:nvCxnSpPr>
          <p:spPr>
            <a:xfrm flipV="1">
              <a:off x="7193894" y="377018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線コネクタ 220"/>
            <p:cNvCxnSpPr/>
            <p:nvPr/>
          </p:nvCxnSpPr>
          <p:spPr>
            <a:xfrm flipH="1">
              <a:off x="6123945" y="332824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線コネクタ 221"/>
            <p:cNvCxnSpPr/>
            <p:nvPr/>
          </p:nvCxnSpPr>
          <p:spPr>
            <a:xfrm>
              <a:off x="7193894" y="33282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3" name="グループ化 222"/>
            <p:cNvGrpSpPr/>
            <p:nvPr/>
          </p:nvGrpSpPr>
          <p:grpSpPr>
            <a:xfrm>
              <a:off x="5709049" y="2698461"/>
              <a:ext cx="2047919" cy="2043769"/>
              <a:chOff x="5709049" y="2698461"/>
              <a:chExt cx="2047919" cy="2043769"/>
            </a:xfrm>
          </p:grpSpPr>
          <p:sp>
            <p:nvSpPr>
              <p:cNvPr id="224" name="円/楕円 34"/>
              <p:cNvSpPr/>
              <p:nvPr/>
            </p:nvSpPr>
            <p:spPr>
              <a:xfrm rot="4020000" flipH="1">
                <a:off x="5820486" y="280445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5" name="直線コネクタ 224"/>
              <p:cNvCxnSpPr/>
              <p:nvPr/>
            </p:nvCxnSpPr>
            <p:spPr>
              <a:xfrm rot="3600000" flipV="1">
                <a:off x="6022346" y="2697330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直線コネクタ 225"/>
              <p:cNvCxnSpPr/>
              <p:nvPr/>
            </p:nvCxnSpPr>
            <p:spPr>
              <a:xfrm rot="7200000" flipV="1">
                <a:off x="5710180" y="3015022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" name="円/楕円 34"/>
              <p:cNvSpPr/>
              <p:nvPr/>
            </p:nvSpPr>
            <p:spPr>
              <a:xfrm rot="4020000" flipH="1">
                <a:off x="5944684" y="3253968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8" name="円/楕円 34"/>
              <p:cNvSpPr/>
              <p:nvPr/>
            </p:nvSpPr>
            <p:spPr>
              <a:xfrm rot="4020000" flipH="1">
                <a:off x="6248235" y="291886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9" name="円/楕円 34"/>
              <p:cNvSpPr/>
              <p:nvPr/>
            </p:nvSpPr>
            <p:spPr>
              <a:xfrm rot="17580000">
                <a:off x="7543714" y="280445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30" name="直線コネクタ 229"/>
              <p:cNvCxnSpPr/>
              <p:nvPr/>
            </p:nvCxnSpPr>
            <p:spPr>
              <a:xfrm rot="18000000" flipH="1" flipV="1">
                <a:off x="6890076" y="2697330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直線コネクタ 230"/>
              <p:cNvCxnSpPr/>
              <p:nvPr/>
            </p:nvCxnSpPr>
            <p:spPr>
              <a:xfrm rot="14400000" flipH="1" flipV="1">
                <a:off x="7202242" y="3015022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2" name="円/楕円 34"/>
              <p:cNvSpPr/>
              <p:nvPr/>
            </p:nvSpPr>
            <p:spPr>
              <a:xfrm rot="17580000">
                <a:off x="7419516" y="3253968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3" name="円/楕円 34"/>
              <p:cNvSpPr/>
              <p:nvPr/>
            </p:nvSpPr>
            <p:spPr>
              <a:xfrm rot="17580000">
                <a:off x="7115965" y="291886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4" name="円/楕円 34"/>
              <p:cNvSpPr/>
              <p:nvPr/>
            </p:nvSpPr>
            <p:spPr>
              <a:xfrm rot="17580000" flipH="1" flipV="1">
                <a:off x="5820486" y="453363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35" name="直線コネクタ 234"/>
              <p:cNvCxnSpPr/>
              <p:nvPr/>
            </p:nvCxnSpPr>
            <p:spPr>
              <a:xfrm rot="18000000">
                <a:off x="6022346" y="4187504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直線コネクタ 235"/>
              <p:cNvCxnSpPr/>
              <p:nvPr/>
            </p:nvCxnSpPr>
            <p:spPr>
              <a:xfrm rot="14400000">
                <a:off x="5710180" y="3869812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7" name="円/楕円 34"/>
              <p:cNvSpPr/>
              <p:nvPr/>
            </p:nvSpPr>
            <p:spPr>
              <a:xfrm rot="17580000" flipH="1" flipV="1">
                <a:off x="5944684" y="4084120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8" name="円/楕円 34"/>
              <p:cNvSpPr/>
              <p:nvPr/>
            </p:nvSpPr>
            <p:spPr>
              <a:xfrm rot="17580000" flipH="1" flipV="1">
                <a:off x="6248235" y="441922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9" name="円/楕円 34"/>
              <p:cNvSpPr/>
              <p:nvPr/>
            </p:nvSpPr>
            <p:spPr>
              <a:xfrm rot="4020000" flipV="1">
                <a:off x="7543714" y="453363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40" name="直線コネクタ 239"/>
              <p:cNvCxnSpPr/>
              <p:nvPr/>
            </p:nvCxnSpPr>
            <p:spPr>
              <a:xfrm rot="3600000" flipH="1">
                <a:off x="6890076" y="4187504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直線コネクタ 240"/>
              <p:cNvCxnSpPr/>
              <p:nvPr/>
            </p:nvCxnSpPr>
            <p:spPr>
              <a:xfrm rot="7200000" flipH="1">
                <a:off x="7202242" y="3869812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2" name="円/楕円 34"/>
              <p:cNvSpPr/>
              <p:nvPr/>
            </p:nvSpPr>
            <p:spPr>
              <a:xfrm rot="4020000" flipV="1">
                <a:off x="7419516" y="4084120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3" name="円/楕円 34"/>
              <p:cNvSpPr/>
              <p:nvPr/>
            </p:nvSpPr>
            <p:spPr>
              <a:xfrm rot="4020000" flipV="1">
                <a:off x="7115965" y="441922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244" name="グループ化 243"/>
          <p:cNvGrpSpPr/>
          <p:nvPr/>
        </p:nvGrpSpPr>
        <p:grpSpPr>
          <a:xfrm>
            <a:off x="3804701" y="2674690"/>
            <a:ext cx="1509665" cy="1272655"/>
            <a:chOff x="3804701" y="2674690"/>
            <a:chExt cx="1509665" cy="1272655"/>
          </a:xfrm>
        </p:grpSpPr>
        <p:sp>
          <p:nvSpPr>
            <p:cNvPr id="245" name="正方形/長方形 244"/>
            <p:cNvSpPr/>
            <p:nvPr/>
          </p:nvSpPr>
          <p:spPr>
            <a:xfrm>
              <a:off x="3804701" y="2674690"/>
              <a:ext cx="15096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dirty="0"/>
                <a:t>Kinked T10</a:t>
              </a:r>
              <a:endParaRPr lang="ja-JP" altLang="en-US" dirty="0"/>
            </a:p>
          </p:txBody>
        </p:sp>
        <p:grpSp>
          <p:nvGrpSpPr>
            <p:cNvPr id="246" name="グループ化 245"/>
            <p:cNvGrpSpPr/>
            <p:nvPr/>
          </p:nvGrpSpPr>
          <p:grpSpPr>
            <a:xfrm>
              <a:off x="4103364" y="2981589"/>
              <a:ext cx="1031218" cy="965756"/>
              <a:chOff x="4103364" y="2981589"/>
              <a:chExt cx="1031218" cy="965756"/>
            </a:xfrm>
          </p:grpSpPr>
          <p:sp>
            <p:nvSpPr>
              <p:cNvPr id="247" name="円/楕円 34"/>
              <p:cNvSpPr/>
              <p:nvPr/>
            </p:nvSpPr>
            <p:spPr>
              <a:xfrm rot="1408773" flipH="1">
                <a:off x="5026582" y="3839344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48" name="直線コネクタ 247"/>
              <p:cNvCxnSpPr/>
              <p:nvPr/>
            </p:nvCxnSpPr>
            <p:spPr>
              <a:xfrm flipH="1" flipV="1">
                <a:off x="4650877" y="3089763"/>
                <a:ext cx="406803" cy="752185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9" name="円/楕円 34"/>
              <p:cNvSpPr/>
              <p:nvPr/>
            </p:nvSpPr>
            <p:spPr>
              <a:xfrm rot="1408773">
                <a:off x="4796252" y="3398822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0" name="円/楕円 34"/>
              <p:cNvSpPr/>
              <p:nvPr/>
            </p:nvSpPr>
            <p:spPr>
              <a:xfrm rot="1408773">
                <a:off x="4569340" y="3714802"/>
                <a:ext cx="108000" cy="108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51" name="直線コネクタ 250"/>
              <p:cNvCxnSpPr/>
              <p:nvPr/>
            </p:nvCxnSpPr>
            <p:spPr>
              <a:xfrm flipV="1">
                <a:off x="4184719" y="3069097"/>
                <a:ext cx="416842" cy="77075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2" name="円/楕円 34"/>
              <p:cNvSpPr/>
              <p:nvPr/>
            </p:nvSpPr>
            <p:spPr>
              <a:xfrm rot="1408773">
                <a:off x="4345155" y="3398822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3" name="円/楕円 34"/>
              <p:cNvSpPr/>
              <p:nvPr/>
            </p:nvSpPr>
            <p:spPr>
              <a:xfrm rot="1408773" flipH="1">
                <a:off x="4103364" y="3839345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54" name="直線コネクタ 253"/>
              <p:cNvCxnSpPr/>
              <p:nvPr/>
            </p:nvCxnSpPr>
            <p:spPr>
              <a:xfrm>
                <a:off x="4667537" y="3782571"/>
                <a:ext cx="360096" cy="9648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直線コネクタ 254"/>
              <p:cNvCxnSpPr/>
              <p:nvPr/>
            </p:nvCxnSpPr>
            <p:spPr>
              <a:xfrm flipH="1">
                <a:off x="4207223" y="3783041"/>
                <a:ext cx="371326" cy="9949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" name="円/楕円 34"/>
              <p:cNvSpPr/>
              <p:nvPr/>
            </p:nvSpPr>
            <p:spPr>
              <a:xfrm rot="1408773">
                <a:off x="4569340" y="2981589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107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PRESENTATION_TITLE" val="kaist_seminar2017-sfem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1">
      <a:majorFont>
        <a:latin typeface="Comic Sans MS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65134</TotalTime>
  <Words>1515</Words>
  <Application>Microsoft Office PowerPoint</Application>
  <PresentationFormat>画面に合わせる (4:3)</PresentationFormat>
  <Paragraphs>425</Paragraphs>
  <Slides>40</Slides>
  <Notes>40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51" baseType="lpstr">
      <vt:lpstr>Arial Unicode MS</vt:lpstr>
      <vt:lpstr>HGPｺﾞｼｯｸM</vt:lpstr>
      <vt:lpstr>MS PGothic</vt:lpstr>
      <vt:lpstr>メイリオ</vt:lpstr>
      <vt:lpstr>Arial</vt:lpstr>
      <vt:lpstr>Calibri</vt:lpstr>
      <vt:lpstr>Cambria Math</vt:lpstr>
      <vt:lpstr>Century</vt:lpstr>
      <vt:lpstr>Comic Sans MS</vt:lpstr>
      <vt:lpstr>Wingdings</vt:lpstr>
      <vt:lpstr>デザインの設定</vt:lpstr>
      <vt:lpstr>Performance Evaluation of Edge-Based Smoothed Finite Element Method for 4-node Tetrahedral Meshes on Electrodeposition Simulation</vt:lpstr>
      <vt:lpstr>What is electrodeposition (ED) ? </vt:lpstr>
      <vt:lpstr>Photos of ED process line</vt:lpstr>
      <vt:lpstr>Mechanism of Electrodeposition</vt:lpstr>
      <vt:lpstr>What is ED Simulation ?</vt:lpstr>
      <vt:lpstr>How to Develop an ED Simulator</vt:lpstr>
      <vt:lpstr>Issues in Meshing (1)</vt:lpstr>
      <vt:lpstr>Issues in Meshing (2)</vt:lpstr>
      <vt:lpstr>Issues in Meshing (2 Cont.)</vt:lpstr>
      <vt:lpstr>Motivation</vt:lpstr>
      <vt:lpstr>Objective</vt:lpstr>
      <vt:lpstr>Outline of ED Simulation</vt:lpstr>
      <vt:lpstr>Fundamental Equations</vt:lpstr>
      <vt:lpstr>Two Complexities of ED Phenomena</vt:lpstr>
      <vt:lpstr>Procedure to Identify Film Resistance Model</vt:lpstr>
      <vt:lpstr>Procedure to Identify Film Growth Model</vt:lpstr>
      <vt:lpstr>Formulation of ES-FEM  for ED Simulation</vt:lpstr>
      <vt:lpstr>Outline of ES-FEM</vt:lpstr>
      <vt:lpstr>Outline of ES-FEM</vt:lpstr>
      <vt:lpstr>Analysis Results</vt:lpstr>
      <vt:lpstr>4-Plate BOX Simulation</vt:lpstr>
      <vt:lpstr>4-Plate BOX Simulation</vt:lpstr>
      <vt:lpstr>4-Plate BOX Simulation</vt:lpstr>
      <vt:lpstr>4-Plate BOX Simulation</vt:lpstr>
      <vt:lpstr>4-Plate BOX Simulation</vt:lpstr>
      <vt:lpstr>4-Plate BOX Simulation</vt:lpstr>
      <vt:lpstr>4-Plate BOX Simulation</vt:lpstr>
      <vt:lpstr>Carbody Simulation</vt:lpstr>
      <vt:lpstr>Carbody Simulation</vt:lpstr>
      <vt:lpstr>Carbody Simulation</vt:lpstr>
      <vt:lpstr>Carbody Simulation</vt:lpstr>
      <vt:lpstr>Comparison of Computational Costs</vt:lpstr>
      <vt:lpstr>Summary</vt:lpstr>
      <vt:lpstr>Summary</vt:lpstr>
      <vt:lpstr>PowerPoint プレゼンテーション</vt:lpstr>
      <vt:lpstr>ED Boundary Models</vt:lpstr>
      <vt:lpstr>Comparison of Computational Costs</vt:lpstr>
      <vt:lpstr>Carbody Simulation</vt:lpstr>
      <vt:lpstr>Carbody Simulation</vt:lpstr>
      <vt:lpstr>Carbody Simulation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kaist_seminar2017-sfem</dc:title>
  <dc:creator>Yuki ONISHI</dc:creator>
  <cp:lastModifiedBy>yuki</cp:lastModifiedBy>
  <cp:revision>2902</cp:revision>
  <cp:lastPrinted>2019-07-08T09:45:31Z</cp:lastPrinted>
  <dcterms:created xsi:type="dcterms:W3CDTF">2007-11-22T18:02:40Z</dcterms:created>
  <dcterms:modified xsi:type="dcterms:W3CDTF">2019-07-16T08:59:51Z</dcterms:modified>
</cp:coreProperties>
</file>