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6"/>
  </p:notesMasterIdLst>
  <p:handoutMasterIdLst>
    <p:handoutMasterId r:id="rId37"/>
  </p:handoutMasterIdLst>
  <p:sldIdLst>
    <p:sldId id="469" r:id="rId2"/>
    <p:sldId id="756" r:id="rId3"/>
    <p:sldId id="757" r:id="rId4"/>
    <p:sldId id="721" r:id="rId5"/>
    <p:sldId id="759" r:id="rId6"/>
    <p:sldId id="780" r:id="rId7"/>
    <p:sldId id="481" r:id="rId8"/>
    <p:sldId id="883" r:id="rId9"/>
    <p:sldId id="871" r:id="rId10"/>
    <p:sldId id="816" r:id="rId11"/>
    <p:sldId id="854" r:id="rId12"/>
    <p:sldId id="873" r:id="rId13"/>
    <p:sldId id="795" r:id="rId14"/>
    <p:sldId id="875" r:id="rId15"/>
    <p:sldId id="876" r:id="rId16"/>
    <p:sldId id="878" r:id="rId17"/>
    <p:sldId id="879" r:id="rId18"/>
    <p:sldId id="881" r:id="rId19"/>
    <p:sldId id="829" r:id="rId20"/>
    <p:sldId id="771" r:id="rId21"/>
    <p:sldId id="889" r:id="rId22"/>
    <p:sldId id="885" r:id="rId23"/>
    <p:sldId id="856" r:id="rId24"/>
    <p:sldId id="858" r:id="rId25"/>
    <p:sldId id="857" r:id="rId26"/>
    <p:sldId id="859" r:id="rId27"/>
    <p:sldId id="860" r:id="rId28"/>
    <p:sldId id="861" r:id="rId29"/>
    <p:sldId id="776" r:id="rId30"/>
    <p:sldId id="886" r:id="rId31"/>
    <p:sldId id="887" r:id="rId32"/>
    <p:sldId id="888" r:id="rId33"/>
    <p:sldId id="683" r:id="rId34"/>
    <p:sldId id="682" r:id="rId35"/>
  </p:sldIdLst>
  <p:sldSz cx="9144000" cy="6858000" type="screen4x3"/>
  <p:notesSz cx="9971088" cy="6823075"/>
  <p:custDataLst>
    <p:tags r:id="rId38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9">
          <p15:clr>
            <a:srgbClr val="A4A3A4"/>
          </p15:clr>
        </p15:guide>
        <p15:guide id="2" pos="31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ki" initials="y" lastIdx="1" clrIdx="0">
    <p:extLst>
      <p:ext uri="{19B8F6BF-5375-455C-9EA6-DF929625EA0E}">
        <p15:presenceInfo xmlns:p15="http://schemas.microsoft.com/office/powerpoint/2012/main" userId="yuk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00"/>
    <a:srgbClr val="0000CC"/>
    <a:srgbClr val="008000"/>
    <a:srgbClr val="FF00FF"/>
    <a:srgbClr val="4DFFC4"/>
    <a:srgbClr val="00CC88"/>
    <a:srgbClr val="FFFF80"/>
    <a:srgbClr val="FF0000"/>
    <a:srgbClr val="666699"/>
    <a:srgbClr val="EDF6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43" autoAdjust="0"/>
    <p:restoredTop sz="88252" autoAdjust="0"/>
  </p:normalViewPr>
  <p:slideViewPr>
    <p:cSldViewPr>
      <p:cViewPr varScale="1">
        <p:scale>
          <a:sx n="109" d="100"/>
          <a:sy n="109" d="100"/>
        </p:scale>
        <p:origin x="84" y="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117" d="100"/>
          <a:sy n="117" d="100"/>
        </p:scale>
        <p:origin x="564" y="108"/>
      </p:cViewPr>
      <p:guideLst>
        <p:guide orient="horz" pos="2149"/>
        <p:guide pos="3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48325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F8867-4283-4A96-9771-3601A6259625}" type="datetimeFigureOut">
              <a:rPr kumimoji="1" lang="ja-JP" altLang="en-US" smtClean="0"/>
              <a:t>2019/7/13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48325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5A802-9E04-459A-9DBB-836DB47BD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9170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48797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2019/7/13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79775" y="511175"/>
            <a:ext cx="3411538" cy="2559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7815" y="3240934"/>
            <a:ext cx="7975460" cy="3070878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48797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41207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19442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836367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061654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134515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410051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299500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088844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758083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6767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57135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33221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04957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16068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158989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06115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92289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15903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50425"/>
            <a:ext cx="7772400" cy="1470025"/>
          </a:xfrm>
        </p:spPr>
        <p:txBody>
          <a:bodyPr/>
          <a:lstStyle>
            <a:lvl1pPr>
              <a:defRPr b="1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dirty="0"/>
              <a:t>マスタ サブタイトルの書式設定</a:t>
            </a:r>
          </a:p>
        </p:txBody>
      </p:sp>
      <p:sp>
        <p:nvSpPr>
          <p:cNvPr id="6" name="スライド番号プレースホルダー 4"/>
          <p:cNvSpPr txBox="1">
            <a:spLocks/>
          </p:cNvSpPr>
          <p:nvPr userDrawn="1"/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bg1"/>
                </a:solidFill>
                <a:latin typeface="Arial" charset="0"/>
                <a:ea typeface="MS PGothic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9pPr>
          </a:lstStyle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5556" y="656692"/>
            <a:ext cx="9144000" cy="4932548"/>
          </a:xfrm>
        </p:spPr>
        <p:txBody>
          <a:bodyPr anchor="ctr">
            <a:normAutofit/>
          </a:bodyPr>
          <a:lstStyle>
            <a:lvl1pPr algn="ctr">
              <a:defRPr sz="4000" b="1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071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620712"/>
          </a:xfrm>
        </p:spPr>
        <p:txBody>
          <a:bodyPr>
            <a:normAutofit/>
          </a:bodyPr>
          <a:lstStyle>
            <a:lvl1pPr algn="ctr">
              <a:defRPr sz="4000" b="1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6513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 flipV="1">
            <a:off x="0" y="574675"/>
            <a:ext cx="9144000" cy="714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4040"/>
              </a:gs>
            </a:gsLst>
            <a:lin ang="13500000" scaled="1"/>
          </a:gra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5"/>
            <a:ext cx="9144000" cy="460375"/>
            <a:chOff x="0" y="6397625"/>
            <a:chExt cx="9144000" cy="460375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4097567" y="6402186"/>
              <a:ext cx="928707" cy="2730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36000" tIns="36000" rIns="36000" bIns="36000" anchor="ctr" anchorCtr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ja-JP" sz="1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ICCM2019</a:t>
              </a:r>
              <a:endParaRPr kumimoji="0" lang="en-GB" altLang="ja-JP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057" name="Picture 15" descr="ロゴのみ"/>
            <p:cNvPicPr>
              <a:picLocks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4" b="20924"/>
            <a:stretch>
              <a:fillRect/>
            </a:stretch>
          </p:blipFill>
          <p:spPr bwMode="auto">
            <a:xfrm>
              <a:off x="7200900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7" descr="logo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6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accent2"/>
          </a:solidFill>
          <a:latin typeface="Comic Sans MS" panose="030F0702030302020204" pitchFamily="66" charset="0"/>
          <a:ea typeface="Arial Unicode MS" pitchFamily="50" charset="-128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28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kumimoji="1" sz="24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u"/>
        <a:defRPr kumimoji="1" sz="20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p"/>
        <a:defRPr kumimoji="1" sz="18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kumimoji="1" sz="18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image" Target="../media/image29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0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4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wmf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0" y="1376772"/>
            <a:ext cx="9144000" cy="2870212"/>
          </a:xfrm>
        </p:spPr>
        <p:txBody>
          <a:bodyPr>
            <a:noAutofit/>
          </a:bodyPr>
          <a:lstStyle/>
          <a:p>
            <a:r>
              <a:rPr lang="en-US" altLang="ja-JP" sz="3200" dirty="0">
                <a:solidFill>
                  <a:schemeClr val="accent6"/>
                </a:solidFill>
              </a:rPr>
              <a:t>An Optimal Multiple Smoothing Scheme </a:t>
            </a:r>
            <a:br>
              <a:rPr lang="en-US" altLang="ja-JP" sz="3200" dirty="0">
                <a:solidFill>
                  <a:schemeClr val="accent6"/>
                </a:solidFill>
              </a:rPr>
            </a:br>
            <a:r>
              <a:rPr lang="en-US" altLang="ja-JP" sz="3200" dirty="0">
                <a:solidFill>
                  <a:schemeClr val="accent6"/>
                </a:solidFill>
              </a:rPr>
              <a:t>of </a:t>
            </a:r>
            <a:r>
              <a:rPr lang="en-US" altLang="ja-JP" sz="3200" dirty="0">
                <a:solidFill>
                  <a:srgbClr val="C00000"/>
                </a:solidFill>
              </a:rPr>
              <a:t>Selective Cell-based </a:t>
            </a:r>
            <a:br>
              <a:rPr lang="en-US" altLang="ja-JP" sz="3200" dirty="0">
                <a:solidFill>
                  <a:srgbClr val="C00000"/>
                </a:solidFill>
              </a:rPr>
            </a:br>
            <a:r>
              <a:rPr lang="en-US" altLang="ja-JP" sz="3200" dirty="0">
                <a:solidFill>
                  <a:srgbClr val="C00000"/>
                </a:solidFill>
              </a:rPr>
              <a:t>Smoothed Finite Element Methods </a:t>
            </a:r>
            <a:br>
              <a:rPr lang="en-US" altLang="ja-JP" sz="3200" dirty="0">
                <a:solidFill>
                  <a:srgbClr val="C00000"/>
                </a:solidFill>
              </a:rPr>
            </a:br>
            <a:r>
              <a:rPr lang="en-US" altLang="ja-JP" sz="3200" dirty="0">
                <a:solidFill>
                  <a:srgbClr val="C00000"/>
                </a:solidFill>
              </a:rPr>
              <a:t>with 10-node Tetrahedral Elements</a:t>
            </a:r>
            <a:br>
              <a:rPr lang="en-US" altLang="ja-JP" sz="3200" dirty="0">
                <a:solidFill>
                  <a:srgbClr val="C00000"/>
                </a:solidFill>
              </a:rPr>
            </a:br>
            <a:r>
              <a:rPr lang="en-US" altLang="ja-JP" sz="3200" dirty="0">
                <a:solidFill>
                  <a:schemeClr val="accent6"/>
                </a:solidFill>
              </a:rPr>
              <a:t>for Large Deformation </a:t>
            </a:r>
            <a:br>
              <a:rPr lang="en-US" altLang="ja-JP" sz="3200" dirty="0">
                <a:solidFill>
                  <a:schemeClr val="accent6"/>
                </a:solidFill>
              </a:rPr>
            </a:br>
            <a:r>
              <a:rPr lang="en-US" altLang="ja-JP" sz="3200" dirty="0">
                <a:solidFill>
                  <a:schemeClr val="accent6"/>
                </a:solidFill>
              </a:rPr>
              <a:t>of Nearly Incompressible Solids</a:t>
            </a:r>
            <a:endParaRPr kumimoji="1" lang="ja-JP" altLang="en-US" sz="2800" b="1" dirty="0">
              <a:solidFill>
                <a:srgbClr val="FF00FF"/>
              </a:solidFill>
            </a:endParaRPr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>
          <a:xfrm>
            <a:off x="1371600" y="4571020"/>
            <a:ext cx="6400800" cy="874204"/>
          </a:xfrm>
        </p:spPr>
        <p:txBody>
          <a:bodyPr anchor="b"/>
          <a:lstStyle/>
          <a:p>
            <a:r>
              <a:rPr lang="en-US" altLang="zh-TW" b="1" u="sng" dirty="0"/>
              <a:t>Yuki ONISHI</a:t>
            </a:r>
            <a:br>
              <a:rPr lang="en-US" altLang="zh-TW" b="1" dirty="0"/>
            </a:br>
            <a:r>
              <a:rPr lang="en-US" altLang="zh-TW" b="1" dirty="0"/>
              <a:t>Tokyo Institute of Technology, Japan</a:t>
            </a:r>
            <a:endParaRPr lang="zh-TW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0" y="6626225"/>
            <a:ext cx="1055688" cy="196850"/>
          </a:xfrm>
        </p:spPr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9588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200" dirty="0"/>
              <a:t>Brief Review of Cell-based S-FEM </a:t>
            </a:r>
            <a:r>
              <a:rPr lang="en-US" altLang="ja-JP" sz="2800" dirty="0"/>
              <a:t>(</a:t>
            </a:r>
            <a:r>
              <a:rPr lang="en-US" altLang="ja-JP" sz="2800" dirty="0">
                <a:solidFill>
                  <a:srgbClr val="008000"/>
                </a:solidFill>
              </a:rPr>
              <a:t>CS-FEM</a:t>
            </a:r>
            <a:r>
              <a:rPr lang="en-US" altLang="ja-JP" sz="2800" dirty="0"/>
              <a:t>)</a:t>
            </a:r>
            <a:endParaRPr kumimoji="1" lang="ja-JP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/>
                  <a:t>Subdivide each element into some </a:t>
                </a:r>
                <a:r>
                  <a:rPr lang="en-US" altLang="ja-JP" sz="2400" dirty="0">
                    <a:solidFill>
                      <a:srgbClr val="008000"/>
                    </a:solidFill>
                  </a:rPr>
                  <a:t>sub-element</a:t>
                </a:r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dirty="0"/>
                  <a:t>Calculate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 smtClean="0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SubE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at each sub-element.</a:t>
                </a:r>
              </a:p>
              <a:p>
                <a:r>
                  <a:rPr lang="en-US" altLang="ja-JP" sz="2400" dirty="0"/>
                  <a:t>Calculate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begChr m:val="{"/>
                        <m:endChr m:val="}"/>
                        <m:ctrlPr>
                          <a:rPr lang="en-US" altLang="ja-JP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int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ja-JP" sz="2400" dirty="0"/>
                  <a:t> etc. in each sub-element.</a:t>
                </a:r>
                <a:endParaRPr lang="ja-JP" altLang="en-US" sz="2400" dirty="0"/>
              </a:p>
              <a:p>
                <a:pPr marL="0" indent="0" algn="ctr">
                  <a:buNone/>
                </a:pP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75" t="-14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5545323" y="4523300"/>
            <a:ext cx="3527177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2000" dirty="0">
                <a:solidFill>
                  <a:srgbClr val="FF0000"/>
                </a:solidFill>
              </a:rPr>
              <a:t>Implementable as an independent finite element.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2000" dirty="0"/>
              <a:t>Locking can be avoided with SRI etc..</a:t>
            </a:r>
            <a:endParaRPr lang="ja-JP" altLang="en-US" sz="20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D1F4DE1-1F6D-488C-BB06-5673A9CA88A3}"/>
              </a:ext>
            </a:extLst>
          </p:cNvPr>
          <p:cNvSpPr txBox="1"/>
          <p:nvPr/>
        </p:nvSpPr>
        <p:spPr>
          <a:xfrm>
            <a:off x="107504" y="3104964"/>
            <a:ext cx="2577949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As if putting </a:t>
            </a:r>
            <a:br>
              <a:rPr kumimoji="1" lang="en-US" altLang="ja-JP" sz="2000" dirty="0"/>
            </a:br>
            <a:r>
              <a:rPr kumimoji="1" lang="en-US" altLang="ja-JP" sz="2000" dirty="0"/>
              <a:t>an integration point</a:t>
            </a:r>
            <a:br>
              <a:rPr kumimoji="1" lang="en-US" altLang="ja-JP" sz="2000" dirty="0"/>
            </a:br>
            <a:r>
              <a:rPr kumimoji="1" lang="en-US" altLang="ja-JP" sz="2000" dirty="0"/>
              <a:t>on each sub-element</a:t>
            </a:r>
            <a:endParaRPr kumimoji="1" lang="ja-JP" altLang="en-US" sz="20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E3A7299-F871-4B7F-9E5B-487C5CD44F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950035"/>
            <a:ext cx="3593659" cy="4431293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EAD16DDE-2FD3-40C2-BDE3-C7D3BFBDEE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952836"/>
            <a:ext cx="3590551" cy="225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7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600" dirty="0"/>
              <a:t>Flowchart of </a:t>
            </a:r>
            <a:r>
              <a:rPr kumimoji="1" lang="en-US" altLang="ja-JP" sz="3600" dirty="0">
                <a:solidFill>
                  <a:srgbClr val="008000"/>
                </a:solidFill>
              </a:rPr>
              <a:t>Old SelectiveCS-FEM-T10</a:t>
            </a:r>
            <a:endParaRPr kumimoji="1" lang="ja-JP" altLang="en-US" sz="3200" dirty="0">
              <a:solidFill>
                <a:srgbClr val="008000"/>
              </a:solidFill>
            </a:endParaRPr>
          </a:p>
        </p:txBody>
      </p:sp>
      <p:sp>
        <p:nvSpPr>
          <p:cNvPr id="17" name="コンテンツ プレースホルダー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Explanation in 2D (6-node triangular element) for simplicity</a:t>
            </a:r>
            <a:endParaRPr kumimoji="1" lang="ja-JP" altLang="en-US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465" y="1128873"/>
            <a:ext cx="2279876" cy="193695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95" y="2512347"/>
            <a:ext cx="2273641" cy="193072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849" y="3834769"/>
            <a:ext cx="2279876" cy="193695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428" y="1128873"/>
            <a:ext cx="2279876" cy="193695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00486" y="4449306"/>
            <a:ext cx="2409635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(1) Subdivision </a:t>
            </a:r>
            <a:r>
              <a:rPr kumimoji="1" lang="en-US" altLang="ja-JP" sz="2000" dirty="0">
                <a:solidFill>
                  <a:srgbClr val="0000CC"/>
                </a:solidFill>
              </a:rPr>
              <a:t>with</a:t>
            </a:r>
            <a:br>
              <a:rPr kumimoji="1" lang="en-US" altLang="ja-JP" sz="2000" dirty="0">
                <a:solidFill>
                  <a:srgbClr val="0000CC"/>
                </a:solidFill>
              </a:rPr>
            </a:br>
            <a:r>
              <a:rPr kumimoji="1" lang="en-US" altLang="ja-JP" sz="2000" dirty="0">
                <a:solidFill>
                  <a:srgbClr val="0000CC"/>
                </a:solidFill>
              </a:rPr>
              <a:t>a dummy node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149634" y="3064894"/>
            <a:ext cx="6431762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(2) Dev. strain smoothing with edges and sub-elements</a:t>
            </a:r>
            <a:endParaRPr kumimoji="1" lang="ja-JP" altLang="en-US" sz="20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930758" y="5889301"/>
            <a:ext cx="5412315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(3) Vol. strain smoothing with all sub-elements</a:t>
            </a:r>
            <a:endParaRPr kumimoji="1" lang="ja-JP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6863619" y="5029145"/>
                <a:ext cx="2074863" cy="43826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000" dirty="0"/>
                  <a:t>(4)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0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000" b="0" i="0" smtClean="0">
                                <a:latin typeface="Cambria Math" panose="02040503050406030204" pitchFamily="18" charset="0"/>
                              </a:rPr>
                              <m:t>int</m:t>
                            </m:r>
                          </m:sup>
                        </m:sSup>
                      </m:e>
                    </m:d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000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 [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3619" y="5029145"/>
                <a:ext cx="2074863" cy="438262"/>
              </a:xfrm>
              <a:prstGeom prst="rect">
                <a:avLst/>
              </a:prstGeom>
              <a:blipFill>
                <a:blip r:embed="rId6"/>
                <a:stretch>
                  <a:fillRect l="-2647" t="-4167" r="-882" b="-19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直線矢印コネクタ 13"/>
          <p:cNvCxnSpPr/>
          <p:nvPr/>
        </p:nvCxnSpPr>
        <p:spPr>
          <a:xfrm flipV="1">
            <a:off x="2073241" y="2167713"/>
            <a:ext cx="950587" cy="592371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>
            <a:off x="2690333" y="4264281"/>
            <a:ext cx="1187518" cy="589667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V="1">
            <a:off x="4676958" y="2092169"/>
            <a:ext cx="975162" cy="5183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>
            <a:stCxn id="20" idx="3"/>
          </p:cNvCxnSpPr>
          <p:nvPr/>
        </p:nvCxnSpPr>
        <p:spPr>
          <a:xfrm>
            <a:off x="6427410" y="4463896"/>
            <a:ext cx="444902" cy="561474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 rot="19609238">
            <a:off x="1842511" y="2057418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ES-FEM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521300" y="1598513"/>
            <a:ext cx="1192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00CC"/>
                </a:solidFill>
              </a:rPr>
              <a:t>ES-FEM</a:t>
            </a:r>
            <a:r>
              <a:rPr kumimoji="1" lang="en-US" altLang="ja-JP" baseline="30000" dirty="0">
                <a:solidFill>
                  <a:srgbClr val="0000CC"/>
                </a:solidFill>
              </a:rPr>
              <a:t>-1</a:t>
            </a:r>
            <a:endParaRPr kumimoji="1" lang="ja-JP" altLang="en-US" baseline="30000" dirty="0">
              <a:solidFill>
                <a:srgbClr val="0000CC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 rot="1570784">
            <a:off x="2881491" y="3929715"/>
            <a:ext cx="91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Overall</a:t>
            </a:r>
            <a:br>
              <a:rPr kumimoji="1" lang="en-US" altLang="ja-JP" dirty="0"/>
            </a:br>
            <a:r>
              <a:rPr kumimoji="1" lang="en-US" altLang="ja-JP" dirty="0"/>
              <a:t>mean</a:t>
            </a:r>
          </a:p>
        </p:txBody>
      </p:sp>
      <p:sp>
        <p:nvSpPr>
          <p:cNvPr id="20" name="正方形/長方形 19"/>
          <p:cNvSpPr/>
          <p:nvPr/>
        </p:nvSpPr>
        <p:spPr>
          <a:xfrm rot="5400000">
            <a:off x="5948744" y="3915940"/>
            <a:ext cx="957333" cy="1385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5470077" y="4422177"/>
            <a:ext cx="957333" cy="1385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 rot="2702751">
            <a:off x="6403573" y="425667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SRI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03917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sz="4000" dirty="0">
                <a:latin typeface="+mj-lt"/>
              </a:rPr>
              <a:t>Formulation of</a:t>
            </a:r>
            <a:br>
              <a:rPr lang="en-US" altLang="ja-JP" sz="4000" dirty="0">
                <a:latin typeface="+mj-lt"/>
              </a:rPr>
            </a:br>
            <a:r>
              <a:rPr lang="en-US" altLang="ja-JP" sz="4000" dirty="0">
                <a:solidFill>
                  <a:srgbClr val="FF0000"/>
                </a:solidFill>
                <a:latin typeface="+mj-lt"/>
              </a:rPr>
              <a:t>New SelectiveCS-FEM-T10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80062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3200" dirty="0"/>
              <a:t>Flowchar</a:t>
            </a:r>
            <a:r>
              <a:rPr lang="en-US" altLang="ja-JP" sz="3200" dirty="0"/>
              <a:t>t of </a:t>
            </a:r>
            <a:r>
              <a:rPr lang="en-US" altLang="ja-JP" sz="3200" dirty="0">
                <a:solidFill>
                  <a:srgbClr val="FF0000"/>
                </a:solidFill>
              </a:rPr>
              <a:t>New SelectiveCS-FEM-T10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Explanation in 2D (6-node triangular element) for simplicity</a:t>
            </a:r>
            <a:endParaRPr lang="ja-JP" altLang="en-US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cxnSp>
        <p:nvCxnSpPr>
          <p:cNvPr id="14" name="直線矢印コネクタ 13"/>
          <p:cNvCxnSpPr>
            <a:cxnSpLocks/>
          </p:cNvCxnSpPr>
          <p:nvPr/>
        </p:nvCxnSpPr>
        <p:spPr>
          <a:xfrm flipV="1">
            <a:off x="2790617" y="2071609"/>
            <a:ext cx="1313331" cy="515498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>
            <a:off x="2847897" y="4264281"/>
            <a:ext cx="1187518" cy="589667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 rot="20148040">
            <a:off x="2712629" y="1998842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ES-FEM</a:t>
            </a:r>
            <a:endParaRPr kumimoji="1" lang="ja-JP" altLang="en-US" dirty="0"/>
          </a:p>
        </p:txBody>
      </p:sp>
      <p:cxnSp>
        <p:nvCxnSpPr>
          <p:cNvPr id="29" name="直線矢印コネクタ 28"/>
          <p:cNvCxnSpPr>
            <a:stCxn id="30" idx="3"/>
          </p:cNvCxnSpPr>
          <p:nvPr/>
        </p:nvCxnSpPr>
        <p:spPr>
          <a:xfrm>
            <a:off x="6767017" y="4566353"/>
            <a:ext cx="444902" cy="561474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正方形/長方形 29"/>
          <p:cNvSpPr/>
          <p:nvPr/>
        </p:nvSpPr>
        <p:spPr>
          <a:xfrm rot="5400000">
            <a:off x="6288351" y="4018397"/>
            <a:ext cx="957333" cy="1385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/>
        </p:nvSpPr>
        <p:spPr>
          <a:xfrm>
            <a:off x="5809684" y="4524634"/>
            <a:ext cx="957333" cy="1385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/>
          <p:cNvSpPr txBox="1"/>
          <p:nvPr/>
        </p:nvSpPr>
        <p:spPr>
          <a:xfrm rot="3014436">
            <a:off x="6735574" y="4311529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/>
              <a:t>SRI</a:t>
            </a:r>
            <a:endParaRPr kumimoji="1" lang="ja-JP" altLang="en-US" dirty="0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843EABDC-7D4E-465F-BC5C-955680D06B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72" y="2384884"/>
            <a:ext cx="2479401" cy="2109754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17A72B43-2F2E-475C-94DA-A5EC052F05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40" y="1016732"/>
            <a:ext cx="2479401" cy="2109754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2B19F4B9-7CF6-4488-90B8-9A64E0E0C6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40" y="3695510"/>
            <a:ext cx="2479401" cy="2109754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590DD00-9FDC-4638-9985-C77104806D33}"/>
              </a:ext>
            </a:extLst>
          </p:cNvPr>
          <p:cNvSpPr txBox="1"/>
          <p:nvPr/>
        </p:nvSpPr>
        <p:spPr>
          <a:xfrm>
            <a:off x="168405" y="4596863"/>
            <a:ext cx="2765501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(1) Subdivision </a:t>
            </a:r>
            <a:r>
              <a:rPr kumimoji="1" lang="en-US" altLang="ja-JP" sz="2000" dirty="0">
                <a:solidFill>
                  <a:srgbClr val="FF0000"/>
                </a:solidFill>
              </a:rPr>
              <a:t>without</a:t>
            </a:r>
            <a:br>
              <a:rPr lang="en-US" altLang="ja-JP" sz="2000" dirty="0">
                <a:solidFill>
                  <a:srgbClr val="FF0000"/>
                </a:solidFill>
              </a:rPr>
            </a:br>
            <a:r>
              <a:rPr kumimoji="1" lang="en-US" altLang="ja-JP" sz="2000" dirty="0">
                <a:solidFill>
                  <a:srgbClr val="FF0000"/>
                </a:solidFill>
              </a:rPr>
              <a:t>dummy nodes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7497744-C2CF-4BA6-8D90-19F2FD1218F3}"/>
              </a:ext>
            </a:extLst>
          </p:cNvPr>
          <p:cNvSpPr txBox="1"/>
          <p:nvPr/>
        </p:nvSpPr>
        <p:spPr>
          <a:xfrm>
            <a:off x="2146982" y="5899833"/>
            <a:ext cx="5412315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(3) Vol. strain smoothing with all sub-elements</a:t>
            </a:r>
            <a:endParaRPr kumimoji="1" lang="ja-JP" altLang="en-US" sz="2000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56A49B3-7B94-4A1B-B34C-8FB62AD0F8EC}"/>
              </a:ext>
            </a:extLst>
          </p:cNvPr>
          <p:cNvSpPr txBox="1"/>
          <p:nvPr/>
        </p:nvSpPr>
        <p:spPr>
          <a:xfrm>
            <a:off x="2651595" y="3252975"/>
            <a:ext cx="4150688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(2) Dev. strain smoothing at edges </a:t>
            </a:r>
            <a:endParaRPr kumimoji="1" lang="ja-JP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62893CAB-3ECC-4DCE-94CB-619CAC625BAA}"/>
                  </a:ext>
                </a:extLst>
              </p:cNvPr>
              <p:cNvSpPr txBox="1"/>
              <p:nvPr/>
            </p:nvSpPr>
            <p:spPr>
              <a:xfrm>
                <a:off x="6863619" y="5193196"/>
                <a:ext cx="2074863" cy="43826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000" dirty="0"/>
                  <a:t>(4)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0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000" b="0" i="0" smtClean="0">
                                <a:latin typeface="Cambria Math" panose="02040503050406030204" pitchFamily="18" charset="0"/>
                              </a:rPr>
                              <m:t>int</m:t>
                            </m:r>
                          </m:sup>
                        </m:sSup>
                      </m:e>
                    </m:d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000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 [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62893CAB-3ECC-4DCE-94CB-619CAC625B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3619" y="5193196"/>
                <a:ext cx="2074863" cy="438262"/>
              </a:xfrm>
              <a:prstGeom prst="rect">
                <a:avLst/>
              </a:prstGeom>
              <a:blipFill>
                <a:blip r:embed="rId5"/>
                <a:stretch>
                  <a:fillRect l="-2647" t="-4167" r="-882" b="-19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CB288BA-2941-42C5-9A61-47B515208516}"/>
              </a:ext>
            </a:extLst>
          </p:cNvPr>
          <p:cNvSpPr txBox="1"/>
          <p:nvPr/>
        </p:nvSpPr>
        <p:spPr>
          <a:xfrm>
            <a:off x="6360973" y="1997586"/>
            <a:ext cx="1966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rgbClr val="FF0000"/>
                </a:solidFill>
              </a:rPr>
              <a:t>No ES-FEM</a:t>
            </a:r>
            <a:r>
              <a:rPr kumimoji="1" lang="en-US" altLang="ja-JP" sz="2000" baseline="30000" dirty="0">
                <a:solidFill>
                  <a:srgbClr val="FF0000"/>
                </a:solidFill>
              </a:rPr>
              <a:t>-1</a:t>
            </a:r>
            <a:endParaRPr kumimoji="1" lang="ja-JP" altLang="en-US" sz="2000" baseline="30000" dirty="0">
              <a:solidFill>
                <a:srgbClr val="FF0000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756A9A33-07E0-49D7-BBEC-C650EE5C590B}"/>
              </a:ext>
            </a:extLst>
          </p:cNvPr>
          <p:cNvSpPr txBox="1"/>
          <p:nvPr/>
        </p:nvSpPr>
        <p:spPr>
          <a:xfrm rot="1570784">
            <a:off x="3011428" y="3909981"/>
            <a:ext cx="91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Overall</a:t>
            </a:r>
            <a:br>
              <a:rPr kumimoji="1" lang="en-US" altLang="ja-JP" dirty="0"/>
            </a:br>
            <a:r>
              <a:rPr kumimoji="1" lang="en-US" altLang="ja-JP" dirty="0"/>
              <a:t>mean</a:t>
            </a:r>
          </a:p>
        </p:txBody>
      </p:sp>
    </p:spTree>
    <p:extLst>
      <p:ext uri="{BB962C8B-B14F-4D97-AF65-F5344CB8AC3E}">
        <p14:creationId xmlns:p14="http://schemas.microsoft.com/office/powerpoint/2010/main" val="3523621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/>
              <a:t>(1) Subdivision into T4 Sub-elements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b"/>
          <a:lstStyle/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sz="2800" dirty="0"/>
          </a:p>
          <a:p>
            <a:r>
              <a:rPr lang="en-US" altLang="ja-JP" sz="2400" dirty="0"/>
              <a:t>Introduce </a:t>
            </a:r>
            <a:r>
              <a:rPr lang="en-US" altLang="ja-JP" sz="2400" dirty="0">
                <a:solidFill>
                  <a:srgbClr val="0000CC"/>
                </a:solidFill>
              </a:rPr>
              <a:t>no dummy node </a:t>
            </a:r>
            <a:r>
              <a:rPr lang="en-US" altLang="ja-JP" sz="2400" dirty="0"/>
              <a:t>(i.e., asymmetric element).</a:t>
            </a:r>
            <a:endParaRPr kumimoji="1" lang="en-US" altLang="ja-JP" sz="2400" dirty="0"/>
          </a:p>
          <a:p>
            <a:r>
              <a:rPr lang="en-US" altLang="ja-JP" sz="2400" dirty="0"/>
              <a:t>Subdivide a T10 element into </a:t>
            </a:r>
            <a:r>
              <a:rPr lang="en-US" altLang="ja-JP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eight T4 sub-elements </a:t>
            </a:r>
            <a:r>
              <a:rPr lang="en-US" altLang="ja-JP" sz="2400" dirty="0"/>
              <a:t>and calculate their </a:t>
            </a:r>
            <a:r>
              <a:rPr lang="en-US" altLang="ja-JP" sz="2400" i="1" dirty="0"/>
              <a:t>B</a:t>
            </a:r>
            <a:r>
              <a:rPr lang="en-US" altLang="ja-JP" sz="2400" dirty="0"/>
              <a:t>-matrices and strains.</a:t>
            </a:r>
            <a:endParaRPr kumimoji="1" lang="ja-JP" altLang="en-US" sz="2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79BDD80-C5D2-4114-9FC7-3FE4D0051D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967" y="647695"/>
            <a:ext cx="5239309" cy="461696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3554585-540C-4149-94EA-DC627DECF7A0}"/>
              </a:ext>
            </a:extLst>
          </p:cNvPr>
          <p:cNvSpPr txBox="1"/>
          <p:nvPr/>
        </p:nvSpPr>
        <p:spPr>
          <a:xfrm>
            <a:off x="71500" y="683796"/>
            <a:ext cx="3603872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T</a:t>
            </a:r>
            <a:r>
              <a:rPr lang="en-US" altLang="ja-JP" sz="2000" dirty="0"/>
              <a:t>he shape function</a:t>
            </a:r>
            <a:br>
              <a:rPr lang="en-US" altLang="ja-JP" sz="2000" dirty="0"/>
            </a:br>
            <a:r>
              <a:rPr lang="en-US" altLang="ja-JP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should not be quadratic</a:t>
            </a:r>
            <a:br>
              <a:rPr lang="en-US" altLang="ja-JP" sz="2000" dirty="0"/>
            </a:br>
            <a:r>
              <a:rPr lang="en-US" altLang="ja-JP" sz="2000" dirty="0"/>
              <a:t>in large deformation analyses.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293244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(2) </a:t>
            </a:r>
            <a:r>
              <a:rPr kumimoji="1" lang="en-US" altLang="ja-JP" dirty="0" err="1"/>
              <a:t>Deviatoric</a:t>
            </a:r>
            <a:r>
              <a:rPr kumimoji="1" lang="en-US" altLang="ja-JP" dirty="0"/>
              <a:t> </a:t>
            </a:r>
            <a:r>
              <a:rPr lang="en-US" altLang="ja-JP" dirty="0"/>
              <a:t>S</a:t>
            </a:r>
            <a:r>
              <a:rPr kumimoji="1" lang="en-US" altLang="ja-JP" dirty="0"/>
              <a:t>train </a:t>
            </a:r>
            <a:r>
              <a:rPr lang="en-US" altLang="ja-JP" dirty="0"/>
              <a:t>S</a:t>
            </a:r>
            <a:r>
              <a:rPr kumimoji="1" lang="en-US" altLang="ja-JP" dirty="0"/>
              <a:t>moothing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b"/>
          <a:lstStyle/>
          <a:p>
            <a:pPr marL="0" indent="0">
              <a:buNone/>
            </a:pPr>
            <a:endParaRPr kumimoji="1" lang="en-US" altLang="ja-JP" sz="2400" dirty="0"/>
          </a:p>
          <a:p>
            <a:r>
              <a:rPr lang="en-US" altLang="ja-JP" sz="2400" dirty="0"/>
              <a:t>Perform strain smoothing in the manner of  </a:t>
            </a:r>
            <a:r>
              <a:rPr lang="en-US" altLang="ja-JP" sz="2400" dirty="0">
                <a:solidFill>
                  <a:srgbClr val="FF0000"/>
                </a:solidFill>
              </a:rPr>
              <a:t>ES-FEM</a:t>
            </a:r>
            <a:br>
              <a:rPr lang="en-US" altLang="ja-JP" sz="2400" dirty="0"/>
            </a:br>
            <a:r>
              <a:rPr lang="en-US" altLang="ja-JP" sz="2400" dirty="0"/>
              <a:t>(i.e., average dev. strains of sub-elements at edges). </a:t>
            </a:r>
          </a:p>
          <a:p>
            <a:r>
              <a:rPr lang="en-US" altLang="ja-JP" sz="2400" dirty="0"/>
              <a:t>Evaluate deviatoric strain and stress at edges.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502081" y="4329100"/>
            <a:ext cx="236475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From </a:t>
            </a:r>
            <a:r>
              <a:rPr lang="en-US" altLang="ja-JP" dirty="0"/>
              <a:t>8</a:t>
            </a:r>
            <a:r>
              <a:rPr kumimoji="1" lang="en-US" altLang="ja-JP" dirty="0"/>
              <a:t> sub-elements</a:t>
            </a:r>
            <a:br>
              <a:rPr kumimoji="1" lang="en-US" altLang="ja-JP" dirty="0"/>
            </a:br>
            <a:r>
              <a:rPr kumimoji="1" lang="en-US" altLang="ja-JP" dirty="0"/>
              <a:t>to 25 edges</a:t>
            </a:r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937E074-EE1E-460E-B0C3-0EBD334BD3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251" y="935158"/>
            <a:ext cx="4627086" cy="400601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AC5F2F4-9D1B-41E7-9411-20B4362C8775}"/>
              </a:ext>
            </a:extLst>
          </p:cNvPr>
          <p:cNvSpPr txBox="1"/>
          <p:nvPr/>
        </p:nvSpPr>
        <p:spPr>
          <a:xfrm>
            <a:off x="75990" y="782934"/>
            <a:ext cx="2848857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T4 sub-elements cause</a:t>
            </a:r>
            <a:br>
              <a:rPr kumimoji="1" lang="en-US" altLang="ja-JP" sz="2000" dirty="0"/>
            </a:br>
            <a:r>
              <a:rPr kumimoji="1" lang="en-US" altLang="ja-JP" sz="2000" dirty="0"/>
              <a:t>shear locking and thus</a:t>
            </a:r>
          </a:p>
          <a:p>
            <a:r>
              <a:rPr kumimoji="1" lang="en-US" altLang="ja-JP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strain smoothing</a:t>
            </a:r>
            <a:r>
              <a:rPr kumimoji="1" lang="en-US" altLang="ja-JP" sz="2000" dirty="0"/>
              <a:t> is</a:t>
            </a:r>
            <a:br>
              <a:rPr kumimoji="1" lang="en-US" altLang="ja-JP" sz="2000" dirty="0"/>
            </a:br>
            <a:r>
              <a:rPr kumimoji="1" lang="en-US" altLang="ja-JP" sz="2000" dirty="0"/>
              <a:t>necessary.</a:t>
            </a:r>
          </a:p>
        </p:txBody>
      </p:sp>
    </p:spTree>
    <p:extLst>
      <p:ext uri="{BB962C8B-B14F-4D97-AF65-F5344CB8AC3E}">
        <p14:creationId xmlns:p14="http://schemas.microsoft.com/office/powerpoint/2010/main" val="1525549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(3) Volumetric Strain Smoothing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b"/>
          <a:lstStyle/>
          <a:p>
            <a:pPr marL="0" indent="0">
              <a:buNone/>
            </a:pPr>
            <a:endParaRPr kumimoji="1" lang="en-US" altLang="ja-JP" sz="2400" dirty="0"/>
          </a:p>
          <a:p>
            <a:r>
              <a:rPr lang="en-US" altLang="ja-JP" sz="2400" dirty="0"/>
              <a:t>Treat the </a:t>
            </a:r>
            <a:r>
              <a:rPr lang="en-US" altLang="ja-JP" sz="2400" dirty="0">
                <a:solidFill>
                  <a:srgbClr val="0000CC"/>
                </a:solidFill>
              </a:rPr>
              <a:t>overall mean</a:t>
            </a:r>
            <a:r>
              <a:rPr lang="en-US" altLang="ja-JP" sz="2400" dirty="0"/>
              <a:t> vol. strain of all sub-elements </a:t>
            </a:r>
            <a:br>
              <a:rPr lang="en-US" altLang="ja-JP" sz="2400" dirty="0"/>
            </a:br>
            <a:r>
              <a:rPr lang="en-US" altLang="ja-JP" sz="2400" dirty="0"/>
              <a:t>as the uniform element vol. strain (i.e., same approach as SRI elements).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4B9E3BA-4049-463D-AA26-1B00F3CFE5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935158"/>
            <a:ext cx="4627086" cy="400601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41F3089-D755-4278-83D7-30AA905891D9}"/>
              </a:ext>
            </a:extLst>
          </p:cNvPr>
          <p:cNvSpPr txBox="1"/>
          <p:nvPr/>
        </p:nvSpPr>
        <p:spPr>
          <a:xfrm>
            <a:off x="75990" y="782934"/>
            <a:ext cx="2534668" cy="16312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The </a:t>
            </a:r>
            <a:r>
              <a:rPr lang="en-US" altLang="ja-JP" sz="2000" dirty="0"/>
              <a:t>spatial order of </a:t>
            </a:r>
            <a:br>
              <a:rPr lang="en-US" altLang="ja-JP" sz="2000" dirty="0"/>
            </a:br>
            <a:r>
              <a:rPr lang="en-US" altLang="ja-JP" sz="2000" dirty="0"/>
              <a:t>v</a:t>
            </a:r>
            <a:r>
              <a:rPr kumimoji="1" lang="en-US" altLang="ja-JP" sz="2000" dirty="0"/>
              <a:t>ol. strain should be </a:t>
            </a:r>
            <a:br>
              <a:rPr kumimoji="1" lang="en-US" altLang="ja-JP" sz="2000" dirty="0"/>
            </a:br>
            <a:r>
              <a:rPr kumimoji="1" lang="en-US" altLang="ja-JP" sz="2000" dirty="0"/>
              <a:t>lower than that of </a:t>
            </a:r>
            <a:br>
              <a:rPr kumimoji="1" lang="en-US" altLang="ja-JP" sz="2000" dirty="0"/>
            </a:br>
            <a:r>
              <a:rPr kumimoji="1" lang="en-US" altLang="ja-JP" sz="2000" dirty="0"/>
              <a:t>dev. </a:t>
            </a:r>
            <a:r>
              <a:rPr lang="en-US" altLang="ja-JP" sz="2000" dirty="0"/>
              <a:t>s</a:t>
            </a:r>
            <a:r>
              <a:rPr kumimoji="1" lang="en-US" altLang="ja-JP" sz="2000" dirty="0"/>
              <a:t>train to avoid</a:t>
            </a:r>
            <a:br>
              <a:rPr kumimoji="1" lang="en-US" altLang="ja-JP" sz="2000" dirty="0"/>
            </a:br>
            <a:r>
              <a:rPr kumimoji="1" lang="en-US" altLang="ja-JP" sz="2000" dirty="0"/>
              <a:t>volumetric locking.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482737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(4) Combining with SRI Method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 anchor="b"/>
              <a:lstStyle/>
              <a:p>
                <a:pPr marL="0" indent="0">
                  <a:buNone/>
                </a:pPr>
                <a:endParaRPr kumimoji="1" lang="en-US" altLang="ja-JP" sz="2400" dirty="0"/>
              </a:p>
              <a:p>
                <a:r>
                  <a:rPr lang="en-US" altLang="ja-JP" sz="2400" dirty="0"/>
                  <a:t>Apply </a:t>
                </a:r>
                <a:r>
                  <a:rPr lang="en-US" altLang="ja-JP" sz="2400" dirty="0">
                    <a:solidFill>
                      <a:srgbClr val="FF00FF"/>
                    </a:solidFill>
                  </a:rPr>
                  <a:t>SRI</a:t>
                </a:r>
                <a:r>
                  <a:rPr lang="en-US" altLang="ja-JP" sz="2400" dirty="0"/>
                  <a:t> method to combine the Dev. &amp; Vol. parts</a:t>
                </a:r>
                <a:br>
                  <a:rPr lang="en-US" altLang="ja-JP" sz="2400" dirty="0"/>
                </a:br>
                <a:r>
                  <a:rPr lang="en-US" altLang="ja-JP" sz="2400" dirty="0"/>
                  <a:t>and obtain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ja-JP" sz="2400" dirty="0"/>
                  <a:t> and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ja-JP" sz="2400" dirty="0"/>
                  <a:t>.</a:t>
                </a:r>
                <a:br>
                  <a:rPr lang="en-US" altLang="ja-JP" sz="2400" dirty="0"/>
                </a:br>
                <a:endParaRPr lang="en-US" altLang="ja-JP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7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19572" y="862217"/>
            <a:ext cx="1326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/>
              <a:t>Deviatoric</a:t>
            </a:r>
            <a:endParaRPr kumimoji="1" lang="ja-JP" altLang="en-US" sz="2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19572" y="3158092"/>
            <a:ext cx="13823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Volumetric</a:t>
            </a:r>
            <a:endParaRPr kumimoji="1" lang="ja-JP" altLang="en-US" sz="2000" dirty="0"/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4670976" y="3104964"/>
            <a:ext cx="1214980" cy="9220"/>
          </a:xfrm>
          <a:prstGeom prst="straightConnector1">
            <a:avLst/>
          </a:prstGeom>
          <a:ln w="152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12"/>
          <p:cNvSpPr/>
          <p:nvPr/>
        </p:nvSpPr>
        <p:spPr>
          <a:xfrm rot="7724393">
            <a:off x="3578361" y="3597513"/>
            <a:ext cx="1476535" cy="1915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5652120" y="2610456"/>
                <a:ext cx="3657411" cy="10074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en-US" altLang="ja-JP" sz="2800" dirty="0"/>
                  <a:t>I</a:t>
                </a:r>
                <a:r>
                  <a:rPr kumimoji="1" lang="en-US" altLang="ja-JP" sz="2800" dirty="0"/>
                  <a:t>nternal force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kumimoji="1" lang="en-US" altLang="ja-JP" sz="2800" b="0" i="0" smtClean="0">
                                <a:latin typeface="Cambria Math" panose="02040503050406030204" pitchFamily="18" charset="0"/>
                              </a:rPr>
                              <m:t>int</m:t>
                            </m:r>
                          </m:sup>
                        </m:sSup>
                      </m:e>
                    </m:d>
                  </m:oMath>
                </a14:m>
                <a:endParaRPr kumimoji="1" lang="en-US" altLang="ja-JP" sz="2800" b="0" dirty="0"/>
              </a:p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kumimoji="1" lang="en-US" altLang="ja-JP" sz="2800" dirty="0"/>
                  <a:t>Stiffness </a:t>
                </a:r>
                <a14:m>
                  <m:oMath xmlns:m="http://schemas.openxmlformats.org/officeDocument/2006/math"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kumimoji="1" lang="en-US" altLang="ja-JP" sz="2800" dirty="0"/>
                  <a:t> </a:t>
                </a:r>
                <a:endParaRPr kumimoji="1" lang="ja-JP" altLang="en-US" sz="2800" dirty="0"/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2610456"/>
                <a:ext cx="3657411" cy="1007455"/>
              </a:xfrm>
              <a:prstGeom prst="rect">
                <a:avLst/>
              </a:prstGeom>
              <a:blipFill>
                <a:blip r:embed="rId5"/>
                <a:stretch>
                  <a:fillRect l="-2833" t="-4242" b="-157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正方形/長方形 15"/>
          <p:cNvSpPr/>
          <p:nvPr/>
        </p:nvSpPr>
        <p:spPr>
          <a:xfrm rot="13731444">
            <a:off x="3578360" y="2462180"/>
            <a:ext cx="1476535" cy="1915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D7E0CC96-6BFE-408D-ADD6-E13952A69D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6" y="738734"/>
            <a:ext cx="2700300" cy="2337849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37CF3DB3-3AB3-4680-891B-846AC12046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4" y="3022553"/>
            <a:ext cx="2700301" cy="233785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B254F21-179B-4A16-89BD-86522788A10B}"/>
              </a:ext>
            </a:extLst>
          </p:cNvPr>
          <p:cNvSpPr txBox="1"/>
          <p:nvPr/>
        </p:nvSpPr>
        <p:spPr>
          <a:xfrm>
            <a:off x="3998999" y="2904909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FF"/>
                </a:solidFill>
              </a:rPr>
              <a:t>SRI</a:t>
            </a:r>
            <a:endParaRPr kumimoji="1" lang="ja-JP" altLang="en-US" sz="20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750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86B636-9F1F-4B04-828E-F8D3A613B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Differences between Old and New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008D538-C80E-4D6F-85F1-E0795EBBD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ja-JP" dirty="0"/>
              <a:t>The new formulation has </a:t>
            </a:r>
            <a:r>
              <a:rPr lang="en-US" altLang="ja-JP" dirty="0">
                <a:solidFill>
                  <a:srgbClr val="FF0000"/>
                </a:solidFill>
              </a:rPr>
              <a:t>NO dummy </a:t>
            </a:r>
            <a:r>
              <a:rPr lang="en-US" altLang="ja-JP" sz="3200" dirty="0">
                <a:solidFill>
                  <a:srgbClr val="FF0000"/>
                </a:solidFill>
              </a:rPr>
              <a:t>node </a:t>
            </a:r>
            <a:r>
              <a:rPr lang="en-US" altLang="ja-JP" dirty="0"/>
              <a:t>at the center of an element.</a:t>
            </a:r>
          </a:p>
          <a:p>
            <a:pPr lvl="1"/>
            <a:r>
              <a:rPr lang="en-US" altLang="ja-JP" dirty="0"/>
              <a:t>Fewer sub-elements and edges.</a:t>
            </a:r>
          </a:p>
          <a:p>
            <a:pPr lvl="1"/>
            <a:r>
              <a:rPr lang="en-US" altLang="ja-JP" dirty="0"/>
              <a:t>Asymmetric element.</a:t>
            </a:r>
          </a:p>
          <a:p>
            <a:pPr lvl="1"/>
            <a:endParaRPr lang="en-US" altLang="ja-JP" sz="1400" dirty="0"/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dirty="0"/>
              <a:t>The new formulation has </a:t>
            </a:r>
            <a:r>
              <a:rPr kumimoji="1" lang="en-US" altLang="ja-JP" dirty="0">
                <a:solidFill>
                  <a:srgbClr val="FF0000"/>
                </a:solidFill>
              </a:rPr>
              <a:t>No ES-FEM</a:t>
            </a:r>
            <a:r>
              <a:rPr kumimoji="1" lang="en-US" altLang="ja-JP" baseline="30000" dirty="0">
                <a:solidFill>
                  <a:srgbClr val="FF0000"/>
                </a:solidFill>
              </a:rPr>
              <a:t>-1</a:t>
            </a:r>
            <a:r>
              <a:rPr lang="en-US" altLang="ja-JP" baseline="30000" dirty="0">
                <a:solidFill>
                  <a:srgbClr val="FF0000"/>
                </a:solidFill>
              </a:rPr>
              <a:t> </a:t>
            </a:r>
            <a:r>
              <a:rPr kumimoji="1" lang="en-US" altLang="ja-JP" sz="2400" dirty="0"/>
              <a:t>after ES-FEM. </a:t>
            </a:r>
            <a:endParaRPr kumimoji="1" lang="en-US" altLang="ja-JP" dirty="0"/>
          </a:p>
          <a:p>
            <a:pPr lvl="1"/>
            <a:r>
              <a:rPr kumimoji="1" lang="en-US" altLang="ja-JP" dirty="0"/>
              <a:t>Strain &amp; stress evaluation at edges.</a:t>
            </a:r>
          </a:p>
          <a:p>
            <a:pPr lvl="1"/>
            <a:r>
              <a:rPr lang="en-US" altLang="ja-JP" dirty="0"/>
              <a:t>No strain smoothing at frame edges.</a:t>
            </a:r>
          </a:p>
          <a:p>
            <a:pPr lvl="1"/>
            <a:endParaRPr kumimoji="1" lang="en-US" altLang="ja-JP" dirty="0"/>
          </a:p>
          <a:p>
            <a:pPr lvl="1"/>
            <a:endParaRPr lang="en-US" altLang="ja-JP" dirty="0"/>
          </a:p>
          <a:p>
            <a:pPr lvl="1"/>
            <a:endParaRPr kumimoji="1" lang="en-US" altLang="ja-JP" dirty="0"/>
          </a:p>
          <a:p>
            <a:pPr lvl="1"/>
            <a:endParaRPr kumimoji="1" lang="en-US" altLang="ja-JP" dirty="0"/>
          </a:p>
          <a:p>
            <a:pPr marL="0" indent="0" algn="ctr">
              <a:buNone/>
            </a:pPr>
            <a:r>
              <a:rPr lang="en-US" altLang="ja-JP" sz="2400" dirty="0"/>
              <a:t>Its reason has not revealed yet.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B4E8082-B086-4B77-B50B-CFD7BF846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B42A7637-E360-483A-BD6B-DEE4AFA60EBC}"/>
              </a:ext>
            </a:extLst>
          </p:cNvPr>
          <p:cNvSpPr/>
          <p:nvPr/>
        </p:nvSpPr>
        <p:spPr>
          <a:xfrm>
            <a:off x="71500" y="4257624"/>
            <a:ext cx="9000999" cy="1475632"/>
          </a:xfrm>
          <a:prstGeom prst="roundRect">
            <a:avLst>
              <a:gd name="adj" fmla="val 144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tx1"/>
                </a:solidFill>
              </a:rPr>
              <a:t>Intuitively, the lack of </a:t>
            </a:r>
            <a:r>
              <a:rPr lang="en-US" altLang="ja-JP" sz="2800" dirty="0">
                <a:solidFill>
                  <a:srgbClr val="0000CC"/>
                </a:solidFill>
              </a:rPr>
              <a:t>element symmetry</a:t>
            </a:r>
            <a:r>
              <a:rPr lang="en-US" altLang="ja-JP" sz="2800" dirty="0">
                <a:solidFill>
                  <a:schemeClr val="tx1"/>
                </a:solidFill>
              </a:rPr>
              <a:t> and </a:t>
            </a:r>
            <a:r>
              <a:rPr lang="en-US" altLang="ja-JP" sz="2800" dirty="0">
                <a:solidFill>
                  <a:srgbClr val="0000CC"/>
                </a:solidFill>
              </a:rPr>
              <a:t>frame edge smoothing</a:t>
            </a:r>
            <a:r>
              <a:rPr lang="en-US" altLang="ja-JP" sz="2800" dirty="0">
                <a:solidFill>
                  <a:schemeClr val="tx1"/>
                </a:solidFill>
              </a:rPr>
              <a:t> is not good for accuracy and stability; however, the new formulation is better in fact.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8359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sz="4000" dirty="0">
                <a:latin typeface="+mj-lt"/>
              </a:rPr>
              <a:t>Demonstration of</a:t>
            </a:r>
            <a:br>
              <a:rPr lang="en-US" altLang="ja-JP" sz="4000" dirty="0">
                <a:latin typeface="+mj-lt"/>
              </a:rPr>
            </a:br>
            <a:r>
              <a:rPr lang="en-US" altLang="ja-JP" sz="4000" dirty="0">
                <a:solidFill>
                  <a:srgbClr val="FF0000"/>
                </a:solidFill>
                <a:latin typeface="+mj-lt"/>
              </a:rPr>
              <a:t>New SelectiveCS-FEM-T10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16953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Motivation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lvl="0" indent="0">
                  <a:buNone/>
                </a:pPr>
                <a:r>
                  <a:rPr lang="en-US" altLang="ja-JP" sz="2800" b="1" i="1" u="sng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What we want to do:</a:t>
                </a:r>
              </a:p>
              <a:p>
                <a:pPr lvl="0"/>
                <a:r>
                  <a:rPr lang="en-US" altLang="ja-JP" sz="2800" dirty="0"/>
                  <a:t>Solve </a:t>
                </a:r>
                <a:r>
                  <a:rPr lang="en-US" altLang="ja-JP" sz="2800" b="1" dirty="0">
                    <a:solidFill>
                      <a:srgbClr val="7030A0"/>
                    </a:solidFill>
                  </a:rPr>
                  <a:t>hyper large deformation</a:t>
                </a:r>
                <a:br>
                  <a:rPr lang="en-US" altLang="ja-JP" sz="2800" dirty="0"/>
                </a:br>
                <a:r>
                  <a:rPr lang="en-US" altLang="ja-JP" sz="2800" dirty="0"/>
                  <a:t>analyses accurately and stably.</a:t>
                </a:r>
              </a:p>
              <a:p>
                <a:pPr lvl="0"/>
                <a:r>
                  <a:rPr lang="en-US" altLang="ja-JP" sz="2800" dirty="0"/>
                  <a:t>Treat complex geometries </a:t>
                </a:r>
                <a:br>
                  <a:rPr lang="en-US" altLang="ja-JP" sz="2800" dirty="0"/>
                </a:br>
                <a:r>
                  <a:rPr lang="en-US" altLang="ja-JP" sz="2800" dirty="0"/>
                  <a:t>with </a:t>
                </a:r>
                <a:r>
                  <a:rPr lang="en-US" altLang="ja-JP" sz="2800" b="1" dirty="0">
                    <a:solidFill>
                      <a:srgbClr val="008000"/>
                    </a:solidFill>
                  </a:rPr>
                  <a:t>tetrahedral meshes</a:t>
                </a:r>
                <a:r>
                  <a:rPr lang="en-US" altLang="ja-JP" sz="2800" dirty="0"/>
                  <a:t>.</a:t>
                </a:r>
                <a:endParaRPr lang="en-US" altLang="ja-JP" sz="2800" dirty="0">
                  <a:solidFill>
                    <a:srgbClr val="000000"/>
                  </a:solidFill>
                </a:endParaRPr>
              </a:p>
              <a:p>
                <a:pPr lvl="0"/>
                <a:r>
                  <a:rPr lang="en-US" altLang="ja-JP" sz="2800" dirty="0"/>
                  <a:t>Consider </a:t>
                </a:r>
                <a:r>
                  <a:rPr lang="en-US" altLang="ja-JP" sz="2800" b="1" dirty="0">
                    <a:solidFill>
                      <a:srgbClr val="C00000"/>
                    </a:solidFill>
                  </a:rPr>
                  <a:t>nearly incompressible materials </a:t>
                </a:r>
                <a14:m>
                  <m:oMath xmlns:m="http://schemas.openxmlformats.org/officeDocument/2006/math">
                    <m:r>
                      <a:rPr lang="en-US" altLang="ja-JP" sz="20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𝝂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≃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800" dirty="0">
                    <a:solidFill>
                      <a:srgbClr val="C00000"/>
                    </a:solidFill>
                  </a:rPr>
                  <a:t>.</a:t>
                </a:r>
              </a:p>
              <a:p>
                <a:r>
                  <a:rPr lang="en-US" altLang="ja-JP" sz="2800" dirty="0">
                    <a:solidFill>
                      <a:srgbClr val="000000"/>
                    </a:solidFill>
                  </a:rPr>
                  <a:t>Support </a:t>
                </a:r>
                <a:r>
                  <a:rPr lang="en-US" altLang="ja-JP" sz="2800" b="1" dirty="0">
                    <a:solidFill>
                      <a:srgbClr val="000000"/>
                    </a:solidFill>
                  </a:rPr>
                  <a:t>contact</a:t>
                </a:r>
                <a:r>
                  <a:rPr lang="en-US" altLang="ja-JP" sz="2800" dirty="0">
                    <a:solidFill>
                      <a:srgbClr val="000000"/>
                    </a:solidFill>
                  </a:rPr>
                  <a:t> problems.</a:t>
                </a:r>
              </a:p>
              <a:p>
                <a:pPr lvl="0"/>
                <a:r>
                  <a:rPr lang="en-US" altLang="ja-JP" sz="2800" dirty="0"/>
                  <a:t>Handle </a:t>
                </a:r>
                <a:r>
                  <a:rPr lang="en-US" altLang="ja-JP" sz="2800" b="1" dirty="0"/>
                  <a:t>auto re-meshing</a:t>
                </a:r>
                <a:r>
                  <a:rPr lang="en-US" altLang="ja-JP" sz="2800" dirty="0"/>
                  <a:t>.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539" t="-2006" r="-169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06" b="802"/>
          <a:stretch/>
        </p:blipFill>
        <p:spPr>
          <a:xfrm>
            <a:off x="791580" y="4432047"/>
            <a:ext cx="3420379" cy="196557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681028"/>
            <a:ext cx="3305175" cy="24003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0" y="673131"/>
            <a:ext cx="3474720" cy="209702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4" name="テキスト ボックス 13"/>
          <p:cNvSpPr txBox="1"/>
          <p:nvPr/>
        </p:nvSpPr>
        <p:spPr>
          <a:xfrm>
            <a:off x="7948347" y="2355267"/>
            <a:ext cx="119616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C00000"/>
                </a:solidFill>
              </a:rPr>
              <a:t>Rubber</a:t>
            </a:r>
            <a:endParaRPr kumimoji="1" lang="ja-JP" altLang="en-US" sz="2400" dirty="0">
              <a:solidFill>
                <a:srgbClr val="C0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489240" y="5356648"/>
            <a:ext cx="1963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C00000"/>
                </a:solidFill>
              </a:rPr>
              <a:t>P</a:t>
            </a:r>
            <a:r>
              <a:rPr kumimoji="1" lang="en-US" altLang="ja-JP" sz="2400" dirty="0">
                <a:solidFill>
                  <a:srgbClr val="C00000"/>
                </a:solidFill>
              </a:rPr>
              <a:t>lastic/Glass</a:t>
            </a:r>
            <a:endParaRPr kumimoji="1" lang="ja-JP" altLang="en-US" sz="2400" dirty="0">
              <a:solidFill>
                <a:srgbClr val="C0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439652" y="5301208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C00000"/>
                </a:solidFill>
              </a:rPr>
              <a:t>Metal</a:t>
            </a:r>
            <a:endParaRPr kumimoji="1" lang="ja-JP" alt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7260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600" dirty="0"/>
              <a:t>Bending of </a:t>
            </a:r>
            <a:r>
              <a:rPr kumimoji="1" lang="en-US" altLang="ja-JP" sz="3600" dirty="0" err="1"/>
              <a:t>Hyperelastic</a:t>
            </a:r>
            <a:r>
              <a:rPr kumimoji="1" lang="en-US" altLang="ja-JP" sz="3600" dirty="0"/>
              <a:t> Cantilever</a:t>
            </a:r>
            <a:endParaRPr kumimoji="1"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altLang="ja-JP" sz="2800" dirty="0"/>
                  <a:t>Neo-</a:t>
                </a:r>
                <a:r>
                  <a:rPr lang="en-US" altLang="ja-JP" sz="2800" dirty="0" err="1"/>
                  <a:t>Hookean</a:t>
                </a:r>
                <a:r>
                  <a:rPr lang="en-US" altLang="ja-JP" sz="2800" dirty="0"/>
                  <a:t> </a:t>
                </a:r>
                <a:r>
                  <a:rPr lang="en-US" altLang="ja-JP" sz="2800" dirty="0" err="1"/>
                  <a:t>hyperelastic</a:t>
                </a:r>
                <a:r>
                  <a:rPr lang="en-US" altLang="ja-JP" sz="2800" dirty="0">
                    <a:solidFill>
                      <a:srgbClr val="FF9900"/>
                    </a:solidFill>
                  </a:rPr>
                  <a:t> </a:t>
                </a:r>
                <a:r>
                  <a:rPr lang="en-US" altLang="ja-JP" sz="2800" dirty="0"/>
                  <a:t>material</a:t>
                </a:r>
              </a:p>
              <a:p>
                <a:r>
                  <a:rPr lang="en-US" altLang="ja-JP" sz="2800" dirty="0"/>
                  <a:t>Initial Poisson’s ratio: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0.49</m:t>
                    </m:r>
                  </m:oMath>
                </a14:m>
                <a:endParaRPr kumimoji="1" lang="en-US" altLang="ja-JP" sz="2800" dirty="0">
                  <a:solidFill>
                    <a:srgbClr val="C00000"/>
                  </a:solidFill>
                </a:endParaRPr>
              </a:p>
              <a:p>
                <a:r>
                  <a:rPr kumimoji="1" lang="en-US" altLang="ja-JP" sz="2800" dirty="0"/>
                  <a:t>Compared to </a:t>
                </a:r>
                <a:r>
                  <a:rPr kumimoji="1" lang="en-US" altLang="ja-JP" sz="2800" dirty="0">
                    <a:solidFill>
                      <a:srgbClr val="FF9900"/>
                    </a:solidFill>
                  </a:rPr>
                  <a:t>ABAQUS C3D10MH</a:t>
                </a:r>
                <a:r>
                  <a:rPr kumimoji="1" lang="en-US" altLang="ja-JP" sz="2800" dirty="0"/>
                  <a:t> (modified hybrid T10 element) with the same mesh.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539" t="-2006" r="-56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94" y="1124744"/>
            <a:ext cx="6919694" cy="212423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696236" y="2600908"/>
            <a:ext cx="13681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Dead Load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98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E3237A-F53E-41BC-828D-82DF71B70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Bending of </a:t>
            </a:r>
            <a:r>
              <a:rPr lang="en-US" altLang="ja-JP" dirty="0" err="1"/>
              <a:t>Hyperelastic</a:t>
            </a:r>
            <a:r>
              <a:rPr lang="en-US" altLang="ja-JP" dirty="0"/>
              <a:t> Cantilever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6A38E30-E188-4E2E-81D3-B8A905A42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the deflection disp. at the final state</a:t>
            </a:r>
            <a:endParaRPr kumimoji="1"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0FF1C74-2216-4AB2-8BFF-59504E1F37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FFAF60F-ADA2-4E27-A709-373EBA384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94090"/>
            <a:ext cx="3897630" cy="448056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3A17B50-BEFB-4F2C-95EE-C35650500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548" y="1012955"/>
            <a:ext cx="3805904" cy="4468273"/>
          </a:xfrm>
          <a:prstGeom prst="rect">
            <a:avLst/>
          </a:prstGeom>
        </p:spPr>
      </p:pic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8988C8E9-599A-440F-A748-C400330666A4}"/>
              </a:ext>
            </a:extLst>
          </p:cNvPr>
          <p:cNvSpPr/>
          <p:nvPr/>
        </p:nvSpPr>
        <p:spPr>
          <a:xfrm>
            <a:off x="984046" y="5632110"/>
            <a:ext cx="7164796" cy="569198"/>
          </a:xfrm>
          <a:prstGeom prst="roundRect">
            <a:avLst>
              <a:gd name="adj" fmla="val 239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</a:rPr>
              <a:t>No volumetric </a:t>
            </a:r>
            <a:r>
              <a:rPr lang="en-US" altLang="ja-JP" sz="2800" dirty="0">
                <a:solidFill>
                  <a:schemeClr val="tx1"/>
                </a:solidFill>
              </a:rPr>
              <a:t>l</a:t>
            </a:r>
            <a:r>
              <a:rPr kumimoji="1" lang="en-US" altLang="ja-JP" sz="2800" dirty="0">
                <a:solidFill>
                  <a:schemeClr val="tx1"/>
                </a:solidFill>
              </a:rPr>
              <a:t>ocking is observed.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E59D511-B4D7-439C-A131-6C210375C464}"/>
              </a:ext>
            </a:extLst>
          </p:cNvPr>
          <p:cNvSpPr txBox="1"/>
          <p:nvPr/>
        </p:nvSpPr>
        <p:spPr>
          <a:xfrm>
            <a:off x="1515394" y="3681028"/>
            <a:ext cx="13837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rgbClr val="FF9900"/>
                </a:solidFill>
              </a:rPr>
              <a:t>ABAQUS</a:t>
            </a:r>
            <a:br>
              <a:rPr kumimoji="1" lang="en-US" altLang="ja-JP" sz="2000" dirty="0">
                <a:solidFill>
                  <a:srgbClr val="FF9900"/>
                </a:solidFill>
              </a:rPr>
            </a:br>
            <a:r>
              <a:rPr kumimoji="1" lang="en-US" altLang="ja-JP" sz="2000" dirty="0">
                <a:solidFill>
                  <a:srgbClr val="FF9900"/>
                </a:solidFill>
              </a:rPr>
              <a:t>C3D10MH</a:t>
            </a:r>
            <a:endParaRPr kumimoji="1" lang="ja-JP" altLang="en-US" sz="2000" dirty="0">
              <a:solidFill>
                <a:srgbClr val="FF990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AEDCD8A-DAC6-4ECD-B1F0-5E181CF6A9C7}"/>
              </a:ext>
            </a:extLst>
          </p:cNvPr>
          <p:cNvSpPr txBox="1"/>
          <p:nvPr/>
        </p:nvSpPr>
        <p:spPr>
          <a:xfrm>
            <a:off x="5508104" y="3681028"/>
            <a:ext cx="18117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rgbClr val="FF0000"/>
                </a:solidFill>
              </a:rPr>
              <a:t>New Selective</a:t>
            </a:r>
            <a:br>
              <a:rPr kumimoji="1" lang="en-US" altLang="ja-JP" sz="2000" dirty="0">
                <a:solidFill>
                  <a:srgbClr val="FF0000"/>
                </a:solidFill>
              </a:rPr>
            </a:br>
            <a:r>
              <a:rPr kumimoji="1" lang="en-US" altLang="ja-JP" sz="2000" dirty="0">
                <a:solidFill>
                  <a:srgbClr val="FF0000"/>
                </a:solidFill>
              </a:rPr>
              <a:t>CS-FEM-T10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469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E3237A-F53E-41BC-828D-82DF71B70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Bending of </a:t>
            </a:r>
            <a:r>
              <a:rPr lang="en-US" altLang="ja-JP" dirty="0" err="1"/>
              <a:t>Hyperelastic</a:t>
            </a:r>
            <a:r>
              <a:rPr lang="en-US" altLang="ja-JP" dirty="0"/>
              <a:t> Cantilever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6A38E30-E188-4E2E-81D3-B8A905A42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the pressure dist. at the final state</a:t>
            </a:r>
            <a:endParaRPr kumimoji="1"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0FF1C74-2216-4AB2-8BFF-59504E1F37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FFC9B8-6DD6-4E4F-9C06-01F05A295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548" y="1040993"/>
            <a:ext cx="3805904" cy="446827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D3960F1-4939-4833-A139-7762AE1B8D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16732"/>
            <a:ext cx="3897630" cy="4480560"/>
          </a:xfrm>
          <a:prstGeom prst="rect">
            <a:avLst/>
          </a:prstGeom>
        </p:spPr>
      </p:pic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D48B11A5-DF8C-4834-9894-C879D6A96782}"/>
              </a:ext>
            </a:extLst>
          </p:cNvPr>
          <p:cNvSpPr/>
          <p:nvPr/>
        </p:nvSpPr>
        <p:spPr>
          <a:xfrm>
            <a:off x="984046" y="5481228"/>
            <a:ext cx="7164796" cy="888358"/>
          </a:xfrm>
          <a:prstGeom prst="roundRect">
            <a:avLst>
              <a:gd name="adj" fmla="val 239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</a:rPr>
              <a:t>Almost the same pressure distributions</a:t>
            </a:r>
            <a:br>
              <a:rPr kumimoji="1" lang="en-US" altLang="ja-JP" sz="2800" dirty="0">
                <a:solidFill>
                  <a:schemeClr val="tx1"/>
                </a:solidFill>
              </a:rPr>
            </a:br>
            <a:r>
              <a:rPr kumimoji="1" lang="en-US" altLang="ja-JP" sz="2800" dirty="0">
                <a:solidFill>
                  <a:schemeClr val="tx1"/>
                </a:solidFill>
              </a:rPr>
              <a:t>with no checkerboarding.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6E189A3-90EA-4BF8-9FDC-DC1CA022A128}"/>
              </a:ext>
            </a:extLst>
          </p:cNvPr>
          <p:cNvSpPr txBox="1"/>
          <p:nvPr/>
        </p:nvSpPr>
        <p:spPr>
          <a:xfrm>
            <a:off x="1515394" y="3681028"/>
            <a:ext cx="13837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rgbClr val="FF9900"/>
                </a:solidFill>
              </a:rPr>
              <a:t>ABAQUS</a:t>
            </a:r>
            <a:br>
              <a:rPr kumimoji="1" lang="en-US" altLang="ja-JP" sz="2000" dirty="0">
                <a:solidFill>
                  <a:srgbClr val="FF9900"/>
                </a:solidFill>
              </a:rPr>
            </a:br>
            <a:r>
              <a:rPr kumimoji="1" lang="en-US" altLang="ja-JP" sz="2000" dirty="0">
                <a:solidFill>
                  <a:srgbClr val="FF9900"/>
                </a:solidFill>
              </a:rPr>
              <a:t>C3D10MH</a:t>
            </a:r>
            <a:endParaRPr kumimoji="1" lang="ja-JP" altLang="en-US" sz="2000" dirty="0">
              <a:solidFill>
                <a:srgbClr val="FF990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A76DEC4-D660-4E1B-A90F-A44B9A120A73}"/>
              </a:ext>
            </a:extLst>
          </p:cNvPr>
          <p:cNvSpPr txBox="1"/>
          <p:nvPr/>
        </p:nvSpPr>
        <p:spPr>
          <a:xfrm>
            <a:off x="5508104" y="3681028"/>
            <a:ext cx="18117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rgbClr val="FF0000"/>
                </a:solidFill>
              </a:rPr>
              <a:t>New Selective</a:t>
            </a:r>
            <a:br>
              <a:rPr kumimoji="1" lang="en-US" altLang="ja-JP" sz="2000" dirty="0">
                <a:solidFill>
                  <a:srgbClr val="FF0000"/>
                </a:solidFill>
              </a:rPr>
            </a:br>
            <a:r>
              <a:rPr kumimoji="1" lang="en-US" altLang="ja-JP" sz="2000" dirty="0">
                <a:solidFill>
                  <a:srgbClr val="FF0000"/>
                </a:solidFill>
              </a:rPr>
              <a:t>CS-FEM-T10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4413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/>
              <a:t>Barreling of </a:t>
            </a:r>
            <a:r>
              <a:rPr lang="en-US" altLang="ja-JP" dirty="0" err="1"/>
              <a:t>Hyperelastic</a:t>
            </a:r>
            <a:r>
              <a:rPr lang="en-US" altLang="ja-JP" dirty="0"/>
              <a:t> Cylinder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 anchor="t"/>
              <a:lstStyle/>
              <a:p>
                <a:pPr marL="0" indent="0">
                  <a:buNone/>
                </a:pPr>
                <a:r>
                  <a:rPr lang="en-US" altLang="ja-JP" sz="28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5400" dirty="0"/>
              </a:p>
              <a:p>
                <a:r>
                  <a:rPr lang="en-US" altLang="ja-JP" sz="2800" dirty="0"/>
                  <a:t>Enforce </a:t>
                </a:r>
                <a:r>
                  <a:rPr lang="en-US" altLang="ja-JP" sz="2800" dirty="0">
                    <a:solidFill>
                      <a:srgbClr val="FF0000"/>
                    </a:solidFill>
                  </a:rPr>
                  <a:t>axial displacement </a:t>
                </a:r>
                <a:r>
                  <a:rPr lang="en-US" altLang="ja-JP" sz="2800" dirty="0"/>
                  <a:t>on the top face.</a:t>
                </a:r>
              </a:p>
              <a:p>
                <a:r>
                  <a:rPr lang="en-US" altLang="ja-JP" sz="2800" dirty="0"/>
                  <a:t>Neo-</a:t>
                </a:r>
                <a:r>
                  <a:rPr lang="en-US" altLang="ja-JP" sz="2800" dirty="0" err="1"/>
                  <a:t>Hookean</a:t>
                </a:r>
                <a:r>
                  <a:rPr lang="en-US" altLang="ja-JP" sz="2800" dirty="0"/>
                  <a:t> body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8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0.49</m:t>
                    </m:r>
                  </m:oMath>
                </a14:m>
                <a:r>
                  <a:rPr lang="ja-JP" altLang="en-US" sz="2800" dirty="0"/>
                  <a:t>．</a:t>
                </a:r>
                <a:endParaRPr lang="en-US" altLang="ja-JP" sz="2800" dirty="0"/>
              </a:p>
              <a:p>
                <a:r>
                  <a:rPr lang="en-US" altLang="ja-JP" sz="2800" dirty="0"/>
                  <a:t>Compare results with ABAQUS T10 hybrid elements </a:t>
                </a:r>
                <a:r>
                  <a:rPr lang="en-US" altLang="ja-JP" sz="2400" dirty="0"/>
                  <a:t>(C3D10H, C3D10MH, C3D10HS) </a:t>
                </a:r>
                <a:r>
                  <a:rPr lang="en-US" altLang="ja-JP" sz="2800" dirty="0"/>
                  <a:t>using the same mesh.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539" t="-2006" r="-3103" b="-3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" b="1"/>
          <a:stretch/>
        </p:blipFill>
        <p:spPr>
          <a:xfrm>
            <a:off x="2627784" y="656692"/>
            <a:ext cx="4212468" cy="370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616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Barreling of </a:t>
            </a:r>
            <a:r>
              <a:rPr lang="en-US" altLang="ja-JP" dirty="0" err="1"/>
              <a:t>Hyperelastic</a:t>
            </a:r>
            <a:r>
              <a:rPr lang="en-US" altLang="ja-JP" dirty="0"/>
              <a:t> Cylinder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Animation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stress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ja-JP" sz="2400" b="1" i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ABAQUS</a:t>
            </a:r>
            <a:br>
              <a:rPr lang="en-US" altLang="ja-JP" sz="2400" b="1" i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C3D10MH</a:t>
            </a: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kumimoji="1" lang="ja-JP" altLang="en-US" sz="2400" b="1" i="1" u="sng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09878" y="2960948"/>
            <a:ext cx="1750800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Convergence</a:t>
            </a:r>
            <a:br>
              <a:rPr lang="en-US" altLang="ja-JP" sz="2000" dirty="0"/>
            </a:br>
            <a:r>
              <a:rPr lang="en-US" altLang="ja-JP" sz="2000" dirty="0"/>
              <a:t>failure at </a:t>
            </a:r>
            <a:r>
              <a:rPr lang="en-US" altLang="ja-JP" sz="2000" b="1" u="sng" dirty="0"/>
              <a:t>24%</a:t>
            </a:r>
            <a:br>
              <a:rPr lang="en-US" altLang="ja-JP" sz="2000" dirty="0"/>
            </a:br>
            <a:r>
              <a:rPr lang="en-US" altLang="ja-JP" sz="2000" dirty="0"/>
              <a:t>compression</a:t>
            </a:r>
            <a:endParaRPr kumimoji="1" lang="ja-JP" altLang="en-US" sz="2000" dirty="0"/>
          </a:p>
        </p:txBody>
      </p:sp>
      <p:pic>
        <p:nvPicPr>
          <p:cNvPr id="5" name="mis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9732" y="657225"/>
            <a:ext cx="5711167" cy="57404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16125" y="4425213"/>
            <a:ext cx="1938307" cy="1938992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Unnaturally</a:t>
            </a:r>
            <a:br>
              <a:rPr lang="en-US" altLang="ja-JP" sz="2000" dirty="0"/>
            </a:br>
            <a:r>
              <a:rPr lang="en-US" altLang="ja-JP" sz="2000" dirty="0"/>
              <a:t>oscillating</a:t>
            </a:r>
            <a:br>
              <a:rPr lang="en-US" altLang="ja-JP" sz="2000" dirty="0"/>
            </a:br>
            <a:r>
              <a:rPr lang="en-US" altLang="ja-JP" sz="2000" dirty="0"/>
              <a:t>distributions</a:t>
            </a:r>
            <a:br>
              <a:rPr lang="en-US" altLang="ja-JP" sz="2000" dirty="0"/>
            </a:br>
            <a:r>
              <a:rPr lang="en-US" altLang="ja-JP" sz="2000" dirty="0"/>
              <a:t>are obtained</a:t>
            </a:r>
            <a:br>
              <a:rPr lang="en-US" altLang="ja-JP" sz="2000" dirty="0"/>
            </a:br>
            <a:r>
              <a:rPr lang="en-US" altLang="ja-JP" sz="2000" dirty="0"/>
              <a:t>around</a:t>
            </a:r>
            <a:br>
              <a:rPr lang="en-US" altLang="ja-JP" sz="2000" dirty="0"/>
            </a:br>
            <a:r>
              <a:rPr lang="en-US" altLang="ja-JP" sz="2000" dirty="0"/>
              <a:t>the rim.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89018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Barreling of </a:t>
            </a:r>
            <a:r>
              <a:rPr lang="en-US" altLang="ja-JP" dirty="0" err="1"/>
              <a:t>Hyperelastic</a:t>
            </a:r>
            <a:r>
              <a:rPr lang="en-US" altLang="ja-JP" dirty="0"/>
              <a:t> Cylinder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Animation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stress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ja-JP" sz="2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Selective</a:t>
            </a:r>
            <a:br>
              <a:rPr lang="en-US" altLang="ja-JP" sz="2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CS-FEM-T10</a:t>
            </a:r>
            <a:r>
              <a:rPr lang="en-US" altLang="ja-JP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kumimoji="1" lang="ja-JP" altLang="en-US" sz="2400" b="1" i="1" u="sng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6934" y="3002923"/>
            <a:ext cx="1750800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Convergence</a:t>
            </a:r>
            <a:br>
              <a:rPr lang="en-US" altLang="ja-JP" sz="2000" dirty="0"/>
            </a:br>
            <a:r>
              <a:rPr lang="en-US" altLang="ja-JP" sz="2000" dirty="0"/>
              <a:t>failure at </a:t>
            </a:r>
            <a:r>
              <a:rPr lang="en-US" altLang="ja-JP" sz="2000" b="1" u="sng" dirty="0"/>
              <a:t>43%</a:t>
            </a:r>
            <a:br>
              <a:rPr lang="en-US" altLang="ja-JP" sz="2000" dirty="0"/>
            </a:br>
            <a:r>
              <a:rPr lang="en-US" altLang="ja-JP" sz="2000" dirty="0"/>
              <a:t>compression</a:t>
            </a:r>
            <a:endParaRPr kumimoji="1" lang="ja-JP" altLang="en-US" sz="2000" dirty="0"/>
          </a:p>
        </p:txBody>
      </p:sp>
      <p:pic>
        <p:nvPicPr>
          <p:cNvPr id="7" name="cylinder2-c36-m">
            <a:hlinkClick r:id="" action="ppaction://media"/>
            <a:extLst>
              <a:ext uri="{FF2B5EF4-FFF2-40B4-BE49-F238E27FC236}">
                <a16:creationId xmlns:a16="http://schemas.microsoft.com/office/drawing/2014/main" id="{39CD9716-E5D8-4D3B-A494-EE0656C75D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1720" y="657225"/>
            <a:ext cx="6019448" cy="574040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7118138" y="657224"/>
            <a:ext cx="1938307" cy="16312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Smooth</a:t>
            </a:r>
            <a:br>
              <a:rPr lang="en-US" altLang="ja-JP" sz="2000" dirty="0"/>
            </a:br>
            <a:r>
              <a:rPr lang="en-US" altLang="ja-JP" sz="2000" dirty="0"/>
              <a:t>distributions</a:t>
            </a:r>
          </a:p>
          <a:p>
            <a:pPr algn="ctr"/>
            <a:r>
              <a:rPr lang="en-US" altLang="ja-JP" sz="2000" dirty="0"/>
              <a:t>are obtained</a:t>
            </a:r>
            <a:br>
              <a:rPr lang="en-US" altLang="ja-JP" sz="2000" dirty="0"/>
            </a:br>
            <a:r>
              <a:rPr lang="en-US" altLang="ja-JP" sz="2000" dirty="0"/>
              <a:t>except around</a:t>
            </a:r>
            <a:br>
              <a:rPr lang="en-US" altLang="ja-JP" sz="2000" dirty="0"/>
            </a:br>
            <a:r>
              <a:rPr lang="en-US" altLang="ja-JP" sz="2000" dirty="0"/>
              <a:t>the rim.</a:t>
            </a:r>
            <a:endParaRPr kumimoji="1" lang="ja-JP" altLang="en-US" sz="20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FF3BB38-9D82-400F-8B5E-DB22CE5B99AB}"/>
              </a:ext>
            </a:extLst>
          </p:cNvPr>
          <p:cNvSpPr txBox="1"/>
          <p:nvPr/>
        </p:nvSpPr>
        <p:spPr>
          <a:xfrm>
            <a:off x="176320" y="4303856"/>
            <a:ext cx="1552028" cy="1938992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FF0000"/>
                </a:solidFill>
              </a:rPr>
              <a:t>The present</a:t>
            </a:r>
            <a:br>
              <a:rPr lang="en-US" altLang="ja-JP" sz="2000" dirty="0">
                <a:solidFill>
                  <a:srgbClr val="FF0000"/>
                </a:solidFill>
              </a:rPr>
            </a:br>
            <a:r>
              <a:rPr lang="en-US" altLang="ja-JP" sz="2000" dirty="0">
                <a:solidFill>
                  <a:srgbClr val="FF0000"/>
                </a:solidFill>
              </a:rPr>
              <a:t>element</a:t>
            </a:r>
            <a:br>
              <a:rPr lang="en-US" altLang="ja-JP" sz="2000" dirty="0">
                <a:solidFill>
                  <a:srgbClr val="008000"/>
                </a:solidFill>
              </a:rPr>
            </a:br>
            <a:r>
              <a:rPr lang="en-US" altLang="ja-JP" sz="2000" dirty="0"/>
              <a:t>is more</a:t>
            </a:r>
            <a:br>
              <a:rPr lang="en-US" altLang="ja-JP" sz="2000" dirty="0"/>
            </a:br>
            <a:r>
              <a:rPr lang="en-US" altLang="ja-JP" sz="2000" b="1" dirty="0"/>
              <a:t>robust </a:t>
            </a:r>
            <a:r>
              <a:rPr lang="en-US" altLang="ja-JP" sz="2000" dirty="0"/>
              <a:t>than</a:t>
            </a:r>
            <a:br>
              <a:rPr lang="en-US" altLang="ja-JP" sz="2000" dirty="0"/>
            </a:br>
            <a:r>
              <a:rPr lang="en-US" altLang="ja-JP" sz="2000" dirty="0">
                <a:solidFill>
                  <a:srgbClr val="FF9900"/>
                </a:solidFill>
              </a:rPr>
              <a:t>ABAQUS</a:t>
            </a:r>
            <a:br>
              <a:rPr lang="en-US" altLang="ja-JP" sz="2000" dirty="0">
                <a:solidFill>
                  <a:srgbClr val="FF9900"/>
                </a:solidFill>
              </a:rPr>
            </a:br>
            <a:r>
              <a:rPr lang="en-US" altLang="ja-JP" sz="2000" dirty="0">
                <a:solidFill>
                  <a:srgbClr val="FF9900"/>
                </a:solidFill>
              </a:rPr>
              <a:t>C3D10MH</a:t>
            </a:r>
            <a:endParaRPr kumimoji="1" lang="ja-JP" altLang="en-US" sz="2000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43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Barreling of </a:t>
            </a:r>
            <a:r>
              <a:rPr lang="en-US" altLang="ja-JP" dirty="0" err="1"/>
              <a:t>Hyperelastic</a:t>
            </a:r>
            <a:r>
              <a:rPr lang="en-US" altLang="ja-JP" dirty="0"/>
              <a:t> Cylinder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Mises stress </a:t>
            </a:r>
            <a:r>
              <a:rPr kumimoji="1"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</a:t>
            </a: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24% comp.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91694" y="4288912"/>
            <a:ext cx="18117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FF0000"/>
                </a:solidFill>
              </a:rPr>
              <a:t>New Selective</a:t>
            </a:r>
            <a:br>
              <a:rPr lang="en-US" altLang="ja-JP" sz="2000" dirty="0">
                <a:solidFill>
                  <a:srgbClr val="FF0000"/>
                </a:solidFill>
              </a:rPr>
            </a:br>
            <a:r>
              <a:rPr lang="en-US" altLang="ja-JP" sz="2000" dirty="0">
                <a:solidFill>
                  <a:srgbClr val="FF0000"/>
                </a:solidFill>
              </a:rPr>
              <a:t>CS-FEM-T10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996268" y="4288912"/>
            <a:ext cx="13837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FF9900"/>
                </a:solidFill>
              </a:rPr>
              <a:t>ABAQUS</a:t>
            </a:r>
            <a:br>
              <a:rPr lang="en-US" altLang="ja-JP" sz="2000" dirty="0">
                <a:solidFill>
                  <a:srgbClr val="FF9900"/>
                </a:solidFill>
              </a:rPr>
            </a:br>
            <a:r>
              <a:rPr lang="en-US" altLang="ja-JP" sz="2000" dirty="0">
                <a:solidFill>
                  <a:srgbClr val="FF9900"/>
                </a:solidFill>
              </a:rPr>
              <a:t>C3D10MH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231368" y="4288912"/>
            <a:ext cx="13420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ABAQUS</a:t>
            </a:r>
            <a:br>
              <a:rPr lang="en-US" altLang="ja-JP" sz="2000" dirty="0"/>
            </a:br>
            <a:r>
              <a:rPr lang="en-US" altLang="ja-JP" sz="2000" dirty="0"/>
              <a:t>C3D10HS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828140" y="4288912"/>
            <a:ext cx="1255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ABAQUS</a:t>
            </a:r>
            <a:br>
              <a:rPr lang="en-US" altLang="ja-JP" sz="2000" dirty="0"/>
            </a:br>
            <a:r>
              <a:rPr lang="en-US" altLang="ja-JP" sz="2000" dirty="0"/>
              <a:t>C3D10H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" y="1277488"/>
            <a:ext cx="2396109" cy="301142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" r="7595"/>
          <a:stretch/>
        </p:blipFill>
        <p:spPr>
          <a:xfrm>
            <a:off x="2339752" y="1273884"/>
            <a:ext cx="2232248" cy="294729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" r="7595"/>
          <a:stretch/>
        </p:blipFill>
        <p:spPr>
          <a:xfrm>
            <a:off x="4572000" y="1268760"/>
            <a:ext cx="2232248" cy="294729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r="7284"/>
          <a:stretch/>
        </p:blipFill>
        <p:spPr>
          <a:xfrm>
            <a:off x="6784253" y="1277262"/>
            <a:ext cx="2236267" cy="2947295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1297207" y="5228802"/>
            <a:ext cx="6535764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All results are similar to each other</a:t>
            </a:r>
            <a:br>
              <a:rPr kumimoji="1" lang="en-US" altLang="ja-JP" sz="2400" dirty="0"/>
            </a:br>
            <a:r>
              <a:rPr kumimoji="1" lang="en-US" altLang="ja-JP" sz="2400" dirty="0"/>
              <a:t>except around the rim having stress singularity.</a:t>
            </a:r>
          </a:p>
        </p:txBody>
      </p:sp>
    </p:spTree>
    <p:extLst>
      <p:ext uri="{BB962C8B-B14F-4D97-AF65-F5344CB8AC3E}">
        <p14:creationId xmlns:p14="http://schemas.microsoft.com/office/powerpoint/2010/main" val="32774132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Barreling of </a:t>
            </a:r>
            <a:r>
              <a:rPr lang="en-US" altLang="ja-JP" dirty="0" err="1"/>
              <a:t>Hyperelastic</a:t>
            </a:r>
            <a:r>
              <a:rPr lang="en-US" altLang="ja-JP" dirty="0"/>
              <a:t> Cylinder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pressure </a:t>
            </a:r>
            <a:r>
              <a:rPr kumimoji="1"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</a:t>
            </a: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24% comp.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91691" y="4288912"/>
            <a:ext cx="18117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rgbClr val="FF0000"/>
                </a:solidFill>
              </a:rPr>
              <a:t>New Selective</a:t>
            </a:r>
            <a:br>
              <a:rPr kumimoji="1" lang="en-US" altLang="ja-JP" sz="2000" dirty="0">
                <a:solidFill>
                  <a:srgbClr val="FF0000"/>
                </a:solidFill>
              </a:rPr>
            </a:br>
            <a:r>
              <a:rPr kumimoji="1" lang="en-US" altLang="ja-JP" sz="2000" dirty="0">
                <a:solidFill>
                  <a:srgbClr val="FF0000"/>
                </a:solidFill>
              </a:rPr>
              <a:t>CS-FEM-T10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996268" y="4288912"/>
            <a:ext cx="13837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FF9900"/>
                </a:solidFill>
              </a:rPr>
              <a:t>ABAQUS</a:t>
            </a:r>
            <a:br>
              <a:rPr lang="en-US" altLang="ja-JP" sz="2000" dirty="0">
                <a:solidFill>
                  <a:srgbClr val="FF9900"/>
                </a:solidFill>
              </a:rPr>
            </a:br>
            <a:r>
              <a:rPr lang="en-US" altLang="ja-JP" sz="2000" dirty="0">
                <a:solidFill>
                  <a:srgbClr val="FF9900"/>
                </a:solidFill>
              </a:rPr>
              <a:t>C3D10MH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231368" y="4288912"/>
            <a:ext cx="13420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ABAQUS</a:t>
            </a:r>
            <a:br>
              <a:rPr lang="en-US" altLang="ja-JP" sz="2000" dirty="0"/>
            </a:br>
            <a:r>
              <a:rPr lang="en-US" altLang="ja-JP" sz="2000" dirty="0"/>
              <a:t>C3D10HS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828140" y="4288912"/>
            <a:ext cx="1255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ABAQUS</a:t>
            </a:r>
            <a:br>
              <a:rPr lang="en-US" altLang="ja-JP" sz="2000" dirty="0"/>
            </a:br>
            <a:r>
              <a:rPr lang="en-US" altLang="ja-JP" sz="2000" dirty="0"/>
              <a:t>C3D10H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1672"/>
            <a:ext cx="2396109" cy="3011424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" r="7352"/>
          <a:stretch/>
        </p:blipFill>
        <p:spPr>
          <a:xfrm>
            <a:off x="2323894" y="1281672"/>
            <a:ext cx="2232248" cy="2947295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" r="8464"/>
          <a:stretch/>
        </p:blipFill>
        <p:spPr>
          <a:xfrm>
            <a:off x="4556142" y="1294356"/>
            <a:ext cx="2196244" cy="2947295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r="7088"/>
          <a:stretch/>
        </p:blipFill>
        <p:spPr>
          <a:xfrm>
            <a:off x="6752386" y="1300440"/>
            <a:ext cx="2232248" cy="2947295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1297207" y="5228802"/>
            <a:ext cx="6535764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All results are similar to each other</a:t>
            </a:r>
            <a:br>
              <a:rPr kumimoji="1" lang="en-US" altLang="ja-JP" sz="2400" dirty="0"/>
            </a:br>
            <a:r>
              <a:rPr kumimoji="1" lang="en-US" altLang="ja-JP" sz="2400" dirty="0"/>
              <a:t>except around the rim having stress singularity.</a:t>
            </a:r>
          </a:p>
        </p:txBody>
      </p:sp>
    </p:spTree>
    <p:extLst>
      <p:ext uri="{BB962C8B-B14F-4D97-AF65-F5344CB8AC3E}">
        <p14:creationId xmlns:p14="http://schemas.microsoft.com/office/powerpoint/2010/main" val="9160672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Barreling of </a:t>
            </a:r>
            <a:r>
              <a:rPr lang="en-US" altLang="ja-JP" dirty="0" err="1"/>
              <a:t>Hyperelastic</a:t>
            </a:r>
            <a:r>
              <a:rPr lang="en-US" altLang="ja-JP" dirty="0"/>
              <a:t> Cylinder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nodal reaction force </a:t>
            </a:r>
            <a:r>
              <a:rPr kumimoji="1"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</a:t>
            </a: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24% comp.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91691" y="4288912"/>
            <a:ext cx="18117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FF0000"/>
                </a:solidFill>
              </a:rPr>
              <a:t>New Selective</a:t>
            </a:r>
            <a:br>
              <a:rPr lang="en-US" altLang="ja-JP" sz="2000" dirty="0">
                <a:solidFill>
                  <a:srgbClr val="FF0000"/>
                </a:solidFill>
              </a:rPr>
            </a:br>
            <a:r>
              <a:rPr lang="en-US" altLang="ja-JP" sz="2000" dirty="0">
                <a:solidFill>
                  <a:srgbClr val="FF0000"/>
                </a:solidFill>
              </a:rPr>
              <a:t>CS-FEM-T10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996268" y="4288912"/>
            <a:ext cx="13837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FF9900"/>
                </a:solidFill>
              </a:rPr>
              <a:t>ABAQUS</a:t>
            </a:r>
            <a:br>
              <a:rPr lang="en-US" altLang="ja-JP" sz="2000" dirty="0">
                <a:solidFill>
                  <a:srgbClr val="FF9900"/>
                </a:solidFill>
              </a:rPr>
            </a:br>
            <a:r>
              <a:rPr lang="en-US" altLang="ja-JP" sz="2000" dirty="0">
                <a:solidFill>
                  <a:srgbClr val="FF9900"/>
                </a:solidFill>
              </a:rPr>
              <a:t>C3D10MH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231368" y="4288912"/>
            <a:ext cx="13420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ABAQUS</a:t>
            </a:r>
            <a:br>
              <a:rPr lang="en-US" altLang="ja-JP" sz="2000" dirty="0"/>
            </a:br>
            <a:r>
              <a:rPr lang="en-US" altLang="ja-JP" sz="2000" dirty="0"/>
              <a:t>C3D10HS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828140" y="4288912"/>
            <a:ext cx="1255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ABAQUS</a:t>
            </a:r>
            <a:br>
              <a:rPr lang="en-US" altLang="ja-JP" sz="2000" dirty="0"/>
            </a:br>
            <a:r>
              <a:rPr lang="en-US" altLang="ja-JP" sz="2000" dirty="0"/>
              <a:t>C3D10H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118742" y="5228802"/>
            <a:ext cx="4892686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ABAQUS C3D10H and C3D10HS </a:t>
            </a:r>
            <a:br>
              <a:rPr kumimoji="1" lang="en-US" altLang="ja-JP" sz="2400" dirty="0"/>
            </a:br>
            <a:r>
              <a:rPr kumimoji="1" lang="en-US" altLang="ja-JP" sz="2400" dirty="0"/>
              <a:t>suffer from nodal force oscillation.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5" y="1808820"/>
            <a:ext cx="2268000" cy="225714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265" y="1879034"/>
            <a:ext cx="2268000" cy="221295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651" y="1856936"/>
            <a:ext cx="2268000" cy="2212951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080" y="1856936"/>
            <a:ext cx="2268000" cy="221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2665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Compression of </a:t>
            </a:r>
            <a:r>
              <a:rPr lang="en-US" altLang="ja-JP" dirty="0" err="1"/>
              <a:t>Hyperelastic</a:t>
            </a:r>
            <a:r>
              <a:rPr lang="en-US" altLang="ja-JP" dirty="0"/>
              <a:t> Block</a:t>
            </a:r>
            <a:endParaRPr kumimoji="1"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 anchor="t"/>
              <a:lstStyle/>
              <a:p>
                <a:pPr marL="0" indent="0">
                  <a:buNone/>
                </a:pP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4800" b="0" dirty="0"/>
              </a:p>
              <a:p>
                <a:r>
                  <a:rPr lang="en-US" altLang="ja-JP" sz="2800" b="0" dirty="0" err="1"/>
                  <a:t>Arruda</a:t>
                </a:r>
                <a:r>
                  <a:rPr lang="en-US" altLang="ja-JP" sz="2800" b="0" dirty="0"/>
                  <a:t>-Boyce </a:t>
                </a:r>
                <a:r>
                  <a:rPr lang="en-US" altLang="ja-JP" sz="2800" dirty="0" err="1"/>
                  <a:t>h</a:t>
                </a:r>
                <a:r>
                  <a:rPr lang="en-US" altLang="ja-JP" sz="2800" b="0" dirty="0" err="1"/>
                  <a:t>yperelastic</a:t>
                </a:r>
                <a:r>
                  <a:rPr lang="en-US" altLang="ja-JP" sz="2800" b="0" dirty="0"/>
                  <a:t> </a:t>
                </a:r>
                <a:r>
                  <a:rPr lang="en-US" altLang="ja-JP" sz="2800" dirty="0"/>
                  <a:t>m</a:t>
                </a:r>
                <a:r>
                  <a:rPr lang="en-US" altLang="ja-JP" sz="2800" b="0" dirty="0"/>
                  <a:t>aterial </a:t>
                </a:r>
                <a:r>
                  <a:rPr lang="en-US" altLang="ja-JP" sz="28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0.499</m:t>
                    </m:r>
                  </m:oMath>
                </a14:m>
                <a:r>
                  <a:rPr lang="en-US" altLang="ja-JP" sz="2800" dirty="0"/>
                  <a:t>).</a:t>
                </a:r>
              </a:p>
              <a:p>
                <a:r>
                  <a:rPr lang="en-US" altLang="ja-JP" sz="2800" dirty="0"/>
                  <a:t>Applying pressure on ¼ of the top face.</a:t>
                </a:r>
              </a:p>
              <a:p>
                <a:r>
                  <a:rPr lang="en-US" altLang="ja-JP" sz="2800" dirty="0"/>
                  <a:t>Compared to </a:t>
                </a:r>
                <a:r>
                  <a:rPr lang="en-US" altLang="ja-JP" sz="2800" dirty="0">
                    <a:solidFill>
                      <a:srgbClr val="FF9900"/>
                    </a:solidFill>
                  </a:rPr>
                  <a:t>ABAQUS C3D10MH </a:t>
                </a:r>
                <a:r>
                  <a:rPr lang="en-US" altLang="ja-JP" sz="2800" dirty="0"/>
                  <a:t>with the same unstructured T10 mesh.</a:t>
                </a:r>
              </a:p>
              <a:p>
                <a:endParaRPr lang="en-US" altLang="ja-JP" sz="2800" dirty="0"/>
              </a:p>
            </p:txBody>
          </p:sp>
        </mc:Choice>
        <mc:Fallback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539" t="-2006" b="-47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2159733" y="657225"/>
            <a:ext cx="5076563" cy="3995911"/>
            <a:chOff x="2113145" y="664575"/>
            <a:chExt cx="4906598" cy="3671875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3145" y="664575"/>
              <a:ext cx="4906598" cy="3671875"/>
            </a:xfrm>
            <a:prstGeom prst="rect">
              <a:avLst/>
            </a:prstGeom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5652119" y="1187460"/>
              <a:ext cx="111612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>
                  <a:solidFill>
                    <a:srgbClr val="FF0000"/>
                  </a:solidFill>
                </a:rPr>
                <a:t>Load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9643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Issues</a:t>
            </a:r>
            <a:endParaRPr kumimoji="1" lang="ja-JP" altLang="en-US" dirty="0"/>
          </a:p>
        </p:txBody>
      </p:sp>
      <p:sp>
        <p:nvSpPr>
          <p:cNvPr id="11" name="コンテンツ プレースホルダー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spcBef>
                <a:spcPts val="200"/>
              </a:spcBef>
              <a:buNone/>
            </a:pPr>
            <a:r>
              <a:rPr kumimoji="1" lang="en-US" altLang="ja-JP" sz="2800" dirty="0"/>
              <a:t>Conventional </a:t>
            </a:r>
            <a:r>
              <a:rPr kumimoji="1" lang="en-US" altLang="ja-JP" sz="2800" dirty="0">
                <a:solidFill>
                  <a:srgbClr val="008000"/>
                </a:solidFill>
              </a:rPr>
              <a:t>tetrahedral (T4/T10)</a:t>
            </a:r>
            <a:r>
              <a:rPr kumimoji="1" lang="en-US" altLang="ja-JP" sz="2800" dirty="0"/>
              <a:t> FE formulations</a:t>
            </a:r>
            <a:br>
              <a:rPr kumimoji="1" lang="en-US" altLang="ja-JP" sz="2800" dirty="0"/>
            </a:br>
            <a:r>
              <a:rPr kumimoji="1" lang="en-US" altLang="ja-JP" sz="2800" dirty="0"/>
              <a:t>still have issues in accuracy or stability</a:t>
            </a:r>
            <a:br>
              <a:rPr kumimoji="1" lang="en-US" altLang="ja-JP" sz="2800" dirty="0"/>
            </a:br>
            <a:r>
              <a:rPr kumimoji="1" lang="en-US" altLang="ja-JP" sz="2800" dirty="0"/>
              <a:t>especially in </a:t>
            </a:r>
            <a:r>
              <a:rPr kumimoji="1" lang="en-US" altLang="ja-JP" sz="2800" dirty="0">
                <a:solidFill>
                  <a:srgbClr val="C00000"/>
                </a:solidFill>
              </a:rPr>
              <a:t>nearly incompressible </a:t>
            </a:r>
            <a:r>
              <a:rPr kumimoji="1" lang="en-US" altLang="ja-JP" sz="2800" dirty="0"/>
              <a:t>cases.</a:t>
            </a:r>
            <a:r>
              <a:rPr kumimoji="1" lang="ja-JP" altLang="en-US" sz="2800" dirty="0">
                <a:solidFill>
                  <a:srgbClr val="C00000"/>
                </a:solidFill>
              </a:rPr>
              <a:t> </a:t>
            </a:r>
            <a:endParaRPr kumimoji="1" lang="en-US" altLang="ja-JP" sz="2800" dirty="0">
              <a:solidFill>
                <a:srgbClr val="C00000"/>
              </a:solidFill>
            </a:endParaRPr>
          </a:p>
          <a:p>
            <a:pPr>
              <a:spcBef>
                <a:spcPts val="200"/>
              </a:spcBef>
            </a:pPr>
            <a:r>
              <a:rPr lang="en-US" altLang="ja-JP" sz="2400" dirty="0">
                <a:solidFill>
                  <a:srgbClr val="000000"/>
                </a:solidFill>
              </a:rPr>
              <a:t>2</a:t>
            </a:r>
            <a:r>
              <a:rPr lang="en-US" altLang="ja-JP" sz="2400" baseline="30000" dirty="0">
                <a:solidFill>
                  <a:srgbClr val="000000"/>
                </a:solidFill>
              </a:rPr>
              <a:t>nd</a:t>
            </a:r>
            <a:r>
              <a:rPr lang="en-US" altLang="ja-JP" sz="2400" dirty="0">
                <a:solidFill>
                  <a:srgbClr val="000000"/>
                </a:solidFill>
              </a:rPr>
              <a:t> or higher order elements:</a:t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>
                <a:solidFill>
                  <a:srgbClr val="000000"/>
                </a:solidFill>
              </a:rPr>
              <a:t>Volumetric locking.</a:t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     Accuracy loss in large strain due to intermediate nodes.</a:t>
            </a:r>
          </a:p>
          <a:p>
            <a:pPr lvl="0">
              <a:spcBef>
                <a:spcPts val="200"/>
              </a:spcBef>
            </a:pPr>
            <a:r>
              <a:rPr lang="en-US" altLang="ja-JP" sz="2400" dirty="0">
                <a:solidFill>
                  <a:srgbClr val="000000"/>
                </a:solidFill>
              </a:rPr>
              <a:t>B-bar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>
                <a:solidFill>
                  <a:srgbClr val="000000"/>
                </a:solidFill>
              </a:rPr>
              <a:t>method, F-bar method, Selective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>
                <a:solidFill>
                  <a:srgbClr val="000000"/>
                </a:solidFill>
              </a:rPr>
              <a:t>reduced integration:</a:t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en-US" altLang="ja-JP" sz="2400" dirty="0">
                <a:solidFill>
                  <a:srgbClr val="000000"/>
                </a:solidFill>
              </a:rPr>
              <a:t> Not applicable to tetrahedral element directly.</a:t>
            </a:r>
          </a:p>
          <a:p>
            <a:pPr lvl="0">
              <a:spcBef>
                <a:spcPts val="200"/>
              </a:spcBef>
            </a:pPr>
            <a:r>
              <a:rPr lang="en-US" altLang="ja-JP" sz="2400" dirty="0">
                <a:solidFill>
                  <a:srgbClr val="000000"/>
                </a:solidFill>
              </a:rPr>
              <a:t>F-bar-Patch method:</a:t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 </a:t>
            </a:r>
            <a:r>
              <a:rPr lang="en-US" altLang="ja-JP" sz="2400" dirty="0">
                <a:solidFill>
                  <a:srgbClr val="000000"/>
                </a:solidFill>
              </a:rPr>
              <a:t>Difficulty in building good-quality patches.</a:t>
            </a:r>
          </a:p>
          <a:p>
            <a:pPr>
              <a:spcBef>
                <a:spcPts val="200"/>
              </a:spcBef>
            </a:pPr>
            <a:r>
              <a:rPr lang="en-US" altLang="ja-JP" sz="2400" b="1" u="sng" dirty="0">
                <a:solidFill>
                  <a:srgbClr val="000000"/>
                </a:solidFill>
              </a:rPr>
              <a:t>u/p mixed (hybrid) method:</a:t>
            </a:r>
            <a:br>
              <a:rPr lang="en-US" altLang="ja-JP" sz="2400" b="1" u="sng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(e.g., ABAQUS/Standard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en-US" altLang="ja-JP" sz="2400" b="1" dirty="0"/>
              <a:t>C3D4H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>
                <a:solidFill>
                  <a:srgbClr val="000000"/>
                </a:solidFill>
              </a:rPr>
              <a:t>and </a:t>
            </a:r>
            <a:r>
              <a:rPr lang="en-US" altLang="ja-JP" sz="2400" b="1" dirty="0">
                <a:solidFill>
                  <a:srgbClr val="FF9900"/>
                </a:solidFill>
              </a:rPr>
              <a:t>C3D10MH</a:t>
            </a:r>
            <a:r>
              <a:rPr lang="en-US" altLang="ja-JP" sz="2400" dirty="0">
                <a:solidFill>
                  <a:srgbClr val="000000"/>
                </a:solidFill>
              </a:rPr>
              <a:t>)</a:t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>
                <a:solidFill>
                  <a:srgbClr val="000000"/>
                </a:solidFill>
              </a:rPr>
              <a:t>Pressure </a:t>
            </a:r>
            <a:r>
              <a:rPr lang="en-US" altLang="ja-JP" sz="2400" dirty="0" err="1">
                <a:solidFill>
                  <a:srgbClr val="000000"/>
                </a:solidFill>
              </a:rPr>
              <a:t>checkerboarding</a:t>
            </a:r>
            <a:r>
              <a:rPr lang="en-US" altLang="ja-JP" sz="2400" dirty="0">
                <a:solidFill>
                  <a:srgbClr val="000000"/>
                </a:solidFill>
              </a:rPr>
              <a:t>, </a:t>
            </a:r>
            <a:r>
              <a:rPr lang="en-US" altLang="ja-JP" sz="2400" dirty="0"/>
              <a:t>Early convergence failure </a:t>
            </a:r>
            <a:r>
              <a:rPr lang="en-US" altLang="ja-JP" sz="2000" dirty="0">
                <a:solidFill>
                  <a:srgbClr val="000000"/>
                </a:solidFill>
              </a:rPr>
              <a:t>etc..</a:t>
            </a:r>
          </a:p>
          <a:p>
            <a:pPr>
              <a:spcBef>
                <a:spcPts val="200"/>
              </a:spcBef>
            </a:pPr>
            <a:r>
              <a:rPr lang="en-US" altLang="ja-JP" sz="2400" b="1" u="sng" dirty="0">
                <a:solidFill>
                  <a:srgbClr val="000000"/>
                </a:solidFill>
              </a:rPr>
              <a:t>F-bar type smoothed FEM (</a:t>
            </a:r>
            <a:r>
              <a:rPr lang="en-US" altLang="ja-JP" sz="2400" b="1" u="sng" dirty="0">
                <a:solidFill>
                  <a:srgbClr val="7030A0"/>
                </a:solidFill>
              </a:rPr>
              <a:t>F-barES-FEM-T4</a:t>
            </a:r>
            <a:r>
              <a:rPr lang="en-US" altLang="ja-JP" sz="2400" b="1" u="sng" dirty="0">
                <a:solidFill>
                  <a:srgbClr val="000000"/>
                </a:solidFill>
              </a:rPr>
              <a:t>):</a:t>
            </a:r>
            <a:br>
              <a:rPr lang="en-US" altLang="ja-JP" sz="2400" b="1" u="sng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ja-JP" altLang="en-US" sz="2400" b="1" dirty="0">
                <a:solidFill>
                  <a:srgbClr val="0000CC"/>
                </a:solidFill>
                <a:latin typeface="+mn-lt"/>
                <a:sym typeface="Wingdings" panose="05000000000000000000" pitchFamily="2" charset="2"/>
              </a:rPr>
              <a:t> </a:t>
            </a:r>
            <a:r>
              <a:rPr lang="en-US" altLang="ja-JP" sz="2400" dirty="0">
                <a:latin typeface="+mn-lt"/>
                <a:sym typeface="Wingdings" panose="05000000000000000000" pitchFamily="2" charset="2"/>
              </a:rPr>
              <a:t>Accurate &amp; stable   </a:t>
            </a:r>
            <a:r>
              <a:rPr lang="en-US" altLang="ja-JP" sz="2400" b="1" dirty="0">
                <a:solidFill>
                  <a:srgbClr val="FF0000"/>
                </a:solidFill>
              </a:rPr>
              <a:t>✗ </a:t>
            </a:r>
            <a:r>
              <a:rPr lang="en-US" altLang="ja-JP" sz="2400" dirty="0"/>
              <a:t>Hard to implement in FEM codes.</a:t>
            </a:r>
            <a:br>
              <a:rPr lang="en-US" altLang="ja-JP" sz="2400" dirty="0"/>
            </a:br>
            <a:r>
              <a:rPr lang="ja-JP" altLang="en-US" sz="2400" dirty="0">
                <a:solidFill>
                  <a:srgbClr val="000000"/>
                </a:solidFill>
              </a:rPr>
              <a:t>　　　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444148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BCCE88-BF05-485A-A14D-743A60C06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Compression of </a:t>
            </a:r>
            <a:r>
              <a:rPr lang="en-US" altLang="ja-JP" dirty="0" err="1"/>
              <a:t>Hyperelastic</a:t>
            </a:r>
            <a:r>
              <a:rPr lang="en-US" altLang="ja-JP" dirty="0"/>
              <a:t> Block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8CDF854-CC2C-4B69-A2C8-5122A25D8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Animation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dist.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ja-JP" sz="2400" b="1" i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ABAQUS</a:t>
            </a:r>
            <a:br>
              <a:rPr lang="en-US" altLang="ja-JP" sz="2400" b="1" i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C3D10MH</a:t>
            </a: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ja-JP" altLang="en-US" sz="2400" b="1" i="1" u="sng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33122F6-014D-4CB0-841A-089A238626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AFBFEC6-1C3F-4290-9701-5D4D508A7CA3}"/>
              </a:ext>
            </a:extLst>
          </p:cNvPr>
          <p:cNvSpPr txBox="1"/>
          <p:nvPr/>
        </p:nvSpPr>
        <p:spPr>
          <a:xfrm>
            <a:off x="35496" y="3169421"/>
            <a:ext cx="1710725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Convergence</a:t>
            </a:r>
            <a:br>
              <a:rPr lang="en-US" altLang="ja-JP" sz="2000" dirty="0"/>
            </a:br>
            <a:r>
              <a:rPr lang="en-US" altLang="ja-JP" sz="2000" dirty="0"/>
              <a:t>failure at</a:t>
            </a:r>
            <a:br>
              <a:rPr lang="en-US" altLang="ja-JP" sz="2000" dirty="0"/>
            </a:br>
            <a:r>
              <a:rPr lang="en-US" altLang="ja-JP" sz="2000" b="1" u="sng" dirty="0"/>
              <a:t>0.71 </a:t>
            </a:r>
            <a:r>
              <a:rPr lang="en-US" altLang="ja-JP" sz="2000" b="1" u="sng" dirty="0" err="1"/>
              <a:t>GPa</a:t>
            </a:r>
            <a:br>
              <a:rPr lang="en-US" altLang="ja-JP" sz="2000" dirty="0"/>
            </a:br>
            <a:r>
              <a:rPr lang="en-US" altLang="ja-JP" sz="2000" dirty="0"/>
              <a:t>pressure</a:t>
            </a:r>
            <a:endParaRPr kumimoji="1" lang="ja-JP" altLang="en-US" sz="2000" dirty="0"/>
          </a:p>
        </p:txBody>
      </p:sp>
      <p:pic>
        <p:nvPicPr>
          <p:cNvPr id="7" name="block-10mh-p">
            <a:hlinkClick r:id="" action="ppaction://media"/>
            <a:extLst>
              <a:ext uri="{FF2B5EF4-FFF2-40B4-BE49-F238E27FC236}">
                <a16:creationId xmlns:a16="http://schemas.microsoft.com/office/drawing/2014/main" id="{6878317D-A500-4A38-B00A-DB0E00A440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9692" y="667098"/>
            <a:ext cx="6704484" cy="568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05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BCCE88-BF05-485A-A14D-743A60C06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Compression of </a:t>
            </a:r>
            <a:r>
              <a:rPr lang="en-US" altLang="ja-JP" dirty="0" err="1"/>
              <a:t>Hyperelastic</a:t>
            </a:r>
            <a:r>
              <a:rPr lang="en-US" altLang="ja-JP" dirty="0"/>
              <a:t> Block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8CDF854-CC2C-4B69-A2C8-5122A25D8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Animation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dist.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ja-JP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Selective</a:t>
            </a:r>
            <a:br>
              <a:rPr lang="en-US" altLang="ja-JP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CS-FEM-T10</a:t>
            </a: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ja-JP" altLang="en-US" sz="2400" b="1" i="1" u="sng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33122F6-014D-4CB0-841A-089A238626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31</a:t>
            </a:fld>
            <a:endParaRPr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AFBFEC6-1C3F-4290-9701-5D4D508A7CA3}"/>
              </a:ext>
            </a:extLst>
          </p:cNvPr>
          <p:cNvSpPr txBox="1"/>
          <p:nvPr/>
        </p:nvSpPr>
        <p:spPr>
          <a:xfrm>
            <a:off x="96972" y="2825641"/>
            <a:ext cx="1710725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Convergence</a:t>
            </a:r>
            <a:br>
              <a:rPr lang="en-US" altLang="ja-JP" sz="2000" dirty="0"/>
            </a:br>
            <a:r>
              <a:rPr lang="en-US" altLang="ja-JP" sz="2000" dirty="0"/>
              <a:t>failure at</a:t>
            </a:r>
            <a:br>
              <a:rPr lang="en-US" altLang="ja-JP" sz="2000" dirty="0"/>
            </a:br>
            <a:r>
              <a:rPr lang="en-US" altLang="ja-JP" sz="2000" b="1" u="sng" dirty="0"/>
              <a:t>1.35 </a:t>
            </a:r>
            <a:r>
              <a:rPr lang="en-US" altLang="ja-JP" sz="2000" b="1" u="sng" dirty="0" err="1"/>
              <a:t>GPa</a:t>
            </a:r>
            <a:br>
              <a:rPr lang="en-US" altLang="ja-JP" sz="2000" dirty="0"/>
            </a:br>
            <a:r>
              <a:rPr lang="en-US" altLang="ja-JP" sz="2000" dirty="0"/>
              <a:t>pressure</a:t>
            </a:r>
            <a:endParaRPr kumimoji="1" lang="ja-JP" altLang="en-US" sz="20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11FD8E1-DF7D-432F-914F-697BF7A12C46}"/>
              </a:ext>
            </a:extLst>
          </p:cNvPr>
          <p:cNvSpPr txBox="1"/>
          <p:nvPr/>
        </p:nvSpPr>
        <p:spPr>
          <a:xfrm>
            <a:off x="176320" y="4303856"/>
            <a:ext cx="1552028" cy="1938992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FF0000"/>
                </a:solidFill>
              </a:rPr>
              <a:t>The present</a:t>
            </a:r>
            <a:br>
              <a:rPr lang="en-US" altLang="ja-JP" sz="2000" dirty="0">
                <a:solidFill>
                  <a:srgbClr val="FF0000"/>
                </a:solidFill>
              </a:rPr>
            </a:br>
            <a:r>
              <a:rPr lang="en-US" altLang="ja-JP" sz="2000" dirty="0">
                <a:solidFill>
                  <a:srgbClr val="FF0000"/>
                </a:solidFill>
              </a:rPr>
              <a:t>element</a:t>
            </a:r>
            <a:br>
              <a:rPr lang="en-US" altLang="ja-JP" sz="2000" dirty="0">
                <a:solidFill>
                  <a:srgbClr val="008000"/>
                </a:solidFill>
              </a:rPr>
            </a:br>
            <a:r>
              <a:rPr lang="en-US" altLang="ja-JP" sz="2000" dirty="0"/>
              <a:t>is more</a:t>
            </a:r>
            <a:br>
              <a:rPr lang="en-US" altLang="ja-JP" sz="2000" dirty="0"/>
            </a:br>
            <a:r>
              <a:rPr lang="en-US" altLang="ja-JP" sz="2000" b="1" dirty="0"/>
              <a:t>robust </a:t>
            </a:r>
            <a:r>
              <a:rPr lang="en-US" altLang="ja-JP" sz="2000" dirty="0"/>
              <a:t>than</a:t>
            </a:r>
            <a:br>
              <a:rPr lang="en-US" altLang="ja-JP" sz="2000" dirty="0"/>
            </a:br>
            <a:r>
              <a:rPr lang="en-US" altLang="ja-JP" sz="2000" dirty="0">
                <a:solidFill>
                  <a:srgbClr val="FF9900"/>
                </a:solidFill>
              </a:rPr>
              <a:t>ABAQUS</a:t>
            </a:r>
            <a:br>
              <a:rPr lang="en-US" altLang="ja-JP" sz="2000" dirty="0">
                <a:solidFill>
                  <a:srgbClr val="FF9900"/>
                </a:solidFill>
              </a:rPr>
            </a:br>
            <a:r>
              <a:rPr lang="en-US" altLang="ja-JP" sz="2000" dirty="0">
                <a:solidFill>
                  <a:srgbClr val="FF9900"/>
                </a:solidFill>
              </a:rPr>
              <a:t>C3D10MH</a:t>
            </a:r>
            <a:endParaRPr kumimoji="1" lang="ja-JP" altLang="en-US" sz="2000" dirty="0">
              <a:solidFill>
                <a:srgbClr val="FF9900"/>
              </a:solidFill>
            </a:endParaRPr>
          </a:p>
        </p:txBody>
      </p:sp>
      <p:pic>
        <p:nvPicPr>
          <p:cNvPr id="7" name="block-v36-p">
            <a:hlinkClick r:id="" action="ppaction://media"/>
            <a:extLst>
              <a:ext uri="{FF2B5EF4-FFF2-40B4-BE49-F238E27FC236}">
                <a16:creationId xmlns:a16="http://schemas.microsoft.com/office/drawing/2014/main" id="{0F64EA35-B105-431F-B34E-8B036435CB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8284" y="657224"/>
            <a:ext cx="6736224" cy="568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17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2D67D3-7869-4E93-81C0-A2442715D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Compression of </a:t>
            </a:r>
            <a:r>
              <a:rPr lang="en-US" altLang="ja-JP" dirty="0" err="1"/>
              <a:t>Hyperelastic</a:t>
            </a:r>
            <a:r>
              <a:rPr lang="en-US" altLang="ja-JP" dirty="0"/>
              <a:t> Block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AE8C734-14A0-4CFF-A4EF-BE952F2E7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Misess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stress dist. 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 0.7 </a:t>
            </a:r>
            <a:r>
              <a:rPr kumimoji="1" lang="en-US" altLang="ja-JP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GPa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ja-JP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pressre</a:t>
            </a: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36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altLang="ja-JP" sz="2400" dirty="0"/>
              <a:t>        </a:t>
            </a:r>
            <a:r>
              <a:rPr kumimoji="1" lang="en-US" altLang="ja-JP" sz="2400" dirty="0">
                <a:solidFill>
                  <a:srgbClr val="FF9900"/>
                </a:solidFill>
              </a:rPr>
              <a:t>ABAQUS C3D10MH</a:t>
            </a:r>
            <a:r>
              <a:rPr kumimoji="1" lang="en-US" altLang="ja-JP" sz="2400" dirty="0"/>
              <a:t>              </a:t>
            </a:r>
            <a:r>
              <a:rPr kumimoji="1" lang="en-US" altLang="ja-JP" sz="2400" dirty="0">
                <a:solidFill>
                  <a:srgbClr val="FF0000"/>
                </a:solidFill>
              </a:rPr>
              <a:t>New SelectiveCS-FEM-T10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0A76B3F-B641-4BF4-BFC6-3314C4FB1D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32</a:t>
            </a:fld>
            <a:endParaRPr lang="ja-JP" altLang="en-US" dirty="0"/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53035C5B-2318-4D9E-AFED-5167DC2EFBDA}"/>
              </a:ext>
            </a:extLst>
          </p:cNvPr>
          <p:cNvSpPr/>
          <p:nvPr/>
        </p:nvSpPr>
        <p:spPr>
          <a:xfrm>
            <a:off x="250824" y="5301208"/>
            <a:ext cx="8641655" cy="93290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>
                <a:solidFill>
                  <a:srgbClr val="0000CC"/>
                </a:solidFill>
              </a:rPr>
              <a:t>Less smoothed Mises stress is observed in New SelectiveCS-FEM-T10.</a:t>
            </a:r>
            <a:br>
              <a:rPr lang="en-US" altLang="ja-JP" sz="2000" dirty="0">
                <a:solidFill>
                  <a:srgbClr val="0000CC"/>
                </a:solidFill>
              </a:rPr>
            </a:br>
            <a:r>
              <a:rPr lang="en-US" altLang="ja-JP" sz="2000" dirty="0">
                <a:solidFill>
                  <a:schemeClr val="tx1"/>
                </a:solidFill>
              </a:rPr>
              <a:t>Further improvement is still required.</a:t>
            </a:r>
            <a:endParaRPr kumimoji="1" lang="ja-JP" altLang="en-US" sz="2400" dirty="0">
              <a:solidFill>
                <a:schemeClr val="tx1"/>
              </a:solidFill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6312090-6E85-4A78-8011-374B66063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887" y="972108"/>
            <a:ext cx="4650609" cy="393305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47BADA4-F590-4E56-B175-0F730B870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5" y="1093104"/>
            <a:ext cx="4492785" cy="381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311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Summary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855477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Summary of SelectiveCS-FEM-T10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Benefits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ja-JP" altLang="en-US" sz="2400" dirty="0"/>
              <a:t> </a:t>
            </a:r>
            <a:r>
              <a:rPr lang="en-US" altLang="ja-JP" sz="2400" dirty="0"/>
              <a:t>Accurate</a:t>
            </a:r>
            <a:br>
              <a:rPr lang="en-US" altLang="ja-JP" sz="2400" dirty="0"/>
            </a:br>
            <a:r>
              <a:rPr lang="en-US" altLang="ja-JP" sz="2400" dirty="0"/>
              <a:t> (</a:t>
            </a:r>
            <a:r>
              <a:rPr lang="en-US" altLang="ja-JP" dirty="0"/>
              <a:t>no l</a:t>
            </a:r>
            <a:r>
              <a:rPr lang="en-US" altLang="ja-JP" sz="2400" dirty="0"/>
              <a:t>ocking, no checkerboarding, no force oscillation).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dirty="0"/>
              <a:t> Robust (long-lasting</a:t>
            </a:r>
            <a:r>
              <a:rPr lang="ja-JP" altLang="en-US" dirty="0"/>
              <a:t> </a:t>
            </a:r>
            <a:r>
              <a:rPr lang="en-US" altLang="ja-JP" dirty="0"/>
              <a:t>in large deformation).</a:t>
            </a:r>
            <a:r>
              <a:rPr lang="en-US" altLang="ja-JP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sz="2400" dirty="0"/>
              <a:t> No increase in DOF (No static condensation).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sz="2400" dirty="0"/>
              <a:t> Same memory &amp; CPU costs as the other T10 elements.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dirty="0"/>
              <a:t> Implementable to commercial FE codes.</a:t>
            </a:r>
            <a:endParaRPr lang="en-US" altLang="ja-JP" sz="2400" dirty="0"/>
          </a:p>
          <a:p>
            <a:pPr marL="0" indent="0">
              <a:buClr>
                <a:srgbClr val="0000CC"/>
              </a:buClr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Drawbacks</a:t>
            </a:r>
          </a:p>
          <a:p>
            <a:pPr marL="0" indent="0">
              <a:buClr>
                <a:srgbClr val="0000CC"/>
              </a:buClr>
              <a:buNone/>
            </a:pPr>
            <a:r>
              <a:rPr lang="en-US" altLang="ja-JP" sz="2400" b="1" dirty="0">
                <a:solidFill>
                  <a:srgbClr val="FF0000"/>
                </a:solidFill>
              </a:rPr>
              <a:t>     ✗ </a:t>
            </a:r>
            <a:r>
              <a:rPr lang="en-US" altLang="ja-JP" sz="2400" dirty="0"/>
              <a:t>No longer a T4 formulation.</a:t>
            </a:r>
          </a:p>
          <a:p>
            <a:pPr marL="0" indent="0">
              <a:buClr>
                <a:srgbClr val="0000CC"/>
              </a:buClr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Take-home message</a:t>
            </a:r>
          </a:p>
          <a:p>
            <a:pPr marL="0" indent="0" algn="ctr">
              <a:buClr>
                <a:srgbClr val="0000CC"/>
              </a:buClr>
              <a:buNone/>
            </a:pPr>
            <a:r>
              <a:rPr lang="en-US" altLang="ja-JP" sz="2400" b="1" dirty="0">
                <a:solidFill>
                  <a:srgbClr val="008000"/>
                </a:solidFill>
              </a:rPr>
              <a:t>Please consider implementing SelectiveCS-FEM-T10 to your in-house code. It’s supremely</a:t>
            </a:r>
            <a:r>
              <a:rPr lang="ja-JP" altLang="en-US" sz="2400" b="1" dirty="0">
                <a:solidFill>
                  <a:srgbClr val="008000"/>
                </a:solidFill>
              </a:rPr>
              <a:t> </a:t>
            </a:r>
            <a:r>
              <a:rPr lang="en-US" altLang="ja-JP" sz="2400" b="1" dirty="0">
                <a:solidFill>
                  <a:srgbClr val="008000"/>
                </a:solidFill>
              </a:rPr>
              <a:t>useful &amp; easy to code!!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34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019112" y="5836831"/>
            <a:ext cx="5094664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latin typeface="+mj-lt"/>
              </a:rPr>
              <a:t>Thank you for your kind attention!</a:t>
            </a:r>
            <a:endParaRPr kumimoji="1" lang="ja-JP" altLang="en-US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73E05FF-F656-47C1-B6A0-9B5B9380F0F8}"/>
              </a:ext>
            </a:extLst>
          </p:cNvPr>
          <p:cNvSpPr txBox="1"/>
          <p:nvPr/>
        </p:nvSpPr>
        <p:spPr>
          <a:xfrm>
            <a:off x="5200194" y="3543399"/>
            <a:ext cx="3931525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0000CC"/>
                </a:solidFill>
              </a:rPr>
              <a:t>Very close to practical use!!</a:t>
            </a:r>
            <a:endParaRPr kumimoji="1" lang="ja-JP" altLang="en-US" sz="2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745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b="1" dirty="0">
                <a:latin typeface="Comic Sans MS" panose="030F0702030302020204" pitchFamily="66" charset="0"/>
              </a:rPr>
              <a:t>Issues (cont.)</a:t>
            </a:r>
            <a:endParaRPr kumimoji="1" lang="ja-JP" altLang="en-US" b="1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en-US" altLang="ja-JP" sz="2000" b="1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</a:t>
                </a:r>
                <a:r>
                  <a:rPr kumimoji="1" lang="en-US" altLang="ja-JP" sz="2000" b="1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.g.)</a:t>
                </a:r>
                <a:r>
                  <a:rPr kumimoji="1" lang="en-US" altLang="ja-JP" sz="2000" dirty="0"/>
                  <a:t> </a:t>
                </a:r>
                <a:r>
                  <a:rPr lang="en-US" altLang="ja-JP" sz="2000" dirty="0"/>
                  <a:t>Compression of </a:t>
                </a:r>
                <a:r>
                  <a:rPr kumimoji="1" lang="en-US" altLang="ja-JP" sz="2000" dirty="0"/>
                  <a:t>neo-</a:t>
                </a:r>
                <a:r>
                  <a:rPr kumimoji="1" lang="en-US" altLang="ja-JP" sz="2000" dirty="0" err="1"/>
                  <a:t>Hookean</a:t>
                </a:r>
                <a:r>
                  <a:rPr kumimoji="1" lang="en-US" altLang="ja-JP" sz="2000" dirty="0"/>
                  <a:t> </a:t>
                </a:r>
                <a:r>
                  <a:rPr kumimoji="1" lang="en-US" altLang="ja-JP" sz="2400" b="1" i="1" u="sng" dirty="0" err="1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hyperelastic</a:t>
                </a:r>
                <a:r>
                  <a:rPr kumimoji="1" lang="en-US" altLang="ja-JP" sz="2000" dirty="0"/>
                  <a:t> body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kumimoji="1" lang="en-US" altLang="ja-JP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=0.49</m:t>
                    </m:r>
                  </m:oMath>
                </a14:m>
                <a:endParaRPr kumimoji="1" lang="ja-JP" alt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7"/>
                <a:stretch>
                  <a:fillRect l="-846" t="-1584" r="-2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95536" y="5143679"/>
            <a:ext cx="3329438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1" lang="en-US" altLang="ja-JP" sz="2000" b="1" u="sng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kumimoji="1" lang="en-US" altLang="ja-JP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order hybrid T4 (C3D4H)</a:t>
            </a:r>
          </a:p>
          <a:p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No volumetric locking</a:t>
            </a:r>
            <a:endParaRPr lang="en-US" altLang="ja-JP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Pressure </a:t>
            </a:r>
            <a:r>
              <a:rPr kumimoji="1" lang="en-US" altLang="ja-JP" sz="2000" dirty="0" err="1">
                <a:latin typeface="Arial" panose="020B0604020202020204" pitchFamily="34" charset="0"/>
                <a:cs typeface="Arial" panose="020B0604020202020204" pitchFamily="34" charset="0"/>
              </a:rPr>
              <a:t>checkerboarding</a:t>
            </a:r>
            <a:endParaRPr kumimoji="1" lang="en-US" altLang="ja-JP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Shear &amp; corner locking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139952" y="5143679"/>
            <a:ext cx="5022209" cy="15388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2000" b="1" u="sng" dirty="0"/>
              <a:t>2</a:t>
            </a:r>
            <a:r>
              <a:rPr kumimoji="1" lang="en-US" altLang="ja-JP" sz="2000" b="1" u="sng" baseline="30000" dirty="0"/>
              <a:t>nd</a:t>
            </a:r>
            <a:r>
              <a:rPr kumimoji="1" lang="en-US" altLang="ja-JP" sz="2000" b="1" u="sng" dirty="0"/>
              <a:t> order modified hybrid T10 (</a:t>
            </a:r>
            <a:r>
              <a:rPr kumimoji="1" lang="en-US" altLang="ja-JP" sz="2000" b="1" u="sng" dirty="0">
                <a:solidFill>
                  <a:srgbClr val="FF9900"/>
                </a:solidFill>
              </a:rPr>
              <a:t>C3D10MH</a:t>
            </a:r>
            <a:r>
              <a:rPr kumimoji="1" lang="en-US" altLang="ja-JP" sz="2000" b="1" u="sng" dirty="0"/>
              <a:t>)</a:t>
            </a:r>
          </a:p>
          <a:p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No shear/volumetric locking</a:t>
            </a:r>
            <a:b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000" b="1" dirty="0">
                <a:solidFill>
                  <a:srgbClr val="FF0000"/>
                </a:solidFill>
              </a:rPr>
              <a:t>✗ </a:t>
            </a:r>
            <a:r>
              <a:rPr lang="en-US" altLang="ja-JP" sz="2000" dirty="0"/>
              <a:t>Early convergence failure</a:t>
            </a:r>
            <a:endParaRPr kumimoji="1" lang="en-US" altLang="ja-JP" sz="2000" dirty="0"/>
          </a:p>
          <a:p>
            <a:r>
              <a:rPr lang="en-US" altLang="ja-JP" sz="2000" b="1" dirty="0">
                <a:solidFill>
                  <a:srgbClr val="FF0000"/>
                </a:solidFill>
              </a:rPr>
              <a:t>✗ </a:t>
            </a:r>
            <a:r>
              <a:rPr lang="en-US" altLang="ja-JP" sz="2000" dirty="0"/>
              <a:t>Low interpolation accuracy</a:t>
            </a:r>
            <a:br>
              <a:rPr lang="en-US" altLang="ja-JP" sz="2000" dirty="0"/>
            </a:br>
            <a:endParaRPr kumimoji="1" lang="ja-JP" altLang="en-US" sz="2000" dirty="0"/>
          </a:p>
        </p:txBody>
      </p:sp>
      <p:pic>
        <p:nvPicPr>
          <p:cNvPr id="7" name="c3d4h-press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8479" y="1068450"/>
            <a:ext cx="3931493" cy="4016734"/>
          </a:xfrm>
          <a:prstGeom prst="rect">
            <a:avLst/>
          </a:prstGeom>
        </p:spPr>
      </p:pic>
      <p:pic>
        <p:nvPicPr>
          <p:cNvPr id="8" name="c3d10mh-pressur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14611" y="1065258"/>
            <a:ext cx="3969857" cy="405593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3851920" y="4436355"/>
            <a:ext cx="1941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# of Nodes is </a:t>
            </a:r>
            <a:br>
              <a:rPr kumimoji="1" lang="en-US" altLang="ja-JP" dirty="0"/>
            </a:br>
            <a:r>
              <a:rPr kumimoji="1" lang="en-US" altLang="ja-JP" dirty="0"/>
              <a:t>almost the same.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917689" y="1043444"/>
            <a:ext cx="1366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/>
              <a:t>Pressure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382185" y="1042767"/>
            <a:ext cx="1366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/>
              <a:t>Pressure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3524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Issues (cont.)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en-US" altLang="ja-JP" sz="2000" b="1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E.g.)</a:t>
                </a:r>
                <a:r>
                  <a:rPr lang="en-US" altLang="ja-JP" sz="2000" dirty="0"/>
                  <a:t> Compression of neo-</a:t>
                </a:r>
                <a:r>
                  <a:rPr lang="en-US" altLang="ja-JP" sz="2000" dirty="0" err="1"/>
                  <a:t>Hookean</a:t>
                </a:r>
                <a:r>
                  <a:rPr lang="en-US" altLang="ja-JP" sz="2000" dirty="0"/>
                  <a:t> </a:t>
                </a:r>
                <a:r>
                  <a:rPr lang="en-US" altLang="ja-JP" sz="2400" b="1" i="1" u="sng" dirty="0" err="1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hyperelastic</a:t>
                </a:r>
                <a:r>
                  <a:rPr lang="en-US" altLang="ja-JP" sz="2000" dirty="0"/>
                  <a:t> body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=0.49</m:t>
                    </m:r>
                  </m:oMath>
                </a14:m>
                <a:endParaRPr lang="ja-JP" altLang="en-US" sz="2000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ja-JP" altLang="en-US" sz="2400" dirty="0"/>
              </a:p>
              <a:p>
                <a:pPr marL="0" indent="0" algn="ctr">
                  <a:buNone/>
                </a:pPr>
                <a:endParaRPr kumimoji="1" lang="ja-JP" altLang="en-US" sz="1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846" t="-1584" r="-2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94350" y="3002923"/>
            <a:ext cx="15520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Same mesh</a:t>
            </a:r>
            <a:br>
              <a:rPr lang="en-US" altLang="ja-JP" sz="2000" dirty="0"/>
            </a:br>
            <a:r>
              <a:rPr lang="en-US" altLang="ja-JP" sz="2000" dirty="0"/>
              <a:t>as </a:t>
            </a:r>
            <a:r>
              <a:rPr kumimoji="1" lang="en-US" altLang="ja-JP" sz="2000" dirty="0">
                <a:solidFill>
                  <a:srgbClr val="FF9900"/>
                </a:solidFill>
              </a:rPr>
              <a:t>C3D4H</a:t>
            </a:r>
            <a:br>
              <a:rPr kumimoji="1" lang="en-US" altLang="ja-JP" sz="2000" dirty="0"/>
            </a:br>
            <a:r>
              <a:rPr kumimoji="1" lang="en-US" altLang="ja-JP" sz="2000" dirty="0"/>
              <a:t>case.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400092" y="1063769"/>
            <a:ext cx="108012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dirty="0"/>
              <a:t>Pressure</a:t>
            </a:r>
            <a:endParaRPr kumimoji="1" lang="ja-JP" altLang="en-US" dirty="0"/>
          </a:p>
        </p:txBody>
      </p:sp>
      <p:pic>
        <p:nvPicPr>
          <p:cNvPr id="10" name="msmpeg4v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1720" y="1088256"/>
            <a:ext cx="4276128" cy="3953954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6480212" y="1052736"/>
            <a:ext cx="2606726" cy="3637337"/>
          </a:xfrm>
          <a:prstGeom prst="rect">
            <a:avLst/>
          </a:prstGeom>
          <a:solidFill>
            <a:srgbClr val="FFFF00"/>
          </a:solidFill>
        </p:spPr>
        <p:txBody>
          <a:bodyPr wrap="square" tIns="0" bIns="0" anchor="b">
            <a:spAutoFit/>
          </a:bodyPr>
          <a:lstStyle/>
          <a:p>
            <a:pPr marL="0" indent="0" algn="ctr">
              <a:buNone/>
            </a:pPr>
            <a:r>
              <a:rPr lang="en-US" altLang="ja-JP" dirty="0"/>
              <a:t>Although</a:t>
            </a:r>
            <a:br>
              <a:rPr lang="en-US" altLang="ja-JP" dirty="0"/>
            </a:br>
            <a:r>
              <a:rPr lang="en-US" altLang="ja-JP" dirty="0">
                <a:solidFill>
                  <a:srgbClr val="7030A0"/>
                </a:solidFill>
              </a:rPr>
              <a:t>F-barES-FEM-T4</a:t>
            </a:r>
            <a:r>
              <a:rPr lang="en-US" altLang="ja-JP" dirty="0"/>
              <a:t> is accurate and stable,</a:t>
            </a:r>
            <a:br>
              <a:rPr lang="en-US" altLang="ja-JP" dirty="0"/>
            </a:br>
            <a:r>
              <a:rPr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i</a:t>
            </a:r>
            <a:r>
              <a:rPr lang="en-US" altLang="ja-JP" sz="2000" dirty="0">
                <a:solidFill>
                  <a:srgbClr val="FF0000"/>
                </a:solidFill>
              </a:rPr>
              <a:t>t cannot be implemented in general-purpose</a:t>
            </a:r>
            <a:br>
              <a:rPr lang="en-US" altLang="ja-JP" sz="2000" dirty="0">
                <a:solidFill>
                  <a:srgbClr val="FF0000"/>
                </a:solidFill>
              </a:rPr>
            </a:br>
            <a:r>
              <a:rPr lang="en-US" altLang="ja-JP" sz="2000" dirty="0">
                <a:solidFill>
                  <a:srgbClr val="FF0000"/>
                </a:solidFill>
              </a:rPr>
              <a:t>FE software </a:t>
            </a:r>
            <a:br>
              <a:rPr lang="en-US" altLang="ja-JP" sz="2000" dirty="0">
                <a:solidFill>
                  <a:srgbClr val="FF0000"/>
                </a:solidFill>
              </a:rPr>
            </a:br>
            <a:r>
              <a:rPr lang="en-US" altLang="ja-JP" sz="2000" dirty="0">
                <a:solidFill>
                  <a:srgbClr val="FF0000"/>
                </a:solidFill>
              </a:rPr>
              <a:t>d</a:t>
            </a: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ue to the adoption of ES-FEM.</a:t>
            </a:r>
          </a:p>
          <a:p>
            <a:pPr marL="0" indent="0" algn="ctr">
              <a:buNone/>
            </a:pP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Also, it </a:t>
            </a:r>
            <a:r>
              <a:rPr lang="en-US" altLang="ja-JP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cosumes</a:t>
            </a:r>
            <a:b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larger memory &amp; CPU costs.</a:t>
            </a:r>
            <a:endParaRPr lang="en-US" altLang="ja-JP" sz="2000" dirty="0">
              <a:solidFill>
                <a:srgbClr val="FF0000"/>
              </a:solidFill>
            </a:endParaRPr>
          </a:p>
        </p:txBody>
      </p:sp>
      <p:sp>
        <p:nvSpPr>
          <p:cNvPr id="6" name="下矢印 5"/>
          <p:cNvSpPr/>
          <p:nvPr/>
        </p:nvSpPr>
        <p:spPr>
          <a:xfrm>
            <a:off x="7588476" y="4725144"/>
            <a:ext cx="396044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6480212" y="5034372"/>
            <a:ext cx="2606726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b">
            <a:spAutoFit/>
          </a:bodyPr>
          <a:lstStyle/>
          <a:p>
            <a:pPr marL="0" indent="0" algn="ctr">
              <a:buNone/>
            </a:pPr>
            <a:r>
              <a:rPr lang="en-US" altLang="ja-JP" sz="2000" dirty="0"/>
              <a:t>Another approach</a:t>
            </a:r>
            <a:br>
              <a:rPr lang="en-US" altLang="ja-JP" sz="2000" dirty="0"/>
            </a:br>
            <a:r>
              <a:rPr lang="en-US" altLang="ja-JP" sz="2000" dirty="0"/>
              <a:t>adopting </a:t>
            </a:r>
            <a:r>
              <a:rPr lang="en-US" altLang="ja-JP" sz="2000" dirty="0">
                <a:solidFill>
                  <a:srgbClr val="008000"/>
                </a:solidFill>
              </a:rPr>
              <a:t>CS-FEM with T10 element </a:t>
            </a:r>
            <a:r>
              <a:rPr lang="en-US" altLang="ja-JP" sz="2000" dirty="0"/>
              <a:t>would be effective.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231740" y="4862190"/>
            <a:ext cx="3706143" cy="15388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000" b="1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F-barES-FEM-T4</a:t>
            </a:r>
            <a:b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No shear/volumetric locking</a:t>
            </a:r>
            <a:endParaRPr lang="en-US" altLang="ja-JP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No corner locking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No pressure </a:t>
            </a:r>
            <a:r>
              <a:rPr lang="en-US" altLang="ja-JP" sz="2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checkerboarding</a:t>
            </a:r>
            <a:endParaRPr lang="en-US" altLang="ja-JP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No increase in DOF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06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600" dirty="0"/>
              <a:t>Issues (cont.)</a:t>
            </a:r>
            <a:endParaRPr kumimoji="1"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en-US" altLang="ja-JP" sz="2000" b="1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E.g.)</a:t>
                </a:r>
                <a:r>
                  <a:rPr lang="en-US" altLang="ja-JP" sz="2000" dirty="0"/>
                  <a:t> Compression of neo-</a:t>
                </a:r>
                <a:r>
                  <a:rPr lang="en-US" altLang="ja-JP" sz="2000" dirty="0" err="1"/>
                  <a:t>Hookean</a:t>
                </a:r>
                <a:r>
                  <a:rPr lang="en-US" altLang="ja-JP" sz="2000" dirty="0"/>
                  <a:t> </a:t>
                </a:r>
                <a:r>
                  <a:rPr lang="en-US" altLang="ja-JP" sz="2400" b="1" i="1" u="sng" dirty="0" err="1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hyperelastic</a:t>
                </a:r>
                <a:r>
                  <a:rPr lang="en-US" altLang="ja-JP" sz="2000" dirty="0"/>
                  <a:t> body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=0.49</m:t>
                    </m:r>
                  </m:oMath>
                </a14:m>
                <a:endParaRPr lang="ja-JP" altLang="en-US" sz="2000" dirty="0">
                  <a:solidFill>
                    <a:srgbClr val="C00000"/>
                  </a:solidFill>
                </a:endParaRPr>
              </a:p>
              <a:p>
                <a:pPr marL="0" indent="0" algn="ctr">
                  <a:buNone/>
                </a:pP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846" t="-1584" r="-2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pic>
        <p:nvPicPr>
          <p:cNvPr id="5" name="output">
            <a:hlinkClick r:id="" action="ppaction://media"/>
            <a:extLst>
              <a:ext uri="{FF2B5EF4-FFF2-40B4-BE49-F238E27FC236}">
                <a16:creationId xmlns:a16="http://schemas.microsoft.com/office/drawing/2014/main" id="{C3C5F3EE-9714-4E9C-9DCA-120022A81C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55776" y="980728"/>
            <a:ext cx="3791952" cy="395395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C2644CE-0E0A-4C9A-81A1-04A51C7D5184}"/>
              </a:ext>
            </a:extLst>
          </p:cNvPr>
          <p:cNvSpPr txBox="1"/>
          <p:nvPr/>
        </p:nvSpPr>
        <p:spPr>
          <a:xfrm>
            <a:off x="2339752" y="4905164"/>
            <a:ext cx="4910190" cy="15388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000" b="1" u="sng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SelectiveCS-FEM-T10 (Old Ver.)</a:t>
            </a:r>
          </a:p>
          <a:p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No shar/</a:t>
            </a:r>
            <a:r>
              <a:rPr lang="en-US" altLang="ja-JP" sz="2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voluemetric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locking</a:t>
            </a:r>
            <a:endParaRPr lang="en-US" altLang="ja-JP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sz="2000" b="1" dirty="0">
                <a:solidFill>
                  <a:srgbClr val="00FF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Little corner locking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>
                <a:solidFill>
                  <a:srgbClr val="00FF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Little pressure checkerboarding</a:t>
            </a:r>
            <a:b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Same cost &amp; </a:t>
            </a:r>
            <a:r>
              <a:rPr lang="en-US" altLang="ja-JP" sz="2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userbility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as T10 elements.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F0B8806-2F0A-479E-BBCF-EF75FE886110}"/>
              </a:ext>
            </a:extLst>
          </p:cNvPr>
          <p:cNvSpPr txBox="1"/>
          <p:nvPr/>
        </p:nvSpPr>
        <p:spPr>
          <a:xfrm>
            <a:off x="294350" y="3002923"/>
            <a:ext cx="17251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Same mesh</a:t>
            </a:r>
            <a:br>
              <a:rPr lang="en-US" altLang="ja-JP" sz="2000" dirty="0"/>
            </a:br>
            <a:r>
              <a:rPr lang="en-US" altLang="ja-JP" sz="2000" dirty="0"/>
              <a:t>as </a:t>
            </a:r>
            <a:r>
              <a:rPr kumimoji="1" lang="en-US" altLang="ja-JP" sz="2000" dirty="0">
                <a:solidFill>
                  <a:srgbClr val="FF9900"/>
                </a:solidFill>
              </a:rPr>
              <a:t>C3D10MH</a:t>
            </a:r>
            <a:br>
              <a:rPr kumimoji="1" lang="en-US" altLang="ja-JP" sz="2000" dirty="0"/>
            </a:br>
            <a:r>
              <a:rPr kumimoji="1" lang="en-US" altLang="ja-JP" sz="2000" dirty="0"/>
              <a:t>case.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BE1BD5D-D498-4A38-A34E-31DACAA301CA}"/>
              </a:ext>
            </a:extLst>
          </p:cNvPr>
          <p:cNvSpPr/>
          <p:nvPr/>
        </p:nvSpPr>
        <p:spPr>
          <a:xfrm>
            <a:off x="6624227" y="2168860"/>
            <a:ext cx="2500003" cy="2585323"/>
          </a:xfrm>
          <a:prstGeom prst="rect">
            <a:avLst/>
          </a:prstGeom>
          <a:solidFill>
            <a:schemeClr val="accent1"/>
          </a:solidFill>
        </p:spPr>
        <p:txBody>
          <a:bodyPr wrap="square" anchor="b">
            <a:spAutoFit/>
          </a:bodyPr>
          <a:lstStyle/>
          <a:p>
            <a:pPr marL="0" indent="0" algn="ctr">
              <a:buNone/>
            </a:pPr>
            <a:r>
              <a:rPr lang="en-US" altLang="ja-JP" dirty="0"/>
              <a:t>As other S-FEMs,</a:t>
            </a:r>
            <a:br>
              <a:rPr lang="en-US" altLang="ja-JP" dirty="0"/>
            </a:br>
            <a:r>
              <a:rPr lang="en-US" altLang="ja-JP" dirty="0"/>
              <a:t>SelectiveCS-FEM-T10</a:t>
            </a:r>
            <a:br>
              <a:rPr lang="en-US" altLang="ja-JP" dirty="0"/>
            </a:br>
            <a:r>
              <a:rPr lang="en-US" altLang="ja-JP" dirty="0"/>
              <a:t>has many varieties</a:t>
            </a:r>
            <a:br>
              <a:rPr lang="en-US" altLang="ja-JP" dirty="0"/>
            </a:br>
            <a:r>
              <a:rPr lang="en-US" altLang="ja-JP" dirty="0"/>
              <a:t>in the formulation.</a:t>
            </a:r>
          </a:p>
          <a:p>
            <a:pPr marL="0" indent="0" algn="ctr">
              <a:buNone/>
            </a:pPr>
            <a:endParaRPr lang="en-US" altLang="ja-JP" dirty="0"/>
          </a:p>
          <a:p>
            <a:pPr marL="0" indent="0" algn="ctr">
              <a:buNone/>
            </a:pPr>
            <a:r>
              <a:rPr lang="en-US" altLang="ja-JP" dirty="0"/>
              <a:t>The proposed method last year was </a:t>
            </a:r>
            <a:br>
              <a:rPr lang="en-US" altLang="ja-JP" dirty="0"/>
            </a:br>
            <a:r>
              <a:rPr lang="en-US" altLang="ja-JP" b="1" dirty="0">
                <a:solidFill>
                  <a:srgbClr val="008000"/>
                </a:solidFill>
              </a:rPr>
              <a:t>not an optimal formulation yet.</a:t>
            </a:r>
          </a:p>
        </p:txBody>
      </p:sp>
    </p:spTree>
    <p:extLst>
      <p:ext uri="{BB962C8B-B14F-4D97-AF65-F5344CB8AC3E}">
        <p14:creationId xmlns:p14="http://schemas.microsoft.com/office/powerpoint/2010/main" val="82203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Objective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689790" y="1088740"/>
            <a:ext cx="7753304" cy="2124236"/>
          </a:xfrm>
          <a:prstGeom prst="roundRect">
            <a:avLst>
              <a:gd name="adj" fmla="val 15294"/>
            </a:avLst>
          </a:prstGeom>
          <a:noFill/>
          <a:ln w="476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 find out an optimal formulation of SelectiveCS-FEM-T10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73109" y="3628769"/>
            <a:ext cx="7986666" cy="25853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Table of Body Contents</a:t>
            </a:r>
          </a:p>
          <a:p>
            <a:pPr marL="457200" indent="-457200"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altLang="ja-JP" sz="2800" dirty="0"/>
              <a:t>Quick Introduction of ES-FEM, CS-FEM, and</a:t>
            </a:r>
            <a:br>
              <a:rPr lang="en-US" altLang="ja-JP" sz="2800" dirty="0"/>
            </a:br>
            <a:r>
              <a:rPr lang="en-US" altLang="ja-JP" sz="2800" dirty="0"/>
              <a:t>Old SelectiveES-FEM-T10</a:t>
            </a:r>
          </a:p>
          <a:p>
            <a:pPr marL="457200" indent="-457200"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altLang="ja-JP" sz="2800" dirty="0"/>
              <a:t>Formulation of New SelectiveCS-FEM-T10</a:t>
            </a:r>
          </a:p>
          <a:p>
            <a:pPr marL="457200" indent="-457200"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altLang="ja-JP" sz="2800" dirty="0"/>
              <a:t>Demonstrations of New SelectiveCS-FEM-T10</a:t>
            </a:r>
          </a:p>
          <a:p>
            <a:pPr marL="457200" indent="-457200"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altLang="ja-JP" sz="2800" dirty="0"/>
              <a:t>Summary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867044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sz="4000" dirty="0">
                <a:latin typeface="+mj-lt"/>
              </a:rPr>
              <a:t>Quick Introduction of</a:t>
            </a:r>
            <a:br>
              <a:rPr lang="en-US" altLang="ja-JP" sz="4000" dirty="0">
                <a:latin typeface="+mj-lt"/>
              </a:rPr>
            </a:br>
            <a:r>
              <a:rPr lang="en-US" altLang="ja-JP" sz="4000" dirty="0">
                <a:latin typeface="+mj-lt"/>
              </a:rPr>
              <a:t>ES-FEM, CS-FEM, and</a:t>
            </a:r>
            <a:br>
              <a:rPr lang="en-US" altLang="ja-JP" sz="4000" dirty="0">
                <a:latin typeface="+mj-lt"/>
              </a:rPr>
            </a:br>
            <a:r>
              <a:rPr lang="en-US" altLang="ja-JP" sz="4000" dirty="0">
                <a:latin typeface="+mj-lt"/>
              </a:rPr>
              <a:t>Old SelectiveCS-FEM-T10</a:t>
            </a:r>
            <a:endParaRPr lang="en-US" altLang="ja-JP" sz="4000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26744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z="3600" dirty="0"/>
              <a:t>Brief Review of Edge-based S-FEM </a:t>
            </a:r>
            <a:r>
              <a:rPr lang="en-US" altLang="ja-JP" sz="3100" dirty="0"/>
              <a:t>(</a:t>
            </a:r>
            <a:r>
              <a:rPr lang="en-US" altLang="ja-JP" sz="3100" dirty="0">
                <a:solidFill>
                  <a:srgbClr val="FF0000"/>
                </a:solidFill>
              </a:rPr>
              <a:t>ES-FEM</a:t>
            </a:r>
            <a:r>
              <a:rPr lang="en-US" altLang="ja-JP" sz="3100" dirty="0"/>
              <a:t>)</a:t>
            </a:r>
            <a:endParaRPr kumimoji="1"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/>
                  <a:t>Calculate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at each element as usual.</a:t>
                </a:r>
              </a:p>
              <a:p>
                <a:r>
                  <a:rPr lang="en-US" altLang="ja-JP" sz="2400" dirty="0"/>
                  <a:t>Distribute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to the connecting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edges</a:t>
                </a:r>
                <a:r>
                  <a:rPr lang="en-US" altLang="ja-JP" sz="2400" dirty="0"/>
                  <a:t> with area weight</a:t>
                </a:r>
                <a:br>
                  <a:rPr lang="en-US" altLang="ja-JP" sz="2400" dirty="0"/>
                </a:br>
                <a:r>
                  <a:rPr lang="en-US" altLang="ja-JP" sz="2400" dirty="0"/>
                  <a:t>and build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dirty="0"/>
                  <a:t>Calculate </a:t>
                </a:r>
                <a14:m>
                  <m:oMath xmlns:m="http://schemas.openxmlformats.org/officeDocument/2006/math"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begChr m:val="{"/>
                        <m:endChr m:val="}"/>
                        <m:ctrlPr>
                          <a:rPr lang="en-US" altLang="ja-JP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latin typeface="Cambria Math" panose="02040503050406030204" pitchFamily="18" charset="0"/>
                              </a:rPr>
                              <m:t>int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ja-JP" sz="2400" dirty="0"/>
                  <a:t> etc. in each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edge</a:t>
                </a:r>
                <a:r>
                  <a:rPr lang="en-US" altLang="ja-JP" sz="2400" dirty="0"/>
                  <a:t> smoothing domain.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75" t="-14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312876"/>
            <a:ext cx="3362325" cy="406717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285" y="2332208"/>
            <a:ext cx="1119704" cy="192488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87524" y="3104964"/>
            <a:ext cx="2520242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As if putting </a:t>
            </a:r>
            <a:br>
              <a:rPr kumimoji="1" lang="en-US" altLang="ja-JP" sz="2000" dirty="0"/>
            </a:br>
            <a:r>
              <a:rPr kumimoji="1" lang="en-US" altLang="ja-JP" sz="2000" dirty="0"/>
              <a:t>an integration point</a:t>
            </a:r>
            <a:br>
              <a:rPr kumimoji="1" lang="en-US" altLang="ja-JP" sz="2000" dirty="0"/>
            </a:br>
            <a:r>
              <a:rPr kumimoji="1" lang="en-US" altLang="ja-JP" sz="2000" dirty="0"/>
              <a:t>on each edge center</a:t>
            </a:r>
            <a:endParaRPr kumimoji="1" lang="ja-JP" altLang="en-US" sz="2000" dirty="0"/>
          </a:p>
        </p:txBody>
      </p:sp>
      <p:sp>
        <p:nvSpPr>
          <p:cNvPr id="6" name="正方形/長方形 5"/>
          <p:cNvSpPr/>
          <p:nvPr/>
        </p:nvSpPr>
        <p:spPr>
          <a:xfrm>
            <a:off x="5220072" y="4257092"/>
            <a:ext cx="3870588" cy="19389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buClr>
                <a:schemeClr val="accent2"/>
              </a:buClr>
            </a:pPr>
            <a:r>
              <a:rPr lang="en-US" altLang="ja-JP" sz="2000" dirty="0">
                <a:cs typeface="Arial" panose="020B0604020202020204" pitchFamily="34" charset="0"/>
              </a:rPr>
              <a:t>ES-FEM can avoid shear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locking.</a:t>
            </a:r>
            <a:b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However,</a:t>
            </a:r>
            <a:b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it cannot be implemented in ordinary FE codes </a:t>
            </a:r>
            <a:r>
              <a:rPr lang="en-US" altLang="ja-JP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 to the strain smoothing across</a:t>
            </a:r>
            <a:br>
              <a:rPr lang="en-US" altLang="ja-JP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elements...</a:t>
            </a:r>
          </a:p>
        </p:txBody>
      </p:sp>
    </p:spTree>
    <p:extLst>
      <p:ext uri="{BB962C8B-B14F-4D97-AF65-F5344CB8AC3E}">
        <p14:creationId xmlns:p14="http://schemas.microsoft.com/office/powerpoint/2010/main" val="192414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SLIDE_COUNT" val="1"/>
  <p:tag name="ISPRING_PRESENTATION_TITLE" val="kaist_seminar2017-sfem"/>
</p:tagLst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ユーザー定義 1">
      <a:majorFont>
        <a:latin typeface="Comic Sans MS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59798</TotalTime>
  <Words>985</Words>
  <Application>Microsoft Office PowerPoint</Application>
  <PresentationFormat>画面に合わせる (4:3)</PresentationFormat>
  <Paragraphs>297</Paragraphs>
  <Slides>34</Slides>
  <Notes>18</Notes>
  <HiddenSlides>0</HiddenSlides>
  <MMClips>8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34</vt:i4>
      </vt:variant>
    </vt:vector>
  </HeadingPairs>
  <TitlesOfParts>
    <vt:vector size="42" baseType="lpstr">
      <vt:lpstr>Arial Unicode MS</vt:lpstr>
      <vt:lpstr>MS PGothic</vt:lpstr>
      <vt:lpstr>Arial</vt:lpstr>
      <vt:lpstr>Calibri</vt:lpstr>
      <vt:lpstr>Cambria Math</vt:lpstr>
      <vt:lpstr>Comic Sans MS</vt:lpstr>
      <vt:lpstr>Wingdings</vt:lpstr>
      <vt:lpstr>デザインの設定</vt:lpstr>
      <vt:lpstr>An Optimal Multiple Smoothing Scheme  of Selective Cell-based  Smoothed Finite Element Methods  with 10-node Tetrahedral Elements for Large Deformation  of Nearly Incompressible Solids</vt:lpstr>
      <vt:lpstr>Motivation</vt:lpstr>
      <vt:lpstr>Issues</vt:lpstr>
      <vt:lpstr>Issues (cont.)</vt:lpstr>
      <vt:lpstr>Issues (cont.)</vt:lpstr>
      <vt:lpstr>Issues (cont.)</vt:lpstr>
      <vt:lpstr>Objective</vt:lpstr>
      <vt:lpstr>PowerPoint プレゼンテーション</vt:lpstr>
      <vt:lpstr>Brief Review of Edge-based S-FEM (ES-FEM)</vt:lpstr>
      <vt:lpstr>Brief Review of Cell-based S-FEM (CS-FEM)</vt:lpstr>
      <vt:lpstr>Flowchart of Old SelectiveCS-FEM-T10</vt:lpstr>
      <vt:lpstr>PowerPoint プレゼンテーション</vt:lpstr>
      <vt:lpstr>Flowchart of New SelectiveCS-FEM-T10</vt:lpstr>
      <vt:lpstr>(1) Subdivision into T4 Sub-elements</vt:lpstr>
      <vt:lpstr>(2) Deviatoric Strain Smoothing</vt:lpstr>
      <vt:lpstr>(3) Volumetric Strain Smoothing</vt:lpstr>
      <vt:lpstr>(4) Combining with SRI Method</vt:lpstr>
      <vt:lpstr>Differences between Old and New</vt:lpstr>
      <vt:lpstr>PowerPoint プレゼンテーション</vt:lpstr>
      <vt:lpstr>Bending of Hyperelastic Cantilever</vt:lpstr>
      <vt:lpstr>Bending of Hyperelastic Cantilever</vt:lpstr>
      <vt:lpstr>Bending of Hyperelastic Cantilever</vt:lpstr>
      <vt:lpstr>Barreling of Hyperelastic Cylinder</vt:lpstr>
      <vt:lpstr>Barreling of Hyperelastic Cylinder</vt:lpstr>
      <vt:lpstr>Barreling of Hyperelastic Cylinder</vt:lpstr>
      <vt:lpstr>Barreling of Hyperelastic Cylinder</vt:lpstr>
      <vt:lpstr>Barreling of Hyperelastic Cylinder</vt:lpstr>
      <vt:lpstr>Barreling of Hyperelastic Cylinder</vt:lpstr>
      <vt:lpstr>Compression of Hyperelastic Block</vt:lpstr>
      <vt:lpstr>Compression of Hyperelastic Block</vt:lpstr>
      <vt:lpstr>Compression of Hyperelastic Block</vt:lpstr>
      <vt:lpstr>Compression of Hyperelastic Block</vt:lpstr>
      <vt:lpstr>PowerPoint プレゼンテーション</vt:lpstr>
      <vt:lpstr>Summary of SelectiveCS-FEM-T10</vt:lpstr>
    </vt:vector>
  </TitlesOfParts>
  <Company>みずほ情報総研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kaist_seminar2017-sfem</dc:title>
  <dc:creator>Yuki ONISHI</dc:creator>
  <cp:lastModifiedBy>yuki</cp:lastModifiedBy>
  <cp:revision>2617</cp:revision>
  <cp:lastPrinted>2012-03-06T10:21:50Z</cp:lastPrinted>
  <dcterms:created xsi:type="dcterms:W3CDTF">2007-11-22T18:02:40Z</dcterms:created>
  <dcterms:modified xsi:type="dcterms:W3CDTF">2019-07-13T08:04:01Z</dcterms:modified>
</cp:coreProperties>
</file>