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64"/>
  </p:notesMasterIdLst>
  <p:handoutMasterIdLst>
    <p:handoutMasterId r:id="rId65"/>
  </p:handoutMasterIdLst>
  <p:sldIdLst>
    <p:sldId id="469" r:id="rId2"/>
    <p:sldId id="844" r:id="rId3"/>
    <p:sldId id="843" r:id="rId4"/>
    <p:sldId id="845" r:id="rId5"/>
    <p:sldId id="846" r:id="rId6"/>
    <p:sldId id="847" r:id="rId7"/>
    <p:sldId id="756" r:id="rId8"/>
    <p:sldId id="757" r:id="rId9"/>
    <p:sldId id="721" r:id="rId10"/>
    <p:sldId id="759" r:id="rId11"/>
    <p:sldId id="766" r:id="rId12"/>
    <p:sldId id="761" r:id="rId13"/>
    <p:sldId id="762" r:id="rId14"/>
    <p:sldId id="669" r:id="rId15"/>
    <p:sldId id="502" r:id="rId16"/>
    <p:sldId id="501" r:id="rId17"/>
    <p:sldId id="508" r:id="rId18"/>
    <p:sldId id="807" r:id="rId19"/>
    <p:sldId id="776" r:id="rId20"/>
    <p:sldId id="777" r:id="rId21"/>
    <p:sldId id="730" r:id="rId22"/>
    <p:sldId id="738" r:id="rId23"/>
    <p:sldId id="731" r:id="rId24"/>
    <p:sldId id="732" r:id="rId25"/>
    <p:sldId id="856" r:id="rId26"/>
    <p:sldId id="861" r:id="rId27"/>
    <p:sldId id="858" r:id="rId28"/>
    <p:sldId id="839" r:id="rId29"/>
    <p:sldId id="840" r:id="rId30"/>
    <p:sldId id="841" r:id="rId31"/>
    <p:sldId id="798" r:id="rId32"/>
    <p:sldId id="799" r:id="rId33"/>
    <p:sldId id="806" r:id="rId34"/>
    <p:sldId id="863" r:id="rId35"/>
    <p:sldId id="848" r:id="rId36"/>
    <p:sldId id="257" r:id="rId37"/>
    <p:sldId id="297" r:id="rId38"/>
    <p:sldId id="319" r:id="rId39"/>
    <p:sldId id="367" r:id="rId40"/>
    <p:sldId id="383" r:id="rId41"/>
    <p:sldId id="382" r:id="rId42"/>
    <p:sldId id="381" r:id="rId43"/>
    <p:sldId id="356" r:id="rId44"/>
    <p:sldId id="362" r:id="rId45"/>
    <p:sldId id="357" r:id="rId46"/>
    <p:sldId id="272" r:id="rId47"/>
    <p:sldId id="364" r:id="rId48"/>
    <p:sldId id="400" r:id="rId49"/>
    <p:sldId id="409" r:id="rId50"/>
    <p:sldId id="365" r:id="rId51"/>
    <p:sldId id="277" r:id="rId52"/>
    <p:sldId id="404" r:id="rId53"/>
    <p:sldId id="403" r:id="rId54"/>
    <p:sldId id="360" r:id="rId55"/>
    <p:sldId id="683" r:id="rId56"/>
    <p:sldId id="682" r:id="rId57"/>
    <p:sldId id="746" r:id="rId58"/>
    <p:sldId id="862" r:id="rId59"/>
    <p:sldId id="790" r:id="rId60"/>
    <p:sldId id="791" r:id="rId61"/>
    <p:sldId id="801" r:id="rId62"/>
    <p:sldId id="802" r:id="rId63"/>
  </p:sldIdLst>
  <p:sldSz cx="9144000" cy="6858000" type="screen4x3"/>
  <p:notesSz cx="9971088" cy="6823075"/>
  <p:custDataLst>
    <p:tags r:id="rId66"/>
  </p:custDataLst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9">
          <p15:clr>
            <a:srgbClr val="A4A3A4"/>
          </p15:clr>
        </p15:guide>
        <p15:guide id="2" pos="3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141FF"/>
    <a:srgbClr val="FF4141"/>
    <a:srgbClr val="FF8181"/>
    <a:srgbClr val="008000"/>
    <a:srgbClr val="0000CC"/>
    <a:srgbClr val="FF00FF"/>
    <a:srgbClr val="FF9900"/>
    <a:srgbClr val="FFFF80"/>
    <a:srgbClr val="00CC88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淡色スタイル 2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88252" autoAdjust="0"/>
  </p:normalViewPr>
  <p:slideViewPr>
    <p:cSldViewPr>
      <p:cViewPr varScale="1">
        <p:scale>
          <a:sx n="113" d="100"/>
          <a:sy n="113" d="100"/>
        </p:scale>
        <p:origin x="17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117" d="100"/>
          <a:sy n="117" d="100"/>
        </p:scale>
        <p:origin x="564" y="108"/>
      </p:cViewPr>
      <p:guideLst>
        <p:guide orient="horz" pos="2149"/>
        <p:guide pos="314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gs" Target="tags/tag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48325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F8867-4283-4A96-9771-3601A6259625}" type="datetimeFigureOut">
              <a:rPr kumimoji="1" lang="ja-JP" altLang="en-US" smtClean="0"/>
              <a:t>2019/7/13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6480175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648325" y="6480175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55A802-9E04-459A-9DBB-836DB47BD7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9170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648797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r">
              <a:defRPr sz="1200" smtClean="0"/>
            </a:lvl1pPr>
          </a:lstStyle>
          <a:p>
            <a:pPr>
              <a:defRPr/>
            </a:pPr>
            <a:fld id="{C3B1C3B4-0EFA-4E9A-BE43-AB531CD70431}" type="datetimeFigureOut">
              <a:rPr lang="ja-JP" altLang="en-US"/>
              <a:pPr>
                <a:defRPr/>
              </a:pPr>
              <a:t>2019/7/13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3279775" y="511175"/>
            <a:ext cx="3411538" cy="2559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18" tIns="46209" rIns="92418" bIns="46209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97815" y="3240934"/>
            <a:ext cx="7975460" cy="3070878"/>
          </a:xfrm>
          <a:prstGeom prst="rect">
            <a:avLst/>
          </a:prstGeom>
        </p:spPr>
        <p:txBody>
          <a:bodyPr vert="horz" lIns="92418" tIns="46209" rIns="92418" bIns="46209" rtlCol="0">
            <a:normAutofit/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648797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24E7511A-E19B-4650-9FBF-BD8447E14FD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9994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41207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040844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34742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964910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821777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025428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057146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088844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149229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903930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03515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485271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460281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568668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684204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40006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39231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671516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397095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448444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493005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37664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669415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What is electrodeposition.</a:t>
            </a:r>
          </a:p>
          <a:p>
            <a:r>
              <a:rPr kumimoji="1" lang="en-US" altLang="ja-JP" dirty="0"/>
              <a:t>Electrodeposition</a:t>
            </a:r>
            <a:r>
              <a:rPr kumimoji="1" lang="en-US" altLang="ja-JP" baseline="0" dirty="0"/>
              <a:t> is the most widely-used ~~.</a:t>
            </a:r>
          </a:p>
          <a:p>
            <a:r>
              <a:rPr kumimoji="1" lang="en-US" altLang="ja-JP" baseline="0" dirty="0"/>
              <a:t>Coated film is made by applying direct electric current in a paint pool like this picture.</a:t>
            </a:r>
          </a:p>
          <a:p>
            <a:r>
              <a:rPr kumimoji="1" lang="en-US" altLang="ja-JP" baseline="0" dirty="0"/>
              <a:t>A </a:t>
            </a:r>
            <a:r>
              <a:rPr kumimoji="1" lang="en-US" altLang="ja-JP" baseline="0" dirty="0" err="1"/>
              <a:t>carbody</a:t>
            </a:r>
            <a:r>
              <a:rPr kumimoji="1" lang="en-US" altLang="ja-JP" baseline="0" dirty="0"/>
              <a:t> is cathode, while a paint pool is anode.</a:t>
            </a:r>
          </a:p>
          <a:p>
            <a:r>
              <a:rPr kumimoji="1" lang="en-US" altLang="ja-JP" baseline="0" dirty="0"/>
              <a:t>It is relatively good at making ~~.</a:t>
            </a:r>
          </a:p>
          <a:p>
            <a:r>
              <a:rPr kumimoji="1" lang="en-US" altLang="ja-JP" baseline="0" dirty="0"/>
              <a:t>So, ED simulator is necessary for ~~.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145105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This is an example of ED simulation results.</a:t>
            </a:r>
          </a:p>
          <a:p>
            <a:r>
              <a:rPr kumimoji="1" lang="en-US" altLang="ja-JP" dirty="0"/>
              <a:t>ED simulation ~~.</a:t>
            </a:r>
          </a:p>
          <a:p>
            <a:r>
              <a:rPr kumimoji="1" lang="en-US" altLang="ja-JP" dirty="0"/>
              <a:t>You</a:t>
            </a:r>
            <a:r>
              <a:rPr kumimoji="1" lang="en-US" altLang="ja-JP" baseline="0" dirty="0"/>
              <a:t> can see that the paint film starts to be deposited from the outside surface.</a:t>
            </a:r>
          </a:p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857124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There</a:t>
            </a:r>
            <a:r>
              <a:rPr kumimoji="1" lang="en-US" altLang="ja-JP" baseline="0" dirty="0"/>
              <a:t> are some issues in meshing.</a:t>
            </a:r>
          </a:p>
          <a:p>
            <a:r>
              <a:rPr kumimoji="1" lang="en-US" altLang="ja-JP" baseline="0" dirty="0"/>
              <a:t>First of all, it is difficult to represent complex shape ~~.</a:t>
            </a:r>
          </a:p>
          <a:p>
            <a:r>
              <a:rPr kumimoji="1" lang="en-US" altLang="ja-JP" baseline="0" dirty="0"/>
              <a:t>So, we have to ~~.</a:t>
            </a:r>
          </a:p>
          <a:p>
            <a:r>
              <a:rPr kumimoji="1" lang="en-US" altLang="ja-JP" baseline="0" dirty="0"/>
              <a:t>However, the accuracy of ~~.</a:t>
            </a:r>
          </a:p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996545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This slide</a:t>
            </a:r>
            <a:r>
              <a:rPr kumimoji="1" lang="en-US" altLang="ja-JP" baseline="0" dirty="0"/>
              <a:t> explains the issues about</a:t>
            </a:r>
            <a:r>
              <a:rPr kumimoji="1" lang="en-US" altLang="ja-JP" dirty="0"/>
              <a:t> T10 mesh without</a:t>
            </a:r>
            <a:r>
              <a:rPr kumimoji="1" lang="en-US" altLang="ja-JP" baseline="0" dirty="0"/>
              <a:t> kink.</a:t>
            </a:r>
          </a:p>
          <a:p>
            <a:r>
              <a:rPr kumimoji="1" lang="en-US" altLang="ja-JP" baseline="0" dirty="0"/>
              <a:t>Let’s say this gray part represents the surface of a </a:t>
            </a:r>
            <a:r>
              <a:rPr kumimoji="1" lang="en-US" altLang="ja-JP" baseline="0" dirty="0" err="1"/>
              <a:t>carbody</a:t>
            </a:r>
            <a:r>
              <a:rPr kumimoji="1" lang="en-US" altLang="ja-JP" baseline="0" dirty="0"/>
              <a:t>,</a:t>
            </a:r>
          </a:p>
          <a:p>
            <a:r>
              <a:rPr kumimoji="1" lang="en-US" altLang="ja-JP" baseline="0" dirty="0"/>
              <a:t>and this white circle represents a hole on the </a:t>
            </a:r>
            <a:r>
              <a:rPr kumimoji="1" lang="en-US" altLang="ja-JP" baseline="0" dirty="0" err="1"/>
              <a:t>carbody</a:t>
            </a:r>
            <a:r>
              <a:rPr kumimoji="1" lang="en-US" altLang="ja-JP" baseline="0" dirty="0"/>
              <a:t>.</a:t>
            </a:r>
          </a:p>
          <a:p>
            <a:r>
              <a:rPr kumimoji="1" lang="en-US" altLang="ja-JP" baseline="0" dirty="0"/>
              <a:t>If we mesh this parts using T4 and T10 without kink respectively, </a:t>
            </a:r>
          </a:p>
          <a:p>
            <a:r>
              <a:rPr kumimoji="1" lang="en-US" altLang="ja-JP" baseline="0" dirty="0"/>
              <a:t>the meshes would be like this.</a:t>
            </a:r>
          </a:p>
          <a:p>
            <a:r>
              <a:rPr kumimoji="1" lang="en-US" altLang="ja-JP" baseline="0" dirty="0"/>
              <a:t>As you can see, for the same ~~.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931136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This slide</a:t>
            </a:r>
            <a:r>
              <a:rPr kumimoji="1" lang="en-US" altLang="ja-JP" baseline="0" dirty="0"/>
              <a:t> explains the issues about</a:t>
            </a:r>
            <a:r>
              <a:rPr kumimoji="1" lang="en-US" altLang="ja-JP" dirty="0"/>
              <a:t> T10 mesh with</a:t>
            </a:r>
            <a:r>
              <a:rPr kumimoji="1" lang="en-US" altLang="ja-JP" baseline="0" dirty="0"/>
              <a:t> kink.</a:t>
            </a:r>
          </a:p>
          <a:p>
            <a:r>
              <a:rPr kumimoji="1" lang="en-US" altLang="ja-JP" dirty="0"/>
              <a:t>10</a:t>
            </a:r>
            <a:r>
              <a:rPr kumimoji="1" lang="en-US" altLang="ja-JP" baseline="0" dirty="0"/>
              <a:t>-node tetrahedral ~~.</a:t>
            </a:r>
          </a:p>
          <a:p>
            <a:r>
              <a:rPr kumimoji="1" lang="en-US" altLang="ja-JP" dirty="0"/>
              <a:t>The meshes</a:t>
            </a:r>
            <a:r>
              <a:rPr kumimoji="1" lang="en-US" altLang="ja-JP" baseline="0" dirty="0"/>
              <a:t> using T4 and T10 with kink respectively would be like this.</a:t>
            </a:r>
          </a:p>
          <a:p>
            <a:r>
              <a:rPr kumimoji="1" lang="en-US" altLang="ja-JP" baseline="0" dirty="0"/>
              <a:t>T10 mesh with kink ~~.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481114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We cannot</a:t>
            </a:r>
            <a:r>
              <a:rPr kumimoji="1" lang="en-US" altLang="ja-JP" baseline="0" dirty="0"/>
              <a:t> use t</a:t>
            </a:r>
            <a:r>
              <a:rPr kumimoji="1" lang="en-US" altLang="ja-JP" dirty="0"/>
              <a:t>hese</a:t>
            </a:r>
            <a:r>
              <a:rPr kumimoji="1" lang="en-US" altLang="ja-JP" baseline="0" dirty="0"/>
              <a:t> elements in ED simulation as I explained.</a:t>
            </a:r>
          </a:p>
          <a:p>
            <a:r>
              <a:rPr kumimoji="1" lang="en-US" altLang="ja-JP" baseline="0" dirty="0"/>
              <a:t>So we want to realize high accuracy analysis with T4 mesh.</a:t>
            </a:r>
          </a:p>
          <a:p>
            <a:r>
              <a:rPr kumimoji="1" lang="en-US" altLang="ja-JP" baseline="0" dirty="0"/>
              <a:t>ES-FEM-T4 could be a solution to these issues.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690183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Next, I would like to explain about</a:t>
            </a:r>
            <a:r>
              <a:rPr kumimoji="1" lang="en-US" altLang="ja-JP" baseline="0" dirty="0"/>
              <a:t> the formulation of ES-FEM for ED Simulation.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593929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This is the fundamental equations.</a:t>
            </a:r>
          </a:p>
          <a:p>
            <a:r>
              <a:rPr kumimoji="1" lang="en-US" altLang="ja-JP" dirty="0"/>
              <a:t>The governing equation is the electrostatic Laplace</a:t>
            </a:r>
            <a:r>
              <a:rPr kumimoji="1" lang="en-US" altLang="ja-JP" baseline="0" dirty="0"/>
              <a:t> equation.</a:t>
            </a:r>
          </a:p>
          <a:p>
            <a:r>
              <a:rPr kumimoji="1" lang="en-US" altLang="ja-JP" baseline="0" dirty="0"/>
              <a:t>ES-FEM solves this equation.</a:t>
            </a:r>
          </a:p>
          <a:p>
            <a:endParaRPr kumimoji="1" lang="en-US" altLang="ja-JP" baseline="0" dirty="0"/>
          </a:p>
          <a:p>
            <a:r>
              <a:rPr kumimoji="1" lang="en-US" altLang="ja-JP" dirty="0"/>
              <a:t>There are three boundary conditions.</a:t>
            </a:r>
          </a:p>
          <a:p>
            <a:r>
              <a:rPr kumimoji="1" lang="en-US" altLang="ja-JP" dirty="0"/>
              <a:t>Insulation boundary condition,</a:t>
            </a:r>
            <a:r>
              <a:rPr kumimoji="1" lang="en-US" altLang="ja-JP" baseline="0" dirty="0"/>
              <a:t> Anodic boundary condition and </a:t>
            </a:r>
            <a:r>
              <a:rPr kumimoji="1" lang="en-US" altLang="ja-JP" baseline="0" dirty="0" err="1"/>
              <a:t>cathodic</a:t>
            </a:r>
            <a:r>
              <a:rPr kumimoji="1" lang="en-US" altLang="ja-JP" baseline="0" dirty="0"/>
              <a:t> ~~.</a:t>
            </a:r>
          </a:p>
          <a:p>
            <a:r>
              <a:rPr kumimoji="1" lang="en-US" altLang="ja-JP" baseline="0" dirty="0"/>
              <a:t>Anode means the electrode surface and cathode means the </a:t>
            </a:r>
            <a:r>
              <a:rPr kumimoji="1" lang="en-US" altLang="ja-JP" baseline="0" dirty="0" err="1"/>
              <a:t>carbody</a:t>
            </a:r>
            <a:r>
              <a:rPr kumimoji="1" lang="en-US" altLang="ja-JP" baseline="0" dirty="0"/>
              <a:t> surface.</a:t>
            </a:r>
          </a:p>
          <a:p>
            <a:r>
              <a:rPr kumimoji="1" lang="en-US" altLang="ja-JP" baseline="0" dirty="0"/>
              <a:t>These are identified ~~.</a:t>
            </a:r>
          </a:p>
          <a:p>
            <a:endParaRPr kumimoji="1" lang="en-US" altLang="ja-JP" baseline="0" dirty="0"/>
          </a:p>
          <a:p>
            <a:r>
              <a:rPr kumimoji="1" lang="en-US" altLang="ja-JP" baseline="0" dirty="0"/>
              <a:t>In our ED Simulation, current density is determined using ~~.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045515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This is the outline of ES-FEM.</a:t>
            </a:r>
          </a:p>
          <a:p>
            <a:r>
              <a:rPr kumimoji="1" lang="en-US" altLang="ja-JP" dirty="0"/>
              <a:t>ES-FEM</a:t>
            </a:r>
            <a:r>
              <a:rPr kumimoji="1" lang="en-US" altLang="ja-JP" baseline="0" dirty="0"/>
              <a:t> is a kind of strain ~~.</a:t>
            </a:r>
          </a:p>
          <a:p>
            <a:r>
              <a:rPr kumimoji="1" lang="en-US" altLang="ja-JP" baseline="0" dirty="0"/>
              <a:t>It uses element ~~.</a:t>
            </a:r>
          </a:p>
          <a:p>
            <a:r>
              <a:rPr kumimoji="1" lang="en-US" altLang="ja-JP" baseline="0" dirty="0"/>
              <a:t>It is robust ~~.</a:t>
            </a:r>
          </a:p>
          <a:p>
            <a:r>
              <a:rPr kumimoji="1" lang="en-US" altLang="ja-JP" baseline="0" dirty="0"/>
              <a:t>And it has super-linear convergence rate with T4 mesh.</a:t>
            </a:r>
          </a:p>
          <a:p>
            <a:endParaRPr kumimoji="1" lang="en-US" altLang="ja-JP" baseline="0" dirty="0"/>
          </a:p>
          <a:p>
            <a:r>
              <a:rPr kumimoji="1" lang="en-US" altLang="ja-JP" baseline="0" dirty="0"/>
              <a:t>The difference between conventional fem and ES-FEM is the integration domain.</a:t>
            </a:r>
          </a:p>
          <a:p>
            <a:r>
              <a:rPr kumimoji="1" lang="en-US" altLang="ja-JP" baseline="0" dirty="0"/>
              <a:t>FEM sums up ~~, while ES-FEM ~~.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1319068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84154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5713568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9760561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8DFA68-9FDA-4F16-992C-FE669A3567E8}" type="slidenum">
              <a:rPr lang="en-US" altLang="ja-JP"/>
              <a:pPr/>
              <a:t>51</a:t>
            </a:fld>
            <a:endParaRPr lang="en-US" altLang="ja-JP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9063" y="652463"/>
            <a:ext cx="3929062" cy="2947987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3797" y="4127077"/>
            <a:ext cx="6463863" cy="5368915"/>
          </a:xfrm>
        </p:spPr>
        <p:txBody>
          <a:bodyPr/>
          <a:lstStyle/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1533238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8DFA68-9FDA-4F16-992C-FE669A3567E8}" type="slidenum">
              <a:rPr lang="en-US" altLang="ja-JP"/>
              <a:pPr/>
              <a:t>52</a:t>
            </a:fld>
            <a:endParaRPr lang="en-US" altLang="ja-JP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9063" y="652463"/>
            <a:ext cx="3929062" cy="2947987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3797" y="4127077"/>
            <a:ext cx="6463863" cy="5368915"/>
          </a:xfrm>
        </p:spPr>
        <p:txBody>
          <a:bodyPr/>
          <a:lstStyle/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3412488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55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7580832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56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676749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57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7827621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59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8657954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60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1431322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61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9508021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62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10093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33221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04957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16068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782877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09267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750425"/>
            <a:ext cx="7772400" cy="1470025"/>
          </a:xfrm>
        </p:spPr>
        <p:txBody>
          <a:bodyPr/>
          <a:lstStyle>
            <a:lvl1pPr>
              <a:defRPr b="1">
                <a:latin typeface="Comic Sans MS" panose="030F0702030302020204" pitchFamily="66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dirty="0"/>
              <a:t>マスタ サブタイトルの書式設定</a:t>
            </a:r>
          </a:p>
        </p:txBody>
      </p:sp>
      <p:sp>
        <p:nvSpPr>
          <p:cNvPr id="6" name="スライド番号プレースホルダー 4"/>
          <p:cNvSpPr txBox="1">
            <a:spLocks/>
          </p:cNvSpPr>
          <p:nvPr userDrawn="1"/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bg1"/>
                </a:solidFill>
                <a:latin typeface="Arial" charset="0"/>
                <a:ea typeface="MS PGothic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9pPr>
          </a:lstStyle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3033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36513"/>
            <a:ext cx="9144000" cy="620712"/>
          </a:xfrm>
        </p:spPr>
        <p:txBody>
          <a:bodyPr>
            <a:normAutofit/>
          </a:bodyPr>
          <a:lstStyle>
            <a:lvl1pPr algn="ctr">
              <a:defRPr sz="4000" b="1">
                <a:latin typeface="Comic Sans MS" panose="030F0702030302020204" pitchFamily="66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9541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Comic Sans MS" panose="030F0702030302020204" pitchFamily="66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86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セクション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50" y="656692"/>
            <a:ext cx="9144000" cy="5652628"/>
          </a:xfrm>
        </p:spPr>
        <p:txBody>
          <a:bodyPr anchor="ctr">
            <a:normAutofit/>
          </a:bodyPr>
          <a:lstStyle>
            <a:lvl1pPr algn="ctr">
              <a:defRPr sz="4000" b="1">
                <a:latin typeface="Comic Sans MS" panose="030F0702030302020204" pitchFamily="66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78793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6513"/>
            <a:ext cx="91440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accent1"/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4" y="623887"/>
            <a:ext cx="8641655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3086" name="Rectangle 14"/>
          <p:cNvSpPr>
            <a:spLocks noChangeArrowheads="1"/>
          </p:cNvSpPr>
          <p:nvPr userDrawn="1"/>
        </p:nvSpPr>
        <p:spPr bwMode="auto">
          <a:xfrm flipV="1">
            <a:off x="0" y="574675"/>
            <a:ext cx="9144000" cy="7143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04040"/>
              </a:gs>
            </a:gsLst>
            <a:lin ang="13500000" scaled="1"/>
          </a:gradFill>
          <a:ln w="9525">
            <a:noFill/>
            <a:round/>
            <a:headEnd/>
            <a:tailEnd/>
          </a:ln>
        </p:spPr>
        <p:txBody>
          <a:bodyPr rot="10800000" wrap="none" anchor="ctr"/>
          <a:lstStyle/>
          <a:p>
            <a:pPr>
              <a:defRPr/>
            </a:pPr>
            <a:endParaRPr lang="ja-JP" altLang="en-US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0" y="6397625"/>
            <a:ext cx="9144000" cy="460375"/>
            <a:chOff x="0" y="6397625"/>
            <a:chExt cx="9144000" cy="460375"/>
          </a:xfrm>
        </p:grpSpPr>
        <p:sp>
          <p:nvSpPr>
            <p:cNvPr id="3080" name="Rectangle 8"/>
            <p:cNvSpPr>
              <a:spLocks noChangeArrowheads="1"/>
            </p:cNvSpPr>
            <p:nvPr userDrawn="1"/>
          </p:nvSpPr>
          <p:spPr bwMode="auto">
            <a:xfrm flipV="1">
              <a:off x="0" y="6397625"/>
              <a:ext cx="9144000" cy="460375"/>
            </a:xfrm>
            <a:prstGeom prst="rect">
              <a:avLst/>
            </a:prstGeom>
            <a:solidFill>
              <a:srgbClr val="404040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081" name="Text Box 9"/>
            <p:cNvSpPr txBox="1">
              <a:spLocks noChangeArrowheads="1"/>
            </p:cNvSpPr>
            <p:nvPr userDrawn="1"/>
          </p:nvSpPr>
          <p:spPr bwMode="auto">
            <a:xfrm>
              <a:off x="3910049" y="6402186"/>
              <a:ext cx="1303745" cy="2730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36000" tIns="36000" rIns="36000" bIns="36000" anchor="ctr" anchorCtr="0">
              <a:spAutoFit/>
            </a:bodyPr>
            <a:lstStyle/>
            <a:p>
              <a:pPr algn="ctr" defTabSz="457200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US" altLang="ja-JP" sz="14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ICCM2019 TPL</a:t>
              </a:r>
              <a:endParaRPr kumimoji="0" lang="en-GB" altLang="ja-JP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057" name="Picture 15" descr="ロゴのみ"/>
            <p:cNvPicPr>
              <a:picLocks noChangeArrowheads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24" b="20924"/>
            <a:stretch>
              <a:fillRect/>
            </a:stretch>
          </p:blipFill>
          <p:spPr bwMode="auto">
            <a:xfrm>
              <a:off x="7200900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7" descr="logo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スライド番号プレースホルダー 4"/>
          <p:cNvSpPr>
            <a:spLocks noGrp="1"/>
          </p:cNvSpPr>
          <p:nvPr userDrawn="1"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chemeClr val="accent2"/>
          </a:solidFill>
          <a:latin typeface="Comic Sans MS" panose="030F0702030302020204" pitchFamily="66" charset="0"/>
          <a:ea typeface="Arial Unicode MS" pitchFamily="50" charset="-128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n"/>
        <a:defRPr kumimoji="1" sz="32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l"/>
        <a:defRPr kumimoji="1" sz="28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u"/>
        <a:defRPr kumimoji="1" sz="24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p"/>
        <a:defRPr kumimoji="1" sz="20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kumimoji="1" sz="20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4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3.png"/><Relationship Id="rId5" Type="http://schemas.openxmlformats.org/officeDocument/2006/relationships/image" Target="../media/image89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wmf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wmf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3" Type="http://schemas.openxmlformats.org/officeDocument/2006/relationships/image" Target="../media/image29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3" Type="http://schemas.openxmlformats.org/officeDocument/2006/relationships/image" Target="../media/image33.png"/><Relationship Id="rId7" Type="http://schemas.openxmlformats.org/officeDocument/2006/relationships/image" Target="../media/image3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49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55.png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0.png"/><Relationship Id="rId12" Type="http://schemas.openxmlformats.org/officeDocument/2006/relationships/image" Target="../media/image120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62.png"/><Relationship Id="rId11" Type="http://schemas.openxmlformats.org/officeDocument/2006/relationships/image" Target="../media/image110.png"/><Relationship Id="rId5" Type="http://schemas.openxmlformats.org/officeDocument/2006/relationships/image" Target="../media/image61.png"/><Relationship Id="rId10" Type="http://schemas.openxmlformats.org/officeDocument/2006/relationships/image" Target="../media/image101.png"/><Relationship Id="rId4" Type="http://schemas.openxmlformats.org/officeDocument/2006/relationships/notesSlide" Target="../notesSlides/notesSlide31.xml"/><Relationship Id="rId9" Type="http://schemas.openxmlformats.org/officeDocument/2006/relationships/image" Target="../media/image9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e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g"/><Relationship Id="rId4" Type="http://schemas.openxmlformats.org/officeDocument/2006/relationships/image" Target="../media/image6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69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4.mp4"/><Relationship Id="rId7" Type="http://schemas.openxmlformats.org/officeDocument/2006/relationships/image" Target="../media/image51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4.mp4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>
          <a:xfrm>
            <a:off x="0" y="584684"/>
            <a:ext cx="9144000" cy="1908212"/>
          </a:xfrm>
        </p:spPr>
        <p:txBody>
          <a:bodyPr anchor="b">
            <a:noAutofit/>
          </a:bodyPr>
          <a:lstStyle/>
          <a:p>
            <a:pPr>
              <a:lnSpc>
                <a:spcPts val="6000"/>
              </a:lnSpc>
            </a:pPr>
            <a:r>
              <a:rPr lang="en-US" altLang="ja-JP" dirty="0">
                <a:ln w="12700">
                  <a:solidFill>
                    <a:srgbClr val="FF00FF"/>
                  </a:solidFill>
                </a:ln>
                <a:solidFill>
                  <a:schemeClr val="tx1"/>
                </a:solidFill>
                <a:effectLst/>
              </a:rPr>
              <a:t>Smoothed Finite Element Methods: </a:t>
            </a:r>
            <a:br>
              <a:rPr lang="en-US" altLang="ja-JP" dirty="0">
                <a:ln w="12700">
                  <a:solidFill>
                    <a:srgbClr val="FF00FF"/>
                  </a:solidFill>
                </a:ln>
                <a:solidFill>
                  <a:schemeClr val="tx1"/>
                </a:solidFill>
                <a:effectLst/>
              </a:rPr>
            </a:br>
            <a:r>
              <a:rPr lang="en-US" altLang="ja-JP" dirty="0">
                <a:ln w="12700">
                  <a:solidFill>
                    <a:srgbClr val="FF00FF"/>
                  </a:solidFill>
                </a:ln>
                <a:solidFill>
                  <a:schemeClr val="tx1"/>
                </a:solidFill>
                <a:effectLst/>
              </a:rPr>
              <a:t>Recent Academic/Practical Progress</a:t>
            </a:r>
            <a:endParaRPr kumimoji="1" lang="ja-JP" altLang="en-US" sz="3600" dirty="0">
              <a:ln w="12700">
                <a:solidFill>
                  <a:srgbClr val="FF00FF"/>
                </a:solidFill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" name="サブタイトル 5"/>
          <p:cNvSpPr>
            <a:spLocks noGrp="1"/>
          </p:cNvSpPr>
          <p:nvPr>
            <p:ph type="subTitle" idx="1"/>
          </p:nvPr>
        </p:nvSpPr>
        <p:spPr>
          <a:xfrm>
            <a:off x="1371600" y="5085184"/>
            <a:ext cx="6400800" cy="1296144"/>
          </a:xfrm>
        </p:spPr>
        <p:txBody>
          <a:bodyPr anchor="t"/>
          <a:lstStyle/>
          <a:p>
            <a:r>
              <a:rPr lang="en-US" altLang="zh-TW" sz="2400" b="1" dirty="0"/>
              <a:t>Yuki ONISHI</a:t>
            </a:r>
            <a:br>
              <a:rPr lang="en-US" altLang="zh-TW" sz="2400" b="1" dirty="0"/>
            </a:br>
            <a:r>
              <a:rPr lang="en-US" altLang="zh-TW" sz="2400" b="1" dirty="0"/>
              <a:t>Tokyo Institute of Technology, Japan</a:t>
            </a:r>
            <a:endParaRPr lang="zh-TW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0" y="6626225"/>
            <a:ext cx="1055688" cy="196850"/>
          </a:xfrm>
        </p:spPr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</a:t>
            </a:fld>
            <a:endParaRPr lang="ja-JP" altLang="en-US" dirty="0"/>
          </a:p>
        </p:txBody>
      </p:sp>
      <p:pic>
        <p:nvPicPr>
          <p:cNvPr id="7" name="sliced">
            <a:hlinkClick r:id="" action="ppaction://media"/>
            <a:extLst>
              <a:ext uri="{FF2B5EF4-FFF2-40B4-BE49-F238E27FC236}">
                <a16:creationId xmlns:a16="http://schemas.microsoft.com/office/drawing/2014/main" id="{1BCA420D-563F-4E7C-855B-2C4EAFC718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1672" t="50017" r="13151"/>
          <a:stretch>
            <a:fillRect/>
          </a:stretch>
        </p:blipFill>
        <p:spPr>
          <a:xfrm>
            <a:off x="4572000" y="2768360"/>
            <a:ext cx="4572000" cy="1992788"/>
          </a:xfrm>
          <a:prstGeom prst="rect">
            <a:avLst/>
          </a:prstGeom>
        </p:spPr>
      </p:pic>
      <p:pic>
        <p:nvPicPr>
          <p:cNvPr id="8" name="bunny">
            <a:hlinkClick r:id="" action="ppaction://media"/>
            <a:extLst>
              <a:ext uri="{FF2B5EF4-FFF2-40B4-BE49-F238E27FC236}">
                <a16:creationId xmlns:a16="http://schemas.microsoft.com/office/drawing/2014/main" id="{F803BCCB-CB25-428E-8C30-6771B5C011D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5187" y="2492896"/>
            <a:ext cx="4396813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58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2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A Recent Solution: S-FEM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r>
                  <a:rPr lang="en-US" altLang="ja-JP" sz="2000" dirty="0"/>
                  <a:t>E.g.) Compression of neo-</a:t>
                </a:r>
                <a:r>
                  <a:rPr lang="en-US" altLang="ja-JP" sz="2000" dirty="0" err="1"/>
                  <a:t>Hookean</a:t>
                </a:r>
                <a:r>
                  <a:rPr lang="en-US" altLang="ja-JP" sz="2000" dirty="0"/>
                  <a:t> </a:t>
                </a:r>
                <a:r>
                  <a:rPr lang="en-US" altLang="ja-JP" sz="2400" b="1" dirty="0" err="1">
                    <a:solidFill>
                      <a:srgbClr val="0070C0"/>
                    </a:solidFill>
                  </a:rPr>
                  <a:t>hyperelastic</a:t>
                </a:r>
                <a:r>
                  <a:rPr lang="en-US" altLang="ja-JP" sz="2000" b="1" dirty="0">
                    <a:solidFill>
                      <a:srgbClr val="0070C0"/>
                    </a:solidFill>
                  </a:rPr>
                  <a:t> </a:t>
                </a:r>
                <a:r>
                  <a:rPr lang="en-US" altLang="ja-JP" sz="2000" dirty="0"/>
                  <a:t>body</a:t>
                </a:r>
                <a:r>
                  <a:rPr lang="en-US" altLang="ja-JP" sz="2000" b="1" dirty="0">
                    <a:solidFill>
                      <a:srgbClr val="0070C0"/>
                    </a:solidFill>
                  </a:rPr>
                  <a:t> </a:t>
                </a:r>
                <a:r>
                  <a:rPr lang="en-US" altLang="ja-JP" sz="2000" dirty="0"/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=0.49</m:t>
                    </m:r>
                  </m:oMath>
                </a14:m>
                <a:endParaRPr lang="ja-JP" altLang="en-US" sz="2000" dirty="0"/>
              </a:p>
              <a:p>
                <a:pPr marL="0" indent="0" algn="ctr">
                  <a:buNone/>
                </a:pPr>
                <a:endParaRPr kumimoji="1" lang="ja-JP" altLang="en-US" sz="1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705" t="-1478" r="-14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231740" y="4878449"/>
            <a:ext cx="5911875" cy="15388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2000" b="1" u="sng" dirty="0">
                <a:solidFill>
                  <a:srgbClr val="7030A0"/>
                </a:solidFill>
                <a:latin typeface="+mn-lt"/>
                <a:cs typeface="Arial" panose="020B0604020202020204" pitchFamily="34" charset="0"/>
              </a:rPr>
              <a:t>F-barES-FEM-T4</a:t>
            </a:r>
            <a:r>
              <a:rPr lang="en-US" altLang="ja-JP" sz="2000" u="sng" dirty="0">
                <a:latin typeface="+mn-lt"/>
                <a:cs typeface="Arial" panose="020B0604020202020204" pitchFamily="34" charset="0"/>
              </a:rPr>
              <a:t> (One of the latest S-FEM</a:t>
            </a:r>
            <a:r>
              <a:rPr kumimoji="1" lang="en-US" altLang="ja-JP" sz="2000" u="sng" dirty="0">
                <a:latin typeface="+mn-lt"/>
                <a:cs typeface="Arial" panose="020B0604020202020204" pitchFamily="34" charset="0"/>
              </a:rPr>
              <a:t>)</a:t>
            </a:r>
            <a:br>
              <a:rPr kumimoji="1" lang="en-US" altLang="ja-JP" sz="2000" dirty="0">
                <a:latin typeface="+mn-lt"/>
                <a:cs typeface="Arial" panose="020B0604020202020204" pitchFamily="34" charset="0"/>
              </a:rPr>
            </a:br>
            <a:r>
              <a:rPr lang="ja-JP" altLang="en-US" sz="2000" b="1" dirty="0">
                <a:solidFill>
                  <a:srgbClr val="0000CC"/>
                </a:solidFill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en-US" altLang="ja-JP" sz="2000" dirty="0">
                <a:latin typeface="+mn-lt"/>
                <a:cs typeface="Arial" panose="020B0604020202020204" pitchFamily="34" charset="0"/>
              </a:rPr>
              <a:t>No shear/volumetric locking</a:t>
            </a:r>
            <a:endParaRPr lang="en-US" altLang="ja-JP" sz="2000" b="1" dirty="0">
              <a:solidFill>
                <a:srgbClr val="FF0000"/>
              </a:solidFill>
              <a:latin typeface="+mn-lt"/>
              <a:cs typeface="Arial" panose="020B0604020202020204" pitchFamily="34" charset="0"/>
            </a:endParaRPr>
          </a:p>
          <a:p>
            <a:r>
              <a:rPr lang="ja-JP" altLang="en-US" sz="2000" b="1" dirty="0">
                <a:solidFill>
                  <a:srgbClr val="0000CC"/>
                </a:solidFill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  No corner locking</a:t>
            </a:r>
            <a:r>
              <a:rPr lang="en-US" altLang="ja-JP" sz="2000" dirty="0">
                <a:latin typeface="+mn-lt"/>
                <a:cs typeface="Arial" panose="020B0604020202020204" pitchFamily="34" charset="0"/>
              </a:rPr>
              <a:t> </a:t>
            </a:r>
            <a:br>
              <a:rPr lang="en-US" altLang="ja-JP" sz="2000" dirty="0">
                <a:latin typeface="+mn-lt"/>
                <a:cs typeface="Arial" panose="020B0604020202020204" pitchFamily="34" charset="0"/>
              </a:rPr>
            </a:br>
            <a:r>
              <a:rPr lang="ja-JP" altLang="en-US" sz="2000" b="1" dirty="0">
                <a:solidFill>
                  <a:srgbClr val="0000CC"/>
                </a:solidFill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  No pressure </a:t>
            </a:r>
            <a:r>
              <a:rPr lang="en-US" altLang="ja-JP" sz="2000" dirty="0" err="1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checkerboarding</a:t>
            </a:r>
            <a:endParaRPr lang="en-US" altLang="ja-JP" sz="2000" dirty="0">
              <a:latin typeface="+mn-lt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ja-JP" altLang="en-US" sz="2000" b="1" dirty="0">
                <a:solidFill>
                  <a:srgbClr val="0000CC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cs typeface="Arial" panose="020B0604020202020204" pitchFamily="34" charset="0"/>
                <a:sym typeface="Wingdings" panose="05000000000000000000" pitchFamily="2" charset="2"/>
              </a:rPr>
              <a:t>  No increase in DOF (i.e., No static condensation)</a:t>
            </a:r>
            <a:endParaRPr kumimoji="1" lang="ja-JP" altLang="en-US" sz="20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201715" y="2604094"/>
            <a:ext cx="14157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Same mesh</a:t>
            </a:r>
            <a:br>
              <a:rPr lang="en-US" altLang="ja-JP" dirty="0"/>
            </a:br>
            <a:r>
              <a:rPr lang="en-US" altLang="ja-JP" dirty="0"/>
              <a:t>as </a:t>
            </a:r>
            <a:r>
              <a:rPr kumimoji="1" lang="en-US" altLang="ja-JP" dirty="0">
                <a:solidFill>
                  <a:srgbClr val="FF9900"/>
                </a:solidFill>
              </a:rPr>
              <a:t>C3D4H</a:t>
            </a:r>
            <a:br>
              <a:rPr kumimoji="1" lang="en-US" altLang="ja-JP" dirty="0"/>
            </a:br>
            <a:r>
              <a:rPr kumimoji="1" lang="en-US" altLang="ja-JP" dirty="0"/>
              <a:t>case.</a:t>
            </a:r>
          </a:p>
        </p:txBody>
      </p:sp>
      <p:pic>
        <p:nvPicPr>
          <p:cNvPr id="10" name="msmpeg4v2">
            <a:hlinkClick r:id="" action="ppaction://media"/>
            <a:extLst>
              <a:ext uri="{FF2B5EF4-FFF2-40B4-BE49-F238E27FC236}">
                <a16:creationId xmlns:a16="http://schemas.microsoft.com/office/drawing/2014/main" id="{D57186C7-C0DB-4F7B-B1AE-20F92282A5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56112" y="987214"/>
            <a:ext cx="4276128" cy="3953954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 rot="16200000">
            <a:off x="5358572" y="1382288"/>
            <a:ext cx="1080120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dirty="0"/>
              <a:t>Pressure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4206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altLang="ja-JP" sz="4000" dirty="0">
                <a:latin typeface="+mj-lt"/>
              </a:rPr>
              <a:t>Formulation of </a:t>
            </a:r>
            <a:br>
              <a:rPr lang="en-US" altLang="ja-JP" sz="4000" dirty="0">
                <a:latin typeface="+mj-lt"/>
              </a:rPr>
            </a:br>
            <a:r>
              <a:rPr lang="en-US" altLang="ja-JP" sz="4000" b="1" dirty="0">
                <a:solidFill>
                  <a:srgbClr val="7030A0"/>
                </a:solidFill>
                <a:latin typeface="+mj-lt"/>
              </a:rPr>
              <a:t>F-barES-FEM-T4</a:t>
            </a:r>
            <a:endParaRPr kumimoji="1" lang="ja-JP" altLang="en-US" sz="4000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14019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sz="3200" dirty="0"/>
              <a:t>Quick Intro. </a:t>
            </a:r>
            <a:r>
              <a:rPr kumimoji="1" lang="en-US" altLang="ja-JP" sz="3200" dirty="0"/>
              <a:t>of </a:t>
            </a:r>
            <a:r>
              <a:rPr kumimoji="1" lang="en-US" altLang="ja-JP" sz="3200" dirty="0">
                <a:solidFill>
                  <a:srgbClr val="FF0000"/>
                </a:solidFill>
              </a:rPr>
              <a:t>Edge</a:t>
            </a:r>
            <a:r>
              <a:rPr kumimoji="1" lang="en-US" altLang="ja-JP" sz="3200" dirty="0"/>
              <a:t>-based S-FEM (</a:t>
            </a:r>
            <a:r>
              <a:rPr kumimoji="1" lang="en-US" altLang="ja-JP" sz="3200" dirty="0">
                <a:solidFill>
                  <a:srgbClr val="FF0000"/>
                </a:solidFill>
              </a:rPr>
              <a:t>ES-FEM</a:t>
            </a:r>
            <a:r>
              <a:rPr kumimoji="1" lang="en-US" altLang="ja-JP" sz="3200" dirty="0"/>
              <a:t>)</a:t>
            </a:r>
            <a:endParaRPr kumimoji="1" lang="ja-JP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sz="2400" dirty="0"/>
                  <a:t>Calculate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at each element as usual.</a:t>
                </a:r>
              </a:p>
              <a:p>
                <a:r>
                  <a:rPr lang="en-US" altLang="ja-JP" sz="2400" dirty="0"/>
                  <a:t>Distribute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to the connecting 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edges</a:t>
                </a:r>
                <a:r>
                  <a:rPr lang="en-US" altLang="ja-JP" sz="2400" dirty="0"/>
                  <a:t> with area weight</a:t>
                </a:r>
                <a:br>
                  <a:rPr lang="en-US" altLang="ja-JP" sz="2400" dirty="0"/>
                </a:br>
                <a:r>
                  <a:rPr lang="en-US" altLang="ja-JP" sz="2400" dirty="0"/>
                  <a:t>and build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.</a:t>
                </a:r>
              </a:p>
              <a:p>
                <a:r>
                  <a:rPr lang="en-US" altLang="ja-JP" sz="2400" dirty="0"/>
                  <a:t>Calculate </a:t>
                </a:r>
                <a14:m>
                  <m:oMath xmlns:m="http://schemas.openxmlformats.org/officeDocument/2006/math"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begChr m:val="{"/>
                        <m:endChr m:val="}"/>
                        <m:ctrlPr>
                          <a:rPr lang="en-US" altLang="ja-JP" sz="24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4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2400" b="0" i="0" smtClean="0">
                                <a:latin typeface="Cambria Math" panose="02040503050406030204" pitchFamily="18" charset="0"/>
                              </a:rPr>
                              <m:t>int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ja-JP" sz="2400" dirty="0"/>
                  <a:t> etc. in each 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edge</a:t>
                </a:r>
                <a:r>
                  <a:rPr lang="en-US" altLang="ja-JP" sz="2400" dirty="0"/>
                  <a:t> smoothing domain.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975" t="-14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87" y="2312876"/>
            <a:ext cx="3362325" cy="406717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364" y="2332208"/>
            <a:ext cx="1119704" cy="1924884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391025" y="2967335"/>
            <a:ext cx="2520242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As if putting </a:t>
            </a:r>
            <a:br>
              <a:rPr kumimoji="1" lang="en-US" altLang="ja-JP" sz="2000" dirty="0"/>
            </a:br>
            <a:r>
              <a:rPr kumimoji="1" lang="en-US" altLang="ja-JP" sz="2000" dirty="0"/>
              <a:t>an integration point</a:t>
            </a:r>
            <a:br>
              <a:rPr kumimoji="1" lang="en-US" altLang="ja-JP" sz="2000" dirty="0"/>
            </a:br>
            <a:r>
              <a:rPr kumimoji="1" lang="en-US" altLang="ja-JP" sz="2000" dirty="0"/>
              <a:t>on each edge center</a:t>
            </a:r>
            <a:endParaRPr kumimoji="1" lang="ja-JP" altLang="en-US" sz="2000" dirty="0"/>
          </a:p>
        </p:txBody>
      </p:sp>
      <p:sp>
        <p:nvSpPr>
          <p:cNvPr id="6" name="正方形/長方形 5"/>
          <p:cNvSpPr/>
          <p:nvPr/>
        </p:nvSpPr>
        <p:spPr>
          <a:xfrm>
            <a:off x="5490259" y="4257092"/>
            <a:ext cx="3600399" cy="13234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ja-JP" sz="2000" b="1" dirty="0">
                <a:solidFill>
                  <a:srgbClr val="C00000"/>
                </a:solidFill>
              </a:rPr>
              <a:t>✗</a:t>
            </a:r>
            <a:r>
              <a:rPr lang="en-US" altLang="ja-JP" sz="2000" b="1" dirty="0">
                <a:solidFill>
                  <a:srgbClr val="FF0000"/>
                </a:solidFill>
              </a:rPr>
              <a:t> </a:t>
            </a:r>
            <a:r>
              <a:rPr lang="en-US" altLang="ja-JP" sz="2000" dirty="0"/>
              <a:t>Volumetric locking</a:t>
            </a:r>
            <a:br>
              <a:rPr lang="en-US" altLang="ja-JP" sz="2000" dirty="0"/>
            </a:br>
            <a:r>
              <a:rPr lang="en-US" altLang="ja-JP" sz="2000" b="1" dirty="0">
                <a:solidFill>
                  <a:srgbClr val="C00000"/>
                </a:solidFill>
              </a:rPr>
              <a:t>✗</a:t>
            </a:r>
            <a:r>
              <a:rPr lang="en-US" altLang="ja-JP" sz="2000" b="1" dirty="0">
                <a:solidFill>
                  <a:srgbClr val="FF0000"/>
                </a:solidFill>
              </a:rPr>
              <a:t> </a:t>
            </a:r>
            <a:r>
              <a:rPr lang="en-US" altLang="ja-JP" sz="2000" dirty="0"/>
              <a:t>Pressure </a:t>
            </a:r>
            <a:r>
              <a:rPr lang="en-US" altLang="ja-JP" sz="2000" dirty="0" err="1"/>
              <a:t>checkerboarding</a:t>
            </a:r>
            <a:endParaRPr lang="en-US" altLang="ja-JP" sz="2000" dirty="0"/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altLang="ja-JP" sz="2000" dirty="0">
                <a:cs typeface="Arial" panose="020B0604020202020204" pitchFamily="34" charset="0"/>
              </a:rPr>
              <a:t>No shear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locking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altLang="ja-JP" sz="2000" dirty="0"/>
              <a:t>No spurious modes</a:t>
            </a:r>
          </a:p>
        </p:txBody>
      </p:sp>
    </p:spTree>
    <p:extLst>
      <p:ext uri="{BB962C8B-B14F-4D97-AF65-F5344CB8AC3E}">
        <p14:creationId xmlns:p14="http://schemas.microsoft.com/office/powerpoint/2010/main" val="206877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sz="3200" dirty="0"/>
              <a:t>Quick Intro.</a:t>
            </a:r>
            <a:r>
              <a:rPr kumimoji="1" lang="en-US" altLang="ja-JP" sz="3200" dirty="0"/>
              <a:t> of </a:t>
            </a:r>
            <a:r>
              <a:rPr kumimoji="1" lang="en-US" altLang="ja-JP" sz="3200" dirty="0">
                <a:solidFill>
                  <a:srgbClr val="0000CC"/>
                </a:solidFill>
              </a:rPr>
              <a:t>Node</a:t>
            </a:r>
            <a:r>
              <a:rPr kumimoji="1" lang="en-US" altLang="ja-JP" sz="3200" dirty="0"/>
              <a:t>-based S-FEM (</a:t>
            </a:r>
            <a:r>
              <a:rPr kumimoji="1" lang="en-US" altLang="ja-JP" sz="3200" dirty="0">
                <a:solidFill>
                  <a:srgbClr val="0000CC"/>
                </a:solidFill>
              </a:rPr>
              <a:t>NS-FEM</a:t>
            </a:r>
            <a:r>
              <a:rPr kumimoji="1" lang="en-US" altLang="ja-JP" sz="3200" dirty="0"/>
              <a:t>)</a:t>
            </a:r>
            <a:endParaRPr kumimoji="1" lang="ja-JP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sz="2400" dirty="0"/>
                  <a:t>Calculate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at each element as usual.</a:t>
                </a:r>
              </a:p>
              <a:p>
                <a:r>
                  <a:rPr lang="en-US" altLang="ja-JP" sz="2400" dirty="0"/>
                  <a:t>Distribute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to the connecting </a:t>
                </a:r>
                <a:r>
                  <a:rPr lang="en-US" altLang="ja-JP" sz="2400" dirty="0">
                    <a:solidFill>
                      <a:srgbClr val="0000CC"/>
                    </a:solidFill>
                  </a:rPr>
                  <a:t>nodes </a:t>
                </a:r>
                <a:r>
                  <a:rPr lang="en-US" altLang="ja-JP" sz="2400" dirty="0"/>
                  <a:t>with area weight</a:t>
                </a:r>
                <a:br>
                  <a:rPr lang="en-US" altLang="ja-JP" sz="2400" dirty="0"/>
                </a:br>
                <a:r>
                  <a:rPr lang="en-US" altLang="ja-JP" sz="2400" dirty="0"/>
                  <a:t>and build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Node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en-US" altLang="ja-JP" sz="2400" dirty="0"/>
                  <a:t>.</a:t>
                </a:r>
              </a:p>
              <a:p>
                <a:r>
                  <a:rPr lang="en-US" altLang="ja-JP" sz="2400" dirty="0"/>
                  <a:t>Calculate 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begChr m:val="{"/>
                        <m:endChr m:val="}"/>
                        <m:ctrlPr>
                          <a:rPr lang="en-US" altLang="ja-JP" sz="2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4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int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ja-JP" sz="2400" dirty="0"/>
                  <a:t> etc. in each </a:t>
                </a:r>
                <a:r>
                  <a:rPr lang="en-US" altLang="ja-JP" sz="2400" dirty="0">
                    <a:solidFill>
                      <a:srgbClr val="0000CC"/>
                    </a:solidFill>
                  </a:rPr>
                  <a:t>node</a:t>
                </a:r>
                <a:r>
                  <a:rPr lang="en-US" altLang="ja-JP" sz="2400" dirty="0"/>
                  <a:t> smoothing domain.</a:t>
                </a:r>
                <a:endParaRPr lang="ja-JP" altLang="en-US" sz="2400" u="sng" dirty="0"/>
              </a:p>
              <a:p>
                <a:pPr marL="0" indent="0">
                  <a:buNone/>
                </a:pPr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975" t="-14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13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62" y="2348880"/>
            <a:ext cx="2886075" cy="40005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646" y="2600908"/>
            <a:ext cx="1700446" cy="1404156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468773" y="2967335"/>
            <a:ext cx="2364750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As if putting </a:t>
            </a:r>
            <a:br>
              <a:rPr kumimoji="1" lang="en-US" altLang="ja-JP" sz="2000" dirty="0"/>
            </a:br>
            <a:r>
              <a:rPr kumimoji="1" lang="en-US" altLang="ja-JP" sz="2000" dirty="0"/>
              <a:t>an integration point</a:t>
            </a:r>
            <a:br>
              <a:rPr kumimoji="1" lang="en-US" altLang="ja-JP" sz="2000" dirty="0"/>
            </a:br>
            <a:r>
              <a:rPr kumimoji="1" lang="en-US" altLang="ja-JP" sz="2000" dirty="0"/>
              <a:t>on each node</a:t>
            </a:r>
            <a:endParaRPr kumimoji="1" lang="ja-JP" altLang="en-US" sz="2000" dirty="0"/>
          </a:p>
        </p:txBody>
      </p:sp>
      <p:sp>
        <p:nvSpPr>
          <p:cNvPr id="12" name="正方形/長方形 11"/>
          <p:cNvSpPr/>
          <p:nvPr/>
        </p:nvSpPr>
        <p:spPr>
          <a:xfrm>
            <a:off x="5400092" y="4370328"/>
            <a:ext cx="3707208" cy="193899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ja-JP" sz="2000" b="1" dirty="0">
                <a:solidFill>
                  <a:srgbClr val="C00000"/>
                </a:solidFill>
              </a:rPr>
              <a:t>✗</a:t>
            </a:r>
            <a:r>
              <a:rPr lang="en-US" altLang="ja-JP" sz="2000" b="1" dirty="0">
                <a:solidFill>
                  <a:srgbClr val="FF0000"/>
                </a:solidFill>
              </a:rPr>
              <a:t> </a:t>
            </a:r>
            <a:r>
              <a:rPr lang="en-US" altLang="ja-JP" sz="2000" dirty="0"/>
              <a:t>Spurious low-energy mode </a:t>
            </a:r>
            <a:br>
              <a:rPr lang="en-US" altLang="ja-JP" sz="2000" dirty="0"/>
            </a:br>
            <a:r>
              <a:rPr lang="en-US" altLang="ja-JP" sz="2000" dirty="0"/>
              <a:t>     (or hour-glass mode)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altLang="ja-JP" sz="2000" dirty="0">
                <a:cs typeface="Arial" panose="020B0604020202020204" pitchFamily="34" charset="0"/>
                <a:sym typeface="Wingdings" panose="05000000000000000000" pitchFamily="2" charset="2"/>
              </a:rPr>
              <a:t>Less </a:t>
            </a:r>
            <a:r>
              <a:rPr lang="en-US" altLang="ja-JP" sz="2000" dirty="0">
                <a:sym typeface="Wingdings" panose="05000000000000000000" pitchFamily="2" charset="2"/>
              </a:rPr>
              <a:t>p</a:t>
            </a:r>
            <a:r>
              <a:rPr lang="en-US" altLang="ja-JP" sz="2000" dirty="0"/>
              <a:t>ressure</a:t>
            </a:r>
            <a:br>
              <a:rPr lang="en-US" altLang="ja-JP" sz="2000" dirty="0"/>
            </a:br>
            <a:r>
              <a:rPr lang="en-US" altLang="ja-JP" sz="2000" dirty="0"/>
              <a:t>	</a:t>
            </a:r>
            <a:r>
              <a:rPr lang="en-US" altLang="ja-JP" sz="2000" dirty="0" err="1"/>
              <a:t>checkerboarding</a:t>
            </a:r>
            <a:endParaRPr lang="en-US" altLang="ja-JP" sz="2000" dirty="0"/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altLang="ja-JP" sz="2000" dirty="0">
                <a:cs typeface="Arial" panose="020B0604020202020204" pitchFamily="34" charset="0"/>
              </a:rPr>
              <a:t>No shear locking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altLang="ja-JP" sz="2000" dirty="0">
                <a:cs typeface="Arial" panose="020B0604020202020204" pitchFamily="34" charset="0"/>
              </a:rPr>
              <a:t>No volumetric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locking</a:t>
            </a:r>
            <a:endParaRPr lang="en-US" altLang="ja-JP" sz="2000" dirty="0"/>
          </a:p>
        </p:txBody>
      </p:sp>
    </p:spTree>
    <p:extLst>
      <p:ext uri="{BB962C8B-B14F-4D97-AF65-F5344CB8AC3E}">
        <p14:creationId xmlns:p14="http://schemas.microsoft.com/office/powerpoint/2010/main" val="303074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Concept of F-</a:t>
            </a:r>
            <a:r>
              <a:rPr kumimoji="1" lang="en-US" altLang="ja-JP" dirty="0" err="1"/>
              <a:t>barES</a:t>
            </a:r>
            <a:r>
              <a:rPr kumimoji="1" lang="en-US" altLang="ja-JP" dirty="0"/>
              <a:t>-FEM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79" y="1160748"/>
            <a:ext cx="8165881" cy="31706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kumimoji="1"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r>
                  <a:rPr lang="en-US" altLang="ja-JP" sz="2800" b="1" i="1" u="sng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Outlline</a:t>
                </a:r>
                <a:endParaRPr kumimoji="1"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sz="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sSup>
                      <m:sSupPr>
                        <m:ctrlP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altLang="ja-JP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</m:acc>
                      </m:e>
                      <m:sup>
                        <m:r>
                          <m:rPr>
                            <m:sty m:val="p"/>
                          </m:rPr>
                          <a:rPr lang="en-US" altLang="ja-JP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iso</m:t>
                        </m:r>
                      </m:sup>
                    </m:sSup>
                  </m:oMath>
                </a14:m>
                <a:r>
                  <a:rPr lang="en-US" altLang="ja-JP" sz="2800" dirty="0"/>
                  <a:t> is given by </a:t>
                </a:r>
                <a:r>
                  <a:rPr lang="en-US" altLang="ja-JP" sz="2800" dirty="0">
                    <a:solidFill>
                      <a:srgbClr val="FF0000"/>
                    </a:solidFill>
                  </a:rPr>
                  <a:t>ES-FEM</a:t>
                </a:r>
                <a:r>
                  <a:rPr lang="en-US" altLang="ja-JP" sz="2800" dirty="0"/>
                  <a:t>.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ja-JP" sz="280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800" i="1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ja-JP" sz="2800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ja-JP" altLang="en-US" sz="2800" dirty="0">
                    <a:solidFill>
                      <a:srgbClr val="0000CC"/>
                    </a:solidFill>
                  </a:rPr>
                  <a:t> </a:t>
                </a:r>
                <a:r>
                  <a:rPr lang="en-US" altLang="ja-JP" sz="2800" dirty="0"/>
                  <a:t>is given by </a:t>
                </a:r>
                <a:r>
                  <a:rPr lang="en-US" altLang="ja-JP" sz="2800" dirty="0">
                    <a:solidFill>
                      <a:srgbClr val="0000CC"/>
                    </a:solidFill>
                  </a:rPr>
                  <a:t>cyclically applied</a:t>
                </a:r>
                <a:r>
                  <a:rPr lang="en-US" altLang="ja-JP" sz="2800" dirty="0"/>
                  <a:t> </a:t>
                </a:r>
                <a:r>
                  <a:rPr lang="en-US" altLang="ja-JP" sz="2800" dirty="0">
                    <a:solidFill>
                      <a:srgbClr val="0000CC"/>
                    </a:solidFill>
                  </a:rPr>
                  <a:t>NS-FEM.</a:t>
                </a:r>
                <a:endParaRPr lang="en-US" altLang="ja-JP" sz="2800" dirty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ja-JP" sz="2800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lang="en-US" altLang="ja-JP" sz="28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altLang="ja-JP" sz="2800" dirty="0"/>
                  <a:t> is calculated in the manner of </a:t>
                </a:r>
                <a:r>
                  <a:rPr lang="en-US" altLang="ja-JP" sz="2800" dirty="0">
                    <a:solidFill>
                      <a:srgbClr val="7030A0"/>
                    </a:solidFill>
                  </a:rPr>
                  <a:t>F-bar method: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ja-JP" sz="2800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lang="en-US" altLang="ja-JP" sz="28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  <m:r>
                      <a:rPr lang="en-US" altLang="ja-JP" sz="28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ja-JP" sz="28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sSup>
                      <m:sSupPr>
                        <m:ctrlPr>
                          <a:rPr lang="en-US" altLang="ja-JP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ja-JP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ja-JP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altLang="ja-JP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acc>
                      </m:e>
                      <m:sup>
                        <m:r>
                          <a:rPr lang="en-US" altLang="ja-JP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1/3</m:t>
                        </m:r>
                      </m:sup>
                    </m:sSup>
                  </m:oMath>
                </a14:m>
                <a:r>
                  <a:rPr lang="en-US" altLang="ja-JP" sz="28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sSup>
                      <m:sSupPr>
                        <m:ctrlP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altLang="ja-JP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</m:acc>
                      </m:e>
                      <m:sup>
                        <m:r>
                          <m:rPr>
                            <m:sty m:val="p"/>
                          </m:rPr>
                          <a:rPr lang="en-US" altLang="ja-JP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iso</m:t>
                        </m:r>
                      </m:sup>
                    </m:sSup>
                  </m:oMath>
                </a14:m>
                <a:r>
                  <a:rPr lang="en-US" altLang="ja-JP" sz="2800" dirty="0"/>
                  <a:t>.</a:t>
                </a:r>
              </a:p>
              <a:p>
                <a:endParaRPr lang="en-US" altLang="ja-JP" sz="2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2539" b="-12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テキスト ボックス 5"/>
          <p:cNvSpPr txBox="1"/>
          <p:nvPr/>
        </p:nvSpPr>
        <p:spPr>
          <a:xfrm>
            <a:off x="93106" y="675190"/>
            <a:ext cx="8946681" cy="461665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/>
              <a:t>Concept: combining </a:t>
            </a:r>
            <a:r>
              <a:rPr kumimoji="1" lang="en-US" altLang="ja-JP" sz="2400" dirty="0">
                <a:solidFill>
                  <a:srgbClr val="FF0000"/>
                </a:solidFill>
              </a:rPr>
              <a:t>ES-FEM</a:t>
            </a:r>
            <a:r>
              <a:rPr kumimoji="1" lang="en-US" altLang="ja-JP" sz="2400" dirty="0"/>
              <a:t> and </a:t>
            </a:r>
            <a:r>
              <a:rPr kumimoji="1" lang="en-US" altLang="ja-JP" sz="2400" dirty="0">
                <a:solidFill>
                  <a:srgbClr val="0000CC"/>
                </a:solidFill>
              </a:rPr>
              <a:t>NS-FEM</a:t>
            </a:r>
            <a:r>
              <a:rPr kumimoji="1" lang="en-US" altLang="ja-JP" sz="2400" dirty="0"/>
              <a:t> using </a:t>
            </a:r>
            <a:r>
              <a:rPr kumimoji="1" lang="en-US" altLang="ja-JP" sz="2400" dirty="0">
                <a:solidFill>
                  <a:srgbClr val="7030A0"/>
                </a:solidFill>
              </a:rPr>
              <a:t>F-bar method</a:t>
            </a:r>
            <a:endParaRPr kumimoji="1" lang="ja-JP" altLang="en-US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8606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角丸四角形 24"/>
          <p:cNvSpPr/>
          <p:nvPr/>
        </p:nvSpPr>
        <p:spPr>
          <a:xfrm>
            <a:off x="6419542" y="928824"/>
            <a:ext cx="2216455" cy="2140136"/>
          </a:xfrm>
          <a:prstGeom prst="roundRect">
            <a:avLst>
              <a:gd name="adj" fmla="val 55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>
                <a:solidFill>
                  <a:schemeClr val="accent6"/>
                </a:solidFill>
              </a:rPr>
              <a:t>Formulation of</a:t>
            </a:r>
            <a:r>
              <a:rPr lang="ja-JP" altLang="en-US" dirty="0">
                <a:solidFill>
                  <a:schemeClr val="accent6"/>
                </a:solidFill>
              </a:rPr>
              <a:t> </a:t>
            </a:r>
            <a:r>
              <a:rPr kumimoji="1" lang="en-US" altLang="ja-JP" dirty="0">
                <a:solidFill>
                  <a:srgbClr val="7030A0"/>
                </a:solidFill>
              </a:rPr>
              <a:t>F-</a:t>
            </a:r>
            <a:r>
              <a:rPr kumimoji="1" lang="en-US" altLang="ja-JP" dirty="0" err="1">
                <a:solidFill>
                  <a:srgbClr val="7030A0"/>
                </a:solidFill>
              </a:rPr>
              <a:t>barES</a:t>
            </a:r>
            <a:r>
              <a:rPr kumimoji="1" lang="en-US" altLang="ja-JP" dirty="0">
                <a:solidFill>
                  <a:srgbClr val="7030A0"/>
                </a:solidFill>
              </a:rPr>
              <a:t>-FEM</a:t>
            </a:r>
            <a:r>
              <a:rPr kumimoji="1" lang="en-US" altLang="ja-JP" dirty="0">
                <a:solidFill>
                  <a:schemeClr val="accent6"/>
                </a:solidFill>
              </a:rPr>
              <a:t> (1 of 2)</a:t>
            </a:r>
            <a:endParaRPr kumimoji="1" lang="ja-JP" altLang="en-US" dirty="0">
              <a:solidFill>
                <a:schemeClr val="accent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13FF8586-0306-4918-AD96-05E1C7AA3D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just">
                  <a:buNone/>
                </a:pPr>
                <a:r>
                  <a:rPr lang="en-US" altLang="ja-JP" dirty="0"/>
                  <a:t>Deformation gradient of </a:t>
                </a:r>
                <a:r>
                  <a:rPr lang="en-US" altLang="ja-JP" dirty="0">
                    <a:solidFill>
                      <a:srgbClr val="FF0000"/>
                    </a:solidFill>
                  </a:rPr>
                  <a:t>each edge</a:t>
                </a:r>
                <a:r>
                  <a:rPr lang="en-US" altLang="ja-JP" dirty="0"/>
                  <a:t> 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>
                            <a:latin typeface="Cambria Math" panose="02040503050406030204" pitchFamily="18" charset="0"/>
                            <a:cs typeface="メイリオ" panose="020B0604030504040204" pitchFamily="50" charset="-128"/>
                          </a:rPr>
                        </m:ctrlPr>
                      </m:accPr>
                      <m:e>
                        <m:r>
                          <a:rPr lang="en-US" altLang="ja-JP" b="1" i="1">
                            <a:latin typeface="Cambria Math" panose="02040503050406030204" pitchFamily="18" charset="0"/>
                            <a:cs typeface="メイリオ" panose="020B0604030504040204" pitchFamily="50" charset="-128"/>
                          </a:rPr>
                          <m:t>𝑭</m:t>
                        </m:r>
                      </m:e>
                    </m:acc>
                  </m:oMath>
                </a14:m>
                <a:r>
                  <a:rPr lang="en-US" altLang="ja-JP" dirty="0"/>
                  <a:t>) is derived as</a:t>
                </a:r>
              </a:p>
              <a:p>
                <a:pPr marL="0" indent="0">
                  <a:buNone/>
                </a:pPr>
                <a:endParaRPr lang="en-US" altLang="ja-JP" dirty="0"/>
              </a:p>
              <a:p>
                <a:pPr marL="0" indent="0">
                  <a:buNone/>
                </a:pPr>
                <a:r>
                  <a:rPr lang="en-US" altLang="ja-JP" dirty="0"/>
                  <a:t>in the manner of </a:t>
                </a:r>
                <a:r>
                  <a:rPr lang="en-US" altLang="ja-JP" dirty="0">
                    <a:solidFill>
                      <a:srgbClr val="7030A0"/>
                    </a:solidFill>
                  </a:rPr>
                  <a:t>F-bar method</a:t>
                </a:r>
                <a:r>
                  <a:rPr lang="en-US" altLang="ja-JP" dirty="0"/>
                  <a:t>.</a:t>
                </a:r>
                <a:endParaRPr lang="ja-JP" altLang="en-US" dirty="0"/>
              </a:p>
              <a:p>
                <a:pPr marL="0" indent="0">
                  <a:buNone/>
                </a:pPr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13FF8586-0306-4918-AD96-05E1C7AA3D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821" t="-2112" r="-282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>
                <a:latin typeface="+mn-ea"/>
                <a:ea typeface="+mn-ea"/>
              </a:rPr>
              <a:t>P. </a:t>
            </a:r>
            <a:fld id="{F8FDF831-B0A3-4B44-A20D-7581D5587101}" type="slidenum">
              <a:rPr lang="ja-JP" altLang="en-US" smtClean="0">
                <a:latin typeface="+mn-ea"/>
                <a:ea typeface="+mn-ea"/>
              </a:rPr>
              <a:pPr/>
              <a:t>15</a:t>
            </a:fld>
            <a:endParaRPr lang="ja-JP" altLang="en-US" dirty="0">
              <a:latin typeface="+mn-ea"/>
              <a:ea typeface="+mn-ea"/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6565930" y="1346850"/>
            <a:ext cx="1988801" cy="1668657"/>
            <a:chOff x="4860075" y="1560327"/>
            <a:chExt cx="3329507" cy="2793546"/>
          </a:xfrm>
        </p:grpSpPr>
        <p:sp>
          <p:nvSpPr>
            <p:cNvPr id="7" name="二等辺三角形 6"/>
            <p:cNvSpPr/>
            <p:nvPr/>
          </p:nvSpPr>
          <p:spPr>
            <a:xfrm rot="13532799">
              <a:off x="5295916" y="2480967"/>
              <a:ext cx="1216226" cy="600952"/>
            </a:xfrm>
            <a:prstGeom prst="triangle">
              <a:avLst>
                <a:gd name="adj" fmla="val 52895"/>
              </a:avLst>
            </a:prstGeom>
            <a:solidFill>
              <a:srgbClr val="FF414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8" name="二等辺三角形 7"/>
            <p:cNvSpPr/>
            <p:nvPr/>
          </p:nvSpPr>
          <p:spPr>
            <a:xfrm rot="2732799">
              <a:off x="5702498" y="2039122"/>
              <a:ext cx="1216226" cy="600952"/>
            </a:xfrm>
            <a:prstGeom prst="triangle">
              <a:avLst>
                <a:gd name="adj" fmla="val 57584"/>
              </a:avLst>
            </a:prstGeom>
            <a:solidFill>
              <a:srgbClr val="FF414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grpSp>
          <p:nvGrpSpPr>
            <p:cNvPr id="9" name="グループ化 8"/>
            <p:cNvGrpSpPr/>
            <p:nvPr/>
          </p:nvGrpSpPr>
          <p:grpSpPr>
            <a:xfrm>
              <a:off x="5824027" y="1676691"/>
              <a:ext cx="2365555" cy="2074125"/>
              <a:chOff x="1106569" y="3201088"/>
              <a:chExt cx="2365555" cy="2074125"/>
            </a:xfrm>
          </p:grpSpPr>
          <p:sp>
            <p:nvSpPr>
              <p:cNvPr id="21" name="二等辺三角形 20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  <p:sp>
            <p:nvSpPr>
              <p:cNvPr id="22" name="二等辺三角形 21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  <p:sp>
            <p:nvSpPr>
              <p:cNvPr id="23" name="二等辺三角形 22"/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10" name="グループ化 9"/>
            <p:cNvGrpSpPr/>
            <p:nvPr/>
          </p:nvGrpSpPr>
          <p:grpSpPr>
            <a:xfrm rot="10800000">
              <a:off x="4860075" y="2203007"/>
              <a:ext cx="2365555" cy="2074125"/>
              <a:chOff x="1106569" y="3201088"/>
              <a:chExt cx="2365555" cy="2074125"/>
            </a:xfrm>
          </p:grpSpPr>
          <p:sp>
            <p:nvSpPr>
              <p:cNvPr id="18" name="二等辺三角形 17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  <p:sp>
            <p:nvSpPr>
              <p:cNvPr id="19" name="二等辺三角形 18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  <p:sp>
            <p:nvSpPr>
              <p:cNvPr id="20" name="二等辺三角形 19"/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11" name="円/楕円 10"/>
            <p:cNvSpPr/>
            <p:nvPr/>
          </p:nvSpPr>
          <p:spPr>
            <a:xfrm>
              <a:off x="5617831" y="204930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2" name="円/楕円 11"/>
            <p:cNvSpPr/>
            <p:nvPr/>
          </p:nvSpPr>
          <p:spPr>
            <a:xfrm>
              <a:off x="7040265" y="156032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3" name="円/楕円 12"/>
            <p:cNvSpPr/>
            <p:nvPr/>
          </p:nvSpPr>
          <p:spPr>
            <a:xfrm>
              <a:off x="6455409" y="2897714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4" name="円/楕円 13"/>
            <p:cNvSpPr/>
            <p:nvPr/>
          </p:nvSpPr>
          <p:spPr>
            <a:xfrm>
              <a:off x="5017008" y="342505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5" name="円/楕円 14"/>
            <p:cNvSpPr/>
            <p:nvPr/>
          </p:nvSpPr>
          <p:spPr>
            <a:xfrm>
              <a:off x="5853923" y="4220548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6" name="円/楕円 15"/>
            <p:cNvSpPr/>
            <p:nvPr/>
          </p:nvSpPr>
          <p:spPr>
            <a:xfrm>
              <a:off x="7274830" y="3742578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7" name="円/楕円 16"/>
            <p:cNvSpPr/>
            <p:nvPr/>
          </p:nvSpPr>
          <p:spPr>
            <a:xfrm>
              <a:off x="7877844" y="2387203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</p:grpSp>
      <p:sp>
        <p:nvSpPr>
          <p:cNvPr id="26" name="テキスト ボックス 25"/>
          <p:cNvSpPr txBox="1"/>
          <p:nvPr/>
        </p:nvSpPr>
        <p:spPr>
          <a:xfrm>
            <a:off x="6948677" y="3028890"/>
            <a:ext cx="1296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  <a:latin typeface="+mn-ea"/>
                <a:ea typeface="+mn-ea"/>
                <a:cs typeface="メイリオ" panose="020B0604030504040204" pitchFamily="50" charset="-128"/>
              </a:rPr>
              <a:t> ES-FEM</a:t>
            </a:r>
            <a:endParaRPr lang="en-US" altLang="ja-JP" dirty="0">
              <a:solidFill>
                <a:srgbClr val="FF0000"/>
              </a:solidFill>
              <a:latin typeface="+mn-ea"/>
              <a:ea typeface="+mn-ea"/>
              <a:cs typeface="メイリオ" panose="020B0604030504040204" pitchFamily="50" charset="-128"/>
            </a:endParaRPr>
          </a:p>
        </p:txBody>
      </p:sp>
      <p:sp>
        <p:nvSpPr>
          <p:cNvPr id="38" name="角丸四角形 37"/>
          <p:cNvSpPr/>
          <p:nvPr/>
        </p:nvSpPr>
        <p:spPr>
          <a:xfrm>
            <a:off x="2375756" y="1342821"/>
            <a:ext cx="3937688" cy="826039"/>
          </a:xfrm>
          <a:prstGeom prst="roundRect">
            <a:avLst>
              <a:gd name="adj" fmla="val 90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/>
              <p:cNvSpPr txBox="1"/>
              <p:nvPr/>
            </p:nvSpPr>
            <p:spPr>
              <a:xfrm>
                <a:off x="2555776" y="1412776"/>
                <a:ext cx="3672407" cy="7350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</m:acc>
                      <m:r>
                        <a:rPr lang="en-US" altLang="ja-JP" sz="4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altLang="ja-JP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4400" b="1" i="1" smtClean="0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4400" b="0" i="0" smtClean="0">
                              <a:latin typeface="Cambria Math" panose="02040503050406030204" pitchFamily="18" charset="0"/>
                            </a:rPr>
                            <m:t>iso</m:t>
                          </m:r>
                        </m:sup>
                      </m:sSup>
                      <m:r>
                        <a:rPr lang="en-US" altLang="ja-JP" sz="4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ja-JP" sz="4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ja-JP" sz="4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4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4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vol</m:t>
                          </m:r>
                        </m:sup>
                      </m:sSup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28" name="テキスト ボックス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1412776"/>
                <a:ext cx="3672407" cy="73507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17254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直線コネクタ 58"/>
          <p:cNvCxnSpPr/>
          <p:nvPr/>
        </p:nvCxnSpPr>
        <p:spPr>
          <a:xfrm flipH="1" flipV="1">
            <a:off x="5688124" y="1758820"/>
            <a:ext cx="1044116" cy="1025476"/>
          </a:xfrm>
          <a:prstGeom prst="line">
            <a:avLst/>
          </a:prstGeom>
          <a:ln w="190500" cap="sq">
            <a:solidFill>
              <a:srgbClr val="4141FF"/>
            </a:solidFill>
            <a:bevel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 flipH="1">
            <a:off x="1871700" y="2052382"/>
            <a:ext cx="2160240" cy="725525"/>
          </a:xfrm>
          <a:prstGeom prst="line">
            <a:avLst/>
          </a:prstGeom>
          <a:ln w="190500" cap="sq">
            <a:solidFill>
              <a:srgbClr val="FF4141"/>
            </a:solidFill>
            <a:bevel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正方形/長方形 7"/>
          <p:cNvSpPr/>
          <p:nvPr/>
        </p:nvSpPr>
        <p:spPr>
          <a:xfrm>
            <a:off x="5148064" y="1448780"/>
            <a:ext cx="1044116" cy="694966"/>
          </a:xfrm>
          <a:prstGeom prst="rect">
            <a:avLst/>
          </a:prstGeom>
          <a:solidFill>
            <a:srgbClr val="4141FF"/>
          </a:solidFill>
          <a:ln>
            <a:solidFill>
              <a:srgbClr val="414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35896" y="1448780"/>
            <a:ext cx="1044116" cy="694966"/>
          </a:xfrm>
          <a:prstGeom prst="rect">
            <a:avLst/>
          </a:prstGeom>
          <a:solidFill>
            <a:srgbClr val="FF4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>
                <a:solidFill>
                  <a:schemeClr val="accent6"/>
                </a:solidFill>
              </a:rPr>
              <a:t>Formulation</a:t>
            </a:r>
            <a:r>
              <a:rPr kumimoji="1" lang="en-US" altLang="ja-JP" dirty="0">
                <a:solidFill>
                  <a:schemeClr val="accent6"/>
                </a:solidFill>
              </a:rPr>
              <a:t> of</a:t>
            </a:r>
            <a:r>
              <a:rPr lang="ja-JP" altLang="en-US" dirty="0">
                <a:solidFill>
                  <a:schemeClr val="accent6"/>
                </a:solidFill>
              </a:rPr>
              <a:t> </a:t>
            </a:r>
            <a:r>
              <a:rPr kumimoji="1" lang="en-US" altLang="ja-JP" dirty="0">
                <a:solidFill>
                  <a:srgbClr val="7030A0"/>
                </a:solidFill>
              </a:rPr>
              <a:t>F-</a:t>
            </a:r>
            <a:r>
              <a:rPr kumimoji="1" lang="en-US" altLang="ja-JP" dirty="0" err="1">
                <a:solidFill>
                  <a:srgbClr val="7030A0"/>
                </a:solidFill>
              </a:rPr>
              <a:t>barES</a:t>
            </a:r>
            <a:r>
              <a:rPr kumimoji="1" lang="en-US" altLang="ja-JP" dirty="0">
                <a:solidFill>
                  <a:srgbClr val="7030A0"/>
                </a:solidFill>
              </a:rPr>
              <a:t>-FEM</a:t>
            </a:r>
            <a:r>
              <a:rPr kumimoji="1" lang="en-US" altLang="ja-JP" dirty="0">
                <a:solidFill>
                  <a:schemeClr val="accent6"/>
                </a:solidFill>
              </a:rPr>
              <a:t> (2 of 2)</a:t>
            </a:r>
            <a:endParaRPr kumimoji="1" lang="ja-JP" altLang="en-US" dirty="0">
              <a:solidFill>
                <a:schemeClr val="accent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コンテンツ プレースホルダー 1">
                <a:extLst>
                  <a:ext uri="{FF2B5EF4-FFF2-40B4-BE49-F238E27FC236}">
                    <a16:creationId xmlns:a16="http://schemas.microsoft.com/office/drawing/2014/main" id="{E9386430-C6A6-40AC-8475-FC63A02EE7B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dirty="0"/>
                  <a:t>Each part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</m:acc>
                  </m:oMath>
                </a14:m>
                <a:r>
                  <a:rPr lang="ja-JP" altLang="en-US" dirty="0"/>
                  <a:t> </a:t>
                </a:r>
                <a:r>
                  <a:rPr lang="en-US" altLang="ja-JP" dirty="0"/>
                  <a:t>is calculated as</a:t>
                </a:r>
                <a:endParaRPr lang="ja-JP" altLang="en-US" dirty="0"/>
              </a:p>
              <a:p>
                <a:pPr marL="0" indent="0">
                  <a:buNone/>
                </a:pPr>
                <a:endParaRPr kumimoji="1" lang="ja-JP" altLang="en-US" dirty="0"/>
              </a:p>
            </p:txBody>
          </p:sp>
        </mc:Choice>
        <mc:Fallback xmlns="">
          <p:sp>
            <p:nvSpPr>
              <p:cNvPr id="2" name="コンテンツ プレースホルダー 1">
                <a:extLst>
                  <a:ext uri="{FF2B5EF4-FFF2-40B4-BE49-F238E27FC236}">
                    <a16:creationId xmlns:a16="http://schemas.microsoft.com/office/drawing/2014/main" id="{E9386430-C6A6-40AC-8475-FC63A02EE7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821" t="-21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p:sp>
        <p:nvSpPr>
          <p:cNvPr id="21" name="角丸四角形 20"/>
          <p:cNvSpPr/>
          <p:nvPr/>
        </p:nvSpPr>
        <p:spPr>
          <a:xfrm>
            <a:off x="77461" y="2348881"/>
            <a:ext cx="3774459" cy="3888431"/>
          </a:xfrm>
          <a:prstGeom prst="roundRect">
            <a:avLst>
              <a:gd name="adj" fmla="val 2910"/>
            </a:avLst>
          </a:prstGeom>
          <a:solidFill>
            <a:srgbClr val="FF4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角丸四角形 22"/>
          <p:cNvSpPr/>
          <p:nvPr/>
        </p:nvSpPr>
        <p:spPr>
          <a:xfrm>
            <a:off x="229409" y="2933655"/>
            <a:ext cx="3478003" cy="1396290"/>
          </a:xfrm>
          <a:prstGeom prst="roundRect">
            <a:avLst>
              <a:gd name="adj" fmla="val 55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角丸四角形 63"/>
          <p:cNvSpPr/>
          <p:nvPr/>
        </p:nvSpPr>
        <p:spPr>
          <a:xfrm>
            <a:off x="3964717" y="2348882"/>
            <a:ext cx="5071779" cy="3924434"/>
          </a:xfrm>
          <a:prstGeom prst="roundRect">
            <a:avLst>
              <a:gd name="adj" fmla="val 3798"/>
            </a:avLst>
          </a:prstGeom>
          <a:solidFill>
            <a:srgbClr val="414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4" name="角丸四角形 83"/>
          <p:cNvSpPr/>
          <p:nvPr/>
        </p:nvSpPr>
        <p:spPr>
          <a:xfrm>
            <a:off x="4526350" y="2878165"/>
            <a:ext cx="4258118" cy="1371061"/>
          </a:xfrm>
          <a:prstGeom prst="roundRect">
            <a:avLst>
              <a:gd name="adj" fmla="val 55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03" name="グループ化 102"/>
          <p:cNvGrpSpPr/>
          <p:nvPr/>
        </p:nvGrpSpPr>
        <p:grpSpPr>
          <a:xfrm>
            <a:off x="7129061" y="2950173"/>
            <a:ext cx="1331371" cy="1117056"/>
            <a:chOff x="5136741" y="3494762"/>
            <a:chExt cx="2499155" cy="2096858"/>
          </a:xfrm>
        </p:grpSpPr>
        <p:sp>
          <p:nvSpPr>
            <p:cNvPr id="104" name="二等辺三角形 103"/>
            <p:cNvSpPr/>
            <p:nvPr/>
          </p:nvSpPr>
          <p:spPr>
            <a:xfrm rot="17663715" flipH="1">
              <a:off x="5872283" y="4647816"/>
              <a:ext cx="563877" cy="238062"/>
            </a:xfrm>
            <a:prstGeom prst="triangle">
              <a:avLst>
                <a:gd name="adj" fmla="val 89456"/>
              </a:avLst>
            </a:prstGeom>
            <a:solidFill>
              <a:srgbClr val="4141FF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5" name="二等辺三角形 104"/>
            <p:cNvSpPr/>
            <p:nvPr/>
          </p:nvSpPr>
          <p:spPr>
            <a:xfrm rot="9601713" flipH="1">
              <a:off x="5682934" y="4682452"/>
              <a:ext cx="759311" cy="214969"/>
            </a:xfrm>
            <a:prstGeom prst="triangle">
              <a:avLst>
                <a:gd name="adj" fmla="val 32791"/>
              </a:avLst>
            </a:prstGeom>
            <a:solidFill>
              <a:srgbClr val="4141FF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6" name="二等辺三角形 105"/>
            <p:cNvSpPr/>
            <p:nvPr/>
          </p:nvSpPr>
          <p:spPr>
            <a:xfrm rot="20401713" flipH="1">
              <a:off x="5594640" y="4411400"/>
              <a:ext cx="759311" cy="279320"/>
            </a:xfrm>
            <a:prstGeom prst="triangle">
              <a:avLst>
                <a:gd name="adj" fmla="val 82198"/>
              </a:avLst>
            </a:prstGeom>
            <a:solidFill>
              <a:srgbClr val="4141FF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7" name="二等辺三角形 106"/>
            <p:cNvSpPr/>
            <p:nvPr/>
          </p:nvSpPr>
          <p:spPr>
            <a:xfrm rot="6819059" flipH="1">
              <a:off x="6117062" y="4715520"/>
              <a:ext cx="623674" cy="297732"/>
            </a:xfrm>
            <a:prstGeom prst="triangle">
              <a:avLst>
                <a:gd name="adj" fmla="val 10604"/>
              </a:avLst>
            </a:prstGeom>
            <a:solidFill>
              <a:srgbClr val="4141FF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8" name="二等辺三角形 107"/>
            <p:cNvSpPr/>
            <p:nvPr/>
          </p:nvSpPr>
          <p:spPr>
            <a:xfrm rot="13520069" flipH="1">
              <a:off x="6186687" y="4677440"/>
              <a:ext cx="475703" cy="354522"/>
            </a:xfrm>
            <a:prstGeom prst="triangle">
              <a:avLst>
                <a:gd name="adj" fmla="val 100000"/>
              </a:avLst>
            </a:prstGeom>
            <a:solidFill>
              <a:srgbClr val="4141FF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9" name="二等辺三角形 108"/>
            <p:cNvSpPr/>
            <p:nvPr/>
          </p:nvSpPr>
          <p:spPr>
            <a:xfrm rot="2720069" flipH="1">
              <a:off x="6430440" y="4441067"/>
              <a:ext cx="475703" cy="322266"/>
            </a:xfrm>
            <a:prstGeom prst="triangle">
              <a:avLst>
                <a:gd name="adj" fmla="val 1642"/>
              </a:avLst>
            </a:prstGeom>
            <a:solidFill>
              <a:srgbClr val="4141FF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0" name="二等辺三角形 109"/>
            <p:cNvSpPr/>
            <p:nvPr/>
          </p:nvSpPr>
          <p:spPr>
            <a:xfrm rot="9613620" flipH="1">
              <a:off x="6433634" y="4444318"/>
              <a:ext cx="637046" cy="271280"/>
            </a:xfrm>
            <a:prstGeom prst="triangle">
              <a:avLst>
                <a:gd name="adj" fmla="val 75016"/>
              </a:avLst>
            </a:prstGeom>
            <a:solidFill>
              <a:srgbClr val="4141FF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1" name="二等辺三角形 110"/>
            <p:cNvSpPr/>
            <p:nvPr/>
          </p:nvSpPr>
          <p:spPr>
            <a:xfrm rot="20344918" flipH="1">
              <a:off x="6341891" y="4237837"/>
              <a:ext cx="637046" cy="201604"/>
            </a:xfrm>
            <a:prstGeom prst="triangle">
              <a:avLst>
                <a:gd name="adj" fmla="val 1406"/>
              </a:avLst>
            </a:prstGeom>
            <a:solidFill>
              <a:srgbClr val="4141FF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2" name="二等辺三角形 111"/>
            <p:cNvSpPr/>
            <p:nvPr/>
          </p:nvSpPr>
          <p:spPr>
            <a:xfrm rot="6852943" flipH="1">
              <a:off x="6362848" y="4192118"/>
              <a:ext cx="590555" cy="308431"/>
            </a:xfrm>
            <a:prstGeom prst="triangle">
              <a:avLst>
                <a:gd name="adj" fmla="val 100000"/>
              </a:avLst>
            </a:prstGeom>
            <a:solidFill>
              <a:srgbClr val="4141FF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3" name="二等辺三角形 112"/>
            <p:cNvSpPr/>
            <p:nvPr/>
          </p:nvSpPr>
          <p:spPr>
            <a:xfrm rot="17652943" flipH="1">
              <a:off x="6034746" y="4050336"/>
              <a:ext cx="597081" cy="316227"/>
            </a:xfrm>
            <a:prstGeom prst="triangle">
              <a:avLst>
                <a:gd name="adj" fmla="val 0"/>
              </a:avLst>
            </a:prstGeom>
            <a:solidFill>
              <a:srgbClr val="4141FF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4" name="二等辺三角形 113"/>
            <p:cNvSpPr/>
            <p:nvPr/>
          </p:nvSpPr>
          <p:spPr>
            <a:xfrm rot="13532799">
              <a:off x="5756988" y="4319402"/>
              <a:ext cx="535076" cy="447581"/>
            </a:xfrm>
            <a:prstGeom prst="triangle">
              <a:avLst>
                <a:gd name="adj" fmla="val 100000"/>
              </a:avLst>
            </a:prstGeom>
            <a:solidFill>
              <a:srgbClr val="4141FF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5" name="二等辺三角形 114"/>
            <p:cNvSpPr/>
            <p:nvPr/>
          </p:nvSpPr>
          <p:spPr>
            <a:xfrm rot="2732799">
              <a:off x="6093515" y="3994746"/>
              <a:ext cx="515478" cy="447581"/>
            </a:xfrm>
            <a:prstGeom prst="triangle">
              <a:avLst>
                <a:gd name="adj" fmla="val 0"/>
              </a:avLst>
            </a:prstGeom>
            <a:solidFill>
              <a:srgbClr val="4141FF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116" name="グループ化 115"/>
            <p:cNvGrpSpPr/>
            <p:nvPr/>
          </p:nvGrpSpPr>
          <p:grpSpPr>
            <a:xfrm>
              <a:off x="5136741" y="3494762"/>
              <a:ext cx="2499155" cy="2096858"/>
              <a:chOff x="5124552" y="3490538"/>
              <a:chExt cx="2499155" cy="2096858"/>
            </a:xfrm>
          </p:grpSpPr>
          <p:grpSp>
            <p:nvGrpSpPr>
              <p:cNvPr id="129" name="グループ化 128"/>
              <p:cNvGrpSpPr/>
              <p:nvPr/>
            </p:nvGrpSpPr>
            <p:grpSpPr>
              <a:xfrm>
                <a:off x="5124552" y="3577882"/>
                <a:ext cx="2499155" cy="1951912"/>
                <a:chOff x="5124552" y="3577882"/>
                <a:chExt cx="2499155" cy="1951912"/>
              </a:xfrm>
            </p:grpSpPr>
            <p:grpSp>
              <p:nvGrpSpPr>
                <p:cNvPr id="137" name="グループ化 136"/>
                <p:cNvGrpSpPr/>
                <p:nvPr/>
              </p:nvGrpSpPr>
              <p:grpSpPr>
                <a:xfrm>
                  <a:off x="5848102" y="3577882"/>
                  <a:ext cx="1775605" cy="1556855"/>
                  <a:chOff x="1106569" y="3201088"/>
                  <a:chExt cx="2365555" cy="2074125"/>
                </a:xfrm>
              </p:grpSpPr>
              <p:sp>
                <p:nvSpPr>
                  <p:cNvPr id="142" name="二等辺三角形 141"/>
                  <p:cNvSpPr/>
                  <p:nvPr/>
                </p:nvSpPr>
                <p:spPr>
                  <a:xfrm rot="20409393">
                    <a:off x="1580243" y="3201088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43" name="二等辺三角形 142"/>
                  <p:cNvSpPr/>
                  <p:nvPr/>
                </p:nvSpPr>
                <p:spPr>
                  <a:xfrm rot="9609393">
                    <a:off x="1106569" y="3369964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44" name="二等辺三角形 143"/>
                  <p:cNvSpPr/>
                  <p:nvPr/>
                </p:nvSpPr>
                <p:spPr>
                  <a:xfrm rot="9609393">
                    <a:off x="1942709" y="4206105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  <p:grpSp>
              <p:nvGrpSpPr>
                <p:cNvPr id="138" name="グループ化 137"/>
                <p:cNvGrpSpPr/>
                <p:nvPr/>
              </p:nvGrpSpPr>
              <p:grpSpPr>
                <a:xfrm rot="10800000">
                  <a:off x="5124552" y="3972939"/>
                  <a:ext cx="1775605" cy="1556855"/>
                  <a:chOff x="1106569" y="3201088"/>
                  <a:chExt cx="2365555" cy="2074125"/>
                </a:xfrm>
              </p:grpSpPr>
              <p:sp>
                <p:nvSpPr>
                  <p:cNvPr id="139" name="二等辺三角形 138"/>
                  <p:cNvSpPr/>
                  <p:nvPr/>
                </p:nvSpPr>
                <p:spPr>
                  <a:xfrm rot="20409393">
                    <a:off x="1580243" y="3201088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40" name="二等辺三角形 139"/>
                  <p:cNvSpPr/>
                  <p:nvPr/>
                </p:nvSpPr>
                <p:spPr>
                  <a:xfrm rot="9609393">
                    <a:off x="1106569" y="3369964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41" name="二等辺三角形 140"/>
                  <p:cNvSpPr/>
                  <p:nvPr/>
                </p:nvSpPr>
                <p:spPr>
                  <a:xfrm rot="9609393">
                    <a:off x="1942709" y="4206105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</p:grpSp>
          <p:sp>
            <p:nvSpPr>
              <p:cNvPr id="130" name="円/楕円 129"/>
              <p:cNvSpPr/>
              <p:nvPr/>
            </p:nvSpPr>
            <p:spPr>
              <a:xfrm>
                <a:off x="5693330" y="3857570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31" name="円/楕円 130"/>
              <p:cNvSpPr/>
              <p:nvPr/>
            </p:nvSpPr>
            <p:spPr>
              <a:xfrm>
                <a:off x="6761020" y="3490538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32" name="円/楕円 131"/>
              <p:cNvSpPr/>
              <p:nvPr/>
            </p:nvSpPr>
            <p:spPr>
              <a:xfrm>
                <a:off x="6322023" y="4494391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33" name="円/楕円 132"/>
              <p:cNvSpPr/>
              <p:nvPr/>
            </p:nvSpPr>
            <p:spPr>
              <a:xfrm>
                <a:off x="5242347" y="4890219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34" name="円/楕円 133"/>
              <p:cNvSpPr/>
              <p:nvPr/>
            </p:nvSpPr>
            <p:spPr>
              <a:xfrm>
                <a:off x="5870542" y="5487321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35" name="円/楕円 134"/>
              <p:cNvSpPr/>
              <p:nvPr/>
            </p:nvSpPr>
            <p:spPr>
              <a:xfrm>
                <a:off x="6937087" y="5128553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36" name="円/楕円 135"/>
              <p:cNvSpPr/>
              <p:nvPr/>
            </p:nvSpPr>
            <p:spPr>
              <a:xfrm>
                <a:off x="7389714" y="4111198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cxnSp>
          <p:nvCxnSpPr>
            <p:cNvPr id="117" name="直線コネクタ 116"/>
            <p:cNvCxnSpPr>
              <a:stCxn id="115" idx="0"/>
              <a:endCxn id="115" idx="2"/>
            </p:cNvCxnSpPr>
            <p:nvPr/>
          </p:nvCxnSpPr>
          <p:spPr>
            <a:xfrm flipH="1">
              <a:off x="6011006" y="3877830"/>
              <a:ext cx="319492" cy="31345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線コネクタ 117"/>
            <p:cNvCxnSpPr>
              <a:stCxn id="115" idx="0"/>
              <a:endCxn id="113" idx="2"/>
            </p:cNvCxnSpPr>
            <p:nvPr/>
          </p:nvCxnSpPr>
          <p:spPr>
            <a:xfrm>
              <a:off x="6330499" y="3877831"/>
              <a:ext cx="269441" cy="12320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線コネクタ 118"/>
            <p:cNvCxnSpPr>
              <a:stCxn id="112" idx="3"/>
              <a:endCxn id="111" idx="0"/>
            </p:cNvCxnSpPr>
            <p:nvPr/>
          </p:nvCxnSpPr>
          <p:spPr>
            <a:xfrm>
              <a:off x="6638595" y="4013783"/>
              <a:ext cx="274993" cy="120173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線コネクタ 119"/>
            <p:cNvCxnSpPr>
              <a:stCxn id="111" idx="0"/>
              <a:endCxn id="111" idx="2"/>
            </p:cNvCxnSpPr>
            <p:nvPr/>
          </p:nvCxnSpPr>
          <p:spPr>
            <a:xfrm>
              <a:off x="6913588" y="4133956"/>
              <a:ext cx="80345" cy="18511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線コネクタ 120"/>
            <p:cNvCxnSpPr>
              <a:stCxn id="110" idx="4"/>
              <a:endCxn id="109" idx="0"/>
            </p:cNvCxnSpPr>
            <p:nvPr/>
          </p:nvCxnSpPr>
          <p:spPr>
            <a:xfrm flipH="1">
              <a:off x="6944604" y="4344561"/>
              <a:ext cx="61410" cy="30797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線コネクタ 121"/>
            <p:cNvCxnSpPr>
              <a:stCxn id="109" idx="0"/>
              <a:endCxn id="109" idx="2"/>
            </p:cNvCxnSpPr>
            <p:nvPr/>
          </p:nvCxnSpPr>
          <p:spPr>
            <a:xfrm flipH="1">
              <a:off x="6720892" y="4652539"/>
              <a:ext cx="223712" cy="23209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線コネクタ 122"/>
            <p:cNvCxnSpPr>
              <a:stCxn id="108" idx="3"/>
              <a:endCxn id="107" idx="0"/>
            </p:cNvCxnSpPr>
            <p:nvPr/>
          </p:nvCxnSpPr>
          <p:spPr>
            <a:xfrm flipH="1">
              <a:off x="6466694" y="4899258"/>
              <a:ext cx="251118" cy="249913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線コネクタ 123"/>
            <p:cNvCxnSpPr>
              <a:stCxn id="107" idx="0"/>
              <a:endCxn id="107" idx="2"/>
            </p:cNvCxnSpPr>
            <p:nvPr/>
          </p:nvCxnSpPr>
          <p:spPr>
            <a:xfrm flipH="1" flipV="1">
              <a:off x="6167439" y="5090311"/>
              <a:ext cx="299255" cy="5886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線コネクタ 124"/>
            <p:cNvCxnSpPr>
              <a:stCxn id="104" idx="4"/>
              <a:endCxn id="104" idx="0"/>
            </p:cNvCxnSpPr>
            <p:nvPr/>
          </p:nvCxnSpPr>
          <p:spPr>
            <a:xfrm flipH="1" flipV="1">
              <a:off x="5953926" y="4920303"/>
              <a:ext cx="192251" cy="15247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線コネクタ 125"/>
            <p:cNvCxnSpPr>
              <a:stCxn id="105" idx="0"/>
            </p:cNvCxnSpPr>
            <p:nvPr/>
          </p:nvCxnSpPr>
          <p:spPr>
            <a:xfrm flipH="1" flipV="1">
              <a:off x="5692097" y="4823904"/>
              <a:ext cx="284393" cy="11168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線コネクタ 126"/>
            <p:cNvCxnSpPr>
              <a:stCxn id="106" idx="4"/>
              <a:endCxn id="114" idx="0"/>
            </p:cNvCxnSpPr>
            <p:nvPr/>
          </p:nvCxnSpPr>
          <p:spPr>
            <a:xfrm flipV="1">
              <a:off x="5665173" y="4508945"/>
              <a:ext cx="12241" cy="303049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直線コネクタ 127"/>
            <p:cNvCxnSpPr>
              <a:stCxn id="106" idx="0"/>
              <a:endCxn id="114" idx="3"/>
            </p:cNvCxnSpPr>
            <p:nvPr/>
          </p:nvCxnSpPr>
          <p:spPr>
            <a:xfrm flipV="1">
              <a:off x="5696814" y="4195490"/>
              <a:ext cx="300093" cy="307812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5" name="グループ化 144"/>
          <p:cNvGrpSpPr/>
          <p:nvPr/>
        </p:nvGrpSpPr>
        <p:grpSpPr>
          <a:xfrm>
            <a:off x="4680012" y="2986177"/>
            <a:ext cx="1303160" cy="1093386"/>
            <a:chOff x="529796" y="2656356"/>
            <a:chExt cx="3329508" cy="2793546"/>
          </a:xfrm>
        </p:grpSpPr>
        <p:sp>
          <p:nvSpPr>
            <p:cNvPr id="146" name="二等辺三角形 145"/>
            <p:cNvSpPr/>
            <p:nvPr/>
          </p:nvSpPr>
          <p:spPr>
            <a:xfrm rot="9609393">
              <a:off x="1490263" y="2948138"/>
              <a:ext cx="1529415" cy="1069108"/>
            </a:xfrm>
            <a:prstGeom prst="triangle">
              <a:avLst>
                <a:gd name="adj" fmla="val 67308"/>
              </a:avLst>
            </a:prstGeom>
            <a:solidFill>
              <a:srgbClr val="C6E6A2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147" name="グループ化 146"/>
            <p:cNvGrpSpPr/>
            <p:nvPr/>
          </p:nvGrpSpPr>
          <p:grpSpPr>
            <a:xfrm>
              <a:off x="1493748" y="2772720"/>
              <a:ext cx="2365556" cy="2074126"/>
              <a:chOff x="1106569" y="3201088"/>
              <a:chExt cx="2365556" cy="2074126"/>
            </a:xfrm>
          </p:grpSpPr>
          <p:sp>
            <p:nvSpPr>
              <p:cNvPr id="159" name="二等辺三角形 158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60" name="二等辺三角形 159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61" name="二等辺三角形 160"/>
              <p:cNvSpPr/>
              <p:nvPr/>
            </p:nvSpPr>
            <p:spPr>
              <a:xfrm rot="9609393">
                <a:off x="1942709" y="4206105"/>
                <a:ext cx="1529416" cy="1069109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148" name="グループ化 147"/>
            <p:cNvGrpSpPr/>
            <p:nvPr/>
          </p:nvGrpSpPr>
          <p:grpSpPr>
            <a:xfrm rot="10800000">
              <a:off x="529796" y="3299036"/>
              <a:ext cx="2365555" cy="2074125"/>
              <a:chOff x="1106569" y="3201088"/>
              <a:chExt cx="2365555" cy="2074125"/>
            </a:xfrm>
          </p:grpSpPr>
          <p:sp>
            <p:nvSpPr>
              <p:cNvPr id="156" name="二等辺三角形 155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57" name="二等辺三角形 156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58" name="二等辺三角形 157"/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149" name="円/楕円 148"/>
            <p:cNvSpPr/>
            <p:nvPr/>
          </p:nvSpPr>
          <p:spPr>
            <a:xfrm>
              <a:off x="1287552" y="314533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0" name="円/楕円 149"/>
            <p:cNvSpPr/>
            <p:nvPr/>
          </p:nvSpPr>
          <p:spPr>
            <a:xfrm>
              <a:off x="2709986" y="265635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1" name="円/楕円 150"/>
            <p:cNvSpPr/>
            <p:nvPr/>
          </p:nvSpPr>
          <p:spPr>
            <a:xfrm>
              <a:off x="2125130" y="3993743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2" name="円/楕円 151"/>
            <p:cNvSpPr/>
            <p:nvPr/>
          </p:nvSpPr>
          <p:spPr>
            <a:xfrm>
              <a:off x="703929" y="4503884"/>
              <a:ext cx="133326" cy="13332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3" name="円/楕円 152"/>
            <p:cNvSpPr/>
            <p:nvPr/>
          </p:nvSpPr>
          <p:spPr>
            <a:xfrm>
              <a:off x="1523644" y="531657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4" name="円/楕円 153"/>
            <p:cNvSpPr/>
            <p:nvPr/>
          </p:nvSpPr>
          <p:spPr>
            <a:xfrm>
              <a:off x="2944551" y="483860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5" name="円/楕円 154"/>
            <p:cNvSpPr/>
            <p:nvPr/>
          </p:nvSpPr>
          <p:spPr>
            <a:xfrm>
              <a:off x="3547566" y="3483233"/>
              <a:ext cx="133324" cy="13332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sp>
        <p:nvSpPr>
          <p:cNvPr id="162" name="右矢印 161"/>
          <p:cNvSpPr/>
          <p:nvPr/>
        </p:nvSpPr>
        <p:spPr>
          <a:xfrm>
            <a:off x="6110301" y="2924944"/>
            <a:ext cx="932661" cy="491304"/>
          </a:xfrm>
          <a:prstGeom prst="rightArrow">
            <a:avLst>
              <a:gd name="adj1" fmla="val 50000"/>
              <a:gd name="adj2" fmla="val 97721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5" name="グループ化 184"/>
          <p:cNvGrpSpPr/>
          <p:nvPr/>
        </p:nvGrpSpPr>
        <p:grpSpPr>
          <a:xfrm>
            <a:off x="279534" y="3086430"/>
            <a:ext cx="1303160" cy="1093386"/>
            <a:chOff x="529796" y="2656356"/>
            <a:chExt cx="3329508" cy="2793546"/>
          </a:xfrm>
        </p:grpSpPr>
        <p:sp>
          <p:nvSpPr>
            <p:cNvPr id="186" name="二等辺三角形 185"/>
            <p:cNvSpPr/>
            <p:nvPr/>
          </p:nvSpPr>
          <p:spPr>
            <a:xfrm rot="9609393">
              <a:off x="1490263" y="2948138"/>
              <a:ext cx="1529415" cy="1069108"/>
            </a:xfrm>
            <a:prstGeom prst="triangle">
              <a:avLst>
                <a:gd name="adj" fmla="val 67308"/>
              </a:avLst>
            </a:prstGeom>
            <a:solidFill>
              <a:srgbClr val="C6E6A2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187" name="グループ化 186"/>
            <p:cNvGrpSpPr/>
            <p:nvPr/>
          </p:nvGrpSpPr>
          <p:grpSpPr>
            <a:xfrm>
              <a:off x="1493748" y="2772720"/>
              <a:ext cx="2365556" cy="2074126"/>
              <a:chOff x="1106569" y="3201088"/>
              <a:chExt cx="2365556" cy="2074126"/>
            </a:xfrm>
          </p:grpSpPr>
          <p:sp>
            <p:nvSpPr>
              <p:cNvPr id="199" name="二等辺三角形 198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00" name="二等辺三角形 199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01" name="二等辺三角形 200"/>
              <p:cNvSpPr/>
              <p:nvPr/>
            </p:nvSpPr>
            <p:spPr>
              <a:xfrm rot="9609393">
                <a:off x="1942709" y="4206105"/>
                <a:ext cx="1529416" cy="1069109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188" name="グループ化 187"/>
            <p:cNvGrpSpPr/>
            <p:nvPr/>
          </p:nvGrpSpPr>
          <p:grpSpPr>
            <a:xfrm rot="10800000">
              <a:off x="529796" y="3299036"/>
              <a:ext cx="2365555" cy="2074125"/>
              <a:chOff x="1106569" y="3201088"/>
              <a:chExt cx="2365555" cy="2074125"/>
            </a:xfrm>
          </p:grpSpPr>
          <p:sp>
            <p:nvSpPr>
              <p:cNvPr id="196" name="二等辺三角形 195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97" name="二等辺三角形 196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98" name="二等辺三角形 197"/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189" name="円/楕円 188"/>
            <p:cNvSpPr/>
            <p:nvPr/>
          </p:nvSpPr>
          <p:spPr>
            <a:xfrm>
              <a:off x="1287552" y="314533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90" name="円/楕円 189"/>
            <p:cNvSpPr/>
            <p:nvPr/>
          </p:nvSpPr>
          <p:spPr>
            <a:xfrm>
              <a:off x="2709986" y="265635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91" name="円/楕円 190"/>
            <p:cNvSpPr/>
            <p:nvPr/>
          </p:nvSpPr>
          <p:spPr>
            <a:xfrm>
              <a:off x="2125130" y="3993743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92" name="円/楕円 191"/>
            <p:cNvSpPr/>
            <p:nvPr/>
          </p:nvSpPr>
          <p:spPr>
            <a:xfrm>
              <a:off x="703929" y="4503884"/>
              <a:ext cx="133326" cy="13332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93" name="円/楕円 192"/>
            <p:cNvSpPr/>
            <p:nvPr/>
          </p:nvSpPr>
          <p:spPr>
            <a:xfrm>
              <a:off x="1523644" y="531657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94" name="円/楕円 193"/>
            <p:cNvSpPr/>
            <p:nvPr/>
          </p:nvSpPr>
          <p:spPr>
            <a:xfrm>
              <a:off x="2944551" y="483860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95" name="円/楕円 194"/>
            <p:cNvSpPr/>
            <p:nvPr/>
          </p:nvSpPr>
          <p:spPr>
            <a:xfrm>
              <a:off x="3547566" y="3483233"/>
              <a:ext cx="133324" cy="13332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sp>
        <p:nvSpPr>
          <p:cNvPr id="202" name="テキスト ボックス 201"/>
          <p:cNvSpPr txBox="1"/>
          <p:nvPr/>
        </p:nvSpPr>
        <p:spPr>
          <a:xfrm>
            <a:off x="136668" y="2348880"/>
            <a:ext cx="3499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u="sng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Isovolumetric</a:t>
            </a:r>
            <a:r>
              <a:rPr lang="ja-JP" altLang="en-US" sz="2400" u="sng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ja-JP" sz="2400" u="sng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</a:t>
            </a:r>
          </a:p>
        </p:txBody>
      </p:sp>
      <p:sp>
        <p:nvSpPr>
          <p:cNvPr id="204" name="テキスト ボックス 203"/>
          <p:cNvSpPr txBox="1"/>
          <p:nvPr/>
        </p:nvSpPr>
        <p:spPr>
          <a:xfrm>
            <a:off x="215516" y="4293096"/>
            <a:ext cx="36610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Smoothing the value of adjacent elements.</a:t>
            </a:r>
          </a:p>
          <a:p>
            <a:pPr algn="ctr"/>
            <a:r>
              <a:rPr lang="en-US" altLang="ja-JP" sz="24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(same manner </a:t>
            </a:r>
            <a:br>
              <a:rPr lang="en-US" altLang="ja-JP" sz="24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altLang="ja-JP" sz="24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 ES-FEM)</a:t>
            </a:r>
            <a:endParaRPr lang="en-US" altLang="ja-JP" sz="20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5" name="テキスト ボックス 204"/>
          <p:cNvSpPr txBox="1"/>
          <p:nvPr/>
        </p:nvSpPr>
        <p:spPr>
          <a:xfrm>
            <a:off x="3923928" y="4401108"/>
            <a:ext cx="52200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(1)Calculating node’s value by smoothing </a:t>
            </a:r>
          </a:p>
          <a:p>
            <a:r>
              <a:rPr lang="en-US" altLang="ja-JP" sz="2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      the value of adjacent elements</a:t>
            </a:r>
          </a:p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(2)Calculating elements’ value by smoothing </a:t>
            </a:r>
          </a:p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	      the value of adjacent nodes</a:t>
            </a:r>
            <a:endParaRPr lang="en-US" altLang="ja-JP" sz="20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en-US" altLang="ja-JP" sz="2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(3)Repeating (1) and (2) a few times</a:t>
            </a:r>
          </a:p>
        </p:txBody>
      </p:sp>
      <p:sp>
        <p:nvSpPr>
          <p:cNvPr id="99" name="右矢印 98"/>
          <p:cNvSpPr/>
          <p:nvPr/>
        </p:nvSpPr>
        <p:spPr>
          <a:xfrm flipH="1">
            <a:off x="6015603" y="3645024"/>
            <a:ext cx="932661" cy="491304"/>
          </a:xfrm>
          <a:prstGeom prst="rightArrow">
            <a:avLst>
              <a:gd name="adj1" fmla="val 50000"/>
              <a:gd name="adj2" fmla="val 97721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テキスト ボックス 99"/>
          <p:cNvSpPr txBox="1"/>
          <p:nvPr/>
        </p:nvSpPr>
        <p:spPr>
          <a:xfrm>
            <a:off x="4074284" y="2317249"/>
            <a:ext cx="3499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u="sng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Volumetric</a:t>
            </a:r>
            <a:r>
              <a:rPr lang="ja-JP" altLang="en-US" sz="2400" u="sng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ja-JP" sz="2400" u="sng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</a:t>
            </a:r>
          </a:p>
        </p:txBody>
      </p:sp>
      <p:grpSp>
        <p:nvGrpSpPr>
          <p:cNvPr id="96" name="グループ化 95"/>
          <p:cNvGrpSpPr/>
          <p:nvPr/>
        </p:nvGrpSpPr>
        <p:grpSpPr>
          <a:xfrm>
            <a:off x="2227340" y="3108895"/>
            <a:ext cx="1433182" cy="1070921"/>
            <a:chOff x="4860075" y="1560327"/>
            <a:chExt cx="3329507" cy="2793546"/>
          </a:xfrm>
        </p:grpSpPr>
        <p:sp>
          <p:nvSpPr>
            <p:cNvPr id="101" name="二等辺三角形 100"/>
            <p:cNvSpPr/>
            <p:nvPr/>
          </p:nvSpPr>
          <p:spPr>
            <a:xfrm rot="13532799">
              <a:off x="5295916" y="2480967"/>
              <a:ext cx="1216226" cy="600952"/>
            </a:xfrm>
            <a:prstGeom prst="triangle">
              <a:avLst>
                <a:gd name="adj" fmla="val 52895"/>
              </a:avLst>
            </a:prstGeom>
            <a:solidFill>
              <a:srgbClr val="FF414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02" name="二等辺三角形 101"/>
            <p:cNvSpPr/>
            <p:nvPr/>
          </p:nvSpPr>
          <p:spPr>
            <a:xfrm rot="2732799">
              <a:off x="5702498" y="2039122"/>
              <a:ext cx="1216226" cy="600952"/>
            </a:xfrm>
            <a:prstGeom prst="triangle">
              <a:avLst>
                <a:gd name="adj" fmla="val 57584"/>
              </a:avLst>
            </a:prstGeom>
            <a:solidFill>
              <a:srgbClr val="FF414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FF0000"/>
                </a:solidFill>
                <a:latin typeface="+mn-ea"/>
                <a:cs typeface="メイリオ" panose="020B0604030504040204" pitchFamily="50" charset="-128"/>
              </a:endParaRPr>
            </a:p>
          </p:txBody>
        </p:sp>
        <p:grpSp>
          <p:nvGrpSpPr>
            <p:cNvPr id="163" name="グループ化 162"/>
            <p:cNvGrpSpPr/>
            <p:nvPr/>
          </p:nvGrpSpPr>
          <p:grpSpPr>
            <a:xfrm>
              <a:off x="5824027" y="1676691"/>
              <a:ext cx="2365555" cy="2074125"/>
              <a:chOff x="1106569" y="3201088"/>
              <a:chExt cx="2365555" cy="2074125"/>
            </a:xfrm>
          </p:grpSpPr>
          <p:sp>
            <p:nvSpPr>
              <p:cNvPr id="175" name="二等辺三角形 174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  <p:sp>
            <p:nvSpPr>
              <p:cNvPr id="176" name="二等辺三角形 175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  <p:sp>
            <p:nvSpPr>
              <p:cNvPr id="177" name="二等辺三角形 176"/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164" name="グループ化 163"/>
            <p:cNvGrpSpPr/>
            <p:nvPr/>
          </p:nvGrpSpPr>
          <p:grpSpPr>
            <a:xfrm rot="10800000">
              <a:off x="4860075" y="2203007"/>
              <a:ext cx="2365555" cy="2074125"/>
              <a:chOff x="1106569" y="3201088"/>
              <a:chExt cx="2365555" cy="2074125"/>
            </a:xfrm>
          </p:grpSpPr>
          <p:sp>
            <p:nvSpPr>
              <p:cNvPr id="172" name="二等辺三角形 171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  <p:sp>
            <p:nvSpPr>
              <p:cNvPr id="173" name="二等辺三角形 172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  <p:sp>
            <p:nvSpPr>
              <p:cNvPr id="174" name="二等辺三角形 173"/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165" name="円/楕円 10"/>
            <p:cNvSpPr/>
            <p:nvPr/>
          </p:nvSpPr>
          <p:spPr>
            <a:xfrm>
              <a:off x="5617831" y="204930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66" name="円/楕円 11"/>
            <p:cNvSpPr/>
            <p:nvPr/>
          </p:nvSpPr>
          <p:spPr>
            <a:xfrm>
              <a:off x="7040265" y="156032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67" name="円/楕円 12"/>
            <p:cNvSpPr/>
            <p:nvPr/>
          </p:nvSpPr>
          <p:spPr>
            <a:xfrm>
              <a:off x="6455409" y="2897714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68" name="円/楕円 13"/>
            <p:cNvSpPr/>
            <p:nvPr/>
          </p:nvSpPr>
          <p:spPr>
            <a:xfrm>
              <a:off x="5017008" y="342505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69" name="円/楕円 14"/>
            <p:cNvSpPr/>
            <p:nvPr/>
          </p:nvSpPr>
          <p:spPr>
            <a:xfrm>
              <a:off x="5853923" y="4220548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70" name="円/楕円 15"/>
            <p:cNvSpPr/>
            <p:nvPr/>
          </p:nvSpPr>
          <p:spPr>
            <a:xfrm>
              <a:off x="7274830" y="3742578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71" name="円/楕円 16"/>
            <p:cNvSpPr/>
            <p:nvPr/>
          </p:nvSpPr>
          <p:spPr>
            <a:xfrm>
              <a:off x="7877844" y="2387203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</p:grpSp>
      <p:sp>
        <p:nvSpPr>
          <p:cNvPr id="179" name="右矢印 178"/>
          <p:cNvSpPr/>
          <p:nvPr/>
        </p:nvSpPr>
        <p:spPr>
          <a:xfrm>
            <a:off x="1696769" y="3435734"/>
            <a:ext cx="545719" cy="491304"/>
          </a:xfrm>
          <a:prstGeom prst="rightArrow">
            <a:avLst>
              <a:gd name="adj1" fmla="val 50000"/>
              <a:gd name="adj2" fmla="val 7057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8" name="テキスト ボックス 177"/>
              <p:cNvSpPr txBox="1"/>
              <p:nvPr/>
            </p:nvSpPr>
            <p:spPr>
              <a:xfrm>
                <a:off x="2555776" y="1412776"/>
                <a:ext cx="3672407" cy="7350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</m:acc>
                      <m:r>
                        <a:rPr lang="en-US" altLang="ja-JP" sz="4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altLang="ja-JP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4400" b="1" i="1" smtClean="0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4400" b="0" i="0" smtClean="0">
                              <a:latin typeface="Cambria Math" panose="02040503050406030204" pitchFamily="18" charset="0"/>
                            </a:rPr>
                            <m:t>iso</m:t>
                          </m:r>
                        </m:sup>
                      </m:sSup>
                      <m:r>
                        <a:rPr lang="en-US" altLang="ja-JP" sz="4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ja-JP" sz="4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ja-JP" sz="4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4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4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vol</m:t>
                          </m:r>
                        </m:sup>
                      </m:sSup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178" name="テキスト ボックス 1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1412776"/>
                <a:ext cx="3672407" cy="73507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30367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直線コネクタ 58"/>
          <p:cNvCxnSpPr/>
          <p:nvPr/>
        </p:nvCxnSpPr>
        <p:spPr>
          <a:xfrm flipH="1" flipV="1">
            <a:off x="5688124" y="1758820"/>
            <a:ext cx="1044116" cy="1025476"/>
          </a:xfrm>
          <a:prstGeom prst="line">
            <a:avLst/>
          </a:prstGeom>
          <a:ln w="190500" cap="sq">
            <a:solidFill>
              <a:srgbClr val="4141FF"/>
            </a:solidFill>
            <a:bevel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角丸四角形 63"/>
          <p:cNvSpPr/>
          <p:nvPr/>
        </p:nvSpPr>
        <p:spPr>
          <a:xfrm>
            <a:off x="4355976" y="2378224"/>
            <a:ext cx="4418471" cy="2693670"/>
          </a:xfrm>
          <a:prstGeom prst="roundRect">
            <a:avLst>
              <a:gd name="adj" fmla="val 3798"/>
            </a:avLst>
          </a:prstGeom>
          <a:solidFill>
            <a:srgbClr val="414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3" name="角丸四角形 242"/>
          <p:cNvSpPr/>
          <p:nvPr/>
        </p:nvSpPr>
        <p:spPr>
          <a:xfrm>
            <a:off x="5904148" y="2788794"/>
            <a:ext cx="1538191" cy="1396290"/>
          </a:xfrm>
          <a:prstGeom prst="roundRect">
            <a:avLst>
              <a:gd name="adj" fmla="val 55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" name="直線コネクタ 9"/>
          <p:cNvCxnSpPr/>
          <p:nvPr/>
        </p:nvCxnSpPr>
        <p:spPr>
          <a:xfrm flipH="1">
            <a:off x="1871700" y="2052382"/>
            <a:ext cx="2160240" cy="725525"/>
          </a:xfrm>
          <a:prstGeom prst="line">
            <a:avLst/>
          </a:prstGeom>
          <a:ln w="190500" cap="sq">
            <a:solidFill>
              <a:srgbClr val="FF4141"/>
            </a:solidFill>
            <a:bevel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正方形/長方形 7"/>
          <p:cNvSpPr/>
          <p:nvPr/>
        </p:nvSpPr>
        <p:spPr>
          <a:xfrm>
            <a:off x="5148064" y="1448780"/>
            <a:ext cx="1044116" cy="694966"/>
          </a:xfrm>
          <a:prstGeom prst="rect">
            <a:avLst/>
          </a:prstGeom>
          <a:solidFill>
            <a:srgbClr val="414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35896" y="1448780"/>
            <a:ext cx="1044116" cy="694966"/>
          </a:xfrm>
          <a:prstGeom prst="rect">
            <a:avLst/>
          </a:prstGeom>
          <a:solidFill>
            <a:srgbClr val="FF4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>
                <a:solidFill>
                  <a:schemeClr val="accent6"/>
                </a:solidFill>
              </a:rPr>
              <a:t>Advantages of</a:t>
            </a:r>
            <a:r>
              <a:rPr lang="ja-JP" altLang="en-US" dirty="0">
                <a:solidFill>
                  <a:schemeClr val="accent6"/>
                </a:solidFill>
              </a:rPr>
              <a:t> </a:t>
            </a:r>
            <a:r>
              <a:rPr kumimoji="1" lang="en-US" altLang="ja-JP" dirty="0">
                <a:solidFill>
                  <a:srgbClr val="7030A0"/>
                </a:solidFill>
              </a:rPr>
              <a:t>F-</a:t>
            </a:r>
            <a:r>
              <a:rPr kumimoji="1" lang="en-US" altLang="ja-JP" dirty="0" err="1">
                <a:solidFill>
                  <a:srgbClr val="7030A0"/>
                </a:solidFill>
              </a:rPr>
              <a:t>barES</a:t>
            </a:r>
            <a:r>
              <a:rPr kumimoji="1" lang="en-US" altLang="ja-JP" dirty="0">
                <a:solidFill>
                  <a:srgbClr val="7030A0"/>
                </a:solidFill>
              </a:rPr>
              <a:t>-FEM</a:t>
            </a:r>
            <a:endParaRPr kumimoji="1" lang="ja-JP" altLang="en-US" dirty="0">
              <a:solidFill>
                <a:srgbClr val="7030A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sp>
        <p:nvSpPr>
          <p:cNvPr id="21" name="角丸四角形 20"/>
          <p:cNvSpPr/>
          <p:nvPr/>
        </p:nvSpPr>
        <p:spPr>
          <a:xfrm>
            <a:off x="395536" y="2312875"/>
            <a:ext cx="3669038" cy="2759019"/>
          </a:xfrm>
          <a:prstGeom prst="roundRect">
            <a:avLst>
              <a:gd name="adj" fmla="val 2910"/>
            </a:avLst>
          </a:prstGeom>
          <a:solidFill>
            <a:srgbClr val="FF4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/>
          <p:cNvGrpSpPr/>
          <p:nvPr/>
        </p:nvGrpSpPr>
        <p:grpSpPr>
          <a:xfrm>
            <a:off x="1340050" y="2788794"/>
            <a:ext cx="1538191" cy="1396290"/>
            <a:chOff x="1269613" y="2780928"/>
            <a:chExt cx="1538191" cy="1396290"/>
          </a:xfrm>
        </p:grpSpPr>
        <p:sp>
          <p:nvSpPr>
            <p:cNvPr id="23" name="角丸四角形 22"/>
            <p:cNvSpPr/>
            <p:nvPr/>
          </p:nvSpPr>
          <p:spPr>
            <a:xfrm>
              <a:off x="1269613" y="2780928"/>
              <a:ext cx="1538191" cy="1396290"/>
            </a:xfrm>
            <a:prstGeom prst="roundRect">
              <a:avLst>
                <a:gd name="adj" fmla="val 559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21" name="グループ化 220"/>
            <p:cNvGrpSpPr/>
            <p:nvPr/>
          </p:nvGrpSpPr>
          <p:grpSpPr>
            <a:xfrm>
              <a:off x="1331640" y="2917078"/>
              <a:ext cx="1328216" cy="1145336"/>
              <a:chOff x="4860075" y="1560327"/>
              <a:chExt cx="3329507" cy="2793546"/>
            </a:xfrm>
          </p:grpSpPr>
          <p:sp>
            <p:nvSpPr>
              <p:cNvPr id="222" name="二等辺三角形 221"/>
              <p:cNvSpPr/>
              <p:nvPr/>
            </p:nvSpPr>
            <p:spPr>
              <a:xfrm rot="13532799">
                <a:off x="5295916" y="2480967"/>
                <a:ext cx="1216226" cy="600952"/>
              </a:xfrm>
              <a:prstGeom prst="triangle">
                <a:avLst>
                  <a:gd name="adj" fmla="val 52895"/>
                </a:avLst>
              </a:prstGeom>
              <a:solidFill>
                <a:srgbClr val="FF414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23" name="二等辺三角形 222"/>
              <p:cNvSpPr/>
              <p:nvPr/>
            </p:nvSpPr>
            <p:spPr>
              <a:xfrm rot="2732799">
                <a:off x="5702498" y="2039122"/>
                <a:ext cx="1216226" cy="600952"/>
              </a:xfrm>
              <a:prstGeom prst="triangle">
                <a:avLst>
                  <a:gd name="adj" fmla="val 57584"/>
                </a:avLst>
              </a:prstGeom>
              <a:solidFill>
                <a:srgbClr val="FF414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grpSp>
            <p:nvGrpSpPr>
              <p:cNvPr id="224" name="グループ化 223"/>
              <p:cNvGrpSpPr/>
              <p:nvPr/>
            </p:nvGrpSpPr>
            <p:grpSpPr>
              <a:xfrm>
                <a:off x="5824027" y="1676691"/>
                <a:ext cx="2365555" cy="2074125"/>
                <a:chOff x="1106569" y="3201088"/>
                <a:chExt cx="2365555" cy="2074125"/>
              </a:xfrm>
            </p:grpSpPr>
            <p:sp>
              <p:nvSpPr>
                <p:cNvPr id="236" name="二等辺三角形 235"/>
                <p:cNvSpPr/>
                <p:nvPr/>
              </p:nvSpPr>
              <p:spPr>
                <a:xfrm rot="20409393">
                  <a:off x="1580243" y="3201088"/>
                  <a:ext cx="1529415" cy="1069108"/>
                </a:xfrm>
                <a:prstGeom prst="triangle">
                  <a:avLst>
                    <a:gd name="adj" fmla="val 67308"/>
                  </a:avLst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237" name="二等辺三角形 236"/>
                <p:cNvSpPr/>
                <p:nvPr/>
              </p:nvSpPr>
              <p:spPr>
                <a:xfrm rot="9609393">
                  <a:off x="1106569" y="3369964"/>
                  <a:ext cx="1529415" cy="1069108"/>
                </a:xfrm>
                <a:prstGeom prst="triangle">
                  <a:avLst>
                    <a:gd name="adj" fmla="val 67308"/>
                  </a:avLst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238" name="二等辺三角形 237"/>
                <p:cNvSpPr/>
                <p:nvPr/>
              </p:nvSpPr>
              <p:spPr>
                <a:xfrm rot="9609393">
                  <a:off x="1942709" y="4206105"/>
                  <a:ext cx="1529415" cy="1069108"/>
                </a:xfrm>
                <a:prstGeom prst="triangle">
                  <a:avLst>
                    <a:gd name="adj" fmla="val 67308"/>
                  </a:avLst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</p:grpSp>
          <p:grpSp>
            <p:nvGrpSpPr>
              <p:cNvPr id="225" name="グループ化 224"/>
              <p:cNvGrpSpPr/>
              <p:nvPr/>
            </p:nvGrpSpPr>
            <p:grpSpPr>
              <a:xfrm rot="10800000">
                <a:off x="4860075" y="2203007"/>
                <a:ext cx="2365555" cy="2074125"/>
                <a:chOff x="1106569" y="3201088"/>
                <a:chExt cx="2365555" cy="2074125"/>
              </a:xfrm>
            </p:grpSpPr>
            <p:sp>
              <p:nvSpPr>
                <p:cNvPr id="233" name="二等辺三角形 232"/>
                <p:cNvSpPr/>
                <p:nvPr/>
              </p:nvSpPr>
              <p:spPr>
                <a:xfrm rot="20409393">
                  <a:off x="1580243" y="3201088"/>
                  <a:ext cx="1529415" cy="1069108"/>
                </a:xfrm>
                <a:prstGeom prst="triangle">
                  <a:avLst>
                    <a:gd name="adj" fmla="val 67308"/>
                  </a:avLst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234" name="二等辺三角形 233"/>
                <p:cNvSpPr/>
                <p:nvPr/>
              </p:nvSpPr>
              <p:spPr>
                <a:xfrm rot="9609393">
                  <a:off x="1106569" y="3369964"/>
                  <a:ext cx="1529415" cy="1069108"/>
                </a:xfrm>
                <a:prstGeom prst="triangle">
                  <a:avLst>
                    <a:gd name="adj" fmla="val 67308"/>
                  </a:avLst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235" name="二等辺三角形 234"/>
                <p:cNvSpPr/>
                <p:nvPr/>
              </p:nvSpPr>
              <p:spPr>
                <a:xfrm rot="9609393">
                  <a:off x="1942709" y="4206105"/>
                  <a:ext cx="1529415" cy="1069108"/>
                </a:xfrm>
                <a:prstGeom prst="triangle">
                  <a:avLst>
                    <a:gd name="adj" fmla="val 67308"/>
                  </a:avLst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</p:grpSp>
          <p:sp>
            <p:nvSpPr>
              <p:cNvPr id="226" name="円/楕円 225"/>
              <p:cNvSpPr/>
              <p:nvPr/>
            </p:nvSpPr>
            <p:spPr>
              <a:xfrm>
                <a:off x="5617831" y="2049307"/>
                <a:ext cx="133325" cy="13332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27" name="円/楕円 226"/>
              <p:cNvSpPr/>
              <p:nvPr/>
            </p:nvSpPr>
            <p:spPr>
              <a:xfrm>
                <a:off x="7040265" y="1560327"/>
                <a:ext cx="133325" cy="13332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28" name="円/楕円 227"/>
              <p:cNvSpPr/>
              <p:nvPr/>
            </p:nvSpPr>
            <p:spPr>
              <a:xfrm>
                <a:off x="6455409" y="2897714"/>
                <a:ext cx="133325" cy="13332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29" name="円/楕円 228"/>
              <p:cNvSpPr/>
              <p:nvPr/>
            </p:nvSpPr>
            <p:spPr>
              <a:xfrm>
                <a:off x="5017008" y="3425056"/>
                <a:ext cx="133325" cy="13332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30" name="円/楕円 229"/>
              <p:cNvSpPr/>
              <p:nvPr/>
            </p:nvSpPr>
            <p:spPr>
              <a:xfrm>
                <a:off x="5853923" y="4220548"/>
                <a:ext cx="133325" cy="13332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31" name="円/楕円 230"/>
              <p:cNvSpPr/>
              <p:nvPr/>
            </p:nvSpPr>
            <p:spPr>
              <a:xfrm>
                <a:off x="7274830" y="3742578"/>
                <a:ext cx="133325" cy="13332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32" name="円/楕円 231"/>
              <p:cNvSpPr/>
              <p:nvPr/>
            </p:nvSpPr>
            <p:spPr>
              <a:xfrm>
                <a:off x="7877844" y="2387203"/>
                <a:ext cx="133325" cy="13332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</p:grpSp>
      <p:sp>
        <p:nvSpPr>
          <p:cNvPr id="239" name="テキスト ボックス 238"/>
          <p:cNvSpPr txBox="1"/>
          <p:nvPr/>
        </p:nvSpPr>
        <p:spPr>
          <a:xfrm>
            <a:off x="395536" y="4214448"/>
            <a:ext cx="36690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/>
              <a:t>Like a ES-FEM</a:t>
            </a:r>
            <a:endParaRPr lang="en-US" altLang="ja-JP" sz="2400" dirty="0">
              <a:solidFill>
                <a:srgbClr val="FF0000"/>
              </a:solidFill>
            </a:endParaRPr>
          </a:p>
          <a:p>
            <a:pPr algn="ctr"/>
            <a:r>
              <a:rPr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Shear locking free</a:t>
            </a:r>
          </a:p>
        </p:txBody>
      </p:sp>
      <p:sp>
        <p:nvSpPr>
          <p:cNvPr id="240" name="テキスト ボックス 239"/>
          <p:cNvSpPr txBox="1"/>
          <p:nvPr/>
        </p:nvSpPr>
        <p:spPr>
          <a:xfrm>
            <a:off x="4499992" y="4185084"/>
            <a:ext cx="4212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/>
              <a:t>Like a NS-FEM</a:t>
            </a:r>
          </a:p>
          <a:p>
            <a:pPr algn="ctr"/>
            <a:r>
              <a:rPr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Little pressure oscillation </a:t>
            </a:r>
            <a:endParaRPr kumimoji="1" lang="en-US" altLang="ja-JP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1" name="テキスト ボックス 240"/>
          <p:cNvSpPr txBox="1"/>
          <p:nvPr/>
        </p:nvSpPr>
        <p:spPr>
          <a:xfrm>
            <a:off x="2097620" y="5250559"/>
            <a:ext cx="4634620" cy="83099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 Volumetric locking free</a:t>
            </a:r>
            <a:br>
              <a:rPr lang="en-US" altLang="ja-JP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with the aid of F-bar method</a:t>
            </a:r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359532" y="2227784"/>
            <a:ext cx="3499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u="sng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Isovolumetric</a:t>
            </a:r>
            <a:r>
              <a:rPr lang="ja-JP" altLang="en-US" sz="2400" u="sng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ja-JP" sz="2400" u="sng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</a:t>
            </a:r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4535996" y="2240868"/>
            <a:ext cx="3499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u="sng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Volumetric</a:t>
            </a:r>
            <a:r>
              <a:rPr lang="ja-JP" altLang="en-US" sz="2400" u="sng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ja-JP" sz="2400" u="sng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</a:t>
            </a:r>
          </a:p>
        </p:txBody>
      </p:sp>
      <p:sp>
        <p:nvSpPr>
          <p:cNvPr id="84" name="コンテンツ プレースホルダー 2"/>
          <p:cNvSpPr txBox="1">
            <a:spLocks/>
          </p:cNvSpPr>
          <p:nvPr/>
        </p:nvSpPr>
        <p:spPr bwMode="auto">
          <a:xfrm>
            <a:off x="41920" y="805334"/>
            <a:ext cx="9102588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charset="0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u"/>
              <a:defRPr kumimoji="1" sz="2400">
                <a:solidFill>
                  <a:schemeClr val="tx1"/>
                </a:solidFill>
                <a:latin typeface="Arial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p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»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altLang="ja-JP" kern="0" dirty="0"/>
              <a:t>This formulation is designed to have 3 advantages.</a:t>
            </a:r>
            <a:endParaRPr lang="ja-JP" altLang="en-US" kern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テキスト ボックス 82"/>
              <p:cNvSpPr txBox="1"/>
              <p:nvPr/>
            </p:nvSpPr>
            <p:spPr>
              <a:xfrm>
                <a:off x="2555776" y="1412776"/>
                <a:ext cx="3672407" cy="7350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</m:acc>
                      <m:r>
                        <a:rPr lang="en-US" altLang="ja-JP" sz="4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altLang="ja-JP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4400" b="1" i="1" smtClean="0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4400" b="0" i="0" smtClean="0">
                              <a:latin typeface="Cambria Math" panose="02040503050406030204" pitchFamily="18" charset="0"/>
                            </a:rPr>
                            <m:t>iso</m:t>
                          </m:r>
                        </m:sup>
                      </m:sSup>
                      <m:r>
                        <a:rPr lang="en-US" altLang="ja-JP" sz="4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ja-JP" sz="4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ja-JP" sz="4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4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4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vol</m:t>
                          </m:r>
                        </m:sup>
                      </m:sSup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83" name="テキスト ボックス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1412776"/>
                <a:ext cx="3672407" cy="73507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0" name="グループ化 79">
            <a:extLst>
              <a:ext uri="{FF2B5EF4-FFF2-40B4-BE49-F238E27FC236}">
                <a16:creationId xmlns:a16="http://schemas.microsoft.com/office/drawing/2014/main" id="{33DE0F35-2A3C-4FDD-8D73-C7FF4046A0C6}"/>
              </a:ext>
            </a:extLst>
          </p:cNvPr>
          <p:cNvGrpSpPr/>
          <p:nvPr/>
        </p:nvGrpSpPr>
        <p:grpSpPr>
          <a:xfrm>
            <a:off x="6012160" y="2924944"/>
            <a:ext cx="1331371" cy="1117056"/>
            <a:chOff x="5136741" y="3494762"/>
            <a:chExt cx="2499155" cy="2096858"/>
          </a:xfrm>
        </p:grpSpPr>
        <p:sp>
          <p:nvSpPr>
            <p:cNvPr id="97" name="二等辺三角形 96">
              <a:extLst>
                <a:ext uri="{FF2B5EF4-FFF2-40B4-BE49-F238E27FC236}">
                  <a16:creationId xmlns:a16="http://schemas.microsoft.com/office/drawing/2014/main" id="{86DA2929-591C-474B-AE03-AC6ED64D0FAA}"/>
                </a:ext>
              </a:extLst>
            </p:cNvPr>
            <p:cNvSpPr/>
            <p:nvPr/>
          </p:nvSpPr>
          <p:spPr>
            <a:xfrm rot="17663715" flipH="1">
              <a:off x="5872283" y="4647816"/>
              <a:ext cx="563877" cy="238062"/>
            </a:xfrm>
            <a:prstGeom prst="triangle">
              <a:avLst>
                <a:gd name="adj" fmla="val 89456"/>
              </a:avLst>
            </a:prstGeom>
            <a:solidFill>
              <a:srgbClr val="4141FF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8" name="二等辺三角形 97">
              <a:extLst>
                <a:ext uri="{FF2B5EF4-FFF2-40B4-BE49-F238E27FC236}">
                  <a16:creationId xmlns:a16="http://schemas.microsoft.com/office/drawing/2014/main" id="{68D6340A-3EB8-4127-8275-E21596401BD5}"/>
                </a:ext>
              </a:extLst>
            </p:cNvPr>
            <p:cNvSpPr/>
            <p:nvPr/>
          </p:nvSpPr>
          <p:spPr>
            <a:xfrm rot="9601713" flipH="1">
              <a:off x="5682934" y="4682452"/>
              <a:ext cx="759311" cy="214969"/>
            </a:xfrm>
            <a:prstGeom prst="triangle">
              <a:avLst>
                <a:gd name="adj" fmla="val 32791"/>
              </a:avLst>
            </a:prstGeom>
            <a:solidFill>
              <a:srgbClr val="4141FF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9" name="二等辺三角形 98">
              <a:extLst>
                <a:ext uri="{FF2B5EF4-FFF2-40B4-BE49-F238E27FC236}">
                  <a16:creationId xmlns:a16="http://schemas.microsoft.com/office/drawing/2014/main" id="{23377F25-3B2E-48CE-AC5C-7E4538CE9157}"/>
                </a:ext>
              </a:extLst>
            </p:cNvPr>
            <p:cNvSpPr/>
            <p:nvPr/>
          </p:nvSpPr>
          <p:spPr>
            <a:xfrm rot="20401713" flipH="1">
              <a:off x="5594640" y="4411400"/>
              <a:ext cx="759311" cy="279320"/>
            </a:xfrm>
            <a:prstGeom prst="triangle">
              <a:avLst>
                <a:gd name="adj" fmla="val 82198"/>
              </a:avLst>
            </a:prstGeom>
            <a:solidFill>
              <a:srgbClr val="4141FF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0" name="二等辺三角形 99">
              <a:extLst>
                <a:ext uri="{FF2B5EF4-FFF2-40B4-BE49-F238E27FC236}">
                  <a16:creationId xmlns:a16="http://schemas.microsoft.com/office/drawing/2014/main" id="{B9D77E0E-5974-4926-BA47-F92EFF78118D}"/>
                </a:ext>
              </a:extLst>
            </p:cNvPr>
            <p:cNvSpPr/>
            <p:nvPr/>
          </p:nvSpPr>
          <p:spPr>
            <a:xfrm rot="6819059" flipH="1">
              <a:off x="6117062" y="4715520"/>
              <a:ext cx="623674" cy="297732"/>
            </a:xfrm>
            <a:prstGeom prst="triangle">
              <a:avLst>
                <a:gd name="adj" fmla="val 10604"/>
              </a:avLst>
            </a:prstGeom>
            <a:solidFill>
              <a:srgbClr val="4141FF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1" name="二等辺三角形 100">
              <a:extLst>
                <a:ext uri="{FF2B5EF4-FFF2-40B4-BE49-F238E27FC236}">
                  <a16:creationId xmlns:a16="http://schemas.microsoft.com/office/drawing/2014/main" id="{205EB835-007B-400F-B0CC-A0169A3A5DEE}"/>
                </a:ext>
              </a:extLst>
            </p:cNvPr>
            <p:cNvSpPr/>
            <p:nvPr/>
          </p:nvSpPr>
          <p:spPr>
            <a:xfrm rot="13520069" flipH="1">
              <a:off x="6186687" y="4677440"/>
              <a:ext cx="475703" cy="354522"/>
            </a:xfrm>
            <a:prstGeom prst="triangle">
              <a:avLst>
                <a:gd name="adj" fmla="val 100000"/>
              </a:avLst>
            </a:prstGeom>
            <a:solidFill>
              <a:srgbClr val="4141FF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2" name="二等辺三角形 101">
              <a:extLst>
                <a:ext uri="{FF2B5EF4-FFF2-40B4-BE49-F238E27FC236}">
                  <a16:creationId xmlns:a16="http://schemas.microsoft.com/office/drawing/2014/main" id="{B8A5781F-58B5-4F6B-8CD8-9D83C3D92711}"/>
                </a:ext>
              </a:extLst>
            </p:cNvPr>
            <p:cNvSpPr/>
            <p:nvPr/>
          </p:nvSpPr>
          <p:spPr>
            <a:xfrm rot="2720069" flipH="1">
              <a:off x="6430440" y="4441067"/>
              <a:ext cx="475703" cy="322266"/>
            </a:xfrm>
            <a:prstGeom prst="triangle">
              <a:avLst>
                <a:gd name="adj" fmla="val 1642"/>
              </a:avLst>
            </a:prstGeom>
            <a:solidFill>
              <a:srgbClr val="4141FF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33" name="二等辺三角形 132">
              <a:extLst>
                <a:ext uri="{FF2B5EF4-FFF2-40B4-BE49-F238E27FC236}">
                  <a16:creationId xmlns:a16="http://schemas.microsoft.com/office/drawing/2014/main" id="{55718C7D-89C1-440D-A43C-CDB8DA4979FC}"/>
                </a:ext>
              </a:extLst>
            </p:cNvPr>
            <p:cNvSpPr/>
            <p:nvPr/>
          </p:nvSpPr>
          <p:spPr>
            <a:xfrm rot="9613620" flipH="1">
              <a:off x="6433634" y="4444318"/>
              <a:ext cx="637046" cy="271280"/>
            </a:xfrm>
            <a:prstGeom prst="triangle">
              <a:avLst>
                <a:gd name="adj" fmla="val 75016"/>
              </a:avLst>
            </a:prstGeom>
            <a:solidFill>
              <a:srgbClr val="4141FF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34" name="二等辺三角形 133">
              <a:extLst>
                <a:ext uri="{FF2B5EF4-FFF2-40B4-BE49-F238E27FC236}">
                  <a16:creationId xmlns:a16="http://schemas.microsoft.com/office/drawing/2014/main" id="{1B2685A0-2957-449D-B083-80E19A6DEFE3}"/>
                </a:ext>
              </a:extLst>
            </p:cNvPr>
            <p:cNvSpPr/>
            <p:nvPr/>
          </p:nvSpPr>
          <p:spPr>
            <a:xfrm rot="20344918" flipH="1">
              <a:off x="6341891" y="4237837"/>
              <a:ext cx="637046" cy="201604"/>
            </a:xfrm>
            <a:prstGeom prst="triangle">
              <a:avLst>
                <a:gd name="adj" fmla="val 1406"/>
              </a:avLst>
            </a:prstGeom>
            <a:solidFill>
              <a:srgbClr val="4141FF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35" name="二等辺三角形 134">
              <a:extLst>
                <a:ext uri="{FF2B5EF4-FFF2-40B4-BE49-F238E27FC236}">
                  <a16:creationId xmlns:a16="http://schemas.microsoft.com/office/drawing/2014/main" id="{43808D73-9511-486C-BCFD-73B9490D0E65}"/>
                </a:ext>
              </a:extLst>
            </p:cNvPr>
            <p:cNvSpPr/>
            <p:nvPr/>
          </p:nvSpPr>
          <p:spPr>
            <a:xfrm rot="6852943" flipH="1">
              <a:off x="6362848" y="4192118"/>
              <a:ext cx="590555" cy="308431"/>
            </a:xfrm>
            <a:prstGeom prst="triangle">
              <a:avLst>
                <a:gd name="adj" fmla="val 100000"/>
              </a:avLst>
            </a:prstGeom>
            <a:solidFill>
              <a:srgbClr val="4141FF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36" name="二等辺三角形 135">
              <a:extLst>
                <a:ext uri="{FF2B5EF4-FFF2-40B4-BE49-F238E27FC236}">
                  <a16:creationId xmlns:a16="http://schemas.microsoft.com/office/drawing/2014/main" id="{DB6402D3-D395-4A25-8574-082CCE09F91C}"/>
                </a:ext>
              </a:extLst>
            </p:cNvPr>
            <p:cNvSpPr/>
            <p:nvPr/>
          </p:nvSpPr>
          <p:spPr>
            <a:xfrm rot="17652943" flipH="1">
              <a:off x="6034746" y="4050336"/>
              <a:ext cx="597081" cy="316227"/>
            </a:xfrm>
            <a:prstGeom prst="triangle">
              <a:avLst>
                <a:gd name="adj" fmla="val 0"/>
              </a:avLst>
            </a:prstGeom>
            <a:solidFill>
              <a:srgbClr val="4141FF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37" name="二等辺三角形 136">
              <a:extLst>
                <a:ext uri="{FF2B5EF4-FFF2-40B4-BE49-F238E27FC236}">
                  <a16:creationId xmlns:a16="http://schemas.microsoft.com/office/drawing/2014/main" id="{09ABD596-D714-4036-BA3C-0906B9C23A28}"/>
                </a:ext>
              </a:extLst>
            </p:cNvPr>
            <p:cNvSpPr/>
            <p:nvPr/>
          </p:nvSpPr>
          <p:spPr>
            <a:xfrm rot="13532799">
              <a:off x="5756988" y="4319402"/>
              <a:ext cx="535076" cy="447581"/>
            </a:xfrm>
            <a:prstGeom prst="triangle">
              <a:avLst>
                <a:gd name="adj" fmla="val 100000"/>
              </a:avLst>
            </a:prstGeom>
            <a:solidFill>
              <a:srgbClr val="4141FF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38" name="二等辺三角形 137">
              <a:extLst>
                <a:ext uri="{FF2B5EF4-FFF2-40B4-BE49-F238E27FC236}">
                  <a16:creationId xmlns:a16="http://schemas.microsoft.com/office/drawing/2014/main" id="{AB82D240-190F-4497-85C1-36BD6322C856}"/>
                </a:ext>
              </a:extLst>
            </p:cNvPr>
            <p:cNvSpPr/>
            <p:nvPr/>
          </p:nvSpPr>
          <p:spPr>
            <a:xfrm rot="2732799">
              <a:off x="6093515" y="3994746"/>
              <a:ext cx="515478" cy="447581"/>
            </a:xfrm>
            <a:prstGeom prst="triangle">
              <a:avLst>
                <a:gd name="adj" fmla="val 0"/>
              </a:avLst>
            </a:prstGeom>
            <a:solidFill>
              <a:srgbClr val="4141FF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139" name="グループ化 138">
              <a:extLst>
                <a:ext uri="{FF2B5EF4-FFF2-40B4-BE49-F238E27FC236}">
                  <a16:creationId xmlns:a16="http://schemas.microsoft.com/office/drawing/2014/main" id="{49022EA8-0EDF-4F47-8A34-81311B0E5299}"/>
                </a:ext>
              </a:extLst>
            </p:cNvPr>
            <p:cNvGrpSpPr/>
            <p:nvPr/>
          </p:nvGrpSpPr>
          <p:grpSpPr>
            <a:xfrm>
              <a:off x="5136741" y="3494762"/>
              <a:ext cx="2499155" cy="2096858"/>
              <a:chOff x="5124552" y="3490538"/>
              <a:chExt cx="2499155" cy="2096858"/>
            </a:xfrm>
          </p:grpSpPr>
          <p:grpSp>
            <p:nvGrpSpPr>
              <p:cNvPr id="152" name="グループ化 151">
                <a:extLst>
                  <a:ext uri="{FF2B5EF4-FFF2-40B4-BE49-F238E27FC236}">
                    <a16:creationId xmlns:a16="http://schemas.microsoft.com/office/drawing/2014/main" id="{B10357D3-6852-4648-82EF-A70ADE162E8C}"/>
                  </a:ext>
                </a:extLst>
              </p:cNvPr>
              <p:cNvGrpSpPr/>
              <p:nvPr/>
            </p:nvGrpSpPr>
            <p:grpSpPr>
              <a:xfrm>
                <a:off x="5124552" y="3577882"/>
                <a:ext cx="2499155" cy="1951912"/>
                <a:chOff x="5124552" y="3577882"/>
                <a:chExt cx="2499155" cy="1951912"/>
              </a:xfrm>
            </p:grpSpPr>
            <p:grpSp>
              <p:nvGrpSpPr>
                <p:cNvPr id="160" name="グループ化 159">
                  <a:extLst>
                    <a:ext uri="{FF2B5EF4-FFF2-40B4-BE49-F238E27FC236}">
                      <a16:creationId xmlns:a16="http://schemas.microsoft.com/office/drawing/2014/main" id="{7E2C6B43-FEF8-4B37-BEEB-F9F4FB5F0613}"/>
                    </a:ext>
                  </a:extLst>
                </p:cNvPr>
                <p:cNvGrpSpPr/>
                <p:nvPr/>
              </p:nvGrpSpPr>
              <p:grpSpPr>
                <a:xfrm>
                  <a:off x="5848102" y="3577882"/>
                  <a:ext cx="1775605" cy="1556855"/>
                  <a:chOff x="1106569" y="3201088"/>
                  <a:chExt cx="2365555" cy="2074125"/>
                </a:xfrm>
              </p:grpSpPr>
              <p:sp>
                <p:nvSpPr>
                  <p:cNvPr id="165" name="二等辺三角形 164">
                    <a:extLst>
                      <a:ext uri="{FF2B5EF4-FFF2-40B4-BE49-F238E27FC236}">
                        <a16:creationId xmlns:a16="http://schemas.microsoft.com/office/drawing/2014/main" id="{A8AD0799-7319-4379-B4F4-901CD19BCBD3}"/>
                      </a:ext>
                    </a:extLst>
                  </p:cNvPr>
                  <p:cNvSpPr/>
                  <p:nvPr/>
                </p:nvSpPr>
                <p:spPr>
                  <a:xfrm rot="20409393">
                    <a:off x="1580243" y="3201088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66" name="二等辺三角形 165">
                    <a:extLst>
                      <a:ext uri="{FF2B5EF4-FFF2-40B4-BE49-F238E27FC236}">
                        <a16:creationId xmlns:a16="http://schemas.microsoft.com/office/drawing/2014/main" id="{5D4255E4-1E3A-403A-9141-FDE1EA9BEE71}"/>
                      </a:ext>
                    </a:extLst>
                  </p:cNvPr>
                  <p:cNvSpPr/>
                  <p:nvPr/>
                </p:nvSpPr>
                <p:spPr>
                  <a:xfrm rot="9609393">
                    <a:off x="1106569" y="3369964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67" name="二等辺三角形 166">
                    <a:extLst>
                      <a:ext uri="{FF2B5EF4-FFF2-40B4-BE49-F238E27FC236}">
                        <a16:creationId xmlns:a16="http://schemas.microsoft.com/office/drawing/2014/main" id="{47A12CC7-0FF1-40CD-8C01-8772FCEBFE63}"/>
                      </a:ext>
                    </a:extLst>
                  </p:cNvPr>
                  <p:cNvSpPr/>
                  <p:nvPr/>
                </p:nvSpPr>
                <p:spPr>
                  <a:xfrm rot="9609393">
                    <a:off x="1942709" y="4206105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  <p:grpSp>
              <p:nvGrpSpPr>
                <p:cNvPr id="161" name="グループ化 160">
                  <a:extLst>
                    <a:ext uri="{FF2B5EF4-FFF2-40B4-BE49-F238E27FC236}">
                      <a16:creationId xmlns:a16="http://schemas.microsoft.com/office/drawing/2014/main" id="{F5296EFC-5D78-4F52-B0B9-9725C63F9A08}"/>
                    </a:ext>
                  </a:extLst>
                </p:cNvPr>
                <p:cNvGrpSpPr/>
                <p:nvPr/>
              </p:nvGrpSpPr>
              <p:grpSpPr>
                <a:xfrm rot="10800000">
                  <a:off x="5124552" y="3972939"/>
                  <a:ext cx="1775605" cy="1556855"/>
                  <a:chOff x="1106569" y="3201088"/>
                  <a:chExt cx="2365555" cy="2074125"/>
                </a:xfrm>
              </p:grpSpPr>
              <p:sp>
                <p:nvSpPr>
                  <p:cNvPr id="162" name="二等辺三角形 161">
                    <a:extLst>
                      <a:ext uri="{FF2B5EF4-FFF2-40B4-BE49-F238E27FC236}">
                        <a16:creationId xmlns:a16="http://schemas.microsoft.com/office/drawing/2014/main" id="{C68DE373-F082-45F0-B7A4-B8BF07475ADF}"/>
                      </a:ext>
                    </a:extLst>
                  </p:cNvPr>
                  <p:cNvSpPr/>
                  <p:nvPr/>
                </p:nvSpPr>
                <p:spPr>
                  <a:xfrm rot="20409393">
                    <a:off x="1580243" y="3201088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63" name="二等辺三角形 162">
                    <a:extLst>
                      <a:ext uri="{FF2B5EF4-FFF2-40B4-BE49-F238E27FC236}">
                        <a16:creationId xmlns:a16="http://schemas.microsoft.com/office/drawing/2014/main" id="{88A4401E-AD57-48D3-ABB9-D2FC821A051A}"/>
                      </a:ext>
                    </a:extLst>
                  </p:cNvPr>
                  <p:cNvSpPr/>
                  <p:nvPr/>
                </p:nvSpPr>
                <p:spPr>
                  <a:xfrm rot="9609393">
                    <a:off x="1106569" y="3369964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64" name="二等辺三角形 163">
                    <a:extLst>
                      <a:ext uri="{FF2B5EF4-FFF2-40B4-BE49-F238E27FC236}">
                        <a16:creationId xmlns:a16="http://schemas.microsoft.com/office/drawing/2014/main" id="{3104EFA8-AB13-4678-ADAD-1ADAA6A538A5}"/>
                      </a:ext>
                    </a:extLst>
                  </p:cNvPr>
                  <p:cNvSpPr/>
                  <p:nvPr/>
                </p:nvSpPr>
                <p:spPr>
                  <a:xfrm rot="9609393">
                    <a:off x="1942709" y="4206105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</p:grpSp>
          <p:sp>
            <p:nvSpPr>
              <p:cNvPr id="153" name="円/楕円 129">
                <a:extLst>
                  <a:ext uri="{FF2B5EF4-FFF2-40B4-BE49-F238E27FC236}">
                    <a16:creationId xmlns:a16="http://schemas.microsoft.com/office/drawing/2014/main" id="{D28B060A-52E0-40D8-B90C-680DC88B842C}"/>
                  </a:ext>
                </a:extLst>
              </p:cNvPr>
              <p:cNvSpPr/>
              <p:nvPr/>
            </p:nvSpPr>
            <p:spPr>
              <a:xfrm>
                <a:off x="5693330" y="3857570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54" name="円/楕円 130">
                <a:extLst>
                  <a:ext uri="{FF2B5EF4-FFF2-40B4-BE49-F238E27FC236}">
                    <a16:creationId xmlns:a16="http://schemas.microsoft.com/office/drawing/2014/main" id="{3C1856FA-F6E9-414A-9C5F-0F29F757BE77}"/>
                  </a:ext>
                </a:extLst>
              </p:cNvPr>
              <p:cNvSpPr/>
              <p:nvPr/>
            </p:nvSpPr>
            <p:spPr>
              <a:xfrm>
                <a:off x="6761020" y="3490538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55" name="円/楕円 131">
                <a:extLst>
                  <a:ext uri="{FF2B5EF4-FFF2-40B4-BE49-F238E27FC236}">
                    <a16:creationId xmlns:a16="http://schemas.microsoft.com/office/drawing/2014/main" id="{823017B5-5AC7-41A9-A163-2076A1741F10}"/>
                  </a:ext>
                </a:extLst>
              </p:cNvPr>
              <p:cNvSpPr/>
              <p:nvPr/>
            </p:nvSpPr>
            <p:spPr>
              <a:xfrm>
                <a:off x="6322023" y="4494391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56" name="円/楕円 132">
                <a:extLst>
                  <a:ext uri="{FF2B5EF4-FFF2-40B4-BE49-F238E27FC236}">
                    <a16:creationId xmlns:a16="http://schemas.microsoft.com/office/drawing/2014/main" id="{BFAADD78-F3CD-4F0F-AE16-DBEC3DECAA1A}"/>
                  </a:ext>
                </a:extLst>
              </p:cNvPr>
              <p:cNvSpPr/>
              <p:nvPr/>
            </p:nvSpPr>
            <p:spPr>
              <a:xfrm>
                <a:off x="5242347" y="4890219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57" name="円/楕円 133">
                <a:extLst>
                  <a:ext uri="{FF2B5EF4-FFF2-40B4-BE49-F238E27FC236}">
                    <a16:creationId xmlns:a16="http://schemas.microsoft.com/office/drawing/2014/main" id="{39063928-84B9-4279-8754-01538E4DE2D5}"/>
                  </a:ext>
                </a:extLst>
              </p:cNvPr>
              <p:cNvSpPr/>
              <p:nvPr/>
            </p:nvSpPr>
            <p:spPr>
              <a:xfrm>
                <a:off x="5870542" y="5487321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58" name="円/楕円 134">
                <a:extLst>
                  <a:ext uri="{FF2B5EF4-FFF2-40B4-BE49-F238E27FC236}">
                    <a16:creationId xmlns:a16="http://schemas.microsoft.com/office/drawing/2014/main" id="{34864EE8-E5E3-4747-BEDF-662BFE4399B4}"/>
                  </a:ext>
                </a:extLst>
              </p:cNvPr>
              <p:cNvSpPr/>
              <p:nvPr/>
            </p:nvSpPr>
            <p:spPr>
              <a:xfrm>
                <a:off x="6937087" y="5128553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59" name="円/楕円 135">
                <a:extLst>
                  <a:ext uri="{FF2B5EF4-FFF2-40B4-BE49-F238E27FC236}">
                    <a16:creationId xmlns:a16="http://schemas.microsoft.com/office/drawing/2014/main" id="{504106E2-5403-4A95-A112-F312C64FC4FA}"/>
                  </a:ext>
                </a:extLst>
              </p:cNvPr>
              <p:cNvSpPr/>
              <p:nvPr/>
            </p:nvSpPr>
            <p:spPr>
              <a:xfrm>
                <a:off x="7389714" y="4111198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cxnSp>
          <p:nvCxnSpPr>
            <p:cNvPr id="140" name="直線コネクタ 139">
              <a:extLst>
                <a:ext uri="{FF2B5EF4-FFF2-40B4-BE49-F238E27FC236}">
                  <a16:creationId xmlns:a16="http://schemas.microsoft.com/office/drawing/2014/main" id="{E2524067-DD24-423E-A1C4-C4F5C16D4E3F}"/>
                </a:ext>
              </a:extLst>
            </p:cNvPr>
            <p:cNvCxnSpPr>
              <a:stCxn id="138" idx="0"/>
              <a:endCxn id="138" idx="2"/>
            </p:cNvCxnSpPr>
            <p:nvPr/>
          </p:nvCxnSpPr>
          <p:spPr>
            <a:xfrm flipH="1">
              <a:off x="6011006" y="3877830"/>
              <a:ext cx="319492" cy="31345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直線コネクタ 140">
              <a:extLst>
                <a:ext uri="{FF2B5EF4-FFF2-40B4-BE49-F238E27FC236}">
                  <a16:creationId xmlns:a16="http://schemas.microsoft.com/office/drawing/2014/main" id="{F940B22B-BFD4-4AFA-A360-7F359E9F5CD2}"/>
                </a:ext>
              </a:extLst>
            </p:cNvPr>
            <p:cNvCxnSpPr>
              <a:stCxn id="138" idx="0"/>
              <a:endCxn id="136" idx="2"/>
            </p:cNvCxnSpPr>
            <p:nvPr/>
          </p:nvCxnSpPr>
          <p:spPr>
            <a:xfrm>
              <a:off x="6330499" y="3877831"/>
              <a:ext cx="269441" cy="12320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直線コネクタ 141">
              <a:extLst>
                <a:ext uri="{FF2B5EF4-FFF2-40B4-BE49-F238E27FC236}">
                  <a16:creationId xmlns:a16="http://schemas.microsoft.com/office/drawing/2014/main" id="{6FA6B0F1-A4AA-4C5E-9617-74F390B2E0F3}"/>
                </a:ext>
              </a:extLst>
            </p:cNvPr>
            <p:cNvCxnSpPr>
              <a:stCxn id="135" idx="3"/>
              <a:endCxn id="134" idx="0"/>
            </p:cNvCxnSpPr>
            <p:nvPr/>
          </p:nvCxnSpPr>
          <p:spPr>
            <a:xfrm>
              <a:off x="6638595" y="4013783"/>
              <a:ext cx="274993" cy="120173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直線コネクタ 142">
              <a:extLst>
                <a:ext uri="{FF2B5EF4-FFF2-40B4-BE49-F238E27FC236}">
                  <a16:creationId xmlns:a16="http://schemas.microsoft.com/office/drawing/2014/main" id="{19175C3B-7A8E-4BC4-90EE-5AB4E7EB044E}"/>
                </a:ext>
              </a:extLst>
            </p:cNvPr>
            <p:cNvCxnSpPr>
              <a:stCxn id="134" idx="0"/>
              <a:endCxn id="134" idx="2"/>
            </p:cNvCxnSpPr>
            <p:nvPr/>
          </p:nvCxnSpPr>
          <p:spPr>
            <a:xfrm>
              <a:off x="6913588" y="4133956"/>
              <a:ext cx="80345" cy="18511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直線コネクタ 143">
              <a:extLst>
                <a:ext uri="{FF2B5EF4-FFF2-40B4-BE49-F238E27FC236}">
                  <a16:creationId xmlns:a16="http://schemas.microsoft.com/office/drawing/2014/main" id="{B91B9C46-ADB0-4E17-8215-6117F87F2549}"/>
                </a:ext>
              </a:extLst>
            </p:cNvPr>
            <p:cNvCxnSpPr>
              <a:stCxn id="133" idx="4"/>
              <a:endCxn id="102" idx="0"/>
            </p:cNvCxnSpPr>
            <p:nvPr/>
          </p:nvCxnSpPr>
          <p:spPr>
            <a:xfrm flipH="1">
              <a:off x="6944604" y="4344561"/>
              <a:ext cx="61410" cy="30797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直線コネクタ 144">
              <a:extLst>
                <a:ext uri="{FF2B5EF4-FFF2-40B4-BE49-F238E27FC236}">
                  <a16:creationId xmlns:a16="http://schemas.microsoft.com/office/drawing/2014/main" id="{3F9DB7BA-4966-4318-8002-1BB12AFA1ED9}"/>
                </a:ext>
              </a:extLst>
            </p:cNvPr>
            <p:cNvCxnSpPr>
              <a:stCxn id="102" idx="0"/>
              <a:endCxn id="102" idx="2"/>
            </p:cNvCxnSpPr>
            <p:nvPr/>
          </p:nvCxnSpPr>
          <p:spPr>
            <a:xfrm flipH="1">
              <a:off x="6720892" y="4652539"/>
              <a:ext cx="223712" cy="23209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直線コネクタ 145">
              <a:extLst>
                <a:ext uri="{FF2B5EF4-FFF2-40B4-BE49-F238E27FC236}">
                  <a16:creationId xmlns:a16="http://schemas.microsoft.com/office/drawing/2014/main" id="{4F54CA17-88B5-4959-A2E0-EB0EAC5EB3B9}"/>
                </a:ext>
              </a:extLst>
            </p:cNvPr>
            <p:cNvCxnSpPr>
              <a:stCxn id="101" idx="3"/>
              <a:endCxn id="100" idx="0"/>
            </p:cNvCxnSpPr>
            <p:nvPr/>
          </p:nvCxnSpPr>
          <p:spPr>
            <a:xfrm flipH="1">
              <a:off x="6466694" y="4899258"/>
              <a:ext cx="251118" cy="249913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直線コネクタ 146">
              <a:extLst>
                <a:ext uri="{FF2B5EF4-FFF2-40B4-BE49-F238E27FC236}">
                  <a16:creationId xmlns:a16="http://schemas.microsoft.com/office/drawing/2014/main" id="{E9C53702-1551-47E1-B04A-6BE06A2EA75A}"/>
                </a:ext>
              </a:extLst>
            </p:cNvPr>
            <p:cNvCxnSpPr>
              <a:stCxn id="100" idx="0"/>
              <a:endCxn id="100" idx="2"/>
            </p:cNvCxnSpPr>
            <p:nvPr/>
          </p:nvCxnSpPr>
          <p:spPr>
            <a:xfrm flipH="1" flipV="1">
              <a:off x="6167439" y="5090311"/>
              <a:ext cx="299255" cy="5886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直線コネクタ 147">
              <a:extLst>
                <a:ext uri="{FF2B5EF4-FFF2-40B4-BE49-F238E27FC236}">
                  <a16:creationId xmlns:a16="http://schemas.microsoft.com/office/drawing/2014/main" id="{8692B545-A9AA-473E-A2C3-DF48F782AC46}"/>
                </a:ext>
              </a:extLst>
            </p:cNvPr>
            <p:cNvCxnSpPr>
              <a:stCxn id="97" idx="4"/>
              <a:endCxn id="97" idx="0"/>
            </p:cNvCxnSpPr>
            <p:nvPr/>
          </p:nvCxnSpPr>
          <p:spPr>
            <a:xfrm flipH="1" flipV="1">
              <a:off x="5953926" y="4920303"/>
              <a:ext cx="192251" cy="15247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直線コネクタ 148">
              <a:extLst>
                <a:ext uri="{FF2B5EF4-FFF2-40B4-BE49-F238E27FC236}">
                  <a16:creationId xmlns:a16="http://schemas.microsoft.com/office/drawing/2014/main" id="{6C14D143-914A-4D7D-A228-1D3B3CF07543}"/>
                </a:ext>
              </a:extLst>
            </p:cNvPr>
            <p:cNvCxnSpPr>
              <a:stCxn id="98" idx="0"/>
            </p:cNvCxnSpPr>
            <p:nvPr/>
          </p:nvCxnSpPr>
          <p:spPr>
            <a:xfrm flipH="1" flipV="1">
              <a:off x="5692097" y="4823904"/>
              <a:ext cx="284393" cy="11168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直線コネクタ 149">
              <a:extLst>
                <a:ext uri="{FF2B5EF4-FFF2-40B4-BE49-F238E27FC236}">
                  <a16:creationId xmlns:a16="http://schemas.microsoft.com/office/drawing/2014/main" id="{B9ABEF57-B2AB-4201-B8C4-3C15881DCF23}"/>
                </a:ext>
              </a:extLst>
            </p:cNvPr>
            <p:cNvCxnSpPr>
              <a:stCxn id="99" idx="4"/>
              <a:endCxn id="137" idx="0"/>
            </p:cNvCxnSpPr>
            <p:nvPr/>
          </p:nvCxnSpPr>
          <p:spPr>
            <a:xfrm flipV="1">
              <a:off x="5665173" y="4508945"/>
              <a:ext cx="12241" cy="303049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直線コネクタ 150">
              <a:extLst>
                <a:ext uri="{FF2B5EF4-FFF2-40B4-BE49-F238E27FC236}">
                  <a16:creationId xmlns:a16="http://schemas.microsoft.com/office/drawing/2014/main" id="{D242452D-3B8B-4786-A9C7-591C71DD1B0C}"/>
                </a:ext>
              </a:extLst>
            </p:cNvPr>
            <p:cNvCxnSpPr>
              <a:stCxn id="99" idx="0"/>
              <a:endCxn id="137" idx="3"/>
            </p:cNvCxnSpPr>
            <p:nvPr/>
          </p:nvCxnSpPr>
          <p:spPr>
            <a:xfrm flipV="1">
              <a:off x="5696814" y="4195490"/>
              <a:ext cx="300093" cy="307812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862460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altLang="ja-JP" sz="4000" dirty="0">
                <a:latin typeface="+mj-lt"/>
              </a:rPr>
              <a:t>Demonstrations of </a:t>
            </a:r>
            <a:br>
              <a:rPr lang="en-US" altLang="ja-JP" sz="4000" dirty="0">
                <a:latin typeface="+mj-lt"/>
              </a:rPr>
            </a:br>
            <a:r>
              <a:rPr lang="en-US" altLang="ja-JP" sz="4000" b="1" dirty="0">
                <a:solidFill>
                  <a:srgbClr val="7030A0"/>
                </a:solidFill>
                <a:latin typeface="+mj-lt"/>
              </a:rPr>
              <a:t>F-barES-FEM-T4</a:t>
            </a:r>
            <a:endParaRPr lang="en-US" altLang="ja-JP" sz="4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005931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Compression of </a:t>
            </a:r>
            <a:r>
              <a:rPr lang="en-US" altLang="ja-JP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Rubber</a:t>
            </a:r>
            <a:r>
              <a:rPr lang="en-US" altLang="ja-JP" dirty="0"/>
              <a:t> Block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 anchor="t"/>
              <a:lstStyle/>
              <a:p>
                <a:pPr marL="0" indent="0">
                  <a:buNone/>
                </a:pPr>
                <a:r>
                  <a:rPr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4400" b="0" dirty="0"/>
              </a:p>
              <a:p>
                <a:r>
                  <a:rPr lang="en-US" altLang="ja-JP" sz="2800" b="0" dirty="0" err="1"/>
                  <a:t>Arruda</a:t>
                </a:r>
                <a:r>
                  <a:rPr lang="en-US" altLang="ja-JP" sz="2800" b="0" dirty="0"/>
                  <a:t>-Boyce </a:t>
                </a:r>
                <a:r>
                  <a:rPr lang="en-US" altLang="ja-JP" sz="2800" dirty="0" err="1"/>
                  <a:t>h</a:t>
                </a:r>
                <a:r>
                  <a:rPr lang="en-US" altLang="ja-JP" sz="2800" b="0" dirty="0" err="1"/>
                  <a:t>yperelastic</a:t>
                </a:r>
                <a:r>
                  <a:rPr lang="en-US" altLang="ja-JP" sz="2800" b="0" dirty="0"/>
                  <a:t> </a:t>
                </a:r>
                <a:r>
                  <a:rPr lang="en-US" altLang="ja-JP" sz="2800" dirty="0"/>
                  <a:t>m</a:t>
                </a:r>
                <a:r>
                  <a:rPr lang="en-US" altLang="ja-JP" sz="2800" b="0" dirty="0"/>
                  <a:t>aterial </a:t>
                </a:r>
                <a:r>
                  <a:rPr lang="en-US" altLang="ja-JP" sz="28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8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0.499</m:t>
                    </m:r>
                  </m:oMath>
                </a14:m>
                <a:r>
                  <a:rPr lang="en-US" altLang="ja-JP" sz="2800" dirty="0"/>
                  <a:t>).</a:t>
                </a:r>
              </a:p>
              <a:p>
                <a:r>
                  <a:rPr lang="en-US" altLang="ja-JP" sz="2800" dirty="0"/>
                  <a:t>Applying pressure on ¼ of the top face.</a:t>
                </a:r>
              </a:p>
              <a:p>
                <a:r>
                  <a:rPr lang="en-US" altLang="ja-JP" sz="2800" dirty="0"/>
                  <a:t>Compared to ABAQUS C3D4H with the same unstructured T4 mesh.</a:t>
                </a:r>
              </a:p>
              <a:p>
                <a:endParaRPr lang="en-US" altLang="ja-JP" sz="2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891" t="-2218" b="-454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grpSp>
        <p:nvGrpSpPr>
          <p:cNvPr id="7" name="グループ化 6"/>
          <p:cNvGrpSpPr/>
          <p:nvPr/>
        </p:nvGrpSpPr>
        <p:grpSpPr>
          <a:xfrm>
            <a:off x="2159733" y="657225"/>
            <a:ext cx="5076563" cy="3995911"/>
            <a:chOff x="2113145" y="664575"/>
            <a:chExt cx="4906598" cy="3671875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3145" y="664575"/>
              <a:ext cx="4906598" cy="3671875"/>
            </a:xfrm>
            <a:prstGeom prst="rect">
              <a:avLst/>
            </a:prstGeom>
          </p:spPr>
        </p:pic>
        <p:sp>
          <p:nvSpPr>
            <p:cNvPr id="9" name="テキスト ボックス 8"/>
            <p:cNvSpPr txBox="1"/>
            <p:nvPr/>
          </p:nvSpPr>
          <p:spPr>
            <a:xfrm>
              <a:off x="5652119" y="1187460"/>
              <a:ext cx="111612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>
                  <a:solidFill>
                    <a:srgbClr val="FF0000"/>
                  </a:solidFill>
                </a:rPr>
                <a:t>Load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0" name="テキスト ボックス 9"/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rgbClr val="00CC88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/>
              <a:t>Static</a:t>
            </a:r>
            <a:br>
              <a:rPr lang="en-US" altLang="ja-JP" dirty="0"/>
            </a:br>
            <a:r>
              <a:rPr lang="en-US" altLang="ja-JP" dirty="0"/>
              <a:t>Implicit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99643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Motivation of My S-FEM Researches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altLang="ja-JP" sz="2400" dirty="0"/>
              <a:t>Our group is mainly interested in practical research topics for </a:t>
            </a:r>
            <a:r>
              <a:rPr lang="en-US" altLang="ja-JP" sz="2400" b="1" dirty="0">
                <a:solidFill>
                  <a:srgbClr val="0000CC"/>
                </a:solidFill>
              </a:rPr>
              <a:t>industrial applications</a:t>
            </a:r>
            <a:r>
              <a:rPr lang="en-US" altLang="ja-JP" sz="2400" dirty="0"/>
              <a:t>.</a:t>
            </a:r>
          </a:p>
          <a:p>
            <a:pPr algn="just"/>
            <a:r>
              <a:rPr lang="en-US" altLang="ja-JP" sz="2400" dirty="0"/>
              <a:t>Manufactured products usually have </a:t>
            </a:r>
            <a:r>
              <a:rPr lang="en-US" altLang="ja-JP" sz="2400" b="1" dirty="0">
                <a:solidFill>
                  <a:srgbClr val="0000CC"/>
                </a:solidFill>
              </a:rPr>
              <a:t>complex body shapes</a:t>
            </a:r>
            <a:r>
              <a:rPr lang="en-US" altLang="ja-JP" sz="2400" dirty="0"/>
              <a:t>, which are difficult to be discretized with Hex meshes in FEA.</a:t>
            </a:r>
          </a:p>
          <a:p>
            <a:pPr algn="just"/>
            <a:r>
              <a:rPr lang="en-US" altLang="ja-JP" sz="2400" dirty="0"/>
              <a:t>Tet meshes are easy to generate, but the analyses with </a:t>
            </a:r>
            <a:r>
              <a:rPr lang="en-US" altLang="ja-JP" sz="2400" b="1" dirty="0">
                <a:solidFill>
                  <a:srgbClr val="0000CC"/>
                </a:solidFill>
              </a:rPr>
              <a:t>conventional Tet elements are inaccurate</a:t>
            </a:r>
            <a:r>
              <a:rPr lang="en-US" altLang="ja-JP" sz="2400" dirty="0"/>
              <a:t>. </a:t>
            </a:r>
          </a:p>
          <a:p>
            <a:pPr marL="0" indent="0" algn="r">
              <a:buNone/>
            </a:pPr>
            <a:endParaRPr lang="en-US" altLang="ja-JP" sz="2400" dirty="0"/>
          </a:p>
          <a:p>
            <a:pPr marL="0" indent="0" algn="r">
              <a:buNone/>
            </a:pPr>
            <a:endParaRPr lang="en-US" altLang="ja-JP" sz="2400" dirty="0"/>
          </a:p>
          <a:p>
            <a:pPr algn="just"/>
            <a:endParaRPr lang="en-US" altLang="ja-JP" sz="2400" dirty="0"/>
          </a:p>
          <a:p>
            <a:pPr algn="just"/>
            <a:endParaRPr lang="en-US" altLang="ja-JP" sz="2400" dirty="0"/>
          </a:p>
          <a:p>
            <a:pPr algn="just"/>
            <a:endParaRPr lang="en-US" altLang="ja-JP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C3448419-DA22-43F2-AE94-7C05939391B4}"/>
              </a:ext>
            </a:extLst>
          </p:cNvPr>
          <p:cNvSpPr/>
          <p:nvPr/>
        </p:nvSpPr>
        <p:spPr>
          <a:xfrm>
            <a:off x="871200" y="5286815"/>
            <a:ext cx="7390488" cy="918495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altLang="ja-JP" sz="2800" dirty="0">
                <a:solidFill>
                  <a:schemeClr val="tx1"/>
                </a:solidFill>
              </a:rPr>
              <a:t>We have started researching on</a:t>
            </a:r>
            <a:r>
              <a:rPr lang="en-US" altLang="ja-JP" sz="2800" dirty="0"/>
              <a:t> </a:t>
            </a:r>
            <a:br>
              <a:rPr lang="en-US" altLang="ja-JP" sz="2800" b="1" dirty="0">
                <a:solidFill>
                  <a:srgbClr val="FF0000"/>
                </a:solidFill>
              </a:rPr>
            </a:br>
            <a:r>
              <a:rPr lang="en-US" altLang="ja-JP" sz="2800" b="1" dirty="0">
                <a:solidFill>
                  <a:srgbClr val="FF0000"/>
                </a:solidFill>
              </a:rPr>
              <a:t>smoothed FEM (S-FEM) with Tet meshes</a:t>
            </a:r>
            <a:r>
              <a:rPr lang="en-US" altLang="ja-JP" sz="2800" dirty="0">
                <a:solidFill>
                  <a:schemeClr val="tx1"/>
                </a:solidFill>
              </a:rPr>
              <a:t>.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AE27F291-A09B-4BED-A210-DAC9D05D0706}"/>
              </a:ext>
            </a:extLst>
          </p:cNvPr>
          <p:cNvGrpSpPr>
            <a:grpSpLocks noChangeAspect="1"/>
          </p:cNvGrpSpPr>
          <p:nvPr/>
        </p:nvGrpSpPr>
        <p:grpSpPr>
          <a:xfrm>
            <a:off x="215516" y="2996074"/>
            <a:ext cx="8748972" cy="2138173"/>
            <a:chOff x="0" y="1988840"/>
            <a:chExt cx="9307417" cy="2274651"/>
          </a:xfrm>
        </p:grpSpPr>
        <p:pic>
          <p:nvPicPr>
            <p:cNvPr id="9" name="Picture 3" descr="YP67full_mesh002">
              <a:extLst>
                <a:ext uri="{FF2B5EF4-FFF2-40B4-BE49-F238E27FC236}">
                  <a16:creationId xmlns:a16="http://schemas.microsoft.com/office/drawing/2014/main" id="{6017F982-29E4-4C00-8BBA-CF1313C4A4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86" t="6474" r="9485" b="719"/>
            <a:stretch>
              <a:fillRect/>
            </a:stretch>
          </p:blipFill>
          <p:spPr bwMode="auto">
            <a:xfrm>
              <a:off x="651668" y="1993216"/>
              <a:ext cx="3733800" cy="2186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Group 5">
              <a:extLst>
                <a:ext uri="{FF2B5EF4-FFF2-40B4-BE49-F238E27FC236}">
                  <a16:creationId xmlns:a16="http://schemas.microsoft.com/office/drawing/2014/main" id="{0222A106-3DE0-4C99-82E8-D7FEE58324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4918" y="1988840"/>
              <a:ext cx="5791200" cy="2257531"/>
              <a:chOff x="1429" y="2287"/>
              <a:chExt cx="3648" cy="1684"/>
            </a:xfrm>
          </p:grpSpPr>
          <p:pic>
            <p:nvPicPr>
              <p:cNvPr id="13" name="Picture 6" descr="YP67full_mesh003">
                <a:extLst>
                  <a:ext uri="{FF2B5EF4-FFF2-40B4-BE49-F238E27FC236}">
                    <a16:creationId xmlns:a16="http://schemas.microsoft.com/office/drawing/2014/main" id="{1B9029DE-20E4-4835-85FA-17DCA99969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97" r="18179" b="11581"/>
              <a:stretch>
                <a:fillRect/>
              </a:stretch>
            </p:blipFill>
            <p:spPr bwMode="auto">
              <a:xfrm>
                <a:off x="2880" y="2291"/>
                <a:ext cx="2197" cy="1677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Rectangle 7">
                <a:extLst>
                  <a:ext uri="{FF2B5EF4-FFF2-40B4-BE49-F238E27FC236}">
                    <a16:creationId xmlns:a16="http://schemas.microsoft.com/office/drawing/2014/main" id="{2FFD8DC8-5874-4014-81C9-41EA800851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9" y="3596"/>
                <a:ext cx="384" cy="288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5" name="Line 8">
                <a:extLst>
                  <a:ext uri="{FF2B5EF4-FFF2-40B4-BE49-F238E27FC236}">
                    <a16:creationId xmlns:a16="http://schemas.microsoft.com/office/drawing/2014/main" id="{6F46436D-8F2A-40CE-B54B-3591514794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29" y="2287"/>
                <a:ext cx="1451" cy="13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6" name="Line 9">
                <a:extLst>
                  <a:ext uri="{FF2B5EF4-FFF2-40B4-BE49-F238E27FC236}">
                    <a16:creationId xmlns:a16="http://schemas.microsoft.com/office/drawing/2014/main" id="{D5496FBA-F8B8-43F5-A6E7-9B6BB8BA08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29" y="3884"/>
                <a:ext cx="1451" cy="8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6B1AAA26-9304-4DBD-B425-77A78B9E338F}"/>
                </a:ext>
              </a:extLst>
            </p:cNvPr>
            <p:cNvSpPr txBox="1"/>
            <p:nvPr/>
          </p:nvSpPr>
          <p:spPr>
            <a:xfrm>
              <a:off x="7532365" y="3674132"/>
              <a:ext cx="1775052" cy="58935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kumimoji="1" lang="en-US" altLang="ja-JP" b="1" dirty="0"/>
                <a:t>Only surface</a:t>
              </a:r>
            </a:p>
            <a:p>
              <a:r>
                <a:rPr kumimoji="1" lang="en-US" altLang="ja-JP" b="1" dirty="0"/>
                <a:t>mesh is shown.</a:t>
              </a:r>
              <a:endParaRPr kumimoji="1" lang="ja-JP" altLang="en-US" b="1" dirty="0"/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0031094A-B152-438A-9AED-88E75A3676D0}"/>
                </a:ext>
              </a:extLst>
            </p:cNvPr>
            <p:cNvSpPr txBox="1"/>
            <p:nvPr/>
          </p:nvSpPr>
          <p:spPr>
            <a:xfrm>
              <a:off x="0" y="3369884"/>
              <a:ext cx="21082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Provided by </a:t>
              </a:r>
              <a:br>
                <a:rPr lang="en-US" altLang="ja-JP" dirty="0"/>
              </a:br>
              <a:r>
                <a:rPr lang="en-US" altLang="ja-JP" dirty="0"/>
                <a:t>SUZUKI Motor Co.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800403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Compression of </a:t>
            </a:r>
            <a:r>
              <a:rPr lang="en-US" altLang="ja-JP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Rubber</a:t>
            </a:r>
            <a:r>
              <a:rPr lang="en-US" altLang="ja-JP" dirty="0"/>
              <a:t> Block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 dist.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31" y="1322119"/>
            <a:ext cx="2808000" cy="223718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59" y="1322119"/>
            <a:ext cx="2808000" cy="223718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959" y="1322119"/>
            <a:ext cx="2808000" cy="2237180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-18237" y="2139080"/>
            <a:ext cx="1255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solidFill>
                  <a:srgbClr val="FF9900"/>
                </a:solidFill>
              </a:rPr>
              <a:t>ABAQUS</a:t>
            </a:r>
            <a:br>
              <a:rPr kumimoji="1" lang="en-US" altLang="ja-JP" sz="2000" dirty="0">
                <a:solidFill>
                  <a:srgbClr val="FF9900"/>
                </a:solidFill>
              </a:rPr>
            </a:br>
            <a:r>
              <a:rPr kumimoji="1" lang="en-US" altLang="ja-JP" sz="2000" dirty="0">
                <a:solidFill>
                  <a:srgbClr val="FF9900"/>
                </a:solidFill>
              </a:rPr>
              <a:t>C3D4H</a:t>
            </a:r>
            <a:endParaRPr kumimoji="1" lang="ja-JP" altLang="en-US" sz="2000" dirty="0">
              <a:solidFill>
                <a:srgbClr val="FF990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583668" y="1007440"/>
            <a:ext cx="7093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Early  stage                Middle stage                     Later stage</a:t>
            </a:r>
            <a:endParaRPr kumimoji="1" lang="ja-JP" altLang="en-US" sz="20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rgbClr val="00CC88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/>
              <a:t>Static</a:t>
            </a:r>
            <a:br>
              <a:rPr lang="en-US" altLang="ja-JP" dirty="0"/>
            </a:br>
            <a:r>
              <a:rPr lang="en-US" altLang="ja-JP" dirty="0"/>
              <a:t>Implicit</a:t>
            </a:r>
            <a:endParaRPr kumimoji="1" lang="ja-JP" altLang="en-US" dirty="0"/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C9906AFF-6B36-4DC7-8584-87B5B17324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08" y="3628059"/>
            <a:ext cx="2808000" cy="2249213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181D45E2-9B6F-41D2-A5FA-D6FA7CF594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59" y="3613017"/>
            <a:ext cx="2808000" cy="2249213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9F187AB9-17AA-44FF-A809-AE0FD42561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959" y="3613016"/>
            <a:ext cx="2808000" cy="2249213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09E38DD-CD25-466C-A430-0C8A875F8B77}"/>
              </a:ext>
            </a:extLst>
          </p:cNvPr>
          <p:cNvSpPr txBox="1"/>
          <p:nvPr/>
        </p:nvSpPr>
        <p:spPr>
          <a:xfrm>
            <a:off x="-5952" y="4346677"/>
            <a:ext cx="12394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solidFill>
                  <a:srgbClr val="7030A0"/>
                </a:solidFill>
              </a:rPr>
              <a:t>F-bar</a:t>
            </a:r>
            <a:br>
              <a:rPr lang="en-US" altLang="ja-JP" sz="2000" dirty="0">
                <a:solidFill>
                  <a:srgbClr val="7030A0"/>
                </a:solidFill>
              </a:rPr>
            </a:br>
            <a:r>
              <a:rPr lang="en-US" altLang="ja-JP" sz="2000" dirty="0">
                <a:solidFill>
                  <a:srgbClr val="7030A0"/>
                </a:solidFill>
              </a:rPr>
              <a:t>ES-FEM-</a:t>
            </a:r>
            <a:br>
              <a:rPr lang="en-US" altLang="ja-JP" sz="2000" dirty="0">
                <a:solidFill>
                  <a:srgbClr val="7030A0"/>
                </a:solidFill>
              </a:rPr>
            </a:br>
            <a:r>
              <a:rPr lang="en-US" altLang="ja-JP" sz="2000" dirty="0">
                <a:solidFill>
                  <a:srgbClr val="7030A0"/>
                </a:solidFill>
              </a:rPr>
              <a:t>T4</a:t>
            </a:r>
            <a:r>
              <a:rPr lang="en-US" altLang="ja-JP" sz="2000" dirty="0">
                <a:solidFill>
                  <a:srgbClr val="0000CC"/>
                </a:solidFill>
              </a:rPr>
              <a:t>(3)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AE97308-F474-4BE6-B296-92FDB3FD53EE}"/>
              </a:ext>
            </a:extLst>
          </p:cNvPr>
          <p:cNvSpPr txBox="1"/>
          <p:nvPr/>
        </p:nvSpPr>
        <p:spPr>
          <a:xfrm>
            <a:off x="1494930" y="5913276"/>
            <a:ext cx="6143028" cy="461665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/>
              <a:t>Smooth pressure distributions are obtained.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8778786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/>
              <a:t>  Shear-tensioning of </a:t>
            </a:r>
            <a:r>
              <a:rPr lang="en-US" altLang="ja-JP" sz="32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Elasto</a:t>
            </a:r>
            <a:r>
              <a:rPr lang="en-US" altLang="ja-JP" sz="32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-plastic</a:t>
            </a:r>
            <a:r>
              <a:rPr lang="en-US" altLang="ja-JP" sz="3200" dirty="0"/>
              <a:t> Bar</a:t>
            </a:r>
            <a:endParaRPr kumimoji="1" lang="ja-JP" altLang="en-US" sz="3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p:sp>
        <p:nvSpPr>
          <p:cNvPr id="5" name="スライド番号プレースホルダー 3"/>
          <p:cNvSpPr txBox="1">
            <a:spLocks/>
          </p:cNvSpPr>
          <p:nvPr/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bg1"/>
                </a:solidFill>
                <a:latin typeface="Arial" charset="0"/>
                <a:ea typeface="MS PGothic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9pPr>
          </a:lstStyle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0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ja-JP" sz="2800" dirty="0"/>
              <a:t>Blue face is perfectly constrained.</a:t>
            </a:r>
          </a:p>
          <a:p>
            <a:r>
              <a:rPr lang="en-US" altLang="ja-JP" sz="2800" dirty="0"/>
              <a:t>Red face is constrained in plane and pressed down. </a:t>
            </a:r>
          </a:p>
          <a:p>
            <a:r>
              <a:rPr lang="en-US" altLang="ja-JP" sz="2800" dirty="0"/>
              <a:t>Compared to ABAQUS C3D4H with the same unstructured T4 mesh.</a:t>
            </a:r>
          </a:p>
          <a:p>
            <a:endParaRPr lang="en-US" altLang="ja-JP" sz="2800" dirty="0"/>
          </a:p>
          <a:p>
            <a:pPr marL="0" lvl="0" indent="0" algn="ctr">
              <a:buClr>
                <a:srgbClr val="000000"/>
              </a:buClr>
              <a:buNone/>
            </a:pPr>
            <a:endParaRPr kumimoji="1" lang="ja-JP" altLang="en-US" sz="2800" dirty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442" y="886391"/>
            <a:ext cx="6032004" cy="25786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正方形/長方形 18"/>
              <p:cNvSpPr/>
              <p:nvPr/>
            </p:nvSpPr>
            <p:spPr>
              <a:xfrm>
                <a:off x="250824" y="3248980"/>
                <a:ext cx="5644631" cy="132343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altLang="ja-JP" sz="2000" b="1" dirty="0">
                    <a:solidFill>
                      <a:srgbClr val="008000"/>
                    </a:solidFill>
                  </a:rPr>
                  <a:t>Elasto-plastic</a:t>
                </a:r>
                <a:r>
                  <a:rPr lang="en-US" altLang="ja-JP" sz="2000" dirty="0"/>
                  <a:t> material:</a:t>
                </a: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lang="en-US" altLang="ja-JP" sz="2000" dirty="0" err="1"/>
                  <a:t>Hencky</a:t>
                </a:r>
                <a:r>
                  <a:rPr lang="en-US" altLang="ja-JP" sz="2000" dirty="0"/>
                  <a:t> elasticity with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=1 </m:t>
                    </m:r>
                    <m:r>
                      <m:rPr>
                        <m:sty m:val="p"/>
                      </m:rPr>
                      <a:rPr lang="en-US" altLang="ja-JP" sz="2000">
                        <a:latin typeface="Cambria Math" panose="02040503050406030204" pitchFamily="18" charset="0"/>
                      </a:rPr>
                      <m:t>GPa</m:t>
                    </m:r>
                  </m:oMath>
                </a14:m>
                <a:r>
                  <a:rPr lang="en-US" altLang="ja-JP" sz="2000" dirty="0"/>
                  <a:t> and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=0.3</m:t>
                    </m:r>
                  </m:oMath>
                </a14:m>
                <a:r>
                  <a:rPr lang="en-US" altLang="ja-JP" sz="2000" dirty="0"/>
                  <a:t>.</a:t>
                </a: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lang="en-US" altLang="ja-JP" sz="2000" dirty="0"/>
                  <a:t>Isotropic von Mises yield criterion with</a:t>
                </a:r>
                <a:br>
                  <a:rPr lang="en-US" altLang="ja-JP" sz="20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000">
                            <a:latin typeface="Cambria Math" panose="02040503050406030204" pitchFamily="18" charset="0"/>
                          </a:rPr>
                          <m:t>Y</m:t>
                        </m:r>
                      </m:sub>
                    </m:sSub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000">
                        <a:latin typeface="Cambria Math" panose="02040503050406030204" pitchFamily="18" charset="0"/>
                      </a:rPr>
                      <m:t>1 </m:t>
                    </m:r>
                    <m:r>
                      <m:rPr>
                        <m:sty m:val="p"/>
                      </m:rPr>
                      <a:rPr lang="en-US" altLang="ja-JP" sz="2000">
                        <a:latin typeface="Cambria Math" panose="02040503050406030204" pitchFamily="18" charset="0"/>
                      </a:rPr>
                      <m:t>MPa</m:t>
                    </m:r>
                    <m:r>
                      <a:rPr lang="en-US" altLang="ja-JP" sz="20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2000" dirty="0"/>
                  <a:t>and</a:t>
                </a:r>
                <a14:m>
                  <m:oMath xmlns:m="http://schemas.openxmlformats.org/officeDocument/2006/math">
                    <m:r>
                      <a:rPr lang="en-US" altLang="ja-JP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=0.1 </m:t>
                    </m:r>
                    <m:r>
                      <m:rPr>
                        <m:sty m:val="p"/>
                      </m:rPr>
                      <a:rPr lang="en-US" altLang="ja-JP" sz="2000">
                        <a:latin typeface="Cambria Math" panose="02040503050406030204" pitchFamily="18" charset="0"/>
                      </a:rPr>
                      <m:t>GPa</m:t>
                    </m:r>
                  </m:oMath>
                </a14:m>
                <a:r>
                  <a:rPr lang="ja-JP" altLang="en-US" sz="2000" dirty="0"/>
                  <a:t> </a:t>
                </a:r>
                <a:r>
                  <a:rPr lang="en-US" altLang="ja-JP" sz="2000" dirty="0"/>
                  <a:t>(constant).</a:t>
                </a:r>
                <a:endParaRPr lang="ja-JP" altLang="en-US" sz="2000" dirty="0"/>
              </a:p>
            </p:txBody>
          </p:sp>
        </mc:Choice>
        <mc:Fallback xmlns="">
          <p:sp>
            <p:nvSpPr>
              <p:cNvPr id="19" name="正方形/長方形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824" y="3248980"/>
                <a:ext cx="5644631" cy="1323439"/>
              </a:xfrm>
              <a:prstGeom prst="rect">
                <a:avLst/>
              </a:prstGeom>
              <a:blipFill rotWithShape="0">
                <a:blip r:embed="rId4"/>
                <a:stretch>
                  <a:fillRect l="-1080" t="-2304" b="-783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テキスト ボックス 5"/>
          <p:cNvSpPr txBox="1"/>
          <p:nvPr/>
        </p:nvSpPr>
        <p:spPr>
          <a:xfrm>
            <a:off x="6240641" y="656934"/>
            <a:ext cx="290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1.2 k nodes &amp; 4.8 k </a:t>
            </a:r>
            <a:r>
              <a:rPr kumimoji="1" lang="en-US" altLang="ja-JP" dirty="0" err="1"/>
              <a:t>elems</a:t>
            </a:r>
            <a:r>
              <a:rPr kumimoji="1" lang="en-US" altLang="ja-JP" dirty="0"/>
              <a:t>.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rgbClr val="00CC88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/>
              <a:t>Static</a:t>
            </a:r>
            <a:br>
              <a:rPr lang="en-US" altLang="ja-JP" dirty="0"/>
            </a:br>
            <a:r>
              <a:rPr lang="en-US" altLang="ja-JP" dirty="0"/>
              <a:t>Implicit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690954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200" dirty="0">
                <a:solidFill>
                  <a:srgbClr val="333399"/>
                </a:solidFill>
              </a:rPr>
              <a:t>  Shear-tensioning of </a:t>
            </a:r>
            <a:r>
              <a:rPr lang="en-US" altLang="ja-JP" sz="32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Elasto</a:t>
            </a:r>
            <a:r>
              <a:rPr lang="en-US" altLang="ja-JP" sz="32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-plastic</a:t>
            </a:r>
            <a:r>
              <a:rPr lang="en-US" altLang="ja-JP" sz="3200" dirty="0">
                <a:solidFill>
                  <a:srgbClr val="333399"/>
                </a:solidFill>
              </a:rPr>
              <a:t> Bar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Clr>
                <a:srgbClr val="000000"/>
              </a:buClr>
              <a:buNone/>
            </a:pPr>
            <a:r>
              <a:rPr lang="en-US" altLang="ja-JP" sz="2400" b="1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 of</a:t>
            </a:r>
            <a:br>
              <a:rPr lang="en-US" altLang="ja-JP" sz="2400" b="1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F-bar</a:t>
            </a:r>
            <a:br>
              <a:rPr lang="en-US" altLang="ja-JP" sz="2400" b="1" i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ES-FEM(2)</a:t>
            </a:r>
            <a:br>
              <a:rPr lang="en-US" altLang="ja-JP" sz="2400" b="1" i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(Equiv.</a:t>
            </a:r>
            <a:br>
              <a:rPr lang="en-US" altLang="ja-JP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plastic </a:t>
            </a:r>
            <a:br>
              <a:rPr lang="en-US" altLang="ja-JP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strain)</a:t>
            </a:r>
            <a:endParaRPr lang="ja-JP" alt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22</a:t>
            </a:fld>
            <a:endParaRPr lang="ja-JP" altLang="en-US" dirty="0"/>
          </a:p>
        </p:txBody>
      </p:sp>
      <p:pic>
        <p:nvPicPr>
          <p:cNvPr id="5" name="outp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2885"/>
          <a:stretch>
            <a:fillRect/>
          </a:stretch>
        </p:blipFill>
        <p:spPr>
          <a:xfrm>
            <a:off x="2555776" y="657225"/>
            <a:ext cx="5443151" cy="5740399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rgbClr val="00CC88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/>
              <a:t>Static</a:t>
            </a:r>
            <a:br>
              <a:rPr lang="en-US" altLang="ja-JP" dirty="0"/>
            </a:br>
            <a:r>
              <a:rPr lang="en-US" altLang="ja-JP" dirty="0"/>
              <a:t>Implicit</a:t>
            </a:r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C0BC5CB-1391-48E8-94E3-E360B93448E0}"/>
              </a:ext>
            </a:extLst>
          </p:cNvPr>
          <p:cNvSpPr txBox="1"/>
          <p:nvPr/>
        </p:nvSpPr>
        <p:spPr>
          <a:xfrm>
            <a:off x="250824" y="3969060"/>
            <a:ext cx="1620957" cy="17543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Extrem</a:t>
            </a:r>
            <a:r>
              <a:rPr lang="en-US" altLang="ja-JP" dirty="0"/>
              <a:t>e </a:t>
            </a:r>
            <a:r>
              <a:rPr kumimoji="1" lang="en-US" altLang="ja-JP" dirty="0"/>
              <a:t>large</a:t>
            </a:r>
            <a:br>
              <a:rPr kumimoji="1" lang="en-US" altLang="ja-JP" dirty="0"/>
            </a:br>
            <a:r>
              <a:rPr kumimoji="1" lang="en-US" altLang="ja-JP" dirty="0"/>
              <a:t>deformation</a:t>
            </a:r>
            <a:br>
              <a:rPr kumimoji="1" lang="en-US" altLang="ja-JP" dirty="0"/>
            </a:br>
            <a:r>
              <a:rPr kumimoji="1" lang="en-US" altLang="ja-JP" dirty="0"/>
              <a:t>with</a:t>
            </a:r>
            <a:r>
              <a:rPr lang="en-US" altLang="ja-JP" dirty="0"/>
              <a:t> </a:t>
            </a:r>
            <a:r>
              <a:rPr kumimoji="1" lang="en-US" altLang="ja-JP" dirty="0"/>
              <a:t>smooth</a:t>
            </a:r>
            <a:br>
              <a:rPr kumimoji="1" lang="en-US" altLang="ja-JP" dirty="0"/>
            </a:br>
            <a:r>
              <a:rPr kumimoji="1" lang="en-US" altLang="ja-JP" dirty="0"/>
              <a:t>strain dist. is</a:t>
            </a:r>
            <a:br>
              <a:rPr kumimoji="1" lang="en-US" altLang="ja-JP" dirty="0"/>
            </a:br>
            <a:r>
              <a:rPr kumimoji="1" lang="en-US" altLang="ja-JP" dirty="0"/>
              <a:t>successfully</a:t>
            </a:r>
            <a:br>
              <a:rPr kumimoji="1" lang="en-US" altLang="ja-JP" dirty="0"/>
            </a:br>
            <a:r>
              <a:rPr kumimoji="1" lang="en-US" altLang="ja-JP" dirty="0"/>
              <a:t>achieved.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5095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/>
              <a:t>  Shear-tensioning of </a:t>
            </a:r>
            <a:r>
              <a:rPr lang="en-US" altLang="ja-JP" sz="32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Elasto</a:t>
            </a:r>
            <a:r>
              <a:rPr lang="en-US" altLang="ja-JP" sz="32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-plastic</a:t>
            </a:r>
            <a:r>
              <a:rPr lang="en-US" altLang="ja-JP" sz="3200" dirty="0"/>
              <a:t> Bar</a:t>
            </a:r>
            <a:endParaRPr kumimoji="1" lang="ja-JP" altLang="en-US" sz="3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p:sp>
        <p:nvSpPr>
          <p:cNvPr id="5" name="スライド番号プレースホルダー 3"/>
          <p:cNvSpPr txBox="1">
            <a:spLocks/>
          </p:cNvSpPr>
          <p:nvPr/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bg1"/>
                </a:solidFill>
                <a:latin typeface="Arial" charset="0"/>
                <a:ea typeface="MS PGothic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9pPr>
          </a:lstStyle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Equivalent plastic strain dist. in middle states</a:t>
            </a:r>
            <a:endParaRPr lang="en-US" altLang="ja-JP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 algn="ctr">
              <a:buClr>
                <a:srgbClr val="000000"/>
              </a:buClr>
              <a:buNone/>
            </a:pPr>
            <a:endParaRPr kumimoji="1" lang="ja-JP" altLang="en-US" sz="28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13"/>
          <a:stretch/>
        </p:blipFill>
        <p:spPr>
          <a:xfrm>
            <a:off x="252251" y="1067110"/>
            <a:ext cx="3932110" cy="242818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3593105"/>
            <a:ext cx="3932110" cy="2788223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09"/>
          <a:stretch/>
        </p:blipFill>
        <p:spPr>
          <a:xfrm>
            <a:off x="4735344" y="1018903"/>
            <a:ext cx="3840665" cy="251239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783" y="3535744"/>
            <a:ext cx="3840665" cy="2845584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755576" y="6042086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7030A0"/>
                </a:solidFill>
              </a:rPr>
              <a:t>F-barES-FEM-T4(2)</a:t>
            </a:r>
            <a:endParaRPr kumimoji="1" lang="ja-JP" altLang="en-US" dirty="0">
              <a:solidFill>
                <a:srgbClr val="7030A0"/>
              </a:solidFill>
            </a:endParaRPr>
          </a:p>
        </p:txBody>
      </p:sp>
      <p:cxnSp>
        <p:nvCxnSpPr>
          <p:cNvPr id="12" name="直線コネクタ 11"/>
          <p:cNvCxnSpPr>
            <a:endCxn id="3" idx="2"/>
          </p:cNvCxnSpPr>
          <p:nvPr/>
        </p:nvCxnSpPr>
        <p:spPr>
          <a:xfrm>
            <a:off x="4566444" y="1000817"/>
            <a:ext cx="5208" cy="53968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5220072" y="6046041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9900"/>
                </a:solidFill>
              </a:rPr>
              <a:t>ABAQUS C3D4H</a:t>
            </a:r>
            <a:endParaRPr kumimoji="1" lang="ja-JP" altLang="en-US" dirty="0">
              <a:solidFill>
                <a:srgbClr val="FF99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/>
              <p:cNvSpPr txBox="1"/>
              <p:nvPr/>
            </p:nvSpPr>
            <p:spPr>
              <a:xfrm>
                <a:off x="13544" y="2415173"/>
                <a:ext cx="13400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=0.5 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5" name="テキスト ボックス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44" y="2415173"/>
                <a:ext cx="1340047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13544" y="4935989"/>
                <a:ext cx="13344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=1.0 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44" y="4935989"/>
                <a:ext cx="1334468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テキスト ボックス 10"/>
          <p:cNvSpPr txBox="1"/>
          <p:nvPr/>
        </p:nvSpPr>
        <p:spPr>
          <a:xfrm rot="1147314">
            <a:off x="5104796" y="3367204"/>
            <a:ext cx="280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FF"/>
                </a:solidFill>
              </a:rPr>
              <a:t>There is minor oscillation.</a:t>
            </a:r>
            <a:endParaRPr kumimoji="1" lang="ja-JP" altLang="en-US" dirty="0">
              <a:solidFill>
                <a:srgbClr val="FF00FF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 rot="1147314">
            <a:off x="358678" y="3062948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FF"/>
                </a:solidFill>
              </a:rPr>
              <a:t>Smooth distribution.</a:t>
            </a:r>
            <a:endParaRPr kumimoji="1" lang="ja-JP" altLang="en-US" dirty="0">
              <a:solidFill>
                <a:srgbClr val="FF00FF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rgbClr val="00CC88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/>
              <a:t>Static</a:t>
            </a:r>
            <a:br>
              <a:rPr lang="en-US" altLang="ja-JP" dirty="0"/>
            </a:br>
            <a:r>
              <a:rPr lang="en-US" altLang="ja-JP" dirty="0"/>
              <a:t>Implicit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369218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/>
              <a:t>  Shear-tensioning of </a:t>
            </a:r>
            <a:r>
              <a:rPr lang="en-US" altLang="ja-JP" sz="32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Elasto</a:t>
            </a:r>
            <a:r>
              <a:rPr lang="en-US" altLang="ja-JP" sz="32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-plastic</a:t>
            </a:r>
            <a:r>
              <a:rPr lang="en-US" altLang="ja-JP" sz="3200" dirty="0"/>
              <a:t> Bar</a:t>
            </a:r>
            <a:endParaRPr kumimoji="1" lang="ja-JP" altLang="en-US" sz="3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24</a:t>
            </a:fld>
            <a:endParaRPr lang="ja-JP" altLang="en-US" dirty="0"/>
          </a:p>
        </p:txBody>
      </p:sp>
      <p:sp>
        <p:nvSpPr>
          <p:cNvPr id="5" name="スライド番号プレースホルダー 3"/>
          <p:cNvSpPr txBox="1">
            <a:spLocks/>
          </p:cNvSpPr>
          <p:nvPr/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bg1"/>
                </a:solidFill>
                <a:latin typeface="Arial" charset="0"/>
                <a:ea typeface="MS PGothic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9pPr>
          </a:lstStyle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24</a:t>
            </a:fld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 dist. in middle states</a:t>
            </a:r>
            <a:endParaRPr lang="en-US" altLang="ja-JP" sz="2800" dirty="0"/>
          </a:p>
          <a:p>
            <a:pPr marL="0" lvl="0" indent="0" algn="ctr">
              <a:buClr>
                <a:srgbClr val="000000"/>
              </a:buClr>
              <a:buNone/>
            </a:pPr>
            <a:endParaRPr kumimoji="1" lang="ja-JP" altLang="en-US" sz="28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97984"/>
            <a:ext cx="3932110" cy="239501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98772"/>
            <a:ext cx="3932110" cy="278822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2" y="857064"/>
            <a:ext cx="3851315" cy="2541868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2" y="3523976"/>
            <a:ext cx="3851315" cy="28540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13544" y="2348880"/>
                <a:ext cx="13400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=0.5 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44" y="2348880"/>
                <a:ext cx="1340047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-2321" y="4951016"/>
                <a:ext cx="13344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=1.0 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321" y="4951016"/>
                <a:ext cx="1334468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直線コネクタ 11"/>
          <p:cNvCxnSpPr/>
          <p:nvPr/>
        </p:nvCxnSpPr>
        <p:spPr>
          <a:xfrm>
            <a:off x="4566444" y="1000817"/>
            <a:ext cx="5208" cy="53968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683568" y="6042086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7030A0"/>
                </a:solidFill>
              </a:rPr>
              <a:t>F-barES-FEM-T4(2)</a:t>
            </a:r>
            <a:endParaRPr kumimoji="1" lang="ja-JP" altLang="en-US" dirty="0">
              <a:solidFill>
                <a:srgbClr val="7030A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220072" y="6046041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9900"/>
                </a:solidFill>
              </a:rPr>
              <a:t>ABAQUS C3D4H</a:t>
            </a:r>
            <a:endParaRPr kumimoji="1" lang="ja-JP" altLang="en-US" dirty="0">
              <a:solidFill>
                <a:srgbClr val="FF99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 rot="1147314">
            <a:off x="432788" y="3080369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FF"/>
                </a:solidFill>
              </a:rPr>
              <a:t>Smooth distribution.</a:t>
            </a:r>
            <a:endParaRPr kumimoji="1" lang="ja-JP" altLang="en-US" dirty="0">
              <a:solidFill>
                <a:srgbClr val="FF00FF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 rot="1147314">
            <a:off x="5104796" y="3300911"/>
            <a:ext cx="280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FF"/>
                </a:solidFill>
              </a:rPr>
              <a:t>There is major oscillation.</a:t>
            </a:r>
            <a:endParaRPr kumimoji="1" lang="ja-JP" altLang="en-US" dirty="0">
              <a:solidFill>
                <a:srgbClr val="FF00FF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rgbClr val="00CC88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/>
              <a:t>Static</a:t>
            </a:r>
            <a:br>
              <a:rPr lang="en-US" altLang="ja-JP" dirty="0"/>
            </a:br>
            <a:r>
              <a:rPr lang="en-US" altLang="ja-JP" dirty="0"/>
              <a:t>Implicit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550729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/>
              <a:t>  Collapse Analysis of </a:t>
            </a:r>
            <a:r>
              <a:rPr lang="en-US" altLang="ja-JP" sz="32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Viscoelastic</a:t>
            </a:r>
            <a:r>
              <a:rPr lang="en-US" altLang="ja-JP" sz="3200" dirty="0"/>
              <a:t> Bunny</a:t>
            </a:r>
            <a:endParaRPr kumimoji="1" lang="ja-JP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8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</a:p>
              <a:p>
                <a:endParaRPr lang="en-US" altLang="ja-JP" sz="2800" dirty="0"/>
              </a:p>
              <a:p>
                <a:endParaRPr lang="en-US" altLang="ja-JP" sz="2800" dirty="0"/>
              </a:p>
              <a:p>
                <a:endParaRPr lang="en-US" altLang="ja-JP" sz="2800" dirty="0"/>
              </a:p>
              <a:p>
                <a:pPr marL="0" indent="0">
                  <a:buNone/>
                </a:pPr>
                <a:endParaRPr lang="en-US" altLang="ja-JP" dirty="0"/>
              </a:p>
              <a:p>
                <a:pPr marL="0" indent="0">
                  <a:buNone/>
                </a:pPr>
                <a:endParaRPr lang="en-US" altLang="ja-JP" dirty="0"/>
              </a:p>
              <a:p>
                <a:pPr marL="0" indent="0">
                  <a:buNone/>
                </a:pPr>
                <a:endParaRPr lang="en-US" altLang="ja-JP" sz="2400" dirty="0"/>
              </a:p>
              <a:p>
                <a:r>
                  <a:rPr lang="en-US" altLang="ja-JP" sz="2400" dirty="0"/>
                  <a:t>Applying gravity to the Stanford Bunny and let it collapsed by its self-weight.</a:t>
                </a:r>
              </a:p>
              <a:p>
                <a:r>
                  <a:rPr lang="en-US" altLang="ja-JP" sz="2400" dirty="0"/>
                  <a:t>Soft viscoelastic material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ja-JP" sz="2400" i="1">
                        <a:latin typeface="Cambria Math" panose="02040503050406030204" pitchFamily="18" charset="0"/>
                      </a:rPr>
                      <m:t>=0.3, </m:t>
                    </m:r>
                    <m:sSub>
                      <m:sSubPr>
                        <m:ctrlPr>
                          <a:rPr lang="en-US" altLang="ja-JP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ja-JP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  <m:r>
                      <a:rPr lang="en-US" altLang="ja-JP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=0.49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=10 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sz="2400" dirty="0"/>
                  <a:t>.</a:t>
                </a:r>
              </a:p>
              <a:p>
                <a:r>
                  <a:rPr lang="en-US" altLang="ja-JP" sz="2400" dirty="0"/>
                  <a:t>Contact is NOT considered.</a:t>
                </a:r>
              </a:p>
              <a:p>
                <a:r>
                  <a:rPr lang="en-US" altLang="ja-JP" sz="2400" dirty="0"/>
                  <a:t>Comparing F-barES-FEM-T4(2) and ABAQUS C3D4H.</a:t>
                </a:r>
                <a:endParaRPr kumimoji="1" lang="en-US" altLang="ja-JP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539" t="-2006" r="-2045" b="-20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25</a:t>
            </a:fld>
            <a:endParaRPr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0" y="0"/>
            <a:ext cx="876449" cy="5758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/>
              <a:t>Viscous</a:t>
            </a:r>
            <a:br>
              <a:rPr lang="en-US" altLang="ja-JP" dirty="0"/>
            </a:br>
            <a:r>
              <a:rPr lang="en-US" altLang="ja-JP" dirty="0"/>
              <a:t>Implicit</a:t>
            </a:r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163084" y="623887"/>
            <a:ext cx="1980219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# of nodes: 24136</a:t>
            </a:r>
          </a:p>
          <a:p>
            <a:r>
              <a:rPr kumimoji="1" lang="en-US" altLang="ja-JP" sz="1600" dirty="0"/>
              <a:t># of </a:t>
            </a:r>
            <a:r>
              <a:rPr kumimoji="1" lang="en-US" altLang="ja-JP" sz="1600" dirty="0" err="1"/>
              <a:t>elems</a:t>
            </a:r>
            <a:r>
              <a:rPr lang="en-US" altLang="ja-JP" sz="1600" dirty="0"/>
              <a:t>: 126231</a:t>
            </a:r>
            <a:endParaRPr kumimoji="1" lang="ja-JP" altLang="en-US" sz="16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390" y="693738"/>
            <a:ext cx="6350521" cy="344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970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Animation</a:t>
            </a:r>
            <a:b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of</a:t>
            </a:r>
            <a:b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Deformation</a:t>
            </a:r>
            <a:br>
              <a:rPr lang="en-US" altLang="ja-JP" sz="2800" dirty="0">
                <a:latin typeface="+mn-lt"/>
              </a:rPr>
            </a:br>
            <a:endParaRPr lang="en-US" altLang="ja-JP" sz="2800" dirty="0">
              <a:latin typeface="+mn-lt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26</a:t>
            </a:fld>
            <a:endParaRPr lang="ja-JP" altLang="en-US" dirty="0"/>
          </a:p>
        </p:txBody>
      </p:sp>
      <p:pic>
        <p:nvPicPr>
          <p:cNvPr id="7" name="msmpeg4v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33290" y="0"/>
            <a:ext cx="5099050" cy="6858000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35496" y="3681028"/>
            <a:ext cx="2448106" cy="25545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Because contact</a:t>
            </a:r>
            <a:br>
              <a:rPr kumimoji="1" lang="en-US" altLang="ja-JP" sz="2000" dirty="0"/>
            </a:br>
            <a:r>
              <a:rPr kumimoji="1" lang="en-US" altLang="ja-JP" sz="2000" dirty="0"/>
              <a:t>is not considered,</a:t>
            </a:r>
            <a:br>
              <a:rPr kumimoji="1" lang="en-US" altLang="ja-JP" sz="2000" dirty="0"/>
            </a:br>
            <a:r>
              <a:rPr kumimoji="1" lang="en-US" altLang="ja-JP" sz="2000" dirty="0"/>
              <a:t>the body penetrates</a:t>
            </a:r>
            <a:br>
              <a:rPr kumimoji="1" lang="en-US" altLang="ja-JP" sz="2000" dirty="0"/>
            </a:br>
            <a:r>
              <a:rPr kumimoji="1" lang="en-US" altLang="ja-JP" sz="2000" dirty="0"/>
              <a:t>the feet and </a:t>
            </a:r>
            <a:br>
              <a:rPr kumimoji="1" lang="en-US" altLang="ja-JP" sz="2000" dirty="0"/>
            </a:br>
            <a:r>
              <a:rPr kumimoji="1" lang="en-US" altLang="ja-JP" sz="2000" dirty="0"/>
              <a:t>finally</a:t>
            </a:r>
            <a:r>
              <a:rPr lang="en-US" altLang="ja-JP" sz="2000" dirty="0"/>
              <a:t> </a:t>
            </a:r>
            <a:r>
              <a:rPr kumimoji="1" lang="en-US" altLang="ja-JP" sz="2000" dirty="0"/>
              <a:t>becomes </a:t>
            </a:r>
            <a:br>
              <a:rPr kumimoji="1" lang="en-US" altLang="ja-JP" sz="2000" dirty="0"/>
            </a:br>
            <a:r>
              <a:rPr kumimoji="1" lang="en-US" altLang="ja-JP" sz="2000" dirty="0"/>
              <a:t>upside downside.</a:t>
            </a:r>
            <a:br>
              <a:rPr kumimoji="1" lang="en-US" altLang="ja-JP" sz="2000" dirty="0"/>
            </a:br>
            <a:r>
              <a:rPr kumimoji="1" lang="en-US" altLang="ja-JP" sz="2000" dirty="0"/>
              <a:t>The analysis lasts</a:t>
            </a:r>
            <a:br>
              <a:rPr kumimoji="1" lang="en-US" altLang="ja-JP" sz="2000" dirty="0"/>
            </a:br>
            <a:r>
              <a:rPr kumimoji="1" lang="en-US" altLang="ja-JP" sz="2000" dirty="0"/>
              <a:t>till </a:t>
            </a:r>
            <a:r>
              <a:rPr lang="en-US" altLang="ja-JP" sz="2000" dirty="0"/>
              <a:t>the</a:t>
            </a:r>
            <a:r>
              <a:rPr kumimoji="1" lang="en-US" altLang="ja-JP" sz="2000" dirty="0"/>
              <a:t> necking.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6C3D9EA-FD68-4F51-9AA7-A9ECFB5312B4}"/>
              </a:ext>
            </a:extLst>
          </p:cNvPr>
          <p:cNvSpPr txBox="1"/>
          <p:nvPr/>
        </p:nvSpPr>
        <p:spPr>
          <a:xfrm>
            <a:off x="0" y="0"/>
            <a:ext cx="876449" cy="5758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/>
              <a:t>Viscous</a:t>
            </a:r>
            <a:br>
              <a:rPr lang="en-US" altLang="ja-JP" dirty="0"/>
            </a:br>
            <a:r>
              <a:rPr lang="en-US" altLang="ja-JP" dirty="0"/>
              <a:t>Implicit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2605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/>
              <a:t>  Collapse Analysis of </a:t>
            </a:r>
            <a:r>
              <a:rPr lang="en-US" altLang="ja-JP" sz="32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Viscoelastic</a:t>
            </a:r>
            <a:r>
              <a:rPr lang="en-US" altLang="ja-JP" sz="3200" dirty="0"/>
              <a:t> Bunny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Mises stress dist. when C3D4H get a convergence failure</a:t>
            </a:r>
          </a:p>
          <a:p>
            <a:pPr marL="0" indent="0">
              <a:buNone/>
            </a:pPr>
            <a:endParaRPr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ja-JP" sz="2400" dirty="0"/>
              <a:t>ABAQUS C3D4H shows a stiffer result due to shear locking.</a:t>
            </a:r>
          </a:p>
          <a:p>
            <a:r>
              <a:rPr lang="en-US" altLang="ja-JP" sz="2400" dirty="0"/>
              <a:t>The result of F-barES-FEM-T4 would be better.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27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" y="1245064"/>
            <a:ext cx="4448556" cy="306038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547" y="1289869"/>
            <a:ext cx="4297887" cy="2238808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177561" y="3753036"/>
            <a:ext cx="2464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solidFill>
                  <a:srgbClr val="7030A0"/>
                </a:solidFill>
              </a:rPr>
              <a:t>F-barES-FEM-T4(2)</a:t>
            </a:r>
            <a:endParaRPr kumimoji="1" lang="ja-JP" altLang="en-US" sz="2000" dirty="0">
              <a:solidFill>
                <a:srgbClr val="7030A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833898" y="3753036"/>
            <a:ext cx="21691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ABAQUS C3D4H</a:t>
            </a:r>
            <a:endParaRPr kumimoji="1" lang="ja-JP" altLang="en-US" sz="20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3D525C6-164B-4578-AC18-E80E527B267B}"/>
              </a:ext>
            </a:extLst>
          </p:cNvPr>
          <p:cNvSpPr txBox="1"/>
          <p:nvPr/>
        </p:nvSpPr>
        <p:spPr>
          <a:xfrm>
            <a:off x="0" y="0"/>
            <a:ext cx="876449" cy="5758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/>
              <a:t>Viscous</a:t>
            </a:r>
            <a:br>
              <a:rPr lang="en-US" altLang="ja-JP" dirty="0"/>
            </a:br>
            <a:r>
              <a:rPr lang="en-US" altLang="ja-JP" dirty="0"/>
              <a:t>Implicit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702040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Impact of </a:t>
            </a:r>
            <a:r>
              <a:rPr lang="en-US" altLang="ja-JP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Rubber</a:t>
            </a:r>
            <a:r>
              <a:rPr lang="en-US" altLang="ja-JP" dirty="0"/>
              <a:t> Bunny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9154" y="643101"/>
            <a:ext cx="8965692" cy="5557713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1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n-US" altLang="ja-JP" sz="2400" dirty="0"/>
              <a:t>A bunny made of rubber (Neo-Hookean) is crushed to a rigid wall.</a:t>
            </a:r>
          </a:p>
          <a:p>
            <a:pPr algn="just"/>
            <a:r>
              <a:rPr lang="en-US" altLang="ja-JP" sz="2400" dirty="0"/>
              <a:t>Compared with ABAQUS/Explicit C3D4 using a same T4 mesh.</a:t>
            </a:r>
          </a:p>
          <a:p>
            <a:pPr algn="just"/>
            <a:r>
              <a:rPr lang="en-US" altLang="ja-JP" sz="2400" dirty="0"/>
              <a:t>Note that neither Hex mesh nor hybrid elements is not available in this problem.</a:t>
            </a:r>
            <a:endParaRPr lang="en-US" altLang="ja-JP" sz="2000" dirty="0">
              <a:solidFill>
                <a:srgbClr val="0000F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28</a:t>
            </a:fld>
            <a:endParaRPr lang="ja-JP" altLang="en-US" dirty="0"/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3" r="50000" b="34391"/>
          <a:stretch/>
        </p:blipFill>
        <p:spPr>
          <a:xfrm>
            <a:off x="2879812" y="1125906"/>
            <a:ext cx="3608773" cy="3010562"/>
          </a:xfrm>
          <a:prstGeom prst="rect">
            <a:avLst/>
          </a:prstGeom>
        </p:spPr>
      </p:pic>
      <p:cxnSp>
        <p:nvCxnSpPr>
          <p:cNvPr id="21" name="直線矢印コネクタ 20"/>
          <p:cNvCxnSpPr/>
          <p:nvPr/>
        </p:nvCxnSpPr>
        <p:spPr>
          <a:xfrm flipH="1">
            <a:off x="6120173" y="3212976"/>
            <a:ext cx="805949" cy="1080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右矢印 25"/>
          <p:cNvSpPr/>
          <p:nvPr/>
        </p:nvSpPr>
        <p:spPr>
          <a:xfrm rot="10800000">
            <a:off x="5425963" y="1883945"/>
            <a:ext cx="936104" cy="49099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932040" y="752565"/>
            <a:ext cx="19940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</a:t>
            </a:r>
            <a:r>
              <a:rPr kumimoji="1" lang="ja-JP" alt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velocity</a:t>
            </a:r>
          </a:p>
          <a:p>
            <a:pPr algn="ctr"/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m/s</a:t>
            </a:r>
          </a:p>
          <a:p>
            <a:pPr algn="ctr"/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(uniform)</a:t>
            </a:r>
            <a:endParaRPr kumimoji="1" lang="ja-JP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直線矢印コネクタ 28"/>
          <p:cNvCxnSpPr/>
          <p:nvPr/>
        </p:nvCxnSpPr>
        <p:spPr>
          <a:xfrm flipH="1" flipV="1">
            <a:off x="3437008" y="5269337"/>
            <a:ext cx="28252" cy="833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/>
          <p:cNvSpPr txBox="1"/>
          <p:nvPr/>
        </p:nvSpPr>
        <p:spPr>
          <a:xfrm>
            <a:off x="505915" y="1266447"/>
            <a:ext cx="24262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Rigid</a:t>
            </a:r>
            <a:r>
              <a:rPr kumimoji="1" lang="en-US" altLang="ja-JP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Wall</a:t>
            </a:r>
          </a:p>
          <a:p>
            <a:pPr algn="ctr"/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Contact condition</a:t>
            </a:r>
          </a:p>
          <a:p>
            <a:pPr algn="ctr"/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ree-slip, free-separation</a:t>
            </a:r>
            <a:endParaRPr kumimoji="1" lang="ja-JP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43EE60D-A0D3-47F6-9060-595B05900A36}"/>
              </a:ext>
            </a:extLst>
          </p:cNvPr>
          <p:cNvSpPr txBox="1"/>
          <p:nvPr/>
        </p:nvSpPr>
        <p:spPr>
          <a:xfrm>
            <a:off x="0" y="0"/>
            <a:ext cx="970385" cy="575809"/>
          </a:xfrm>
          <a:prstGeom prst="rect">
            <a:avLst/>
          </a:prstGeom>
          <a:solidFill>
            <a:srgbClr val="FFC000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/>
              <a:t>Dynamic</a:t>
            </a:r>
            <a:br>
              <a:rPr lang="en-US" altLang="ja-JP" dirty="0"/>
            </a:br>
            <a:r>
              <a:rPr lang="en-US" altLang="ja-JP" dirty="0"/>
              <a:t>Explicit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/>
              <p:cNvSpPr txBox="1"/>
              <p:nvPr/>
            </p:nvSpPr>
            <p:spPr>
              <a:xfrm>
                <a:off x="6926122" y="2129444"/>
                <a:ext cx="2191451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400" b="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Rubber</a:t>
                </a:r>
                <a:r>
                  <a:rPr kumimoji="1" lang="ja-JP" altLang="en-US" sz="2400" b="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2400" b="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body</a:t>
                </a:r>
              </a:p>
              <a:p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=6.0 </m:t>
                    </m:r>
                    <m:r>
                      <m:rPr>
                        <m:nor/>
                      </m:rPr>
                      <a:rPr kumimoji="1" lang="en-US" altLang="ja-JP" sz="240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sty m:val="p"/>
                      </m:rPr>
                      <a:rPr kumimoji="1" lang="en-US" altLang="ja-JP" sz="24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P</m:t>
                    </m:r>
                    <m:r>
                      <m:rPr>
                        <m:nor/>
                      </m:rPr>
                      <a:rPr lang="en-US" altLang="ja-JP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𝜈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1" lang="en-US" altLang="ja-JP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kumimoji="1" lang="en-US" altLang="ja-JP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kumimoji="1" lang="en-US" altLang="ja-JP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𝟒𝟗</m:t>
                    </m:r>
                  </m:oMath>
                </a14:m>
                <a:r>
                  <a:rPr kumimoji="1"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𝜌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=920 </m:t>
                    </m:r>
                    <m:r>
                      <m:rPr>
                        <m:sty m:val="p"/>
                      </m:rPr>
                      <a:rPr kumimoji="1" lang="en-US" altLang="ja-JP" sz="24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kg</m:t>
                    </m:r>
                    <m:r>
                      <a:rPr kumimoji="1" lang="en-US" altLang="ja-JP" sz="24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sSup>
                      <m:sSup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ja-JP" sz="24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a:rPr kumimoji="1" lang="en-US" altLang="ja-JP" sz="24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1" lang="ja-JP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8" name="テキスト ボックス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6122" y="2129444"/>
                <a:ext cx="2191451" cy="1569660"/>
              </a:xfrm>
              <a:prstGeom prst="rect">
                <a:avLst/>
              </a:prstGeom>
              <a:blipFill>
                <a:blip r:embed="rId3"/>
                <a:stretch>
                  <a:fillRect l="-4167" t="-3101" b="-46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60589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Impact of </a:t>
            </a:r>
            <a:r>
              <a:rPr lang="en-US" altLang="ja-JP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Rubber</a:t>
            </a:r>
            <a:r>
              <a:rPr lang="en-US" altLang="ja-JP" dirty="0"/>
              <a:t> Bunny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90405EB-F340-499A-9A1B-9D3B4DA821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Animation of Pressure Dist.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29</a:t>
            </a:fld>
            <a:endParaRPr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4C9D507-16C6-4D0C-9E99-196A5B544901}"/>
              </a:ext>
            </a:extLst>
          </p:cNvPr>
          <p:cNvSpPr txBox="1"/>
          <p:nvPr/>
        </p:nvSpPr>
        <p:spPr>
          <a:xfrm>
            <a:off x="0" y="0"/>
            <a:ext cx="970385" cy="575809"/>
          </a:xfrm>
          <a:prstGeom prst="rect">
            <a:avLst/>
          </a:prstGeom>
          <a:solidFill>
            <a:srgbClr val="FFC000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/>
              <a:t>Dynamic</a:t>
            </a:r>
            <a:br>
              <a:rPr lang="en-US" altLang="ja-JP" dirty="0"/>
            </a:br>
            <a:r>
              <a:rPr lang="en-US" altLang="ja-JP" dirty="0"/>
              <a:t>Explicit</a:t>
            </a:r>
            <a:endParaRPr kumimoji="1" lang="ja-JP" altLang="en-US" dirty="0"/>
          </a:p>
        </p:txBody>
      </p:sp>
      <p:pic>
        <p:nvPicPr>
          <p:cNvPr id="6" name="output">
            <a:hlinkClick r:id="" action="ppaction://media"/>
            <a:extLst>
              <a:ext uri="{FF2B5EF4-FFF2-40B4-BE49-F238E27FC236}">
                <a16:creationId xmlns:a16="http://schemas.microsoft.com/office/drawing/2014/main" id="{12F28F18-6311-43F3-B8B2-E61478463A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9271" t="2838"/>
          <a:stretch/>
        </p:blipFill>
        <p:spPr>
          <a:xfrm>
            <a:off x="2591780" y="1033405"/>
            <a:ext cx="4932548" cy="5347923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12709" y="1509752"/>
            <a:ext cx="25070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kumimoji="1" lang="en-US" altLang="ja-JP" sz="2000" dirty="0">
                <a:latin typeface="+mn-lt"/>
              </a:rPr>
              <a:t>ABAQUS/Explicit</a:t>
            </a:r>
            <a:br>
              <a:rPr kumimoji="1" lang="en-US" altLang="ja-JP" sz="2000" dirty="0">
                <a:latin typeface="+mn-lt"/>
              </a:rPr>
            </a:br>
            <a:r>
              <a:rPr lang="en-US" altLang="ja-JP" sz="2000" dirty="0">
                <a:latin typeface="+mn-lt"/>
              </a:rPr>
              <a:t>C3D4</a:t>
            </a:r>
            <a:br>
              <a:rPr lang="en-US" altLang="ja-JP" sz="2000" b="1" dirty="0">
                <a:latin typeface="+mn-lt"/>
              </a:rPr>
            </a:br>
            <a:r>
              <a:rPr lang="ja-JP" altLang="en-US" sz="2000" b="1" dirty="0">
                <a:solidFill>
                  <a:srgbClr val="FF0000"/>
                </a:solidFill>
                <a:latin typeface="+mn-lt"/>
                <a:cs typeface="メイリオ" panose="020B0604030504040204" pitchFamily="50" charset="-128"/>
              </a:rPr>
              <a:t>✗</a:t>
            </a:r>
            <a:r>
              <a:rPr lang="ja-JP" altLang="en-US" sz="2000" b="1" dirty="0">
                <a:solidFill>
                  <a:srgbClr val="00B050"/>
                </a:solidFill>
                <a:latin typeface="+mn-lt"/>
                <a:cs typeface="メイリオ" panose="020B0604030504040204" pitchFamily="50" charset="-128"/>
              </a:rPr>
              <a:t> </a:t>
            </a:r>
            <a:r>
              <a:rPr lang="en-US" altLang="ja-JP" sz="20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Pressure </a:t>
            </a:r>
            <a:br>
              <a:rPr lang="en-US" altLang="ja-JP" sz="20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ja-JP" sz="20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    Checkerboarding</a:t>
            </a:r>
          </a:p>
          <a:p>
            <a:pPr marL="0" indent="0">
              <a:buNone/>
            </a:pPr>
            <a:r>
              <a:rPr lang="ja-JP" altLang="en-US" sz="2000" b="1" dirty="0">
                <a:solidFill>
                  <a:srgbClr val="FF0000"/>
                </a:solidFill>
                <a:latin typeface="+mn-lt"/>
                <a:cs typeface="メイリオ" panose="020B0604030504040204" pitchFamily="50" charset="-128"/>
              </a:rPr>
              <a:t>✗ </a:t>
            </a:r>
            <a:r>
              <a:rPr lang="en-US" altLang="ja-JP" sz="2000" dirty="0">
                <a:solidFill>
                  <a:srgbClr val="FF0000"/>
                </a:solidFill>
                <a:latin typeface="+mn-lt"/>
                <a:cs typeface="メイリオ" panose="020B0604030504040204" pitchFamily="50" charset="-128"/>
              </a:rPr>
              <a:t>Shear</a:t>
            </a:r>
            <a:r>
              <a:rPr lang="ja-JP" altLang="en-US" sz="2000" dirty="0">
                <a:solidFill>
                  <a:srgbClr val="FF0000"/>
                </a:solidFill>
                <a:latin typeface="+mn-lt"/>
                <a:cs typeface="メイリオ" panose="020B0604030504040204" pitchFamily="50" charset="-128"/>
              </a:rPr>
              <a:t> </a:t>
            </a:r>
            <a:r>
              <a:rPr lang="en-US" altLang="ja-JP" sz="2000" dirty="0">
                <a:solidFill>
                  <a:srgbClr val="FF0000"/>
                </a:solidFill>
                <a:latin typeface="+mn-lt"/>
                <a:cs typeface="メイリオ" panose="020B0604030504040204" pitchFamily="50" charset="-128"/>
              </a:rPr>
              <a:t>Locking</a:t>
            </a:r>
            <a:endParaRPr kumimoji="1" lang="en-US" altLang="ja-JP" sz="2000" dirty="0">
              <a:latin typeface="+mn-lt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8713" y="4224861"/>
            <a:ext cx="2507063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altLang="ja-JP" sz="2000" dirty="0" err="1"/>
              <a:t>SymF-barES</a:t>
            </a:r>
            <a:r>
              <a:rPr lang="en-US" altLang="ja-JP" sz="2000" dirty="0"/>
              <a:t>-</a:t>
            </a:r>
            <a:br>
              <a:rPr lang="en-US" altLang="ja-JP" sz="2000" dirty="0"/>
            </a:br>
            <a:r>
              <a:rPr lang="en-US" altLang="ja-JP" sz="2000" dirty="0"/>
              <a:t>FEM-T4(1)</a:t>
            </a:r>
          </a:p>
          <a:p>
            <a:pPr marL="0" indent="0">
              <a:buNone/>
            </a:pPr>
            <a:endParaRPr lang="en-US" altLang="ja-JP" sz="500" dirty="0">
              <a:latin typeface="+mn-ea"/>
              <a:cs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000" b="1" dirty="0">
                <a:solidFill>
                  <a:srgbClr val="4141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 </a:t>
            </a:r>
            <a:r>
              <a:rPr lang="ja-JP" altLang="en-US" sz="2000" b="1" dirty="0">
                <a:solidFill>
                  <a:srgbClr val="4141FF"/>
                </a:solidFill>
                <a:cs typeface="メイリオ" panose="020B0604030504040204" pitchFamily="50" charset="-128"/>
              </a:rPr>
              <a:t> </a:t>
            </a:r>
            <a:r>
              <a:rPr lang="en-US" altLang="ja-JP" sz="2000" dirty="0">
                <a:solidFill>
                  <a:srgbClr val="4141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Smooth pressure</a:t>
            </a:r>
          </a:p>
          <a:p>
            <a:pPr marL="0" indent="0">
              <a:buNone/>
            </a:pPr>
            <a:r>
              <a:rPr lang="ja-JP" altLang="en-US" sz="2000" b="1" dirty="0">
                <a:solidFill>
                  <a:srgbClr val="4141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 </a:t>
            </a:r>
            <a:r>
              <a:rPr lang="ja-JP" altLang="en-US" sz="2000" b="1" dirty="0">
                <a:solidFill>
                  <a:srgbClr val="4141FF"/>
                </a:solidFill>
                <a:cs typeface="メイリオ" panose="020B0604030504040204" pitchFamily="50" charset="-128"/>
              </a:rPr>
              <a:t> </a:t>
            </a:r>
            <a:r>
              <a:rPr lang="en-US" altLang="ja-JP" sz="2000" dirty="0">
                <a:solidFill>
                  <a:srgbClr val="4141FF"/>
                </a:solidFill>
                <a:cs typeface="メイリオ" panose="020B0604030504040204" pitchFamily="50" charset="-128"/>
              </a:rPr>
              <a:t>No Locking</a:t>
            </a:r>
            <a:endParaRPr lang="en-US" altLang="ja-JP" sz="2000" dirty="0">
              <a:solidFill>
                <a:srgbClr val="4141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38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What is S-FEM?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altLang="ja-JP" sz="2800" b="1" i="1" dirty="0">
                <a:solidFill>
                  <a:srgbClr val="0000CC"/>
                </a:solidFill>
              </a:rPr>
              <a:t>Smoothed</a:t>
            </a:r>
            <a:r>
              <a:rPr lang="en-US" altLang="ja-JP" sz="2800" dirty="0"/>
              <a:t> finite element method (</a:t>
            </a:r>
            <a:r>
              <a:rPr lang="en-US" altLang="ja-JP" sz="2800" b="1" dirty="0">
                <a:solidFill>
                  <a:srgbClr val="0000CC"/>
                </a:solidFill>
              </a:rPr>
              <a:t>S-FEM</a:t>
            </a:r>
            <a:r>
              <a:rPr lang="en-US" altLang="ja-JP" sz="2800" dirty="0"/>
              <a:t>) is a relatively new FE formulation proposed by Prof. </a:t>
            </a:r>
            <a:br>
              <a:rPr lang="en-US" altLang="ja-JP" sz="2800" dirty="0"/>
            </a:br>
            <a:r>
              <a:rPr lang="en-US" altLang="ja-JP" sz="2800" dirty="0"/>
              <a:t>G. R. Liu in 2006.</a:t>
            </a:r>
          </a:p>
          <a:p>
            <a:pPr algn="just"/>
            <a:r>
              <a:rPr lang="en-US" altLang="ja-JP" sz="2800" dirty="0"/>
              <a:t>S-FEM is one of the </a:t>
            </a:r>
            <a:r>
              <a:rPr lang="en-US" altLang="ja-JP" sz="2800" b="1" dirty="0">
                <a:solidFill>
                  <a:srgbClr val="0000CC"/>
                </a:solidFill>
              </a:rPr>
              <a:t>strain smoothing </a:t>
            </a:r>
            <a:r>
              <a:rPr lang="en-US" altLang="ja-JP" sz="2800" dirty="0"/>
              <a:t>techniques.</a:t>
            </a:r>
          </a:p>
          <a:p>
            <a:pPr algn="just"/>
            <a:r>
              <a:rPr lang="en-US" altLang="ja-JP" sz="2800" dirty="0"/>
              <a:t>There are several types of classical S-FEMs depending on the </a:t>
            </a:r>
            <a:r>
              <a:rPr lang="en-US" altLang="ja-JP" sz="2800" b="1" dirty="0">
                <a:solidFill>
                  <a:srgbClr val="0000CC"/>
                </a:solidFill>
              </a:rPr>
              <a:t>domains of strain smoothing</a:t>
            </a:r>
            <a:r>
              <a:rPr lang="en-US" altLang="ja-JP" sz="2800" dirty="0"/>
              <a:t>.</a:t>
            </a:r>
          </a:p>
          <a:p>
            <a:pPr marL="0" indent="0" algn="just">
              <a:buNone/>
            </a:pPr>
            <a:r>
              <a:rPr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example in 2D triangular mesh: </a:t>
            </a:r>
          </a:p>
          <a:p>
            <a:endParaRPr lang="en-US" altLang="ja-JP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</a:t>
            </a:fld>
            <a:endParaRPr lang="ja-JP" altLang="en-US" dirty="0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641C4A17-EAA3-4B93-9ABE-F10FC319C1AC}"/>
              </a:ext>
            </a:extLst>
          </p:cNvPr>
          <p:cNvGrpSpPr/>
          <p:nvPr/>
        </p:nvGrpSpPr>
        <p:grpSpPr>
          <a:xfrm>
            <a:off x="6560005" y="4493914"/>
            <a:ext cx="1784495" cy="1693839"/>
            <a:chOff x="5136741" y="3494762"/>
            <a:chExt cx="2499155" cy="2096858"/>
          </a:xfrm>
        </p:grpSpPr>
        <p:sp>
          <p:nvSpPr>
            <p:cNvPr id="6" name="二等辺三角形 5">
              <a:extLst>
                <a:ext uri="{FF2B5EF4-FFF2-40B4-BE49-F238E27FC236}">
                  <a16:creationId xmlns:a16="http://schemas.microsoft.com/office/drawing/2014/main" id="{A3443C86-55C3-4FA8-AC49-C0B411659C84}"/>
                </a:ext>
              </a:extLst>
            </p:cNvPr>
            <p:cNvSpPr/>
            <p:nvPr/>
          </p:nvSpPr>
          <p:spPr>
            <a:xfrm rot="17663715" flipH="1">
              <a:off x="5872283" y="4647816"/>
              <a:ext cx="563877" cy="238062"/>
            </a:xfrm>
            <a:prstGeom prst="triangle">
              <a:avLst>
                <a:gd name="adj" fmla="val 89456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" name="二等辺三角形 6">
              <a:extLst>
                <a:ext uri="{FF2B5EF4-FFF2-40B4-BE49-F238E27FC236}">
                  <a16:creationId xmlns:a16="http://schemas.microsoft.com/office/drawing/2014/main" id="{37CFFAAB-F012-4D00-86FC-E1567D885E39}"/>
                </a:ext>
              </a:extLst>
            </p:cNvPr>
            <p:cNvSpPr/>
            <p:nvPr/>
          </p:nvSpPr>
          <p:spPr>
            <a:xfrm rot="9601713" flipH="1">
              <a:off x="5682934" y="4682452"/>
              <a:ext cx="759311" cy="214969"/>
            </a:xfrm>
            <a:prstGeom prst="triangle">
              <a:avLst>
                <a:gd name="adj" fmla="val 32791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8" name="二等辺三角形 7">
              <a:extLst>
                <a:ext uri="{FF2B5EF4-FFF2-40B4-BE49-F238E27FC236}">
                  <a16:creationId xmlns:a16="http://schemas.microsoft.com/office/drawing/2014/main" id="{1869A301-8778-4B45-A90F-57798A843573}"/>
                </a:ext>
              </a:extLst>
            </p:cNvPr>
            <p:cNvSpPr/>
            <p:nvPr/>
          </p:nvSpPr>
          <p:spPr>
            <a:xfrm rot="20401713" flipH="1">
              <a:off x="5594640" y="4411400"/>
              <a:ext cx="759311" cy="279320"/>
            </a:xfrm>
            <a:prstGeom prst="triangle">
              <a:avLst>
                <a:gd name="adj" fmla="val 82198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" name="二等辺三角形 8">
              <a:extLst>
                <a:ext uri="{FF2B5EF4-FFF2-40B4-BE49-F238E27FC236}">
                  <a16:creationId xmlns:a16="http://schemas.microsoft.com/office/drawing/2014/main" id="{EE241C46-B09F-4613-9D71-4A6C6B122A5F}"/>
                </a:ext>
              </a:extLst>
            </p:cNvPr>
            <p:cNvSpPr/>
            <p:nvPr/>
          </p:nvSpPr>
          <p:spPr>
            <a:xfrm rot="6819059" flipH="1">
              <a:off x="6117062" y="4715520"/>
              <a:ext cx="623674" cy="297732"/>
            </a:xfrm>
            <a:prstGeom prst="triangle">
              <a:avLst>
                <a:gd name="adj" fmla="val 10604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" name="二等辺三角形 9">
              <a:extLst>
                <a:ext uri="{FF2B5EF4-FFF2-40B4-BE49-F238E27FC236}">
                  <a16:creationId xmlns:a16="http://schemas.microsoft.com/office/drawing/2014/main" id="{982EFCCD-BFE7-43C5-83CF-C3E56556705D}"/>
                </a:ext>
              </a:extLst>
            </p:cNvPr>
            <p:cNvSpPr/>
            <p:nvPr/>
          </p:nvSpPr>
          <p:spPr>
            <a:xfrm rot="13520069" flipH="1">
              <a:off x="6186687" y="4677440"/>
              <a:ext cx="475703" cy="354522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" name="二等辺三角形 10">
              <a:extLst>
                <a:ext uri="{FF2B5EF4-FFF2-40B4-BE49-F238E27FC236}">
                  <a16:creationId xmlns:a16="http://schemas.microsoft.com/office/drawing/2014/main" id="{CC286AE9-38E2-4F4D-A418-2DB6F7A78F3B}"/>
                </a:ext>
              </a:extLst>
            </p:cNvPr>
            <p:cNvSpPr/>
            <p:nvPr/>
          </p:nvSpPr>
          <p:spPr>
            <a:xfrm rot="2720069" flipH="1">
              <a:off x="6430440" y="4441067"/>
              <a:ext cx="475703" cy="322266"/>
            </a:xfrm>
            <a:prstGeom prst="triangle">
              <a:avLst>
                <a:gd name="adj" fmla="val 1642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2" name="二等辺三角形 11">
              <a:extLst>
                <a:ext uri="{FF2B5EF4-FFF2-40B4-BE49-F238E27FC236}">
                  <a16:creationId xmlns:a16="http://schemas.microsoft.com/office/drawing/2014/main" id="{83A00140-1684-4751-ACAB-3EE669758C05}"/>
                </a:ext>
              </a:extLst>
            </p:cNvPr>
            <p:cNvSpPr/>
            <p:nvPr/>
          </p:nvSpPr>
          <p:spPr>
            <a:xfrm rot="9613620" flipH="1">
              <a:off x="6433634" y="4444318"/>
              <a:ext cx="637046" cy="271280"/>
            </a:xfrm>
            <a:prstGeom prst="triangle">
              <a:avLst>
                <a:gd name="adj" fmla="val 75016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3" name="二等辺三角形 12">
              <a:extLst>
                <a:ext uri="{FF2B5EF4-FFF2-40B4-BE49-F238E27FC236}">
                  <a16:creationId xmlns:a16="http://schemas.microsoft.com/office/drawing/2014/main" id="{D4D55E4F-9F80-49E0-9DAA-0E9A615E0FB0}"/>
                </a:ext>
              </a:extLst>
            </p:cNvPr>
            <p:cNvSpPr/>
            <p:nvPr/>
          </p:nvSpPr>
          <p:spPr>
            <a:xfrm rot="20344918" flipH="1">
              <a:off x="6341891" y="4237837"/>
              <a:ext cx="637046" cy="201604"/>
            </a:xfrm>
            <a:prstGeom prst="triangle">
              <a:avLst>
                <a:gd name="adj" fmla="val 1406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4" name="二等辺三角形 13">
              <a:extLst>
                <a:ext uri="{FF2B5EF4-FFF2-40B4-BE49-F238E27FC236}">
                  <a16:creationId xmlns:a16="http://schemas.microsoft.com/office/drawing/2014/main" id="{3C53D403-CB3C-4E46-9B7F-F83C8105A256}"/>
                </a:ext>
              </a:extLst>
            </p:cNvPr>
            <p:cNvSpPr/>
            <p:nvPr/>
          </p:nvSpPr>
          <p:spPr>
            <a:xfrm rot="6852943" flipH="1">
              <a:off x="6362848" y="4192118"/>
              <a:ext cx="590555" cy="308431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" name="二等辺三角形 14">
              <a:extLst>
                <a:ext uri="{FF2B5EF4-FFF2-40B4-BE49-F238E27FC236}">
                  <a16:creationId xmlns:a16="http://schemas.microsoft.com/office/drawing/2014/main" id="{75FDC198-9697-4058-B6DD-141007D83ED6}"/>
                </a:ext>
              </a:extLst>
            </p:cNvPr>
            <p:cNvSpPr/>
            <p:nvPr/>
          </p:nvSpPr>
          <p:spPr>
            <a:xfrm rot="17652943" flipH="1">
              <a:off x="6034746" y="4050336"/>
              <a:ext cx="597081" cy="316227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6" name="二等辺三角形 15">
              <a:extLst>
                <a:ext uri="{FF2B5EF4-FFF2-40B4-BE49-F238E27FC236}">
                  <a16:creationId xmlns:a16="http://schemas.microsoft.com/office/drawing/2014/main" id="{28F28C38-141F-4117-AAB0-C54BF74C1ABE}"/>
                </a:ext>
              </a:extLst>
            </p:cNvPr>
            <p:cNvSpPr/>
            <p:nvPr/>
          </p:nvSpPr>
          <p:spPr>
            <a:xfrm rot="13532799">
              <a:off x="5756988" y="4319402"/>
              <a:ext cx="535076" cy="447581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7" name="二等辺三角形 16">
              <a:extLst>
                <a:ext uri="{FF2B5EF4-FFF2-40B4-BE49-F238E27FC236}">
                  <a16:creationId xmlns:a16="http://schemas.microsoft.com/office/drawing/2014/main" id="{217697EC-226E-49A7-8283-BFB936795503}"/>
                </a:ext>
              </a:extLst>
            </p:cNvPr>
            <p:cNvSpPr/>
            <p:nvPr/>
          </p:nvSpPr>
          <p:spPr>
            <a:xfrm rot="2732799">
              <a:off x="6093515" y="3994746"/>
              <a:ext cx="515478" cy="447581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18" name="グループ化 17">
              <a:extLst>
                <a:ext uri="{FF2B5EF4-FFF2-40B4-BE49-F238E27FC236}">
                  <a16:creationId xmlns:a16="http://schemas.microsoft.com/office/drawing/2014/main" id="{FC9B2158-7556-466A-9614-E058787B133C}"/>
                </a:ext>
              </a:extLst>
            </p:cNvPr>
            <p:cNvGrpSpPr/>
            <p:nvPr/>
          </p:nvGrpSpPr>
          <p:grpSpPr>
            <a:xfrm>
              <a:off x="5136741" y="3494762"/>
              <a:ext cx="2499155" cy="2096858"/>
              <a:chOff x="5124552" y="3490538"/>
              <a:chExt cx="2499155" cy="2096858"/>
            </a:xfrm>
          </p:grpSpPr>
          <p:grpSp>
            <p:nvGrpSpPr>
              <p:cNvPr id="31" name="グループ化 30">
                <a:extLst>
                  <a:ext uri="{FF2B5EF4-FFF2-40B4-BE49-F238E27FC236}">
                    <a16:creationId xmlns:a16="http://schemas.microsoft.com/office/drawing/2014/main" id="{FFBDABB5-EA7F-408E-97C1-80AFCEDFB181}"/>
                  </a:ext>
                </a:extLst>
              </p:cNvPr>
              <p:cNvGrpSpPr/>
              <p:nvPr/>
            </p:nvGrpSpPr>
            <p:grpSpPr>
              <a:xfrm>
                <a:off x="5124552" y="3577882"/>
                <a:ext cx="2499155" cy="1951912"/>
                <a:chOff x="5124552" y="3577882"/>
                <a:chExt cx="2499155" cy="1951912"/>
              </a:xfrm>
            </p:grpSpPr>
            <p:grpSp>
              <p:nvGrpSpPr>
                <p:cNvPr id="39" name="グループ化 38">
                  <a:extLst>
                    <a:ext uri="{FF2B5EF4-FFF2-40B4-BE49-F238E27FC236}">
                      <a16:creationId xmlns:a16="http://schemas.microsoft.com/office/drawing/2014/main" id="{FA6F93ED-1232-4BA6-9405-E0A9E69536A0}"/>
                    </a:ext>
                  </a:extLst>
                </p:cNvPr>
                <p:cNvGrpSpPr/>
                <p:nvPr/>
              </p:nvGrpSpPr>
              <p:grpSpPr>
                <a:xfrm>
                  <a:off x="5848102" y="3577882"/>
                  <a:ext cx="1775605" cy="1556855"/>
                  <a:chOff x="1106569" y="3201088"/>
                  <a:chExt cx="2365555" cy="2074125"/>
                </a:xfrm>
              </p:grpSpPr>
              <p:sp>
                <p:nvSpPr>
                  <p:cNvPr id="44" name="二等辺三角形 43">
                    <a:extLst>
                      <a:ext uri="{FF2B5EF4-FFF2-40B4-BE49-F238E27FC236}">
                        <a16:creationId xmlns:a16="http://schemas.microsoft.com/office/drawing/2014/main" id="{88715837-DF07-4BBF-8826-A81A82E6D89F}"/>
                      </a:ext>
                    </a:extLst>
                  </p:cNvPr>
                  <p:cNvSpPr/>
                  <p:nvPr/>
                </p:nvSpPr>
                <p:spPr>
                  <a:xfrm rot="20409393">
                    <a:off x="1580243" y="3201088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45" name="二等辺三角形 44">
                    <a:extLst>
                      <a:ext uri="{FF2B5EF4-FFF2-40B4-BE49-F238E27FC236}">
                        <a16:creationId xmlns:a16="http://schemas.microsoft.com/office/drawing/2014/main" id="{14CE35F4-0DA9-4F63-8112-304312BB4AC2}"/>
                      </a:ext>
                    </a:extLst>
                  </p:cNvPr>
                  <p:cNvSpPr/>
                  <p:nvPr/>
                </p:nvSpPr>
                <p:spPr>
                  <a:xfrm rot="9609393">
                    <a:off x="1106569" y="3369964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46" name="二等辺三角形 45">
                    <a:extLst>
                      <a:ext uri="{FF2B5EF4-FFF2-40B4-BE49-F238E27FC236}">
                        <a16:creationId xmlns:a16="http://schemas.microsoft.com/office/drawing/2014/main" id="{2D5A43DF-6565-4568-AC0F-5C33898441C9}"/>
                      </a:ext>
                    </a:extLst>
                  </p:cNvPr>
                  <p:cNvSpPr/>
                  <p:nvPr/>
                </p:nvSpPr>
                <p:spPr>
                  <a:xfrm rot="9609393">
                    <a:off x="1942709" y="4206105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  <p:grpSp>
              <p:nvGrpSpPr>
                <p:cNvPr id="40" name="グループ化 39">
                  <a:extLst>
                    <a:ext uri="{FF2B5EF4-FFF2-40B4-BE49-F238E27FC236}">
                      <a16:creationId xmlns:a16="http://schemas.microsoft.com/office/drawing/2014/main" id="{D0F235A2-8BDE-4742-A89A-185726AA59A5}"/>
                    </a:ext>
                  </a:extLst>
                </p:cNvPr>
                <p:cNvGrpSpPr/>
                <p:nvPr/>
              </p:nvGrpSpPr>
              <p:grpSpPr>
                <a:xfrm rot="10800000">
                  <a:off x="5124552" y="3972939"/>
                  <a:ext cx="1775605" cy="1556855"/>
                  <a:chOff x="1106569" y="3201088"/>
                  <a:chExt cx="2365555" cy="2074125"/>
                </a:xfrm>
              </p:grpSpPr>
              <p:sp>
                <p:nvSpPr>
                  <p:cNvPr id="41" name="二等辺三角形 40">
                    <a:extLst>
                      <a:ext uri="{FF2B5EF4-FFF2-40B4-BE49-F238E27FC236}">
                        <a16:creationId xmlns:a16="http://schemas.microsoft.com/office/drawing/2014/main" id="{A30025F5-2CC6-4C06-AAE1-2FD7F1E0197C}"/>
                      </a:ext>
                    </a:extLst>
                  </p:cNvPr>
                  <p:cNvSpPr/>
                  <p:nvPr/>
                </p:nvSpPr>
                <p:spPr>
                  <a:xfrm rot="20409393">
                    <a:off x="1580243" y="3201088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42" name="二等辺三角形 41">
                    <a:extLst>
                      <a:ext uri="{FF2B5EF4-FFF2-40B4-BE49-F238E27FC236}">
                        <a16:creationId xmlns:a16="http://schemas.microsoft.com/office/drawing/2014/main" id="{926D1DFD-1303-4B84-9371-63A273F42E0F}"/>
                      </a:ext>
                    </a:extLst>
                  </p:cNvPr>
                  <p:cNvSpPr/>
                  <p:nvPr/>
                </p:nvSpPr>
                <p:spPr>
                  <a:xfrm rot="9609393">
                    <a:off x="1106569" y="3369964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43" name="二等辺三角形 42">
                    <a:extLst>
                      <a:ext uri="{FF2B5EF4-FFF2-40B4-BE49-F238E27FC236}">
                        <a16:creationId xmlns:a16="http://schemas.microsoft.com/office/drawing/2014/main" id="{A8D56930-6366-428A-B08D-D6FA504083CA}"/>
                      </a:ext>
                    </a:extLst>
                  </p:cNvPr>
                  <p:cNvSpPr/>
                  <p:nvPr/>
                </p:nvSpPr>
                <p:spPr>
                  <a:xfrm rot="9609393">
                    <a:off x="1942709" y="4206105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</p:grpSp>
          <p:sp>
            <p:nvSpPr>
              <p:cNvPr id="32" name="円/楕円 129">
                <a:extLst>
                  <a:ext uri="{FF2B5EF4-FFF2-40B4-BE49-F238E27FC236}">
                    <a16:creationId xmlns:a16="http://schemas.microsoft.com/office/drawing/2014/main" id="{DD5A9092-15DD-401F-8E40-D5B34DDD4635}"/>
                  </a:ext>
                </a:extLst>
              </p:cNvPr>
              <p:cNvSpPr/>
              <p:nvPr/>
            </p:nvSpPr>
            <p:spPr>
              <a:xfrm>
                <a:off x="5693330" y="3857570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33" name="円/楕円 130">
                <a:extLst>
                  <a:ext uri="{FF2B5EF4-FFF2-40B4-BE49-F238E27FC236}">
                    <a16:creationId xmlns:a16="http://schemas.microsoft.com/office/drawing/2014/main" id="{8FBB7BD9-BF53-45F2-ACE4-F67DB217D1ED}"/>
                  </a:ext>
                </a:extLst>
              </p:cNvPr>
              <p:cNvSpPr/>
              <p:nvPr/>
            </p:nvSpPr>
            <p:spPr>
              <a:xfrm>
                <a:off x="6761020" y="3490538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34" name="円/楕円 131">
                <a:extLst>
                  <a:ext uri="{FF2B5EF4-FFF2-40B4-BE49-F238E27FC236}">
                    <a16:creationId xmlns:a16="http://schemas.microsoft.com/office/drawing/2014/main" id="{0C32CD6B-8ECC-4ED4-955C-735B7CE73508}"/>
                  </a:ext>
                </a:extLst>
              </p:cNvPr>
              <p:cNvSpPr/>
              <p:nvPr/>
            </p:nvSpPr>
            <p:spPr>
              <a:xfrm>
                <a:off x="6322023" y="4494391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35" name="円/楕円 132">
                <a:extLst>
                  <a:ext uri="{FF2B5EF4-FFF2-40B4-BE49-F238E27FC236}">
                    <a16:creationId xmlns:a16="http://schemas.microsoft.com/office/drawing/2014/main" id="{099A1AA9-8B0E-49FC-B68B-7916154452EA}"/>
                  </a:ext>
                </a:extLst>
              </p:cNvPr>
              <p:cNvSpPr/>
              <p:nvPr/>
            </p:nvSpPr>
            <p:spPr>
              <a:xfrm>
                <a:off x="5242347" y="4890219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36" name="円/楕円 133">
                <a:extLst>
                  <a:ext uri="{FF2B5EF4-FFF2-40B4-BE49-F238E27FC236}">
                    <a16:creationId xmlns:a16="http://schemas.microsoft.com/office/drawing/2014/main" id="{3FCB4051-CFAB-4582-8206-207F4CE2BF49}"/>
                  </a:ext>
                </a:extLst>
              </p:cNvPr>
              <p:cNvSpPr/>
              <p:nvPr/>
            </p:nvSpPr>
            <p:spPr>
              <a:xfrm>
                <a:off x="5870542" y="5487321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37" name="円/楕円 134">
                <a:extLst>
                  <a:ext uri="{FF2B5EF4-FFF2-40B4-BE49-F238E27FC236}">
                    <a16:creationId xmlns:a16="http://schemas.microsoft.com/office/drawing/2014/main" id="{93C8464D-C07B-4AF3-86DC-BC2DC1CA6DE0}"/>
                  </a:ext>
                </a:extLst>
              </p:cNvPr>
              <p:cNvSpPr/>
              <p:nvPr/>
            </p:nvSpPr>
            <p:spPr>
              <a:xfrm>
                <a:off x="6937087" y="5128553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38" name="円/楕円 135">
                <a:extLst>
                  <a:ext uri="{FF2B5EF4-FFF2-40B4-BE49-F238E27FC236}">
                    <a16:creationId xmlns:a16="http://schemas.microsoft.com/office/drawing/2014/main" id="{369A79D0-5685-401E-93B8-5B9B58CEE509}"/>
                  </a:ext>
                </a:extLst>
              </p:cNvPr>
              <p:cNvSpPr/>
              <p:nvPr/>
            </p:nvSpPr>
            <p:spPr>
              <a:xfrm>
                <a:off x="7389714" y="4111198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cxnSp>
          <p:nvCxnSpPr>
            <p:cNvPr id="19" name="直線コネクタ 18">
              <a:extLst>
                <a:ext uri="{FF2B5EF4-FFF2-40B4-BE49-F238E27FC236}">
                  <a16:creationId xmlns:a16="http://schemas.microsoft.com/office/drawing/2014/main" id="{25EF2BB0-E773-431B-A674-77FD7B1E4F6C}"/>
                </a:ext>
              </a:extLst>
            </p:cNvPr>
            <p:cNvCxnSpPr>
              <a:stCxn id="17" idx="0"/>
              <a:endCxn id="17" idx="2"/>
            </p:cNvCxnSpPr>
            <p:nvPr/>
          </p:nvCxnSpPr>
          <p:spPr>
            <a:xfrm flipH="1">
              <a:off x="6011006" y="3877830"/>
              <a:ext cx="319492" cy="31345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>
              <a:extLst>
                <a:ext uri="{FF2B5EF4-FFF2-40B4-BE49-F238E27FC236}">
                  <a16:creationId xmlns:a16="http://schemas.microsoft.com/office/drawing/2014/main" id="{5F87269A-6B65-455E-AB73-192BDB7184CB}"/>
                </a:ext>
              </a:extLst>
            </p:cNvPr>
            <p:cNvCxnSpPr>
              <a:stCxn id="17" idx="0"/>
              <a:endCxn id="15" idx="2"/>
            </p:cNvCxnSpPr>
            <p:nvPr/>
          </p:nvCxnSpPr>
          <p:spPr>
            <a:xfrm>
              <a:off x="6330499" y="3877831"/>
              <a:ext cx="269441" cy="12320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>
              <a:extLst>
                <a:ext uri="{FF2B5EF4-FFF2-40B4-BE49-F238E27FC236}">
                  <a16:creationId xmlns:a16="http://schemas.microsoft.com/office/drawing/2014/main" id="{6DCBE8EB-144C-4861-BFA4-22E57223C0C5}"/>
                </a:ext>
              </a:extLst>
            </p:cNvPr>
            <p:cNvCxnSpPr>
              <a:stCxn id="14" idx="3"/>
              <a:endCxn id="13" idx="0"/>
            </p:cNvCxnSpPr>
            <p:nvPr/>
          </p:nvCxnSpPr>
          <p:spPr>
            <a:xfrm>
              <a:off x="6638595" y="4013783"/>
              <a:ext cx="274993" cy="120173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25481529-6904-42C8-A667-C53AFAC25F39}"/>
                </a:ext>
              </a:extLst>
            </p:cNvPr>
            <p:cNvCxnSpPr>
              <a:stCxn id="13" idx="0"/>
              <a:endCxn id="13" idx="2"/>
            </p:cNvCxnSpPr>
            <p:nvPr/>
          </p:nvCxnSpPr>
          <p:spPr>
            <a:xfrm>
              <a:off x="6913588" y="4133956"/>
              <a:ext cx="80345" cy="18511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>
              <a:extLst>
                <a:ext uri="{FF2B5EF4-FFF2-40B4-BE49-F238E27FC236}">
                  <a16:creationId xmlns:a16="http://schemas.microsoft.com/office/drawing/2014/main" id="{5CA9F82F-88EC-4255-BDB1-B184B95D893B}"/>
                </a:ext>
              </a:extLst>
            </p:cNvPr>
            <p:cNvCxnSpPr>
              <a:stCxn id="12" idx="4"/>
              <a:endCxn id="11" idx="0"/>
            </p:cNvCxnSpPr>
            <p:nvPr/>
          </p:nvCxnSpPr>
          <p:spPr>
            <a:xfrm flipH="1">
              <a:off x="6944604" y="4344561"/>
              <a:ext cx="61410" cy="30797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>
              <a:extLst>
                <a:ext uri="{FF2B5EF4-FFF2-40B4-BE49-F238E27FC236}">
                  <a16:creationId xmlns:a16="http://schemas.microsoft.com/office/drawing/2014/main" id="{DEEF7F02-472F-4E30-9C08-056E7D39868A}"/>
                </a:ext>
              </a:extLst>
            </p:cNvPr>
            <p:cNvCxnSpPr>
              <a:stCxn id="11" idx="0"/>
              <a:endCxn id="11" idx="2"/>
            </p:cNvCxnSpPr>
            <p:nvPr/>
          </p:nvCxnSpPr>
          <p:spPr>
            <a:xfrm flipH="1">
              <a:off x="6720892" y="4652539"/>
              <a:ext cx="223712" cy="23209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>
              <a:extLst>
                <a:ext uri="{FF2B5EF4-FFF2-40B4-BE49-F238E27FC236}">
                  <a16:creationId xmlns:a16="http://schemas.microsoft.com/office/drawing/2014/main" id="{A8678298-3D83-45B4-BDDF-0319FAA63E75}"/>
                </a:ext>
              </a:extLst>
            </p:cNvPr>
            <p:cNvCxnSpPr>
              <a:stCxn id="10" idx="3"/>
              <a:endCxn id="9" idx="0"/>
            </p:cNvCxnSpPr>
            <p:nvPr/>
          </p:nvCxnSpPr>
          <p:spPr>
            <a:xfrm flipH="1">
              <a:off x="6466694" y="4899258"/>
              <a:ext cx="251118" cy="249913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>
              <a:extLst>
                <a:ext uri="{FF2B5EF4-FFF2-40B4-BE49-F238E27FC236}">
                  <a16:creationId xmlns:a16="http://schemas.microsoft.com/office/drawing/2014/main" id="{64944AD8-DC4A-468A-9A0C-BF12304A3813}"/>
                </a:ext>
              </a:extLst>
            </p:cNvPr>
            <p:cNvCxnSpPr>
              <a:stCxn id="9" idx="0"/>
              <a:endCxn id="9" idx="2"/>
            </p:cNvCxnSpPr>
            <p:nvPr/>
          </p:nvCxnSpPr>
          <p:spPr>
            <a:xfrm flipH="1" flipV="1">
              <a:off x="6167439" y="5090311"/>
              <a:ext cx="299255" cy="5886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>
              <a:extLst>
                <a:ext uri="{FF2B5EF4-FFF2-40B4-BE49-F238E27FC236}">
                  <a16:creationId xmlns:a16="http://schemas.microsoft.com/office/drawing/2014/main" id="{FD6CA9A0-999E-4A11-88EC-01B828E7F96C}"/>
                </a:ext>
              </a:extLst>
            </p:cNvPr>
            <p:cNvCxnSpPr>
              <a:stCxn id="6" idx="4"/>
              <a:endCxn id="6" idx="0"/>
            </p:cNvCxnSpPr>
            <p:nvPr/>
          </p:nvCxnSpPr>
          <p:spPr>
            <a:xfrm flipH="1" flipV="1">
              <a:off x="5953926" y="4920303"/>
              <a:ext cx="192251" cy="15247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>
              <a:extLst>
                <a:ext uri="{FF2B5EF4-FFF2-40B4-BE49-F238E27FC236}">
                  <a16:creationId xmlns:a16="http://schemas.microsoft.com/office/drawing/2014/main" id="{6589D460-DE00-4665-90D6-1212F87B910E}"/>
                </a:ext>
              </a:extLst>
            </p:cNvPr>
            <p:cNvCxnSpPr>
              <a:stCxn id="7" idx="0"/>
            </p:cNvCxnSpPr>
            <p:nvPr/>
          </p:nvCxnSpPr>
          <p:spPr>
            <a:xfrm flipH="1" flipV="1">
              <a:off x="5692097" y="4823904"/>
              <a:ext cx="284393" cy="11168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>
              <a:extLst>
                <a:ext uri="{FF2B5EF4-FFF2-40B4-BE49-F238E27FC236}">
                  <a16:creationId xmlns:a16="http://schemas.microsoft.com/office/drawing/2014/main" id="{79C2ACC1-DBD6-4328-93EC-32109CF42931}"/>
                </a:ext>
              </a:extLst>
            </p:cNvPr>
            <p:cNvCxnSpPr>
              <a:stCxn id="8" idx="4"/>
              <a:endCxn id="16" idx="0"/>
            </p:cNvCxnSpPr>
            <p:nvPr/>
          </p:nvCxnSpPr>
          <p:spPr>
            <a:xfrm flipV="1">
              <a:off x="5665173" y="4508945"/>
              <a:ext cx="12241" cy="303049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>
              <a:extLst>
                <a:ext uri="{FF2B5EF4-FFF2-40B4-BE49-F238E27FC236}">
                  <a16:creationId xmlns:a16="http://schemas.microsoft.com/office/drawing/2014/main" id="{5CF5A0F9-9821-4464-A075-7824A7DB61C3}"/>
                </a:ext>
              </a:extLst>
            </p:cNvPr>
            <p:cNvCxnSpPr>
              <a:stCxn id="8" idx="0"/>
              <a:endCxn id="16" idx="3"/>
            </p:cNvCxnSpPr>
            <p:nvPr/>
          </p:nvCxnSpPr>
          <p:spPr>
            <a:xfrm flipV="1">
              <a:off x="5696814" y="4195490"/>
              <a:ext cx="300093" cy="307812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グループ化 93">
            <a:extLst>
              <a:ext uri="{FF2B5EF4-FFF2-40B4-BE49-F238E27FC236}">
                <a16:creationId xmlns:a16="http://schemas.microsoft.com/office/drawing/2014/main" id="{7AB07AA8-C550-4D7E-9715-C961A252B7CC}"/>
              </a:ext>
            </a:extLst>
          </p:cNvPr>
          <p:cNvGrpSpPr/>
          <p:nvPr/>
        </p:nvGrpSpPr>
        <p:grpSpPr>
          <a:xfrm>
            <a:off x="719572" y="4495565"/>
            <a:ext cx="1987200" cy="1670400"/>
            <a:chOff x="529796" y="2656356"/>
            <a:chExt cx="3329508" cy="2793546"/>
          </a:xfrm>
        </p:grpSpPr>
        <p:sp>
          <p:nvSpPr>
            <p:cNvPr id="95" name="二等辺三角形 94">
              <a:extLst>
                <a:ext uri="{FF2B5EF4-FFF2-40B4-BE49-F238E27FC236}">
                  <a16:creationId xmlns:a16="http://schemas.microsoft.com/office/drawing/2014/main" id="{5459FD84-B21F-43F0-8230-9BE16960EC31}"/>
                </a:ext>
              </a:extLst>
            </p:cNvPr>
            <p:cNvSpPr/>
            <p:nvPr/>
          </p:nvSpPr>
          <p:spPr>
            <a:xfrm rot="9609393">
              <a:off x="1490263" y="2948138"/>
              <a:ext cx="1529415" cy="1069108"/>
            </a:xfrm>
            <a:prstGeom prst="triangle">
              <a:avLst>
                <a:gd name="adj" fmla="val 67308"/>
              </a:avLst>
            </a:prstGeom>
            <a:solidFill>
              <a:srgbClr val="92D05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96" name="グループ化 95">
              <a:extLst>
                <a:ext uri="{FF2B5EF4-FFF2-40B4-BE49-F238E27FC236}">
                  <a16:creationId xmlns:a16="http://schemas.microsoft.com/office/drawing/2014/main" id="{72F93979-049E-4680-A558-FDD075B8B953}"/>
                </a:ext>
              </a:extLst>
            </p:cNvPr>
            <p:cNvGrpSpPr/>
            <p:nvPr/>
          </p:nvGrpSpPr>
          <p:grpSpPr>
            <a:xfrm>
              <a:off x="1493748" y="2772720"/>
              <a:ext cx="2365556" cy="2074126"/>
              <a:chOff x="1106569" y="3201088"/>
              <a:chExt cx="2365556" cy="2074126"/>
            </a:xfrm>
          </p:grpSpPr>
          <p:sp>
            <p:nvSpPr>
              <p:cNvPr id="108" name="二等辺三角形 107">
                <a:extLst>
                  <a:ext uri="{FF2B5EF4-FFF2-40B4-BE49-F238E27FC236}">
                    <a16:creationId xmlns:a16="http://schemas.microsoft.com/office/drawing/2014/main" id="{28FB5375-F8A8-4FF0-96E9-8F81C1010352}"/>
                  </a:ext>
                </a:extLst>
              </p:cNvPr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9" name="二等辺三角形 108">
                <a:extLst>
                  <a:ext uri="{FF2B5EF4-FFF2-40B4-BE49-F238E27FC236}">
                    <a16:creationId xmlns:a16="http://schemas.microsoft.com/office/drawing/2014/main" id="{54E5E787-1594-4029-8F6B-F3913DE7CBE1}"/>
                  </a:ext>
                </a:extLst>
              </p:cNvPr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10" name="二等辺三角形 109">
                <a:extLst>
                  <a:ext uri="{FF2B5EF4-FFF2-40B4-BE49-F238E27FC236}">
                    <a16:creationId xmlns:a16="http://schemas.microsoft.com/office/drawing/2014/main" id="{F9BC5810-9D10-432B-B6DB-FA3C03AB4971}"/>
                  </a:ext>
                </a:extLst>
              </p:cNvPr>
              <p:cNvSpPr/>
              <p:nvPr/>
            </p:nvSpPr>
            <p:spPr>
              <a:xfrm rot="9609393">
                <a:off x="1942709" y="4206105"/>
                <a:ext cx="1529416" cy="1069109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97" name="グループ化 96">
              <a:extLst>
                <a:ext uri="{FF2B5EF4-FFF2-40B4-BE49-F238E27FC236}">
                  <a16:creationId xmlns:a16="http://schemas.microsoft.com/office/drawing/2014/main" id="{FD9F0002-662E-44B4-AFFF-77BDA49177C3}"/>
                </a:ext>
              </a:extLst>
            </p:cNvPr>
            <p:cNvGrpSpPr/>
            <p:nvPr/>
          </p:nvGrpSpPr>
          <p:grpSpPr>
            <a:xfrm rot="10800000">
              <a:off x="529796" y="3299036"/>
              <a:ext cx="2365555" cy="2074125"/>
              <a:chOff x="1106569" y="3201088"/>
              <a:chExt cx="2365555" cy="2074125"/>
            </a:xfrm>
          </p:grpSpPr>
          <p:sp>
            <p:nvSpPr>
              <p:cNvPr id="105" name="二等辺三角形 104">
                <a:extLst>
                  <a:ext uri="{FF2B5EF4-FFF2-40B4-BE49-F238E27FC236}">
                    <a16:creationId xmlns:a16="http://schemas.microsoft.com/office/drawing/2014/main" id="{7DBF518F-DCD8-4866-B2A9-32134F395578}"/>
                  </a:ext>
                </a:extLst>
              </p:cNvPr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6" name="二等辺三角形 105">
                <a:extLst>
                  <a:ext uri="{FF2B5EF4-FFF2-40B4-BE49-F238E27FC236}">
                    <a16:creationId xmlns:a16="http://schemas.microsoft.com/office/drawing/2014/main" id="{06F4216E-E3CC-4F11-988E-FA4C096CE06C}"/>
                  </a:ext>
                </a:extLst>
              </p:cNvPr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7" name="二等辺三角形 106">
                <a:extLst>
                  <a:ext uri="{FF2B5EF4-FFF2-40B4-BE49-F238E27FC236}">
                    <a16:creationId xmlns:a16="http://schemas.microsoft.com/office/drawing/2014/main" id="{C9C7E167-A51B-4033-9A82-0C4B919C85F6}"/>
                  </a:ext>
                </a:extLst>
              </p:cNvPr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98" name="円/楕円 10">
              <a:extLst>
                <a:ext uri="{FF2B5EF4-FFF2-40B4-BE49-F238E27FC236}">
                  <a16:creationId xmlns:a16="http://schemas.microsoft.com/office/drawing/2014/main" id="{AE8E765A-6042-4982-B3B9-2372BAB0E81E}"/>
                </a:ext>
              </a:extLst>
            </p:cNvPr>
            <p:cNvSpPr/>
            <p:nvPr/>
          </p:nvSpPr>
          <p:spPr>
            <a:xfrm>
              <a:off x="1287552" y="314533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9" name="円/楕円 11">
              <a:extLst>
                <a:ext uri="{FF2B5EF4-FFF2-40B4-BE49-F238E27FC236}">
                  <a16:creationId xmlns:a16="http://schemas.microsoft.com/office/drawing/2014/main" id="{99EF4CDB-A790-4FC9-B446-435B42E209B3}"/>
                </a:ext>
              </a:extLst>
            </p:cNvPr>
            <p:cNvSpPr/>
            <p:nvPr/>
          </p:nvSpPr>
          <p:spPr>
            <a:xfrm>
              <a:off x="2709986" y="265635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0" name="円/楕円 12">
              <a:extLst>
                <a:ext uri="{FF2B5EF4-FFF2-40B4-BE49-F238E27FC236}">
                  <a16:creationId xmlns:a16="http://schemas.microsoft.com/office/drawing/2014/main" id="{6BE96271-E9A9-43A1-A1DA-67EE74AEFC92}"/>
                </a:ext>
              </a:extLst>
            </p:cNvPr>
            <p:cNvSpPr/>
            <p:nvPr/>
          </p:nvSpPr>
          <p:spPr>
            <a:xfrm>
              <a:off x="2125130" y="3993743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1" name="円/楕円 13">
              <a:extLst>
                <a:ext uri="{FF2B5EF4-FFF2-40B4-BE49-F238E27FC236}">
                  <a16:creationId xmlns:a16="http://schemas.microsoft.com/office/drawing/2014/main" id="{CF08833E-FCAD-4218-9C96-8BFDD4745C7B}"/>
                </a:ext>
              </a:extLst>
            </p:cNvPr>
            <p:cNvSpPr/>
            <p:nvPr/>
          </p:nvSpPr>
          <p:spPr>
            <a:xfrm>
              <a:off x="703929" y="4503884"/>
              <a:ext cx="133326" cy="13332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2" name="円/楕円 14">
              <a:extLst>
                <a:ext uri="{FF2B5EF4-FFF2-40B4-BE49-F238E27FC236}">
                  <a16:creationId xmlns:a16="http://schemas.microsoft.com/office/drawing/2014/main" id="{CD87BA15-3AF7-4445-90B0-A707B970E7DA}"/>
                </a:ext>
              </a:extLst>
            </p:cNvPr>
            <p:cNvSpPr/>
            <p:nvPr/>
          </p:nvSpPr>
          <p:spPr>
            <a:xfrm>
              <a:off x="1523644" y="531657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3" name="円/楕円 15">
              <a:extLst>
                <a:ext uri="{FF2B5EF4-FFF2-40B4-BE49-F238E27FC236}">
                  <a16:creationId xmlns:a16="http://schemas.microsoft.com/office/drawing/2014/main" id="{1114B39F-23AB-46DA-BD27-8E4386EAEFE0}"/>
                </a:ext>
              </a:extLst>
            </p:cNvPr>
            <p:cNvSpPr/>
            <p:nvPr/>
          </p:nvSpPr>
          <p:spPr>
            <a:xfrm>
              <a:off x="2944551" y="483860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4" name="円/楕円 16">
              <a:extLst>
                <a:ext uri="{FF2B5EF4-FFF2-40B4-BE49-F238E27FC236}">
                  <a16:creationId xmlns:a16="http://schemas.microsoft.com/office/drawing/2014/main" id="{92966A69-D72B-43E3-82DD-06112C4FDA67}"/>
                </a:ext>
              </a:extLst>
            </p:cNvPr>
            <p:cNvSpPr/>
            <p:nvPr/>
          </p:nvSpPr>
          <p:spPr>
            <a:xfrm>
              <a:off x="3547566" y="3483233"/>
              <a:ext cx="133324" cy="13332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grpSp>
        <p:nvGrpSpPr>
          <p:cNvPr id="111" name="グループ化 110">
            <a:extLst>
              <a:ext uri="{FF2B5EF4-FFF2-40B4-BE49-F238E27FC236}">
                <a16:creationId xmlns:a16="http://schemas.microsoft.com/office/drawing/2014/main" id="{63A536B8-E562-469E-890A-7EC77BA77A62}"/>
              </a:ext>
            </a:extLst>
          </p:cNvPr>
          <p:cNvGrpSpPr/>
          <p:nvPr/>
        </p:nvGrpSpPr>
        <p:grpSpPr>
          <a:xfrm>
            <a:off x="3572042" y="4495565"/>
            <a:ext cx="1988801" cy="1668657"/>
            <a:chOff x="4860075" y="1560327"/>
            <a:chExt cx="3329507" cy="2793546"/>
          </a:xfrm>
        </p:grpSpPr>
        <p:sp>
          <p:nvSpPr>
            <p:cNvPr id="112" name="二等辺三角形 111">
              <a:extLst>
                <a:ext uri="{FF2B5EF4-FFF2-40B4-BE49-F238E27FC236}">
                  <a16:creationId xmlns:a16="http://schemas.microsoft.com/office/drawing/2014/main" id="{6B87FF46-4FD9-4D40-AACB-757605A67160}"/>
                </a:ext>
              </a:extLst>
            </p:cNvPr>
            <p:cNvSpPr/>
            <p:nvPr/>
          </p:nvSpPr>
          <p:spPr>
            <a:xfrm rot="13532799">
              <a:off x="5295916" y="2480967"/>
              <a:ext cx="1216226" cy="600952"/>
            </a:xfrm>
            <a:prstGeom prst="triangle">
              <a:avLst>
                <a:gd name="adj" fmla="val 52895"/>
              </a:avLst>
            </a:prstGeom>
            <a:solidFill>
              <a:srgbClr val="FF9900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3" name="二等辺三角形 112">
              <a:extLst>
                <a:ext uri="{FF2B5EF4-FFF2-40B4-BE49-F238E27FC236}">
                  <a16:creationId xmlns:a16="http://schemas.microsoft.com/office/drawing/2014/main" id="{B73A4617-AA45-4178-BEFC-16B5087F573B}"/>
                </a:ext>
              </a:extLst>
            </p:cNvPr>
            <p:cNvSpPr/>
            <p:nvPr/>
          </p:nvSpPr>
          <p:spPr>
            <a:xfrm rot="2732799">
              <a:off x="5702498" y="2039122"/>
              <a:ext cx="1216226" cy="600952"/>
            </a:xfrm>
            <a:prstGeom prst="triangle">
              <a:avLst>
                <a:gd name="adj" fmla="val 57584"/>
              </a:avLst>
            </a:prstGeom>
            <a:solidFill>
              <a:srgbClr val="FF9900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114" name="グループ化 113">
              <a:extLst>
                <a:ext uri="{FF2B5EF4-FFF2-40B4-BE49-F238E27FC236}">
                  <a16:creationId xmlns:a16="http://schemas.microsoft.com/office/drawing/2014/main" id="{B098E77D-259A-4DC5-8AA3-984C14FCB5AB}"/>
                </a:ext>
              </a:extLst>
            </p:cNvPr>
            <p:cNvGrpSpPr/>
            <p:nvPr/>
          </p:nvGrpSpPr>
          <p:grpSpPr>
            <a:xfrm>
              <a:off x="5824027" y="1676691"/>
              <a:ext cx="2365555" cy="2074125"/>
              <a:chOff x="1106569" y="3201088"/>
              <a:chExt cx="2365555" cy="2074125"/>
            </a:xfrm>
          </p:grpSpPr>
          <p:sp>
            <p:nvSpPr>
              <p:cNvPr id="126" name="二等辺三角形 125">
                <a:extLst>
                  <a:ext uri="{FF2B5EF4-FFF2-40B4-BE49-F238E27FC236}">
                    <a16:creationId xmlns:a16="http://schemas.microsoft.com/office/drawing/2014/main" id="{16D80470-BBCA-4CB9-9DE6-188AA3A2B91A}"/>
                  </a:ext>
                </a:extLst>
              </p:cNvPr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27" name="二等辺三角形 126">
                <a:extLst>
                  <a:ext uri="{FF2B5EF4-FFF2-40B4-BE49-F238E27FC236}">
                    <a16:creationId xmlns:a16="http://schemas.microsoft.com/office/drawing/2014/main" id="{D9880BFB-103E-476C-9D44-8FDC35074ADD}"/>
                  </a:ext>
                </a:extLst>
              </p:cNvPr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28" name="二等辺三角形 127">
                <a:extLst>
                  <a:ext uri="{FF2B5EF4-FFF2-40B4-BE49-F238E27FC236}">
                    <a16:creationId xmlns:a16="http://schemas.microsoft.com/office/drawing/2014/main" id="{5BF1A824-65F1-46D3-9DFA-75177284942E}"/>
                  </a:ext>
                </a:extLst>
              </p:cNvPr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115" name="グループ化 114">
              <a:extLst>
                <a:ext uri="{FF2B5EF4-FFF2-40B4-BE49-F238E27FC236}">
                  <a16:creationId xmlns:a16="http://schemas.microsoft.com/office/drawing/2014/main" id="{02122EF6-ABCE-45C6-83C3-6A2264131ED6}"/>
                </a:ext>
              </a:extLst>
            </p:cNvPr>
            <p:cNvGrpSpPr/>
            <p:nvPr/>
          </p:nvGrpSpPr>
          <p:grpSpPr>
            <a:xfrm rot="10800000">
              <a:off x="4860075" y="2203007"/>
              <a:ext cx="2365555" cy="2074125"/>
              <a:chOff x="1106569" y="3201088"/>
              <a:chExt cx="2365555" cy="2074125"/>
            </a:xfrm>
          </p:grpSpPr>
          <p:sp>
            <p:nvSpPr>
              <p:cNvPr id="123" name="二等辺三角形 122">
                <a:extLst>
                  <a:ext uri="{FF2B5EF4-FFF2-40B4-BE49-F238E27FC236}">
                    <a16:creationId xmlns:a16="http://schemas.microsoft.com/office/drawing/2014/main" id="{7C9C7536-B3F3-46B0-A424-AD07DBBEAC25}"/>
                  </a:ext>
                </a:extLst>
              </p:cNvPr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24" name="二等辺三角形 123">
                <a:extLst>
                  <a:ext uri="{FF2B5EF4-FFF2-40B4-BE49-F238E27FC236}">
                    <a16:creationId xmlns:a16="http://schemas.microsoft.com/office/drawing/2014/main" id="{93746A66-0829-4F38-86AF-0A1462EAE31B}"/>
                  </a:ext>
                </a:extLst>
              </p:cNvPr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25" name="二等辺三角形 124">
                <a:extLst>
                  <a:ext uri="{FF2B5EF4-FFF2-40B4-BE49-F238E27FC236}">
                    <a16:creationId xmlns:a16="http://schemas.microsoft.com/office/drawing/2014/main" id="{2277265C-A556-4AE2-BCB5-F782BDCF6D63}"/>
                  </a:ext>
                </a:extLst>
              </p:cNvPr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116" name="円/楕円 34">
              <a:extLst>
                <a:ext uri="{FF2B5EF4-FFF2-40B4-BE49-F238E27FC236}">
                  <a16:creationId xmlns:a16="http://schemas.microsoft.com/office/drawing/2014/main" id="{DFB23F46-F6FF-45C4-81B6-A4FB8BA678D6}"/>
                </a:ext>
              </a:extLst>
            </p:cNvPr>
            <p:cNvSpPr/>
            <p:nvPr/>
          </p:nvSpPr>
          <p:spPr>
            <a:xfrm>
              <a:off x="5617831" y="204930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7" name="円/楕円 35">
              <a:extLst>
                <a:ext uri="{FF2B5EF4-FFF2-40B4-BE49-F238E27FC236}">
                  <a16:creationId xmlns:a16="http://schemas.microsoft.com/office/drawing/2014/main" id="{F6D4F30E-F64D-4546-877E-A2D7B111971A}"/>
                </a:ext>
              </a:extLst>
            </p:cNvPr>
            <p:cNvSpPr/>
            <p:nvPr/>
          </p:nvSpPr>
          <p:spPr>
            <a:xfrm>
              <a:off x="7040265" y="156032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8" name="円/楕円 36">
              <a:extLst>
                <a:ext uri="{FF2B5EF4-FFF2-40B4-BE49-F238E27FC236}">
                  <a16:creationId xmlns:a16="http://schemas.microsoft.com/office/drawing/2014/main" id="{07015276-9CF5-4213-8A1F-7AB7A94D246D}"/>
                </a:ext>
              </a:extLst>
            </p:cNvPr>
            <p:cNvSpPr/>
            <p:nvPr/>
          </p:nvSpPr>
          <p:spPr>
            <a:xfrm>
              <a:off x="6455409" y="2897714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9" name="円/楕円 37">
              <a:extLst>
                <a:ext uri="{FF2B5EF4-FFF2-40B4-BE49-F238E27FC236}">
                  <a16:creationId xmlns:a16="http://schemas.microsoft.com/office/drawing/2014/main" id="{F7E31B85-30E1-4B62-B642-CFADD18DE1F5}"/>
                </a:ext>
              </a:extLst>
            </p:cNvPr>
            <p:cNvSpPr/>
            <p:nvPr/>
          </p:nvSpPr>
          <p:spPr>
            <a:xfrm>
              <a:off x="5017008" y="342505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20" name="円/楕円 38">
              <a:extLst>
                <a:ext uri="{FF2B5EF4-FFF2-40B4-BE49-F238E27FC236}">
                  <a16:creationId xmlns:a16="http://schemas.microsoft.com/office/drawing/2014/main" id="{53373F98-6F53-46EA-AD65-CD6428008171}"/>
                </a:ext>
              </a:extLst>
            </p:cNvPr>
            <p:cNvSpPr/>
            <p:nvPr/>
          </p:nvSpPr>
          <p:spPr>
            <a:xfrm>
              <a:off x="5853923" y="4220548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21" name="円/楕円 39">
              <a:extLst>
                <a:ext uri="{FF2B5EF4-FFF2-40B4-BE49-F238E27FC236}">
                  <a16:creationId xmlns:a16="http://schemas.microsoft.com/office/drawing/2014/main" id="{2E6017F6-F118-48F0-A05E-B4D1B93518A9}"/>
                </a:ext>
              </a:extLst>
            </p:cNvPr>
            <p:cNvSpPr/>
            <p:nvPr/>
          </p:nvSpPr>
          <p:spPr>
            <a:xfrm>
              <a:off x="7274830" y="3742578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22" name="円/楕円 40">
              <a:extLst>
                <a:ext uri="{FF2B5EF4-FFF2-40B4-BE49-F238E27FC236}">
                  <a16:creationId xmlns:a16="http://schemas.microsoft.com/office/drawing/2014/main" id="{131AF2D3-74F1-4827-A49B-F98FBBCFA1BC}"/>
                </a:ext>
              </a:extLst>
            </p:cNvPr>
            <p:cNvSpPr/>
            <p:nvPr/>
          </p:nvSpPr>
          <p:spPr>
            <a:xfrm>
              <a:off x="7877844" y="2387203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sp>
        <p:nvSpPr>
          <p:cNvPr id="138" name="テキスト ボックス 137">
            <a:extLst>
              <a:ext uri="{FF2B5EF4-FFF2-40B4-BE49-F238E27FC236}">
                <a16:creationId xmlns:a16="http://schemas.microsoft.com/office/drawing/2014/main" id="{701C1D34-FA52-45E0-9CF7-91E28D24097F}"/>
              </a:ext>
            </a:extLst>
          </p:cNvPr>
          <p:cNvSpPr txBox="1"/>
          <p:nvPr/>
        </p:nvSpPr>
        <p:spPr>
          <a:xfrm>
            <a:off x="666236" y="3899899"/>
            <a:ext cx="2165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u="sng" dirty="0"/>
              <a:t>Standard FEM</a:t>
            </a:r>
            <a:endParaRPr kumimoji="1" lang="ja-JP" altLang="en-US" sz="2400" u="sng" dirty="0"/>
          </a:p>
        </p:txBody>
      </p:sp>
      <p:sp>
        <p:nvSpPr>
          <p:cNvPr id="139" name="テキスト ボックス 138">
            <a:extLst>
              <a:ext uri="{FF2B5EF4-FFF2-40B4-BE49-F238E27FC236}">
                <a16:creationId xmlns:a16="http://schemas.microsoft.com/office/drawing/2014/main" id="{904C9593-1D14-4233-B883-7E8616347D91}"/>
              </a:ext>
            </a:extLst>
          </p:cNvPr>
          <p:cNvSpPr txBox="1"/>
          <p:nvPr/>
        </p:nvSpPr>
        <p:spPr>
          <a:xfrm>
            <a:off x="3099003" y="3717032"/>
            <a:ext cx="2961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u="sng" dirty="0"/>
              <a:t>Edge-based S-FEM</a:t>
            </a:r>
            <a:br>
              <a:rPr lang="en-US" altLang="ja-JP" sz="2400" u="sng" dirty="0"/>
            </a:br>
            <a:r>
              <a:rPr lang="en-US" altLang="ja-JP" sz="2400" u="sng" dirty="0"/>
              <a:t>(ES-FEM)</a:t>
            </a:r>
            <a:endParaRPr kumimoji="1" lang="ja-JP" altLang="en-US" sz="2400" u="sng" dirty="0"/>
          </a:p>
        </p:txBody>
      </p:sp>
      <p:sp>
        <p:nvSpPr>
          <p:cNvPr id="141" name="テキスト ボックス 140">
            <a:extLst>
              <a:ext uri="{FF2B5EF4-FFF2-40B4-BE49-F238E27FC236}">
                <a16:creationId xmlns:a16="http://schemas.microsoft.com/office/drawing/2014/main" id="{F2A9F759-84C8-41BD-A946-657430EC4146}"/>
              </a:ext>
            </a:extLst>
          </p:cNvPr>
          <p:cNvSpPr txBox="1"/>
          <p:nvPr/>
        </p:nvSpPr>
        <p:spPr>
          <a:xfrm>
            <a:off x="6033788" y="3722341"/>
            <a:ext cx="2961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u="sng" dirty="0"/>
              <a:t>Node-based S-FEM</a:t>
            </a:r>
            <a:br>
              <a:rPr lang="en-US" altLang="ja-JP" sz="2400" u="sng" dirty="0"/>
            </a:br>
            <a:r>
              <a:rPr lang="en-US" altLang="ja-JP" sz="2400" u="sng" dirty="0"/>
              <a:t>(NS-FEM)</a:t>
            </a:r>
            <a:endParaRPr kumimoji="1" lang="ja-JP" altLang="en-US" sz="2400" u="sng" dirty="0"/>
          </a:p>
        </p:txBody>
      </p:sp>
    </p:spTree>
    <p:extLst>
      <p:ext uri="{BB962C8B-B14F-4D97-AF65-F5344CB8AC3E}">
        <p14:creationId xmlns:p14="http://schemas.microsoft.com/office/powerpoint/2010/main" val="12335829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Impact of </a:t>
            </a:r>
            <a:r>
              <a:rPr lang="en-US" altLang="ja-JP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Rubber</a:t>
            </a:r>
            <a:r>
              <a:rPr lang="en-US" altLang="ja-JP" dirty="0"/>
              <a:t> Bunny</a:t>
            </a:r>
            <a:endParaRPr kumimoji="1" lang="ja-JP" altLang="en-US" dirty="0"/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21A78FB5-39CF-4C79-98A6-1C1C326E78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 of Pressure at Initial Phase</a:t>
            </a: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30</a:t>
            </a:fld>
            <a:endParaRPr lang="ja-JP" altLang="en-US" dirty="0"/>
          </a:p>
        </p:txBody>
      </p:sp>
      <p:sp>
        <p:nvSpPr>
          <p:cNvPr id="12" name="コンテンツ プレースホルダー 2"/>
          <p:cNvSpPr txBox="1">
            <a:spLocks/>
          </p:cNvSpPr>
          <p:nvPr/>
        </p:nvSpPr>
        <p:spPr>
          <a:xfrm>
            <a:off x="250824" y="5234316"/>
            <a:ext cx="8641655" cy="1002996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u"/>
              <a:defRPr kumimoji="1" sz="24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p"/>
              <a:defRPr kumimoji="1" sz="20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kumimoji="1" sz="20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altLang="ja-JP" sz="2800" kern="0" dirty="0">
                <a:latin typeface="+mn-lt"/>
              </a:rPr>
              <a:t>The proposed S-FEM captures the pressure wave </a:t>
            </a:r>
            <a:br>
              <a:rPr lang="en-US" altLang="ja-JP" sz="2800" kern="0" dirty="0">
                <a:latin typeface="+mn-lt"/>
              </a:rPr>
            </a:br>
            <a:r>
              <a:rPr lang="en-US" altLang="ja-JP" sz="2800" kern="0" dirty="0">
                <a:latin typeface="+mn-lt"/>
              </a:rPr>
              <a:t>in a complex body successfully!!</a:t>
            </a:r>
            <a:endParaRPr lang="ja-JP" altLang="en-US" sz="2800" kern="0" dirty="0">
              <a:latin typeface="+mn-lt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657269" y="4523726"/>
            <a:ext cx="3041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000" dirty="0">
                <a:solidFill>
                  <a:srgbClr val="4141FF"/>
                </a:solidFill>
              </a:rPr>
              <a:t>SymF-barES-FEM-T4(1)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863588" y="4523726"/>
            <a:ext cx="309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kumimoji="1" lang="en-US" altLang="ja-JP" sz="2000" dirty="0"/>
              <a:t>ABAQUS/Explicit</a:t>
            </a:r>
            <a:r>
              <a:rPr kumimoji="1" lang="ja-JP" altLang="en-US" sz="2000" dirty="0"/>
              <a:t>　</a:t>
            </a:r>
            <a:r>
              <a:rPr kumimoji="1" lang="en-US" altLang="ja-JP" sz="2000" dirty="0"/>
              <a:t>C3D4</a:t>
            </a:r>
          </a:p>
          <a:p>
            <a:pPr marL="0" indent="0" algn="ctr">
              <a:buNone/>
            </a:pPr>
            <a:r>
              <a:rPr lang="en-US" altLang="ja-JP" sz="2000" dirty="0">
                <a:solidFill>
                  <a:srgbClr val="FF0000"/>
                </a:solidFill>
              </a:rPr>
              <a:t>(Standard T4 element)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0A2F5AB-1A8B-41E6-B96F-15C15ABA6637}"/>
              </a:ext>
            </a:extLst>
          </p:cNvPr>
          <p:cNvSpPr txBox="1"/>
          <p:nvPr/>
        </p:nvSpPr>
        <p:spPr>
          <a:xfrm>
            <a:off x="0" y="0"/>
            <a:ext cx="970385" cy="575809"/>
          </a:xfrm>
          <a:prstGeom prst="rect">
            <a:avLst/>
          </a:prstGeom>
          <a:solidFill>
            <a:srgbClr val="FFC000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/>
              <a:t>Dynamic</a:t>
            </a:r>
            <a:br>
              <a:rPr lang="en-US" altLang="ja-JP" dirty="0"/>
            </a:br>
            <a:r>
              <a:rPr lang="en-US" altLang="ja-JP" dirty="0"/>
              <a:t>Explicit</a:t>
            </a:r>
            <a:endParaRPr kumimoji="1"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81DCBA3A-D65E-4DD7-AA27-B98265AE96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98" y="1163183"/>
            <a:ext cx="3315297" cy="3360543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89F83F3E-A405-4F81-89AB-441D7B7E84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770" y="1163183"/>
            <a:ext cx="3315297" cy="3360543"/>
          </a:xfrm>
          <a:prstGeom prst="rect">
            <a:avLst/>
          </a:prstGeom>
        </p:spPr>
      </p:pic>
      <p:sp>
        <p:nvSpPr>
          <p:cNvPr id="21" name="コンテンツ プレースホルダー 8"/>
          <p:cNvSpPr txBox="1">
            <a:spLocks/>
          </p:cNvSpPr>
          <p:nvPr/>
        </p:nvSpPr>
        <p:spPr bwMode="auto">
          <a:xfrm>
            <a:off x="2447764" y="1791423"/>
            <a:ext cx="2225749" cy="707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charset="0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itchFamily="2" charset="2"/>
              <a:buChar char="u"/>
              <a:defRPr kumimoji="1" sz="2400">
                <a:solidFill>
                  <a:schemeClr val="tx1"/>
                </a:solidFill>
                <a:latin typeface="Arial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p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»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ja-JP" altLang="en-US" sz="2000" b="1" dirty="0">
                <a:solidFill>
                  <a:srgbClr val="FF0000"/>
                </a:solidFill>
                <a:latin typeface="+mn-ea"/>
                <a:cs typeface="メイリオ" panose="020B0604030504040204" pitchFamily="50" charset="-128"/>
              </a:rPr>
              <a:t>✗ </a:t>
            </a:r>
            <a:r>
              <a:rPr lang="en-US" altLang="ja-JP" sz="2000" b="1" dirty="0">
                <a:solidFill>
                  <a:srgbClr val="FF0000"/>
                </a:solidFill>
                <a:latin typeface="+mn-ea"/>
                <a:cs typeface="メイリオ" panose="020B0604030504040204" pitchFamily="50" charset="-128"/>
              </a:rPr>
              <a:t>Pressure</a:t>
            </a:r>
            <a:br>
              <a:rPr lang="en-US" altLang="ja-JP" sz="2000" b="1" dirty="0">
                <a:solidFill>
                  <a:srgbClr val="FF0000"/>
                </a:solidFill>
                <a:latin typeface="+mn-ea"/>
                <a:cs typeface="メイリオ" panose="020B0604030504040204" pitchFamily="50" charset="-128"/>
              </a:rPr>
            </a:br>
            <a:r>
              <a:rPr lang="en-US" altLang="ja-JP" sz="2000" b="1" dirty="0">
                <a:solidFill>
                  <a:srgbClr val="FF0000"/>
                </a:solidFill>
                <a:latin typeface="+mn-ea"/>
                <a:cs typeface="メイリオ" panose="020B0604030504040204" pitchFamily="50" charset="-128"/>
              </a:rPr>
              <a:t>    Checkerboarding</a:t>
            </a:r>
            <a:endParaRPr lang="en-US" altLang="ja-JP" sz="2000" kern="0" dirty="0"/>
          </a:p>
        </p:txBody>
      </p:sp>
      <p:sp>
        <p:nvSpPr>
          <p:cNvPr id="19" name="コンテンツ プレースホルダー 8"/>
          <p:cNvSpPr txBox="1">
            <a:spLocks/>
          </p:cNvSpPr>
          <p:nvPr/>
        </p:nvSpPr>
        <p:spPr bwMode="auto">
          <a:xfrm>
            <a:off x="5940152" y="1961381"/>
            <a:ext cx="2735224" cy="347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charset="0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itchFamily="2" charset="2"/>
              <a:buChar char="u"/>
              <a:defRPr kumimoji="1" sz="2400">
                <a:solidFill>
                  <a:schemeClr val="tx1"/>
                </a:solidFill>
                <a:latin typeface="Arial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p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»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ja-JP" altLang="en-US" sz="2000" b="1" dirty="0">
                <a:solidFill>
                  <a:srgbClr val="4141FF"/>
                </a:solidFill>
                <a:latin typeface="+mn-ea"/>
                <a:cs typeface="メイリオ" panose="020B0604030504040204" pitchFamily="50" charset="-128"/>
              </a:rPr>
              <a:t>✔ </a:t>
            </a:r>
            <a:r>
              <a:rPr lang="en-US" altLang="ja-JP" sz="2000" kern="0" dirty="0">
                <a:solidFill>
                  <a:srgbClr val="4141FF"/>
                </a:solidFill>
              </a:rPr>
              <a:t>Pressure Wave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04" b="75965"/>
          <a:stretch/>
        </p:blipFill>
        <p:spPr>
          <a:xfrm>
            <a:off x="7479126" y="669552"/>
            <a:ext cx="1539113" cy="100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1933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2800" dirty="0"/>
              <a:t>Stretch of </a:t>
            </a:r>
            <a:r>
              <a:rPr lang="en-US" altLang="ja-JP" sz="2800" dirty="0">
                <a:solidFill>
                  <a:srgbClr val="C00000"/>
                </a:solidFill>
              </a:rPr>
              <a:t>Filler-containing Rubber</a:t>
            </a:r>
            <a:br>
              <a:rPr lang="en-US" altLang="ja-JP" sz="2800" dirty="0"/>
            </a:br>
            <a:r>
              <a:rPr lang="en-US" altLang="ja-JP" sz="2800" dirty="0"/>
              <a:t>with </a:t>
            </a:r>
            <a:r>
              <a:rPr lang="en-US" altLang="ja-JP" sz="2800" dirty="0" err="1">
                <a:solidFill>
                  <a:srgbClr val="FF0000"/>
                </a:solidFill>
              </a:rPr>
              <a:t>Remesing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kumimoji="1" lang="en-US" altLang="ja-JP" sz="1600" b="0" dirty="0"/>
              </a:p>
              <a:p>
                <a:r>
                  <a:rPr kumimoji="1" lang="en-US" altLang="ja-JP" sz="2400" b="0" dirty="0"/>
                  <a:t>Several hard circular fillers are distributed in a square soft matrix rubber (neo-</a:t>
                </a:r>
                <a:r>
                  <a:rPr kumimoji="1" lang="en-US" altLang="ja-JP" sz="2400" b="0" dirty="0" err="1"/>
                  <a:t>Hookean</a:t>
                </a:r>
                <a:r>
                  <a:rPr lang="en-US" altLang="ja-JP" sz="2400" dirty="0"/>
                  <a:t> </a:t>
                </a:r>
                <a:r>
                  <a:rPr lang="en-US" altLang="ja-JP" sz="2400" dirty="0" err="1"/>
                  <a:t>hyperelastic</a:t>
                </a:r>
                <a:r>
                  <a:rPr lang="en-US" altLang="ja-JP" sz="2400" dirty="0"/>
                  <a:t> with</a:t>
                </a:r>
                <a:r>
                  <a:rPr kumimoji="1" lang="en-US" altLang="ja-JP" sz="2400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=0.49</m:t>
                    </m:r>
                  </m:oMath>
                </a14:m>
                <a:r>
                  <a:rPr kumimoji="1" lang="en-US" altLang="ja-JP" sz="2400" b="0" dirty="0"/>
                  <a:t>).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</m:oMath>
                </a14:m>
                <a:r>
                  <a:rPr lang="en-US" altLang="ja-JP" sz="2400" dirty="0"/>
                  <a:t> of the filler is </a:t>
                </a:r>
                <a:r>
                  <a:rPr lang="en-US" altLang="ja-JP" sz="2400" dirty="0">
                    <a:solidFill>
                      <a:srgbClr val="C00000"/>
                    </a:solidFill>
                  </a:rPr>
                  <a:t>100 times larger </a:t>
                </a:r>
                <a:r>
                  <a:rPr lang="en-US" altLang="ja-JP" sz="2400" dirty="0"/>
                  <a:t>than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of the matrix.</a:t>
                </a:r>
                <a:endParaRPr kumimoji="1" lang="en-US" altLang="ja-JP" sz="2400" dirty="0"/>
              </a:p>
              <a:p>
                <a:r>
                  <a:rPr kumimoji="1" lang="en-US" altLang="ja-JP" sz="2400" dirty="0"/>
                  <a:t>Left side is constrained and right side is displaced.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197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31</a:t>
            </a:fld>
            <a:endParaRPr lang="ja-JP" altLang="en-US" dirty="0"/>
          </a:p>
        </p:txBody>
      </p:sp>
      <p:pic>
        <p:nvPicPr>
          <p:cNvPr id="5" name="ah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932" t="6346" r="3932" b="6346"/>
          <a:stretch/>
        </p:blipFill>
        <p:spPr>
          <a:xfrm rot="10800000">
            <a:off x="35496" y="2596381"/>
            <a:ext cx="9039321" cy="3244886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11967" y="5920857"/>
            <a:ext cx="8906221" cy="461665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/>
              <a:t>Valid Mises stress dist. is obtained after many time </a:t>
            </a:r>
            <a:r>
              <a:rPr kumimoji="1" lang="en-US" altLang="ja-JP" sz="2400" dirty="0" err="1"/>
              <a:t>remeshings</a:t>
            </a:r>
            <a:r>
              <a:rPr kumimoji="1" lang="en-US" altLang="ja-JP" sz="2400" dirty="0"/>
              <a:t>.</a:t>
            </a:r>
            <a:endParaRPr kumimoji="1" lang="ja-JP" altLang="en-US" sz="2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rgbClr val="00CC88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/>
              <a:t>Static</a:t>
            </a:r>
            <a:br>
              <a:rPr lang="en-US" altLang="ja-JP" dirty="0"/>
            </a:br>
            <a:r>
              <a:rPr lang="en-US" altLang="ja-JP" dirty="0"/>
              <a:t>Implicit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8085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32</a:t>
            </a:fld>
            <a:endParaRPr lang="ja-JP" altLang="en-US" dirty="0"/>
          </a:p>
        </p:txBody>
      </p:sp>
      <p:pic>
        <p:nvPicPr>
          <p:cNvPr id="6" name="shear_neck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307" r="3218"/>
          <a:stretch>
            <a:fillRect/>
          </a:stretch>
        </p:blipFill>
        <p:spPr>
          <a:xfrm>
            <a:off x="2807804" y="738922"/>
            <a:ext cx="6300700" cy="5642405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58329" y="4867996"/>
            <a:ext cx="2556284" cy="1477328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sz="2400" dirty="0"/>
              <a:t>Valid plastic strain dist. is obtained after many time </a:t>
            </a:r>
            <a:r>
              <a:rPr lang="en-US" altLang="ja-JP" sz="2400" dirty="0" err="1"/>
              <a:t>remeshings</a:t>
            </a:r>
            <a:r>
              <a:rPr lang="en-US" altLang="ja-JP" sz="2400" dirty="0"/>
              <a:t>.</a:t>
            </a:r>
            <a:endParaRPr kumimoji="1" lang="ja-JP" altLang="en-US" sz="24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-3117" y="671208"/>
            <a:ext cx="267917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kumimoji="1" lang="en-US" altLang="ja-JP" sz="2400" dirty="0" err="1"/>
              <a:t>Aluminium</a:t>
            </a:r>
            <a:br>
              <a:rPr kumimoji="1" lang="en-US" altLang="ja-JP" sz="2400" dirty="0"/>
            </a:br>
            <a:r>
              <a:rPr kumimoji="1" lang="en-US" altLang="ja-JP" sz="2400" dirty="0"/>
              <a:t>cylinder subjected to</a:t>
            </a:r>
            <a:br>
              <a:rPr kumimoji="1" lang="en-US" altLang="ja-JP" sz="2400" dirty="0"/>
            </a:br>
            <a:r>
              <a:rPr kumimoji="1" lang="en-US" altLang="ja-JP" sz="2400" dirty="0"/>
              <a:t>enforced disp..</a:t>
            </a:r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ja-JP" sz="2400" dirty="0"/>
              <a:t>Pure shear at</a:t>
            </a:r>
            <a:br>
              <a:rPr lang="en-US" altLang="ja-JP" sz="2400" dirty="0"/>
            </a:br>
            <a:r>
              <a:rPr lang="en-US" altLang="ja-JP" sz="2400" dirty="0"/>
              <a:t>the initial stage, but stretch dominates at</a:t>
            </a:r>
            <a:br>
              <a:rPr lang="en-US" altLang="ja-JP" sz="2400" dirty="0"/>
            </a:br>
            <a:r>
              <a:rPr lang="en-US" altLang="ja-JP" sz="2400" dirty="0"/>
              <a:t>the later stage.</a:t>
            </a:r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ja-JP" sz="2400" dirty="0"/>
              <a:t>Necking occurs in the end.</a:t>
            </a:r>
            <a:endParaRPr kumimoji="1" lang="ja-JP" altLang="en-US" sz="2400" dirty="0"/>
          </a:p>
        </p:txBody>
      </p:sp>
      <p:sp>
        <p:nvSpPr>
          <p:cNvPr id="10" name="正方形/長方形 9"/>
          <p:cNvSpPr/>
          <p:nvPr/>
        </p:nvSpPr>
        <p:spPr>
          <a:xfrm>
            <a:off x="5807172" y="3284984"/>
            <a:ext cx="2082621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altLang="ja-JP" dirty="0"/>
              <a:t>Final stretch at the</a:t>
            </a:r>
            <a:br>
              <a:rPr lang="en-US" altLang="ja-JP" dirty="0"/>
            </a:br>
            <a:r>
              <a:rPr lang="en-US" altLang="ja-JP" dirty="0"/>
              <a:t>neck is more than </a:t>
            </a:r>
            <a:br>
              <a:rPr lang="en-US" altLang="ja-JP" dirty="0"/>
            </a:br>
            <a:r>
              <a:rPr lang="en-US" altLang="ja-JP" dirty="0"/>
              <a:t>7000%.</a:t>
            </a:r>
            <a:endParaRPr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rgbClr val="00CC88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/>
              <a:t>Static</a:t>
            </a:r>
            <a:br>
              <a:rPr lang="en-US" altLang="ja-JP" dirty="0"/>
            </a:br>
            <a:r>
              <a:rPr lang="en-US" altLang="ja-JP" dirty="0"/>
              <a:t>Implicit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2800" dirty="0"/>
              <a:t>Shear-tensioning of </a:t>
            </a:r>
            <a:r>
              <a:rPr lang="en-US" altLang="ja-JP" sz="2800" dirty="0" err="1">
                <a:solidFill>
                  <a:srgbClr val="C00000"/>
                </a:solidFill>
              </a:rPr>
              <a:t>Elasto</a:t>
            </a:r>
            <a:r>
              <a:rPr lang="en-US" altLang="ja-JP" sz="2800" dirty="0">
                <a:solidFill>
                  <a:srgbClr val="C00000"/>
                </a:solidFill>
              </a:rPr>
              <a:t>-plastic</a:t>
            </a:r>
            <a:r>
              <a:rPr lang="en-US" altLang="ja-JP" sz="2800" dirty="0"/>
              <a:t> cylinder</a:t>
            </a:r>
            <a:br>
              <a:rPr lang="en-US" altLang="ja-JP" sz="2800" dirty="0"/>
            </a:br>
            <a:r>
              <a:rPr lang="en-US" altLang="ja-JP" sz="2800" dirty="0"/>
              <a:t>with </a:t>
            </a:r>
            <a:r>
              <a:rPr lang="en-US" altLang="ja-JP" sz="2800" dirty="0" err="1">
                <a:solidFill>
                  <a:srgbClr val="FF0000"/>
                </a:solidFill>
              </a:rPr>
              <a:t>Remeshing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20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3600" dirty="0"/>
              <a:t>Characteristics of F-barES-FEM-T4</a:t>
            </a:r>
            <a:br>
              <a:rPr lang="en-US" altLang="ja-JP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kumimoji="1" lang="ja-JP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Clr>
                    <a:srgbClr val="4141FF"/>
                  </a:buClr>
                  <a:buFont typeface="Wingdings" panose="05000000000000000000" pitchFamily="2" charset="2"/>
                  <a:buChar char="ü"/>
                </a:pPr>
                <a:r>
                  <a:rPr lang="en-US" altLang="ja-JP" sz="2800" dirty="0">
                    <a:sym typeface="Wingdings" panose="05000000000000000000" pitchFamily="2" charset="2"/>
                  </a:rPr>
                  <a:t>No increase in DOF.</a:t>
                </a:r>
                <a:br>
                  <a:rPr lang="en-US" altLang="ja-JP" sz="2800" dirty="0">
                    <a:sym typeface="Wingdings" panose="05000000000000000000" pitchFamily="2" charset="2"/>
                  </a:rPr>
                </a:br>
                <a:r>
                  <a:rPr lang="en-US" altLang="ja-JP" sz="2800" dirty="0">
                    <a:sym typeface="Wingdings" panose="05000000000000000000" pitchFamily="2" charset="2"/>
                  </a:rPr>
                  <a:t>(No Lagrange multiplier.  No static condensation.)</a:t>
                </a:r>
              </a:p>
              <a:p>
                <a:pPr>
                  <a:buClr>
                    <a:srgbClr val="4141FF"/>
                  </a:buClr>
                  <a:buFont typeface="Wingdings" panose="05000000000000000000" pitchFamily="2" charset="2"/>
                  <a:buChar char="ü"/>
                </a:pPr>
                <a:r>
                  <a:rPr lang="en-US" altLang="ja-JP" sz="2800" dirty="0"/>
                  <a:t>Locking- &amp; checkerboarding-free with T4 mesh.</a:t>
                </a:r>
                <a:br>
                  <a:rPr lang="en-US" altLang="ja-JP" sz="2800" dirty="0"/>
                </a:br>
                <a:endParaRPr lang="en-US" altLang="ja-JP" sz="2800" dirty="0">
                  <a:sym typeface="Wingdings" panose="05000000000000000000" pitchFamily="2" charset="2"/>
                </a:endParaRPr>
              </a:p>
              <a:p>
                <a:pPr marL="0" indent="0">
                  <a:buNone/>
                </a:pPr>
                <a:r>
                  <a:rPr lang="en-US" altLang="ja-JP" sz="2800" b="1" dirty="0">
                    <a:solidFill>
                      <a:srgbClr val="FF0000"/>
                    </a:solidFill>
                  </a:rPr>
                  <a:t>✗ </a:t>
                </a:r>
                <a:r>
                  <a:rPr lang="en-US" altLang="ja-JP" sz="2800" dirty="0"/>
                  <a:t>Higher costs in memory and CPU time </a:t>
                </a:r>
                <a:br>
                  <a:rPr lang="en-US" altLang="ja-JP" sz="2800" dirty="0"/>
                </a:br>
                <a:r>
                  <a:rPr lang="en-US" altLang="ja-JP" sz="2800" dirty="0"/>
                  <a:t>    due to wider bandwidth of </a:t>
                </a:r>
                <a14:m>
                  <m:oMath xmlns:m="http://schemas.openxmlformats.org/officeDocument/2006/math"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altLang="ja-JP" sz="2800" dirty="0"/>
                  <a:t>.</a:t>
                </a:r>
              </a:p>
              <a:p>
                <a:pPr marL="0" indent="0" algn="ctr">
                  <a:buNone/>
                </a:pPr>
                <a:r>
                  <a:rPr lang="en-US" altLang="ja-JP" sz="2000" dirty="0"/>
                  <a:t>In case of standard unstructured T4 meshes:</a:t>
                </a:r>
                <a:br>
                  <a:rPr lang="en-US" altLang="ja-JP" sz="2000" dirty="0"/>
                </a:br>
                <a:br>
                  <a:rPr lang="en-US" altLang="ja-JP" sz="2000" dirty="0"/>
                </a:br>
                <a:br>
                  <a:rPr lang="en-US" altLang="ja-JP" sz="2000" dirty="0"/>
                </a:br>
                <a:br>
                  <a:rPr lang="en-US" altLang="ja-JP" sz="2000" dirty="0"/>
                </a:br>
                <a:br>
                  <a:rPr lang="en-US" altLang="ja-JP" sz="2000" dirty="0"/>
                </a:br>
                <a:endParaRPr kumimoji="1" lang="ja-JP" altLang="en-US" sz="20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468" t="-190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33</a:t>
            </a:fld>
            <a:endParaRPr lang="ja-JP" altLang="en-US" dirty="0"/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729503"/>
              </p:ext>
            </p:extLst>
          </p:nvPr>
        </p:nvGraphicFramePr>
        <p:xfrm>
          <a:off x="978384" y="3694152"/>
          <a:ext cx="7176120" cy="14630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006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34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2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Method 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Approx. Bandwidth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Approx.</a:t>
                      </a:r>
                      <a:r>
                        <a:rPr kumimoji="1" lang="en-US" altLang="ja-JP" baseline="0" dirty="0"/>
                        <a:t> </a:t>
                      </a:r>
                      <a:r>
                        <a:rPr kumimoji="1" lang="en-US" altLang="ja-JP" dirty="0"/>
                        <a:t>Ratio</a:t>
                      </a:r>
                      <a:endParaRPr kumimoji="1" lang="ja-JP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Standard FEM-T4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40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800" dirty="0"/>
                        <a:t>F-barES-FEM-T4(1)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390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x10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800" dirty="0"/>
                        <a:t>F-barES-FEM-T4(2)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860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x20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077B5A31-215B-48CA-81A5-C04B673BE3E6}"/>
              </a:ext>
            </a:extLst>
          </p:cNvPr>
          <p:cNvSpPr/>
          <p:nvPr/>
        </p:nvSpPr>
        <p:spPr>
          <a:xfrm>
            <a:off x="1315334" y="5274224"/>
            <a:ext cx="6502220" cy="836736"/>
          </a:xfrm>
          <a:prstGeom prst="roundRect">
            <a:avLst>
              <a:gd name="adj" fmla="val 30875"/>
            </a:avLst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/>
              <a:t>Another approach should be addressed</a:t>
            </a:r>
            <a:br>
              <a:rPr kumimoji="1" lang="en-US" altLang="ja-JP" sz="2400" dirty="0"/>
            </a:br>
            <a:r>
              <a:rPr kumimoji="1" lang="en-US" altLang="ja-JP" sz="2400" dirty="0"/>
              <a:t>for full industrial applications.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4286878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D39318B-A4D3-4CE3-8FA4-BCAACF533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Concept of SelectiveCS-FEM-T10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E8E4329-E0D1-48AC-B042-70D0331A29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altLang="ja-JP" sz="2800" dirty="0"/>
              <a:t>Our new another approach using T10 mesh.</a:t>
            </a:r>
          </a:p>
          <a:p>
            <a:pPr algn="just"/>
            <a:r>
              <a:rPr lang="en-US" altLang="ja-JP" sz="2800" dirty="0"/>
              <a:t>Same memory &amp; CPU costs as the T10 elements.</a:t>
            </a:r>
          </a:p>
          <a:p>
            <a:pPr algn="just"/>
            <a:r>
              <a:rPr lang="en-US" altLang="ja-JP" sz="2800" dirty="0"/>
              <a:t>Details of SelectiveCS-FEM-T10 will be presented soon (10:40~) in the </a:t>
            </a:r>
            <a:r>
              <a:rPr lang="en-US" altLang="ja-JP" sz="2800" dirty="0">
                <a:solidFill>
                  <a:srgbClr val="008000"/>
                </a:solidFill>
              </a:rPr>
              <a:t>S-FEM MS at Room D today!!</a:t>
            </a:r>
            <a:endParaRPr kumimoji="1" lang="ja-JP" altLang="en-US" sz="28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B155237-CE77-4484-84FE-F4CBAC697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34</a:t>
            </a:fld>
            <a:endParaRPr lang="ja-JP" altLang="en-US" dirty="0"/>
          </a:p>
        </p:txBody>
      </p:sp>
      <p:pic>
        <p:nvPicPr>
          <p:cNvPr id="5" name="cylinder2-c36-m">
            <a:hlinkClick r:id="" action="ppaction://media"/>
            <a:extLst>
              <a:ext uri="{FF2B5EF4-FFF2-40B4-BE49-F238E27FC236}">
                <a16:creationId xmlns:a16="http://schemas.microsoft.com/office/drawing/2014/main" id="{959EBCAD-7CF2-4A16-B9B5-E3D9AAD56A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25160" y="2511312"/>
            <a:ext cx="4075232" cy="388631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937E074-EE1E-460E-B0C3-0EBD334BD3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75" y="2816932"/>
            <a:ext cx="3287461" cy="284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7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B7927EF1-6A5C-4993-8B1F-0FD49B752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068144EC-D06F-41ED-A94D-40CA7D3D75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Part 2:</a:t>
            </a:r>
            <a:b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Practical Progress of S-FEM</a:t>
            </a:r>
            <a:b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 </a:t>
            </a:r>
            <a:r>
              <a:rPr lang="en-US" altLang="ja-JP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Electrodeposition Process Simulation</a:t>
            </a:r>
            <a:b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of Auto Car Bodies</a:t>
            </a:r>
          </a:p>
          <a:p>
            <a:pPr marL="0" indent="0" algn="ctr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6B4B74E-8D83-4F1B-A8BA-FBB51B8034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119586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What is Electrodeposition (ED) ? 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34471" y="620688"/>
            <a:ext cx="8839614" cy="5757862"/>
          </a:xfrm>
        </p:spPr>
        <p:txBody>
          <a:bodyPr anchor="b"/>
          <a:lstStyle/>
          <a:p>
            <a:pPr marL="0" indent="0">
              <a:buNone/>
            </a:pPr>
            <a:endParaRPr lang="en-US" altLang="ja-JP" sz="2400" dirty="0">
              <a:solidFill>
                <a:srgbClr val="000000"/>
              </a:solidFill>
            </a:endParaRPr>
          </a:p>
          <a:p>
            <a:pPr algn="just"/>
            <a:r>
              <a:rPr lang="en-US" altLang="ja-JP" sz="2400" dirty="0"/>
              <a:t>Most widely-used basecoat methods for </a:t>
            </a:r>
            <a:r>
              <a:rPr lang="en-US" altLang="ja-JP" sz="2400" dirty="0">
                <a:solidFill>
                  <a:srgbClr val="FF0000"/>
                </a:solidFill>
              </a:rPr>
              <a:t>car bodies</a:t>
            </a:r>
            <a:r>
              <a:rPr lang="en-US" altLang="ja-JP" sz="2400" dirty="0"/>
              <a:t>.</a:t>
            </a:r>
          </a:p>
          <a:p>
            <a:pPr algn="just"/>
            <a:r>
              <a:rPr lang="en-US" altLang="ja-JP" sz="2400" dirty="0"/>
              <a:t>Making coated film by applying </a:t>
            </a:r>
            <a:r>
              <a:rPr lang="en-US" altLang="ja-JP" sz="2400" dirty="0">
                <a:solidFill>
                  <a:srgbClr val="FF0000"/>
                </a:solidFill>
              </a:rPr>
              <a:t>direct electric current </a:t>
            </a:r>
            <a:r>
              <a:rPr lang="en-US" altLang="ja-JP" sz="2400" dirty="0"/>
              <a:t>(up to 300 V) in a paint pool.</a:t>
            </a:r>
          </a:p>
          <a:p>
            <a:pPr algn="just"/>
            <a:r>
              <a:rPr lang="en-US" altLang="ja-JP" sz="2400" dirty="0"/>
              <a:t>Relatively g</a:t>
            </a:r>
            <a:r>
              <a:rPr kumimoji="1" lang="en-US" altLang="ja-JP" sz="2400" dirty="0"/>
              <a:t>ood at making uniform film thickness </a:t>
            </a:r>
            <a:r>
              <a:rPr lang="en-US" altLang="ja-JP" sz="2400" dirty="0"/>
              <a:t>but </a:t>
            </a:r>
            <a:r>
              <a:rPr lang="en-US" altLang="ja-JP" sz="2400" dirty="0">
                <a:solidFill>
                  <a:srgbClr val="FF0000"/>
                </a:solidFill>
              </a:rPr>
              <a:t>not satisfactory uniform </a:t>
            </a:r>
            <a:r>
              <a:rPr lang="en-US" altLang="ja-JP" sz="2400" dirty="0"/>
              <a:t>in actual production lines.</a:t>
            </a:r>
            <a:r>
              <a:rPr kumimoji="1" lang="en-US" altLang="ja-JP" sz="2400" dirty="0"/>
              <a:t> </a:t>
            </a:r>
          </a:p>
          <a:p>
            <a:pPr algn="just"/>
            <a:r>
              <a:rPr kumimoji="1" lang="en-US" altLang="ja-JP" sz="2400" dirty="0">
                <a:solidFill>
                  <a:srgbClr val="FF0000"/>
                </a:solidFill>
              </a:rPr>
              <a:t>ED simulator</a:t>
            </a:r>
            <a:r>
              <a:rPr kumimoji="1" lang="en-US" altLang="ja-JP" sz="2400" dirty="0"/>
              <a:t> is </a:t>
            </a:r>
            <a:r>
              <a:rPr lang="en-US" altLang="ja-JP" sz="2400" dirty="0"/>
              <a:t>necessary</a:t>
            </a:r>
            <a:r>
              <a:rPr kumimoji="1" lang="en-US" altLang="ja-JP" sz="2400" dirty="0"/>
              <a:t> for </a:t>
            </a:r>
            <a:r>
              <a:rPr lang="en-US" altLang="ja-JP" sz="2400" dirty="0"/>
              <a:t>the </a:t>
            </a:r>
            <a:r>
              <a:rPr kumimoji="1" lang="en-US" altLang="ja-JP" sz="2400" dirty="0"/>
              <a:t>optimization of </a:t>
            </a:r>
            <a:r>
              <a:rPr kumimoji="1" lang="en-US" altLang="ja-JP" sz="2400" dirty="0" err="1"/>
              <a:t>carbody</a:t>
            </a:r>
            <a:r>
              <a:rPr kumimoji="1" lang="en-US" altLang="ja-JP" sz="2400" dirty="0"/>
              <a:t> design and</a:t>
            </a:r>
            <a:r>
              <a:rPr lang="ja-JP" altLang="en-US" sz="2400" dirty="0"/>
              <a:t> </a:t>
            </a:r>
            <a:r>
              <a:rPr kumimoji="1" lang="en-US" altLang="ja-JP" sz="2400" dirty="0"/>
              <a:t>coating conditions in actual lines.</a:t>
            </a:r>
          </a:p>
        </p:txBody>
      </p:sp>
      <p:pic>
        <p:nvPicPr>
          <p:cNvPr id="5" name="コンテンツ プレースホルダ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471" y="929561"/>
            <a:ext cx="3617913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グループ化 5"/>
          <p:cNvGrpSpPr/>
          <p:nvPr/>
        </p:nvGrpSpPr>
        <p:grpSpPr>
          <a:xfrm>
            <a:off x="4394334" y="893611"/>
            <a:ext cx="4579751" cy="2586960"/>
            <a:chOff x="3277160" y="3810873"/>
            <a:chExt cx="4579751" cy="2586960"/>
          </a:xfrm>
        </p:grpSpPr>
        <p:grpSp>
          <p:nvGrpSpPr>
            <p:cNvPr id="7" name="グループ化 6"/>
            <p:cNvGrpSpPr/>
            <p:nvPr/>
          </p:nvGrpSpPr>
          <p:grpSpPr>
            <a:xfrm>
              <a:off x="3277160" y="3810873"/>
              <a:ext cx="4579751" cy="2586960"/>
              <a:chOff x="2838922" y="3272691"/>
              <a:chExt cx="4579751" cy="2586960"/>
            </a:xfrm>
          </p:grpSpPr>
          <p:pic>
            <p:nvPicPr>
              <p:cNvPr id="19" name="図 1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38922" y="3754347"/>
                <a:ext cx="4579751" cy="2105304"/>
              </a:xfrm>
              <a:prstGeom prst="rect">
                <a:avLst/>
              </a:prstGeom>
            </p:spPr>
          </p:pic>
          <p:sp>
            <p:nvSpPr>
              <p:cNvPr id="20" name="平行四辺形 19"/>
              <p:cNvSpPr/>
              <p:nvPr/>
            </p:nvSpPr>
            <p:spPr>
              <a:xfrm flipH="1">
                <a:off x="3181346" y="4352925"/>
                <a:ext cx="552453" cy="1231310"/>
              </a:xfrm>
              <a:prstGeom prst="parallelogram">
                <a:avLst>
                  <a:gd name="adj" fmla="val 35652"/>
                </a:avLst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1" name="直線コネクタ 20"/>
              <p:cNvCxnSpPr/>
              <p:nvPr/>
            </p:nvCxnSpPr>
            <p:spPr>
              <a:xfrm flipH="1" flipV="1">
                <a:off x="3343277" y="3559130"/>
                <a:ext cx="1" cy="793795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線コネクタ 21"/>
              <p:cNvCxnSpPr/>
              <p:nvPr/>
            </p:nvCxnSpPr>
            <p:spPr>
              <a:xfrm flipH="1">
                <a:off x="3347406" y="3570852"/>
                <a:ext cx="828674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線コネクタ 22"/>
              <p:cNvCxnSpPr/>
              <p:nvPr/>
            </p:nvCxnSpPr>
            <p:spPr>
              <a:xfrm flipV="1">
                <a:off x="5142042" y="3559130"/>
                <a:ext cx="0" cy="1060495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線コネクタ 23"/>
              <p:cNvCxnSpPr/>
              <p:nvPr/>
            </p:nvCxnSpPr>
            <p:spPr>
              <a:xfrm flipH="1">
                <a:off x="4317496" y="3570852"/>
                <a:ext cx="828674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線コネクタ 24"/>
              <p:cNvCxnSpPr/>
              <p:nvPr/>
            </p:nvCxnSpPr>
            <p:spPr>
              <a:xfrm flipH="1" flipV="1">
                <a:off x="4176080" y="3382548"/>
                <a:ext cx="1" cy="376606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線コネクタ 25"/>
              <p:cNvCxnSpPr/>
              <p:nvPr/>
            </p:nvCxnSpPr>
            <p:spPr>
              <a:xfrm flipH="1" flipV="1">
                <a:off x="4317494" y="3447010"/>
                <a:ext cx="1" cy="247683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テキスト ボックス 26"/>
              <p:cNvSpPr txBox="1"/>
              <p:nvPr/>
            </p:nvSpPr>
            <p:spPr>
              <a:xfrm>
                <a:off x="3293499" y="3272691"/>
                <a:ext cx="2839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/>
                  <a:t>+</a:t>
                </a:r>
                <a:endParaRPr kumimoji="1" lang="ja-JP" altLang="en-US" dirty="0"/>
              </a:p>
            </p:txBody>
          </p:sp>
          <p:sp>
            <p:nvSpPr>
              <p:cNvPr id="28" name="テキスト ボックス 27"/>
              <p:cNvSpPr txBox="1"/>
              <p:nvPr/>
            </p:nvSpPr>
            <p:spPr>
              <a:xfrm>
                <a:off x="4856408" y="3272691"/>
                <a:ext cx="2839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/>
                  <a:t>-</a:t>
                </a:r>
                <a:endParaRPr kumimoji="1" lang="ja-JP" altLang="en-US" dirty="0"/>
              </a:p>
            </p:txBody>
          </p:sp>
          <p:sp>
            <p:nvSpPr>
              <p:cNvPr id="29" name="テキスト ボックス 28"/>
              <p:cNvSpPr txBox="1"/>
              <p:nvPr/>
            </p:nvSpPr>
            <p:spPr>
              <a:xfrm>
                <a:off x="4543392" y="4794710"/>
                <a:ext cx="11251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b="1" dirty="0">
                    <a:latin typeface="Century" panose="02040604050505020304" pitchFamily="18" charset="0"/>
                    <a:ea typeface="HGPｺﾞｼｯｸM" panose="020B0600000000000000" pitchFamily="50" charset="-128"/>
                  </a:rPr>
                  <a:t>Cathode</a:t>
                </a:r>
                <a:endParaRPr kumimoji="1" lang="ja-JP" altLang="en-US" b="1" dirty="0">
                  <a:latin typeface="Century" panose="02040604050505020304" pitchFamily="18" charset="0"/>
                  <a:ea typeface="HGPｺﾞｼｯｸM" panose="020B0600000000000000" pitchFamily="50" charset="-128"/>
                </a:endParaRPr>
              </a:p>
            </p:txBody>
          </p:sp>
          <p:sp>
            <p:nvSpPr>
              <p:cNvPr id="30" name="テキスト ボックス 29"/>
              <p:cNvSpPr txBox="1"/>
              <p:nvPr/>
            </p:nvSpPr>
            <p:spPr>
              <a:xfrm rot="20999633">
                <a:off x="3245188" y="4579971"/>
                <a:ext cx="461665" cy="798026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</a:bodyPr>
              <a:lstStyle/>
              <a:p>
                <a:r>
                  <a:rPr lang="en-US" altLang="ja-JP" b="1" dirty="0">
                    <a:latin typeface="Century" panose="02040604050505020304" pitchFamily="18" charset="0"/>
                    <a:ea typeface="HGPｺﾞｼｯｸM" panose="020B0600000000000000" pitchFamily="50" charset="-128"/>
                  </a:rPr>
                  <a:t>Anode</a:t>
                </a:r>
                <a:endParaRPr kumimoji="1" lang="ja-JP" altLang="en-US" b="1" dirty="0">
                  <a:latin typeface="Century" panose="02040604050505020304" pitchFamily="18" charset="0"/>
                  <a:ea typeface="HGPｺﾞｼｯｸM" panose="020B0600000000000000" pitchFamily="50" charset="-128"/>
                </a:endParaRPr>
              </a:p>
            </p:txBody>
          </p:sp>
        </p:grpSp>
        <p:sp>
          <p:nvSpPr>
            <p:cNvPr id="18" name="テキスト ボックス 17"/>
            <p:cNvSpPr txBox="1"/>
            <p:nvPr/>
          </p:nvSpPr>
          <p:spPr>
            <a:xfrm>
              <a:off x="5982234" y="4691318"/>
              <a:ext cx="10015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000" dirty="0">
                  <a:latin typeface="Century" panose="02040604050505020304" pitchFamily="18" charset="0"/>
                </a:rPr>
                <a:t>Paint</a:t>
              </a:r>
              <a:endParaRPr kumimoji="1" lang="ja-JP" altLang="en-US" dirty="0"/>
            </a:p>
          </p:txBody>
        </p:sp>
        <p:grpSp>
          <p:nvGrpSpPr>
            <p:cNvPr id="9" name="グループ化 8"/>
            <p:cNvGrpSpPr/>
            <p:nvPr/>
          </p:nvGrpSpPr>
          <p:grpSpPr>
            <a:xfrm>
              <a:off x="6808614" y="5063373"/>
              <a:ext cx="359820" cy="369332"/>
              <a:chOff x="6098130" y="3034554"/>
              <a:chExt cx="359820" cy="369332"/>
            </a:xfrm>
          </p:grpSpPr>
          <p:sp>
            <p:nvSpPr>
              <p:cNvPr id="15" name="楕円 14"/>
              <p:cNvSpPr/>
              <p:nvPr/>
            </p:nvSpPr>
            <p:spPr>
              <a:xfrm>
                <a:off x="6140138" y="3064095"/>
                <a:ext cx="317812" cy="317812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" name="テキスト ボックス 15"/>
              <p:cNvSpPr txBox="1"/>
              <p:nvPr/>
            </p:nvSpPr>
            <p:spPr>
              <a:xfrm>
                <a:off x="6098130" y="3034554"/>
                <a:ext cx="3502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dirty="0"/>
                  <a:t>＋</a:t>
                </a:r>
              </a:p>
            </p:txBody>
          </p:sp>
        </p:grpSp>
        <p:grpSp>
          <p:nvGrpSpPr>
            <p:cNvPr id="10" name="グループ化 9"/>
            <p:cNvGrpSpPr/>
            <p:nvPr/>
          </p:nvGrpSpPr>
          <p:grpSpPr>
            <a:xfrm>
              <a:off x="4201480" y="4829675"/>
              <a:ext cx="359820" cy="369332"/>
              <a:chOff x="6098130" y="3034554"/>
              <a:chExt cx="359820" cy="369332"/>
            </a:xfrm>
          </p:grpSpPr>
          <p:sp>
            <p:nvSpPr>
              <p:cNvPr id="13" name="楕円 12"/>
              <p:cNvSpPr/>
              <p:nvPr/>
            </p:nvSpPr>
            <p:spPr>
              <a:xfrm>
                <a:off x="6140138" y="3064095"/>
                <a:ext cx="317812" cy="317812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" name="テキスト ボックス 13"/>
              <p:cNvSpPr txBox="1"/>
              <p:nvPr/>
            </p:nvSpPr>
            <p:spPr>
              <a:xfrm>
                <a:off x="6098130" y="3034554"/>
                <a:ext cx="3502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dirty="0"/>
                  <a:t>＋</a:t>
                </a:r>
              </a:p>
            </p:txBody>
          </p:sp>
        </p:grpSp>
        <p:cxnSp>
          <p:nvCxnSpPr>
            <p:cNvPr id="11" name="直線矢印コネクタ 10"/>
            <p:cNvCxnSpPr/>
            <p:nvPr/>
          </p:nvCxnSpPr>
          <p:spPr>
            <a:xfrm>
              <a:off x="4472905" y="5157807"/>
              <a:ext cx="182255" cy="26723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矢印コネクタ 11"/>
            <p:cNvCxnSpPr/>
            <p:nvPr/>
          </p:nvCxnSpPr>
          <p:spPr>
            <a:xfrm flipH="1">
              <a:off x="6538770" y="5332892"/>
              <a:ext cx="343136" cy="20302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スライド番号プレースホルダー 3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36</a:t>
            </a:fld>
            <a:endParaRPr lang="ja-JP" altLang="en-US" dirty="0"/>
          </a:p>
        </p:txBody>
      </p:sp>
      <p:sp>
        <p:nvSpPr>
          <p:cNvPr id="32" name="正方形/長方形 31"/>
          <p:cNvSpPr/>
          <p:nvPr/>
        </p:nvSpPr>
        <p:spPr>
          <a:xfrm>
            <a:off x="340471" y="3104964"/>
            <a:ext cx="36179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altLang="ja-JP" sz="1600" dirty="0">
                <a:solidFill>
                  <a:srgbClr val="000000"/>
                </a:solidFill>
              </a:rPr>
              <a:t>http://n-link.nissan.co.jp/NOM/PLANT/</a:t>
            </a:r>
          </a:p>
        </p:txBody>
      </p:sp>
    </p:spTree>
    <p:extLst>
      <p:ext uri="{BB962C8B-B14F-4D97-AF65-F5344CB8AC3E}">
        <p14:creationId xmlns:p14="http://schemas.microsoft.com/office/powerpoint/2010/main" val="10493698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Photos of ED Process </a:t>
            </a:r>
            <a:r>
              <a:rPr lang="en-US" altLang="ja-JP" dirty="0"/>
              <a:t>L</a:t>
            </a:r>
            <a:r>
              <a:rPr kumimoji="1" lang="en-US" altLang="ja-JP" dirty="0"/>
              <a:t>ine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37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67" y="690603"/>
            <a:ext cx="3793258" cy="252883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349" y="712951"/>
            <a:ext cx="3726214" cy="2484142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006" y="3594336"/>
            <a:ext cx="3721590" cy="2478579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117044" y="3185508"/>
            <a:ext cx="40046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1. dipping and </a:t>
            </a:r>
            <a:r>
              <a:rPr kumimoji="1" lang="en-US" altLang="ja-JP" sz="2000" dirty="0">
                <a:solidFill>
                  <a:srgbClr val="FF0000"/>
                </a:solidFill>
              </a:rPr>
              <a:t>deposition</a:t>
            </a:r>
            <a:r>
              <a:rPr kumimoji="1" lang="en-US" altLang="ja-JP" sz="2000" dirty="0"/>
              <a:t> process</a:t>
            </a:r>
            <a:endParaRPr kumimoji="1" lang="ja-JP" altLang="en-US" sz="20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626256" y="3156065"/>
            <a:ext cx="26901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2. w</a:t>
            </a:r>
            <a:r>
              <a:rPr kumimoji="1" lang="en-US" altLang="ja-JP" sz="2000" dirty="0"/>
              <a:t>ater rinse process</a:t>
            </a:r>
            <a:endParaRPr kumimoji="1" lang="ja-JP" altLang="en-US" sz="20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373422" y="6005047"/>
            <a:ext cx="21932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3. baking process</a:t>
            </a:r>
            <a:endParaRPr kumimoji="1" lang="ja-JP" altLang="en-US" sz="2000" dirty="0"/>
          </a:p>
        </p:txBody>
      </p:sp>
      <p:sp>
        <p:nvSpPr>
          <p:cNvPr id="19" name="右矢印 18"/>
          <p:cNvSpPr/>
          <p:nvPr/>
        </p:nvSpPr>
        <p:spPr>
          <a:xfrm>
            <a:off x="4234230" y="1697002"/>
            <a:ext cx="549929" cy="4613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1" name="直線矢印コネクタ 20"/>
          <p:cNvCxnSpPr/>
          <p:nvPr/>
        </p:nvCxnSpPr>
        <p:spPr>
          <a:xfrm flipV="1">
            <a:off x="1537403" y="3530111"/>
            <a:ext cx="603593" cy="5909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136209" y="4121077"/>
            <a:ext cx="1622560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We focus on</a:t>
            </a:r>
            <a:br>
              <a:rPr lang="en-US" altLang="ja-JP" sz="2000" dirty="0"/>
            </a:br>
            <a:r>
              <a:rPr lang="en-US" altLang="ja-JP" sz="2000" dirty="0"/>
              <a:t>this process.</a:t>
            </a:r>
            <a:endParaRPr kumimoji="1" lang="ja-JP" altLang="en-US" sz="2000" dirty="0"/>
          </a:p>
        </p:txBody>
      </p:sp>
      <p:sp>
        <p:nvSpPr>
          <p:cNvPr id="3" name="曲折矢印 2"/>
          <p:cNvSpPr/>
          <p:nvPr/>
        </p:nvSpPr>
        <p:spPr>
          <a:xfrm rot="10800000">
            <a:off x="7438768" y="4176584"/>
            <a:ext cx="914400" cy="99677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0077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utp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398" y="876387"/>
            <a:ext cx="8898878" cy="546893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What is ED Simulation ?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dirty="0"/>
              <a:t>ED simulation calculates </a:t>
            </a:r>
            <a:r>
              <a:rPr lang="en-US" altLang="ja-JP" sz="2400" dirty="0">
                <a:solidFill>
                  <a:srgbClr val="FF0000"/>
                </a:solidFill>
              </a:rPr>
              <a:t>film thickness</a:t>
            </a:r>
            <a:r>
              <a:rPr lang="en-US" altLang="ja-JP" sz="2400" dirty="0"/>
              <a:t> derived from surface</a:t>
            </a:r>
          </a:p>
          <a:p>
            <a:pPr marL="0" indent="0" algn="r">
              <a:buNone/>
            </a:pPr>
            <a:r>
              <a:rPr lang="en-US" altLang="ja-JP" sz="2400" dirty="0"/>
              <a:t>potential and current density with moving boundaries. 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38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0" t="24002" r="86209" b="42040"/>
          <a:stretch/>
        </p:blipFill>
        <p:spPr>
          <a:xfrm>
            <a:off x="7972612" y="1476984"/>
            <a:ext cx="92652" cy="126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8085055" y="2465016"/>
                <a:ext cx="5513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0 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5055" y="2465016"/>
                <a:ext cx="551329" cy="369332"/>
              </a:xfrm>
              <a:prstGeom prst="rect">
                <a:avLst/>
              </a:prstGeom>
              <a:blipFill>
                <a:blip r:embed="rId7"/>
                <a:stretch>
                  <a:fillRect r="-17582" b="-491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8076542" y="1439919"/>
                <a:ext cx="592840" cy="3671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0 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6542" y="1439919"/>
                <a:ext cx="592840" cy="367111"/>
              </a:xfrm>
              <a:prstGeom prst="rect">
                <a:avLst/>
              </a:prstGeom>
              <a:blipFill>
                <a:blip r:embed="rId8"/>
                <a:stretch>
                  <a:fillRect r="-31959" b="-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図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0" t="24002" r="86209" b="42040"/>
          <a:stretch/>
        </p:blipFill>
        <p:spPr>
          <a:xfrm>
            <a:off x="7980088" y="3318671"/>
            <a:ext cx="92652" cy="126000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0" t="24002" r="86209" b="42040"/>
          <a:stretch/>
        </p:blipFill>
        <p:spPr>
          <a:xfrm>
            <a:off x="7984144" y="5129045"/>
            <a:ext cx="92652" cy="126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8051788" y="4341043"/>
                <a:ext cx="5513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0 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1788" y="4341043"/>
                <a:ext cx="551329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8080597" y="3254221"/>
                <a:ext cx="5928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270 </m:t>
                      </m:r>
                      <m:r>
                        <m:rPr>
                          <m:sty m:val="p"/>
                        </m:rPr>
                        <a:rPr lang="en-US" altLang="ja-JP" b="0" i="0" smtClean="0">
                          <a:latin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0597" y="3254221"/>
                <a:ext cx="592840" cy="369332"/>
              </a:xfrm>
              <a:prstGeom prst="rect">
                <a:avLst/>
              </a:prstGeom>
              <a:blipFill>
                <a:blip r:embed="rId10"/>
                <a:stretch>
                  <a:fillRect r="-2577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/>
              <p:cNvSpPr txBox="1"/>
              <p:nvPr/>
            </p:nvSpPr>
            <p:spPr>
              <a:xfrm>
                <a:off x="7972612" y="6068544"/>
                <a:ext cx="12937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20 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3" name="テキスト ボックス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2612" y="6068544"/>
                <a:ext cx="1293751" cy="369332"/>
              </a:xfrm>
              <a:prstGeom prst="rect">
                <a:avLst/>
              </a:prstGeom>
              <a:blipFill>
                <a:blip r:embed="rId11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/>
              <p:cNvSpPr txBox="1"/>
              <p:nvPr/>
            </p:nvSpPr>
            <p:spPr>
              <a:xfrm>
                <a:off x="7954025" y="5070744"/>
                <a:ext cx="11650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20 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4" name="テキスト ボックス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4025" y="5070744"/>
                <a:ext cx="1165063" cy="369332"/>
              </a:xfrm>
              <a:prstGeom prst="rect">
                <a:avLst/>
              </a:prstGeom>
              <a:blipFill>
                <a:blip r:embed="rId12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テキスト ボックス 17"/>
          <p:cNvSpPr txBox="1"/>
          <p:nvPr/>
        </p:nvSpPr>
        <p:spPr>
          <a:xfrm>
            <a:off x="5716497" y="1367480"/>
            <a:ext cx="2644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u="sng" dirty="0"/>
              <a:t>Film Thickness</a:t>
            </a:r>
            <a:endParaRPr kumimoji="1" lang="ja-JP" altLang="en-US" sz="2400" u="sng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407305" y="3196846"/>
            <a:ext cx="2837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u="sng" dirty="0"/>
              <a:t>Surface Potential</a:t>
            </a:r>
            <a:endParaRPr kumimoji="1" lang="ja-JP" altLang="en-US" sz="2400" u="sng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507354" y="5013176"/>
            <a:ext cx="3815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u="sng" dirty="0"/>
              <a:t>Surface Current Density</a:t>
            </a:r>
            <a:endParaRPr kumimoji="1" lang="ja-JP" altLang="en-US" sz="2400" u="sng" dirty="0"/>
          </a:p>
        </p:txBody>
      </p:sp>
    </p:spTree>
    <p:extLst>
      <p:ext uri="{BB962C8B-B14F-4D97-AF65-F5344CB8AC3E}">
        <p14:creationId xmlns:p14="http://schemas.microsoft.com/office/powerpoint/2010/main" val="2382312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0824" y="607591"/>
            <a:ext cx="8641655" cy="5773737"/>
          </a:xfrm>
        </p:spPr>
        <p:txBody>
          <a:bodyPr/>
          <a:lstStyle/>
          <a:p>
            <a:pPr marL="0" indent="0">
              <a:buNone/>
            </a:pPr>
            <a:endParaRPr lang="en-US" altLang="ja-JP" sz="5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ja-JP" sz="2600" b="1" dirty="0">
                <a:solidFill>
                  <a:srgbClr val="FF0000"/>
                </a:solidFill>
              </a:rPr>
              <a:t>✗ </a:t>
            </a:r>
            <a:r>
              <a:rPr lang="en-US" altLang="ja-JP" sz="2600" dirty="0"/>
              <a:t>It is difficult to discretize complex shapes</a:t>
            </a:r>
            <a:br>
              <a:rPr lang="en-US" altLang="ja-JP" sz="2600" dirty="0"/>
            </a:br>
            <a:r>
              <a:rPr lang="ja-JP" altLang="en-US" sz="2600" dirty="0"/>
              <a:t>     </a:t>
            </a:r>
            <a:r>
              <a:rPr lang="en-US" altLang="ja-JP" sz="2600" dirty="0"/>
              <a:t>such as car bodies with </a:t>
            </a:r>
            <a:r>
              <a:rPr lang="en-US" altLang="ja-JP" sz="2600" b="1" dirty="0"/>
              <a:t>hexahedral meshes</a:t>
            </a:r>
            <a:r>
              <a:rPr lang="en-US" altLang="ja-JP" sz="2600" dirty="0"/>
              <a:t>.</a:t>
            </a:r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lang="ja-JP" altLang="en-US" sz="2600" dirty="0"/>
              <a:t>→ </a:t>
            </a:r>
            <a:r>
              <a:rPr lang="en-US" altLang="ja-JP" sz="2600" dirty="0"/>
              <a:t>We have to use </a:t>
            </a:r>
            <a:r>
              <a:rPr lang="en-US" altLang="ja-JP" sz="2600" b="1" dirty="0"/>
              <a:t>tetrahedral meshes </a:t>
            </a:r>
            <a:r>
              <a:rPr lang="en-US" altLang="ja-JP" sz="2600" dirty="0"/>
              <a:t>in ED simulation.</a:t>
            </a:r>
          </a:p>
          <a:p>
            <a:pPr marL="0" indent="0">
              <a:buNone/>
            </a:pPr>
            <a:r>
              <a:rPr lang="ja-JP" altLang="en-US" sz="2600" dirty="0"/>
              <a:t>　　</a:t>
            </a:r>
            <a:r>
              <a:rPr lang="en-US" altLang="ja-JP" sz="2600" dirty="0"/>
              <a:t>However…</a:t>
            </a:r>
          </a:p>
        </p:txBody>
      </p:sp>
      <p:pic>
        <p:nvPicPr>
          <p:cNvPr id="37" name="Picture 4" descr="YP67ca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60848"/>
            <a:ext cx="2721960" cy="1626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Issues in Meshing (1)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39</a:t>
            </a:fld>
            <a:endParaRPr lang="ja-JP" altLang="en-US" dirty="0"/>
          </a:p>
        </p:txBody>
      </p:sp>
      <p:grpSp>
        <p:nvGrpSpPr>
          <p:cNvPr id="5" name="グループ化 4"/>
          <p:cNvGrpSpPr/>
          <p:nvPr/>
        </p:nvGrpSpPr>
        <p:grpSpPr>
          <a:xfrm>
            <a:off x="6682518" y="1630115"/>
            <a:ext cx="2204295" cy="2338945"/>
            <a:chOff x="4684631" y="1522103"/>
            <a:chExt cx="2204295" cy="2338945"/>
          </a:xfrm>
        </p:grpSpPr>
        <p:grpSp>
          <p:nvGrpSpPr>
            <p:cNvPr id="38" name="グループ化 37"/>
            <p:cNvGrpSpPr/>
            <p:nvPr/>
          </p:nvGrpSpPr>
          <p:grpSpPr>
            <a:xfrm>
              <a:off x="4684631" y="1864048"/>
              <a:ext cx="427989" cy="1654409"/>
              <a:chOff x="6805669" y="3606909"/>
              <a:chExt cx="427989" cy="1654409"/>
            </a:xfrm>
          </p:grpSpPr>
          <p:sp>
            <p:nvSpPr>
              <p:cNvPr id="39" name="正方形/長方形 38"/>
              <p:cNvSpPr/>
              <p:nvPr/>
            </p:nvSpPr>
            <p:spPr>
              <a:xfrm>
                <a:off x="7113278" y="3606909"/>
                <a:ext cx="120380" cy="165440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0" name="正方形/長方形 39"/>
              <p:cNvSpPr/>
              <p:nvPr/>
            </p:nvSpPr>
            <p:spPr>
              <a:xfrm>
                <a:off x="6805669" y="4338025"/>
                <a:ext cx="307610" cy="21405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41" name="グループ化 40"/>
            <p:cNvGrpSpPr/>
            <p:nvPr/>
          </p:nvGrpSpPr>
          <p:grpSpPr>
            <a:xfrm>
              <a:off x="5775768" y="1616279"/>
              <a:ext cx="1113158" cy="862902"/>
              <a:chOff x="7896806" y="3359140"/>
              <a:chExt cx="1113158" cy="862902"/>
            </a:xfrm>
          </p:grpSpPr>
          <p:cxnSp>
            <p:nvCxnSpPr>
              <p:cNvPr id="42" name="直線コネクタ 41"/>
              <p:cNvCxnSpPr>
                <a:stCxn id="43" idx="2"/>
                <a:endCxn id="48" idx="2"/>
              </p:cNvCxnSpPr>
              <p:nvPr/>
            </p:nvCxnSpPr>
            <p:spPr>
              <a:xfrm flipV="1">
                <a:off x="7971688" y="3863909"/>
                <a:ext cx="923745" cy="291756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二等辺三角形 42"/>
              <p:cNvSpPr/>
              <p:nvPr/>
            </p:nvSpPr>
            <p:spPr>
              <a:xfrm>
                <a:off x="7971688" y="3456737"/>
                <a:ext cx="678702" cy="698928"/>
              </a:xfrm>
              <a:prstGeom prst="triangle">
                <a:avLst>
                  <a:gd name="adj" fmla="val 63125"/>
                </a:avLst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4" name="二等辺三角形 43"/>
              <p:cNvSpPr/>
              <p:nvPr/>
            </p:nvSpPr>
            <p:spPr>
              <a:xfrm rot="4162743">
                <a:off x="8321115" y="3552465"/>
                <a:ext cx="769725" cy="383075"/>
              </a:xfrm>
              <a:prstGeom prst="triangle">
                <a:avLst>
                  <a:gd name="adj" fmla="val 75906"/>
                </a:avLst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5" name="円/楕円 34"/>
              <p:cNvSpPr/>
              <p:nvPr/>
            </p:nvSpPr>
            <p:spPr>
              <a:xfrm>
                <a:off x="8333426" y="3410645"/>
                <a:ext cx="114531" cy="11541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6" name="円/楕円 35"/>
              <p:cNvSpPr/>
              <p:nvPr/>
            </p:nvSpPr>
            <p:spPr>
              <a:xfrm>
                <a:off x="7896806" y="4097957"/>
                <a:ext cx="114531" cy="11541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7" name="円/楕円 36"/>
              <p:cNvSpPr/>
              <p:nvPr/>
            </p:nvSpPr>
            <p:spPr>
              <a:xfrm>
                <a:off x="8610740" y="4106627"/>
                <a:ext cx="114531" cy="11541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8" name="円/楕円 37"/>
              <p:cNvSpPr/>
              <p:nvPr/>
            </p:nvSpPr>
            <p:spPr>
              <a:xfrm>
                <a:off x="8895433" y="3806201"/>
                <a:ext cx="114531" cy="11541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49" name="右矢印 48"/>
            <p:cNvSpPr/>
            <p:nvPr/>
          </p:nvSpPr>
          <p:spPr>
            <a:xfrm>
              <a:off x="5112623" y="1787973"/>
              <a:ext cx="351552" cy="323837"/>
            </a:xfrm>
            <a:prstGeom prst="rightArrow">
              <a:avLst>
                <a:gd name="adj1" fmla="val 52891"/>
                <a:gd name="adj2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50" name="グループ化 49"/>
            <p:cNvGrpSpPr/>
            <p:nvPr/>
          </p:nvGrpSpPr>
          <p:grpSpPr>
            <a:xfrm>
              <a:off x="5816747" y="3003815"/>
              <a:ext cx="1045138" cy="857233"/>
              <a:chOff x="7937785" y="4746676"/>
              <a:chExt cx="1045138" cy="857233"/>
            </a:xfrm>
          </p:grpSpPr>
          <p:sp>
            <p:nvSpPr>
              <p:cNvPr id="51" name="正方形/長方形 50"/>
              <p:cNvSpPr/>
              <p:nvPr/>
            </p:nvSpPr>
            <p:spPr>
              <a:xfrm>
                <a:off x="7984487" y="4906208"/>
                <a:ext cx="658928" cy="64842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2" name="平行四辺形 51"/>
              <p:cNvSpPr/>
              <p:nvPr/>
            </p:nvSpPr>
            <p:spPr>
              <a:xfrm>
                <a:off x="8004935" y="4808424"/>
                <a:ext cx="912181" cy="97783"/>
              </a:xfrm>
              <a:prstGeom prst="parallelogram">
                <a:avLst>
                  <a:gd name="adj" fmla="val 277359"/>
                </a:avLst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3" name="平行四辺形 52"/>
              <p:cNvSpPr/>
              <p:nvPr/>
            </p:nvSpPr>
            <p:spPr>
              <a:xfrm rot="5400000" flipH="1">
                <a:off x="8415125" y="5037475"/>
                <a:ext cx="750224" cy="292122"/>
              </a:xfrm>
              <a:prstGeom prst="parallelogram">
                <a:avLst>
                  <a:gd name="adj" fmla="val 31292"/>
                </a:avLst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4" name="円/楕円 20"/>
              <p:cNvSpPr/>
              <p:nvPr/>
            </p:nvSpPr>
            <p:spPr>
              <a:xfrm>
                <a:off x="8594900" y="4865149"/>
                <a:ext cx="97792" cy="985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5" name="円/楕円 21"/>
              <p:cNvSpPr/>
              <p:nvPr/>
            </p:nvSpPr>
            <p:spPr>
              <a:xfrm>
                <a:off x="7941784" y="4865149"/>
                <a:ext cx="97792" cy="985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6" name="円/楕円 22"/>
              <p:cNvSpPr/>
              <p:nvPr/>
            </p:nvSpPr>
            <p:spPr>
              <a:xfrm>
                <a:off x="8594900" y="5505363"/>
                <a:ext cx="97792" cy="985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7" name="円/楕円 23"/>
              <p:cNvSpPr/>
              <p:nvPr/>
            </p:nvSpPr>
            <p:spPr>
              <a:xfrm>
                <a:off x="8878477" y="4766929"/>
                <a:ext cx="97792" cy="985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8" name="円/楕円 24"/>
              <p:cNvSpPr/>
              <p:nvPr/>
            </p:nvSpPr>
            <p:spPr>
              <a:xfrm>
                <a:off x="8244953" y="4746676"/>
                <a:ext cx="97792" cy="985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cxnSp>
            <p:nvCxnSpPr>
              <p:cNvPr id="59" name="直線コネクタ 58"/>
              <p:cNvCxnSpPr>
                <a:stCxn id="58" idx="4"/>
              </p:cNvCxnSpPr>
              <p:nvPr/>
            </p:nvCxnSpPr>
            <p:spPr>
              <a:xfrm>
                <a:off x="8293850" y="4845222"/>
                <a:ext cx="0" cy="599915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線コネクタ 59"/>
              <p:cNvCxnSpPr/>
              <p:nvPr/>
            </p:nvCxnSpPr>
            <p:spPr>
              <a:xfrm>
                <a:off x="8291320" y="5451230"/>
                <a:ext cx="609706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線コネクタ 60"/>
              <p:cNvCxnSpPr/>
              <p:nvPr/>
            </p:nvCxnSpPr>
            <p:spPr>
              <a:xfrm flipH="1">
                <a:off x="7987329" y="5449150"/>
                <a:ext cx="297700" cy="105102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円/楕円 28"/>
              <p:cNvSpPr/>
              <p:nvPr/>
            </p:nvSpPr>
            <p:spPr>
              <a:xfrm>
                <a:off x="8242066" y="5390830"/>
                <a:ext cx="97792" cy="985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63" name="円/楕円 29"/>
              <p:cNvSpPr/>
              <p:nvPr/>
            </p:nvSpPr>
            <p:spPr>
              <a:xfrm>
                <a:off x="7937785" y="5505363"/>
                <a:ext cx="97792" cy="985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4" name="円/楕円 30"/>
              <p:cNvSpPr/>
              <p:nvPr/>
            </p:nvSpPr>
            <p:spPr>
              <a:xfrm>
                <a:off x="8885131" y="5406116"/>
                <a:ext cx="97792" cy="985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65" name="右矢印 64"/>
            <p:cNvSpPr/>
            <p:nvPr/>
          </p:nvSpPr>
          <p:spPr>
            <a:xfrm>
              <a:off x="5105750" y="3271721"/>
              <a:ext cx="351552" cy="323837"/>
            </a:xfrm>
            <a:prstGeom prst="rightArrow">
              <a:avLst>
                <a:gd name="adj1" fmla="val 52891"/>
                <a:gd name="adj2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" name="正方形/長方形 69"/>
            <p:cNvSpPr/>
            <p:nvPr/>
          </p:nvSpPr>
          <p:spPr>
            <a:xfrm>
              <a:off x="5487323" y="1522103"/>
              <a:ext cx="54694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3600" b="1" dirty="0">
                  <a:solidFill>
                    <a:srgbClr val="00B050"/>
                  </a:solidFill>
                  <a:sym typeface="Wingdings" panose="05000000000000000000" pitchFamily="2" charset="2"/>
                </a:rPr>
                <a:t></a:t>
              </a:r>
              <a:endParaRPr lang="ja-JP" altLang="en-US" sz="2800" dirty="0"/>
            </a:p>
          </p:txBody>
        </p:sp>
        <p:sp>
          <p:nvSpPr>
            <p:cNvPr id="71" name="正方形/長方形 70"/>
            <p:cNvSpPr/>
            <p:nvPr/>
          </p:nvSpPr>
          <p:spPr>
            <a:xfrm>
              <a:off x="5381139" y="2614725"/>
              <a:ext cx="64793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3600" b="1" dirty="0">
                  <a:solidFill>
                    <a:srgbClr val="FF0000"/>
                  </a:solidFill>
                </a:rPr>
                <a:t>✗</a:t>
              </a:r>
              <a:endParaRPr lang="ja-JP" altLang="en-US" sz="3600" dirty="0"/>
            </a:p>
          </p:txBody>
        </p:sp>
      </p:grpSp>
      <p:sp>
        <p:nvSpPr>
          <p:cNvPr id="72" name="角丸四角形 71"/>
          <p:cNvSpPr/>
          <p:nvPr/>
        </p:nvSpPr>
        <p:spPr>
          <a:xfrm>
            <a:off x="588002" y="5301208"/>
            <a:ext cx="7956884" cy="913480"/>
          </a:xfrm>
          <a:prstGeom prst="roundRect">
            <a:avLst>
              <a:gd name="adj" fmla="val 2921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rgbClr val="FF0000"/>
                </a:solidFill>
              </a:rPr>
              <a:t>Accuracy of the standard FEM-T4 is insufficient</a:t>
            </a:r>
            <a:br>
              <a:rPr lang="en-US" altLang="ja-JP" sz="2800" dirty="0">
                <a:solidFill>
                  <a:srgbClr val="FF0000"/>
                </a:solidFill>
              </a:rPr>
            </a:br>
            <a:r>
              <a:rPr lang="en-US" altLang="ja-JP" sz="2800" dirty="0">
                <a:solidFill>
                  <a:schemeClr val="tx1"/>
                </a:solidFill>
              </a:rPr>
              <a:t>in complex shapes.</a:t>
            </a:r>
          </a:p>
        </p:txBody>
      </p:sp>
      <p:grpSp>
        <p:nvGrpSpPr>
          <p:cNvPr id="66" name="Group 5"/>
          <p:cNvGrpSpPr>
            <a:grpSpLocks/>
          </p:cNvGrpSpPr>
          <p:nvPr/>
        </p:nvGrpSpPr>
        <p:grpSpPr bwMode="auto">
          <a:xfrm>
            <a:off x="1532702" y="1703868"/>
            <a:ext cx="5189559" cy="2023000"/>
            <a:chOff x="1429" y="2287"/>
            <a:chExt cx="3648" cy="1684"/>
          </a:xfrm>
        </p:grpSpPr>
        <p:pic>
          <p:nvPicPr>
            <p:cNvPr id="67" name="Picture 6" descr="YP67full_mesh00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97" r="18179" b="11581"/>
            <a:stretch>
              <a:fillRect/>
            </a:stretch>
          </p:blipFill>
          <p:spPr bwMode="auto">
            <a:xfrm>
              <a:off x="2880" y="2291"/>
              <a:ext cx="2197" cy="167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8" name="Rectangle 7"/>
            <p:cNvSpPr>
              <a:spLocks noChangeArrowheads="1"/>
            </p:cNvSpPr>
            <p:nvPr/>
          </p:nvSpPr>
          <p:spPr bwMode="auto">
            <a:xfrm>
              <a:off x="1429" y="3596"/>
              <a:ext cx="384" cy="288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9" name="Line 8"/>
            <p:cNvSpPr>
              <a:spLocks noChangeShapeType="1"/>
            </p:cNvSpPr>
            <p:nvPr/>
          </p:nvSpPr>
          <p:spPr bwMode="auto">
            <a:xfrm flipV="1">
              <a:off x="1429" y="2287"/>
              <a:ext cx="1451" cy="13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3" name="Line 9"/>
            <p:cNvSpPr>
              <a:spLocks noChangeShapeType="1"/>
            </p:cNvSpPr>
            <p:nvPr/>
          </p:nvSpPr>
          <p:spPr bwMode="auto">
            <a:xfrm>
              <a:off x="1429" y="3884"/>
              <a:ext cx="1451" cy="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74" name="テキスト ボックス 73"/>
          <p:cNvSpPr txBox="1"/>
          <p:nvPr/>
        </p:nvSpPr>
        <p:spPr>
          <a:xfrm>
            <a:off x="3599768" y="3692061"/>
            <a:ext cx="352851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b="1" dirty="0"/>
              <a:t>Only surface mesh is shown.</a:t>
            </a:r>
            <a:br>
              <a:rPr kumimoji="1" lang="en-US" altLang="ja-JP" b="1" dirty="0"/>
            </a:br>
            <a:r>
              <a:rPr kumimoji="1" lang="en-US" altLang="ja-JP" b="1" dirty="0"/>
              <a:t>Many holes exist on body plates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2443661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CFD14B-2ACF-4206-BD1C-4C903EFFB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What is S-FEM?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50F2DA3-5A08-468D-9B7C-19BA893C3C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sz="2800" dirty="0"/>
              <a:t>Number of journal papers written </a:t>
            </a:r>
            <a:r>
              <a:rPr kumimoji="1" lang="en-US" altLang="ja-JP" sz="2800" b="1" dirty="0"/>
              <a:t>in English </a:t>
            </a:r>
            <a:br>
              <a:rPr kumimoji="1" lang="en-US" altLang="ja-JP" sz="2800" dirty="0"/>
            </a:br>
            <a:r>
              <a:rPr kumimoji="1" lang="en-US" altLang="ja-JP" sz="2800" dirty="0"/>
              <a:t>whose </a:t>
            </a:r>
            <a:r>
              <a:rPr kumimoji="1" lang="en-US" altLang="ja-JP" sz="2800" b="1" dirty="0"/>
              <a:t>title</a:t>
            </a:r>
            <a:r>
              <a:rPr kumimoji="1" lang="en-US" altLang="ja-JP" sz="2800" dirty="0"/>
              <a:t> contains “</a:t>
            </a:r>
            <a:r>
              <a:rPr kumimoji="1" lang="en-US" altLang="ja-JP" sz="2800" b="1" dirty="0">
                <a:solidFill>
                  <a:srgbClr val="7030A0"/>
                </a:solidFill>
              </a:rPr>
              <a:t>smoothed finite element</a:t>
            </a:r>
            <a:r>
              <a:rPr kumimoji="1" lang="en-US" altLang="ja-JP" sz="2800" dirty="0"/>
              <a:t>”:</a:t>
            </a:r>
          </a:p>
          <a:p>
            <a:pPr marL="0" indent="0">
              <a:buNone/>
            </a:pPr>
            <a:endParaRPr lang="en-US" altLang="ja-JP" sz="2800" dirty="0"/>
          </a:p>
          <a:p>
            <a:pPr marL="0" indent="0">
              <a:buNone/>
            </a:pPr>
            <a:endParaRPr kumimoji="1" lang="en-US" altLang="ja-JP" sz="2800" dirty="0"/>
          </a:p>
          <a:p>
            <a:pPr marL="0" indent="0">
              <a:buNone/>
            </a:pPr>
            <a:endParaRPr kumimoji="1" lang="en-US" altLang="ja-JP" sz="2800" dirty="0"/>
          </a:p>
          <a:p>
            <a:pPr marL="0" indent="0">
              <a:buNone/>
            </a:pPr>
            <a:endParaRPr lang="en-US" altLang="ja-JP" sz="2800" dirty="0"/>
          </a:p>
          <a:p>
            <a:pPr marL="0" indent="0">
              <a:buNone/>
            </a:pPr>
            <a:endParaRPr kumimoji="1" lang="en-US" altLang="ja-JP" sz="2800" dirty="0"/>
          </a:p>
          <a:p>
            <a:pPr marL="0" indent="0">
              <a:buNone/>
            </a:pPr>
            <a:endParaRPr lang="en-US" altLang="ja-JP" sz="2800" dirty="0"/>
          </a:p>
          <a:p>
            <a:pPr marL="0" indent="0">
              <a:buNone/>
            </a:pPr>
            <a:endParaRPr kumimoji="1" lang="en-US" altLang="ja-JP" sz="2800" dirty="0"/>
          </a:p>
          <a:p>
            <a:pPr marL="0" indent="0" algn="r">
              <a:buNone/>
            </a:pPr>
            <a:r>
              <a:rPr kumimoji="1" lang="en-US" altLang="ja-JP" sz="2000" dirty="0"/>
              <a:t>(inquired at Google Scholar)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DBAB005-8E85-496C-918E-74D1A74606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D238B952-C568-410E-B3CC-0BA2DCBA3256}"/>
              </a:ext>
            </a:extLst>
          </p:cNvPr>
          <p:cNvSpPr/>
          <p:nvPr/>
        </p:nvSpPr>
        <p:spPr>
          <a:xfrm>
            <a:off x="371978" y="5553236"/>
            <a:ext cx="8388931" cy="742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rgbClr val="FF0000"/>
                </a:solidFill>
              </a:rPr>
              <a:t>The attraction of</a:t>
            </a:r>
            <a:r>
              <a:rPr kumimoji="1" lang="en-US" altLang="ja-JP" sz="2800" dirty="0">
                <a:solidFill>
                  <a:srgbClr val="FF0000"/>
                </a:solidFill>
              </a:rPr>
              <a:t> S-FEM is </a:t>
            </a:r>
            <a:r>
              <a:rPr lang="en-US" altLang="ja-JP" sz="2800" dirty="0">
                <a:solidFill>
                  <a:srgbClr val="FF0000"/>
                </a:solidFill>
              </a:rPr>
              <a:t>expanding continuously.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EFB1B9AE-4F8C-4B69-AA84-9F3256CE48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8" y="1498437"/>
            <a:ext cx="6864318" cy="394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128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正方形/長方形 151">
            <a:extLst>
              <a:ext uri="{FF2B5EF4-FFF2-40B4-BE49-F238E27FC236}">
                <a16:creationId xmlns:a16="http://schemas.microsoft.com/office/drawing/2014/main" id="{2AD4934D-CD35-4AA0-B766-024B80BFA6C3}"/>
              </a:ext>
            </a:extLst>
          </p:cNvPr>
          <p:cNvSpPr/>
          <p:nvPr/>
        </p:nvSpPr>
        <p:spPr>
          <a:xfrm>
            <a:off x="5341427" y="2276171"/>
            <a:ext cx="2880000" cy="2880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969074" y="2276171"/>
            <a:ext cx="2880000" cy="2880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楕円 7"/>
          <p:cNvSpPr/>
          <p:nvPr/>
        </p:nvSpPr>
        <p:spPr>
          <a:xfrm>
            <a:off x="1758890" y="3069032"/>
            <a:ext cx="1296000" cy="1296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0824" y="607592"/>
            <a:ext cx="8641655" cy="1646302"/>
          </a:xfrm>
        </p:spPr>
        <p:txBody>
          <a:bodyPr/>
          <a:lstStyle/>
          <a:p>
            <a:pPr marL="0" indent="0">
              <a:buNone/>
            </a:pPr>
            <a:endParaRPr lang="en-US" altLang="ja-JP" sz="5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ja-JP" sz="2600" b="1" dirty="0">
                <a:solidFill>
                  <a:srgbClr val="FF0000"/>
                </a:solidFill>
              </a:rPr>
              <a:t>✗</a:t>
            </a:r>
            <a:r>
              <a:rPr lang="en-US" altLang="ja-JP" sz="2600" dirty="0"/>
              <a:t> 10-node tetrahedral (T10) mesh </a:t>
            </a:r>
            <a:r>
              <a:rPr lang="en-US" altLang="ja-JP" sz="2600" dirty="0">
                <a:solidFill>
                  <a:srgbClr val="0000CC"/>
                </a:solidFill>
              </a:rPr>
              <a:t>without kink </a:t>
            </a:r>
            <a:r>
              <a:rPr lang="en-US" altLang="ja-JP" sz="2600" dirty="0"/>
              <a:t>generally </a:t>
            </a:r>
            <a:br>
              <a:rPr lang="en-US" altLang="ja-JP" sz="2600" dirty="0"/>
            </a:br>
            <a:r>
              <a:rPr lang="ja-JP" altLang="en-US" sz="2600" dirty="0"/>
              <a:t>     </a:t>
            </a:r>
            <a:r>
              <a:rPr lang="en-US" altLang="ja-JP" sz="2600" dirty="0"/>
              <a:t>requires more large number of nodes than T4 mesh.</a:t>
            </a:r>
          </a:p>
          <a:p>
            <a:pPr marL="0" indent="0">
              <a:buNone/>
            </a:pPr>
            <a:endParaRPr lang="en-US" altLang="ja-JP" sz="1000" dirty="0"/>
          </a:p>
          <a:p>
            <a:pPr marL="0" indent="0">
              <a:buNone/>
            </a:pPr>
            <a:r>
              <a:rPr lang="en-US" altLang="ja-JP" sz="2600" dirty="0"/>
              <a:t>	T4				</a:t>
            </a:r>
            <a:r>
              <a:rPr lang="ja-JP" altLang="en-US" sz="2600" dirty="0"/>
              <a:t>　   </a:t>
            </a:r>
            <a:r>
              <a:rPr lang="en-US" altLang="ja-JP" sz="2600" dirty="0"/>
              <a:t>T10 </a:t>
            </a:r>
            <a:r>
              <a:rPr lang="en-US" altLang="ja-JP" sz="2600" dirty="0">
                <a:solidFill>
                  <a:srgbClr val="0000CC"/>
                </a:solidFill>
              </a:rPr>
              <a:t>without kink</a:t>
            </a:r>
          </a:p>
          <a:p>
            <a:pPr marL="0" indent="0">
              <a:buNone/>
            </a:pPr>
            <a:endParaRPr lang="en-US" altLang="ja-JP" sz="2600" dirty="0"/>
          </a:p>
          <a:p>
            <a:pPr marL="0" indent="0">
              <a:buNone/>
            </a:pPr>
            <a:endParaRPr lang="en-US" altLang="ja-JP" sz="2600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Issues in Meshing (2)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40</a:t>
            </a:fld>
            <a:endParaRPr lang="ja-JP" altLang="en-US" dirty="0"/>
          </a:p>
        </p:txBody>
      </p:sp>
      <p:sp>
        <p:nvSpPr>
          <p:cNvPr id="72" name="角丸四角形 71"/>
          <p:cNvSpPr/>
          <p:nvPr/>
        </p:nvSpPr>
        <p:spPr>
          <a:xfrm>
            <a:off x="602099" y="5312562"/>
            <a:ext cx="7928690" cy="956909"/>
          </a:xfrm>
          <a:prstGeom prst="roundRect">
            <a:avLst>
              <a:gd name="adj" fmla="val 2921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600" dirty="0">
                <a:solidFill>
                  <a:schemeClr val="tx1"/>
                </a:solidFill>
              </a:rPr>
              <a:t>For the same shape representation, T10 mesh</a:t>
            </a:r>
            <a:br>
              <a:rPr lang="en-US" altLang="ja-JP" sz="2600" dirty="0">
                <a:solidFill>
                  <a:schemeClr val="tx1"/>
                </a:solidFill>
              </a:rPr>
            </a:br>
            <a:r>
              <a:rPr lang="en-US" altLang="ja-JP" sz="2600" dirty="0">
                <a:solidFill>
                  <a:srgbClr val="0000CC"/>
                </a:solidFill>
              </a:rPr>
              <a:t>without kink </a:t>
            </a:r>
            <a:r>
              <a:rPr lang="en-US" altLang="ja-JP" sz="2600" dirty="0">
                <a:solidFill>
                  <a:schemeClr val="tx1"/>
                </a:solidFill>
              </a:rPr>
              <a:t>leads to</a:t>
            </a:r>
            <a:r>
              <a:rPr lang="en-US" altLang="ja-JP" sz="2600" dirty="0">
                <a:solidFill>
                  <a:srgbClr val="FF0000"/>
                </a:solidFill>
              </a:rPr>
              <a:t> massive increase in DOF</a:t>
            </a:r>
            <a:r>
              <a:rPr lang="en-US" altLang="ja-JP" sz="26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48" name="テキスト ボックス 147"/>
          <p:cNvSpPr txBox="1"/>
          <p:nvPr/>
        </p:nvSpPr>
        <p:spPr>
          <a:xfrm>
            <a:off x="1107806" y="2384884"/>
            <a:ext cx="1081931" cy="338554"/>
          </a:xfrm>
          <a:prstGeom prst="rect">
            <a:avLst/>
          </a:prstGeom>
          <a:solidFill>
            <a:schemeClr val="bg2">
              <a:lumMod val="40000"/>
              <a:lumOff val="60000"/>
              <a:alpha val="57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sz="2200" dirty="0" err="1"/>
              <a:t>Carbody</a:t>
            </a:r>
            <a:endParaRPr kumimoji="1" lang="ja-JP" altLang="en-US" sz="2200" dirty="0"/>
          </a:p>
        </p:txBody>
      </p:sp>
      <p:sp>
        <p:nvSpPr>
          <p:cNvPr id="149" name="テキスト ボックス 148"/>
          <p:cNvSpPr txBox="1"/>
          <p:nvPr/>
        </p:nvSpPr>
        <p:spPr>
          <a:xfrm>
            <a:off x="5400092" y="2384884"/>
            <a:ext cx="1081931" cy="338554"/>
          </a:xfrm>
          <a:prstGeom prst="rect">
            <a:avLst/>
          </a:prstGeom>
          <a:solidFill>
            <a:schemeClr val="bg2">
              <a:lumMod val="40000"/>
              <a:lumOff val="60000"/>
              <a:alpha val="57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sz="2200" dirty="0" err="1"/>
              <a:t>Carbody</a:t>
            </a:r>
            <a:endParaRPr kumimoji="1" lang="ja-JP" altLang="en-US" sz="2200" dirty="0"/>
          </a:p>
        </p:txBody>
      </p:sp>
      <p:sp>
        <p:nvSpPr>
          <p:cNvPr id="150" name="テキスト ボックス 149"/>
          <p:cNvSpPr txBox="1"/>
          <p:nvPr/>
        </p:nvSpPr>
        <p:spPr>
          <a:xfrm>
            <a:off x="2141912" y="3810526"/>
            <a:ext cx="84113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sz="2200" dirty="0"/>
              <a:t>hole</a:t>
            </a:r>
            <a:endParaRPr kumimoji="1" lang="ja-JP" altLang="en-US" sz="2200" dirty="0"/>
          </a:p>
        </p:txBody>
      </p:sp>
      <p:grpSp>
        <p:nvGrpSpPr>
          <p:cNvPr id="9" name="グループ化 8"/>
          <p:cNvGrpSpPr/>
          <p:nvPr/>
        </p:nvGrpSpPr>
        <p:grpSpPr>
          <a:xfrm>
            <a:off x="1446670" y="2755115"/>
            <a:ext cx="1918242" cy="1931014"/>
            <a:chOff x="1446670" y="2755115"/>
            <a:chExt cx="1918242" cy="1931014"/>
          </a:xfrm>
        </p:grpSpPr>
        <p:grpSp>
          <p:nvGrpSpPr>
            <p:cNvPr id="65" name="グループ化 64"/>
            <p:cNvGrpSpPr/>
            <p:nvPr/>
          </p:nvGrpSpPr>
          <p:grpSpPr>
            <a:xfrm>
              <a:off x="1732869" y="3038462"/>
              <a:ext cx="1357462" cy="1357461"/>
              <a:chOff x="1732869" y="3290490"/>
              <a:chExt cx="1357462" cy="1357461"/>
            </a:xfrm>
          </p:grpSpPr>
          <p:cxnSp>
            <p:nvCxnSpPr>
              <p:cNvPr id="15" name="直線コネクタ 14"/>
              <p:cNvCxnSpPr/>
              <p:nvPr/>
            </p:nvCxnSpPr>
            <p:spPr>
              <a:xfrm rot="16200000" flipH="1" flipV="1">
                <a:off x="2559437" y="4341106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線コネクタ 15"/>
              <p:cNvCxnSpPr/>
              <p:nvPr/>
            </p:nvCxnSpPr>
            <p:spPr>
              <a:xfrm rot="16200000" flipV="1">
                <a:off x="2559383" y="3271157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線コネクタ 16"/>
              <p:cNvCxnSpPr/>
              <p:nvPr/>
            </p:nvCxnSpPr>
            <p:spPr>
              <a:xfrm rot="16200000" flipH="1">
                <a:off x="2117443" y="4341106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線コネクタ 17"/>
              <p:cNvCxnSpPr/>
              <p:nvPr/>
            </p:nvCxnSpPr>
            <p:spPr>
              <a:xfrm rot="16200000">
                <a:off x="2117497" y="3271157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円/楕円 34"/>
              <p:cNvSpPr/>
              <p:nvPr/>
            </p:nvSpPr>
            <p:spPr>
              <a:xfrm>
                <a:off x="2359130" y="3290490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" name="円/楕円 34"/>
              <p:cNvSpPr/>
              <p:nvPr/>
            </p:nvSpPr>
            <p:spPr>
              <a:xfrm>
                <a:off x="2360851" y="4545348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2" name="円/楕円 34"/>
              <p:cNvSpPr/>
              <p:nvPr/>
            </p:nvSpPr>
            <p:spPr>
              <a:xfrm rot="16200000">
                <a:off x="1733262" y="3918620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3" name="円/楕円 34"/>
              <p:cNvSpPr/>
              <p:nvPr/>
            </p:nvSpPr>
            <p:spPr>
              <a:xfrm rot="16200000">
                <a:off x="2988121" y="3916898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4" name="円/楕円 34"/>
              <p:cNvSpPr/>
              <p:nvPr/>
            </p:nvSpPr>
            <p:spPr>
              <a:xfrm rot="18900000">
                <a:off x="1920851" y="3478078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" name="円/楕円 34"/>
              <p:cNvSpPr/>
              <p:nvPr/>
            </p:nvSpPr>
            <p:spPr>
              <a:xfrm rot="18900000">
                <a:off x="2800532" y="4357759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6" name="円/楕円 34"/>
              <p:cNvSpPr/>
              <p:nvPr/>
            </p:nvSpPr>
            <p:spPr>
              <a:xfrm rot="2700000" flipH="1">
                <a:off x="2800532" y="3478078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7" name="円/楕円 34"/>
              <p:cNvSpPr/>
              <p:nvPr/>
            </p:nvSpPr>
            <p:spPr>
              <a:xfrm rot="2700000" flipH="1">
                <a:off x="1920851" y="4357759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8" name="直線コネクタ 27"/>
              <p:cNvCxnSpPr/>
              <p:nvPr/>
            </p:nvCxnSpPr>
            <p:spPr>
              <a:xfrm flipH="1" flipV="1">
                <a:off x="1803465" y="4022263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線コネクタ 28"/>
              <p:cNvCxnSpPr/>
              <p:nvPr/>
            </p:nvCxnSpPr>
            <p:spPr>
              <a:xfrm flipV="1">
                <a:off x="2873414" y="4022209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コネクタ 29"/>
              <p:cNvCxnSpPr/>
              <p:nvPr/>
            </p:nvCxnSpPr>
            <p:spPr>
              <a:xfrm flipH="1">
                <a:off x="1803465" y="3580269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線コネクタ 30"/>
              <p:cNvCxnSpPr/>
              <p:nvPr/>
            </p:nvCxnSpPr>
            <p:spPr>
              <a:xfrm>
                <a:off x="2873414" y="3580323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グループ化 13"/>
            <p:cNvGrpSpPr/>
            <p:nvPr/>
          </p:nvGrpSpPr>
          <p:grpSpPr>
            <a:xfrm>
              <a:off x="1446670" y="2755115"/>
              <a:ext cx="1918242" cy="1931014"/>
              <a:chOff x="1446670" y="3007143"/>
              <a:chExt cx="1918242" cy="1931014"/>
            </a:xfrm>
          </p:grpSpPr>
          <p:cxnSp>
            <p:nvCxnSpPr>
              <p:cNvPr id="33" name="直線コネクタ 32"/>
              <p:cNvCxnSpPr/>
              <p:nvPr/>
            </p:nvCxnSpPr>
            <p:spPr>
              <a:xfrm rot="3600000" flipH="1">
                <a:off x="1659133" y="3382072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線コネクタ 33"/>
              <p:cNvCxnSpPr/>
              <p:nvPr/>
            </p:nvCxnSpPr>
            <p:spPr>
              <a:xfrm rot="7200000" flipH="1">
                <a:off x="1558094" y="3618654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円/楕円 34"/>
              <p:cNvSpPr/>
              <p:nvPr/>
            </p:nvSpPr>
            <p:spPr>
              <a:xfrm rot="18900000">
                <a:off x="1446670" y="3541933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37" name="直線コネクタ 36"/>
              <p:cNvCxnSpPr/>
              <p:nvPr/>
            </p:nvCxnSpPr>
            <p:spPr>
              <a:xfrm rot="6300000" flipH="1">
                <a:off x="2152284" y="3024880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線コネクタ 37"/>
              <p:cNvCxnSpPr/>
              <p:nvPr/>
            </p:nvCxnSpPr>
            <p:spPr>
              <a:xfrm rot="9900000" flipH="1">
                <a:off x="1913550" y="3120724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円/楕円 34"/>
              <p:cNvSpPr/>
              <p:nvPr/>
            </p:nvSpPr>
            <p:spPr>
              <a:xfrm>
                <a:off x="1978763" y="3007144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41" name="直線コネクタ 40"/>
              <p:cNvCxnSpPr/>
              <p:nvPr/>
            </p:nvCxnSpPr>
            <p:spPr>
              <a:xfrm rot="18000000">
                <a:off x="3007466" y="3377686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線コネクタ 41"/>
              <p:cNvCxnSpPr/>
              <p:nvPr/>
            </p:nvCxnSpPr>
            <p:spPr>
              <a:xfrm rot="14400000">
                <a:off x="3108505" y="3614268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円/楕円 34"/>
              <p:cNvSpPr/>
              <p:nvPr/>
            </p:nvSpPr>
            <p:spPr>
              <a:xfrm rot="2700000" flipH="1">
                <a:off x="3262702" y="3537546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45" name="直線コネクタ 44"/>
              <p:cNvCxnSpPr/>
              <p:nvPr/>
            </p:nvCxnSpPr>
            <p:spPr>
              <a:xfrm rot="18000000" flipH="1" flipV="1">
                <a:off x="1663777" y="4227677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コネクタ 45"/>
              <p:cNvCxnSpPr/>
              <p:nvPr/>
            </p:nvCxnSpPr>
            <p:spPr>
              <a:xfrm rot="14400000" flipH="1" flipV="1">
                <a:off x="1562739" y="3991095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円/楕円 34"/>
              <p:cNvSpPr/>
              <p:nvPr/>
            </p:nvSpPr>
            <p:spPr>
              <a:xfrm rot="2700000" flipV="1">
                <a:off x="1451314" y="4303957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49" name="直線コネクタ 48"/>
              <p:cNvCxnSpPr/>
              <p:nvPr/>
            </p:nvCxnSpPr>
            <p:spPr>
              <a:xfrm rot="15300000">
                <a:off x="2527736" y="3024880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線コネクタ 49"/>
              <p:cNvCxnSpPr/>
              <p:nvPr/>
            </p:nvCxnSpPr>
            <p:spPr>
              <a:xfrm rot="11700000">
                <a:off x="2766470" y="3120723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円/楕円 34"/>
              <p:cNvSpPr/>
              <p:nvPr/>
            </p:nvSpPr>
            <p:spPr>
              <a:xfrm flipH="1">
                <a:off x="2744029" y="3007143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53" name="直線コネクタ 52"/>
              <p:cNvCxnSpPr/>
              <p:nvPr/>
            </p:nvCxnSpPr>
            <p:spPr>
              <a:xfrm rot="3600000" flipV="1">
                <a:off x="3007466" y="4213403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線コネクタ 53"/>
              <p:cNvCxnSpPr/>
              <p:nvPr/>
            </p:nvCxnSpPr>
            <p:spPr>
              <a:xfrm rot="7200000" flipV="1">
                <a:off x="3108505" y="3976821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円/楕円 34"/>
              <p:cNvSpPr/>
              <p:nvPr/>
            </p:nvSpPr>
            <p:spPr>
              <a:xfrm rot="18900000" flipH="1" flipV="1">
                <a:off x="3262702" y="4289682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57" name="直線コネクタ 56"/>
              <p:cNvCxnSpPr/>
              <p:nvPr/>
            </p:nvCxnSpPr>
            <p:spPr>
              <a:xfrm rot="15300000" flipH="1" flipV="1">
                <a:off x="2152284" y="4581678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線コネクタ 57"/>
              <p:cNvCxnSpPr/>
              <p:nvPr/>
            </p:nvCxnSpPr>
            <p:spPr>
              <a:xfrm rot="11700000" flipH="1" flipV="1">
                <a:off x="1913550" y="4485835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円/楕円 34"/>
              <p:cNvSpPr/>
              <p:nvPr/>
            </p:nvSpPr>
            <p:spPr>
              <a:xfrm flipV="1">
                <a:off x="1978763" y="4835554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61" name="直線コネクタ 60"/>
              <p:cNvCxnSpPr/>
              <p:nvPr/>
            </p:nvCxnSpPr>
            <p:spPr>
              <a:xfrm rot="6300000" flipV="1">
                <a:off x="2527736" y="4581677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線コネクタ 61"/>
              <p:cNvCxnSpPr/>
              <p:nvPr/>
            </p:nvCxnSpPr>
            <p:spPr>
              <a:xfrm rot="9900000" flipV="1">
                <a:off x="2766470" y="4485834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円/楕円 34"/>
              <p:cNvSpPr/>
              <p:nvPr/>
            </p:nvSpPr>
            <p:spPr>
              <a:xfrm flipH="1" flipV="1">
                <a:off x="2744029" y="4835554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153" name="楕円 152">
            <a:extLst>
              <a:ext uri="{FF2B5EF4-FFF2-40B4-BE49-F238E27FC236}">
                <a16:creationId xmlns:a16="http://schemas.microsoft.com/office/drawing/2014/main" id="{09F2E6F2-4850-4893-A8D9-51BA732B4AE8}"/>
              </a:ext>
            </a:extLst>
          </p:cNvPr>
          <p:cNvSpPr/>
          <p:nvPr/>
        </p:nvSpPr>
        <p:spPr>
          <a:xfrm>
            <a:off x="6073535" y="3068960"/>
            <a:ext cx="1296000" cy="1296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" name="グループ化 5"/>
          <p:cNvGrpSpPr/>
          <p:nvPr/>
        </p:nvGrpSpPr>
        <p:grpSpPr>
          <a:xfrm>
            <a:off x="5911125" y="2888089"/>
            <a:ext cx="1638573" cy="1656480"/>
            <a:chOff x="5911125" y="3140117"/>
            <a:chExt cx="1638573" cy="1656480"/>
          </a:xfrm>
        </p:grpSpPr>
        <p:sp>
          <p:nvSpPr>
            <p:cNvPr id="129" name="円/楕円 34"/>
            <p:cNvSpPr/>
            <p:nvPr/>
          </p:nvSpPr>
          <p:spPr>
            <a:xfrm rot="1320000">
              <a:off x="6902944" y="3383069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0" name="円/楕円 34"/>
            <p:cNvSpPr/>
            <p:nvPr/>
          </p:nvSpPr>
          <p:spPr>
            <a:xfrm rot="1320000">
              <a:off x="6459719" y="4463189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1" name="円/楕円 34"/>
            <p:cNvSpPr/>
            <p:nvPr/>
          </p:nvSpPr>
          <p:spPr>
            <a:xfrm rot="17520000">
              <a:off x="6146642" y="3696146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2" name="円/楕円 34"/>
            <p:cNvSpPr/>
            <p:nvPr/>
          </p:nvSpPr>
          <p:spPr>
            <a:xfrm rot="17520000">
              <a:off x="7216021" y="4139371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3" name="円/楕円 34"/>
            <p:cNvSpPr/>
            <p:nvPr/>
          </p:nvSpPr>
          <p:spPr>
            <a:xfrm rot="20220000">
              <a:off x="6460207" y="3382591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4" name="円/楕円 34"/>
            <p:cNvSpPr/>
            <p:nvPr/>
          </p:nvSpPr>
          <p:spPr>
            <a:xfrm rot="20220000">
              <a:off x="6902456" y="4462711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5" name="円/楕円 34"/>
            <p:cNvSpPr/>
            <p:nvPr/>
          </p:nvSpPr>
          <p:spPr>
            <a:xfrm rot="4020000" flipH="1">
              <a:off x="7216499" y="3696634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6" name="円/楕円 34"/>
            <p:cNvSpPr/>
            <p:nvPr/>
          </p:nvSpPr>
          <p:spPr>
            <a:xfrm rot="4020000" flipH="1">
              <a:off x="6146164" y="4138883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4" name="円/楕円 34"/>
            <p:cNvSpPr/>
            <p:nvPr/>
          </p:nvSpPr>
          <p:spPr>
            <a:xfrm>
              <a:off x="6255415" y="3237101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5" name="円/楕円 34"/>
            <p:cNvSpPr/>
            <p:nvPr/>
          </p:nvSpPr>
          <p:spPr>
            <a:xfrm>
              <a:off x="7109665" y="3237101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6" name="円/楕円 34"/>
            <p:cNvSpPr/>
            <p:nvPr/>
          </p:nvSpPr>
          <p:spPr>
            <a:xfrm>
              <a:off x="6255415" y="4601961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7" name="円/楕円 34"/>
            <p:cNvSpPr/>
            <p:nvPr/>
          </p:nvSpPr>
          <p:spPr>
            <a:xfrm>
              <a:off x="7109665" y="4601961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8" name="円/楕円 34"/>
            <p:cNvSpPr/>
            <p:nvPr/>
          </p:nvSpPr>
          <p:spPr>
            <a:xfrm>
              <a:off x="6488267" y="3140117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7" name="円/楕円 34"/>
            <p:cNvSpPr/>
            <p:nvPr/>
          </p:nvSpPr>
          <p:spPr>
            <a:xfrm>
              <a:off x="6869256" y="3140117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8" name="円/楕円 34"/>
            <p:cNvSpPr/>
            <p:nvPr/>
          </p:nvSpPr>
          <p:spPr>
            <a:xfrm>
              <a:off x="6488267" y="4693994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9" name="円/楕円 34"/>
            <p:cNvSpPr/>
            <p:nvPr/>
          </p:nvSpPr>
          <p:spPr>
            <a:xfrm>
              <a:off x="6869256" y="4693994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0" name="円/楕円 34"/>
            <p:cNvSpPr/>
            <p:nvPr/>
          </p:nvSpPr>
          <p:spPr>
            <a:xfrm>
              <a:off x="5988319" y="3501008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1" name="円/楕円 34"/>
            <p:cNvSpPr/>
            <p:nvPr/>
          </p:nvSpPr>
          <p:spPr>
            <a:xfrm>
              <a:off x="5988319" y="4340001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2" name="円/楕円 34"/>
            <p:cNvSpPr/>
            <p:nvPr/>
          </p:nvSpPr>
          <p:spPr>
            <a:xfrm>
              <a:off x="5911125" y="3742741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3" name="円/楕円 34"/>
            <p:cNvSpPr/>
            <p:nvPr/>
          </p:nvSpPr>
          <p:spPr>
            <a:xfrm>
              <a:off x="5911125" y="4091287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4" name="円/楕円 34"/>
            <p:cNvSpPr/>
            <p:nvPr/>
          </p:nvSpPr>
          <p:spPr>
            <a:xfrm>
              <a:off x="7447881" y="3738491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5" name="円/楕円 34"/>
            <p:cNvSpPr/>
            <p:nvPr/>
          </p:nvSpPr>
          <p:spPr>
            <a:xfrm>
              <a:off x="7447881" y="4087037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6" name="円/楕円 34"/>
            <p:cNvSpPr/>
            <p:nvPr/>
          </p:nvSpPr>
          <p:spPr>
            <a:xfrm>
              <a:off x="7351859" y="3501008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7" name="円/楕円 34"/>
            <p:cNvSpPr/>
            <p:nvPr/>
          </p:nvSpPr>
          <p:spPr>
            <a:xfrm>
              <a:off x="7353806" y="4330326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6" name="グループ化 65"/>
          <p:cNvGrpSpPr/>
          <p:nvPr/>
        </p:nvGrpSpPr>
        <p:grpSpPr>
          <a:xfrm>
            <a:off x="6053349" y="3038462"/>
            <a:ext cx="1357462" cy="1357461"/>
            <a:chOff x="6053349" y="3290490"/>
            <a:chExt cx="1357462" cy="1357461"/>
          </a:xfrm>
        </p:grpSpPr>
        <p:cxnSp>
          <p:nvCxnSpPr>
            <p:cNvPr id="74" name="直線コネクタ 73"/>
            <p:cNvCxnSpPr/>
            <p:nvPr/>
          </p:nvCxnSpPr>
          <p:spPr>
            <a:xfrm rot="16200000" flipH="1" flipV="1">
              <a:off x="6879917" y="4341106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線コネクタ 74"/>
            <p:cNvCxnSpPr/>
            <p:nvPr/>
          </p:nvCxnSpPr>
          <p:spPr>
            <a:xfrm rot="16200000" flipV="1">
              <a:off x="6879863" y="3271157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線コネクタ 75"/>
            <p:cNvCxnSpPr/>
            <p:nvPr/>
          </p:nvCxnSpPr>
          <p:spPr>
            <a:xfrm rot="16200000" flipH="1">
              <a:off x="6437923" y="4341106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線コネクタ 76"/>
            <p:cNvCxnSpPr/>
            <p:nvPr/>
          </p:nvCxnSpPr>
          <p:spPr>
            <a:xfrm rot="16200000">
              <a:off x="6437977" y="3271157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円/楕円 34"/>
            <p:cNvSpPr/>
            <p:nvPr/>
          </p:nvSpPr>
          <p:spPr>
            <a:xfrm>
              <a:off x="6679610" y="3290490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9" name="円/楕円 34"/>
            <p:cNvSpPr/>
            <p:nvPr/>
          </p:nvSpPr>
          <p:spPr>
            <a:xfrm>
              <a:off x="6681331" y="4545348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0" name="円/楕円 34"/>
            <p:cNvSpPr/>
            <p:nvPr/>
          </p:nvSpPr>
          <p:spPr>
            <a:xfrm rot="16200000">
              <a:off x="6053742" y="3918620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1" name="円/楕円 34"/>
            <p:cNvSpPr/>
            <p:nvPr/>
          </p:nvSpPr>
          <p:spPr>
            <a:xfrm rot="16200000">
              <a:off x="7308601" y="3916898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2" name="円/楕円 34"/>
            <p:cNvSpPr/>
            <p:nvPr/>
          </p:nvSpPr>
          <p:spPr>
            <a:xfrm rot="18900000">
              <a:off x="6241331" y="3478078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3" name="円/楕円 34"/>
            <p:cNvSpPr/>
            <p:nvPr/>
          </p:nvSpPr>
          <p:spPr>
            <a:xfrm rot="18900000">
              <a:off x="7121012" y="4357759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4" name="円/楕円 34"/>
            <p:cNvSpPr/>
            <p:nvPr/>
          </p:nvSpPr>
          <p:spPr>
            <a:xfrm rot="2700000" flipH="1">
              <a:off x="7121012" y="3478078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5" name="円/楕円 34"/>
            <p:cNvSpPr/>
            <p:nvPr/>
          </p:nvSpPr>
          <p:spPr>
            <a:xfrm rot="2700000" flipH="1">
              <a:off x="6241331" y="4357759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96" name="直線コネクタ 95"/>
            <p:cNvCxnSpPr/>
            <p:nvPr/>
          </p:nvCxnSpPr>
          <p:spPr>
            <a:xfrm flipH="1" flipV="1">
              <a:off x="6123945" y="4022263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線コネクタ 96"/>
            <p:cNvCxnSpPr/>
            <p:nvPr/>
          </p:nvCxnSpPr>
          <p:spPr>
            <a:xfrm flipV="1">
              <a:off x="7193894" y="4022209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線コネクタ 97"/>
            <p:cNvCxnSpPr/>
            <p:nvPr/>
          </p:nvCxnSpPr>
          <p:spPr>
            <a:xfrm flipH="1">
              <a:off x="6123945" y="3580269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線コネクタ 98"/>
            <p:cNvCxnSpPr/>
            <p:nvPr/>
          </p:nvCxnSpPr>
          <p:spPr>
            <a:xfrm>
              <a:off x="7193894" y="3580323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1" name="テキスト ボックス 150"/>
          <p:cNvSpPr txBox="1"/>
          <p:nvPr/>
        </p:nvSpPr>
        <p:spPr>
          <a:xfrm>
            <a:off x="6467168" y="3810526"/>
            <a:ext cx="84113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sz="2200" dirty="0"/>
              <a:t>hole</a:t>
            </a:r>
            <a:endParaRPr kumimoji="1" lang="ja-JP" altLang="en-US" sz="2200" dirty="0"/>
          </a:p>
        </p:txBody>
      </p:sp>
      <p:grpSp>
        <p:nvGrpSpPr>
          <p:cNvPr id="7" name="グループ化 6"/>
          <p:cNvGrpSpPr/>
          <p:nvPr/>
        </p:nvGrpSpPr>
        <p:grpSpPr>
          <a:xfrm>
            <a:off x="5767150" y="2755115"/>
            <a:ext cx="1918242" cy="1931014"/>
            <a:chOff x="5767150" y="3007143"/>
            <a:chExt cx="1918242" cy="1931014"/>
          </a:xfrm>
        </p:grpSpPr>
        <p:cxnSp>
          <p:nvCxnSpPr>
            <p:cNvPr id="100" name="直線コネクタ 99"/>
            <p:cNvCxnSpPr/>
            <p:nvPr/>
          </p:nvCxnSpPr>
          <p:spPr>
            <a:xfrm rot="3600000" flipH="1">
              <a:off x="5979613" y="3382072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線コネクタ 100"/>
            <p:cNvCxnSpPr/>
            <p:nvPr/>
          </p:nvCxnSpPr>
          <p:spPr>
            <a:xfrm rot="7200000" flipH="1">
              <a:off x="5878574" y="3618654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円/楕円 34"/>
            <p:cNvSpPr/>
            <p:nvPr/>
          </p:nvSpPr>
          <p:spPr>
            <a:xfrm rot="18900000">
              <a:off x="5767150" y="3541933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03" name="直線コネクタ 102"/>
            <p:cNvCxnSpPr/>
            <p:nvPr/>
          </p:nvCxnSpPr>
          <p:spPr>
            <a:xfrm rot="6300000" flipH="1">
              <a:off x="6472764" y="3024880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線コネクタ 103"/>
            <p:cNvCxnSpPr/>
            <p:nvPr/>
          </p:nvCxnSpPr>
          <p:spPr>
            <a:xfrm rot="9900000" flipH="1">
              <a:off x="6234030" y="3120724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円/楕円 34"/>
            <p:cNvSpPr/>
            <p:nvPr/>
          </p:nvSpPr>
          <p:spPr>
            <a:xfrm>
              <a:off x="6299243" y="3007144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06" name="直線コネクタ 105"/>
            <p:cNvCxnSpPr/>
            <p:nvPr/>
          </p:nvCxnSpPr>
          <p:spPr>
            <a:xfrm rot="18000000">
              <a:off x="7327946" y="3377686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線コネクタ 106"/>
            <p:cNvCxnSpPr/>
            <p:nvPr/>
          </p:nvCxnSpPr>
          <p:spPr>
            <a:xfrm rot="14400000">
              <a:off x="7428985" y="3614268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円/楕円 34"/>
            <p:cNvSpPr/>
            <p:nvPr/>
          </p:nvSpPr>
          <p:spPr>
            <a:xfrm rot="2700000" flipH="1">
              <a:off x="7583182" y="3537546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09" name="直線コネクタ 108"/>
            <p:cNvCxnSpPr/>
            <p:nvPr/>
          </p:nvCxnSpPr>
          <p:spPr>
            <a:xfrm rot="18000000" flipH="1" flipV="1">
              <a:off x="5984257" y="4227677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線コネクタ 109"/>
            <p:cNvCxnSpPr/>
            <p:nvPr/>
          </p:nvCxnSpPr>
          <p:spPr>
            <a:xfrm rot="14400000" flipH="1" flipV="1">
              <a:off x="5883219" y="3991095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円/楕円 34"/>
            <p:cNvSpPr/>
            <p:nvPr/>
          </p:nvSpPr>
          <p:spPr>
            <a:xfrm rot="2700000" flipV="1">
              <a:off x="5771794" y="4303957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12" name="直線コネクタ 111"/>
            <p:cNvCxnSpPr/>
            <p:nvPr/>
          </p:nvCxnSpPr>
          <p:spPr>
            <a:xfrm rot="15300000">
              <a:off x="6848216" y="3024880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線コネクタ 112"/>
            <p:cNvCxnSpPr/>
            <p:nvPr/>
          </p:nvCxnSpPr>
          <p:spPr>
            <a:xfrm rot="11700000">
              <a:off x="7086950" y="3120723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円/楕円 34"/>
            <p:cNvSpPr/>
            <p:nvPr/>
          </p:nvSpPr>
          <p:spPr>
            <a:xfrm flipH="1">
              <a:off x="7064509" y="3007143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15" name="直線コネクタ 114"/>
            <p:cNvCxnSpPr/>
            <p:nvPr/>
          </p:nvCxnSpPr>
          <p:spPr>
            <a:xfrm rot="3600000" flipV="1">
              <a:off x="7327946" y="4213403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線コネクタ 115"/>
            <p:cNvCxnSpPr/>
            <p:nvPr/>
          </p:nvCxnSpPr>
          <p:spPr>
            <a:xfrm rot="7200000" flipV="1">
              <a:off x="7428985" y="3976821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円/楕円 34"/>
            <p:cNvSpPr/>
            <p:nvPr/>
          </p:nvSpPr>
          <p:spPr>
            <a:xfrm rot="18900000" flipH="1" flipV="1">
              <a:off x="7583182" y="4289682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18" name="直線コネクタ 117"/>
            <p:cNvCxnSpPr/>
            <p:nvPr/>
          </p:nvCxnSpPr>
          <p:spPr>
            <a:xfrm rot="15300000" flipH="1" flipV="1">
              <a:off x="6472764" y="4581678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線コネクタ 118"/>
            <p:cNvCxnSpPr/>
            <p:nvPr/>
          </p:nvCxnSpPr>
          <p:spPr>
            <a:xfrm rot="11700000" flipH="1" flipV="1">
              <a:off x="6234030" y="4485835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円/楕円 34"/>
            <p:cNvSpPr/>
            <p:nvPr/>
          </p:nvSpPr>
          <p:spPr>
            <a:xfrm flipV="1">
              <a:off x="6299243" y="4835554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21" name="直線コネクタ 120"/>
            <p:cNvCxnSpPr/>
            <p:nvPr/>
          </p:nvCxnSpPr>
          <p:spPr>
            <a:xfrm rot="6300000" flipV="1">
              <a:off x="6848216" y="4581677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線コネクタ 121"/>
            <p:cNvCxnSpPr/>
            <p:nvPr/>
          </p:nvCxnSpPr>
          <p:spPr>
            <a:xfrm rot="9900000" flipV="1">
              <a:off x="7086950" y="4485834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円/楕円 34"/>
            <p:cNvSpPr/>
            <p:nvPr/>
          </p:nvSpPr>
          <p:spPr>
            <a:xfrm flipH="1" flipV="1">
              <a:off x="7064509" y="4835554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710215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正方形/長方形 185">
            <a:extLst>
              <a:ext uri="{FF2B5EF4-FFF2-40B4-BE49-F238E27FC236}">
                <a16:creationId xmlns:a16="http://schemas.microsoft.com/office/drawing/2014/main" id="{9918E81C-0300-4E46-8FFE-09BBBEDD14FE}"/>
              </a:ext>
            </a:extLst>
          </p:cNvPr>
          <p:cNvSpPr/>
          <p:nvPr/>
        </p:nvSpPr>
        <p:spPr>
          <a:xfrm>
            <a:off x="5294926" y="2276171"/>
            <a:ext cx="2880000" cy="2880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0824" y="607591"/>
            <a:ext cx="8641655" cy="5773737"/>
          </a:xfrm>
        </p:spPr>
        <p:txBody>
          <a:bodyPr/>
          <a:lstStyle/>
          <a:p>
            <a:pPr marL="0" indent="0">
              <a:buNone/>
            </a:pPr>
            <a:endParaRPr lang="en-US" altLang="ja-JP" sz="5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ja-JP" sz="2600" b="1" dirty="0">
                <a:solidFill>
                  <a:srgbClr val="FF0000"/>
                </a:solidFill>
              </a:rPr>
              <a:t>✗</a:t>
            </a:r>
            <a:r>
              <a:rPr lang="en-US" altLang="ja-JP" sz="2600" dirty="0"/>
              <a:t> 10-node tetrahedral (T10) mesh</a:t>
            </a:r>
            <a:r>
              <a:rPr lang="en-US" altLang="ja-JP" sz="2600" b="1" dirty="0"/>
              <a:t> </a:t>
            </a:r>
            <a:r>
              <a:rPr lang="en-US" altLang="ja-JP" sz="2600" dirty="0">
                <a:solidFill>
                  <a:srgbClr val="FF9900"/>
                </a:solidFill>
              </a:rPr>
              <a:t>with kink</a:t>
            </a:r>
            <a:r>
              <a:rPr lang="ja-JP" altLang="en-US" sz="2600" dirty="0"/>
              <a:t> </a:t>
            </a:r>
            <a:r>
              <a:rPr lang="en-US" altLang="ja-JP" sz="2600" dirty="0"/>
              <a:t>causes</a:t>
            </a:r>
            <a:br>
              <a:rPr lang="en-US" altLang="ja-JP" sz="2600" dirty="0"/>
            </a:br>
            <a:r>
              <a:rPr lang="ja-JP" altLang="en-US" sz="2600" dirty="0"/>
              <a:t>     </a:t>
            </a:r>
            <a:r>
              <a:rPr lang="en-US" altLang="ja-JP" sz="2600" dirty="0"/>
              <a:t>severe accuracy loss.</a:t>
            </a:r>
          </a:p>
          <a:p>
            <a:pPr marL="0" indent="0">
              <a:buNone/>
            </a:pPr>
            <a:endParaRPr lang="en-US" altLang="ja-JP" sz="1000" dirty="0"/>
          </a:p>
          <a:p>
            <a:pPr marL="0" indent="0">
              <a:buNone/>
            </a:pPr>
            <a:r>
              <a:rPr lang="en-US" altLang="ja-JP" sz="2600" dirty="0"/>
              <a:t>	T4</a:t>
            </a:r>
            <a:r>
              <a:rPr lang="ja-JP" altLang="en-US" sz="2600" dirty="0"/>
              <a:t>　　　  </a:t>
            </a:r>
            <a:r>
              <a:rPr lang="en-US" altLang="ja-JP" sz="2600" dirty="0"/>
              <a:t>			</a:t>
            </a:r>
            <a:r>
              <a:rPr lang="ja-JP" altLang="en-US" sz="2600" dirty="0"/>
              <a:t>　   </a:t>
            </a:r>
            <a:r>
              <a:rPr lang="en-US" altLang="ja-JP" sz="2600" dirty="0"/>
              <a:t>T10 </a:t>
            </a:r>
            <a:r>
              <a:rPr lang="en-US" altLang="ja-JP" sz="2600" dirty="0">
                <a:solidFill>
                  <a:srgbClr val="FF9900"/>
                </a:solidFill>
              </a:rPr>
              <a:t>with kink</a:t>
            </a:r>
          </a:p>
          <a:p>
            <a:pPr marL="0" indent="0">
              <a:buNone/>
            </a:pPr>
            <a:endParaRPr lang="en-US" altLang="ja-JP" sz="2600" dirty="0"/>
          </a:p>
          <a:p>
            <a:pPr marL="0" indent="0">
              <a:buNone/>
            </a:pPr>
            <a:endParaRPr lang="en-US" altLang="ja-JP" sz="2600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Issues in Meshing (2 Cont.)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41</a:t>
            </a:fld>
            <a:endParaRPr lang="ja-JP" altLang="en-US" dirty="0"/>
          </a:p>
        </p:txBody>
      </p:sp>
      <p:sp>
        <p:nvSpPr>
          <p:cNvPr id="72" name="角丸四角形 71"/>
          <p:cNvSpPr/>
          <p:nvPr/>
        </p:nvSpPr>
        <p:spPr>
          <a:xfrm>
            <a:off x="602844" y="5309915"/>
            <a:ext cx="7927200" cy="957600"/>
          </a:xfrm>
          <a:prstGeom prst="roundRect">
            <a:avLst>
              <a:gd name="adj" fmla="val 2921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600" dirty="0">
                <a:solidFill>
                  <a:schemeClr val="tx1"/>
                </a:solidFill>
              </a:rPr>
              <a:t>T10 mesh </a:t>
            </a:r>
            <a:r>
              <a:rPr lang="en-US" altLang="ja-JP" sz="2600" dirty="0">
                <a:solidFill>
                  <a:srgbClr val="FF9900"/>
                </a:solidFill>
              </a:rPr>
              <a:t>with kink </a:t>
            </a:r>
            <a:r>
              <a:rPr lang="en-US" altLang="ja-JP" sz="2600" dirty="0">
                <a:solidFill>
                  <a:schemeClr val="tx1"/>
                </a:solidFill>
              </a:rPr>
              <a:t>does not increase DOF</a:t>
            </a:r>
            <a:br>
              <a:rPr lang="en-US" altLang="ja-JP" sz="2600" dirty="0">
                <a:solidFill>
                  <a:schemeClr val="tx1"/>
                </a:solidFill>
              </a:rPr>
            </a:br>
            <a:r>
              <a:rPr lang="en-US" altLang="ja-JP" sz="2600" dirty="0">
                <a:solidFill>
                  <a:schemeClr val="tx1"/>
                </a:solidFill>
              </a:rPr>
              <a:t>but </a:t>
            </a:r>
            <a:r>
              <a:rPr lang="en-US" altLang="ja-JP" sz="2600" dirty="0">
                <a:solidFill>
                  <a:srgbClr val="FF0000"/>
                </a:solidFill>
              </a:rPr>
              <a:t>induces severe accuracy loss</a:t>
            </a:r>
            <a:r>
              <a:rPr lang="en-US" altLang="ja-JP" sz="2600" dirty="0">
                <a:solidFill>
                  <a:schemeClr val="tx1"/>
                </a:solidFill>
              </a:rPr>
              <a:t>.</a:t>
            </a:r>
          </a:p>
        </p:txBody>
      </p:sp>
      <p:grpSp>
        <p:nvGrpSpPr>
          <p:cNvPr id="8" name="グループ化 7"/>
          <p:cNvGrpSpPr/>
          <p:nvPr/>
        </p:nvGrpSpPr>
        <p:grpSpPr>
          <a:xfrm>
            <a:off x="1763688" y="1546897"/>
            <a:ext cx="2795847" cy="1127793"/>
            <a:chOff x="2915816" y="1546897"/>
            <a:chExt cx="2795847" cy="1127793"/>
          </a:xfrm>
        </p:grpSpPr>
        <p:cxnSp>
          <p:nvCxnSpPr>
            <p:cNvPr id="11" name="直線コネクタ 10"/>
            <p:cNvCxnSpPr/>
            <p:nvPr/>
          </p:nvCxnSpPr>
          <p:spPr>
            <a:xfrm>
              <a:off x="2915816" y="1546897"/>
              <a:ext cx="2049994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曲線コネクタ 43"/>
            <p:cNvCxnSpPr>
              <a:cxnSpLocks/>
              <a:stCxn id="106" idx="0"/>
            </p:cNvCxnSpPr>
            <p:nvPr/>
          </p:nvCxnSpPr>
          <p:spPr>
            <a:xfrm rot="16200000" flipV="1">
              <a:off x="4739954" y="1702982"/>
              <a:ext cx="1127793" cy="815624"/>
            </a:xfrm>
            <a:prstGeom prst="curvedConnector3">
              <a:avLst>
                <a:gd name="adj1" fmla="val 50000"/>
              </a:avLst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グループ化 9"/>
          <p:cNvGrpSpPr/>
          <p:nvPr/>
        </p:nvGrpSpPr>
        <p:grpSpPr>
          <a:xfrm>
            <a:off x="3804701" y="2674690"/>
            <a:ext cx="1509665" cy="1272655"/>
            <a:chOff x="3804701" y="2674690"/>
            <a:chExt cx="1509665" cy="1272655"/>
          </a:xfrm>
        </p:grpSpPr>
        <p:sp>
          <p:nvSpPr>
            <p:cNvPr id="106" name="正方形/長方形 105"/>
            <p:cNvSpPr/>
            <p:nvPr/>
          </p:nvSpPr>
          <p:spPr>
            <a:xfrm>
              <a:off x="3804701" y="2674690"/>
              <a:ext cx="150966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dirty="0"/>
                <a:t>Kinked T10</a:t>
              </a:r>
              <a:endParaRPr lang="ja-JP" altLang="en-US" dirty="0"/>
            </a:p>
          </p:txBody>
        </p:sp>
        <p:grpSp>
          <p:nvGrpSpPr>
            <p:cNvPr id="109" name="グループ化 108"/>
            <p:cNvGrpSpPr/>
            <p:nvPr/>
          </p:nvGrpSpPr>
          <p:grpSpPr>
            <a:xfrm>
              <a:off x="4103364" y="2981589"/>
              <a:ext cx="1031218" cy="965756"/>
              <a:chOff x="4103364" y="2981589"/>
              <a:chExt cx="1031218" cy="965756"/>
            </a:xfrm>
          </p:grpSpPr>
          <p:sp>
            <p:nvSpPr>
              <p:cNvPr id="110" name="円/楕円 34"/>
              <p:cNvSpPr/>
              <p:nvPr/>
            </p:nvSpPr>
            <p:spPr>
              <a:xfrm rot="1408773" flipH="1">
                <a:off x="5026582" y="3839344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11" name="直線コネクタ 110"/>
              <p:cNvCxnSpPr/>
              <p:nvPr/>
            </p:nvCxnSpPr>
            <p:spPr>
              <a:xfrm flipH="1" flipV="1">
                <a:off x="4650877" y="3089763"/>
                <a:ext cx="406803" cy="752185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円/楕円 34"/>
              <p:cNvSpPr/>
              <p:nvPr/>
            </p:nvSpPr>
            <p:spPr>
              <a:xfrm rot="1408773">
                <a:off x="4796252" y="3398822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3" name="円/楕円 34"/>
              <p:cNvSpPr/>
              <p:nvPr/>
            </p:nvSpPr>
            <p:spPr>
              <a:xfrm rot="1408773">
                <a:off x="4569340" y="3714802"/>
                <a:ext cx="108000" cy="1080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14" name="直線コネクタ 113"/>
              <p:cNvCxnSpPr/>
              <p:nvPr/>
            </p:nvCxnSpPr>
            <p:spPr>
              <a:xfrm flipV="1">
                <a:off x="4184719" y="3069097"/>
                <a:ext cx="416842" cy="770751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9" name="円/楕円 34"/>
              <p:cNvSpPr/>
              <p:nvPr/>
            </p:nvSpPr>
            <p:spPr>
              <a:xfrm rot="1408773">
                <a:off x="4345155" y="3398822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1" name="円/楕円 34"/>
              <p:cNvSpPr/>
              <p:nvPr/>
            </p:nvSpPr>
            <p:spPr>
              <a:xfrm rot="1408773" flipH="1">
                <a:off x="4103364" y="3839345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22" name="直線コネクタ 121"/>
              <p:cNvCxnSpPr/>
              <p:nvPr/>
            </p:nvCxnSpPr>
            <p:spPr>
              <a:xfrm>
                <a:off x="4667537" y="3782571"/>
                <a:ext cx="360096" cy="9648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直線コネクタ 122"/>
              <p:cNvCxnSpPr/>
              <p:nvPr/>
            </p:nvCxnSpPr>
            <p:spPr>
              <a:xfrm flipH="1">
                <a:off x="4207223" y="3783041"/>
                <a:ext cx="371326" cy="9949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9" name="円/楕円 34"/>
              <p:cNvSpPr/>
              <p:nvPr/>
            </p:nvSpPr>
            <p:spPr>
              <a:xfrm rot="1408773">
                <a:off x="4569340" y="2981589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130" name="正方形/長方形 129">
            <a:extLst>
              <a:ext uri="{FF2B5EF4-FFF2-40B4-BE49-F238E27FC236}">
                <a16:creationId xmlns:a16="http://schemas.microsoft.com/office/drawing/2014/main" id="{E438839A-D84F-426E-9B42-5167EE848297}"/>
              </a:ext>
            </a:extLst>
          </p:cNvPr>
          <p:cNvSpPr/>
          <p:nvPr/>
        </p:nvSpPr>
        <p:spPr>
          <a:xfrm>
            <a:off x="969074" y="2276171"/>
            <a:ext cx="2880000" cy="2880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1" name="楕円 130">
            <a:extLst>
              <a:ext uri="{FF2B5EF4-FFF2-40B4-BE49-F238E27FC236}">
                <a16:creationId xmlns:a16="http://schemas.microsoft.com/office/drawing/2014/main" id="{1959E00C-EEF6-42A0-97C3-9B774D4CA6CF}"/>
              </a:ext>
            </a:extLst>
          </p:cNvPr>
          <p:cNvSpPr/>
          <p:nvPr/>
        </p:nvSpPr>
        <p:spPr>
          <a:xfrm>
            <a:off x="1758890" y="3069032"/>
            <a:ext cx="1296000" cy="1296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2" name="テキスト ボックス 131">
            <a:extLst>
              <a:ext uri="{FF2B5EF4-FFF2-40B4-BE49-F238E27FC236}">
                <a16:creationId xmlns:a16="http://schemas.microsoft.com/office/drawing/2014/main" id="{3F6A6A0A-0CA9-4AF5-BDDD-D75A58CF9513}"/>
              </a:ext>
            </a:extLst>
          </p:cNvPr>
          <p:cNvSpPr txBox="1"/>
          <p:nvPr/>
        </p:nvSpPr>
        <p:spPr>
          <a:xfrm>
            <a:off x="1107806" y="2384884"/>
            <a:ext cx="1081931" cy="338554"/>
          </a:xfrm>
          <a:prstGeom prst="rect">
            <a:avLst/>
          </a:prstGeom>
          <a:solidFill>
            <a:schemeClr val="bg2">
              <a:lumMod val="40000"/>
              <a:lumOff val="60000"/>
              <a:alpha val="57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sz="2200" dirty="0" err="1"/>
              <a:t>Carbody</a:t>
            </a:r>
            <a:endParaRPr kumimoji="1" lang="ja-JP" altLang="en-US" sz="2200" dirty="0"/>
          </a:p>
        </p:txBody>
      </p:sp>
      <p:sp>
        <p:nvSpPr>
          <p:cNvPr id="133" name="テキスト ボックス 132">
            <a:extLst>
              <a:ext uri="{FF2B5EF4-FFF2-40B4-BE49-F238E27FC236}">
                <a16:creationId xmlns:a16="http://schemas.microsoft.com/office/drawing/2014/main" id="{0A99E619-C82C-4332-A505-7E3FCA57FF9E}"/>
              </a:ext>
            </a:extLst>
          </p:cNvPr>
          <p:cNvSpPr txBox="1"/>
          <p:nvPr/>
        </p:nvSpPr>
        <p:spPr>
          <a:xfrm>
            <a:off x="2141912" y="3810526"/>
            <a:ext cx="84113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sz="2200" dirty="0"/>
              <a:t>hole</a:t>
            </a:r>
            <a:endParaRPr kumimoji="1" lang="ja-JP" altLang="en-US" sz="2200" dirty="0"/>
          </a:p>
        </p:txBody>
      </p:sp>
      <p:grpSp>
        <p:nvGrpSpPr>
          <p:cNvPr id="134" name="グループ化 133">
            <a:extLst>
              <a:ext uri="{FF2B5EF4-FFF2-40B4-BE49-F238E27FC236}">
                <a16:creationId xmlns:a16="http://schemas.microsoft.com/office/drawing/2014/main" id="{F7ACF62E-0FD0-44B6-956F-A1BDCF78893C}"/>
              </a:ext>
            </a:extLst>
          </p:cNvPr>
          <p:cNvGrpSpPr/>
          <p:nvPr/>
        </p:nvGrpSpPr>
        <p:grpSpPr>
          <a:xfrm>
            <a:off x="1446670" y="2755115"/>
            <a:ext cx="1918242" cy="1931014"/>
            <a:chOff x="1446670" y="2755115"/>
            <a:chExt cx="1918242" cy="1931014"/>
          </a:xfrm>
        </p:grpSpPr>
        <p:grpSp>
          <p:nvGrpSpPr>
            <p:cNvPr id="135" name="グループ化 134">
              <a:extLst>
                <a:ext uri="{FF2B5EF4-FFF2-40B4-BE49-F238E27FC236}">
                  <a16:creationId xmlns:a16="http://schemas.microsoft.com/office/drawing/2014/main" id="{D09364A4-FA5A-451D-AFAC-8C407D62884D}"/>
                </a:ext>
              </a:extLst>
            </p:cNvPr>
            <p:cNvGrpSpPr/>
            <p:nvPr/>
          </p:nvGrpSpPr>
          <p:grpSpPr>
            <a:xfrm>
              <a:off x="1732869" y="3038462"/>
              <a:ext cx="1357462" cy="1357461"/>
              <a:chOff x="1732869" y="3290490"/>
              <a:chExt cx="1357462" cy="1357461"/>
            </a:xfrm>
          </p:grpSpPr>
          <p:cxnSp>
            <p:nvCxnSpPr>
              <p:cNvPr id="170" name="直線コネクタ 169">
                <a:extLst>
                  <a:ext uri="{FF2B5EF4-FFF2-40B4-BE49-F238E27FC236}">
                    <a16:creationId xmlns:a16="http://schemas.microsoft.com/office/drawing/2014/main" id="{E7C0DC8F-F4F2-487A-A753-EEF8FF570CD2}"/>
                  </a:ext>
                </a:extLst>
              </p:cNvPr>
              <p:cNvCxnSpPr/>
              <p:nvPr/>
            </p:nvCxnSpPr>
            <p:spPr>
              <a:xfrm rot="16200000" flipH="1" flipV="1">
                <a:off x="2559437" y="4341106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直線コネクタ 170">
                <a:extLst>
                  <a:ext uri="{FF2B5EF4-FFF2-40B4-BE49-F238E27FC236}">
                    <a16:creationId xmlns:a16="http://schemas.microsoft.com/office/drawing/2014/main" id="{8FA22CC1-C53C-4C75-8468-FC4708CE4A25}"/>
                  </a:ext>
                </a:extLst>
              </p:cNvPr>
              <p:cNvCxnSpPr/>
              <p:nvPr/>
            </p:nvCxnSpPr>
            <p:spPr>
              <a:xfrm rot="16200000" flipV="1">
                <a:off x="2559383" y="3271157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直線コネクタ 171">
                <a:extLst>
                  <a:ext uri="{FF2B5EF4-FFF2-40B4-BE49-F238E27FC236}">
                    <a16:creationId xmlns:a16="http://schemas.microsoft.com/office/drawing/2014/main" id="{3A05853E-4FCA-4AB9-8B1F-490A67623FB0}"/>
                  </a:ext>
                </a:extLst>
              </p:cNvPr>
              <p:cNvCxnSpPr/>
              <p:nvPr/>
            </p:nvCxnSpPr>
            <p:spPr>
              <a:xfrm rot="16200000" flipH="1">
                <a:off x="2117443" y="4341106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直線コネクタ 172">
                <a:extLst>
                  <a:ext uri="{FF2B5EF4-FFF2-40B4-BE49-F238E27FC236}">
                    <a16:creationId xmlns:a16="http://schemas.microsoft.com/office/drawing/2014/main" id="{8EF744DF-1F7C-4181-AF1A-1A09F30308D2}"/>
                  </a:ext>
                </a:extLst>
              </p:cNvPr>
              <p:cNvCxnSpPr/>
              <p:nvPr/>
            </p:nvCxnSpPr>
            <p:spPr>
              <a:xfrm rot="16200000">
                <a:off x="2117497" y="3271157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4" name="円/楕円 34">
                <a:extLst>
                  <a:ext uri="{FF2B5EF4-FFF2-40B4-BE49-F238E27FC236}">
                    <a16:creationId xmlns:a16="http://schemas.microsoft.com/office/drawing/2014/main" id="{7C1B6021-4A4A-496C-8D71-67F6E2EE17D5}"/>
                  </a:ext>
                </a:extLst>
              </p:cNvPr>
              <p:cNvSpPr/>
              <p:nvPr/>
            </p:nvSpPr>
            <p:spPr>
              <a:xfrm>
                <a:off x="2359130" y="3290490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5" name="円/楕円 34">
                <a:extLst>
                  <a:ext uri="{FF2B5EF4-FFF2-40B4-BE49-F238E27FC236}">
                    <a16:creationId xmlns:a16="http://schemas.microsoft.com/office/drawing/2014/main" id="{288D6520-88DF-414F-AD9D-DC0C397CCCAF}"/>
                  </a:ext>
                </a:extLst>
              </p:cNvPr>
              <p:cNvSpPr/>
              <p:nvPr/>
            </p:nvSpPr>
            <p:spPr>
              <a:xfrm>
                <a:off x="2360851" y="4545348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6" name="円/楕円 34">
                <a:extLst>
                  <a:ext uri="{FF2B5EF4-FFF2-40B4-BE49-F238E27FC236}">
                    <a16:creationId xmlns:a16="http://schemas.microsoft.com/office/drawing/2014/main" id="{C05D0A1C-E8E9-43FA-A4C4-B0C9FBB0C3EF}"/>
                  </a:ext>
                </a:extLst>
              </p:cNvPr>
              <p:cNvSpPr/>
              <p:nvPr/>
            </p:nvSpPr>
            <p:spPr>
              <a:xfrm rot="16200000">
                <a:off x="1733262" y="3918620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7" name="円/楕円 34">
                <a:extLst>
                  <a:ext uri="{FF2B5EF4-FFF2-40B4-BE49-F238E27FC236}">
                    <a16:creationId xmlns:a16="http://schemas.microsoft.com/office/drawing/2014/main" id="{667A89CC-721A-473F-A764-17E9183799EE}"/>
                  </a:ext>
                </a:extLst>
              </p:cNvPr>
              <p:cNvSpPr/>
              <p:nvPr/>
            </p:nvSpPr>
            <p:spPr>
              <a:xfrm rot="16200000">
                <a:off x="2988121" y="3916898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8" name="円/楕円 34">
                <a:extLst>
                  <a:ext uri="{FF2B5EF4-FFF2-40B4-BE49-F238E27FC236}">
                    <a16:creationId xmlns:a16="http://schemas.microsoft.com/office/drawing/2014/main" id="{074544AE-8D97-4527-8EED-365E104F531B}"/>
                  </a:ext>
                </a:extLst>
              </p:cNvPr>
              <p:cNvSpPr/>
              <p:nvPr/>
            </p:nvSpPr>
            <p:spPr>
              <a:xfrm rot="18900000">
                <a:off x="1920851" y="3478078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9" name="円/楕円 34">
                <a:extLst>
                  <a:ext uri="{FF2B5EF4-FFF2-40B4-BE49-F238E27FC236}">
                    <a16:creationId xmlns:a16="http://schemas.microsoft.com/office/drawing/2014/main" id="{07DD3188-37AA-44AA-A0F3-DF2C8CD7E95E}"/>
                  </a:ext>
                </a:extLst>
              </p:cNvPr>
              <p:cNvSpPr/>
              <p:nvPr/>
            </p:nvSpPr>
            <p:spPr>
              <a:xfrm rot="18900000">
                <a:off x="2800532" y="4357759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0" name="円/楕円 34">
                <a:extLst>
                  <a:ext uri="{FF2B5EF4-FFF2-40B4-BE49-F238E27FC236}">
                    <a16:creationId xmlns:a16="http://schemas.microsoft.com/office/drawing/2014/main" id="{0BD5F35B-E61F-4DA0-9C88-F858EF869EA9}"/>
                  </a:ext>
                </a:extLst>
              </p:cNvPr>
              <p:cNvSpPr/>
              <p:nvPr/>
            </p:nvSpPr>
            <p:spPr>
              <a:xfrm rot="2700000" flipH="1">
                <a:off x="2800532" y="3478078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1" name="円/楕円 34">
                <a:extLst>
                  <a:ext uri="{FF2B5EF4-FFF2-40B4-BE49-F238E27FC236}">
                    <a16:creationId xmlns:a16="http://schemas.microsoft.com/office/drawing/2014/main" id="{20551FBA-015A-4FA6-8629-B21ADB5038BF}"/>
                  </a:ext>
                </a:extLst>
              </p:cNvPr>
              <p:cNvSpPr/>
              <p:nvPr/>
            </p:nvSpPr>
            <p:spPr>
              <a:xfrm rot="2700000" flipH="1">
                <a:off x="1920851" y="4357759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82" name="直線コネクタ 181">
                <a:extLst>
                  <a:ext uri="{FF2B5EF4-FFF2-40B4-BE49-F238E27FC236}">
                    <a16:creationId xmlns:a16="http://schemas.microsoft.com/office/drawing/2014/main" id="{7E760292-1100-4CC0-A113-08B3AD205C04}"/>
                  </a:ext>
                </a:extLst>
              </p:cNvPr>
              <p:cNvCxnSpPr/>
              <p:nvPr/>
            </p:nvCxnSpPr>
            <p:spPr>
              <a:xfrm flipH="1" flipV="1">
                <a:off x="1803465" y="4022263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直線コネクタ 182">
                <a:extLst>
                  <a:ext uri="{FF2B5EF4-FFF2-40B4-BE49-F238E27FC236}">
                    <a16:creationId xmlns:a16="http://schemas.microsoft.com/office/drawing/2014/main" id="{149448E9-7710-4B30-989F-ADED730B6BEE}"/>
                  </a:ext>
                </a:extLst>
              </p:cNvPr>
              <p:cNvCxnSpPr/>
              <p:nvPr/>
            </p:nvCxnSpPr>
            <p:spPr>
              <a:xfrm flipV="1">
                <a:off x="2873414" y="4022209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直線コネクタ 183">
                <a:extLst>
                  <a:ext uri="{FF2B5EF4-FFF2-40B4-BE49-F238E27FC236}">
                    <a16:creationId xmlns:a16="http://schemas.microsoft.com/office/drawing/2014/main" id="{932F08D4-C998-4C22-8F6F-C80A7A70CCC9}"/>
                  </a:ext>
                </a:extLst>
              </p:cNvPr>
              <p:cNvCxnSpPr/>
              <p:nvPr/>
            </p:nvCxnSpPr>
            <p:spPr>
              <a:xfrm flipH="1">
                <a:off x="1803465" y="3580269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直線コネクタ 184">
                <a:extLst>
                  <a:ext uri="{FF2B5EF4-FFF2-40B4-BE49-F238E27FC236}">
                    <a16:creationId xmlns:a16="http://schemas.microsoft.com/office/drawing/2014/main" id="{3CE92B52-B18F-43CB-A3CE-215F90301B62}"/>
                  </a:ext>
                </a:extLst>
              </p:cNvPr>
              <p:cNvCxnSpPr/>
              <p:nvPr/>
            </p:nvCxnSpPr>
            <p:spPr>
              <a:xfrm>
                <a:off x="2873414" y="3580323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6" name="グループ化 135">
              <a:extLst>
                <a:ext uri="{FF2B5EF4-FFF2-40B4-BE49-F238E27FC236}">
                  <a16:creationId xmlns:a16="http://schemas.microsoft.com/office/drawing/2014/main" id="{0FA836AD-C8B3-4341-9BC7-A592F66F8F6D}"/>
                </a:ext>
              </a:extLst>
            </p:cNvPr>
            <p:cNvGrpSpPr/>
            <p:nvPr/>
          </p:nvGrpSpPr>
          <p:grpSpPr>
            <a:xfrm>
              <a:off x="1446670" y="2755115"/>
              <a:ext cx="1918242" cy="1931014"/>
              <a:chOff x="1446670" y="3007143"/>
              <a:chExt cx="1918242" cy="1931014"/>
            </a:xfrm>
          </p:grpSpPr>
          <p:cxnSp>
            <p:nvCxnSpPr>
              <p:cNvPr id="141" name="直線コネクタ 140">
                <a:extLst>
                  <a:ext uri="{FF2B5EF4-FFF2-40B4-BE49-F238E27FC236}">
                    <a16:creationId xmlns:a16="http://schemas.microsoft.com/office/drawing/2014/main" id="{75184B58-7E96-46D5-AC38-A881FE32A894}"/>
                  </a:ext>
                </a:extLst>
              </p:cNvPr>
              <p:cNvCxnSpPr/>
              <p:nvPr/>
            </p:nvCxnSpPr>
            <p:spPr>
              <a:xfrm rot="3600000" flipH="1">
                <a:off x="1659133" y="3382072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直線コネクタ 146">
                <a:extLst>
                  <a:ext uri="{FF2B5EF4-FFF2-40B4-BE49-F238E27FC236}">
                    <a16:creationId xmlns:a16="http://schemas.microsoft.com/office/drawing/2014/main" id="{61BC9C51-C06E-4B7D-9FEB-5893035FF430}"/>
                  </a:ext>
                </a:extLst>
              </p:cNvPr>
              <p:cNvCxnSpPr/>
              <p:nvPr/>
            </p:nvCxnSpPr>
            <p:spPr>
              <a:xfrm rot="7200000" flipH="1">
                <a:off x="1558094" y="3618654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8" name="円/楕円 34">
                <a:extLst>
                  <a:ext uri="{FF2B5EF4-FFF2-40B4-BE49-F238E27FC236}">
                    <a16:creationId xmlns:a16="http://schemas.microsoft.com/office/drawing/2014/main" id="{77424598-8175-44BA-8D46-D2CE34C5F13C}"/>
                  </a:ext>
                </a:extLst>
              </p:cNvPr>
              <p:cNvSpPr/>
              <p:nvPr/>
            </p:nvSpPr>
            <p:spPr>
              <a:xfrm rot="18900000">
                <a:off x="1446670" y="3541933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49" name="直線コネクタ 148">
                <a:extLst>
                  <a:ext uri="{FF2B5EF4-FFF2-40B4-BE49-F238E27FC236}">
                    <a16:creationId xmlns:a16="http://schemas.microsoft.com/office/drawing/2014/main" id="{7D1D4882-23C6-4819-A224-D66A3FA7AEB7}"/>
                  </a:ext>
                </a:extLst>
              </p:cNvPr>
              <p:cNvCxnSpPr/>
              <p:nvPr/>
            </p:nvCxnSpPr>
            <p:spPr>
              <a:xfrm rot="6300000" flipH="1">
                <a:off x="2152284" y="3024880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直線コネクタ 149">
                <a:extLst>
                  <a:ext uri="{FF2B5EF4-FFF2-40B4-BE49-F238E27FC236}">
                    <a16:creationId xmlns:a16="http://schemas.microsoft.com/office/drawing/2014/main" id="{2CEBF43F-AAA5-4DF0-9A4C-E2315FCFF632}"/>
                  </a:ext>
                </a:extLst>
              </p:cNvPr>
              <p:cNvCxnSpPr/>
              <p:nvPr/>
            </p:nvCxnSpPr>
            <p:spPr>
              <a:xfrm rot="9900000" flipH="1">
                <a:off x="1913550" y="3120724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1" name="円/楕円 34">
                <a:extLst>
                  <a:ext uri="{FF2B5EF4-FFF2-40B4-BE49-F238E27FC236}">
                    <a16:creationId xmlns:a16="http://schemas.microsoft.com/office/drawing/2014/main" id="{D8D0AAB4-3AEA-45EC-96E2-F0CD5DE27C81}"/>
                  </a:ext>
                </a:extLst>
              </p:cNvPr>
              <p:cNvSpPr/>
              <p:nvPr/>
            </p:nvSpPr>
            <p:spPr>
              <a:xfrm>
                <a:off x="1978763" y="3007144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52" name="直線コネクタ 151">
                <a:extLst>
                  <a:ext uri="{FF2B5EF4-FFF2-40B4-BE49-F238E27FC236}">
                    <a16:creationId xmlns:a16="http://schemas.microsoft.com/office/drawing/2014/main" id="{D65948E5-ABC8-4413-917F-3DC912FEC897}"/>
                  </a:ext>
                </a:extLst>
              </p:cNvPr>
              <p:cNvCxnSpPr/>
              <p:nvPr/>
            </p:nvCxnSpPr>
            <p:spPr>
              <a:xfrm rot="18000000">
                <a:off x="3007466" y="3377686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直線コネクタ 152">
                <a:extLst>
                  <a:ext uri="{FF2B5EF4-FFF2-40B4-BE49-F238E27FC236}">
                    <a16:creationId xmlns:a16="http://schemas.microsoft.com/office/drawing/2014/main" id="{B086C2DC-2D3D-47D4-9F05-AB2A5671146B}"/>
                  </a:ext>
                </a:extLst>
              </p:cNvPr>
              <p:cNvCxnSpPr/>
              <p:nvPr/>
            </p:nvCxnSpPr>
            <p:spPr>
              <a:xfrm rot="14400000">
                <a:off x="3108505" y="3614268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4" name="円/楕円 34">
                <a:extLst>
                  <a:ext uri="{FF2B5EF4-FFF2-40B4-BE49-F238E27FC236}">
                    <a16:creationId xmlns:a16="http://schemas.microsoft.com/office/drawing/2014/main" id="{A457C3FB-DE35-426B-B524-75EE7E5677F1}"/>
                  </a:ext>
                </a:extLst>
              </p:cNvPr>
              <p:cNvSpPr/>
              <p:nvPr/>
            </p:nvSpPr>
            <p:spPr>
              <a:xfrm rot="2700000" flipH="1">
                <a:off x="3262702" y="3537546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55" name="直線コネクタ 154">
                <a:extLst>
                  <a:ext uri="{FF2B5EF4-FFF2-40B4-BE49-F238E27FC236}">
                    <a16:creationId xmlns:a16="http://schemas.microsoft.com/office/drawing/2014/main" id="{8139EBCD-7CE4-4867-8EA7-536EA416F9BF}"/>
                  </a:ext>
                </a:extLst>
              </p:cNvPr>
              <p:cNvCxnSpPr/>
              <p:nvPr/>
            </p:nvCxnSpPr>
            <p:spPr>
              <a:xfrm rot="18000000" flipH="1" flipV="1">
                <a:off x="1663777" y="4227677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直線コネクタ 155">
                <a:extLst>
                  <a:ext uri="{FF2B5EF4-FFF2-40B4-BE49-F238E27FC236}">
                    <a16:creationId xmlns:a16="http://schemas.microsoft.com/office/drawing/2014/main" id="{6CDF6FD1-9211-454C-9322-0BDC33F795D5}"/>
                  </a:ext>
                </a:extLst>
              </p:cNvPr>
              <p:cNvCxnSpPr/>
              <p:nvPr/>
            </p:nvCxnSpPr>
            <p:spPr>
              <a:xfrm rot="14400000" flipH="1" flipV="1">
                <a:off x="1562739" y="3991095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7" name="円/楕円 34">
                <a:extLst>
                  <a:ext uri="{FF2B5EF4-FFF2-40B4-BE49-F238E27FC236}">
                    <a16:creationId xmlns:a16="http://schemas.microsoft.com/office/drawing/2014/main" id="{04636BF7-0CF7-4825-82A8-843318E6D67D}"/>
                  </a:ext>
                </a:extLst>
              </p:cNvPr>
              <p:cNvSpPr/>
              <p:nvPr/>
            </p:nvSpPr>
            <p:spPr>
              <a:xfrm rot="2700000" flipV="1">
                <a:off x="1451314" y="4303957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58" name="直線コネクタ 157">
                <a:extLst>
                  <a:ext uri="{FF2B5EF4-FFF2-40B4-BE49-F238E27FC236}">
                    <a16:creationId xmlns:a16="http://schemas.microsoft.com/office/drawing/2014/main" id="{9C4FC611-83AE-4EE4-A696-ABA7AA19919B}"/>
                  </a:ext>
                </a:extLst>
              </p:cNvPr>
              <p:cNvCxnSpPr/>
              <p:nvPr/>
            </p:nvCxnSpPr>
            <p:spPr>
              <a:xfrm rot="15300000">
                <a:off x="2527736" y="3024880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直線コネクタ 158">
                <a:extLst>
                  <a:ext uri="{FF2B5EF4-FFF2-40B4-BE49-F238E27FC236}">
                    <a16:creationId xmlns:a16="http://schemas.microsoft.com/office/drawing/2014/main" id="{9F7F548D-4A04-4FB5-A6FE-306FC9B75232}"/>
                  </a:ext>
                </a:extLst>
              </p:cNvPr>
              <p:cNvCxnSpPr/>
              <p:nvPr/>
            </p:nvCxnSpPr>
            <p:spPr>
              <a:xfrm rot="11700000">
                <a:off x="2766470" y="3120723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0" name="円/楕円 34">
                <a:extLst>
                  <a:ext uri="{FF2B5EF4-FFF2-40B4-BE49-F238E27FC236}">
                    <a16:creationId xmlns:a16="http://schemas.microsoft.com/office/drawing/2014/main" id="{FC821249-02EA-4877-B286-51227DD56C3D}"/>
                  </a:ext>
                </a:extLst>
              </p:cNvPr>
              <p:cNvSpPr/>
              <p:nvPr/>
            </p:nvSpPr>
            <p:spPr>
              <a:xfrm flipH="1">
                <a:off x="2744029" y="3007143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61" name="直線コネクタ 160">
                <a:extLst>
                  <a:ext uri="{FF2B5EF4-FFF2-40B4-BE49-F238E27FC236}">
                    <a16:creationId xmlns:a16="http://schemas.microsoft.com/office/drawing/2014/main" id="{4C36D742-B06F-4B26-92DA-3A190D371DEA}"/>
                  </a:ext>
                </a:extLst>
              </p:cNvPr>
              <p:cNvCxnSpPr/>
              <p:nvPr/>
            </p:nvCxnSpPr>
            <p:spPr>
              <a:xfrm rot="3600000" flipV="1">
                <a:off x="3007466" y="4213403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直線コネクタ 161">
                <a:extLst>
                  <a:ext uri="{FF2B5EF4-FFF2-40B4-BE49-F238E27FC236}">
                    <a16:creationId xmlns:a16="http://schemas.microsoft.com/office/drawing/2014/main" id="{04CE2772-DC4C-4AE2-BA27-549F0F96C066}"/>
                  </a:ext>
                </a:extLst>
              </p:cNvPr>
              <p:cNvCxnSpPr/>
              <p:nvPr/>
            </p:nvCxnSpPr>
            <p:spPr>
              <a:xfrm rot="7200000" flipV="1">
                <a:off x="3108505" y="3976821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3" name="円/楕円 34">
                <a:extLst>
                  <a:ext uri="{FF2B5EF4-FFF2-40B4-BE49-F238E27FC236}">
                    <a16:creationId xmlns:a16="http://schemas.microsoft.com/office/drawing/2014/main" id="{D9038E5D-28D3-43C2-8FCB-9F1593484A19}"/>
                  </a:ext>
                </a:extLst>
              </p:cNvPr>
              <p:cNvSpPr/>
              <p:nvPr/>
            </p:nvSpPr>
            <p:spPr>
              <a:xfrm rot="18900000" flipH="1" flipV="1">
                <a:off x="3262702" y="4289682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64" name="直線コネクタ 163">
                <a:extLst>
                  <a:ext uri="{FF2B5EF4-FFF2-40B4-BE49-F238E27FC236}">
                    <a16:creationId xmlns:a16="http://schemas.microsoft.com/office/drawing/2014/main" id="{F50F26A7-81C0-480C-AF35-71218CAFF0B7}"/>
                  </a:ext>
                </a:extLst>
              </p:cNvPr>
              <p:cNvCxnSpPr/>
              <p:nvPr/>
            </p:nvCxnSpPr>
            <p:spPr>
              <a:xfrm rot="15300000" flipH="1" flipV="1">
                <a:off x="2152284" y="4581678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直線コネクタ 164">
                <a:extLst>
                  <a:ext uri="{FF2B5EF4-FFF2-40B4-BE49-F238E27FC236}">
                    <a16:creationId xmlns:a16="http://schemas.microsoft.com/office/drawing/2014/main" id="{0DA58EDE-2233-4B74-A4DA-ED5F8C3FF99F}"/>
                  </a:ext>
                </a:extLst>
              </p:cNvPr>
              <p:cNvCxnSpPr/>
              <p:nvPr/>
            </p:nvCxnSpPr>
            <p:spPr>
              <a:xfrm rot="11700000" flipH="1" flipV="1">
                <a:off x="1913550" y="4485835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6" name="円/楕円 34">
                <a:extLst>
                  <a:ext uri="{FF2B5EF4-FFF2-40B4-BE49-F238E27FC236}">
                    <a16:creationId xmlns:a16="http://schemas.microsoft.com/office/drawing/2014/main" id="{F3A1458B-7460-4AA0-9FAE-080865BB2BB8}"/>
                  </a:ext>
                </a:extLst>
              </p:cNvPr>
              <p:cNvSpPr/>
              <p:nvPr/>
            </p:nvSpPr>
            <p:spPr>
              <a:xfrm flipV="1">
                <a:off x="1978763" y="4835554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67" name="直線コネクタ 166">
                <a:extLst>
                  <a:ext uri="{FF2B5EF4-FFF2-40B4-BE49-F238E27FC236}">
                    <a16:creationId xmlns:a16="http://schemas.microsoft.com/office/drawing/2014/main" id="{19AFE749-66E1-4605-B4F0-7381D5B1057D}"/>
                  </a:ext>
                </a:extLst>
              </p:cNvPr>
              <p:cNvCxnSpPr/>
              <p:nvPr/>
            </p:nvCxnSpPr>
            <p:spPr>
              <a:xfrm rot="6300000" flipV="1">
                <a:off x="2527736" y="4581677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直線コネクタ 167">
                <a:extLst>
                  <a:ext uri="{FF2B5EF4-FFF2-40B4-BE49-F238E27FC236}">
                    <a16:creationId xmlns:a16="http://schemas.microsoft.com/office/drawing/2014/main" id="{5554F283-947D-45EE-A6A3-1ECBCA53F000}"/>
                  </a:ext>
                </a:extLst>
              </p:cNvPr>
              <p:cNvCxnSpPr/>
              <p:nvPr/>
            </p:nvCxnSpPr>
            <p:spPr>
              <a:xfrm rot="9900000" flipV="1">
                <a:off x="2766470" y="4485834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9" name="円/楕円 34">
                <a:extLst>
                  <a:ext uri="{FF2B5EF4-FFF2-40B4-BE49-F238E27FC236}">
                    <a16:creationId xmlns:a16="http://schemas.microsoft.com/office/drawing/2014/main" id="{61098A66-7E44-4F12-909B-57AB69ADC8AB}"/>
                  </a:ext>
                </a:extLst>
              </p:cNvPr>
              <p:cNvSpPr/>
              <p:nvPr/>
            </p:nvSpPr>
            <p:spPr>
              <a:xfrm flipH="1" flipV="1">
                <a:off x="2744029" y="4835554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187" name="楕円 186">
            <a:extLst>
              <a:ext uri="{FF2B5EF4-FFF2-40B4-BE49-F238E27FC236}">
                <a16:creationId xmlns:a16="http://schemas.microsoft.com/office/drawing/2014/main" id="{6EEFCCFF-AA00-457E-A169-76C519F0B740}"/>
              </a:ext>
            </a:extLst>
          </p:cNvPr>
          <p:cNvSpPr/>
          <p:nvPr/>
        </p:nvSpPr>
        <p:spPr>
          <a:xfrm>
            <a:off x="6074896" y="3069032"/>
            <a:ext cx="1296000" cy="1296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6" name="グループ化 65"/>
          <p:cNvGrpSpPr/>
          <p:nvPr/>
        </p:nvGrpSpPr>
        <p:grpSpPr>
          <a:xfrm>
            <a:off x="6053349" y="3038462"/>
            <a:ext cx="1357462" cy="1357461"/>
            <a:chOff x="6053349" y="3290490"/>
            <a:chExt cx="1357462" cy="1357461"/>
          </a:xfrm>
        </p:grpSpPr>
        <p:cxnSp>
          <p:nvCxnSpPr>
            <p:cNvPr id="74" name="直線コネクタ 73"/>
            <p:cNvCxnSpPr/>
            <p:nvPr/>
          </p:nvCxnSpPr>
          <p:spPr>
            <a:xfrm rot="16200000" flipH="1" flipV="1">
              <a:off x="6879917" y="4341106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線コネクタ 74"/>
            <p:cNvCxnSpPr/>
            <p:nvPr/>
          </p:nvCxnSpPr>
          <p:spPr>
            <a:xfrm rot="16200000" flipV="1">
              <a:off x="6879863" y="3271157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線コネクタ 75"/>
            <p:cNvCxnSpPr/>
            <p:nvPr/>
          </p:nvCxnSpPr>
          <p:spPr>
            <a:xfrm rot="16200000" flipH="1">
              <a:off x="6437923" y="4341106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線コネクタ 76"/>
            <p:cNvCxnSpPr/>
            <p:nvPr/>
          </p:nvCxnSpPr>
          <p:spPr>
            <a:xfrm rot="16200000">
              <a:off x="6437977" y="3271157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円/楕円 34"/>
            <p:cNvSpPr/>
            <p:nvPr/>
          </p:nvSpPr>
          <p:spPr>
            <a:xfrm>
              <a:off x="6679610" y="3290490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9" name="円/楕円 34"/>
            <p:cNvSpPr/>
            <p:nvPr/>
          </p:nvSpPr>
          <p:spPr>
            <a:xfrm>
              <a:off x="6681331" y="4545348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0" name="円/楕円 34"/>
            <p:cNvSpPr/>
            <p:nvPr/>
          </p:nvSpPr>
          <p:spPr>
            <a:xfrm rot="16200000">
              <a:off x="6053742" y="3918620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1" name="円/楕円 34"/>
            <p:cNvSpPr/>
            <p:nvPr/>
          </p:nvSpPr>
          <p:spPr>
            <a:xfrm rot="16200000">
              <a:off x="7308601" y="3916898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2" name="円/楕円 34"/>
            <p:cNvSpPr/>
            <p:nvPr/>
          </p:nvSpPr>
          <p:spPr>
            <a:xfrm rot="18900000">
              <a:off x="6241331" y="3478078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3" name="円/楕円 34"/>
            <p:cNvSpPr/>
            <p:nvPr/>
          </p:nvSpPr>
          <p:spPr>
            <a:xfrm rot="18900000">
              <a:off x="7121012" y="4357759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4" name="円/楕円 34"/>
            <p:cNvSpPr/>
            <p:nvPr/>
          </p:nvSpPr>
          <p:spPr>
            <a:xfrm rot="2700000" flipH="1">
              <a:off x="7121012" y="3478078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5" name="円/楕円 34"/>
            <p:cNvSpPr/>
            <p:nvPr/>
          </p:nvSpPr>
          <p:spPr>
            <a:xfrm rot="2700000" flipH="1">
              <a:off x="6241331" y="4357759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96" name="直線コネクタ 95"/>
            <p:cNvCxnSpPr/>
            <p:nvPr/>
          </p:nvCxnSpPr>
          <p:spPr>
            <a:xfrm flipH="1" flipV="1">
              <a:off x="6123945" y="4022263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線コネクタ 96"/>
            <p:cNvCxnSpPr/>
            <p:nvPr/>
          </p:nvCxnSpPr>
          <p:spPr>
            <a:xfrm flipV="1">
              <a:off x="7193894" y="4022209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線コネクタ 97"/>
            <p:cNvCxnSpPr/>
            <p:nvPr/>
          </p:nvCxnSpPr>
          <p:spPr>
            <a:xfrm flipH="1">
              <a:off x="6123945" y="3580269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線コネクタ 98"/>
            <p:cNvCxnSpPr/>
            <p:nvPr/>
          </p:nvCxnSpPr>
          <p:spPr>
            <a:xfrm>
              <a:off x="7193894" y="3580323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グループ化 11"/>
          <p:cNvGrpSpPr/>
          <p:nvPr/>
        </p:nvGrpSpPr>
        <p:grpSpPr>
          <a:xfrm>
            <a:off x="5709049" y="2698461"/>
            <a:ext cx="2047919" cy="2043769"/>
            <a:chOff x="5709049" y="2950489"/>
            <a:chExt cx="2047919" cy="2043769"/>
          </a:xfrm>
        </p:grpSpPr>
        <p:sp>
          <p:nvSpPr>
            <p:cNvPr id="108" name="円/楕円 34"/>
            <p:cNvSpPr/>
            <p:nvPr/>
          </p:nvSpPr>
          <p:spPr>
            <a:xfrm rot="4020000" flipH="1">
              <a:off x="5820486" y="3056481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15" name="直線コネクタ 114"/>
            <p:cNvCxnSpPr/>
            <p:nvPr/>
          </p:nvCxnSpPr>
          <p:spPr>
            <a:xfrm rot="3600000" flipV="1">
              <a:off x="6022346" y="2949358"/>
              <a:ext cx="553595" cy="555857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線コネクタ 115"/>
            <p:cNvCxnSpPr/>
            <p:nvPr/>
          </p:nvCxnSpPr>
          <p:spPr>
            <a:xfrm rot="7200000" flipV="1">
              <a:off x="5710180" y="3267050"/>
              <a:ext cx="553595" cy="555857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円/楕円 34"/>
            <p:cNvSpPr/>
            <p:nvPr/>
          </p:nvSpPr>
          <p:spPr>
            <a:xfrm rot="4020000" flipH="1">
              <a:off x="5944684" y="3505996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8" name="円/楕円 34"/>
            <p:cNvSpPr/>
            <p:nvPr/>
          </p:nvSpPr>
          <p:spPr>
            <a:xfrm rot="4020000" flipH="1">
              <a:off x="6248235" y="3170891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0" name="円/楕円 34"/>
            <p:cNvSpPr/>
            <p:nvPr/>
          </p:nvSpPr>
          <p:spPr>
            <a:xfrm rot="17580000">
              <a:off x="7543714" y="3056481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24" name="直線コネクタ 123"/>
            <p:cNvCxnSpPr/>
            <p:nvPr/>
          </p:nvCxnSpPr>
          <p:spPr>
            <a:xfrm rot="18000000" flipH="1" flipV="1">
              <a:off x="6890076" y="2949358"/>
              <a:ext cx="553595" cy="555857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線コネクタ 124"/>
            <p:cNvCxnSpPr/>
            <p:nvPr/>
          </p:nvCxnSpPr>
          <p:spPr>
            <a:xfrm rot="14400000" flipH="1" flipV="1">
              <a:off x="7202242" y="3267050"/>
              <a:ext cx="553595" cy="555857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円/楕円 34"/>
            <p:cNvSpPr/>
            <p:nvPr/>
          </p:nvSpPr>
          <p:spPr>
            <a:xfrm rot="17580000">
              <a:off x="7419516" y="3505996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7" name="円/楕円 34"/>
            <p:cNvSpPr/>
            <p:nvPr/>
          </p:nvSpPr>
          <p:spPr>
            <a:xfrm rot="17580000">
              <a:off x="7115965" y="3170891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8" name="円/楕円 34"/>
            <p:cNvSpPr/>
            <p:nvPr/>
          </p:nvSpPr>
          <p:spPr>
            <a:xfrm rot="17580000" flipH="1" flipV="1">
              <a:off x="5820486" y="4785663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37" name="直線コネクタ 136"/>
            <p:cNvCxnSpPr/>
            <p:nvPr/>
          </p:nvCxnSpPr>
          <p:spPr>
            <a:xfrm rot="18000000">
              <a:off x="6022346" y="4439532"/>
              <a:ext cx="553595" cy="555857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直線コネクタ 137"/>
            <p:cNvCxnSpPr/>
            <p:nvPr/>
          </p:nvCxnSpPr>
          <p:spPr>
            <a:xfrm rot="14400000">
              <a:off x="5710180" y="4121840"/>
              <a:ext cx="553595" cy="555857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円/楕円 34"/>
            <p:cNvSpPr/>
            <p:nvPr/>
          </p:nvSpPr>
          <p:spPr>
            <a:xfrm rot="17580000" flipH="1" flipV="1">
              <a:off x="5944684" y="4336148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0" name="円/楕円 34"/>
            <p:cNvSpPr/>
            <p:nvPr/>
          </p:nvSpPr>
          <p:spPr>
            <a:xfrm rot="17580000" flipH="1" flipV="1">
              <a:off x="6248235" y="4671253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2" name="円/楕円 34"/>
            <p:cNvSpPr/>
            <p:nvPr/>
          </p:nvSpPr>
          <p:spPr>
            <a:xfrm rot="4020000" flipV="1">
              <a:off x="7543714" y="4785663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43" name="直線コネクタ 142"/>
            <p:cNvCxnSpPr/>
            <p:nvPr/>
          </p:nvCxnSpPr>
          <p:spPr>
            <a:xfrm rot="3600000" flipH="1">
              <a:off x="6890076" y="4439532"/>
              <a:ext cx="553595" cy="555857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直線コネクタ 143"/>
            <p:cNvCxnSpPr/>
            <p:nvPr/>
          </p:nvCxnSpPr>
          <p:spPr>
            <a:xfrm rot="7200000" flipH="1">
              <a:off x="7202242" y="4121840"/>
              <a:ext cx="553595" cy="555857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円/楕円 34"/>
            <p:cNvSpPr/>
            <p:nvPr/>
          </p:nvSpPr>
          <p:spPr>
            <a:xfrm rot="4020000" flipV="1">
              <a:off x="7419516" y="4336148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6" name="円/楕円 34"/>
            <p:cNvSpPr/>
            <p:nvPr/>
          </p:nvSpPr>
          <p:spPr>
            <a:xfrm rot="4020000" flipV="1">
              <a:off x="7115965" y="4671253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88" name="テキスト ボックス 187">
            <a:extLst>
              <a:ext uri="{FF2B5EF4-FFF2-40B4-BE49-F238E27FC236}">
                <a16:creationId xmlns:a16="http://schemas.microsoft.com/office/drawing/2014/main" id="{96B2BEF8-E658-44CB-B90D-3A0A1D6E3684}"/>
              </a:ext>
            </a:extLst>
          </p:cNvPr>
          <p:cNvSpPr txBox="1"/>
          <p:nvPr/>
        </p:nvSpPr>
        <p:spPr>
          <a:xfrm>
            <a:off x="5400092" y="2384884"/>
            <a:ext cx="1081931" cy="338554"/>
          </a:xfrm>
          <a:prstGeom prst="rect">
            <a:avLst/>
          </a:prstGeom>
          <a:solidFill>
            <a:schemeClr val="bg2">
              <a:lumMod val="40000"/>
              <a:lumOff val="60000"/>
              <a:alpha val="57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sz="2200" dirty="0" err="1"/>
              <a:t>Carbody</a:t>
            </a:r>
            <a:endParaRPr kumimoji="1" lang="ja-JP" altLang="en-US" sz="2200" dirty="0"/>
          </a:p>
        </p:txBody>
      </p:sp>
      <p:sp>
        <p:nvSpPr>
          <p:cNvPr id="189" name="テキスト ボックス 188">
            <a:extLst>
              <a:ext uri="{FF2B5EF4-FFF2-40B4-BE49-F238E27FC236}">
                <a16:creationId xmlns:a16="http://schemas.microsoft.com/office/drawing/2014/main" id="{77E6C10D-AB17-40A8-8AAA-CF3707B77292}"/>
              </a:ext>
            </a:extLst>
          </p:cNvPr>
          <p:cNvSpPr txBox="1"/>
          <p:nvPr/>
        </p:nvSpPr>
        <p:spPr>
          <a:xfrm>
            <a:off x="6467168" y="3810526"/>
            <a:ext cx="84113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sz="2200" dirty="0"/>
              <a:t>hole</a:t>
            </a:r>
            <a:endParaRPr kumimoji="1" lang="ja-JP" altLang="en-US" sz="2200" dirty="0"/>
          </a:p>
        </p:txBody>
      </p:sp>
    </p:spTree>
    <p:extLst>
      <p:ext uri="{BB962C8B-B14F-4D97-AF65-F5344CB8AC3E}">
        <p14:creationId xmlns:p14="http://schemas.microsoft.com/office/powerpoint/2010/main" val="39810707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Motivation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0824" y="623887"/>
            <a:ext cx="8889389" cy="5773737"/>
          </a:xfrm>
        </p:spPr>
        <p:txBody>
          <a:bodyPr/>
          <a:lstStyle/>
          <a:p>
            <a:pPr marL="0" indent="0">
              <a:buNone/>
            </a:pPr>
            <a:endParaRPr lang="en-US" altLang="ja-JP" b="1" dirty="0">
              <a:solidFill>
                <a:srgbClr val="FF0000"/>
              </a:solidFill>
            </a:endParaRPr>
          </a:p>
          <a:p>
            <a:r>
              <a:rPr lang="en-US" altLang="ja-JP" dirty="0"/>
              <a:t>Hexahedral elements:</a:t>
            </a:r>
            <a:br>
              <a:rPr lang="en-US" altLang="ja-JP" dirty="0"/>
            </a:br>
            <a:r>
              <a:rPr lang="ja-JP" altLang="en-US" sz="2600" dirty="0"/>
              <a:t>　</a:t>
            </a:r>
            <a:r>
              <a:rPr lang="en-US" altLang="ja-JP" sz="2600" b="1" dirty="0">
                <a:solidFill>
                  <a:srgbClr val="FF0000"/>
                </a:solidFill>
              </a:rPr>
              <a:t>✗ </a:t>
            </a:r>
            <a:r>
              <a:rPr lang="en-US" altLang="ja-JP" sz="2600" dirty="0"/>
              <a:t>It is difficult to discretize complex shapes.</a:t>
            </a:r>
          </a:p>
          <a:p>
            <a:pPr marL="0" indent="0">
              <a:buNone/>
            </a:pPr>
            <a:endParaRPr lang="en-US" altLang="ja-JP" sz="500" dirty="0"/>
          </a:p>
          <a:p>
            <a:r>
              <a:rPr lang="en-US" altLang="ja-JP" dirty="0"/>
              <a:t>T10 elements without kink:</a:t>
            </a:r>
            <a:br>
              <a:rPr lang="en-US" altLang="ja-JP" dirty="0"/>
            </a:br>
            <a:r>
              <a:rPr lang="ja-JP" altLang="en-US" sz="2600" dirty="0"/>
              <a:t>　</a:t>
            </a:r>
            <a:r>
              <a:rPr lang="en-US" altLang="ja-JP" sz="2600" b="1" dirty="0">
                <a:solidFill>
                  <a:srgbClr val="FF0000"/>
                </a:solidFill>
              </a:rPr>
              <a:t>✗ </a:t>
            </a:r>
            <a:r>
              <a:rPr lang="en-US" altLang="ja-JP" sz="2600" dirty="0"/>
              <a:t>It leads to massive increase in DOF.</a:t>
            </a:r>
          </a:p>
          <a:p>
            <a:endParaRPr lang="en-US" altLang="ja-JP" sz="500" dirty="0"/>
          </a:p>
          <a:p>
            <a:r>
              <a:rPr lang="en-US" altLang="ja-JP" dirty="0"/>
              <a:t>T10 elements with kink:</a:t>
            </a:r>
            <a:br>
              <a:rPr lang="en-US" altLang="ja-JP" dirty="0"/>
            </a:br>
            <a:r>
              <a:rPr lang="ja-JP" altLang="en-US" sz="2600" dirty="0"/>
              <a:t>　</a:t>
            </a:r>
            <a:r>
              <a:rPr lang="en-US" altLang="ja-JP" sz="2600" b="1" dirty="0">
                <a:solidFill>
                  <a:srgbClr val="FF0000"/>
                </a:solidFill>
              </a:rPr>
              <a:t>✗ </a:t>
            </a:r>
            <a:r>
              <a:rPr lang="en-US" altLang="ja-JP" sz="2600" dirty="0"/>
              <a:t>It causes severe accuracy loss.</a:t>
            </a:r>
          </a:p>
          <a:p>
            <a:pPr marL="0" indent="0">
              <a:buNone/>
            </a:pPr>
            <a:endParaRPr lang="en-US" altLang="ja-JP" sz="1000" dirty="0"/>
          </a:p>
          <a:p>
            <a:pPr marL="0" indent="0">
              <a:buNone/>
            </a:pPr>
            <a:r>
              <a:rPr lang="ja-JP" altLang="en-US" sz="2600" dirty="0"/>
              <a:t>→ </a:t>
            </a:r>
            <a:r>
              <a:rPr lang="en-US" altLang="ja-JP" sz="2600" dirty="0"/>
              <a:t>We want to realize high accuracy analysis with T4 mesh.</a:t>
            </a:r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42</a:t>
            </a:fld>
            <a:endParaRPr lang="ja-JP" altLang="en-US" dirty="0"/>
          </a:p>
        </p:txBody>
      </p:sp>
      <p:sp>
        <p:nvSpPr>
          <p:cNvPr id="7" name="角丸四角形 6"/>
          <p:cNvSpPr/>
          <p:nvPr/>
        </p:nvSpPr>
        <p:spPr>
          <a:xfrm>
            <a:off x="824632" y="5085184"/>
            <a:ext cx="7483623" cy="819764"/>
          </a:xfrm>
          <a:prstGeom prst="roundRect">
            <a:avLst>
              <a:gd name="adj" fmla="val 2921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600" dirty="0">
                <a:solidFill>
                  <a:srgbClr val="FF0000"/>
                </a:solidFill>
              </a:rPr>
              <a:t>ES-FEM-T4</a:t>
            </a:r>
            <a:r>
              <a:rPr lang="en-US" altLang="ja-JP" sz="2600" dirty="0">
                <a:solidFill>
                  <a:schemeClr val="tx1"/>
                </a:solidFill>
              </a:rPr>
              <a:t> could be a solution to these issues.</a:t>
            </a:r>
          </a:p>
        </p:txBody>
      </p:sp>
    </p:spTree>
    <p:extLst>
      <p:ext uri="{BB962C8B-B14F-4D97-AF65-F5344CB8AC3E}">
        <p14:creationId xmlns:p14="http://schemas.microsoft.com/office/powerpoint/2010/main" val="16994826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4800" dirty="0"/>
              <a:t>Formulation of ES-FEM </a:t>
            </a:r>
            <a:br>
              <a:rPr lang="en-US" altLang="ja-JP" sz="4800" dirty="0"/>
            </a:br>
            <a:r>
              <a:rPr lang="en-US" altLang="ja-JP" sz="4800" dirty="0"/>
              <a:t>for ED Simulation</a:t>
            </a:r>
            <a:endParaRPr kumimoji="1" lang="ja-JP" altLang="en-US" sz="4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9088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"/>
    </mc:Choice>
    <mc:Fallback xmlns="">
      <p:transition spd="slow" advTm="527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Fundamental</a:t>
            </a:r>
            <a:r>
              <a:rPr kumimoji="1" lang="en-US" altLang="ja-JP" dirty="0"/>
              <a:t> Equations</a:t>
            </a:r>
            <a:endParaRPr kumimoji="1" lang="ja-JP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250824" y="623887"/>
                <a:ext cx="8893176" cy="5773737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kumimoji="1"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Governing equation</a:t>
                </a:r>
              </a:p>
              <a:p>
                <a:pPr marL="0" indent="0">
                  <a:buNone/>
                </a:pPr>
                <a:r>
                  <a:rPr lang="en-US" altLang="ja-JP" sz="2400" dirty="0"/>
                  <a:t>The electrostatic Laplace equation,</a:t>
                </a:r>
                <a:br>
                  <a:rPr lang="en-US" altLang="ja-JP" sz="2400" dirty="0"/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𝛻</m:t>
                        </m:r>
                      </m:e>
                      <m:sup>
                        <m: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altLang="ja-JP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altLang="ja-JP" sz="2400" b="0" dirty="0"/>
                  <a:t>, in the paint pool domain.</a:t>
                </a:r>
              </a:p>
              <a:p>
                <a:pPr marL="0" indent="0">
                  <a:buNone/>
                </a:pPr>
                <a:endParaRPr lang="en-US" altLang="ja-JP" sz="2400" b="0" dirty="0"/>
              </a:p>
              <a:p>
                <a:pPr marL="0" indent="0">
                  <a:buNone/>
                </a:pPr>
                <a:endParaRPr lang="en-US" altLang="ja-JP" sz="2400" b="0" dirty="0"/>
              </a:p>
              <a:p>
                <a:pPr marL="0" indent="0">
                  <a:buNone/>
                </a:pPr>
                <a:r>
                  <a:rPr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Boundary conditions (BCs)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altLang="ja-JP" sz="2400" dirty="0"/>
                  <a:t>Insulation BC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altLang="ja-JP" sz="2400" dirty="0"/>
                  <a:t>Anodic (Electrode surface) BC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altLang="ja-JP" sz="2400" dirty="0" err="1"/>
                  <a:t>Cathodic</a:t>
                </a:r>
                <a:r>
                  <a:rPr lang="en-US" altLang="ja-JP" sz="2400" dirty="0"/>
                  <a:t> (</a:t>
                </a:r>
                <a:r>
                  <a:rPr lang="en-US" altLang="ja-JP" sz="2400" dirty="0" err="1"/>
                  <a:t>Carbody</a:t>
                </a:r>
                <a:r>
                  <a:rPr lang="en-US" altLang="ja-JP" sz="2400" dirty="0"/>
                  <a:t> surface) BC</a:t>
                </a:r>
              </a:p>
              <a:p>
                <a:pPr marL="0" indent="0">
                  <a:buNone/>
                </a:pPr>
                <a:r>
                  <a:rPr lang="en-US" altLang="ja-JP" sz="2400" dirty="0"/>
                  <a:t>ED boundary models are identified with lab experiments.</a:t>
                </a:r>
              </a:p>
              <a:p>
                <a:pPr marL="0" indent="0">
                  <a:buNone/>
                </a:pPr>
                <a:endParaRPr kumimoji="1" lang="ja-JP" altLang="en-US" sz="2400" u="sng" dirty="0"/>
              </a:p>
            </p:txBody>
          </p:sp>
        </mc:Choice>
        <mc:Fallback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0824" y="623887"/>
                <a:ext cx="8893176" cy="5773737"/>
              </a:xfrm>
              <a:blipFill>
                <a:blip r:embed="rId3"/>
                <a:stretch>
                  <a:fillRect l="-2810" t="-221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44</a:t>
            </a:fld>
            <a:endParaRPr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523360" y="5265204"/>
            <a:ext cx="8086168" cy="90010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600" dirty="0"/>
              <a:t>The role of ES-FEM is to solve the Laplace equation</a:t>
            </a:r>
            <a:br>
              <a:rPr lang="en-US" altLang="ja-JP" sz="2600" dirty="0"/>
            </a:br>
            <a:r>
              <a:rPr lang="en-US" altLang="ja-JP" sz="2600" dirty="0"/>
              <a:t>for each timestep with the iterative solver (MINRES).</a:t>
            </a:r>
            <a:endParaRPr kumimoji="1" lang="ja-JP" altLang="en-US" sz="2600" dirty="0"/>
          </a:p>
        </p:txBody>
      </p:sp>
      <p:grpSp>
        <p:nvGrpSpPr>
          <p:cNvPr id="9" name="グループ化 8"/>
          <p:cNvGrpSpPr/>
          <p:nvPr/>
        </p:nvGrpSpPr>
        <p:grpSpPr>
          <a:xfrm>
            <a:off x="5050501" y="623887"/>
            <a:ext cx="4079275" cy="2304256"/>
            <a:chOff x="3277160" y="3810873"/>
            <a:chExt cx="4579751" cy="2586969"/>
          </a:xfrm>
        </p:grpSpPr>
        <p:grpSp>
          <p:nvGrpSpPr>
            <p:cNvPr id="10" name="グループ化 9"/>
            <p:cNvGrpSpPr/>
            <p:nvPr/>
          </p:nvGrpSpPr>
          <p:grpSpPr>
            <a:xfrm>
              <a:off x="3277160" y="3810873"/>
              <a:ext cx="4579751" cy="2586969"/>
              <a:chOff x="2838922" y="3272691"/>
              <a:chExt cx="4579751" cy="2586969"/>
            </a:xfrm>
          </p:grpSpPr>
          <p:pic>
            <p:nvPicPr>
              <p:cNvPr id="20" name="図 1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38922" y="3754357"/>
                <a:ext cx="4579751" cy="2105303"/>
              </a:xfrm>
              <a:prstGeom prst="rect">
                <a:avLst/>
              </a:prstGeom>
            </p:spPr>
          </p:pic>
          <p:sp>
            <p:nvSpPr>
              <p:cNvPr id="21" name="平行四辺形 20"/>
              <p:cNvSpPr/>
              <p:nvPr/>
            </p:nvSpPr>
            <p:spPr>
              <a:xfrm flipH="1">
                <a:off x="3181346" y="4352925"/>
                <a:ext cx="552453" cy="1231310"/>
              </a:xfrm>
              <a:prstGeom prst="parallelogram">
                <a:avLst>
                  <a:gd name="adj" fmla="val 35652"/>
                </a:avLst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2" name="直線コネクタ 21"/>
              <p:cNvCxnSpPr/>
              <p:nvPr/>
            </p:nvCxnSpPr>
            <p:spPr>
              <a:xfrm flipH="1" flipV="1">
                <a:off x="3343277" y="3559130"/>
                <a:ext cx="1" cy="793795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線コネクタ 22"/>
              <p:cNvCxnSpPr/>
              <p:nvPr/>
            </p:nvCxnSpPr>
            <p:spPr>
              <a:xfrm flipH="1">
                <a:off x="3347406" y="3570852"/>
                <a:ext cx="828674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線コネクタ 23"/>
              <p:cNvCxnSpPr/>
              <p:nvPr/>
            </p:nvCxnSpPr>
            <p:spPr>
              <a:xfrm flipV="1">
                <a:off x="5142042" y="3559130"/>
                <a:ext cx="0" cy="1060495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線コネクタ 24"/>
              <p:cNvCxnSpPr/>
              <p:nvPr/>
            </p:nvCxnSpPr>
            <p:spPr>
              <a:xfrm flipH="1">
                <a:off x="4317496" y="3570852"/>
                <a:ext cx="828674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線コネクタ 25"/>
              <p:cNvCxnSpPr/>
              <p:nvPr/>
            </p:nvCxnSpPr>
            <p:spPr>
              <a:xfrm flipH="1" flipV="1">
                <a:off x="4176080" y="3382548"/>
                <a:ext cx="1" cy="376606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線コネクタ 26"/>
              <p:cNvCxnSpPr/>
              <p:nvPr/>
            </p:nvCxnSpPr>
            <p:spPr>
              <a:xfrm flipH="1" flipV="1">
                <a:off x="4317494" y="3447010"/>
                <a:ext cx="1" cy="247683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テキスト ボックス 27"/>
              <p:cNvSpPr txBox="1"/>
              <p:nvPr/>
            </p:nvSpPr>
            <p:spPr>
              <a:xfrm>
                <a:off x="3293499" y="3272691"/>
                <a:ext cx="2839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/>
                  <a:t>+</a:t>
                </a:r>
                <a:endParaRPr kumimoji="1" lang="ja-JP" altLang="en-US" dirty="0"/>
              </a:p>
            </p:txBody>
          </p:sp>
          <p:sp>
            <p:nvSpPr>
              <p:cNvPr id="29" name="テキスト ボックス 28"/>
              <p:cNvSpPr txBox="1"/>
              <p:nvPr/>
            </p:nvSpPr>
            <p:spPr>
              <a:xfrm>
                <a:off x="4856408" y="3272691"/>
                <a:ext cx="2839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/>
                  <a:t>-</a:t>
                </a:r>
                <a:endParaRPr kumimoji="1" lang="ja-JP" altLang="en-US" dirty="0"/>
              </a:p>
            </p:txBody>
          </p:sp>
          <p:sp>
            <p:nvSpPr>
              <p:cNvPr id="30" name="テキスト ボックス 29"/>
              <p:cNvSpPr txBox="1"/>
              <p:nvPr/>
            </p:nvSpPr>
            <p:spPr>
              <a:xfrm>
                <a:off x="4503432" y="4794710"/>
                <a:ext cx="1280138" cy="414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b="1" dirty="0">
                    <a:latin typeface="Century" panose="02040604050505020304" pitchFamily="18" charset="0"/>
                    <a:ea typeface="HGPｺﾞｼｯｸM" panose="020B0600000000000000" pitchFamily="50" charset="-128"/>
                  </a:rPr>
                  <a:t>Cathode</a:t>
                </a:r>
                <a:endParaRPr kumimoji="1" lang="ja-JP" altLang="en-US" b="1" dirty="0">
                  <a:latin typeface="Century" panose="02040604050505020304" pitchFamily="18" charset="0"/>
                  <a:ea typeface="HGPｺﾞｼｯｸM" panose="020B0600000000000000" pitchFamily="50" charset="-128"/>
                </a:endParaRPr>
              </a:p>
            </p:txBody>
          </p:sp>
          <p:sp>
            <p:nvSpPr>
              <p:cNvPr id="31" name="テキスト ボックス 30"/>
              <p:cNvSpPr txBox="1"/>
              <p:nvPr/>
            </p:nvSpPr>
            <p:spPr>
              <a:xfrm rot="20999633">
                <a:off x="3205688" y="4524506"/>
                <a:ext cx="518306" cy="926827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</a:bodyPr>
              <a:lstStyle/>
              <a:p>
                <a:r>
                  <a:rPr lang="en-US" altLang="ja-JP" b="1" dirty="0">
                    <a:latin typeface="Century" panose="02040604050505020304" pitchFamily="18" charset="0"/>
                    <a:ea typeface="HGPｺﾞｼｯｸM" panose="020B0600000000000000" pitchFamily="50" charset="-128"/>
                  </a:rPr>
                  <a:t>Anode</a:t>
                </a:r>
                <a:endParaRPr kumimoji="1" lang="ja-JP" altLang="en-US" b="1" dirty="0">
                  <a:latin typeface="Century" panose="02040604050505020304" pitchFamily="18" charset="0"/>
                  <a:ea typeface="HGPｺﾞｼｯｸM" panose="020B0600000000000000" pitchFamily="50" charset="-128"/>
                </a:endParaRPr>
              </a:p>
            </p:txBody>
          </p:sp>
        </p:grpSp>
        <p:sp>
          <p:nvSpPr>
            <p:cNvPr id="11" name="テキスト ボックス 10"/>
            <p:cNvSpPr txBox="1"/>
            <p:nvPr/>
          </p:nvSpPr>
          <p:spPr>
            <a:xfrm>
              <a:off x="5982234" y="4691318"/>
              <a:ext cx="10015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000" dirty="0">
                  <a:latin typeface="Century" panose="02040604050505020304" pitchFamily="18" charset="0"/>
                </a:rPr>
                <a:t>Paint</a:t>
              </a:r>
              <a:endParaRPr kumimoji="1" lang="ja-JP" altLang="en-US" dirty="0"/>
            </a:p>
          </p:txBody>
        </p:sp>
        <p:grpSp>
          <p:nvGrpSpPr>
            <p:cNvPr id="12" name="グループ化 11"/>
            <p:cNvGrpSpPr/>
            <p:nvPr/>
          </p:nvGrpSpPr>
          <p:grpSpPr>
            <a:xfrm>
              <a:off x="6808614" y="5063373"/>
              <a:ext cx="359820" cy="369332"/>
              <a:chOff x="6098130" y="3034554"/>
              <a:chExt cx="359820" cy="369332"/>
            </a:xfrm>
          </p:grpSpPr>
          <p:sp>
            <p:nvSpPr>
              <p:cNvPr id="18" name="楕円 17"/>
              <p:cNvSpPr/>
              <p:nvPr/>
            </p:nvSpPr>
            <p:spPr>
              <a:xfrm>
                <a:off x="6140138" y="3064095"/>
                <a:ext cx="317812" cy="317812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" name="テキスト ボックス 18"/>
              <p:cNvSpPr txBox="1"/>
              <p:nvPr/>
            </p:nvSpPr>
            <p:spPr>
              <a:xfrm>
                <a:off x="6098130" y="3034554"/>
                <a:ext cx="3502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dirty="0"/>
                  <a:t>＋</a:t>
                </a:r>
              </a:p>
            </p:txBody>
          </p:sp>
        </p:grpSp>
        <p:grpSp>
          <p:nvGrpSpPr>
            <p:cNvPr id="13" name="グループ化 12"/>
            <p:cNvGrpSpPr/>
            <p:nvPr/>
          </p:nvGrpSpPr>
          <p:grpSpPr>
            <a:xfrm>
              <a:off x="4201480" y="4829675"/>
              <a:ext cx="359820" cy="369332"/>
              <a:chOff x="6098130" y="3034554"/>
              <a:chExt cx="359820" cy="369332"/>
            </a:xfrm>
          </p:grpSpPr>
          <p:sp>
            <p:nvSpPr>
              <p:cNvPr id="16" name="楕円 15"/>
              <p:cNvSpPr/>
              <p:nvPr/>
            </p:nvSpPr>
            <p:spPr>
              <a:xfrm>
                <a:off x="6140138" y="3064095"/>
                <a:ext cx="317812" cy="317812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" name="テキスト ボックス 16"/>
              <p:cNvSpPr txBox="1"/>
              <p:nvPr/>
            </p:nvSpPr>
            <p:spPr>
              <a:xfrm>
                <a:off x="6098130" y="3034554"/>
                <a:ext cx="3502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dirty="0"/>
                  <a:t>＋</a:t>
                </a:r>
              </a:p>
            </p:txBody>
          </p:sp>
        </p:grpSp>
        <p:cxnSp>
          <p:nvCxnSpPr>
            <p:cNvPr id="14" name="直線矢印コネクタ 13"/>
            <p:cNvCxnSpPr/>
            <p:nvPr/>
          </p:nvCxnSpPr>
          <p:spPr>
            <a:xfrm>
              <a:off x="4472905" y="5157807"/>
              <a:ext cx="182255" cy="26723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矢印コネクタ 14"/>
            <p:cNvCxnSpPr/>
            <p:nvPr/>
          </p:nvCxnSpPr>
          <p:spPr>
            <a:xfrm flipH="1">
              <a:off x="6538770" y="5332892"/>
              <a:ext cx="343136" cy="20302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834955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1172" y="614619"/>
            <a:ext cx="8630543" cy="5757862"/>
          </a:xfrm>
        </p:spPr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ES-FEM-T4?</a:t>
            </a:r>
          </a:p>
          <a:p>
            <a:r>
              <a:rPr lang="en-US" altLang="ja-JP" sz="2400" dirty="0"/>
              <a:t>A kind of strain smoothing method.</a:t>
            </a:r>
          </a:p>
          <a:p>
            <a:r>
              <a:rPr lang="en-US" altLang="ja-JP" sz="2400" dirty="0"/>
              <a:t>Using element edges as Gauss points.</a:t>
            </a:r>
          </a:p>
          <a:p>
            <a:r>
              <a:rPr lang="en-US" altLang="ja-JP" sz="2400" dirty="0"/>
              <a:t>Robust against element skew.</a:t>
            </a:r>
          </a:p>
          <a:p>
            <a:r>
              <a:rPr lang="en-US" altLang="ja-JP" sz="2400" dirty="0">
                <a:solidFill>
                  <a:srgbClr val="FF0000"/>
                </a:solidFill>
              </a:rPr>
              <a:t>Super-linear mesh convergence rate </a:t>
            </a:r>
            <a:r>
              <a:rPr lang="en-US" altLang="ja-JP" sz="2400" dirty="0"/>
              <a:t>with T4 mesh.</a:t>
            </a:r>
          </a:p>
          <a:p>
            <a:pPr marL="0" indent="0">
              <a:buNone/>
            </a:pPr>
            <a:r>
              <a:rPr lang="en-US" altLang="ja-JP" b="1" u="sng" dirty="0"/>
              <a:t>Standard FEM</a:t>
            </a:r>
            <a:r>
              <a:rPr lang="en-US" altLang="ja-JP" dirty="0"/>
              <a:t>		       </a:t>
            </a:r>
            <a:r>
              <a:rPr lang="en-US" altLang="ja-JP" b="1" u="sng" dirty="0"/>
              <a:t>ES-FEM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Outline of</a:t>
            </a:r>
            <a:r>
              <a:rPr kumimoji="1" lang="en-US" altLang="ja-JP" dirty="0"/>
              <a:t> ES-FEM</a:t>
            </a:r>
            <a:endParaRPr kumimoji="1" lang="ja-JP" altLang="en-US" dirty="0"/>
          </a:p>
        </p:txBody>
      </p:sp>
      <p:sp>
        <p:nvSpPr>
          <p:cNvPr id="14" name="スライド番号プレースホルダー 1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45</a:t>
            </a:fld>
            <a:endParaRPr lang="ja-JP" altLang="en-US" dirty="0"/>
          </a:p>
        </p:txBody>
      </p:sp>
      <p:grpSp>
        <p:nvGrpSpPr>
          <p:cNvPr id="80" name="グループ化 79"/>
          <p:cNvGrpSpPr/>
          <p:nvPr/>
        </p:nvGrpSpPr>
        <p:grpSpPr>
          <a:xfrm>
            <a:off x="899592" y="4183433"/>
            <a:ext cx="1987200" cy="1670400"/>
            <a:chOff x="529796" y="2656356"/>
            <a:chExt cx="3329508" cy="2793546"/>
          </a:xfrm>
        </p:grpSpPr>
        <p:sp>
          <p:nvSpPr>
            <p:cNvPr id="81" name="二等辺三角形 80"/>
            <p:cNvSpPr/>
            <p:nvPr/>
          </p:nvSpPr>
          <p:spPr>
            <a:xfrm rot="9609393">
              <a:off x="1490263" y="2948138"/>
              <a:ext cx="1529415" cy="1069108"/>
            </a:xfrm>
            <a:prstGeom prst="triangle">
              <a:avLst>
                <a:gd name="adj" fmla="val 67308"/>
              </a:avLst>
            </a:prstGeom>
            <a:solidFill>
              <a:srgbClr val="92D05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82" name="グループ化 81"/>
            <p:cNvGrpSpPr/>
            <p:nvPr/>
          </p:nvGrpSpPr>
          <p:grpSpPr>
            <a:xfrm>
              <a:off x="1493748" y="2772720"/>
              <a:ext cx="2365556" cy="2074126"/>
              <a:chOff x="1106569" y="3201088"/>
              <a:chExt cx="2365556" cy="2074126"/>
            </a:xfrm>
          </p:grpSpPr>
          <p:sp>
            <p:nvSpPr>
              <p:cNvPr id="94" name="二等辺三角形 93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5" name="二等辺三角形 94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6" name="二等辺三角形 95"/>
              <p:cNvSpPr/>
              <p:nvPr/>
            </p:nvSpPr>
            <p:spPr>
              <a:xfrm rot="9609393">
                <a:off x="1942709" y="4206105"/>
                <a:ext cx="1529416" cy="1069109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83" name="グループ化 82"/>
            <p:cNvGrpSpPr/>
            <p:nvPr/>
          </p:nvGrpSpPr>
          <p:grpSpPr>
            <a:xfrm rot="10800000">
              <a:off x="529796" y="3299036"/>
              <a:ext cx="2365555" cy="2074125"/>
              <a:chOff x="1106569" y="3201088"/>
              <a:chExt cx="2365555" cy="2074125"/>
            </a:xfrm>
          </p:grpSpPr>
          <p:sp>
            <p:nvSpPr>
              <p:cNvPr id="91" name="二等辺三角形 90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2" name="二等辺三角形 91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3" name="二等辺三角形 92"/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84" name="円/楕円 10"/>
            <p:cNvSpPr/>
            <p:nvPr/>
          </p:nvSpPr>
          <p:spPr>
            <a:xfrm>
              <a:off x="1287552" y="314533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85" name="円/楕円 11"/>
            <p:cNvSpPr/>
            <p:nvPr/>
          </p:nvSpPr>
          <p:spPr>
            <a:xfrm>
              <a:off x="2709986" y="265635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86" name="円/楕円 12"/>
            <p:cNvSpPr/>
            <p:nvPr/>
          </p:nvSpPr>
          <p:spPr>
            <a:xfrm>
              <a:off x="2125130" y="3993743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87" name="円/楕円 13"/>
            <p:cNvSpPr/>
            <p:nvPr/>
          </p:nvSpPr>
          <p:spPr>
            <a:xfrm>
              <a:off x="703929" y="4503884"/>
              <a:ext cx="133326" cy="13332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88" name="円/楕円 14"/>
            <p:cNvSpPr/>
            <p:nvPr/>
          </p:nvSpPr>
          <p:spPr>
            <a:xfrm>
              <a:off x="1523644" y="531657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89" name="円/楕円 15"/>
            <p:cNvSpPr/>
            <p:nvPr/>
          </p:nvSpPr>
          <p:spPr>
            <a:xfrm>
              <a:off x="2944551" y="483860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0" name="円/楕円 16"/>
            <p:cNvSpPr/>
            <p:nvPr/>
          </p:nvSpPr>
          <p:spPr>
            <a:xfrm>
              <a:off x="3547566" y="3483233"/>
              <a:ext cx="133324" cy="13332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grpSp>
        <p:nvGrpSpPr>
          <p:cNvPr id="97" name="グループ化 96"/>
          <p:cNvGrpSpPr/>
          <p:nvPr/>
        </p:nvGrpSpPr>
        <p:grpSpPr>
          <a:xfrm>
            <a:off x="5322009" y="4183433"/>
            <a:ext cx="1988801" cy="1668657"/>
            <a:chOff x="4860075" y="1560327"/>
            <a:chExt cx="3329507" cy="2793546"/>
          </a:xfrm>
        </p:grpSpPr>
        <p:sp>
          <p:nvSpPr>
            <p:cNvPr id="98" name="二等辺三角形 97"/>
            <p:cNvSpPr/>
            <p:nvPr/>
          </p:nvSpPr>
          <p:spPr>
            <a:xfrm rot="13532799">
              <a:off x="5295916" y="2480967"/>
              <a:ext cx="1216226" cy="600952"/>
            </a:xfrm>
            <a:prstGeom prst="triangle">
              <a:avLst>
                <a:gd name="adj" fmla="val 52895"/>
              </a:avLst>
            </a:prstGeom>
            <a:solidFill>
              <a:srgbClr val="FF9900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9" name="二等辺三角形 98"/>
            <p:cNvSpPr/>
            <p:nvPr/>
          </p:nvSpPr>
          <p:spPr>
            <a:xfrm rot="2732799">
              <a:off x="5702498" y="2039122"/>
              <a:ext cx="1216226" cy="600952"/>
            </a:xfrm>
            <a:prstGeom prst="triangle">
              <a:avLst>
                <a:gd name="adj" fmla="val 57584"/>
              </a:avLst>
            </a:prstGeom>
            <a:solidFill>
              <a:srgbClr val="FF9900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100" name="グループ化 99"/>
            <p:cNvGrpSpPr/>
            <p:nvPr/>
          </p:nvGrpSpPr>
          <p:grpSpPr>
            <a:xfrm>
              <a:off x="5824027" y="1676691"/>
              <a:ext cx="2365555" cy="2074125"/>
              <a:chOff x="1106569" y="3201088"/>
              <a:chExt cx="2365555" cy="2074125"/>
            </a:xfrm>
          </p:grpSpPr>
          <p:sp>
            <p:nvSpPr>
              <p:cNvPr id="112" name="二等辺三角形 111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13" name="二等辺三角形 112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14" name="二等辺三角形 113"/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101" name="グループ化 100"/>
            <p:cNvGrpSpPr/>
            <p:nvPr/>
          </p:nvGrpSpPr>
          <p:grpSpPr>
            <a:xfrm rot="10800000">
              <a:off x="4860075" y="2203007"/>
              <a:ext cx="2365555" cy="2074125"/>
              <a:chOff x="1106569" y="3201088"/>
              <a:chExt cx="2365555" cy="2074125"/>
            </a:xfrm>
          </p:grpSpPr>
          <p:sp>
            <p:nvSpPr>
              <p:cNvPr id="109" name="二等辺三角形 108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10" name="二等辺三角形 109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11" name="二等辺三角形 110"/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102" name="円/楕円 34"/>
            <p:cNvSpPr/>
            <p:nvPr/>
          </p:nvSpPr>
          <p:spPr>
            <a:xfrm>
              <a:off x="5617831" y="204930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3" name="円/楕円 35"/>
            <p:cNvSpPr/>
            <p:nvPr/>
          </p:nvSpPr>
          <p:spPr>
            <a:xfrm>
              <a:off x="7040265" y="156032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4" name="円/楕円 36"/>
            <p:cNvSpPr/>
            <p:nvPr/>
          </p:nvSpPr>
          <p:spPr>
            <a:xfrm>
              <a:off x="6455409" y="2897714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5" name="円/楕円 37"/>
            <p:cNvSpPr/>
            <p:nvPr/>
          </p:nvSpPr>
          <p:spPr>
            <a:xfrm>
              <a:off x="5017008" y="342505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6" name="円/楕円 38"/>
            <p:cNvSpPr/>
            <p:nvPr/>
          </p:nvSpPr>
          <p:spPr>
            <a:xfrm>
              <a:off x="5853923" y="4220548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7" name="円/楕円 39"/>
            <p:cNvSpPr/>
            <p:nvPr/>
          </p:nvSpPr>
          <p:spPr>
            <a:xfrm>
              <a:off x="7274830" y="3742578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8" name="円/楕円 40"/>
            <p:cNvSpPr/>
            <p:nvPr/>
          </p:nvSpPr>
          <p:spPr>
            <a:xfrm>
              <a:off x="7877844" y="2387203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cxnSp>
        <p:nvCxnSpPr>
          <p:cNvPr id="115" name="直線コネクタ 114"/>
          <p:cNvCxnSpPr>
            <a:stCxn id="116" idx="1"/>
          </p:cNvCxnSpPr>
          <p:nvPr/>
        </p:nvCxnSpPr>
        <p:spPr>
          <a:xfrm flipH="1">
            <a:off x="1793169" y="4495858"/>
            <a:ext cx="1106259" cy="120534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テキスト ボックス 115"/>
          <p:cNvSpPr txBox="1"/>
          <p:nvPr/>
        </p:nvSpPr>
        <p:spPr>
          <a:xfrm>
            <a:off x="2899428" y="4280414"/>
            <a:ext cx="2627993" cy="43088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200" dirty="0"/>
              <a:t>Integration domain</a:t>
            </a:r>
            <a:endParaRPr kumimoji="1" lang="ja-JP" altLang="en-US" sz="2200" dirty="0"/>
          </a:p>
        </p:txBody>
      </p:sp>
      <p:cxnSp>
        <p:nvCxnSpPr>
          <p:cNvPr id="117" name="直線コネクタ 116"/>
          <p:cNvCxnSpPr>
            <a:stCxn id="118" idx="1"/>
          </p:cNvCxnSpPr>
          <p:nvPr/>
        </p:nvCxnSpPr>
        <p:spPr>
          <a:xfrm flipH="1">
            <a:off x="2345728" y="5035255"/>
            <a:ext cx="1244831" cy="78837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テキスト ボックス 117"/>
          <p:cNvSpPr txBox="1"/>
          <p:nvPr/>
        </p:nvSpPr>
        <p:spPr>
          <a:xfrm>
            <a:off x="3590559" y="4819811"/>
            <a:ext cx="1236850" cy="43088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2200" dirty="0"/>
              <a:t>Element</a:t>
            </a:r>
            <a:endParaRPr kumimoji="1" lang="ja-JP" altLang="en-US" sz="2200" dirty="0"/>
          </a:p>
        </p:txBody>
      </p:sp>
      <p:cxnSp>
        <p:nvCxnSpPr>
          <p:cNvPr id="119" name="直線コネクタ 118"/>
          <p:cNvCxnSpPr>
            <a:stCxn id="120" idx="1"/>
          </p:cNvCxnSpPr>
          <p:nvPr/>
        </p:nvCxnSpPr>
        <p:spPr>
          <a:xfrm flipH="1" flipV="1">
            <a:off x="2426800" y="5556619"/>
            <a:ext cx="1251350" cy="10521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テキスト ボックス 119"/>
          <p:cNvSpPr txBox="1"/>
          <p:nvPr/>
        </p:nvSpPr>
        <p:spPr>
          <a:xfrm>
            <a:off x="3678150" y="5446385"/>
            <a:ext cx="1025914" cy="43088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200" dirty="0"/>
              <a:t>Node</a:t>
            </a:r>
            <a:endParaRPr kumimoji="1" lang="ja-JP" altLang="en-US" sz="2200" dirty="0"/>
          </a:p>
        </p:txBody>
      </p:sp>
      <p:cxnSp>
        <p:nvCxnSpPr>
          <p:cNvPr id="121" name="直線コネクタ 120"/>
          <p:cNvCxnSpPr>
            <a:stCxn id="116" idx="3"/>
            <a:endCxn id="111" idx="5"/>
          </p:cNvCxnSpPr>
          <p:nvPr/>
        </p:nvCxnSpPr>
        <p:spPr>
          <a:xfrm>
            <a:off x="5527421" y="4495858"/>
            <a:ext cx="540562" cy="286403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直線コネクタ 121"/>
          <p:cNvCxnSpPr>
            <a:stCxn id="118" idx="3"/>
          </p:cNvCxnSpPr>
          <p:nvPr/>
        </p:nvCxnSpPr>
        <p:spPr>
          <a:xfrm>
            <a:off x="4827409" y="5035255"/>
            <a:ext cx="1043548" cy="409774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直線コネクタ 122"/>
          <p:cNvCxnSpPr>
            <a:stCxn id="120" idx="3"/>
            <a:endCxn id="106" idx="2"/>
          </p:cNvCxnSpPr>
          <p:nvPr/>
        </p:nvCxnSpPr>
        <p:spPr>
          <a:xfrm>
            <a:off x="4704064" y="5661829"/>
            <a:ext cx="1211596" cy="150442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テキスト ボックス 123"/>
          <p:cNvSpPr txBox="1"/>
          <p:nvPr/>
        </p:nvSpPr>
        <p:spPr>
          <a:xfrm>
            <a:off x="262286" y="3354087"/>
            <a:ext cx="25180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assembles each </a:t>
            </a:r>
            <a:r>
              <a:rPr lang="en-US" altLang="ja-JP" sz="2400" dirty="0">
                <a:solidFill>
                  <a:srgbClr val="008000"/>
                </a:solidFill>
              </a:rPr>
              <a:t>element’s value</a:t>
            </a:r>
            <a:r>
              <a:rPr lang="en-US" altLang="ja-JP" sz="2400" dirty="0"/>
              <a:t>.</a:t>
            </a:r>
            <a:endParaRPr kumimoji="1" lang="ja-JP" altLang="en-US" sz="2400" dirty="0"/>
          </a:p>
        </p:txBody>
      </p:sp>
      <p:sp>
        <p:nvSpPr>
          <p:cNvPr id="125" name="テキスト ボックス 124"/>
          <p:cNvSpPr txBox="1"/>
          <p:nvPr/>
        </p:nvSpPr>
        <p:spPr>
          <a:xfrm>
            <a:off x="4704064" y="3354087"/>
            <a:ext cx="2500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assembles each </a:t>
            </a:r>
            <a:r>
              <a:rPr lang="en-US" altLang="ja-JP" sz="2400" dirty="0">
                <a:solidFill>
                  <a:srgbClr val="FF9900"/>
                </a:solidFill>
              </a:rPr>
              <a:t>edge’s value</a:t>
            </a:r>
            <a:r>
              <a:rPr lang="en-US" altLang="ja-JP" sz="2400" dirty="0"/>
              <a:t>.</a:t>
            </a:r>
            <a:endParaRPr kumimoji="1" lang="ja-JP" altLang="en-US" sz="2400" dirty="0"/>
          </a:p>
        </p:txBody>
      </p:sp>
      <p:sp>
        <p:nvSpPr>
          <p:cNvPr id="52" name="角丸四角形 51"/>
          <p:cNvSpPr/>
          <p:nvPr/>
        </p:nvSpPr>
        <p:spPr>
          <a:xfrm>
            <a:off x="7081290" y="4914481"/>
            <a:ext cx="1897528" cy="1286749"/>
          </a:xfrm>
          <a:prstGeom prst="roundRect">
            <a:avLst>
              <a:gd name="adj" fmla="val 2921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chemeClr val="tx1"/>
                </a:solidFill>
              </a:rPr>
              <a:t>Integration</a:t>
            </a:r>
            <a:br>
              <a:rPr lang="en-US" altLang="ja-JP" sz="2400" dirty="0">
                <a:solidFill>
                  <a:schemeClr val="tx1"/>
                </a:solidFill>
              </a:rPr>
            </a:br>
            <a:r>
              <a:rPr lang="en-US" altLang="ja-JP" sz="2400" dirty="0">
                <a:solidFill>
                  <a:schemeClr val="tx1"/>
                </a:solidFill>
              </a:rPr>
              <a:t>domain is</a:t>
            </a:r>
            <a:br>
              <a:rPr lang="en-US" altLang="ja-JP" sz="2400" dirty="0">
                <a:solidFill>
                  <a:schemeClr val="tx1"/>
                </a:solidFill>
              </a:rPr>
            </a:br>
            <a:r>
              <a:rPr lang="en-US" altLang="ja-JP" sz="2400" dirty="0">
                <a:solidFill>
                  <a:schemeClr val="tx1"/>
                </a:solidFill>
              </a:rPr>
              <a:t>different !!</a:t>
            </a:r>
          </a:p>
        </p:txBody>
      </p:sp>
    </p:spTree>
    <p:extLst>
      <p:ext uri="{BB962C8B-B14F-4D97-AF65-F5344CB8AC3E}">
        <p14:creationId xmlns:p14="http://schemas.microsoft.com/office/powerpoint/2010/main" val="25402859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4800" dirty="0"/>
              <a:t>Analysis Results</a:t>
            </a:r>
            <a:endParaRPr kumimoji="1" lang="ja-JP" altLang="en-US" sz="4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2012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"/>
    </mc:Choice>
    <mc:Fallback xmlns="">
      <p:transition spd="slow" advTm="527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4-Plate BOX Simulation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900" dirty="0"/>
          </a:p>
          <a:p>
            <a:r>
              <a:rPr lang="en-US" altLang="ja-JP" sz="2400" dirty="0"/>
              <a:t>Imitating a bag-like structure such as </a:t>
            </a:r>
            <a:r>
              <a:rPr lang="en-US" altLang="ja-JP" sz="2400" dirty="0">
                <a:solidFill>
                  <a:srgbClr val="FF0000"/>
                </a:solidFill>
              </a:rPr>
              <a:t>side sill </a:t>
            </a:r>
            <a:r>
              <a:rPr lang="en-US" altLang="ja-JP" sz="2400" dirty="0"/>
              <a:t>in a </a:t>
            </a:r>
            <a:r>
              <a:rPr lang="en-US" altLang="ja-JP" sz="2400" dirty="0" err="1"/>
              <a:t>carbody</a:t>
            </a:r>
            <a:r>
              <a:rPr lang="en-US" altLang="ja-JP" sz="2400" dirty="0"/>
              <a:t>.</a:t>
            </a:r>
          </a:p>
          <a:p>
            <a:r>
              <a:rPr lang="en-US" altLang="ja-JP" sz="2400" dirty="0"/>
              <a:t>Accuracy on the </a:t>
            </a:r>
            <a:r>
              <a:rPr lang="en-US" altLang="ja-JP" sz="2400" dirty="0">
                <a:solidFill>
                  <a:srgbClr val="FF0000"/>
                </a:solidFill>
              </a:rPr>
              <a:t>innermost surface </a:t>
            </a:r>
            <a:r>
              <a:rPr lang="en-US" altLang="ja-JP" sz="2400" dirty="0"/>
              <a:t>(leftmost plate surface) is the most important; i.e., “maximize the minimum”.</a:t>
            </a:r>
          </a:p>
          <a:p>
            <a:r>
              <a:rPr lang="en-US" altLang="ja-JP" sz="2400" dirty="0">
                <a:solidFill>
                  <a:srgbClr val="FF0000"/>
                </a:solidFill>
              </a:rPr>
              <a:t>Film thickness is calculated with 4 different mesh seed sizes</a:t>
            </a:r>
            <a:br>
              <a:rPr lang="en-US" altLang="ja-JP" sz="2400" dirty="0"/>
            </a:br>
            <a:r>
              <a:rPr lang="en-US" altLang="ja-JP" sz="2400" dirty="0"/>
              <a:t>and compared between FEM-T4 and ES-FEM-T4.</a:t>
            </a:r>
            <a:endParaRPr kumimoji="1" lang="en-US" altLang="ja-JP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47</a:t>
            </a:fld>
            <a:endParaRPr lang="ja-JP" altLang="en-US" dirty="0"/>
          </a:p>
        </p:txBody>
      </p:sp>
      <p:pic>
        <p:nvPicPr>
          <p:cNvPr id="5" name="コンテンツ プレースホルダ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31148" y="1340768"/>
            <a:ext cx="3401392" cy="2939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4" t="9149" r="709" b="12175"/>
          <a:stretch/>
        </p:blipFill>
        <p:spPr>
          <a:xfrm rot="16200000" flipH="1">
            <a:off x="-264221" y="1833137"/>
            <a:ext cx="2939697" cy="1836205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6336196" y="1052186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Film Thickness </a:t>
            </a:r>
            <a:endParaRPr kumimoji="1" lang="ja-JP" altLang="en-US" sz="2400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448780"/>
            <a:ext cx="3493681" cy="2620261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2673923" y="3754955"/>
            <a:ext cx="32431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1600" dirty="0"/>
              <a:t>(</a:t>
            </a:r>
            <a:r>
              <a:rPr lang="ja-JP" altLang="en-US" sz="1600" dirty="0"/>
              <a:t>http://plaza.rakuten.co.jp/heroc</a:t>
            </a:r>
            <a:r>
              <a:rPr lang="en-US" altLang="ja-JP" sz="1600" dirty="0"/>
              <a:t>)</a:t>
            </a:r>
            <a:endParaRPr lang="ja-JP" altLang="en-US" sz="16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673923" y="1672380"/>
            <a:ext cx="1624090" cy="369332"/>
          </a:xfrm>
          <a:prstGeom prst="rect">
            <a:avLst/>
          </a:prstGeom>
          <a:solidFill>
            <a:schemeClr val="tx1">
              <a:alpha val="57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sz="2400" dirty="0">
                <a:solidFill>
                  <a:schemeClr val="bg1"/>
                </a:solidFill>
              </a:rPr>
              <a:t>Side Sill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89474" y="3913311"/>
            <a:ext cx="1006162" cy="307777"/>
          </a:xfrm>
          <a:prstGeom prst="rect">
            <a:avLst/>
          </a:prstGeom>
          <a:solidFill>
            <a:schemeClr val="tx1">
              <a:alpha val="57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sz="2000" dirty="0">
                <a:solidFill>
                  <a:schemeClr val="bg1"/>
                </a:solidFill>
              </a:rPr>
              <a:t>4-P BOX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8961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4-Plate BOX Simulation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Overview</a:t>
            </a:r>
            <a:b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b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Meshes</a:t>
            </a:r>
            <a:endParaRPr kumimoji="1" lang="en-US" altLang="ja-JP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48</a:t>
            </a:fld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9B183CC-DF04-43DC-B39E-45FBA989F4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664748"/>
            <a:ext cx="2375345" cy="287226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9C57A8E-9096-4EDC-8455-359022EE6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656692"/>
            <a:ext cx="2375345" cy="287226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60C5B424-7ABC-4E86-8F02-242D6BAF76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501008"/>
            <a:ext cx="2375345" cy="287226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A805E84F-EC78-46A5-937E-9C8A82B885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937" y="3501008"/>
            <a:ext cx="2375345" cy="2872264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354C7B6-4680-4843-9130-B48217552A6B}"/>
              </a:ext>
            </a:extLst>
          </p:cNvPr>
          <p:cNvSpPr txBox="1"/>
          <p:nvPr/>
        </p:nvSpPr>
        <p:spPr>
          <a:xfrm>
            <a:off x="395536" y="2276872"/>
            <a:ext cx="18311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3.2 mm Mesh</a:t>
            </a:r>
            <a:br>
              <a:rPr kumimoji="1" lang="en-US" altLang="ja-JP" sz="2000" dirty="0"/>
            </a:br>
            <a:r>
              <a:rPr kumimoji="1" lang="en-US" altLang="ja-JP" sz="2000" dirty="0"/>
              <a:t>Seed Size</a:t>
            </a:r>
            <a:br>
              <a:rPr kumimoji="1" lang="en-US" altLang="ja-JP" sz="2000" dirty="0"/>
            </a:br>
            <a:r>
              <a:rPr kumimoji="1" lang="en-US" altLang="ja-JP" sz="2000" dirty="0"/>
              <a:t>(31k T4 elem.)</a:t>
            </a:r>
            <a:endParaRPr kumimoji="1" lang="ja-JP" altLang="en-US" sz="20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E11E781-4416-489A-AC37-1DCA1EFA742C}"/>
              </a:ext>
            </a:extLst>
          </p:cNvPr>
          <p:cNvSpPr txBox="1"/>
          <p:nvPr/>
        </p:nvSpPr>
        <p:spPr>
          <a:xfrm>
            <a:off x="393426" y="5077633"/>
            <a:ext cx="19738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0</a:t>
            </a:r>
            <a:r>
              <a:rPr kumimoji="1" lang="en-US" altLang="ja-JP" sz="2000" dirty="0"/>
              <a:t>.8 mm Mesh</a:t>
            </a:r>
            <a:br>
              <a:rPr kumimoji="1" lang="en-US" altLang="ja-JP" sz="2000" dirty="0"/>
            </a:br>
            <a:r>
              <a:rPr kumimoji="1" lang="en-US" altLang="ja-JP" sz="2000" dirty="0"/>
              <a:t>Seed Size</a:t>
            </a:r>
            <a:br>
              <a:rPr kumimoji="1" lang="en-US" altLang="ja-JP" sz="2000" dirty="0"/>
            </a:br>
            <a:r>
              <a:rPr kumimoji="1" lang="en-US" altLang="ja-JP" sz="2000" dirty="0"/>
              <a:t>(169k T4 elem.)</a:t>
            </a:r>
            <a:endParaRPr kumimoji="1" lang="ja-JP" altLang="en-US" sz="200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FADC091-341A-49AC-9039-17816E5E4097}"/>
              </a:ext>
            </a:extLst>
          </p:cNvPr>
          <p:cNvSpPr txBox="1"/>
          <p:nvPr/>
        </p:nvSpPr>
        <p:spPr>
          <a:xfrm>
            <a:off x="6948264" y="2280796"/>
            <a:ext cx="18311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1</a:t>
            </a:r>
            <a:r>
              <a:rPr kumimoji="1" lang="en-US" altLang="ja-JP" sz="2000" dirty="0"/>
              <a:t>.6 mm Mesh</a:t>
            </a:r>
            <a:br>
              <a:rPr kumimoji="1" lang="en-US" altLang="ja-JP" sz="2000" dirty="0"/>
            </a:br>
            <a:r>
              <a:rPr kumimoji="1" lang="en-US" altLang="ja-JP" sz="2000" dirty="0"/>
              <a:t>Seed Size</a:t>
            </a:r>
            <a:br>
              <a:rPr kumimoji="1" lang="en-US" altLang="ja-JP" sz="2000" dirty="0"/>
            </a:br>
            <a:r>
              <a:rPr kumimoji="1" lang="en-US" altLang="ja-JP" sz="2000" dirty="0"/>
              <a:t>(65k T4 elem.)</a:t>
            </a:r>
            <a:endParaRPr kumimoji="1" lang="ja-JP" altLang="en-US" sz="20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559B84F-CA5A-40A5-855E-5F9D55DA1529}"/>
              </a:ext>
            </a:extLst>
          </p:cNvPr>
          <p:cNvSpPr txBox="1"/>
          <p:nvPr/>
        </p:nvSpPr>
        <p:spPr>
          <a:xfrm>
            <a:off x="7026682" y="5079721"/>
            <a:ext cx="19738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0</a:t>
            </a:r>
            <a:r>
              <a:rPr kumimoji="1" lang="en-US" altLang="ja-JP" sz="2000" dirty="0"/>
              <a:t>.4 mm Mesh</a:t>
            </a:r>
            <a:br>
              <a:rPr kumimoji="1" lang="en-US" altLang="ja-JP" sz="2000" dirty="0"/>
            </a:br>
            <a:r>
              <a:rPr kumimoji="1" lang="en-US" altLang="ja-JP" sz="2000" dirty="0"/>
              <a:t>Seed Size</a:t>
            </a:r>
            <a:br>
              <a:rPr kumimoji="1" lang="en-US" altLang="ja-JP" sz="2000" dirty="0"/>
            </a:br>
            <a:r>
              <a:rPr kumimoji="1" lang="en-US" altLang="ja-JP" sz="2000" dirty="0"/>
              <a:t>(716k T4 elem.)</a:t>
            </a:r>
            <a:endParaRPr kumimoji="1" lang="ja-JP" altLang="en-US" sz="2000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9C2D01D-A2C8-4464-B8EA-4253C1711CB0}"/>
              </a:ext>
            </a:extLst>
          </p:cNvPr>
          <p:cNvSpPr txBox="1"/>
          <p:nvPr/>
        </p:nvSpPr>
        <p:spPr>
          <a:xfrm>
            <a:off x="7296105" y="649581"/>
            <a:ext cx="1813317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Only the </a:t>
            </a:r>
            <a:br>
              <a:rPr kumimoji="1" lang="en-US" altLang="ja-JP" dirty="0"/>
            </a:br>
            <a:r>
              <a:rPr kumimoji="1" lang="en-US" altLang="ja-JP" dirty="0"/>
              <a:t>surface meshes</a:t>
            </a:r>
            <a:br>
              <a:rPr kumimoji="1" lang="en-US" altLang="ja-JP" dirty="0"/>
            </a:br>
            <a:r>
              <a:rPr kumimoji="1" lang="en-US" altLang="ja-JP" dirty="0"/>
              <a:t>are shown.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92589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4-Plate BOX Simulation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Film Thickness of G-Plate (innermost surface)</a:t>
            </a:r>
            <a:endParaRPr kumimoji="1"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49</a:t>
            </a:fld>
            <a:endParaRPr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245617" y="5049180"/>
            <a:ext cx="8641654" cy="1260140"/>
          </a:xfrm>
          <a:prstGeom prst="roundRect">
            <a:avLst/>
          </a:prstGeom>
          <a:solidFill>
            <a:srgbClr val="FF50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/>
              <a:t>FEM results (dashed lines) have </a:t>
            </a:r>
            <a:r>
              <a:rPr lang="en-US" altLang="ja-JP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</a:t>
            </a:r>
            <a:r>
              <a:rPr lang="en-US" altLang="ja-JP" sz="2400" dirty="0"/>
              <a:t> errors</a:t>
            </a:r>
            <a:br>
              <a:rPr lang="en-US" altLang="ja-JP" sz="2400" dirty="0"/>
            </a:br>
            <a:r>
              <a:rPr lang="en-US" altLang="ja-JP" sz="2400" dirty="0"/>
              <a:t> due to mesh coarseness.</a:t>
            </a:r>
            <a:br>
              <a:rPr lang="en-US" altLang="ja-JP" sz="2400" dirty="0"/>
            </a:br>
            <a:r>
              <a:rPr lang="en-US" altLang="ja-JP" sz="2400" dirty="0"/>
              <a:t>Meanwhile, ES-FEM (solid lines) results have no such errors.</a:t>
            </a:r>
            <a:endParaRPr lang="ja-JP" altLang="en-US" sz="2400" dirty="0" err="1"/>
          </a:p>
        </p:txBody>
      </p:sp>
      <p:sp>
        <p:nvSpPr>
          <p:cNvPr id="10" name="正方形/長方形 9"/>
          <p:cNvSpPr/>
          <p:nvPr/>
        </p:nvSpPr>
        <p:spPr>
          <a:xfrm>
            <a:off x="7487120" y="1340768"/>
            <a:ext cx="937308" cy="283293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下矢印 6"/>
          <p:cNvSpPr/>
          <p:nvPr/>
        </p:nvSpPr>
        <p:spPr>
          <a:xfrm flipV="1">
            <a:off x="7812360" y="4149080"/>
            <a:ext cx="180020" cy="288032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696236" y="4437112"/>
            <a:ext cx="2304256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Mesh seed size</a:t>
            </a:r>
            <a:endParaRPr kumimoji="1" lang="ja-JP" altLang="en-US" sz="2400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17BA4F38-B15D-432C-A0ED-93B9CACBCE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" y="1131235"/>
            <a:ext cx="8858725" cy="388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925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06D19FA-1156-4E9C-8B86-14C631385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Today’s Agendas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BC64A5E-14D3-44A2-A7C8-6913234100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sz="2800" dirty="0"/>
              <a:t>Part 1: </a:t>
            </a:r>
            <a:r>
              <a:rPr kumimoji="1" lang="en-US" altLang="ja-JP" sz="2800" i="1" dirty="0"/>
              <a:t>Academic</a:t>
            </a:r>
            <a:r>
              <a:rPr kumimoji="1" lang="en-US" altLang="ja-JP" sz="2800" dirty="0"/>
              <a:t> Progress </a:t>
            </a:r>
            <a:r>
              <a:rPr lang="en-US" altLang="ja-JP" sz="2800" dirty="0"/>
              <a:t>of S-FEM</a:t>
            </a:r>
            <a:br>
              <a:rPr lang="en-US" altLang="ja-JP" sz="2800" dirty="0"/>
            </a:br>
            <a:r>
              <a:rPr lang="en-US" altLang="ja-JP" sz="2800" dirty="0"/>
              <a:t>            in </a:t>
            </a:r>
            <a:r>
              <a:rPr lang="en-US" altLang="ja-JP" sz="2800" b="1" dirty="0"/>
              <a:t>Large Deformation Analysis </a:t>
            </a:r>
            <a:r>
              <a:rPr lang="en-US" altLang="ja-JP" sz="2800" dirty="0"/>
              <a:t>of Solids.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sz="2800" dirty="0"/>
          </a:p>
          <a:p>
            <a:pPr marL="0" indent="0">
              <a:buNone/>
            </a:pPr>
            <a:endParaRPr lang="en-US" altLang="ja-JP" sz="2800" dirty="0"/>
          </a:p>
          <a:p>
            <a:pPr marL="0" indent="0">
              <a:buNone/>
            </a:pPr>
            <a:endParaRPr lang="en-US" altLang="ja-JP" sz="1100" dirty="0"/>
          </a:p>
          <a:p>
            <a:pPr marL="0" indent="0">
              <a:buNone/>
            </a:pPr>
            <a:r>
              <a:rPr kumimoji="1" lang="en-US" altLang="ja-JP" sz="2800" dirty="0"/>
              <a:t>Part 2: </a:t>
            </a:r>
            <a:r>
              <a:rPr kumimoji="1" lang="en-US" altLang="ja-JP" sz="2800" i="1" dirty="0"/>
              <a:t>Practical</a:t>
            </a:r>
            <a:r>
              <a:rPr kumimoji="1" lang="en-US" altLang="ja-JP" sz="2800" dirty="0"/>
              <a:t> Progress of S-FEM</a:t>
            </a:r>
            <a:br>
              <a:rPr lang="en-US" altLang="ja-JP" sz="2800" dirty="0"/>
            </a:br>
            <a:r>
              <a:rPr lang="en-US" altLang="ja-JP" sz="2800" dirty="0"/>
              <a:t>            in</a:t>
            </a:r>
            <a:r>
              <a:rPr kumimoji="1" lang="en-US" altLang="ja-JP" sz="2800" dirty="0"/>
              <a:t> </a:t>
            </a:r>
            <a:r>
              <a:rPr kumimoji="1" lang="en-US" altLang="ja-JP" sz="2800" b="1" dirty="0"/>
              <a:t>Electrodeposition </a:t>
            </a:r>
            <a:r>
              <a:rPr lang="en-US" altLang="ja-JP" sz="2800" b="1" dirty="0"/>
              <a:t>P</a:t>
            </a:r>
            <a:r>
              <a:rPr kumimoji="1" lang="en-US" altLang="ja-JP" sz="2800" b="1" dirty="0"/>
              <a:t>rocess </a:t>
            </a:r>
            <a:r>
              <a:rPr lang="en-US" altLang="ja-JP" sz="2800" b="1" dirty="0"/>
              <a:t>S</a:t>
            </a:r>
            <a:r>
              <a:rPr kumimoji="1" lang="en-US" altLang="ja-JP" sz="2800" b="1" dirty="0"/>
              <a:t>imulation </a:t>
            </a:r>
            <a:br>
              <a:rPr kumimoji="1" lang="en-US" altLang="ja-JP" sz="2800" dirty="0"/>
            </a:br>
            <a:r>
              <a:rPr kumimoji="1" lang="en-US" altLang="ja-JP" sz="2800" dirty="0"/>
              <a:t>            of Auto Car </a:t>
            </a:r>
            <a:r>
              <a:rPr lang="en-US" altLang="ja-JP" sz="2800" dirty="0"/>
              <a:t>B</a:t>
            </a:r>
            <a:r>
              <a:rPr kumimoji="1" lang="en-US" altLang="ja-JP" sz="2800" dirty="0"/>
              <a:t>odies.</a:t>
            </a:r>
            <a:endParaRPr kumimoji="1" lang="ja-JP" altLang="en-US" sz="28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B8F7D50-029A-4622-8C97-C117972BCC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p:pic>
        <p:nvPicPr>
          <p:cNvPr id="5" name="sliced">
            <a:hlinkClick r:id="" action="ppaction://media"/>
            <a:extLst>
              <a:ext uri="{FF2B5EF4-FFF2-40B4-BE49-F238E27FC236}">
                <a16:creationId xmlns:a16="http://schemas.microsoft.com/office/drawing/2014/main" id="{D7632BA4-83C2-4D84-B5F8-4399340625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1672" t="50017" r="13151"/>
          <a:stretch>
            <a:fillRect/>
          </a:stretch>
        </p:blipFill>
        <p:spPr>
          <a:xfrm>
            <a:off x="2495674" y="4582426"/>
            <a:ext cx="4164558" cy="1815198"/>
          </a:xfrm>
          <a:prstGeom prst="rect">
            <a:avLst/>
          </a:prstGeom>
        </p:spPr>
      </p:pic>
      <p:pic>
        <p:nvPicPr>
          <p:cNvPr id="6" name="bunny">
            <a:hlinkClick r:id="" action="ppaction://media"/>
            <a:extLst>
              <a:ext uri="{FF2B5EF4-FFF2-40B4-BE49-F238E27FC236}">
                <a16:creationId xmlns:a16="http://schemas.microsoft.com/office/drawing/2014/main" id="{67690CBF-7D52-4D0C-9024-AF123D88EC5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b="16106"/>
          <a:stretch/>
        </p:blipFill>
        <p:spPr>
          <a:xfrm>
            <a:off x="2627784" y="1484784"/>
            <a:ext cx="3913180" cy="193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00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2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4-Plate BOX Simulation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Error of Final Film Thickness on G-Plate</a:t>
            </a: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50</a:t>
            </a:fld>
            <a:endParaRPr lang="ja-JP" altLang="en-US" dirty="0"/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64" y="1412776"/>
            <a:ext cx="6845310" cy="3372996"/>
          </a:xfrm>
          <a:prstGeom prst="rect">
            <a:avLst/>
          </a:prstGeom>
        </p:spPr>
      </p:pic>
      <p:sp>
        <p:nvSpPr>
          <p:cNvPr id="5" name="角丸四角形 4"/>
          <p:cNvSpPr/>
          <p:nvPr/>
        </p:nvSpPr>
        <p:spPr>
          <a:xfrm>
            <a:off x="824632" y="4853413"/>
            <a:ext cx="7483623" cy="126014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rgbClr val="FF0000"/>
                </a:solidFill>
              </a:rPr>
              <a:t>ES-FEM-T4 has far better mesh convergence rate </a:t>
            </a:r>
            <a:r>
              <a:rPr lang="en-US" altLang="ja-JP" sz="2400" dirty="0">
                <a:solidFill>
                  <a:schemeClr val="tx1"/>
                </a:solidFill>
              </a:rPr>
              <a:t>than FEM-T4 !!</a:t>
            </a:r>
            <a:endParaRPr lang="ja-JP" altLang="en-US" sz="2400" dirty="0" err="1">
              <a:solidFill>
                <a:schemeClr val="tx1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989834" y="2770335"/>
            <a:ext cx="3006080" cy="132343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The result of ES-FEM with the minimum mesh seed size (0.4 mm) is used as the reference.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8984937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Carbody</a:t>
            </a:r>
            <a:r>
              <a:rPr lang="ja-JP" altLang="en-US" dirty="0"/>
              <a:t> </a:t>
            </a:r>
            <a:r>
              <a:rPr lang="en-US" altLang="ja-JP" dirty="0"/>
              <a:t>Simulation</a:t>
            </a:r>
            <a:endParaRPr lang="ja-JP" altLang="en-US" dirty="0"/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8C3FFF8A-C28D-40F4-9AF6-8C7495717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0"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</a:p>
          <a:p>
            <a:pPr marL="0" indent="0">
              <a:buNone/>
            </a:pPr>
            <a:endParaRPr kumimoji="0" lang="en-US" altLang="ja-JP" sz="1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/>
            <a:endParaRPr kumimoji="0" lang="en-US" altLang="ja-JP" sz="2800" dirty="0"/>
          </a:p>
          <a:p>
            <a:pPr marL="285750" indent="-285750"/>
            <a:endParaRPr kumimoji="0" lang="en-US" altLang="ja-JP" sz="2800" dirty="0"/>
          </a:p>
          <a:p>
            <a:pPr marL="285750" indent="-285750"/>
            <a:endParaRPr kumimoji="0" lang="en-US" altLang="ja-JP" sz="2800" dirty="0"/>
          </a:p>
          <a:p>
            <a:pPr marL="285750" indent="-285750"/>
            <a:endParaRPr kumimoji="0" lang="en-US" altLang="ja-JP" sz="2800" dirty="0"/>
          </a:p>
          <a:p>
            <a:pPr marL="285750" indent="-285750"/>
            <a:endParaRPr kumimoji="0" lang="en-US" altLang="ja-JP" sz="2800" dirty="0"/>
          </a:p>
          <a:p>
            <a:pPr marL="0" indent="0">
              <a:buNone/>
            </a:pPr>
            <a:endParaRPr kumimoji="0" lang="en-US" altLang="ja-JP" sz="2800" dirty="0"/>
          </a:p>
          <a:p>
            <a:pPr marL="285750" indent="-285750"/>
            <a:r>
              <a:rPr kumimoji="0" lang="en-US" altLang="ja-JP" sz="2800" dirty="0"/>
              <a:t>A half </a:t>
            </a:r>
            <a:r>
              <a:rPr kumimoji="0" lang="en-US" altLang="ja-JP" sz="2800" dirty="0" err="1"/>
              <a:t>carbody</a:t>
            </a:r>
            <a:r>
              <a:rPr kumimoji="0" lang="en-US" altLang="ja-JP" sz="2800" dirty="0"/>
              <a:t> fixed in a box pool.</a:t>
            </a:r>
          </a:p>
          <a:p>
            <a:pPr marL="285750" indent="-285750"/>
            <a:r>
              <a:rPr kumimoji="0" lang="en-US" altLang="ja-JP" sz="2800" dirty="0"/>
              <a:t>The side wall is treated as an </a:t>
            </a:r>
            <a:r>
              <a:rPr kumimoji="0" lang="en-US" altLang="ja-JP" sz="2800" dirty="0">
                <a:solidFill>
                  <a:srgbClr val="FF0000"/>
                </a:solidFill>
              </a:rPr>
              <a:t>anode</a:t>
            </a:r>
            <a:r>
              <a:rPr kumimoji="0" lang="en-US" altLang="ja-JP" sz="2800" dirty="0"/>
              <a:t> surface.</a:t>
            </a:r>
          </a:p>
          <a:p>
            <a:pPr marL="285750" indent="-285750"/>
            <a:r>
              <a:rPr kumimoji="0" lang="en-US" altLang="ja-JP" sz="2800" dirty="0"/>
              <a:t>Compare the time-developed film thickness between FEM-T4 and ES-FEM-T4 with a same mesh.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51</a:t>
            </a:fld>
            <a:endParaRPr lang="ja-JP" altLang="en-US" dirty="0"/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B6EF6DA0-D956-4033-ACF1-88F260CAA4DA}"/>
              </a:ext>
            </a:extLst>
          </p:cNvPr>
          <p:cNvCxnSpPr>
            <a:cxnSpLocks/>
          </p:cNvCxnSpPr>
          <p:nvPr/>
        </p:nvCxnSpPr>
        <p:spPr>
          <a:xfrm>
            <a:off x="719572" y="3789040"/>
            <a:ext cx="136815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7C2CCF08-3B60-44F7-A6EF-4E41F6064F5A}"/>
              </a:ext>
            </a:extLst>
          </p:cNvPr>
          <p:cNvCxnSpPr/>
          <p:nvPr/>
        </p:nvCxnSpPr>
        <p:spPr>
          <a:xfrm flipV="1">
            <a:off x="719572" y="2888940"/>
            <a:ext cx="0" cy="90010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5" name="図 14">
            <a:extLst>
              <a:ext uri="{FF2B5EF4-FFF2-40B4-BE49-F238E27FC236}">
                <a16:creationId xmlns:a16="http://schemas.microsoft.com/office/drawing/2014/main" id="{59788194-83E4-4AB8-8FD4-B92D0A81B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748" y="590254"/>
            <a:ext cx="6222745" cy="3863691"/>
          </a:xfrm>
          <a:prstGeom prst="rect">
            <a:avLst/>
          </a:prstGeom>
        </p:spPr>
      </p:pic>
      <p:sp>
        <p:nvSpPr>
          <p:cNvPr id="12" name="矢印: 上カーブ 11">
            <a:extLst>
              <a:ext uri="{FF2B5EF4-FFF2-40B4-BE49-F238E27FC236}">
                <a16:creationId xmlns:a16="http://schemas.microsoft.com/office/drawing/2014/main" id="{CD4522E1-FA90-4B3A-95B2-B39071E2B7C3}"/>
              </a:ext>
            </a:extLst>
          </p:cNvPr>
          <p:cNvSpPr/>
          <p:nvPr/>
        </p:nvSpPr>
        <p:spPr>
          <a:xfrm>
            <a:off x="2087724" y="3456360"/>
            <a:ext cx="1551392" cy="620712"/>
          </a:xfrm>
          <a:prstGeom prst="curvedUpArrow">
            <a:avLst>
              <a:gd name="adj1" fmla="val 21627"/>
              <a:gd name="adj2" fmla="val 50000"/>
              <a:gd name="adj3" fmla="val 5412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4769EF6-C795-419C-A6D9-258595E32303}"/>
              </a:ext>
            </a:extLst>
          </p:cNvPr>
          <p:cNvSpPr txBox="1"/>
          <p:nvPr/>
        </p:nvSpPr>
        <p:spPr>
          <a:xfrm>
            <a:off x="13513" y="2905199"/>
            <a:ext cx="67005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2000" dirty="0"/>
              <a:t>270 V</a:t>
            </a:r>
            <a:endParaRPr kumimoji="1" lang="ja-JP" altLang="en-US" sz="20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1967C37-CA1F-44DA-8141-3747CD5D9E5D}"/>
              </a:ext>
            </a:extLst>
          </p:cNvPr>
          <p:cNvSpPr txBox="1"/>
          <p:nvPr/>
        </p:nvSpPr>
        <p:spPr>
          <a:xfrm>
            <a:off x="547147" y="3836077"/>
            <a:ext cx="185948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2000" dirty="0"/>
              <a:t>0    30     180 (s)</a:t>
            </a:r>
            <a:endParaRPr kumimoji="1" lang="ja-JP" altLang="en-US" sz="2000" dirty="0"/>
          </a:p>
        </p:txBody>
      </p: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0F9DD53C-4178-483A-A8A8-671ADDBAC07C}"/>
              </a:ext>
            </a:extLst>
          </p:cNvPr>
          <p:cNvCxnSpPr>
            <a:cxnSpLocks/>
          </p:cNvCxnSpPr>
          <p:nvPr/>
        </p:nvCxnSpPr>
        <p:spPr>
          <a:xfrm flipH="1">
            <a:off x="732442" y="3021923"/>
            <a:ext cx="347170" cy="7656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D1248B79-834D-4D7C-AA78-D3E23CBAC9ED}"/>
              </a:ext>
            </a:extLst>
          </p:cNvPr>
          <p:cNvCxnSpPr>
            <a:cxnSpLocks/>
          </p:cNvCxnSpPr>
          <p:nvPr/>
        </p:nvCxnSpPr>
        <p:spPr>
          <a:xfrm flipH="1">
            <a:off x="1079613" y="3021923"/>
            <a:ext cx="72007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60ED3EE2-515E-4D53-A28A-3601BAF09305}"/>
              </a:ext>
            </a:extLst>
          </p:cNvPr>
          <p:cNvCxnSpPr>
            <a:cxnSpLocks/>
          </p:cNvCxnSpPr>
          <p:nvPr/>
        </p:nvCxnSpPr>
        <p:spPr>
          <a:xfrm>
            <a:off x="1799692" y="3021923"/>
            <a:ext cx="0" cy="7877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29116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Carbody</a:t>
            </a:r>
            <a:r>
              <a:rPr lang="ja-JP" altLang="en-US" dirty="0"/>
              <a:t> </a:t>
            </a:r>
            <a:r>
              <a:rPr lang="en-US" altLang="ja-JP" dirty="0"/>
              <a:t>Simulation</a:t>
            </a:r>
            <a:endParaRPr lang="ja-JP" altLang="en-US" dirty="0"/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79A547B3-C1F8-4354-BA3D-B632CC37E8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Overview of Surface Mesh</a:t>
            </a: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ja-JP" dirty="0"/>
              <a:t>13M T4 elements (3M nodes &amp; 18M edges) in total in the pool.</a:t>
            </a:r>
            <a:endParaRPr kumimoji="1" lang="ja-JP" altLang="en-US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52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33E4738-A4BD-4927-8B6C-147AA18C9B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61" b="18168"/>
          <a:stretch/>
        </p:blipFill>
        <p:spPr>
          <a:xfrm>
            <a:off x="0" y="1052736"/>
            <a:ext cx="9144000" cy="4092613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6732240" y="914030"/>
            <a:ext cx="23734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Provided by</a:t>
            </a:r>
            <a:br>
              <a:rPr kumimoji="1" lang="en-US" altLang="ja-JP" dirty="0"/>
            </a:br>
            <a:r>
              <a:rPr kumimoji="1" lang="en-US" altLang="ja-JP" dirty="0"/>
              <a:t>SUZUKI MOTOR Co.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028144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c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099" y="656692"/>
            <a:ext cx="8015454" cy="525472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/>
              <a:t>Carbody</a:t>
            </a:r>
            <a:r>
              <a:rPr kumimoji="1" lang="en-US" altLang="ja-JP" dirty="0"/>
              <a:t> Simulation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02EE8E2-7C28-4FC4-AF51-5B5798004D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Animation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Film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Thickness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kumimoji="1"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Clipped</a:t>
            </a:r>
            <a:br>
              <a:rPr kumimoji="1"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View on</a:t>
            </a:r>
            <a:br>
              <a:rPr kumimoji="1"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Side Sill)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53</a:t>
            </a:fld>
            <a:endParaRPr lang="ja-JP" altLang="en-US" dirty="0"/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152DB9AF-D0CB-4021-B675-E8FEFB86A823}"/>
              </a:ext>
            </a:extLst>
          </p:cNvPr>
          <p:cNvSpPr/>
          <p:nvPr/>
        </p:nvSpPr>
        <p:spPr>
          <a:xfrm>
            <a:off x="994168" y="5949280"/>
            <a:ext cx="7452827" cy="410344"/>
          </a:xfrm>
          <a:prstGeom prst="roundRect">
            <a:avLst>
              <a:gd name="adj" fmla="val 24440"/>
            </a:avLst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>
                <a:solidFill>
                  <a:schemeClr val="tx1"/>
                </a:solidFill>
              </a:rPr>
              <a:t>Big difference appears on the inner surfaces.</a:t>
            </a:r>
            <a:endParaRPr kumimoji="1" lang="ja-JP" altLang="en-US" sz="2400" dirty="0">
              <a:solidFill>
                <a:schemeClr val="tx1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3573C3B-7B48-4893-8A32-CACF985A8D2B}"/>
              </a:ext>
            </a:extLst>
          </p:cNvPr>
          <p:cNvSpPr txBox="1"/>
          <p:nvPr/>
        </p:nvSpPr>
        <p:spPr>
          <a:xfrm>
            <a:off x="7560332" y="3356992"/>
            <a:ext cx="1539204" cy="25545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As the </a:t>
            </a:r>
            <a:br>
              <a:rPr kumimoji="1" lang="en-US" altLang="ja-JP" sz="2000" dirty="0"/>
            </a:br>
            <a:r>
              <a:rPr kumimoji="1" lang="en-US" altLang="ja-JP" sz="2000" dirty="0"/>
              <a:t>4-P BOX</a:t>
            </a:r>
            <a:br>
              <a:rPr kumimoji="1" lang="en-US" altLang="ja-JP" sz="2000" dirty="0"/>
            </a:br>
            <a:r>
              <a:rPr kumimoji="1" lang="en-US" altLang="ja-JP" sz="2000" dirty="0"/>
              <a:t>case,</a:t>
            </a:r>
            <a:br>
              <a:rPr kumimoji="1" lang="en-US" altLang="ja-JP" sz="2000" dirty="0"/>
            </a:br>
            <a:r>
              <a:rPr kumimoji="1" lang="en-US" altLang="ja-JP" sz="2000" dirty="0"/>
              <a:t>ES-FEM-T4</a:t>
            </a:r>
            <a:br>
              <a:rPr kumimoji="1" lang="en-US" altLang="ja-JP" sz="2000" dirty="0"/>
            </a:br>
            <a:r>
              <a:rPr kumimoji="1" lang="en-US" altLang="ja-JP" sz="2000" dirty="0"/>
              <a:t>presents</a:t>
            </a:r>
            <a:br>
              <a:rPr kumimoji="1" lang="en-US" altLang="ja-JP" sz="2000" dirty="0"/>
            </a:br>
            <a:r>
              <a:rPr kumimoji="1" lang="en-US" altLang="ja-JP" sz="2000" dirty="0"/>
              <a:t>thinner dist.</a:t>
            </a:r>
            <a:br>
              <a:rPr kumimoji="1" lang="en-US" altLang="ja-JP" sz="2000" dirty="0"/>
            </a:br>
            <a:r>
              <a:rPr kumimoji="1" lang="en-US" altLang="ja-JP" sz="2000" dirty="0"/>
              <a:t>on the </a:t>
            </a:r>
            <a:br>
              <a:rPr kumimoji="1" lang="en-US" altLang="ja-JP" sz="2000" dirty="0"/>
            </a:br>
            <a:r>
              <a:rPr kumimoji="1" lang="en-US" altLang="ja-JP" sz="2000" dirty="0"/>
              <a:t>side sill.</a:t>
            </a:r>
            <a:endParaRPr kumimoji="1" lang="ja-JP" altLang="en-US" sz="20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282FFB1-EA61-4CD1-97B4-9838F9FCFE69}"/>
              </a:ext>
            </a:extLst>
          </p:cNvPr>
          <p:cNvSpPr txBox="1"/>
          <p:nvPr/>
        </p:nvSpPr>
        <p:spPr>
          <a:xfrm>
            <a:off x="6192180" y="829863"/>
            <a:ext cx="1111202" cy="40011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FEM-T4</a:t>
            </a:r>
            <a:endParaRPr kumimoji="1" lang="ja-JP" altLang="en-US" sz="20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6FF3758-47CE-4804-BF0C-B2999DBD7911}"/>
              </a:ext>
            </a:extLst>
          </p:cNvPr>
          <p:cNvSpPr txBox="1"/>
          <p:nvPr/>
        </p:nvSpPr>
        <p:spPr>
          <a:xfrm>
            <a:off x="6021128" y="3519300"/>
            <a:ext cx="1539204" cy="40011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ES-FEM-T4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3793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0823" y="623887"/>
            <a:ext cx="8640000" cy="5773737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Calculation Time</a:t>
            </a:r>
          </a:p>
          <a:p>
            <a:pPr marL="0" indent="0" algn="r">
              <a:buNone/>
            </a:pPr>
            <a:r>
              <a:rPr lang="en-US" altLang="ja-JP" sz="2800" dirty="0"/>
              <a:t>on a PC with Intel i9-9960X using 10 cores</a:t>
            </a:r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500" dirty="0"/>
              <a:t>Comparison of Computational Costs</a:t>
            </a:r>
            <a:endParaRPr kumimoji="1" lang="ja-JP" altLang="en-US" sz="35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54</a:t>
            </a:fld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-1116632" y="51211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4292895"/>
              </p:ext>
            </p:extLst>
          </p:nvPr>
        </p:nvGraphicFramePr>
        <p:xfrm>
          <a:off x="786444" y="1628800"/>
          <a:ext cx="7560000" cy="2743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960000">
                  <a:extLst>
                    <a:ext uri="{9D8B030D-6E8A-4147-A177-3AD203B41FA5}">
                      <a16:colId xmlns:a16="http://schemas.microsoft.com/office/drawing/2014/main" val="782426800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1708347068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38293239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FEM-T4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ES-FEM-T4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6346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solidFill>
                            <a:schemeClr val="tx1"/>
                          </a:solidFill>
                        </a:rPr>
                        <a:t>4-P BOX with 3.2 mm mesh 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0.02 h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>
                          <a:solidFill>
                            <a:srgbClr val="FF0000"/>
                          </a:solidFill>
                        </a:rPr>
                        <a:t>0.02 h</a:t>
                      </a:r>
                      <a:endParaRPr kumimoji="1" lang="ja-JP" alt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44881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4-P BOX with 1.6 mm mesh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0.04 h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0.05 h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68653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4-P BOX with 0.8 mm mesh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0.45 h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0.45 h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2124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4-P BOX with 0.4 mm mesh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>
                          <a:solidFill>
                            <a:srgbClr val="00B050"/>
                          </a:solidFill>
                        </a:rPr>
                        <a:t>9.5 h</a:t>
                      </a:r>
                      <a:endParaRPr kumimoji="1" lang="ja-JP" altLang="en-US" sz="24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9.0 h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99419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err="1"/>
                        <a:t>Carbody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67 h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125 h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8767993"/>
                  </a:ext>
                </a:extLst>
              </a:tr>
            </a:tbl>
          </a:graphicData>
        </a:graphic>
      </p:graphicFrame>
      <p:sp>
        <p:nvSpPr>
          <p:cNvPr id="14" name="角丸四角形 13"/>
          <p:cNvSpPr/>
          <p:nvPr/>
        </p:nvSpPr>
        <p:spPr>
          <a:xfrm>
            <a:off x="196138" y="4509120"/>
            <a:ext cx="8740611" cy="1584176"/>
          </a:xfrm>
          <a:prstGeom prst="roundRect">
            <a:avLst>
              <a:gd name="adj" fmla="val 2463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chemeClr val="tx1"/>
                </a:solidFill>
              </a:rPr>
              <a:t>In case iterative solvers can be used, </a:t>
            </a:r>
            <a:br>
              <a:rPr lang="en-US" altLang="ja-JP" sz="2800" dirty="0">
                <a:solidFill>
                  <a:schemeClr val="tx1"/>
                </a:solidFill>
              </a:rPr>
            </a:br>
            <a:r>
              <a:rPr lang="en-US" altLang="ja-JP" sz="2800" dirty="0">
                <a:solidFill>
                  <a:schemeClr val="tx1"/>
                </a:solidFill>
              </a:rPr>
              <a:t>there is </a:t>
            </a:r>
            <a:r>
              <a:rPr lang="en-US" altLang="ja-JP" sz="2800" dirty="0">
                <a:solidFill>
                  <a:srgbClr val="FF0000"/>
                </a:solidFill>
              </a:rPr>
              <a:t>no big difference in calculation time</a:t>
            </a:r>
            <a:br>
              <a:rPr lang="en-US" altLang="ja-JP" sz="2800" dirty="0">
                <a:solidFill>
                  <a:schemeClr val="tx1"/>
                </a:solidFill>
              </a:rPr>
            </a:br>
            <a:r>
              <a:rPr lang="en-US" altLang="ja-JP" sz="2800" dirty="0">
                <a:solidFill>
                  <a:schemeClr val="tx1"/>
                </a:solidFill>
              </a:rPr>
              <a:t>although the accuracy of ES-FEM-T4 is much better.</a:t>
            </a:r>
          </a:p>
        </p:txBody>
      </p:sp>
      <p:cxnSp>
        <p:nvCxnSpPr>
          <p:cNvPr id="7" name="直線矢印コネクタ 6"/>
          <p:cNvCxnSpPr/>
          <p:nvPr/>
        </p:nvCxnSpPr>
        <p:spPr>
          <a:xfrm flipH="1">
            <a:off x="6120172" y="2473819"/>
            <a:ext cx="864096" cy="1224136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 rot="18368493">
            <a:off x="5893235" y="2744032"/>
            <a:ext cx="12394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solidFill>
                  <a:srgbClr val="FF0000"/>
                </a:solidFill>
              </a:rPr>
              <a:t>Same</a:t>
            </a:r>
            <a:br>
              <a:rPr kumimoji="1" lang="en-US" altLang="ja-JP" sz="2000" dirty="0">
                <a:solidFill>
                  <a:srgbClr val="FF0000"/>
                </a:solidFill>
              </a:rPr>
            </a:br>
            <a:r>
              <a:rPr kumimoji="1" lang="en-US" altLang="ja-JP" sz="2000" dirty="0">
                <a:solidFill>
                  <a:srgbClr val="FF0000"/>
                </a:solidFill>
              </a:rPr>
              <a:t>Accuracy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9911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altLang="ja-JP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Summary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55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855477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dirty="0"/>
              <a:t>Benefits and Drawbacks of S-FEMs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Benefits</a:t>
            </a: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en-US" altLang="ja-JP" dirty="0"/>
              <a:t> No increase in DOF.</a:t>
            </a:r>
          </a:p>
          <a:p>
            <a:pPr marL="457200" lvl="1" indent="0">
              <a:buClr>
                <a:srgbClr val="0000CC"/>
              </a:buClr>
              <a:buNone/>
            </a:pPr>
            <a:r>
              <a:rPr lang="en-US" altLang="ja-JP" sz="2400" dirty="0">
                <a:solidFill>
                  <a:schemeClr val="bg1">
                    <a:lumMod val="50000"/>
                  </a:schemeClr>
                </a:solidFill>
              </a:rPr>
              <a:t>     Purely displacement-based formulation.</a:t>
            </a: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ja-JP" altLang="en-US" dirty="0"/>
              <a:t> </a:t>
            </a:r>
            <a:r>
              <a:rPr lang="en-US" altLang="ja-JP" dirty="0"/>
              <a:t>Locking- &amp; checkerboarding-free with T4 mesh.</a:t>
            </a:r>
          </a:p>
          <a:p>
            <a:pPr marL="457200" lvl="1" indent="0">
              <a:buClr>
                <a:srgbClr val="0000CC"/>
              </a:buClr>
              <a:buNone/>
            </a:pPr>
            <a:r>
              <a:rPr lang="en-US" altLang="ja-JP" sz="2400" dirty="0"/>
              <a:t>     </a:t>
            </a:r>
            <a:r>
              <a:rPr lang="en-US" altLang="ja-JP" sz="2400" dirty="0">
                <a:solidFill>
                  <a:schemeClr val="bg1">
                    <a:lumMod val="50000"/>
                  </a:schemeClr>
                </a:solidFill>
              </a:rPr>
              <a:t>No difficulty in severe strain or contact analysis.</a:t>
            </a: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en-US" altLang="ja-JP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ja-JP" dirty="0"/>
              <a:t>Super-linear mesh convergence rate.</a:t>
            </a:r>
            <a:br>
              <a:rPr lang="en-US" altLang="ja-JP" dirty="0"/>
            </a:br>
            <a:r>
              <a:rPr lang="en-US" altLang="ja-JP" sz="2400" dirty="0"/>
              <a:t> </a:t>
            </a:r>
            <a:r>
              <a:rPr lang="en-US" altLang="ja-JP" sz="2400" dirty="0">
                <a:solidFill>
                  <a:schemeClr val="bg1">
                    <a:lumMod val="50000"/>
                  </a:schemeClr>
                </a:solidFill>
              </a:rPr>
              <a:t>Suitable to for industrial problems with complex shape.</a:t>
            </a:r>
            <a:br>
              <a:rPr lang="en-US" altLang="ja-JP" dirty="0"/>
            </a:br>
            <a:endParaRPr lang="en-US" altLang="ja-JP" sz="1000" dirty="0"/>
          </a:p>
          <a:p>
            <a:pPr marL="57150" indent="0">
              <a:buClr>
                <a:srgbClr val="0000CC"/>
              </a:buClr>
              <a:buNone/>
            </a:pPr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Drawbacks</a:t>
            </a:r>
            <a:endParaRPr lang="en-US" altLang="ja-JP" sz="36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50" indent="0">
              <a:buClr>
                <a:srgbClr val="0000CC"/>
              </a:buClr>
              <a:buNone/>
            </a:pPr>
            <a:r>
              <a:rPr lang="en-US" altLang="ja-JP" sz="2800" b="1" dirty="0">
                <a:solidFill>
                  <a:srgbClr val="FF0000"/>
                </a:solidFill>
              </a:rPr>
              <a:t>    ✗  </a:t>
            </a:r>
            <a:r>
              <a:rPr lang="en-US" altLang="ja-JP" sz="2800" dirty="0"/>
              <a:t>Larger memory consumption.</a:t>
            </a:r>
            <a:br>
              <a:rPr lang="en-US" altLang="ja-JP" sz="2800" dirty="0"/>
            </a:br>
            <a:r>
              <a:rPr lang="en-US" altLang="ja-JP" sz="2800" dirty="0"/>
              <a:t>         </a:t>
            </a:r>
            <a:r>
              <a:rPr lang="en-US" altLang="ja-JP" sz="2400" dirty="0">
                <a:solidFill>
                  <a:schemeClr val="bg1">
                    <a:lumMod val="50000"/>
                  </a:schemeClr>
                </a:solidFill>
              </a:rPr>
              <a:t>Wider matrix bandwidth as T10 element with T4 mesh. </a:t>
            </a:r>
            <a:endParaRPr lang="en-US" altLang="ja-JP" sz="2800" i="1" u="sng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56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577451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Take-Home Messages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kumimoji="1" lang="en-US" altLang="ja-JP" sz="2800" dirty="0">
                <a:solidFill>
                  <a:srgbClr val="FF0000"/>
                </a:solidFill>
              </a:rPr>
              <a:t>ES-FEM-T4 is already in practice </a:t>
            </a:r>
            <a:r>
              <a:rPr kumimoji="1" lang="en-US" altLang="ja-JP" sz="2800" dirty="0"/>
              <a:t>as an accurate solver using T4 meshes to overcome the slow mesh convergence rate of the standard FEM-T4. </a:t>
            </a:r>
            <a:endParaRPr lang="en-US" altLang="ja-JP" sz="2800" dirty="0"/>
          </a:p>
          <a:p>
            <a:pPr algn="just"/>
            <a:r>
              <a:rPr kumimoji="1" lang="en-US" altLang="ja-JP" sz="2800" dirty="0">
                <a:solidFill>
                  <a:srgbClr val="0000CC"/>
                </a:solidFill>
              </a:rPr>
              <a:t>F-barES-FEM-T4 is the current </a:t>
            </a:r>
            <a:r>
              <a:rPr lang="en-US" altLang="ja-JP" sz="2800" dirty="0">
                <a:solidFill>
                  <a:srgbClr val="0000CC"/>
                </a:solidFill>
              </a:rPr>
              <a:t>best</a:t>
            </a:r>
            <a:r>
              <a:rPr kumimoji="1" lang="en-US" altLang="ja-JP" sz="2800" dirty="0">
                <a:solidFill>
                  <a:srgbClr val="0000CC"/>
                </a:solidFill>
              </a:rPr>
              <a:t> T4 FE formulation </a:t>
            </a:r>
            <a:r>
              <a:rPr kumimoji="1" lang="en-US" altLang="ja-JP" sz="2800" dirty="0"/>
              <a:t>especially for the large deformation of r</a:t>
            </a:r>
            <a:r>
              <a:rPr lang="en-US" altLang="ja-JP" sz="2800" dirty="0"/>
              <a:t>ubber-like materials, v</a:t>
            </a:r>
            <a:r>
              <a:rPr kumimoji="1" lang="en-US" altLang="ja-JP" sz="2800" dirty="0"/>
              <a:t>iscoelastic materials, and e</a:t>
            </a:r>
            <a:r>
              <a:rPr lang="en-US" altLang="ja-JP" sz="2800" dirty="0"/>
              <a:t>lastoplastic materials.</a:t>
            </a:r>
          </a:p>
          <a:p>
            <a:pPr marL="0" indent="0" algn="just">
              <a:buNone/>
            </a:pPr>
            <a:r>
              <a:rPr lang="en-US" altLang="ja-JP" sz="2800" dirty="0"/>
              <a:t>    Therefore, its practical use will be start shortly. </a:t>
            </a:r>
          </a:p>
          <a:p>
            <a:pPr marL="0" indent="0" algn="just">
              <a:buNone/>
            </a:pPr>
            <a:endParaRPr lang="en-US" altLang="ja-JP" sz="1800" dirty="0"/>
          </a:p>
          <a:p>
            <a:pPr marL="0" indent="0" algn="just">
              <a:buNone/>
            </a:pPr>
            <a:r>
              <a:rPr lang="en-US" altLang="ja-JP" sz="2400" dirty="0"/>
              <a:t>Details of SelectiveCS-FEM-T10 will be presented soon (10:40~) in the </a:t>
            </a:r>
            <a:r>
              <a:rPr lang="en-US" altLang="ja-JP" sz="2400" dirty="0">
                <a:solidFill>
                  <a:srgbClr val="008000"/>
                </a:solidFill>
              </a:rPr>
              <a:t>S-FEM MS at Room D today!!</a:t>
            </a:r>
            <a:endParaRPr kumimoji="1" lang="en-US" altLang="ja-JP" sz="2400" dirty="0">
              <a:solidFill>
                <a:srgbClr val="008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57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805111" y="5445224"/>
            <a:ext cx="5522666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/>
              <a:t>Thank you for your kind attention!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9626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0FC21ED7-1D32-4AF0-960C-BB3C7B6EE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0EC24B3B-482D-49CB-972D-9BE178AEF9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kumimoji="1" lang="en-US" altLang="ja-JP" sz="13800" dirty="0"/>
              <a:t>Appendix</a:t>
            </a:r>
            <a:endParaRPr kumimoji="1" lang="ja-JP" altLang="en-US" sz="138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59A5A1D-D525-4055-8177-4EDB37530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58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533237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Natural Modes of ¼ Cylinder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</a:p>
              <a:p>
                <a:pPr marL="0" indent="0">
                  <a:buNone/>
                </a:pPr>
                <a:endParaRPr kumimoji="1"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1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en-US" altLang="ja-JP" sz="2400" dirty="0"/>
                  <a:t>Iron part: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400" i="1">
                        <a:latin typeface="Cambria Math" panose="02040503050406030204" pitchFamily="18" charset="0"/>
                      </a:rPr>
                      <m:t>=200 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GPa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𝑖𝑛𝑖</m:t>
                        </m:r>
                      </m:sub>
                    </m:sSub>
                    <m:r>
                      <a:rPr lang="en-US" altLang="ja-JP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=7800 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kg</m:t>
                    </m:r>
                    <m:r>
                      <a:rPr lang="en-US" altLang="ja-JP" sz="240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ja-JP" sz="240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ja-JP" sz="2400" dirty="0"/>
                  <a:t>, </a:t>
                </a:r>
                <a:br>
                  <a:rPr lang="en-US" altLang="ja-JP" sz="2400" dirty="0"/>
                </a:br>
                <a:r>
                  <a:rPr lang="en-US" altLang="ja-JP" sz="2400" dirty="0"/>
                  <a:t>Elastic, </a:t>
                </a:r>
                <a:r>
                  <a:rPr lang="en-US" altLang="ja-JP" sz="2400" b="1" dirty="0"/>
                  <a:t>No cyclic smoothing.</a:t>
                </a:r>
              </a:p>
              <a:p>
                <a:r>
                  <a:rPr lang="en-US" altLang="ja-JP" sz="2400" dirty="0"/>
                  <a:t>Rubber part: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400" i="1">
                        <a:latin typeface="Cambria Math" panose="02040503050406030204" pitchFamily="18" charset="0"/>
                      </a:rPr>
                      <m:t>=6 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MPa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𝑖𝑛𝑖</m:t>
                        </m:r>
                      </m:sub>
                    </m:sSub>
                    <m:r>
                      <a:rPr lang="en-US" altLang="ja-JP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4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4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4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𝟒𝟗𝟗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=920 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kg</m:t>
                    </m:r>
                    <m:r>
                      <a:rPr lang="en-US" altLang="ja-JP" sz="240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ja-JP" sz="240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ja-JP" sz="2400" dirty="0"/>
                  <a:t>, </a:t>
                </a:r>
                <a:br>
                  <a:rPr lang="en-US" altLang="ja-JP" sz="2400" dirty="0"/>
                </a:br>
                <a:r>
                  <a:rPr lang="en-US" altLang="ja-JP" sz="2400" dirty="0"/>
                  <a:t>Elastic, </a:t>
                </a:r>
                <a:r>
                  <a:rPr lang="en-US" altLang="ja-JP" sz="2400" b="1" dirty="0">
                    <a:solidFill>
                      <a:srgbClr val="008000"/>
                    </a:solidFill>
                  </a:rPr>
                  <a:t>2 cycles of smoothing.</a:t>
                </a:r>
              </a:p>
              <a:p>
                <a:r>
                  <a:rPr lang="en-US" altLang="ja-JP" sz="2400" dirty="0"/>
                  <a:t>Compared to ABAQUS C3D4, C3D4H, and C3D8.</a:t>
                </a:r>
              </a:p>
              <a:p>
                <a:pPr marL="0" indent="0">
                  <a:buNone/>
                </a:pPr>
                <a:endParaRPr kumimoji="1" lang="ja-JP" altLang="en-US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2891" t="-2218" b="-242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59</a:t>
            </a:fld>
            <a:endParaRPr lang="ja-JP" altLang="en-US" dirty="0"/>
          </a:p>
        </p:txBody>
      </p:sp>
      <p:pic>
        <p:nvPicPr>
          <p:cNvPr id="5" name="コンテンツ プレースホルダー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2953" y="1160748"/>
            <a:ext cx="6733443" cy="3211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直線矢印コネクタ 5"/>
          <p:cNvCxnSpPr/>
          <p:nvPr/>
        </p:nvCxnSpPr>
        <p:spPr>
          <a:xfrm flipH="1">
            <a:off x="2627090" y="1988840"/>
            <a:ext cx="216023" cy="6794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0" y="0"/>
            <a:ext cx="662608" cy="575809"/>
          </a:xfrm>
          <a:prstGeom prst="rect">
            <a:avLst/>
          </a:prstGeom>
          <a:solidFill>
            <a:srgbClr val="92D050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/>
              <a:t>Eigen</a:t>
            </a:r>
            <a:br>
              <a:rPr lang="en-US" altLang="ja-JP" dirty="0"/>
            </a:br>
            <a:r>
              <a:rPr lang="en-US" altLang="ja-JP" dirty="0"/>
              <a:t>Mode</a:t>
            </a:r>
            <a:endParaRPr kumimoji="1" lang="ja-JP" altLang="en-US" dirty="0"/>
          </a:p>
        </p:txBody>
      </p:sp>
      <p:cxnSp>
        <p:nvCxnSpPr>
          <p:cNvPr id="8" name="直線矢印コネクタ 7"/>
          <p:cNvCxnSpPr/>
          <p:nvPr/>
        </p:nvCxnSpPr>
        <p:spPr>
          <a:xfrm>
            <a:off x="970905" y="2852936"/>
            <a:ext cx="684076" cy="65781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439047" y="2483604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C00000"/>
                </a:solidFill>
              </a:rPr>
              <a:t>Fixed</a:t>
            </a:r>
            <a:endParaRPr kumimoji="1" lang="ja-JP" altLang="en-US" dirty="0">
              <a:solidFill>
                <a:srgbClr val="C00000"/>
              </a:solidFill>
            </a:endParaRPr>
          </a:p>
        </p:txBody>
      </p:sp>
      <p:cxnSp>
        <p:nvCxnSpPr>
          <p:cNvPr id="13" name="曲線コネクタ 12"/>
          <p:cNvCxnSpPr/>
          <p:nvPr/>
        </p:nvCxnSpPr>
        <p:spPr>
          <a:xfrm rot="10800000" flipV="1">
            <a:off x="4434346" y="1602730"/>
            <a:ext cx="325548" cy="321227"/>
          </a:xfrm>
          <a:prstGeom prst="curvedConnector3">
            <a:avLst>
              <a:gd name="adj1" fmla="val 127385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4597120" y="1179084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rgbClr val="C00000"/>
                </a:solidFill>
              </a:rPr>
              <a:t>In Plane</a:t>
            </a:r>
            <a:br>
              <a:rPr kumimoji="1" lang="en-US" altLang="ja-JP" dirty="0">
                <a:solidFill>
                  <a:srgbClr val="C00000"/>
                </a:solidFill>
              </a:rPr>
            </a:br>
            <a:r>
              <a:rPr kumimoji="1" lang="en-US" altLang="ja-JP" dirty="0">
                <a:solidFill>
                  <a:srgbClr val="C00000"/>
                </a:solidFill>
              </a:rPr>
              <a:t>Slide</a:t>
            </a:r>
            <a:endParaRPr kumimoji="1" lang="ja-JP" altLang="en-US" dirty="0">
              <a:solidFill>
                <a:srgbClr val="C00000"/>
              </a:solidFill>
            </a:endParaRPr>
          </a:p>
        </p:txBody>
      </p:sp>
      <p:cxnSp>
        <p:nvCxnSpPr>
          <p:cNvPr id="26" name="曲線コネクタ 25"/>
          <p:cNvCxnSpPr/>
          <p:nvPr/>
        </p:nvCxnSpPr>
        <p:spPr>
          <a:xfrm rot="10800000">
            <a:off x="4856726" y="3645024"/>
            <a:ext cx="401598" cy="298765"/>
          </a:xfrm>
          <a:prstGeom prst="curvedConnector3">
            <a:avLst>
              <a:gd name="adj1" fmla="val 96468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/>
          <p:cNvSpPr txBox="1"/>
          <p:nvPr/>
        </p:nvSpPr>
        <p:spPr>
          <a:xfrm>
            <a:off x="5195785" y="3645024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rgbClr val="C00000"/>
                </a:solidFill>
              </a:rPr>
              <a:t>In </a:t>
            </a:r>
            <a:r>
              <a:rPr lang="en-US" altLang="ja-JP" dirty="0">
                <a:solidFill>
                  <a:srgbClr val="C00000"/>
                </a:solidFill>
              </a:rPr>
              <a:t>P</a:t>
            </a:r>
            <a:r>
              <a:rPr kumimoji="1" lang="en-US" altLang="ja-JP" dirty="0">
                <a:solidFill>
                  <a:srgbClr val="C00000"/>
                </a:solidFill>
              </a:rPr>
              <a:t>lane</a:t>
            </a:r>
            <a:br>
              <a:rPr kumimoji="1" lang="en-US" altLang="ja-JP" dirty="0">
                <a:solidFill>
                  <a:srgbClr val="C00000"/>
                </a:solidFill>
              </a:rPr>
            </a:br>
            <a:r>
              <a:rPr kumimoji="1" lang="en-US" altLang="ja-JP" dirty="0">
                <a:solidFill>
                  <a:srgbClr val="C00000"/>
                </a:solidFill>
              </a:rPr>
              <a:t>Slide</a:t>
            </a:r>
            <a:endParaRPr kumimoji="1" lang="ja-JP" altLang="en-US" dirty="0">
              <a:solidFill>
                <a:srgbClr val="C00000"/>
              </a:solidFill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2113938" y="1640749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Rubber Part</a:t>
            </a:r>
            <a:endParaRPr kumimoji="1" lang="ja-JP" altLang="en-US" dirty="0"/>
          </a:p>
        </p:txBody>
      </p:sp>
      <p:cxnSp>
        <p:nvCxnSpPr>
          <p:cNvPr id="37" name="直線矢印コネクタ 36"/>
          <p:cNvCxnSpPr/>
          <p:nvPr/>
        </p:nvCxnSpPr>
        <p:spPr>
          <a:xfrm flipH="1" flipV="1">
            <a:off x="6226837" y="3074935"/>
            <a:ext cx="648724" cy="5700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/>
          <p:cNvSpPr txBox="1"/>
          <p:nvPr/>
        </p:nvSpPr>
        <p:spPr>
          <a:xfrm>
            <a:off x="6868564" y="3510755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Iron Part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94712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B7927EF1-6A5C-4993-8B1F-0FD49B752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068144EC-D06F-41ED-A94D-40CA7D3D75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altLang="ja-JP" sz="3600" b="1" dirty="0">
                <a:latin typeface="+mj-lt"/>
              </a:rPr>
              <a:t>Part 1:</a:t>
            </a:r>
            <a:br>
              <a:rPr lang="en-US" altLang="ja-JP" sz="3600" b="1" dirty="0">
                <a:latin typeface="+mj-lt"/>
              </a:rPr>
            </a:br>
            <a:r>
              <a:rPr lang="en-US" altLang="ja-JP" sz="3600" b="1" dirty="0">
                <a:latin typeface="+mj-lt"/>
              </a:rPr>
              <a:t>Academic Progress of S-FEM</a:t>
            </a:r>
            <a:br>
              <a:rPr lang="en-US" altLang="ja-JP" sz="3600" b="1" dirty="0">
                <a:latin typeface="+mj-lt"/>
              </a:rPr>
            </a:br>
            <a:r>
              <a:rPr lang="en-US" altLang="ja-JP" sz="3600" b="1" dirty="0">
                <a:latin typeface="+mj-lt"/>
              </a:rPr>
              <a:t>in </a:t>
            </a:r>
            <a:r>
              <a:rPr lang="en-US" altLang="ja-JP" sz="3600" b="1" u="sng" dirty="0">
                <a:latin typeface="+mj-lt"/>
              </a:rPr>
              <a:t>Large Deformation Analysis</a:t>
            </a:r>
            <a:br>
              <a:rPr lang="en-US" altLang="ja-JP" sz="3600" b="1" dirty="0">
                <a:latin typeface="+mj-lt"/>
              </a:rPr>
            </a:br>
            <a:r>
              <a:rPr lang="en-US" altLang="ja-JP" sz="3600" b="1" dirty="0">
                <a:latin typeface="+mj-lt"/>
              </a:rPr>
              <a:t> of Solids</a:t>
            </a:r>
          </a:p>
          <a:p>
            <a:pPr marL="0" indent="0" algn="ctr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6B4B74E-8D83-4F1B-A8BA-FBB51B8034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567966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Natural Modes of ¼ Cylinder</a:t>
            </a:r>
            <a:endParaRPr kumimoji="1" lang="ja-JP" altLang="en-US" dirty="0"/>
          </a:p>
        </p:txBody>
      </p:sp>
      <p:sp>
        <p:nvSpPr>
          <p:cNvPr id="5" name="コンテンツ プレースホルダー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Eigen frequencies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800" dirty="0"/>
          </a:p>
          <a:p>
            <a:pPr marL="0" indent="0">
              <a:buNone/>
            </a:pPr>
            <a:endParaRPr lang="en-US" altLang="ja-JP" sz="2800" dirty="0"/>
          </a:p>
          <a:p>
            <a:pPr marL="0" indent="0">
              <a:buNone/>
            </a:pPr>
            <a:endParaRPr lang="en-US" altLang="ja-JP" sz="2800" dirty="0"/>
          </a:p>
          <a:p>
            <a:pPr marL="0" indent="0">
              <a:buNone/>
            </a:pPr>
            <a:endParaRPr lang="en-US" altLang="ja-JP" sz="2800" dirty="0"/>
          </a:p>
          <a:p>
            <a:pPr marL="0" indent="0">
              <a:buNone/>
            </a:pPr>
            <a:endParaRPr lang="en-US" altLang="ja-JP" sz="2800" dirty="0"/>
          </a:p>
          <a:p>
            <a:pPr marL="0" indent="0">
              <a:buNone/>
            </a:pPr>
            <a:endParaRPr lang="en-US" altLang="ja-JP" sz="2800" dirty="0"/>
          </a:p>
          <a:p>
            <a:pPr marL="0" indent="0">
              <a:buNone/>
            </a:pPr>
            <a:endParaRPr lang="en-US" altLang="ja-JP" sz="2800" dirty="0"/>
          </a:p>
          <a:p>
            <a:pPr marL="0" indent="0">
              <a:buNone/>
            </a:pPr>
            <a:endParaRPr lang="en-US" altLang="ja-JP" sz="2800" dirty="0"/>
          </a:p>
          <a:p>
            <a:r>
              <a:rPr lang="en-US" altLang="ja-JP" sz="2400" dirty="0"/>
              <a:t>C3D4 and C3D4H show higher frequencies (stiffer results).</a:t>
            </a:r>
          </a:p>
          <a:p>
            <a:r>
              <a:rPr lang="en-US" altLang="ja-JP" sz="2400" dirty="0"/>
              <a:t>F-barES-FEM-T4 and C3D8 are in good agreement.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60</a:t>
            </a:fld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799692" y="475185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0" y="0"/>
            <a:ext cx="662608" cy="575809"/>
          </a:xfrm>
          <a:prstGeom prst="rect">
            <a:avLst/>
          </a:prstGeom>
          <a:solidFill>
            <a:srgbClr val="92D050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/>
              <a:t>Eigen</a:t>
            </a:r>
            <a:br>
              <a:rPr lang="en-US" altLang="ja-JP" dirty="0"/>
            </a:br>
            <a:r>
              <a:rPr lang="en-US" altLang="ja-JP" dirty="0"/>
              <a:t>Mode</a:t>
            </a:r>
            <a:endParaRPr kumimoji="1"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2" y="998984"/>
            <a:ext cx="8892480" cy="444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64229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20712"/>
          </a:xfrm>
        </p:spPr>
        <p:txBody>
          <a:bodyPr/>
          <a:lstStyle/>
          <a:p>
            <a:r>
              <a:rPr lang="en-US" altLang="ja-JP" dirty="0"/>
              <a:t>Natural Modes of ¼ Cylinder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61</a:t>
            </a:fld>
            <a:endParaRPr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517344" y="2642286"/>
            <a:ext cx="2520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200" dirty="0"/>
              <a:t>ABAQUS</a:t>
            </a:r>
            <a:r>
              <a:rPr lang="ja-JP" altLang="en-US" sz="2200" dirty="0"/>
              <a:t> </a:t>
            </a:r>
            <a:r>
              <a:rPr lang="en-US" altLang="ja-JP" sz="2200" dirty="0"/>
              <a:t>C3D8</a:t>
            </a:r>
          </a:p>
          <a:p>
            <a:pPr marL="0" indent="0" algn="ctr">
              <a:buNone/>
            </a:pPr>
            <a:r>
              <a:rPr lang="en-US" altLang="ja-JP" sz="2200" dirty="0"/>
              <a:t>(reference)</a:t>
            </a:r>
            <a:endParaRPr lang="ja-JP" altLang="en-US" sz="22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517344" y="5211031"/>
            <a:ext cx="23214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000" dirty="0">
                <a:solidFill>
                  <a:srgbClr val="7030A0"/>
                </a:solidFill>
              </a:rPr>
              <a:t>F-barES-FEM-T4</a:t>
            </a:r>
            <a:endParaRPr lang="en-US" altLang="ja-JP" sz="2400" dirty="0">
              <a:solidFill>
                <a:srgbClr val="7030A0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69666" y="5732766"/>
            <a:ext cx="7993555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kumimoji="1" lang="en-US" altLang="ja-JP" sz="2400" dirty="0"/>
              <a:t>The 1</a:t>
            </a:r>
            <a:r>
              <a:rPr kumimoji="1" lang="en-US" altLang="ja-JP" sz="2400" baseline="30000" dirty="0"/>
              <a:t>st</a:t>
            </a:r>
            <a:r>
              <a:rPr kumimoji="1" lang="en-US" altLang="ja-JP" sz="2400" dirty="0"/>
              <a:t> modes are all the same as the reference solution.</a:t>
            </a:r>
            <a:endParaRPr kumimoji="1" lang="ja-JP" altLang="en-US" sz="2400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1" b="34775"/>
          <a:stretch/>
        </p:blipFill>
        <p:spPr>
          <a:xfrm>
            <a:off x="4626989" y="1052736"/>
            <a:ext cx="4085471" cy="166155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1" b="34250"/>
          <a:stretch/>
        </p:blipFill>
        <p:spPr>
          <a:xfrm>
            <a:off x="4615626" y="3501008"/>
            <a:ext cx="4096834" cy="168900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2" t="17363" r="17319" b="25506"/>
          <a:stretch/>
        </p:blipFill>
        <p:spPr>
          <a:xfrm>
            <a:off x="1123859" y="3646616"/>
            <a:ext cx="2913766" cy="1580992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2" t="18268" r="16926" b="17458"/>
          <a:stretch/>
        </p:blipFill>
        <p:spPr>
          <a:xfrm>
            <a:off x="910955" y="1160748"/>
            <a:ext cx="3716034" cy="1559579"/>
          </a:xfrm>
          <a:prstGeom prst="rect">
            <a:avLst/>
          </a:prstGeom>
        </p:spPr>
      </p:pic>
      <p:sp>
        <p:nvSpPr>
          <p:cNvPr id="25" name="テキスト ボックス 24"/>
          <p:cNvSpPr txBox="1"/>
          <p:nvPr/>
        </p:nvSpPr>
        <p:spPr>
          <a:xfrm>
            <a:off x="5004048" y="2738649"/>
            <a:ext cx="3066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000" dirty="0">
                <a:solidFill>
                  <a:srgbClr val="FF00FF"/>
                </a:solidFill>
              </a:rPr>
              <a:t>Selective</a:t>
            </a:r>
            <a:r>
              <a:rPr lang="ja-JP" altLang="en-US" sz="2000" dirty="0">
                <a:solidFill>
                  <a:srgbClr val="FF00FF"/>
                </a:solidFill>
              </a:rPr>
              <a:t> </a:t>
            </a:r>
            <a:r>
              <a:rPr lang="en-US" altLang="ja-JP" sz="2000" dirty="0">
                <a:solidFill>
                  <a:srgbClr val="FF00FF"/>
                </a:solidFill>
              </a:rPr>
              <a:t>ES/NS-FEM-T4</a:t>
            </a:r>
            <a:endParaRPr lang="en-US" altLang="ja-JP" sz="2400" dirty="0">
              <a:solidFill>
                <a:srgbClr val="FF00FF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257486" y="5230267"/>
            <a:ext cx="2813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000" dirty="0">
                <a:solidFill>
                  <a:srgbClr val="0000CC"/>
                </a:solidFill>
              </a:rPr>
              <a:t>NS-FEM-T4</a:t>
            </a:r>
            <a:endParaRPr lang="en-US" altLang="ja-JP" sz="2400" dirty="0">
              <a:solidFill>
                <a:srgbClr val="0000CC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5225" y="672034"/>
            <a:ext cx="26949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kumimoji="1" lang="en-US" altLang="ja-JP" sz="2800" b="1" u="sng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</a:t>
            </a:r>
            <a:r>
              <a:rPr kumimoji="1" lang="en-US" altLang="ja-JP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1" lang="en-US" altLang="ja-JP" sz="28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eigen</a:t>
            </a:r>
            <a:r>
              <a:rPr kumimoji="1" lang="en-US" altLang="ja-JP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mode</a:t>
            </a:r>
            <a:endParaRPr kumimoji="1" lang="ja-JP" altLang="en-US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0" y="0"/>
            <a:ext cx="662608" cy="575809"/>
          </a:xfrm>
          <a:prstGeom prst="rect">
            <a:avLst/>
          </a:prstGeom>
          <a:solidFill>
            <a:srgbClr val="92D050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/>
              <a:t>Eigen</a:t>
            </a:r>
            <a:br>
              <a:rPr lang="en-US" altLang="ja-JP" dirty="0"/>
            </a:br>
            <a:r>
              <a:rPr lang="en-US" altLang="ja-JP" dirty="0"/>
              <a:t>Mode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9809104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20712"/>
          </a:xfrm>
        </p:spPr>
        <p:txBody>
          <a:bodyPr/>
          <a:lstStyle/>
          <a:p>
            <a:r>
              <a:rPr lang="en-US" altLang="ja-JP" dirty="0"/>
              <a:t>Natural Modes of ¼ Cylinder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62</a:t>
            </a:fld>
            <a:endParaRPr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517344" y="2642286"/>
            <a:ext cx="2520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200" dirty="0"/>
              <a:t>ABAQUS</a:t>
            </a:r>
            <a:r>
              <a:rPr lang="ja-JP" altLang="en-US" sz="2200" dirty="0"/>
              <a:t> </a:t>
            </a:r>
            <a:r>
              <a:rPr lang="en-US" altLang="ja-JP" sz="2200" dirty="0"/>
              <a:t>C3D8</a:t>
            </a:r>
          </a:p>
          <a:p>
            <a:pPr marL="0" indent="0" algn="ctr">
              <a:buNone/>
            </a:pPr>
            <a:r>
              <a:rPr lang="en-US" altLang="ja-JP" sz="2200" dirty="0"/>
              <a:t>(reference)</a:t>
            </a:r>
            <a:endParaRPr lang="ja-JP" altLang="en-US" sz="22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517344" y="5085184"/>
            <a:ext cx="23214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000" dirty="0">
                <a:solidFill>
                  <a:srgbClr val="7030A0"/>
                </a:solidFill>
              </a:rPr>
              <a:t>F-barES-FEM-T4</a:t>
            </a:r>
            <a:endParaRPr lang="en-US" altLang="ja-JP" sz="2400" dirty="0">
              <a:solidFill>
                <a:srgbClr val="7030A0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43508" y="5524780"/>
            <a:ext cx="892899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tx1"/>
              </a:buClr>
              <a:buFont typeface="Wingdings" panose="05000000000000000000" pitchFamily="2" charset="2"/>
              <a:buChar char="n"/>
            </a:pPr>
            <a:r>
              <a:rPr lang="en-US" altLang="ja-JP" sz="2400" dirty="0">
                <a:solidFill>
                  <a:srgbClr val="0000CC"/>
                </a:solidFill>
              </a:rPr>
              <a:t>NS-FEM-T4 </a:t>
            </a:r>
            <a:r>
              <a:rPr lang="en-US" altLang="ja-JP" sz="2400" dirty="0"/>
              <a:t>shows strange results due to low-energy mode.</a:t>
            </a:r>
          </a:p>
          <a:p>
            <a:pPr marL="457200" indent="-457200">
              <a:buClr>
                <a:schemeClr val="tx1"/>
              </a:buClr>
              <a:buFont typeface="Wingdings" panose="05000000000000000000" pitchFamily="2" charset="2"/>
              <a:buChar char="n"/>
            </a:pPr>
            <a:r>
              <a:rPr lang="en-US" altLang="ja-JP" sz="2400" dirty="0">
                <a:solidFill>
                  <a:srgbClr val="FF00FF"/>
                </a:solidFill>
              </a:rPr>
              <a:t>Selective</a:t>
            </a:r>
            <a:r>
              <a:rPr lang="ja-JP" altLang="en-US" sz="2400" dirty="0">
                <a:solidFill>
                  <a:srgbClr val="FF00FF"/>
                </a:solidFill>
              </a:rPr>
              <a:t> </a:t>
            </a:r>
            <a:r>
              <a:rPr lang="en-US" altLang="ja-JP" sz="2400" dirty="0">
                <a:solidFill>
                  <a:srgbClr val="FF00FF"/>
                </a:solidFill>
              </a:rPr>
              <a:t>ES/NS-FEM-T4</a:t>
            </a:r>
            <a:r>
              <a:rPr lang="ja-JP" altLang="en-US" sz="2400" dirty="0"/>
              <a:t> </a:t>
            </a:r>
            <a:r>
              <a:rPr lang="en-US" altLang="ja-JP" sz="2400" dirty="0"/>
              <a:t>&amp; </a:t>
            </a:r>
            <a:r>
              <a:rPr lang="en-US" altLang="ja-JP" sz="2400" dirty="0">
                <a:solidFill>
                  <a:srgbClr val="7030A0"/>
                </a:solidFill>
              </a:rPr>
              <a:t>F-barES-FEM-T4 </a:t>
            </a:r>
            <a:r>
              <a:rPr lang="en-US" altLang="ja-JP" sz="2400" dirty="0"/>
              <a:t>are valid.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017629" y="2738649"/>
            <a:ext cx="3052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000" dirty="0">
                <a:solidFill>
                  <a:srgbClr val="FF00FF"/>
                </a:solidFill>
              </a:rPr>
              <a:t>Selective</a:t>
            </a:r>
            <a:r>
              <a:rPr lang="ja-JP" altLang="en-US" sz="2000" dirty="0">
                <a:solidFill>
                  <a:srgbClr val="FF00FF"/>
                </a:solidFill>
              </a:rPr>
              <a:t> </a:t>
            </a:r>
            <a:r>
              <a:rPr lang="en-US" altLang="ja-JP" sz="2000" dirty="0">
                <a:solidFill>
                  <a:srgbClr val="FF00FF"/>
                </a:solidFill>
              </a:rPr>
              <a:t>ES/NS-FEM-T4</a:t>
            </a:r>
            <a:endParaRPr lang="en-US" altLang="ja-JP" sz="2400" dirty="0">
              <a:solidFill>
                <a:srgbClr val="FF00FF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556525" y="5085184"/>
            <a:ext cx="4183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000" dirty="0">
                <a:solidFill>
                  <a:srgbClr val="0000CC"/>
                </a:solidFill>
              </a:rPr>
              <a:t>NS-FEM-T4</a:t>
            </a:r>
            <a:endParaRPr lang="en-US" altLang="ja-JP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17471" r="9051" b="17471"/>
          <a:stretch/>
        </p:blipFill>
        <p:spPr>
          <a:xfrm>
            <a:off x="859754" y="1167575"/>
            <a:ext cx="3424214" cy="134993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9" t="25325" r="6544" b="33725"/>
          <a:stretch/>
        </p:blipFill>
        <p:spPr>
          <a:xfrm>
            <a:off x="5017629" y="885991"/>
            <a:ext cx="3292827" cy="174721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3" t="25325" r="10444" b="33725"/>
          <a:stretch/>
        </p:blipFill>
        <p:spPr>
          <a:xfrm>
            <a:off x="4881843" y="3068960"/>
            <a:ext cx="3330915" cy="1791802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6" t="18074" r="9051" b="27595"/>
          <a:stretch/>
        </p:blipFill>
        <p:spPr>
          <a:xfrm>
            <a:off x="899592" y="3537012"/>
            <a:ext cx="3312368" cy="1574999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44644" y="672034"/>
            <a:ext cx="2888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r>
              <a:rPr lang="en-US" altLang="ja-JP" sz="2800" b="1" u="sng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altLang="ja-JP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8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eigen</a:t>
            </a:r>
            <a:r>
              <a:rPr lang="en-US" altLang="ja-JP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mode</a:t>
            </a:r>
            <a:endParaRPr kumimoji="1" lang="ja-JP" altLang="en-US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0" y="0"/>
            <a:ext cx="662608" cy="575809"/>
          </a:xfrm>
          <a:prstGeom prst="rect">
            <a:avLst/>
          </a:prstGeom>
          <a:solidFill>
            <a:srgbClr val="92D050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/>
              <a:t>Eigen</a:t>
            </a:r>
            <a:br>
              <a:rPr lang="en-US" altLang="ja-JP" dirty="0"/>
            </a:br>
            <a:r>
              <a:rPr lang="en-US" altLang="ja-JP" dirty="0"/>
              <a:t>Mode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16798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Motivation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lvl="0" indent="0">
                  <a:buNone/>
                </a:pPr>
                <a:r>
                  <a:rPr lang="en-US" altLang="ja-JP" sz="2800" b="1" i="1" u="sng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What we want to do:</a:t>
                </a:r>
              </a:p>
              <a:p>
                <a:pPr lvl="0"/>
                <a:r>
                  <a:rPr lang="en-US" altLang="ja-JP" sz="2800" dirty="0"/>
                  <a:t>Solve </a:t>
                </a:r>
                <a:r>
                  <a:rPr lang="en-US" altLang="ja-JP" sz="2800" b="1" dirty="0">
                    <a:solidFill>
                      <a:srgbClr val="7030A0"/>
                    </a:solidFill>
                  </a:rPr>
                  <a:t>hyper large deformation</a:t>
                </a:r>
                <a:br>
                  <a:rPr lang="en-US" altLang="ja-JP" sz="2800" dirty="0"/>
                </a:br>
                <a:r>
                  <a:rPr lang="en-US" altLang="ja-JP" sz="2800" dirty="0"/>
                  <a:t>analyses accurately and stably.</a:t>
                </a:r>
              </a:p>
              <a:p>
                <a:pPr lvl="0"/>
                <a:r>
                  <a:rPr lang="en-US" altLang="ja-JP" sz="2800" dirty="0"/>
                  <a:t>Treat complex geometries </a:t>
                </a:r>
                <a:br>
                  <a:rPr lang="en-US" altLang="ja-JP" sz="2800" dirty="0"/>
                </a:br>
                <a:r>
                  <a:rPr lang="en-US" altLang="ja-JP" sz="2800" dirty="0"/>
                  <a:t>with </a:t>
                </a:r>
                <a:r>
                  <a:rPr lang="en-US" altLang="ja-JP" sz="2800" b="1" dirty="0">
                    <a:solidFill>
                      <a:srgbClr val="008000"/>
                    </a:solidFill>
                  </a:rPr>
                  <a:t>tetrahedral meshes</a:t>
                </a:r>
                <a:r>
                  <a:rPr lang="en-US" altLang="ja-JP" sz="2800" dirty="0"/>
                  <a:t>.</a:t>
                </a:r>
                <a:endParaRPr lang="en-US" altLang="ja-JP" sz="2800" dirty="0">
                  <a:solidFill>
                    <a:srgbClr val="000000"/>
                  </a:solidFill>
                </a:endParaRPr>
              </a:p>
              <a:p>
                <a:pPr lvl="0"/>
                <a:r>
                  <a:rPr lang="en-US" altLang="ja-JP" sz="2800" dirty="0"/>
                  <a:t>Consider </a:t>
                </a:r>
                <a:r>
                  <a:rPr lang="en-US" altLang="ja-JP" sz="2800" b="1" dirty="0">
                    <a:solidFill>
                      <a:srgbClr val="C00000"/>
                    </a:solidFill>
                  </a:rPr>
                  <a:t>nearly incompressible materials </a:t>
                </a:r>
                <a14:m>
                  <m:oMath xmlns:m="http://schemas.openxmlformats.org/officeDocument/2006/math">
                    <m:r>
                      <a:rPr lang="en-US" altLang="ja-JP" sz="20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𝝂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≃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sz="2800" dirty="0">
                    <a:solidFill>
                      <a:srgbClr val="C00000"/>
                    </a:solidFill>
                  </a:rPr>
                  <a:t>.</a:t>
                </a:r>
              </a:p>
              <a:p>
                <a:r>
                  <a:rPr lang="en-US" altLang="ja-JP" sz="2800" dirty="0">
                    <a:solidFill>
                      <a:srgbClr val="000000"/>
                    </a:solidFill>
                  </a:rPr>
                  <a:t>Support </a:t>
                </a:r>
                <a:r>
                  <a:rPr lang="en-US" altLang="ja-JP" sz="2800" b="1" dirty="0">
                    <a:solidFill>
                      <a:srgbClr val="000000"/>
                    </a:solidFill>
                  </a:rPr>
                  <a:t>contact</a:t>
                </a:r>
                <a:r>
                  <a:rPr lang="en-US" altLang="ja-JP" sz="2800" dirty="0">
                    <a:solidFill>
                      <a:srgbClr val="000000"/>
                    </a:solidFill>
                  </a:rPr>
                  <a:t> problems.</a:t>
                </a:r>
              </a:p>
              <a:p>
                <a:pPr lvl="0"/>
                <a:r>
                  <a:rPr lang="en-US" altLang="ja-JP" sz="2800" dirty="0"/>
                  <a:t>Handle </a:t>
                </a:r>
                <a:r>
                  <a:rPr lang="en-US" altLang="ja-JP" sz="2800" b="1" dirty="0"/>
                  <a:t>auto re-meshing</a:t>
                </a:r>
                <a:r>
                  <a:rPr lang="en-US" altLang="ja-JP" sz="2800" dirty="0"/>
                  <a:t>.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539" t="-2006" r="-169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7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06" b="802"/>
          <a:stretch/>
        </p:blipFill>
        <p:spPr>
          <a:xfrm>
            <a:off x="791580" y="4432047"/>
            <a:ext cx="3420379" cy="1965577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681028"/>
            <a:ext cx="3305175" cy="2400300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0" y="673131"/>
            <a:ext cx="3474720" cy="2097024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7948347" y="2355267"/>
            <a:ext cx="1196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C00000"/>
                </a:solidFill>
              </a:rPr>
              <a:t>Rubber</a:t>
            </a:r>
            <a:endParaRPr kumimoji="1" lang="ja-JP" altLang="en-US" sz="2400" dirty="0">
              <a:solidFill>
                <a:srgbClr val="C000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361273" y="5263689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C00000"/>
                </a:solidFill>
              </a:rPr>
              <a:t>P</a:t>
            </a:r>
            <a:r>
              <a:rPr kumimoji="1" lang="en-US" altLang="ja-JP" sz="2400" dirty="0">
                <a:solidFill>
                  <a:srgbClr val="C00000"/>
                </a:solidFill>
              </a:rPr>
              <a:t>lastic</a:t>
            </a:r>
            <a:endParaRPr kumimoji="1" lang="ja-JP" altLang="en-US" sz="2400" dirty="0">
              <a:solidFill>
                <a:srgbClr val="C0000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439652" y="5301208"/>
            <a:ext cx="938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C00000"/>
                </a:solidFill>
              </a:rPr>
              <a:t>Metal</a:t>
            </a:r>
            <a:endParaRPr kumimoji="1" lang="ja-JP" alt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726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Issues</a:t>
            </a:r>
            <a:endParaRPr kumimoji="1" lang="ja-JP" altLang="en-US" dirty="0"/>
          </a:p>
        </p:txBody>
      </p:sp>
      <p:sp>
        <p:nvSpPr>
          <p:cNvPr id="11" name="コンテンツ プレースホルダー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spcBef>
                <a:spcPts val="200"/>
              </a:spcBef>
              <a:buNone/>
            </a:pPr>
            <a:r>
              <a:rPr kumimoji="1" lang="en-US" altLang="ja-JP" sz="2800" dirty="0"/>
              <a:t>Conventional </a:t>
            </a:r>
            <a:r>
              <a:rPr kumimoji="1" lang="en-US" altLang="ja-JP" sz="2800" dirty="0">
                <a:solidFill>
                  <a:srgbClr val="008000"/>
                </a:solidFill>
              </a:rPr>
              <a:t>tetrahedral (T4/T10)</a:t>
            </a:r>
            <a:r>
              <a:rPr kumimoji="1" lang="en-US" altLang="ja-JP" sz="2800" dirty="0"/>
              <a:t> FE formulations</a:t>
            </a:r>
            <a:br>
              <a:rPr kumimoji="1" lang="en-US" altLang="ja-JP" sz="2800" dirty="0"/>
            </a:br>
            <a:r>
              <a:rPr kumimoji="1" lang="en-US" altLang="ja-JP" sz="2800" dirty="0"/>
              <a:t>still have issues in accuracy or stability</a:t>
            </a:r>
            <a:br>
              <a:rPr kumimoji="1" lang="en-US" altLang="ja-JP" sz="2800" dirty="0"/>
            </a:br>
            <a:r>
              <a:rPr kumimoji="1" lang="en-US" altLang="ja-JP" sz="2800" dirty="0"/>
              <a:t>especially in </a:t>
            </a:r>
            <a:r>
              <a:rPr kumimoji="1" lang="en-US" altLang="ja-JP" sz="2800" dirty="0">
                <a:solidFill>
                  <a:srgbClr val="C00000"/>
                </a:solidFill>
              </a:rPr>
              <a:t>nearly incompressible </a:t>
            </a:r>
            <a:r>
              <a:rPr kumimoji="1" lang="en-US" altLang="ja-JP" sz="2800" dirty="0"/>
              <a:t>cases.</a:t>
            </a:r>
            <a:r>
              <a:rPr kumimoji="1" lang="ja-JP" altLang="en-US" sz="2800" dirty="0">
                <a:solidFill>
                  <a:srgbClr val="C00000"/>
                </a:solidFill>
              </a:rPr>
              <a:t> </a:t>
            </a:r>
            <a:endParaRPr kumimoji="1" lang="en-US" altLang="ja-JP" sz="2800" dirty="0">
              <a:solidFill>
                <a:srgbClr val="C00000"/>
              </a:solidFill>
            </a:endParaRPr>
          </a:p>
          <a:p>
            <a:pPr>
              <a:spcBef>
                <a:spcPts val="200"/>
              </a:spcBef>
            </a:pPr>
            <a:r>
              <a:rPr lang="en-US" altLang="ja-JP" sz="2400" dirty="0">
                <a:solidFill>
                  <a:srgbClr val="000000"/>
                </a:solidFill>
              </a:rPr>
              <a:t>2</a:t>
            </a:r>
            <a:r>
              <a:rPr lang="en-US" altLang="ja-JP" sz="2400" baseline="30000" dirty="0">
                <a:solidFill>
                  <a:srgbClr val="000000"/>
                </a:solidFill>
              </a:rPr>
              <a:t>nd</a:t>
            </a:r>
            <a:r>
              <a:rPr lang="en-US" altLang="ja-JP" sz="2400" dirty="0">
                <a:solidFill>
                  <a:srgbClr val="000000"/>
                </a:solidFill>
              </a:rPr>
              <a:t> or higher order elements:</a:t>
            </a:r>
            <a:br>
              <a:rPr lang="en-US" altLang="ja-JP" sz="2400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  </a:t>
            </a:r>
            <a:r>
              <a:rPr lang="en-US" altLang="ja-JP" sz="2400" b="1" dirty="0">
                <a:solidFill>
                  <a:srgbClr val="FF0000"/>
                </a:solidFill>
              </a:rPr>
              <a:t>✗</a:t>
            </a:r>
            <a:r>
              <a:rPr lang="ja-JP" altLang="en-US" sz="2400" dirty="0">
                <a:solidFill>
                  <a:srgbClr val="000000"/>
                </a:solidFill>
              </a:rPr>
              <a:t> </a:t>
            </a:r>
            <a:r>
              <a:rPr lang="en-US" altLang="ja-JP" sz="2400" dirty="0">
                <a:solidFill>
                  <a:srgbClr val="000000"/>
                </a:solidFill>
              </a:rPr>
              <a:t>Volumetric locking.</a:t>
            </a:r>
            <a:br>
              <a:rPr lang="en-US" altLang="ja-JP" sz="2400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       Accuracy loss in large strain due to intermediate nodes.</a:t>
            </a:r>
          </a:p>
          <a:p>
            <a:pPr lvl="0">
              <a:spcBef>
                <a:spcPts val="200"/>
              </a:spcBef>
            </a:pPr>
            <a:r>
              <a:rPr lang="en-US" altLang="ja-JP" sz="2400" dirty="0">
                <a:solidFill>
                  <a:srgbClr val="000000"/>
                </a:solidFill>
              </a:rPr>
              <a:t>Enhanced assumed strain method (EAS):</a:t>
            </a:r>
            <a:br>
              <a:rPr lang="en-US" altLang="ja-JP" sz="2400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  </a:t>
            </a:r>
            <a:r>
              <a:rPr lang="en-US" altLang="ja-JP" sz="2400" b="1" dirty="0">
                <a:solidFill>
                  <a:srgbClr val="FF0000"/>
                </a:solidFill>
              </a:rPr>
              <a:t>✗</a:t>
            </a:r>
            <a:r>
              <a:rPr lang="ja-JP" altLang="en-US" sz="2400" dirty="0">
                <a:solidFill>
                  <a:srgbClr val="000000"/>
                </a:solidFill>
              </a:rPr>
              <a:t> </a:t>
            </a:r>
            <a:r>
              <a:rPr lang="en-US" altLang="ja-JP" sz="2400" dirty="0">
                <a:solidFill>
                  <a:srgbClr val="000000"/>
                </a:solidFill>
              </a:rPr>
              <a:t>Spurious low-energy modes.</a:t>
            </a:r>
          </a:p>
          <a:p>
            <a:pPr lvl="0">
              <a:spcBef>
                <a:spcPts val="200"/>
              </a:spcBef>
            </a:pPr>
            <a:r>
              <a:rPr lang="en-US" altLang="ja-JP" sz="2400" dirty="0">
                <a:solidFill>
                  <a:srgbClr val="000000"/>
                </a:solidFill>
              </a:rPr>
              <a:t>B-bar</a:t>
            </a:r>
            <a:r>
              <a:rPr lang="ja-JP" altLang="en-US" sz="2400" dirty="0">
                <a:solidFill>
                  <a:srgbClr val="000000"/>
                </a:solidFill>
              </a:rPr>
              <a:t> </a:t>
            </a:r>
            <a:r>
              <a:rPr lang="en-US" altLang="ja-JP" sz="2400" dirty="0">
                <a:solidFill>
                  <a:srgbClr val="000000"/>
                </a:solidFill>
              </a:rPr>
              <a:t>method, F-bar method, Selective</a:t>
            </a:r>
            <a:r>
              <a:rPr lang="ja-JP" altLang="en-US" sz="2400" dirty="0">
                <a:solidFill>
                  <a:srgbClr val="000000"/>
                </a:solidFill>
              </a:rPr>
              <a:t> </a:t>
            </a:r>
            <a:r>
              <a:rPr lang="en-US" altLang="ja-JP" sz="2400" dirty="0">
                <a:solidFill>
                  <a:srgbClr val="000000"/>
                </a:solidFill>
              </a:rPr>
              <a:t>reduced integration:</a:t>
            </a:r>
            <a:br>
              <a:rPr lang="en-US" altLang="ja-JP" sz="2400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  </a:t>
            </a:r>
            <a:r>
              <a:rPr lang="en-US" altLang="ja-JP" sz="2400" b="1" dirty="0">
                <a:solidFill>
                  <a:srgbClr val="FF0000"/>
                </a:solidFill>
              </a:rPr>
              <a:t>✗</a:t>
            </a:r>
            <a:r>
              <a:rPr lang="en-US" altLang="ja-JP" sz="2400" dirty="0">
                <a:solidFill>
                  <a:srgbClr val="000000"/>
                </a:solidFill>
              </a:rPr>
              <a:t> Not applicable to tetrahedral element directly.</a:t>
            </a:r>
          </a:p>
          <a:p>
            <a:pPr lvl="0">
              <a:spcBef>
                <a:spcPts val="200"/>
              </a:spcBef>
            </a:pPr>
            <a:r>
              <a:rPr lang="en-US" altLang="ja-JP" sz="2400" dirty="0">
                <a:solidFill>
                  <a:srgbClr val="000000"/>
                </a:solidFill>
              </a:rPr>
              <a:t>F-bar-Patch method:</a:t>
            </a:r>
            <a:br>
              <a:rPr lang="en-US" altLang="ja-JP" sz="2400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  </a:t>
            </a:r>
            <a:r>
              <a:rPr lang="en-US" altLang="ja-JP" sz="2400" b="1" dirty="0">
                <a:solidFill>
                  <a:srgbClr val="FF0000"/>
                </a:solidFill>
              </a:rPr>
              <a:t>✗ </a:t>
            </a:r>
            <a:r>
              <a:rPr lang="en-US" altLang="ja-JP" sz="2400" dirty="0">
                <a:solidFill>
                  <a:srgbClr val="000000"/>
                </a:solidFill>
              </a:rPr>
              <a:t>Difficulty in building good-quality patches.</a:t>
            </a:r>
          </a:p>
          <a:p>
            <a:pPr>
              <a:spcBef>
                <a:spcPts val="200"/>
              </a:spcBef>
            </a:pPr>
            <a:r>
              <a:rPr lang="en-US" altLang="ja-JP" sz="2400" b="1" u="sng" dirty="0">
                <a:solidFill>
                  <a:srgbClr val="000000"/>
                </a:solidFill>
              </a:rPr>
              <a:t>u/p mixed (hybrid) method:</a:t>
            </a:r>
            <a:br>
              <a:rPr lang="en-US" altLang="ja-JP" sz="2400" b="1" u="sng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(e.g., ABAQUS/Standard</a:t>
            </a:r>
            <a:r>
              <a:rPr lang="ja-JP" altLang="en-US" sz="2400" dirty="0">
                <a:solidFill>
                  <a:srgbClr val="000000"/>
                </a:solidFill>
              </a:rPr>
              <a:t> </a:t>
            </a:r>
            <a:r>
              <a:rPr lang="en-US" altLang="ja-JP" sz="2400" b="1" dirty="0">
                <a:solidFill>
                  <a:srgbClr val="FF9900"/>
                </a:solidFill>
              </a:rPr>
              <a:t>C3D4H</a:t>
            </a:r>
            <a:r>
              <a:rPr lang="ja-JP" altLang="en-US" sz="2400" dirty="0">
                <a:solidFill>
                  <a:srgbClr val="000000"/>
                </a:solidFill>
              </a:rPr>
              <a:t> </a:t>
            </a:r>
            <a:r>
              <a:rPr lang="en-US" altLang="ja-JP" sz="2400" dirty="0">
                <a:solidFill>
                  <a:srgbClr val="000000"/>
                </a:solidFill>
              </a:rPr>
              <a:t>and </a:t>
            </a:r>
            <a:r>
              <a:rPr lang="en-US" altLang="ja-JP" sz="2400" b="1" dirty="0">
                <a:solidFill>
                  <a:srgbClr val="FF9900"/>
                </a:solidFill>
              </a:rPr>
              <a:t>C3D10MH</a:t>
            </a:r>
            <a:r>
              <a:rPr lang="en-US" altLang="ja-JP" sz="2400" dirty="0">
                <a:solidFill>
                  <a:srgbClr val="000000"/>
                </a:solidFill>
              </a:rPr>
              <a:t>)</a:t>
            </a:r>
            <a:br>
              <a:rPr lang="en-US" altLang="ja-JP" sz="2400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  </a:t>
            </a:r>
            <a:r>
              <a:rPr lang="en-US" altLang="ja-JP" sz="2400" b="1" dirty="0">
                <a:solidFill>
                  <a:srgbClr val="FF0000"/>
                </a:solidFill>
              </a:rPr>
              <a:t>✗</a:t>
            </a:r>
            <a:r>
              <a:rPr lang="ja-JP" altLang="en-US" sz="2400" dirty="0">
                <a:solidFill>
                  <a:srgbClr val="000000"/>
                </a:solidFill>
              </a:rPr>
              <a:t> </a:t>
            </a:r>
            <a:r>
              <a:rPr lang="en-US" altLang="ja-JP" sz="2400" dirty="0">
                <a:solidFill>
                  <a:srgbClr val="000000"/>
                </a:solidFill>
              </a:rPr>
              <a:t>Pressure </a:t>
            </a:r>
            <a:r>
              <a:rPr lang="en-US" altLang="ja-JP" sz="2400" dirty="0" err="1">
                <a:solidFill>
                  <a:srgbClr val="000000"/>
                </a:solidFill>
              </a:rPr>
              <a:t>checkerboarding</a:t>
            </a:r>
            <a:r>
              <a:rPr lang="en-US" altLang="ja-JP" sz="2400" dirty="0">
                <a:solidFill>
                  <a:srgbClr val="000000"/>
                </a:solidFill>
              </a:rPr>
              <a:t> etc..</a:t>
            </a:r>
            <a:br>
              <a:rPr lang="en-US" altLang="ja-JP" sz="2400" dirty="0">
                <a:solidFill>
                  <a:srgbClr val="000000"/>
                </a:solidFill>
              </a:rPr>
            </a:br>
            <a:r>
              <a:rPr lang="ja-JP" altLang="en-US" sz="2400" dirty="0">
                <a:solidFill>
                  <a:srgbClr val="000000"/>
                </a:solidFill>
              </a:rPr>
              <a:t>　　　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444148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b="1" dirty="0">
                <a:latin typeface="Comic Sans MS" panose="030F0702030302020204" pitchFamily="66" charset="0"/>
              </a:rPr>
              <a:t>Issues (cont.)</a:t>
            </a:r>
            <a:endParaRPr kumimoji="1" lang="ja-JP" altLang="en-US" b="1" dirty="0">
              <a:latin typeface="Comic Sans MS" panose="030F0702030302020204" pitchFamily="66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4294967295"/>
              </p:nvPr>
            </p:nvSpPr>
            <p:spPr>
              <a:xfrm>
                <a:off x="0" y="623888"/>
                <a:ext cx="8642350" cy="5773737"/>
              </a:xfrm>
            </p:spPr>
            <p:txBody>
              <a:bodyPr/>
              <a:lstStyle/>
              <a:p>
                <a:pPr marL="0" indent="0" algn="ctr">
                  <a:buNone/>
                </a:pPr>
                <a:r>
                  <a:rPr lang="en-US" altLang="ja-JP" sz="2000" dirty="0"/>
                  <a:t>E</a:t>
                </a:r>
                <a:r>
                  <a:rPr kumimoji="1" lang="en-US" altLang="ja-JP" sz="2000" dirty="0"/>
                  <a:t>.g.) </a:t>
                </a:r>
                <a:r>
                  <a:rPr lang="en-US" altLang="ja-JP" sz="2000" dirty="0"/>
                  <a:t>Compression of </a:t>
                </a:r>
                <a:r>
                  <a:rPr kumimoji="1" lang="en-US" altLang="ja-JP" sz="2000" dirty="0"/>
                  <a:t>neo-</a:t>
                </a:r>
                <a:r>
                  <a:rPr kumimoji="1" lang="en-US" altLang="ja-JP" sz="2000" dirty="0" err="1"/>
                  <a:t>Hookean</a:t>
                </a:r>
                <a:r>
                  <a:rPr kumimoji="1" lang="en-US" altLang="ja-JP" sz="2000" dirty="0"/>
                  <a:t> </a:t>
                </a:r>
                <a:r>
                  <a:rPr kumimoji="1" lang="en-US" altLang="ja-JP" sz="2400" b="1" dirty="0" err="1">
                    <a:solidFill>
                      <a:srgbClr val="0070C0"/>
                    </a:solidFill>
                  </a:rPr>
                  <a:t>hyperelastic</a:t>
                </a:r>
                <a:r>
                  <a:rPr kumimoji="1" lang="en-US" altLang="ja-JP" sz="2000" dirty="0"/>
                  <a:t> body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4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kumimoji="1" lang="en-US" altLang="ja-JP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=0.49</m:t>
                    </m:r>
                  </m:oMath>
                </a14:m>
                <a:endParaRPr kumimoji="1" lang="ja-JP" alt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0" y="623888"/>
                <a:ext cx="8642350" cy="5773737"/>
              </a:xfrm>
              <a:blipFill>
                <a:blip r:embed="rId7"/>
                <a:stretch>
                  <a:fillRect l="-635" t="-1478" r="-14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/>
          <p:cNvSpPr txBox="1"/>
          <p:nvPr/>
        </p:nvSpPr>
        <p:spPr>
          <a:xfrm>
            <a:off x="395536" y="5143679"/>
            <a:ext cx="3492944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1" lang="en-US" altLang="ja-JP" sz="2000" b="1" u="sng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kumimoji="1" lang="en-US" altLang="ja-JP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 order hybrid T4 (</a:t>
            </a:r>
            <a:r>
              <a:rPr kumimoji="1" lang="en-US" altLang="ja-JP" sz="2000" b="1" u="sng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C3D4H</a:t>
            </a:r>
            <a:r>
              <a:rPr kumimoji="1" lang="en-US" altLang="ja-JP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ja-JP" alt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No shear/volumetric locking</a:t>
            </a:r>
            <a:endParaRPr lang="en-US" altLang="ja-JP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✗ </a:t>
            </a:r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Pressure </a:t>
            </a:r>
            <a:r>
              <a:rPr kumimoji="1" lang="en-US" altLang="ja-JP" sz="2000" dirty="0" err="1">
                <a:latin typeface="Arial" panose="020B0604020202020204" pitchFamily="34" charset="0"/>
                <a:cs typeface="Arial" panose="020B0604020202020204" pitchFamily="34" charset="0"/>
              </a:rPr>
              <a:t>checkerboarding</a:t>
            </a:r>
            <a:endParaRPr kumimoji="1" lang="en-US" altLang="ja-JP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✗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Corner locking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139952" y="5143679"/>
            <a:ext cx="5022209" cy="15388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2000" b="1" u="sng" dirty="0"/>
              <a:t>2</a:t>
            </a:r>
            <a:r>
              <a:rPr kumimoji="1" lang="en-US" altLang="ja-JP" sz="2000" b="1" u="sng" baseline="30000" dirty="0"/>
              <a:t>nd</a:t>
            </a:r>
            <a:r>
              <a:rPr kumimoji="1" lang="en-US" altLang="ja-JP" sz="2000" b="1" u="sng" dirty="0"/>
              <a:t> order modified hybrid T10 (</a:t>
            </a:r>
            <a:r>
              <a:rPr kumimoji="1" lang="en-US" altLang="ja-JP" sz="2000" b="1" u="sng" dirty="0">
                <a:solidFill>
                  <a:srgbClr val="FF9900"/>
                </a:solidFill>
              </a:rPr>
              <a:t>C3D10MH</a:t>
            </a:r>
            <a:r>
              <a:rPr kumimoji="1" lang="en-US" altLang="ja-JP" sz="2000" b="1" u="sng" dirty="0"/>
              <a:t>)</a:t>
            </a:r>
          </a:p>
          <a:p>
            <a:r>
              <a:rPr lang="ja-JP" alt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No shear/volumetric locking</a:t>
            </a:r>
            <a:b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2000" b="1" dirty="0">
                <a:solidFill>
                  <a:srgbClr val="FF0000"/>
                </a:solidFill>
              </a:rPr>
              <a:t>✗ </a:t>
            </a:r>
            <a:r>
              <a:rPr lang="en-US" altLang="ja-JP" sz="2000" dirty="0"/>
              <a:t>Early convergence failure</a:t>
            </a:r>
            <a:endParaRPr kumimoji="1" lang="en-US" altLang="ja-JP" sz="2000" dirty="0"/>
          </a:p>
          <a:p>
            <a:r>
              <a:rPr lang="en-US" altLang="ja-JP" sz="2000" b="1" dirty="0">
                <a:solidFill>
                  <a:srgbClr val="FF0000"/>
                </a:solidFill>
              </a:rPr>
              <a:t>✗ </a:t>
            </a:r>
            <a:r>
              <a:rPr lang="en-US" altLang="ja-JP" sz="2000" dirty="0"/>
              <a:t>Low interpolation accuracy</a:t>
            </a:r>
            <a:br>
              <a:rPr lang="en-US" altLang="ja-JP" sz="2000" dirty="0"/>
            </a:br>
            <a:endParaRPr kumimoji="1" lang="ja-JP" altLang="en-US" sz="2000" dirty="0"/>
          </a:p>
        </p:txBody>
      </p:sp>
      <p:pic>
        <p:nvPicPr>
          <p:cNvPr id="7" name="c3d4h-pressu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8479" y="1068450"/>
            <a:ext cx="3931493" cy="4016734"/>
          </a:xfrm>
          <a:prstGeom prst="rect">
            <a:avLst/>
          </a:prstGeom>
        </p:spPr>
      </p:pic>
      <p:pic>
        <p:nvPicPr>
          <p:cNvPr id="8" name="c3d10mh-pressur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14611" y="1065258"/>
            <a:ext cx="3969857" cy="405593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3818575" y="4436355"/>
            <a:ext cx="1941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# of Nodes is </a:t>
            </a:r>
            <a:br>
              <a:rPr kumimoji="1" lang="en-US" altLang="ja-JP" dirty="0"/>
            </a:br>
            <a:r>
              <a:rPr kumimoji="1" lang="en-US" altLang="ja-JP" dirty="0"/>
              <a:t>almost the same.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917689" y="1043444"/>
            <a:ext cx="13662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dirty="0"/>
              <a:t>Pressure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382185" y="1042767"/>
            <a:ext cx="13662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dirty="0"/>
              <a:t>Pressure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3524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SLIDE_COUNT" val="1"/>
  <p:tag name="ISPRING_PRESENTATION_TITLE" val="kaist_seminar2017-sfem"/>
</p:tagLst>
</file>

<file path=ppt/theme/theme1.xml><?xml version="1.0" encoding="utf-8"?>
<a:theme xmlns:a="http://schemas.openxmlformats.org/drawingml/2006/main" name="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ユーザー定義 1">
      <a:majorFont>
        <a:latin typeface="Comic Sans MS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57498</TotalTime>
  <Words>2580</Words>
  <Application>Microsoft Office PowerPoint</Application>
  <PresentationFormat>画面に合わせる (4:3)</PresentationFormat>
  <Paragraphs>733</Paragraphs>
  <Slides>62</Slides>
  <Notes>49</Notes>
  <HiddenSlides>0</HiddenSlides>
  <MMClips>15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62</vt:i4>
      </vt:variant>
    </vt:vector>
  </HeadingPairs>
  <TitlesOfParts>
    <vt:vector size="74" baseType="lpstr">
      <vt:lpstr>Arial Unicode MS</vt:lpstr>
      <vt:lpstr>HGPｺﾞｼｯｸM</vt:lpstr>
      <vt:lpstr>MS PGothic</vt:lpstr>
      <vt:lpstr>メイリオ</vt:lpstr>
      <vt:lpstr>Arial</vt:lpstr>
      <vt:lpstr>Calibri</vt:lpstr>
      <vt:lpstr>Cambria Math</vt:lpstr>
      <vt:lpstr>Century</vt:lpstr>
      <vt:lpstr>Comic Sans MS</vt:lpstr>
      <vt:lpstr>Times New Roman</vt:lpstr>
      <vt:lpstr>Wingdings</vt:lpstr>
      <vt:lpstr>デザインの設定</vt:lpstr>
      <vt:lpstr>Smoothed Finite Element Methods:  Recent Academic/Practical Progress</vt:lpstr>
      <vt:lpstr>Motivation of My S-FEM Researches</vt:lpstr>
      <vt:lpstr>What is S-FEM?</vt:lpstr>
      <vt:lpstr>What is S-FEM?</vt:lpstr>
      <vt:lpstr>Today’s Agendas</vt:lpstr>
      <vt:lpstr>PowerPoint プレゼンテーション</vt:lpstr>
      <vt:lpstr>Motivation</vt:lpstr>
      <vt:lpstr>Issues</vt:lpstr>
      <vt:lpstr>Issues (cont.)</vt:lpstr>
      <vt:lpstr>A Recent Solution: S-FEM</vt:lpstr>
      <vt:lpstr>PowerPoint プレゼンテーション</vt:lpstr>
      <vt:lpstr>Quick Intro. of Edge-based S-FEM (ES-FEM)</vt:lpstr>
      <vt:lpstr>Quick Intro. of Node-based S-FEM (NS-FEM)</vt:lpstr>
      <vt:lpstr>Concept of F-barES-FEM</vt:lpstr>
      <vt:lpstr>Formulation of F-barES-FEM (1 of 2)</vt:lpstr>
      <vt:lpstr>Formulation of F-barES-FEM (2 of 2)</vt:lpstr>
      <vt:lpstr>Advantages of F-barES-FEM</vt:lpstr>
      <vt:lpstr>PowerPoint プレゼンテーション</vt:lpstr>
      <vt:lpstr>Compression of Rubber Block</vt:lpstr>
      <vt:lpstr>Compression of Rubber Block</vt:lpstr>
      <vt:lpstr>  Shear-tensioning of Elasto-plastic Bar</vt:lpstr>
      <vt:lpstr>  Shear-tensioning of Elasto-plastic Bar</vt:lpstr>
      <vt:lpstr>  Shear-tensioning of Elasto-plastic Bar</vt:lpstr>
      <vt:lpstr>  Shear-tensioning of Elasto-plastic Bar</vt:lpstr>
      <vt:lpstr>  Collapse Analysis of Viscoelastic Bunny</vt:lpstr>
      <vt:lpstr>PowerPoint プレゼンテーション</vt:lpstr>
      <vt:lpstr>  Collapse Analysis of Viscoelastic Bunny</vt:lpstr>
      <vt:lpstr>Impact of Rubber Bunny</vt:lpstr>
      <vt:lpstr>Impact of Rubber Bunny</vt:lpstr>
      <vt:lpstr>Impact of Rubber Bunny</vt:lpstr>
      <vt:lpstr>Stretch of Filler-containing Rubber with Remesing</vt:lpstr>
      <vt:lpstr>Shear-tensioning of Elasto-plastic cylinder with Remeshing</vt:lpstr>
      <vt:lpstr>Characteristics of F-barES-FEM-T4 </vt:lpstr>
      <vt:lpstr>Concept of SelectiveCS-FEM-T10</vt:lpstr>
      <vt:lpstr>PowerPoint プレゼンテーション</vt:lpstr>
      <vt:lpstr>What is Electrodeposition (ED) ? </vt:lpstr>
      <vt:lpstr>Photos of ED Process Line</vt:lpstr>
      <vt:lpstr>What is ED Simulation ?</vt:lpstr>
      <vt:lpstr>Issues in Meshing (1)</vt:lpstr>
      <vt:lpstr>Issues in Meshing (2)</vt:lpstr>
      <vt:lpstr>Issues in Meshing (2 Cont.)</vt:lpstr>
      <vt:lpstr>Motivation</vt:lpstr>
      <vt:lpstr>Formulation of ES-FEM  for ED Simulation</vt:lpstr>
      <vt:lpstr>Fundamental Equations</vt:lpstr>
      <vt:lpstr>Outline of ES-FEM</vt:lpstr>
      <vt:lpstr>Analysis Results</vt:lpstr>
      <vt:lpstr>4-Plate BOX Simulation</vt:lpstr>
      <vt:lpstr>4-Plate BOX Simulation</vt:lpstr>
      <vt:lpstr>4-Plate BOX Simulation</vt:lpstr>
      <vt:lpstr>4-Plate BOX Simulation</vt:lpstr>
      <vt:lpstr>Carbody Simulation</vt:lpstr>
      <vt:lpstr>Carbody Simulation</vt:lpstr>
      <vt:lpstr>Carbody Simulation</vt:lpstr>
      <vt:lpstr>Comparison of Computational Costs</vt:lpstr>
      <vt:lpstr>PowerPoint プレゼンテーション</vt:lpstr>
      <vt:lpstr>Benefits and Drawbacks of S-FEMs</vt:lpstr>
      <vt:lpstr>Take-Home Messages</vt:lpstr>
      <vt:lpstr>PowerPoint プレゼンテーション</vt:lpstr>
      <vt:lpstr>Natural Modes of ¼ Cylinder</vt:lpstr>
      <vt:lpstr>Natural Modes of ¼ Cylinder</vt:lpstr>
      <vt:lpstr>Natural Modes of ¼ Cylinder</vt:lpstr>
      <vt:lpstr>Natural Modes of ¼ Cylinder</vt:lpstr>
    </vt:vector>
  </TitlesOfParts>
  <Company>みずほ情報総研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kaist_seminar2017-sfem</dc:title>
  <dc:creator>Yuki ONISHI</dc:creator>
  <cp:lastModifiedBy>yuki</cp:lastModifiedBy>
  <cp:revision>2452</cp:revision>
  <cp:lastPrinted>2012-03-06T10:21:50Z</cp:lastPrinted>
  <dcterms:created xsi:type="dcterms:W3CDTF">2007-11-22T18:02:40Z</dcterms:created>
  <dcterms:modified xsi:type="dcterms:W3CDTF">2019-07-13T08:20:08Z</dcterms:modified>
</cp:coreProperties>
</file>