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469" r:id="rId2"/>
    <p:sldId id="843" r:id="rId3"/>
    <p:sldId id="903" r:id="rId4"/>
    <p:sldId id="845" r:id="rId5"/>
    <p:sldId id="846" r:id="rId6"/>
    <p:sldId id="756" r:id="rId7"/>
    <p:sldId id="757" r:id="rId8"/>
    <p:sldId id="481" r:id="rId9"/>
    <p:sldId id="906" r:id="rId10"/>
    <p:sldId id="721" r:id="rId11"/>
    <p:sldId id="759" r:id="rId12"/>
    <p:sldId id="780" r:id="rId13"/>
    <p:sldId id="907" r:id="rId14"/>
    <p:sldId id="863" r:id="rId15"/>
    <p:sldId id="816" r:id="rId16"/>
    <p:sldId id="795" r:id="rId17"/>
    <p:sldId id="902" r:id="rId18"/>
    <p:sldId id="901" r:id="rId19"/>
    <p:sldId id="904" r:id="rId20"/>
    <p:sldId id="908" r:id="rId21"/>
    <p:sldId id="771" r:id="rId22"/>
    <p:sldId id="885" r:id="rId23"/>
    <p:sldId id="897" r:id="rId24"/>
    <p:sldId id="856" r:id="rId25"/>
    <p:sldId id="858" r:id="rId26"/>
    <p:sldId id="857" r:id="rId27"/>
    <p:sldId id="859" r:id="rId28"/>
    <p:sldId id="860" r:id="rId29"/>
    <p:sldId id="861" r:id="rId30"/>
    <p:sldId id="776" r:id="rId31"/>
    <p:sldId id="886" r:id="rId32"/>
    <p:sldId id="899" r:id="rId33"/>
    <p:sldId id="887" r:id="rId34"/>
    <p:sldId id="898" r:id="rId35"/>
    <p:sldId id="888" r:id="rId36"/>
    <p:sldId id="909" r:id="rId37"/>
    <p:sldId id="896" r:id="rId38"/>
    <p:sldId id="682" r:id="rId39"/>
    <p:sldId id="905" r:id="rId40"/>
    <p:sldId id="854" r:id="rId41"/>
    <p:sldId id="881" r:id="rId42"/>
  </p:sldIdLst>
  <p:sldSz cx="9144000" cy="6858000" type="screen4x3"/>
  <p:notesSz cx="9971088" cy="6823075"/>
  <p:custDataLst>
    <p:tags r:id="rId4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80"/>
    <a:srgbClr val="0000CC"/>
    <a:srgbClr val="008000"/>
    <a:srgbClr val="4DFFC4"/>
    <a:srgbClr val="FF9900"/>
    <a:srgbClr val="FF00FF"/>
    <a:srgbClr val="00CC88"/>
    <a:srgbClr val="FF0000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2" autoAdjust="0"/>
    <p:restoredTop sz="88252" autoAdjust="0"/>
  </p:normalViewPr>
  <p:slideViewPr>
    <p:cSldViewPr>
      <p:cViewPr varScale="1">
        <p:scale>
          <a:sx n="59" d="100"/>
          <a:sy n="59" d="100"/>
        </p:scale>
        <p:origin x="8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2020/8/12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2020/8/12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345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1005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950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7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616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1051E5-4E12-414D-9254-1393D18B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1675" y="6661032"/>
            <a:ext cx="1054894" cy="196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5556" y="656692"/>
            <a:ext cx="9144000" cy="5364596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C78F312D-BA50-4897-B3B1-BC526044D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1675" y="6661032"/>
            <a:ext cx="1054894" cy="196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7B149512-FA93-44F8-B12E-84D645D20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1675" y="6661032"/>
            <a:ext cx="1054894" cy="196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2158D6DA-A8A3-4617-BEF5-B9E65CA80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1675" y="6661032"/>
            <a:ext cx="1054894" cy="196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79404" y="6417332"/>
              <a:ext cx="979435" cy="2289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ICCM2020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1675" y="6661032"/>
            <a:ext cx="1054894" cy="1969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4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mp4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.sc.e.titech.ac.jp/~yonishi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80828"/>
            <a:ext cx="9144000" cy="172819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chemeClr val="accent6"/>
                </a:solidFill>
              </a:rPr>
              <a:t>SelectiveCS-FEM-T10</a:t>
            </a:r>
            <a:br>
              <a:rPr lang="en-US" altLang="ja-JP" sz="3600" dirty="0">
                <a:solidFill>
                  <a:schemeClr val="accent6"/>
                </a:solidFill>
              </a:rPr>
            </a:br>
            <a:r>
              <a:rPr lang="en-US" altLang="ja-JP" sz="3600" dirty="0">
                <a:solidFill>
                  <a:schemeClr val="accent6"/>
                </a:solidFill>
              </a:rPr>
              <a:t>with Radial-type Mesh Subdivision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874204"/>
          </a:xfrm>
        </p:spPr>
        <p:txBody>
          <a:bodyPr anchor="b"/>
          <a:lstStyle/>
          <a:p>
            <a:r>
              <a:rPr lang="en-US" altLang="zh-TW" b="1" u="sng" dirty="0"/>
              <a:t>Yuki ONISHI</a:t>
            </a:r>
            <a:br>
              <a:rPr lang="en-US" altLang="zh-TW" b="1" dirty="0"/>
            </a:br>
            <a:r>
              <a:rPr lang="en-US" altLang="zh-TW" b="1" dirty="0"/>
              <a:t>Tokyo Institute of Technology, Japan</a:t>
            </a:r>
            <a:endParaRPr lang="zh-TW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14CF31-6E15-4C18-BD31-2EB8567CB3CA}"/>
              </a:ext>
            </a:extLst>
          </p:cNvPr>
          <p:cNvSpPr txBox="1"/>
          <p:nvPr/>
        </p:nvSpPr>
        <p:spPr>
          <a:xfrm>
            <a:off x="48167" y="4833156"/>
            <a:ext cx="904767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You can download this </a:t>
            </a:r>
            <a:r>
              <a:rPr lang="en-US" altLang="ja-JP" sz="2400" dirty="0"/>
              <a:t>slide at</a:t>
            </a:r>
            <a:br>
              <a:rPr lang="en-US" altLang="ja-JP" sz="2400" dirty="0"/>
            </a:br>
            <a:r>
              <a:rPr lang="en-US" altLang="ja-JP" sz="2400" dirty="0"/>
              <a:t>http://nas.a.sc.e.titech.ac.jp/yonishi/slide/iccm2020-sfem-t10.pptx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E5AB4F-7624-439E-98E3-0DACC0B2076C}"/>
              </a:ext>
            </a:extLst>
          </p:cNvPr>
          <p:cNvSpPr txBox="1"/>
          <p:nvPr/>
        </p:nvSpPr>
        <p:spPr>
          <a:xfrm>
            <a:off x="1208130" y="732182"/>
            <a:ext cx="672773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This is DAY2, Room B, Session 2B-2: “S-FEM”.</a:t>
            </a:r>
            <a:endParaRPr kumimoji="1" lang="ja-JP" altLang="en-US" sz="24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3F2F39C-A14F-449A-A679-0EA20FFAE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b="1" dirty="0">
                <a:latin typeface="Comic Sans MS" panose="030F0702030302020204" pitchFamily="66" charset="0"/>
              </a:rPr>
              <a:t>Issues in </a:t>
            </a:r>
            <a:r>
              <a:rPr lang="en-US" altLang="ja-JP" sz="2800" dirty="0"/>
              <a:t>Barreling Analysis of Rubber Cylinder</a:t>
            </a:r>
            <a:endParaRPr kumimoji="1" lang="ja-JP" altLang="en-US" sz="28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000" dirty="0"/>
                  <a:t>Neo-Hookean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32943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Pressure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checkerboarding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Shear &amp; 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FF9900"/>
                </a:solidFill>
              </a:rPr>
              <a:t>C3D10MH</a:t>
            </a:r>
            <a:r>
              <a:rPr kumimoji="1" lang="en-US" altLang="ja-JP" sz="2000" b="1" u="sng" dirty="0"/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convergence failure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Low interpolation accuracy</a:t>
            </a:r>
            <a:br>
              <a:rPr lang="en-US" altLang="ja-JP" sz="2000" dirty="0"/>
            </a:b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51920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# of Nodes is </a:t>
            </a:r>
            <a:br>
              <a:rPr kumimoji="1" lang="en-US" altLang="ja-JP" dirty="0"/>
            </a:br>
            <a:r>
              <a:rPr kumimoji="1" lang="en-US" altLang="ja-JP" dirty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Issues in Barreling Analysis of Rubber Cylinder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Neo-Hookean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724" y="1080418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089087"/>
            <a:ext cx="2606726" cy="3600986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Although</a:t>
            </a:r>
            <a:br>
              <a:rPr lang="en-US" altLang="ja-JP" dirty="0"/>
            </a:br>
            <a:r>
              <a:rPr lang="en-US" altLang="ja-JP" dirty="0">
                <a:solidFill>
                  <a:srgbClr val="7030A0"/>
                </a:solidFill>
              </a:rPr>
              <a:t>F-barES-FEM-T4</a:t>
            </a:r>
            <a:r>
              <a:rPr lang="en-US" altLang="ja-JP" dirty="0"/>
              <a:t> is accurate and robust,</a:t>
            </a:r>
          </a:p>
          <a:p>
            <a:pPr marL="342900" indent="-342900">
              <a:buSzPct val="140000"/>
              <a:buFont typeface="Wingdings" panose="05000000000000000000" pitchFamily="2" charset="2"/>
              <a:buChar char=""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cosumes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larger memory &amp; CPU costs.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342900" indent="-342900">
              <a:buSzPct val="140000"/>
              <a:buFont typeface="Wingdings" panose="05000000000000000000" pitchFamily="2" charset="2"/>
              <a:buChar char=""/>
            </a:pP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>
                <a:solidFill>
                  <a:srgbClr val="FF0000"/>
                </a:solidFill>
              </a:rPr>
              <a:t>t cannot be implemented in general-purpose FE software d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</a:p>
        </p:txBody>
      </p:sp>
      <p:sp>
        <p:nvSpPr>
          <p:cNvPr id="6" name="下矢印 5"/>
          <p:cNvSpPr/>
          <p:nvPr/>
        </p:nvSpPr>
        <p:spPr>
          <a:xfrm>
            <a:off x="7588476" y="4725144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80212" y="5034372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/>
              <a:t>Another approach</a:t>
            </a:r>
            <a:br>
              <a:rPr lang="en-US" altLang="ja-JP" sz="2000" dirty="0"/>
            </a:br>
            <a:r>
              <a:rPr lang="en-US" altLang="ja-JP" sz="2000" dirty="0"/>
              <a:t>adopting </a:t>
            </a:r>
            <a:r>
              <a:rPr lang="en-US" altLang="ja-JP" sz="2000" b="1" dirty="0">
                <a:solidFill>
                  <a:srgbClr val="008000"/>
                </a:solidFill>
              </a:rPr>
              <a:t>CS-FEM</a:t>
            </a:r>
            <a:r>
              <a:rPr lang="en-US" altLang="ja-JP" sz="2000" dirty="0">
                <a:solidFill>
                  <a:srgbClr val="008000"/>
                </a:solidFill>
              </a:rPr>
              <a:t> with </a:t>
            </a:r>
            <a:r>
              <a:rPr lang="en-US" altLang="ja-JP" sz="2000" b="1" dirty="0">
                <a:solidFill>
                  <a:srgbClr val="008000"/>
                </a:solidFill>
              </a:rPr>
              <a:t>T10</a:t>
            </a:r>
            <a:r>
              <a:rPr lang="en-US" altLang="ja-JP" sz="2000" dirty="0">
                <a:solidFill>
                  <a:srgbClr val="008000"/>
                </a:solidFill>
              </a:rPr>
              <a:t> element </a:t>
            </a:r>
            <a:r>
              <a:rPr lang="en-US" altLang="ja-JP" sz="2000" dirty="0"/>
              <a:t>would be effective.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862190"/>
            <a:ext cx="370614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b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pressure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increase in DOF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3C744B-DE91-4D79-9D70-B4123319D1CA}"/>
              </a:ext>
            </a:extLst>
          </p:cNvPr>
          <p:cNvSpPr txBox="1"/>
          <p:nvPr/>
        </p:nvSpPr>
        <p:spPr>
          <a:xfrm>
            <a:off x="-15350" y="5751293"/>
            <a:ext cx="1975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Onishi</a:t>
            </a:r>
            <a:r>
              <a:rPr kumimoji="1" lang="en-US" altLang="ja-JP" dirty="0"/>
              <a:t>, IJMNE,</a:t>
            </a:r>
            <a:br>
              <a:rPr kumimoji="1" lang="en-US" altLang="ja-JP" dirty="0"/>
            </a:br>
            <a:r>
              <a:rPr kumimoji="1" lang="en-US" altLang="ja-JP" dirty="0"/>
              <a:t>Vol. 109 (2017).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Issues in Barreling Analysis of Rubber Cylinder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Neo-Hookean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C3C5F3EE-9714-4E9C-9DCA-120022A81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776" y="980728"/>
            <a:ext cx="3791952" cy="39539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1799692" y="4905164"/>
            <a:ext cx="5171800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 (Conventional Ver.)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shar/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voluemetric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Little pressure checkerboarding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Same cost &amp;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userbility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as T10 elements.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B8806-2F0A-479E-BBCF-EF75FE886110}"/>
              </a:ext>
            </a:extLst>
          </p:cNvPr>
          <p:cNvSpPr txBox="1"/>
          <p:nvPr/>
        </p:nvSpPr>
        <p:spPr>
          <a:xfrm>
            <a:off x="294350" y="3002923"/>
            <a:ext cx="1725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E1BD5D-D498-4A38-A34E-31DACAA301CA}"/>
              </a:ext>
            </a:extLst>
          </p:cNvPr>
          <p:cNvSpPr/>
          <p:nvPr/>
        </p:nvSpPr>
        <p:spPr>
          <a:xfrm>
            <a:off x="6624227" y="1988840"/>
            <a:ext cx="2500003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As other S-FEMs,</a:t>
            </a:r>
            <a:br>
              <a:rPr lang="en-US" altLang="ja-JP" dirty="0"/>
            </a:br>
            <a:r>
              <a:rPr lang="en-US" altLang="ja-JP" dirty="0"/>
              <a:t>SelectiveCS-FEM-T10</a:t>
            </a:r>
            <a:br>
              <a:rPr lang="en-US" altLang="ja-JP" dirty="0"/>
            </a:br>
            <a:r>
              <a:rPr lang="en-US" altLang="ja-JP" dirty="0"/>
              <a:t>has many varieties</a:t>
            </a:r>
            <a:br>
              <a:rPr lang="en-US" altLang="ja-JP" dirty="0"/>
            </a:br>
            <a:r>
              <a:rPr lang="en-US" altLang="ja-JP" dirty="0"/>
              <a:t>in the formulation.</a:t>
            </a:r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The conventional method was </a:t>
            </a:r>
            <a:br>
              <a:rPr lang="en-US" altLang="ja-JP" dirty="0"/>
            </a:br>
            <a:r>
              <a:rPr lang="en-US" altLang="ja-JP" b="1" dirty="0">
                <a:solidFill>
                  <a:srgbClr val="FF0000"/>
                </a:solidFill>
              </a:rPr>
              <a:t>not an optimal formulation yet.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FC6424-A4C8-4815-A309-F4E1452B62BE}"/>
              </a:ext>
            </a:extLst>
          </p:cNvPr>
          <p:cNvSpPr txBox="1"/>
          <p:nvPr/>
        </p:nvSpPr>
        <p:spPr>
          <a:xfrm>
            <a:off x="-15350" y="5751293"/>
            <a:ext cx="1822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Onishi</a:t>
            </a:r>
            <a:r>
              <a:rPr kumimoji="1" lang="en-US" altLang="ja-JP" dirty="0"/>
              <a:t>, IJCM,</a:t>
            </a:r>
            <a:br>
              <a:rPr kumimoji="1" lang="en-US" altLang="ja-JP" dirty="0"/>
            </a:br>
            <a:r>
              <a:rPr kumimoji="1" lang="en-US" altLang="ja-JP" dirty="0"/>
              <a:t>Vol. 17 (2020).</a:t>
            </a:r>
            <a:endParaRPr kumimoji="1" lang="ja-JP" altLang="en-US" dirty="0"/>
          </a:p>
        </p:txBody>
      </p:sp>
      <p:sp>
        <p:nvSpPr>
          <p:cNvPr id="11" name="下矢印 5">
            <a:extLst>
              <a:ext uri="{FF2B5EF4-FFF2-40B4-BE49-F238E27FC236}">
                <a16:creationId xmlns:a16="http://schemas.microsoft.com/office/drawing/2014/main" id="{C3F4BDFD-8246-4703-B761-D66CDF99F976}"/>
              </a:ext>
            </a:extLst>
          </p:cNvPr>
          <p:cNvSpPr/>
          <p:nvPr/>
        </p:nvSpPr>
        <p:spPr>
          <a:xfrm>
            <a:off x="7668344" y="4761148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83E50E-AB67-44A7-A8E8-6833552D9219}"/>
              </a:ext>
            </a:extLst>
          </p:cNvPr>
          <p:cNvSpPr txBox="1"/>
          <p:nvPr/>
        </p:nvSpPr>
        <p:spPr>
          <a:xfrm>
            <a:off x="6768244" y="5229200"/>
            <a:ext cx="2249335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This study proposes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CS-FEM-T10.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C738C5-C1B7-4D63-BA1C-3493B384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Formulation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New 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4CD519-D0F7-4575-9F28-7B3E59A1C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28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9318B-A4D3-4CE3-8FA4-BCAACF5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Concepts of SelectiveCS-FEM-T10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800" dirty="0"/>
                  <a:t>Using </a:t>
                </a:r>
                <a:r>
                  <a:rPr lang="en-US" altLang="ja-JP" dirty="0"/>
                  <a:t>T10</a:t>
                </a:r>
                <a:r>
                  <a:rPr lang="en-US" altLang="ja-JP" sz="2800" dirty="0"/>
                  <a:t> element and subdivide it into</a:t>
                </a:r>
                <a:br>
                  <a:rPr lang="en-US" altLang="ja-JP" sz="2800" dirty="0"/>
                </a:br>
                <a:r>
                  <a:rPr lang="en-US" altLang="ja-JP" sz="2800" dirty="0"/>
                  <a:t>T4 sub-elements.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C00000"/>
                    </a:solidFill>
                  </a:rPr>
                  <a:t> Overcomes the weak points of intermediate nodes.</a:t>
                </a:r>
              </a:p>
              <a:p>
                <a:r>
                  <a:rPr lang="en-US" altLang="ja-JP" dirty="0"/>
                  <a:t>Adopting CS-FEM having no strain smoothing</a:t>
                </a:r>
                <a:br>
                  <a:rPr lang="en-US" altLang="ja-JP" dirty="0"/>
                </a:br>
                <a:r>
                  <a:rPr lang="en-US" altLang="ja-JP" dirty="0"/>
                  <a:t>across multiple elements.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Becomes an independent element of existing FE codes.</a:t>
                </a:r>
              </a:p>
              <a:p>
                <a:r>
                  <a:rPr lang="en-US" altLang="ja-JP" dirty="0"/>
                  <a:t>Applying selective reduced integration (SRI).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Overcomes volumetric locking.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155237-CE77-4484-84FE-F4CBAC697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41067"/>
            <a:ext cx="2703086" cy="23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7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Brief of Cell-based S-FEM (</a:t>
            </a:r>
            <a:r>
              <a:rPr lang="en-US" altLang="ja-JP" sz="3600" dirty="0">
                <a:solidFill>
                  <a:srgbClr val="008000"/>
                </a:solidFill>
              </a:rPr>
              <a:t>CS-FEM</a:t>
            </a:r>
            <a:r>
              <a:rPr lang="en-US" altLang="ja-JP" sz="36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Subdivide each element into some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sub-element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SubE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sub-element.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sub-element.</a:t>
                </a: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120172" y="4523300"/>
            <a:ext cx="2952328" cy="132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/>
              <a:t>The biggest advantage</a:t>
            </a:r>
            <a:br>
              <a:rPr lang="en-US" altLang="ja-JP" sz="2000" dirty="0"/>
            </a:br>
            <a:r>
              <a:rPr lang="en-US" altLang="ja-JP" sz="2000" dirty="0"/>
              <a:t>of CS-FEM is its </a:t>
            </a:r>
            <a:r>
              <a:rPr lang="en-US" altLang="ja-JP" sz="2000" b="1" dirty="0"/>
              <a:t>portability to existing </a:t>
            </a:r>
            <a:br>
              <a:rPr lang="en-US" altLang="ja-JP" sz="2000" b="1" dirty="0"/>
            </a:br>
            <a:r>
              <a:rPr lang="en-US" altLang="ja-JP" sz="2000" b="1" dirty="0"/>
              <a:t>FE codes.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1F4DE1-1F6D-488C-BB06-5673A9CA88A3}"/>
              </a:ext>
            </a:extLst>
          </p:cNvPr>
          <p:cNvSpPr txBox="1"/>
          <p:nvPr/>
        </p:nvSpPr>
        <p:spPr>
          <a:xfrm>
            <a:off x="107504" y="3104964"/>
            <a:ext cx="25779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sub-element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3A7299-F871-4B7F-9E5B-487C5CD44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0035"/>
            <a:ext cx="3593659" cy="44312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D16DDE-2FD3-40C2-BDE3-C7D3BFBD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2836"/>
            <a:ext cx="3590551" cy="22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Flowchar</a:t>
            </a:r>
            <a:r>
              <a:rPr lang="en-US" altLang="ja-JP" sz="3200" dirty="0"/>
              <a:t>t of </a:t>
            </a:r>
            <a:r>
              <a:rPr lang="en-US" altLang="ja-JP" sz="3200" dirty="0">
                <a:solidFill>
                  <a:srgbClr val="FF0000"/>
                </a:solidFill>
              </a:rPr>
              <a:t>New SelectiveCS-FEM-T10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cxnSp>
        <p:nvCxnSpPr>
          <p:cNvPr id="14" name="直線矢印コネクタ 13"/>
          <p:cNvCxnSpPr>
            <a:cxnSpLocks/>
          </p:cNvCxnSpPr>
          <p:nvPr/>
        </p:nvCxnSpPr>
        <p:spPr>
          <a:xfrm flipV="1">
            <a:off x="2375001" y="2541134"/>
            <a:ext cx="1313331" cy="51549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428599" y="4237654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148040">
            <a:off x="2297013" y="246836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ES-FEM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cxnSpLocks/>
            <a:endCxn id="33" idx="1"/>
          </p:cNvCxnSpPr>
          <p:nvPr/>
        </p:nvCxnSpPr>
        <p:spPr>
          <a:xfrm>
            <a:off x="6040223" y="3542635"/>
            <a:ext cx="872037" cy="375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2604784">
            <a:off x="5024461" y="3015672"/>
            <a:ext cx="1341499" cy="143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 rot="18527502">
            <a:off x="5011973" y="4002389"/>
            <a:ext cx="1372099" cy="1541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40223" y="31311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SRI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90DD00-9FDC-4638-9985-C77104806D33}"/>
              </a:ext>
            </a:extLst>
          </p:cNvPr>
          <p:cNvSpPr txBox="1"/>
          <p:nvPr/>
        </p:nvSpPr>
        <p:spPr>
          <a:xfrm>
            <a:off x="183068" y="4570236"/>
            <a:ext cx="2436885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Subdivision into</a:t>
            </a:r>
            <a:br>
              <a:rPr kumimoji="1" lang="en-US" altLang="ja-JP" sz="2000" dirty="0"/>
            </a:br>
            <a:r>
              <a:rPr kumimoji="1" lang="en-US" altLang="ja-JP" sz="2000" dirty="0"/>
              <a:t>sub-elements with</a:t>
            </a:r>
            <a:br>
              <a:rPr kumimoji="1" lang="en-US" altLang="ja-JP" sz="2000" dirty="0"/>
            </a:br>
            <a:r>
              <a:rPr kumimoji="1" lang="en-US" altLang="ja-JP" sz="2000" dirty="0"/>
              <a:t>a dummy node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497744-C2CF-4BA6-8D90-19F2FD1218F3}"/>
              </a:ext>
            </a:extLst>
          </p:cNvPr>
          <p:cNvSpPr txBox="1"/>
          <p:nvPr/>
        </p:nvSpPr>
        <p:spPr>
          <a:xfrm>
            <a:off x="1727684" y="5873206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56A49B3-7B94-4A1B-B34C-8FB62AD0F8EC}"/>
              </a:ext>
            </a:extLst>
          </p:cNvPr>
          <p:cNvSpPr txBox="1"/>
          <p:nvPr/>
        </p:nvSpPr>
        <p:spPr>
          <a:xfrm>
            <a:off x="2271174" y="1159833"/>
            <a:ext cx="4150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Dev. strain smoothing at edges 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/>
              <p:nvPr/>
            </p:nvSpPr>
            <p:spPr>
              <a:xfrm>
                <a:off x="6912260" y="3327258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2893CAB-3ECC-4DCE-94CB-619CAC625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60" y="3327258"/>
                <a:ext cx="2074863" cy="438262"/>
              </a:xfrm>
              <a:prstGeom prst="rect">
                <a:avLst/>
              </a:prstGeom>
              <a:blipFill>
                <a:blip r:embed="rId2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6A9A33-07E0-49D7-BBEC-C650EE5C590B}"/>
              </a:ext>
            </a:extLst>
          </p:cNvPr>
          <p:cNvSpPr txBox="1"/>
          <p:nvPr/>
        </p:nvSpPr>
        <p:spPr>
          <a:xfrm rot="1570784">
            <a:off x="2592130" y="3883354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45E9C118-6991-480E-907B-41E0472A6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2485720"/>
            <a:ext cx="2273641" cy="193072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4CD7D87-CE38-4C2B-812D-A4A46B5CC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92" y="1573426"/>
            <a:ext cx="2279876" cy="1936959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4901EBC-F4CB-46BA-8DDB-717FB9DD6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10" y="3851983"/>
            <a:ext cx="2279876" cy="193695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31117A-D476-4FEE-B483-0163092E8A2A}"/>
              </a:ext>
            </a:extLst>
          </p:cNvPr>
          <p:cNvSpPr txBox="1"/>
          <p:nvPr/>
        </p:nvSpPr>
        <p:spPr>
          <a:xfrm>
            <a:off x="6960932" y="4558073"/>
            <a:ext cx="217723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case of 3D,</a:t>
            </a:r>
            <a:br>
              <a:rPr kumimoji="1" lang="en-US" altLang="ja-JP" dirty="0"/>
            </a:br>
            <a:r>
              <a:rPr kumimoji="1" lang="en-US" altLang="ja-JP" dirty="0"/>
              <a:t>there are varieties</a:t>
            </a:r>
            <a:br>
              <a:rPr kumimoji="1" lang="en-US" altLang="ja-JP" dirty="0"/>
            </a:br>
            <a:r>
              <a:rPr kumimoji="1" lang="en-US" altLang="ja-JP" dirty="0"/>
              <a:t>in mesh subdivision.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2CC112-CB25-460C-B218-4A4923B2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 Subdivision Types in 3D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D897B5-801A-474F-A82B-B29BAA123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Conventional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subdivision (30% shrunk mesh)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F5EA6E-441F-44E4-90E4-B9693E14B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conventional">
            <a:hlinkClick r:id="" action="ppaction://media"/>
            <a:extLst>
              <a:ext uri="{FF2B5EF4-FFF2-40B4-BE49-F238E27FC236}">
                <a16:creationId xmlns:a16="http://schemas.microsoft.com/office/drawing/2014/main" id="{73BB70B5-6E0D-47E6-9386-80B7C7B11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47" r="12749"/>
          <a:stretch/>
        </p:blipFill>
        <p:spPr>
          <a:xfrm>
            <a:off x="1439652" y="1068127"/>
            <a:ext cx="6300700" cy="52411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DD9B67-F9B9-4709-AA2B-3A4FE2C3E511}"/>
              </a:ext>
            </a:extLst>
          </p:cNvPr>
          <p:cNvSpPr txBox="1"/>
          <p:nvPr/>
        </p:nvSpPr>
        <p:spPr>
          <a:xfrm>
            <a:off x="48136" y="1100819"/>
            <a:ext cx="2052412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Each frame edge</a:t>
            </a:r>
            <a:br>
              <a:rPr lang="en-US" altLang="ja-JP" sz="2000" dirty="0"/>
            </a:br>
            <a:r>
              <a:rPr lang="en-US" altLang="ja-JP" sz="2000" dirty="0"/>
              <a:t>is owned by only</a:t>
            </a:r>
            <a:br>
              <a:rPr lang="en-US" altLang="ja-JP" sz="2000" dirty="0"/>
            </a:br>
            <a:r>
              <a:rPr lang="en-US" altLang="ja-JP" sz="2000" dirty="0"/>
              <a:t>one sub-element.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EBB750-F59C-4DAB-8F30-746C87F5124C}"/>
              </a:ext>
            </a:extLst>
          </p:cNvPr>
          <p:cNvSpPr txBox="1"/>
          <p:nvPr/>
        </p:nvSpPr>
        <p:spPr>
          <a:xfrm>
            <a:off x="53421" y="4725144"/>
            <a:ext cx="1566702" cy="1611586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Strain on</a:t>
            </a:r>
            <a:br>
              <a:rPr lang="en-US" altLang="ja-JP" sz="2000" dirty="0"/>
            </a:br>
            <a:r>
              <a:rPr lang="en-US" altLang="ja-JP" sz="2000" dirty="0"/>
              <a:t>frame edges </a:t>
            </a:r>
            <a:br>
              <a:rPr lang="en-US" altLang="ja-JP" sz="2000" dirty="0"/>
            </a:br>
            <a:r>
              <a:rPr lang="en-US" altLang="ja-JP" sz="2000" dirty="0"/>
              <a:t>are NOT</a:t>
            </a:r>
            <a:br>
              <a:rPr lang="en-US" altLang="ja-JP" sz="2000" dirty="0"/>
            </a:br>
            <a:r>
              <a:rPr lang="en-US" altLang="ja-JP" sz="2000" dirty="0"/>
              <a:t>smoothed</a:t>
            </a:r>
            <a:br>
              <a:rPr lang="en-US" altLang="ja-JP" sz="2000" dirty="0"/>
            </a:br>
            <a:r>
              <a:rPr lang="en-US" altLang="ja-JP" sz="2000" dirty="0"/>
              <a:t>by ES-FEM.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D4A411-DFA8-455E-903D-FD8FD73C2DE7}"/>
              </a:ext>
            </a:extLst>
          </p:cNvPr>
          <p:cNvSpPr txBox="1"/>
          <p:nvPr/>
        </p:nvSpPr>
        <p:spPr>
          <a:xfrm>
            <a:off x="7164909" y="1100819"/>
            <a:ext cx="1967454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</a:t>
            </a:r>
            <a:br>
              <a:rPr lang="en-US" altLang="ja-JP" sz="2000" dirty="0"/>
            </a:br>
            <a:r>
              <a:rPr lang="en-US" altLang="ja-JP" sz="2000" dirty="0"/>
              <a:t>12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392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Mesh Subdivision Types in 3D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Radial-type subdivision (30% shrunk mesh)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76D5511-7242-47F7-B126-F88661AF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B33F95-B19B-44EB-B5AF-0C2D41A98129}"/>
              </a:ext>
            </a:extLst>
          </p:cNvPr>
          <p:cNvSpPr txBox="1"/>
          <p:nvPr/>
        </p:nvSpPr>
        <p:spPr>
          <a:xfrm>
            <a:off x="48136" y="1100819"/>
            <a:ext cx="2151798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Each frame edge</a:t>
            </a:r>
            <a:br>
              <a:rPr lang="en-US" altLang="ja-JP" sz="2000" dirty="0"/>
            </a:br>
            <a:r>
              <a:rPr lang="en-US" altLang="ja-JP" sz="2000" dirty="0"/>
              <a:t>is owned by</a:t>
            </a:r>
            <a:br>
              <a:rPr lang="en-US" altLang="ja-JP" sz="2000" dirty="0"/>
            </a:br>
            <a:r>
              <a:rPr lang="en-US" altLang="ja-JP" sz="2000" dirty="0"/>
              <a:t>two sub-elements.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53421" y="5041515"/>
            <a:ext cx="1653264" cy="1303809"/>
          </a:xfrm>
          <a:prstGeom prst="rect">
            <a:avLst/>
          </a:prstGeom>
          <a:solidFill>
            <a:srgbClr val="4DFFC4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Strain on</a:t>
            </a:r>
            <a:br>
              <a:rPr lang="en-US" altLang="ja-JP" sz="2000" dirty="0"/>
            </a:br>
            <a:r>
              <a:rPr lang="en-US" altLang="ja-JP" sz="2000" dirty="0"/>
              <a:t>all edges </a:t>
            </a:r>
            <a:br>
              <a:rPr lang="en-US" altLang="ja-JP" sz="2000" dirty="0"/>
            </a:br>
            <a:r>
              <a:rPr lang="en-US" altLang="ja-JP" sz="2000" dirty="0"/>
              <a:t>are smoothed</a:t>
            </a:r>
            <a:br>
              <a:rPr lang="en-US" altLang="ja-JP" sz="2000" dirty="0"/>
            </a:br>
            <a:r>
              <a:rPr lang="en-US" altLang="ja-JP" sz="2000" dirty="0"/>
              <a:t>by ES-FEM.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7164909" y="1100819"/>
            <a:ext cx="1967454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</a:t>
            </a:r>
            <a:br>
              <a:rPr lang="en-US" altLang="ja-JP" sz="2000" dirty="0"/>
            </a:br>
            <a:r>
              <a:rPr lang="en-US" altLang="ja-JP" sz="2000" dirty="0"/>
              <a:t>16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291498-F666-42E6-B550-11EF17E2C64F}"/>
              </a:ext>
            </a:extLst>
          </p:cNvPr>
          <p:cNvSpPr txBox="1"/>
          <p:nvPr/>
        </p:nvSpPr>
        <p:spPr>
          <a:xfrm>
            <a:off x="7076464" y="5360887"/>
            <a:ext cx="2066839" cy="996033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Sub-elements</a:t>
            </a:r>
            <a:br>
              <a:rPr lang="en-US" altLang="ja-JP" sz="2000" dirty="0"/>
            </a:br>
            <a:r>
              <a:rPr lang="en-US" altLang="ja-JP" sz="2000" dirty="0"/>
              <a:t>have a little </a:t>
            </a:r>
            <a:br>
              <a:rPr lang="en-US" altLang="ja-JP" sz="2000" dirty="0"/>
            </a:br>
            <a:r>
              <a:rPr lang="en-US" altLang="ja-JP" sz="2000" dirty="0"/>
              <a:t>larger skewness.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089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F1D83-ACC2-4484-9986-B77AE198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Mesh Subdivision Types in 3D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CC4C08-4B87-4F48-BE59-3718B3297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extension: Radial-type for </a:t>
            </a:r>
            <a:r>
              <a:rPr lang="en-US" altLang="ja-JP" b="1" i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polyhedral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E383B8-04EA-4648-B948-DDE35819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dodecahedron">
            <a:hlinkClick r:id="" action="ppaction://media"/>
            <a:extLst>
              <a:ext uri="{FF2B5EF4-FFF2-40B4-BE49-F238E27FC236}">
                <a16:creationId xmlns:a16="http://schemas.microsoft.com/office/drawing/2014/main" id="{044A3E93-2EEF-4C64-9BA8-454865CF5B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182" r="16669"/>
          <a:stretch/>
        </p:blipFill>
        <p:spPr>
          <a:xfrm>
            <a:off x="1869289" y="1060510"/>
            <a:ext cx="5655039" cy="53208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426914-C269-48A6-B06B-CB9427BD7E74}"/>
              </a:ext>
            </a:extLst>
          </p:cNvPr>
          <p:cNvSpPr txBox="1"/>
          <p:nvPr/>
        </p:nvSpPr>
        <p:spPr>
          <a:xfrm>
            <a:off x="35496" y="5057889"/>
            <a:ext cx="2321717" cy="132343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It should be useful</a:t>
            </a:r>
            <a:br>
              <a:rPr lang="en-US" altLang="ja-JP" sz="2000" dirty="0"/>
            </a:br>
            <a:r>
              <a:rPr lang="en-US" altLang="ja-JP" sz="2000" dirty="0"/>
              <a:t>for mixture meshing</a:t>
            </a:r>
            <a:br>
              <a:rPr lang="en-US" altLang="ja-JP" sz="2000" dirty="0"/>
            </a:br>
            <a:r>
              <a:rPr lang="en-US" altLang="ja-JP" sz="2000" dirty="0"/>
              <a:t>such as ANSYS </a:t>
            </a:r>
            <a:br>
              <a:rPr lang="en-US" altLang="ja-JP" sz="2000" dirty="0"/>
            </a:br>
            <a:r>
              <a:rPr lang="en-US" altLang="ja-JP" sz="2000" dirty="0"/>
              <a:t>Mosaic Meshing.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0C6601-FE1E-4859-AFC6-D631133C74DE}"/>
              </a:ext>
            </a:extLst>
          </p:cNvPr>
          <p:cNvSpPr txBox="1"/>
          <p:nvPr/>
        </p:nvSpPr>
        <p:spPr>
          <a:xfrm>
            <a:off x="48136" y="1100819"/>
            <a:ext cx="2151798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Each frame edge</a:t>
            </a:r>
            <a:br>
              <a:rPr lang="en-US" altLang="ja-JP" sz="2000" dirty="0"/>
            </a:br>
            <a:r>
              <a:rPr lang="en-US" altLang="ja-JP" sz="2000" dirty="0"/>
              <a:t>is owned by</a:t>
            </a:r>
            <a:br>
              <a:rPr lang="en-US" altLang="ja-JP" sz="2000" dirty="0"/>
            </a:br>
            <a:r>
              <a:rPr lang="en-US" altLang="ja-JP" sz="2000" dirty="0"/>
              <a:t>two sub-elements.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52AB3F-1D00-4AB4-8163-17E29A9CE30A}"/>
              </a:ext>
            </a:extLst>
          </p:cNvPr>
          <p:cNvSpPr txBox="1"/>
          <p:nvPr/>
        </p:nvSpPr>
        <p:spPr>
          <a:xfrm>
            <a:off x="7164908" y="1100819"/>
            <a:ext cx="1967454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</a:t>
            </a:r>
            <a:br>
              <a:rPr lang="en-US" altLang="ja-JP" sz="2000" dirty="0"/>
            </a:br>
            <a:r>
              <a:rPr lang="en-US" altLang="ja-JP" sz="2000" dirty="0"/>
              <a:t>60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049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b="1" i="1" dirty="0">
                <a:solidFill>
                  <a:srgbClr val="0000CC"/>
                </a:solidFill>
              </a:rPr>
              <a:t>Smoothed</a:t>
            </a:r>
            <a:r>
              <a:rPr lang="en-US" altLang="ja-JP" sz="2800" dirty="0"/>
              <a:t> finite element method (</a:t>
            </a:r>
            <a:r>
              <a:rPr lang="en-US" altLang="ja-JP" sz="2800" b="1" dirty="0">
                <a:solidFill>
                  <a:srgbClr val="0000CC"/>
                </a:solidFill>
              </a:rPr>
              <a:t>S-FEM</a:t>
            </a:r>
            <a:r>
              <a:rPr lang="en-US" altLang="ja-JP" sz="2800" dirty="0"/>
              <a:t>) is a relatively new FE formulation proposed by Prof. </a:t>
            </a:r>
            <a:br>
              <a:rPr lang="en-US" altLang="ja-JP" sz="2800" dirty="0"/>
            </a:br>
            <a:r>
              <a:rPr lang="en-US" altLang="ja-JP" sz="2800" dirty="0"/>
              <a:t>G. R. Liu in 2006.</a:t>
            </a:r>
          </a:p>
          <a:p>
            <a:pPr algn="just"/>
            <a:r>
              <a:rPr lang="en-US" altLang="ja-JP" sz="2800" dirty="0"/>
              <a:t>S-FEM is one of the </a:t>
            </a:r>
            <a:r>
              <a:rPr lang="en-US" altLang="ja-JP" sz="2800" b="1" dirty="0">
                <a:solidFill>
                  <a:srgbClr val="0000CC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pPr algn="just"/>
            <a:r>
              <a:rPr lang="en-US" altLang="ja-JP" sz="2800" dirty="0"/>
              <a:t>There are several types of classical S-FEMs depending on the </a:t>
            </a:r>
            <a:r>
              <a:rPr lang="en-US" altLang="ja-JP" sz="2800" b="1" dirty="0">
                <a:solidFill>
                  <a:srgbClr val="0000CC"/>
                </a:solidFill>
              </a:rPr>
              <a:t>domains of strain smoothing</a:t>
            </a:r>
            <a:r>
              <a:rPr lang="en-US" altLang="ja-JP" sz="2800" dirty="0"/>
              <a:t>.</a:t>
            </a: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in a 2D triangular mesh: 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6560005" y="4493914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49556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49556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89989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71703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72234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B68C4CE-BAB8-434C-9793-FEA97AA2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Demonstration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New 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14915A-5259-40FD-926A-70609F414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7008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Bending of </a:t>
            </a:r>
            <a:r>
              <a:rPr kumimoji="1" lang="en-US" altLang="ja-JP" sz="3200" dirty="0" err="1"/>
              <a:t>Hyperelastic</a:t>
            </a:r>
            <a:r>
              <a:rPr kumimoji="1" lang="en-US" altLang="ja-JP" sz="3200" dirty="0"/>
              <a:t> Cantilever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</a:t>
                </a:r>
                <a:r>
                  <a:rPr lang="en-US" altLang="ja-JP" sz="2800" dirty="0" err="1"/>
                  <a:t>hyperelastic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/>
                  <a:t>material</a:t>
                </a:r>
              </a:p>
              <a:p>
                <a:r>
                  <a:rPr lang="en-US" altLang="ja-JP" sz="2800" dirty="0"/>
                  <a:t>Initial 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en-US" altLang="ja-JP" sz="2800" dirty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/>
                  <a:t>Compared to </a:t>
                </a:r>
                <a:r>
                  <a:rPr kumimoji="1" lang="en-US" altLang="ja-JP" sz="2800" dirty="0">
                    <a:solidFill>
                      <a:srgbClr val="FF9900"/>
                    </a:solidFill>
                  </a:rPr>
                  <a:t>ABAQUS C3D10MH</a:t>
                </a:r>
                <a:r>
                  <a:rPr kumimoji="1" lang="en-US" altLang="ja-JP" sz="2800" dirty="0"/>
                  <a:t> (modified hybrid T10 element) with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124744"/>
            <a:ext cx="6919694" cy="212423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696236" y="260090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Dead Load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2450BF-F1CF-4D33-AEBF-AB9A5D60E440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69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Bending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Cantilever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pressure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3960F1-4939-4833-A139-7762AE1B8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6732"/>
            <a:ext cx="3897630" cy="4480560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534329" y="5497292"/>
            <a:ext cx="8064229" cy="888358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pressure distributions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>
                <a:solidFill>
                  <a:schemeClr val="tx1"/>
                </a:solidFill>
              </a:rPr>
              <a:t>with no checkerboarding. (No locking of course.)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2627784" y="1244599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E3B8935-1966-405A-950A-8E0276999FA7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C7862AD-2E80-47CE-B9F0-5FEA7F0F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34" y="1032796"/>
            <a:ext cx="2916452" cy="44644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76DEC4-D660-4E1B-A90F-A44B9A120A73}"/>
              </a:ext>
            </a:extLst>
          </p:cNvPr>
          <p:cNvSpPr txBox="1"/>
          <p:nvPr/>
        </p:nvSpPr>
        <p:spPr>
          <a:xfrm>
            <a:off x="6072654" y="1244599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41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237A-F53E-41BC-828D-82DF71B7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Bending of </a:t>
            </a:r>
            <a:r>
              <a:rPr lang="en-US" altLang="ja-JP" sz="3200" dirty="0" err="1"/>
              <a:t>Hyperelastic</a:t>
            </a:r>
            <a:r>
              <a:rPr lang="en-US" altLang="ja-JP" sz="3200" dirty="0"/>
              <a:t> Cantilever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A38E30-E188-4E2E-81D3-B8A905A4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Mises stress dist. at the final state</a:t>
            </a:r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F1C74-2216-4AB2-8BFF-59504E1F3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189A3-90EA-4BF8-9FDC-DC1CA022A128}"/>
              </a:ext>
            </a:extLst>
          </p:cNvPr>
          <p:cNvSpPr txBox="1"/>
          <p:nvPr/>
        </p:nvSpPr>
        <p:spPr>
          <a:xfrm>
            <a:off x="1515394" y="3681028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126C45-37A4-4631-9000-22AE71B52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8" y="1040596"/>
            <a:ext cx="4236904" cy="4595584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48B11A5-DF8C-4834-9894-C879D6A96782}"/>
              </a:ext>
            </a:extLst>
          </p:cNvPr>
          <p:cNvSpPr/>
          <p:nvPr/>
        </p:nvSpPr>
        <p:spPr>
          <a:xfrm>
            <a:off x="984046" y="5625244"/>
            <a:ext cx="7164796" cy="624950"/>
          </a:xfrm>
          <a:prstGeom prst="roundRect">
            <a:avLst>
              <a:gd name="adj" fmla="val 2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Almost the same </a:t>
            </a:r>
            <a:r>
              <a:rPr lang="en-US" altLang="ja-JP" sz="2800" dirty="0">
                <a:solidFill>
                  <a:schemeClr val="tx1"/>
                </a:solidFill>
              </a:rPr>
              <a:t>Mises stress</a:t>
            </a:r>
            <a:r>
              <a:rPr kumimoji="1" lang="en-US" altLang="ja-JP" sz="2800" dirty="0">
                <a:solidFill>
                  <a:schemeClr val="tx1"/>
                </a:solidFill>
              </a:rPr>
              <a:t> distributions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A405F5-E7EE-4543-A783-FAF1AA17B3B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3D24BA-C681-45C5-9F36-703FDAF6D75D}"/>
              </a:ext>
            </a:extLst>
          </p:cNvPr>
          <p:cNvSpPr txBox="1"/>
          <p:nvPr/>
        </p:nvSpPr>
        <p:spPr>
          <a:xfrm>
            <a:off x="2627784" y="1244599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9900"/>
                </a:solidFill>
              </a:rPr>
              <a:t>ABAQUS</a:t>
            </a:r>
            <a:br>
              <a:rPr kumimoji="1" lang="en-US" altLang="ja-JP" sz="2000" dirty="0">
                <a:solidFill>
                  <a:srgbClr val="FF9900"/>
                </a:solidFill>
              </a:rPr>
            </a:b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1909E5C-C727-4890-8DD1-5975E493E146}"/>
              </a:ext>
            </a:extLst>
          </p:cNvPr>
          <p:cNvSpPr txBox="1"/>
          <p:nvPr/>
        </p:nvSpPr>
        <p:spPr>
          <a:xfrm>
            <a:off x="6072654" y="1244599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0FAD6C-5419-426C-9D5A-89A868E6A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40596"/>
            <a:ext cx="3000396" cy="45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4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/>
              </a:p>
              <a:p>
                <a:r>
                  <a:rPr lang="en-US" altLang="ja-JP" sz="2800" dirty="0"/>
                  <a:t>Enforce </a:t>
                </a:r>
                <a:r>
                  <a:rPr lang="en-US" altLang="ja-JP" sz="2800" dirty="0">
                    <a:solidFill>
                      <a:srgbClr val="FF0000"/>
                    </a:solidFill>
                  </a:rPr>
                  <a:t>axial displacement </a:t>
                </a:r>
                <a:r>
                  <a:rPr lang="en-US" altLang="ja-JP" sz="2800" dirty="0"/>
                  <a:t>on the top face.</a:t>
                </a:r>
              </a:p>
              <a:p>
                <a:r>
                  <a:rPr lang="en-US" altLang="ja-JP" sz="2800" dirty="0"/>
                  <a:t>Neo-</a:t>
                </a:r>
                <a:r>
                  <a:rPr lang="en-US" altLang="ja-JP" sz="2800" dirty="0" err="1"/>
                  <a:t>Hookean</a:t>
                </a:r>
                <a:r>
                  <a:rPr lang="en-US" altLang="ja-JP" sz="28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r>
                  <a:rPr lang="ja-JP" altLang="en-US" sz="2800" dirty="0"/>
                  <a:t>．</a:t>
                </a:r>
                <a:endParaRPr lang="en-US" altLang="ja-JP" sz="2800" dirty="0"/>
              </a:p>
              <a:p>
                <a:r>
                  <a:rPr lang="en-US" altLang="ja-JP" sz="2800" dirty="0"/>
                  <a:t>Compare results with ABAQUS T10 hybrid elements </a:t>
                </a:r>
                <a:r>
                  <a:rPr lang="en-US" altLang="ja-JP" sz="2400" dirty="0"/>
                  <a:t>(C3D10H, C3D10MH, C3D10HS) </a:t>
                </a:r>
                <a:r>
                  <a:rPr lang="en-US" altLang="ja-JP" sz="2800" dirty="0"/>
                  <a:t>using the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310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F88664-E4A7-477C-8C20-08405CCDCDB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661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878" y="2960948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24%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732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9389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Unnaturally</a:t>
            </a:r>
            <a:br>
              <a:rPr lang="en-US" altLang="ja-JP" sz="2000" dirty="0"/>
            </a:br>
            <a:r>
              <a:rPr lang="en-US" altLang="ja-JP" sz="2000" dirty="0"/>
              <a:t>oscillating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  <a:br>
              <a:rPr lang="en-US" altLang="ja-JP" sz="2000" dirty="0"/>
            </a:br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317FBA8-AE00-4227-8AD2-E71A715113E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01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Selective</a:t>
            </a:r>
            <a:b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934" y="3002923"/>
            <a:ext cx="1750800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 </a:t>
            </a:r>
            <a:r>
              <a:rPr lang="en-US" altLang="ja-JP" sz="2000" b="1" u="sng" dirty="0"/>
              <a:t>47%</a:t>
            </a:r>
            <a:br>
              <a:rPr lang="en-US" altLang="ja-JP" sz="2000" dirty="0"/>
            </a:br>
            <a:r>
              <a:rPr lang="en-US" altLang="ja-JP" sz="2000" dirty="0"/>
              <a:t>compression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63143" y="657224"/>
            <a:ext cx="1793302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Smooth</a:t>
            </a:r>
            <a:br>
              <a:rPr lang="en-US" altLang="ja-JP" sz="2000" dirty="0"/>
            </a:br>
            <a:r>
              <a:rPr lang="en-US" altLang="ja-JP" sz="2000" dirty="0"/>
              <a:t>distributions</a:t>
            </a:r>
          </a:p>
          <a:p>
            <a:pPr algn="ctr"/>
            <a:r>
              <a:rPr lang="en-US" altLang="ja-JP" sz="2000" dirty="0"/>
              <a:t>are obtained</a:t>
            </a:r>
            <a:br>
              <a:rPr lang="en-US" altLang="ja-JP" sz="2000" dirty="0"/>
            </a:br>
            <a:r>
              <a:rPr lang="en-US" altLang="ja-JP" sz="2000" dirty="0"/>
              <a:t>except around</a:t>
            </a:r>
            <a:br>
              <a:rPr lang="en-US" altLang="ja-JP" sz="2000" dirty="0"/>
            </a:br>
            <a:r>
              <a:rPr lang="en-US" altLang="ja-JP" sz="2000" dirty="0"/>
              <a:t>the rim.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F3BB38-9D82-400F-8B5E-DB22CE5B99AB}"/>
              </a:ext>
            </a:extLst>
          </p:cNvPr>
          <p:cNvSpPr txBox="1"/>
          <p:nvPr/>
        </p:nvSpPr>
        <p:spPr>
          <a:xfrm>
            <a:off x="73459" y="4084720"/>
            <a:ext cx="1721946" cy="224676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long-lasting</a:t>
            </a:r>
            <a:br>
              <a:rPr lang="en-US" altLang="ja-JP" sz="2000" b="1" dirty="0"/>
            </a:br>
            <a:r>
              <a:rPr lang="en-US" altLang="ja-JP" sz="2000" b="1" dirty="0"/>
              <a:t>(robust)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989D84-1AD8-4014-97AA-BC2A49F4B4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5" name="cylinder2-mises">
            <a:hlinkClick r:id="" action="ppaction://media"/>
            <a:extLst>
              <a:ext uri="{FF2B5EF4-FFF2-40B4-BE49-F238E27FC236}">
                <a16:creationId xmlns:a16="http://schemas.microsoft.com/office/drawing/2014/main" id="{20F6B8BF-CF82-4D68-9276-4369CEF5B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0" r="29700"/>
          <a:stretch>
            <a:fillRect/>
          </a:stretch>
        </p:blipFill>
        <p:spPr>
          <a:xfrm>
            <a:off x="2123728" y="657224"/>
            <a:ext cx="5093683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4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1FF2A42-A6BC-4E24-8FDE-9B62F4EA1681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9E4A6CD-D516-4285-BC6E-9D44C454C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635" r="47476" b="5127"/>
          <a:stretch/>
        </p:blipFill>
        <p:spPr>
          <a:xfrm>
            <a:off x="536" y="1244599"/>
            <a:ext cx="2320772" cy="29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3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New Selective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297207" y="5228802"/>
            <a:ext cx="65357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All results are similar to each other</a:t>
            </a:r>
            <a:br>
              <a:rPr kumimoji="1" lang="en-US" altLang="ja-JP" sz="2400" dirty="0"/>
            </a:br>
            <a:r>
              <a:rPr kumimoji="1" lang="en-US" altLang="ja-JP" sz="2400" dirty="0"/>
              <a:t>except around the rim having stress singularity.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13299B-6423-4220-A518-3DEDA7B77A98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D288BB-89E8-432A-B31F-8D6F0B279B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 r="47515" b="4851"/>
          <a:stretch/>
        </p:blipFill>
        <p:spPr>
          <a:xfrm>
            <a:off x="48477" y="1320205"/>
            <a:ext cx="2255271" cy="29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67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Barreling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Cylinder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nodal reaction force </a:t>
            </a:r>
            <a:r>
              <a:rPr kumimoji="1"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 comp.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691" y="4288912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New Selective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CS-FEM-T10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ABAQUS</a:t>
            </a:r>
            <a:br>
              <a:rPr lang="en-US" altLang="ja-JP" sz="2000" dirty="0"/>
            </a:br>
            <a:r>
              <a:rPr lang="en-US" altLang="ja-JP" sz="2000" dirty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18742" y="5228802"/>
            <a:ext cx="48926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ABAQUS C3D10H and C3D10HS </a:t>
            </a:r>
            <a:br>
              <a:rPr kumimoji="1" lang="en-US" altLang="ja-JP" sz="2400" dirty="0"/>
            </a:br>
            <a:r>
              <a:rPr kumimoji="1" lang="en-US" altLang="ja-JP" sz="2400" dirty="0"/>
              <a:t>suffer from nodal force oscillation.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08820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1DBDAA-F9A4-42BE-BC31-813D69F6CCCC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126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major pros of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2C8EF1-71B3-4735-86B2-DB8AED48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dirty="0"/>
              <a:t>Even when we use </a:t>
            </a:r>
            <a:r>
              <a:rPr lang="en-US" altLang="ja-JP" dirty="0"/>
              <a:t>4-node tetrahedral mesh:</a:t>
            </a:r>
          </a:p>
          <a:p>
            <a:pPr marL="0" indent="0" algn="ctr">
              <a:buNone/>
            </a:pPr>
            <a:endParaRPr kumimoji="1" lang="en-US" altLang="ja-JP" sz="12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FF0000"/>
                </a:solidFill>
              </a:rPr>
              <a:t>Super-linear mesh convergence rate.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kumimoji="1" lang="en-US" altLang="ja-JP" dirty="0"/>
              <a:t>(Almost same rate as the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-order element.)</a:t>
            </a:r>
            <a:endParaRPr lang="en-US" altLang="ja-JP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008000"/>
                </a:solidFill>
              </a:rPr>
              <a:t>Shear locking free with ES-FEM.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dirty="0"/>
              <a:t>(Excellent with tetrahedral mesh.)</a:t>
            </a:r>
            <a:endParaRPr kumimoji="1" lang="en-US" altLang="ja-JP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00CC"/>
                </a:solidFill>
              </a:rPr>
              <a:t>Little accuracy loss in skewed meshes.</a:t>
            </a:r>
            <a:br>
              <a:rPr kumimoji="1" lang="en-US" altLang="ja-JP" b="1" dirty="0">
                <a:solidFill>
                  <a:srgbClr val="0000CC"/>
                </a:solidFill>
              </a:rPr>
            </a:br>
            <a:r>
              <a:rPr kumimoji="1" lang="en-US" altLang="ja-JP" dirty="0"/>
              <a:t>(No problem with complex geometry.)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B3369-EE14-4D0B-8774-94113AF18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F68CDC-5959-4CD5-8DA0-9F774AB24A57}"/>
              </a:ext>
            </a:extLst>
          </p:cNvPr>
          <p:cNvSpPr txBox="1"/>
          <p:nvPr/>
        </p:nvSpPr>
        <p:spPr>
          <a:xfrm>
            <a:off x="1054104" y="4509120"/>
            <a:ext cx="702468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S-FEM is a powerful method</a:t>
            </a:r>
            <a:br>
              <a:rPr kumimoji="1" lang="en-US" altLang="ja-JP" sz="2800" dirty="0"/>
            </a:br>
            <a:r>
              <a:rPr kumimoji="1" lang="en-US" altLang="ja-JP" sz="2800" dirty="0"/>
              <a:t>suitable for practical industrial applications.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5164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b="0" dirty="0"/>
              </a:p>
              <a:p>
                <a:r>
                  <a:rPr lang="en-US" altLang="ja-JP" sz="2800" b="0" dirty="0" err="1"/>
                  <a:t>Arruda</a:t>
                </a:r>
                <a:r>
                  <a:rPr lang="en-US" altLang="ja-JP" sz="2800" b="0" dirty="0"/>
                  <a:t>-Boyce </a:t>
                </a:r>
                <a:r>
                  <a:rPr lang="en-US" altLang="ja-JP" sz="2800" dirty="0" err="1"/>
                  <a:t>h</a:t>
                </a:r>
                <a:r>
                  <a:rPr lang="en-US" altLang="ja-JP" sz="2800" b="0" dirty="0" err="1"/>
                  <a:t>yperelastic</a:t>
                </a:r>
                <a:r>
                  <a:rPr lang="en-US" altLang="ja-JP" sz="2800" b="0" dirty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/>
                  <a:t>aterial </a:t>
                </a:r>
                <a:r>
                  <a:rPr lang="en-US" altLang="ja-JP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0.499</m:t>
                    </m:r>
                  </m:oMath>
                </a14:m>
                <a:r>
                  <a:rPr lang="en-US" altLang="ja-JP" sz="2800" dirty="0"/>
                  <a:t>).</a:t>
                </a:r>
              </a:p>
              <a:p>
                <a:r>
                  <a:rPr lang="en-US" altLang="ja-JP" sz="2800" dirty="0"/>
                  <a:t>Applying pressure on ¼ of the top face.</a:t>
                </a:r>
              </a:p>
              <a:p>
                <a:r>
                  <a:rPr lang="en-US" altLang="ja-JP" sz="2800" dirty="0"/>
                  <a:t>Compared to </a:t>
                </a:r>
                <a:r>
                  <a:rPr lang="en-US" altLang="ja-JP" sz="2800" dirty="0">
                    <a:solidFill>
                      <a:srgbClr val="FF9900"/>
                    </a:solidFill>
                  </a:rPr>
                  <a:t>ABAQUS C3D10MH </a:t>
                </a:r>
                <a:r>
                  <a:rPr lang="en-US" altLang="ja-JP" sz="2800" dirty="0"/>
                  <a:t>with the same unstructured T10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4423FD-BB82-4A95-9D70-54AE000A8188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9643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7" name="block-10mh-p">
            <a:hlinkClick r:id="" action="ppaction://media"/>
            <a:extLst>
              <a:ext uri="{FF2B5EF4-FFF2-40B4-BE49-F238E27FC236}">
                <a16:creationId xmlns:a16="http://schemas.microsoft.com/office/drawing/2014/main" id="{6878317D-A500-4A38-B00A-DB0E00A44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6008" y="667098"/>
            <a:ext cx="6704484" cy="568913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EAEBC1-9726-4E63-81ED-EC67235CC43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00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35496" y="3169421"/>
            <a:ext cx="171072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0.7 </a:t>
            </a:r>
            <a:r>
              <a:rPr lang="en-US" altLang="ja-JP" sz="2000" b="1" u="sng" dirty="0" err="1"/>
              <a:t>GPa</a:t>
            </a:r>
            <a:br>
              <a:rPr lang="en-US" altLang="ja-JP" sz="2000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pic>
        <p:nvPicPr>
          <p:cNvPr id="6" name="c3d10mh-mises">
            <a:hlinkClick r:id="" action="ppaction://media"/>
            <a:extLst>
              <a:ext uri="{FF2B5EF4-FFF2-40B4-BE49-F238E27FC236}">
                <a16:creationId xmlns:a16="http://schemas.microsoft.com/office/drawing/2014/main" id="{E55083D7-A551-4630-8D17-7E5E3A380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0235" y="623886"/>
            <a:ext cx="6546241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AD9DEE-D448-4D1F-BBC8-65D4B8F4EDE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28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FBFEC6-1C3F-4290-9701-5D4D508A7CA3}"/>
              </a:ext>
            </a:extLst>
          </p:cNvPr>
          <p:cNvSpPr txBox="1"/>
          <p:nvPr/>
        </p:nvSpPr>
        <p:spPr>
          <a:xfrm>
            <a:off x="73460" y="2813446"/>
            <a:ext cx="1721946" cy="12311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altLang="ja-JP" sz="2000" dirty="0"/>
              <a:t>Convergence</a:t>
            </a:r>
            <a:br>
              <a:rPr lang="en-US" altLang="ja-JP" sz="2000" dirty="0"/>
            </a:br>
            <a:r>
              <a:rPr lang="en-US" altLang="ja-JP" sz="2000" dirty="0"/>
              <a:t>failure at</a:t>
            </a:r>
            <a:br>
              <a:rPr lang="en-US" altLang="ja-JP" sz="2000" dirty="0"/>
            </a:br>
            <a:r>
              <a:rPr lang="en-US" altLang="ja-JP" sz="2000" b="1" u="sng" dirty="0"/>
              <a:t>3.3GPa</a:t>
            </a:r>
            <a:br>
              <a:rPr lang="en-US" altLang="ja-JP" sz="2000" b="1" u="sng" dirty="0"/>
            </a:br>
            <a:r>
              <a:rPr lang="en-US" altLang="ja-JP" sz="2000" dirty="0"/>
              <a:t>pressure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4B4EA9-7513-4446-B7A4-F1D17285357C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B3794E-D6F0-4643-945C-8124EC768B1B}"/>
              </a:ext>
            </a:extLst>
          </p:cNvPr>
          <p:cNvSpPr txBox="1"/>
          <p:nvPr/>
        </p:nvSpPr>
        <p:spPr>
          <a:xfrm>
            <a:off x="73459" y="4084720"/>
            <a:ext cx="1721946" cy="224676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The present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element</a:t>
            </a:r>
            <a:br>
              <a:rPr lang="en-US" altLang="ja-JP" sz="2000" dirty="0">
                <a:solidFill>
                  <a:srgbClr val="008000"/>
                </a:solidFill>
              </a:rPr>
            </a:br>
            <a:r>
              <a:rPr lang="en-US" altLang="ja-JP" sz="2000" dirty="0"/>
              <a:t>is more</a:t>
            </a:r>
            <a:br>
              <a:rPr lang="en-US" altLang="ja-JP" sz="2000" dirty="0"/>
            </a:br>
            <a:r>
              <a:rPr lang="en-US" altLang="ja-JP" sz="2000" b="1" dirty="0"/>
              <a:t>long-lasting</a:t>
            </a:r>
            <a:br>
              <a:rPr lang="en-US" altLang="ja-JP" sz="2000" b="1" dirty="0"/>
            </a:br>
            <a:r>
              <a:rPr lang="en-US" altLang="ja-JP" sz="2000" b="1" dirty="0"/>
              <a:t>(robust) </a:t>
            </a:r>
            <a:r>
              <a:rPr lang="en-US" altLang="ja-JP" sz="2000" dirty="0"/>
              <a:t>than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9900"/>
                </a:solidFill>
              </a:rPr>
              <a:t>ABAQUS</a:t>
            </a:r>
            <a:br>
              <a:rPr lang="en-US" altLang="ja-JP" sz="2000" dirty="0">
                <a:solidFill>
                  <a:srgbClr val="FF9900"/>
                </a:solidFill>
              </a:rPr>
            </a:br>
            <a:r>
              <a:rPr lang="en-US" altLang="ja-JP" sz="2000" dirty="0">
                <a:solidFill>
                  <a:srgbClr val="FF9900"/>
                </a:solidFill>
              </a:rPr>
              <a:t>C3D10MH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10" name="block-p">
            <a:hlinkClick r:id="" action="ppaction://media"/>
            <a:extLst>
              <a:ext uri="{FF2B5EF4-FFF2-40B4-BE49-F238E27FC236}">
                <a16:creationId xmlns:a16="http://schemas.microsoft.com/office/drawing/2014/main" id="{AAD33983-B39B-42B8-B1B5-02C48A20C0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122"/>
          <a:stretch/>
        </p:blipFill>
        <p:spPr>
          <a:xfrm>
            <a:off x="2159732" y="699093"/>
            <a:ext cx="6961892" cy="56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CCE88-BF05-485A-A14D-743A60C0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CDF854-CC2C-4B69-A2C8-5122A25D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 stress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dist.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3122F6-014D-4CB0-841A-089A2386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D8E1-DF7D-432F-914F-697BF7A12C46}"/>
              </a:ext>
            </a:extLst>
          </p:cNvPr>
          <p:cNvSpPr txBox="1"/>
          <p:nvPr/>
        </p:nvSpPr>
        <p:spPr>
          <a:xfrm>
            <a:off x="262188" y="3284984"/>
            <a:ext cx="1875400" cy="1631216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The present</a:t>
            </a:r>
            <a:br>
              <a:rPr lang="en-US" altLang="ja-JP" sz="2000" dirty="0"/>
            </a:br>
            <a:r>
              <a:rPr lang="en-US" altLang="ja-JP" sz="2000" dirty="0"/>
              <a:t>element</a:t>
            </a:r>
            <a:br>
              <a:rPr lang="en-US" altLang="ja-JP" sz="2000" dirty="0"/>
            </a:br>
            <a:r>
              <a:rPr lang="en-US" altLang="ja-JP" sz="2000" dirty="0"/>
              <a:t>presents </a:t>
            </a:r>
            <a:r>
              <a:rPr lang="en-US" altLang="ja-JP" sz="2000" dirty="0">
                <a:solidFill>
                  <a:srgbClr val="FF0000"/>
                </a:solidFill>
              </a:rPr>
              <a:t>Mises stress oscillation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98273E-65D2-4BDA-9573-E88AF43FC08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5" name="block-m">
            <a:hlinkClick r:id="" action="ppaction://media"/>
            <a:extLst>
              <a:ext uri="{FF2B5EF4-FFF2-40B4-BE49-F238E27FC236}">
                <a16:creationId xmlns:a16="http://schemas.microsoft.com/office/drawing/2014/main" id="{5AFD9559-8977-47A8-9111-F0E0EF1D1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6" r="465"/>
          <a:stretch/>
        </p:blipFill>
        <p:spPr>
          <a:xfrm>
            <a:off x="2181517" y="699093"/>
            <a:ext cx="6924184" cy="56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2D67D3-7869-4E93-81C0-A2442715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Compression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Block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E8C734-14A0-4CFF-A4EF-BE952F2E7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dist.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0.7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pressre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400" dirty="0"/>
              <a:t>        </a:t>
            </a:r>
            <a:r>
              <a:rPr kumimoji="1" lang="en-US" altLang="ja-JP" sz="2400" dirty="0">
                <a:solidFill>
                  <a:srgbClr val="FF9900"/>
                </a:solidFill>
              </a:rPr>
              <a:t>ABAQUS C3D10MH</a:t>
            </a:r>
            <a:r>
              <a:rPr kumimoji="1" lang="en-US" altLang="ja-JP" sz="2400" dirty="0"/>
              <a:t>              </a:t>
            </a:r>
            <a:r>
              <a:rPr lang="en-US" altLang="ja-JP" sz="2400" dirty="0">
                <a:solidFill>
                  <a:srgbClr val="FF0000"/>
                </a:solidFill>
              </a:rPr>
              <a:t> New </a:t>
            </a:r>
            <a:r>
              <a:rPr kumimoji="1" lang="en-US" altLang="ja-JP" sz="2400" dirty="0">
                <a:solidFill>
                  <a:srgbClr val="FF0000"/>
                </a:solidFill>
              </a:rPr>
              <a:t>SelectiveCS-FEM-T10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A76B3F-B641-4BF4-BFC6-3314C4FB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53035C5B-2318-4D9E-AFED-5167DC2EFBDA}"/>
              </a:ext>
            </a:extLst>
          </p:cNvPr>
          <p:cNvSpPr/>
          <p:nvPr/>
        </p:nvSpPr>
        <p:spPr>
          <a:xfrm>
            <a:off x="941819" y="5249175"/>
            <a:ext cx="7249250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solidFill>
                  <a:srgbClr val="0000CC"/>
                </a:solidFill>
              </a:rPr>
              <a:t>Less smooth Mises stress is observed</a:t>
            </a:r>
            <a:br>
              <a:rPr lang="en-US" altLang="ja-JP" sz="2400" dirty="0">
                <a:solidFill>
                  <a:srgbClr val="0000CC"/>
                </a:solidFill>
              </a:rPr>
            </a:br>
            <a:r>
              <a:rPr lang="en-US" altLang="ja-JP" sz="2400" dirty="0">
                <a:solidFill>
                  <a:srgbClr val="0000CC"/>
                </a:solidFill>
              </a:rPr>
              <a:t>in SelectiveCS-FEM-T10 compared to C3D10MH.</a:t>
            </a:r>
            <a:br>
              <a:rPr lang="en-US" altLang="ja-JP" sz="2400" dirty="0">
                <a:solidFill>
                  <a:srgbClr val="0000CC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Further improvement is still required.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C852AD1-1C4E-47DB-BABE-F30A4FF1F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" y="1068765"/>
            <a:ext cx="4342781" cy="382090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4EA446-2017-4560-B40A-C3DFCB715AC0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00CC88"/>
          </a:solidFill>
        </p:spPr>
        <p:txBody>
          <a:bodyPr wrap="none" lIns="36000" tIns="0" rIns="36000" bIns="21600" rtlCol="0">
            <a:sp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408DAC-3058-4D88-87BB-E7D4A5223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52" y="1124744"/>
            <a:ext cx="4732520" cy="37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31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929048F-C7C4-45B5-8A84-66F9EEB9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D1E7B0-6386-4423-B48B-2C335075C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0136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Characteristics of SelectiveCS-FEM-T10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/>
              <a:t>Accurate</a:t>
            </a:r>
            <a:br>
              <a:rPr lang="en-US" altLang="ja-JP" sz="2400" dirty="0"/>
            </a:br>
            <a:r>
              <a:rPr lang="en-US" altLang="ja-JP" sz="2400" dirty="0"/>
              <a:t> (</a:t>
            </a:r>
            <a:r>
              <a:rPr lang="en-US" altLang="ja-JP" dirty="0"/>
              <a:t>no l</a:t>
            </a:r>
            <a:r>
              <a:rPr lang="en-US" altLang="ja-JP" sz="2400" dirty="0"/>
              <a:t>ocking, no checkerboarding, no force oscillation).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Robust (long-lasting</a:t>
            </a:r>
            <a:r>
              <a:rPr lang="ja-JP" altLang="en-US" dirty="0"/>
              <a:t> </a:t>
            </a:r>
            <a:r>
              <a:rPr lang="en-US" altLang="ja-JP" dirty="0"/>
              <a:t>in large deformation).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No increase in DOF (No static condensation).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Same memory &amp; CPU costs as the other T10 elements.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Implementable to commercial FE codes</a:t>
            </a:r>
            <a:br>
              <a:rPr lang="en-US" altLang="ja-JP" dirty="0"/>
            </a:br>
            <a:r>
              <a:rPr lang="en-US" altLang="ja-JP" dirty="0"/>
              <a:t> (e.g., ABAQUS UEL).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✗ </a:t>
            </a:r>
            <a:r>
              <a:rPr lang="en-US" altLang="ja-JP" sz="2400" dirty="0"/>
              <a:t>Mises stress oscillation in some extreme analyses.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✗ </a:t>
            </a:r>
            <a:r>
              <a:rPr lang="en-US" altLang="ja-JP" sz="2400" dirty="0"/>
              <a:t>No longer a T4 formulation.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966044" y="5334307"/>
            <a:ext cx="720079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SelectiveCS-FEM-T10 is competitive</a:t>
            </a:r>
            <a:br>
              <a:rPr kumimoji="1" lang="en-US" altLang="ja-JP" sz="2400" dirty="0">
                <a:solidFill>
                  <a:srgbClr val="0000CC"/>
                </a:solidFill>
              </a:rPr>
            </a:br>
            <a:r>
              <a:rPr kumimoji="1" lang="en-US" altLang="ja-JP" sz="2400" dirty="0">
                <a:solidFill>
                  <a:srgbClr val="0000CC"/>
                </a:solidFill>
              </a:rPr>
              <a:t>with the best ABAQUS T10 element, C3D10MH.</a:t>
            </a:r>
          </a:p>
        </p:txBody>
      </p:sp>
    </p:spTree>
    <p:extLst>
      <p:ext uri="{BB962C8B-B14F-4D97-AF65-F5344CB8AC3E}">
        <p14:creationId xmlns:p14="http://schemas.microsoft.com/office/powerpoint/2010/main" val="893312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The present method (New SelectiveCS-FEM-T10) is more robust than the conventional one.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The present method is already very good enough for practical use as compared to ABAQUS Tet elements.</a:t>
            </a:r>
            <a:endParaRPr lang="en-US" altLang="ja-JP" sz="9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None/>
            </a:pPr>
            <a:r>
              <a:rPr lang="en-US" altLang="ja-JP" sz="2400" b="1" dirty="0">
                <a:solidFill>
                  <a:srgbClr val="008000"/>
                </a:solidFill>
              </a:rPr>
              <a:t>Please consider implementing </a:t>
            </a:r>
            <a:br>
              <a:rPr lang="en-US" altLang="ja-JP" sz="2400" b="1" dirty="0">
                <a:solidFill>
                  <a:srgbClr val="008000"/>
                </a:solidFill>
              </a:rPr>
            </a:br>
            <a:r>
              <a:rPr lang="en-US" altLang="ja-JP" sz="2400" b="1" dirty="0">
                <a:solidFill>
                  <a:srgbClr val="008000"/>
                </a:solidFill>
              </a:rPr>
              <a:t>New SelectiveCS-FEM-T10 to your in-house code. </a:t>
            </a:r>
            <a:br>
              <a:rPr lang="en-US" altLang="ja-JP" sz="2400" b="1" dirty="0">
                <a:solidFill>
                  <a:srgbClr val="008000"/>
                </a:solidFill>
              </a:rPr>
            </a:br>
            <a:r>
              <a:rPr lang="en-US" altLang="ja-JP" sz="2400" b="1" dirty="0">
                <a:solidFill>
                  <a:srgbClr val="008000"/>
                </a:solidFill>
              </a:rPr>
              <a:t>It’s supremely</a:t>
            </a:r>
            <a:r>
              <a:rPr lang="ja-JP" altLang="en-US" sz="2400" b="1" dirty="0">
                <a:solidFill>
                  <a:srgbClr val="008000"/>
                </a:solidFill>
              </a:rPr>
              <a:t> </a:t>
            </a:r>
            <a:r>
              <a:rPr lang="en-US" altLang="ja-JP" sz="2400" b="1" dirty="0">
                <a:solidFill>
                  <a:srgbClr val="008000"/>
                </a:solidFill>
              </a:rPr>
              <a:t>useful &amp; easy to code!!</a:t>
            </a:r>
          </a:p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FYI</a:t>
            </a:r>
          </a:p>
          <a:p>
            <a:pPr marL="0" indent="0" algn="ctr">
              <a:buNone/>
            </a:pPr>
            <a:r>
              <a:rPr lang="en-US" altLang="ja-JP" sz="2000" b="1" dirty="0">
                <a:solidFill>
                  <a:srgbClr val="0000CC"/>
                </a:solidFill>
              </a:rPr>
              <a:t>You can download my slides at</a:t>
            </a:r>
            <a:br>
              <a:rPr lang="en-US" altLang="ja-JP" sz="2000" b="1" dirty="0">
                <a:solidFill>
                  <a:srgbClr val="0000CC"/>
                </a:solidFill>
              </a:rPr>
            </a:br>
            <a:r>
              <a:rPr lang="en-US" altLang="ja-JP" sz="2000" b="1" dirty="0">
                <a:solidFill>
                  <a:srgbClr val="0000CC"/>
                </a:solidFill>
                <a:hlinkClick r:id="rId3"/>
              </a:rPr>
              <a:t>http://www.a.sc.e.titech.ac.jp/~yonishi/</a:t>
            </a:r>
            <a:endParaRPr lang="en-US" altLang="ja-JP" sz="2000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en-US" altLang="ja-JP" sz="2000" b="1" dirty="0">
                <a:solidFill>
                  <a:srgbClr val="0000CC"/>
                </a:solidFill>
              </a:rPr>
              <a:t>Please contact me on </a:t>
            </a:r>
            <a:r>
              <a:rPr lang="en-US" altLang="ja-JP" sz="2000" b="1" u="sng" dirty="0">
                <a:solidFill>
                  <a:srgbClr val="0000CC"/>
                </a:solidFill>
              </a:rPr>
              <a:t>yonishi@a.sc.e.titech.ac.jp</a:t>
            </a:r>
            <a:r>
              <a:rPr lang="en-US" altLang="ja-JP" sz="20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19112" y="5836831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B8BCAA4-43ED-4E77-A1B3-1089BD86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14500" dirty="0"/>
              <a:t>Appendix</a:t>
            </a:r>
            <a:endParaRPr kumimoji="1" lang="ja-JP" altLang="en-US" sz="145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A6481F-87C6-4C03-B25F-B94F09DF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000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800" dirty="0"/>
              <a:t>Number of journal papers 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 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BAB005-8E85-496C-918E-74D1A746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68A7689-066A-4F3B-8A01-40A63E1E1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195044" cy="40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/>
              <a:t>Flowchart of Old SelectiveCS-FEM-T10</a:t>
            </a:r>
            <a:endParaRPr kumimoji="1" lang="ja-JP" altLang="en-US" sz="3200" dirty="0">
              <a:solidFill>
                <a:srgbClr val="008000"/>
              </a:solidFill>
            </a:endParaRPr>
          </a:p>
        </p:txBody>
      </p:sp>
      <p:sp>
        <p:nvSpPr>
          <p:cNvPr id="17" name="コンテンツ プレースホルダー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5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49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8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0486" y="4449306"/>
            <a:ext cx="240963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Subdivision with</a:t>
            </a:r>
            <a:br>
              <a:rPr kumimoji="1" lang="en-US" altLang="ja-JP" sz="2000" dirty="0"/>
            </a:br>
            <a:r>
              <a:rPr kumimoji="1" lang="en-US" altLang="ja-JP" sz="2000" dirty="0"/>
              <a:t>a dummy node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9634" y="3064894"/>
            <a:ext cx="64317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Dev. strain smoothing with edges and sub-elements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30758" y="5889301"/>
            <a:ext cx="5412315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Vol. strain smoothing with all sub-elements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(4)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0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619" y="5029145"/>
                <a:ext cx="2074863" cy="438262"/>
              </a:xfrm>
              <a:prstGeom prst="rect">
                <a:avLst/>
              </a:prstGeom>
              <a:blipFill>
                <a:blip r:embed="rId6"/>
                <a:stretch>
                  <a:fillRect l="-2647" t="-4167" r="-882" b="-19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矢印コネクタ 13"/>
          <p:cNvCxnSpPr/>
          <p:nvPr/>
        </p:nvCxnSpPr>
        <p:spPr>
          <a:xfrm flipV="1">
            <a:off x="2073241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690333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676958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20" idx="3"/>
          </p:cNvCxnSpPr>
          <p:nvPr/>
        </p:nvCxnSpPr>
        <p:spPr>
          <a:xfrm>
            <a:off x="6427410" y="4463896"/>
            <a:ext cx="444902" cy="561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 rot="19609238">
            <a:off x="1842511" y="205741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ES-FEM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21300" y="159851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(ES-FEM)</a:t>
            </a:r>
            <a:r>
              <a:rPr kumimoji="1" lang="en-US" altLang="ja-JP" baseline="30000" dirty="0"/>
              <a:t>-1</a:t>
            </a:r>
            <a:endParaRPr kumimoji="1" lang="ja-JP" altLang="en-US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 rot="1570784">
            <a:off x="2644145" y="4433113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Overall</a:t>
            </a:r>
            <a:br>
              <a:rPr kumimoji="1" lang="en-US" altLang="ja-JP" dirty="0"/>
            </a:br>
            <a:r>
              <a:rPr kumimoji="1" lang="en-US" altLang="ja-JP" dirty="0"/>
              <a:t>mean</a:t>
            </a:r>
          </a:p>
        </p:txBody>
      </p:sp>
      <p:sp>
        <p:nvSpPr>
          <p:cNvPr id="20" name="正方形/長方形 19"/>
          <p:cNvSpPr/>
          <p:nvPr/>
        </p:nvSpPr>
        <p:spPr>
          <a:xfrm rot="5400000">
            <a:off x="5948744" y="3915940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470077" y="4422177"/>
            <a:ext cx="957333" cy="138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 rot="2702751">
            <a:off x="6403573" y="425667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SRI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3917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86B636-9F1F-4B04-828E-F8D3A613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Differences between Old and New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08D538-C80E-4D6F-85F1-E0795EBBD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The new formulation adopts </a:t>
            </a:r>
            <a:r>
              <a:rPr lang="en-US" altLang="ja-JP" dirty="0">
                <a:solidFill>
                  <a:srgbClr val="FF0000"/>
                </a:solidFill>
              </a:rPr>
              <a:t>radial-type mesh subdivision</a:t>
            </a:r>
            <a:r>
              <a:rPr lang="en-US" altLang="ja-JP" dirty="0"/>
              <a:t>.</a:t>
            </a:r>
          </a:p>
          <a:p>
            <a:pPr lvl="1"/>
            <a:r>
              <a:rPr lang="en-US" altLang="ja-JP" dirty="0"/>
              <a:t>Strain smoothing on all edges including frame edges.</a:t>
            </a:r>
          </a:p>
          <a:p>
            <a:pPr lvl="1"/>
            <a:r>
              <a:rPr lang="en-US" altLang="ja-JP" dirty="0"/>
              <a:t>Larger skewness of sub-elements .</a:t>
            </a:r>
          </a:p>
          <a:p>
            <a:pPr lvl="1"/>
            <a:endParaRPr lang="en-US" altLang="ja-JP" sz="1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The new formulation has </a:t>
            </a:r>
            <a:r>
              <a:rPr kumimoji="1" lang="en-US" altLang="ja-JP" dirty="0">
                <a:solidFill>
                  <a:srgbClr val="008000"/>
                </a:solidFill>
              </a:rPr>
              <a:t>No ES-FEM</a:t>
            </a:r>
            <a:r>
              <a:rPr kumimoji="1" lang="en-US" altLang="ja-JP" baseline="30000" dirty="0">
                <a:solidFill>
                  <a:srgbClr val="008000"/>
                </a:solidFill>
              </a:rPr>
              <a:t>-1</a:t>
            </a:r>
            <a:r>
              <a:rPr lang="en-US" altLang="ja-JP" baseline="30000" dirty="0">
                <a:solidFill>
                  <a:srgbClr val="008000"/>
                </a:solidFill>
              </a:rPr>
              <a:t> </a:t>
            </a:r>
            <a:r>
              <a:rPr kumimoji="1" lang="en-US" altLang="ja-JP" sz="2400" dirty="0"/>
              <a:t>after ES-FEM. 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Strain &amp; stress evaluation at edges</a:t>
            </a:r>
            <a:br>
              <a:rPr kumimoji="1" lang="en-US" altLang="ja-JP" dirty="0"/>
            </a:br>
            <a:r>
              <a:rPr kumimoji="1" lang="en-US" altLang="ja-JP" dirty="0"/>
              <a:t>(NOT at sub-elements).</a:t>
            </a: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Discussions</a:t>
            </a:r>
          </a:p>
          <a:p>
            <a:r>
              <a:rPr lang="en-US" altLang="ja-JP" sz="2400" dirty="0"/>
              <a:t>The old formulation is shorter-lasting than the new one probably because of the low-energy modes induced by the multiple smoothing (too much smoothing).</a:t>
            </a:r>
          </a:p>
          <a:p>
            <a:r>
              <a:rPr lang="en-US" altLang="ja-JP" sz="2400" dirty="0"/>
              <a:t>The new formulation does not need multiple smoothing because any edge is owned by multiple sub-elements.</a:t>
            </a:r>
          </a:p>
          <a:p>
            <a:pPr marL="457200" lvl="1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4E8082-B086-4B77-B50B-CFD7BF84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835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S-FEMs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lab stage)</a:t>
            </a:r>
          </a:p>
          <a:p>
            <a:pPr marL="0" indent="0">
              <a:buNone/>
            </a:pPr>
            <a:r>
              <a:rPr lang="en-US" altLang="ja-JP" sz="2000" dirty="0"/>
              <a:t>         </a:t>
            </a:r>
            <a:r>
              <a:rPr lang="en-US" altLang="ja-JP" sz="2000" dirty="0">
                <a:solidFill>
                  <a:srgbClr val="FF0000"/>
                </a:solidFill>
              </a:rPr>
              <a:t>Static Implicit</a:t>
            </a:r>
            <a:r>
              <a:rPr lang="en-US" altLang="ja-JP" sz="2000" dirty="0"/>
              <a:t>                   Dynamic Explicit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</a:p>
          <a:p>
            <a:pPr marL="0" indent="0">
              <a:buNone/>
            </a:pP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practice)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F7D50-029A-4622-8C97-C117972B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msmpeg4v2">
            <a:hlinkClick r:id="" action="ppaction://media"/>
            <a:extLst>
              <a:ext uri="{FF2B5EF4-FFF2-40B4-BE49-F238E27FC236}">
                <a16:creationId xmlns:a16="http://schemas.microsoft.com/office/drawing/2014/main" id="{3CC25547-C620-4E2F-92DA-221D4ABE4B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r="27388"/>
          <a:stretch/>
        </p:blipFill>
        <p:spPr>
          <a:xfrm>
            <a:off x="6192180" y="1327267"/>
            <a:ext cx="2728602" cy="5054061"/>
          </a:xfrm>
          <a:prstGeom prst="rect">
            <a:avLst/>
          </a:prstGeom>
        </p:spPr>
      </p:pic>
      <p:pic>
        <p:nvPicPr>
          <p:cNvPr id="5" name="sliced">
            <a:hlinkClick r:id="" action="ppaction://media"/>
            <a:extLst>
              <a:ext uri="{FF2B5EF4-FFF2-40B4-BE49-F238E27FC236}">
                <a16:creationId xmlns:a16="http://schemas.microsoft.com/office/drawing/2014/main" id="{D7632BA4-83C2-4D84-B5F8-4399340625D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1672" t="50017" r="13151"/>
          <a:stretch>
            <a:fillRect/>
          </a:stretch>
        </p:blipFill>
        <p:spPr>
          <a:xfrm>
            <a:off x="2644778" y="4481244"/>
            <a:ext cx="4164558" cy="1815198"/>
          </a:xfrm>
          <a:prstGeom prst="rect">
            <a:avLst/>
          </a:prstGeom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3432960" y="4181018"/>
            <a:ext cx="226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Electro Deposition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 in actuality: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hyper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robustly.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/>
          <a:stretch/>
        </p:blipFill>
        <p:spPr>
          <a:xfrm>
            <a:off x="5955502" y="623887"/>
            <a:ext cx="3187801" cy="2085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756007" y="2313803"/>
            <a:ext cx="12618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Rubber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6196" y="5356648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P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lastic/Glass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Metal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2</a:t>
            </a:r>
            <a:r>
              <a:rPr lang="en-US" altLang="ja-JP" sz="2400" u="sng" baseline="30000" dirty="0">
                <a:solidFill>
                  <a:srgbClr val="000000"/>
                </a:solidFill>
              </a:rPr>
              <a:t>nd</a:t>
            </a:r>
            <a:r>
              <a:rPr lang="en-US" altLang="ja-JP" sz="2400" u="sng" dirty="0">
                <a:solidFill>
                  <a:srgbClr val="000000"/>
                </a:solidFill>
              </a:rPr>
              <a:t> or higher order elements: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Volumetric locking. Accuracy loss in large strain.</a:t>
            </a:r>
          </a:p>
          <a:p>
            <a:pPr lvl="0"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B-bar/F-bar method, Selective</a:t>
            </a:r>
            <a:r>
              <a:rPr lang="ja-JP" altLang="en-US" sz="2400" u="sng" dirty="0">
                <a:solidFill>
                  <a:srgbClr val="000000"/>
                </a:solidFill>
              </a:rPr>
              <a:t> </a:t>
            </a:r>
            <a:r>
              <a:rPr lang="en-US" altLang="ja-JP" sz="2400" u="sng" dirty="0">
                <a:solidFill>
                  <a:srgbClr val="000000"/>
                </a:solidFill>
              </a:rPr>
              <a:t>reduced integration (SRI):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Not applicable to tetrahedral element directly.</a:t>
            </a:r>
          </a:p>
          <a:p>
            <a:pPr lvl="0"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F-bar-Patch method: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>
                <a:solidFill>
                  <a:srgbClr val="000000"/>
                </a:solidFill>
              </a:rPr>
              <a:t>Difficulty in building good-quality patches.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 mixed (hybrid) method </a:t>
            </a:r>
            <a:r>
              <a:rPr lang="en-US" altLang="ja-JP" sz="2400" u="sng" dirty="0">
                <a:solidFill>
                  <a:srgbClr val="000000"/>
                </a:solidFill>
              </a:rPr>
              <a:t>(ABAQUS </a:t>
            </a:r>
            <a:r>
              <a:rPr lang="en-US" altLang="ja-JP" sz="2400" b="1" u="sng" dirty="0">
                <a:solidFill>
                  <a:srgbClr val="FF9900"/>
                </a:solidFill>
              </a:rPr>
              <a:t>C3D10MH </a:t>
            </a:r>
            <a:r>
              <a:rPr lang="en-US" altLang="ja-JP" sz="2400" u="sng" dirty="0"/>
              <a:t>etc.)</a:t>
            </a:r>
            <a:r>
              <a:rPr lang="en-US" altLang="ja-JP" sz="2400" b="1" u="sng" dirty="0"/>
              <a:t>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/>
              <a:t>Early convergence failure. Accuracy loss in large strain.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F-bar aided ES-FEM-T4 </a:t>
            </a:r>
            <a:r>
              <a:rPr lang="en-US" altLang="ja-JP" sz="2000" u="sng" dirty="0">
                <a:solidFill>
                  <a:srgbClr val="000000"/>
                </a:solidFill>
              </a:rPr>
              <a:t>[</a:t>
            </a:r>
            <a:r>
              <a:rPr lang="en-US" altLang="ja-JP" sz="2000" u="sng" dirty="0" err="1">
                <a:solidFill>
                  <a:srgbClr val="000000"/>
                </a:solidFill>
              </a:rPr>
              <a:t>Y.Onishi</a:t>
            </a:r>
            <a:r>
              <a:rPr lang="en-US" altLang="ja-JP" sz="2000" u="sng" dirty="0">
                <a:solidFill>
                  <a:srgbClr val="000000"/>
                </a:solidFill>
              </a:rPr>
              <a:t>, IJNME, 109 (2017)] </a:t>
            </a:r>
            <a:r>
              <a:rPr lang="en-US" altLang="ja-JP" sz="2400" b="1" u="sng" dirty="0">
                <a:solidFill>
                  <a:srgbClr val="000000"/>
                </a:solidFill>
              </a:rPr>
              <a:t>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ja-JP" altLang="en-US" sz="2400" b="1" dirty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latin typeface="+mn-lt"/>
                <a:sym typeface="Wingdings" panose="05000000000000000000" pitchFamily="2" charset="2"/>
              </a:rPr>
              <a:t>Accurate &amp; robust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Hard to implement in FEM codes.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/>
              <a:t>SelectiveCS-FEM-T10 </a:t>
            </a:r>
            <a:r>
              <a:rPr lang="en-US" altLang="ja-JP" sz="2000" u="sng" dirty="0"/>
              <a:t>[</a:t>
            </a:r>
            <a:r>
              <a:rPr lang="en-US" altLang="ja-JP" sz="2000" u="sng" dirty="0" err="1"/>
              <a:t>Y.Onishi</a:t>
            </a:r>
            <a:r>
              <a:rPr lang="en-US" altLang="ja-JP" sz="2000" u="sng" dirty="0"/>
              <a:t>, IJCM, 17 (2020)] </a:t>
            </a:r>
            <a:r>
              <a:rPr lang="en-US" altLang="ja-JP" sz="2400" b="1" u="sng" dirty="0"/>
              <a:t>:</a:t>
            </a:r>
            <a:br>
              <a:rPr lang="en-US" altLang="ja-JP" sz="2400" b="1" u="sng" dirty="0"/>
            </a:br>
            <a:r>
              <a:rPr lang="en-US" altLang="ja-JP" sz="2400" dirty="0"/>
              <a:t>  </a:t>
            </a:r>
            <a:r>
              <a:rPr lang="ja-JP" altLang="en-US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sym typeface="Wingdings" panose="05000000000000000000" pitchFamily="2" charset="2"/>
              </a:rPr>
              <a:t>Accurate, robust &amp; easy to implement.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Not yet optimal.</a:t>
            </a:r>
            <a:br>
              <a:rPr lang="en-US" altLang="ja-JP" sz="2400" dirty="0"/>
            </a:br>
            <a:r>
              <a:rPr lang="ja-JP" altLang="en-US" sz="2400" dirty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4B9CD5-0F88-448F-8133-82D3746C49D5}"/>
              </a:ext>
            </a:extLst>
          </p:cNvPr>
          <p:cNvSpPr txBox="1"/>
          <p:nvPr/>
        </p:nvSpPr>
        <p:spPr>
          <a:xfrm>
            <a:off x="1098063" y="657225"/>
            <a:ext cx="6936762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dirty="0"/>
              <a:t>Conventional </a:t>
            </a:r>
            <a:r>
              <a:rPr lang="en-US" altLang="ja-JP" sz="2400" dirty="0">
                <a:solidFill>
                  <a:srgbClr val="008000"/>
                </a:solidFill>
              </a:rPr>
              <a:t>tetrahedral (T4/T10)</a:t>
            </a:r>
            <a:r>
              <a:rPr lang="en-US" altLang="ja-JP" sz="2400" dirty="0"/>
              <a:t> FE formulations</a:t>
            </a:r>
            <a:br>
              <a:rPr lang="en-US" altLang="ja-JP" sz="2400" dirty="0"/>
            </a:br>
            <a:r>
              <a:rPr lang="en-US" altLang="ja-JP" sz="2400" dirty="0"/>
              <a:t>still have issues in accuracy and/or robustness</a:t>
            </a:r>
            <a:br>
              <a:rPr lang="en-US" altLang="ja-JP" sz="2400" dirty="0"/>
            </a:br>
            <a:r>
              <a:rPr lang="en-US" altLang="ja-JP" sz="2400" dirty="0"/>
              <a:t>especially in </a:t>
            </a:r>
            <a:r>
              <a:rPr lang="en-US" altLang="ja-JP" sz="2400" dirty="0">
                <a:solidFill>
                  <a:srgbClr val="C00000"/>
                </a:solidFill>
              </a:rPr>
              <a:t>nearly incompressible </a:t>
            </a:r>
            <a:r>
              <a:rPr lang="en-US" altLang="ja-JP" sz="2400" dirty="0"/>
              <a:t>cases.</a:t>
            </a:r>
            <a:r>
              <a:rPr lang="ja-JP" altLang="en-US" sz="2400" dirty="0">
                <a:solidFill>
                  <a:srgbClr val="C00000"/>
                </a:solidFill>
              </a:rPr>
              <a:t> </a:t>
            </a:r>
            <a:endParaRPr lang="en-US" altLang="ja-JP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1774" y="1412776"/>
            <a:ext cx="8640452" cy="1512168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find an optimal formulation of 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SelectiveCS-FEM-T10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severe large deformation analyses.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6885" y="3465004"/>
            <a:ext cx="8319117" cy="2154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Quick Review of Issues in Conventional Methods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Formulation of New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Demonstrations of New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E0315E8-3062-4A8F-ACB4-32FBE0FC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Quick Review of</a:t>
            </a:r>
            <a:br>
              <a:rPr kumimoji="1" lang="en-US" altLang="ja-JP" dirty="0"/>
            </a:br>
            <a:r>
              <a:rPr kumimoji="1" lang="en-US" altLang="ja-JP" dirty="0"/>
              <a:t>Issues in Conventional Methods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96E1A6-2AC8-4D31-AC66-AEDBAC0C4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0266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67025</TotalTime>
  <Words>2245</Words>
  <Application>Microsoft Office PowerPoint</Application>
  <PresentationFormat>画面に合わせる (4:3)</PresentationFormat>
  <Paragraphs>360</Paragraphs>
  <Slides>41</Slides>
  <Notes>15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50" baseType="lpstr">
      <vt:lpstr>Arial Unicode MS</vt:lpstr>
      <vt:lpstr>MS PGothic</vt:lpstr>
      <vt:lpstr>メイリオ</vt:lpstr>
      <vt:lpstr>Arial</vt:lpstr>
      <vt:lpstr>Calibri</vt:lpstr>
      <vt:lpstr>Cambria Math</vt:lpstr>
      <vt:lpstr>Comic Sans MS</vt:lpstr>
      <vt:lpstr>Wingdings</vt:lpstr>
      <vt:lpstr>デザインの設定</vt:lpstr>
      <vt:lpstr>SelectiveCS-FEM-T10 with Radial-type Mesh Subdivision</vt:lpstr>
      <vt:lpstr>What is S-FEM?</vt:lpstr>
      <vt:lpstr>What are the major pros of S-FEM?</vt:lpstr>
      <vt:lpstr>How popular is S-FEM?</vt:lpstr>
      <vt:lpstr>Applications of S-FEMs in Our Lab</vt:lpstr>
      <vt:lpstr>Motivation</vt:lpstr>
      <vt:lpstr>Issues</vt:lpstr>
      <vt:lpstr>Objective</vt:lpstr>
      <vt:lpstr>Quick Review of Issues in Conventional Methods</vt:lpstr>
      <vt:lpstr>Issues in Barreling Analysis of Rubber Cylinder</vt:lpstr>
      <vt:lpstr>Issues in Barreling Analysis of Rubber Cylinder</vt:lpstr>
      <vt:lpstr>Issues in Barreling Analysis of Rubber Cylinder</vt:lpstr>
      <vt:lpstr>Formulation of New SelectiveCS-FEM-T10</vt:lpstr>
      <vt:lpstr>Concepts of SelectiveCS-FEM-T10</vt:lpstr>
      <vt:lpstr>Brief of Cell-based S-FEM (CS-FEM)</vt:lpstr>
      <vt:lpstr>Flowchart of New SelectiveCS-FEM-T10</vt:lpstr>
      <vt:lpstr>Mesh Subdivision Types in 3D</vt:lpstr>
      <vt:lpstr>Mesh Subdivision Types in 3D</vt:lpstr>
      <vt:lpstr>Mesh Subdivision Types in 3D</vt:lpstr>
      <vt:lpstr>Demonstration of New SelectiveCS-FEM-T10</vt:lpstr>
      <vt:lpstr>Bending of Hyperelastic Cantilever</vt:lpstr>
      <vt:lpstr>Bending of Hyperelastic Cantilever</vt:lpstr>
      <vt:lpstr>Bending of Hyperelastic Cantilever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Barreling of Hyperelastic Cylinder</vt:lpstr>
      <vt:lpstr>Compression of Hyperelastic Block</vt:lpstr>
      <vt:lpstr>Compression of Hyperelastic Block</vt:lpstr>
      <vt:lpstr>Compression of Hyperelastic Block</vt:lpstr>
      <vt:lpstr>Compression of Hyperelastic Block</vt:lpstr>
      <vt:lpstr>Compression of Hyperelastic Block</vt:lpstr>
      <vt:lpstr>Compression of Hyperelastic Block</vt:lpstr>
      <vt:lpstr>Summary</vt:lpstr>
      <vt:lpstr>Characteristics of SelectiveCS-FEM-T10</vt:lpstr>
      <vt:lpstr>Summary</vt:lpstr>
      <vt:lpstr>Appendix</vt:lpstr>
      <vt:lpstr>Flowchart of Old SelectiveCS-FEM-T10</vt:lpstr>
      <vt:lpstr>Differences between Old and New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2829</cp:revision>
  <cp:lastPrinted>2012-03-06T10:21:50Z</cp:lastPrinted>
  <dcterms:created xsi:type="dcterms:W3CDTF">2007-11-22T18:02:40Z</dcterms:created>
  <dcterms:modified xsi:type="dcterms:W3CDTF">2020-08-12T12:23:25Z</dcterms:modified>
</cp:coreProperties>
</file>