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912" r:id="rId2"/>
    <p:sldId id="846" r:id="rId3"/>
    <p:sldId id="756" r:id="rId4"/>
    <p:sldId id="721" r:id="rId5"/>
    <p:sldId id="780" r:id="rId6"/>
    <p:sldId id="481" r:id="rId7"/>
    <p:sldId id="907" r:id="rId8"/>
    <p:sldId id="863" r:id="rId9"/>
    <p:sldId id="871" r:id="rId10"/>
    <p:sldId id="795" r:id="rId11"/>
    <p:sldId id="901" r:id="rId12"/>
    <p:sldId id="939" r:id="rId13"/>
    <p:sldId id="908" r:id="rId14"/>
    <p:sldId id="924" r:id="rId15"/>
    <p:sldId id="929" r:id="rId16"/>
    <p:sldId id="930" r:id="rId17"/>
    <p:sldId id="936" r:id="rId18"/>
    <p:sldId id="937" r:id="rId19"/>
    <p:sldId id="938" r:id="rId20"/>
    <p:sldId id="919" r:id="rId21"/>
    <p:sldId id="931" r:id="rId22"/>
    <p:sldId id="932" r:id="rId23"/>
    <p:sldId id="790" r:id="rId24"/>
    <p:sldId id="943" r:id="rId25"/>
    <p:sldId id="944" r:id="rId26"/>
    <p:sldId id="942" r:id="rId27"/>
    <p:sldId id="787" r:id="rId28"/>
    <p:sldId id="928" r:id="rId29"/>
    <p:sldId id="933" r:id="rId30"/>
    <p:sldId id="934" r:id="rId31"/>
    <p:sldId id="909" r:id="rId32"/>
    <p:sldId id="682" r:id="rId33"/>
    <p:sldId id="905" r:id="rId34"/>
    <p:sldId id="896" r:id="rId35"/>
    <p:sldId id="902" r:id="rId36"/>
    <p:sldId id="816" r:id="rId37"/>
    <p:sldId id="757" r:id="rId38"/>
    <p:sldId id="759" r:id="rId39"/>
  </p:sldIdLst>
  <p:sldSz cx="9144000" cy="6858000" type="screen4x3"/>
  <p:notesSz cx="9971088" cy="6823075"/>
  <p:custDataLst>
    <p:tags r:id="rId42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FF00FF"/>
    <a:srgbClr val="E89049"/>
    <a:srgbClr val="4DFFC4"/>
    <a:srgbClr val="2B28F1"/>
    <a:srgbClr val="FF9900"/>
    <a:srgbClr val="66A9B1"/>
    <a:srgbClr val="FF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2" autoAdjust="0"/>
    <p:restoredTop sz="88252" autoAdjust="0"/>
  </p:normalViewPr>
  <p:slideViewPr>
    <p:cSldViewPr>
      <p:cViewPr varScale="1">
        <p:scale>
          <a:sx n="118" d="100"/>
          <a:sy n="118" d="100"/>
        </p:scale>
        <p:origin x="16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2022/4/11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2022/4/11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1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606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713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590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2068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7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10800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64295" y="6659529"/>
              <a:ext cx="1014701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eICCM2021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NUL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NUL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png"/><Relationship Id="rId5" Type="http://schemas.openxmlformats.org/officeDocument/2006/relationships/image" Target="NUL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60748"/>
            <a:ext cx="9144000" cy="2628291"/>
          </a:xfrm>
        </p:spPr>
        <p:txBody>
          <a:bodyPr wrap="square"/>
          <a:lstStyle/>
          <a:p>
            <a:r>
              <a:rPr lang="en-US" altLang="ja-JP" dirty="0"/>
              <a:t>Explicit Dynamic Analysis</a:t>
            </a:r>
            <a:br>
              <a:rPr lang="en-US" altLang="ja-JP" dirty="0"/>
            </a:br>
            <a:r>
              <a:rPr lang="en-US" altLang="ja-JP" dirty="0"/>
              <a:t>using </a:t>
            </a:r>
            <a:r>
              <a:rPr lang="en-US" altLang="ja-JP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SelectiveCS-FEM-T10</a:t>
            </a:r>
            <a:br>
              <a:rPr lang="en-US" altLang="ja-JP" dirty="0"/>
            </a:br>
            <a:r>
              <a:rPr lang="en-US" altLang="ja-JP" dirty="0"/>
              <a:t>with Radial Element Subdivision</a:t>
            </a:r>
            <a:endParaRPr kumimoji="1"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50976013-37B8-4994-A7C0-5AFBA1C0E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3861048"/>
            <a:ext cx="8640960" cy="1777752"/>
          </a:xfrm>
        </p:spPr>
        <p:txBody>
          <a:bodyPr/>
          <a:lstStyle/>
          <a:p>
            <a:pPr algn="r"/>
            <a:r>
              <a:rPr lang="en-US" altLang="zh-TW" u="sng" dirty="0"/>
              <a:t>Yuki ONISHI</a:t>
            </a:r>
            <a:br>
              <a:rPr lang="en-US" altLang="zh-TW" dirty="0"/>
            </a:br>
            <a:r>
              <a:rPr lang="en-US" altLang="zh-TW" dirty="0"/>
              <a:t> (Tokyo Institute of Technology)</a:t>
            </a:r>
          </a:p>
          <a:p>
            <a:pPr algn="r"/>
            <a:endParaRPr lang="en-US" altLang="ja-JP" sz="7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E503BC-2B5D-4BE4-83C3-6434AEEFE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/>
              <a:t>Flowchar</a:t>
            </a:r>
            <a:r>
              <a:rPr lang="en-US" altLang="ja-JP" sz="3200" dirty="0"/>
              <a:t>t of SelectiveCS-FEM-T10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Explanation in 2D (6-node triangular element) for simplicity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4F13E2E-9AD8-49F3-9F41-BF8FE7D8D6D0}"/>
              </a:ext>
            </a:extLst>
          </p:cNvPr>
          <p:cNvGrpSpPr/>
          <p:nvPr/>
        </p:nvGrpSpPr>
        <p:grpSpPr>
          <a:xfrm>
            <a:off x="182271" y="1159833"/>
            <a:ext cx="8804852" cy="5113483"/>
            <a:chOff x="182271" y="1159833"/>
            <a:chExt cx="8804852" cy="5113483"/>
          </a:xfrm>
        </p:grpSpPr>
        <p:cxnSp>
          <p:nvCxnSpPr>
            <p:cNvPr id="14" name="直線矢印コネクタ 13"/>
            <p:cNvCxnSpPr>
              <a:cxnSpLocks/>
            </p:cNvCxnSpPr>
            <p:nvPr/>
          </p:nvCxnSpPr>
          <p:spPr>
            <a:xfrm flipV="1">
              <a:off x="2375001" y="2541134"/>
              <a:ext cx="1313331" cy="515498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>
              <a:off x="2428599" y="4237654"/>
              <a:ext cx="1187518" cy="589667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148040">
              <a:off x="2297013" y="2468367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ES-FEM</a:t>
              </a:r>
              <a:endParaRPr kumimoji="1" lang="ja-JP" altLang="en-US" dirty="0"/>
            </a:p>
          </p:txBody>
        </p:sp>
        <p:cxnSp>
          <p:nvCxnSpPr>
            <p:cNvPr id="29" name="直線矢印コネクタ 28"/>
            <p:cNvCxnSpPr>
              <a:cxnSpLocks/>
              <a:endCxn id="33" idx="1"/>
            </p:cNvCxnSpPr>
            <p:nvPr/>
          </p:nvCxnSpPr>
          <p:spPr>
            <a:xfrm>
              <a:off x="6040223" y="3542635"/>
              <a:ext cx="872037" cy="3754"/>
            </a:xfrm>
            <a:prstGeom prst="straightConnector1">
              <a:avLst/>
            </a:prstGeom>
            <a:ln w="1270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正方形/長方形 29"/>
            <p:cNvSpPr/>
            <p:nvPr/>
          </p:nvSpPr>
          <p:spPr>
            <a:xfrm rot="2604784">
              <a:off x="5024461" y="3015672"/>
              <a:ext cx="1341499" cy="1431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 rot="18527502">
              <a:off x="5011973" y="4002389"/>
              <a:ext cx="1372099" cy="1541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040223" y="313117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/>
                <a:t>SRI</a:t>
              </a:r>
              <a:endParaRPr kumimoji="1" lang="ja-JP" altLang="en-US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7590DD00-9FDC-4638-9985-C77104806D33}"/>
                </a:ext>
              </a:extLst>
            </p:cNvPr>
            <p:cNvSpPr txBox="1"/>
            <p:nvPr/>
          </p:nvSpPr>
          <p:spPr>
            <a:xfrm>
              <a:off x="182271" y="4498228"/>
              <a:ext cx="2438488" cy="13234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/>
                <a:t>(1) Radial type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element subdivision</a:t>
              </a:r>
              <a:br>
                <a:rPr kumimoji="1" lang="en-US" altLang="ja-JP" sz="2000" dirty="0"/>
              </a:br>
              <a:r>
                <a:rPr kumimoji="1" lang="en-US" altLang="ja-JP" sz="2000" dirty="0"/>
                <a:t>into</a:t>
              </a:r>
              <a:r>
                <a:rPr lang="en-US" altLang="ja-JP" sz="2000" dirty="0"/>
                <a:t> </a:t>
              </a:r>
              <a:r>
                <a:rPr kumimoji="1" lang="en-US" altLang="ja-JP" sz="2000" dirty="0"/>
                <a:t>sub-elements</a:t>
              </a:r>
              <a:br>
                <a:rPr lang="en-US" altLang="ja-JP" sz="2000" dirty="0"/>
              </a:br>
              <a:r>
                <a:rPr kumimoji="1" lang="en-US" altLang="ja-JP" sz="2000" dirty="0"/>
                <a:t>with</a:t>
              </a:r>
              <a:r>
                <a:rPr lang="en-US" altLang="ja-JP" sz="2000" dirty="0"/>
                <a:t> </a:t>
              </a:r>
              <a:r>
                <a:rPr kumimoji="1" lang="en-US" altLang="ja-JP" sz="2000" dirty="0"/>
                <a:t>a dummy node</a:t>
              </a:r>
              <a:endParaRPr kumimoji="1"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7497744-C2CF-4BA6-8D90-19F2FD1218F3}"/>
                </a:ext>
              </a:extLst>
            </p:cNvPr>
            <p:cNvSpPr txBox="1"/>
            <p:nvPr/>
          </p:nvSpPr>
          <p:spPr>
            <a:xfrm>
              <a:off x="1727684" y="5873206"/>
              <a:ext cx="5412315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(3) Vol. strain smoothing with all sub-elements</a:t>
              </a:r>
              <a:endParaRPr kumimoji="1" lang="ja-JP" altLang="en-US" sz="2000" dirty="0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56A49B3-7B94-4A1B-B34C-8FB62AD0F8EC}"/>
                </a:ext>
              </a:extLst>
            </p:cNvPr>
            <p:cNvSpPr txBox="1"/>
            <p:nvPr/>
          </p:nvSpPr>
          <p:spPr>
            <a:xfrm>
              <a:off x="2057976" y="1159833"/>
              <a:ext cx="4577087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/>
                <a:t>(2) Iso-vol. strain smoothing at edges </a:t>
              </a:r>
              <a:endParaRPr kumimoji="1" lang="ja-JP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/>
                <p:nvPr/>
              </p:nvSpPr>
              <p:spPr>
                <a:xfrm>
                  <a:off x="6912260" y="3327258"/>
                  <a:ext cx="2074863" cy="43826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ja-JP" sz="2000" dirty="0"/>
                    <a:t>(4)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endParaRPr kumimoji="1" lang="ja-JP" altLang="en-US" sz="2000" dirty="0"/>
                </a:p>
              </p:txBody>
            </p:sp>
          </mc:Choice>
          <mc:Fallback xmlns="">
            <p:sp>
              <p:nvSpPr>
                <p:cNvPr id="33" name="テキスト ボックス 32">
                  <a:extLst>
                    <a:ext uri="{FF2B5EF4-FFF2-40B4-BE49-F238E27FC236}">
                      <a16:creationId xmlns:a16="http://schemas.microsoft.com/office/drawing/2014/main" id="{62893CAB-3ECC-4DCE-94CB-619CAC625B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260" y="3327258"/>
                  <a:ext cx="2074863" cy="438262"/>
                </a:xfrm>
                <a:prstGeom prst="rect">
                  <a:avLst/>
                </a:prstGeom>
                <a:blipFill>
                  <a:blip r:embed="rId2"/>
                  <a:stretch>
                    <a:fillRect l="-2647" t="-4167" r="-882" b="-19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756A9A33-07E0-49D7-BBEC-C650EE5C590B}"/>
                </a:ext>
              </a:extLst>
            </p:cNvPr>
            <p:cNvSpPr txBox="1"/>
            <p:nvPr/>
          </p:nvSpPr>
          <p:spPr>
            <a:xfrm rot="1570784">
              <a:off x="2592130" y="3883354"/>
              <a:ext cx="915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Overall</a:t>
              </a:r>
              <a:br>
                <a:rPr kumimoji="1" lang="en-US" altLang="ja-JP" dirty="0"/>
              </a:br>
              <a:r>
                <a:rPr kumimoji="1" lang="en-US" altLang="ja-JP" dirty="0"/>
                <a:t>mean</a:t>
              </a: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161E0F3-08DC-43A8-B003-511DBDC29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6" y="2528900"/>
              <a:ext cx="2299167" cy="1936959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7514EFD-5DD8-4691-BE7A-6E2195F65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836" y="1581661"/>
              <a:ext cx="2299167" cy="1936959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49CE6BC3-5FB2-4AA6-9B3F-B3CEF893C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925" y="3897052"/>
              <a:ext cx="2299167" cy="1936959"/>
            </a:xfrm>
            <a:prstGeom prst="rect">
              <a:avLst/>
            </a:prstGeom>
          </p:spPr>
        </p:pic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80FBD0-92ED-4D9D-9164-0E9630D0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5D8226F-A0C5-4D44-9674-9E768EAB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T10 Element Subdivision in 3D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EE3F1933-CF6C-4C64-93D1-EFF7BF09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subdivision (30% shrunk mesh)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pic>
        <p:nvPicPr>
          <p:cNvPr id="10" name="radial-type">
            <a:hlinkClick r:id="" action="ppaction://media"/>
            <a:extLst>
              <a:ext uri="{FF2B5EF4-FFF2-40B4-BE49-F238E27FC236}">
                <a16:creationId xmlns:a16="http://schemas.microsoft.com/office/drawing/2014/main" id="{630B2409-AD94-4BCF-AD04-BAB783CE4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87" r="13095"/>
          <a:stretch/>
        </p:blipFill>
        <p:spPr>
          <a:xfrm>
            <a:off x="1439653" y="1068127"/>
            <a:ext cx="6300699" cy="520518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1EABB0-C613-43D8-B455-6B92DBEBA2D9}"/>
              </a:ext>
            </a:extLst>
          </p:cNvPr>
          <p:cNvSpPr txBox="1"/>
          <p:nvPr/>
        </p:nvSpPr>
        <p:spPr>
          <a:xfrm>
            <a:off x="0" y="5081767"/>
            <a:ext cx="1653264" cy="1303809"/>
          </a:xfrm>
          <a:prstGeom prst="rect">
            <a:avLst/>
          </a:prstGeom>
          <a:solidFill>
            <a:srgbClr val="4DFFC4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Strain on</a:t>
            </a:r>
            <a:br>
              <a:rPr lang="en-US" altLang="ja-JP" sz="2000" dirty="0"/>
            </a:br>
            <a:r>
              <a:rPr lang="en-US" altLang="ja-JP" sz="2000" dirty="0"/>
              <a:t>all 34 edges </a:t>
            </a:r>
            <a:br>
              <a:rPr lang="en-US" altLang="ja-JP" sz="2000" dirty="0"/>
            </a:br>
            <a:r>
              <a:rPr lang="en-US" altLang="ja-JP" sz="2000" dirty="0"/>
              <a:t>are smoothed</a:t>
            </a:r>
            <a:br>
              <a:rPr lang="en-US" altLang="ja-JP" sz="2000" dirty="0"/>
            </a:br>
            <a:r>
              <a:rPr lang="en-US" altLang="ja-JP" sz="2000" dirty="0"/>
              <a:t>by ES-FEM.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8CE647-44E7-4198-839D-517B0DDF87FF}"/>
              </a:ext>
            </a:extLst>
          </p:cNvPr>
          <p:cNvSpPr txBox="1"/>
          <p:nvPr/>
        </p:nvSpPr>
        <p:spPr>
          <a:xfrm>
            <a:off x="22381" y="1162247"/>
            <a:ext cx="1981880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There are 16</a:t>
            </a:r>
            <a:br>
              <a:rPr lang="en-US" altLang="ja-JP" sz="2000" dirty="0"/>
            </a:br>
            <a:r>
              <a:rPr lang="en-US" altLang="ja-JP" sz="2000" dirty="0"/>
              <a:t>T4 sub-elements</a:t>
            </a:r>
            <a:br>
              <a:rPr lang="en-US" altLang="ja-JP" sz="2000" dirty="0"/>
            </a:br>
            <a:r>
              <a:rPr lang="en-US" altLang="ja-JP" sz="2000" dirty="0"/>
              <a:t>in total.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291498-F666-42E6-B550-11EF17E2C64F}"/>
              </a:ext>
            </a:extLst>
          </p:cNvPr>
          <p:cNvSpPr txBox="1"/>
          <p:nvPr/>
        </p:nvSpPr>
        <p:spPr>
          <a:xfrm>
            <a:off x="7076464" y="4405558"/>
            <a:ext cx="2066839" cy="996033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Sub-elements</a:t>
            </a:r>
            <a:br>
              <a:rPr lang="en-US" altLang="ja-JP" sz="2000" dirty="0"/>
            </a:br>
            <a:r>
              <a:rPr lang="en-US" altLang="ja-JP" sz="2000" dirty="0"/>
              <a:t>have a little </a:t>
            </a:r>
            <a:br>
              <a:rPr lang="en-US" altLang="ja-JP" sz="2000" dirty="0"/>
            </a:br>
            <a:r>
              <a:rPr lang="en-US" altLang="ja-JP" sz="2000" dirty="0"/>
              <a:t>larger skewness.</a:t>
            </a:r>
            <a:endParaRPr kumimoji="1" lang="ja-JP" altLang="en-US" sz="20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399819-40CC-44ED-9849-3349F4192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ADC059-E1A2-431F-BE56-DDB796AA8F26}"/>
              </a:ext>
            </a:extLst>
          </p:cNvPr>
          <p:cNvSpPr txBox="1"/>
          <p:nvPr/>
        </p:nvSpPr>
        <p:spPr>
          <a:xfrm>
            <a:off x="7092707" y="5401591"/>
            <a:ext cx="2051529" cy="996033"/>
          </a:xfrm>
          <a:prstGeom prst="rect">
            <a:avLst/>
          </a:prstGeom>
          <a:solidFill>
            <a:srgbClr val="4DFFC4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lang="en-US" altLang="ja-JP" sz="2000" dirty="0"/>
              <a:t>but skewness</a:t>
            </a:r>
            <a:br>
              <a:rPr lang="en-US" altLang="ja-JP" sz="2000" dirty="0"/>
            </a:br>
            <a:r>
              <a:rPr lang="en-US" altLang="ja-JP" sz="2000" dirty="0"/>
              <a:t>is not a big issue</a:t>
            </a:r>
            <a:br>
              <a:rPr lang="en-US" altLang="ja-JP" sz="2000" dirty="0"/>
            </a:br>
            <a:r>
              <a:rPr lang="en-US" altLang="ja-JP" sz="2000" dirty="0"/>
              <a:t>for ES-FEM.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089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39CEDCF-E2AA-483D-B5A8-E6263A459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C</a:t>
            </a:r>
            <a:r>
              <a:rPr kumimoji="1" lang="en-US" altLang="ja-JP" dirty="0"/>
              <a:t>alculate the mass of </a:t>
            </a:r>
            <a:br>
              <a:rPr kumimoji="1" lang="en-US" altLang="ja-JP" dirty="0"/>
            </a:br>
            <a:r>
              <a:rPr kumimoji="1" lang="en-US" altLang="ja-JP" dirty="0"/>
              <a:t>each sub-element.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endParaRPr kumimoji="1" lang="en-US" altLang="ja-JP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Distribute it to composing</a:t>
            </a:r>
            <a:br>
              <a:rPr lang="en-US" altLang="ja-JP" dirty="0"/>
            </a:br>
            <a:r>
              <a:rPr lang="en-US" altLang="ja-JP" dirty="0"/>
              <a:t>4 nodes.</a:t>
            </a:r>
            <a:br>
              <a:rPr lang="en-US" altLang="ja-JP" dirty="0"/>
            </a:br>
            <a:r>
              <a:rPr lang="en-US" altLang="ja-JP" dirty="0"/>
              <a:t>                   (3 nodes in 2D.)</a:t>
            </a:r>
          </a:p>
          <a:p>
            <a:pPr marL="514350" indent="-514350">
              <a:buFont typeface="+mj-lt"/>
              <a:buAutoNum type="arabicPeriod"/>
            </a:pPr>
            <a:endParaRPr lang="en-US" altLang="ja-JP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/>
              <a:t>The mass of </a:t>
            </a:r>
            <a:r>
              <a:rPr lang="en-US" altLang="ja-JP" dirty="0"/>
              <a:t>the</a:t>
            </a:r>
            <a:r>
              <a:rPr kumimoji="1" lang="en-US" altLang="ja-JP" dirty="0"/>
              <a:t> dummy node</a:t>
            </a:r>
            <a:br>
              <a:rPr kumimoji="1" lang="en-US" altLang="ja-JP" dirty="0"/>
            </a:br>
            <a:r>
              <a:rPr kumimoji="1" lang="en-US" altLang="ja-JP" dirty="0"/>
              <a:t>is distributed to the connecting</a:t>
            </a:r>
            <a:br>
              <a:rPr kumimoji="1" lang="en-US" altLang="ja-JP" dirty="0"/>
            </a:br>
            <a:r>
              <a:rPr kumimoji="1" lang="en-US" altLang="ja-JP" dirty="0"/>
              <a:t>6 mid-nodes.</a:t>
            </a:r>
            <a:br>
              <a:rPr kumimoji="1" lang="en-US" altLang="ja-JP" dirty="0"/>
            </a:br>
            <a:r>
              <a:rPr kumimoji="1" lang="en-US" altLang="ja-JP" dirty="0"/>
              <a:t>           (3 mid-nodes in 2D.)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7D2625C-038A-48BF-9305-BFEC814C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Building Lumped Mass Matrix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B9F2A-E89A-49A3-8387-686213B3B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4CD1D90-3684-43EF-8AB4-78DFE3300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629992"/>
            <a:ext cx="2254001" cy="18989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DDF0AEE-1D26-41CD-AAD7-8F82F440FE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2564904"/>
            <a:ext cx="2254001" cy="189890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A2CBFD-1014-4682-A5AE-3B14B78F6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0" y="4482420"/>
            <a:ext cx="2254001" cy="189890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758ED12-8D46-4375-8751-3715843621BA}"/>
              </a:ext>
            </a:extLst>
          </p:cNvPr>
          <p:cNvSpPr txBox="1"/>
          <p:nvPr/>
        </p:nvSpPr>
        <p:spPr>
          <a:xfrm>
            <a:off x="4824028" y="635151"/>
            <a:ext cx="13773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Schematics</a:t>
            </a:r>
            <a:br>
              <a:rPr kumimoji="1" lang="en-US" altLang="ja-JP" dirty="0"/>
            </a:br>
            <a:r>
              <a:rPr kumimoji="1" lang="en-US" altLang="ja-JP" dirty="0"/>
              <a:t>in 2D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B350D0-C7F2-4CBB-B963-2995E603DDC2}"/>
              </a:ext>
            </a:extLst>
          </p:cNvPr>
          <p:cNvSpPr txBox="1"/>
          <p:nvPr/>
        </p:nvSpPr>
        <p:spPr>
          <a:xfrm>
            <a:off x="7630088" y="2744924"/>
            <a:ext cx="1499128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Each color</a:t>
            </a:r>
            <a:br>
              <a:rPr kumimoji="1" lang="en-US" altLang="ja-JP" sz="1600" dirty="0"/>
            </a:br>
            <a:r>
              <a:rPr kumimoji="1" lang="en-US" altLang="ja-JP" sz="1600" dirty="0"/>
              <a:t>denotes</a:t>
            </a:r>
            <a:r>
              <a:rPr lang="en-US" altLang="ja-JP" sz="1600" dirty="0"/>
              <a:t> </a:t>
            </a:r>
            <a:r>
              <a:rPr kumimoji="1" lang="en-US" altLang="ja-JP" sz="1600" dirty="0"/>
              <a:t>the </a:t>
            </a:r>
            <a:br>
              <a:rPr kumimoji="1" lang="en-US" altLang="ja-JP" sz="1600" dirty="0"/>
            </a:br>
            <a:r>
              <a:rPr kumimoji="1" lang="en-US" altLang="ja-JP" sz="1600" dirty="0"/>
              <a:t>corresponding</a:t>
            </a:r>
            <a:br>
              <a:rPr kumimoji="1" lang="en-US" altLang="ja-JP" sz="1600" dirty="0"/>
            </a:br>
            <a:r>
              <a:rPr kumimoji="1" lang="en-US" altLang="ja-JP" sz="1600" dirty="0"/>
              <a:t>area for mass.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6106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B68C4CE-BAB8-434C-9793-FEA97AA2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Results:</a:t>
            </a:r>
            <a:br>
              <a:rPr lang="en-US" altLang="ja-JP" dirty="0"/>
            </a:br>
            <a:r>
              <a:rPr lang="en-US" altLang="ja-JP" dirty="0"/>
              <a:t>Demonstration of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SelectiveCS-FEM-T10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64EE113-31A6-482C-93C4-8884C3D31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7008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sz="3600" dirty="0"/>
              </a:p>
              <a:p>
                <a:r>
                  <a:rPr kumimoji="1" lang="en-US" altLang="ja-JP" sz="2400" dirty="0"/>
                  <a:t>Soft material: Neo-</a:t>
                </a:r>
                <a:r>
                  <a:rPr kumimoji="1" lang="en-US" altLang="ja-JP" sz="2400" dirty="0" err="1"/>
                  <a:t>hookean</a:t>
                </a:r>
                <a:r>
                  <a:rPr kumimoji="1" lang="en-US" altLang="ja-JP" sz="2400" dirty="0"/>
                  <a:t>,</a:t>
                </a:r>
                <a:r>
                  <a:rPr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ja-JP" sz="2400" dirty="0"/>
                  <a:t> </a:t>
                </a:r>
              </a:p>
              <a:p>
                <a:r>
                  <a:rPr lang="en-US" altLang="ja-JP" sz="2400" dirty="0"/>
                  <a:t>Hard material: Neo-</a:t>
                </a:r>
                <a:r>
                  <a:rPr lang="en-US" altLang="ja-JP" sz="2400" dirty="0" err="1"/>
                  <a:t>hookean</a:t>
                </a:r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Discretized into T10 mesh. </a:t>
                </a:r>
                <a:r>
                  <a:rPr lang="en-US" altLang="ja-JP" sz="2000" dirty="0"/>
                  <a:t>(about 11,000 nodes and 7,000 elements)</a:t>
                </a:r>
                <a:endParaRPr lang="en-US" altLang="ja-JP" sz="2400" dirty="0"/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ABAQUS C3D10MH, </a:t>
                </a:r>
                <a:r>
                  <a:rPr lang="en-US" altLang="ja-JP" sz="2400" dirty="0"/>
                  <a:t>the best T10 element of ABAQUS,</a:t>
                </a:r>
                <a:br>
                  <a:rPr lang="en-US" altLang="ja-JP" sz="2400" dirty="0"/>
                </a:br>
                <a:r>
                  <a:rPr lang="en-US" altLang="ja-JP" sz="2400" dirty="0"/>
                  <a:t>with the same mesh.</a:t>
                </a:r>
              </a:p>
              <a:p>
                <a:endParaRPr lang="ja-JP" altLang="en-US" sz="2400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2821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28700"/>
            <a:ext cx="4958991" cy="35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kumimoji="1"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contour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2" name="filler.c3d10mh.p">
            <a:hlinkClick r:id="" action="ppaction://media"/>
            <a:extLst>
              <a:ext uri="{FF2B5EF4-FFF2-40B4-BE49-F238E27FC236}">
                <a16:creationId xmlns:a16="http://schemas.microsoft.com/office/drawing/2014/main" id="{9390B60C-CF7D-4F77-8173-8078E4FA64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609054"/>
            <a:ext cx="5644096" cy="57737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AC049B-B9BD-45D0-9968-E9EF26BFFDB6}"/>
              </a:ext>
            </a:extLst>
          </p:cNvPr>
          <p:cNvSpPr txBox="1"/>
          <p:nvPr/>
        </p:nvSpPr>
        <p:spPr>
          <a:xfrm>
            <a:off x="7407784" y="2967335"/>
            <a:ext cx="173621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Convergence</a:t>
            </a:r>
            <a:br>
              <a:rPr kumimoji="1" lang="en-US" altLang="ja-JP" dirty="0"/>
            </a:br>
            <a:r>
              <a:rPr kumimoji="1" lang="en-US" altLang="ja-JP" dirty="0"/>
              <a:t>failure at 69%</a:t>
            </a:r>
            <a:br>
              <a:rPr kumimoji="1" lang="en-US" altLang="ja-JP" dirty="0"/>
            </a:br>
            <a:r>
              <a:rPr kumimoji="1" lang="en-US" altLang="ja-JP" dirty="0"/>
              <a:t>nominal stretch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en-US" altLang="ja-JP" dirty="0">
                <a:solidFill>
                  <a:srgbClr val="0000CC"/>
                </a:solidFill>
              </a:rPr>
              <a:t>short lasting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73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contour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2" name="filler.v50.p">
            <a:hlinkClick r:id="" action="ppaction://media"/>
            <a:extLst>
              <a:ext uri="{FF2B5EF4-FFF2-40B4-BE49-F238E27FC236}">
                <a16:creationId xmlns:a16="http://schemas.microsoft.com/office/drawing/2014/main" id="{E83626E2-5E51-4535-8F0E-1CF6C8DC3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1780" y="593611"/>
            <a:ext cx="3978167" cy="580401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7407784" y="2967335"/>
            <a:ext cx="1736216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Convergence</a:t>
            </a:r>
            <a:br>
              <a:rPr kumimoji="1" lang="en-US" altLang="ja-JP" dirty="0"/>
            </a:br>
            <a:r>
              <a:rPr kumimoji="1" lang="en-US" altLang="ja-JP" dirty="0"/>
              <a:t>failure at 166%</a:t>
            </a:r>
            <a:br>
              <a:rPr kumimoji="1" lang="en-US" altLang="ja-JP" dirty="0"/>
            </a:br>
            <a:r>
              <a:rPr kumimoji="1" lang="en-US" altLang="ja-JP" dirty="0"/>
              <a:t>nominal stretch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kumimoji="1" lang="en-US" altLang="ja-JP" dirty="0">
                <a:solidFill>
                  <a:srgbClr val="FF0000"/>
                </a:solidFill>
              </a:rPr>
              <a:t>long lasting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95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dist. at 60% nominal stretch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1D8F2D-0A41-4149-857D-988CF1EA4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16732"/>
            <a:ext cx="3728412" cy="38533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C697837-923B-4BD2-AF7C-3DCEA1D9D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16732"/>
            <a:ext cx="3637100" cy="385336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AAFF82-16D1-4809-9370-2F86C675629E}"/>
              </a:ext>
            </a:extLst>
          </p:cNvPr>
          <p:cNvSpPr txBox="1"/>
          <p:nvPr/>
        </p:nvSpPr>
        <p:spPr>
          <a:xfrm>
            <a:off x="1367644" y="4870098"/>
            <a:ext cx="654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SelectiveCS-FEM-T10</a:t>
            </a:r>
            <a:r>
              <a:rPr kumimoji="1" lang="en-US" altLang="ja-JP" sz="2000" dirty="0"/>
              <a:t>                    </a:t>
            </a:r>
            <a:r>
              <a:rPr kumimoji="1" lang="en-US" altLang="ja-JP" sz="2000" dirty="0">
                <a:solidFill>
                  <a:srgbClr val="0000CC"/>
                </a:solidFill>
              </a:rPr>
              <a:t>ABAQUS C3D10MH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07C05F7-A788-4153-A2DD-E3998C849BD0}"/>
              </a:ext>
            </a:extLst>
          </p:cNvPr>
          <p:cNvSpPr txBox="1"/>
          <p:nvPr/>
        </p:nvSpPr>
        <p:spPr>
          <a:xfrm>
            <a:off x="1390171" y="5372250"/>
            <a:ext cx="6362960" cy="46166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</a:t>
            </a:r>
            <a:r>
              <a:rPr kumimoji="1" lang="en-US" altLang="ja-JP" sz="2400" dirty="0">
                <a:solidFill>
                  <a:srgbClr val="FF00FF"/>
                </a:solidFill>
              </a:rPr>
              <a:t>good pressure accuracy</a:t>
            </a:r>
            <a:r>
              <a:rPr kumimoji="1" lang="en-US" altLang="ja-JP" sz="2400" dirty="0"/>
              <a:t>.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45916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at 60% nominal stretch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F1F5D49-93A9-4F1F-86F5-2C7F1C8E5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025876"/>
            <a:ext cx="3718659" cy="384328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5540932-473C-4965-B592-1E333EE03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0" y="1025875"/>
            <a:ext cx="3627586" cy="384328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A4F9D9D-BD8F-4692-802E-D415BA9A2C77}"/>
              </a:ext>
            </a:extLst>
          </p:cNvPr>
          <p:cNvSpPr txBox="1"/>
          <p:nvPr/>
        </p:nvSpPr>
        <p:spPr>
          <a:xfrm>
            <a:off x="1367644" y="4870098"/>
            <a:ext cx="654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SelectiveCS-FEM-T10</a:t>
            </a:r>
            <a:r>
              <a:rPr kumimoji="1" lang="en-US" altLang="ja-JP" sz="2000" dirty="0"/>
              <a:t>                    </a:t>
            </a:r>
            <a:r>
              <a:rPr kumimoji="1" lang="en-US" altLang="ja-JP" sz="2000" dirty="0">
                <a:solidFill>
                  <a:srgbClr val="0000CC"/>
                </a:solidFill>
              </a:rPr>
              <a:t>ABAQUS C3D10MH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56658E-37AB-4ABA-9254-A4D59C915796}"/>
              </a:ext>
            </a:extLst>
          </p:cNvPr>
          <p:cNvSpPr txBox="1"/>
          <p:nvPr/>
        </p:nvSpPr>
        <p:spPr>
          <a:xfrm>
            <a:off x="756638" y="5372250"/>
            <a:ext cx="763003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an </a:t>
            </a:r>
            <a:r>
              <a:rPr kumimoji="1" lang="en-US" altLang="ja-JP" sz="2400" dirty="0">
                <a:solidFill>
                  <a:srgbClr val="C00000"/>
                </a:solidFill>
              </a:rPr>
              <a:t>issue of Mises stress oscillation</a:t>
            </a:r>
            <a:r>
              <a:rPr kumimoji="1" lang="en-US" altLang="ja-JP" sz="2400" dirty="0"/>
              <a:t>,</a:t>
            </a:r>
            <a:br>
              <a:rPr kumimoji="1" lang="en-US" altLang="ja-JP" sz="2400" dirty="0"/>
            </a:br>
            <a:r>
              <a:rPr kumimoji="1" lang="en-US" altLang="ja-JP" sz="2400" dirty="0"/>
              <a:t>which should be resolved in the future.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4208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Comparison of 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at 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bottom corner</a:t>
                </a: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of Rubber-Filler </a:t>
            </a:r>
            <a:r>
              <a:rPr lang="en-US" altLang="ja-JP" dirty="0"/>
              <a:t>C</a:t>
            </a:r>
            <a:r>
              <a:rPr kumimoji="1" lang="en-US" altLang="ja-JP" dirty="0"/>
              <a:t>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Static</a:t>
            </a:r>
            <a:br>
              <a:rPr lang="en-US" altLang="ja-JP" dirty="0"/>
            </a:br>
            <a:r>
              <a:rPr lang="en-US" altLang="ja-JP" dirty="0"/>
              <a:t>Implicit</a:t>
            </a:r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BD8DF2D-E9B7-4891-8C17-8EECE8537908}"/>
              </a:ext>
            </a:extLst>
          </p:cNvPr>
          <p:cNvGrpSpPr/>
          <p:nvPr/>
        </p:nvGrpSpPr>
        <p:grpSpPr>
          <a:xfrm>
            <a:off x="7740352" y="674270"/>
            <a:ext cx="1044116" cy="1674610"/>
            <a:chOff x="7308304" y="1124744"/>
            <a:chExt cx="1044116" cy="1674610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DA78908-7522-4A77-85C6-6A024F39B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/>
            <a:stretch/>
          </p:blipFill>
          <p:spPr>
            <a:xfrm>
              <a:off x="7308304" y="1124744"/>
              <a:ext cx="1044116" cy="1414181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3637273D-7414-41AC-B72C-D6DCF0AD059A}"/>
                </a:ext>
              </a:extLst>
            </p:cNvPr>
            <p:cNvSpPr/>
            <p:nvPr/>
          </p:nvSpPr>
          <p:spPr>
            <a:xfrm>
              <a:off x="7704348" y="2456892"/>
              <a:ext cx="108012" cy="108012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13E416CA-D942-4CBF-9660-B730F4D16531}"/>
                </a:ext>
              </a:extLst>
            </p:cNvPr>
            <p:cNvCxnSpPr>
              <a:cxnSpLocks/>
            </p:cNvCxnSpPr>
            <p:nvPr/>
          </p:nvCxnSpPr>
          <p:spPr>
            <a:xfrm>
              <a:off x="7832546" y="2549086"/>
              <a:ext cx="267846" cy="878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896DE2F-5455-438E-A9F3-1C70A1D331E7}"/>
                    </a:ext>
                  </a:extLst>
                </p:cNvPr>
                <p:cNvSpPr txBox="1"/>
                <p:nvPr/>
              </p:nvSpPr>
              <p:spPr>
                <a:xfrm>
                  <a:off x="7966469" y="2430022"/>
                  <a:ext cx="3792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0896DE2F-5455-438E-A9F3-1C70A1D331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6469" y="2430022"/>
                  <a:ext cx="37920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FFBD309-35B7-4D88-937F-92D08FDAA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4432" y="1232756"/>
            <a:ext cx="6582187" cy="372234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4186999-EB24-4F5E-8F4F-E3AC2E548742}"/>
              </a:ext>
            </a:extLst>
          </p:cNvPr>
          <p:cNvSpPr txBox="1"/>
          <p:nvPr/>
        </p:nvSpPr>
        <p:spPr>
          <a:xfrm>
            <a:off x="659939" y="5130031"/>
            <a:ext cx="7823424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</a:t>
            </a:r>
            <a:r>
              <a:rPr kumimoji="1" lang="en-US" altLang="ja-JP" sz="2400" dirty="0">
                <a:solidFill>
                  <a:srgbClr val="FF00FF"/>
                </a:solidFill>
              </a:rPr>
              <a:t>enough accuracy in displacement </a:t>
            </a:r>
            <a:br>
              <a:rPr kumimoji="1" lang="en-US" altLang="ja-JP" sz="2400" dirty="0">
                <a:solidFill>
                  <a:srgbClr val="FF00FF"/>
                </a:solidFill>
              </a:rPr>
            </a:br>
            <a:r>
              <a:rPr kumimoji="1" lang="en-US" altLang="ja-JP" sz="2400" dirty="0">
                <a:solidFill>
                  <a:srgbClr val="FF00FF"/>
                </a:solidFill>
              </a:rPr>
              <a:t>(and force, also)</a:t>
            </a:r>
            <a:r>
              <a:rPr kumimoji="1" lang="en-US" altLang="ja-JP" sz="2400" dirty="0"/>
              <a:t> in addition to large deformation robustness. </a:t>
            </a:r>
            <a:endParaRPr kumimoji="1" lang="ja-JP" altLang="en-US" sz="24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27E803-96EB-4843-91CF-02F94C0D1372}"/>
              </a:ext>
            </a:extLst>
          </p:cNvPr>
          <p:cNvSpPr txBox="1"/>
          <p:nvPr/>
        </p:nvSpPr>
        <p:spPr>
          <a:xfrm>
            <a:off x="3179916" y="2060848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ABAQUS</a:t>
            </a:r>
            <a:br>
              <a:rPr kumimoji="1" lang="en-US" altLang="ja-JP" sz="1600" dirty="0"/>
            </a:br>
            <a:r>
              <a:rPr kumimoji="1" lang="en-US" altLang="ja-JP" sz="1600" dirty="0"/>
              <a:t>C3D10MH</a:t>
            </a:r>
            <a:br>
              <a:rPr kumimoji="1" lang="en-US" altLang="ja-JP" sz="1600" dirty="0"/>
            </a:br>
            <a:r>
              <a:rPr kumimoji="1" lang="en-US" altLang="ja-JP" sz="1600" dirty="0"/>
              <a:t>died here.</a:t>
            </a:r>
            <a:endParaRPr kumimoji="1"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2BE86FB-3981-4295-B827-9A36EEA4DEC1}"/>
              </a:ext>
            </a:extLst>
          </p:cNvPr>
          <p:cNvSpPr txBox="1"/>
          <p:nvPr/>
        </p:nvSpPr>
        <p:spPr>
          <a:xfrm>
            <a:off x="6012160" y="2963118"/>
            <a:ext cx="1391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Selective</a:t>
            </a:r>
            <a:br>
              <a:rPr kumimoji="1" lang="en-US" altLang="ja-JP" sz="1600" dirty="0"/>
            </a:br>
            <a:r>
              <a:rPr kumimoji="1" lang="en-US" altLang="ja-JP" sz="1600" dirty="0"/>
              <a:t>CS-FEM-T10</a:t>
            </a:r>
            <a:br>
              <a:rPr kumimoji="1" lang="en-US" altLang="ja-JP" sz="1600" dirty="0"/>
            </a:br>
            <a:r>
              <a:rPr kumimoji="1" lang="en-US" altLang="ja-JP" sz="1600" dirty="0"/>
              <a:t>died here.</a:t>
            </a:r>
            <a:endParaRPr kumimoji="1" lang="ja-JP" altLang="en-US" sz="1600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B48E2E8-0AC3-40BC-9879-50D94FAB7944}"/>
              </a:ext>
            </a:extLst>
          </p:cNvPr>
          <p:cNvCxnSpPr>
            <a:cxnSpLocks/>
          </p:cNvCxnSpPr>
          <p:nvPr/>
        </p:nvCxnSpPr>
        <p:spPr>
          <a:xfrm>
            <a:off x="6775837" y="3794115"/>
            <a:ext cx="172427" cy="38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105DEC8-A770-4EA9-A7EF-CC8143174FB5}"/>
              </a:ext>
            </a:extLst>
          </p:cNvPr>
          <p:cNvCxnSpPr>
            <a:cxnSpLocks/>
          </p:cNvCxnSpPr>
          <p:nvPr/>
        </p:nvCxnSpPr>
        <p:spPr>
          <a:xfrm>
            <a:off x="3871777" y="2855990"/>
            <a:ext cx="172427" cy="38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36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6D19FA-1156-4E9C-8B86-14C63138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Applications of S-FEMs in Our Lab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BC64A5E-14D3-44A2-A7C8-691323410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deformation solid mechanics </a:t>
            </a: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(still in academic)</a:t>
            </a:r>
          </a:p>
          <a:p>
            <a:pPr marL="0" indent="0">
              <a:buNone/>
            </a:pPr>
            <a:r>
              <a:rPr lang="en-US" altLang="ja-JP" sz="2000" dirty="0"/>
              <a:t>         Static Implicit                   Dynamic Explicit                    Viscous Implicit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Electrostatic</a:t>
            </a:r>
            <a:br>
              <a:rPr lang="en-US" altLang="ja-JP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(already in practice)</a:t>
            </a: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msmpeg4v2">
            <a:hlinkClick r:id="" action="ppaction://media"/>
            <a:extLst>
              <a:ext uri="{FF2B5EF4-FFF2-40B4-BE49-F238E27FC236}">
                <a16:creationId xmlns:a16="http://schemas.microsoft.com/office/drawing/2014/main" id="{10E70216-A129-4570-A365-D03146B67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288" y="1340768"/>
            <a:ext cx="3093552" cy="2860476"/>
          </a:xfrm>
          <a:prstGeom prst="rect">
            <a:avLst/>
          </a:prstGeom>
          <a:ln w="19050">
            <a:noFill/>
          </a:ln>
        </p:spPr>
      </p:pic>
      <p:pic>
        <p:nvPicPr>
          <p:cNvPr id="6" name="bunny">
            <a:hlinkClick r:id="" action="ppaction://media"/>
            <a:extLst>
              <a:ext uri="{FF2B5EF4-FFF2-40B4-BE49-F238E27FC236}">
                <a16:creationId xmlns:a16="http://schemas.microsoft.com/office/drawing/2014/main" id="{67690CBF-7D52-4D0C-9024-AF123D88EC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5576" r="3425" b="16106"/>
          <a:stretch/>
        </p:blipFill>
        <p:spPr>
          <a:xfrm>
            <a:off x="3171332" y="1844824"/>
            <a:ext cx="3560908" cy="1935552"/>
          </a:xfrm>
          <a:prstGeom prst="rect">
            <a:avLst/>
          </a:prstGeom>
        </p:spPr>
      </p:pic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ADF61669-B7DC-4134-B21C-B5C333C99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05A278-00A1-4491-9F04-B79ABAB84CC4}"/>
              </a:ext>
            </a:extLst>
          </p:cNvPr>
          <p:cNvSpPr txBox="1"/>
          <p:nvPr/>
        </p:nvSpPr>
        <p:spPr>
          <a:xfrm>
            <a:off x="3356617" y="3820978"/>
            <a:ext cx="3307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Carbody</a:t>
            </a:r>
            <a:r>
              <a:rPr kumimoji="1" lang="en-US" altLang="ja-JP" sz="2000" dirty="0"/>
              <a:t> Electro Deposition</a:t>
            </a:r>
            <a:endParaRPr kumimoji="1" lang="ja-JP" altLang="en-US" sz="2000" dirty="0"/>
          </a:p>
        </p:txBody>
      </p:sp>
      <p:pic>
        <p:nvPicPr>
          <p:cNvPr id="4" name="output2">
            <a:hlinkClick r:id="" action="ppaction://media"/>
            <a:extLst>
              <a:ext uri="{FF2B5EF4-FFF2-40B4-BE49-F238E27FC236}">
                <a16:creationId xmlns:a16="http://schemas.microsoft.com/office/drawing/2014/main" id="{107A7E01-C755-4107-82D4-D81448EA12E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4600" r="27405"/>
          <a:stretch>
            <a:fillRect/>
          </a:stretch>
        </p:blipFill>
        <p:spPr>
          <a:xfrm>
            <a:off x="6688215" y="1328820"/>
            <a:ext cx="2180566" cy="5056855"/>
          </a:xfrm>
          <a:prstGeom prst="rect">
            <a:avLst/>
          </a:prstGeom>
        </p:spPr>
      </p:pic>
      <p:pic>
        <p:nvPicPr>
          <p:cNvPr id="11" name="j">
            <a:hlinkClick r:id="" action="ppaction://media"/>
            <a:extLst>
              <a:ext uri="{FF2B5EF4-FFF2-40B4-BE49-F238E27FC236}">
                <a16:creationId xmlns:a16="http://schemas.microsoft.com/office/drawing/2014/main" id="{96C986EA-81DA-4C41-A245-9B7B5B61DB7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51181" t="51087"/>
          <a:stretch/>
        </p:blipFill>
        <p:spPr>
          <a:xfrm>
            <a:off x="2987824" y="4164432"/>
            <a:ext cx="4044902" cy="223319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482540-BC58-4F5C-946C-50A3AC993B8C}"/>
              </a:ext>
            </a:extLst>
          </p:cNvPr>
          <p:cNvSpPr txBox="1"/>
          <p:nvPr/>
        </p:nvSpPr>
        <p:spPr>
          <a:xfrm>
            <a:off x="356809" y="4908347"/>
            <a:ext cx="26276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64 CPUs (512 cores)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MPI/OpenMP hybrid</a:t>
            </a:r>
            <a:endParaRPr lang="en-US" altLang="ja-JP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140M elements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2000 timesteps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18.5 h wall time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900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9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36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4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r>
              <a:rPr kumimoji="1" lang="en-US" altLang="ja-JP" sz="2400" dirty="0"/>
              <a:t>Rubber body.</a:t>
            </a:r>
            <a:br>
              <a:rPr kumimoji="1" lang="en-US" altLang="ja-JP" sz="2400" dirty="0"/>
            </a:br>
            <a:r>
              <a:rPr kumimoji="1" lang="en-US" altLang="ja-JP" sz="2400" dirty="0"/>
              <a:t>(Young’s modulus: 5MPa,</a:t>
            </a:r>
            <a:br>
              <a:rPr kumimoji="1" lang="en-US" altLang="ja-JP" sz="2400" dirty="0"/>
            </a:br>
            <a:r>
              <a:rPr kumimoji="1" lang="en-US" altLang="ja-JP" sz="2400" dirty="0">
                <a:solidFill>
                  <a:srgbClr val="C00000"/>
                </a:solidFill>
              </a:rPr>
              <a:t>Poisson’s ratio: 0.49</a:t>
            </a:r>
            <a:r>
              <a:rPr kumimoji="1" lang="en-US" altLang="ja-JP" sz="2400" dirty="0"/>
              <a:t>)</a:t>
            </a:r>
          </a:p>
          <a:p>
            <a:r>
              <a:rPr kumimoji="1" lang="en-US" altLang="ja-JP" sz="2400" dirty="0"/>
              <a:t>Discretized in T10 mesh.</a:t>
            </a:r>
            <a:br>
              <a:rPr kumimoji="1" lang="en-US" altLang="ja-JP" sz="2400" dirty="0"/>
            </a:br>
            <a:r>
              <a:rPr kumimoji="1" lang="en-US" altLang="ja-JP" sz="2400" dirty="0"/>
              <a:t>(about 80,000 nodes</a:t>
            </a:r>
            <a:br>
              <a:rPr kumimoji="1" lang="en-US" altLang="ja-JP" sz="2400" dirty="0"/>
            </a:br>
            <a:r>
              <a:rPr kumimoji="1" lang="en-US" altLang="ja-JP" sz="2400" dirty="0"/>
              <a:t>and 52,000 elements)</a:t>
            </a:r>
          </a:p>
          <a:p>
            <a:r>
              <a:rPr lang="en-US" altLang="ja-JP" sz="2400" dirty="0"/>
              <a:t>Both s</a:t>
            </a:r>
            <a:r>
              <a:rPr kumimoji="1" lang="en-US" altLang="ja-JP" sz="2400" dirty="0"/>
              <a:t>oles of the feet are</a:t>
            </a:r>
            <a:br>
              <a:rPr kumimoji="1" lang="en-US" altLang="ja-JP" sz="2400" dirty="0"/>
            </a:br>
            <a:r>
              <a:rPr kumimoji="1" lang="en-US" altLang="ja-JP" sz="2400" dirty="0"/>
              <a:t>perfectly constrained.</a:t>
            </a:r>
            <a:endParaRPr lang="en-US" altLang="ja-JP" sz="2400" dirty="0"/>
          </a:p>
          <a:p>
            <a:r>
              <a:rPr lang="en-US" altLang="ja-JP" sz="2400" dirty="0">
                <a:solidFill>
                  <a:srgbClr val="008000"/>
                </a:solidFill>
              </a:rPr>
              <a:t>Modal analysis up to 40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en-US" altLang="ja-JP" sz="2400" dirty="0">
                <a:solidFill>
                  <a:srgbClr val="008000"/>
                </a:solidFill>
              </a:rPr>
              <a:t>eigen modes.</a:t>
            </a:r>
            <a:br>
              <a:rPr lang="en-US" altLang="ja-JP" sz="2400" dirty="0">
                <a:solidFill>
                  <a:srgbClr val="008000"/>
                </a:solidFill>
              </a:rPr>
            </a:br>
            <a:r>
              <a:rPr lang="en-US" altLang="ja-JP" sz="2400" dirty="0"/>
              <a:t>(This is not a large deformation analysis.)</a:t>
            </a:r>
          </a:p>
          <a:p>
            <a:r>
              <a:rPr kumimoji="1" lang="en-US" altLang="ja-JP" sz="2400" dirty="0"/>
              <a:t>Compared to </a:t>
            </a:r>
            <a:r>
              <a:rPr kumimoji="1" lang="en-US" altLang="ja-JP" sz="2400" dirty="0">
                <a:solidFill>
                  <a:srgbClr val="0000CC"/>
                </a:solidFill>
              </a:rPr>
              <a:t>ABAQUS C3D10MH </a:t>
            </a:r>
            <a:r>
              <a:rPr kumimoji="1" lang="en-US" altLang="ja-JP" sz="2400" dirty="0"/>
              <a:t>with the same mesh.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Deformation Modes of</a:t>
            </a:r>
            <a:r>
              <a:rPr lang="en-US" altLang="ja-JP" dirty="0"/>
              <a:t> Armadillo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pic>
        <p:nvPicPr>
          <p:cNvPr id="2" name="armadillo_body">
            <a:hlinkClick r:id="" action="ppaction://media"/>
            <a:extLst>
              <a:ext uri="{FF2B5EF4-FFF2-40B4-BE49-F238E27FC236}">
                <a16:creationId xmlns:a16="http://schemas.microsoft.com/office/drawing/2014/main" id="{DC174174-E419-4F17-AE64-3F51A2A7F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542" t="7319" r="9344" b="7319"/>
          <a:stretch>
            <a:fillRect/>
          </a:stretch>
        </p:blipFill>
        <p:spPr>
          <a:xfrm>
            <a:off x="4427984" y="784282"/>
            <a:ext cx="3708412" cy="40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6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igen modes up to Mode 40 with SelectiveCS-FEM-T10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Deformation Modes of</a:t>
            </a:r>
            <a:r>
              <a:rPr lang="en-US" altLang="ja-JP" dirty="0"/>
              <a:t> Armadillo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pic>
        <p:nvPicPr>
          <p:cNvPr id="8" name="output">
            <a:hlinkClick r:id="" action="ppaction://media"/>
            <a:extLst>
              <a:ext uri="{FF2B5EF4-FFF2-40B4-BE49-F238E27FC236}">
                <a16:creationId xmlns:a16="http://schemas.microsoft.com/office/drawing/2014/main" id="{05D7B5A8-4464-483A-8EDC-C93FF2F421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044218"/>
            <a:ext cx="5788310" cy="465303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8A8CA7-BB33-432B-B3A7-626B667DA79F}"/>
              </a:ext>
            </a:extLst>
          </p:cNvPr>
          <p:cNvSpPr txBox="1"/>
          <p:nvPr/>
        </p:nvSpPr>
        <p:spPr>
          <a:xfrm>
            <a:off x="391080" y="5409220"/>
            <a:ext cx="8393388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</a:t>
            </a:r>
            <a:r>
              <a:rPr kumimoji="1" lang="en-US" altLang="ja-JP" sz="2800" dirty="0">
                <a:solidFill>
                  <a:srgbClr val="FF00FF"/>
                </a:solidFill>
              </a:rPr>
              <a:t>no spurious low-energy modes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like hour-glass modes.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674CBD2-0B27-4E31-B7C2-27AA160B0E69}"/>
              </a:ext>
            </a:extLst>
          </p:cNvPr>
          <p:cNvSpPr txBox="1"/>
          <p:nvPr/>
        </p:nvSpPr>
        <p:spPr>
          <a:xfrm>
            <a:off x="7560332" y="4365104"/>
            <a:ext cx="150554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There are no</a:t>
            </a:r>
            <a:br>
              <a:rPr lang="en-US" altLang="ja-JP" dirty="0"/>
            </a:br>
            <a:r>
              <a:rPr kumimoji="1" lang="en-US" altLang="ja-JP" dirty="0"/>
              <a:t>unnatural</a:t>
            </a:r>
            <a:br>
              <a:rPr kumimoji="1" lang="en-US" altLang="ja-JP" dirty="0"/>
            </a:br>
            <a:r>
              <a:rPr kumimoji="1" lang="en-US" altLang="ja-JP" dirty="0"/>
              <a:t>m</a:t>
            </a:r>
            <a:r>
              <a:rPr lang="en-US" altLang="ja-JP" dirty="0"/>
              <a:t>odes.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96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eigen frequencies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Deformation Modes of</a:t>
            </a:r>
            <a:r>
              <a:rPr lang="en-US" altLang="ja-JP" dirty="0"/>
              <a:t> Armadillo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rgbClr val="92D05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Eigen</a:t>
            </a:r>
            <a:br>
              <a:rPr lang="en-US" altLang="ja-JP" dirty="0"/>
            </a:br>
            <a:r>
              <a:rPr lang="en-US" altLang="ja-JP" dirty="0"/>
              <a:t>Mode</a:t>
            </a:r>
            <a:endParaRPr kumimoji="1" lang="ja-JP" altLang="en-US" dirty="0"/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8173CEBD-AD8C-41A8-8222-3FF67CEAD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868" y="1099208"/>
            <a:ext cx="6661472" cy="375359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ED6469C-8906-44EC-B9A4-2BEAA636E5C9}"/>
              </a:ext>
            </a:extLst>
          </p:cNvPr>
          <p:cNvSpPr txBox="1"/>
          <p:nvPr/>
        </p:nvSpPr>
        <p:spPr>
          <a:xfrm>
            <a:off x="133807" y="4941168"/>
            <a:ext cx="8703665" cy="138499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practical accuracy </a:t>
            </a:r>
            <a:br>
              <a:rPr kumimoji="1" lang="en-US" altLang="ja-JP" sz="2800" dirty="0"/>
            </a:br>
            <a:r>
              <a:rPr kumimoji="1" lang="en-US" altLang="ja-JP" sz="2800" dirty="0"/>
              <a:t>in modal analyses as ABAQUS C3D10MH; therefore,</a:t>
            </a:r>
            <a:br>
              <a:rPr lang="en-US" altLang="ja-JP" sz="2800" dirty="0"/>
            </a:br>
            <a:r>
              <a:rPr lang="en-US" altLang="ja-JP" sz="2800" dirty="0"/>
              <a:t>SelectiveCS-FEM-T10 would be </a:t>
            </a:r>
            <a:r>
              <a:rPr lang="en-US" altLang="ja-JP" sz="2800" dirty="0">
                <a:solidFill>
                  <a:srgbClr val="FF00FF"/>
                </a:solidFill>
              </a:rPr>
              <a:t>stable in dynamic analyses.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68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r>
                  <a:rPr lang="en-US" altLang="ja-JP" sz="2400" dirty="0"/>
                  <a:t>Neo-Hookean,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=6.0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MPa</m:t>
                    </m:r>
                  </m:oMath>
                </a14:m>
                <a:r>
                  <a:rPr kumimoji="1" lang="en-US" altLang="ja-JP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kumimoji="1" lang="en-US" altLang="ja-JP" sz="2400" dirty="0"/>
                  <a:t>, 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kg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en-US" altLang="ja-JP" sz="2400" dirty="0"/>
              </a:p>
              <a:p>
                <a:r>
                  <a:rPr kumimoji="1" lang="en-US" altLang="ja-JP" sz="2400" dirty="0"/>
                  <a:t>Initial velocity: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=−5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sz="240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for all nodes of cantilever</a:t>
                </a:r>
              </a:p>
              <a:p>
                <a:r>
                  <a:rPr lang="en-US" altLang="ja-JP" sz="2400" dirty="0"/>
                  <a:t>Discretized into T10 mesh. </a:t>
                </a:r>
                <a:r>
                  <a:rPr lang="en-US" altLang="ja-JP" sz="2000" dirty="0"/>
                  <a:t>(about 4,000 nodes and 2,000 elements)</a:t>
                </a:r>
                <a:endParaRPr lang="en-US" altLang="ja-JP" sz="2400" dirty="0"/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ABAQUS/Explicit C3D10M </a:t>
                </a:r>
                <a:r>
                  <a:rPr lang="en-US" altLang="ja-JP" sz="2400" dirty="0"/>
                  <a:t>(NOT C3D10MH)</a:t>
                </a:r>
                <a:br>
                  <a:rPr lang="en-US" altLang="ja-JP" sz="2400" dirty="0"/>
                </a:br>
                <a:r>
                  <a:rPr lang="en-US" altLang="ja-JP" sz="2400" dirty="0"/>
                  <a:t>with the same mesh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(=0.1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ms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pPr marL="0" indent="0">
                  <a:buNone/>
                </a:pPr>
                <a:endParaRPr lang="en-US" altLang="ja-JP" dirty="0"/>
              </a:p>
              <a:p>
                <a:endParaRPr lang="en-US" altLang="ja-JP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987" y="687524"/>
            <a:ext cx="5534025" cy="2057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24033D5-069E-4E91-99B2-0C528D57BD0F}"/>
                  </a:ext>
                </a:extLst>
              </p:cNvPr>
              <p:cNvSpPr txBox="1"/>
              <p:nvPr/>
            </p:nvSpPr>
            <p:spPr>
              <a:xfrm>
                <a:off x="2303748" y="2421080"/>
                <a:ext cx="44724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0" dirty="0"/>
                  <a:t>  Initial 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=−5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kumimoji="1" lang="en-US" altLang="ja-JP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(uniform)  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24033D5-069E-4E91-99B2-0C528D57B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48" y="2421080"/>
                <a:ext cx="4472443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3809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D92DBE4-7699-4522-9DC8-47EFCE46F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animation of Mises stress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A0A3A4-50E9-453D-92EC-EE193BAE327C}"/>
              </a:ext>
            </a:extLst>
          </p:cNvPr>
          <p:cNvSpPr txBox="1"/>
          <p:nvPr/>
        </p:nvSpPr>
        <p:spPr>
          <a:xfrm>
            <a:off x="1084483" y="5550331"/>
            <a:ext cx="6974345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similar accuracy </a:t>
            </a:r>
            <a:br>
              <a:rPr kumimoji="1" lang="en-US" altLang="ja-JP" sz="2400" dirty="0"/>
            </a:br>
            <a:r>
              <a:rPr kumimoji="1" lang="en-US" altLang="ja-JP" sz="2400" dirty="0"/>
              <a:t>in displacement</a:t>
            </a:r>
            <a:r>
              <a:rPr lang="ja-JP" altLang="en-US" sz="2400" dirty="0"/>
              <a:t> </a:t>
            </a:r>
            <a:r>
              <a:rPr lang="en-US" altLang="ja-JP" sz="2400" dirty="0"/>
              <a:t>and</a:t>
            </a:r>
            <a:r>
              <a:rPr lang="ja-JP" altLang="en-US" sz="2400" dirty="0"/>
              <a:t> </a:t>
            </a:r>
            <a:r>
              <a:rPr lang="en-US" altLang="ja-JP" sz="2400" dirty="0"/>
              <a:t>Mises</a:t>
            </a:r>
            <a:r>
              <a:rPr lang="ja-JP" altLang="en-US" sz="2400" dirty="0"/>
              <a:t> </a:t>
            </a:r>
            <a:r>
              <a:rPr lang="en-US" altLang="ja-JP" sz="2400" dirty="0"/>
              <a:t>stress</a:t>
            </a:r>
            <a:r>
              <a:rPr kumimoji="1" lang="en-US" altLang="ja-JP" sz="2400" dirty="0"/>
              <a:t> to ABAQUS C3D10M.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pic>
        <p:nvPicPr>
          <p:cNvPr id="4" name="m">
            <a:hlinkClick r:id="" action="ppaction://media"/>
            <a:extLst>
              <a:ext uri="{FF2B5EF4-FFF2-40B4-BE49-F238E27FC236}">
                <a16:creationId xmlns:a16="http://schemas.microsoft.com/office/drawing/2014/main" id="{AAB7A6E3-203E-457A-84B4-121898603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2188" y="1039003"/>
            <a:ext cx="5760132" cy="424709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1AA261C-A96B-41BF-BDF4-8C560E2ED6C3}"/>
              </a:ext>
            </a:extLst>
          </p:cNvPr>
          <p:cNvSpPr txBox="1"/>
          <p:nvPr/>
        </p:nvSpPr>
        <p:spPr>
          <a:xfrm>
            <a:off x="935596" y="5193196"/>
            <a:ext cx="676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SelectiveCS-FEM-T10/Explicit</a:t>
            </a:r>
            <a:r>
              <a:rPr kumimoji="1" lang="en-US" altLang="ja-JP" dirty="0"/>
              <a:t>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ABAQUS/Explicit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2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D92DBE4-7699-4522-9DC8-47EFCE46F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animation of pressure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A0A3A4-50E9-453D-92EC-EE193BAE327C}"/>
              </a:ext>
            </a:extLst>
          </p:cNvPr>
          <p:cNvSpPr txBox="1"/>
          <p:nvPr/>
        </p:nvSpPr>
        <p:spPr>
          <a:xfrm>
            <a:off x="1241867" y="5550331"/>
            <a:ext cx="6659580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SelectiveCS-FEM-T10 has similar accuracy </a:t>
            </a:r>
            <a:br>
              <a:rPr kumimoji="1" lang="en-US" altLang="ja-JP" sz="2400" dirty="0"/>
            </a:br>
            <a:r>
              <a:rPr kumimoji="1" lang="en-US" altLang="ja-JP" sz="2400" dirty="0"/>
              <a:t>in displacement</a:t>
            </a:r>
            <a:r>
              <a:rPr lang="ja-JP" altLang="en-US" sz="2400" dirty="0"/>
              <a:t> </a:t>
            </a:r>
            <a:r>
              <a:rPr lang="en-US" altLang="ja-JP" sz="2400" dirty="0"/>
              <a:t>and</a:t>
            </a:r>
            <a:r>
              <a:rPr lang="ja-JP" altLang="en-US" sz="2400" dirty="0"/>
              <a:t> </a:t>
            </a:r>
            <a:r>
              <a:rPr lang="en-US" altLang="ja-JP" sz="2400" dirty="0"/>
              <a:t>pressure</a:t>
            </a:r>
            <a:r>
              <a:rPr kumimoji="1" lang="en-US" altLang="ja-JP" sz="2400" dirty="0"/>
              <a:t> to ABAQUS C3D10M.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pic>
        <p:nvPicPr>
          <p:cNvPr id="6" name="p">
            <a:hlinkClick r:id="" action="ppaction://media"/>
            <a:extLst>
              <a:ext uri="{FF2B5EF4-FFF2-40B4-BE49-F238E27FC236}">
                <a16:creationId xmlns:a16="http://schemas.microsoft.com/office/drawing/2014/main" id="{703F8B32-A43B-4ED0-8BCA-ED2C74DF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9119" y="1044474"/>
            <a:ext cx="5773201" cy="425673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6E2F0A8-0EDE-432F-A113-941AF387930A}"/>
              </a:ext>
            </a:extLst>
          </p:cNvPr>
          <p:cNvSpPr txBox="1"/>
          <p:nvPr/>
        </p:nvSpPr>
        <p:spPr>
          <a:xfrm>
            <a:off x="935596" y="5193196"/>
            <a:ext cx="6763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SelectiveCS-FEM-T10/Explicit</a:t>
            </a:r>
            <a:r>
              <a:rPr kumimoji="1" lang="en-US" altLang="ja-JP" dirty="0"/>
              <a:t>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ABAQUS/Explicit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Comparison of time-history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kumimoji="1"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at the tip node</a:t>
                </a: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6D92DBE4-7699-4522-9DC8-47EFCE46F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       Dynamic Bending of Cantilever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91BAA-ED4B-4A25-803E-4E3619BF151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A0A3A4-50E9-453D-92EC-EE193BAE327C}"/>
              </a:ext>
            </a:extLst>
          </p:cNvPr>
          <p:cNvSpPr txBox="1"/>
          <p:nvPr/>
        </p:nvSpPr>
        <p:spPr>
          <a:xfrm>
            <a:off x="1416620" y="5327279"/>
            <a:ext cx="6310061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similar accuracy </a:t>
            </a:r>
            <a:br>
              <a:rPr kumimoji="1" lang="en-US" altLang="ja-JP" sz="2800" dirty="0"/>
            </a:br>
            <a:r>
              <a:rPr kumimoji="1" lang="en-US" altLang="ja-JP" sz="2800" dirty="0"/>
              <a:t>in displacement to ABAQUS C3D10M.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7EC2442C-A4B8-472F-AA48-B1C31BCE9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584" y="1070049"/>
            <a:ext cx="7237297" cy="41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21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16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>
                    <a:effectLst/>
                  </a:rPr>
                  <a:t>Iron ears</a:t>
                </a:r>
                <a:r>
                  <a:rPr lang="en-US" altLang="ja-JP" sz="2400" dirty="0"/>
                  <a:t>: Neo-Hookean,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effectLst/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=200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effectLst/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0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 smtClean="0">
                            <a:effectLst/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000" b="1" i="0" smtClean="0">
                            <a:effectLst/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effectLst/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000" b="0" i="1" smtClean="0">
                        <a:effectLst/>
                        <a:latin typeface="Cambria Math" panose="02040503050406030204" pitchFamily="18" charset="0"/>
                      </a:rPr>
                      <m:t>=7800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effectLst/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000" b="0" i="0" smtClean="0">
                        <a:effectLst/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000" b="0" i="0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1800" dirty="0"/>
                  <a:t>.</a:t>
                </a:r>
                <a:endParaRPr lang="en-US" altLang="ja-JP" sz="2400" b="1" dirty="0">
                  <a:effectLst/>
                </a:endParaRPr>
              </a:p>
              <a:p>
                <a:r>
                  <a:rPr kumimoji="1" lang="en-US" altLang="ja-JP" sz="2400" dirty="0"/>
                  <a:t>Rubber body: </a:t>
                </a:r>
                <a:r>
                  <a:rPr lang="en-US" altLang="ja-JP" sz="2400" dirty="0"/>
                  <a:t>Neo-Hookean,</a:t>
                </a:r>
                <a:r>
                  <a:rPr kumimoji="1" lang="en-US" altLang="ja-JP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ja-JP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sz="20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ja-JP" sz="2000" dirty="0"/>
                  <a:t>.</a:t>
                </a:r>
                <a:endParaRPr lang="en-US" altLang="ja-JP" sz="2400" dirty="0"/>
              </a:p>
              <a:p>
                <a:r>
                  <a:rPr lang="en-US" altLang="ja-JP" sz="2400" dirty="0"/>
                  <a:t>Discretized into T10 mesh. </a:t>
                </a:r>
                <a:r>
                  <a:rPr lang="en-US" altLang="ja-JP" sz="2000" dirty="0"/>
                  <a:t>(about 61,000 nodes and 41,000 elements)</a:t>
                </a:r>
                <a:endParaRPr lang="en-US" altLang="ja-JP" sz="2400" dirty="0"/>
              </a:p>
              <a:p>
                <a:r>
                  <a:rPr lang="en-US" altLang="ja-JP" sz="2400" dirty="0"/>
                  <a:t>Compared to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ABAQUS/Explicit C3D10M </a:t>
                </a:r>
                <a:r>
                  <a:rPr lang="en-US" altLang="ja-JP" sz="2400" dirty="0"/>
                  <a:t>(NOT C3D10MH)</a:t>
                </a:r>
                <a:br>
                  <a:rPr lang="en-US" altLang="ja-JP" sz="2400" dirty="0"/>
                </a:br>
                <a:r>
                  <a:rPr lang="en-US" altLang="ja-JP" sz="2400" dirty="0"/>
                  <a:t>with the same mesh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kumimoji="1" lang="en-US" altLang="ja-JP" sz="2400" dirty="0">
                    <a:effectLst/>
                  </a:rPr>
                  <a:t>Contact is not considered</a:t>
                </a:r>
                <a:r>
                  <a:rPr lang="en-US" altLang="ja-JP" sz="2400" dirty="0"/>
                  <a:t>.</a:t>
                </a:r>
                <a:endParaRPr kumimoji="1" lang="en-US" altLang="ja-JP" sz="2800" dirty="0">
                  <a:effectLst/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2468" b="-44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0234" r="22831" b="22556"/>
          <a:stretch/>
        </p:blipFill>
        <p:spPr>
          <a:xfrm>
            <a:off x="1115616" y="906288"/>
            <a:ext cx="3104222" cy="302850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20316" r="26375" b="22556"/>
          <a:stretch/>
        </p:blipFill>
        <p:spPr>
          <a:xfrm rot="10800000">
            <a:off x="5327774" y="1194077"/>
            <a:ext cx="2844626" cy="245070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6413889" y="2174110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16200000">
            <a:off x="6033004" y="1250224"/>
            <a:ext cx="390359" cy="648072"/>
          </a:xfrm>
          <a:prstGeom prst="downArrow">
            <a:avLst>
              <a:gd name="adj1" fmla="val 3455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835696" y="766445"/>
            <a:ext cx="1116124" cy="427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699792" y="766445"/>
            <a:ext cx="252028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951820" y="57861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Iron Ears</a:t>
            </a:r>
            <a:endParaRPr kumimoji="1" lang="ja-JP" altLang="en-US" dirty="0"/>
          </a:p>
        </p:txBody>
      </p:sp>
      <p:cxnSp>
        <p:nvCxnSpPr>
          <p:cNvPr id="17" name="直線矢印コネクタ 16"/>
          <p:cNvCxnSpPr/>
          <p:nvPr/>
        </p:nvCxnSpPr>
        <p:spPr>
          <a:xfrm flipH="1">
            <a:off x="3294723" y="1738553"/>
            <a:ext cx="377177" cy="3702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594713" y="1414517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Rubber</a:t>
            </a:r>
            <a:br>
              <a:rPr kumimoji="1" lang="en-US" altLang="ja-JP" dirty="0"/>
            </a:br>
            <a:r>
              <a:rPr kumimoji="1" lang="en-US" altLang="ja-JP" dirty="0"/>
              <a:t>Body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/>
        </p:nvCxnSpPr>
        <p:spPr>
          <a:xfrm>
            <a:off x="1583668" y="3826785"/>
            <a:ext cx="16592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1130320" y="3771610"/>
            <a:ext cx="396044" cy="1080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95536" y="3358733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C00000"/>
                </a:solidFill>
              </a:rPr>
              <a:t>Fixed</a:t>
            </a:r>
            <a:br>
              <a:rPr kumimoji="1" lang="en-US" altLang="ja-JP" dirty="0">
                <a:solidFill>
                  <a:srgbClr val="C00000"/>
                </a:solidFill>
              </a:rPr>
            </a:br>
            <a:r>
              <a:rPr kumimoji="1" lang="en-US" altLang="ja-JP" dirty="0">
                <a:solidFill>
                  <a:srgbClr val="C00000"/>
                </a:solidFill>
              </a:rPr>
              <a:t>Soles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583667" y="3826785"/>
            <a:ext cx="1659257" cy="156090"/>
          </a:xfrm>
          <a:prstGeom prst="rect">
            <a:avLst/>
          </a:prstGeom>
          <a:pattFill prst="wdUpDiag">
            <a:fgClr>
              <a:srgbClr val="C0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30826" y="851227"/>
            <a:ext cx="1582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25 m/s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Initial Velocity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of Iron Ears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4BBDF6D-3BA2-400E-A19B-14C1A29B70D3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CD3CAED-CB23-4706-AFE9-4E14B2894BC0}"/>
                  </a:ext>
                </a:extLst>
              </p:cNvPr>
              <p:cNvSpPr txBox="1"/>
              <p:nvPr/>
            </p:nvSpPr>
            <p:spPr>
              <a:xfrm>
                <a:off x="4085974" y="3629301"/>
                <a:ext cx="4951217" cy="3385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=0.05 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en-US" altLang="ja-JP" sz="1600" dirty="0"/>
                  <a:t>, which is recommended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16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16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ja-JP" altLang="en-US" sz="1600" dirty="0"/>
                  <a:t> </a:t>
                </a:r>
                <a:r>
                  <a:rPr kumimoji="1" lang="en-US" altLang="ja-JP" sz="1600" dirty="0"/>
                  <a:t>for C3D10M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ACD3CAED-CB23-4706-AFE9-4E14B2894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974" y="3629301"/>
                <a:ext cx="4951217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58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nimation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2" name="m">
            <a:hlinkClick r:id="" action="ppaction://media"/>
            <a:extLst>
              <a:ext uri="{FF2B5EF4-FFF2-40B4-BE49-F238E27FC236}">
                <a16:creationId xmlns:a16="http://schemas.microsoft.com/office/drawing/2014/main" id="{9CCD4B87-2644-4306-BDB6-21F8FF9815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9271"/>
            <a:ext cx="9144000" cy="327183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0AA264-EE42-4EAB-B02B-6FC3B4938C0A}"/>
              </a:ext>
            </a:extLst>
          </p:cNvPr>
          <p:cNvSpPr txBox="1"/>
          <p:nvPr/>
        </p:nvSpPr>
        <p:spPr>
          <a:xfrm>
            <a:off x="395536" y="4473116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SelectiveCS-FEM-T10/Explicit</a:t>
            </a:r>
            <a:r>
              <a:rPr kumimoji="1" lang="en-US" altLang="ja-JP" dirty="0"/>
              <a:t>                  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ABAQUS/Explicit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522A38-0F76-4977-962B-28BF4B69DC60}"/>
              </a:ext>
            </a:extLst>
          </p:cNvPr>
          <p:cNvSpPr txBox="1"/>
          <p:nvPr/>
        </p:nvSpPr>
        <p:spPr>
          <a:xfrm>
            <a:off x="1254631" y="4941168"/>
            <a:ext cx="6462025" cy="138499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similar accuracy </a:t>
            </a:r>
            <a:br>
              <a:rPr kumimoji="1" lang="en-US" altLang="ja-JP" sz="2800" dirty="0"/>
            </a:br>
            <a:r>
              <a:rPr kumimoji="1" lang="en-US" altLang="ja-JP" sz="2800" dirty="0"/>
              <a:t>in displacement and Mises stress</a:t>
            </a:r>
            <a:br>
              <a:rPr kumimoji="1" lang="en-US" altLang="ja-JP" sz="2800" dirty="0"/>
            </a:br>
            <a:r>
              <a:rPr kumimoji="1" lang="en-US" altLang="ja-JP" sz="2800" dirty="0"/>
              <a:t>to ABAQUS C3D10M.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Comparison of pressure sign at </a:t>
                </a:r>
                <a14:m>
                  <m:oMath xmlns:m="http://schemas.openxmlformats.org/officeDocument/2006/math"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𝒕</m:t>
                    </m:r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ms</a:t>
                </a: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kumimoji="1" lang="en-US" altLang="ja-JP" sz="20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(right after the stat)</a:t>
                </a:r>
                <a:endParaRPr kumimoji="1" lang="ja-JP" altLang="en-US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 r="-56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7886E9C-ABEB-4D00-B25D-7A7C90C3D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327526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BA5B14-23F2-41A6-B706-95129F9C0253}"/>
              </a:ext>
            </a:extLst>
          </p:cNvPr>
          <p:cNvSpPr txBox="1"/>
          <p:nvPr/>
        </p:nvSpPr>
        <p:spPr>
          <a:xfrm>
            <a:off x="1441154" y="4941168"/>
            <a:ext cx="6088975" cy="1384995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</a:t>
            </a:r>
            <a:r>
              <a:rPr lang="en-US" altLang="ja-JP" sz="2800" dirty="0"/>
              <a:t> seems to calculate </a:t>
            </a:r>
            <a:br>
              <a:rPr lang="en-US" altLang="ja-JP" sz="2800" dirty="0"/>
            </a:br>
            <a:r>
              <a:rPr lang="en-US" altLang="ja-JP" sz="2800" dirty="0"/>
              <a:t>the </a:t>
            </a:r>
            <a:r>
              <a:rPr lang="en-US" altLang="ja-JP" sz="2800" dirty="0">
                <a:solidFill>
                  <a:srgbClr val="FF00FF"/>
                </a:solidFill>
              </a:rPr>
              <a:t>initial pressure wave propagation </a:t>
            </a:r>
            <a:br>
              <a:rPr lang="en-US" altLang="ja-JP" sz="2800" dirty="0"/>
            </a:br>
            <a:r>
              <a:rPr lang="en-US" altLang="ja-JP" sz="2800" dirty="0"/>
              <a:t>more correctly than</a:t>
            </a:r>
            <a:r>
              <a:rPr kumimoji="1" lang="en-US" altLang="ja-JP" sz="2800" dirty="0"/>
              <a:t> ABAQUS C3D10M.</a:t>
            </a:r>
            <a:endParaRPr kumimoji="1" lang="ja-JP" altLang="en-US" sz="2800" dirty="0">
              <a:solidFill>
                <a:srgbClr val="FF00FF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6859442-B87F-4F59-AB61-83D8B3758189}"/>
              </a:ext>
            </a:extLst>
          </p:cNvPr>
          <p:cNvSpPr txBox="1"/>
          <p:nvPr/>
        </p:nvSpPr>
        <p:spPr>
          <a:xfrm>
            <a:off x="2627784" y="1124744"/>
            <a:ext cx="267252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Red: positive pressure</a:t>
            </a:r>
            <a:br>
              <a:rPr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0000CC"/>
                </a:solidFill>
              </a:rPr>
              <a:t>Blue: negative pressure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C1A854-B468-4E62-9F73-4D414BABAEDE}"/>
              </a:ext>
            </a:extLst>
          </p:cNvPr>
          <p:cNvSpPr txBox="1"/>
          <p:nvPr/>
        </p:nvSpPr>
        <p:spPr>
          <a:xfrm>
            <a:off x="2997003" y="2533546"/>
            <a:ext cx="902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Clear</a:t>
            </a:r>
            <a:br>
              <a:rPr kumimoji="1" lang="en-US" altLang="ja-JP" dirty="0"/>
            </a:br>
            <a:r>
              <a:rPr kumimoji="1" lang="en-US" altLang="ja-JP" dirty="0"/>
              <a:t>stripe</a:t>
            </a:r>
            <a:br>
              <a:rPr kumimoji="1" lang="en-US" altLang="ja-JP" dirty="0"/>
            </a:br>
            <a:r>
              <a:rPr kumimoji="1" lang="en-US" altLang="ja-JP" dirty="0"/>
              <a:t>pattern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5AEE2DF-ECC9-46D0-AC88-AB22C9085585}"/>
              </a:ext>
            </a:extLst>
          </p:cNvPr>
          <p:cNvSpPr txBox="1"/>
          <p:nvPr/>
        </p:nvSpPr>
        <p:spPr>
          <a:xfrm>
            <a:off x="7505430" y="2589473"/>
            <a:ext cx="979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Unclear</a:t>
            </a:r>
            <a:br>
              <a:rPr kumimoji="1" lang="en-US" altLang="ja-JP" dirty="0"/>
            </a:br>
            <a:r>
              <a:rPr kumimoji="1" lang="en-US" altLang="ja-JP" dirty="0"/>
              <a:t>stripe</a:t>
            </a:r>
            <a:br>
              <a:rPr kumimoji="1" lang="en-US" altLang="ja-JP" dirty="0"/>
            </a:br>
            <a:r>
              <a:rPr kumimoji="1" lang="en-US" altLang="ja-JP" dirty="0"/>
              <a:t>pattern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B9CDE9-B404-4019-B015-9BE655DED46B}"/>
              </a:ext>
            </a:extLst>
          </p:cNvPr>
          <p:cNvSpPr txBox="1"/>
          <p:nvPr/>
        </p:nvSpPr>
        <p:spPr>
          <a:xfrm>
            <a:off x="395536" y="4473116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SelectiveCS-FEM-T10/Explicit</a:t>
            </a:r>
            <a:r>
              <a:rPr kumimoji="1" lang="en-US" altLang="ja-JP" dirty="0"/>
              <a:t>                           </a:t>
            </a:r>
            <a:r>
              <a:rPr kumimoji="1" lang="en-US" altLang="ja-JP" dirty="0">
                <a:solidFill>
                  <a:srgbClr val="0000CC"/>
                </a:solidFill>
              </a:rPr>
              <a:t>ABAQUS/Explicit C3D10M</a:t>
            </a:r>
            <a:endParaRPr kumimoji="1" lang="ja-JP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/>
                  <a:t>Solve </a:t>
                </a:r>
                <a:r>
                  <a:rPr lang="en-US" altLang="ja-JP" sz="2800" b="1" dirty="0">
                    <a:solidFill>
                      <a:srgbClr val="7030A0"/>
                    </a:solidFill>
                  </a:rPr>
                  <a:t>severe large deformation</a:t>
                </a:r>
                <a:br>
                  <a:rPr lang="en-US" altLang="ja-JP" sz="2800" dirty="0"/>
                </a:br>
                <a:r>
                  <a:rPr lang="en-US" altLang="ja-JP" sz="2800" dirty="0"/>
                  <a:t>analyses accurately and robustly.</a:t>
                </a:r>
              </a:p>
              <a:p>
                <a:pPr lvl="0"/>
                <a:r>
                  <a:rPr lang="en-US" altLang="ja-JP" sz="2800" dirty="0"/>
                  <a:t>Treat complex geometries </a:t>
                </a:r>
                <a:br>
                  <a:rPr lang="en-US" altLang="ja-JP" sz="2800" dirty="0"/>
                </a:br>
                <a:r>
                  <a:rPr lang="en-US" altLang="ja-JP" sz="2800" dirty="0"/>
                  <a:t>with </a:t>
                </a:r>
                <a:r>
                  <a:rPr lang="en-US" altLang="ja-JP" sz="2800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/>
                  <a:t>Consider </a:t>
                </a:r>
                <a:r>
                  <a:rPr lang="en-US" altLang="ja-JP" sz="2800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/>
                  <a:t>Handle </a:t>
                </a:r>
                <a:r>
                  <a:rPr lang="en-US" altLang="ja-JP" sz="2800" b="1" dirty="0"/>
                  <a:t>auto re-meshing</a:t>
                </a:r>
                <a:r>
                  <a:rPr lang="en-US" altLang="ja-JP" sz="28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112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81955"/>
            <a:ext cx="3305175" cy="18993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0"/>
          <a:stretch/>
        </p:blipFill>
        <p:spPr>
          <a:xfrm>
            <a:off x="5955502" y="623887"/>
            <a:ext cx="3187801" cy="20850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756007" y="2313803"/>
            <a:ext cx="12618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Rubber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6196" y="5356648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</a:rPr>
              <a:t>P</a:t>
            </a:r>
            <a:r>
              <a:rPr kumimoji="1" lang="en-US" altLang="ja-JP" sz="2400" b="1" dirty="0">
                <a:solidFill>
                  <a:srgbClr val="C00000"/>
                </a:solidFill>
              </a:rPr>
              <a:t>lastic/Glass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C00000"/>
                </a:solidFill>
              </a:rPr>
              <a:t>Metal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EB1938-0C4E-4A68-B800-4E46D388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1726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Timestep-history of total energy (= kinetic + strain)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 Swing of Bunny Ears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899592" cy="575809"/>
          </a:xfrm>
          <a:prstGeom prst="rect">
            <a:avLst/>
          </a:prstGeom>
          <a:solidFill>
            <a:srgbClr val="FFC000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/>
              <a:t>Dynamic</a:t>
            </a:r>
            <a:br>
              <a:rPr lang="en-US" altLang="ja-JP" dirty="0"/>
            </a:br>
            <a:r>
              <a:rPr lang="en-US" altLang="ja-JP" dirty="0"/>
              <a:t>Explicit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9E9F5FC-49F1-4050-804C-5F917AECC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2" y="1124744"/>
            <a:ext cx="7413152" cy="410445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6F0A9-FF6E-4793-82C0-0E2AA51322B3}"/>
              </a:ext>
            </a:extLst>
          </p:cNvPr>
          <p:cNvSpPr txBox="1"/>
          <p:nvPr/>
        </p:nvSpPr>
        <p:spPr>
          <a:xfrm>
            <a:off x="708799" y="5337212"/>
            <a:ext cx="7757958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SelectiveCS-FEM-T10 has </a:t>
            </a:r>
            <a:r>
              <a:rPr kumimoji="1" lang="en-US" altLang="ja-JP" sz="2800" dirty="0">
                <a:solidFill>
                  <a:srgbClr val="FF00FF"/>
                </a:solidFill>
              </a:rPr>
              <a:t>enough energetic stability </a:t>
            </a:r>
            <a:br>
              <a:rPr kumimoji="1" lang="en-US" altLang="ja-JP" sz="2800" dirty="0"/>
            </a:br>
            <a:r>
              <a:rPr kumimoji="1" lang="en-US" altLang="ja-JP" sz="2800" dirty="0"/>
              <a:t>in dynamic analysis.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1263ED-AC0C-4BAE-A5B8-DF13FE6EB7DF}"/>
                  </a:ext>
                </a:extLst>
              </p:cNvPr>
              <p:cNvSpPr txBox="1"/>
              <p:nvPr/>
            </p:nvSpPr>
            <p:spPr>
              <a:xfrm>
                <a:off x="7240480" y="4887724"/>
                <a:ext cx="1075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0" dirty="0"/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0.1 s)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1263ED-AC0C-4BAE-A5B8-DF13FE6EB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0480" y="4887724"/>
                <a:ext cx="1075936" cy="369332"/>
              </a:xfrm>
              <a:prstGeom prst="rect">
                <a:avLst/>
              </a:prstGeom>
              <a:blipFill>
                <a:blip r:embed="rId3"/>
                <a:stretch>
                  <a:fillRect l="-5114" t="-10000" r="-3977" b="-2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492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7929048F-C7C4-45B5-8A84-66F9EEB9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54B6437-EBD4-4332-8BF0-8F75413E6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0136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  <a:p>
            <a:r>
              <a:rPr lang="en-US" altLang="ja-JP" sz="2400" dirty="0"/>
              <a:t>A new </a:t>
            </a:r>
            <a:r>
              <a:rPr lang="en-US" altLang="ja-JP" sz="2400" b="1" dirty="0">
                <a:solidFill>
                  <a:srgbClr val="FF0000"/>
                </a:solidFill>
              </a:rPr>
              <a:t>SelectiveCS-FEM-T10 </a:t>
            </a:r>
            <a:r>
              <a:rPr lang="en-US" altLang="ja-JP" sz="2400" dirty="0"/>
              <a:t>was proposed, which is:</a:t>
            </a:r>
          </a:p>
          <a:p>
            <a:pPr lvl="1"/>
            <a:r>
              <a:rPr lang="en-US" altLang="ja-JP" sz="2000" b="1" dirty="0">
                <a:solidFill>
                  <a:srgbClr val="FF00FF"/>
                </a:solidFill>
              </a:rPr>
              <a:t>More robust to severe large deformation  </a:t>
            </a:r>
            <a:r>
              <a:rPr lang="en-US" altLang="ja-JP" sz="2000" dirty="0"/>
              <a:t>than the conventional T10s.</a:t>
            </a:r>
          </a:p>
          <a:p>
            <a:pPr lvl="1"/>
            <a:r>
              <a:rPr lang="en-US" altLang="ja-JP" sz="2000" b="1" dirty="0">
                <a:solidFill>
                  <a:srgbClr val="E89049"/>
                </a:solidFill>
              </a:rPr>
              <a:t>Enough accuracy for practical use </a:t>
            </a:r>
            <a:r>
              <a:rPr lang="en-US" altLang="ja-JP" sz="2000" dirty="0"/>
              <a:t>as compared to ABAQUS’s best T10.</a:t>
            </a:r>
          </a:p>
          <a:p>
            <a:pPr lvl="1"/>
            <a:r>
              <a:rPr lang="en-US" altLang="ja-JP" sz="2000" dirty="0"/>
              <a:t>Slower than conventional T10s only in dynamic explicit analysis.</a:t>
            </a:r>
          </a:p>
          <a:p>
            <a:r>
              <a:rPr lang="en-US" altLang="ja-JP" sz="2400" dirty="0"/>
              <a:t>More severe large deformation dynamic analyses should be performed for evaluation.</a:t>
            </a:r>
          </a:p>
          <a:p>
            <a:pPr lvl="1"/>
            <a:endParaRPr lang="en-US" altLang="ja-JP" sz="10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Take-home message</a:t>
            </a:r>
          </a:p>
          <a:p>
            <a:pPr marL="0" indent="0" algn="ctr">
              <a:buNone/>
            </a:pPr>
            <a:r>
              <a:rPr lang="en-US" altLang="ja-JP" sz="2400" dirty="0"/>
              <a:t>If you are interested in large deformation analysis,</a:t>
            </a:r>
          </a:p>
          <a:p>
            <a:pPr marL="0" indent="0" algn="ctr">
              <a:buNone/>
            </a:pPr>
            <a:r>
              <a:rPr lang="en-US" altLang="ja-JP" sz="2400" dirty="0">
                <a:solidFill>
                  <a:srgbClr val="008000"/>
                </a:solidFill>
              </a:rPr>
              <a:t>please consider implementing </a:t>
            </a:r>
            <a:r>
              <a:rPr lang="en-US" altLang="ja-JP" sz="2400" dirty="0">
                <a:solidFill>
                  <a:srgbClr val="FF0000"/>
                </a:solidFill>
              </a:rPr>
              <a:t>SelectiveCS-FEM-T10 </a:t>
            </a:r>
            <a:r>
              <a:rPr lang="en-US" altLang="ja-JP" sz="2400" dirty="0">
                <a:solidFill>
                  <a:srgbClr val="008000"/>
                </a:solidFill>
              </a:rPr>
              <a:t>to your FE code. </a:t>
            </a:r>
            <a:br>
              <a:rPr lang="en-US" altLang="ja-JP" sz="2400" dirty="0"/>
            </a:br>
            <a:r>
              <a:rPr lang="en-US" altLang="ja-JP" sz="2400" dirty="0"/>
              <a:t>It’s supremely</a:t>
            </a:r>
            <a:r>
              <a:rPr lang="ja-JP" altLang="en-US" sz="2400" dirty="0"/>
              <a:t> </a:t>
            </a:r>
            <a:r>
              <a:rPr lang="en-US" altLang="ja-JP" sz="2400" dirty="0"/>
              <a:t>useful &amp; easy to code!!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4319" y="5589240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</a:rPr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1C066E-0AD0-4D2D-94D9-D3F09190B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B8BCAA4-43ED-4E77-A1B3-1089BD86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14500" dirty="0"/>
              <a:t>Appendix</a:t>
            </a:r>
            <a:endParaRPr kumimoji="1" lang="ja-JP" altLang="en-US" sz="145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8EE1108-D481-4552-8C48-2BFC6E9C9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0006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200" dirty="0"/>
              <a:t>Characteristics of SelectiveCS-FEM-T10</a:t>
            </a:r>
            <a:endParaRPr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sz="2400" dirty="0"/>
              <a:t> </a:t>
            </a:r>
            <a:r>
              <a:rPr lang="en-US" altLang="ja-JP" sz="2400" dirty="0"/>
              <a:t>Accurate (</a:t>
            </a:r>
            <a:r>
              <a:rPr lang="en-US" altLang="ja-JP" dirty="0"/>
              <a:t>no l</a:t>
            </a:r>
            <a:r>
              <a:rPr lang="en-US" altLang="ja-JP" sz="2400" dirty="0"/>
              <a:t>ocking, no checkerboarding, no force oscillation).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Robust (long-lasting</a:t>
            </a:r>
            <a:r>
              <a:rPr lang="ja-JP" altLang="en-US" dirty="0"/>
              <a:t> </a:t>
            </a:r>
            <a:r>
              <a:rPr lang="en-US" altLang="ja-JP" dirty="0"/>
              <a:t>in large deformation).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No increase in DOF (No static condensation).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sz="2400" dirty="0"/>
              <a:t> Same CPU costs as the other T10 elements</a:t>
            </a:r>
            <a:br>
              <a:rPr lang="en-US" altLang="ja-JP" sz="2400" dirty="0"/>
            </a:br>
            <a:r>
              <a:rPr lang="en-US" altLang="ja-JP" sz="2400" dirty="0"/>
              <a:t> (except explicit analyses).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/>
              <a:t> Implementable to commercial FE codes (e.g., ABAQUS UEL).</a:t>
            </a:r>
            <a:endParaRPr lang="en-US" altLang="ja-JP" sz="2400" dirty="0"/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 ✗ </a:t>
            </a:r>
            <a:r>
              <a:rPr lang="en-US" altLang="ja-JP" sz="2400" dirty="0"/>
              <a:t>Mises stress oscillation in some extreme analyses.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 ✗ </a:t>
            </a:r>
            <a:r>
              <a:rPr lang="en-US" altLang="ja-JP" sz="2400" dirty="0"/>
              <a:t>Several times larger memory size than other T10 elements.</a:t>
            </a: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400" b="1" dirty="0">
                <a:solidFill>
                  <a:srgbClr val="FF0000"/>
                </a:solidFill>
              </a:rPr>
              <a:t>      ✗ </a:t>
            </a:r>
            <a:r>
              <a:rPr lang="en-US" altLang="ja-JP" sz="2400" dirty="0"/>
              <a:t>No longer a T4 formulation.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3E05FF-F656-47C1-B6A0-9B5B9380F0F8}"/>
              </a:ext>
            </a:extLst>
          </p:cNvPr>
          <p:cNvSpPr txBox="1"/>
          <p:nvPr/>
        </p:nvSpPr>
        <p:spPr>
          <a:xfrm>
            <a:off x="966044" y="5406315"/>
            <a:ext cx="7200799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rgbClr val="0000CC"/>
                </a:solidFill>
              </a:rPr>
              <a:t>SelectiveCS-FEM-T10 is competitive</a:t>
            </a:r>
            <a:br>
              <a:rPr kumimoji="1" lang="en-US" altLang="ja-JP" sz="2400" dirty="0">
                <a:solidFill>
                  <a:srgbClr val="0000CC"/>
                </a:solidFill>
              </a:rPr>
            </a:br>
            <a:r>
              <a:rPr kumimoji="1" lang="en-US" altLang="ja-JP" sz="2400" dirty="0">
                <a:solidFill>
                  <a:srgbClr val="0000CC"/>
                </a:solidFill>
              </a:rPr>
              <a:t>with the best ABAQUS T10 element, C3D10MH.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776474-477B-4FD1-BFBE-82710DBAB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3312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D897B5-801A-474F-A82B-B29BAA123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subdivision (30% shrunk mesh)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92CC112-CB25-460C-B218-4A4923B29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T10 Element Subdivision in 3D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F5EA6E-441F-44E4-90E4-B9693E14B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pic>
        <p:nvPicPr>
          <p:cNvPr id="5" name="conventional">
            <a:hlinkClick r:id="" action="ppaction://media"/>
            <a:extLst>
              <a:ext uri="{FF2B5EF4-FFF2-40B4-BE49-F238E27FC236}">
                <a16:creationId xmlns:a16="http://schemas.microsoft.com/office/drawing/2014/main" id="{73BB70B5-6E0D-47E6-9386-80B7C7B119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47" r="12749"/>
          <a:stretch/>
        </p:blipFill>
        <p:spPr>
          <a:xfrm>
            <a:off x="1439652" y="1068127"/>
            <a:ext cx="6300700" cy="524119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DD9B67-F9B9-4709-AA2B-3A4FE2C3E511}"/>
              </a:ext>
            </a:extLst>
          </p:cNvPr>
          <p:cNvSpPr txBox="1"/>
          <p:nvPr/>
        </p:nvSpPr>
        <p:spPr>
          <a:xfrm>
            <a:off x="48136" y="1100819"/>
            <a:ext cx="2052412" cy="9960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Each frame edge</a:t>
            </a:r>
            <a:br>
              <a:rPr lang="en-US" altLang="ja-JP" sz="2000" dirty="0"/>
            </a:br>
            <a:r>
              <a:rPr lang="en-US" altLang="ja-JP" sz="2000" dirty="0"/>
              <a:t>is owned by only</a:t>
            </a:r>
            <a:br>
              <a:rPr lang="en-US" altLang="ja-JP" sz="2000" dirty="0"/>
            </a:br>
            <a:r>
              <a:rPr lang="en-US" altLang="ja-JP" sz="2000" dirty="0"/>
              <a:t>one sub-element.</a:t>
            </a:r>
            <a:endParaRPr kumimoji="1"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EBB750-F59C-4DAB-8F30-746C87F5124C}"/>
              </a:ext>
            </a:extLst>
          </p:cNvPr>
          <p:cNvSpPr txBox="1"/>
          <p:nvPr/>
        </p:nvSpPr>
        <p:spPr>
          <a:xfrm>
            <a:off x="53421" y="4725144"/>
            <a:ext cx="1566702" cy="1611586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ja-JP" sz="2000" dirty="0"/>
              <a:t>Strain on</a:t>
            </a:r>
            <a:br>
              <a:rPr lang="en-US" altLang="ja-JP" sz="2000" dirty="0"/>
            </a:br>
            <a:r>
              <a:rPr lang="en-US" altLang="ja-JP" sz="2000" dirty="0"/>
              <a:t>frame edges </a:t>
            </a:r>
            <a:br>
              <a:rPr lang="en-US" altLang="ja-JP" sz="2000" dirty="0"/>
            </a:br>
            <a:r>
              <a:rPr lang="en-US" altLang="ja-JP" sz="2000" dirty="0"/>
              <a:t>are NOT</a:t>
            </a:r>
            <a:br>
              <a:rPr lang="en-US" altLang="ja-JP" sz="2000" dirty="0"/>
            </a:br>
            <a:r>
              <a:rPr lang="en-US" altLang="ja-JP" sz="2000" dirty="0"/>
              <a:t>smoothed</a:t>
            </a:r>
            <a:br>
              <a:rPr lang="en-US" altLang="ja-JP" sz="2000" dirty="0"/>
            </a:br>
            <a:r>
              <a:rPr lang="en-US" altLang="ja-JP" sz="2000" dirty="0"/>
              <a:t>by ES-FEM.</a:t>
            </a:r>
            <a:endParaRPr kumimoji="1" lang="ja-JP" altLang="en-US" sz="20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D4A411-DFA8-455E-903D-FD8FD73C2DE7}"/>
              </a:ext>
            </a:extLst>
          </p:cNvPr>
          <p:cNvSpPr txBox="1"/>
          <p:nvPr/>
        </p:nvSpPr>
        <p:spPr>
          <a:xfrm>
            <a:off x="7164909" y="1100819"/>
            <a:ext cx="1967454" cy="996033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altLang="ja-JP" sz="2000" dirty="0"/>
              <a:t>There are</a:t>
            </a:r>
            <a:br>
              <a:rPr lang="en-US" altLang="ja-JP" sz="2000" dirty="0"/>
            </a:br>
            <a:r>
              <a:rPr lang="en-US" altLang="ja-JP" sz="2000" dirty="0"/>
              <a:t>12 sub-elements</a:t>
            </a:r>
            <a:br>
              <a:rPr lang="en-US" altLang="ja-JP" sz="2000" dirty="0"/>
            </a:br>
            <a:r>
              <a:rPr lang="en-US" altLang="ja-JP" sz="2000" dirty="0"/>
              <a:t>in total.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392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Brief of Cell-based S-FEM (</a:t>
            </a:r>
            <a:r>
              <a:rPr lang="en-US" altLang="ja-JP" sz="3600" dirty="0">
                <a:solidFill>
                  <a:srgbClr val="008000"/>
                </a:solidFill>
              </a:rPr>
              <a:t>CS-FEM</a:t>
            </a:r>
            <a:r>
              <a:rPr lang="en-US" altLang="ja-JP" sz="3600" dirty="0"/>
              <a:t>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Subdivide each element into some </a:t>
                </a:r>
                <a:r>
                  <a:rPr lang="en-US" altLang="ja-JP" sz="2400" dirty="0">
                    <a:solidFill>
                      <a:srgbClr val="008000"/>
                    </a:solidFill>
                  </a:rPr>
                  <a:t>sub-element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SubE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sub-element.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sz="2400" dirty="0"/>
                  <a:t> etc. in each sub-element.</a:t>
                </a: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正方形/長方形 8"/>
          <p:cNvSpPr/>
          <p:nvPr/>
        </p:nvSpPr>
        <p:spPr>
          <a:xfrm>
            <a:off x="6120172" y="4523300"/>
            <a:ext cx="2952328" cy="13234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/>
              <a:t>The biggest advantage</a:t>
            </a:r>
            <a:br>
              <a:rPr lang="en-US" altLang="ja-JP" sz="2000" dirty="0"/>
            </a:br>
            <a:r>
              <a:rPr lang="en-US" altLang="ja-JP" sz="2000" dirty="0"/>
              <a:t>of CS-FEM is its </a:t>
            </a:r>
            <a:r>
              <a:rPr lang="en-US" altLang="ja-JP" sz="2000" b="1" dirty="0"/>
              <a:t>portability to existing </a:t>
            </a:r>
            <a:br>
              <a:rPr lang="en-US" altLang="ja-JP" sz="2000" b="1" dirty="0"/>
            </a:br>
            <a:r>
              <a:rPr lang="en-US" altLang="ja-JP" sz="2000" b="1" dirty="0"/>
              <a:t>FE codes.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D1F4DE1-1F6D-488C-BB06-5673A9CA88A3}"/>
              </a:ext>
            </a:extLst>
          </p:cNvPr>
          <p:cNvSpPr txBox="1"/>
          <p:nvPr/>
        </p:nvSpPr>
        <p:spPr>
          <a:xfrm>
            <a:off x="107504" y="3104964"/>
            <a:ext cx="257794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an integration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sub-element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E3A7299-F871-4B7F-9E5B-487C5CD44F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0035"/>
            <a:ext cx="3593659" cy="44312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AD16DDE-2FD3-40C2-BDE3-C7D3BFBDE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952836"/>
            <a:ext cx="3590551" cy="2252599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A9D7CD-F85F-4950-8FDC-D8812A155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757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endParaRPr lang="en-US" altLang="ja-JP" sz="2400" u="sng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endParaRPr lang="en-US" altLang="ja-JP" sz="2400" u="sng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endParaRPr lang="en-US" altLang="ja-JP" sz="2400" u="sng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u="sng" dirty="0">
                <a:solidFill>
                  <a:srgbClr val="000000"/>
                </a:solidFill>
              </a:rPr>
              <a:t>2</a:t>
            </a:r>
            <a:r>
              <a:rPr lang="en-US" altLang="ja-JP" sz="2400" u="sng" baseline="30000" dirty="0">
                <a:solidFill>
                  <a:srgbClr val="000000"/>
                </a:solidFill>
              </a:rPr>
              <a:t>nd</a:t>
            </a:r>
            <a:r>
              <a:rPr lang="en-US" altLang="ja-JP" sz="2400" u="sng" dirty="0">
                <a:solidFill>
                  <a:srgbClr val="000000"/>
                </a:solidFill>
              </a:rPr>
              <a:t> or higher order elements:</a:t>
            </a:r>
            <a:br>
              <a:rPr lang="en-US" altLang="ja-JP" sz="2400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Volumetric locking. Accuracy loss in large strain.</a:t>
            </a:r>
          </a:p>
          <a:p>
            <a:pPr lvl="0">
              <a:spcBef>
                <a:spcPts val="200"/>
              </a:spcBef>
            </a:pPr>
            <a:r>
              <a:rPr lang="en-US" altLang="ja-JP" sz="2400" u="sng" dirty="0">
                <a:solidFill>
                  <a:srgbClr val="000000"/>
                </a:solidFill>
              </a:rPr>
              <a:t>B-bar/F-bar method, Selective</a:t>
            </a:r>
            <a:r>
              <a:rPr lang="ja-JP" altLang="en-US" sz="2400" u="sng" dirty="0">
                <a:solidFill>
                  <a:srgbClr val="000000"/>
                </a:solidFill>
              </a:rPr>
              <a:t> </a:t>
            </a:r>
            <a:r>
              <a:rPr lang="en-US" altLang="ja-JP" sz="2400" u="sng" dirty="0">
                <a:solidFill>
                  <a:srgbClr val="000000"/>
                </a:solidFill>
              </a:rPr>
              <a:t>reduced integration (SRI):</a:t>
            </a:r>
            <a:br>
              <a:rPr lang="en-US" altLang="ja-JP" sz="2400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Not applicable to tetrahedral element directly.</a:t>
            </a:r>
          </a:p>
          <a:p>
            <a:pPr lvl="0">
              <a:spcBef>
                <a:spcPts val="200"/>
              </a:spcBef>
            </a:pPr>
            <a:r>
              <a:rPr lang="en-US" altLang="ja-JP" sz="2400" u="sng" dirty="0">
                <a:solidFill>
                  <a:srgbClr val="000000"/>
                </a:solidFill>
              </a:rPr>
              <a:t>F-bar-Patch method:</a:t>
            </a:r>
            <a:br>
              <a:rPr lang="en-US" altLang="ja-JP" sz="2400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>
                <a:solidFill>
                  <a:srgbClr val="000000"/>
                </a:solidFill>
              </a:rPr>
              <a:t>Difficulty in building good-quality patches.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 mixed (hybrid) method </a:t>
            </a:r>
            <a:r>
              <a:rPr lang="en-US" altLang="ja-JP" sz="2400" u="sng" dirty="0">
                <a:solidFill>
                  <a:srgbClr val="000000"/>
                </a:solidFill>
              </a:rPr>
              <a:t>(ABAQUS </a:t>
            </a:r>
            <a:r>
              <a:rPr lang="en-US" altLang="ja-JP" sz="2400" b="1" u="sng" dirty="0">
                <a:solidFill>
                  <a:srgbClr val="FF9900"/>
                </a:solidFill>
              </a:rPr>
              <a:t>C3D10MH </a:t>
            </a:r>
            <a:r>
              <a:rPr lang="en-US" altLang="ja-JP" sz="2400" u="sng" dirty="0"/>
              <a:t>etc.)</a:t>
            </a:r>
            <a:r>
              <a:rPr lang="en-US" altLang="ja-JP" sz="2400" b="1" u="sng" dirty="0"/>
              <a:t>:</a:t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/>
              <a:t>Early convergence failure. Accuracy loss in large strain.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F-bar aided ES-FEM-T4 </a:t>
            </a:r>
            <a:r>
              <a:rPr lang="en-US" altLang="ja-JP" sz="2000" u="sng" dirty="0">
                <a:solidFill>
                  <a:srgbClr val="000000"/>
                </a:solidFill>
              </a:rPr>
              <a:t>[</a:t>
            </a:r>
            <a:r>
              <a:rPr lang="en-US" altLang="ja-JP" sz="2000" u="sng" dirty="0" err="1">
                <a:solidFill>
                  <a:srgbClr val="000000"/>
                </a:solidFill>
              </a:rPr>
              <a:t>Y.Onishi</a:t>
            </a:r>
            <a:r>
              <a:rPr lang="en-US" altLang="ja-JP" sz="2000" u="sng" dirty="0">
                <a:solidFill>
                  <a:srgbClr val="000000"/>
                </a:solidFill>
              </a:rPr>
              <a:t>, IJNME, 109 (2017)] </a:t>
            </a:r>
            <a:r>
              <a:rPr lang="en-US" altLang="ja-JP" sz="2400" b="1" u="sng" dirty="0">
                <a:solidFill>
                  <a:srgbClr val="000000"/>
                </a:solidFill>
              </a:rPr>
              <a:t>:</a:t>
            </a:r>
            <a:br>
              <a:rPr lang="en-US" altLang="ja-JP" sz="2400" b="1" u="sng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ja-JP" altLang="en-US" sz="2400" b="1" dirty="0">
                <a:solidFill>
                  <a:srgbClr val="0000CC"/>
                </a:solidFill>
                <a:latin typeface="+mn-lt"/>
                <a:sym typeface="Wingdings" panose="05000000000000000000" pitchFamily="2" charset="2"/>
              </a:rPr>
              <a:t> </a:t>
            </a:r>
            <a:r>
              <a:rPr lang="en-US" altLang="ja-JP" sz="2400" dirty="0">
                <a:latin typeface="+mn-lt"/>
                <a:sym typeface="Wingdings" panose="05000000000000000000" pitchFamily="2" charset="2"/>
              </a:rPr>
              <a:t>Accurate &amp; robust 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/>
              <a:t>Hard to implement in FEM codes.</a:t>
            </a:r>
          </a:p>
          <a:p>
            <a:pPr>
              <a:spcBef>
                <a:spcPts val="200"/>
              </a:spcBef>
            </a:pPr>
            <a:r>
              <a:rPr lang="en-US" altLang="ja-JP" sz="2400" b="1" u="sng" dirty="0"/>
              <a:t>SelectiveCS-FEM-T10 </a:t>
            </a:r>
            <a:r>
              <a:rPr lang="en-US" altLang="ja-JP" sz="2000" u="sng" dirty="0"/>
              <a:t>[</a:t>
            </a:r>
            <a:r>
              <a:rPr lang="en-US" altLang="ja-JP" sz="2000" u="sng" dirty="0" err="1"/>
              <a:t>Y.Onishi</a:t>
            </a:r>
            <a:r>
              <a:rPr lang="en-US" altLang="ja-JP" sz="2000" u="sng" dirty="0"/>
              <a:t>, IJCM, 17 (2020)] </a:t>
            </a:r>
            <a:r>
              <a:rPr lang="en-US" altLang="ja-JP" sz="2400" b="1" u="sng" dirty="0"/>
              <a:t>:</a:t>
            </a:r>
            <a:br>
              <a:rPr lang="en-US" altLang="ja-JP" sz="2400" b="1" u="sng" dirty="0"/>
            </a:br>
            <a:r>
              <a:rPr lang="en-US" altLang="ja-JP" sz="2400" dirty="0"/>
              <a:t>  </a:t>
            </a:r>
            <a:r>
              <a:rPr lang="ja-JP" altLang="en-US" sz="2400" b="1" dirty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lang="en-US" altLang="ja-JP" sz="2400" dirty="0">
                <a:sym typeface="Wingdings" panose="05000000000000000000" pitchFamily="2" charset="2"/>
              </a:rPr>
              <a:t>Accurate, robust &amp; easy to implement.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en-US" altLang="ja-JP" sz="2400" dirty="0"/>
              <a:t>Not yet optimal.</a:t>
            </a:r>
            <a:br>
              <a:rPr lang="en-US" altLang="ja-JP" sz="2400" dirty="0"/>
            </a:br>
            <a:r>
              <a:rPr lang="ja-JP" altLang="en-US" sz="2400" dirty="0">
                <a:solidFill>
                  <a:srgbClr val="000000"/>
                </a:solidFill>
              </a:rPr>
              <a:t>　　　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4B9CD5-0F88-448F-8133-82D3746C49D5}"/>
              </a:ext>
            </a:extLst>
          </p:cNvPr>
          <p:cNvSpPr txBox="1"/>
          <p:nvPr/>
        </p:nvSpPr>
        <p:spPr>
          <a:xfrm>
            <a:off x="1098063" y="657225"/>
            <a:ext cx="6936762" cy="11079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altLang="ja-JP" sz="2400" dirty="0"/>
              <a:t>Conventional </a:t>
            </a:r>
            <a:r>
              <a:rPr lang="en-US" altLang="ja-JP" sz="2400" dirty="0">
                <a:solidFill>
                  <a:srgbClr val="008000"/>
                </a:solidFill>
              </a:rPr>
              <a:t>tetrahedral (T4/T10)</a:t>
            </a:r>
            <a:r>
              <a:rPr lang="en-US" altLang="ja-JP" sz="2400" dirty="0"/>
              <a:t> FE formulations</a:t>
            </a:r>
            <a:br>
              <a:rPr lang="en-US" altLang="ja-JP" sz="2400" dirty="0"/>
            </a:br>
            <a:r>
              <a:rPr lang="en-US" altLang="ja-JP" sz="2400" dirty="0"/>
              <a:t>still have issues in accuracy and/or robustness</a:t>
            </a:r>
            <a:br>
              <a:rPr lang="en-US" altLang="ja-JP" sz="2400" dirty="0"/>
            </a:br>
            <a:r>
              <a:rPr lang="en-US" altLang="ja-JP" sz="2400" dirty="0"/>
              <a:t>especially in </a:t>
            </a:r>
            <a:r>
              <a:rPr lang="en-US" altLang="ja-JP" sz="2400" dirty="0">
                <a:solidFill>
                  <a:srgbClr val="C00000"/>
                </a:solidFill>
              </a:rPr>
              <a:t>nearly incompressible </a:t>
            </a:r>
            <a:r>
              <a:rPr lang="en-US" altLang="ja-JP" sz="2400" dirty="0"/>
              <a:t>cases.</a:t>
            </a:r>
            <a:r>
              <a:rPr lang="ja-JP" altLang="en-US" sz="2400" dirty="0">
                <a:solidFill>
                  <a:srgbClr val="C00000"/>
                </a:solidFill>
              </a:rPr>
              <a:t> </a:t>
            </a:r>
            <a:endParaRPr lang="en-US" altLang="ja-JP" sz="2400" dirty="0">
              <a:solidFill>
                <a:srgbClr val="C0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F90C33B-5A38-4B5B-B176-856FDB7FE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4414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/>
              <a:t>Issues in Barreling Analysis of Rubber Cylinder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dirty="0"/>
                  <a:t>Neo-Hookean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 algn="ctr">
                  <a:buNone/>
                </a:pPr>
                <a:endParaRPr kumimoji="1" lang="ja-JP" altLang="en-US" sz="1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/>
          <p:cNvSpPr txBox="1"/>
          <p:nvPr/>
        </p:nvSpPr>
        <p:spPr>
          <a:xfrm>
            <a:off x="294350" y="3002923"/>
            <a:ext cx="1552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FF9900"/>
                </a:solidFill>
              </a:rPr>
              <a:t>C3D4H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00092" y="1063769"/>
            <a:ext cx="108012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pic>
        <p:nvPicPr>
          <p:cNvPr id="10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724" y="1080418"/>
            <a:ext cx="4276128" cy="395395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480212" y="1089087"/>
            <a:ext cx="2606726" cy="3600986"/>
          </a:xfrm>
          <a:prstGeom prst="rect">
            <a:avLst/>
          </a:prstGeom>
          <a:solidFill>
            <a:srgbClr val="FFFF00"/>
          </a:solidFill>
        </p:spPr>
        <p:txBody>
          <a:bodyPr wrap="square" tIns="0" bIns="0" anchor="b">
            <a:spAutoFit/>
          </a:bodyPr>
          <a:lstStyle/>
          <a:p>
            <a:pPr marL="0" indent="0" algn="ctr">
              <a:buNone/>
            </a:pPr>
            <a:r>
              <a:rPr lang="en-US" altLang="ja-JP" dirty="0"/>
              <a:t>Although</a:t>
            </a:r>
            <a:br>
              <a:rPr lang="en-US" altLang="ja-JP" dirty="0"/>
            </a:br>
            <a:r>
              <a:rPr lang="en-US" altLang="ja-JP" dirty="0">
                <a:solidFill>
                  <a:srgbClr val="7030A0"/>
                </a:solidFill>
              </a:rPr>
              <a:t>F-barES-FEM-T4</a:t>
            </a:r>
            <a:r>
              <a:rPr lang="en-US" altLang="ja-JP" dirty="0"/>
              <a:t> is accurate and robust,</a:t>
            </a:r>
          </a:p>
          <a:p>
            <a:pPr marL="342900" indent="-342900">
              <a:buSzPct val="140000"/>
              <a:buFont typeface="Wingdings" panose="05000000000000000000" pitchFamily="2" charset="2"/>
              <a:buChar char=""/>
            </a:pP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altLang="ja-JP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cosumes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larger memory &amp; CPU costs.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342900" indent="-342900">
              <a:buSzPct val="140000"/>
              <a:buFont typeface="Wingdings" panose="05000000000000000000" pitchFamily="2" charset="2"/>
              <a:buChar char=""/>
            </a:pP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ja-JP" sz="2000" dirty="0">
                <a:solidFill>
                  <a:srgbClr val="FF0000"/>
                </a:solidFill>
              </a:rPr>
              <a:t>t cannot be implemented in general-purpose FE software d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 to the adoption of ES-FEM.</a:t>
            </a:r>
          </a:p>
        </p:txBody>
      </p:sp>
      <p:sp>
        <p:nvSpPr>
          <p:cNvPr id="6" name="下矢印 5"/>
          <p:cNvSpPr/>
          <p:nvPr/>
        </p:nvSpPr>
        <p:spPr>
          <a:xfrm>
            <a:off x="7588476" y="4725144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480212" y="5034372"/>
            <a:ext cx="2606726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sz="2000" dirty="0"/>
              <a:t>Another approach</a:t>
            </a:r>
            <a:br>
              <a:rPr lang="en-US" altLang="ja-JP" sz="2000" dirty="0"/>
            </a:br>
            <a:r>
              <a:rPr lang="en-US" altLang="ja-JP" sz="2000" dirty="0"/>
              <a:t>adopting </a:t>
            </a:r>
            <a:r>
              <a:rPr lang="en-US" altLang="ja-JP" sz="2000" b="1" dirty="0">
                <a:solidFill>
                  <a:srgbClr val="008000"/>
                </a:solidFill>
              </a:rPr>
              <a:t>CS-FEM</a:t>
            </a:r>
            <a:r>
              <a:rPr lang="en-US" altLang="ja-JP" sz="2000" dirty="0">
                <a:solidFill>
                  <a:srgbClr val="008000"/>
                </a:solidFill>
              </a:rPr>
              <a:t> with </a:t>
            </a:r>
            <a:r>
              <a:rPr lang="en-US" altLang="ja-JP" sz="2000" b="1" dirty="0">
                <a:solidFill>
                  <a:srgbClr val="008000"/>
                </a:solidFill>
              </a:rPr>
              <a:t>T10</a:t>
            </a:r>
            <a:r>
              <a:rPr lang="en-US" altLang="ja-JP" sz="2000" dirty="0">
                <a:solidFill>
                  <a:srgbClr val="008000"/>
                </a:solidFill>
              </a:rPr>
              <a:t> element </a:t>
            </a:r>
            <a:r>
              <a:rPr lang="en-US" altLang="ja-JP" sz="2000" dirty="0"/>
              <a:t>would be effective.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31740" y="4862190"/>
            <a:ext cx="3706143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b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corner locking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pressure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checkerboarding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increase in DOF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53C744B-DE91-4D79-9D70-B4123319D1CA}"/>
              </a:ext>
            </a:extLst>
          </p:cNvPr>
          <p:cNvSpPr txBox="1"/>
          <p:nvPr/>
        </p:nvSpPr>
        <p:spPr>
          <a:xfrm>
            <a:off x="-15350" y="5751293"/>
            <a:ext cx="1975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Y. </a:t>
            </a:r>
            <a:r>
              <a:rPr kumimoji="1" lang="en-US" altLang="ja-JP" dirty="0" err="1"/>
              <a:t>Onishi</a:t>
            </a:r>
            <a:r>
              <a:rPr kumimoji="1" lang="en-US" altLang="ja-JP" dirty="0"/>
              <a:t>, IJMNE,</a:t>
            </a:r>
            <a:br>
              <a:rPr kumimoji="1" lang="en-US" altLang="ja-JP" dirty="0"/>
            </a:br>
            <a:r>
              <a:rPr kumimoji="1" lang="en-US" altLang="ja-JP" dirty="0"/>
              <a:t>Vol. 109 (2017).</a:t>
            </a:r>
            <a:endParaRPr kumimoji="1" lang="ja-JP" altLang="en-US" dirty="0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19D5A6DC-4152-4FCA-8EFD-687081BC3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06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b="1" dirty="0">
                <a:latin typeface="+mj-ea"/>
                <a:ea typeface="+mj-ea"/>
              </a:rPr>
              <a:t>Issues</a:t>
            </a:r>
            <a:r>
              <a:rPr lang="en-US" altLang="ja-JP" sz="2800" b="1" dirty="0">
                <a:latin typeface="+mj-ea"/>
                <a:ea typeface="+mj-ea"/>
              </a:rPr>
              <a:t> </a:t>
            </a:r>
            <a:r>
              <a:rPr lang="en-US" altLang="ja-JP" sz="2400" b="1" dirty="0">
                <a:latin typeface="+mj-ea"/>
                <a:ea typeface="+mj-ea"/>
              </a:rPr>
              <a:t>(e.g., b</a:t>
            </a:r>
            <a:r>
              <a:rPr lang="en-US" altLang="ja-JP" sz="2400" dirty="0">
                <a:latin typeface="+mj-ea"/>
                <a:ea typeface="+mj-ea"/>
              </a:rPr>
              <a:t>arreling analysis of rubber cylinder)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000" dirty="0"/>
                  <a:t>Neo-Hookean </a:t>
                </a:r>
                <a:r>
                  <a:rPr kumimoji="1"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kumimoji="1"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1475656" y="5129449"/>
            <a:ext cx="62068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/>
              <a:t>2</a:t>
            </a:r>
            <a:r>
              <a:rPr kumimoji="1" lang="en-US" altLang="ja-JP" sz="2000" b="1" u="sng" baseline="30000" dirty="0"/>
              <a:t>nd</a:t>
            </a:r>
            <a:r>
              <a:rPr kumimoji="1" lang="en-US" altLang="ja-JP" sz="2000" b="1" u="sng" dirty="0"/>
              <a:t> order modified hybrid T10 (</a:t>
            </a:r>
            <a:r>
              <a:rPr kumimoji="1" lang="en-US" altLang="ja-JP" sz="2000" b="1" u="sng" dirty="0">
                <a:solidFill>
                  <a:srgbClr val="0000CC"/>
                </a:solidFill>
              </a:rPr>
              <a:t>ABAQUS C3D10MH</a:t>
            </a:r>
            <a:r>
              <a:rPr kumimoji="1" lang="en-US" altLang="ja-JP" sz="2000" b="1" u="sng" dirty="0"/>
              <a:t>)</a:t>
            </a:r>
          </a:p>
          <a:p>
            <a:r>
              <a:rPr lang="en-US" altLang="ja-JP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ja-JP" alt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Short lasting (weak to severe deformation)</a:t>
            </a:r>
            <a:endParaRPr kumimoji="1" lang="en-US" altLang="ja-JP" sz="2000" dirty="0"/>
          </a:p>
          <a:p>
            <a:r>
              <a:rPr lang="en-US" altLang="ja-JP" sz="2000" b="1" dirty="0">
                <a:solidFill>
                  <a:srgbClr val="FF0000"/>
                </a:solidFill>
              </a:rPr>
              <a:t>	✗ </a:t>
            </a:r>
            <a:r>
              <a:rPr lang="en-US" altLang="ja-JP" sz="2000" dirty="0"/>
              <a:t>Low interpolation accuracy</a:t>
            </a:r>
            <a:endParaRPr kumimoji="1" lang="ja-JP" altLang="en-US" sz="2000" dirty="0"/>
          </a:p>
        </p:txBody>
      </p:sp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2363" y="1029254"/>
            <a:ext cx="3969857" cy="405593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149937" y="1006763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59B6FA8D-05EF-4151-B798-2B0E1798A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40D8BA-33A7-4D1A-9113-562B95D2ADA1}"/>
              </a:ext>
            </a:extLst>
          </p:cNvPr>
          <p:cNvSpPr txBox="1"/>
          <p:nvPr/>
        </p:nvSpPr>
        <p:spPr>
          <a:xfrm>
            <a:off x="0" y="1498639"/>
            <a:ext cx="224665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With the best tetrahedral element</a:t>
            </a:r>
            <a:br>
              <a:rPr kumimoji="1" lang="en-US" altLang="ja-JP" dirty="0"/>
            </a:br>
            <a:r>
              <a:rPr kumimoji="1" lang="en-US" altLang="ja-JP" dirty="0"/>
              <a:t>in ABAQUS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72B9B77-5A0F-47D0-939A-7BB3F4EA8D86}"/>
              </a:ext>
            </a:extLst>
          </p:cNvPr>
          <p:cNvSpPr txBox="1"/>
          <p:nvPr/>
        </p:nvSpPr>
        <p:spPr>
          <a:xfrm>
            <a:off x="6768244" y="4427406"/>
            <a:ext cx="224523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T10: </a:t>
            </a:r>
            <a:br>
              <a:rPr kumimoji="1" lang="en-US" altLang="ja-JP" dirty="0"/>
            </a:br>
            <a:r>
              <a:rPr kumimoji="1" lang="en-US" altLang="ja-JP" dirty="0"/>
              <a:t>10-node Tetrahedra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>
                <a:latin typeface="+mj-ea"/>
              </a:rPr>
              <a:t>Our Approach </a:t>
            </a:r>
            <a:r>
              <a:rPr lang="en-US" altLang="ja-JP" sz="2000" dirty="0">
                <a:latin typeface="+mn-ea"/>
                <a:ea typeface="+mn-ea"/>
              </a:rPr>
              <a:t>(e.g., barreling analysis of rubber cylinder)</a:t>
            </a:r>
            <a:endParaRPr kumimoji="1" lang="ja-JP" altLang="en-US" sz="2800" dirty="0">
              <a:latin typeface="+mn-ea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sz="2000" dirty="0"/>
                  <a:t>Neo-Hookean </a:t>
                </a:r>
                <a:r>
                  <a:rPr lang="en-US" altLang="ja-JP" sz="2400" b="1" i="1" u="sng" dirty="0" err="1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0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lang="ja-JP" altLang="en-US" sz="20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1790109" y="4879499"/>
            <a:ext cx="532328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Latest S-FEM T10 (</a:t>
            </a:r>
            <a:r>
              <a:rPr lang="en-US" altLang="ja-JP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</a:t>
            </a:r>
            <a:r>
              <a:rPr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No shear/volumetric locking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4DFFC4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Less pressure checkerboarding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Long lasting (robust to severe deformation) </a:t>
            </a:r>
            <a:b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Same CPU time as T10 elements.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B8806-2F0A-479E-BBCF-EF75FE886110}"/>
              </a:ext>
            </a:extLst>
          </p:cNvPr>
          <p:cNvSpPr txBox="1"/>
          <p:nvPr/>
        </p:nvSpPr>
        <p:spPr>
          <a:xfrm>
            <a:off x="133454" y="2849035"/>
            <a:ext cx="17940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Same mesh &amp;</a:t>
            </a:r>
            <a:br>
              <a:rPr lang="en-US" altLang="ja-JP" sz="2000" dirty="0"/>
            </a:br>
            <a:r>
              <a:rPr lang="en-US" altLang="ja-JP" sz="2000" dirty="0"/>
              <a:t>contour range</a:t>
            </a:r>
            <a:br>
              <a:rPr lang="en-US" altLang="ja-JP" sz="2000" dirty="0"/>
            </a:br>
            <a:r>
              <a:rPr lang="en-US" altLang="ja-JP" sz="2000" dirty="0"/>
              <a:t>as </a:t>
            </a:r>
            <a:r>
              <a:rPr kumimoji="1" lang="en-US" altLang="ja-JP" sz="2000" dirty="0">
                <a:solidFill>
                  <a:srgbClr val="0000CC"/>
                </a:solidFill>
              </a:rPr>
              <a:t>C3D10MH</a:t>
            </a:r>
            <a:br>
              <a:rPr kumimoji="1" lang="en-US" altLang="ja-JP" sz="2000" dirty="0"/>
            </a:br>
            <a:r>
              <a:rPr kumimoji="1" lang="en-US" altLang="ja-JP" sz="2000" dirty="0"/>
              <a:t>case.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BE1BD5D-D498-4A38-A34E-31DACAA301CA}"/>
              </a:ext>
            </a:extLst>
          </p:cNvPr>
          <p:cNvSpPr/>
          <p:nvPr/>
        </p:nvSpPr>
        <p:spPr>
          <a:xfrm>
            <a:off x="7184819" y="1154597"/>
            <a:ext cx="1741387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spAutoFit/>
          </a:bodyPr>
          <a:lstStyle/>
          <a:p>
            <a:pPr marL="0" indent="0" algn="ctr">
              <a:buNone/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b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CS-FEM-T10</a:t>
            </a:r>
            <a:br>
              <a:rPr lang="en-US" altLang="ja-JP" b="1" u="sng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dirty="0"/>
              <a:t>is much better</a:t>
            </a:r>
            <a:br>
              <a:rPr lang="en-US" altLang="ja-JP" dirty="0"/>
            </a:br>
            <a:r>
              <a:rPr lang="en-US" altLang="ja-JP" dirty="0"/>
              <a:t> than </a:t>
            </a:r>
            <a:br>
              <a:rPr lang="en-US" altLang="ja-JP" dirty="0"/>
            </a:br>
            <a:r>
              <a:rPr lang="en-US" altLang="ja-JP" dirty="0"/>
              <a:t>conventional tetrahedral elements </a:t>
            </a:r>
            <a:r>
              <a:rPr lang="en-US" altLang="ja-JP" dirty="0">
                <a:solidFill>
                  <a:srgbClr val="0000CC"/>
                </a:solidFill>
              </a:rPr>
              <a:t>in static analyses</a:t>
            </a:r>
            <a:r>
              <a:rPr lang="en-US" altLang="ja-JP" dirty="0"/>
              <a:t>.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FC6424-A4C8-4815-A309-F4E1452B62BE}"/>
              </a:ext>
            </a:extLst>
          </p:cNvPr>
          <p:cNvSpPr txBox="1"/>
          <p:nvPr/>
        </p:nvSpPr>
        <p:spPr>
          <a:xfrm>
            <a:off x="7956376" y="3462921"/>
            <a:ext cx="1155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Y. </a:t>
            </a:r>
            <a:r>
              <a:rPr kumimoji="1" lang="en-US" altLang="ja-JP" dirty="0" err="1"/>
              <a:t>Onishi</a:t>
            </a:r>
            <a:r>
              <a:rPr kumimoji="1" lang="en-US" altLang="ja-JP" dirty="0"/>
              <a:t>,</a:t>
            </a:r>
            <a:br>
              <a:rPr kumimoji="1" lang="en-US" altLang="ja-JP" dirty="0"/>
            </a:br>
            <a:r>
              <a:rPr kumimoji="1" lang="en-US" altLang="ja-JP" dirty="0"/>
              <a:t> IJCM,</a:t>
            </a:r>
            <a:br>
              <a:rPr kumimoji="1" lang="en-US" altLang="ja-JP" dirty="0"/>
            </a:br>
            <a:r>
              <a:rPr kumimoji="1" lang="en-US" altLang="ja-JP" dirty="0"/>
              <a:t>(2021).</a:t>
            </a:r>
            <a:endParaRPr kumimoji="1" lang="ja-JP" altLang="en-US" dirty="0"/>
          </a:p>
        </p:txBody>
      </p:sp>
      <p:sp>
        <p:nvSpPr>
          <p:cNvPr id="11" name="下矢印 5">
            <a:extLst>
              <a:ext uri="{FF2B5EF4-FFF2-40B4-BE49-F238E27FC236}">
                <a16:creationId xmlns:a16="http://schemas.microsoft.com/office/drawing/2014/main" id="{C3F4BDFD-8246-4703-B761-D66CDF99F976}"/>
              </a:ext>
            </a:extLst>
          </p:cNvPr>
          <p:cNvSpPr/>
          <p:nvPr/>
        </p:nvSpPr>
        <p:spPr>
          <a:xfrm>
            <a:off x="7857490" y="4478367"/>
            <a:ext cx="39604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83E50E-AB67-44A7-A8E8-6833552D9219}"/>
              </a:ext>
            </a:extLst>
          </p:cNvPr>
          <p:cNvSpPr txBox="1"/>
          <p:nvPr/>
        </p:nvSpPr>
        <p:spPr>
          <a:xfrm>
            <a:off x="7136773" y="5028554"/>
            <a:ext cx="2007227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Further</a:t>
            </a:r>
            <a:br>
              <a:rPr kumimoji="1" lang="en-US" altLang="ja-JP" dirty="0"/>
            </a:br>
            <a:r>
              <a:rPr kumimoji="1" lang="en-US" altLang="ja-JP" dirty="0"/>
              <a:t>evaluation</a:t>
            </a:r>
            <a:r>
              <a:rPr lang="en-US" altLang="ja-JP" dirty="0"/>
              <a:t> </a:t>
            </a:r>
            <a:r>
              <a:rPr kumimoji="1" lang="en-US" altLang="ja-JP" dirty="0"/>
              <a:t>is</a:t>
            </a:r>
            <a:br>
              <a:rPr kumimoji="1" lang="en-US" altLang="ja-JP" dirty="0"/>
            </a:br>
            <a:r>
              <a:rPr kumimoji="1" lang="en-US" altLang="ja-JP" dirty="0"/>
              <a:t>necessary </a:t>
            </a:r>
            <a:r>
              <a:rPr kumimoji="1" lang="en-US" altLang="ja-JP" dirty="0">
                <a:solidFill>
                  <a:srgbClr val="FF0000"/>
                </a:solidFill>
              </a:rPr>
              <a:t>in</a:t>
            </a:r>
            <a:br>
              <a:rPr kumimoji="1" lang="en-US" altLang="ja-JP" dirty="0">
                <a:solidFill>
                  <a:srgbClr val="FF0000"/>
                </a:solidFill>
              </a:rPr>
            </a:br>
            <a:r>
              <a:rPr kumimoji="1" lang="en-US" altLang="ja-JP" dirty="0">
                <a:solidFill>
                  <a:srgbClr val="FF0000"/>
                </a:solidFill>
              </a:rPr>
              <a:t>dynamic analyses</a:t>
            </a:r>
            <a:r>
              <a:rPr kumimoji="1" lang="en-US" altLang="ja-JP" dirty="0"/>
              <a:t>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9B8D9C5-A8DF-4AA6-B443-741ED4355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02B723D-C245-4031-979A-85A8954E909C}"/>
              </a:ext>
            </a:extLst>
          </p:cNvPr>
          <p:cNvSpPr txBox="1"/>
          <p:nvPr/>
        </p:nvSpPr>
        <p:spPr>
          <a:xfrm>
            <a:off x="0" y="1498639"/>
            <a:ext cx="2123728" cy="923330"/>
          </a:xfrm>
          <a:prstGeom prst="rect">
            <a:avLst/>
          </a:prstGeom>
          <a:solidFill>
            <a:srgbClr val="4DFFC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With the our latest</a:t>
            </a:r>
            <a:br>
              <a:rPr kumimoji="1" lang="en-US" altLang="ja-JP" dirty="0"/>
            </a:br>
            <a:r>
              <a:rPr kumimoji="1" lang="en-US" altLang="ja-JP" dirty="0"/>
              <a:t>S-FEM tetrahedral element</a:t>
            </a:r>
            <a:endParaRPr kumimoji="1" lang="ja-JP" altLang="en-US" dirty="0"/>
          </a:p>
        </p:txBody>
      </p:sp>
      <p:pic>
        <p:nvPicPr>
          <p:cNvPr id="12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F561841E-EF85-44DE-B6B0-F34F6C4D9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4230" y="980728"/>
            <a:ext cx="3831986" cy="38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51774" y="872716"/>
            <a:ext cx="8640452" cy="2268252"/>
          </a:xfrm>
          <a:prstGeom prst="roundRect">
            <a:avLst>
              <a:gd name="adj" fmla="val 15294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Development of a </a:t>
            </a:r>
            <a:r>
              <a:rPr lang="en-US" altLang="ja-JP" sz="2800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dynamic</a:t>
            </a: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version of </a:t>
            </a:r>
            <a:r>
              <a:rPr lang="en-US" altLang="ja-JP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SelectiveCS-FEM-T10</a:t>
            </a: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Evaluation of its </a:t>
            </a:r>
            <a:r>
              <a:rPr lang="en-US" altLang="ja-JP" sz="28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accuracy and robustness </a:t>
            </a:r>
            <a:b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dynamic severe large deformation analyses.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2441" y="3609020"/>
            <a:ext cx="8319117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400" dirty="0"/>
              <a:t>Methods: Formulation of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400" dirty="0"/>
              <a:t>Results: Demonstrations of SelectiveCS-FEM-T10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400" dirty="0"/>
              <a:t>Summary</a:t>
            </a:r>
            <a:endParaRPr kumimoji="1" lang="en-US" altLang="ja-JP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D6044F1-C5C8-4A96-9DBE-6FCCACE07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C738C5-C1B7-4D63-BA1C-3493B384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Methods:</a:t>
            </a:r>
            <a:br>
              <a:rPr lang="en-US" altLang="ja-JP" dirty="0"/>
            </a:br>
            <a:r>
              <a:rPr lang="en-US" altLang="ja-JP" dirty="0"/>
              <a:t>Formulation of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SelectiveCS-FEM-T10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0B78F2-9045-44EF-A67F-EB466C625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28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39318B-A4D3-4CE3-8FA4-BCAACF53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Concepts of SelectiveCS-FEM-T10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800" dirty="0"/>
                  <a:t>Using </a:t>
                </a:r>
                <a:r>
                  <a:rPr lang="en-US" altLang="ja-JP" dirty="0"/>
                  <a:t>T10</a:t>
                </a:r>
                <a:r>
                  <a:rPr lang="en-US" altLang="ja-JP" sz="2800" dirty="0"/>
                  <a:t> element and subdivide it into</a:t>
                </a:r>
                <a:br>
                  <a:rPr lang="en-US" altLang="ja-JP" sz="2800" dirty="0"/>
                </a:br>
                <a:r>
                  <a:rPr lang="en-US" altLang="ja-JP" sz="2800" dirty="0"/>
                  <a:t>T4 sub-elements.</a:t>
                </a:r>
                <a:br>
                  <a:rPr lang="en-US" altLang="ja-JP" sz="2800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C00000"/>
                    </a:solidFill>
                  </a:rPr>
                  <a:t> Overcomes the drawbacks of intermediate nodes.</a:t>
                </a:r>
              </a:p>
              <a:p>
                <a:r>
                  <a:rPr lang="en-US" altLang="ja-JP" dirty="0"/>
                  <a:t>Adopting intra-element ES-FEM (a kind of CS-FEM) </a:t>
                </a:r>
                <a:br>
                  <a:rPr lang="en-US" altLang="ja-JP" dirty="0"/>
                </a:br>
                <a:r>
                  <a:rPr lang="en-US" altLang="ja-JP" dirty="0"/>
                  <a:t>having no strain smoothing across multiple elements.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008000"/>
                    </a:solidFill>
                  </a:rPr>
                  <a:t> Becomes an independent element of existing FE codes.</a:t>
                </a:r>
              </a:p>
              <a:p>
                <a:r>
                  <a:rPr lang="en-US" altLang="ja-JP" dirty="0"/>
                  <a:t>Applying selective reduced integration (SRI).</a:t>
                </a:r>
                <a:br>
                  <a:rPr lang="en-US" altLang="ja-JP" dirty="0"/>
                </a:b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Overcomes volumetric locking.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8E8E4329-E0D1-48AC-B042-70D0331A29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7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図 5">
            <a:extLst>
              <a:ext uri="{FF2B5EF4-FFF2-40B4-BE49-F238E27FC236}">
                <a16:creationId xmlns:a16="http://schemas.microsoft.com/office/drawing/2014/main" id="{A937E074-EE1E-460E-B0C3-0EBD334BD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041067"/>
            <a:ext cx="2703086" cy="2340261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B84D98-1844-4669-9746-80702E1BD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3175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Formulation of ES-FEM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two 3-node triangular elements in 2D for simplicity. 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element as usual.</a:t>
                </a:r>
              </a:p>
              <a:p>
                <a:r>
                  <a:rPr lang="en-US" altLang="ja-JP" sz="2400" dirty="0"/>
                  <a:t>Distribute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to the connecting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</a:t>
                </a:r>
                <a:r>
                  <a:rPr lang="en-US" altLang="ja-JP" sz="2400" dirty="0"/>
                  <a:t> with an area weight</a:t>
                </a:r>
                <a:br>
                  <a:rPr lang="en-US" altLang="ja-JP" sz="2400" dirty="0"/>
                </a:br>
                <a:r>
                  <a:rPr lang="en-US" altLang="ja-JP" sz="2400" dirty="0"/>
                  <a:t>and build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deformation gradient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Cauchy stress (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edge smoothing domain</a:t>
                </a:r>
                <a:r>
                  <a:rPr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16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718" y="4083154"/>
            <a:ext cx="25490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As if putting </a:t>
            </a:r>
            <a:br>
              <a:rPr kumimoji="1" lang="en-US" altLang="ja-JP" sz="2000" dirty="0"/>
            </a:br>
            <a:r>
              <a:rPr kumimoji="1" lang="en-US" altLang="ja-JP" sz="2000" dirty="0"/>
              <a:t>a Gauss point</a:t>
            </a:r>
            <a:br>
              <a:rPr kumimoji="1" lang="en-US" altLang="ja-JP" sz="2000" dirty="0"/>
            </a:br>
            <a:r>
              <a:rPr kumimoji="1" lang="en-US" altLang="ja-JP" sz="2000" dirty="0"/>
              <a:t>on each edge center</a:t>
            </a:r>
            <a:endParaRPr kumimoji="1" lang="ja-JP" altLang="en-US" sz="2000" dirty="0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D13873AE-BDD3-4BED-9EC6-B274B2A57A89}"/>
              </a:ext>
            </a:extLst>
          </p:cNvPr>
          <p:cNvSpPr/>
          <p:nvPr/>
        </p:nvSpPr>
        <p:spPr>
          <a:xfrm>
            <a:off x="3250472" y="3486150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2483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1"/>
            <a:endCxn id="21" idx="3"/>
          </p:cNvCxnSpPr>
          <p:nvPr/>
        </p:nvCxnSpPr>
        <p:spPr>
          <a:xfrm flipH="1">
            <a:off x="4007768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E8930DB-BEC5-49C6-8ADB-3E6830571420}"/>
              </a:ext>
            </a:extLst>
          </p:cNvPr>
          <p:cNvCxnSpPr>
            <a:cxnSpLocks/>
            <a:stCxn id="21" idx="3"/>
            <a:endCxn id="21" idx="1"/>
          </p:cNvCxnSpPr>
          <p:nvPr/>
        </p:nvCxnSpPr>
        <p:spPr>
          <a:xfrm flipV="1">
            <a:off x="4007768" y="3276030"/>
            <a:ext cx="1034143" cy="2133600"/>
          </a:xfrm>
          <a:prstGeom prst="line">
            <a:avLst/>
          </a:prstGeom>
          <a:ln w="76200" cmpd="dbl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DD3591DA-8628-45C9-B532-98BEF26CBEE1}"/>
              </a:ext>
            </a:extLst>
          </p:cNvPr>
          <p:cNvGrpSpPr/>
          <p:nvPr/>
        </p:nvGrpSpPr>
        <p:grpSpPr>
          <a:xfrm>
            <a:off x="2837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B595655-D6DF-405B-BD52-C4215C0BD364}"/>
              </a:ext>
            </a:extLst>
          </p:cNvPr>
          <p:cNvGrpSpPr/>
          <p:nvPr/>
        </p:nvGrpSpPr>
        <p:grpSpPr>
          <a:xfrm>
            <a:off x="3517966" y="3715568"/>
            <a:ext cx="2136400" cy="1388977"/>
            <a:chOff x="3517966" y="3369518"/>
            <a:chExt cx="2136400" cy="1388977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矢印: 右 31">
              <a:extLst>
                <a:ext uri="{FF2B5EF4-FFF2-40B4-BE49-F238E27FC236}">
                  <a16:creationId xmlns:a16="http://schemas.microsoft.com/office/drawing/2014/main" id="{4AE85927-C59E-45CF-A11F-C8B860F82661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3920993" y="3276917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blipFill dpi="0" rotWithShape="1">
            <a:blip r:embed="rId6"/>
            <a:srcRect/>
            <a:tile tx="0" ty="0" sx="50000" sy="50000" flip="none" algn="tl"/>
          </a:blipFill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3825676" y="5515805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0" i="1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rgbClr val="E48D48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kumimoji="1" lang="en-US" altLang="ja-JP" sz="2400" b="0" i="1" smtClean="0">
                          <a:solidFill>
                            <a:srgbClr val="E48D48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676" y="5515805"/>
                <a:ext cx="1241237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4157481" y="5917164"/>
                <a:ext cx="4958217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b="0" dirty="0">
                    <a:solidFill>
                      <a:srgbClr val="E48D48"/>
                    </a:solidFill>
                  </a:rPr>
                  <a:t> </a:t>
                </a:r>
                <a:r>
                  <a:rPr kumimoji="1" lang="en-US" altLang="ja-JP" sz="2400" b="1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kumimoji="1" lang="en-US" altLang="ja-JP" sz="2400" b="1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kumimoji="1"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kumimoji="1" lang="en-US" altLang="ja-JP" sz="2400" b="0" i="0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solidFill>
                              <a:srgbClr val="E48D48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400" b="0" i="1" smtClean="0">
                        <a:solidFill>
                          <a:srgbClr val="E48D48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ja-JP" altLang="en-US" sz="2400" dirty="0">
                    <a:solidFill>
                      <a:srgbClr val="E48D48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etc.</a:t>
                </a:r>
                <a:endParaRPr kumimoji="1" lang="ja-JP" altLang="en-US" sz="2400" dirty="0">
                  <a:solidFill>
                    <a:srgbClr val="E48D48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481" y="5917164"/>
                <a:ext cx="4958217" cy="536172"/>
              </a:xfrm>
              <a:prstGeom prst="rect">
                <a:avLst/>
              </a:prstGeom>
              <a:blipFill>
                <a:blip r:embed="rId8"/>
                <a:stretch>
                  <a:fillRect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41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srij_seminar2021.s-fem"/>
  <p:tag name="ISPRING_ULTRA_SCORM_COURSE_ID" val="3F38C8C8-9BE9-4FF2-99FD-35F8FCC6C99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.000000"/>
  <p:tag name="ISPRING_PRESENTATION_TITLE" val="srij_seminar2021.s-fem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87380</TotalTime>
  <Words>2268</Words>
  <Application>Microsoft Office PowerPoint</Application>
  <PresentationFormat>画面に合わせる (4:3)</PresentationFormat>
  <Paragraphs>327</Paragraphs>
  <Slides>38</Slides>
  <Notes>11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38</vt:i4>
      </vt:variant>
    </vt:vector>
  </HeadingPairs>
  <TitlesOfParts>
    <vt:vector size="46" baseType="lpstr">
      <vt:lpstr>ＭＳ Ｐゴシック</vt:lpstr>
      <vt:lpstr>ＭＳ Ｐゴシック</vt:lpstr>
      <vt:lpstr>メイリオ</vt:lpstr>
      <vt:lpstr>Arial</vt:lpstr>
      <vt:lpstr>Calibri</vt:lpstr>
      <vt:lpstr>Cambria Math</vt:lpstr>
      <vt:lpstr>Wingdings</vt:lpstr>
      <vt:lpstr>デザインの設定</vt:lpstr>
      <vt:lpstr>Explicit Dynamic Analysis using SelectiveCS-FEM-T10 with Radial Element Subdivision</vt:lpstr>
      <vt:lpstr>Applications of S-FEMs in Our Lab</vt:lpstr>
      <vt:lpstr>Motivation</vt:lpstr>
      <vt:lpstr>Issues (e.g., barreling analysis of rubber cylinder)</vt:lpstr>
      <vt:lpstr>Our Approach (e.g., barreling analysis of rubber cylinder)</vt:lpstr>
      <vt:lpstr>Objective</vt:lpstr>
      <vt:lpstr>Methods: Formulation of SelectiveCS-FEM-T10</vt:lpstr>
      <vt:lpstr>Concepts of SelectiveCS-FEM-T10</vt:lpstr>
      <vt:lpstr>Brief Formulation of ES-FEM</vt:lpstr>
      <vt:lpstr>Flowchart of SelectiveCS-FEM-T10</vt:lpstr>
      <vt:lpstr>T10 Element Subdivision in 3D</vt:lpstr>
      <vt:lpstr>Building Lumped Mass Matrix</vt:lpstr>
      <vt:lpstr>Results: Demonstration of SelectiveCS-FEM-T10</vt:lpstr>
      <vt:lpstr>      Tensioning of Rubber-Filler Composite</vt:lpstr>
      <vt:lpstr>      Tensioning of Rubber-Filler Composite</vt:lpstr>
      <vt:lpstr>      Tensioning of Rubber-Filler Composite</vt:lpstr>
      <vt:lpstr>      Tensioning of Rubber-Filler Composite</vt:lpstr>
      <vt:lpstr>      Tensioning of Rubber-Filler Composite</vt:lpstr>
      <vt:lpstr>      Tensioning of Rubber-Filler Composite</vt:lpstr>
      <vt:lpstr>      Deformation Modes of Armadillo</vt:lpstr>
      <vt:lpstr>      Deformation Modes of Armadillo</vt:lpstr>
      <vt:lpstr>      Deformation Modes of Armadillo</vt:lpstr>
      <vt:lpstr>       Dynamic Bending of Cantilever</vt:lpstr>
      <vt:lpstr>       Dynamic Bending of Cantilever</vt:lpstr>
      <vt:lpstr>       Dynamic Bending of Cantilever</vt:lpstr>
      <vt:lpstr>       Dynamic Bending of Cantilever</vt:lpstr>
      <vt:lpstr>       Swing of Bunny Ears</vt:lpstr>
      <vt:lpstr>       Swing of Bunny Ears</vt:lpstr>
      <vt:lpstr>       Swing of Bunny Ears</vt:lpstr>
      <vt:lpstr>       Swing of Bunny Ears</vt:lpstr>
      <vt:lpstr>Summary</vt:lpstr>
      <vt:lpstr>Summary</vt:lpstr>
      <vt:lpstr>Appendix</vt:lpstr>
      <vt:lpstr>Characteristics of SelectiveCS-FEM-T10</vt:lpstr>
      <vt:lpstr>T10 Element Subdivision in 3D</vt:lpstr>
      <vt:lpstr>Brief of Cell-based S-FEM (CS-FEM)</vt:lpstr>
      <vt:lpstr>Issues</vt:lpstr>
      <vt:lpstr>Issues in Barreling Analysis of Rubber Cylinder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srij_seminar2021.s-fem</dc:title>
  <dc:creator>Yuki ONISHI</dc:creator>
  <cp:lastModifiedBy>T20190041572</cp:lastModifiedBy>
  <cp:revision>3352</cp:revision>
  <cp:lastPrinted>2012-03-06T10:21:50Z</cp:lastPrinted>
  <dcterms:created xsi:type="dcterms:W3CDTF">2007-11-22T18:02:40Z</dcterms:created>
  <dcterms:modified xsi:type="dcterms:W3CDTF">2022-04-11T02:52:17Z</dcterms:modified>
</cp:coreProperties>
</file>