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1"/>
  </p:notesMasterIdLst>
  <p:handoutMasterIdLst>
    <p:handoutMasterId r:id="rId32"/>
  </p:handoutMasterIdLst>
  <p:sldIdLst>
    <p:sldId id="912" r:id="rId2"/>
    <p:sldId id="843" r:id="rId3"/>
    <p:sldId id="903" r:id="rId4"/>
    <p:sldId id="845" r:id="rId5"/>
    <p:sldId id="846" r:id="rId6"/>
    <p:sldId id="756" r:id="rId7"/>
    <p:sldId id="953" r:id="rId8"/>
    <p:sldId id="954" r:id="rId9"/>
    <p:sldId id="941" r:id="rId10"/>
    <p:sldId id="603" r:id="rId11"/>
    <p:sldId id="892" r:id="rId12"/>
    <p:sldId id="956" r:id="rId13"/>
    <p:sldId id="942" r:id="rId14"/>
    <p:sldId id="943" r:id="rId15"/>
    <p:sldId id="795" r:id="rId16"/>
    <p:sldId id="957" r:id="rId17"/>
    <p:sldId id="958" r:id="rId18"/>
    <p:sldId id="897" r:id="rId19"/>
    <p:sldId id="924" r:id="rId20"/>
    <p:sldId id="929" r:id="rId21"/>
    <p:sldId id="930" r:id="rId22"/>
    <p:sldId id="945" r:id="rId23"/>
    <p:sldId id="936" r:id="rId24"/>
    <p:sldId id="937" r:id="rId25"/>
    <p:sldId id="947" r:id="rId26"/>
    <p:sldId id="898" r:id="rId27"/>
    <p:sldId id="682" r:id="rId28"/>
    <p:sldId id="949" r:id="rId29"/>
    <p:sldId id="959" r:id="rId30"/>
  </p:sldIdLst>
  <p:sldSz cx="9144000" cy="6858000" type="screen4x3"/>
  <p:notesSz cx="9971088" cy="6823075"/>
  <p:custDataLst>
    <p:tags r:id="rId33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ki" initials="y" lastIdx="1" clrIdx="0">
    <p:extLst>
      <p:ext uri="{19B8F6BF-5375-455C-9EA6-DF929625EA0E}">
        <p15:presenceInfo xmlns:p15="http://schemas.microsoft.com/office/powerpoint/2012/main" userId="yu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9049"/>
    <a:srgbClr val="008000"/>
    <a:srgbClr val="FF7D7D"/>
    <a:srgbClr val="0000CC"/>
    <a:srgbClr val="FF00FF"/>
    <a:srgbClr val="4DFFC4"/>
    <a:srgbClr val="2B28F1"/>
    <a:srgbClr val="FF9900"/>
    <a:srgbClr val="66A9B1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52" autoAdjust="0"/>
    <p:restoredTop sz="88252" autoAdjust="0"/>
  </p:normalViewPr>
  <p:slideViewPr>
    <p:cSldViewPr>
      <p:cViewPr varScale="1">
        <p:scale>
          <a:sx n="67" d="100"/>
          <a:sy n="67" d="100"/>
        </p:scale>
        <p:origin x="1013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33" d="100"/>
          <a:sy n="133" d="100"/>
        </p:scale>
        <p:origin x="1554" y="102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2022/7/27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2022/7/27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2028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66941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57135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8543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15898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78444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15903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767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0" y="1268761"/>
            <a:ext cx="9144000" cy="1951690"/>
          </a:xfrm>
        </p:spPr>
        <p:txBody>
          <a:bodyPr lIns="0" anchor="ctr"/>
          <a:lstStyle>
            <a:lvl1pPr algn="ctr">
              <a:defRPr b="1" kern="1200" baseline="0">
                <a:latin typeface="メイリオ" panose="020B0604030504040204" pitchFamily="50" charset="-128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71500" y="3861048"/>
            <a:ext cx="9001000" cy="1777752"/>
          </a:xfrm>
        </p:spPr>
        <p:txBody>
          <a:bodyPr anchor="ctr"/>
          <a:lstStyle>
            <a:lvl1pPr marL="0" indent="0" algn="ctr">
              <a:buNone/>
              <a:defRPr kern="1200" baseline="0"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/>
              <a:t>マスタ サブタイトルの書式設定</a:t>
            </a:r>
          </a:p>
        </p:txBody>
      </p:sp>
      <p:sp>
        <p:nvSpPr>
          <p:cNvPr id="14" name="スライド番号プレースホルダー 4">
            <a:extLst>
              <a:ext uri="{FF2B5EF4-FFF2-40B4-BE49-F238E27FC236}">
                <a16:creationId xmlns:a16="http://schemas.microsoft.com/office/drawing/2014/main" id="{E022455E-6B03-44FA-9A3F-08BECDE73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A261E060-63FC-41D8-AD70-60996F0DA3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500" y="1268760"/>
            <a:ext cx="9001000" cy="4140460"/>
          </a:xfrm>
          <a:noFill/>
        </p:spPr>
        <p:txBody>
          <a:bodyPr lIns="0" anchor="ctr"/>
          <a:lstStyle>
            <a:lvl1pPr algn="ctr">
              <a:defRPr b="1" kern="1200" baseline="0">
                <a:solidFill>
                  <a:schemeClr val="tx1"/>
                </a:solidFill>
                <a:latin typeface="メイリオ" panose="020B0604030504040204" pitchFamily="50" charset="-128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292D562-D46E-4913-A4FC-08D9CEE6C86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1"/>
            <a:ext cx="9144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ctr" latinLnBrk="1" hangingPunct="1">
              <a:spcBef>
                <a:spcPct val="0"/>
              </a:spcBef>
              <a:spcAft>
                <a:spcPct val="0"/>
              </a:spcAft>
              <a:defRPr kumimoji="1" sz="3200" b="1" baseline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9pPr>
          </a:lstStyle>
          <a:p>
            <a:endParaRPr lang="ja-JP" altLang="en-US" kern="1200" baseline="0" dirty="0"/>
          </a:p>
        </p:txBody>
      </p:sp>
      <p:sp>
        <p:nvSpPr>
          <p:cNvPr id="9" name="スライド番号プレースホルダー 4">
            <a:extLst>
              <a:ext uri="{FF2B5EF4-FFF2-40B4-BE49-F238E27FC236}">
                <a16:creationId xmlns:a16="http://schemas.microsoft.com/office/drawing/2014/main" id="{141F9541-DF6B-4880-BEE5-863B1AADA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71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>
              <a:defRPr kern="1200" baseline="0"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algn="l">
              <a:defRPr kern="1200" baseline="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algn="l">
              <a:defRPr kern="1200" baseline="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algn="l">
              <a:defRPr kern="1200" baseline="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algn="l">
              <a:defRPr kern="1200" baseline="0">
                <a:latin typeface="Calibri" panose="020F0502020204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0D17456-1B2F-43F1-A332-C91624F3CA9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1"/>
            <a:ext cx="9144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sz="3200" kern="1200" baseline="0">
                <a:latin typeface="メイリオ" panose="020B0604030504040204" pitchFamily="50" charset="-128"/>
              </a:defRPr>
            </a:lvl1pPr>
          </a:lstStyle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8" name="スライド番号プレースホルダー 4">
            <a:extLst>
              <a:ext uri="{FF2B5EF4-FFF2-40B4-BE49-F238E27FC236}">
                <a16:creationId xmlns:a16="http://schemas.microsoft.com/office/drawing/2014/main" id="{CC3133A5-4819-431E-BA8A-B09C73DB1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68454BC2-0834-4E0A-88F7-BF9845D015E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1"/>
            <a:ext cx="9144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sz="3200" kern="1200" baseline="0">
                <a:latin typeface="メイリオ" panose="020B0604030504040204" pitchFamily="50" charset="-128"/>
              </a:defRPr>
            </a:lvl1pPr>
          </a:lstStyle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7" name="スライド番号プレースホルダー 4">
            <a:extLst>
              <a:ext uri="{FF2B5EF4-FFF2-40B4-BE49-F238E27FC236}">
                <a16:creationId xmlns:a16="http://schemas.microsoft.com/office/drawing/2014/main" id="{6E6E9ABB-F236-45A5-A65B-23E8BF42A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9144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108000" tIns="0" rIns="0" bIns="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5999"/>
            <a:chOff x="0" y="6397625"/>
            <a:chExt cx="9144000" cy="465999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lIns="0" tIns="0" rIns="0" bIns="0" anchor="b" anchorCtr="0"/>
            <a:lstStyle/>
            <a:p>
              <a:pPr>
                <a:defRPr/>
              </a:pPr>
              <a:endParaRPr lang="ja-JP" altLang="en-US" sz="1800" kern="1200" baseline="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116390" y="6659529"/>
              <a:ext cx="910506" cy="2040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anchor="b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400" kern="1200" baseline="0" dirty="0">
                  <a:solidFill>
                    <a:schemeClr val="bg1"/>
                  </a:solidFill>
                  <a:latin typeface="+mn-ea"/>
                  <a:ea typeface="+mn-ea"/>
                  <a:cs typeface="Arial" pitchFamily="34" charset="0"/>
                </a:rPr>
                <a:t>ICCM2022</a:t>
              </a:r>
              <a:endParaRPr kumimoji="0" lang="en-GB" altLang="ja-JP" sz="1400" kern="1200" baseline="0" dirty="0">
                <a:solidFill>
                  <a:schemeClr val="bg1"/>
                </a:solidFill>
                <a:latin typeface="+mn-ea"/>
                <a:ea typeface="+mn-ea"/>
                <a:cs typeface="Arial" pitchFamily="34" charset="0"/>
              </a:endParaRPr>
            </a:p>
          </p:txBody>
        </p:sp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C530747-D4E6-40B4-9405-F88C8155F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" t="24500" r="5523" b="24500"/>
          <a:stretch/>
        </p:blipFill>
        <p:spPr>
          <a:xfrm>
            <a:off x="250824" y="6428887"/>
            <a:ext cx="1840238" cy="396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9872A94-87EA-4B51-A25B-45DF9EDB9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t="25975" r="7483" b="25974"/>
          <a:stretch/>
        </p:blipFill>
        <p:spPr>
          <a:xfrm>
            <a:off x="7150079" y="6432417"/>
            <a:ext cx="1742400" cy="39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6" r:id="rId4"/>
  </p:sldLayoutIdLst>
  <p:hf hdr="0" ftr="0" dt="0"/>
  <p:txStyles>
    <p:titleStyle>
      <a:lvl1pPr algn="l" rtl="0" eaLnBrk="1" fontAlgn="ctr" latinLnBrk="1" hangingPunct="1">
        <a:spcBef>
          <a:spcPct val="0"/>
        </a:spcBef>
        <a:spcAft>
          <a:spcPct val="0"/>
        </a:spcAft>
        <a:defRPr kumimoji="1" sz="3200" b="1" kern="1200" baseline="0">
          <a:solidFill>
            <a:schemeClr val="bg1"/>
          </a:solidFill>
          <a:effectLst/>
          <a:latin typeface="メイリオ" panose="020B0604030504040204" pitchFamily="50" charset="-128"/>
          <a:ea typeface="メイリオ" panose="020B0604030504040204" pitchFamily="50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2800" kern="1200" baseline="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  <a:cs typeface="Arial" pitchFamily="34" charset="0"/>
        </a:defRPr>
      </a:lvl1pPr>
      <a:lvl2pPr marL="742950" indent="-28575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400" kern="1200" baseline="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  <a:cs typeface="Arial" pitchFamily="34" charset="0"/>
        </a:defRPr>
      </a:lvl2pPr>
      <a:lvl3pPr marL="11430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000" kern="1200" baseline="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  <a:cs typeface="Arial" pitchFamily="34" charset="0"/>
        </a:defRPr>
      </a:lvl3pPr>
      <a:lvl4pPr marL="16002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1800" kern="1200" baseline="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  <a:cs typeface="Arial" pitchFamily="34" charset="0"/>
        </a:defRPr>
      </a:lvl4pPr>
      <a:lvl5pPr marL="20574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1800" kern="1200" baseline="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8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6.png"/><Relationship Id="rId5" Type="http://schemas.microsoft.com/office/2007/relationships/media" Target="../media/media3.mp4"/><Relationship Id="rId10" Type="http://schemas.openxmlformats.org/officeDocument/2006/relationships/image" Target="../media/image5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6.mp4"/><Relationship Id="rId7" Type="http://schemas.openxmlformats.org/officeDocument/2006/relationships/image" Target="../media/image6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6.mp4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8.mp4"/><Relationship Id="rId7" Type="http://schemas.openxmlformats.org/officeDocument/2006/relationships/image" Target="../media/image61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8.mp4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345D07C1-119F-405C-B1A1-4002A2E10F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68760"/>
            <a:ext cx="9144000" cy="2592287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A large deformation tetrahedral</a:t>
            </a:r>
            <a:br>
              <a:rPr lang="en-US" altLang="ja-JP" sz="2800" dirty="0"/>
            </a:br>
            <a:r>
              <a:rPr lang="en-US" altLang="ja-JP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smoothed finite element formulation</a:t>
            </a:r>
            <a:br>
              <a:rPr lang="en-US" altLang="ja-JP" sz="2800" dirty="0"/>
            </a:br>
            <a:r>
              <a:rPr lang="en-US" altLang="ja-JP" sz="2800" dirty="0"/>
              <a:t>for nearly incompressible solids</a:t>
            </a:r>
            <a:br>
              <a:rPr lang="en-US" altLang="ja-JP" sz="2800" dirty="0"/>
            </a:br>
            <a:r>
              <a:rPr lang="en-US" altLang="ja-JP" sz="2800" dirty="0"/>
              <a:t>based on the </a:t>
            </a:r>
            <a:r>
              <a:rPr lang="en-US" altLang="ja-JP" sz="2800" dirty="0">
                <a:solidFill>
                  <a:srgbClr val="FF7D7D"/>
                </a:solidFill>
              </a:rPr>
              <a:t>strain smoothed element (SSE) </a:t>
            </a:r>
            <a:br>
              <a:rPr lang="en-US" altLang="ja-JP" sz="2800" dirty="0"/>
            </a:br>
            <a:r>
              <a:rPr lang="en-US" altLang="ja-JP" sz="2800" dirty="0"/>
              <a:t>technique</a:t>
            </a:r>
            <a:endParaRPr kumimoji="1" lang="ja-JP" altLang="en-US" sz="2800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01A1729-0926-466A-82F9-74A862E9A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EFADE01-65FE-3360-935C-19B523430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00" y="4329100"/>
            <a:ext cx="8712968" cy="1309700"/>
          </a:xfrm>
        </p:spPr>
        <p:txBody>
          <a:bodyPr/>
          <a:lstStyle/>
          <a:p>
            <a:pPr algn="r"/>
            <a:r>
              <a:rPr lang="en-US" altLang="zh-TW" sz="3200" u="sng" dirty="0"/>
              <a:t>Yuki ONISHI</a:t>
            </a:r>
            <a:br>
              <a:rPr lang="en-US" altLang="zh-TW" sz="3200" dirty="0"/>
            </a:br>
            <a:r>
              <a:rPr lang="en-US" altLang="zh-TW" sz="3200" dirty="0"/>
              <a:t> (Tokyo Institute of Technology)</a:t>
            </a:r>
          </a:p>
          <a:p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68639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Objective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206515" y="1190345"/>
            <a:ext cx="8730970" cy="2014991"/>
          </a:xfrm>
          <a:prstGeom prst="roundRect">
            <a:avLst>
              <a:gd name="adj" fmla="val 13853"/>
            </a:avLst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>
              <a:buClr>
                <a:schemeClr val="tx1"/>
              </a:buClr>
            </a:pPr>
            <a:r>
              <a:rPr lang="en-US" altLang="ja-JP" sz="32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Development of a new T10 element formulation</a:t>
            </a:r>
            <a:br>
              <a:rPr lang="en-US" altLang="ja-JP" sz="32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</a:br>
            <a:r>
              <a:rPr lang="en-US" altLang="ja-JP" sz="32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“</a:t>
            </a:r>
            <a:r>
              <a:rPr lang="en-US" altLang="ja-JP" sz="3200" dirty="0">
                <a:solidFill>
                  <a:srgbClr val="FF00FF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SelectiveCSSE-T10</a:t>
            </a:r>
            <a:r>
              <a:rPr lang="en-US" altLang="ja-JP" sz="32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”</a:t>
            </a:r>
            <a:br>
              <a:rPr lang="en-US" altLang="ja-JP" sz="32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</a:br>
            <a:r>
              <a:rPr lang="en-US" altLang="ja-JP" sz="32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introducing the concept of </a:t>
            </a:r>
            <a:r>
              <a:rPr lang="en-US" altLang="ja-JP" sz="3200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SSE</a:t>
            </a:r>
            <a:br>
              <a:rPr lang="en-US" altLang="ja-JP" sz="32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</a:br>
            <a:r>
              <a:rPr lang="en-US" altLang="ja-JP" sz="32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to reduce the </a:t>
            </a:r>
            <a:r>
              <a:rPr lang="en-US" altLang="ja-JP" sz="3200" dirty="0">
                <a:solidFill>
                  <a:srgbClr val="C00000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deviatoric stress oscillation</a:t>
            </a:r>
            <a:r>
              <a:rPr lang="en-US" altLang="ja-JP" sz="32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76564" y="3816242"/>
            <a:ext cx="7337843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Table of contents:</a:t>
            </a:r>
            <a:endParaRPr kumimoji="1" lang="en-US" altLang="ja-JP" sz="2800" dirty="0">
              <a:latin typeface="Calibri" panose="020F0502020204030204" pitchFamily="34" charset="0"/>
              <a:ea typeface="ＭＳ Ｐゴシック" panose="020B0600070205080204" pitchFamily="50" charset="-128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kumimoji="1" lang="en-US" altLang="ja-JP" sz="2800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Method: </a:t>
            </a:r>
            <a:r>
              <a:rPr kumimoji="1" lang="en-US" altLang="ja-JP" sz="2400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brief of ES-FEM, SSE, SelectiveCS-FEM-T10,</a:t>
            </a:r>
            <a:br>
              <a:rPr kumimoji="1" lang="en-US" altLang="ja-JP" sz="2400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</a:br>
            <a:r>
              <a:rPr kumimoji="1" lang="en-US" altLang="ja-JP" sz="2400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                    and SelectiveCSSE-T10</a:t>
            </a:r>
            <a:endParaRPr kumimoji="1" lang="en-US" altLang="ja-JP" sz="2800" dirty="0">
              <a:latin typeface="Calibri" panose="020F0502020204030204" pitchFamily="34" charset="0"/>
              <a:ea typeface="ＭＳ Ｐゴシック" panose="020B0600070205080204" pitchFamily="50" charset="-128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ja-JP" sz="2800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Results: </a:t>
            </a:r>
            <a:r>
              <a:rPr lang="en-US" altLang="ja-JP" sz="2400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an example of analysis </a:t>
            </a:r>
            <a:endParaRPr lang="en-US" altLang="ja-JP" sz="2800" dirty="0">
              <a:latin typeface="Calibri" panose="020F0502020204030204" pitchFamily="34" charset="0"/>
              <a:ea typeface="ＭＳ Ｐゴシック" panose="020B0600070205080204" pitchFamily="50" charset="-128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kumimoji="1" lang="en-US" altLang="ja-JP" sz="2800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Summary</a:t>
            </a:r>
            <a:endParaRPr kumimoji="1" lang="ja-JP" altLang="en-US" sz="2800" dirty="0">
              <a:latin typeface="Calibri" panose="020F0502020204030204" pitchFamily="34" charset="0"/>
              <a:ea typeface="ＭＳ Ｐゴシック" panose="020B060007020508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29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Method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540705-575E-4234-8E7B-92D569340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23126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Brief of ES-FEM-T3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dirty="0"/>
                  <a:t>Let us consider two 3-node triangular elements in 2D, for simplicity. 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(=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at each element as usual.</a:t>
                </a:r>
              </a:p>
              <a:p>
                <a:r>
                  <a:rPr lang="en-US" altLang="ja-JP" sz="2400" dirty="0"/>
                  <a:t>Distribute each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to the connecting 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edge</a:t>
                </a:r>
                <a:r>
                  <a:rPr lang="en-US" altLang="ja-JP" sz="2400" dirty="0"/>
                  <a:t> with an area weight</a:t>
                </a:r>
                <a:br>
                  <a:rPr lang="en-US" altLang="ja-JP" sz="2400" dirty="0"/>
                </a:br>
                <a:r>
                  <a:rPr lang="en-US" altLang="ja-JP" sz="2400" dirty="0"/>
                  <a:t>and build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Calculate deformation gradient 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/>
                  <a:t>, Cauchy stress (</a:t>
                </a:r>
                <a14:m>
                  <m:oMath xmlns:m="http://schemas.openxmlformats.org/officeDocument/2006/math"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altLang="ja-JP" sz="2400" dirty="0"/>
                  <a:t>) and nodal internal force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in each 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edge smoothing domain </a:t>
                </a:r>
                <a:r>
                  <a:rPr lang="en-US" altLang="ja-JP" sz="2400" dirty="0"/>
                  <a:t>with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116" t="-1584" r="-19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86718" y="4083154"/>
            <a:ext cx="254909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As if putting </a:t>
            </a:r>
            <a:br>
              <a:rPr kumimoji="1" lang="en-US" altLang="ja-JP" sz="2000" dirty="0"/>
            </a:br>
            <a:r>
              <a:rPr kumimoji="1" lang="en-US" altLang="ja-JP" sz="2000" dirty="0"/>
              <a:t>a Gauss point</a:t>
            </a:r>
            <a:br>
              <a:rPr kumimoji="1" lang="en-US" altLang="ja-JP" sz="2000" dirty="0"/>
            </a:br>
            <a:r>
              <a:rPr kumimoji="1" lang="en-US" altLang="ja-JP" sz="2000" dirty="0"/>
              <a:t>on each edge center</a:t>
            </a:r>
            <a:endParaRPr kumimoji="1" lang="ja-JP" altLang="en-US" sz="2000" dirty="0"/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D13873AE-BDD3-4BED-9EC6-B274B2A57A89}"/>
              </a:ext>
            </a:extLst>
          </p:cNvPr>
          <p:cNvSpPr/>
          <p:nvPr/>
        </p:nvSpPr>
        <p:spPr>
          <a:xfrm>
            <a:off x="3250472" y="3486150"/>
            <a:ext cx="341286" cy="309689"/>
          </a:xfrm>
          <a:prstGeom prst="rightArrow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F4DA9098-F65F-4BF7-840C-7CC76D419FA8}"/>
              </a:ext>
            </a:extLst>
          </p:cNvPr>
          <p:cNvSpPr/>
          <p:nvPr/>
        </p:nvSpPr>
        <p:spPr>
          <a:xfrm>
            <a:off x="2483768" y="3090974"/>
            <a:ext cx="4212772" cy="2383970"/>
          </a:xfrm>
          <a:custGeom>
            <a:avLst/>
            <a:gdLst>
              <a:gd name="connsiteX0" fmla="*/ 0 w 3810000"/>
              <a:gd name="connsiteY0" fmla="*/ 54429 h 2198914"/>
              <a:gd name="connsiteX1" fmla="*/ 2155371 w 3810000"/>
              <a:gd name="connsiteY1" fmla="*/ 0 h 2198914"/>
              <a:gd name="connsiteX2" fmla="*/ 3810000 w 3810000"/>
              <a:gd name="connsiteY2" fmla="*/ 2198914 h 2198914"/>
              <a:gd name="connsiteX3" fmla="*/ 1121228 w 3810000"/>
              <a:gd name="connsiteY3" fmla="*/ 2133600 h 2198914"/>
              <a:gd name="connsiteX4" fmla="*/ 0 w 3810000"/>
              <a:gd name="connsiteY4" fmla="*/ 54429 h 2198914"/>
              <a:gd name="connsiteX0" fmla="*/ 0 w 4212772"/>
              <a:gd name="connsiteY0" fmla="*/ 0 h 2383970"/>
              <a:gd name="connsiteX1" fmla="*/ 2558143 w 4212772"/>
              <a:gd name="connsiteY1" fmla="*/ 185056 h 2383970"/>
              <a:gd name="connsiteX2" fmla="*/ 4212772 w 4212772"/>
              <a:gd name="connsiteY2" fmla="*/ 2383970 h 2383970"/>
              <a:gd name="connsiteX3" fmla="*/ 1524000 w 4212772"/>
              <a:gd name="connsiteY3" fmla="*/ 2318656 h 2383970"/>
              <a:gd name="connsiteX4" fmla="*/ 0 w 4212772"/>
              <a:gd name="connsiteY4" fmla="*/ 0 h 238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2772" h="2383970">
                <a:moveTo>
                  <a:pt x="0" y="0"/>
                </a:moveTo>
                <a:lnTo>
                  <a:pt x="2558143" y="185056"/>
                </a:lnTo>
                <a:lnTo>
                  <a:pt x="4212772" y="2383970"/>
                </a:lnTo>
                <a:lnTo>
                  <a:pt x="1524000" y="2318656"/>
                </a:lnTo>
                <a:lnTo>
                  <a:pt x="0" y="0"/>
                </a:lnTo>
                <a:close/>
              </a:path>
            </a:pathLst>
          </a:cu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E0EFF63A-736A-4E55-A96F-1865CDB1F6B3}"/>
              </a:ext>
            </a:extLst>
          </p:cNvPr>
          <p:cNvCxnSpPr>
            <a:cxnSpLocks/>
            <a:stCxn id="21" idx="1"/>
            <a:endCxn id="21" idx="3"/>
          </p:cNvCxnSpPr>
          <p:nvPr/>
        </p:nvCxnSpPr>
        <p:spPr>
          <a:xfrm flipH="1">
            <a:off x="4007768" y="3276030"/>
            <a:ext cx="1034143" cy="21336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DE8930DB-BEC5-49C6-8ADB-3E6830571420}"/>
              </a:ext>
            </a:extLst>
          </p:cNvPr>
          <p:cNvCxnSpPr>
            <a:cxnSpLocks/>
            <a:stCxn id="21" idx="3"/>
            <a:endCxn id="21" idx="1"/>
          </p:cNvCxnSpPr>
          <p:nvPr/>
        </p:nvCxnSpPr>
        <p:spPr>
          <a:xfrm flipV="1">
            <a:off x="4007768" y="3276030"/>
            <a:ext cx="1034143" cy="2133600"/>
          </a:xfrm>
          <a:prstGeom prst="line">
            <a:avLst/>
          </a:prstGeom>
          <a:ln w="76200" cmpd="dbl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DD3591DA-8628-45C9-B532-98BEF26CBEE1}"/>
              </a:ext>
            </a:extLst>
          </p:cNvPr>
          <p:cNvGrpSpPr/>
          <p:nvPr/>
        </p:nvGrpSpPr>
        <p:grpSpPr>
          <a:xfrm>
            <a:off x="2837410" y="3291048"/>
            <a:ext cx="3517564" cy="2043594"/>
            <a:chOff x="2837410" y="2944998"/>
            <a:chExt cx="3517564" cy="20435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BE4D2AFF-1B86-46A1-8F47-0A13453BF167}"/>
                    </a:ext>
                  </a:extLst>
                </p:cNvPr>
                <p:cNvSpPr txBox="1"/>
                <p:nvPr/>
              </p:nvSpPr>
              <p:spPr>
                <a:xfrm>
                  <a:off x="5539494" y="4526927"/>
                  <a:ext cx="8154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BE4D2AFF-1B86-46A1-8F47-0A13453BF1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9494" y="4526927"/>
                  <a:ext cx="815480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1504" r="-1504" b="-1973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B4CEC9D-5375-4A12-ADBA-0D63F6B881AD}"/>
                    </a:ext>
                  </a:extLst>
                </p:cNvPr>
                <p:cNvSpPr txBox="1"/>
                <p:nvPr/>
              </p:nvSpPr>
              <p:spPr>
                <a:xfrm>
                  <a:off x="2837410" y="2944998"/>
                  <a:ext cx="80836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B4CEC9D-5375-4A12-ADBA-0D63F6B881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7410" y="2944998"/>
                  <a:ext cx="808363" cy="461665"/>
                </a:xfrm>
                <a:prstGeom prst="rect">
                  <a:avLst/>
                </a:prstGeom>
                <a:blipFill>
                  <a:blip r:embed="rId5"/>
                  <a:stretch>
                    <a:fillRect r="-1504" b="-1973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6B595655-D6DF-405B-BD52-C4215C0BD364}"/>
              </a:ext>
            </a:extLst>
          </p:cNvPr>
          <p:cNvGrpSpPr/>
          <p:nvPr/>
        </p:nvGrpSpPr>
        <p:grpSpPr>
          <a:xfrm>
            <a:off x="3517966" y="3715568"/>
            <a:ext cx="2136400" cy="1388977"/>
            <a:chOff x="3517966" y="3369518"/>
            <a:chExt cx="2136400" cy="1388977"/>
          </a:xfrm>
        </p:grpSpPr>
        <p:sp>
          <p:nvSpPr>
            <p:cNvPr id="31" name="矢印: 右 30">
              <a:extLst>
                <a:ext uri="{FF2B5EF4-FFF2-40B4-BE49-F238E27FC236}">
                  <a16:creationId xmlns:a16="http://schemas.microsoft.com/office/drawing/2014/main" id="{EF66857B-F433-45E5-8B54-BCA67C5B4103}"/>
                </a:ext>
              </a:extLst>
            </p:cNvPr>
            <p:cNvSpPr/>
            <p:nvPr/>
          </p:nvSpPr>
          <p:spPr>
            <a:xfrm rot="1792047">
              <a:off x="3517966" y="3369518"/>
              <a:ext cx="382093" cy="309689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矢印: 右 31">
              <a:extLst>
                <a:ext uri="{FF2B5EF4-FFF2-40B4-BE49-F238E27FC236}">
                  <a16:creationId xmlns:a16="http://schemas.microsoft.com/office/drawing/2014/main" id="{4AE85927-C59E-45CF-A11F-C8B860F82661}"/>
                </a:ext>
              </a:extLst>
            </p:cNvPr>
            <p:cNvSpPr/>
            <p:nvPr/>
          </p:nvSpPr>
          <p:spPr>
            <a:xfrm rot="12682973">
              <a:off x="5272273" y="4448806"/>
              <a:ext cx="382093" cy="309689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434875A4-AEEC-4739-A75B-07C0E9DC424C}"/>
              </a:ext>
            </a:extLst>
          </p:cNvPr>
          <p:cNvSpPr/>
          <p:nvPr/>
        </p:nvSpPr>
        <p:spPr>
          <a:xfrm>
            <a:off x="3920993" y="3276917"/>
            <a:ext cx="1319794" cy="2138879"/>
          </a:xfrm>
          <a:custGeom>
            <a:avLst/>
            <a:gdLst>
              <a:gd name="connsiteX0" fmla="*/ 286438 w 1035585"/>
              <a:gd name="connsiteY0" fmla="*/ 0 h 1344058"/>
              <a:gd name="connsiteX1" fmla="*/ 1035585 w 1035585"/>
              <a:gd name="connsiteY1" fmla="*/ 440675 h 1344058"/>
              <a:gd name="connsiteX2" fmla="*/ 881349 w 1035585"/>
              <a:gd name="connsiteY2" fmla="*/ 1344058 h 1344058"/>
              <a:gd name="connsiteX3" fmla="*/ 0 w 1035585"/>
              <a:gd name="connsiteY3" fmla="*/ 958468 h 1344058"/>
              <a:gd name="connsiteX4" fmla="*/ 286438 w 1035585"/>
              <a:gd name="connsiteY4" fmla="*/ 0 h 1344058"/>
              <a:gd name="connsiteX0" fmla="*/ 286438 w 1421175"/>
              <a:gd name="connsiteY0" fmla="*/ 0 h 1685581"/>
              <a:gd name="connsiteX1" fmla="*/ 1035585 w 1421175"/>
              <a:gd name="connsiteY1" fmla="*/ 440675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86438 w 1421175"/>
              <a:gd name="connsiteY0" fmla="*/ 0 h 1685581"/>
              <a:gd name="connsiteX1" fmla="*/ 1299990 w 1421175"/>
              <a:gd name="connsiteY1" fmla="*/ 517793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2033 w 1156770"/>
              <a:gd name="connsiteY0" fmla="*/ 0 h 1685581"/>
              <a:gd name="connsiteX1" fmla="*/ 1035585 w 1156770"/>
              <a:gd name="connsiteY1" fmla="*/ 517793 h 1685581"/>
              <a:gd name="connsiteX2" fmla="*/ 1156770 w 1156770"/>
              <a:gd name="connsiteY2" fmla="*/ 1685581 h 1685581"/>
              <a:gd name="connsiteX3" fmla="*/ 0 w 1156770"/>
              <a:gd name="connsiteY3" fmla="*/ 1189822 h 1685581"/>
              <a:gd name="connsiteX4" fmla="*/ 22033 w 1156770"/>
              <a:gd name="connsiteY4" fmla="*/ 0 h 1685581"/>
              <a:gd name="connsiteX0" fmla="*/ 0 w 3453394"/>
              <a:gd name="connsiteY0" fmla="*/ 211550 h 1167788"/>
              <a:gd name="connsiteX1" fmla="*/ 3332209 w 3453394"/>
              <a:gd name="connsiteY1" fmla="*/ 0 h 1167788"/>
              <a:gd name="connsiteX2" fmla="*/ 3453394 w 3453394"/>
              <a:gd name="connsiteY2" fmla="*/ 1167788 h 1167788"/>
              <a:gd name="connsiteX3" fmla="*/ 2296624 w 3453394"/>
              <a:gd name="connsiteY3" fmla="*/ 672029 h 1167788"/>
              <a:gd name="connsiteX4" fmla="*/ 0 w 3453394"/>
              <a:gd name="connsiteY4" fmla="*/ 211550 h 1167788"/>
              <a:gd name="connsiteX0" fmla="*/ 0 w 3453394"/>
              <a:gd name="connsiteY0" fmla="*/ 211550 h 1597315"/>
              <a:gd name="connsiteX1" fmla="*/ 3332209 w 3453394"/>
              <a:gd name="connsiteY1" fmla="*/ 0 h 1597315"/>
              <a:gd name="connsiteX2" fmla="*/ 3453394 w 3453394"/>
              <a:gd name="connsiteY2" fmla="*/ 1167788 h 1597315"/>
              <a:gd name="connsiteX3" fmla="*/ 86824 w 3453394"/>
              <a:gd name="connsiteY3" fmla="*/ 1597315 h 1597315"/>
              <a:gd name="connsiteX4" fmla="*/ 0 w 3453394"/>
              <a:gd name="connsiteY4" fmla="*/ 211550 h 1597315"/>
              <a:gd name="connsiteX0" fmla="*/ 0 w 3453394"/>
              <a:gd name="connsiteY0" fmla="*/ 734064 h 2119829"/>
              <a:gd name="connsiteX1" fmla="*/ 1122409 w 3453394"/>
              <a:gd name="connsiteY1" fmla="*/ 0 h 2119829"/>
              <a:gd name="connsiteX2" fmla="*/ 3453394 w 3453394"/>
              <a:gd name="connsiteY2" fmla="*/ 1690302 h 2119829"/>
              <a:gd name="connsiteX3" fmla="*/ 86824 w 3453394"/>
              <a:gd name="connsiteY3" fmla="*/ 2119829 h 2119829"/>
              <a:gd name="connsiteX4" fmla="*/ 0 w 3453394"/>
              <a:gd name="connsiteY4" fmla="*/ 734064 h 2119829"/>
              <a:gd name="connsiteX0" fmla="*/ 0 w 1319794"/>
              <a:gd name="connsiteY0" fmla="*/ 734064 h 2119829"/>
              <a:gd name="connsiteX1" fmla="*/ 1122409 w 1319794"/>
              <a:gd name="connsiteY1" fmla="*/ 0 h 2119829"/>
              <a:gd name="connsiteX2" fmla="*/ 1319794 w 1319794"/>
              <a:gd name="connsiteY2" fmla="*/ 1603217 h 2119829"/>
              <a:gd name="connsiteX3" fmla="*/ 86824 w 1319794"/>
              <a:gd name="connsiteY3" fmla="*/ 2119829 h 2119829"/>
              <a:gd name="connsiteX4" fmla="*/ 0 w 1319794"/>
              <a:gd name="connsiteY4" fmla="*/ 734064 h 2119829"/>
              <a:gd name="connsiteX0" fmla="*/ 0 w 1319794"/>
              <a:gd name="connsiteY0" fmla="*/ 753114 h 2138879"/>
              <a:gd name="connsiteX1" fmla="*/ 1125130 w 1319794"/>
              <a:gd name="connsiteY1" fmla="*/ 0 h 2138879"/>
              <a:gd name="connsiteX2" fmla="*/ 1319794 w 1319794"/>
              <a:gd name="connsiteY2" fmla="*/ 1622267 h 2138879"/>
              <a:gd name="connsiteX3" fmla="*/ 86824 w 1319794"/>
              <a:gd name="connsiteY3" fmla="*/ 2138879 h 2138879"/>
              <a:gd name="connsiteX4" fmla="*/ 0 w 1319794"/>
              <a:gd name="connsiteY4" fmla="*/ 753114 h 213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794" h="2138879">
                <a:moveTo>
                  <a:pt x="0" y="753114"/>
                </a:moveTo>
                <a:lnTo>
                  <a:pt x="1125130" y="0"/>
                </a:lnTo>
                <a:lnTo>
                  <a:pt x="1319794" y="1622267"/>
                </a:lnTo>
                <a:lnTo>
                  <a:pt x="86824" y="2138879"/>
                </a:lnTo>
                <a:lnTo>
                  <a:pt x="0" y="753114"/>
                </a:lnTo>
                <a:close/>
              </a:path>
            </a:pathLst>
          </a:custGeom>
          <a:blipFill dpi="0" rotWithShape="1">
            <a:blip r:embed="rId6"/>
            <a:srcRect/>
            <a:tile tx="0" ty="0" sx="50000" sy="50000" flip="none" algn="tl"/>
          </a:blipFill>
          <a:ln w="190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6BBA529-C59D-4AFC-B552-D37DEB06181F}"/>
                  </a:ext>
                </a:extLst>
              </p:cNvPr>
              <p:cNvSpPr txBox="1"/>
              <p:nvPr/>
            </p:nvSpPr>
            <p:spPr>
              <a:xfrm>
                <a:off x="3825676" y="5515805"/>
                <a:ext cx="1241237" cy="478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solidFill>
                                <a:srgbClr val="E48D4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solidFill>
                                <a:srgbClr val="E48D48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solidFill>
                                <a:srgbClr val="E48D48"/>
                              </a:solidFill>
                              <a:latin typeface="Cambria Math" panose="02040503050406030204" pitchFamily="18" charset="0"/>
                            </a:rPr>
                            <m:t>Edge</m:t>
                          </m:r>
                        </m:sup>
                      </m:sSup>
                      <m:r>
                        <a:rPr kumimoji="1" lang="en-US" altLang="ja-JP" sz="2400" b="0" i="1" smtClean="0">
                          <a:solidFill>
                            <a:srgbClr val="E48D48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kumimoji="1" lang="en-US" altLang="ja-JP" sz="2400" b="0" i="1" smtClean="0">
                          <a:solidFill>
                            <a:srgbClr val="E48D48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 sz="2400" dirty="0">
                  <a:solidFill>
                    <a:srgbClr val="E48D48"/>
                  </a:solidFill>
                </a:endParaRPr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6BBA529-C59D-4AFC-B552-D37DEB061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676" y="5515805"/>
                <a:ext cx="1241237" cy="4785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A2DD9E2-43D3-4D5F-8A27-E04591497782}"/>
                  </a:ext>
                </a:extLst>
              </p:cNvPr>
              <p:cNvSpPr txBox="1"/>
              <p:nvPr/>
            </p:nvSpPr>
            <p:spPr>
              <a:xfrm>
                <a:off x="4157481" y="5917164"/>
                <a:ext cx="4958217" cy="536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b="0" dirty="0">
                    <a:solidFill>
                      <a:srgbClr val="E48D48"/>
                    </a:solidFill>
                  </a:rPr>
                  <a:t> </a:t>
                </a:r>
                <a:r>
                  <a:rPr kumimoji="1" lang="en-US" altLang="ja-JP" sz="2400" b="1" dirty="0">
                    <a:solidFill>
                      <a:srgbClr val="E48D48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ja-JP" sz="2400" b="1" i="1" smtClean="0">
                        <a:solidFill>
                          <a:srgbClr val="E48D4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↳</m:t>
                    </m:r>
                    <m:sSup>
                      <m:sSupPr>
                        <m:ctrlPr>
                          <a:rPr kumimoji="1" lang="en-US" altLang="ja-JP" sz="2400" b="1" i="1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kumimoji="1" lang="en-US" altLang="ja-JP" sz="2400" b="1" i="1" smtClean="0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kumimoji="1" lang="en-US" altLang="ja-JP" sz="2400" b="0" i="0" smtClean="0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ja-JP" sz="2400" b="1" i="1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b="1" i="1" smtClean="0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2400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sz="2400" b="0" i="1" smtClean="0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kumimoji="1" lang="en-US" altLang="ja-JP" sz="2400" b="0" i="1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0" i="1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kumimoji="1" lang="en-US" altLang="ja-JP" sz="2400" b="0" i="1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0" i="1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kumimoji="1" lang="en-US" altLang="ja-JP" sz="2400" b="0" i="1" smtClean="0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kumimoji="1" lang="ja-JP" altLang="en-US" sz="2400" dirty="0">
                    <a:solidFill>
                      <a:srgbClr val="E48D48"/>
                    </a:solidFill>
                  </a:rPr>
                  <a:t> 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etc.</a:t>
                </a:r>
                <a:endParaRPr kumimoji="1" lang="ja-JP" altLang="en-US" sz="2400" dirty="0">
                  <a:solidFill>
                    <a:srgbClr val="E48D48"/>
                  </a:solidFill>
                </a:endParaRPr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A2DD9E2-43D3-4D5F-8A27-E04591497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481" y="5917164"/>
                <a:ext cx="4958217" cy="536172"/>
              </a:xfrm>
              <a:prstGeom prst="rect">
                <a:avLst/>
              </a:prstGeom>
              <a:blipFill>
                <a:blip r:embed="rId8"/>
                <a:stretch>
                  <a:fillRect b="-261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193A197-59F0-B9AD-3F06-77F2BB59DED7}"/>
              </a:ext>
            </a:extLst>
          </p:cNvPr>
          <p:cNvSpPr txBox="1"/>
          <p:nvPr/>
        </p:nvSpPr>
        <p:spPr>
          <a:xfrm>
            <a:off x="6222667" y="3549206"/>
            <a:ext cx="283443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/>
              <a:t>Constant</a:t>
            </a:r>
            <a:r>
              <a:rPr kumimoji="1" lang="en-US" altLang="ja-JP" sz="2000" dirty="0"/>
              <a:t> stress/strain</a:t>
            </a:r>
            <a:br>
              <a:rPr kumimoji="1" lang="en-US" altLang="ja-JP" sz="2000" dirty="0"/>
            </a:br>
            <a:r>
              <a:rPr kumimoji="1" lang="en-US" altLang="ja-JP" sz="2000" dirty="0"/>
              <a:t>in a smoothing</a:t>
            </a:r>
            <a:r>
              <a:rPr lang="en-US" altLang="ja-JP" sz="2000" dirty="0"/>
              <a:t> </a:t>
            </a:r>
            <a:r>
              <a:rPr kumimoji="1" lang="en-US" altLang="ja-JP" sz="2000" dirty="0"/>
              <a:t>domain.</a:t>
            </a:r>
            <a:endParaRPr kumimoji="1" lang="ja-JP" altLang="en-US" sz="20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82EFF8-A8EA-3638-38AB-B1B0311767CF}"/>
              </a:ext>
            </a:extLst>
          </p:cNvPr>
          <p:cNvSpPr txBox="1"/>
          <p:nvPr/>
        </p:nvSpPr>
        <p:spPr>
          <a:xfrm>
            <a:off x="6521626" y="4517965"/>
            <a:ext cx="2236511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 No </a:t>
            </a:r>
            <a:r>
              <a:rPr kumimoji="1" lang="en-US" altLang="ja-JP" sz="2000" dirty="0"/>
              <a:t>shear locking.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05421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3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9B3BF228-676F-3992-8D89-CD7E80560F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dirty="0"/>
                  <a:t>Let us consider four 3-node triangular elements in 2D, for simplicity. 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(=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at each element as usual.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at each edge in the same way as ES-FEM-T3.</a:t>
                </a:r>
              </a:p>
              <a:p>
                <a:r>
                  <a:rPr lang="en-US" altLang="ja-JP" sz="2400" dirty="0"/>
                  <a:t>Distribute each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to the </a:t>
                </a:r>
                <a:r>
                  <a:rPr lang="en-US" altLang="ja-JP" sz="2400" dirty="0">
                    <a:solidFill>
                      <a:srgbClr val="FF00FF"/>
                    </a:solidFill>
                  </a:rPr>
                  <a:t>three Gauss points </a:t>
                </a:r>
                <a:r>
                  <a:rPr lang="en-US" altLang="ja-JP" sz="2400" dirty="0"/>
                  <a:t>with an equal weight and build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.</a:t>
                </a:r>
                <a:endParaRPr kumimoji="1" lang="en-US" altLang="ja-JP" sz="2400" dirty="0"/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altLang="ja-JP" sz="2400" dirty="0"/>
                  <a:t>, </a:t>
                </a:r>
                <a14:m>
                  <m:oMath xmlns:m="http://schemas.openxmlformats.org/officeDocument/2006/math"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altLang="ja-JP" sz="2400" dirty="0"/>
                  <a:t>,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kumimoji="1" lang="ja-JP" altLang="en-US" sz="2400" dirty="0"/>
                  <a:t> </a:t>
                </a:r>
                <a:r>
                  <a:rPr lang="en-US" altLang="ja-JP" sz="2400" dirty="0"/>
                  <a:t>e</a:t>
                </a:r>
                <a:r>
                  <a:rPr kumimoji="1" lang="en-US" altLang="ja-JP" sz="2400" dirty="0"/>
                  <a:t>tc. with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s</a:t>
                </a:r>
                <a:r>
                  <a:rPr lang="ja-JP" altLang="en-US" sz="2400" dirty="0"/>
                  <a:t> </a:t>
                </a:r>
                <a:r>
                  <a:rPr lang="en-US" altLang="ja-JP" sz="2400" dirty="0"/>
                  <a:t>in the same way as </a:t>
                </a:r>
                <a:br>
                  <a:rPr lang="en-US" altLang="ja-JP" sz="2400" dirty="0"/>
                </a:br>
                <a:r>
                  <a:rPr lang="en-US" altLang="ja-JP" sz="2400" dirty="0"/>
                  <a:t>FEM-T6.</a:t>
                </a:r>
                <a:endParaRPr lang="ja-JP" altLang="en-US" sz="2400" u="sng" dirty="0"/>
              </a:p>
              <a:p>
                <a:endParaRPr kumimoji="1" lang="en-US" altLang="ja-JP" sz="2400" dirty="0"/>
              </a:p>
              <a:p>
                <a:endParaRPr kumimoji="1" lang="ja-JP" altLang="en-US" sz="2400" dirty="0"/>
              </a:p>
            </p:txBody>
          </p:sp>
        </mc:Choice>
        <mc:Fallback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9B3BF228-676F-3992-8D89-CD7E80560F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116"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タイトル 2">
            <a:extLst>
              <a:ext uri="{FF2B5EF4-FFF2-40B4-BE49-F238E27FC236}">
                <a16:creationId xmlns:a16="http://schemas.microsoft.com/office/drawing/2014/main" id="{0D6E3253-B1AE-CDCB-A29F-28E2EE0C5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Brief of SSE-T3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985CCE-0B24-0F96-F685-C7D10E726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pic>
        <p:nvPicPr>
          <p:cNvPr id="21" name="図 20" descr="図形, 多角形&#10;&#10;自動的に生成された説明">
            <a:extLst>
              <a:ext uri="{FF2B5EF4-FFF2-40B4-BE49-F238E27FC236}">
                <a16:creationId xmlns:a16="http://schemas.microsoft.com/office/drawing/2014/main" id="{90A0F31D-3A44-ABF2-621A-E8BC5CA436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93" y="3333322"/>
            <a:ext cx="3759716" cy="3048006"/>
          </a:xfrm>
          <a:prstGeom prst="rect">
            <a:avLst/>
          </a:prstGeom>
        </p:spPr>
      </p:pic>
      <p:pic>
        <p:nvPicPr>
          <p:cNvPr id="23" name="図 22" descr="グラフ&#10;&#10;自動的に生成された説明">
            <a:extLst>
              <a:ext uri="{FF2B5EF4-FFF2-40B4-BE49-F238E27FC236}">
                <a16:creationId xmlns:a16="http://schemas.microsoft.com/office/drawing/2014/main" id="{977BBC24-8FAC-46C9-724D-D5E8471575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93" y="3333322"/>
            <a:ext cx="3759716" cy="3048006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0F7DCBC-9BFE-E4A6-B73E-C20FFDF6AF19}"/>
              </a:ext>
            </a:extLst>
          </p:cNvPr>
          <p:cNvSpPr txBox="1"/>
          <p:nvPr/>
        </p:nvSpPr>
        <p:spPr>
          <a:xfrm>
            <a:off x="440929" y="4280899"/>
            <a:ext cx="205697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/>
              <a:t>Strain smoothing</a:t>
            </a:r>
            <a:br>
              <a:rPr lang="en-US" altLang="ja-JP" dirty="0"/>
            </a:br>
            <a:r>
              <a:rPr lang="en-US" altLang="ja-JP" dirty="0"/>
              <a:t>is performed twice</a:t>
            </a:r>
            <a:br>
              <a:rPr lang="en-US" altLang="ja-JP" dirty="0"/>
            </a:br>
            <a:r>
              <a:rPr lang="en-US" altLang="ja-JP" dirty="0"/>
              <a:t>before evaluating </a:t>
            </a:r>
            <a:br>
              <a:rPr lang="en-US" altLang="ja-JP" dirty="0"/>
            </a:br>
            <a:r>
              <a:rPr lang="en-US" altLang="ja-JP" dirty="0"/>
              <a:t>the stress/strain.</a:t>
            </a:r>
          </a:p>
        </p:txBody>
      </p:sp>
      <p:pic>
        <p:nvPicPr>
          <p:cNvPr id="28" name="図 27" descr="グラフ, レーダー チャート&#10;&#10;自動的に生成された説明">
            <a:extLst>
              <a:ext uri="{FF2B5EF4-FFF2-40B4-BE49-F238E27FC236}">
                <a16:creationId xmlns:a16="http://schemas.microsoft.com/office/drawing/2014/main" id="{36419C3A-75E8-1378-EDB7-32BB59C75E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93" y="3329190"/>
            <a:ext cx="3759716" cy="3048006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EE47CF6-86D5-4731-9E64-BFE74F9F32E0}"/>
              </a:ext>
            </a:extLst>
          </p:cNvPr>
          <p:cNvSpPr txBox="1"/>
          <p:nvPr/>
        </p:nvSpPr>
        <p:spPr>
          <a:xfrm>
            <a:off x="6502509" y="3573013"/>
            <a:ext cx="2486915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/>
              <a:t>Linear</a:t>
            </a:r>
            <a:r>
              <a:rPr lang="en-US" altLang="ja-JP" sz="2000" dirty="0"/>
              <a:t> stress/strain</a:t>
            </a:r>
            <a:br>
              <a:rPr lang="en-US" altLang="ja-JP" sz="2000" dirty="0"/>
            </a:br>
            <a:r>
              <a:rPr lang="en-US" altLang="ja-JP" sz="2000" dirty="0"/>
              <a:t>in an element.</a:t>
            </a:r>
            <a:endParaRPr lang="ja-JP" altLang="en-US" sz="2000" dirty="0">
              <a:solidFill>
                <a:srgbClr val="FF00FF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5468DAE-C8C9-8D1D-44B6-75060EF19B47}"/>
              </a:ext>
            </a:extLst>
          </p:cNvPr>
          <p:cNvSpPr txBox="1"/>
          <p:nvPr/>
        </p:nvSpPr>
        <p:spPr>
          <a:xfrm>
            <a:off x="6660062" y="4588054"/>
            <a:ext cx="2165978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No </a:t>
            </a:r>
            <a:r>
              <a:rPr kumimoji="1" lang="en-US" altLang="ja-JP" sz="2000" dirty="0"/>
              <a:t>shear locking.</a:t>
            </a:r>
            <a:endParaRPr kumimoji="1" lang="ja-JP" altLang="en-US" sz="20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E72927B-AE1C-0CD5-E996-71078F9BC7DA}"/>
              </a:ext>
            </a:extLst>
          </p:cNvPr>
          <p:cNvSpPr txBox="1"/>
          <p:nvPr/>
        </p:nvSpPr>
        <p:spPr>
          <a:xfrm>
            <a:off x="6390758" y="5301211"/>
            <a:ext cx="2704587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Faster rate</a:t>
            </a:r>
            <a:br>
              <a:rPr kumimoji="1" lang="en-US" altLang="ja-JP" sz="2000" dirty="0"/>
            </a:br>
            <a:r>
              <a:rPr kumimoji="1" lang="en-US" altLang="ja-JP" sz="2000" dirty="0"/>
              <a:t>of mesh convergence.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03601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C77105FE-BDBD-F298-4D8C-B550DF139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Mises stress dist. in cantilever bending analysis </a:t>
            </a:r>
            <a:endParaRPr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0D6E3253-B1AE-CDCB-A29F-28E2EE0C5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Performance of SSE-T3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985CCE-0B24-0F96-F685-C7D10E726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769570C-6CD7-81EA-1059-6200E787AFF8}"/>
              </a:ext>
            </a:extLst>
          </p:cNvPr>
          <p:cNvSpPr txBox="1"/>
          <p:nvPr/>
        </p:nvSpPr>
        <p:spPr>
          <a:xfrm>
            <a:off x="5893238" y="4905164"/>
            <a:ext cx="3112781" cy="147732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But,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SSE has volumetric locking.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SSE cannot be implemented as an element of standard FE codes.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A1AF83DC-95A7-29F5-4037-C41806C05A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925" r="18764" b="5776"/>
          <a:stretch/>
        </p:blipFill>
        <p:spPr>
          <a:xfrm>
            <a:off x="35496" y="2372889"/>
            <a:ext cx="5760640" cy="379241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236678F-D1D4-4A1C-995F-FC014E713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19811" b="82151"/>
          <a:stretch/>
        </p:blipFill>
        <p:spPr>
          <a:xfrm>
            <a:off x="45874" y="1052735"/>
            <a:ext cx="5686413" cy="122413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C0D5DE8-1F83-B19A-E268-962C9C232B0F}"/>
              </a:ext>
            </a:extLst>
          </p:cNvPr>
          <p:cNvSpPr txBox="1"/>
          <p:nvPr/>
        </p:nvSpPr>
        <p:spPr>
          <a:xfrm>
            <a:off x="739072" y="6114782"/>
            <a:ext cx="4435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T. </a:t>
            </a:r>
            <a:r>
              <a:rPr kumimoji="1" lang="en-US" altLang="ja-JP" sz="1600" dirty="0" err="1"/>
              <a:t>Jinsong</a:t>
            </a:r>
            <a:r>
              <a:rPr kumimoji="1" lang="en-US" altLang="ja-JP" sz="1600" dirty="0"/>
              <a:t> </a:t>
            </a:r>
            <a:r>
              <a:rPr kumimoji="1" lang="en-US" altLang="ja-JP" sz="1600" i="1" dirty="0"/>
              <a:t>et al</a:t>
            </a:r>
            <a:r>
              <a:rPr kumimoji="1" lang="en-US" altLang="ja-JP" sz="1600" dirty="0"/>
              <a:t>., Euro. J. Mech. /A, v95, 2022.</a:t>
            </a:r>
            <a:endParaRPr kumimoji="1" lang="ja-JP" altLang="en-US" sz="1600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5573FED-F0B9-CB06-F888-77D2D2C130AA}"/>
              </a:ext>
            </a:extLst>
          </p:cNvPr>
          <p:cNvSpPr/>
          <p:nvPr/>
        </p:nvSpPr>
        <p:spPr>
          <a:xfrm>
            <a:off x="260624" y="2819226"/>
            <a:ext cx="54075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8892568-BD5D-4E95-667E-982EB16C486A}"/>
              </a:ext>
            </a:extLst>
          </p:cNvPr>
          <p:cNvSpPr/>
          <p:nvPr/>
        </p:nvSpPr>
        <p:spPr>
          <a:xfrm>
            <a:off x="114154" y="4149080"/>
            <a:ext cx="85744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DFA7845-A984-94CA-08CF-AB861DFF6C4E}"/>
              </a:ext>
            </a:extLst>
          </p:cNvPr>
          <p:cNvSpPr txBox="1"/>
          <p:nvPr/>
        </p:nvSpPr>
        <p:spPr>
          <a:xfrm>
            <a:off x="5804205" y="1341638"/>
            <a:ext cx="3305713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/>
              <a:t>Step-like stress dist. (poor).</a:t>
            </a:r>
            <a:endParaRPr lang="en-US" altLang="ja-JP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/>
              <a:t>Shear locking.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7DC69F4-6C13-1404-59AB-66D80389E132}"/>
              </a:ext>
            </a:extLst>
          </p:cNvPr>
          <p:cNvSpPr txBox="1"/>
          <p:nvPr/>
        </p:nvSpPr>
        <p:spPr>
          <a:xfrm>
            <a:off x="5893238" y="2640076"/>
            <a:ext cx="3134191" cy="64633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dirty="0"/>
              <a:t>Linear </a:t>
            </a:r>
            <a:r>
              <a:rPr lang="en-US" altLang="ja-JP" dirty="0"/>
              <a:t>stress dist. (good).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dirty="0"/>
              <a:t>N</a:t>
            </a:r>
            <a:r>
              <a:rPr lang="en-US" altLang="ja-JP" dirty="0"/>
              <a:t>o </a:t>
            </a:r>
            <a:r>
              <a:rPr kumimoji="1" lang="en-US" altLang="ja-JP" dirty="0"/>
              <a:t>shear locking.</a:t>
            </a:r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ED4B25D-4ACA-C191-462F-E887D54612E0}"/>
              </a:ext>
            </a:extLst>
          </p:cNvPr>
          <p:cNvSpPr txBox="1"/>
          <p:nvPr/>
        </p:nvSpPr>
        <p:spPr>
          <a:xfrm>
            <a:off x="5960497" y="3969930"/>
            <a:ext cx="2993127" cy="64633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dirty="0"/>
              <a:t>Linear </a:t>
            </a:r>
            <a:r>
              <a:rPr lang="en-US" altLang="ja-JP" dirty="0"/>
              <a:t>stress dist. (fine).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dirty="0"/>
              <a:t>N</a:t>
            </a:r>
            <a:r>
              <a:rPr lang="en-US" altLang="ja-JP" dirty="0"/>
              <a:t>o </a:t>
            </a:r>
            <a:r>
              <a:rPr kumimoji="1" lang="en-US" altLang="ja-JP" dirty="0"/>
              <a:t>shear locking.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8734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Brief</a:t>
            </a:r>
            <a:r>
              <a:rPr lang="en-US" altLang="ja-JP" sz="3200" dirty="0"/>
              <a:t> of SelectiveCS-FEM-T10 (Old)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Explanation in 2D (6-node triangular element), for simplicity</a:t>
            </a:r>
            <a:endParaRPr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ja-JP" altLang="en-US" sz="2400" dirty="0"/>
          </a:p>
        </p:txBody>
      </p:sp>
      <p:cxnSp>
        <p:nvCxnSpPr>
          <p:cNvPr id="14" name="直線矢印コネクタ 13"/>
          <p:cNvCxnSpPr>
            <a:cxnSpLocks/>
          </p:cNvCxnSpPr>
          <p:nvPr/>
        </p:nvCxnSpPr>
        <p:spPr>
          <a:xfrm flipV="1">
            <a:off x="2375001" y="2541134"/>
            <a:ext cx="1313331" cy="515498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2428599" y="4237654"/>
            <a:ext cx="1187518" cy="589667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20148040">
            <a:off x="2297013" y="2468367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ES-FEM</a:t>
            </a:r>
            <a:endParaRPr kumimoji="1" lang="ja-JP" altLang="en-US" dirty="0"/>
          </a:p>
        </p:txBody>
      </p:sp>
      <p:cxnSp>
        <p:nvCxnSpPr>
          <p:cNvPr id="29" name="直線矢印コネクタ 28"/>
          <p:cNvCxnSpPr>
            <a:cxnSpLocks/>
            <a:endCxn id="33" idx="1"/>
          </p:cNvCxnSpPr>
          <p:nvPr/>
        </p:nvCxnSpPr>
        <p:spPr>
          <a:xfrm>
            <a:off x="6040223" y="3542635"/>
            <a:ext cx="872037" cy="3754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29"/>
          <p:cNvSpPr/>
          <p:nvPr/>
        </p:nvSpPr>
        <p:spPr>
          <a:xfrm rot="2604784">
            <a:off x="5024461" y="3015672"/>
            <a:ext cx="1341499" cy="1431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正方形/長方形 30"/>
          <p:cNvSpPr/>
          <p:nvPr/>
        </p:nvSpPr>
        <p:spPr>
          <a:xfrm rot="18527502">
            <a:off x="5011973" y="4002389"/>
            <a:ext cx="1372099" cy="1541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040223" y="313117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/>
              <a:t>SRI</a:t>
            </a:r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590DD00-9FDC-4638-9985-C77104806D33}"/>
              </a:ext>
            </a:extLst>
          </p:cNvPr>
          <p:cNvSpPr txBox="1"/>
          <p:nvPr/>
        </p:nvSpPr>
        <p:spPr>
          <a:xfrm>
            <a:off x="182271" y="4498228"/>
            <a:ext cx="2438488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(1) Radial type</a:t>
            </a:r>
            <a:br>
              <a:rPr kumimoji="1" lang="en-US" altLang="ja-JP" sz="2000" dirty="0"/>
            </a:br>
            <a:r>
              <a:rPr kumimoji="1" lang="en-US" altLang="ja-JP" sz="2000" dirty="0"/>
              <a:t>element subdivision</a:t>
            </a:r>
            <a:br>
              <a:rPr kumimoji="1" lang="en-US" altLang="ja-JP" sz="2000" dirty="0"/>
            </a:br>
            <a:r>
              <a:rPr kumimoji="1" lang="en-US" altLang="ja-JP" sz="2000" dirty="0"/>
              <a:t>into</a:t>
            </a:r>
            <a:r>
              <a:rPr lang="en-US" altLang="ja-JP" sz="2000" dirty="0"/>
              <a:t> </a:t>
            </a:r>
            <a:r>
              <a:rPr kumimoji="1" lang="en-US" altLang="ja-JP" sz="2000" dirty="0"/>
              <a:t>sub-elements</a:t>
            </a:r>
            <a:br>
              <a:rPr lang="en-US" altLang="ja-JP" sz="2000" dirty="0"/>
            </a:br>
            <a:r>
              <a:rPr kumimoji="1" lang="en-US" altLang="ja-JP" sz="2000" dirty="0"/>
              <a:t>with</a:t>
            </a:r>
            <a:r>
              <a:rPr lang="en-US" altLang="ja-JP" sz="2000" dirty="0"/>
              <a:t> </a:t>
            </a:r>
            <a:r>
              <a:rPr kumimoji="1" lang="en-US" altLang="ja-JP" sz="2000" dirty="0"/>
              <a:t>a dummy node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7497744-C2CF-4BA6-8D90-19F2FD1218F3}"/>
              </a:ext>
            </a:extLst>
          </p:cNvPr>
          <p:cNvSpPr txBox="1"/>
          <p:nvPr/>
        </p:nvSpPr>
        <p:spPr>
          <a:xfrm>
            <a:off x="1727684" y="5873206"/>
            <a:ext cx="541231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(3) Vol. strain smoothing with all sub-elements</a:t>
            </a:r>
            <a:endParaRPr kumimoji="1" lang="ja-JP" altLang="en-US" sz="20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56A49B3-7B94-4A1B-B34C-8FB62AD0F8EC}"/>
              </a:ext>
            </a:extLst>
          </p:cNvPr>
          <p:cNvSpPr txBox="1"/>
          <p:nvPr/>
        </p:nvSpPr>
        <p:spPr>
          <a:xfrm>
            <a:off x="2057976" y="1159833"/>
            <a:ext cx="457708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(2) Iso-vol. strain smoothing at edges 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2893CAB-3ECC-4DCE-94CB-619CAC625BAA}"/>
                  </a:ext>
                </a:extLst>
              </p:cNvPr>
              <p:cNvSpPr txBox="1"/>
              <p:nvPr/>
            </p:nvSpPr>
            <p:spPr>
              <a:xfrm>
                <a:off x="6912260" y="3327258"/>
                <a:ext cx="2074863" cy="4382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/>
                  <a:t>(4)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000" b="0" i="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0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 [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2893CAB-3ECC-4DCE-94CB-619CAC625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260" y="3327258"/>
                <a:ext cx="2074863" cy="438262"/>
              </a:xfrm>
              <a:prstGeom prst="rect">
                <a:avLst/>
              </a:prstGeom>
              <a:blipFill>
                <a:blip r:embed="rId2"/>
                <a:stretch>
                  <a:fillRect l="-2647" t="-4167" r="-882" b="-19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756A9A33-07E0-49D7-BBEC-C650EE5C590B}"/>
              </a:ext>
            </a:extLst>
          </p:cNvPr>
          <p:cNvSpPr txBox="1"/>
          <p:nvPr/>
        </p:nvSpPr>
        <p:spPr>
          <a:xfrm rot="1570784">
            <a:off x="2592130" y="3883354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Overall</a:t>
            </a:r>
            <a:br>
              <a:rPr kumimoji="1" lang="en-US" altLang="ja-JP" dirty="0"/>
            </a:br>
            <a:r>
              <a:rPr kumimoji="1" lang="en-US" altLang="ja-JP" dirty="0"/>
              <a:t>mean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161E0F3-08DC-43A8-B003-511DBDC292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2528900"/>
            <a:ext cx="2299167" cy="193695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7514EFD-5DD8-4691-BE7A-6E2195F65D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36" y="1581661"/>
            <a:ext cx="2299167" cy="193695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9CE6BC3-5FB2-4AA6-9B3F-B3CEF893CD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25" y="3897052"/>
            <a:ext cx="2299167" cy="1936959"/>
          </a:xfrm>
          <a:prstGeom prst="rect">
            <a:avLst/>
          </a:prstGeom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D80FBD0-92ED-4D9D-9164-0E9630D0D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568D70D-FB16-D81C-CBE7-BB2D45C3494E}"/>
              </a:ext>
            </a:extLst>
          </p:cNvPr>
          <p:cNvSpPr txBox="1"/>
          <p:nvPr/>
        </p:nvSpPr>
        <p:spPr>
          <a:xfrm>
            <a:off x="136630" y="2473188"/>
            <a:ext cx="79509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D</a:t>
            </a:r>
            <a:r>
              <a:rPr kumimoji="1" lang="en-US" altLang="ja-JP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ummy</a:t>
            </a:r>
            <a:br>
              <a:rPr kumimoji="1" lang="en-US" altLang="ja-JP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kumimoji="1" lang="en-US" altLang="ja-JP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node</a:t>
            </a:r>
            <a:endParaRPr kumimoji="1" lang="ja-JP" altLang="en-US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D09912EA-04CE-7549-FEB4-B00A603DC7BB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931720" y="2750187"/>
            <a:ext cx="494663" cy="930841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E799054-2C59-42D4-389E-0F99146575FD}"/>
              </a:ext>
            </a:extLst>
          </p:cNvPr>
          <p:cNvSpPr txBox="1"/>
          <p:nvPr/>
        </p:nvSpPr>
        <p:spPr>
          <a:xfrm>
            <a:off x="5068106" y="1608232"/>
            <a:ext cx="1385828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Dev. </a:t>
            </a:r>
            <a:r>
              <a:rPr lang="en-US" altLang="ja-JP" dirty="0"/>
              <a:t>s</a:t>
            </a:r>
            <a:r>
              <a:rPr kumimoji="1" lang="en-US" altLang="ja-JP" dirty="0"/>
              <a:t>tress </a:t>
            </a:r>
            <a:br>
              <a:rPr kumimoji="1" lang="en-US" altLang="ja-JP" dirty="0"/>
            </a:br>
            <a:r>
              <a:rPr kumimoji="1" lang="en-US" altLang="ja-JP" dirty="0"/>
              <a:t>integration</a:t>
            </a:r>
            <a:br>
              <a:rPr kumimoji="1" lang="en-US" altLang="ja-JP" dirty="0"/>
            </a:br>
            <a:r>
              <a:rPr kumimoji="1" lang="en-US" altLang="ja-JP" dirty="0"/>
              <a:t>at edges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3621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Explanation in 2D (6-node triangular element), for simplicity</a:t>
            </a:r>
            <a:endParaRPr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ja-JP" altLang="en-US" sz="2400" dirty="0"/>
          </a:p>
        </p:txBody>
      </p:sp>
      <p:cxnSp>
        <p:nvCxnSpPr>
          <p:cNvPr id="14" name="直線矢印コネクタ 13"/>
          <p:cNvCxnSpPr>
            <a:cxnSpLocks/>
          </p:cNvCxnSpPr>
          <p:nvPr/>
        </p:nvCxnSpPr>
        <p:spPr>
          <a:xfrm flipV="1">
            <a:off x="2375001" y="2541134"/>
            <a:ext cx="1313331" cy="515498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2428599" y="4237654"/>
            <a:ext cx="1187518" cy="589667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20148040">
            <a:off x="2297013" y="2468367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ES-FEM</a:t>
            </a:r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590DD00-9FDC-4638-9985-C77104806D33}"/>
              </a:ext>
            </a:extLst>
          </p:cNvPr>
          <p:cNvSpPr txBox="1"/>
          <p:nvPr/>
        </p:nvSpPr>
        <p:spPr>
          <a:xfrm>
            <a:off x="182271" y="4498228"/>
            <a:ext cx="2438488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(1) Radial type</a:t>
            </a:r>
            <a:br>
              <a:rPr kumimoji="1" lang="en-US" altLang="ja-JP" sz="2000" dirty="0"/>
            </a:br>
            <a:r>
              <a:rPr kumimoji="1" lang="en-US" altLang="ja-JP" sz="2000" dirty="0"/>
              <a:t>element subdivision</a:t>
            </a:r>
            <a:br>
              <a:rPr kumimoji="1" lang="en-US" altLang="ja-JP" sz="2000" dirty="0"/>
            </a:br>
            <a:r>
              <a:rPr kumimoji="1" lang="en-US" altLang="ja-JP" sz="2000" dirty="0"/>
              <a:t>into</a:t>
            </a:r>
            <a:r>
              <a:rPr lang="en-US" altLang="ja-JP" sz="2000" dirty="0"/>
              <a:t> </a:t>
            </a:r>
            <a:r>
              <a:rPr kumimoji="1" lang="en-US" altLang="ja-JP" sz="2000" dirty="0"/>
              <a:t>sub-elements</a:t>
            </a:r>
            <a:br>
              <a:rPr lang="en-US" altLang="ja-JP" sz="2000" dirty="0"/>
            </a:br>
            <a:r>
              <a:rPr kumimoji="1" lang="en-US" altLang="ja-JP" sz="2000" dirty="0"/>
              <a:t>with</a:t>
            </a:r>
            <a:r>
              <a:rPr lang="en-US" altLang="ja-JP" sz="2000" dirty="0"/>
              <a:t> </a:t>
            </a:r>
            <a:r>
              <a:rPr kumimoji="1" lang="en-US" altLang="ja-JP" sz="2000" dirty="0"/>
              <a:t>a dummy node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7497744-C2CF-4BA6-8D90-19F2FD1218F3}"/>
              </a:ext>
            </a:extLst>
          </p:cNvPr>
          <p:cNvSpPr txBox="1"/>
          <p:nvPr/>
        </p:nvSpPr>
        <p:spPr>
          <a:xfrm>
            <a:off x="1727684" y="5873206"/>
            <a:ext cx="541231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(3) Vol. strain smoothing with all sub-elements</a:t>
            </a:r>
            <a:endParaRPr kumimoji="1" lang="ja-JP" altLang="en-US" sz="20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56A49B3-7B94-4A1B-B34C-8FB62AD0F8EC}"/>
              </a:ext>
            </a:extLst>
          </p:cNvPr>
          <p:cNvSpPr txBox="1"/>
          <p:nvPr/>
        </p:nvSpPr>
        <p:spPr>
          <a:xfrm>
            <a:off x="1650111" y="1159833"/>
            <a:ext cx="539282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(2) Iso-vol. strain smoothing at Gauss points</a:t>
            </a:r>
            <a:endParaRPr kumimoji="1" lang="ja-JP" altLang="en-US" sz="2000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756A9A33-07E0-49D7-BBEC-C650EE5C590B}"/>
              </a:ext>
            </a:extLst>
          </p:cNvPr>
          <p:cNvSpPr txBox="1"/>
          <p:nvPr/>
        </p:nvSpPr>
        <p:spPr>
          <a:xfrm rot="1570784">
            <a:off x="2592130" y="3883354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Overall</a:t>
            </a:r>
            <a:br>
              <a:rPr kumimoji="1" lang="en-US" altLang="ja-JP" dirty="0"/>
            </a:br>
            <a:r>
              <a:rPr kumimoji="1" lang="en-US" altLang="ja-JP" dirty="0"/>
              <a:t>mean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161E0F3-08DC-43A8-B003-511DBDC292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2528900"/>
            <a:ext cx="2299167" cy="193695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7514EFD-5DD8-4691-BE7A-6E2195F65D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36" y="1581661"/>
            <a:ext cx="2299167" cy="193695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9CE6BC3-5FB2-4AA6-9B3F-B3CEF893CD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25" y="3897052"/>
            <a:ext cx="2299167" cy="193695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Brief</a:t>
            </a:r>
            <a:r>
              <a:rPr lang="en-US" altLang="ja-JP" sz="3200" dirty="0"/>
              <a:t> of SelectiveCSSE-T10 (New)</a:t>
            </a:r>
            <a:endParaRPr kumimoji="1" lang="ja-JP" altLang="en-US" sz="3200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D80FBD0-92ED-4D9D-9164-0E9630D0D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568D70D-FB16-D81C-CBE7-BB2D45C3494E}"/>
              </a:ext>
            </a:extLst>
          </p:cNvPr>
          <p:cNvSpPr txBox="1"/>
          <p:nvPr/>
        </p:nvSpPr>
        <p:spPr>
          <a:xfrm>
            <a:off x="136630" y="2473188"/>
            <a:ext cx="79509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D</a:t>
            </a:r>
            <a:r>
              <a:rPr kumimoji="1" lang="en-US" altLang="ja-JP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ummy</a:t>
            </a:r>
            <a:br>
              <a:rPr kumimoji="1" lang="en-US" altLang="ja-JP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kumimoji="1" lang="en-US" altLang="ja-JP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node</a:t>
            </a:r>
            <a:endParaRPr kumimoji="1" lang="ja-JP" altLang="en-US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D09912EA-04CE-7549-FEB4-B00A603DC7BB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931720" y="2750187"/>
            <a:ext cx="494663" cy="930841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03F8A0D8-E733-80C3-D815-B5C1FB419D11}"/>
              </a:ext>
            </a:extLst>
          </p:cNvPr>
          <p:cNvCxnSpPr>
            <a:cxnSpLocks/>
            <a:stCxn id="40" idx="3"/>
          </p:cNvCxnSpPr>
          <p:nvPr/>
        </p:nvCxnSpPr>
        <p:spPr>
          <a:xfrm>
            <a:off x="6641460" y="4481635"/>
            <a:ext cx="455999" cy="612663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61A0EB27-BC06-682B-90AC-20252338A9C6}"/>
              </a:ext>
            </a:extLst>
          </p:cNvPr>
          <p:cNvSpPr/>
          <p:nvPr/>
        </p:nvSpPr>
        <p:spPr>
          <a:xfrm rot="7185332">
            <a:off x="6332620" y="3986394"/>
            <a:ext cx="1087347" cy="1528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2186B96A-5B58-3753-97FD-94B3BF398071}"/>
              </a:ext>
            </a:extLst>
          </p:cNvPr>
          <p:cNvSpPr/>
          <p:nvPr/>
        </p:nvSpPr>
        <p:spPr>
          <a:xfrm rot="20563914">
            <a:off x="5300284" y="4608187"/>
            <a:ext cx="1372099" cy="1541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F60E433-A2E1-1C6D-9749-CE738E27F0B3}"/>
              </a:ext>
            </a:extLst>
          </p:cNvPr>
          <p:cNvSpPr txBox="1"/>
          <p:nvPr/>
        </p:nvSpPr>
        <p:spPr>
          <a:xfrm>
            <a:off x="6755658" y="430428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/>
              <a:t>SRI</a:t>
            </a:r>
            <a:endParaRPr kumimoji="1" lang="ja-JP" altLang="en-US" dirty="0"/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7A56FBE8-80FA-60B2-08DF-A880E3A79ED0}"/>
              </a:ext>
            </a:extLst>
          </p:cNvPr>
          <p:cNvCxnSpPr>
            <a:cxnSpLocks/>
          </p:cNvCxnSpPr>
          <p:nvPr/>
        </p:nvCxnSpPr>
        <p:spPr>
          <a:xfrm>
            <a:off x="5220072" y="2528900"/>
            <a:ext cx="1080120" cy="6744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グラフィックス 43">
            <a:extLst>
              <a:ext uri="{FF2B5EF4-FFF2-40B4-BE49-F238E27FC236}">
                <a16:creationId xmlns:a16="http://schemas.microsoft.com/office/drawing/2014/main" id="{BD981A1C-8128-D206-7455-A2220F698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43623" y="1576302"/>
            <a:ext cx="2419657" cy="1960229"/>
          </a:xfrm>
          <a:prstGeom prst="rect">
            <a:avLst/>
          </a:prstGeom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C6765A5D-B84F-B18E-C121-29E2959BD630}"/>
              </a:ext>
            </a:extLst>
          </p:cNvPr>
          <p:cNvSpPr txBox="1"/>
          <p:nvPr/>
        </p:nvSpPr>
        <p:spPr>
          <a:xfrm>
            <a:off x="4866298" y="1772723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/>
              <a:t>Re-smoothing</a:t>
            </a:r>
            <a:br>
              <a:rPr lang="en-US" altLang="ja-JP" dirty="0"/>
            </a:br>
            <a:r>
              <a:rPr lang="en-US" altLang="ja-JP" dirty="0"/>
              <a:t>at Gauss points</a:t>
            </a:r>
            <a:endParaRPr kumimoji="1" lang="ja-JP" altLang="en-US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452DF854-D2E5-4AD9-7182-6D566ADA496A}"/>
              </a:ext>
            </a:extLst>
          </p:cNvPr>
          <p:cNvSpPr txBox="1"/>
          <p:nvPr/>
        </p:nvSpPr>
        <p:spPr>
          <a:xfrm>
            <a:off x="7597452" y="3550760"/>
            <a:ext cx="1385829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Dev. </a:t>
            </a:r>
            <a:r>
              <a:rPr lang="en-US" altLang="ja-JP" dirty="0"/>
              <a:t>s</a:t>
            </a:r>
            <a:r>
              <a:rPr kumimoji="1" lang="en-US" altLang="ja-JP" dirty="0"/>
              <a:t>tress </a:t>
            </a:r>
            <a:br>
              <a:rPr kumimoji="1" lang="en-US" altLang="ja-JP" dirty="0"/>
            </a:br>
            <a:r>
              <a:rPr kumimoji="1" lang="en-US" altLang="ja-JP" dirty="0"/>
              <a:t>integration</a:t>
            </a:r>
            <a:br>
              <a:rPr kumimoji="1" lang="en-US" altLang="ja-JP" dirty="0"/>
            </a:br>
            <a:r>
              <a:rPr kumimoji="1" lang="en-US" altLang="ja-JP" dirty="0"/>
              <a:t>at Gauss</a:t>
            </a:r>
            <a:br>
              <a:rPr kumimoji="1" lang="en-US" altLang="ja-JP" dirty="0"/>
            </a:br>
            <a:r>
              <a:rPr kumimoji="1" lang="en-US" altLang="ja-JP" dirty="0"/>
              <a:t>points.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03763791-786B-C42E-8ACA-F12C90FACB63}"/>
                  </a:ext>
                </a:extLst>
              </p:cNvPr>
              <p:cNvSpPr txBox="1"/>
              <p:nvPr/>
            </p:nvSpPr>
            <p:spPr>
              <a:xfrm>
                <a:off x="7012805" y="5126626"/>
                <a:ext cx="2074863" cy="4382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/>
                  <a:t>(4)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000" b="0" i="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0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 [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03763791-786B-C42E-8ACA-F12C90FAC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805" y="5126626"/>
                <a:ext cx="2074863" cy="438262"/>
              </a:xfrm>
              <a:prstGeom prst="rect">
                <a:avLst/>
              </a:prstGeom>
              <a:blipFill>
                <a:blip r:embed="rId7"/>
                <a:stretch>
                  <a:fillRect l="-2639" t="-4167" r="-587" b="-19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6531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85D8226F-A0C5-4D44-9674-9E768EAB8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Brief of SelectiveCSSE-T10 in 3D</a:t>
            </a:r>
            <a:endParaRPr kumimoji="1"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EE3F1933-CF6C-4C64-93D1-EFF7BF093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Radial subdivision of a T10 element (30% shrunk mesh)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dirty="0"/>
          </a:p>
        </p:txBody>
      </p:sp>
      <p:pic>
        <p:nvPicPr>
          <p:cNvPr id="10" name="radial-type">
            <a:hlinkClick r:id="" action="ppaction://media"/>
            <a:extLst>
              <a:ext uri="{FF2B5EF4-FFF2-40B4-BE49-F238E27FC236}">
                <a16:creationId xmlns:a16="http://schemas.microsoft.com/office/drawing/2014/main" id="{630B2409-AD94-4BCF-AD04-BAB783CE49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987" r="13095"/>
          <a:stretch/>
        </p:blipFill>
        <p:spPr>
          <a:xfrm>
            <a:off x="1439653" y="1068127"/>
            <a:ext cx="6300699" cy="520518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C1EABB0-C613-43D8-B455-6B92DBEBA2D9}"/>
              </a:ext>
            </a:extLst>
          </p:cNvPr>
          <p:cNvSpPr txBox="1"/>
          <p:nvPr/>
        </p:nvSpPr>
        <p:spPr>
          <a:xfrm>
            <a:off x="44168" y="5043848"/>
            <a:ext cx="1483346" cy="13038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altLang="ja-JP" sz="2000" dirty="0"/>
              <a:t>1</a:t>
            </a:r>
            <a:r>
              <a:rPr lang="en-US" altLang="ja-JP" sz="2000" baseline="30000" dirty="0"/>
              <a:t>st</a:t>
            </a:r>
            <a:r>
              <a:rPr lang="en-US" altLang="ja-JP" sz="2000" dirty="0"/>
              <a:t> strain</a:t>
            </a:r>
            <a:br>
              <a:rPr lang="en-US" altLang="ja-JP" sz="2000" dirty="0"/>
            </a:br>
            <a:r>
              <a:rPr lang="en-US" altLang="ja-JP" sz="2000" dirty="0"/>
              <a:t>smoothing</a:t>
            </a:r>
            <a:br>
              <a:rPr lang="en-US" altLang="ja-JP" sz="2000" dirty="0"/>
            </a:br>
            <a:r>
              <a:rPr lang="en-US" altLang="ja-JP" sz="2000" dirty="0"/>
              <a:t>on 34 edges</a:t>
            </a:r>
            <a:br>
              <a:rPr lang="en-US" altLang="ja-JP" sz="2000" dirty="0"/>
            </a:br>
            <a:r>
              <a:rPr lang="en-US" altLang="ja-JP" sz="2000" dirty="0"/>
              <a:t>(ES-FEM).</a:t>
            </a:r>
            <a:endParaRPr kumimoji="1" lang="ja-JP" altLang="en-US" sz="2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48CE647-44E7-4198-839D-517B0DDF87FF}"/>
              </a:ext>
            </a:extLst>
          </p:cNvPr>
          <p:cNvSpPr txBox="1"/>
          <p:nvPr/>
        </p:nvSpPr>
        <p:spPr>
          <a:xfrm>
            <a:off x="22381" y="1162247"/>
            <a:ext cx="1981880" cy="996033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altLang="ja-JP" sz="2000" dirty="0"/>
              <a:t>There are 16</a:t>
            </a:r>
            <a:br>
              <a:rPr lang="en-US" altLang="ja-JP" sz="2000" dirty="0"/>
            </a:br>
            <a:r>
              <a:rPr lang="en-US" altLang="ja-JP" sz="2000" dirty="0"/>
              <a:t>T4 sub-elements</a:t>
            </a:r>
            <a:br>
              <a:rPr lang="en-US" altLang="ja-JP" sz="2000" dirty="0"/>
            </a:br>
            <a:r>
              <a:rPr lang="en-US" altLang="ja-JP" sz="2000" dirty="0"/>
              <a:t>in total.</a:t>
            </a:r>
            <a:endParaRPr kumimoji="1" lang="ja-JP" altLang="en-US" sz="2000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9399819-40CC-44ED-9849-3349F4192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6E991EC-1312-D6CE-A7E2-E6C5E8C8618D}"/>
              </a:ext>
            </a:extLst>
          </p:cNvPr>
          <p:cNvSpPr txBox="1"/>
          <p:nvPr/>
        </p:nvSpPr>
        <p:spPr>
          <a:xfrm>
            <a:off x="7574111" y="4755850"/>
            <a:ext cx="1525024" cy="1611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altLang="ja-JP" sz="2000" dirty="0"/>
              <a:t>2</a:t>
            </a:r>
            <a:r>
              <a:rPr lang="en-US" altLang="ja-JP" sz="2000" baseline="30000" dirty="0"/>
              <a:t>nd</a:t>
            </a:r>
            <a:r>
              <a:rPr lang="en-US" altLang="ja-JP" sz="2000" dirty="0"/>
              <a:t> strain</a:t>
            </a:r>
            <a:br>
              <a:rPr lang="en-US" altLang="ja-JP" sz="2000" dirty="0"/>
            </a:br>
            <a:r>
              <a:rPr lang="en-US" altLang="ja-JP" sz="2000" dirty="0"/>
              <a:t>smoothing</a:t>
            </a:r>
            <a:br>
              <a:rPr lang="en-US" altLang="ja-JP" sz="2000" dirty="0"/>
            </a:br>
            <a:r>
              <a:rPr lang="en-US" altLang="ja-JP" sz="2000" dirty="0"/>
              <a:t>on 64 Gauss</a:t>
            </a:r>
            <a:br>
              <a:rPr lang="en-US" altLang="ja-JP" sz="2000" dirty="0"/>
            </a:br>
            <a:r>
              <a:rPr lang="en-US" altLang="ja-JP" sz="2000" dirty="0"/>
              <a:t>points</a:t>
            </a:r>
            <a:br>
              <a:rPr lang="en-US" altLang="ja-JP" sz="2000" dirty="0"/>
            </a:br>
            <a:r>
              <a:rPr lang="en-US" altLang="ja-JP" sz="2000" dirty="0"/>
              <a:t>(SSE).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0699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Results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540705-575E-4234-8E7B-92D569340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5130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sz="3600" dirty="0"/>
              </a:p>
              <a:p>
                <a:r>
                  <a:rPr lang="en-US" altLang="ja-JP" sz="2400" dirty="0"/>
                  <a:t>Filler: Neo-Hookean </a:t>
                </a:r>
                <a:r>
                  <a:rPr lang="en-US" altLang="ja-JP" sz="2400" dirty="0" err="1"/>
                  <a:t>hyperelastic</a:t>
                </a:r>
                <a:r>
                  <a:rPr lang="en-US" altLang="ja-JP" sz="24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=260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sz="2400" b="1"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altLang="ja-JP" sz="2400" dirty="0"/>
                  <a:t>)</a:t>
                </a:r>
              </a:p>
              <a:p>
                <a:r>
                  <a:rPr kumimoji="1" lang="en-US" altLang="ja-JP" sz="2400" dirty="0"/>
                  <a:t>Rubber: Neo-Hookean </a:t>
                </a:r>
                <a:r>
                  <a:rPr kumimoji="1" lang="en-US" altLang="ja-JP" sz="2400" dirty="0" err="1"/>
                  <a:t>hyperelastic</a:t>
                </a:r>
                <a:r>
                  <a:rPr kumimoji="1" lang="en-US" altLang="ja-JP" sz="24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sz="24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</m:oMath>
                </a14:m>
                <a:r>
                  <a:rPr kumimoji="1" lang="en-US" altLang="ja-JP" sz="2400" dirty="0"/>
                  <a:t>)</a:t>
                </a:r>
              </a:p>
              <a:p>
                <a:r>
                  <a:rPr lang="en-US" altLang="ja-JP" sz="2400" dirty="0"/>
                  <a:t>T10 mesh (about 11,000 nodes &amp; 7,000 elements)</a:t>
                </a:r>
              </a:p>
              <a:p>
                <a:r>
                  <a:rPr lang="en-US" altLang="ja-JP" sz="2400" dirty="0"/>
                  <a:t>Compared to </a:t>
                </a:r>
                <a:r>
                  <a:rPr lang="en-US" altLang="ja-JP" sz="2400" dirty="0">
                    <a:solidFill>
                      <a:srgbClr val="FF9900"/>
                    </a:solidFill>
                  </a:rPr>
                  <a:t>ABAQUS C3D10MH </a:t>
                </a:r>
                <a:r>
                  <a:rPr lang="en-US" altLang="ja-JP" sz="2400" dirty="0"/>
                  <a:t>(the best T10 element in ABAQUS) with the same mesh.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39" t="-2006" b="-31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Tension of Filler-Rubber Composite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14DAB3-FA1B-4F77-95B5-C0C5AA0E683A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EAFCE30-65D1-485C-9403-88F99D8E4E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728700"/>
            <a:ext cx="4958991" cy="355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59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What is S-FEM?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800" b="1" i="1" dirty="0">
                <a:solidFill>
                  <a:srgbClr val="0000CC"/>
                </a:solidFill>
                <a:latin typeface="+mn-lt"/>
              </a:rPr>
              <a:t>Smoothed</a:t>
            </a:r>
            <a:r>
              <a:rPr lang="en-US" altLang="ja-JP" sz="2800" dirty="0">
                <a:latin typeface="+mn-lt"/>
              </a:rPr>
              <a:t> finite element method (</a:t>
            </a:r>
            <a:r>
              <a:rPr lang="en-US" altLang="ja-JP" sz="2800" b="1" dirty="0">
                <a:solidFill>
                  <a:srgbClr val="0000CC"/>
                </a:solidFill>
                <a:latin typeface="+mn-lt"/>
              </a:rPr>
              <a:t>S-FEM</a:t>
            </a:r>
            <a:r>
              <a:rPr lang="en-US" altLang="ja-JP" sz="2800" dirty="0">
                <a:latin typeface="+mn-lt"/>
              </a:rPr>
              <a:t>) is a relatively new FE formulation proposed by Prof. G. R. Liu in 2006.</a:t>
            </a:r>
          </a:p>
          <a:p>
            <a:pPr algn="just"/>
            <a:r>
              <a:rPr lang="en-US" altLang="ja-JP" sz="2800" dirty="0">
                <a:latin typeface="+mn-lt"/>
              </a:rPr>
              <a:t>S-FEM is one of the </a:t>
            </a:r>
            <a:r>
              <a:rPr lang="en-US" altLang="ja-JP" sz="2800" b="1" dirty="0">
                <a:solidFill>
                  <a:srgbClr val="FF0000"/>
                </a:solidFill>
                <a:latin typeface="+mn-lt"/>
              </a:rPr>
              <a:t>strain smoothing </a:t>
            </a:r>
            <a:r>
              <a:rPr lang="en-US" altLang="ja-JP" sz="2800" dirty="0">
                <a:latin typeface="+mn-lt"/>
              </a:rPr>
              <a:t>techniques.</a:t>
            </a:r>
          </a:p>
          <a:p>
            <a:pPr algn="just"/>
            <a:r>
              <a:rPr lang="en-US" altLang="ja-JP" sz="2800" dirty="0">
                <a:latin typeface="+mn-lt"/>
              </a:rPr>
              <a:t>There are several types of classical S-FEMs depending on the </a:t>
            </a:r>
            <a:r>
              <a:rPr lang="en-US" altLang="ja-JP" sz="2800" b="1" dirty="0">
                <a:solidFill>
                  <a:srgbClr val="008000"/>
                </a:solidFill>
                <a:latin typeface="+mn-lt"/>
              </a:rPr>
              <a:t>domains of strain smoothing</a:t>
            </a:r>
            <a:r>
              <a:rPr lang="en-US" altLang="ja-JP" sz="2800" dirty="0">
                <a:latin typeface="+mn-lt"/>
              </a:rPr>
              <a:t>.</a:t>
            </a:r>
          </a:p>
          <a:p>
            <a:pPr marL="0" indent="0" algn="just">
              <a:buNone/>
            </a:pP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 example, in a 2D triangular mesh: </a:t>
            </a:r>
          </a:p>
          <a:p>
            <a:endParaRPr lang="en-US" altLang="ja-JP" sz="2400" dirty="0">
              <a:latin typeface="+mn-lt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41C4A17-EAA3-4B93-9ABE-F10FC319C1AC}"/>
              </a:ext>
            </a:extLst>
          </p:cNvPr>
          <p:cNvGrpSpPr/>
          <p:nvPr/>
        </p:nvGrpSpPr>
        <p:grpSpPr>
          <a:xfrm>
            <a:off x="6560005" y="4313894"/>
            <a:ext cx="1784495" cy="1693839"/>
            <a:chOff x="5136741" y="3494762"/>
            <a:chExt cx="2499155" cy="2096858"/>
          </a:xfrm>
        </p:grpSpPr>
        <p:sp>
          <p:nvSpPr>
            <p:cNvPr id="6" name="二等辺三角形 5">
              <a:extLst>
                <a:ext uri="{FF2B5EF4-FFF2-40B4-BE49-F238E27FC236}">
                  <a16:creationId xmlns:a16="http://schemas.microsoft.com/office/drawing/2014/main" id="{A3443C86-55C3-4FA8-AC49-C0B411659C84}"/>
                </a:ext>
              </a:extLst>
            </p:cNvPr>
            <p:cNvSpPr/>
            <p:nvPr/>
          </p:nvSpPr>
          <p:spPr>
            <a:xfrm rot="17663715" flipH="1">
              <a:off x="5872283" y="4647816"/>
              <a:ext cx="563877" cy="238062"/>
            </a:xfrm>
            <a:prstGeom prst="triangle">
              <a:avLst>
                <a:gd name="adj" fmla="val 8945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" name="二等辺三角形 6">
              <a:extLst>
                <a:ext uri="{FF2B5EF4-FFF2-40B4-BE49-F238E27FC236}">
                  <a16:creationId xmlns:a16="http://schemas.microsoft.com/office/drawing/2014/main" id="{37CFFAAB-F012-4D00-86FC-E1567D885E39}"/>
                </a:ext>
              </a:extLst>
            </p:cNvPr>
            <p:cNvSpPr/>
            <p:nvPr/>
          </p:nvSpPr>
          <p:spPr>
            <a:xfrm rot="9601713" flipH="1">
              <a:off x="5682934" y="4682452"/>
              <a:ext cx="759311" cy="214969"/>
            </a:xfrm>
            <a:prstGeom prst="triangle">
              <a:avLst>
                <a:gd name="adj" fmla="val 32791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" name="二等辺三角形 7">
              <a:extLst>
                <a:ext uri="{FF2B5EF4-FFF2-40B4-BE49-F238E27FC236}">
                  <a16:creationId xmlns:a16="http://schemas.microsoft.com/office/drawing/2014/main" id="{1869A301-8778-4B45-A90F-57798A843573}"/>
                </a:ext>
              </a:extLst>
            </p:cNvPr>
            <p:cNvSpPr/>
            <p:nvPr/>
          </p:nvSpPr>
          <p:spPr>
            <a:xfrm rot="20401713" flipH="1">
              <a:off x="5594640" y="4411400"/>
              <a:ext cx="759311" cy="279320"/>
            </a:xfrm>
            <a:prstGeom prst="triangle">
              <a:avLst>
                <a:gd name="adj" fmla="val 82198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" name="二等辺三角形 8">
              <a:extLst>
                <a:ext uri="{FF2B5EF4-FFF2-40B4-BE49-F238E27FC236}">
                  <a16:creationId xmlns:a16="http://schemas.microsoft.com/office/drawing/2014/main" id="{EE241C46-B09F-4613-9D71-4A6C6B122A5F}"/>
                </a:ext>
              </a:extLst>
            </p:cNvPr>
            <p:cNvSpPr/>
            <p:nvPr/>
          </p:nvSpPr>
          <p:spPr>
            <a:xfrm rot="6819059" flipH="1">
              <a:off x="6117062" y="4715520"/>
              <a:ext cx="623674" cy="297732"/>
            </a:xfrm>
            <a:prstGeom prst="triangle">
              <a:avLst>
                <a:gd name="adj" fmla="val 10604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" name="二等辺三角形 9">
              <a:extLst>
                <a:ext uri="{FF2B5EF4-FFF2-40B4-BE49-F238E27FC236}">
                  <a16:creationId xmlns:a16="http://schemas.microsoft.com/office/drawing/2014/main" id="{982EFCCD-BFE7-43C5-83CF-C3E56556705D}"/>
                </a:ext>
              </a:extLst>
            </p:cNvPr>
            <p:cNvSpPr/>
            <p:nvPr/>
          </p:nvSpPr>
          <p:spPr>
            <a:xfrm rot="13520069" flipH="1">
              <a:off x="6158803" y="4662594"/>
              <a:ext cx="475703" cy="4329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" name="二等辺三角形 10">
              <a:extLst>
                <a:ext uri="{FF2B5EF4-FFF2-40B4-BE49-F238E27FC236}">
                  <a16:creationId xmlns:a16="http://schemas.microsoft.com/office/drawing/2014/main" id="{CC286AE9-38E2-4F4D-A418-2DB6F7A78F3B}"/>
                </a:ext>
              </a:extLst>
            </p:cNvPr>
            <p:cNvSpPr/>
            <p:nvPr/>
          </p:nvSpPr>
          <p:spPr>
            <a:xfrm rot="2720069" flipH="1">
              <a:off x="6430440" y="4441067"/>
              <a:ext cx="475703" cy="322266"/>
            </a:xfrm>
            <a:prstGeom prst="triangle">
              <a:avLst>
                <a:gd name="adj" fmla="val 1642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" name="二等辺三角形 11">
              <a:extLst>
                <a:ext uri="{FF2B5EF4-FFF2-40B4-BE49-F238E27FC236}">
                  <a16:creationId xmlns:a16="http://schemas.microsoft.com/office/drawing/2014/main" id="{83A00140-1684-4751-ACAB-3EE669758C05}"/>
                </a:ext>
              </a:extLst>
            </p:cNvPr>
            <p:cNvSpPr/>
            <p:nvPr/>
          </p:nvSpPr>
          <p:spPr>
            <a:xfrm rot="9613620" flipH="1">
              <a:off x="6433634" y="4444318"/>
              <a:ext cx="637046" cy="271280"/>
            </a:xfrm>
            <a:prstGeom prst="triangle">
              <a:avLst>
                <a:gd name="adj" fmla="val 7501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" name="二等辺三角形 12">
              <a:extLst>
                <a:ext uri="{FF2B5EF4-FFF2-40B4-BE49-F238E27FC236}">
                  <a16:creationId xmlns:a16="http://schemas.microsoft.com/office/drawing/2014/main" id="{D4D55E4F-9F80-49E0-9DAA-0E9A615E0FB0}"/>
                </a:ext>
              </a:extLst>
            </p:cNvPr>
            <p:cNvSpPr/>
            <p:nvPr/>
          </p:nvSpPr>
          <p:spPr>
            <a:xfrm rot="20344918" flipH="1">
              <a:off x="6341891" y="4237837"/>
              <a:ext cx="637046" cy="201604"/>
            </a:xfrm>
            <a:prstGeom prst="triangle">
              <a:avLst>
                <a:gd name="adj" fmla="val 140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4" name="二等辺三角形 13">
              <a:extLst>
                <a:ext uri="{FF2B5EF4-FFF2-40B4-BE49-F238E27FC236}">
                  <a16:creationId xmlns:a16="http://schemas.microsoft.com/office/drawing/2014/main" id="{3C53D403-CB3C-4E46-9B7F-F83C8105A256}"/>
                </a:ext>
              </a:extLst>
            </p:cNvPr>
            <p:cNvSpPr/>
            <p:nvPr/>
          </p:nvSpPr>
          <p:spPr>
            <a:xfrm rot="6852943" flipH="1">
              <a:off x="6362848" y="4192118"/>
              <a:ext cx="590555" cy="308431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" name="二等辺三角形 14">
              <a:extLst>
                <a:ext uri="{FF2B5EF4-FFF2-40B4-BE49-F238E27FC236}">
                  <a16:creationId xmlns:a16="http://schemas.microsoft.com/office/drawing/2014/main" id="{75FDC198-9697-4058-B6DD-141007D83ED6}"/>
                </a:ext>
              </a:extLst>
            </p:cNvPr>
            <p:cNvSpPr/>
            <p:nvPr/>
          </p:nvSpPr>
          <p:spPr>
            <a:xfrm rot="17652943" flipH="1">
              <a:off x="6046300" y="4005171"/>
              <a:ext cx="597081" cy="415747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" name="二等辺三角形 15">
              <a:extLst>
                <a:ext uri="{FF2B5EF4-FFF2-40B4-BE49-F238E27FC236}">
                  <a16:creationId xmlns:a16="http://schemas.microsoft.com/office/drawing/2014/main" id="{28F28C38-141F-4117-AAB0-C54BF74C1ABE}"/>
                </a:ext>
              </a:extLst>
            </p:cNvPr>
            <p:cNvSpPr/>
            <p:nvPr/>
          </p:nvSpPr>
          <p:spPr>
            <a:xfrm rot="13532799">
              <a:off x="5798789" y="4309940"/>
              <a:ext cx="535076" cy="487148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7" name="二等辺三角形 16">
              <a:extLst>
                <a:ext uri="{FF2B5EF4-FFF2-40B4-BE49-F238E27FC236}">
                  <a16:creationId xmlns:a16="http://schemas.microsoft.com/office/drawing/2014/main" id="{217697EC-226E-49A7-8283-BFB936795503}"/>
                </a:ext>
              </a:extLst>
            </p:cNvPr>
            <p:cNvSpPr/>
            <p:nvPr/>
          </p:nvSpPr>
          <p:spPr>
            <a:xfrm rot="2732799">
              <a:off x="6093515" y="3994746"/>
              <a:ext cx="515478" cy="447581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FC9B2158-7556-466A-9614-E058787B133C}"/>
                </a:ext>
              </a:extLst>
            </p:cNvPr>
            <p:cNvGrpSpPr/>
            <p:nvPr/>
          </p:nvGrpSpPr>
          <p:grpSpPr>
            <a:xfrm>
              <a:off x="5136741" y="3494762"/>
              <a:ext cx="2499155" cy="2096858"/>
              <a:chOff x="5124552" y="3490538"/>
              <a:chExt cx="2499155" cy="2096858"/>
            </a:xfrm>
          </p:grpSpPr>
          <p:grpSp>
            <p:nvGrpSpPr>
              <p:cNvPr id="31" name="グループ化 30">
                <a:extLst>
                  <a:ext uri="{FF2B5EF4-FFF2-40B4-BE49-F238E27FC236}">
                    <a16:creationId xmlns:a16="http://schemas.microsoft.com/office/drawing/2014/main" id="{FFBDABB5-EA7F-408E-97C1-80AFCEDFB181}"/>
                  </a:ext>
                </a:extLst>
              </p:cNvPr>
              <p:cNvGrpSpPr/>
              <p:nvPr/>
            </p:nvGrpSpPr>
            <p:grpSpPr>
              <a:xfrm>
                <a:off x="5124552" y="3577882"/>
                <a:ext cx="2499155" cy="1951912"/>
                <a:chOff x="5124552" y="3577882"/>
                <a:chExt cx="2499155" cy="1951912"/>
              </a:xfrm>
            </p:grpSpPr>
            <p:grpSp>
              <p:nvGrpSpPr>
                <p:cNvPr id="39" name="グループ化 38">
                  <a:extLst>
                    <a:ext uri="{FF2B5EF4-FFF2-40B4-BE49-F238E27FC236}">
                      <a16:creationId xmlns:a16="http://schemas.microsoft.com/office/drawing/2014/main" id="{FA6F93ED-1232-4BA6-9405-E0A9E69536A0}"/>
                    </a:ext>
                  </a:extLst>
                </p:cNvPr>
                <p:cNvGrpSpPr/>
                <p:nvPr/>
              </p:nvGrpSpPr>
              <p:grpSpPr>
                <a:xfrm>
                  <a:off x="5848102" y="3577882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44" name="二等辺三角形 43">
                    <a:extLst>
                      <a:ext uri="{FF2B5EF4-FFF2-40B4-BE49-F238E27FC236}">
                        <a16:creationId xmlns:a16="http://schemas.microsoft.com/office/drawing/2014/main" id="{88715837-DF07-4BBF-8826-A81A82E6D89F}"/>
                      </a:ext>
                    </a:extLst>
                  </p:cNvPr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5" name="二等辺三角形 44">
                    <a:extLst>
                      <a:ext uri="{FF2B5EF4-FFF2-40B4-BE49-F238E27FC236}">
                        <a16:creationId xmlns:a16="http://schemas.microsoft.com/office/drawing/2014/main" id="{14CE35F4-0DA9-4F63-8112-304312BB4AC2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6" name="二等辺三角形 45">
                    <a:extLst>
                      <a:ext uri="{FF2B5EF4-FFF2-40B4-BE49-F238E27FC236}">
                        <a16:creationId xmlns:a16="http://schemas.microsoft.com/office/drawing/2014/main" id="{2D5A43DF-6565-4568-AC0F-5C33898441C9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40" name="グループ化 39">
                  <a:extLst>
                    <a:ext uri="{FF2B5EF4-FFF2-40B4-BE49-F238E27FC236}">
                      <a16:creationId xmlns:a16="http://schemas.microsoft.com/office/drawing/2014/main" id="{D0F235A2-8BDE-4742-A89A-185726AA59A5}"/>
                    </a:ext>
                  </a:extLst>
                </p:cNvPr>
                <p:cNvGrpSpPr/>
                <p:nvPr/>
              </p:nvGrpSpPr>
              <p:grpSpPr>
                <a:xfrm rot="10800000">
                  <a:off x="5124552" y="3972939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41" name="二等辺三角形 40">
                    <a:extLst>
                      <a:ext uri="{FF2B5EF4-FFF2-40B4-BE49-F238E27FC236}">
                        <a16:creationId xmlns:a16="http://schemas.microsoft.com/office/drawing/2014/main" id="{A30025F5-2CC6-4C06-AAE1-2FD7F1E0197C}"/>
                      </a:ext>
                    </a:extLst>
                  </p:cNvPr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2" name="二等辺三角形 41">
                    <a:extLst>
                      <a:ext uri="{FF2B5EF4-FFF2-40B4-BE49-F238E27FC236}">
                        <a16:creationId xmlns:a16="http://schemas.microsoft.com/office/drawing/2014/main" id="{926D1DFD-1303-4B84-9371-63A273F42E0F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3" name="二等辺三角形 42">
                    <a:extLst>
                      <a:ext uri="{FF2B5EF4-FFF2-40B4-BE49-F238E27FC236}">
                        <a16:creationId xmlns:a16="http://schemas.microsoft.com/office/drawing/2014/main" id="{A8D56930-6366-428A-B08D-D6FA504083CA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32" name="円/楕円 129">
                <a:extLst>
                  <a:ext uri="{FF2B5EF4-FFF2-40B4-BE49-F238E27FC236}">
                    <a16:creationId xmlns:a16="http://schemas.microsoft.com/office/drawing/2014/main" id="{DD5A9092-15DD-401F-8E40-D5B34DDD4635}"/>
                  </a:ext>
                </a:extLst>
              </p:cNvPr>
              <p:cNvSpPr/>
              <p:nvPr/>
            </p:nvSpPr>
            <p:spPr>
              <a:xfrm>
                <a:off x="5693330" y="3857570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3" name="円/楕円 130">
                <a:extLst>
                  <a:ext uri="{FF2B5EF4-FFF2-40B4-BE49-F238E27FC236}">
                    <a16:creationId xmlns:a16="http://schemas.microsoft.com/office/drawing/2014/main" id="{8FBB7BD9-BF53-45F2-ACE4-F67DB217D1ED}"/>
                  </a:ext>
                </a:extLst>
              </p:cNvPr>
              <p:cNvSpPr/>
              <p:nvPr/>
            </p:nvSpPr>
            <p:spPr>
              <a:xfrm>
                <a:off x="6761020" y="349053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4" name="円/楕円 131">
                <a:extLst>
                  <a:ext uri="{FF2B5EF4-FFF2-40B4-BE49-F238E27FC236}">
                    <a16:creationId xmlns:a16="http://schemas.microsoft.com/office/drawing/2014/main" id="{0C32CD6B-8ECC-4ED4-955C-735B7CE73508}"/>
                  </a:ext>
                </a:extLst>
              </p:cNvPr>
              <p:cNvSpPr/>
              <p:nvPr/>
            </p:nvSpPr>
            <p:spPr>
              <a:xfrm>
                <a:off x="6322023" y="449439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5" name="円/楕円 132">
                <a:extLst>
                  <a:ext uri="{FF2B5EF4-FFF2-40B4-BE49-F238E27FC236}">
                    <a16:creationId xmlns:a16="http://schemas.microsoft.com/office/drawing/2014/main" id="{099A1AA9-8B0E-49FC-B68B-7916154452EA}"/>
                  </a:ext>
                </a:extLst>
              </p:cNvPr>
              <p:cNvSpPr/>
              <p:nvPr/>
            </p:nvSpPr>
            <p:spPr>
              <a:xfrm>
                <a:off x="5242347" y="4890219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6" name="円/楕円 133">
                <a:extLst>
                  <a:ext uri="{FF2B5EF4-FFF2-40B4-BE49-F238E27FC236}">
                    <a16:creationId xmlns:a16="http://schemas.microsoft.com/office/drawing/2014/main" id="{3FCB4051-CFAB-4582-8206-207F4CE2BF49}"/>
                  </a:ext>
                </a:extLst>
              </p:cNvPr>
              <p:cNvSpPr/>
              <p:nvPr/>
            </p:nvSpPr>
            <p:spPr>
              <a:xfrm>
                <a:off x="5870542" y="548732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7" name="円/楕円 134">
                <a:extLst>
                  <a:ext uri="{FF2B5EF4-FFF2-40B4-BE49-F238E27FC236}">
                    <a16:creationId xmlns:a16="http://schemas.microsoft.com/office/drawing/2014/main" id="{93C8464D-C07B-4AF3-86DC-BC2DC1CA6DE0}"/>
                  </a:ext>
                </a:extLst>
              </p:cNvPr>
              <p:cNvSpPr/>
              <p:nvPr/>
            </p:nvSpPr>
            <p:spPr>
              <a:xfrm>
                <a:off x="6937087" y="5128553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8" name="円/楕円 135">
                <a:extLst>
                  <a:ext uri="{FF2B5EF4-FFF2-40B4-BE49-F238E27FC236}">
                    <a16:creationId xmlns:a16="http://schemas.microsoft.com/office/drawing/2014/main" id="{369A79D0-5685-401E-93B8-5B9B58CEE509}"/>
                  </a:ext>
                </a:extLst>
              </p:cNvPr>
              <p:cNvSpPr/>
              <p:nvPr/>
            </p:nvSpPr>
            <p:spPr>
              <a:xfrm>
                <a:off x="7389714" y="411119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25EF2BB0-E773-431B-A674-77FD7B1E4F6C}"/>
                </a:ext>
              </a:extLst>
            </p:cNvPr>
            <p:cNvCxnSpPr>
              <a:stCxn id="17" idx="0"/>
              <a:endCxn id="17" idx="2"/>
            </p:cNvCxnSpPr>
            <p:nvPr/>
          </p:nvCxnSpPr>
          <p:spPr>
            <a:xfrm flipH="1">
              <a:off x="6011006" y="3877830"/>
              <a:ext cx="319492" cy="31345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5F87269A-6B65-455E-AB73-192BDB7184CB}"/>
                </a:ext>
              </a:extLst>
            </p:cNvPr>
            <p:cNvCxnSpPr>
              <a:cxnSpLocks/>
              <a:stCxn id="17" idx="0"/>
              <a:endCxn id="15" idx="2"/>
            </p:cNvCxnSpPr>
            <p:nvPr/>
          </p:nvCxnSpPr>
          <p:spPr>
            <a:xfrm>
              <a:off x="6306797" y="3896022"/>
              <a:ext cx="366158" cy="12012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6DCBE8EB-144C-4861-BFA4-22E57223C0C5}"/>
                </a:ext>
              </a:extLst>
            </p:cNvPr>
            <p:cNvCxnSpPr>
              <a:stCxn id="14" idx="3"/>
              <a:endCxn id="13" idx="0"/>
            </p:cNvCxnSpPr>
            <p:nvPr/>
          </p:nvCxnSpPr>
          <p:spPr>
            <a:xfrm>
              <a:off x="6638595" y="4013783"/>
              <a:ext cx="274993" cy="12017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25481529-6904-42C8-A667-C53AFAC25F39}"/>
                </a:ext>
              </a:extLst>
            </p:cNvPr>
            <p:cNvCxnSpPr>
              <a:stCxn id="13" idx="0"/>
              <a:endCxn id="13" idx="2"/>
            </p:cNvCxnSpPr>
            <p:nvPr/>
          </p:nvCxnSpPr>
          <p:spPr>
            <a:xfrm>
              <a:off x="6913588" y="4133956"/>
              <a:ext cx="80345" cy="18511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5CA9F82F-88EC-4255-BDB1-B184B95D893B}"/>
                </a:ext>
              </a:extLst>
            </p:cNvPr>
            <p:cNvCxnSpPr>
              <a:stCxn id="12" idx="4"/>
              <a:endCxn id="11" idx="0"/>
            </p:cNvCxnSpPr>
            <p:nvPr/>
          </p:nvCxnSpPr>
          <p:spPr>
            <a:xfrm flipH="1">
              <a:off x="6944604" y="4344561"/>
              <a:ext cx="61410" cy="30797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DEEF7F02-472F-4E30-9C08-056E7D39868A}"/>
                </a:ext>
              </a:extLst>
            </p:cNvPr>
            <p:cNvCxnSpPr>
              <a:stCxn id="11" idx="0"/>
              <a:endCxn id="11" idx="2"/>
            </p:cNvCxnSpPr>
            <p:nvPr/>
          </p:nvCxnSpPr>
          <p:spPr>
            <a:xfrm flipH="1">
              <a:off x="6720892" y="4652539"/>
              <a:ext cx="223712" cy="23209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A8678298-3D83-45B4-BDDF-0319FAA63E75}"/>
                </a:ext>
              </a:extLst>
            </p:cNvPr>
            <p:cNvCxnSpPr>
              <a:cxnSpLocks/>
              <a:stCxn id="10" idx="3"/>
              <a:endCxn id="9" idx="0"/>
            </p:cNvCxnSpPr>
            <p:nvPr/>
          </p:nvCxnSpPr>
          <p:spPr>
            <a:xfrm flipH="1">
              <a:off x="6453751" y="4913720"/>
              <a:ext cx="286016" cy="22852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64944AD8-DC4A-468A-9A0C-BF12304A3813}"/>
                </a:ext>
              </a:extLst>
            </p:cNvPr>
            <p:cNvCxnSpPr>
              <a:stCxn id="9" idx="0"/>
              <a:endCxn id="9" idx="2"/>
            </p:cNvCxnSpPr>
            <p:nvPr/>
          </p:nvCxnSpPr>
          <p:spPr>
            <a:xfrm flipH="1" flipV="1">
              <a:off x="6167439" y="5090311"/>
              <a:ext cx="299255" cy="5886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FD6CA9A0-999E-4A11-88EC-01B828E7F96C}"/>
                </a:ext>
              </a:extLst>
            </p:cNvPr>
            <p:cNvCxnSpPr>
              <a:stCxn id="6" idx="4"/>
              <a:endCxn id="6" idx="0"/>
            </p:cNvCxnSpPr>
            <p:nvPr/>
          </p:nvCxnSpPr>
          <p:spPr>
            <a:xfrm flipH="1" flipV="1">
              <a:off x="5953926" y="4920303"/>
              <a:ext cx="192251" cy="15247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6589D460-DE00-4665-90D6-1212F87B910E}"/>
                </a:ext>
              </a:extLst>
            </p:cNvPr>
            <p:cNvCxnSpPr>
              <a:stCxn id="7" idx="0"/>
            </p:cNvCxnSpPr>
            <p:nvPr/>
          </p:nvCxnSpPr>
          <p:spPr>
            <a:xfrm flipH="1" flipV="1">
              <a:off x="5692097" y="4823904"/>
              <a:ext cx="284393" cy="11168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79C2ACC1-DBD6-4328-93EC-32109CF42931}"/>
                </a:ext>
              </a:extLst>
            </p:cNvPr>
            <p:cNvCxnSpPr>
              <a:cxnSpLocks/>
              <a:stCxn id="8" idx="4"/>
              <a:endCxn id="16" idx="0"/>
            </p:cNvCxnSpPr>
            <p:nvPr/>
          </p:nvCxnSpPr>
          <p:spPr>
            <a:xfrm flipV="1">
              <a:off x="5671436" y="4513323"/>
              <a:ext cx="9056" cy="28361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5CF5A0F9-9821-4464-A075-7824A7DB61C3}"/>
                </a:ext>
              </a:extLst>
            </p:cNvPr>
            <p:cNvCxnSpPr>
              <a:cxnSpLocks/>
              <a:stCxn id="8" idx="0"/>
              <a:endCxn id="16" idx="3"/>
            </p:cNvCxnSpPr>
            <p:nvPr/>
          </p:nvCxnSpPr>
          <p:spPr>
            <a:xfrm flipV="1">
              <a:off x="5690551" y="4211758"/>
              <a:ext cx="337677" cy="28185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7AB07AA8-C550-4D7E-9715-C961A252B7CC}"/>
              </a:ext>
            </a:extLst>
          </p:cNvPr>
          <p:cNvGrpSpPr/>
          <p:nvPr/>
        </p:nvGrpSpPr>
        <p:grpSpPr>
          <a:xfrm>
            <a:off x="719572" y="4315545"/>
            <a:ext cx="1987200" cy="1670400"/>
            <a:chOff x="529796" y="2656356"/>
            <a:chExt cx="3329508" cy="2793546"/>
          </a:xfrm>
        </p:grpSpPr>
        <p:sp>
          <p:nvSpPr>
            <p:cNvPr id="95" name="二等辺三角形 94">
              <a:extLst>
                <a:ext uri="{FF2B5EF4-FFF2-40B4-BE49-F238E27FC236}">
                  <a16:creationId xmlns:a16="http://schemas.microsoft.com/office/drawing/2014/main" id="{5459FD84-B21F-43F0-8230-9BE16960EC31}"/>
                </a:ext>
              </a:extLst>
            </p:cNvPr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92D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96" name="グループ化 95">
              <a:extLst>
                <a:ext uri="{FF2B5EF4-FFF2-40B4-BE49-F238E27FC236}">
                  <a16:creationId xmlns:a16="http://schemas.microsoft.com/office/drawing/2014/main" id="{72F93979-049E-4680-A558-FDD075B8B953}"/>
                </a:ext>
              </a:extLst>
            </p:cNvPr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108" name="二等辺三角形 107">
                <a:extLst>
                  <a:ext uri="{FF2B5EF4-FFF2-40B4-BE49-F238E27FC236}">
                    <a16:creationId xmlns:a16="http://schemas.microsoft.com/office/drawing/2014/main" id="{28FB5375-F8A8-4FF0-96E9-8F81C1010352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9" name="二等辺三角形 108">
                <a:extLst>
                  <a:ext uri="{FF2B5EF4-FFF2-40B4-BE49-F238E27FC236}">
                    <a16:creationId xmlns:a16="http://schemas.microsoft.com/office/drawing/2014/main" id="{54E5E787-1594-4029-8F6B-F3913DE7CBE1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0" name="二等辺三角形 109">
                <a:extLst>
                  <a:ext uri="{FF2B5EF4-FFF2-40B4-BE49-F238E27FC236}">
                    <a16:creationId xmlns:a16="http://schemas.microsoft.com/office/drawing/2014/main" id="{F9BC5810-9D10-432B-B6DB-FA3C03AB4971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97" name="グループ化 96">
              <a:extLst>
                <a:ext uri="{FF2B5EF4-FFF2-40B4-BE49-F238E27FC236}">
                  <a16:creationId xmlns:a16="http://schemas.microsoft.com/office/drawing/2014/main" id="{FD9F0002-662E-44B4-AFFF-77BDA49177C3}"/>
                </a:ext>
              </a:extLst>
            </p:cNvPr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105" name="二等辺三角形 104">
                <a:extLst>
                  <a:ext uri="{FF2B5EF4-FFF2-40B4-BE49-F238E27FC236}">
                    <a16:creationId xmlns:a16="http://schemas.microsoft.com/office/drawing/2014/main" id="{7DBF518F-DCD8-4866-B2A9-32134F395578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6" name="二等辺三角形 105">
                <a:extLst>
                  <a:ext uri="{FF2B5EF4-FFF2-40B4-BE49-F238E27FC236}">
                    <a16:creationId xmlns:a16="http://schemas.microsoft.com/office/drawing/2014/main" id="{06F4216E-E3CC-4F11-988E-FA4C096CE06C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7" name="二等辺三角形 106">
                <a:extLst>
                  <a:ext uri="{FF2B5EF4-FFF2-40B4-BE49-F238E27FC236}">
                    <a16:creationId xmlns:a16="http://schemas.microsoft.com/office/drawing/2014/main" id="{C9C7E167-A51B-4033-9A82-0C4B919C85F6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98" name="円/楕円 10">
              <a:extLst>
                <a:ext uri="{FF2B5EF4-FFF2-40B4-BE49-F238E27FC236}">
                  <a16:creationId xmlns:a16="http://schemas.microsoft.com/office/drawing/2014/main" id="{AE8E765A-6042-4982-B3B9-2372BAB0E81E}"/>
                </a:ext>
              </a:extLst>
            </p:cNvPr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9" name="円/楕円 11">
              <a:extLst>
                <a:ext uri="{FF2B5EF4-FFF2-40B4-BE49-F238E27FC236}">
                  <a16:creationId xmlns:a16="http://schemas.microsoft.com/office/drawing/2014/main" id="{99EF4CDB-A790-4FC9-B446-435B42E209B3}"/>
                </a:ext>
              </a:extLst>
            </p:cNvPr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0" name="円/楕円 12">
              <a:extLst>
                <a:ext uri="{FF2B5EF4-FFF2-40B4-BE49-F238E27FC236}">
                  <a16:creationId xmlns:a16="http://schemas.microsoft.com/office/drawing/2014/main" id="{6BE96271-E9A9-43A1-A1DA-67EE74AEFC92}"/>
                </a:ext>
              </a:extLst>
            </p:cNvPr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1" name="円/楕円 13">
              <a:extLst>
                <a:ext uri="{FF2B5EF4-FFF2-40B4-BE49-F238E27FC236}">
                  <a16:creationId xmlns:a16="http://schemas.microsoft.com/office/drawing/2014/main" id="{CF08833E-FCAD-4218-9C96-8BFDD4745C7B}"/>
                </a:ext>
              </a:extLst>
            </p:cNvPr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2" name="円/楕円 14">
              <a:extLst>
                <a:ext uri="{FF2B5EF4-FFF2-40B4-BE49-F238E27FC236}">
                  <a16:creationId xmlns:a16="http://schemas.microsoft.com/office/drawing/2014/main" id="{CD87BA15-3AF7-4445-90B0-A707B970E7DA}"/>
                </a:ext>
              </a:extLst>
            </p:cNvPr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3" name="円/楕円 15">
              <a:extLst>
                <a:ext uri="{FF2B5EF4-FFF2-40B4-BE49-F238E27FC236}">
                  <a16:creationId xmlns:a16="http://schemas.microsoft.com/office/drawing/2014/main" id="{1114B39F-23AB-46DA-BD27-8E4386EAEFE0}"/>
                </a:ext>
              </a:extLst>
            </p:cNvPr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4" name="円/楕円 16">
              <a:extLst>
                <a:ext uri="{FF2B5EF4-FFF2-40B4-BE49-F238E27FC236}">
                  <a16:creationId xmlns:a16="http://schemas.microsoft.com/office/drawing/2014/main" id="{92966A69-D72B-43E3-82DD-06112C4FDA67}"/>
                </a:ext>
              </a:extLst>
            </p:cNvPr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111" name="グループ化 110">
            <a:extLst>
              <a:ext uri="{FF2B5EF4-FFF2-40B4-BE49-F238E27FC236}">
                <a16:creationId xmlns:a16="http://schemas.microsoft.com/office/drawing/2014/main" id="{63A536B8-E562-469E-890A-7EC77BA77A62}"/>
              </a:ext>
            </a:extLst>
          </p:cNvPr>
          <p:cNvGrpSpPr/>
          <p:nvPr/>
        </p:nvGrpSpPr>
        <p:grpSpPr>
          <a:xfrm>
            <a:off x="3572042" y="4315545"/>
            <a:ext cx="1988801" cy="1668657"/>
            <a:chOff x="4860075" y="1560327"/>
            <a:chExt cx="3329507" cy="2793546"/>
          </a:xfrm>
        </p:grpSpPr>
        <p:sp>
          <p:nvSpPr>
            <p:cNvPr id="112" name="二等辺三角形 111">
              <a:extLst>
                <a:ext uri="{FF2B5EF4-FFF2-40B4-BE49-F238E27FC236}">
                  <a16:creationId xmlns:a16="http://schemas.microsoft.com/office/drawing/2014/main" id="{6B87FF46-4FD9-4D40-AACB-757605A67160}"/>
                </a:ext>
              </a:extLst>
            </p:cNvPr>
            <p:cNvSpPr/>
            <p:nvPr/>
          </p:nvSpPr>
          <p:spPr>
            <a:xfrm rot="13532799">
              <a:off x="5295916" y="2480967"/>
              <a:ext cx="1216226" cy="600952"/>
            </a:xfrm>
            <a:prstGeom prst="triangle">
              <a:avLst>
                <a:gd name="adj" fmla="val 52895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3" name="二等辺三角形 112">
              <a:extLst>
                <a:ext uri="{FF2B5EF4-FFF2-40B4-BE49-F238E27FC236}">
                  <a16:creationId xmlns:a16="http://schemas.microsoft.com/office/drawing/2014/main" id="{B73A4617-AA45-4178-BEFC-16B5087F573B}"/>
                </a:ext>
              </a:extLst>
            </p:cNvPr>
            <p:cNvSpPr/>
            <p:nvPr/>
          </p:nvSpPr>
          <p:spPr>
            <a:xfrm rot="2732799">
              <a:off x="5702498" y="2039122"/>
              <a:ext cx="1216226" cy="600952"/>
            </a:xfrm>
            <a:prstGeom prst="triangle">
              <a:avLst>
                <a:gd name="adj" fmla="val 57584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14" name="グループ化 113">
              <a:extLst>
                <a:ext uri="{FF2B5EF4-FFF2-40B4-BE49-F238E27FC236}">
                  <a16:creationId xmlns:a16="http://schemas.microsoft.com/office/drawing/2014/main" id="{B098E77D-259A-4DC5-8AA3-984C14FCB5AB}"/>
                </a:ext>
              </a:extLst>
            </p:cNvPr>
            <p:cNvGrpSpPr/>
            <p:nvPr/>
          </p:nvGrpSpPr>
          <p:grpSpPr>
            <a:xfrm>
              <a:off x="5824027" y="1676691"/>
              <a:ext cx="2365555" cy="2074125"/>
              <a:chOff x="1106569" y="3201088"/>
              <a:chExt cx="2365555" cy="2074125"/>
            </a:xfrm>
          </p:grpSpPr>
          <p:sp>
            <p:nvSpPr>
              <p:cNvPr id="126" name="二等辺三角形 125">
                <a:extLst>
                  <a:ext uri="{FF2B5EF4-FFF2-40B4-BE49-F238E27FC236}">
                    <a16:creationId xmlns:a16="http://schemas.microsoft.com/office/drawing/2014/main" id="{16D80470-BBCA-4CB9-9DE6-188AA3A2B91A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7" name="二等辺三角形 126">
                <a:extLst>
                  <a:ext uri="{FF2B5EF4-FFF2-40B4-BE49-F238E27FC236}">
                    <a16:creationId xmlns:a16="http://schemas.microsoft.com/office/drawing/2014/main" id="{D9880BFB-103E-476C-9D44-8FDC35074ADD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8" name="二等辺三角形 127">
                <a:extLst>
                  <a:ext uri="{FF2B5EF4-FFF2-40B4-BE49-F238E27FC236}">
                    <a16:creationId xmlns:a16="http://schemas.microsoft.com/office/drawing/2014/main" id="{5BF1A824-65F1-46D3-9DFA-75177284942E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15" name="グループ化 114">
              <a:extLst>
                <a:ext uri="{FF2B5EF4-FFF2-40B4-BE49-F238E27FC236}">
                  <a16:creationId xmlns:a16="http://schemas.microsoft.com/office/drawing/2014/main" id="{02122EF6-ABCE-45C6-83C3-6A2264131ED6}"/>
                </a:ext>
              </a:extLst>
            </p:cNvPr>
            <p:cNvGrpSpPr/>
            <p:nvPr/>
          </p:nvGrpSpPr>
          <p:grpSpPr>
            <a:xfrm rot="10800000">
              <a:off x="4860075" y="2203007"/>
              <a:ext cx="2365555" cy="2074125"/>
              <a:chOff x="1106569" y="3201088"/>
              <a:chExt cx="2365555" cy="2074125"/>
            </a:xfrm>
          </p:grpSpPr>
          <p:sp>
            <p:nvSpPr>
              <p:cNvPr id="123" name="二等辺三角形 122">
                <a:extLst>
                  <a:ext uri="{FF2B5EF4-FFF2-40B4-BE49-F238E27FC236}">
                    <a16:creationId xmlns:a16="http://schemas.microsoft.com/office/drawing/2014/main" id="{7C9C7536-B3F3-46B0-A424-AD07DBBEAC25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4" name="二等辺三角形 123">
                <a:extLst>
                  <a:ext uri="{FF2B5EF4-FFF2-40B4-BE49-F238E27FC236}">
                    <a16:creationId xmlns:a16="http://schemas.microsoft.com/office/drawing/2014/main" id="{93746A66-0829-4F38-86AF-0A1462EAE31B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5" name="二等辺三角形 124">
                <a:extLst>
                  <a:ext uri="{FF2B5EF4-FFF2-40B4-BE49-F238E27FC236}">
                    <a16:creationId xmlns:a16="http://schemas.microsoft.com/office/drawing/2014/main" id="{2277265C-A556-4AE2-BCB5-F782BDCF6D63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16" name="円/楕円 34">
              <a:extLst>
                <a:ext uri="{FF2B5EF4-FFF2-40B4-BE49-F238E27FC236}">
                  <a16:creationId xmlns:a16="http://schemas.microsoft.com/office/drawing/2014/main" id="{DFB23F46-F6FF-45C4-81B6-A4FB8BA678D6}"/>
                </a:ext>
              </a:extLst>
            </p:cNvPr>
            <p:cNvSpPr/>
            <p:nvPr/>
          </p:nvSpPr>
          <p:spPr>
            <a:xfrm>
              <a:off x="5617831" y="20493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7" name="円/楕円 35">
              <a:extLst>
                <a:ext uri="{FF2B5EF4-FFF2-40B4-BE49-F238E27FC236}">
                  <a16:creationId xmlns:a16="http://schemas.microsoft.com/office/drawing/2014/main" id="{F6D4F30E-F64D-4546-877E-A2D7B111971A}"/>
                </a:ext>
              </a:extLst>
            </p:cNvPr>
            <p:cNvSpPr/>
            <p:nvPr/>
          </p:nvSpPr>
          <p:spPr>
            <a:xfrm>
              <a:off x="7040265" y="156032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8" name="円/楕円 36">
              <a:extLst>
                <a:ext uri="{FF2B5EF4-FFF2-40B4-BE49-F238E27FC236}">
                  <a16:creationId xmlns:a16="http://schemas.microsoft.com/office/drawing/2014/main" id="{07015276-9CF5-4213-8A1F-7AB7A94D246D}"/>
                </a:ext>
              </a:extLst>
            </p:cNvPr>
            <p:cNvSpPr/>
            <p:nvPr/>
          </p:nvSpPr>
          <p:spPr>
            <a:xfrm>
              <a:off x="6455409" y="2897714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9" name="円/楕円 37">
              <a:extLst>
                <a:ext uri="{FF2B5EF4-FFF2-40B4-BE49-F238E27FC236}">
                  <a16:creationId xmlns:a16="http://schemas.microsoft.com/office/drawing/2014/main" id="{F7E31B85-30E1-4B62-B642-CFADD18DE1F5}"/>
                </a:ext>
              </a:extLst>
            </p:cNvPr>
            <p:cNvSpPr/>
            <p:nvPr/>
          </p:nvSpPr>
          <p:spPr>
            <a:xfrm>
              <a:off x="5017008" y="34250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0" name="円/楕円 38">
              <a:extLst>
                <a:ext uri="{FF2B5EF4-FFF2-40B4-BE49-F238E27FC236}">
                  <a16:creationId xmlns:a16="http://schemas.microsoft.com/office/drawing/2014/main" id="{53373F98-6F53-46EA-AD65-CD6428008171}"/>
                </a:ext>
              </a:extLst>
            </p:cNvPr>
            <p:cNvSpPr/>
            <p:nvPr/>
          </p:nvSpPr>
          <p:spPr>
            <a:xfrm>
              <a:off x="5853923" y="422054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1" name="円/楕円 39">
              <a:extLst>
                <a:ext uri="{FF2B5EF4-FFF2-40B4-BE49-F238E27FC236}">
                  <a16:creationId xmlns:a16="http://schemas.microsoft.com/office/drawing/2014/main" id="{2E6017F6-F118-48F0-A05E-B4D1B93518A9}"/>
                </a:ext>
              </a:extLst>
            </p:cNvPr>
            <p:cNvSpPr/>
            <p:nvPr/>
          </p:nvSpPr>
          <p:spPr>
            <a:xfrm>
              <a:off x="7274830" y="374257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2" name="円/楕円 40">
              <a:extLst>
                <a:ext uri="{FF2B5EF4-FFF2-40B4-BE49-F238E27FC236}">
                  <a16:creationId xmlns:a16="http://schemas.microsoft.com/office/drawing/2014/main" id="{131AF2D3-74F1-4827-A49B-F98FBBCFA1BC}"/>
                </a:ext>
              </a:extLst>
            </p:cNvPr>
            <p:cNvSpPr/>
            <p:nvPr/>
          </p:nvSpPr>
          <p:spPr>
            <a:xfrm>
              <a:off x="7877844" y="238720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701C1D34-FA52-45E0-9CF7-91E28D24097F}"/>
              </a:ext>
            </a:extLst>
          </p:cNvPr>
          <p:cNvSpPr txBox="1"/>
          <p:nvPr/>
        </p:nvSpPr>
        <p:spPr>
          <a:xfrm>
            <a:off x="666236" y="3719879"/>
            <a:ext cx="2165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/>
              <a:t>Standard FEM</a:t>
            </a:r>
            <a:endParaRPr kumimoji="1" lang="ja-JP" altLang="en-US" sz="2400" u="sng" dirty="0"/>
          </a:p>
        </p:txBody>
      </p:sp>
      <p:sp>
        <p:nvSpPr>
          <p:cNvPr id="139" name="テキスト ボックス 138">
            <a:extLst>
              <a:ext uri="{FF2B5EF4-FFF2-40B4-BE49-F238E27FC236}">
                <a16:creationId xmlns:a16="http://schemas.microsoft.com/office/drawing/2014/main" id="{904C9593-1D14-4233-B883-7E8616347D91}"/>
              </a:ext>
            </a:extLst>
          </p:cNvPr>
          <p:cNvSpPr txBox="1"/>
          <p:nvPr/>
        </p:nvSpPr>
        <p:spPr>
          <a:xfrm>
            <a:off x="3099003" y="3537012"/>
            <a:ext cx="2961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/>
              <a:t>Edge-based S-FEM</a:t>
            </a:r>
            <a:br>
              <a:rPr lang="en-US" altLang="ja-JP" sz="2400" u="sng" dirty="0"/>
            </a:br>
            <a:r>
              <a:rPr lang="en-US" altLang="ja-JP" sz="2400" u="sng" dirty="0"/>
              <a:t>(ES-FEM)</a:t>
            </a:r>
            <a:endParaRPr kumimoji="1" lang="ja-JP" altLang="en-US" sz="2400" u="sng" dirty="0"/>
          </a:p>
        </p:txBody>
      </p: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F2A9F759-84C8-41BD-A946-657430EC4146}"/>
              </a:ext>
            </a:extLst>
          </p:cNvPr>
          <p:cNvSpPr txBox="1"/>
          <p:nvPr/>
        </p:nvSpPr>
        <p:spPr>
          <a:xfrm>
            <a:off x="6033788" y="3542321"/>
            <a:ext cx="2961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/>
              <a:t>Node-based S-FEM</a:t>
            </a:r>
            <a:br>
              <a:rPr lang="en-US" altLang="ja-JP" sz="2400" u="sng" dirty="0"/>
            </a:br>
            <a:r>
              <a:rPr lang="en-US" altLang="ja-JP" sz="2400" u="sng" dirty="0"/>
              <a:t>(NS-FEM)</a:t>
            </a:r>
            <a:endParaRPr kumimoji="1" lang="ja-JP" altLang="en-US" sz="2400" u="sng" dirty="0"/>
          </a:p>
        </p:txBody>
      </p:sp>
      <p:sp>
        <p:nvSpPr>
          <p:cNvPr id="47" name="スライド番号プレースホルダー 46">
            <a:extLst>
              <a:ext uri="{FF2B5EF4-FFF2-40B4-BE49-F238E27FC236}">
                <a16:creationId xmlns:a16="http://schemas.microsoft.com/office/drawing/2014/main" id="{14785F0A-F098-4149-99C5-5FCE4D3FE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33582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 of</a:t>
            </a:r>
            <a:br>
              <a:rPr kumimoji="1"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ABAQUS</a:t>
            </a:r>
            <a:br>
              <a:rPr kumimoji="1"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C3D10MH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(Pressure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Dist.)</a:t>
            </a:r>
            <a:endParaRPr kumimoji="1"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      </a:t>
            </a:r>
            <a:r>
              <a:rPr kumimoji="1" lang="en-US" altLang="ja-JP" dirty="0"/>
              <a:t>Tension of Filler-Rubber Composite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2" name="filler.c3d10mh.p">
            <a:hlinkClick r:id="" action="ppaction://media"/>
            <a:extLst>
              <a:ext uri="{FF2B5EF4-FFF2-40B4-BE49-F238E27FC236}">
                <a16:creationId xmlns:a16="http://schemas.microsoft.com/office/drawing/2014/main" id="{9390B60C-CF7D-4F77-8173-8078E4FA64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4228" y="609054"/>
            <a:ext cx="5644096" cy="577373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1AC049B-B9BD-45D0-9968-E9EF26BFFDB6}"/>
              </a:ext>
            </a:extLst>
          </p:cNvPr>
          <p:cNvSpPr txBox="1"/>
          <p:nvPr/>
        </p:nvSpPr>
        <p:spPr>
          <a:xfrm>
            <a:off x="7488324" y="3105834"/>
            <a:ext cx="1593404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Convergence failure</a:t>
            </a:r>
            <a:br>
              <a:rPr kumimoji="1" lang="en-US" altLang="ja-JP" dirty="0"/>
            </a:br>
            <a:r>
              <a:rPr kumimoji="1" lang="en-US" altLang="ja-JP" dirty="0"/>
              <a:t>at ~70</a:t>
            </a:r>
            <a:r>
              <a:rPr lang="en-US" altLang="ja-JP" dirty="0"/>
              <a:t>%</a:t>
            </a:r>
            <a:br>
              <a:rPr kumimoji="1" lang="en-US" altLang="ja-JP" dirty="0"/>
            </a:br>
            <a:r>
              <a:rPr kumimoji="1" lang="en-US" altLang="ja-JP" dirty="0"/>
              <a:t>stretch.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0B2982A-E05F-D6C0-7769-9D3AD64E63C1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730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 of</a:t>
            </a:r>
            <a:br>
              <a:rPr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</a:t>
            </a:r>
            <a:br>
              <a:rPr kumimoji="1"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CSSE-T10</a:t>
            </a: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(Pressure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Dist.)</a:t>
            </a:r>
            <a:endParaRPr kumimoji="1"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      </a:t>
            </a:r>
            <a:r>
              <a:rPr kumimoji="1" lang="en-US" altLang="ja-JP" dirty="0"/>
              <a:t>Tension of Filler-Rubber Composite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CDD5E51-29BF-4DD0-9A35-1BD2F8AD75EC}"/>
                  </a:ext>
                </a:extLst>
              </p:cNvPr>
              <p:cNvSpPr txBox="1"/>
              <p:nvPr/>
            </p:nvSpPr>
            <p:spPr>
              <a:xfrm>
                <a:off x="7488324" y="2218093"/>
                <a:ext cx="1592200" cy="3139321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/>
                  <a:t>Convergence</a:t>
                </a:r>
                <a:br>
                  <a:rPr kumimoji="1" lang="en-US" altLang="ja-JP" dirty="0"/>
                </a:br>
                <a:r>
                  <a:rPr kumimoji="1" lang="en-US" altLang="ja-JP" dirty="0"/>
                  <a:t>failure</a:t>
                </a:r>
                <a:br>
                  <a:rPr kumimoji="1" lang="en-US" altLang="ja-JP" dirty="0"/>
                </a:br>
                <a:r>
                  <a:rPr kumimoji="1" lang="en-US" altLang="ja-JP" dirty="0"/>
                  <a:t>at ~</a:t>
                </a:r>
                <a:r>
                  <a:rPr lang="en-US" altLang="ja-JP" dirty="0"/>
                  <a:t>10</a:t>
                </a:r>
                <a:r>
                  <a:rPr kumimoji="1" lang="en-US" altLang="ja-JP" dirty="0"/>
                  <a:t>0</a:t>
                </a:r>
                <a:r>
                  <a:rPr lang="en-US" altLang="ja-JP" dirty="0"/>
                  <a:t>%</a:t>
                </a:r>
                <a:br>
                  <a:rPr kumimoji="1" lang="en-US" altLang="ja-JP" dirty="0"/>
                </a:br>
                <a:r>
                  <a:rPr kumimoji="1" lang="en-US" altLang="ja-JP" dirty="0"/>
                  <a:t>stretch.</a:t>
                </a:r>
                <a:br>
                  <a:rPr kumimoji="1" lang="en-US" altLang="ja-JP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⇓</m:t>
                      </m:r>
                    </m:oMath>
                  </m:oMathPara>
                </a14:m>
                <a:br>
                  <a:rPr kumimoji="1" lang="en-US" altLang="ja-JP" dirty="0"/>
                </a:br>
                <a:r>
                  <a:rPr kumimoji="1" lang="en-US" altLang="ja-JP" dirty="0"/>
                  <a:t>Less robust</a:t>
                </a:r>
                <a:br>
                  <a:rPr kumimoji="1" lang="en-US" altLang="ja-JP" dirty="0"/>
                </a:br>
                <a:r>
                  <a:rPr kumimoji="1" lang="en-US" altLang="ja-JP" dirty="0"/>
                  <a:t>compared to</a:t>
                </a:r>
                <a:br>
                  <a:rPr kumimoji="1" lang="en-US" altLang="ja-JP" dirty="0"/>
                </a:br>
                <a:r>
                  <a:rPr kumimoji="1" lang="en-US" altLang="ja-JP" dirty="0">
                    <a:solidFill>
                      <a:srgbClr val="7030A0"/>
                    </a:solidFill>
                  </a:rPr>
                  <a:t>Selective</a:t>
                </a:r>
                <a:br>
                  <a:rPr kumimoji="1" lang="en-US" altLang="ja-JP" dirty="0">
                    <a:solidFill>
                      <a:srgbClr val="7030A0"/>
                    </a:solidFill>
                  </a:rPr>
                </a:br>
                <a:r>
                  <a:rPr kumimoji="1" lang="en-US" altLang="ja-JP" dirty="0">
                    <a:solidFill>
                      <a:srgbClr val="7030A0"/>
                    </a:solidFill>
                  </a:rPr>
                  <a:t>CS-FEM-T10</a:t>
                </a:r>
                <a:br>
                  <a:rPr kumimoji="1" lang="en-US" altLang="ja-JP" dirty="0">
                    <a:solidFill>
                      <a:srgbClr val="7030A0"/>
                    </a:solidFill>
                  </a:rPr>
                </a:br>
                <a:r>
                  <a:rPr kumimoji="1" lang="en-US" altLang="ja-JP" dirty="0">
                    <a:solidFill>
                      <a:srgbClr val="7030A0"/>
                    </a:solidFill>
                  </a:rPr>
                  <a:t>(up </a:t>
                </a:r>
                <a:r>
                  <a:rPr kumimoji="1" lang="en-US" altLang="ja-JP" dirty="0" err="1">
                    <a:solidFill>
                      <a:srgbClr val="7030A0"/>
                    </a:solidFill>
                  </a:rPr>
                  <a:t>tp</a:t>
                </a:r>
                <a:r>
                  <a:rPr kumimoji="1" lang="en-US" altLang="ja-JP" dirty="0">
                    <a:solidFill>
                      <a:srgbClr val="7030A0"/>
                    </a:solidFill>
                  </a:rPr>
                  <a:t> 200%</a:t>
                </a:r>
                <a:br>
                  <a:rPr kumimoji="1" lang="en-US" altLang="ja-JP" dirty="0">
                    <a:solidFill>
                      <a:srgbClr val="7030A0"/>
                    </a:solidFill>
                  </a:rPr>
                </a:br>
                <a:r>
                  <a:rPr kumimoji="1" lang="en-US" altLang="ja-JP" dirty="0">
                    <a:solidFill>
                      <a:srgbClr val="7030A0"/>
                    </a:solidFill>
                  </a:rPr>
                  <a:t>stretch.)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CDD5E51-29BF-4DD0-9A35-1BD2F8AD7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8324" y="2218093"/>
                <a:ext cx="1592200" cy="3139321"/>
              </a:xfrm>
              <a:prstGeom prst="rect">
                <a:avLst/>
              </a:prstGeom>
              <a:blipFill>
                <a:blip r:embed="rId4"/>
                <a:stretch>
                  <a:fillRect l="-763" t="-1165" r="-1908" b="-21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filler-p">
            <a:hlinkClick r:id="" action="ppaction://media"/>
            <a:extLst>
              <a:ext uri="{FF2B5EF4-FFF2-40B4-BE49-F238E27FC236}">
                <a16:creationId xmlns:a16="http://schemas.microsoft.com/office/drawing/2014/main" id="{4539C379-C7FF-8E10-F30E-46FA6599D2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30283"/>
          <a:stretch>
            <a:fillRect/>
          </a:stretch>
        </p:blipFill>
        <p:spPr>
          <a:xfrm>
            <a:off x="1871701" y="588544"/>
            <a:ext cx="4608512" cy="5795931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CE39691-5922-3B82-F825-4BD01D5CC816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1958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 of</a:t>
            </a:r>
            <a:br>
              <a:rPr kumimoji="1"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</a:t>
            </a:r>
            <a:br>
              <a:rPr kumimoji="1"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CSSE-T10</a:t>
            </a: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(Mises</a:t>
            </a: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 Dist.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      </a:t>
            </a:r>
            <a:r>
              <a:rPr kumimoji="1" lang="en-US" altLang="ja-JP" dirty="0"/>
              <a:t>Tension of Filler-Rubber Composite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CDD5E51-29BF-4DD0-9A35-1BD2F8AD75EC}"/>
              </a:ext>
            </a:extLst>
          </p:cNvPr>
          <p:cNvSpPr txBox="1"/>
          <p:nvPr/>
        </p:nvSpPr>
        <p:spPr>
          <a:xfrm>
            <a:off x="7164288" y="2967335"/>
            <a:ext cx="1880232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The issue of</a:t>
            </a:r>
            <a:br>
              <a:rPr kumimoji="1" lang="en-US" altLang="ja-JP" dirty="0"/>
            </a:br>
            <a:r>
              <a:rPr kumimoji="1" lang="en-US" altLang="ja-JP" dirty="0">
                <a:solidFill>
                  <a:srgbClr val="C00000"/>
                </a:solidFill>
              </a:rPr>
              <a:t>deviatoric stress oscillation </a:t>
            </a:r>
            <a:r>
              <a:rPr kumimoji="1" lang="en-US" altLang="ja-JP" dirty="0"/>
              <a:t>was hardly solved…</a:t>
            </a:r>
            <a:endParaRPr kumimoji="1" lang="ja-JP" altLang="en-US" dirty="0"/>
          </a:p>
        </p:txBody>
      </p:sp>
      <p:pic>
        <p:nvPicPr>
          <p:cNvPr id="2" name="filler-m">
            <a:hlinkClick r:id="" action="ppaction://media"/>
            <a:extLst>
              <a:ext uri="{FF2B5EF4-FFF2-40B4-BE49-F238E27FC236}">
                <a16:creationId xmlns:a16="http://schemas.microsoft.com/office/drawing/2014/main" id="{F5A441A5-CDBD-B720-B761-9807A7B426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30148"/>
          <a:stretch>
            <a:fillRect/>
          </a:stretch>
        </p:blipFill>
        <p:spPr>
          <a:xfrm>
            <a:off x="1842179" y="575809"/>
            <a:ext cx="4638034" cy="582181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1B72E55-254B-BC3A-D7D0-49B7E1C6FBA3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1774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pressure dist. at 60% stretch.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      </a:t>
            </a:r>
            <a:r>
              <a:rPr kumimoji="1" lang="en-US" altLang="ja-JP" dirty="0"/>
              <a:t>Tension of Filler-Rubber Composite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7C697837-923B-4BD2-AF7C-3DCEA1D9DD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5"/>
          <a:stretch/>
        </p:blipFill>
        <p:spPr>
          <a:xfrm>
            <a:off x="3563888" y="1016732"/>
            <a:ext cx="2832748" cy="385336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07C05F7-A788-4153-A2DD-E3998C849BD0}"/>
              </a:ext>
            </a:extLst>
          </p:cNvPr>
          <p:cNvSpPr txBox="1"/>
          <p:nvPr/>
        </p:nvSpPr>
        <p:spPr>
          <a:xfrm>
            <a:off x="1428814" y="5372250"/>
            <a:ext cx="6285695" cy="83099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SelectiveCSSE-T10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has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sufficient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accuracy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</a:t>
            </a:r>
            <a:b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displacement/force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and pressure.</a:t>
            </a:r>
            <a:endParaRPr kumimoji="1"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70D3682-A6B9-9A42-60C4-3B6B1F0F74E8}"/>
              </a:ext>
            </a:extLst>
          </p:cNvPr>
          <p:cNvSpPr txBox="1"/>
          <p:nvPr/>
        </p:nvSpPr>
        <p:spPr>
          <a:xfrm>
            <a:off x="696132" y="4870098"/>
            <a:ext cx="8124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9900"/>
                </a:solidFill>
              </a:rPr>
              <a:t>ABAQUS C3D10MH      </a:t>
            </a:r>
            <a:r>
              <a:rPr kumimoji="1" lang="en-US" altLang="ja-JP" sz="2000" dirty="0">
                <a:solidFill>
                  <a:srgbClr val="7030A0"/>
                </a:solidFill>
              </a:rPr>
              <a:t>SelectiveCS-FEM-T10     </a:t>
            </a:r>
            <a:r>
              <a:rPr kumimoji="1" lang="en-US" altLang="ja-JP" sz="2000" dirty="0">
                <a:solidFill>
                  <a:srgbClr val="FF00FF"/>
                </a:solidFill>
              </a:rPr>
              <a:t>SelectiveCSSE-T10</a:t>
            </a:r>
            <a:endParaRPr kumimoji="1" lang="ja-JP" altLang="en-US" sz="2000" dirty="0">
              <a:solidFill>
                <a:srgbClr val="FF00FF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D1D8F2D-0A41-4149-857D-988CF1EA4F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524" y="1016732"/>
            <a:ext cx="3728412" cy="3853366"/>
          </a:xfrm>
          <a:prstGeom prst="rect">
            <a:avLst/>
          </a:prstGeom>
        </p:spPr>
      </p:pic>
      <p:pic>
        <p:nvPicPr>
          <p:cNvPr id="8" name="図 7" descr="グラフ, 等高線グラフ&#10;&#10;自動的に生成された説明">
            <a:extLst>
              <a:ext uri="{FF2B5EF4-FFF2-40B4-BE49-F238E27FC236}">
                <a16:creationId xmlns:a16="http://schemas.microsoft.com/office/drawing/2014/main" id="{954E9E23-5DD8-D3BA-70A6-12CA79B843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5" t="14879" r="30665" b="985"/>
          <a:stretch/>
        </p:blipFill>
        <p:spPr>
          <a:xfrm>
            <a:off x="6369889" y="1005983"/>
            <a:ext cx="2774112" cy="3865939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404A816-A4CD-838E-DE39-184324B17CD2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5916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Mises stress dist.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60% stretch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Tension of Filler-Rubber Composite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A56658E-37AB-4ABA-9254-A4D59C915796}"/>
              </a:ext>
            </a:extLst>
          </p:cNvPr>
          <p:cNvSpPr txBox="1"/>
          <p:nvPr/>
        </p:nvSpPr>
        <p:spPr>
          <a:xfrm>
            <a:off x="278663" y="5372250"/>
            <a:ext cx="8586005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SelectiveCSSE-T10 resolves the oscillation issue only a little bit.</a:t>
            </a:r>
            <a:b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Unfortunately, there is no fundamental improvement...</a:t>
            </a:r>
            <a:endParaRPr kumimoji="1"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F1F5D49-93A9-4F1F-86F5-2C7F1C8E59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524" y="1025876"/>
            <a:ext cx="3718659" cy="384328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5540932-473C-4965-B592-1E333EE036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5"/>
          <a:stretch/>
        </p:blipFill>
        <p:spPr>
          <a:xfrm>
            <a:off x="3536702" y="1025875"/>
            <a:ext cx="2835498" cy="3843286"/>
          </a:xfrm>
          <a:prstGeom prst="rect">
            <a:avLst/>
          </a:prstGeom>
        </p:spPr>
      </p:pic>
      <p:pic>
        <p:nvPicPr>
          <p:cNvPr id="6" name="図 5" descr="グラフ, 等高線グラフ&#10;&#10;自動的に生成された説明">
            <a:extLst>
              <a:ext uri="{FF2B5EF4-FFF2-40B4-BE49-F238E27FC236}">
                <a16:creationId xmlns:a16="http://schemas.microsoft.com/office/drawing/2014/main" id="{DC3103D5-416E-F59E-A48D-CA375477BA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5" t="15810" r="29745"/>
          <a:stretch/>
        </p:blipFill>
        <p:spPr>
          <a:xfrm>
            <a:off x="6336196" y="1024940"/>
            <a:ext cx="2804710" cy="3844221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ACA1372-9692-A2DC-E21E-805878D8F9A3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B28384A-4B2D-2DB0-EE5E-52A80770DFDF}"/>
              </a:ext>
            </a:extLst>
          </p:cNvPr>
          <p:cNvSpPr txBox="1"/>
          <p:nvPr/>
        </p:nvSpPr>
        <p:spPr>
          <a:xfrm>
            <a:off x="696132" y="4870098"/>
            <a:ext cx="8124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9900"/>
                </a:solidFill>
              </a:rPr>
              <a:t>ABAQUS C3D10MH      </a:t>
            </a:r>
            <a:r>
              <a:rPr kumimoji="1" lang="en-US" altLang="ja-JP" sz="2000" dirty="0">
                <a:solidFill>
                  <a:srgbClr val="7030A0"/>
                </a:solidFill>
              </a:rPr>
              <a:t>SelectiveCS-FEM-T10     </a:t>
            </a:r>
            <a:r>
              <a:rPr kumimoji="1" lang="en-US" altLang="ja-JP" sz="2000" dirty="0">
                <a:solidFill>
                  <a:srgbClr val="FF00FF"/>
                </a:solidFill>
              </a:rPr>
              <a:t>SelectiveCSSE-T10</a:t>
            </a:r>
            <a:endParaRPr kumimoji="1" lang="ja-JP" altLang="en-US" sz="20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088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 stress</a:t>
            </a: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Dist. of</a:t>
            </a: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SelectiveCSSE-T10</a:t>
            </a:r>
            <a:br>
              <a:rPr kumimoji="1"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60% stretch</a:t>
            </a: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      Tension of Filler-Rubber Composite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9A56658E-37AB-4ABA-9254-A4D59C915796}"/>
                  </a:ext>
                </a:extLst>
              </p:cNvPr>
              <p:cNvSpPr txBox="1"/>
              <p:nvPr/>
            </p:nvSpPr>
            <p:spPr>
              <a:xfrm>
                <a:off x="6228184" y="2668848"/>
                <a:ext cx="2880320" cy="317009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0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Mises stress dist.</a:t>
                </a:r>
                <a:br>
                  <a:rPr kumimoji="1" lang="en-US" altLang="ja-JP" sz="20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</a:br>
                <a:r>
                  <a:rPr lang="en-US" altLang="ja-JP" sz="20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i</a:t>
                </a:r>
                <a:r>
                  <a:rPr kumimoji="1" lang="en-US" altLang="ja-JP" sz="20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s severely discontinuous</a:t>
                </a:r>
                <a:br>
                  <a:rPr kumimoji="1" lang="en-US" altLang="ja-JP" sz="20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</a:br>
                <a:r>
                  <a:rPr kumimoji="1" lang="en-US" altLang="ja-JP" sz="20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at the element interfaces.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⇓</m:t>
                      </m:r>
                    </m:oMath>
                  </m:oMathPara>
                </a14:m>
                <a:endParaRPr lang="en-US" altLang="ja-JP" sz="2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  <a:p>
                <a:pPr algn="ctr"/>
                <a:r>
                  <a:rPr kumimoji="1" lang="en-US" altLang="ja-JP" sz="20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This issue may be</a:t>
                </a:r>
                <a:br>
                  <a:rPr kumimoji="1" lang="en-US" altLang="ja-JP" sz="20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</a:br>
                <a:r>
                  <a:rPr kumimoji="1" lang="en-US" altLang="ja-JP" sz="20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unavoidable as long as</a:t>
                </a:r>
                <a:br>
                  <a:rPr kumimoji="1" lang="en-US" altLang="ja-JP" sz="20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</a:br>
                <a:r>
                  <a:rPr kumimoji="1" lang="en-US" altLang="ja-JP" sz="20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CS-FEM is adopted...</a:t>
                </a:r>
                <a:br>
                  <a:rPr kumimoji="1" lang="en-US" altLang="ja-JP" sz="20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</a:br>
                <a:r>
                  <a:rPr kumimoji="1" lang="en-US" altLang="ja-JP" sz="20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(Strain smoothing</a:t>
                </a:r>
                <a:br>
                  <a:rPr kumimoji="1" lang="en-US" altLang="ja-JP" sz="20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</a:br>
                <a:r>
                  <a:rPr kumimoji="1" lang="en-US" altLang="ja-JP" sz="20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across elements</a:t>
                </a:r>
                <a:br>
                  <a:rPr kumimoji="1" lang="en-US" altLang="ja-JP" sz="20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</a:br>
                <a:r>
                  <a:rPr kumimoji="1" lang="en-US" altLang="ja-JP" sz="20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would be essential?)</a:t>
                </a:r>
                <a:endParaRPr kumimoji="1" lang="ja-JP" altLang="en-US" sz="2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9A56658E-37AB-4ABA-9254-A4D59C9157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184" y="2668848"/>
                <a:ext cx="2880320" cy="3170099"/>
              </a:xfrm>
              <a:prstGeom prst="rect">
                <a:avLst/>
              </a:prstGeom>
              <a:blipFill>
                <a:blip r:embed="rId2"/>
                <a:stretch>
                  <a:fillRect l="-2083" t="-380" r="-1875" b="-18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図 5" descr="グラフ, 等高線グラフ&#10;&#10;自動的に生成された説明">
            <a:extLst>
              <a:ext uri="{FF2B5EF4-FFF2-40B4-BE49-F238E27FC236}">
                <a16:creationId xmlns:a16="http://schemas.microsoft.com/office/drawing/2014/main" id="{FF36E268-4445-C6E1-1F94-B34380899A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0" r="14495"/>
          <a:stretch/>
        </p:blipFill>
        <p:spPr>
          <a:xfrm>
            <a:off x="2627784" y="575809"/>
            <a:ext cx="4284476" cy="584592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DF37F1A-E653-59C0-AA16-6248815B318D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86606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540705-575E-4234-8E7B-92D569340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2948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Summary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altLang="ja-JP" sz="2400" dirty="0"/>
              <a:t>A new CS-FEM formulation, </a:t>
            </a:r>
            <a:r>
              <a:rPr lang="en-US" altLang="ja-JP" sz="2400" dirty="0">
                <a:solidFill>
                  <a:srgbClr val="FF00FF"/>
                </a:solidFill>
              </a:rPr>
              <a:t>SelectiveCSSE-T10</a:t>
            </a:r>
            <a:r>
              <a:rPr lang="en-US" altLang="ja-JP" sz="2400" dirty="0"/>
              <a:t>, was developed.</a:t>
            </a:r>
          </a:p>
          <a:p>
            <a:pPr algn="just"/>
            <a:r>
              <a:rPr lang="en-US" altLang="ja-JP" sz="2400" dirty="0"/>
              <a:t>SelectiveCSSE-T10 introduces the idea of the </a:t>
            </a:r>
            <a:r>
              <a:rPr lang="en-US" altLang="ja-JP" sz="2400" dirty="0">
                <a:solidFill>
                  <a:srgbClr val="FF0000"/>
                </a:solidFill>
              </a:rPr>
              <a:t>strain smoothing element (SSE) </a:t>
            </a:r>
            <a:r>
              <a:rPr lang="en-US" altLang="ja-JP" sz="2400" dirty="0"/>
              <a:t>to our conventional method (</a:t>
            </a:r>
            <a:r>
              <a:rPr lang="en-US" altLang="ja-JP" sz="2400" dirty="0">
                <a:solidFill>
                  <a:srgbClr val="7030A0"/>
                </a:solidFill>
              </a:rPr>
              <a:t>SelectiveCS-FEM-T10</a:t>
            </a:r>
            <a:r>
              <a:rPr lang="en-US" altLang="ja-JP" sz="2400" dirty="0"/>
              <a:t>) to resolve the </a:t>
            </a:r>
            <a:r>
              <a:rPr lang="en-US" altLang="ja-JP" sz="2400" dirty="0">
                <a:solidFill>
                  <a:srgbClr val="C00000"/>
                </a:solidFill>
              </a:rPr>
              <a:t>issue of deviatoric stress oscillation</a:t>
            </a:r>
            <a:r>
              <a:rPr lang="en-US" altLang="ja-JP" sz="2400" dirty="0"/>
              <a:t>.</a:t>
            </a:r>
          </a:p>
          <a:p>
            <a:pPr algn="just"/>
            <a:r>
              <a:rPr lang="en-US" altLang="ja-JP" sz="2400" dirty="0"/>
              <a:t>Unfortunately, SelectiveCSSE-T10 cannot resolve the oscillation issue fundamentally...</a:t>
            </a:r>
          </a:p>
          <a:p>
            <a:pPr marL="0" indent="0" algn="just">
              <a:buNone/>
            </a:pPr>
            <a:endParaRPr lang="en-US" altLang="ja-JP" sz="2400" dirty="0"/>
          </a:p>
          <a:p>
            <a:pPr algn="just">
              <a:buFont typeface="Wingdings" panose="05000000000000000000" pitchFamily="2" charset="2"/>
              <a:buChar char="p"/>
            </a:pPr>
            <a:r>
              <a:rPr lang="en-US" altLang="ja-JP" sz="2400" dirty="0"/>
              <a:t>Another approach should be taken to achieve a </a:t>
            </a:r>
            <a:r>
              <a:rPr lang="en-US" altLang="ja-JP" sz="2400" dirty="0">
                <a:solidFill>
                  <a:srgbClr val="0000CC"/>
                </a:solidFill>
              </a:rPr>
              <a:t>volumetric locking-free SSE</a:t>
            </a:r>
            <a:r>
              <a:rPr lang="en-US" altLang="ja-JP" sz="2400" dirty="0"/>
              <a:t> formulation, which is our future work.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30DEB2A-4018-0540-FCF0-9B43237C9C2C}"/>
              </a:ext>
            </a:extLst>
          </p:cNvPr>
          <p:cNvSpPr txBox="1"/>
          <p:nvPr/>
        </p:nvSpPr>
        <p:spPr>
          <a:xfrm>
            <a:off x="2024319" y="5019563"/>
            <a:ext cx="5094664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Comic Sans MS" panose="030F0702030302020204" pitchFamily="66" charset="0"/>
              </a:rPr>
              <a:t>Thank you for your kind attention!</a:t>
            </a:r>
            <a:endParaRPr kumimoji="1" lang="ja-JP" alt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745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F0F885F0-DC35-4297-EFFF-EC52FB1895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sz="12400" dirty="0"/>
              <a:t>Appendix</a:t>
            </a:r>
            <a:endParaRPr lang="ja-JP" altLang="en-US" sz="16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86722E5-BFFB-F2A9-6A37-DAAB26EA9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8902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 of</a:t>
            </a:r>
            <a:br>
              <a:rPr kumimoji="1"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</a:t>
            </a:r>
            <a:br>
              <a:rPr kumimoji="1" lang="en-US" altLang="ja-JP" sz="24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CS-FEM-T10</a:t>
            </a: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(Pressure</a:t>
            </a: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Dist.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      </a:t>
            </a:r>
            <a:r>
              <a:rPr kumimoji="1" lang="en-US" altLang="ja-JP" dirty="0"/>
              <a:t>Tension of Filler-Rubber Composite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1B72E55-254B-BC3A-D7D0-49B7E1C6FBA3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  <p:pic>
        <p:nvPicPr>
          <p:cNvPr id="8" name="p">
            <a:hlinkClick r:id="" action="ppaction://media"/>
            <a:extLst>
              <a:ext uri="{FF2B5EF4-FFF2-40B4-BE49-F238E27FC236}">
                <a16:creationId xmlns:a16="http://schemas.microsoft.com/office/drawing/2014/main" id="{8E15FD44-0FB8-5F56-79CC-2BC2F9EDC6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44927"/>
          <a:stretch>
            <a:fillRect/>
          </a:stretch>
        </p:blipFill>
        <p:spPr>
          <a:xfrm>
            <a:off x="2427372" y="575809"/>
            <a:ext cx="3656796" cy="582181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8381E87-523E-AAD7-269B-F15084847CB2}"/>
              </a:ext>
            </a:extLst>
          </p:cNvPr>
          <p:cNvSpPr txBox="1"/>
          <p:nvPr/>
        </p:nvSpPr>
        <p:spPr>
          <a:xfrm>
            <a:off x="6804248" y="3105834"/>
            <a:ext cx="1880232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Convergence</a:t>
            </a:r>
            <a:br>
              <a:rPr kumimoji="1" lang="en-US" altLang="ja-JP" dirty="0"/>
            </a:br>
            <a:r>
              <a:rPr kumimoji="1" lang="en-US" altLang="ja-JP" dirty="0"/>
              <a:t>failure</a:t>
            </a:r>
            <a:br>
              <a:rPr kumimoji="1" lang="en-US" altLang="ja-JP" dirty="0"/>
            </a:br>
            <a:r>
              <a:rPr kumimoji="1" lang="en-US" altLang="ja-JP" dirty="0"/>
              <a:t>at ~2</a:t>
            </a:r>
            <a:r>
              <a:rPr lang="en-US" altLang="ja-JP" dirty="0"/>
              <a:t>0</a:t>
            </a:r>
            <a:r>
              <a:rPr kumimoji="1" lang="en-US" altLang="ja-JP" dirty="0"/>
              <a:t>0%</a:t>
            </a:r>
            <a:br>
              <a:rPr kumimoji="1" lang="en-US" altLang="ja-JP" dirty="0"/>
            </a:br>
            <a:r>
              <a:rPr kumimoji="1" lang="en-US" altLang="ja-JP" dirty="0"/>
              <a:t>stretch.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2846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CA5EEC-B255-4962-ABD9-106347F96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What </a:t>
            </a:r>
            <a:r>
              <a:rPr lang="en-US" altLang="ja-JP" dirty="0"/>
              <a:t>are the major benefits of S-FEM?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2C8EF1-71B3-4735-86B2-DB8AED486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kumimoji="1" lang="en-US" altLang="ja-JP" sz="1200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b="1" dirty="0">
                <a:solidFill>
                  <a:srgbClr val="FF0000"/>
                </a:solidFill>
              </a:rPr>
              <a:t>Super-linear mesh convergence rate.</a:t>
            </a:r>
            <a:br>
              <a:rPr kumimoji="1" lang="en-US" altLang="ja-JP" b="1" dirty="0">
                <a:solidFill>
                  <a:srgbClr val="FF0000"/>
                </a:solidFill>
              </a:rPr>
            </a:br>
            <a:r>
              <a:rPr kumimoji="1" lang="en-US" altLang="ja-JP" sz="2400" dirty="0"/>
              <a:t>(Almost same rate as 2</a:t>
            </a:r>
            <a:r>
              <a:rPr kumimoji="1" lang="en-US" altLang="ja-JP" sz="2400" baseline="30000" dirty="0"/>
              <a:t>nd</a:t>
            </a:r>
            <a:r>
              <a:rPr kumimoji="1" lang="en-US" altLang="ja-JP" sz="2400" dirty="0"/>
              <a:t>-order elements with T4 mesh.)</a:t>
            </a:r>
            <a:endParaRPr lang="en-US" altLang="ja-JP" dirty="0">
              <a:solidFill>
                <a:srgbClr val="008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b="1" dirty="0">
                <a:solidFill>
                  <a:srgbClr val="008000"/>
                </a:solidFill>
              </a:rPr>
              <a:t>Shear locking free with ES-FEM.</a:t>
            </a:r>
            <a:br>
              <a:rPr lang="en-US" altLang="ja-JP" b="1" dirty="0">
                <a:solidFill>
                  <a:srgbClr val="008000"/>
                </a:solidFill>
              </a:rPr>
            </a:br>
            <a:r>
              <a:rPr lang="en-US" altLang="ja-JP" sz="2400" dirty="0"/>
              <a:t>(Excellent accuracy with T4 mesh.)</a:t>
            </a:r>
            <a:endParaRPr kumimoji="1" lang="en-US" altLang="ja-JP" dirty="0">
              <a:solidFill>
                <a:srgbClr val="0000CC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b="1" dirty="0">
                <a:solidFill>
                  <a:srgbClr val="0000CC"/>
                </a:solidFill>
              </a:rPr>
              <a:t>Little accuracy loss with skewed meshes.</a:t>
            </a:r>
            <a:br>
              <a:rPr kumimoji="1" lang="en-US" altLang="ja-JP" b="1" dirty="0">
                <a:solidFill>
                  <a:srgbClr val="0000CC"/>
                </a:solidFill>
              </a:rPr>
            </a:br>
            <a:r>
              <a:rPr kumimoji="1" lang="en-US" altLang="ja-JP" sz="2400" dirty="0"/>
              <a:t>(No problem with complex geometry or severe deformation.)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3F68CDC-5959-4CD5-8DA0-9F774AB24A57}"/>
              </a:ext>
            </a:extLst>
          </p:cNvPr>
          <p:cNvSpPr txBox="1"/>
          <p:nvPr/>
        </p:nvSpPr>
        <p:spPr>
          <a:xfrm>
            <a:off x="1054104" y="4509120"/>
            <a:ext cx="702468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S-FEM is a powerful method</a:t>
            </a:r>
            <a:br>
              <a:rPr kumimoji="1" lang="en-US" altLang="ja-JP" sz="2800" dirty="0"/>
            </a:br>
            <a:r>
              <a:rPr kumimoji="1" lang="en-US" altLang="ja-JP" sz="2800" dirty="0"/>
              <a:t>suitable for practical industrial applications.</a:t>
            </a:r>
            <a:endParaRPr kumimoji="1" lang="ja-JP" altLang="en-US" sz="2800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040D7E8-4F18-4786-94F5-568DDF814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7C3F4DE-C3AB-4F71-85FB-695BEC3FCD08}"/>
              </a:ext>
            </a:extLst>
          </p:cNvPr>
          <p:cNvSpPr txBox="1"/>
          <p:nvPr/>
        </p:nvSpPr>
        <p:spPr>
          <a:xfrm>
            <a:off x="6264188" y="1844824"/>
            <a:ext cx="251453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T4: 4-node Tetrahedra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5164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CFD14B-2ACF-4206-BD1C-4C903EFFB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How popular</a:t>
            </a:r>
            <a:r>
              <a:rPr kumimoji="1" lang="en-US" altLang="ja-JP" dirty="0"/>
              <a:t> is S-FEM?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50F2DA3-5A08-468D-9B7C-19BA893C3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kumimoji="1" lang="en-US" altLang="ja-JP" sz="2800" dirty="0"/>
              <a:t>Number of journal papers whose </a:t>
            </a:r>
            <a:r>
              <a:rPr kumimoji="1" lang="en-US" altLang="ja-JP" sz="2800" b="1" dirty="0"/>
              <a:t>title</a:t>
            </a:r>
            <a:r>
              <a:rPr kumimoji="1" lang="en-US" altLang="ja-JP" sz="2800" dirty="0"/>
              <a:t> contains</a:t>
            </a:r>
            <a:br>
              <a:rPr kumimoji="1" lang="en-US" altLang="ja-JP" sz="2800" dirty="0"/>
            </a:br>
            <a:r>
              <a:rPr kumimoji="1" lang="en-US" altLang="ja-JP" sz="2800" dirty="0"/>
              <a:t>“</a:t>
            </a:r>
            <a:r>
              <a:rPr kumimoji="1" lang="en-US" altLang="ja-JP" sz="2800" b="1" dirty="0">
                <a:solidFill>
                  <a:srgbClr val="7030A0"/>
                </a:solidFill>
              </a:rPr>
              <a:t>smoothed finite element</a:t>
            </a:r>
            <a:r>
              <a:rPr kumimoji="1" lang="en-US" altLang="ja-JP" sz="2800" dirty="0"/>
              <a:t>”:</a:t>
            </a:r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kumimoji="1" lang="en-US" altLang="ja-JP" sz="2800" dirty="0"/>
          </a:p>
          <a:p>
            <a:pPr marL="0" indent="0">
              <a:buNone/>
            </a:pPr>
            <a:endParaRPr kumimoji="1"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kumimoji="1"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kumimoji="1" lang="en-US" altLang="ja-JP" sz="2800" dirty="0"/>
          </a:p>
          <a:p>
            <a:pPr marL="0" indent="0" algn="r">
              <a:buNone/>
            </a:pPr>
            <a:r>
              <a:rPr kumimoji="1" lang="en-US" altLang="ja-JP" sz="2000" dirty="0"/>
              <a:t>(inquired at Google Scholar)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D238B952-C568-410E-B3CC-0BA2DCBA3256}"/>
              </a:ext>
            </a:extLst>
          </p:cNvPr>
          <p:cNvSpPr/>
          <p:nvPr/>
        </p:nvSpPr>
        <p:spPr>
          <a:xfrm>
            <a:off x="371978" y="5553236"/>
            <a:ext cx="8388931" cy="74206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</a:rPr>
              <a:t>The attraction of</a:t>
            </a:r>
            <a:r>
              <a:rPr kumimoji="1" lang="en-US" altLang="ja-JP" sz="2800" dirty="0">
                <a:solidFill>
                  <a:srgbClr val="FF0000"/>
                </a:solidFill>
              </a:rPr>
              <a:t> S-FEM is </a:t>
            </a:r>
            <a:r>
              <a:rPr lang="en-US" altLang="ja-JP" sz="2800" dirty="0">
                <a:solidFill>
                  <a:srgbClr val="FF0000"/>
                </a:solidFill>
              </a:rPr>
              <a:t>expanding continuously.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6BD7564-09C2-4BBD-B06C-5DC1700554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pic>
        <p:nvPicPr>
          <p:cNvPr id="6" name="グラフィックス 5">
            <a:extLst>
              <a:ext uri="{FF2B5EF4-FFF2-40B4-BE49-F238E27FC236}">
                <a16:creationId xmlns:a16="http://schemas.microsoft.com/office/drawing/2014/main" id="{7E98A7D3-01CE-A389-9941-4E35BC3C1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610" y="1415046"/>
            <a:ext cx="7020780" cy="402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12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6D19FA-1156-4E9C-8B86-14C631385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Applications of S-FEM in Our Lab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BC64A5E-14D3-44A2-A7C8-691323410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deformation solid mechanics </a:t>
            </a:r>
            <a:r>
              <a:rPr lang="en-US" altLang="ja-JP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(still in academic)</a:t>
            </a:r>
          </a:p>
          <a:p>
            <a:pPr marL="0" indent="0">
              <a:buNone/>
            </a:pPr>
            <a:r>
              <a:rPr lang="en-US" altLang="ja-JP" sz="2000" dirty="0"/>
              <a:t>         Static Implicit                   Dynamic Explicit                    Viscous Implicit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900" dirty="0"/>
          </a:p>
          <a:p>
            <a:r>
              <a:rPr lang="en-US" altLang="ja-JP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Electrostatic</a:t>
            </a:r>
            <a:br>
              <a:rPr lang="en-US" altLang="ja-JP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(already in practice)</a:t>
            </a:r>
            <a:endParaRPr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msmpeg4v2">
            <a:hlinkClick r:id="" action="ppaction://media"/>
            <a:extLst>
              <a:ext uri="{FF2B5EF4-FFF2-40B4-BE49-F238E27FC236}">
                <a16:creationId xmlns:a16="http://schemas.microsoft.com/office/drawing/2014/main" id="{10E70216-A129-4570-A365-D03146B67A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288" y="1340768"/>
            <a:ext cx="3093552" cy="2860476"/>
          </a:xfrm>
          <a:prstGeom prst="rect">
            <a:avLst/>
          </a:prstGeom>
          <a:ln w="19050">
            <a:noFill/>
          </a:ln>
        </p:spPr>
      </p:pic>
      <p:pic>
        <p:nvPicPr>
          <p:cNvPr id="6" name="bunny">
            <a:hlinkClick r:id="" action="ppaction://media"/>
            <a:extLst>
              <a:ext uri="{FF2B5EF4-FFF2-40B4-BE49-F238E27FC236}">
                <a16:creationId xmlns:a16="http://schemas.microsoft.com/office/drawing/2014/main" id="{67690CBF-7D52-4D0C-9024-AF123D88EC5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5576" r="3425" b="16106"/>
          <a:stretch/>
        </p:blipFill>
        <p:spPr>
          <a:xfrm>
            <a:off x="3171332" y="1844824"/>
            <a:ext cx="3560908" cy="1935552"/>
          </a:xfrm>
          <a:prstGeom prst="rect">
            <a:avLst/>
          </a:prstGeom>
        </p:spPr>
      </p:pic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ADF61669-B7DC-4134-B21C-B5C333C99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C05A278-00A1-4491-9F04-B79ABAB84CC4}"/>
              </a:ext>
            </a:extLst>
          </p:cNvPr>
          <p:cNvSpPr txBox="1"/>
          <p:nvPr/>
        </p:nvSpPr>
        <p:spPr>
          <a:xfrm>
            <a:off x="3356617" y="3820978"/>
            <a:ext cx="3027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Carbody Electro-Deposition</a:t>
            </a:r>
            <a:endParaRPr kumimoji="1" lang="ja-JP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utput2">
            <a:hlinkClick r:id="" action="ppaction://media"/>
            <a:extLst>
              <a:ext uri="{FF2B5EF4-FFF2-40B4-BE49-F238E27FC236}">
                <a16:creationId xmlns:a16="http://schemas.microsoft.com/office/drawing/2014/main" id="{107A7E01-C755-4107-82D4-D81448EA12E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14600" r="27405"/>
          <a:stretch>
            <a:fillRect/>
          </a:stretch>
        </p:blipFill>
        <p:spPr>
          <a:xfrm>
            <a:off x="6688215" y="1328820"/>
            <a:ext cx="2180566" cy="5056855"/>
          </a:xfrm>
          <a:prstGeom prst="rect">
            <a:avLst/>
          </a:prstGeom>
        </p:spPr>
      </p:pic>
      <p:pic>
        <p:nvPicPr>
          <p:cNvPr id="11" name="j">
            <a:hlinkClick r:id="" action="ppaction://media"/>
            <a:extLst>
              <a:ext uri="{FF2B5EF4-FFF2-40B4-BE49-F238E27FC236}">
                <a16:creationId xmlns:a16="http://schemas.microsoft.com/office/drawing/2014/main" id="{96C986EA-81DA-4C41-A245-9B7B5B61DB7A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3"/>
          <a:srcRect l="51181" t="51087"/>
          <a:stretch>
            <a:fillRect/>
          </a:stretch>
        </p:blipFill>
        <p:spPr>
          <a:xfrm>
            <a:off x="2987824" y="4164432"/>
            <a:ext cx="4044902" cy="223319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9ECF937-D286-2811-0E6A-8BAAE45E2C1F}"/>
              </a:ext>
            </a:extLst>
          </p:cNvPr>
          <p:cNvSpPr txBox="1"/>
          <p:nvPr/>
        </p:nvSpPr>
        <p:spPr>
          <a:xfrm>
            <a:off x="14590" y="1005867"/>
            <a:ext cx="3117250" cy="31953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900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1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99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362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4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Motivation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lvl="0" indent="0">
                  <a:buNone/>
                </a:pPr>
                <a:r>
                  <a:rPr lang="en-US" altLang="ja-JP" sz="2800" b="1" i="1" u="sng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What we want to do:</a:t>
                </a:r>
              </a:p>
              <a:p>
                <a:pPr lvl="0"/>
                <a:r>
                  <a:rPr lang="en-US" altLang="ja-JP" sz="2800" dirty="0"/>
                  <a:t>Solve </a:t>
                </a:r>
                <a:r>
                  <a:rPr lang="en-US" altLang="ja-JP" sz="2800" b="1" dirty="0">
                    <a:solidFill>
                      <a:srgbClr val="7030A0"/>
                    </a:solidFill>
                  </a:rPr>
                  <a:t>severe large deformation</a:t>
                </a:r>
                <a:br>
                  <a:rPr lang="en-US" altLang="ja-JP" sz="2800" dirty="0"/>
                </a:br>
                <a:r>
                  <a:rPr lang="en-US" altLang="ja-JP" sz="2800" dirty="0"/>
                  <a:t>analyses accurately and robustly.</a:t>
                </a:r>
              </a:p>
              <a:p>
                <a:pPr lvl="0"/>
                <a:r>
                  <a:rPr lang="en-US" altLang="ja-JP" sz="2800" dirty="0"/>
                  <a:t>Treat complex geometries </a:t>
                </a:r>
                <a:br>
                  <a:rPr lang="en-US" altLang="ja-JP" sz="2800" dirty="0"/>
                </a:br>
                <a:r>
                  <a:rPr lang="en-US" altLang="ja-JP" sz="2800" dirty="0"/>
                  <a:t>with </a:t>
                </a:r>
                <a:r>
                  <a:rPr lang="en-US" altLang="ja-JP" sz="2800" b="1" dirty="0">
                    <a:solidFill>
                      <a:srgbClr val="008000"/>
                    </a:solidFill>
                  </a:rPr>
                  <a:t>tetrahedral meshes</a:t>
                </a:r>
                <a:r>
                  <a:rPr lang="en-US" altLang="ja-JP" sz="2800" dirty="0"/>
                  <a:t>.</a:t>
                </a:r>
                <a:endParaRPr lang="en-US" altLang="ja-JP" sz="2800" dirty="0">
                  <a:solidFill>
                    <a:srgbClr val="000000"/>
                  </a:solidFill>
                </a:endParaRPr>
              </a:p>
              <a:p>
                <a:pPr lvl="0"/>
                <a:r>
                  <a:rPr lang="en-US" altLang="ja-JP" sz="2800" dirty="0"/>
                  <a:t>Consider </a:t>
                </a:r>
                <a:r>
                  <a:rPr lang="en-US" altLang="ja-JP" sz="2800" b="1" dirty="0">
                    <a:solidFill>
                      <a:srgbClr val="C00000"/>
                    </a:solidFill>
                  </a:rPr>
                  <a:t>nearly incompressible materials </a:t>
                </a:r>
                <a14:m>
                  <m:oMath xmlns:m="http://schemas.openxmlformats.org/officeDocument/2006/math">
                    <m:r>
                      <a:rPr lang="en-US" altLang="ja-JP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𝝂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800" dirty="0">
                    <a:solidFill>
                      <a:srgbClr val="C00000"/>
                    </a:solidFill>
                  </a:rPr>
                  <a:t>.</a:t>
                </a:r>
              </a:p>
              <a:p>
                <a:r>
                  <a:rPr lang="en-US" altLang="ja-JP" sz="2800" dirty="0">
                    <a:solidFill>
                      <a:srgbClr val="000000"/>
                    </a:solidFill>
                  </a:rPr>
                  <a:t>Support </a:t>
                </a:r>
                <a:r>
                  <a:rPr lang="en-US" altLang="ja-JP" sz="2800" b="1" dirty="0">
                    <a:solidFill>
                      <a:srgbClr val="000000"/>
                    </a:solidFill>
                  </a:rPr>
                  <a:t>contact</a:t>
                </a:r>
                <a:r>
                  <a:rPr lang="en-US" altLang="ja-JP" sz="2800" dirty="0">
                    <a:solidFill>
                      <a:srgbClr val="000000"/>
                    </a:solidFill>
                  </a:rPr>
                  <a:t> problems.</a:t>
                </a:r>
              </a:p>
              <a:p>
                <a:pPr lvl="0"/>
                <a:r>
                  <a:rPr lang="en-US" altLang="ja-JP" sz="2800" dirty="0"/>
                  <a:t>Handle </a:t>
                </a:r>
                <a:r>
                  <a:rPr lang="en-US" altLang="ja-JP" sz="2800" b="1" dirty="0"/>
                  <a:t>auto re-meshing</a:t>
                </a:r>
                <a:r>
                  <a:rPr lang="en-US" altLang="ja-JP" sz="2800" dirty="0"/>
                  <a:t>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112" r="-16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06" b="802"/>
          <a:stretch/>
        </p:blipFill>
        <p:spPr>
          <a:xfrm>
            <a:off x="791580" y="4481955"/>
            <a:ext cx="3305175" cy="189937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81028"/>
            <a:ext cx="3305175" cy="24003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0"/>
          <a:stretch/>
        </p:blipFill>
        <p:spPr>
          <a:xfrm>
            <a:off x="5955502" y="623887"/>
            <a:ext cx="3187801" cy="208503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7756007" y="2313803"/>
            <a:ext cx="126188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C00000"/>
                </a:solidFill>
              </a:rPr>
              <a:t>Rubber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336196" y="5356648"/>
            <a:ext cx="2100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C00000"/>
                </a:solidFill>
              </a:rPr>
              <a:t>P</a:t>
            </a:r>
            <a:r>
              <a:rPr kumimoji="1" lang="en-US" altLang="ja-JP" sz="2400" b="1" dirty="0">
                <a:solidFill>
                  <a:srgbClr val="C00000"/>
                </a:solidFill>
              </a:rPr>
              <a:t>lastic/Glass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39652" y="5301208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C00000"/>
                </a:solidFill>
              </a:rPr>
              <a:t>Metal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EEB1938-0C4E-4A68-B800-4E46D38862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11726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dirty="0"/>
              <a:t>Issues in Conventional FE (ABAQUS</a:t>
            </a:r>
            <a:r>
              <a:rPr kumimoji="1" lang="ja-JP" altLang="en-US" dirty="0"/>
              <a:t>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kumimoji="1" lang="en-US" altLang="ja-JP" sz="2400" dirty="0">
                    <a:cs typeface="Calibri" panose="020F0502020204030204" pitchFamily="34" charset="0"/>
                  </a:rPr>
                  <a:t>Neo-Hookean </a:t>
                </a:r>
                <a:r>
                  <a:rPr kumimoji="1" lang="en-US" altLang="ja-JP" sz="2400" b="1" i="1" u="sng" dirty="0" err="1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anose="020F0502020204030204" pitchFamily="34" charset="0"/>
                  </a:rPr>
                  <a:t>hyperelastic</a:t>
                </a:r>
                <a:r>
                  <a:rPr kumimoji="1" lang="en-US" altLang="ja-JP" sz="2400" dirty="0">
                    <a:cs typeface="Calibri" panose="020F0502020204030204" pitchFamily="34" charset="0"/>
                  </a:rPr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kumimoji="1" lang="en-US" altLang="ja-JP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endParaRPr kumimoji="1" lang="ja-JP" altLang="en-US" sz="2400" dirty="0">
                  <a:solidFill>
                    <a:srgbClr val="C00000"/>
                  </a:solidFill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t="-16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86460" y="5173997"/>
            <a:ext cx="3561873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ABQUS C3D4H</a:t>
            </a:r>
            <a:br>
              <a:rPr kumimoji="1" lang="en-US" altLang="ja-JP" sz="2000" b="1" u="sng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ja-JP" altLang="en-US" sz="20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No volumetric locking.</a:t>
            </a:r>
            <a:endParaRPr lang="en-US" altLang="ja-JP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✗ 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Pressure checkerboarding.</a:t>
            </a:r>
            <a:endParaRPr kumimoji="1" lang="en-US" altLang="ja-JP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✗ 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Shear locking &amp; Corner locking.</a:t>
            </a:r>
            <a:endParaRPr kumimoji="1" lang="ja-JP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192539" y="5172307"/>
            <a:ext cx="4822667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ABAQUS</a:t>
            </a:r>
            <a:r>
              <a:rPr lang="ja-JP" alt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ja-JP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C3D10MH</a:t>
            </a:r>
          </a:p>
          <a:p>
            <a:r>
              <a:rPr lang="ja-JP" altLang="en-US" sz="20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 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No shear/volumetric locking.</a:t>
            </a:r>
            <a:endParaRPr lang="en-US" altLang="ja-JP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✗ 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Short lasting (weak to severe deformation).</a:t>
            </a:r>
            <a:b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✗ 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Low interpolation accuracy.</a:t>
            </a:r>
            <a:endParaRPr kumimoji="1" lang="ja-JP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3d4h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r="916"/>
          <a:stretch/>
        </p:blipFill>
        <p:spPr>
          <a:xfrm>
            <a:off x="388479" y="1068450"/>
            <a:ext cx="3895489" cy="4016734"/>
          </a:xfrm>
          <a:prstGeom prst="rect">
            <a:avLst/>
          </a:prstGeom>
        </p:spPr>
      </p:pic>
      <p:pic>
        <p:nvPicPr>
          <p:cNvPr id="8" name="c3d10mh-pressur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14611" y="1065258"/>
            <a:ext cx="3969857" cy="405593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038033" y="4435333"/>
            <a:ext cx="10695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/>
              <a:t>Almost</a:t>
            </a:r>
            <a:br>
              <a:rPr kumimoji="1" lang="en-US" altLang="ja-JP" sz="1400" dirty="0"/>
            </a:br>
            <a:r>
              <a:rPr kumimoji="1" lang="en-US" altLang="ja-JP" sz="1400" dirty="0"/>
              <a:t>the same</a:t>
            </a:r>
            <a:br>
              <a:rPr kumimoji="1" lang="en-US" altLang="ja-JP" sz="1400" dirty="0"/>
            </a:br>
            <a:r>
              <a:rPr kumimoji="1" lang="en-US" altLang="ja-JP" sz="1400" dirty="0"/>
              <a:t># of nodes.</a:t>
            </a:r>
            <a:endParaRPr kumimoji="1" lang="ja-JP" altLang="en-US" sz="1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17689" y="1043444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/>
              <a:t>Pressure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82185" y="1042767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dirty="0"/>
              <a:t>Pressure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DFADF25-769E-9898-C771-3F5054CAC0A7}"/>
              </a:ext>
            </a:extLst>
          </p:cNvPr>
          <p:cNvSpPr txBox="1"/>
          <p:nvPr/>
        </p:nvSpPr>
        <p:spPr>
          <a:xfrm>
            <a:off x="145918" y="1050160"/>
            <a:ext cx="979755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/>
              <a:t>4 node </a:t>
            </a:r>
            <a:r>
              <a:rPr kumimoji="1" lang="en-US" altLang="ja-JP" sz="1400" dirty="0" err="1"/>
              <a:t>tet</a:t>
            </a:r>
            <a:br>
              <a:rPr kumimoji="1" lang="en-US" altLang="ja-JP" sz="1400" dirty="0"/>
            </a:br>
            <a:r>
              <a:rPr kumimoji="1" lang="en-US" altLang="ja-JP" sz="1400" dirty="0"/>
              <a:t>(T4)</a:t>
            </a:r>
            <a:endParaRPr kumimoji="1" lang="ja-JP" altLang="en-US" sz="14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891BEE7-3330-60FD-4A20-97FC5E7FEB76}"/>
              </a:ext>
            </a:extLst>
          </p:cNvPr>
          <p:cNvSpPr txBox="1"/>
          <p:nvPr/>
        </p:nvSpPr>
        <p:spPr>
          <a:xfrm>
            <a:off x="4351196" y="1049854"/>
            <a:ext cx="1079142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/>
              <a:t>10</a:t>
            </a:r>
            <a:r>
              <a:rPr kumimoji="1" lang="en-US" altLang="ja-JP" sz="1400" dirty="0"/>
              <a:t> node </a:t>
            </a:r>
            <a:r>
              <a:rPr kumimoji="1" lang="en-US" altLang="ja-JP" sz="1400" dirty="0" err="1"/>
              <a:t>tet</a:t>
            </a:r>
            <a:br>
              <a:rPr kumimoji="1" lang="en-US" altLang="ja-JP" sz="1400" dirty="0"/>
            </a:br>
            <a:r>
              <a:rPr kumimoji="1" lang="en-US" altLang="ja-JP" sz="1400" dirty="0"/>
              <a:t>(T10)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65609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kumimoji="1" lang="en-US" altLang="ja-JP" sz="2400" dirty="0">
                    <a:cs typeface="Calibri" panose="020F0502020204030204" pitchFamily="34" charset="0"/>
                  </a:rPr>
                  <a:t>Neo-Hookean </a:t>
                </a:r>
                <a:r>
                  <a:rPr kumimoji="1" lang="en-US" altLang="ja-JP" sz="2400" b="1" i="1" u="sng" dirty="0" err="1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anose="020F0502020204030204" pitchFamily="34" charset="0"/>
                  </a:rPr>
                  <a:t>hyperelastic</a:t>
                </a:r>
                <a:r>
                  <a:rPr kumimoji="1" lang="en-US" altLang="ja-JP" sz="2400" dirty="0">
                    <a:cs typeface="Calibri" panose="020F0502020204030204" pitchFamily="34" charset="0"/>
                  </a:rPr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kumimoji="1" lang="en-US" altLang="ja-JP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endParaRPr kumimoji="1" lang="ja-JP" altLang="en-US" sz="2400" dirty="0">
                  <a:solidFill>
                    <a:srgbClr val="C00000"/>
                  </a:solidFill>
                  <a:cs typeface="Calibri" panose="020F0502020204030204" pitchFamily="34" charset="0"/>
                </a:endParaRPr>
              </a:p>
              <a:p>
                <a:pPr marL="0" indent="0" algn="ctr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t="-16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Our Approach using S-FEM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pic>
        <p:nvPicPr>
          <p:cNvPr id="11" name="msmpeg4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3346" y="1007027"/>
            <a:ext cx="3870478" cy="357886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263346" y="4858741"/>
            <a:ext cx="4038285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F-barES-FEM-T4</a:t>
            </a:r>
            <a:r>
              <a:rPr lang="ja-JP" alt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(2017)</a:t>
            </a:r>
          </a:p>
          <a:p>
            <a:r>
              <a:rPr lang="ja-JP" altLang="en-US" sz="20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No shear/volumetric locking.</a:t>
            </a:r>
            <a:endParaRPr lang="en-US" altLang="ja-JP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ja-JP" altLang="en-US" sz="2000" b="1" dirty="0">
                <a:solidFill>
                  <a:srgbClr val="4DFF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Less pressure checkerboarding.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ja-JP" altLang="en-US" sz="2000" b="1" dirty="0">
                <a:solidFill>
                  <a:srgbClr val="4DFF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Less corner locking. Long lasting.</a:t>
            </a:r>
            <a:b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✗ 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Long CPU time. Incompatible w/ FE.</a:t>
            </a:r>
            <a:endParaRPr kumimoji="1" lang="ja-JP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cylinder2-0.2m.v50.p">
            <a:hlinkClick r:id="" action="ppaction://media"/>
            <a:extLst>
              <a:ext uri="{FF2B5EF4-FFF2-40B4-BE49-F238E27FC236}">
                <a16:creationId xmlns:a16="http://schemas.microsoft.com/office/drawing/2014/main" id="{281D0B2B-C54D-42F1-A4C2-C3AB2E59132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97158" y="1016733"/>
            <a:ext cx="3791017" cy="385708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C2644CE-0E0A-4C9A-81A1-04A51C7D5184}"/>
              </a:ext>
            </a:extLst>
          </p:cNvPr>
          <p:cNvSpPr txBox="1"/>
          <p:nvPr/>
        </p:nvSpPr>
        <p:spPr>
          <a:xfrm>
            <a:off x="4650287" y="4874121"/>
            <a:ext cx="3949030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b="1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SelectiveCS-FEM-T10 (2021)</a:t>
            </a:r>
          </a:p>
          <a:p>
            <a:r>
              <a:rPr lang="ja-JP" altLang="en-US" sz="20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No shear/volumetric locking.</a:t>
            </a:r>
            <a:endParaRPr lang="en-US" altLang="ja-JP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ja-JP" altLang="en-US" sz="2000" b="1" dirty="0">
                <a:solidFill>
                  <a:srgbClr val="00FF9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Less pressure checkerboarding.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ja-JP" altLang="en-US" sz="2000" b="1" dirty="0">
                <a:solidFill>
                  <a:srgbClr val="00FF9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Less corner locking. Long lasting.</a:t>
            </a:r>
            <a:b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ja-JP" altLang="en-US" sz="20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Same CPU time. Compatible w/ FE.</a:t>
            </a:r>
            <a:endParaRPr kumimoji="1" lang="ja-JP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A54F591-7A20-5853-CF60-8C64DECDAEFC}"/>
              </a:ext>
            </a:extLst>
          </p:cNvPr>
          <p:cNvSpPr txBox="1"/>
          <p:nvPr/>
        </p:nvSpPr>
        <p:spPr>
          <a:xfrm>
            <a:off x="145918" y="1050160"/>
            <a:ext cx="979755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/>
              <a:t>4 node </a:t>
            </a:r>
            <a:r>
              <a:rPr kumimoji="1" lang="en-US" altLang="ja-JP" sz="1400" dirty="0" err="1"/>
              <a:t>tet</a:t>
            </a:r>
            <a:br>
              <a:rPr kumimoji="1" lang="en-US" altLang="ja-JP" sz="1400" dirty="0"/>
            </a:br>
            <a:r>
              <a:rPr kumimoji="1" lang="en-US" altLang="ja-JP" sz="1400" dirty="0"/>
              <a:t>(T4)</a:t>
            </a:r>
            <a:endParaRPr kumimoji="1" lang="ja-JP" altLang="en-US" sz="14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7718572-3889-D3BE-1427-8F6AC5AA97E4}"/>
              </a:ext>
            </a:extLst>
          </p:cNvPr>
          <p:cNvSpPr txBox="1"/>
          <p:nvPr/>
        </p:nvSpPr>
        <p:spPr>
          <a:xfrm>
            <a:off x="4351196" y="1049854"/>
            <a:ext cx="1079142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/>
              <a:t>10</a:t>
            </a:r>
            <a:r>
              <a:rPr kumimoji="1" lang="en-US" altLang="ja-JP" sz="1400" dirty="0"/>
              <a:t> node </a:t>
            </a:r>
            <a:r>
              <a:rPr kumimoji="1" lang="en-US" altLang="ja-JP" sz="1400" dirty="0" err="1"/>
              <a:t>tet</a:t>
            </a:r>
            <a:br>
              <a:rPr kumimoji="1" lang="en-US" altLang="ja-JP" sz="1400" dirty="0"/>
            </a:br>
            <a:r>
              <a:rPr kumimoji="1" lang="en-US" altLang="ja-JP" sz="1400" dirty="0"/>
              <a:t>(T10)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6433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1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0518B91A-9435-7CD5-B58F-AE989D13D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15" y="623887"/>
            <a:ext cx="4896037" cy="5773737"/>
          </a:xfrm>
        </p:spPr>
        <p:txBody>
          <a:bodyPr/>
          <a:lstStyle/>
          <a:p>
            <a:pPr marL="0" indent="0" algn="ctr">
              <a:buNone/>
            </a:pPr>
            <a:r>
              <a:rPr kumimoji="1" lang="en-US" altLang="ja-JP" u="sng" dirty="0">
                <a:solidFill>
                  <a:srgbClr val="C00000"/>
                </a:solidFill>
              </a:rPr>
              <a:t>Deviatoric stress oscillation</a:t>
            </a:r>
            <a:br>
              <a:rPr kumimoji="1" lang="en-US" altLang="ja-JP" u="sng" dirty="0"/>
            </a:br>
            <a:r>
              <a:rPr kumimoji="1" lang="en-US" altLang="ja-JP" u="sng" dirty="0"/>
              <a:t>is observed in some cases…</a:t>
            </a:r>
            <a:br>
              <a:rPr kumimoji="1" lang="en-US" altLang="ja-JP" u="sng" dirty="0"/>
            </a:br>
            <a:endParaRPr kumimoji="1" lang="en-US" altLang="ja-JP" sz="1000" u="sng" dirty="0"/>
          </a:p>
          <a:p>
            <a:pPr marL="0" indent="0">
              <a:buNone/>
            </a:pPr>
            <a:r>
              <a:rPr lang="en-US" altLang="ja-JP" sz="2000" dirty="0"/>
              <a:t>e.g.) Tension of filler-rubber composite: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ja-JP" sz="2000" dirty="0"/>
              <a:t>A hard iron filler (1/8 sphere)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ja-JP" sz="2000" dirty="0"/>
              <a:t>Poisson’s ratio of rubber (soft) is 0.49.</a:t>
            </a:r>
            <a:endParaRPr kumimoji="1" lang="en-US" altLang="ja-JP" sz="2000" u="sng" dirty="0"/>
          </a:p>
          <a:p>
            <a:pPr marL="0" indent="0">
              <a:buNone/>
            </a:pPr>
            <a:r>
              <a:rPr lang="ja-JP" altLang="en-US" sz="20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/>
              <a:t>Excellent in robustness.</a:t>
            </a:r>
            <a:br>
              <a:rPr lang="en-US" altLang="ja-JP" sz="2000" dirty="0"/>
            </a:br>
            <a:r>
              <a:rPr lang="en-US" altLang="ja-JP" sz="2000" dirty="0"/>
              <a:t>     Up to 200% stretch!!</a:t>
            </a:r>
          </a:p>
          <a:p>
            <a:pPr marL="0" indent="0">
              <a:buNone/>
            </a:pPr>
            <a:r>
              <a:rPr lang="ja-JP" altLang="en-US" sz="20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/>
              <a:t>Excellent in nodal displacement/</a:t>
            </a:r>
            <a:br>
              <a:rPr lang="en-US" altLang="ja-JP" sz="2000" dirty="0"/>
            </a:br>
            <a:r>
              <a:rPr lang="en-US" altLang="ja-JP" sz="2000" dirty="0"/>
              <a:t>     force and pressure accuracy.</a:t>
            </a:r>
          </a:p>
          <a:p>
            <a:pPr marL="0" indent="0">
              <a:buNone/>
            </a:pPr>
            <a:r>
              <a:rPr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✗ </a:t>
            </a:r>
            <a:r>
              <a:rPr lang="en-US" altLang="ja-JP" sz="2000" dirty="0"/>
              <a:t>Poor in deviatoric stress accuracy.</a:t>
            </a:r>
            <a:br>
              <a:rPr lang="en-US" altLang="ja-JP" sz="2000" dirty="0"/>
            </a:br>
            <a:r>
              <a:rPr lang="en-US" altLang="ja-JP" sz="2000" dirty="0"/>
              <a:t> Due to the lack of deviatoric strain smoothing?</a:t>
            </a:r>
            <a:br>
              <a:rPr lang="en-US" altLang="ja-JP" sz="2000" dirty="0"/>
            </a:br>
            <a:endParaRPr lang="en-US" altLang="ja-JP" sz="1000" dirty="0"/>
          </a:p>
          <a:p>
            <a:pPr marL="0" indent="0" algn="ctr">
              <a:buNone/>
            </a:pPr>
            <a:r>
              <a:rPr lang="en-US" altLang="ja-JP" sz="2400" u="sng" dirty="0"/>
              <a:t>Can we resolve this issue</a:t>
            </a:r>
            <a:br>
              <a:rPr lang="en-US" altLang="ja-JP" sz="2400" u="sng" dirty="0"/>
            </a:br>
            <a:r>
              <a:rPr lang="en-US" altLang="ja-JP" sz="2400" u="sng" dirty="0"/>
              <a:t>by using the approach of </a:t>
            </a:r>
            <a:br>
              <a:rPr lang="en-US" altLang="ja-JP" sz="2400" u="sng" dirty="0"/>
            </a:br>
            <a:r>
              <a:rPr lang="en-US" altLang="ja-JP" sz="2400" u="sng" dirty="0">
                <a:solidFill>
                  <a:srgbClr val="FF0000"/>
                </a:solidFill>
              </a:rPr>
              <a:t>Strain Smoothed Element (SSE),</a:t>
            </a:r>
            <a:br>
              <a:rPr lang="en-US" altLang="ja-JP" sz="2400" u="sng" dirty="0">
                <a:solidFill>
                  <a:srgbClr val="FF0000"/>
                </a:solidFill>
              </a:rPr>
            </a:br>
            <a:r>
              <a:rPr lang="en-US" altLang="ja-JP" sz="2400" u="sng" dirty="0"/>
              <a:t>which adopts multi-smoothing?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50891C21-11F6-8DC4-0831-A29147E0D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Issue in SelectiveCS-FEM-T10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6050EA-94F0-13F0-B55C-7DF1F320A7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7" name="m">
            <a:hlinkClick r:id="" action="ppaction://media"/>
            <a:extLst>
              <a:ext uri="{FF2B5EF4-FFF2-40B4-BE49-F238E27FC236}">
                <a16:creationId xmlns:a16="http://schemas.microsoft.com/office/drawing/2014/main" id="{BA6E1CFA-9F3E-1F4B-F7DC-B8D495E182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44927"/>
          <a:stretch>
            <a:fillRect/>
          </a:stretch>
        </p:blipFill>
        <p:spPr>
          <a:xfrm>
            <a:off x="5093948" y="579439"/>
            <a:ext cx="3654516" cy="581818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9E3C370-5631-AE4C-0F9D-A38312595ED2}"/>
              </a:ext>
            </a:extLst>
          </p:cNvPr>
          <p:cNvSpPr txBox="1"/>
          <p:nvPr/>
        </p:nvSpPr>
        <p:spPr>
          <a:xfrm>
            <a:off x="4618497" y="5570656"/>
            <a:ext cx="950901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/>
              <a:t>SSE is</a:t>
            </a:r>
            <a:br>
              <a:rPr kumimoji="1" lang="en-US" altLang="ja-JP" sz="1400" dirty="0"/>
            </a:br>
            <a:r>
              <a:rPr kumimoji="1" lang="en-US" altLang="ja-JP" sz="1400" dirty="0"/>
              <a:t>explained</a:t>
            </a:r>
            <a:br>
              <a:rPr kumimoji="1" lang="en-US" altLang="ja-JP" sz="1400" dirty="0"/>
            </a:br>
            <a:r>
              <a:rPr kumimoji="1" lang="en-US" altLang="ja-JP" sz="1400" dirty="0"/>
              <a:t>later.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74370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LMS_API_VERSION" val="SCORM 1.2"/>
  <p:tag name="ISPRING_ULTRA_SCORM_COURCE_TITLE" val="srij_seminar2021.s-fem"/>
  <p:tag name="ISPRING_ULTRA_SCORM_COURSE_ID" val="3F38C8C8-9BE9-4FF2-99FD-35F8FCC6C998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&lt;{A673FCB7-976C-4B3E-91BB-80E00AB4F6CF}&quot;,&quot;D:\\share\\ACHIEVEMENT\\conference\\2021\\srij-seminar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QUIZZES" val="0"/>
  <p:tag name="ISPRING_SCORM_PASSING_SCORE" val="1.000000"/>
  <p:tag name="ISPRING_PRESENTATION_TITLE" val="srij_seminar2021.s-fem"/>
  <p:tag name="ISPRING_FIRST_PUBLISH" val="1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89842</TotalTime>
  <Words>1720</Words>
  <Application>Microsoft Office PowerPoint</Application>
  <PresentationFormat>画面に合わせる (4:3)</PresentationFormat>
  <Paragraphs>245</Paragraphs>
  <Slides>29</Slides>
  <Notes>8</Notes>
  <HiddenSlides>0</HiddenSlides>
  <MMClips>14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38" baseType="lpstr">
      <vt:lpstr>ＭＳ Ｐゴシック</vt:lpstr>
      <vt:lpstr>ＭＳ Ｐゴシック</vt:lpstr>
      <vt:lpstr>メイリオ</vt:lpstr>
      <vt:lpstr>Arial</vt:lpstr>
      <vt:lpstr>Calibri</vt:lpstr>
      <vt:lpstr>Cambria Math</vt:lpstr>
      <vt:lpstr>Comic Sans MS</vt:lpstr>
      <vt:lpstr>Wingdings</vt:lpstr>
      <vt:lpstr>デザインの設定</vt:lpstr>
      <vt:lpstr>A large deformation tetrahedral smoothed finite element formulation for nearly incompressible solids based on the strain smoothed element (SSE)  technique</vt:lpstr>
      <vt:lpstr>What is S-FEM?</vt:lpstr>
      <vt:lpstr>What are the major benefits of S-FEM?</vt:lpstr>
      <vt:lpstr>How popular is S-FEM?</vt:lpstr>
      <vt:lpstr>Applications of S-FEM in Our Lab</vt:lpstr>
      <vt:lpstr>Motivation</vt:lpstr>
      <vt:lpstr>Issues in Conventional FE (ABAQUS）</vt:lpstr>
      <vt:lpstr>Our Approach using S-FEM</vt:lpstr>
      <vt:lpstr>Issue in SelectiveCS-FEM-T10</vt:lpstr>
      <vt:lpstr>Objective</vt:lpstr>
      <vt:lpstr>Method</vt:lpstr>
      <vt:lpstr>Brief of ES-FEM-T3</vt:lpstr>
      <vt:lpstr>Brief of SSE-T3</vt:lpstr>
      <vt:lpstr>Performance of SSE-T3</vt:lpstr>
      <vt:lpstr>Brief of SelectiveCS-FEM-T10 (Old)</vt:lpstr>
      <vt:lpstr>Brief of SelectiveCSSE-T10 (New)</vt:lpstr>
      <vt:lpstr>Brief of SelectiveCSSE-T10 in 3D</vt:lpstr>
      <vt:lpstr>Results</vt:lpstr>
      <vt:lpstr>      Tension of Filler-Rubber Composite</vt:lpstr>
      <vt:lpstr>      Tension of Filler-Rubber Composite</vt:lpstr>
      <vt:lpstr>      Tension of Filler-Rubber Composite</vt:lpstr>
      <vt:lpstr>      Tension of Filler-Rubber Composite</vt:lpstr>
      <vt:lpstr>      Tension of Filler-Rubber Composite</vt:lpstr>
      <vt:lpstr>      Tension of Filler-Rubber Composite</vt:lpstr>
      <vt:lpstr>      Tension of Filler-Rubber Composite</vt:lpstr>
      <vt:lpstr>Summary</vt:lpstr>
      <vt:lpstr>Summary</vt:lpstr>
      <vt:lpstr>Appendix</vt:lpstr>
      <vt:lpstr>      Tension of Filler-Rubber Composite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srij_seminar2021.s-fem</dc:title>
  <dc:creator>Yuki ONISHI</dc:creator>
  <cp:lastModifiedBy>lab</cp:lastModifiedBy>
  <cp:revision>3438</cp:revision>
  <cp:lastPrinted>2012-03-06T10:21:50Z</cp:lastPrinted>
  <dcterms:created xsi:type="dcterms:W3CDTF">2007-11-22T18:02:40Z</dcterms:created>
  <dcterms:modified xsi:type="dcterms:W3CDTF">2022-07-27T01:15:11Z</dcterms:modified>
</cp:coreProperties>
</file>