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912" r:id="rId2"/>
    <p:sldId id="257" r:id="rId3"/>
    <p:sldId id="541" r:id="rId4"/>
    <p:sldId id="297" r:id="rId5"/>
    <p:sldId id="905" r:id="rId6"/>
    <p:sldId id="457" r:id="rId7"/>
    <p:sldId id="381" r:id="rId8"/>
    <p:sldId id="321" r:id="rId9"/>
    <p:sldId id="973" r:id="rId10"/>
    <p:sldId id="874" r:id="rId11"/>
    <p:sldId id="967" r:id="rId12"/>
    <p:sldId id="966" r:id="rId13"/>
    <p:sldId id="871" r:id="rId14"/>
    <p:sldId id="964" r:id="rId15"/>
    <p:sldId id="968" r:id="rId16"/>
    <p:sldId id="970" r:id="rId17"/>
    <p:sldId id="971" r:id="rId18"/>
    <p:sldId id="272" r:id="rId19"/>
    <p:sldId id="364" r:id="rId20"/>
    <p:sldId id="400" r:id="rId21"/>
    <p:sldId id="451" r:id="rId22"/>
    <p:sldId id="427" r:id="rId23"/>
    <p:sldId id="456" r:id="rId24"/>
    <p:sldId id="878" r:id="rId25"/>
    <p:sldId id="957" r:id="rId26"/>
    <p:sldId id="962" r:id="rId27"/>
    <p:sldId id="963" r:id="rId28"/>
    <p:sldId id="429" r:id="rId29"/>
    <p:sldId id="881" r:id="rId30"/>
    <p:sldId id="442" r:id="rId31"/>
    <p:sldId id="960" r:id="rId32"/>
    <p:sldId id="961" r:id="rId33"/>
    <p:sldId id="430" r:id="rId34"/>
    <p:sldId id="416" r:id="rId35"/>
    <p:sldId id="872" r:id="rId36"/>
    <p:sldId id="281" r:id="rId37"/>
    <p:sldId id="965" r:id="rId38"/>
    <p:sldId id="972" r:id="rId39"/>
    <p:sldId id="882" r:id="rId40"/>
    <p:sldId id="883" r:id="rId41"/>
  </p:sldIdLst>
  <p:sldSz cx="12192000" cy="6858000"/>
  <p:notesSz cx="9971088" cy="6823075"/>
  <p:embeddedFontLs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Consolas" panose="020B0609020204030204" pitchFamily="49" charset="0"/>
      <p:regular r:id="rId53"/>
      <p:bold r:id="rId54"/>
      <p:italic r:id="rId55"/>
      <p:boldItalic r:id="rId56"/>
    </p:embeddedFont>
    <p:embeddedFont>
      <p:font typeface="ＭＳ Ｐゴシック" panose="020B0600070205080204" pitchFamily="50" charset="-128"/>
      <p:regular r:id="rId57"/>
    </p:embeddedFont>
    <p:embeddedFont>
      <p:font typeface="ＭＳ Ｐゴシック" panose="020B0600070205080204" pitchFamily="50" charset="-128"/>
      <p:regular r:id="rId57"/>
    </p:embeddedFont>
    <p:embeddedFont>
      <p:font typeface="メイリオ" panose="020B0604030504040204" pitchFamily="50" charset="-128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ECEEF"/>
    <a:srgbClr val="FF00FF"/>
    <a:srgbClr val="008000"/>
    <a:srgbClr val="4DFFC4"/>
    <a:srgbClr val="E89049"/>
    <a:srgbClr val="66A9B1"/>
    <a:srgbClr val="FF9900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7" autoAdjust="0"/>
    <p:restoredTop sz="88242" autoAdjust="0"/>
  </p:normalViewPr>
  <p:slideViewPr>
    <p:cSldViewPr>
      <p:cViewPr varScale="1">
        <p:scale>
          <a:sx n="88" d="100"/>
          <a:sy n="88" d="100"/>
        </p:scale>
        <p:origin x="28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2023/8/8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2023/8/8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826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763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3875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3544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573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233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6369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24000" y="950913"/>
            <a:ext cx="7621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2189051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8777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2845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9519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435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9303" indent="-28819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5277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1388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74990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36099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97208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58317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19426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3943EAC-8C5C-413B-98BC-248E92F001A1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3563" y="442913"/>
            <a:ext cx="6021387" cy="33877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358" y="4022114"/>
            <a:ext cx="6561811" cy="5581382"/>
          </a:xfrm>
          <a:noFill/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4064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97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09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0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740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35" y="1268760"/>
            <a:ext cx="12001333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8"/>
            <a:ext cx="12192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30245" y="6659529"/>
              <a:ext cx="682880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ICCM2023</a:t>
              </a:r>
              <a:endParaRPr kumimoji="0" lang="en-GB" altLang="ja-JP" sz="1400" b="0" kern="1200" baseline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9BD9F8-3FF8-169A-4100-5A3C1C66A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329817" y="6442078"/>
            <a:ext cx="1840238" cy="396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818AE9-33DB-A2BE-07EA-6CA8A611D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10114241" y="6429815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0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0.png"/><Relationship Id="rId4" Type="http://schemas.openxmlformats.org/officeDocument/2006/relationships/image" Target="../media/image6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10" Type="http://schemas.openxmlformats.org/officeDocument/2006/relationships/image" Target="../media/image17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8760"/>
            <a:ext cx="12192000" cy="2340259"/>
          </a:xfrm>
        </p:spPr>
        <p:txBody>
          <a:bodyPr/>
          <a:lstStyle/>
          <a:p>
            <a:r>
              <a:rPr lang="en-US" altLang="ja-JP" sz="2800" dirty="0"/>
              <a:t>Application of </a:t>
            </a:r>
            <a:r>
              <a:rPr lang="en-US" altLang="ja-JP" sz="2800" dirty="0">
                <a:solidFill>
                  <a:srgbClr val="FF0000"/>
                </a:solidFill>
              </a:rPr>
              <a:t>Edge-based </a:t>
            </a:r>
            <a:r>
              <a:rPr lang="en-US" altLang="ja-JP" sz="2800" dirty="0"/>
              <a:t>Smoothed Finite Element Method </a:t>
            </a:r>
            <a:br>
              <a:rPr lang="en-US" altLang="ja-JP" sz="2800" dirty="0"/>
            </a:br>
            <a:r>
              <a:rPr lang="en-US" altLang="ja-JP" sz="2800" dirty="0"/>
              <a:t>to </a:t>
            </a:r>
            <a:r>
              <a:rPr lang="en-US" altLang="ja-JP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Electrodeposition</a:t>
            </a:r>
            <a:r>
              <a:rPr lang="en-US" altLang="ja-JP" sz="2800" dirty="0"/>
              <a:t> Simulation </a:t>
            </a:r>
            <a:br>
              <a:rPr lang="en-US" altLang="ja-JP" sz="2800" dirty="0"/>
            </a:br>
            <a:r>
              <a:rPr lang="en-US" altLang="ja-JP" sz="2800" dirty="0"/>
              <a:t>aiming for </a:t>
            </a:r>
            <a:r>
              <a:rPr lang="en-US" altLang="ja-JP" sz="2800" dirty="0">
                <a:solidFill>
                  <a:srgbClr val="FF00FF"/>
                </a:solidFill>
              </a:rPr>
              <a:t>Super-linear</a:t>
            </a:r>
            <a:r>
              <a:rPr lang="en-US" altLang="ja-JP" sz="2800" dirty="0"/>
              <a:t> Mesh Convergence </a:t>
            </a:r>
            <a:br>
              <a:rPr lang="en-US" altLang="ja-JP" sz="2800" dirty="0"/>
            </a:br>
            <a:r>
              <a:rPr lang="en-US" altLang="ja-JP" sz="2800" dirty="0"/>
              <a:t>in Film Thickness Accuracy</a:t>
            </a:r>
            <a:endParaRPr kumimoji="1" lang="ja-JP" altLang="en-US" sz="28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(Tokyo Institute of Technology)</a:t>
            </a:r>
            <a:endParaRPr lang="ja-JP" altLang="en-US" dirty="0">
              <a:latin typeface="+mn-lt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did we choose ES-FEM-T4?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68333-6A41-4D8A-BB34-753D1E52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1: It is impossible to make good HEX meshes for carbodies.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An ED simulation requires a mesh for the complex spaces around the carbody.</a:t>
            </a:r>
          </a:p>
          <a:p>
            <a:pPr eaLnBrk="1" hangingPunct="1"/>
            <a:r>
              <a:rPr kumimoji="1" lang="en-US" altLang="ja-JP" sz="2400" dirty="0"/>
              <a:t>The </a:t>
            </a:r>
            <a:r>
              <a:rPr lang="en-US" altLang="ja-JP" sz="2400" dirty="0"/>
              <a:t>Cartesian </a:t>
            </a:r>
            <a:r>
              <a:rPr kumimoji="1" lang="en-US" altLang="ja-JP" sz="2400" dirty="0"/>
              <a:t>meshing generates unnecessarily fine meshes on curved surfaces.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角丸四角形 71">
            <a:extLst>
              <a:ext uri="{FF2B5EF4-FFF2-40B4-BE49-F238E27FC236}">
                <a16:creationId xmlns:a16="http://schemas.microsoft.com/office/drawing/2014/main" id="{B6900C32-92AB-05E4-4E57-7A2E7949E5A1}"/>
              </a:ext>
            </a:extLst>
          </p:cNvPr>
          <p:cNvSpPr/>
          <p:nvPr/>
        </p:nvSpPr>
        <p:spPr>
          <a:xfrm>
            <a:off x="2112002" y="5625244"/>
            <a:ext cx="7956884" cy="531150"/>
          </a:xfrm>
          <a:prstGeom prst="roundRect">
            <a:avLst>
              <a:gd name="adj" fmla="val 2921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 meshes are preferable in ED simulation.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AEEA31D-1331-6B86-8CBC-6BDB3A92A4DE}"/>
              </a:ext>
            </a:extLst>
          </p:cNvPr>
          <p:cNvGrpSpPr>
            <a:grpSpLocks noChangeAspect="1"/>
          </p:cNvGrpSpPr>
          <p:nvPr/>
        </p:nvGrpSpPr>
        <p:grpSpPr>
          <a:xfrm>
            <a:off x="6204012" y="1454966"/>
            <a:ext cx="5256584" cy="3198169"/>
            <a:chOff x="8544272" y="1648875"/>
            <a:chExt cx="4707886" cy="275223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3AFFD12-F3C3-3ED0-AF10-E285CDE7E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22"/>
            <a:stretch/>
          </p:blipFill>
          <p:spPr>
            <a:xfrm>
              <a:off x="8544272" y="2882146"/>
              <a:ext cx="2477190" cy="151896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CDBF5EE-4831-978B-2CAB-DDE8366A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9697" y="1648876"/>
              <a:ext cx="2212461" cy="222550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62647A-31FF-78D3-F73D-EA0A856F4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389" y="3389916"/>
              <a:ext cx="252028" cy="28915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C99B5110-03FA-1A7B-C8F6-8149BA5D6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82063" y="1648875"/>
              <a:ext cx="1439399" cy="17417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91C7F2A7-4299-CD60-0F99-946D81A74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82063" y="3679072"/>
              <a:ext cx="1439399" cy="1953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E7F92C08-221D-4213-B983-B4A2B873B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8" y="1158958"/>
            <a:ext cx="6156895" cy="3494178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0B9AC53-82B0-4DE8-8581-187EB056F094}"/>
              </a:ext>
            </a:extLst>
          </p:cNvPr>
          <p:cNvSpPr/>
          <p:nvPr/>
        </p:nvSpPr>
        <p:spPr>
          <a:xfrm>
            <a:off x="0" y="1057832"/>
            <a:ext cx="353173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b="1" dirty="0"/>
              <a:t>Sliced view of a carbody mesh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ECA00D9-971E-8AD7-4A78-C136BD780F47}"/>
              </a:ext>
            </a:extLst>
          </p:cNvPr>
          <p:cNvSpPr/>
          <p:nvPr/>
        </p:nvSpPr>
        <p:spPr>
          <a:xfrm>
            <a:off x="6088439" y="1057832"/>
            <a:ext cx="331796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b="1" dirty="0"/>
              <a:t>A </a:t>
            </a:r>
            <a:r>
              <a:rPr lang="en-US" altLang="ja-JP" b="1" dirty="0" err="1"/>
              <a:t>CutCell</a:t>
            </a:r>
            <a:r>
              <a:rPr lang="en-US" altLang="ja-JP" b="1" dirty="0"/>
              <a:t> mesh of a carbody</a:t>
            </a:r>
          </a:p>
        </p:txBody>
      </p:sp>
    </p:spTree>
    <p:extLst>
      <p:ext uri="{BB962C8B-B14F-4D97-AF65-F5344CB8AC3E}">
        <p14:creationId xmlns:p14="http://schemas.microsoft.com/office/powerpoint/2010/main" val="141204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D884EB0-F3CB-E17E-5CEF-AF5E9DC72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2: There are many small holes on the carbody plates.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sz="2400" dirty="0"/>
              <a:t>ED </a:t>
            </a:r>
            <a:r>
              <a:rPr lang="en-US" altLang="ja-JP" sz="2400" dirty="0"/>
              <a:t>simulations need 3D meshes around </a:t>
            </a:r>
            <a:r>
              <a:rPr lang="en-US" altLang="ja-JP" sz="2400" b="1" dirty="0"/>
              <a:t>many ED holes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The 10-node TET meshing for the standard 2</a:t>
            </a:r>
            <a:r>
              <a:rPr lang="en-US" altLang="ja-JP" sz="2400" baseline="30000" dirty="0"/>
              <a:t>nd</a:t>
            </a:r>
            <a:r>
              <a:rPr lang="en-US" altLang="ja-JP" sz="2400" dirty="0"/>
              <a:t> –order TET elements </a:t>
            </a:r>
            <a:br>
              <a:rPr lang="en-US" altLang="ja-JP" sz="2400" dirty="0"/>
            </a:br>
            <a:r>
              <a:rPr lang="en-US" altLang="ja-JP" sz="2400" dirty="0"/>
              <a:t>leads to a massive increase in nodes and DOF around ED holes.</a:t>
            </a:r>
            <a:br>
              <a:rPr lang="en-US" altLang="ja-JP" sz="2400" dirty="0"/>
            </a:br>
            <a:endParaRPr lang="en-US" altLang="ja-JP" sz="3200" dirty="0"/>
          </a:p>
          <a:p>
            <a:pPr marL="0" indent="0" algn="ctr">
              <a:buNone/>
            </a:pPr>
            <a:r>
              <a:rPr kumimoji="1" lang="en-US" altLang="ja-JP" dirty="0"/>
              <a:t>ES-FEM-T4 would be the best choice.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940C5BA-6EC3-DEEE-9EFF-4AC6AA62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did we choose ES-FEM-T4?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834286-4E8F-1F38-C430-2D1D80870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6C5E60-0F7B-ADED-4347-9002ACF1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8" y="1196751"/>
            <a:ext cx="3832361" cy="28742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213C38-5B7B-65D4-1C9D-4C13B92CB7B0}"/>
              </a:ext>
            </a:extLst>
          </p:cNvPr>
          <p:cNvSpPr txBox="1"/>
          <p:nvPr/>
        </p:nvSpPr>
        <p:spPr>
          <a:xfrm rot="20992963">
            <a:off x="1137404" y="1646018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15C86F-C6D1-26D1-6C56-EEBAD78174FE}"/>
              </a:ext>
            </a:extLst>
          </p:cNvPr>
          <p:cNvSpPr/>
          <p:nvPr/>
        </p:nvSpPr>
        <p:spPr>
          <a:xfrm>
            <a:off x="5088208" y="119707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Carbody</a:t>
            </a:r>
          </a:p>
          <a:p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3EFB3598-8F86-9951-DFCB-93FD95B53895}"/>
              </a:ext>
            </a:extLst>
          </p:cNvPr>
          <p:cNvSpPr/>
          <p:nvPr/>
        </p:nvSpPr>
        <p:spPr>
          <a:xfrm>
            <a:off x="5889656" y="197409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B49DBA-790D-D7FF-74F3-E140C22F1128}"/>
              </a:ext>
            </a:extLst>
          </p:cNvPr>
          <p:cNvSpPr txBox="1"/>
          <p:nvPr/>
        </p:nvSpPr>
        <p:spPr>
          <a:xfrm>
            <a:off x="6109407" y="2461040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lang="ja-JP" altLang="en-US" sz="2200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6C2A2C8-B9A9-CE8F-A766-FC04101BC388}"/>
              </a:ext>
            </a:extLst>
          </p:cNvPr>
          <p:cNvGrpSpPr/>
          <p:nvPr/>
        </p:nvGrpSpPr>
        <p:grpSpPr>
          <a:xfrm>
            <a:off x="5569087" y="1656583"/>
            <a:ext cx="1918242" cy="1931014"/>
            <a:chOff x="1446670" y="2755115"/>
            <a:chExt cx="1918242" cy="1931014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5D5641C-448A-7CE2-5516-4F0F600A4A0B}"/>
                </a:ext>
              </a:extLst>
            </p:cNvPr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AAEAF566-0334-1DD3-825D-B01E534C2201}"/>
                </a:ext>
              </a:extLst>
            </p:cNvPr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F97BC04C-6476-EF63-5E14-3F20F7E6C877}"/>
                </a:ext>
              </a:extLst>
            </p:cNvPr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77AD067E-805D-BDC3-B019-A0DB34C6F564}"/>
                </a:ext>
              </a:extLst>
            </p:cNvPr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34">
              <a:extLst>
                <a:ext uri="{FF2B5EF4-FFF2-40B4-BE49-F238E27FC236}">
                  <a16:creationId xmlns:a16="http://schemas.microsoft.com/office/drawing/2014/main" id="{0F7ADD29-1EA0-6905-CD7F-22BC14ADCD0A}"/>
                </a:ext>
              </a:extLst>
            </p:cNvPr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4">
              <a:extLst>
                <a:ext uri="{FF2B5EF4-FFF2-40B4-BE49-F238E27FC236}">
                  <a16:creationId xmlns:a16="http://schemas.microsoft.com/office/drawing/2014/main" id="{63A74CF9-E971-B2FB-DE36-8BF00E3EEAE4}"/>
                </a:ext>
              </a:extLst>
            </p:cNvPr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4">
              <a:extLst>
                <a:ext uri="{FF2B5EF4-FFF2-40B4-BE49-F238E27FC236}">
                  <a16:creationId xmlns:a16="http://schemas.microsoft.com/office/drawing/2014/main" id="{1885C571-F7B5-F8F7-C349-F7C0D6199B49}"/>
                </a:ext>
              </a:extLst>
            </p:cNvPr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4">
              <a:extLst>
                <a:ext uri="{FF2B5EF4-FFF2-40B4-BE49-F238E27FC236}">
                  <a16:creationId xmlns:a16="http://schemas.microsoft.com/office/drawing/2014/main" id="{BC1E9225-A531-0E32-91A5-2341DF3F61AB}"/>
                </a:ext>
              </a:extLst>
            </p:cNvPr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4">
              <a:extLst>
                <a:ext uri="{FF2B5EF4-FFF2-40B4-BE49-F238E27FC236}">
                  <a16:creationId xmlns:a16="http://schemas.microsoft.com/office/drawing/2014/main" id="{5ACA2F3F-2D0E-7CE0-18A2-B28F517DF256}"/>
                </a:ext>
              </a:extLst>
            </p:cNvPr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150DC0D1-F20F-C71C-D719-8EC26FDB0E50}"/>
                </a:ext>
              </a:extLst>
            </p:cNvPr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4">
              <a:extLst>
                <a:ext uri="{FF2B5EF4-FFF2-40B4-BE49-F238E27FC236}">
                  <a16:creationId xmlns:a16="http://schemas.microsoft.com/office/drawing/2014/main" id="{A15E10E2-E0FE-49A3-3FA4-76963AC3A1D8}"/>
                </a:ext>
              </a:extLst>
            </p:cNvPr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4">
              <a:extLst>
                <a:ext uri="{FF2B5EF4-FFF2-40B4-BE49-F238E27FC236}">
                  <a16:creationId xmlns:a16="http://schemas.microsoft.com/office/drawing/2014/main" id="{24C092F9-B365-752F-24BE-32FC1D3A19EB}"/>
                </a:ext>
              </a:extLst>
            </p:cNvPr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743C0F62-DDFA-B389-5D08-2AFA0B521421}"/>
                </a:ext>
              </a:extLst>
            </p:cNvPr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53B2E8FF-4962-F0E8-1632-DAC2268B0852}"/>
                </a:ext>
              </a:extLst>
            </p:cNvPr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D400432D-9DF2-2E0D-51E5-47BF3710C552}"/>
                </a:ext>
              </a:extLst>
            </p:cNvPr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4ABD55A3-331C-F3C2-6153-895638A2CB46}"/>
                </a:ext>
              </a:extLst>
            </p:cNvPr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D271819E-7511-FC65-4E84-B7B4284374A7}"/>
                </a:ext>
              </a:extLst>
            </p:cNvPr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6DA8A01D-D65F-7C60-109D-E7E2777D253A}"/>
                </a:ext>
              </a:extLst>
            </p:cNvPr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円/楕円 34">
              <a:extLst>
                <a:ext uri="{FF2B5EF4-FFF2-40B4-BE49-F238E27FC236}">
                  <a16:creationId xmlns:a16="http://schemas.microsoft.com/office/drawing/2014/main" id="{5B51EBD9-1883-AB27-F69B-A8DB4BF98DF4}"/>
                </a:ext>
              </a:extLst>
            </p:cNvPr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B7D0E934-4D68-2176-538A-A1B5817DFE53}"/>
                </a:ext>
              </a:extLst>
            </p:cNvPr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BB68C0B3-FB91-0B22-12B1-563A99844A39}"/>
                </a:ext>
              </a:extLst>
            </p:cNvPr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円/楕円 34">
              <a:extLst>
                <a:ext uri="{FF2B5EF4-FFF2-40B4-BE49-F238E27FC236}">
                  <a16:creationId xmlns:a16="http://schemas.microsoft.com/office/drawing/2014/main" id="{FEE060CF-0FFF-C881-CB6D-C1ADE3ABCFE3}"/>
                </a:ext>
              </a:extLst>
            </p:cNvPr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BFFFE824-06C4-495D-29A1-CBFF4D45037C}"/>
                </a:ext>
              </a:extLst>
            </p:cNvPr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152F7022-F521-4BA3-0678-78E68A02743A}"/>
                </a:ext>
              </a:extLst>
            </p:cNvPr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円/楕円 34">
              <a:extLst>
                <a:ext uri="{FF2B5EF4-FFF2-40B4-BE49-F238E27FC236}">
                  <a16:creationId xmlns:a16="http://schemas.microsoft.com/office/drawing/2014/main" id="{E3B6E729-24C6-9DAB-8C9B-FC8427F2672D}"/>
                </a:ext>
              </a:extLst>
            </p:cNvPr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2B7BBA21-8E8D-5167-73DC-9EC9FDA373E1}"/>
                </a:ext>
              </a:extLst>
            </p:cNvPr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765F506D-5781-AC57-EA73-D77F3F26B113}"/>
                </a:ext>
              </a:extLst>
            </p:cNvPr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34">
              <a:extLst>
                <a:ext uri="{FF2B5EF4-FFF2-40B4-BE49-F238E27FC236}">
                  <a16:creationId xmlns:a16="http://schemas.microsoft.com/office/drawing/2014/main" id="{BE958204-35FC-A2E9-3CCD-7A4E203ED4D8}"/>
                </a:ext>
              </a:extLst>
            </p:cNvPr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386AF9A4-0567-CA20-E493-4C5E092810AC}"/>
                </a:ext>
              </a:extLst>
            </p:cNvPr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C43AC6F0-7809-0913-CC4A-04DA441A6210}"/>
                </a:ext>
              </a:extLst>
            </p:cNvPr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円/楕円 34">
              <a:extLst>
                <a:ext uri="{FF2B5EF4-FFF2-40B4-BE49-F238E27FC236}">
                  <a16:creationId xmlns:a16="http://schemas.microsoft.com/office/drawing/2014/main" id="{E208394A-6853-BA67-85F7-009236EAD20B}"/>
                </a:ext>
              </a:extLst>
            </p:cNvPr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470DC371-8758-34A3-4343-38782EFA0213}"/>
                </a:ext>
              </a:extLst>
            </p:cNvPr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816DC1C-5417-55E9-6FA0-652612DB8F6D}"/>
                </a:ext>
              </a:extLst>
            </p:cNvPr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/楕円 34">
              <a:extLst>
                <a:ext uri="{FF2B5EF4-FFF2-40B4-BE49-F238E27FC236}">
                  <a16:creationId xmlns:a16="http://schemas.microsoft.com/office/drawing/2014/main" id="{24EF583E-5FFF-8AF9-A7BB-E42759FEA438}"/>
                </a:ext>
              </a:extLst>
            </p:cNvPr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1CAE21E9-8414-2149-896C-DA1B8A2525F4}"/>
                </a:ext>
              </a:extLst>
            </p:cNvPr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D174142B-06D7-2DBD-FD52-00809191713B}"/>
                </a:ext>
              </a:extLst>
            </p:cNvPr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円/楕円 34">
              <a:extLst>
                <a:ext uri="{FF2B5EF4-FFF2-40B4-BE49-F238E27FC236}">
                  <a16:creationId xmlns:a16="http://schemas.microsoft.com/office/drawing/2014/main" id="{2908BFD0-4998-EB10-16F9-F22903C6B876}"/>
                </a:ext>
              </a:extLst>
            </p:cNvPr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1E9A2F61-CD21-4EE2-C85D-6DF61182858B}"/>
                </a:ext>
              </a:extLst>
            </p:cNvPr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8FD759E-75C9-512B-4EA2-520B484C1605}"/>
                </a:ext>
              </a:extLst>
            </p:cNvPr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円/楕円 34">
              <a:extLst>
                <a:ext uri="{FF2B5EF4-FFF2-40B4-BE49-F238E27FC236}">
                  <a16:creationId xmlns:a16="http://schemas.microsoft.com/office/drawing/2014/main" id="{E6107F99-7686-E58F-730B-70B18A6BBD8F}"/>
                </a:ext>
              </a:extLst>
            </p:cNvPr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1DD4B8A8-4201-E7BB-5C6D-77625B453DD0}"/>
              </a:ext>
            </a:extLst>
          </p:cNvPr>
          <p:cNvSpPr/>
          <p:nvPr/>
        </p:nvSpPr>
        <p:spPr>
          <a:xfrm>
            <a:off x="8256240" y="119675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Carbody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EF3BA8DF-8219-C862-5047-57B834AD4836}"/>
              </a:ext>
            </a:extLst>
          </p:cNvPr>
          <p:cNvSpPr/>
          <p:nvPr/>
        </p:nvSpPr>
        <p:spPr>
          <a:xfrm>
            <a:off x="9059015" y="197377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5679A0E9-0BBA-3EEC-673D-2306BF6E9A42}"/>
              </a:ext>
            </a:extLst>
          </p:cNvPr>
          <p:cNvGrpSpPr/>
          <p:nvPr/>
        </p:nvGrpSpPr>
        <p:grpSpPr>
          <a:xfrm>
            <a:off x="8733281" y="1661260"/>
            <a:ext cx="1918242" cy="1931014"/>
            <a:chOff x="5767150" y="2755115"/>
            <a:chExt cx="1918242" cy="1931014"/>
          </a:xfrm>
        </p:grpSpPr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CCEBCB45-BDF0-E633-5DC6-D447619E4197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0FE6295F-CBB5-B706-C8DF-0553346A9C16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195DDC93-F2DF-7352-984F-F86A0D6562BF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993D804D-D810-9FB1-97AD-FDDB86F7BAD3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円/楕円 34">
              <a:extLst>
                <a:ext uri="{FF2B5EF4-FFF2-40B4-BE49-F238E27FC236}">
                  <a16:creationId xmlns:a16="http://schemas.microsoft.com/office/drawing/2014/main" id="{A479F645-B742-E5FF-05A3-34873263650A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34">
              <a:extLst>
                <a:ext uri="{FF2B5EF4-FFF2-40B4-BE49-F238E27FC236}">
                  <a16:creationId xmlns:a16="http://schemas.microsoft.com/office/drawing/2014/main" id="{D04A8C36-85EC-48A2-A2B7-776B69E3A0B2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円/楕円 34">
              <a:extLst>
                <a:ext uri="{FF2B5EF4-FFF2-40B4-BE49-F238E27FC236}">
                  <a16:creationId xmlns:a16="http://schemas.microsoft.com/office/drawing/2014/main" id="{E50D32D3-6EAA-BDE8-D063-49F5D9CE0FF4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円/楕円 34">
              <a:extLst>
                <a:ext uri="{FF2B5EF4-FFF2-40B4-BE49-F238E27FC236}">
                  <a16:creationId xmlns:a16="http://schemas.microsoft.com/office/drawing/2014/main" id="{F76F4546-3886-F177-C2E2-1F862D15895F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円/楕円 34">
              <a:extLst>
                <a:ext uri="{FF2B5EF4-FFF2-40B4-BE49-F238E27FC236}">
                  <a16:creationId xmlns:a16="http://schemas.microsoft.com/office/drawing/2014/main" id="{8901AB45-11FF-485B-A563-EC4BFE458AE2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34">
              <a:extLst>
                <a:ext uri="{FF2B5EF4-FFF2-40B4-BE49-F238E27FC236}">
                  <a16:creationId xmlns:a16="http://schemas.microsoft.com/office/drawing/2014/main" id="{6FC79E9A-DAFB-3266-B5AD-5D1148892417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34">
              <a:extLst>
                <a:ext uri="{FF2B5EF4-FFF2-40B4-BE49-F238E27FC236}">
                  <a16:creationId xmlns:a16="http://schemas.microsoft.com/office/drawing/2014/main" id="{181096F4-AF8A-2674-6C1D-9A5909050DEF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34">
              <a:extLst>
                <a:ext uri="{FF2B5EF4-FFF2-40B4-BE49-F238E27FC236}">
                  <a16:creationId xmlns:a16="http://schemas.microsoft.com/office/drawing/2014/main" id="{74438E3C-8878-2B5D-213C-A0ACA294DB1A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A72541B-4B0E-59EC-4044-4CDC4844E9C8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BF9489C7-95CF-6630-32D8-D7AB1261FD6B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AC879CF2-0DAF-6AE9-69EC-43385FC3367C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021329A6-8961-2DA4-FBBE-66DC8A4AE642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FECE6EE4-20A3-2D20-D936-5BA9EA85A0FE}"/>
                </a:ext>
              </a:extLst>
            </p:cNvPr>
            <p:cNvCxnSpPr/>
            <p:nvPr/>
          </p:nvCxnSpPr>
          <p:spPr>
            <a:xfrm rot="3600000" flipH="1">
              <a:off x="597961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33E0FF48-31A2-BBD9-86BE-1D3E45586E67}"/>
                </a:ext>
              </a:extLst>
            </p:cNvPr>
            <p:cNvCxnSpPr/>
            <p:nvPr/>
          </p:nvCxnSpPr>
          <p:spPr>
            <a:xfrm rot="7200000" flipH="1">
              <a:off x="587857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円/楕円 34">
              <a:extLst>
                <a:ext uri="{FF2B5EF4-FFF2-40B4-BE49-F238E27FC236}">
                  <a16:creationId xmlns:a16="http://schemas.microsoft.com/office/drawing/2014/main" id="{D2818142-337B-4C92-592C-62F5ED4503F8}"/>
                </a:ext>
              </a:extLst>
            </p:cNvPr>
            <p:cNvSpPr/>
            <p:nvPr/>
          </p:nvSpPr>
          <p:spPr>
            <a:xfrm rot="18900000">
              <a:off x="576715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897E8978-854D-F987-DDB8-EC05DC7EFE05}"/>
                </a:ext>
              </a:extLst>
            </p:cNvPr>
            <p:cNvCxnSpPr/>
            <p:nvPr/>
          </p:nvCxnSpPr>
          <p:spPr>
            <a:xfrm rot="6300000" flipH="1">
              <a:off x="647276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AADB33E4-0418-D077-C61F-E630434ACA0C}"/>
                </a:ext>
              </a:extLst>
            </p:cNvPr>
            <p:cNvCxnSpPr/>
            <p:nvPr/>
          </p:nvCxnSpPr>
          <p:spPr>
            <a:xfrm rot="9900000" flipH="1">
              <a:off x="623403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円/楕円 34">
              <a:extLst>
                <a:ext uri="{FF2B5EF4-FFF2-40B4-BE49-F238E27FC236}">
                  <a16:creationId xmlns:a16="http://schemas.microsoft.com/office/drawing/2014/main" id="{D012212C-94C4-2F8B-B06A-16013CE5B25D}"/>
                </a:ext>
              </a:extLst>
            </p:cNvPr>
            <p:cNvSpPr/>
            <p:nvPr/>
          </p:nvSpPr>
          <p:spPr>
            <a:xfrm>
              <a:off x="629924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7363D7DE-5E5C-88C5-C47E-2C600E7C561E}"/>
                </a:ext>
              </a:extLst>
            </p:cNvPr>
            <p:cNvCxnSpPr/>
            <p:nvPr/>
          </p:nvCxnSpPr>
          <p:spPr>
            <a:xfrm rot="18000000">
              <a:off x="732794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567004BE-B0FD-7B34-14DA-778A34E11AE2}"/>
                </a:ext>
              </a:extLst>
            </p:cNvPr>
            <p:cNvCxnSpPr/>
            <p:nvPr/>
          </p:nvCxnSpPr>
          <p:spPr>
            <a:xfrm rot="14400000">
              <a:off x="742898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円/楕円 34">
              <a:extLst>
                <a:ext uri="{FF2B5EF4-FFF2-40B4-BE49-F238E27FC236}">
                  <a16:creationId xmlns:a16="http://schemas.microsoft.com/office/drawing/2014/main" id="{448C9FE0-7B01-59A9-09DC-8AFC1CFD58F6}"/>
                </a:ext>
              </a:extLst>
            </p:cNvPr>
            <p:cNvSpPr/>
            <p:nvPr/>
          </p:nvSpPr>
          <p:spPr>
            <a:xfrm rot="2700000" flipH="1">
              <a:off x="758318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91DEA498-40B2-0ABA-4F69-316952C82705}"/>
                </a:ext>
              </a:extLst>
            </p:cNvPr>
            <p:cNvCxnSpPr/>
            <p:nvPr/>
          </p:nvCxnSpPr>
          <p:spPr>
            <a:xfrm rot="18000000" flipH="1" flipV="1">
              <a:off x="598425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986B4A48-FE9E-6CE3-622D-31065F911F92}"/>
                </a:ext>
              </a:extLst>
            </p:cNvPr>
            <p:cNvCxnSpPr/>
            <p:nvPr/>
          </p:nvCxnSpPr>
          <p:spPr>
            <a:xfrm rot="14400000" flipH="1" flipV="1">
              <a:off x="588321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円/楕円 34">
              <a:extLst>
                <a:ext uri="{FF2B5EF4-FFF2-40B4-BE49-F238E27FC236}">
                  <a16:creationId xmlns:a16="http://schemas.microsoft.com/office/drawing/2014/main" id="{20C2156C-DF18-21FF-AD87-14495CD705A5}"/>
                </a:ext>
              </a:extLst>
            </p:cNvPr>
            <p:cNvSpPr/>
            <p:nvPr/>
          </p:nvSpPr>
          <p:spPr>
            <a:xfrm rot="2700000" flipV="1">
              <a:off x="577179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8B140F94-DB76-B23D-97E5-3FEBF93747A4}"/>
                </a:ext>
              </a:extLst>
            </p:cNvPr>
            <p:cNvCxnSpPr/>
            <p:nvPr/>
          </p:nvCxnSpPr>
          <p:spPr>
            <a:xfrm rot="15300000">
              <a:off x="684821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FBC27F0B-EA08-4B9D-6EEF-F37FD13D5844}"/>
                </a:ext>
              </a:extLst>
            </p:cNvPr>
            <p:cNvCxnSpPr/>
            <p:nvPr/>
          </p:nvCxnSpPr>
          <p:spPr>
            <a:xfrm rot="11700000">
              <a:off x="708695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円/楕円 34">
              <a:extLst>
                <a:ext uri="{FF2B5EF4-FFF2-40B4-BE49-F238E27FC236}">
                  <a16:creationId xmlns:a16="http://schemas.microsoft.com/office/drawing/2014/main" id="{CC80198D-1575-AC83-C867-2802C80ACDDA}"/>
                </a:ext>
              </a:extLst>
            </p:cNvPr>
            <p:cNvSpPr/>
            <p:nvPr/>
          </p:nvSpPr>
          <p:spPr>
            <a:xfrm flipH="1">
              <a:off x="706450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B55649A6-A221-BE13-7E59-40EC40BCFA45}"/>
                </a:ext>
              </a:extLst>
            </p:cNvPr>
            <p:cNvCxnSpPr/>
            <p:nvPr/>
          </p:nvCxnSpPr>
          <p:spPr>
            <a:xfrm rot="3600000" flipV="1">
              <a:off x="732794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ADE2199D-071A-FF9F-452E-597295180DD8}"/>
                </a:ext>
              </a:extLst>
            </p:cNvPr>
            <p:cNvCxnSpPr/>
            <p:nvPr/>
          </p:nvCxnSpPr>
          <p:spPr>
            <a:xfrm rot="7200000" flipV="1">
              <a:off x="742898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円/楕円 34">
              <a:extLst>
                <a:ext uri="{FF2B5EF4-FFF2-40B4-BE49-F238E27FC236}">
                  <a16:creationId xmlns:a16="http://schemas.microsoft.com/office/drawing/2014/main" id="{ACC3E3B5-EB89-4ED1-1D03-623DFC3DF2C9}"/>
                </a:ext>
              </a:extLst>
            </p:cNvPr>
            <p:cNvSpPr/>
            <p:nvPr/>
          </p:nvSpPr>
          <p:spPr>
            <a:xfrm rot="18900000" flipH="1" flipV="1">
              <a:off x="758318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3A1F39D6-807B-2104-B778-45239BE25C9B}"/>
                </a:ext>
              </a:extLst>
            </p:cNvPr>
            <p:cNvCxnSpPr/>
            <p:nvPr/>
          </p:nvCxnSpPr>
          <p:spPr>
            <a:xfrm rot="15300000" flipH="1" flipV="1">
              <a:off x="647276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BA519A7A-C9FD-4CA7-A346-9BE9F03A6A1E}"/>
                </a:ext>
              </a:extLst>
            </p:cNvPr>
            <p:cNvCxnSpPr/>
            <p:nvPr/>
          </p:nvCxnSpPr>
          <p:spPr>
            <a:xfrm rot="11700000" flipH="1" flipV="1">
              <a:off x="623403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円/楕円 34">
              <a:extLst>
                <a:ext uri="{FF2B5EF4-FFF2-40B4-BE49-F238E27FC236}">
                  <a16:creationId xmlns:a16="http://schemas.microsoft.com/office/drawing/2014/main" id="{DEB6BD6C-1BA2-8B36-810D-292F605604EB}"/>
                </a:ext>
              </a:extLst>
            </p:cNvPr>
            <p:cNvSpPr/>
            <p:nvPr/>
          </p:nvSpPr>
          <p:spPr>
            <a:xfrm flipV="1">
              <a:off x="629924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544BE5E7-BC9C-8879-5D17-90B916A101A1}"/>
                </a:ext>
              </a:extLst>
            </p:cNvPr>
            <p:cNvCxnSpPr/>
            <p:nvPr/>
          </p:nvCxnSpPr>
          <p:spPr>
            <a:xfrm rot="6300000" flipV="1">
              <a:off x="684821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C28110EC-4E52-52CF-F463-649A56A2B657}"/>
                </a:ext>
              </a:extLst>
            </p:cNvPr>
            <p:cNvCxnSpPr/>
            <p:nvPr/>
          </p:nvCxnSpPr>
          <p:spPr>
            <a:xfrm rot="9900000" flipV="1">
              <a:off x="708695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円/楕円 34">
              <a:extLst>
                <a:ext uri="{FF2B5EF4-FFF2-40B4-BE49-F238E27FC236}">
                  <a16:creationId xmlns:a16="http://schemas.microsoft.com/office/drawing/2014/main" id="{78ED350A-3E1A-EE60-F0B7-5D09399CC132}"/>
                </a:ext>
              </a:extLst>
            </p:cNvPr>
            <p:cNvSpPr/>
            <p:nvPr/>
          </p:nvSpPr>
          <p:spPr>
            <a:xfrm flipH="1" flipV="1">
              <a:off x="706450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34">
              <a:extLst>
                <a:ext uri="{FF2B5EF4-FFF2-40B4-BE49-F238E27FC236}">
                  <a16:creationId xmlns:a16="http://schemas.microsoft.com/office/drawing/2014/main" id="{0C423E6A-9BE3-F9E2-17DF-583FAE4CF40F}"/>
                </a:ext>
              </a:extLst>
            </p:cNvPr>
            <p:cNvSpPr/>
            <p:nvPr/>
          </p:nvSpPr>
          <p:spPr>
            <a:xfrm rot="1320000">
              <a:off x="6902944" y="313104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34">
              <a:extLst>
                <a:ext uri="{FF2B5EF4-FFF2-40B4-BE49-F238E27FC236}">
                  <a16:creationId xmlns:a16="http://schemas.microsoft.com/office/drawing/2014/main" id="{C4940874-715C-48A5-230A-50D878CF7A04}"/>
                </a:ext>
              </a:extLst>
            </p:cNvPr>
            <p:cNvSpPr/>
            <p:nvPr/>
          </p:nvSpPr>
          <p:spPr>
            <a:xfrm rot="1320000">
              <a:off x="6459719" y="421116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34">
              <a:extLst>
                <a:ext uri="{FF2B5EF4-FFF2-40B4-BE49-F238E27FC236}">
                  <a16:creationId xmlns:a16="http://schemas.microsoft.com/office/drawing/2014/main" id="{78A8506E-1DDD-C57C-E3E3-8C28C2FEA184}"/>
                </a:ext>
              </a:extLst>
            </p:cNvPr>
            <p:cNvSpPr/>
            <p:nvPr/>
          </p:nvSpPr>
          <p:spPr>
            <a:xfrm rot="17520000">
              <a:off x="6146642" y="344411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34">
              <a:extLst>
                <a:ext uri="{FF2B5EF4-FFF2-40B4-BE49-F238E27FC236}">
                  <a16:creationId xmlns:a16="http://schemas.microsoft.com/office/drawing/2014/main" id="{8E38CA8A-2B69-56A4-90DA-3F30F30E3862}"/>
                </a:ext>
              </a:extLst>
            </p:cNvPr>
            <p:cNvSpPr/>
            <p:nvPr/>
          </p:nvSpPr>
          <p:spPr>
            <a:xfrm rot="17520000">
              <a:off x="7216021" y="388734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34">
              <a:extLst>
                <a:ext uri="{FF2B5EF4-FFF2-40B4-BE49-F238E27FC236}">
                  <a16:creationId xmlns:a16="http://schemas.microsoft.com/office/drawing/2014/main" id="{16DAE25F-42DF-35C9-CA6C-27DC8E97CEC8}"/>
                </a:ext>
              </a:extLst>
            </p:cNvPr>
            <p:cNvSpPr/>
            <p:nvPr/>
          </p:nvSpPr>
          <p:spPr>
            <a:xfrm rot="20220000">
              <a:off x="6460207" y="313056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34">
              <a:extLst>
                <a:ext uri="{FF2B5EF4-FFF2-40B4-BE49-F238E27FC236}">
                  <a16:creationId xmlns:a16="http://schemas.microsoft.com/office/drawing/2014/main" id="{6D4077F1-B695-3602-FA66-276D90EE85AB}"/>
                </a:ext>
              </a:extLst>
            </p:cNvPr>
            <p:cNvSpPr/>
            <p:nvPr/>
          </p:nvSpPr>
          <p:spPr>
            <a:xfrm rot="20220000">
              <a:off x="6902456" y="42106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34">
              <a:extLst>
                <a:ext uri="{FF2B5EF4-FFF2-40B4-BE49-F238E27FC236}">
                  <a16:creationId xmlns:a16="http://schemas.microsoft.com/office/drawing/2014/main" id="{AE53E680-0652-6804-F2C4-01F76D2BA2A4}"/>
                </a:ext>
              </a:extLst>
            </p:cNvPr>
            <p:cNvSpPr/>
            <p:nvPr/>
          </p:nvSpPr>
          <p:spPr>
            <a:xfrm rot="4020000" flipH="1">
              <a:off x="7216499" y="344460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34">
              <a:extLst>
                <a:ext uri="{FF2B5EF4-FFF2-40B4-BE49-F238E27FC236}">
                  <a16:creationId xmlns:a16="http://schemas.microsoft.com/office/drawing/2014/main" id="{5C4CF6A7-9B45-D97C-7A6B-FF7127C7EBE1}"/>
                </a:ext>
              </a:extLst>
            </p:cNvPr>
            <p:cNvSpPr/>
            <p:nvPr/>
          </p:nvSpPr>
          <p:spPr>
            <a:xfrm rot="4020000" flipH="1">
              <a:off x="6146164" y="3886855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34">
              <a:extLst>
                <a:ext uri="{FF2B5EF4-FFF2-40B4-BE49-F238E27FC236}">
                  <a16:creationId xmlns:a16="http://schemas.microsoft.com/office/drawing/2014/main" id="{03392895-9FBA-D659-BD09-B2CB1156F2CD}"/>
                </a:ext>
              </a:extLst>
            </p:cNvPr>
            <p:cNvSpPr/>
            <p:nvPr/>
          </p:nvSpPr>
          <p:spPr>
            <a:xfrm>
              <a:off x="625541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34">
              <a:extLst>
                <a:ext uri="{FF2B5EF4-FFF2-40B4-BE49-F238E27FC236}">
                  <a16:creationId xmlns:a16="http://schemas.microsoft.com/office/drawing/2014/main" id="{D855D261-E242-3974-B357-D346FBF0FBF9}"/>
                </a:ext>
              </a:extLst>
            </p:cNvPr>
            <p:cNvSpPr/>
            <p:nvPr/>
          </p:nvSpPr>
          <p:spPr>
            <a:xfrm>
              <a:off x="710966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34">
              <a:extLst>
                <a:ext uri="{FF2B5EF4-FFF2-40B4-BE49-F238E27FC236}">
                  <a16:creationId xmlns:a16="http://schemas.microsoft.com/office/drawing/2014/main" id="{9D21507D-B172-FFD4-0DEE-04E50456C0FB}"/>
                </a:ext>
              </a:extLst>
            </p:cNvPr>
            <p:cNvSpPr/>
            <p:nvPr/>
          </p:nvSpPr>
          <p:spPr>
            <a:xfrm>
              <a:off x="625541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34">
              <a:extLst>
                <a:ext uri="{FF2B5EF4-FFF2-40B4-BE49-F238E27FC236}">
                  <a16:creationId xmlns:a16="http://schemas.microsoft.com/office/drawing/2014/main" id="{687C7738-06BF-1E1E-B1F7-29F94EEF2599}"/>
                </a:ext>
              </a:extLst>
            </p:cNvPr>
            <p:cNvSpPr/>
            <p:nvPr/>
          </p:nvSpPr>
          <p:spPr>
            <a:xfrm>
              <a:off x="710966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34">
              <a:extLst>
                <a:ext uri="{FF2B5EF4-FFF2-40B4-BE49-F238E27FC236}">
                  <a16:creationId xmlns:a16="http://schemas.microsoft.com/office/drawing/2014/main" id="{594C04BF-8B93-191C-C743-BC812FECF8E8}"/>
                </a:ext>
              </a:extLst>
            </p:cNvPr>
            <p:cNvSpPr/>
            <p:nvPr/>
          </p:nvSpPr>
          <p:spPr>
            <a:xfrm>
              <a:off x="6488267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34">
              <a:extLst>
                <a:ext uri="{FF2B5EF4-FFF2-40B4-BE49-F238E27FC236}">
                  <a16:creationId xmlns:a16="http://schemas.microsoft.com/office/drawing/2014/main" id="{95704A3E-A0C4-23CE-18A0-0D69ED721338}"/>
                </a:ext>
              </a:extLst>
            </p:cNvPr>
            <p:cNvSpPr/>
            <p:nvPr/>
          </p:nvSpPr>
          <p:spPr>
            <a:xfrm>
              <a:off x="6869256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34">
              <a:extLst>
                <a:ext uri="{FF2B5EF4-FFF2-40B4-BE49-F238E27FC236}">
                  <a16:creationId xmlns:a16="http://schemas.microsoft.com/office/drawing/2014/main" id="{AAD6FE6A-899A-4749-9B59-2AAA109D97C1}"/>
                </a:ext>
              </a:extLst>
            </p:cNvPr>
            <p:cNvSpPr/>
            <p:nvPr/>
          </p:nvSpPr>
          <p:spPr>
            <a:xfrm>
              <a:off x="6488267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34">
              <a:extLst>
                <a:ext uri="{FF2B5EF4-FFF2-40B4-BE49-F238E27FC236}">
                  <a16:creationId xmlns:a16="http://schemas.microsoft.com/office/drawing/2014/main" id="{A6925B17-50C8-CB47-25C6-1A3A1B63196F}"/>
                </a:ext>
              </a:extLst>
            </p:cNvPr>
            <p:cNvSpPr/>
            <p:nvPr/>
          </p:nvSpPr>
          <p:spPr>
            <a:xfrm>
              <a:off x="6869256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34">
              <a:extLst>
                <a:ext uri="{FF2B5EF4-FFF2-40B4-BE49-F238E27FC236}">
                  <a16:creationId xmlns:a16="http://schemas.microsoft.com/office/drawing/2014/main" id="{DCE4AEB9-FA95-18AB-C093-922C84D6ED51}"/>
                </a:ext>
              </a:extLst>
            </p:cNvPr>
            <p:cNvSpPr/>
            <p:nvPr/>
          </p:nvSpPr>
          <p:spPr>
            <a:xfrm>
              <a:off x="598831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34">
              <a:extLst>
                <a:ext uri="{FF2B5EF4-FFF2-40B4-BE49-F238E27FC236}">
                  <a16:creationId xmlns:a16="http://schemas.microsoft.com/office/drawing/2014/main" id="{9FF31378-4821-D032-214D-B130B4901437}"/>
                </a:ext>
              </a:extLst>
            </p:cNvPr>
            <p:cNvSpPr/>
            <p:nvPr/>
          </p:nvSpPr>
          <p:spPr>
            <a:xfrm>
              <a:off x="5988319" y="40879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34">
              <a:extLst>
                <a:ext uri="{FF2B5EF4-FFF2-40B4-BE49-F238E27FC236}">
                  <a16:creationId xmlns:a16="http://schemas.microsoft.com/office/drawing/2014/main" id="{4E0C23ED-51DC-653F-BABF-96E3EF6ED995}"/>
                </a:ext>
              </a:extLst>
            </p:cNvPr>
            <p:cNvSpPr/>
            <p:nvPr/>
          </p:nvSpPr>
          <p:spPr>
            <a:xfrm>
              <a:off x="5911125" y="349071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34">
              <a:extLst>
                <a:ext uri="{FF2B5EF4-FFF2-40B4-BE49-F238E27FC236}">
                  <a16:creationId xmlns:a16="http://schemas.microsoft.com/office/drawing/2014/main" id="{3DCF453B-26F3-12BE-315C-F001A9421212}"/>
                </a:ext>
              </a:extLst>
            </p:cNvPr>
            <p:cNvSpPr/>
            <p:nvPr/>
          </p:nvSpPr>
          <p:spPr>
            <a:xfrm>
              <a:off x="5911125" y="383925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円/楕円 34">
              <a:extLst>
                <a:ext uri="{FF2B5EF4-FFF2-40B4-BE49-F238E27FC236}">
                  <a16:creationId xmlns:a16="http://schemas.microsoft.com/office/drawing/2014/main" id="{2CD54327-CC16-D840-A878-2A56574F6D5B}"/>
                </a:ext>
              </a:extLst>
            </p:cNvPr>
            <p:cNvSpPr/>
            <p:nvPr/>
          </p:nvSpPr>
          <p:spPr>
            <a:xfrm>
              <a:off x="7447881" y="34864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円/楕円 34">
              <a:extLst>
                <a:ext uri="{FF2B5EF4-FFF2-40B4-BE49-F238E27FC236}">
                  <a16:creationId xmlns:a16="http://schemas.microsoft.com/office/drawing/2014/main" id="{3B54AB5E-13D5-C3A7-83B3-D23133539DE2}"/>
                </a:ext>
              </a:extLst>
            </p:cNvPr>
            <p:cNvSpPr/>
            <p:nvPr/>
          </p:nvSpPr>
          <p:spPr>
            <a:xfrm>
              <a:off x="7447881" y="383500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円/楕円 34">
              <a:extLst>
                <a:ext uri="{FF2B5EF4-FFF2-40B4-BE49-F238E27FC236}">
                  <a16:creationId xmlns:a16="http://schemas.microsoft.com/office/drawing/2014/main" id="{547D10EB-33C9-AB19-E712-336D15488F1E}"/>
                </a:ext>
              </a:extLst>
            </p:cNvPr>
            <p:cNvSpPr/>
            <p:nvPr/>
          </p:nvSpPr>
          <p:spPr>
            <a:xfrm>
              <a:off x="735185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円/楕円 34">
              <a:extLst>
                <a:ext uri="{FF2B5EF4-FFF2-40B4-BE49-F238E27FC236}">
                  <a16:creationId xmlns:a16="http://schemas.microsoft.com/office/drawing/2014/main" id="{25B6A0F9-85F2-09E0-5811-9D074A77CEF5}"/>
                </a:ext>
              </a:extLst>
            </p:cNvPr>
            <p:cNvSpPr/>
            <p:nvPr/>
          </p:nvSpPr>
          <p:spPr>
            <a:xfrm>
              <a:off x="7353806" y="407829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BB3B0BD4-0264-C9C3-9AF2-25B972B23BE6}"/>
              </a:ext>
            </a:extLst>
          </p:cNvPr>
          <p:cNvSpPr txBox="1"/>
          <p:nvPr/>
        </p:nvSpPr>
        <p:spPr>
          <a:xfrm>
            <a:off x="9287312" y="2462694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lang="ja-JP" altLang="en-US" sz="2200" dirty="0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7EE9CB3-D421-1F14-F107-B7073E0D847D}"/>
              </a:ext>
            </a:extLst>
          </p:cNvPr>
          <p:cNvSpPr txBox="1"/>
          <p:nvPr/>
        </p:nvSpPr>
        <p:spPr>
          <a:xfrm>
            <a:off x="5790471" y="3610274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T4 mesh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06B9D8ED-1068-4109-FE21-2D9037B7E6CE}"/>
              </a:ext>
            </a:extLst>
          </p:cNvPr>
          <p:cNvSpPr txBox="1"/>
          <p:nvPr/>
        </p:nvSpPr>
        <p:spPr>
          <a:xfrm>
            <a:off x="8927514" y="3609358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T10 mesh</a:t>
            </a:r>
            <a:endParaRPr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165" name="角丸四角形 71">
            <a:extLst>
              <a:ext uri="{FF2B5EF4-FFF2-40B4-BE49-F238E27FC236}">
                <a16:creationId xmlns:a16="http://schemas.microsoft.com/office/drawing/2014/main" id="{C6CB1C13-1430-1D91-11B3-06804AE006C9}"/>
              </a:ext>
            </a:extLst>
          </p:cNvPr>
          <p:cNvSpPr/>
          <p:nvPr/>
        </p:nvSpPr>
        <p:spPr>
          <a:xfrm>
            <a:off x="2112002" y="5382126"/>
            <a:ext cx="7956884" cy="531150"/>
          </a:xfrm>
          <a:prstGeom prst="roundRect">
            <a:avLst>
              <a:gd name="adj" fmla="val 2921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4-node TET (T4) meshing is preferable.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EAA9EA3-785A-E440-7180-52262B82E1FC}"/>
              </a:ext>
            </a:extLst>
          </p:cNvPr>
          <p:cNvSpPr/>
          <p:nvPr/>
        </p:nvSpPr>
        <p:spPr>
          <a:xfrm>
            <a:off x="2781307" y="5967282"/>
            <a:ext cx="493935" cy="376339"/>
          </a:xfrm>
          <a:prstGeom prst="rightArrow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AD58D4-14EF-0A58-BC1B-14A1169CF78D}"/>
              </a:ext>
            </a:extLst>
          </p:cNvPr>
          <p:cNvSpPr txBox="1"/>
          <p:nvPr/>
        </p:nvSpPr>
        <p:spPr>
          <a:xfrm>
            <a:off x="2072298" y="3591286"/>
            <a:ext cx="226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+mn-lt"/>
              </a:rPr>
              <a:t>https://plaza.rakuten.co.jp/</a:t>
            </a:r>
            <a:br>
              <a:rPr lang="en-US" altLang="ja-JP" sz="1400" dirty="0">
                <a:solidFill>
                  <a:schemeClr val="bg1"/>
                </a:solidFill>
                <a:latin typeface="+mn-lt"/>
              </a:rPr>
            </a:br>
            <a:r>
              <a:rPr lang="ja-JP" altLang="en-US" sz="1400" dirty="0">
                <a:solidFill>
                  <a:schemeClr val="bg1"/>
                </a:solidFill>
                <a:latin typeface="+mn-lt"/>
              </a:rPr>
              <a:t>heroc/diary/201212210000/</a:t>
            </a:r>
          </a:p>
        </p:txBody>
      </p:sp>
    </p:spTree>
    <p:extLst>
      <p:ext uri="{BB962C8B-B14F-4D97-AF65-F5344CB8AC3E}">
        <p14:creationId xmlns:p14="http://schemas.microsoft.com/office/powerpoint/2010/main" val="287010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6E93B39-76FC-3B05-FB90-C5E1C66A3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Implementation of</a:t>
            </a:r>
            <a:br>
              <a:rPr lang="en-US" altLang="ja-JP" dirty="0"/>
            </a:br>
            <a:r>
              <a:rPr lang="en-US" altLang="ja-JP" dirty="0"/>
              <a:t>Parallelized ES-FEM-T4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B08B94-0EEC-677A-27EB-3604BDFF9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544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Formulation of ES-FEM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(T3) elements in 2D for simplicity.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each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 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current density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 and nodal internal current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br>
                  <a:rPr lang="en-US" altLang="ja-JP" sz="2400" dirty="0"/>
                </a:br>
                <a:r>
                  <a:rPr lang="en-US" altLang="ja-JP" sz="2400" dirty="0"/>
                  <a:t>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</a:t>
                </a:r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0718" y="4047151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edge center</a:t>
            </a:r>
            <a:endParaRPr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4774472" y="3450147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007768" y="3054970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5531769" y="3240026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5531769" y="3240026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4361410" y="3255044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5041966" y="3679565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444993" y="3240914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479802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479802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881160"/>
                <a:ext cx="347890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881160"/>
                <a:ext cx="3478901" cy="536172"/>
              </a:xfrm>
              <a:prstGeom prst="rect">
                <a:avLst/>
              </a:prstGeom>
              <a:blipFill>
                <a:blip r:embed="rId8"/>
                <a:stretch>
                  <a:fillRect r="-1751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5B98D0-723A-4DED-B821-F62D4B7D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ES-FEM-T4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Advantages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>
                    <a:solidFill>
                      <a:srgbClr val="FF0000"/>
                    </a:solidFill>
                  </a:rPr>
                  <a:t>Super-linear mesh convergence rate </a:t>
                </a:r>
                <a:r>
                  <a:rPr lang="en-US" altLang="ja-JP" sz="2400" dirty="0"/>
                  <a:t>(as fast as 2</a:t>
                </a:r>
                <a:r>
                  <a:rPr lang="en-US" altLang="ja-JP" sz="2400" baseline="30000" dirty="0"/>
                  <a:t>nd</a:t>
                </a:r>
                <a:r>
                  <a:rPr lang="en-US" altLang="ja-JP" sz="2400" dirty="0"/>
                  <a:t>-order elements).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No increase in DOF (Unknowns are nodal potentials only).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Same input file as FEM-T4.</a:t>
                </a:r>
                <a:endParaRPr kumimoji="1"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Disadvantages</a:t>
                </a: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Longer assembling time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(~x2 of FEM-T4 w/ the same mesh)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/>
                  <a:t>ES-FEM uses edges.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Wider bandwidth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(~x3 of FEM-T4 w/ the same mesh).</a:t>
                </a:r>
                <a:br>
                  <a:rPr lang="en-US" altLang="ja-JP" sz="2400" dirty="0"/>
                </a:br>
                <a:r>
                  <a:rPr lang="en-US" altLang="ja-JP" sz="2000" dirty="0"/>
                  <a:t>In 2D case:</a:t>
                </a: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endParaRPr lang="en-US" altLang="ja-JP" sz="24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No longer an independent T4 element (No good way to implement in standard FE codes).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3" t="-1690" b="-8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EC5F8-4217-4E1B-91E9-A5343979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A4945040-75D4-CFC0-8C3F-4F8EA19EC42A}"/>
              </a:ext>
            </a:extLst>
          </p:cNvPr>
          <p:cNvSpPr/>
          <p:nvPr/>
        </p:nvSpPr>
        <p:spPr>
          <a:xfrm>
            <a:off x="6722042" y="41130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CA709139-B6E5-861A-5305-0C60E71D96F5}"/>
              </a:ext>
            </a:extLst>
          </p:cNvPr>
          <p:cNvSpPr/>
          <p:nvPr/>
        </p:nvSpPr>
        <p:spPr>
          <a:xfrm rot="10800000">
            <a:off x="6974070" y="41130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DFF1C5BF-6610-2850-AD2E-3ACE846591A4}"/>
              </a:ext>
            </a:extLst>
          </p:cNvPr>
          <p:cNvSpPr/>
          <p:nvPr/>
        </p:nvSpPr>
        <p:spPr>
          <a:xfrm>
            <a:off x="7224894" y="4113071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96D1B852-00C4-E51E-C47A-4D30E80DD428}"/>
              </a:ext>
            </a:extLst>
          </p:cNvPr>
          <p:cNvSpPr/>
          <p:nvPr/>
        </p:nvSpPr>
        <p:spPr>
          <a:xfrm rot="10800000">
            <a:off x="7979774" y="41130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二等辺三角形 28">
            <a:extLst>
              <a:ext uri="{FF2B5EF4-FFF2-40B4-BE49-F238E27FC236}">
                <a16:creationId xmlns:a16="http://schemas.microsoft.com/office/drawing/2014/main" id="{8DBB6B93-7D9C-9339-FBEA-9CA4C3E6B08F}"/>
              </a:ext>
            </a:extLst>
          </p:cNvPr>
          <p:cNvSpPr/>
          <p:nvPr/>
        </p:nvSpPr>
        <p:spPr>
          <a:xfrm>
            <a:off x="8230598" y="411307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二等辺三角形 35">
            <a:extLst>
              <a:ext uri="{FF2B5EF4-FFF2-40B4-BE49-F238E27FC236}">
                <a16:creationId xmlns:a16="http://schemas.microsoft.com/office/drawing/2014/main" id="{28B513E8-7E7E-2367-119B-D6C44C9ECA4C}"/>
              </a:ext>
            </a:extLst>
          </p:cNvPr>
          <p:cNvSpPr/>
          <p:nvPr/>
        </p:nvSpPr>
        <p:spPr>
          <a:xfrm>
            <a:off x="6972866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C115207B-F28E-3DE8-9F14-A5A990CB5C7F}"/>
              </a:ext>
            </a:extLst>
          </p:cNvPr>
          <p:cNvSpPr/>
          <p:nvPr/>
        </p:nvSpPr>
        <p:spPr>
          <a:xfrm>
            <a:off x="7475718" y="3681021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4C743D54-44A8-BC3F-053B-97FF04BD6A3A}"/>
              </a:ext>
            </a:extLst>
          </p:cNvPr>
          <p:cNvSpPr/>
          <p:nvPr/>
        </p:nvSpPr>
        <p:spPr>
          <a:xfrm rot="10800000">
            <a:off x="7224894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00D684E8-493E-15CB-74CB-6E2F678D5665}"/>
              </a:ext>
            </a:extLst>
          </p:cNvPr>
          <p:cNvSpPr/>
          <p:nvPr/>
        </p:nvSpPr>
        <p:spPr>
          <a:xfrm rot="10800000">
            <a:off x="7727746" y="368102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15BA191D-B313-F17D-68FD-12B068BB5F52}"/>
              </a:ext>
            </a:extLst>
          </p:cNvPr>
          <p:cNvSpPr/>
          <p:nvPr/>
        </p:nvSpPr>
        <p:spPr>
          <a:xfrm>
            <a:off x="7978570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二等辺三角形 67">
            <a:extLst>
              <a:ext uri="{FF2B5EF4-FFF2-40B4-BE49-F238E27FC236}">
                <a16:creationId xmlns:a16="http://schemas.microsoft.com/office/drawing/2014/main" id="{CAE9DAA1-B10F-CF15-AB26-C40BCA7D8DFE}"/>
              </a:ext>
            </a:extLst>
          </p:cNvPr>
          <p:cNvSpPr/>
          <p:nvPr/>
        </p:nvSpPr>
        <p:spPr>
          <a:xfrm rot="10800000">
            <a:off x="8230598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二等辺三角形 69">
            <a:extLst>
              <a:ext uri="{FF2B5EF4-FFF2-40B4-BE49-F238E27FC236}">
                <a16:creationId xmlns:a16="http://schemas.microsoft.com/office/drawing/2014/main" id="{AB406651-DA9A-5C5F-C655-FBB0A9E8B7C9}"/>
              </a:ext>
            </a:extLst>
          </p:cNvPr>
          <p:cNvSpPr/>
          <p:nvPr/>
        </p:nvSpPr>
        <p:spPr>
          <a:xfrm>
            <a:off x="6720838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二等辺三角形 70">
            <a:extLst>
              <a:ext uri="{FF2B5EF4-FFF2-40B4-BE49-F238E27FC236}">
                <a16:creationId xmlns:a16="http://schemas.microsoft.com/office/drawing/2014/main" id="{5A263FC6-3EC2-AD1D-088C-C87546E288BE}"/>
              </a:ext>
            </a:extLst>
          </p:cNvPr>
          <p:cNvSpPr/>
          <p:nvPr/>
        </p:nvSpPr>
        <p:spPr>
          <a:xfrm rot="10800000">
            <a:off x="6972866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二等辺三角形 71">
            <a:extLst>
              <a:ext uri="{FF2B5EF4-FFF2-40B4-BE49-F238E27FC236}">
                <a16:creationId xmlns:a16="http://schemas.microsoft.com/office/drawing/2014/main" id="{E3D1EA92-5A0D-9C16-03AD-53D885CCBFB5}"/>
              </a:ext>
            </a:extLst>
          </p:cNvPr>
          <p:cNvSpPr/>
          <p:nvPr/>
        </p:nvSpPr>
        <p:spPr>
          <a:xfrm>
            <a:off x="7223690" y="497716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二等辺三角形 72">
            <a:extLst>
              <a:ext uri="{FF2B5EF4-FFF2-40B4-BE49-F238E27FC236}">
                <a16:creationId xmlns:a16="http://schemas.microsoft.com/office/drawing/2014/main" id="{C53B1586-5E90-3D7A-95D5-158666770147}"/>
              </a:ext>
            </a:extLst>
          </p:cNvPr>
          <p:cNvSpPr/>
          <p:nvPr/>
        </p:nvSpPr>
        <p:spPr>
          <a:xfrm rot="10800000">
            <a:off x="7475718" y="497717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二等辺三角形 73">
            <a:extLst>
              <a:ext uri="{FF2B5EF4-FFF2-40B4-BE49-F238E27FC236}">
                <a16:creationId xmlns:a16="http://schemas.microsoft.com/office/drawing/2014/main" id="{DAF63B1E-8FA4-79E0-BAEA-B5C20F2C53E8}"/>
              </a:ext>
            </a:extLst>
          </p:cNvPr>
          <p:cNvSpPr/>
          <p:nvPr/>
        </p:nvSpPr>
        <p:spPr>
          <a:xfrm>
            <a:off x="7726542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二等辺三角形 74">
            <a:extLst>
              <a:ext uri="{FF2B5EF4-FFF2-40B4-BE49-F238E27FC236}">
                <a16:creationId xmlns:a16="http://schemas.microsoft.com/office/drawing/2014/main" id="{1A8ED037-B20E-5D82-FAFF-28154BF7AC15}"/>
              </a:ext>
            </a:extLst>
          </p:cNvPr>
          <p:cNvSpPr/>
          <p:nvPr/>
        </p:nvSpPr>
        <p:spPr>
          <a:xfrm rot="10800000">
            <a:off x="7978570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二等辺三角形 75">
            <a:extLst>
              <a:ext uri="{FF2B5EF4-FFF2-40B4-BE49-F238E27FC236}">
                <a16:creationId xmlns:a16="http://schemas.microsoft.com/office/drawing/2014/main" id="{04FEA74B-4A1E-CB7B-F05E-A5BE28824D7A}"/>
              </a:ext>
            </a:extLst>
          </p:cNvPr>
          <p:cNvSpPr/>
          <p:nvPr/>
        </p:nvSpPr>
        <p:spPr>
          <a:xfrm>
            <a:off x="8229394" y="497716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二等辺三角形 76">
            <a:extLst>
              <a:ext uri="{FF2B5EF4-FFF2-40B4-BE49-F238E27FC236}">
                <a16:creationId xmlns:a16="http://schemas.microsoft.com/office/drawing/2014/main" id="{DEE79577-9B40-AABD-9F3B-01B343784886}"/>
              </a:ext>
            </a:extLst>
          </p:cNvPr>
          <p:cNvSpPr/>
          <p:nvPr/>
        </p:nvSpPr>
        <p:spPr>
          <a:xfrm>
            <a:off x="6971662" y="4545117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二等辺三角形 77">
            <a:extLst>
              <a:ext uri="{FF2B5EF4-FFF2-40B4-BE49-F238E27FC236}">
                <a16:creationId xmlns:a16="http://schemas.microsoft.com/office/drawing/2014/main" id="{7C224019-C8F3-48EF-D004-6431F2BEC7E6}"/>
              </a:ext>
            </a:extLst>
          </p:cNvPr>
          <p:cNvSpPr/>
          <p:nvPr/>
        </p:nvSpPr>
        <p:spPr>
          <a:xfrm>
            <a:off x="7977366" y="4545117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二等辺三角形 78">
            <a:extLst>
              <a:ext uri="{FF2B5EF4-FFF2-40B4-BE49-F238E27FC236}">
                <a16:creationId xmlns:a16="http://schemas.microsoft.com/office/drawing/2014/main" id="{61C73CE8-6C60-D6BE-C2D8-2A86C4C42064}"/>
              </a:ext>
            </a:extLst>
          </p:cNvPr>
          <p:cNvSpPr/>
          <p:nvPr/>
        </p:nvSpPr>
        <p:spPr>
          <a:xfrm rot="10800000">
            <a:off x="8229394" y="454511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93BD4FFB-A031-065A-92D0-4F1120E8AA72}"/>
              </a:ext>
            </a:extLst>
          </p:cNvPr>
          <p:cNvSpPr/>
          <p:nvPr/>
        </p:nvSpPr>
        <p:spPr>
          <a:xfrm>
            <a:off x="3389247" y="41130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二等辺三角形 80">
            <a:extLst>
              <a:ext uri="{FF2B5EF4-FFF2-40B4-BE49-F238E27FC236}">
                <a16:creationId xmlns:a16="http://schemas.microsoft.com/office/drawing/2014/main" id="{76C8F709-4E30-F718-02DA-2CBF389E65BF}"/>
              </a:ext>
            </a:extLst>
          </p:cNvPr>
          <p:cNvSpPr/>
          <p:nvPr/>
        </p:nvSpPr>
        <p:spPr>
          <a:xfrm rot="10800000">
            <a:off x="3641275" y="41130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二等辺三角形 81">
            <a:extLst>
              <a:ext uri="{FF2B5EF4-FFF2-40B4-BE49-F238E27FC236}">
                <a16:creationId xmlns:a16="http://schemas.microsoft.com/office/drawing/2014/main" id="{7498A8FD-7FC8-6775-B46D-E58A5E5629B0}"/>
              </a:ext>
            </a:extLst>
          </p:cNvPr>
          <p:cNvSpPr/>
          <p:nvPr/>
        </p:nvSpPr>
        <p:spPr>
          <a:xfrm>
            <a:off x="3892099" y="4113071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二等辺三角形 82">
            <a:extLst>
              <a:ext uri="{FF2B5EF4-FFF2-40B4-BE49-F238E27FC236}">
                <a16:creationId xmlns:a16="http://schemas.microsoft.com/office/drawing/2014/main" id="{9E242C65-E396-9940-61E7-C15597B5546D}"/>
              </a:ext>
            </a:extLst>
          </p:cNvPr>
          <p:cNvSpPr/>
          <p:nvPr/>
        </p:nvSpPr>
        <p:spPr>
          <a:xfrm rot="10800000">
            <a:off x="4144127" y="4113071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二等辺三角形 83">
            <a:extLst>
              <a:ext uri="{FF2B5EF4-FFF2-40B4-BE49-F238E27FC236}">
                <a16:creationId xmlns:a16="http://schemas.microsoft.com/office/drawing/2014/main" id="{5C22662B-BFA0-309E-8471-4246B206D137}"/>
              </a:ext>
            </a:extLst>
          </p:cNvPr>
          <p:cNvSpPr/>
          <p:nvPr/>
        </p:nvSpPr>
        <p:spPr>
          <a:xfrm>
            <a:off x="4394951" y="41130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二等辺三角形 84">
            <a:extLst>
              <a:ext uri="{FF2B5EF4-FFF2-40B4-BE49-F238E27FC236}">
                <a16:creationId xmlns:a16="http://schemas.microsoft.com/office/drawing/2014/main" id="{126C6293-60DA-8669-FB7E-FCCE190243CA}"/>
              </a:ext>
            </a:extLst>
          </p:cNvPr>
          <p:cNvSpPr/>
          <p:nvPr/>
        </p:nvSpPr>
        <p:spPr>
          <a:xfrm rot="10800000">
            <a:off x="4646979" y="41130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二等辺三角形 95">
            <a:extLst>
              <a:ext uri="{FF2B5EF4-FFF2-40B4-BE49-F238E27FC236}">
                <a16:creationId xmlns:a16="http://schemas.microsoft.com/office/drawing/2014/main" id="{6151CAE6-FC3C-D672-C5FD-5CA5E641A68A}"/>
              </a:ext>
            </a:extLst>
          </p:cNvPr>
          <p:cNvSpPr/>
          <p:nvPr/>
        </p:nvSpPr>
        <p:spPr>
          <a:xfrm>
            <a:off x="4897803" y="411307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二等辺三角形 110">
            <a:extLst>
              <a:ext uri="{FF2B5EF4-FFF2-40B4-BE49-F238E27FC236}">
                <a16:creationId xmlns:a16="http://schemas.microsoft.com/office/drawing/2014/main" id="{4BDD6A3F-FD90-F394-55C0-80CA2FCE77DE}"/>
              </a:ext>
            </a:extLst>
          </p:cNvPr>
          <p:cNvSpPr/>
          <p:nvPr/>
        </p:nvSpPr>
        <p:spPr>
          <a:xfrm>
            <a:off x="3640071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二等辺三角形 113">
            <a:extLst>
              <a:ext uri="{FF2B5EF4-FFF2-40B4-BE49-F238E27FC236}">
                <a16:creationId xmlns:a16="http://schemas.microsoft.com/office/drawing/2014/main" id="{3C45DBC4-2B3B-F647-5F2F-02260F5DB815}"/>
              </a:ext>
            </a:extLst>
          </p:cNvPr>
          <p:cNvSpPr/>
          <p:nvPr/>
        </p:nvSpPr>
        <p:spPr>
          <a:xfrm rot="10800000">
            <a:off x="3892099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二等辺三角形 114">
            <a:extLst>
              <a:ext uri="{FF2B5EF4-FFF2-40B4-BE49-F238E27FC236}">
                <a16:creationId xmlns:a16="http://schemas.microsoft.com/office/drawing/2014/main" id="{7CE6C8F2-5C49-C9BC-0EE0-E02804B028E3}"/>
              </a:ext>
            </a:extLst>
          </p:cNvPr>
          <p:cNvSpPr/>
          <p:nvPr/>
        </p:nvSpPr>
        <p:spPr>
          <a:xfrm>
            <a:off x="4142923" y="368102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二等辺三角形 115">
            <a:extLst>
              <a:ext uri="{FF2B5EF4-FFF2-40B4-BE49-F238E27FC236}">
                <a16:creationId xmlns:a16="http://schemas.microsoft.com/office/drawing/2014/main" id="{BA6A5CAC-0490-28F8-0145-BBA721C168BC}"/>
              </a:ext>
            </a:extLst>
          </p:cNvPr>
          <p:cNvSpPr/>
          <p:nvPr/>
        </p:nvSpPr>
        <p:spPr>
          <a:xfrm rot="10800000">
            <a:off x="4394951" y="368102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二等辺三角形 116">
            <a:extLst>
              <a:ext uri="{FF2B5EF4-FFF2-40B4-BE49-F238E27FC236}">
                <a16:creationId xmlns:a16="http://schemas.microsoft.com/office/drawing/2014/main" id="{8CF4B398-CF3C-670B-D148-79414A9E0491}"/>
              </a:ext>
            </a:extLst>
          </p:cNvPr>
          <p:cNvSpPr/>
          <p:nvPr/>
        </p:nvSpPr>
        <p:spPr>
          <a:xfrm>
            <a:off x="4645775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二等辺三角形 117">
            <a:extLst>
              <a:ext uri="{FF2B5EF4-FFF2-40B4-BE49-F238E27FC236}">
                <a16:creationId xmlns:a16="http://schemas.microsoft.com/office/drawing/2014/main" id="{BA1A8750-F8BF-4CFD-3DB0-42CF609974A2}"/>
              </a:ext>
            </a:extLst>
          </p:cNvPr>
          <p:cNvSpPr/>
          <p:nvPr/>
        </p:nvSpPr>
        <p:spPr>
          <a:xfrm rot="10800000">
            <a:off x="4897803" y="36810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二等辺三角形 118">
            <a:extLst>
              <a:ext uri="{FF2B5EF4-FFF2-40B4-BE49-F238E27FC236}">
                <a16:creationId xmlns:a16="http://schemas.microsoft.com/office/drawing/2014/main" id="{E40E0721-F4D2-DDA3-9C6E-1A5D46685A82}"/>
              </a:ext>
            </a:extLst>
          </p:cNvPr>
          <p:cNvSpPr/>
          <p:nvPr/>
        </p:nvSpPr>
        <p:spPr>
          <a:xfrm rot="10800000">
            <a:off x="6723245" y="3681021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二等辺三角形 119">
            <a:extLst>
              <a:ext uri="{FF2B5EF4-FFF2-40B4-BE49-F238E27FC236}">
                <a16:creationId xmlns:a16="http://schemas.microsoft.com/office/drawing/2014/main" id="{008E6771-9474-302A-68DB-462F944D0458}"/>
              </a:ext>
            </a:extLst>
          </p:cNvPr>
          <p:cNvSpPr/>
          <p:nvPr/>
        </p:nvSpPr>
        <p:spPr>
          <a:xfrm>
            <a:off x="3388043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二等辺三角形 120">
            <a:extLst>
              <a:ext uri="{FF2B5EF4-FFF2-40B4-BE49-F238E27FC236}">
                <a16:creationId xmlns:a16="http://schemas.microsoft.com/office/drawing/2014/main" id="{A56E3319-684D-48BF-AB45-B850A4AC005A}"/>
              </a:ext>
            </a:extLst>
          </p:cNvPr>
          <p:cNvSpPr/>
          <p:nvPr/>
        </p:nvSpPr>
        <p:spPr>
          <a:xfrm rot="10800000">
            <a:off x="3640071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二等辺三角形 121">
            <a:extLst>
              <a:ext uri="{FF2B5EF4-FFF2-40B4-BE49-F238E27FC236}">
                <a16:creationId xmlns:a16="http://schemas.microsoft.com/office/drawing/2014/main" id="{5F46A24E-D986-EE10-0189-D539BDEC7A2A}"/>
              </a:ext>
            </a:extLst>
          </p:cNvPr>
          <p:cNvSpPr/>
          <p:nvPr/>
        </p:nvSpPr>
        <p:spPr>
          <a:xfrm>
            <a:off x="3890895" y="497716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二等辺三角形 122">
            <a:extLst>
              <a:ext uri="{FF2B5EF4-FFF2-40B4-BE49-F238E27FC236}">
                <a16:creationId xmlns:a16="http://schemas.microsoft.com/office/drawing/2014/main" id="{63B90D13-9F85-B7D7-AAC0-370642CDB59D}"/>
              </a:ext>
            </a:extLst>
          </p:cNvPr>
          <p:cNvSpPr/>
          <p:nvPr/>
        </p:nvSpPr>
        <p:spPr>
          <a:xfrm rot="10800000">
            <a:off x="4142923" y="497716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二等辺三角形 123">
            <a:extLst>
              <a:ext uri="{FF2B5EF4-FFF2-40B4-BE49-F238E27FC236}">
                <a16:creationId xmlns:a16="http://schemas.microsoft.com/office/drawing/2014/main" id="{5C87AA95-8CA2-FF08-388A-8A56FF4FF4E0}"/>
              </a:ext>
            </a:extLst>
          </p:cNvPr>
          <p:cNvSpPr/>
          <p:nvPr/>
        </p:nvSpPr>
        <p:spPr>
          <a:xfrm>
            <a:off x="4393747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二等辺三角形 124">
            <a:extLst>
              <a:ext uri="{FF2B5EF4-FFF2-40B4-BE49-F238E27FC236}">
                <a16:creationId xmlns:a16="http://schemas.microsoft.com/office/drawing/2014/main" id="{2AD09B9A-61C2-F13F-02CA-F5F9FBB01447}"/>
              </a:ext>
            </a:extLst>
          </p:cNvPr>
          <p:cNvSpPr/>
          <p:nvPr/>
        </p:nvSpPr>
        <p:spPr>
          <a:xfrm rot="10800000">
            <a:off x="4645775" y="497716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二等辺三角形 125">
            <a:extLst>
              <a:ext uri="{FF2B5EF4-FFF2-40B4-BE49-F238E27FC236}">
                <a16:creationId xmlns:a16="http://schemas.microsoft.com/office/drawing/2014/main" id="{0A1CF077-A797-87E2-3941-C62AF66ED529}"/>
              </a:ext>
            </a:extLst>
          </p:cNvPr>
          <p:cNvSpPr/>
          <p:nvPr/>
        </p:nvSpPr>
        <p:spPr>
          <a:xfrm>
            <a:off x="4896599" y="497716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二等辺三角形 126">
            <a:extLst>
              <a:ext uri="{FF2B5EF4-FFF2-40B4-BE49-F238E27FC236}">
                <a16:creationId xmlns:a16="http://schemas.microsoft.com/office/drawing/2014/main" id="{2971B58D-5CBD-41A8-AE04-BFC45EE04519}"/>
              </a:ext>
            </a:extLst>
          </p:cNvPr>
          <p:cNvSpPr/>
          <p:nvPr/>
        </p:nvSpPr>
        <p:spPr>
          <a:xfrm>
            <a:off x="3638867" y="454511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二等辺三角形 127">
            <a:extLst>
              <a:ext uri="{FF2B5EF4-FFF2-40B4-BE49-F238E27FC236}">
                <a16:creationId xmlns:a16="http://schemas.microsoft.com/office/drawing/2014/main" id="{CACE3FB2-995F-93D2-A5DC-7BCB2DC171D0}"/>
              </a:ext>
            </a:extLst>
          </p:cNvPr>
          <p:cNvSpPr/>
          <p:nvPr/>
        </p:nvSpPr>
        <p:spPr>
          <a:xfrm rot="10800000">
            <a:off x="3890895" y="4545117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二等辺三角形 128">
            <a:extLst>
              <a:ext uri="{FF2B5EF4-FFF2-40B4-BE49-F238E27FC236}">
                <a16:creationId xmlns:a16="http://schemas.microsoft.com/office/drawing/2014/main" id="{17F4A933-1186-066B-AD86-B2CFD0D3CDD5}"/>
              </a:ext>
            </a:extLst>
          </p:cNvPr>
          <p:cNvSpPr/>
          <p:nvPr/>
        </p:nvSpPr>
        <p:spPr>
          <a:xfrm>
            <a:off x="4141719" y="4545118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二等辺三角形 129">
            <a:extLst>
              <a:ext uri="{FF2B5EF4-FFF2-40B4-BE49-F238E27FC236}">
                <a16:creationId xmlns:a16="http://schemas.microsoft.com/office/drawing/2014/main" id="{A282F8D5-18AD-A572-A5AB-198D39ED91F9}"/>
              </a:ext>
            </a:extLst>
          </p:cNvPr>
          <p:cNvSpPr/>
          <p:nvPr/>
        </p:nvSpPr>
        <p:spPr>
          <a:xfrm rot="10800000">
            <a:off x="4393747" y="4545118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二等辺三角形 130">
            <a:extLst>
              <a:ext uri="{FF2B5EF4-FFF2-40B4-BE49-F238E27FC236}">
                <a16:creationId xmlns:a16="http://schemas.microsoft.com/office/drawing/2014/main" id="{CE917783-D02E-93F7-E29E-1C3044DB8E67}"/>
              </a:ext>
            </a:extLst>
          </p:cNvPr>
          <p:cNvSpPr/>
          <p:nvPr/>
        </p:nvSpPr>
        <p:spPr>
          <a:xfrm>
            <a:off x="4644571" y="454511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二等辺三角形 131">
            <a:extLst>
              <a:ext uri="{FF2B5EF4-FFF2-40B4-BE49-F238E27FC236}">
                <a16:creationId xmlns:a16="http://schemas.microsoft.com/office/drawing/2014/main" id="{A2F2141B-0975-4BE5-631E-B1EDCE14AA77}"/>
              </a:ext>
            </a:extLst>
          </p:cNvPr>
          <p:cNvSpPr/>
          <p:nvPr/>
        </p:nvSpPr>
        <p:spPr>
          <a:xfrm rot="10800000">
            <a:off x="4896599" y="4545117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二等辺三角形 132">
            <a:extLst>
              <a:ext uri="{FF2B5EF4-FFF2-40B4-BE49-F238E27FC236}">
                <a16:creationId xmlns:a16="http://schemas.microsoft.com/office/drawing/2014/main" id="{A7950CB2-C57E-D8CC-1BA2-0C789E895A99}"/>
              </a:ext>
            </a:extLst>
          </p:cNvPr>
          <p:cNvSpPr/>
          <p:nvPr/>
        </p:nvSpPr>
        <p:spPr>
          <a:xfrm rot="10800000">
            <a:off x="6722041" y="4545118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楕円 133">
            <a:extLst>
              <a:ext uri="{FF2B5EF4-FFF2-40B4-BE49-F238E27FC236}">
                <a16:creationId xmlns:a16="http://schemas.microsoft.com/office/drawing/2014/main" id="{F4B3E7E0-D640-E348-560C-8F24B88B3FA5}"/>
              </a:ext>
            </a:extLst>
          </p:cNvPr>
          <p:cNvSpPr/>
          <p:nvPr/>
        </p:nvSpPr>
        <p:spPr>
          <a:xfrm>
            <a:off x="4318753" y="448535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6ACCDDBA-F7F3-39B3-56C1-16416B305EA0}"/>
              </a:ext>
            </a:extLst>
          </p:cNvPr>
          <p:cNvSpPr/>
          <p:nvPr/>
        </p:nvSpPr>
        <p:spPr>
          <a:xfrm>
            <a:off x="4079328" y="403989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楕円 135">
            <a:extLst>
              <a:ext uri="{FF2B5EF4-FFF2-40B4-BE49-F238E27FC236}">
                <a16:creationId xmlns:a16="http://schemas.microsoft.com/office/drawing/2014/main" id="{E777C832-BD43-6BC4-5B11-2CB1BB4D4124}"/>
              </a:ext>
            </a:extLst>
          </p:cNvPr>
          <p:cNvSpPr/>
          <p:nvPr/>
        </p:nvSpPr>
        <p:spPr>
          <a:xfrm>
            <a:off x="4067311" y="4905165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A9DDE11F-124A-3E42-D056-B80AA0607945}"/>
              </a:ext>
            </a:extLst>
          </p:cNvPr>
          <p:cNvSpPr/>
          <p:nvPr/>
        </p:nvSpPr>
        <p:spPr>
          <a:xfrm>
            <a:off x="4570157" y="4905165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楕円 137">
            <a:extLst>
              <a:ext uri="{FF2B5EF4-FFF2-40B4-BE49-F238E27FC236}">
                <a16:creationId xmlns:a16="http://schemas.microsoft.com/office/drawing/2014/main" id="{518DD294-26CF-D242-CF2F-DFA90793DF2A}"/>
              </a:ext>
            </a:extLst>
          </p:cNvPr>
          <p:cNvSpPr/>
          <p:nvPr/>
        </p:nvSpPr>
        <p:spPr>
          <a:xfrm>
            <a:off x="4830618" y="44773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F28BBFA3-ED87-011A-5F9E-70D3F19D5F2D}"/>
              </a:ext>
            </a:extLst>
          </p:cNvPr>
          <p:cNvSpPr/>
          <p:nvPr/>
        </p:nvSpPr>
        <p:spPr>
          <a:xfrm>
            <a:off x="4574376" y="403989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二等辺三角形 139">
            <a:extLst>
              <a:ext uri="{FF2B5EF4-FFF2-40B4-BE49-F238E27FC236}">
                <a16:creationId xmlns:a16="http://schemas.microsoft.com/office/drawing/2014/main" id="{1A9EC01B-86D5-AFFB-05E3-EF0B5CF9CBDA}"/>
              </a:ext>
            </a:extLst>
          </p:cNvPr>
          <p:cNvSpPr/>
          <p:nvPr/>
        </p:nvSpPr>
        <p:spPr>
          <a:xfrm rot="10800000">
            <a:off x="3390110" y="454648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0F7A5C9B-49B0-C3AD-630E-F3EE0517DEF6}"/>
              </a:ext>
            </a:extLst>
          </p:cNvPr>
          <p:cNvSpPr/>
          <p:nvPr/>
        </p:nvSpPr>
        <p:spPr>
          <a:xfrm>
            <a:off x="3815901" y="4482802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二等辺三角形 141">
            <a:extLst>
              <a:ext uri="{FF2B5EF4-FFF2-40B4-BE49-F238E27FC236}">
                <a16:creationId xmlns:a16="http://schemas.microsoft.com/office/drawing/2014/main" id="{2AD91B72-B931-21BC-5594-EB657E5ABAA6}"/>
              </a:ext>
            </a:extLst>
          </p:cNvPr>
          <p:cNvSpPr/>
          <p:nvPr/>
        </p:nvSpPr>
        <p:spPr>
          <a:xfrm rot="10800000">
            <a:off x="3383845" y="368034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D4ED6A6C-8B95-849F-D2BC-83E8472E9E74}"/>
              </a:ext>
            </a:extLst>
          </p:cNvPr>
          <p:cNvSpPr/>
          <p:nvPr/>
        </p:nvSpPr>
        <p:spPr>
          <a:xfrm>
            <a:off x="7654666" y="3609020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3FA47ED2-FDE7-CDAC-F8F9-708A1640E208}"/>
              </a:ext>
            </a:extLst>
          </p:cNvPr>
          <p:cNvSpPr/>
          <p:nvPr/>
        </p:nvSpPr>
        <p:spPr>
          <a:xfrm>
            <a:off x="8408218" y="403989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楕円 144">
            <a:extLst>
              <a:ext uri="{FF2B5EF4-FFF2-40B4-BE49-F238E27FC236}">
                <a16:creationId xmlns:a16="http://schemas.microsoft.com/office/drawing/2014/main" id="{68D91A7E-5474-9068-3BD4-AE75E557960C}"/>
              </a:ext>
            </a:extLst>
          </p:cNvPr>
          <p:cNvSpPr/>
          <p:nvPr/>
        </p:nvSpPr>
        <p:spPr>
          <a:xfrm>
            <a:off x="8403899" y="4905165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楕円 145">
            <a:extLst>
              <a:ext uri="{FF2B5EF4-FFF2-40B4-BE49-F238E27FC236}">
                <a16:creationId xmlns:a16="http://schemas.microsoft.com/office/drawing/2014/main" id="{756C20FF-5BA9-D71F-6AFF-01327F9A6145}"/>
              </a:ext>
            </a:extLst>
          </p:cNvPr>
          <p:cNvSpPr/>
          <p:nvPr/>
        </p:nvSpPr>
        <p:spPr>
          <a:xfrm>
            <a:off x="7644639" y="533722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楕円 146">
            <a:extLst>
              <a:ext uri="{FF2B5EF4-FFF2-40B4-BE49-F238E27FC236}">
                <a16:creationId xmlns:a16="http://schemas.microsoft.com/office/drawing/2014/main" id="{E22991C7-EB54-C51C-1DC3-C8B5588D5039}"/>
              </a:ext>
            </a:extLst>
          </p:cNvPr>
          <p:cNvSpPr/>
          <p:nvPr/>
        </p:nvSpPr>
        <p:spPr>
          <a:xfrm>
            <a:off x="6903916" y="4910751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楕円 147">
            <a:extLst>
              <a:ext uri="{FF2B5EF4-FFF2-40B4-BE49-F238E27FC236}">
                <a16:creationId xmlns:a16="http://schemas.microsoft.com/office/drawing/2014/main" id="{B46B1DCF-6056-6B68-B5D1-6C1BA1534C3B}"/>
              </a:ext>
            </a:extLst>
          </p:cNvPr>
          <p:cNvSpPr/>
          <p:nvPr/>
        </p:nvSpPr>
        <p:spPr>
          <a:xfrm>
            <a:off x="6896082" y="40354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53EF5EB0-F5D5-62DD-EAE3-B3E49D554E1B}"/>
              </a:ext>
            </a:extLst>
          </p:cNvPr>
          <p:cNvSpPr txBox="1"/>
          <p:nvPr/>
        </p:nvSpPr>
        <p:spPr>
          <a:xfrm>
            <a:off x="2973538" y="5399266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FEM-T3 (Bandwidth: 7)</a:t>
            </a:r>
            <a:endParaRPr lang="ja-JP" altLang="en-US" sz="2000" dirty="0"/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C1DBD51B-4608-781D-F7CF-FCF228E6B9F2}"/>
              </a:ext>
            </a:extLst>
          </p:cNvPr>
          <p:cNvSpPr txBox="1"/>
          <p:nvPr/>
        </p:nvSpPr>
        <p:spPr>
          <a:xfrm>
            <a:off x="6014090" y="5401418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E48D48"/>
                </a:solidFill>
              </a:rPr>
              <a:t>ES-FEM-T3 (Bandwidth: 13)</a:t>
            </a:r>
            <a:endParaRPr lang="ja-JP" altLang="en-US" sz="2000" dirty="0">
              <a:solidFill>
                <a:srgbClr val="E48D48"/>
              </a:solidFill>
            </a:endParaRPr>
          </a:p>
        </p:txBody>
      </p:sp>
      <p:sp>
        <p:nvSpPr>
          <p:cNvPr id="151" name="二等辺三角形 150">
            <a:extLst>
              <a:ext uri="{FF2B5EF4-FFF2-40B4-BE49-F238E27FC236}">
                <a16:creationId xmlns:a16="http://schemas.microsoft.com/office/drawing/2014/main" id="{FF46BFBD-6066-0FC5-0361-C0B37D1598FB}"/>
              </a:ext>
            </a:extLst>
          </p:cNvPr>
          <p:cNvSpPr/>
          <p:nvPr/>
        </p:nvSpPr>
        <p:spPr>
          <a:xfrm rot="10800000">
            <a:off x="7476922" y="4113071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二等辺三角形 151">
            <a:extLst>
              <a:ext uri="{FF2B5EF4-FFF2-40B4-BE49-F238E27FC236}">
                <a16:creationId xmlns:a16="http://schemas.microsoft.com/office/drawing/2014/main" id="{3BAE315A-B2CD-9CB3-4903-CAF2D8E185FC}"/>
              </a:ext>
            </a:extLst>
          </p:cNvPr>
          <p:cNvSpPr/>
          <p:nvPr/>
        </p:nvSpPr>
        <p:spPr>
          <a:xfrm>
            <a:off x="7727746" y="4113070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二等辺三角形 152">
            <a:extLst>
              <a:ext uri="{FF2B5EF4-FFF2-40B4-BE49-F238E27FC236}">
                <a16:creationId xmlns:a16="http://schemas.microsoft.com/office/drawing/2014/main" id="{E150BFB0-B655-6FDC-D737-15C34C3B81D3}"/>
              </a:ext>
            </a:extLst>
          </p:cNvPr>
          <p:cNvSpPr/>
          <p:nvPr/>
        </p:nvSpPr>
        <p:spPr>
          <a:xfrm rot="10800000">
            <a:off x="7223690" y="4545117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二等辺三角形 153">
            <a:extLst>
              <a:ext uri="{FF2B5EF4-FFF2-40B4-BE49-F238E27FC236}">
                <a16:creationId xmlns:a16="http://schemas.microsoft.com/office/drawing/2014/main" id="{150EA48A-E8A7-3860-DE3C-1C5391950C67}"/>
              </a:ext>
            </a:extLst>
          </p:cNvPr>
          <p:cNvSpPr/>
          <p:nvPr/>
        </p:nvSpPr>
        <p:spPr>
          <a:xfrm>
            <a:off x="7474514" y="4545118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二等辺三角形 154">
            <a:extLst>
              <a:ext uri="{FF2B5EF4-FFF2-40B4-BE49-F238E27FC236}">
                <a16:creationId xmlns:a16="http://schemas.microsoft.com/office/drawing/2014/main" id="{9B430674-7CCC-AFC8-F3C0-485A0F987BA4}"/>
              </a:ext>
            </a:extLst>
          </p:cNvPr>
          <p:cNvSpPr/>
          <p:nvPr/>
        </p:nvSpPr>
        <p:spPr>
          <a:xfrm rot="10800000">
            <a:off x="7726542" y="4545118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A0C38989-7647-54DF-1B6D-9A10EA0BCB05}"/>
              </a:ext>
            </a:extLst>
          </p:cNvPr>
          <p:cNvSpPr/>
          <p:nvPr/>
        </p:nvSpPr>
        <p:spPr>
          <a:xfrm>
            <a:off x="7650254" y="447311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楕円 156">
            <a:extLst>
              <a:ext uri="{FF2B5EF4-FFF2-40B4-BE49-F238E27FC236}">
                <a16:creationId xmlns:a16="http://schemas.microsoft.com/office/drawing/2014/main" id="{71823950-9444-53A2-84AD-F679B4AD505A}"/>
              </a:ext>
            </a:extLst>
          </p:cNvPr>
          <p:cNvSpPr/>
          <p:nvPr/>
        </p:nvSpPr>
        <p:spPr>
          <a:xfrm>
            <a:off x="7412684" y="404376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楕円 157">
            <a:extLst>
              <a:ext uri="{FF2B5EF4-FFF2-40B4-BE49-F238E27FC236}">
                <a16:creationId xmlns:a16="http://schemas.microsoft.com/office/drawing/2014/main" id="{D12FF14C-9045-6C2C-E798-4EA024F99CB3}"/>
              </a:ext>
            </a:extLst>
          </p:cNvPr>
          <p:cNvSpPr/>
          <p:nvPr/>
        </p:nvSpPr>
        <p:spPr>
          <a:xfrm>
            <a:off x="7400667" y="4909034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64E4BBFA-A520-5A7D-627C-53B36904173B}"/>
              </a:ext>
            </a:extLst>
          </p:cNvPr>
          <p:cNvSpPr/>
          <p:nvPr/>
        </p:nvSpPr>
        <p:spPr>
          <a:xfrm>
            <a:off x="7903513" y="4909034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楕円 159">
            <a:extLst>
              <a:ext uri="{FF2B5EF4-FFF2-40B4-BE49-F238E27FC236}">
                <a16:creationId xmlns:a16="http://schemas.microsoft.com/office/drawing/2014/main" id="{7958CA30-CC54-4C18-9B76-B8CC70079CFA}"/>
              </a:ext>
            </a:extLst>
          </p:cNvPr>
          <p:cNvSpPr/>
          <p:nvPr/>
        </p:nvSpPr>
        <p:spPr>
          <a:xfrm>
            <a:off x="8163974" y="4481255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楕円 160">
            <a:extLst>
              <a:ext uri="{FF2B5EF4-FFF2-40B4-BE49-F238E27FC236}">
                <a16:creationId xmlns:a16="http://schemas.microsoft.com/office/drawing/2014/main" id="{F7E56381-2ECA-F146-0A62-8993CEFFC896}"/>
              </a:ext>
            </a:extLst>
          </p:cNvPr>
          <p:cNvSpPr/>
          <p:nvPr/>
        </p:nvSpPr>
        <p:spPr>
          <a:xfrm>
            <a:off x="7907732" y="404376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楕円 161">
            <a:extLst>
              <a:ext uri="{FF2B5EF4-FFF2-40B4-BE49-F238E27FC236}">
                <a16:creationId xmlns:a16="http://schemas.microsoft.com/office/drawing/2014/main" id="{4A6593B1-86CD-2262-EC18-2A7AF546E937}"/>
              </a:ext>
            </a:extLst>
          </p:cNvPr>
          <p:cNvSpPr/>
          <p:nvPr/>
        </p:nvSpPr>
        <p:spPr>
          <a:xfrm>
            <a:off x="7149257" y="4486671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33665A15-2276-07BD-6A55-61F6C5F9A98C}"/>
                  </a:ext>
                </a:extLst>
              </p:cNvPr>
              <p:cNvSpPr txBox="1"/>
              <p:nvPr/>
            </p:nvSpPr>
            <p:spPr>
              <a:xfrm>
                <a:off x="1922308" y="3953091"/>
                <a:ext cx="14029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used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00CC88"/>
                    </a:solidFill>
                  </a:rPr>
                  <a:t>6 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7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33665A15-2276-07BD-6A55-61F6C5F9A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308" y="3953091"/>
                <a:ext cx="1402948" cy="1200329"/>
              </a:xfrm>
              <a:prstGeom prst="rect">
                <a:avLst/>
              </a:prstGeom>
              <a:blipFill>
                <a:blip r:embed="rId4"/>
                <a:stretch>
                  <a:fillRect l="-3478" t="-2538" r="-1739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テキスト ボックス 163">
                <a:extLst>
                  <a:ext uri="{FF2B5EF4-FFF2-40B4-BE49-F238E27FC236}">
                    <a16:creationId xmlns:a16="http://schemas.microsoft.com/office/drawing/2014/main" id="{0B3CB63B-4D61-279C-5284-6E06BB74F9C6}"/>
                  </a:ext>
                </a:extLst>
              </p:cNvPr>
              <p:cNvSpPr txBox="1"/>
              <p:nvPr/>
            </p:nvSpPr>
            <p:spPr>
              <a:xfrm>
                <a:off x="8802753" y="3806452"/>
                <a:ext cx="180049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kumimoji="1"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used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E48D48"/>
                    </a:solidFill>
                  </a:rPr>
                  <a:t>12 edges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solidFill>
                      <a:srgbClr val="00CC88"/>
                    </a:solidFill>
                  </a:rPr>
                  <a:t>12 </a:t>
                </a:r>
                <a:r>
                  <a:rPr kumimoji="1" lang="en-US" altLang="ja-JP" dirty="0">
                    <a:solidFill>
                      <a:srgbClr val="00CC88"/>
                    </a:solidFill>
                  </a:rPr>
                  <a:t>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13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64" name="テキスト ボックス 163">
                <a:extLst>
                  <a:ext uri="{FF2B5EF4-FFF2-40B4-BE49-F238E27FC236}">
                    <a16:creationId xmlns:a16="http://schemas.microsoft.com/office/drawing/2014/main" id="{0B3CB63B-4D61-279C-5284-6E06BB74F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753" y="3806452"/>
                <a:ext cx="1800493" cy="1477328"/>
              </a:xfrm>
              <a:prstGeom prst="rect">
                <a:avLst/>
              </a:prstGeom>
              <a:blipFill>
                <a:blip r:embed="rId5"/>
                <a:stretch>
                  <a:fillRect l="-2712" t="-2058" r="-1017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C6ED73D-385F-2327-C944-4DFB951C30BF}"/>
              </a:ext>
            </a:extLst>
          </p:cNvPr>
          <p:cNvSpPr/>
          <p:nvPr/>
        </p:nvSpPr>
        <p:spPr>
          <a:xfrm>
            <a:off x="47328" y="2276872"/>
            <a:ext cx="11962469" cy="4032448"/>
          </a:xfrm>
          <a:prstGeom prst="roundRect">
            <a:avLst>
              <a:gd name="adj" fmla="val 9644"/>
            </a:avLst>
          </a:prstGeom>
          <a:solidFill>
            <a:schemeClr val="bg1">
              <a:lumMod val="85000"/>
              <a:alpha val="4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rtlCol="0" anchor="t"/>
          <a:lstStyle/>
          <a:p>
            <a:pPr algn="r"/>
            <a:r>
              <a:rPr kumimoji="1" lang="en-US" altLang="ja-JP" sz="2400" dirty="0">
                <a:solidFill>
                  <a:srgbClr val="0000CC"/>
                </a:solidFill>
                <a:ea typeface="ＭＳ Ｐゴシック" panose="020B0600070205080204" pitchFamily="50" charset="-128"/>
              </a:rPr>
              <a:t>All these disadvantages are cleared by developing parallelized in-house code.  </a:t>
            </a:r>
            <a:endParaRPr kumimoji="1" lang="ja-JP" altLang="en-US" sz="2400" dirty="0">
              <a:solidFill>
                <a:srgbClr val="0000CC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7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0C5CD5A-0065-2F17-9A12-59AE2D760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Our code adopts </a:t>
            </a:r>
            <a:r>
              <a:rPr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MPI/OpenMP hybrid parallelization </a:t>
            </a:r>
            <a:r>
              <a:rPr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2400" spc="-10" dirty="0">
                <a:latin typeface="Calibri" panose="020F0502020204030204" pitchFamily="34" charset="0"/>
              </a:rPr>
              <a:t>multi-core CPUs in multi-node HPC environments.</a:t>
            </a:r>
            <a:endParaRPr lang="en-US" altLang="ja-JP" sz="2400" dirty="0"/>
          </a:p>
          <a:p>
            <a:r>
              <a:rPr lang="en-US" altLang="ja-JP" sz="2400" dirty="0"/>
              <a:t>In the MPI/OpenMP coding, there is no particular difference from that of FEM-T4.</a:t>
            </a:r>
          </a:p>
          <a:p>
            <a:r>
              <a:rPr lang="en-US" altLang="ja-JP" sz="2400" dirty="0"/>
              <a:t>Execution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Generating T4 mesh for paint pool and carbody domains.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Partitioning and reordering each mesh using METIS.</a:t>
            </a:r>
            <a:br>
              <a:rPr lang="en-US" altLang="ja-JP" sz="2000" dirty="0"/>
            </a:br>
            <a:br>
              <a:rPr lang="en-US" altLang="ja-JP" sz="2000" dirty="0"/>
            </a:br>
            <a:br>
              <a:rPr lang="en-US" altLang="ja-JP" sz="2000" dirty="0"/>
            </a:br>
            <a:br>
              <a:rPr lang="en-US" altLang="ja-JP" sz="2000" dirty="0"/>
            </a:br>
            <a:endParaRPr lang="en-US" altLang="ja-JP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Preparing an input file containing the mesh filenames, </a:t>
            </a:r>
            <a:br>
              <a:rPr lang="en-US" altLang="ja-JP" sz="2000" dirty="0"/>
            </a:br>
            <a:r>
              <a:rPr lang="en-US" altLang="ja-JP" sz="2000" dirty="0"/>
              <a:t>boundary conditions, motion path, etc..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000" dirty="0"/>
              <a:t>Executing the program.  E.g., in the case of </a:t>
            </a:r>
            <a:r>
              <a:rPr lang="en-US" altLang="ja-JP" sz="2000" dirty="0" err="1"/>
              <a:t>OpenMPI</a:t>
            </a:r>
            <a:r>
              <a:rPr lang="en-US" altLang="ja-JP" sz="2000" dirty="0"/>
              <a:t>:</a:t>
            </a:r>
            <a:br>
              <a:rPr lang="en-US" altLang="ja-JP" sz="2000" dirty="0"/>
            </a:br>
            <a:r>
              <a:rPr lang="en-US" altLang="ja-JP" sz="1600" dirty="0" err="1">
                <a:latin typeface="Consolas" panose="020B0609020204030204" pitchFamily="49" charset="0"/>
              </a:rPr>
              <a:t>orterun</a:t>
            </a:r>
            <a:r>
              <a:rPr lang="en-US" altLang="ja-JP" sz="1600" dirty="0">
                <a:latin typeface="Consolas" panose="020B0609020204030204" pitchFamily="49" charset="0"/>
              </a:rPr>
              <a:t> –np </a:t>
            </a:r>
            <a:r>
              <a:rPr lang="en-US" altLang="ja-JP" sz="1600" i="1" dirty="0">
                <a:latin typeface="Consolas" panose="020B0609020204030204" pitchFamily="49" charset="0"/>
              </a:rPr>
              <a:t>N</a:t>
            </a:r>
            <a:r>
              <a:rPr lang="en-US" altLang="ja-JP" sz="1600" dirty="0">
                <a:latin typeface="Consolas" panose="020B0609020204030204" pitchFamily="49" charset="0"/>
              </a:rPr>
              <a:t> -bind-to socket -</a:t>
            </a:r>
            <a:r>
              <a:rPr lang="en-US" altLang="ja-JP" sz="1600" dirty="0" err="1">
                <a:latin typeface="Consolas" panose="020B0609020204030204" pitchFamily="49" charset="0"/>
              </a:rPr>
              <a:t>npersocket</a:t>
            </a:r>
            <a:r>
              <a:rPr lang="en-US" altLang="ja-JP" sz="1600" dirty="0">
                <a:latin typeface="Consolas" panose="020B0609020204030204" pitchFamily="49" charset="0"/>
              </a:rPr>
              <a:t> 1</a:t>
            </a:r>
            <a:br>
              <a:rPr lang="en-US" altLang="ja-JP" sz="1600" dirty="0">
                <a:latin typeface="Consolas" panose="020B0609020204030204" pitchFamily="49" charset="0"/>
              </a:rPr>
            </a:br>
            <a:r>
              <a:rPr lang="en-US" altLang="ja-JP" sz="1600" dirty="0">
                <a:latin typeface="Consolas" panose="020B0609020204030204" pitchFamily="49" charset="0"/>
              </a:rPr>
              <a:t>        -x OMP_NUM_THREADS=8 -x </a:t>
            </a:r>
            <a:r>
              <a:rPr lang="en-US" altLang="ja-JP" sz="1600" dirty="0" err="1">
                <a:latin typeface="Consolas" panose="020B0609020204030204" pitchFamily="49" charset="0"/>
              </a:rPr>
              <a:t>numactl</a:t>
            </a:r>
            <a:r>
              <a:rPr lang="en-US" altLang="ja-JP" sz="1600" dirty="0">
                <a:latin typeface="Consolas" panose="020B0609020204030204" pitchFamily="49" charset="0"/>
              </a:rPr>
              <a:t> -l </a:t>
            </a:r>
            <a:r>
              <a:rPr lang="en-US" altLang="ja-JP" sz="1600" dirty="0" err="1">
                <a:latin typeface="Consolas" panose="020B0609020204030204" pitchFamily="49" charset="0"/>
              </a:rPr>
              <a:t>edesfem.bin</a:t>
            </a:r>
            <a:r>
              <a:rPr lang="en-US" altLang="ja-JP" sz="1600" dirty="0">
                <a:latin typeface="Consolas" panose="020B0609020204030204" pitchFamily="49" charset="0"/>
              </a:rPr>
              <a:t> </a:t>
            </a:r>
            <a:r>
              <a:rPr lang="en-US" altLang="ja-JP" sz="1600" dirty="0" err="1">
                <a:latin typeface="Consolas" panose="020B0609020204030204" pitchFamily="49" charset="0"/>
              </a:rPr>
              <a:t>input_file_name</a:t>
            </a:r>
            <a:br>
              <a:rPr lang="en-US" altLang="ja-JP" sz="2000" dirty="0"/>
            </a:br>
            <a:endParaRPr lang="en-US" altLang="ja-JP" sz="2000" dirty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/>
          </a:p>
          <a:p>
            <a:endParaRPr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A8177DA-90C2-5644-4748-94F15879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Parallelization of ES-FEM-T4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BC227-5A66-1808-7F29-457D074BE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 descr="テレビゲームの一場面&#10;&#10;中程度の精度で自動的に生成された説明">
            <a:extLst>
              <a:ext uri="{FF2B5EF4-FFF2-40B4-BE49-F238E27FC236}">
                <a16:creationId xmlns:a16="http://schemas.microsoft.com/office/drawing/2014/main" id="{88823B68-6728-83C2-E94F-C25DDF9F6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5172"/>
          <a:stretch/>
        </p:blipFill>
        <p:spPr>
          <a:xfrm>
            <a:off x="7317347" y="2492896"/>
            <a:ext cx="3348335" cy="1872208"/>
          </a:xfrm>
          <a:prstGeom prst="rect">
            <a:avLst/>
          </a:prstGeom>
        </p:spPr>
      </p:pic>
      <p:pic>
        <p:nvPicPr>
          <p:cNvPr id="8" name="図 7" descr="屋内, テーブル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9A537D77-423B-9DCC-4B11-8068A3517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5" b="33383"/>
          <a:stretch/>
        </p:blipFill>
        <p:spPr>
          <a:xfrm>
            <a:off x="1524000" y="2888940"/>
            <a:ext cx="5796136" cy="133214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7FDFF7-FE00-736D-BB91-F36ACD62E2E1}"/>
              </a:ext>
            </a:extLst>
          </p:cNvPr>
          <p:cNvSpPr txBox="1"/>
          <p:nvPr/>
        </p:nvSpPr>
        <p:spPr>
          <a:xfrm>
            <a:off x="947428" y="3140968"/>
            <a:ext cx="271420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Paint pool mesh partitioning</a:t>
            </a:r>
            <a:endParaRPr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BEB337-ED5B-264E-47FE-C81A9A333C64}"/>
              </a:ext>
            </a:extLst>
          </p:cNvPr>
          <p:cNvSpPr txBox="1"/>
          <p:nvPr/>
        </p:nvSpPr>
        <p:spPr>
          <a:xfrm>
            <a:off x="8397828" y="4206570"/>
            <a:ext cx="257795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Carbody mesh partitioning</a:t>
            </a:r>
            <a:endParaRPr lang="ja-JP" altLang="en-US" sz="1600" dirty="0"/>
          </a:p>
        </p:txBody>
      </p:sp>
      <p:sp>
        <p:nvSpPr>
          <p:cNvPr id="14" name="角丸四角形 4">
            <a:extLst>
              <a:ext uri="{FF2B5EF4-FFF2-40B4-BE49-F238E27FC236}">
                <a16:creationId xmlns:a16="http://schemas.microsoft.com/office/drawing/2014/main" id="{DC99C9D2-83DF-0727-4B21-64B241073D30}"/>
              </a:ext>
            </a:extLst>
          </p:cNvPr>
          <p:cNvSpPr/>
          <p:nvPr/>
        </p:nvSpPr>
        <p:spPr>
          <a:xfrm>
            <a:off x="2243398" y="5840910"/>
            <a:ext cx="7704507" cy="475736"/>
          </a:xfrm>
          <a:prstGeom prst="roundRect">
            <a:avLst>
              <a:gd name="adj" fmla="val 24355"/>
            </a:avLst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difficulty in parallelization of ES-FEM-T4.</a:t>
            </a:r>
            <a:endParaRPr lang="ja-JP" alt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7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40C5CD5A-0065-2F17-9A12-59AE2D760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Review of a Typical Processing Flow in the Parallelized FEM-T3</a:t>
                </a:r>
              </a:p>
              <a:p>
                <a:pPr lvl="1"/>
                <a:r>
                  <a:rPr lang="en-US" altLang="ja-JP" sz="1800" dirty="0"/>
                  <a:t>Partitioning assigns “</a:t>
                </a:r>
                <a:r>
                  <a:rPr lang="en-US" altLang="ja-JP" sz="1800" dirty="0">
                    <a:solidFill>
                      <a:srgbClr val="FF0000"/>
                    </a:solidFill>
                  </a:rPr>
                  <a:t>nodes in charge</a:t>
                </a:r>
                <a:r>
                  <a:rPr lang="en-US" altLang="ja-JP" sz="1800" dirty="0"/>
                  <a:t>” to each MPI process.</a:t>
                </a:r>
              </a:p>
              <a:p>
                <a:pPr lvl="1"/>
                <a:r>
                  <a:rPr lang="en-US" altLang="ja-JP" sz="1800" dirty="0"/>
                  <a:t>Each MPI process extracts “</a:t>
                </a:r>
                <a:r>
                  <a:rPr lang="en-US" altLang="ja-JP" sz="1800" dirty="0">
                    <a:solidFill>
                      <a:srgbClr val="0000CC"/>
                    </a:solidFill>
                  </a:rPr>
                  <a:t>related cells</a:t>
                </a:r>
                <a:r>
                  <a:rPr lang="en-US" altLang="ja-JP" sz="1800" dirty="0"/>
                  <a:t>”, which use the nodes in charge.</a:t>
                </a:r>
              </a:p>
              <a:p>
                <a:pPr lvl="1"/>
                <a:r>
                  <a:rPr lang="en-US" altLang="ja-JP" sz="1800" dirty="0"/>
                  <a:t>Each MPI process extracts “</a:t>
                </a:r>
                <a:r>
                  <a:rPr lang="en-US" altLang="ja-JP" sz="1800" dirty="0">
                    <a:solidFill>
                      <a:srgbClr val="FF00FF"/>
                    </a:solidFill>
                  </a:rPr>
                  <a:t>related nodes</a:t>
                </a:r>
                <a:r>
                  <a:rPr lang="en-US" altLang="ja-JP" sz="1800" dirty="0"/>
                  <a:t>”, which are used by the related cells.</a:t>
                </a:r>
              </a:p>
              <a:p>
                <a:pPr lvl="1"/>
                <a:r>
                  <a:rPr lang="en-US" altLang="ja-JP" sz="1800" dirty="0"/>
                  <a:t>Each OpenMP thread in an MPI process calculates the contributions of </a:t>
                </a:r>
                <a:r>
                  <a:rPr lang="en-US" altLang="ja-JP" sz="1800" dirty="0">
                    <a:solidFill>
                      <a:srgbClr val="0000CC"/>
                    </a:solidFill>
                  </a:rPr>
                  <a:t>related cells </a:t>
                </a:r>
                <a:r>
                  <a:rPr lang="en-US" altLang="ja-JP" sz="1800" dirty="0"/>
                  <a:t>and makes </a:t>
                </a:r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18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sz="1800" dirty="0"/>
                  <a:t> </a:t>
                </a:r>
                <a:br>
                  <a:rPr lang="en-US" altLang="ja-JP" sz="1800" dirty="0"/>
                </a:br>
                <a:r>
                  <a:rPr lang="en-US" altLang="ja-JP" sz="1800" dirty="0"/>
                  <a:t>                                                                                                                                                      for the rows of nodes in charge.</a:t>
                </a:r>
              </a:p>
              <a:p>
                <a:pPr lvl="1"/>
                <a:endParaRPr lang="en-US" altLang="ja-JP" sz="1800" dirty="0"/>
              </a:p>
              <a:p>
                <a:pPr lvl="1"/>
                <a:endParaRPr lang="en-US" altLang="ja-JP" sz="1800" dirty="0"/>
              </a:p>
              <a:p>
                <a:endParaRPr lang="ja-JP" altLang="en-US" sz="20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40C5CD5A-0065-2F17-9A12-59AE2D760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3" t="-1690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EA8177DA-90C2-5644-4748-94F15879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Parallelization of ES-FEM-T4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BC227-5A66-1808-7F29-457D074BE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20" name="図 19" descr="図形&#10;&#10;自動的に生成された説明">
            <a:extLst>
              <a:ext uri="{FF2B5EF4-FFF2-40B4-BE49-F238E27FC236}">
                <a16:creationId xmlns:a16="http://schemas.microsoft.com/office/drawing/2014/main" id="{8106A9AF-810D-C030-8F2F-169E6404A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26900" r="11275" b="26900"/>
          <a:stretch/>
        </p:blipFill>
        <p:spPr>
          <a:xfrm>
            <a:off x="2999190" y="3117913"/>
            <a:ext cx="6192688" cy="316835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6B757C6-4C4D-8C42-03A1-7C6CB9DE1627}"/>
              </a:ext>
            </a:extLst>
          </p:cNvPr>
          <p:cNvSpPr txBox="1"/>
          <p:nvPr/>
        </p:nvSpPr>
        <p:spPr>
          <a:xfrm>
            <a:off x="250061" y="4227177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Partitioned</a:t>
            </a:r>
            <a:b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Domain for</a:t>
            </a:r>
            <a:b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Process 0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3BF9E9-5254-3F5A-1746-15C981B72E72}"/>
              </a:ext>
            </a:extLst>
          </p:cNvPr>
          <p:cNvSpPr txBox="1"/>
          <p:nvPr/>
        </p:nvSpPr>
        <p:spPr>
          <a:xfrm>
            <a:off x="1778479" y="312847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Nodes 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in Charge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3" name="図 22" descr="図形&#10;&#10;自動的に生成された説明">
            <a:extLst>
              <a:ext uri="{FF2B5EF4-FFF2-40B4-BE49-F238E27FC236}">
                <a16:creationId xmlns:a16="http://schemas.microsoft.com/office/drawing/2014/main" id="{740DA7B7-C9A3-E8B8-7337-66FF0A10A4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6901" r="42345" b="26901"/>
          <a:stretch/>
        </p:blipFill>
        <p:spPr>
          <a:xfrm>
            <a:off x="2995690" y="3117913"/>
            <a:ext cx="3708878" cy="3168352"/>
          </a:xfrm>
          <a:prstGeom prst="rect">
            <a:avLst/>
          </a:prstGeom>
        </p:spPr>
      </p:pic>
      <p:pic>
        <p:nvPicPr>
          <p:cNvPr id="24" name="図 23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00B508EB-6E4A-FFB7-D054-EF3866142B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6375" r="50901" b="26375"/>
          <a:stretch/>
        </p:blipFill>
        <p:spPr>
          <a:xfrm>
            <a:off x="2927641" y="3081909"/>
            <a:ext cx="3096344" cy="324036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53CD56-FEC3-D2BB-6F4B-16D16528673A}"/>
              </a:ext>
            </a:extLst>
          </p:cNvPr>
          <p:cNvSpPr txBox="1"/>
          <p:nvPr/>
        </p:nvSpPr>
        <p:spPr>
          <a:xfrm>
            <a:off x="1876344" y="400506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</a:rPr>
              <a:t>Related</a:t>
            </a:r>
            <a:br>
              <a:rPr kumimoji="1" lang="en-US" altLang="ja-JP" dirty="0">
                <a:solidFill>
                  <a:srgbClr val="0000CC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Cells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pic>
        <p:nvPicPr>
          <p:cNvPr id="26" name="図 25" descr="紫の光の線&#10;&#10;自動的に生成された説明">
            <a:extLst>
              <a:ext uri="{FF2B5EF4-FFF2-40B4-BE49-F238E27FC236}">
                <a16:creationId xmlns:a16="http://schemas.microsoft.com/office/drawing/2014/main" id="{FD347A15-0678-45E2-0A95-62E28989EC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6375" r="41210" b="26375"/>
          <a:stretch/>
        </p:blipFill>
        <p:spPr>
          <a:xfrm>
            <a:off x="2927648" y="3081909"/>
            <a:ext cx="3871149" cy="324036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60C9C3-184C-1669-D280-F25FD5B540DE}"/>
              </a:ext>
            </a:extLst>
          </p:cNvPr>
          <p:cNvSpPr txBox="1"/>
          <p:nvPr/>
        </p:nvSpPr>
        <p:spPr>
          <a:xfrm>
            <a:off x="1876344" y="490516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FF"/>
                </a:solidFill>
              </a:rPr>
              <a:t>Related</a:t>
            </a:r>
            <a:br>
              <a:rPr kumimoji="1" lang="en-US" altLang="ja-JP" dirty="0">
                <a:solidFill>
                  <a:srgbClr val="FF00FF"/>
                </a:solidFill>
              </a:rPr>
            </a:br>
            <a:r>
              <a:rPr kumimoji="1" lang="en-US" altLang="ja-JP" dirty="0">
                <a:solidFill>
                  <a:srgbClr val="FF00FF"/>
                </a:solidFill>
              </a:rPr>
              <a:t>Nodes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B59E5D1F-078B-A575-7478-DC6D10BF56E6}"/>
              </a:ext>
            </a:extLst>
          </p:cNvPr>
          <p:cNvSpPr/>
          <p:nvPr/>
        </p:nvSpPr>
        <p:spPr>
          <a:xfrm>
            <a:off x="1621966" y="3052066"/>
            <a:ext cx="4402026" cy="3329262"/>
          </a:xfrm>
          <a:prstGeom prst="roundRect">
            <a:avLst>
              <a:gd name="adj" fmla="val 6348"/>
            </a:avLst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rgbClr val="FF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03C1FBC-84A8-BBB2-C050-4C3A2A441F0F}"/>
              </a:ext>
            </a:extLst>
          </p:cNvPr>
          <p:cNvSpPr txBox="1"/>
          <p:nvPr/>
        </p:nvSpPr>
        <p:spPr>
          <a:xfrm>
            <a:off x="8292244" y="629468"/>
            <a:ext cx="31213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2D explanation for simplicity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69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40C5CD5A-0065-2F17-9A12-59AE2D760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of the Processing Flow in Our Parallelized ES-FEM-T3</a:t>
                </a:r>
              </a:p>
              <a:p>
                <a:pPr lvl="1"/>
                <a:r>
                  <a:rPr lang="en-US" altLang="ja-JP" sz="1800" dirty="0"/>
                  <a:t>Partitioning assigns “</a:t>
                </a:r>
                <a:r>
                  <a:rPr lang="en-US" altLang="ja-JP" sz="1800" dirty="0">
                    <a:solidFill>
                      <a:srgbClr val="FF0000"/>
                    </a:solidFill>
                  </a:rPr>
                  <a:t>nodes in charge</a:t>
                </a:r>
                <a:r>
                  <a:rPr lang="en-US" altLang="ja-JP" sz="1800" dirty="0"/>
                  <a:t>” to each MPI process.</a:t>
                </a:r>
              </a:p>
              <a:p>
                <a:pPr lvl="1"/>
                <a:r>
                  <a:rPr lang="en-US" altLang="ja-JP" sz="1800" dirty="0"/>
                  <a:t>Each MPI process extracts “</a:t>
                </a:r>
                <a:r>
                  <a:rPr lang="en-US" altLang="ja-JP" sz="1800" dirty="0">
                    <a:solidFill>
                      <a:srgbClr val="0000CC"/>
                    </a:solidFill>
                  </a:rPr>
                  <a:t>related cells</a:t>
                </a:r>
                <a:r>
                  <a:rPr lang="en-US" altLang="ja-JP" sz="1800" dirty="0"/>
                  <a:t>”, which use the nodes in charge.</a:t>
                </a:r>
              </a:p>
              <a:p>
                <a:pPr lvl="1"/>
                <a:r>
                  <a:rPr lang="en-US" altLang="ja-JP" sz="1800" dirty="0"/>
                  <a:t>Each MPI process extracts “</a:t>
                </a:r>
                <a:r>
                  <a:rPr lang="en-US" altLang="ja-JP" sz="1800" dirty="0">
                    <a:solidFill>
                      <a:srgbClr val="008000"/>
                    </a:solidFill>
                  </a:rPr>
                  <a:t>related edges</a:t>
                </a:r>
                <a:r>
                  <a:rPr lang="en-US" altLang="ja-JP" sz="1800" dirty="0"/>
                  <a:t>”, which compose the related cells.</a:t>
                </a:r>
              </a:p>
              <a:p>
                <a:pPr lvl="1"/>
                <a:r>
                  <a:rPr lang="en-US" altLang="ja-JP" sz="1800" dirty="0"/>
                  <a:t>Each MPI process </a:t>
                </a:r>
                <a:r>
                  <a:rPr lang="en-US" altLang="ja-JP" sz="18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updates</a:t>
                </a:r>
                <a:r>
                  <a:rPr lang="en-US" altLang="ja-JP" sz="1800" dirty="0"/>
                  <a:t> “</a:t>
                </a:r>
                <a:r>
                  <a:rPr lang="en-US" altLang="ja-JP" sz="1800" dirty="0">
                    <a:solidFill>
                      <a:srgbClr val="0000CC"/>
                    </a:solidFill>
                  </a:rPr>
                  <a:t>related cells</a:t>
                </a:r>
                <a:r>
                  <a:rPr lang="en-US" altLang="ja-JP" sz="1800" dirty="0"/>
                  <a:t>”, which use the related edges.</a:t>
                </a:r>
              </a:p>
              <a:p>
                <a:pPr lvl="1"/>
                <a:r>
                  <a:rPr lang="en-US" altLang="ja-JP" sz="1800" dirty="0"/>
                  <a:t>Each MPI process extracts “</a:t>
                </a:r>
                <a:r>
                  <a:rPr lang="en-US" altLang="ja-JP" sz="1800" dirty="0">
                    <a:solidFill>
                      <a:srgbClr val="FF00FF"/>
                    </a:solidFill>
                  </a:rPr>
                  <a:t>related nodes</a:t>
                </a:r>
                <a:r>
                  <a:rPr lang="en-US" altLang="ja-JP" sz="1800" dirty="0"/>
                  <a:t>”, which are used by the related cells.</a:t>
                </a:r>
              </a:p>
              <a:p>
                <a:pPr lvl="1"/>
                <a:r>
                  <a:rPr lang="en-US" altLang="ja-JP" sz="1800" dirty="0"/>
                  <a:t>Each OpenMP thread in an MPI process calculates the contributions of </a:t>
                </a:r>
                <a:r>
                  <a:rPr lang="en-US" altLang="ja-JP" sz="1800" dirty="0">
                    <a:solidFill>
                      <a:srgbClr val="008000"/>
                    </a:solidFill>
                  </a:rPr>
                  <a:t>related edges </a:t>
                </a:r>
                <a:r>
                  <a:rPr lang="en-US" altLang="ja-JP" sz="1800" dirty="0"/>
                  <a:t>and makes </a:t>
                </a:r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8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18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sz="1800" dirty="0"/>
                  <a:t> </a:t>
                </a:r>
                <a:br>
                  <a:rPr lang="en-US" altLang="ja-JP" sz="1800" dirty="0"/>
                </a:br>
                <a:r>
                  <a:rPr lang="en-US" altLang="ja-JP" sz="1800" dirty="0"/>
                  <a:t>                                                                                                                                                      for the rows of nodes in charge.</a:t>
                </a:r>
              </a:p>
              <a:p>
                <a:pPr lvl="1"/>
                <a:endParaRPr lang="en-US" altLang="ja-JP" sz="1800" dirty="0"/>
              </a:p>
              <a:p>
                <a:pPr lvl="1"/>
                <a:endParaRPr lang="en-US" altLang="ja-JP" sz="1800" dirty="0"/>
              </a:p>
              <a:p>
                <a:endParaRPr lang="ja-JP" altLang="en-US" sz="20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40C5CD5A-0065-2F17-9A12-59AE2D760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3" t="-1690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EA8177DA-90C2-5644-4748-94F15879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Parallelization of ES-FEM-T4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BC227-5A66-1808-7F29-457D074BE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 descr="図形&#10;&#10;自動的に生成された説明">
            <a:extLst>
              <a:ext uri="{FF2B5EF4-FFF2-40B4-BE49-F238E27FC236}">
                <a16:creationId xmlns:a16="http://schemas.microsoft.com/office/drawing/2014/main" id="{955FDA1B-ED16-E1B9-D0A8-157460B43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26900" r="11275" b="26900"/>
          <a:stretch/>
        </p:blipFill>
        <p:spPr>
          <a:xfrm>
            <a:off x="2999190" y="3117913"/>
            <a:ext cx="6192688" cy="316835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17CEA9-21F7-B578-6BA2-36154B243F3B}"/>
              </a:ext>
            </a:extLst>
          </p:cNvPr>
          <p:cNvSpPr txBox="1"/>
          <p:nvPr/>
        </p:nvSpPr>
        <p:spPr>
          <a:xfrm>
            <a:off x="250061" y="4227177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Partitioned</a:t>
            </a:r>
            <a:b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Domain for</a:t>
            </a:r>
            <a:b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Process 0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7D6A3BA-7031-4558-55F0-BB8782F88F8C}"/>
              </a:ext>
            </a:extLst>
          </p:cNvPr>
          <p:cNvSpPr txBox="1"/>
          <p:nvPr/>
        </p:nvSpPr>
        <p:spPr>
          <a:xfrm>
            <a:off x="1778479" y="312847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Nodes 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in Charge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4" name="図 13" descr="図形&#10;&#10;自動的に生成された説明">
            <a:extLst>
              <a:ext uri="{FF2B5EF4-FFF2-40B4-BE49-F238E27FC236}">
                <a16:creationId xmlns:a16="http://schemas.microsoft.com/office/drawing/2014/main" id="{6299EEA6-8A06-50EE-7D10-148AE814F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6901" r="42345" b="26901"/>
          <a:stretch/>
        </p:blipFill>
        <p:spPr>
          <a:xfrm>
            <a:off x="2999190" y="3117913"/>
            <a:ext cx="3708878" cy="316835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EF555C-62EA-F314-507B-E157CED7C8AB}"/>
              </a:ext>
            </a:extLst>
          </p:cNvPr>
          <p:cNvSpPr txBox="1"/>
          <p:nvPr/>
        </p:nvSpPr>
        <p:spPr>
          <a:xfrm>
            <a:off x="1876344" y="400506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</a:rPr>
              <a:t>Related</a:t>
            </a:r>
            <a:br>
              <a:rPr kumimoji="1" lang="en-US" altLang="ja-JP" dirty="0">
                <a:solidFill>
                  <a:srgbClr val="0000CC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Cells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8B8BA9-2A0E-939D-22BC-D1061D4659C1}"/>
              </a:ext>
            </a:extLst>
          </p:cNvPr>
          <p:cNvSpPr txBox="1"/>
          <p:nvPr/>
        </p:nvSpPr>
        <p:spPr>
          <a:xfrm>
            <a:off x="1875601" y="563993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FF"/>
                </a:solidFill>
              </a:rPr>
              <a:t>Related</a:t>
            </a:r>
            <a:br>
              <a:rPr kumimoji="1" lang="en-US" altLang="ja-JP" dirty="0">
                <a:solidFill>
                  <a:srgbClr val="FF00FF"/>
                </a:solidFill>
              </a:rPr>
            </a:br>
            <a:r>
              <a:rPr kumimoji="1" lang="en-US" altLang="ja-JP" dirty="0">
                <a:solidFill>
                  <a:srgbClr val="FF00FF"/>
                </a:solidFill>
              </a:rPr>
              <a:t>Nodes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3AB1A5-1B61-8BDA-6F16-80863380E225}"/>
              </a:ext>
            </a:extLst>
          </p:cNvPr>
          <p:cNvSpPr txBox="1"/>
          <p:nvPr/>
        </p:nvSpPr>
        <p:spPr>
          <a:xfrm>
            <a:off x="9768408" y="3588952"/>
            <a:ext cx="2155107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+mn-lt"/>
              </a:rPr>
              <a:t>The number of 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overlapping nodes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has</a:t>
            </a:r>
            <a:r>
              <a:rPr lang="en-US" altLang="ja-JP" dirty="0">
                <a:latin typeface="+mn-lt"/>
              </a:rPr>
              <a:t> </a:t>
            </a:r>
            <a:r>
              <a:rPr lang="en-US" altLang="ja-JP" sz="1800" dirty="0">
                <a:latin typeface="+mn-lt"/>
              </a:rPr>
              <a:t>increased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compared to FEM,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which leads to 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a </a:t>
            </a:r>
            <a:r>
              <a:rPr lang="en-US" altLang="ja-JP" sz="1800" b="1" i="1" dirty="0">
                <a:latin typeface="+mn-lt"/>
              </a:rPr>
              <a:t>slight</a:t>
            </a:r>
            <a:r>
              <a:rPr lang="en-US" altLang="ja-JP" sz="1800" dirty="0">
                <a:latin typeface="+mn-lt"/>
              </a:rPr>
              <a:t> increase in calculation and communication costs.</a:t>
            </a:r>
            <a:endParaRPr lang="ja-JP" altLang="en-US" dirty="0">
              <a:latin typeface="+mn-lt"/>
            </a:endParaRPr>
          </a:p>
        </p:txBody>
      </p:sp>
      <p:pic>
        <p:nvPicPr>
          <p:cNvPr id="17" name="図 16" descr="黒い背景と白い文字のロゴ&#10;&#10;自動的に生成された説明">
            <a:extLst>
              <a:ext uri="{FF2B5EF4-FFF2-40B4-BE49-F238E27FC236}">
                <a16:creationId xmlns:a16="http://schemas.microsoft.com/office/drawing/2014/main" id="{F6F11129-73E0-76BE-2A0F-66F4C564DD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6901" r="36529" b="26901"/>
          <a:stretch/>
        </p:blipFill>
        <p:spPr>
          <a:xfrm>
            <a:off x="2994522" y="3117913"/>
            <a:ext cx="4173971" cy="3168352"/>
          </a:xfrm>
          <a:prstGeom prst="rect">
            <a:avLst/>
          </a:prstGeom>
        </p:spPr>
      </p:pic>
      <p:pic>
        <p:nvPicPr>
          <p:cNvPr id="13" name="図 1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A9C8528A-0E88-C340-0463-DC143C0C21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6901" r="42345" b="26901"/>
          <a:stretch/>
        </p:blipFill>
        <p:spPr>
          <a:xfrm>
            <a:off x="2999190" y="3117913"/>
            <a:ext cx="3708878" cy="3168352"/>
          </a:xfrm>
          <a:prstGeom prst="rect">
            <a:avLst/>
          </a:prstGeom>
        </p:spPr>
      </p:pic>
      <p:pic>
        <p:nvPicPr>
          <p:cNvPr id="8" name="図 7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27BC5EEE-79D4-61F2-906B-953DBFF2C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6375" r="50901" b="26375"/>
          <a:stretch/>
        </p:blipFill>
        <p:spPr>
          <a:xfrm>
            <a:off x="2927648" y="3081909"/>
            <a:ext cx="3096344" cy="3240360"/>
          </a:xfrm>
          <a:prstGeom prst="rect">
            <a:avLst/>
          </a:prstGeom>
        </p:spPr>
      </p:pic>
      <p:pic>
        <p:nvPicPr>
          <p:cNvPr id="21" name="図 20" descr="紫の光の線&#10;&#10;自動的に生成された説明">
            <a:extLst>
              <a:ext uri="{FF2B5EF4-FFF2-40B4-BE49-F238E27FC236}">
                <a16:creationId xmlns:a16="http://schemas.microsoft.com/office/drawing/2014/main" id="{C4E8AF21-421D-505F-5096-E6A91D83F8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6375" r="35591" b="26375"/>
          <a:stretch/>
        </p:blipFill>
        <p:spPr>
          <a:xfrm>
            <a:off x="2927648" y="3081909"/>
            <a:ext cx="4320480" cy="324036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294944B-791F-4F7C-60C4-7F50C4764DB8}"/>
              </a:ext>
            </a:extLst>
          </p:cNvPr>
          <p:cNvSpPr/>
          <p:nvPr/>
        </p:nvSpPr>
        <p:spPr>
          <a:xfrm>
            <a:off x="1621966" y="3052066"/>
            <a:ext cx="4402026" cy="3329262"/>
          </a:xfrm>
          <a:prstGeom prst="roundRect">
            <a:avLst>
              <a:gd name="adj" fmla="val 6348"/>
            </a:avLst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rgbClr val="FF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63EE3E2-2391-9932-0285-FD90EC36AC0E}"/>
              </a:ext>
            </a:extLst>
          </p:cNvPr>
          <p:cNvSpPr txBox="1"/>
          <p:nvPr/>
        </p:nvSpPr>
        <p:spPr>
          <a:xfrm>
            <a:off x="1875601" y="479715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8000"/>
                </a:solidFill>
              </a:rPr>
              <a:t>Related</a:t>
            </a:r>
            <a:br>
              <a:rPr kumimoji="1" lang="en-US" altLang="ja-JP" dirty="0">
                <a:solidFill>
                  <a:srgbClr val="008000"/>
                </a:solidFill>
              </a:rPr>
            </a:br>
            <a:r>
              <a:rPr kumimoji="1" lang="en-US" altLang="ja-JP" dirty="0">
                <a:solidFill>
                  <a:srgbClr val="008000"/>
                </a:solidFill>
              </a:rPr>
              <a:t>Edges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59545C3-3350-61C8-5235-C1B0A1C47A09}"/>
              </a:ext>
            </a:extLst>
          </p:cNvPr>
          <p:cNvSpPr txBox="1"/>
          <p:nvPr/>
        </p:nvSpPr>
        <p:spPr>
          <a:xfrm>
            <a:off x="8303225" y="629468"/>
            <a:ext cx="31213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2D explanation for simplicity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6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  <p:bldP spid="7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Benchmark Tests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</a:t>
            </a:r>
            <a:r>
              <a:rPr lang="en-US" altLang="ja-JP" dirty="0"/>
              <a:t>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a side sill in a carbody.</a:t>
            </a:r>
          </a:p>
          <a:p>
            <a:r>
              <a:rPr lang="en-US" altLang="ja-JP" sz="2400" dirty="0"/>
              <a:t>Film thickness on the </a:t>
            </a:r>
            <a:r>
              <a:rPr lang="en-US" altLang="ja-JP" sz="2400" b="1" dirty="0"/>
              <a:t>innermost face </a:t>
            </a:r>
            <a:r>
              <a:rPr lang="en-US" altLang="ja-JP" sz="2400" dirty="0"/>
              <a:t>(Face G) is the most important so as to guarantee corrosion protection.</a:t>
            </a:r>
          </a:p>
          <a:p>
            <a:r>
              <a:rPr lang="en-US" altLang="ja-JP" sz="2400" dirty="0"/>
              <a:t>The film thickness is evaluated with </a:t>
            </a:r>
            <a:r>
              <a:rPr lang="en-US" altLang="ja-JP" sz="2400" b="1" dirty="0">
                <a:solidFill>
                  <a:srgbClr val="FF0000"/>
                </a:solidFill>
              </a:rPr>
              <a:t>4 different meshes for using FEM-T4 and ES-FEM-T4</a:t>
            </a:r>
            <a:br>
              <a:rPr lang="en-US" altLang="ja-JP" sz="2400" b="1" dirty="0">
                <a:solidFill>
                  <a:srgbClr val="FF0000"/>
                </a:solidFill>
              </a:rPr>
            </a:br>
            <a:r>
              <a:rPr lang="en-US" altLang="ja-JP" sz="2400" dirty="0"/>
              <a:t>to compare the mesh convergence rate.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55001" y="1340769"/>
            <a:ext cx="3213507" cy="2880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040217" y="3635732"/>
            <a:ext cx="235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Film Thickness Anim.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BCB3060-14C9-41A6-A487-5218EAAC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3" y="1052736"/>
            <a:ext cx="4506091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8870A1-87E8-4E24-89FB-16C741FE9218}"/>
              </a:ext>
            </a:extLst>
          </p:cNvPr>
          <p:cNvSpPr txBox="1"/>
          <p:nvPr/>
        </p:nvSpPr>
        <p:spPr>
          <a:xfrm>
            <a:off x="6731436" y="692697"/>
            <a:ext cx="390106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4 Plates forms 3 bags.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bag is difficult to be deposited.</a:t>
            </a:r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D83D143-0DB7-4986-86E5-3F1ABBDF13F4}"/>
              </a:ext>
            </a:extLst>
          </p:cNvPr>
          <p:cNvGrpSpPr/>
          <p:nvPr/>
        </p:nvGrpSpPr>
        <p:grpSpPr>
          <a:xfrm>
            <a:off x="5915980" y="1448780"/>
            <a:ext cx="1889450" cy="2929756"/>
            <a:chOff x="4391980" y="1407475"/>
            <a:chExt cx="1889450" cy="292975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D5DC8ED-4B64-4A9D-ADF1-97E706D4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" t="9149" r="709" b="12175"/>
            <a:stretch/>
          </p:blipFill>
          <p:spPr>
            <a:xfrm rot="16200000" flipH="1" flipV="1">
              <a:off x="3965903" y="1833552"/>
              <a:ext cx="2741604" cy="188945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F49ABE-0CE7-4275-B4C7-CE6B8D0248F3}"/>
                </a:ext>
              </a:extLst>
            </p:cNvPr>
            <p:cNvSpPr txBox="1"/>
            <p:nvPr/>
          </p:nvSpPr>
          <p:spPr>
            <a:xfrm>
              <a:off x="4531035" y="3998677"/>
              <a:ext cx="1611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Photo of a BOX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basecoat </a:t>
            </a:r>
            <a:r>
              <a:rPr lang="en-US" altLang="ja-JP" sz="2400" dirty="0"/>
              <a:t>methods for various metal products </a:t>
            </a:r>
            <a:br>
              <a:rPr lang="en-US" altLang="ja-JP" sz="2400" dirty="0"/>
            </a:br>
            <a:r>
              <a:rPr lang="en-US" altLang="ja-JP" sz="2400" dirty="0"/>
              <a:t>including auto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bodies in </a:t>
            </a:r>
            <a:r>
              <a:rPr lang="en-US" altLang="ja-JP" sz="2400" dirty="0">
                <a:solidFill>
                  <a:srgbClr val="008000"/>
                </a:solidFill>
              </a:rPr>
              <a:t>complex shapes</a:t>
            </a:r>
            <a:r>
              <a:rPr lang="en-US" altLang="ja-JP" sz="2400" dirty="0"/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432" y="683496"/>
            <a:ext cx="5145320" cy="34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944746" y="734028"/>
            <a:ext cx="5695870" cy="3523064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ja-JP" altLang="en-US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blipFill>
                  <a:blip r:embed="rId5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altLang="ja-JP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/>
            <p:cNvSpPr txBox="1"/>
            <p:nvPr/>
          </p:nvSpPr>
          <p:spPr>
            <a:xfrm>
              <a:off x="4556600" y="4901079"/>
              <a:ext cx="1125137" cy="27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1086672">
              <a:off x="3263294" y="4713816"/>
              <a:ext cx="371201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0010527" y="2272682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7248128" y="2312876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7484294" y="2635738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9295415" y="2325871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3676412" y="3902859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http://n-link.nissan.co.jp/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9634137" y="2058048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4 Meshes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1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1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38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1919536" y="2276873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3.2 mm </a:t>
            </a:r>
            <a:r>
              <a:rPr lang="en-US" altLang="ja-JP" sz="2000" dirty="0"/>
              <a:t>Mesh</a:t>
            </a:r>
            <a:br>
              <a:rPr lang="en-US" altLang="ja-JP" sz="2000" dirty="0"/>
            </a:br>
            <a:r>
              <a:rPr lang="en-US" altLang="ja-JP" sz="2000" dirty="0"/>
              <a:t>Seed Size</a:t>
            </a:r>
            <a:br>
              <a:rPr lang="en-US" altLang="ja-JP" sz="2000" dirty="0"/>
            </a:br>
            <a:r>
              <a:rPr lang="en-US" altLang="ja-JP" sz="2000" dirty="0"/>
              <a:t>(31k T4 elem.)</a:t>
            </a:r>
            <a:endParaRPr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1917426" y="5077634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0.8 mm </a:t>
            </a:r>
            <a:r>
              <a:rPr lang="en-US" altLang="ja-JP" sz="2000" dirty="0"/>
              <a:t>Mesh</a:t>
            </a:r>
            <a:br>
              <a:rPr lang="en-US" altLang="ja-JP" sz="2000" dirty="0"/>
            </a:br>
            <a:r>
              <a:rPr lang="en-US" altLang="ja-JP" sz="2000" dirty="0"/>
              <a:t>Seed Size</a:t>
            </a:r>
            <a:br>
              <a:rPr lang="en-US" altLang="ja-JP" sz="2000" dirty="0"/>
            </a:br>
            <a:r>
              <a:rPr lang="en-US" altLang="ja-JP" sz="2000" dirty="0"/>
              <a:t>(169k T4 elem.)</a:t>
            </a:r>
            <a:endParaRPr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8472264" y="2280797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1.6 mm </a:t>
            </a:r>
            <a:r>
              <a:rPr lang="en-US" altLang="ja-JP" sz="2000" dirty="0"/>
              <a:t>Mesh</a:t>
            </a:r>
            <a:br>
              <a:rPr lang="en-US" altLang="ja-JP" sz="2000" dirty="0"/>
            </a:br>
            <a:r>
              <a:rPr lang="en-US" altLang="ja-JP" sz="2000" dirty="0"/>
              <a:t>Seed Size</a:t>
            </a:r>
            <a:br>
              <a:rPr lang="en-US" altLang="ja-JP" sz="2000" dirty="0"/>
            </a:br>
            <a:r>
              <a:rPr lang="en-US" altLang="ja-JP" sz="2000" dirty="0"/>
              <a:t>(65k T4 elem.)</a:t>
            </a:r>
            <a:endParaRPr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8550682" y="5079722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0.4 mm </a:t>
            </a:r>
            <a:r>
              <a:rPr lang="en-US" altLang="ja-JP" sz="2000" dirty="0"/>
              <a:t>Mesh</a:t>
            </a:r>
            <a:br>
              <a:rPr lang="en-US" altLang="ja-JP" sz="2000" dirty="0"/>
            </a:br>
            <a:r>
              <a:rPr lang="en-US" altLang="ja-JP" sz="2000" dirty="0"/>
              <a:t>Seed Size</a:t>
            </a:r>
            <a:br>
              <a:rPr lang="en-US" altLang="ja-JP" sz="2000" dirty="0"/>
            </a:br>
            <a:r>
              <a:rPr lang="en-US" altLang="ja-JP" sz="2000" dirty="0"/>
              <a:t>(716k T4 elem.)</a:t>
            </a:r>
            <a:endParaRPr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8820106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Face G (innermost 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774825" y="5023312"/>
            <a:ext cx="8641654" cy="461666"/>
          </a:xfrm>
          <a:prstGeom prst="round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altLang="ja-JP" sz="2400" dirty="0"/>
              <a:t>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9011120" y="1340769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9336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20236" y="4437113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9" y="1131236"/>
            <a:ext cx="8858725" cy="3881941"/>
          </a:xfrm>
          <a:prstGeom prst="rect">
            <a:avLst/>
          </a:prstGeom>
        </p:spPr>
      </p:pic>
      <p:sp>
        <p:nvSpPr>
          <p:cNvPr id="12" name="角丸四角形 4">
            <a:extLst>
              <a:ext uri="{FF2B5EF4-FFF2-40B4-BE49-F238E27FC236}">
                <a16:creationId xmlns:a16="http://schemas.microsoft.com/office/drawing/2014/main" id="{3C77B2AF-03EE-A08F-006F-82F0DED19F8C}"/>
              </a:ext>
            </a:extLst>
          </p:cNvPr>
          <p:cNvSpPr/>
          <p:nvPr/>
        </p:nvSpPr>
        <p:spPr>
          <a:xfrm>
            <a:off x="1774823" y="5540690"/>
            <a:ext cx="8641654" cy="79824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Meanwhile, ES-FEM results (solid lines) have no such errors</a:t>
            </a:r>
            <a:br>
              <a:rPr lang="en-US" altLang="ja-JP" sz="2400" dirty="0"/>
            </a:br>
            <a:r>
              <a:rPr lang="en-US" altLang="ja-JP" sz="2400" dirty="0"/>
              <a:t>due to the fast mesh convergence rate.</a:t>
            </a:r>
            <a:endParaRPr lang="ja-JP" alt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80813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76" y="1088740"/>
            <a:ext cx="6616261" cy="3715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Mesh Convergence Rate on Face G (innermost face)</a:t>
            </a:r>
          </a:p>
          <a:p>
            <a:pPr marL="0" indent="0">
              <a:buNone/>
            </a:pP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FEM-T4 shows a linear convergence.</a:t>
            </a:r>
          </a:p>
          <a:p>
            <a:r>
              <a:rPr lang="en-US" altLang="ja-JP" sz="2400" dirty="0"/>
              <a:t>ES-FEM-T4 shows a quadratic convergence.</a:t>
            </a:r>
          </a:p>
          <a:p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95600" y="5589240"/>
            <a:ext cx="7200800" cy="763768"/>
          </a:xfrm>
          <a:prstGeom prst="roundRect">
            <a:avLst/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ES-FEM-T4 has much better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mesh convergence rate than FEM-T4.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20237" y="2888941"/>
            <a:ext cx="2389283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The result of ES-FEM with the finest mesh (0.4 mm) is used </a:t>
            </a:r>
            <a:br>
              <a:rPr lang="en-US" altLang="ja-JP" dirty="0"/>
            </a:br>
            <a:r>
              <a:rPr lang="en-US" altLang="ja-JP" dirty="0"/>
              <a:t>as the reference.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F465CF-68A4-486A-AA81-66C552139B08}"/>
              </a:ext>
            </a:extLst>
          </p:cNvPr>
          <p:cNvSpPr txBox="1"/>
          <p:nvPr/>
        </p:nvSpPr>
        <p:spPr>
          <a:xfrm rot="16200000">
            <a:off x="946993" y="252933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Final thickness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32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/>
              <a:t>on a PC (only 1 CPU: Intel i9-9960X)</a:t>
            </a: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endParaRPr lang="en-US" altLang="ja-JP" sz="1800" dirty="0"/>
          </a:p>
          <a:p>
            <a:r>
              <a:rPr lang="en-US" altLang="ja-JP" sz="2400" dirty="0"/>
              <a:t>With the same mesh, ES-FEM is slower than FEM by x2. </a:t>
            </a:r>
          </a:p>
          <a:p>
            <a:r>
              <a:rPr lang="en-US" altLang="ja-JP" sz="2400" dirty="0"/>
              <a:t>For the same accuracy, ES-FEM is faster than FEM by x4.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4-Plate BOX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77316"/>
              </p:ext>
            </p:extLst>
          </p:nvPr>
        </p:nvGraphicFramePr>
        <p:xfrm>
          <a:off x="2850444" y="1592796"/>
          <a:ext cx="648000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Mesh Size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3.2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7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10 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1.6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14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0.8</a:t>
                      </a:r>
                      <a:r>
                        <a:rPr kumimoji="1" lang="en-US" altLang="ja-JP" sz="2400" baseline="0" dirty="0"/>
                        <a:t>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26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 mm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41 s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s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</a:tbl>
          </a:graphicData>
        </a:graphic>
      </p:graphicFrame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56A8525-64C8-39FC-0A28-5DE5E351DC9A}"/>
              </a:ext>
            </a:extLst>
          </p:cNvPr>
          <p:cNvGrpSpPr/>
          <p:nvPr/>
        </p:nvGrpSpPr>
        <p:grpSpPr>
          <a:xfrm>
            <a:off x="6744072" y="2207620"/>
            <a:ext cx="864096" cy="1582484"/>
            <a:chOff x="6744072" y="2207620"/>
            <a:chExt cx="864096" cy="1582484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744072" y="2293132"/>
              <a:ext cx="864096" cy="1401299"/>
            </a:xfrm>
            <a:prstGeom prst="straightConnector1">
              <a:avLst/>
            </a:prstGeom>
            <a:ln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070999">
              <a:off x="6362834" y="2644919"/>
              <a:ext cx="15824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FF"/>
                  </a:solidFill>
                </a:rPr>
                <a:t>Comparable</a:t>
              </a:r>
              <a:br>
                <a:rPr lang="en-US" altLang="ja-JP" sz="2000" dirty="0">
                  <a:solidFill>
                    <a:srgbClr val="FF00FF"/>
                  </a:solidFill>
                </a:rPr>
              </a:br>
              <a:r>
                <a:rPr lang="en-US" altLang="ja-JP" sz="2000" dirty="0">
                  <a:solidFill>
                    <a:srgbClr val="FF00FF"/>
                  </a:solidFill>
                </a:rPr>
                <a:t>Accuracy</a:t>
              </a:r>
              <a:endParaRPr lang="ja-JP" altLang="en-US" sz="2000" dirty="0">
                <a:solidFill>
                  <a:srgbClr val="FF00FF"/>
                </a:solidFill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2495601" y="5013176"/>
            <a:ext cx="7200800" cy="97210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ES-FEM-T4 is supremely efficient 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comparison to FEM-T4.</a:t>
            </a:r>
          </a:p>
        </p:txBody>
      </p:sp>
    </p:spTree>
    <p:extLst>
      <p:ext uri="{BB962C8B-B14F-4D97-AF65-F5344CB8AC3E}">
        <p14:creationId xmlns:p14="http://schemas.microsoft.com/office/powerpoint/2010/main" val="1826832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E057-E8AC-43A2-A058-5FB4B8C2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7506F-48B8-4149-9306-E57A27F6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019F743-FECB-435B-811A-A91EC1C9F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616" b="18861"/>
          <a:stretch>
            <a:fillRect/>
          </a:stretch>
        </p:blipFill>
        <p:spPr>
          <a:xfrm>
            <a:off x="917245" y="656696"/>
            <a:ext cx="10327327" cy="3456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Outline</a:t>
                </a: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r>
                  <a:rPr lang="en-US" altLang="ja-JP" sz="2400" b="1" dirty="0">
                    <a:latin typeface="+mn-lt"/>
                  </a:rPr>
                  <a:t>H</a:t>
                </a:r>
                <a:r>
                  <a:rPr kumimoji="1" lang="en-US" altLang="ja-JP" sz="2400" b="1" dirty="0">
                    <a:latin typeface="+mn-lt"/>
                  </a:rPr>
                  <a:t>alf-body</a:t>
                </a:r>
                <a:r>
                  <a:rPr kumimoji="1" lang="en-US" altLang="ja-JP" sz="2400" dirty="0">
                    <a:latin typeface="+mn-lt"/>
                  </a:rPr>
                  <a:t> analysis (only right-hand side).</a:t>
                </a:r>
              </a:p>
              <a:p>
                <a:r>
                  <a:rPr kumimoji="1" lang="en-US" altLang="ja-JP" sz="2400" dirty="0">
                    <a:latin typeface="+mn-lt"/>
                  </a:rPr>
                  <a:t>Entire line shape, carbody motion, and electrode conditions are faithfully reproduced.</a:t>
                </a:r>
              </a:p>
              <a:p>
                <a:r>
                  <a:rPr kumimoji="0" lang="en-US" altLang="ja-JP" sz="2400" dirty="0">
                    <a:latin typeface="+mn-lt"/>
                  </a:rPr>
                  <a:t>About 1000 timesteps for 300 s (i.e., 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kumimoji="0" lang="en-US" altLang="ja-JP" sz="2400" dirty="0">
                    <a:latin typeface="+mn-lt"/>
                  </a:rPr>
                  <a:t> s).</a:t>
                </a:r>
                <a:endParaRPr kumimoji="1" lang="en-US" altLang="ja-JP" sz="2400" dirty="0">
                  <a:latin typeface="+mn-lt"/>
                </a:endParaRPr>
              </a:p>
              <a:p>
                <a:r>
                  <a:rPr lang="en-US" altLang="ja-JP" sz="2400" dirty="0">
                    <a:latin typeface="+mn-lt"/>
                  </a:rPr>
                  <a:t>The film thickness distribution is evaluated with </a:t>
                </a:r>
                <a:r>
                  <a:rPr lang="en-US" altLang="ja-JP" sz="2400" b="1" dirty="0">
                    <a:latin typeface="+mn-lt"/>
                  </a:rPr>
                  <a:t>3 different density meshes </a:t>
                </a:r>
                <a:br>
                  <a:rPr lang="en-US" altLang="ja-JP" sz="2400" b="1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using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+mn-lt"/>
                  </a:rPr>
                  <a:t>FEM-T4 </a:t>
                </a: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dirty="0">
                    <a:solidFill>
                      <a:srgbClr val="FF0000"/>
                    </a:solidFill>
                    <a:latin typeface="+mn-lt"/>
                  </a:rPr>
                  <a:t>ES-FEM-T4</a:t>
                </a:r>
                <a:r>
                  <a:rPr lang="en-US" altLang="ja-JP" sz="2400" dirty="0">
                    <a:latin typeface="+mn-lt"/>
                  </a:rPr>
                  <a:t>.</a:t>
                </a:r>
                <a:endParaRPr lang="en-US" altLang="ja-JP" sz="2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0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sz="4000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60C1B1-E483-DD5C-22C1-FFBF3F0D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73832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3895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sz="4000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50D630-3B41-1F56-449A-31468754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68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431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3E0AE92-08EC-2B0D-F43C-C0392EE2B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Overview of Surface Mesh of </a:t>
            </a:r>
            <a:r>
              <a:rPr lang="en-US" altLang="ja-JP" b="1" i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dirty="0">
              <a:latin typeface="+mn-lt"/>
            </a:endParaRPr>
          </a:p>
          <a:p>
            <a:pPr marL="0" indent="0">
              <a:buNone/>
            </a:pPr>
            <a:endParaRPr kumimoji="1" lang="en-US" altLang="ja-JP" sz="4000" dirty="0">
              <a:latin typeface="+mn-lt"/>
            </a:endParaRPr>
          </a:p>
          <a:p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There are many </a:t>
            </a:r>
            <a:r>
              <a:rPr kumimoji="0" lang="en-US" altLang="ja-JP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ED holes </a:t>
            </a:r>
            <a:r>
              <a:rPr kumimoji="0" lang="en-US" altLang="ja-JP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around narrow spaces among plates.</a:t>
            </a:r>
          </a:p>
          <a:p>
            <a:r>
              <a:rPr kumimoji="0" lang="en-US" altLang="ja-JP" dirty="0"/>
              <a:t>The difference in the mesh can be seen clearly by </a:t>
            </a:r>
            <a:r>
              <a:rPr kumimoji="0" lang="en-US" altLang="ja-JP" dirty="0">
                <a:solidFill>
                  <a:srgbClr val="FF00FF"/>
                </a:solidFill>
              </a:rPr>
              <a:t>zooming in around a hole</a:t>
            </a:r>
            <a:r>
              <a:rPr kumimoji="0" lang="en-US" altLang="ja-JP" dirty="0"/>
              <a:t>.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C67705-9D60-68F6-3E67-C59BBE7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31B3E-F391-2CDC-15CD-2E6F150E9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498441-1081-BAE9-950F-AA34061F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602" y="1160748"/>
            <a:ext cx="11853863" cy="4343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D26D4-A5B3-22B5-D5C7-15A6A2316E18}"/>
              </a:ext>
            </a:extLst>
          </p:cNvPr>
          <p:cNvSpPr txBox="1"/>
          <p:nvPr/>
        </p:nvSpPr>
        <p:spPr>
          <a:xfrm>
            <a:off x="2171564" y="1628800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Only the surface</a:t>
            </a:r>
            <a:b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kumimoji="1"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mesh is shown.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07A3E0-5BAD-1209-6E74-2A12E3AE44B2}"/>
              </a:ext>
            </a:extLst>
          </p:cNvPr>
          <p:cNvSpPr/>
          <p:nvPr/>
        </p:nvSpPr>
        <p:spPr>
          <a:xfrm>
            <a:off x="9731235" y="4213211"/>
            <a:ext cx="216024" cy="21602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2A62AAF-18D6-1C13-483C-655C5DC3EE4F}"/>
              </a:ext>
            </a:extLst>
          </p:cNvPr>
          <p:cNvCxnSpPr>
            <a:cxnSpLocks/>
          </p:cNvCxnSpPr>
          <p:nvPr/>
        </p:nvCxnSpPr>
        <p:spPr>
          <a:xfrm flipV="1">
            <a:off x="9839247" y="4429235"/>
            <a:ext cx="0" cy="76396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7BF09D-CCCC-D5A6-E2DC-8608F5FFCCD0}"/>
              </a:ext>
            </a:extLst>
          </p:cNvPr>
          <p:cNvSpPr txBox="1"/>
          <p:nvPr/>
        </p:nvSpPr>
        <p:spPr>
          <a:xfrm>
            <a:off x="9336360" y="5117122"/>
            <a:ext cx="2344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Let’s zoom in here.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71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20" y="1707194"/>
            <a:ext cx="2880000" cy="288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52" y="1707194"/>
            <a:ext cx="2880000" cy="288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1707194"/>
            <a:ext cx="2880000" cy="2880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Analysis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in View around the Hole on Carbody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dirty="0"/>
              <a:t>There are many ED holes around narrow spaces among plates.</a:t>
            </a:r>
          </a:p>
          <a:p>
            <a:r>
              <a:rPr kumimoji="0" lang="en-US" altLang="ja-JP" dirty="0"/>
              <a:t>The difference in the mesh can be seen clearly by </a:t>
            </a:r>
            <a:r>
              <a:rPr kumimoji="0" lang="en-US" altLang="ja-JP" dirty="0">
                <a:solidFill>
                  <a:srgbClr val="FF00FF"/>
                </a:solidFill>
              </a:rPr>
              <a:t>zooming in around a hole</a:t>
            </a:r>
            <a:r>
              <a:rPr kumimoji="0" lang="en-US" altLang="ja-JP" dirty="0"/>
              <a:t>.</a:t>
            </a:r>
            <a:endParaRPr lang="en-US" altLang="ja-JP" dirty="0"/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dirty="0"/>
          </a:p>
          <a:p>
            <a:pPr marL="0" indent="0">
              <a:buNone/>
            </a:pPr>
            <a:endParaRPr kumimoji="0" lang="en-US" altLang="ja-JP" sz="2600" dirty="0"/>
          </a:p>
          <a:p>
            <a:endParaRPr lang="en-US" altLang="ja-JP" sz="2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1646722" y="1707195"/>
            <a:ext cx="7841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10M</a:t>
            </a:r>
            <a:endParaRPr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654825" y="1707195"/>
            <a:ext cx="7841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8000"/>
                </a:solidFill>
              </a:rPr>
              <a:t>16M</a:t>
            </a:r>
            <a:endParaRPr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7656265" y="1707195"/>
            <a:ext cx="7841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51M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B4884A-E136-469E-9F2A-8EF22E05AD61}"/>
              </a:ext>
            </a:extLst>
          </p:cNvPr>
          <p:cNvSpPr txBox="1"/>
          <p:nvPr/>
        </p:nvSpPr>
        <p:spPr>
          <a:xfrm>
            <a:off x="2495600" y="4551511"/>
            <a:ext cx="761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CC"/>
                </a:solidFill>
              </a:rPr>
              <a:t>Coarse</a:t>
            </a:r>
            <a:r>
              <a:rPr lang="en-US" altLang="ja-JP" sz="2400" dirty="0"/>
              <a:t>                                                             </a:t>
            </a:r>
            <a:r>
              <a:rPr lang="en-US" altLang="ja-JP" sz="2400" dirty="0">
                <a:solidFill>
                  <a:srgbClr val="FF0000"/>
                </a:solidFill>
              </a:rPr>
              <a:t>Fine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D8DC6416-F1A3-4FF3-AAE7-605EEBE6AC9F}"/>
              </a:ext>
            </a:extLst>
          </p:cNvPr>
          <p:cNvSpPr/>
          <p:nvPr/>
        </p:nvSpPr>
        <p:spPr>
          <a:xfrm>
            <a:off x="3827749" y="4551511"/>
            <a:ext cx="4540697" cy="461665"/>
          </a:xfrm>
          <a:prstGeom prst="rightArrow">
            <a:avLst>
              <a:gd name="adj1" fmla="val 50000"/>
              <a:gd name="adj2" fmla="val 118380"/>
            </a:avLst>
          </a:prstGeom>
          <a:gradFill flip="none" rotWithShape="1">
            <a:gsLst>
              <a:gs pos="0">
                <a:srgbClr val="0000CC"/>
              </a:gs>
              <a:gs pos="50000">
                <a:srgbClr val="008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22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Film Thickness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(ES-FEM-T4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h">
            <a:hlinkClick r:id="" action="ppaction://media"/>
            <a:extLst>
              <a:ext uri="{FF2B5EF4-FFF2-40B4-BE49-F238E27FC236}">
                <a16:creationId xmlns:a16="http://schemas.microsoft.com/office/drawing/2014/main" id="{3898FC0E-86A0-468D-8892-7D0CA4E6D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6035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57050BC9-86A2-4D4A-AEE4-3428786C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2884FEE0-1A4A-460F-ACFA-282064EE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the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arbody Paint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900" dirty="0"/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62208B0A-9002-4427-A6D0-63F2B6FBD4E3}"/>
              </a:ext>
            </a:extLst>
          </p:cNvPr>
          <p:cNvSpPr/>
          <p:nvPr/>
        </p:nvSpPr>
        <p:spPr>
          <a:xfrm>
            <a:off x="8379080" y="1438014"/>
            <a:ext cx="2016224" cy="936104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AB47D20C-82C6-43AF-A3EB-31FF7B31A0EA}"/>
              </a:ext>
            </a:extLst>
          </p:cNvPr>
          <p:cNvSpPr txBox="1"/>
          <p:nvPr/>
        </p:nvSpPr>
        <p:spPr>
          <a:xfrm>
            <a:off x="8418390" y="1048670"/>
            <a:ext cx="18884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ED Oven</a:t>
            </a:r>
          </a:p>
        </p:txBody>
      </p:sp>
      <p:sp>
        <p:nvSpPr>
          <p:cNvPr id="262" name="台形 261">
            <a:extLst>
              <a:ext uri="{FF2B5EF4-FFF2-40B4-BE49-F238E27FC236}">
                <a16:creationId xmlns:a16="http://schemas.microsoft.com/office/drawing/2014/main" id="{43067A70-62C2-4E3C-8789-1377A08DF9BF}"/>
              </a:ext>
            </a:extLst>
          </p:cNvPr>
          <p:cNvSpPr/>
          <p:nvPr/>
        </p:nvSpPr>
        <p:spPr>
          <a:xfrm rot="10800000">
            <a:off x="5173507" y="1593661"/>
            <a:ext cx="2615229" cy="751663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6E62B4AC-2D0E-4A88-9C19-9105651F0D87}"/>
              </a:ext>
            </a:extLst>
          </p:cNvPr>
          <p:cNvSpPr txBox="1"/>
          <p:nvPr/>
        </p:nvSpPr>
        <p:spPr>
          <a:xfrm>
            <a:off x="1814663" y="1048670"/>
            <a:ext cx="1382716" cy="40011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Degrease</a:t>
            </a: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5E29B961-DA1A-4BBB-A720-40281FEC5BE4}"/>
              </a:ext>
            </a:extLst>
          </p:cNvPr>
          <p:cNvCxnSpPr/>
          <p:nvPr/>
        </p:nvCxnSpPr>
        <p:spPr>
          <a:xfrm flipV="1">
            <a:off x="7566141" y="4108421"/>
            <a:ext cx="2034110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5" name="片側の 2 つの角を丸めた四角形 16">
            <a:extLst>
              <a:ext uri="{FF2B5EF4-FFF2-40B4-BE49-F238E27FC236}">
                <a16:creationId xmlns:a16="http://schemas.microsoft.com/office/drawing/2014/main" id="{B4D7C424-A0DF-44EB-A252-973162A36080}"/>
              </a:ext>
            </a:extLst>
          </p:cNvPr>
          <p:cNvSpPr/>
          <p:nvPr/>
        </p:nvSpPr>
        <p:spPr>
          <a:xfrm>
            <a:off x="4677512" y="3075771"/>
            <a:ext cx="2678629" cy="1019792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6" name="片側の 2 つの角を丸めた四角形 22">
            <a:extLst>
              <a:ext uri="{FF2B5EF4-FFF2-40B4-BE49-F238E27FC236}">
                <a16:creationId xmlns:a16="http://schemas.microsoft.com/office/drawing/2014/main" id="{6850ADCF-0741-43ED-959C-74EB0C5D1A3C}"/>
              </a:ext>
            </a:extLst>
          </p:cNvPr>
          <p:cNvSpPr/>
          <p:nvPr/>
        </p:nvSpPr>
        <p:spPr>
          <a:xfrm>
            <a:off x="3009202" y="4802842"/>
            <a:ext cx="3151639" cy="982214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7C2A454C-DB05-4380-B6EC-058532FC25E7}"/>
              </a:ext>
            </a:extLst>
          </p:cNvPr>
          <p:cNvSpPr/>
          <p:nvPr/>
        </p:nvSpPr>
        <p:spPr>
          <a:xfrm>
            <a:off x="1806999" y="3087016"/>
            <a:ext cx="2005367" cy="1021405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E55E35E-85E8-4C3E-BBBD-5B9B60CEC43C}"/>
              </a:ext>
            </a:extLst>
          </p:cNvPr>
          <p:cNvSpPr/>
          <p:nvPr/>
        </p:nvSpPr>
        <p:spPr>
          <a:xfrm>
            <a:off x="6420036" y="4802842"/>
            <a:ext cx="2016224" cy="938776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69" name="図 268">
            <a:extLst>
              <a:ext uri="{FF2B5EF4-FFF2-40B4-BE49-F238E27FC236}">
                <a16:creationId xmlns:a16="http://schemas.microsoft.com/office/drawing/2014/main" id="{97681B9E-153B-4A71-ABBC-6A52ABA0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464">
            <a:off x="5071707" y="1424565"/>
            <a:ext cx="1182884" cy="604517"/>
          </a:xfrm>
          <a:prstGeom prst="rect">
            <a:avLst/>
          </a:prstGeom>
        </p:spPr>
      </p:pic>
      <p:grpSp>
        <p:nvGrpSpPr>
          <p:cNvPr id="270" name="グループ化 269">
            <a:extLst>
              <a:ext uri="{FF2B5EF4-FFF2-40B4-BE49-F238E27FC236}">
                <a16:creationId xmlns:a16="http://schemas.microsoft.com/office/drawing/2014/main" id="{2169A479-524B-4C44-A1FE-7468B9C58446}"/>
              </a:ext>
            </a:extLst>
          </p:cNvPr>
          <p:cNvGrpSpPr/>
          <p:nvPr/>
        </p:nvGrpSpPr>
        <p:grpSpPr>
          <a:xfrm>
            <a:off x="8004212" y="1645319"/>
            <a:ext cx="1232437" cy="721247"/>
            <a:chOff x="6516215" y="2296947"/>
            <a:chExt cx="1232437" cy="721247"/>
          </a:xfrm>
        </p:grpSpPr>
        <p:pic>
          <p:nvPicPr>
            <p:cNvPr id="370" name="図 369">
              <a:extLst>
                <a:ext uri="{FF2B5EF4-FFF2-40B4-BE49-F238E27FC236}">
                  <a16:creationId xmlns:a16="http://schemas.microsoft.com/office/drawing/2014/main" id="{B6490A40-956A-4364-B593-31583B9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768" y="2296947"/>
              <a:ext cx="1182884" cy="604517"/>
            </a:xfrm>
            <a:prstGeom prst="rect">
              <a:avLst/>
            </a:prstGeom>
          </p:spPr>
        </p:pic>
        <p:grpSp>
          <p:nvGrpSpPr>
            <p:cNvPr id="371" name="グループ化 370">
              <a:extLst>
                <a:ext uri="{FF2B5EF4-FFF2-40B4-BE49-F238E27FC236}">
                  <a16:creationId xmlns:a16="http://schemas.microsoft.com/office/drawing/2014/main" id="{314A5AD5-F828-424E-B739-9756E8B84F94}"/>
                </a:ext>
              </a:extLst>
            </p:cNvPr>
            <p:cNvGrpSpPr/>
            <p:nvPr/>
          </p:nvGrpSpPr>
          <p:grpSpPr>
            <a:xfrm>
              <a:off x="6516215" y="2802072"/>
              <a:ext cx="1224136" cy="216122"/>
              <a:chOff x="6516215" y="2854006"/>
              <a:chExt cx="1224136" cy="216122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FCC5FF32-8723-4F17-A547-F8C917676613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3" name="円/楕円 2">
                <a:extLst>
                  <a:ext uri="{FF2B5EF4-FFF2-40B4-BE49-F238E27FC236}">
                    <a16:creationId xmlns:a16="http://schemas.microsoft.com/office/drawing/2014/main" id="{0A6879F5-F115-40ED-BFA5-C244CC4AA666}"/>
                  </a:ext>
                </a:extLst>
              </p:cNvPr>
              <p:cNvSpPr/>
              <p:nvPr/>
            </p:nvSpPr>
            <p:spPr>
              <a:xfrm>
                <a:off x="6637776" y="290487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4" name="円/楕円 25">
                <a:extLst>
                  <a:ext uri="{FF2B5EF4-FFF2-40B4-BE49-F238E27FC236}">
                    <a16:creationId xmlns:a16="http://schemas.microsoft.com/office/drawing/2014/main" id="{01F92A85-2D1E-4F31-9108-03A75F582C1E}"/>
                  </a:ext>
                </a:extLst>
              </p:cNvPr>
              <p:cNvSpPr/>
              <p:nvPr/>
            </p:nvSpPr>
            <p:spPr>
              <a:xfrm>
                <a:off x="7452320" y="2901464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D1102EF0-31DB-403F-8AB9-916ADA9A66F4}"/>
              </a:ext>
            </a:extLst>
          </p:cNvPr>
          <p:cNvGrpSpPr/>
          <p:nvPr/>
        </p:nvGrpSpPr>
        <p:grpSpPr>
          <a:xfrm>
            <a:off x="7927810" y="3349269"/>
            <a:ext cx="1220076" cy="755856"/>
            <a:chOff x="6938643" y="3616571"/>
            <a:chExt cx="1220076" cy="755856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1F37CA2B-F6A8-4B93-BB8C-D48D4A84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8643" y="3616571"/>
              <a:ext cx="1178961" cy="604517"/>
            </a:xfrm>
            <a:prstGeom prst="rect">
              <a:avLst/>
            </a:prstGeom>
          </p:spPr>
        </p:pic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311C61DE-413E-4EEC-B2BF-A19D582595B1}"/>
                </a:ext>
              </a:extLst>
            </p:cNvPr>
            <p:cNvGrpSpPr/>
            <p:nvPr/>
          </p:nvGrpSpPr>
          <p:grpSpPr>
            <a:xfrm flipH="1">
              <a:off x="6938643" y="4150149"/>
              <a:ext cx="1220076" cy="222278"/>
              <a:chOff x="6516215" y="2854006"/>
              <a:chExt cx="1224136" cy="222278"/>
            </a:xfrm>
          </p:grpSpPr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E520A1F0-17F1-4721-92EC-4EB32667DE4A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8" name="円/楕円 29">
                <a:extLst>
                  <a:ext uri="{FF2B5EF4-FFF2-40B4-BE49-F238E27FC236}">
                    <a16:creationId xmlns:a16="http://schemas.microsoft.com/office/drawing/2014/main" id="{F0314055-D978-469B-A1CD-7E55F552F699}"/>
                  </a:ext>
                </a:extLst>
              </p:cNvPr>
              <p:cNvSpPr/>
              <p:nvPr/>
            </p:nvSpPr>
            <p:spPr>
              <a:xfrm>
                <a:off x="6637776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9" name="円/楕円 30">
                <a:extLst>
                  <a:ext uri="{FF2B5EF4-FFF2-40B4-BE49-F238E27FC236}">
                    <a16:creationId xmlns:a16="http://schemas.microsoft.com/office/drawing/2014/main" id="{3F26BED7-B370-42DF-9488-FFACA2E4FC4D}"/>
                  </a:ext>
                </a:extLst>
              </p:cNvPr>
              <p:cNvSpPr/>
              <p:nvPr/>
            </p:nvSpPr>
            <p:spPr>
              <a:xfrm>
                <a:off x="7452320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670CCEBA-4CBF-4E85-993A-216DE095D0BB}"/>
              </a:ext>
            </a:extLst>
          </p:cNvPr>
          <p:cNvGrpSpPr/>
          <p:nvPr/>
        </p:nvGrpSpPr>
        <p:grpSpPr>
          <a:xfrm flipH="1">
            <a:off x="6538320" y="5525594"/>
            <a:ext cx="1220076" cy="216024"/>
            <a:chOff x="6516215" y="2840614"/>
            <a:chExt cx="1224136" cy="216024"/>
          </a:xfrm>
        </p:grpSpPr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D0E6B637-A866-4FFA-A69E-95A9BAEBFE2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3" name="円/楕円 37">
              <a:extLst>
                <a:ext uri="{FF2B5EF4-FFF2-40B4-BE49-F238E27FC236}">
                  <a16:creationId xmlns:a16="http://schemas.microsoft.com/office/drawing/2014/main" id="{3152E4E0-ADA1-4262-8070-8BDD93C23D5E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4" name="円/楕円 38">
              <a:extLst>
                <a:ext uri="{FF2B5EF4-FFF2-40B4-BE49-F238E27FC236}">
                  <a16:creationId xmlns:a16="http://schemas.microsoft.com/office/drawing/2014/main" id="{62CF9E3D-F1C9-481A-B62B-3AB1AD95F126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3" name="図 272">
            <a:extLst>
              <a:ext uri="{FF2B5EF4-FFF2-40B4-BE49-F238E27FC236}">
                <a16:creationId xmlns:a16="http://schemas.microsoft.com/office/drawing/2014/main" id="{A07E2061-8429-4B85-B3B6-48A7CEFC8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09" y="5021378"/>
            <a:ext cx="1222553" cy="547654"/>
          </a:xfrm>
          <a:prstGeom prst="rect">
            <a:avLst/>
          </a:prstGeom>
        </p:spPr>
      </p:pic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AF5AE4E6-D1EE-4B79-ABED-40D9C4716D98}"/>
              </a:ext>
            </a:extLst>
          </p:cNvPr>
          <p:cNvGrpSpPr/>
          <p:nvPr/>
        </p:nvGrpSpPr>
        <p:grpSpPr>
          <a:xfrm>
            <a:off x="4243947" y="3401205"/>
            <a:ext cx="1220076" cy="696180"/>
            <a:chOff x="2755951" y="3869257"/>
            <a:chExt cx="1220076" cy="696180"/>
          </a:xfrm>
        </p:grpSpPr>
        <p:pic>
          <p:nvPicPr>
            <p:cNvPr id="357" name="図 356">
              <a:extLst>
                <a:ext uri="{FF2B5EF4-FFF2-40B4-BE49-F238E27FC236}">
                  <a16:creationId xmlns:a16="http://schemas.microsoft.com/office/drawing/2014/main" id="{9997222A-EBD7-46E5-99CC-84AAC11D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5951" y="3869257"/>
              <a:ext cx="1146742" cy="523198"/>
            </a:xfrm>
            <a:prstGeom prst="rect">
              <a:avLst/>
            </a:prstGeom>
          </p:spPr>
        </p:pic>
        <p:grpSp>
          <p:nvGrpSpPr>
            <p:cNvPr id="358" name="グループ化 357">
              <a:extLst>
                <a:ext uri="{FF2B5EF4-FFF2-40B4-BE49-F238E27FC236}">
                  <a16:creationId xmlns:a16="http://schemas.microsoft.com/office/drawing/2014/main" id="{1C2A6A0F-87CC-48EB-9834-02833D87A8EE}"/>
                </a:ext>
              </a:extLst>
            </p:cNvPr>
            <p:cNvGrpSpPr/>
            <p:nvPr/>
          </p:nvGrpSpPr>
          <p:grpSpPr>
            <a:xfrm flipH="1">
              <a:off x="2755951" y="4345505"/>
              <a:ext cx="1220076" cy="219932"/>
              <a:chOff x="6516215" y="2854006"/>
              <a:chExt cx="1224136" cy="219932"/>
            </a:xfrm>
          </p:grpSpPr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7E0FA75D-711B-4AD6-9687-B71E253A667E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0" name="円/楕円 45">
                <a:extLst>
                  <a:ext uri="{FF2B5EF4-FFF2-40B4-BE49-F238E27FC236}">
                    <a16:creationId xmlns:a16="http://schemas.microsoft.com/office/drawing/2014/main" id="{49D0668C-8A9C-499E-9F86-FA8E9D24A529}"/>
                  </a:ext>
                </a:extLst>
              </p:cNvPr>
              <p:cNvSpPr/>
              <p:nvPr/>
            </p:nvSpPr>
            <p:spPr>
              <a:xfrm>
                <a:off x="6637776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1" name="円/楕円 46">
                <a:extLst>
                  <a:ext uri="{FF2B5EF4-FFF2-40B4-BE49-F238E27FC236}">
                    <a16:creationId xmlns:a16="http://schemas.microsoft.com/office/drawing/2014/main" id="{9C5A7EF8-C5D4-4E89-8CAA-86F5E3BEF70E}"/>
                  </a:ext>
                </a:extLst>
              </p:cNvPr>
              <p:cNvSpPr/>
              <p:nvPr/>
            </p:nvSpPr>
            <p:spPr>
              <a:xfrm>
                <a:off x="7452320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0340C01A-11D5-4A1F-80CE-ED1EF3D2B9D2}"/>
              </a:ext>
            </a:extLst>
          </p:cNvPr>
          <p:cNvGrpSpPr/>
          <p:nvPr/>
        </p:nvGrpSpPr>
        <p:grpSpPr>
          <a:xfrm>
            <a:off x="4995288" y="3089987"/>
            <a:ext cx="204153" cy="338725"/>
            <a:chOff x="3202124" y="3234462"/>
            <a:chExt cx="204153" cy="338725"/>
          </a:xfrm>
        </p:grpSpPr>
        <p:sp>
          <p:nvSpPr>
            <p:cNvPr id="355" name="フローチャート : 論理積ゲート 48">
              <a:extLst>
                <a:ext uri="{FF2B5EF4-FFF2-40B4-BE49-F238E27FC236}">
                  <a16:creationId xmlns:a16="http://schemas.microsoft.com/office/drawing/2014/main" id="{9063F31E-41B0-453A-872F-F0D4ACEEBC42}"/>
                </a:ext>
              </a:extLst>
            </p:cNvPr>
            <p:cNvSpPr/>
            <p:nvPr/>
          </p:nvSpPr>
          <p:spPr>
            <a:xfrm rot="4967097">
              <a:off x="3184419" y="3252167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6" name="二等辺三角形 355">
              <a:extLst>
                <a:ext uri="{FF2B5EF4-FFF2-40B4-BE49-F238E27FC236}">
                  <a16:creationId xmlns:a16="http://schemas.microsoft.com/office/drawing/2014/main" id="{28028A83-08E9-4211-BFA8-CF73D5E86739}"/>
                </a:ext>
              </a:extLst>
            </p:cNvPr>
            <p:cNvSpPr/>
            <p:nvPr/>
          </p:nvSpPr>
          <p:spPr>
            <a:xfrm rot="21033847">
              <a:off x="3212451" y="3421947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9DD81010-2CE4-4752-84E9-1FCE61B5A219}"/>
              </a:ext>
            </a:extLst>
          </p:cNvPr>
          <p:cNvGrpSpPr/>
          <p:nvPr/>
        </p:nvGrpSpPr>
        <p:grpSpPr>
          <a:xfrm rot="20030779">
            <a:off x="6585857" y="3106348"/>
            <a:ext cx="279324" cy="308066"/>
            <a:chOff x="5097861" y="3243553"/>
            <a:chExt cx="279324" cy="308066"/>
          </a:xfrm>
        </p:grpSpPr>
        <p:sp>
          <p:nvSpPr>
            <p:cNvPr id="353" name="フローチャート : 論理積ゲート 15">
              <a:extLst>
                <a:ext uri="{FF2B5EF4-FFF2-40B4-BE49-F238E27FC236}">
                  <a16:creationId xmlns:a16="http://schemas.microsoft.com/office/drawing/2014/main" id="{B8D7802B-F72D-4F9A-BB95-10FD8279BDB8}"/>
                </a:ext>
              </a:extLst>
            </p:cNvPr>
            <p:cNvSpPr/>
            <p:nvPr/>
          </p:nvSpPr>
          <p:spPr>
            <a:xfrm rot="7460238">
              <a:off x="5200386" y="3254067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4" name="二等辺三角形 353">
              <a:extLst>
                <a:ext uri="{FF2B5EF4-FFF2-40B4-BE49-F238E27FC236}">
                  <a16:creationId xmlns:a16="http://schemas.microsoft.com/office/drawing/2014/main" id="{33E471FD-CA9E-4E78-8908-A80A42DC7CDF}"/>
                </a:ext>
              </a:extLst>
            </p:cNvPr>
            <p:cNvSpPr/>
            <p:nvPr/>
          </p:nvSpPr>
          <p:spPr>
            <a:xfrm rot="2240062">
              <a:off x="5097861" y="3400379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7" name="図 276">
            <a:extLst>
              <a:ext uri="{FF2B5EF4-FFF2-40B4-BE49-F238E27FC236}">
                <a16:creationId xmlns:a16="http://schemas.microsoft.com/office/drawing/2014/main" id="{751A7E9D-BAA1-4276-991C-887BECCB8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76" y="5100732"/>
            <a:ext cx="1109939" cy="523198"/>
          </a:xfrm>
          <a:prstGeom prst="rect">
            <a:avLst/>
          </a:prstGeom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127D26DD-DD1C-46F4-B0B0-488BCB16E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96" y="5064976"/>
            <a:ext cx="1222553" cy="547654"/>
          </a:xfrm>
          <a:prstGeom prst="rect">
            <a:avLst/>
          </a:prstGeom>
        </p:spPr>
      </p:pic>
      <p:grpSp>
        <p:nvGrpSpPr>
          <p:cNvPr id="279" name="グループ化 278">
            <a:extLst>
              <a:ext uri="{FF2B5EF4-FFF2-40B4-BE49-F238E27FC236}">
                <a16:creationId xmlns:a16="http://schemas.microsoft.com/office/drawing/2014/main" id="{A00A0587-6B5F-4B93-BD5D-2FEAEC728461}"/>
              </a:ext>
            </a:extLst>
          </p:cNvPr>
          <p:cNvGrpSpPr/>
          <p:nvPr/>
        </p:nvGrpSpPr>
        <p:grpSpPr>
          <a:xfrm rot="19341950">
            <a:off x="4470390" y="4840991"/>
            <a:ext cx="279324" cy="308066"/>
            <a:chOff x="2722738" y="4785488"/>
            <a:chExt cx="279324" cy="308066"/>
          </a:xfrm>
        </p:grpSpPr>
        <p:sp>
          <p:nvSpPr>
            <p:cNvPr id="351" name="フローチャート : 論理積ゲート 56">
              <a:extLst>
                <a:ext uri="{FF2B5EF4-FFF2-40B4-BE49-F238E27FC236}">
                  <a16:creationId xmlns:a16="http://schemas.microsoft.com/office/drawing/2014/main" id="{3AADDCD7-7211-4D15-8CE9-6516607D53F6}"/>
                </a:ext>
              </a:extLst>
            </p:cNvPr>
            <p:cNvSpPr/>
            <p:nvPr/>
          </p:nvSpPr>
          <p:spPr>
            <a:xfrm rot="7460238">
              <a:off x="2825263" y="4796002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2" name="二等辺三角形 351">
              <a:extLst>
                <a:ext uri="{FF2B5EF4-FFF2-40B4-BE49-F238E27FC236}">
                  <a16:creationId xmlns:a16="http://schemas.microsoft.com/office/drawing/2014/main" id="{BCDC111A-9C24-4397-B320-BA2CCD60B684}"/>
                </a:ext>
              </a:extLst>
            </p:cNvPr>
            <p:cNvSpPr/>
            <p:nvPr/>
          </p:nvSpPr>
          <p:spPr>
            <a:xfrm rot="2240062">
              <a:off x="2722738" y="4942314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FF34443D-B443-480D-A231-1C0635E9F9F3}"/>
              </a:ext>
            </a:extLst>
          </p:cNvPr>
          <p:cNvGrpSpPr/>
          <p:nvPr/>
        </p:nvGrpSpPr>
        <p:grpSpPr>
          <a:xfrm>
            <a:off x="3427732" y="4848952"/>
            <a:ext cx="210432" cy="351766"/>
            <a:chOff x="1795720" y="4748747"/>
            <a:chExt cx="210432" cy="351766"/>
          </a:xfrm>
        </p:grpSpPr>
        <p:sp>
          <p:nvSpPr>
            <p:cNvPr id="349" name="フローチャート : 論理積ゲート 53">
              <a:extLst>
                <a:ext uri="{FF2B5EF4-FFF2-40B4-BE49-F238E27FC236}">
                  <a16:creationId xmlns:a16="http://schemas.microsoft.com/office/drawing/2014/main" id="{1D72E854-8331-4B13-8A70-B44BAF5EA6EF}"/>
                </a:ext>
              </a:extLst>
            </p:cNvPr>
            <p:cNvSpPr/>
            <p:nvPr/>
          </p:nvSpPr>
          <p:spPr>
            <a:xfrm rot="4967097">
              <a:off x="1778015" y="4766452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0" name="二等辺三角形 349">
              <a:extLst>
                <a:ext uri="{FF2B5EF4-FFF2-40B4-BE49-F238E27FC236}">
                  <a16:creationId xmlns:a16="http://schemas.microsoft.com/office/drawing/2014/main" id="{42863BD2-F1A8-4A23-A784-513DC6A3327B}"/>
                </a:ext>
              </a:extLst>
            </p:cNvPr>
            <p:cNvSpPr/>
            <p:nvPr/>
          </p:nvSpPr>
          <p:spPr>
            <a:xfrm rot="21061896">
              <a:off x="1812326" y="4949273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CB2BBB40-2B7C-4802-8193-B229F054C28E}"/>
              </a:ext>
            </a:extLst>
          </p:cNvPr>
          <p:cNvGrpSpPr/>
          <p:nvPr/>
        </p:nvGrpSpPr>
        <p:grpSpPr>
          <a:xfrm>
            <a:off x="5427268" y="4850944"/>
            <a:ext cx="193826" cy="358049"/>
            <a:chOff x="3673807" y="4784292"/>
            <a:chExt cx="193826" cy="358049"/>
          </a:xfrm>
        </p:grpSpPr>
        <p:sp>
          <p:nvSpPr>
            <p:cNvPr id="347" name="フローチャート : 論理積ゲート 52">
              <a:extLst>
                <a:ext uri="{FF2B5EF4-FFF2-40B4-BE49-F238E27FC236}">
                  <a16:creationId xmlns:a16="http://schemas.microsoft.com/office/drawing/2014/main" id="{32E5FA14-4A5B-4C41-B779-379440DC8399}"/>
                </a:ext>
              </a:extLst>
            </p:cNvPr>
            <p:cNvSpPr/>
            <p:nvPr/>
          </p:nvSpPr>
          <p:spPr>
            <a:xfrm rot="5400000">
              <a:off x="3684929" y="4794806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8" name="二等辺三角形 347">
              <a:extLst>
                <a:ext uri="{FF2B5EF4-FFF2-40B4-BE49-F238E27FC236}">
                  <a16:creationId xmlns:a16="http://schemas.microsoft.com/office/drawing/2014/main" id="{049DC7DC-0332-46D5-9CEC-9DDD6CA00650}"/>
                </a:ext>
              </a:extLst>
            </p:cNvPr>
            <p:cNvSpPr/>
            <p:nvPr/>
          </p:nvSpPr>
          <p:spPr>
            <a:xfrm rot="191362">
              <a:off x="3673807" y="4991101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2" name="グループ化 281">
            <a:extLst>
              <a:ext uri="{FF2B5EF4-FFF2-40B4-BE49-F238E27FC236}">
                <a16:creationId xmlns:a16="http://schemas.microsoft.com/office/drawing/2014/main" id="{2D8022EA-3F23-410A-BCAD-EC80D9BB699A}"/>
              </a:ext>
            </a:extLst>
          </p:cNvPr>
          <p:cNvGrpSpPr/>
          <p:nvPr/>
        </p:nvGrpSpPr>
        <p:grpSpPr>
          <a:xfrm>
            <a:off x="6250750" y="3381205"/>
            <a:ext cx="1220568" cy="715279"/>
            <a:chOff x="4518781" y="3849256"/>
            <a:chExt cx="1220568" cy="715279"/>
          </a:xfrm>
        </p:grpSpPr>
        <p:pic>
          <p:nvPicPr>
            <p:cNvPr id="342" name="図 341">
              <a:extLst>
                <a:ext uri="{FF2B5EF4-FFF2-40B4-BE49-F238E27FC236}">
                  <a16:creationId xmlns:a16="http://schemas.microsoft.com/office/drawing/2014/main" id="{DCE657BD-E28C-46AE-B8B7-BA5CA420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664" y1="39168" x2="4664" y2="39168"/>
                          <a14:foregroundMark x1="2985" y1="43982" x2="2985" y2="43982"/>
                          <a14:foregroundMark x1="5131" y1="63239" x2="5131" y2="63239"/>
                          <a14:foregroundMark x1="3358" y1="57987" x2="3358" y2="57987"/>
                          <a14:foregroundMark x1="15112" y1="78337" x2="15112" y2="78337"/>
                          <a14:foregroundMark x1="12780" y1="12035" x2="12780" y2="12035"/>
                          <a14:foregroundMark x1="82276" y1="41794" x2="82276" y2="41794"/>
                          <a14:foregroundMark x1="70149" y1="84245" x2="70149" y2="84245"/>
                          <a14:foregroundMark x1="66231" y1="87309" x2="66231" y2="87309"/>
                          <a14:foregroundMark x1="54757" y1="86871" x2="54757" y2="86871"/>
                          <a14:foregroundMark x1="52239" y1="86433" x2="52239" y2="86433"/>
                          <a14:foregroundMark x1="26772" y1="87527" x2="26772" y2="87527"/>
                          <a14:foregroundMark x1="28638" y1="87309" x2="28638" y2="87309"/>
                          <a14:foregroundMark x1="32369" y1="87090" x2="32369" y2="87090"/>
                          <a14:foregroundMark x1="36101" y1="86433" x2="36101" y2="86433"/>
                          <a14:foregroundMark x1="38060" y1="87090" x2="38060" y2="87090"/>
                          <a14:foregroundMark x1="34981" y1="86652" x2="34981" y2="86652"/>
                          <a14:foregroundMark x1="44776" y1="86871" x2="44776" y2="86871"/>
                          <a14:foregroundMark x1="46735" y1="87090" x2="46735" y2="87090"/>
                          <a14:foregroundMark x1="49720" y1="87090" x2="49720" y2="8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8781" y="3849256"/>
              <a:ext cx="1183286" cy="578459"/>
            </a:xfrm>
            <a:prstGeom prst="rect">
              <a:avLst/>
            </a:prstGeom>
          </p:spPr>
        </p:pic>
        <p:grpSp>
          <p:nvGrpSpPr>
            <p:cNvPr id="343" name="グループ化 342">
              <a:extLst>
                <a:ext uri="{FF2B5EF4-FFF2-40B4-BE49-F238E27FC236}">
                  <a16:creationId xmlns:a16="http://schemas.microsoft.com/office/drawing/2014/main" id="{417B21F8-6C19-436A-BEA0-C55C57988C57}"/>
                </a:ext>
              </a:extLst>
            </p:cNvPr>
            <p:cNvGrpSpPr/>
            <p:nvPr/>
          </p:nvGrpSpPr>
          <p:grpSpPr>
            <a:xfrm flipH="1">
              <a:off x="4519273" y="4348511"/>
              <a:ext cx="1220076" cy="216024"/>
              <a:chOff x="6516215" y="2840614"/>
              <a:chExt cx="1224136" cy="216024"/>
            </a:xfrm>
          </p:grpSpPr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0BCFC28E-7175-437E-B4BD-BE021D099E4C}"/>
                  </a:ext>
                </a:extLst>
              </p:cNvPr>
              <p:cNvSpPr/>
              <p:nvPr/>
            </p:nvSpPr>
            <p:spPr>
              <a:xfrm>
                <a:off x="6516215" y="2840614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5" name="円/楕円 64">
                <a:extLst>
                  <a:ext uri="{FF2B5EF4-FFF2-40B4-BE49-F238E27FC236}">
                    <a16:creationId xmlns:a16="http://schemas.microsoft.com/office/drawing/2014/main" id="{1C72FB9B-B500-42AB-A79F-826680212317}"/>
                  </a:ext>
                </a:extLst>
              </p:cNvPr>
              <p:cNvSpPr/>
              <p:nvPr/>
            </p:nvSpPr>
            <p:spPr>
              <a:xfrm>
                <a:off x="6637776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6" name="円/楕円 65">
                <a:extLst>
                  <a:ext uri="{FF2B5EF4-FFF2-40B4-BE49-F238E27FC236}">
                    <a16:creationId xmlns:a16="http://schemas.microsoft.com/office/drawing/2014/main" id="{AC967EFA-DFBF-4746-B57A-21FB02969082}"/>
                  </a:ext>
                </a:extLst>
              </p:cNvPr>
              <p:cNvSpPr/>
              <p:nvPr/>
            </p:nvSpPr>
            <p:spPr>
              <a:xfrm>
                <a:off x="7452320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83" name="グループ化 282">
            <a:extLst>
              <a:ext uri="{FF2B5EF4-FFF2-40B4-BE49-F238E27FC236}">
                <a16:creationId xmlns:a16="http://schemas.microsoft.com/office/drawing/2014/main" id="{3491FA05-28C4-45AF-9313-EB365BD013E5}"/>
              </a:ext>
            </a:extLst>
          </p:cNvPr>
          <p:cNvGrpSpPr/>
          <p:nvPr/>
        </p:nvGrpSpPr>
        <p:grpSpPr>
          <a:xfrm flipH="1">
            <a:off x="4331992" y="5565209"/>
            <a:ext cx="1220076" cy="216024"/>
            <a:chOff x="6516215" y="2840614"/>
            <a:chExt cx="1224136" cy="216024"/>
          </a:xfrm>
        </p:grpSpPr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26B7F703-3E1D-4784-A14E-03D0EDA81C3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0" name="円/楕円 68">
              <a:extLst>
                <a:ext uri="{FF2B5EF4-FFF2-40B4-BE49-F238E27FC236}">
                  <a16:creationId xmlns:a16="http://schemas.microsoft.com/office/drawing/2014/main" id="{DD08E250-4470-4848-B728-C2DC3C007D1C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1" name="円/楕円 69">
              <a:extLst>
                <a:ext uri="{FF2B5EF4-FFF2-40B4-BE49-F238E27FC236}">
                  <a16:creationId xmlns:a16="http://schemas.microsoft.com/office/drawing/2014/main" id="{739832D5-4B1A-434E-8C73-D27CE13F7D04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1A6E6279-70AC-4745-B69D-F483A9C21E01}"/>
              </a:ext>
            </a:extLst>
          </p:cNvPr>
          <p:cNvGrpSpPr/>
          <p:nvPr/>
        </p:nvGrpSpPr>
        <p:grpSpPr>
          <a:xfrm flipH="1">
            <a:off x="2823696" y="5569032"/>
            <a:ext cx="1220076" cy="216024"/>
            <a:chOff x="6516215" y="2840614"/>
            <a:chExt cx="1224136" cy="216024"/>
          </a:xfrm>
        </p:grpSpPr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C1791326-58DC-40CB-94D3-A0C63E8C74A1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7" name="円/楕円 72">
              <a:extLst>
                <a:ext uri="{FF2B5EF4-FFF2-40B4-BE49-F238E27FC236}">
                  <a16:creationId xmlns:a16="http://schemas.microsoft.com/office/drawing/2014/main" id="{CE4D62B3-9190-4001-9567-7AA3B13831F6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8" name="円/楕円 73">
              <a:extLst>
                <a:ext uri="{FF2B5EF4-FFF2-40B4-BE49-F238E27FC236}">
                  <a16:creationId xmlns:a16="http://schemas.microsoft.com/office/drawing/2014/main" id="{105109A9-F767-4431-A9D2-293EF2F31AF2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85" name="図 284">
            <a:extLst>
              <a:ext uri="{FF2B5EF4-FFF2-40B4-BE49-F238E27FC236}">
                <a16:creationId xmlns:a16="http://schemas.microsoft.com/office/drawing/2014/main" id="{CA647E42-9BF2-4EF5-8995-80555D75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04" y="1780368"/>
            <a:ext cx="1182884" cy="604517"/>
          </a:xfrm>
          <a:prstGeom prst="rect">
            <a:avLst/>
          </a:prstGeom>
        </p:spPr>
      </p:pic>
      <p:cxnSp>
        <p:nvCxnSpPr>
          <p:cNvPr id="286" name="直線コネクタ 285">
            <a:extLst>
              <a:ext uri="{FF2B5EF4-FFF2-40B4-BE49-F238E27FC236}">
                <a16:creationId xmlns:a16="http://schemas.microsoft.com/office/drawing/2014/main" id="{56354B22-5AC4-4696-9F11-0828DBA638AE}"/>
              </a:ext>
            </a:extLst>
          </p:cNvPr>
          <p:cNvCxnSpPr/>
          <p:nvPr/>
        </p:nvCxnSpPr>
        <p:spPr>
          <a:xfrm>
            <a:off x="1948818" y="1532678"/>
            <a:ext cx="144469" cy="25229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908F6A1C-85A9-4F2A-B28F-CC041D487253}"/>
              </a:ext>
            </a:extLst>
          </p:cNvPr>
          <p:cNvCxnSpPr/>
          <p:nvPr/>
        </p:nvCxnSpPr>
        <p:spPr>
          <a:xfrm>
            <a:off x="1853175" y="1566804"/>
            <a:ext cx="14077" cy="27852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8" name="直線コネクタ 287">
            <a:extLst>
              <a:ext uri="{FF2B5EF4-FFF2-40B4-BE49-F238E27FC236}">
                <a16:creationId xmlns:a16="http://schemas.microsoft.com/office/drawing/2014/main" id="{44974A2B-F8E4-4EE3-9202-ACE827117313}"/>
              </a:ext>
            </a:extLst>
          </p:cNvPr>
          <p:cNvCxnSpPr/>
          <p:nvPr/>
        </p:nvCxnSpPr>
        <p:spPr>
          <a:xfrm>
            <a:off x="1900927" y="1548064"/>
            <a:ext cx="82960" cy="29726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89" name="フローチャート : 論理積ゲート 89">
            <a:extLst>
              <a:ext uri="{FF2B5EF4-FFF2-40B4-BE49-F238E27FC236}">
                <a16:creationId xmlns:a16="http://schemas.microsoft.com/office/drawing/2014/main" id="{F3754CE2-D181-47E3-82B9-E8D679FF85FC}"/>
              </a:ext>
            </a:extLst>
          </p:cNvPr>
          <p:cNvSpPr/>
          <p:nvPr/>
        </p:nvSpPr>
        <p:spPr>
          <a:xfrm rot="14859611">
            <a:off x="1795302" y="1358690"/>
            <a:ext cx="168590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0" name="直線コネクタ 289">
            <a:extLst>
              <a:ext uri="{FF2B5EF4-FFF2-40B4-BE49-F238E27FC236}">
                <a16:creationId xmlns:a16="http://schemas.microsoft.com/office/drawing/2014/main" id="{3F8D07AC-49BF-4343-8522-1BEA792F1478}"/>
              </a:ext>
            </a:extLst>
          </p:cNvPr>
          <p:cNvCxnSpPr/>
          <p:nvPr/>
        </p:nvCxnSpPr>
        <p:spPr>
          <a:xfrm>
            <a:off x="2005575" y="1524985"/>
            <a:ext cx="175425" cy="200761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1" name="直線コネクタ 290">
            <a:extLst>
              <a:ext uri="{FF2B5EF4-FFF2-40B4-BE49-F238E27FC236}">
                <a16:creationId xmlns:a16="http://schemas.microsoft.com/office/drawing/2014/main" id="{3723BEEC-BEEA-4B09-9754-23BECCBBA28D}"/>
              </a:ext>
            </a:extLst>
          </p:cNvPr>
          <p:cNvCxnSpPr/>
          <p:nvPr/>
        </p:nvCxnSpPr>
        <p:spPr>
          <a:xfrm rot="2881771">
            <a:off x="2637301" y="1586614"/>
            <a:ext cx="144469" cy="256005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5C6927F1-5C1C-46E4-AB28-7E256D3FA10E}"/>
              </a:ext>
            </a:extLst>
          </p:cNvPr>
          <p:cNvCxnSpPr/>
          <p:nvPr/>
        </p:nvCxnSpPr>
        <p:spPr>
          <a:xfrm rot="2881771">
            <a:off x="2559298" y="1485782"/>
            <a:ext cx="14077" cy="282617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6289613A-6D5F-4CA2-AE17-A7405CBF9055}"/>
              </a:ext>
            </a:extLst>
          </p:cNvPr>
          <p:cNvCxnSpPr/>
          <p:nvPr/>
        </p:nvCxnSpPr>
        <p:spPr>
          <a:xfrm rot="2881771">
            <a:off x="2586892" y="1531026"/>
            <a:ext cx="82960" cy="301632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4" name="フローチャート : 論理積ゲート 107">
            <a:extLst>
              <a:ext uri="{FF2B5EF4-FFF2-40B4-BE49-F238E27FC236}">
                <a16:creationId xmlns:a16="http://schemas.microsoft.com/office/drawing/2014/main" id="{ABED3FB2-78C2-4B91-A09D-8283B3D5AE7F}"/>
              </a:ext>
            </a:extLst>
          </p:cNvPr>
          <p:cNvSpPr/>
          <p:nvPr/>
        </p:nvSpPr>
        <p:spPr>
          <a:xfrm rot="17741382">
            <a:off x="2683393" y="1374916"/>
            <a:ext cx="171069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E3027FAD-03A0-4E4E-81F7-46FB52888C4E}"/>
              </a:ext>
            </a:extLst>
          </p:cNvPr>
          <p:cNvCxnSpPr/>
          <p:nvPr/>
        </p:nvCxnSpPr>
        <p:spPr>
          <a:xfrm rot="2881771">
            <a:off x="2695374" y="1643759"/>
            <a:ext cx="175425" cy="20371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6" name="台形 295">
            <a:extLst>
              <a:ext uri="{FF2B5EF4-FFF2-40B4-BE49-F238E27FC236}">
                <a16:creationId xmlns:a16="http://schemas.microsoft.com/office/drawing/2014/main" id="{0B9DF180-EADE-4369-8A3E-C6A07F5BB066}"/>
              </a:ext>
            </a:extLst>
          </p:cNvPr>
          <p:cNvSpPr/>
          <p:nvPr/>
        </p:nvSpPr>
        <p:spPr>
          <a:xfrm rot="10800000">
            <a:off x="3171502" y="1589639"/>
            <a:ext cx="1912034" cy="749305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97" name="図 296">
            <a:extLst>
              <a:ext uri="{FF2B5EF4-FFF2-40B4-BE49-F238E27FC236}">
                <a16:creationId xmlns:a16="http://schemas.microsoft.com/office/drawing/2014/main" id="{6200236D-35EA-4DB1-A9F0-CD114C543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316">
            <a:off x="3221512" y="1489070"/>
            <a:ext cx="1182884" cy="604517"/>
          </a:xfrm>
          <a:prstGeom prst="rect">
            <a:avLst/>
          </a:prstGeom>
        </p:spPr>
      </p:pic>
      <p:sp>
        <p:nvSpPr>
          <p:cNvPr id="298" name="台形 297">
            <a:extLst>
              <a:ext uri="{FF2B5EF4-FFF2-40B4-BE49-F238E27FC236}">
                <a16:creationId xmlns:a16="http://schemas.microsoft.com/office/drawing/2014/main" id="{FB2A08B4-B8E6-41E8-B3FD-0B8DC99AEE39}"/>
              </a:ext>
            </a:extLst>
          </p:cNvPr>
          <p:cNvSpPr/>
          <p:nvPr/>
        </p:nvSpPr>
        <p:spPr>
          <a:xfrm rot="10800000">
            <a:off x="3197380" y="1697251"/>
            <a:ext cx="1886156" cy="641693"/>
          </a:xfrm>
          <a:prstGeom prst="trapezoid">
            <a:avLst/>
          </a:prstGeom>
          <a:solidFill>
            <a:srgbClr val="9BBB59">
              <a:lumMod val="40000"/>
              <a:lumOff val="60000"/>
              <a:alpha val="7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9" name="台形 298">
            <a:extLst>
              <a:ext uri="{FF2B5EF4-FFF2-40B4-BE49-F238E27FC236}">
                <a16:creationId xmlns:a16="http://schemas.microsoft.com/office/drawing/2014/main" id="{C057710D-0C32-4280-9BDF-898B6814C7EF}"/>
              </a:ext>
            </a:extLst>
          </p:cNvPr>
          <p:cNvSpPr/>
          <p:nvPr/>
        </p:nvSpPr>
        <p:spPr>
          <a:xfrm rot="10800000">
            <a:off x="5203862" y="1706064"/>
            <a:ext cx="2554534" cy="635583"/>
          </a:xfrm>
          <a:prstGeom prst="trapezoid">
            <a:avLst/>
          </a:prstGeom>
          <a:solidFill>
            <a:sysClr val="window" lastClr="FFFFFF">
              <a:lumMod val="65000"/>
              <a:alpha val="75000"/>
            </a:sys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00" name="図 299">
            <a:extLst>
              <a:ext uri="{FF2B5EF4-FFF2-40B4-BE49-F238E27FC236}">
                <a16:creationId xmlns:a16="http://schemas.microsoft.com/office/drawing/2014/main" id="{6E20BDA2-176A-4FA0-BD81-AEC603063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1464" y="3397401"/>
            <a:ext cx="1146742" cy="523198"/>
          </a:xfrm>
          <a:prstGeom prst="rect">
            <a:avLst/>
          </a:prstGeom>
        </p:spPr>
      </p:pic>
      <p:grpSp>
        <p:nvGrpSpPr>
          <p:cNvPr id="301" name="グループ化 300">
            <a:extLst>
              <a:ext uri="{FF2B5EF4-FFF2-40B4-BE49-F238E27FC236}">
                <a16:creationId xmlns:a16="http://schemas.microsoft.com/office/drawing/2014/main" id="{C785E700-DF4D-4F86-B2AE-0A1CA921C4B6}"/>
              </a:ext>
            </a:extLst>
          </p:cNvPr>
          <p:cNvGrpSpPr/>
          <p:nvPr/>
        </p:nvGrpSpPr>
        <p:grpSpPr>
          <a:xfrm flipH="1">
            <a:off x="2561464" y="3873649"/>
            <a:ext cx="1220076" cy="219932"/>
            <a:chOff x="6516215" y="2854006"/>
            <a:chExt cx="1224136" cy="219932"/>
          </a:xfrm>
        </p:grpSpPr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809CF61A-67C1-4AA7-828E-8ECE01B4BAD1}"/>
                </a:ext>
              </a:extLst>
            </p:cNvPr>
            <p:cNvSpPr/>
            <p:nvPr/>
          </p:nvSpPr>
          <p:spPr>
            <a:xfrm>
              <a:off x="6516215" y="2854006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4" name="円/楕円 114">
              <a:extLst>
                <a:ext uri="{FF2B5EF4-FFF2-40B4-BE49-F238E27FC236}">
                  <a16:creationId xmlns:a16="http://schemas.microsoft.com/office/drawing/2014/main" id="{BD5B27BE-9E52-41BE-A10B-0A92B951CBAE}"/>
                </a:ext>
              </a:extLst>
            </p:cNvPr>
            <p:cNvSpPr/>
            <p:nvPr/>
          </p:nvSpPr>
          <p:spPr>
            <a:xfrm>
              <a:off x="6637776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5" name="円/楕円 115">
              <a:extLst>
                <a:ext uri="{FF2B5EF4-FFF2-40B4-BE49-F238E27FC236}">
                  <a16:creationId xmlns:a16="http://schemas.microsoft.com/office/drawing/2014/main" id="{BB2A5DE7-05D8-4B0D-883D-87B638E50E7E}"/>
                </a:ext>
              </a:extLst>
            </p:cNvPr>
            <p:cNvSpPr/>
            <p:nvPr/>
          </p:nvSpPr>
          <p:spPr>
            <a:xfrm>
              <a:off x="7452320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02" name="図 301">
            <a:extLst>
              <a:ext uri="{FF2B5EF4-FFF2-40B4-BE49-F238E27FC236}">
                <a16:creationId xmlns:a16="http://schemas.microsoft.com/office/drawing/2014/main" id="{661AF632-D08C-4294-A54E-78C006522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54" y="4705528"/>
            <a:ext cx="1222553" cy="547654"/>
          </a:xfrm>
          <a:prstGeom prst="rect">
            <a:avLst/>
          </a:prstGeom>
        </p:spPr>
      </p:pic>
      <p:sp>
        <p:nvSpPr>
          <p:cNvPr id="303" name="曲折矢印 1035">
            <a:extLst>
              <a:ext uri="{FF2B5EF4-FFF2-40B4-BE49-F238E27FC236}">
                <a16:creationId xmlns:a16="http://schemas.microsoft.com/office/drawing/2014/main" id="{03C80F7C-CD96-4CCB-8DF3-E1E8C3303742}"/>
              </a:ext>
            </a:extLst>
          </p:cNvPr>
          <p:cNvSpPr/>
          <p:nvPr/>
        </p:nvSpPr>
        <p:spPr>
          <a:xfrm rot="10800000">
            <a:off x="9420961" y="2971275"/>
            <a:ext cx="876704" cy="946734"/>
          </a:xfrm>
          <a:prstGeom prst="bentArrow">
            <a:avLst>
              <a:gd name="adj1" fmla="val 19994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4" name="曲折矢印 126">
            <a:extLst>
              <a:ext uri="{FF2B5EF4-FFF2-40B4-BE49-F238E27FC236}">
                <a16:creationId xmlns:a16="http://schemas.microsoft.com/office/drawing/2014/main" id="{C62112BF-1492-4C86-94E4-8D2333435298}"/>
              </a:ext>
            </a:extLst>
          </p:cNvPr>
          <p:cNvSpPr/>
          <p:nvPr/>
        </p:nvSpPr>
        <p:spPr>
          <a:xfrm rot="10800000" flipH="1">
            <a:off x="1932506" y="4672896"/>
            <a:ext cx="770308" cy="946902"/>
          </a:xfrm>
          <a:prstGeom prst="bentArrow">
            <a:avLst>
              <a:gd name="adj1" fmla="val 21201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5" name="右矢印 1036">
            <a:extLst>
              <a:ext uri="{FF2B5EF4-FFF2-40B4-BE49-F238E27FC236}">
                <a16:creationId xmlns:a16="http://schemas.microsoft.com/office/drawing/2014/main" id="{EDC5F929-E729-405A-A3E5-9FAE3CF6CF2B}"/>
              </a:ext>
            </a:extLst>
          </p:cNvPr>
          <p:cNvSpPr/>
          <p:nvPr/>
        </p:nvSpPr>
        <p:spPr>
          <a:xfrm>
            <a:off x="10146409" y="4893190"/>
            <a:ext cx="327297" cy="284209"/>
          </a:xfrm>
          <a:prstGeom prst="rightArrow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B0D46042-E8D3-4D10-884E-1A9C5F000ADC}"/>
              </a:ext>
            </a:extLst>
          </p:cNvPr>
          <p:cNvGrpSpPr/>
          <p:nvPr/>
        </p:nvGrpSpPr>
        <p:grpSpPr>
          <a:xfrm flipH="1">
            <a:off x="8379080" y="5515918"/>
            <a:ext cx="1220076" cy="216024"/>
            <a:chOff x="6516215" y="2840614"/>
            <a:chExt cx="1224136" cy="216024"/>
          </a:xfrm>
        </p:grpSpPr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670E7FA5-14AA-4FD7-A827-76637D1C9D43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1" name="円/楕円 132">
              <a:extLst>
                <a:ext uri="{FF2B5EF4-FFF2-40B4-BE49-F238E27FC236}">
                  <a16:creationId xmlns:a16="http://schemas.microsoft.com/office/drawing/2014/main" id="{F52BCFE2-0FC5-4872-93FD-422294C2B2B3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2" name="円/楕円 133">
              <a:extLst>
                <a:ext uri="{FF2B5EF4-FFF2-40B4-BE49-F238E27FC236}">
                  <a16:creationId xmlns:a16="http://schemas.microsoft.com/office/drawing/2014/main" id="{1E774556-2C66-4AD8-97D8-131F41E127FA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9E571113-C409-41F5-94E5-605D15EB5DB8}"/>
              </a:ext>
            </a:extLst>
          </p:cNvPr>
          <p:cNvSpPr txBox="1"/>
          <p:nvPr/>
        </p:nvSpPr>
        <p:spPr>
          <a:xfrm>
            <a:off x="1595500" y="2642688"/>
            <a:ext cx="252499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Oven</a:t>
            </a:r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CCF9630B-1390-4245-BAE2-6CB8761C8D0C}"/>
              </a:ext>
            </a:extLst>
          </p:cNvPr>
          <p:cNvSpPr txBox="1"/>
          <p:nvPr/>
        </p:nvSpPr>
        <p:spPr>
          <a:xfrm>
            <a:off x="4982678" y="2642688"/>
            <a:ext cx="211489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Coat</a:t>
            </a:r>
          </a:p>
        </p:txBody>
      </p:sp>
      <p:grpSp>
        <p:nvGrpSpPr>
          <p:cNvPr id="309" name="グループ化 308">
            <a:extLst>
              <a:ext uri="{FF2B5EF4-FFF2-40B4-BE49-F238E27FC236}">
                <a16:creationId xmlns:a16="http://schemas.microsoft.com/office/drawing/2014/main" id="{DB4273CE-1B19-4EF0-A351-671C4141C889}"/>
              </a:ext>
            </a:extLst>
          </p:cNvPr>
          <p:cNvGrpSpPr/>
          <p:nvPr/>
        </p:nvGrpSpPr>
        <p:grpSpPr>
          <a:xfrm>
            <a:off x="7631642" y="3470256"/>
            <a:ext cx="726200" cy="617870"/>
            <a:chOff x="5912177" y="3540636"/>
            <a:chExt cx="726200" cy="617870"/>
          </a:xfrm>
        </p:grpSpPr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9D2A8633-FEC2-4193-BD16-28810E1E49AC}"/>
                </a:ext>
              </a:extLst>
            </p:cNvPr>
            <p:cNvSpPr/>
            <p:nvPr/>
          </p:nvSpPr>
          <p:spPr>
            <a:xfrm rot="2834246">
              <a:off x="6128322" y="3717953"/>
              <a:ext cx="400353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6" name="正方形/長方形 325">
              <a:extLst>
                <a:ext uri="{FF2B5EF4-FFF2-40B4-BE49-F238E27FC236}">
                  <a16:creationId xmlns:a16="http://schemas.microsoft.com/office/drawing/2014/main" id="{3B676873-3FE7-4EC2-8CAB-1E37F9FDE19B}"/>
                </a:ext>
              </a:extLst>
            </p:cNvPr>
            <p:cNvSpPr/>
            <p:nvPr/>
          </p:nvSpPr>
          <p:spPr>
            <a:xfrm rot="18040660">
              <a:off x="5943264" y="3711641"/>
              <a:ext cx="382354" cy="1094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7" name="フローチャート : 論理積ゲート 1038">
              <a:extLst>
                <a:ext uri="{FF2B5EF4-FFF2-40B4-BE49-F238E27FC236}">
                  <a16:creationId xmlns:a16="http://schemas.microsoft.com/office/drawing/2014/main" id="{5F9D5B95-1A79-43C8-93E3-64065CC5D695}"/>
                </a:ext>
              </a:extLst>
            </p:cNvPr>
            <p:cNvSpPr/>
            <p:nvPr/>
          </p:nvSpPr>
          <p:spPr>
            <a:xfrm rot="16200000">
              <a:off x="5937289" y="3869429"/>
              <a:ext cx="263965" cy="314190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8" name="円/楕円 1039">
              <a:extLst>
                <a:ext uri="{FF2B5EF4-FFF2-40B4-BE49-F238E27FC236}">
                  <a16:creationId xmlns:a16="http://schemas.microsoft.com/office/drawing/2014/main" id="{D2127F9B-2A85-4C5E-BC34-E5B1B93A45FE}"/>
                </a:ext>
              </a:extLst>
            </p:cNvPr>
            <p:cNvSpPr/>
            <p:nvPr/>
          </p:nvSpPr>
          <p:spPr>
            <a:xfrm>
              <a:off x="6396798" y="3815997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9" name="直線コネクタ 328">
              <a:extLst>
                <a:ext uri="{FF2B5EF4-FFF2-40B4-BE49-F238E27FC236}">
                  <a16:creationId xmlns:a16="http://schemas.microsoft.com/office/drawing/2014/main" id="{40564ED1-42FB-49DE-A9DF-CC2368EEBC51}"/>
                </a:ext>
              </a:extLst>
            </p:cNvPr>
            <p:cNvCxnSpPr>
              <a:stCxn id="328" idx="7"/>
            </p:cNvCxnSpPr>
            <p:nvPr/>
          </p:nvCxnSpPr>
          <p:spPr>
            <a:xfrm flipV="1">
              <a:off x="6555124" y="3794972"/>
              <a:ext cx="83253" cy="4900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919C038D-25EF-4496-A338-5A56420ADBCD}"/>
              </a:ext>
            </a:extLst>
          </p:cNvPr>
          <p:cNvSpPr/>
          <p:nvPr/>
        </p:nvSpPr>
        <p:spPr>
          <a:xfrm rot="15684544">
            <a:off x="8937041" y="3598365"/>
            <a:ext cx="502571" cy="826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11" name="フローチャート : 論理積ゲート 147">
            <a:extLst>
              <a:ext uri="{FF2B5EF4-FFF2-40B4-BE49-F238E27FC236}">
                <a16:creationId xmlns:a16="http://schemas.microsoft.com/office/drawing/2014/main" id="{829C1B93-9E20-4075-8B11-9AFF7B2AB243}"/>
              </a:ext>
            </a:extLst>
          </p:cNvPr>
          <p:cNvSpPr/>
          <p:nvPr/>
        </p:nvSpPr>
        <p:spPr>
          <a:xfrm rot="16200000">
            <a:off x="9131884" y="3794805"/>
            <a:ext cx="263965" cy="314190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12" name="グループ化 311">
            <a:extLst>
              <a:ext uri="{FF2B5EF4-FFF2-40B4-BE49-F238E27FC236}">
                <a16:creationId xmlns:a16="http://schemas.microsoft.com/office/drawing/2014/main" id="{F4DDF02E-5E3A-4706-AF07-395538728C61}"/>
              </a:ext>
            </a:extLst>
          </p:cNvPr>
          <p:cNvGrpSpPr/>
          <p:nvPr/>
        </p:nvGrpSpPr>
        <p:grpSpPr>
          <a:xfrm>
            <a:off x="8675319" y="3085730"/>
            <a:ext cx="508669" cy="302772"/>
            <a:chOff x="7187322" y="3553782"/>
            <a:chExt cx="508669" cy="302772"/>
          </a:xfrm>
        </p:grpSpPr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5365F77B-F1A0-443F-A07B-51750A0C9E7F}"/>
                </a:ext>
              </a:extLst>
            </p:cNvPr>
            <p:cNvSpPr/>
            <p:nvPr/>
          </p:nvSpPr>
          <p:spPr>
            <a:xfrm rot="1921139">
              <a:off x="7295638" y="3751868"/>
              <a:ext cx="400353" cy="580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" name="円/楕円 148">
              <a:extLst>
                <a:ext uri="{FF2B5EF4-FFF2-40B4-BE49-F238E27FC236}">
                  <a16:creationId xmlns:a16="http://schemas.microsoft.com/office/drawing/2014/main" id="{072DE769-46DB-4A92-B40F-7A6AA00F2A59}"/>
                </a:ext>
              </a:extLst>
            </p:cNvPr>
            <p:cNvSpPr/>
            <p:nvPr/>
          </p:nvSpPr>
          <p:spPr>
            <a:xfrm>
              <a:off x="7187322" y="3553782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4" name="直線コネクタ 323">
              <a:extLst>
                <a:ext uri="{FF2B5EF4-FFF2-40B4-BE49-F238E27FC236}">
                  <a16:creationId xmlns:a16="http://schemas.microsoft.com/office/drawing/2014/main" id="{053187C5-7BE5-4441-BD05-4C4DB5C9EBDB}"/>
                </a:ext>
              </a:extLst>
            </p:cNvPr>
            <p:cNvCxnSpPr>
              <a:stCxn id="323" idx="4"/>
            </p:cNvCxnSpPr>
            <p:nvPr/>
          </p:nvCxnSpPr>
          <p:spPr>
            <a:xfrm>
              <a:off x="7280067" y="3744868"/>
              <a:ext cx="0" cy="11168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3A970110-11B2-49D4-A95A-D807402A2CE2}"/>
              </a:ext>
            </a:extLst>
          </p:cNvPr>
          <p:cNvSpPr txBox="1"/>
          <p:nvPr/>
        </p:nvSpPr>
        <p:spPr>
          <a:xfrm>
            <a:off x="6538320" y="4402732"/>
            <a:ext cx="184076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Topcoat Oven</a:t>
            </a:r>
          </a:p>
        </p:txBody>
      </p: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A6BDB965-6F98-4A46-B794-B688E171C653}"/>
              </a:ext>
            </a:extLst>
          </p:cNvPr>
          <p:cNvSpPr txBox="1"/>
          <p:nvPr/>
        </p:nvSpPr>
        <p:spPr>
          <a:xfrm>
            <a:off x="3740374" y="4401108"/>
            <a:ext cx="15727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 Coat</a:t>
            </a:r>
          </a:p>
        </p:txBody>
      </p:sp>
      <p:sp>
        <p:nvSpPr>
          <p:cNvPr id="315" name="テキスト ボックス 314">
            <a:extLst>
              <a:ext uri="{FF2B5EF4-FFF2-40B4-BE49-F238E27FC236}">
                <a16:creationId xmlns:a16="http://schemas.microsoft.com/office/drawing/2014/main" id="{97ED4C15-8339-4A1F-93DC-E1FFF4A827F7}"/>
              </a:ext>
            </a:extLst>
          </p:cNvPr>
          <p:cNvSpPr txBox="1"/>
          <p:nvPr/>
        </p:nvSpPr>
        <p:spPr>
          <a:xfrm>
            <a:off x="8418391" y="4402732"/>
            <a:ext cx="21781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Assembly Line</a:t>
            </a: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19C7373A-16C9-4A25-A50E-B8E9A01B8BC8}"/>
              </a:ext>
            </a:extLst>
          </p:cNvPr>
          <p:cNvSpPr txBox="1"/>
          <p:nvPr/>
        </p:nvSpPr>
        <p:spPr>
          <a:xfrm>
            <a:off x="7273806" y="2642688"/>
            <a:ext cx="296265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Sealing/Undercoat</a:t>
            </a: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5113FE0-BE7F-440D-949B-D969CC991347}"/>
              </a:ext>
            </a:extLst>
          </p:cNvPr>
          <p:cNvSpPr txBox="1"/>
          <p:nvPr/>
        </p:nvSpPr>
        <p:spPr>
          <a:xfrm>
            <a:off x="5663953" y="1088740"/>
            <a:ext cx="26100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b="1" u="sng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Electrodeposition (ED)</a:t>
            </a:r>
          </a:p>
        </p:txBody>
      </p:sp>
      <p:sp>
        <p:nvSpPr>
          <p:cNvPr id="318" name="テキスト ボックス 317">
            <a:extLst>
              <a:ext uri="{FF2B5EF4-FFF2-40B4-BE49-F238E27FC236}">
                <a16:creationId xmlns:a16="http://schemas.microsoft.com/office/drawing/2014/main" id="{6D2C1F85-6DDA-4E42-80DC-124834E1AE52}"/>
              </a:ext>
            </a:extLst>
          </p:cNvPr>
          <p:cNvSpPr txBox="1"/>
          <p:nvPr/>
        </p:nvSpPr>
        <p:spPr>
          <a:xfrm>
            <a:off x="3577423" y="1048670"/>
            <a:ext cx="15319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Preparation</a:t>
            </a:r>
          </a:p>
        </p:txBody>
      </p:sp>
      <p:cxnSp>
        <p:nvCxnSpPr>
          <p:cNvPr id="319" name="直線矢印コネクタ 318">
            <a:extLst>
              <a:ext uri="{FF2B5EF4-FFF2-40B4-BE49-F238E27FC236}">
                <a16:creationId xmlns:a16="http://schemas.microsoft.com/office/drawing/2014/main" id="{2C819D3B-6781-4F32-87B0-FE612BDBC023}"/>
              </a:ext>
            </a:extLst>
          </p:cNvPr>
          <p:cNvCxnSpPr/>
          <p:nvPr/>
        </p:nvCxnSpPr>
        <p:spPr>
          <a:xfrm>
            <a:off x="2488503" y="2456892"/>
            <a:ext cx="7370811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0" name="直線矢印コネクタ 319">
            <a:extLst>
              <a:ext uri="{FF2B5EF4-FFF2-40B4-BE49-F238E27FC236}">
                <a16:creationId xmlns:a16="http://schemas.microsoft.com/office/drawing/2014/main" id="{4F3C30F1-A988-40C0-991F-3C6DB36F8605}"/>
              </a:ext>
            </a:extLst>
          </p:cNvPr>
          <p:cNvCxnSpPr/>
          <p:nvPr/>
        </p:nvCxnSpPr>
        <p:spPr>
          <a:xfrm flipH="1">
            <a:off x="2321572" y="4226864"/>
            <a:ext cx="6539236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1" name="直線矢印コネクタ 320">
            <a:extLst>
              <a:ext uri="{FF2B5EF4-FFF2-40B4-BE49-F238E27FC236}">
                <a16:creationId xmlns:a16="http://schemas.microsoft.com/office/drawing/2014/main" id="{D18967D2-6423-4F4C-803D-69884AD6A79B}"/>
              </a:ext>
            </a:extLst>
          </p:cNvPr>
          <p:cNvCxnSpPr/>
          <p:nvPr/>
        </p:nvCxnSpPr>
        <p:spPr>
          <a:xfrm>
            <a:off x="3009200" y="5841268"/>
            <a:ext cx="5652000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F05F6371-61A7-41E4-BD1C-FD0E09BCC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3429F8-60B0-453E-8691-AEDFF7B29EB1}"/>
              </a:ext>
            </a:extLst>
          </p:cNvPr>
          <p:cNvSpPr/>
          <p:nvPr/>
        </p:nvSpPr>
        <p:spPr>
          <a:xfrm>
            <a:off x="1774824" y="5910992"/>
            <a:ext cx="8641655" cy="434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ED is responsible for the basecoat of a carbody.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76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3518 L 0.03894 0.0162 C 0.04714 0.02847 0.05925 0.03542 0.07201 0.03542 C 0.08633 0.03542 0.09805 0.02847 0.10612 0.0162 L 0.14532 -0.0351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34434" y="1193847"/>
            <a:ext cx="198114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95534" y="1199774"/>
            <a:ext cx="129661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0D069C-C6F4-4985-83F3-10D3FCD70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3" y="1797843"/>
            <a:ext cx="5748338" cy="326231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F71DF6-45B0-41D6-9494-09EE1325A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91" y="1797842"/>
            <a:ext cx="5748338" cy="32623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10164452" y="4463824"/>
            <a:ext cx="198759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Reference Solution</a:t>
            </a:r>
            <a:endParaRPr kumimoji="1" lang="ja-JP" altLang="en-US" b="1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331383" y="5190291"/>
            <a:ext cx="5764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95534" y="5190291"/>
            <a:ext cx="6096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This result is regarded as the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創英角ﾎﾟｯﾌﾟ体" panose="040B0A09000000000000" pitchFamily="49" charset="-128"/>
              </a:rPr>
              <a:t>reference</a:t>
            </a: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 solution.</a:t>
            </a:r>
            <a:b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+mn-lt"/>
                <a:ea typeface="HG創英角ﾎﾟｯﾌﾟ体" panose="040B0A09000000000000" pitchFamily="49" charset="-128"/>
              </a:rPr>
              <a:t>(The center of the side sill is Green)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262885" y="5178986"/>
            <a:ext cx="583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much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Orange.)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083564" y="5178985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 shows an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accurate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Green.)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888D16-17E9-11F2-9C12-0C93A784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6" y="1797843"/>
            <a:ext cx="5748338" cy="32623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FA5A6F-C2ED-8A96-0ECE-99EEA8B83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7842"/>
            <a:ext cx="5748338" cy="32623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435286-E46A-5F47-4744-DB8468928874}"/>
              </a:ext>
            </a:extLst>
          </p:cNvPr>
          <p:cNvSpPr txBox="1"/>
          <p:nvPr/>
        </p:nvSpPr>
        <p:spPr>
          <a:xfrm>
            <a:off x="334434" y="1193847"/>
            <a:ext cx="198114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B401AA-274F-7095-C86B-935EB3CBF00D}"/>
              </a:ext>
            </a:extLst>
          </p:cNvPr>
          <p:cNvSpPr txBox="1"/>
          <p:nvPr/>
        </p:nvSpPr>
        <p:spPr>
          <a:xfrm>
            <a:off x="6095534" y="1199774"/>
            <a:ext cx="129661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949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Final Film Thickness Distribution on the Side Sill part with </a:t>
            </a:r>
            <a:r>
              <a:rPr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9516380" y="4218227"/>
            <a:ext cx="8819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参照解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5E3BE4-D045-26A8-3CD1-1EBAE458123A}"/>
              </a:ext>
            </a:extLst>
          </p:cNvPr>
          <p:cNvSpPr txBox="1"/>
          <p:nvPr/>
        </p:nvSpPr>
        <p:spPr>
          <a:xfrm>
            <a:off x="0" y="5154287"/>
            <a:ext cx="634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massively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Red.)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155EC6-0212-BE74-69C7-2BD2B64670AF}"/>
              </a:ext>
            </a:extLst>
          </p:cNvPr>
          <p:cNvSpPr txBox="1"/>
          <p:nvPr/>
        </p:nvSpPr>
        <p:spPr>
          <a:xfrm>
            <a:off x="6110760" y="5154287"/>
            <a:ext cx="5365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a little thicker </a:t>
            </a: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result.</a:t>
            </a:r>
            <a:b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4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(The center of the side sill is Yellow.)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CB00A0-E253-06B2-E83B-F7EE61D2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1797843"/>
            <a:ext cx="5748338" cy="32623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02832C3-1888-556C-D13D-59F8556F6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25" y="1798701"/>
            <a:ext cx="5748338" cy="326231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050EEED-A959-D212-926F-BF6388C95855}"/>
              </a:ext>
            </a:extLst>
          </p:cNvPr>
          <p:cNvGrpSpPr/>
          <p:nvPr/>
        </p:nvGrpSpPr>
        <p:grpSpPr>
          <a:xfrm>
            <a:off x="2315580" y="2600908"/>
            <a:ext cx="5904656" cy="2124236"/>
            <a:chOff x="791580" y="2600908"/>
            <a:chExt cx="5904656" cy="2124236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D78889-EA05-8995-6619-32CB577B37B1}"/>
                </a:ext>
              </a:extLst>
            </p:cNvPr>
            <p:cNvSpPr txBox="1"/>
            <p:nvPr/>
          </p:nvSpPr>
          <p:spPr>
            <a:xfrm>
              <a:off x="1703057" y="2600908"/>
              <a:ext cx="4091889" cy="1323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For more qualitative comparison,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the time-history of the film thickness 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at this point is shown 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on the next page.</a:t>
              </a:r>
              <a:endParaRPr lang="ja-JP" altLang="en-US" sz="2000" dirty="0">
                <a:solidFill>
                  <a:srgbClr val="FF00FF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AE60DEE2-3403-C058-5267-4EC25B0A1A54}"/>
                </a:ext>
              </a:extLst>
            </p:cNvPr>
            <p:cNvSpPr/>
            <p:nvPr/>
          </p:nvSpPr>
          <p:spPr>
            <a:xfrm>
              <a:off x="79158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E2B04E6-F110-7B5A-4F03-F35C8380043E}"/>
                </a:ext>
              </a:extLst>
            </p:cNvPr>
            <p:cNvSpPr/>
            <p:nvPr/>
          </p:nvSpPr>
          <p:spPr>
            <a:xfrm>
              <a:off x="6552220" y="4581128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5370790-9E7A-A978-AEB6-822B0E6C5D27}"/>
                </a:ext>
              </a:extLst>
            </p:cNvPr>
            <p:cNvCxnSpPr>
              <a:cxnSpLocks/>
              <a:stCxn id="14" idx="1"/>
              <a:endCxn id="16" idx="7"/>
            </p:cNvCxnSpPr>
            <p:nvPr/>
          </p:nvCxnSpPr>
          <p:spPr>
            <a:xfrm flipH="1">
              <a:off x="914505" y="3262628"/>
              <a:ext cx="788552" cy="1339591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62C3CBEE-FC23-D5B3-823E-93B26AB11419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5794946" y="3262628"/>
              <a:ext cx="778365" cy="1339591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4DF311-EED6-5104-C44B-E29C79F285F4}"/>
              </a:ext>
            </a:extLst>
          </p:cNvPr>
          <p:cNvSpPr txBox="1"/>
          <p:nvPr/>
        </p:nvSpPr>
        <p:spPr>
          <a:xfrm>
            <a:off x="334434" y="1193847"/>
            <a:ext cx="198114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Standard 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64BB81-E265-C037-596C-BDACA703B6F8}"/>
              </a:ext>
            </a:extLst>
          </p:cNvPr>
          <p:cNvSpPr txBox="1"/>
          <p:nvPr/>
        </p:nvSpPr>
        <p:spPr>
          <a:xfrm>
            <a:off x="6095534" y="1199774"/>
            <a:ext cx="1296610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ES-FEM-T4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Time-histories of Film Thickness at the Sample Point on the Side Sill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397012" y="5161445"/>
            <a:ext cx="9397043" cy="119085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FF0000"/>
                </a:solidFill>
              </a:rPr>
              <a:t>FEM-T4 with 51M </a:t>
            </a:r>
            <a:r>
              <a:rPr lang="en-US" altLang="ja-JP" sz="2400" dirty="0" err="1">
                <a:solidFill>
                  <a:srgbClr val="FF0000"/>
                </a:solidFill>
              </a:rPr>
              <a:t>elems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rgbClr val="0000CC"/>
                </a:solidFill>
              </a:rPr>
              <a:t>ES-FEM-T4 with 10M </a:t>
            </a:r>
            <a:r>
              <a:rPr lang="en-US" altLang="ja-JP" sz="2400" dirty="0" err="1">
                <a:solidFill>
                  <a:srgbClr val="0000CC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has almost comparable accuracy.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008000"/>
                </a:solidFill>
              </a:rPr>
              <a:t>ES-FEM-T4 with 16M </a:t>
            </a:r>
            <a:r>
              <a:rPr lang="en-US" altLang="ja-JP" sz="2400" dirty="0" err="1">
                <a:solidFill>
                  <a:srgbClr val="008000"/>
                </a:solidFill>
              </a:rPr>
              <a:t>elems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gives a practically converged result.</a:t>
            </a: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427092C-E314-4029-B591-B0307652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1589" y="1070712"/>
            <a:ext cx="7187611" cy="40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>
                <a:latin typeface="+mn-lt"/>
              </a:rPr>
              <a:t>On a cluster (64 CPUs: 896 cores of Intel Xeon E5-2680 v4 on TSUBAME3.0)</a:t>
            </a: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endParaRPr lang="en-US" altLang="ja-JP" sz="2400" dirty="0">
              <a:latin typeface="+mn-lt"/>
            </a:endParaRPr>
          </a:p>
          <a:p>
            <a:pPr marL="0" indent="0">
              <a:buNone/>
            </a:pPr>
            <a:endParaRPr lang="en-US" altLang="ja-JP" sz="2400" dirty="0"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With the same mesh, ES-FEM-T4 is slower than FEM-T4 by x1.5.</a:t>
            </a:r>
          </a:p>
          <a:p>
            <a:r>
              <a:rPr lang="en-US" altLang="ja-JP" sz="2400" dirty="0">
                <a:latin typeface="+mn-lt"/>
              </a:rPr>
              <a:t>For the same accuracy, ES-FEM-T4 is faster than FEM-T4 by x3.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270096"/>
              </p:ext>
            </p:extLst>
          </p:nvPr>
        </p:nvGraphicFramePr>
        <p:xfrm>
          <a:off x="2804592" y="1486468"/>
          <a:ext cx="6582816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4272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# of Elements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Standard</a:t>
                      </a:r>
                      <a:br>
                        <a:rPr kumimoji="1" lang="en-US" altLang="ja-JP" sz="2400" dirty="0"/>
                      </a:br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00CC"/>
                          </a:solidFill>
                        </a:rPr>
                        <a:t>10</a:t>
                      </a:r>
                      <a:r>
                        <a:rPr kumimoji="1" lang="en-US" altLang="ja-JP" sz="2400" baseline="0" dirty="0">
                          <a:solidFill>
                            <a:srgbClr val="0000CC"/>
                          </a:solidFill>
                        </a:rPr>
                        <a:t>M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1.6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1.9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008000"/>
                          </a:solidFill>
                        </a:rPr>
                        <a:t>16M</a:t>
                      </a:r>
                      <a:endParaRPr kumimoji="1" lang="ja-JP" alt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2.3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3.4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51M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6.0 h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8.5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8CAE03-210D-41B5-9460-AC5306B242F5}"/>
              </a:ext>
            </a:extLst>
          </p:cNvPr>
          <p:cNvGrpSpPr/>
          <p:nvPr/>
        </p:nvGrpSpPr>
        <p:grpSpPr>
          <a:xfrm>
            <a:off x="6816080" y="2316605"/>
            <a:ext cx="834610" cy="1448986"/>
            <a:chOff x="6270706" y="2108229"/>
            <a:chExt cx="864096" cy="1731536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579974">
              <a:off x="5836987" y="2607549"/>
              <a:ext cx="1731536" cy="732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Comparable</a:t>
              </a:r>
              <a:b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sz="2000" dirty="0">
                  <a:solidFill>
                    <a:srgbClr val="FF00FF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Accuracy</a:t>
              </a:r>
              <a:endParaRPr lang="ja-JP" altLang="en-US" sz="2000" dirty="0">
                <a:solidFill>
                  <a:srgbClr val="FF00FF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6" name="角丸四角形 12">
            <a:extLst>
              <a:ext uri="{FF2B5EF4-FFF2-40B4-BE49-F238E27FC236}">
                <a16:creationId xmlns:a16="http://schemas.microsoft.com/office/drawing/2014/main" id="{211DD002-0BAF-06CB-556D-356211690F67}"/>
              </a:ext>
            </a:extLst>
          </p:cNvPr>
          <p:cNvSpPr/>
          <p:nvPr/>
        </p:nvSpPr>
        <p:spPr>
          <a:xfrm>
            <a:off x="1775520" y="4653136"/>
            <a:ext cx="8640960" cy="1332148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For the simulations of actual ED lines with parallel computing, </a:t>
            </a:r>
            <a:b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cs typeface="Calibri" panose="020F0502020204030204" pitchFamily="34" charset="0"/>
              </a:rPr>
              <a:t>ES-FEM-T4 is much more efficient than FEM-T4.</a:t>
            </a:r>
            <a:endParaRPr lang="en-US" altLang="ja-JP" sz="2400" dirty="0">
              <a:solidFill>
                <a:schemeClr val="tx1"/>
              </a:solidFill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5FD80F-85ED-6FFD-70C6-5DFFC90FFB5E}"/>
              </a:ext>
            </a:extLst>
          </p:cNvPr>
          <p:cNvSpPr txBox="1"/>
          <p:nvPr/>
        </p:nvSpPr>
        <p:spPr>
          <a:xfrm>
            <a:off x="9480376" y="2528905"/>
            <a:ext cx="2268252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An actual line analysis 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of a single-body entry </a:t>
            </a:r>
            <a:b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takes only a few hours.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4E0C3-AEA9-4B61-96FD-E2C500C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6E932F-BBE8-44A5-B7CC-5E023101B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Strong Scaling Test (with 10M Element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Mesh)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r">
              <a:buNone/>
            </a:pPr>
            <a:r>
              <a:rPr lang="en-US" altLang="ja-JP" sz="2400" dirty="0">
                <a:latin typeface="+mn-lt"/>
              </a:rPr>
              <a:t>On a cluster (up to 64 CPUs: 896 cores of Intel Xeon E5-2680 v4 on TSUBAME3.0)</a:t>
            </a:r>
          </a:p>
          <a:p>
            <a:endParaRPr lang="en-US" altLang="ja-JP" sz="1200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551D26-9ADF-41D9-BC42-11CE53EC2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角丸四角形 12">
            <a:extLst>
              <a:ext uri="{FF2B5EF4-FFF2-40B4-BE49-F238E27FC236}">
                <a16:creationId xmlns:a16="http://schemas.microsoft.com/office/drawing/2014/main" id="{4F3CB6DF-A26B-4DA3-B9C0-08FC8EA053AA}"/>
              </a:ext>
            </a:extLst>
          </p:cNvPr>
          <p:cNvSpPr/>
          <p:nvPr/>
        </p:nvSpPr>
        <p:spPr>
          <a:xfrm>
            <a:off x="1775519" y="5229200"/>
            <a:ext cx="8640961" cy="540060"/>
          </a:xfrm>
          <a:prstGeom prst="roundRect">
            <a:avLst>
              <a:gd name="adj" fmla="val 24639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Our ES-FEM-T4 code </a:t>
            </a:r>
            <a:r>
              <a:rPr lang="en-US" altLang="ja-JP" sz="2400" dirty="0">
                <a:solidFill>
                  <a:schemeClr val="tx1"/>
                </a:solidFill>
              </a:rPr>
              <a:t>scales to some extent up to 64 CPUs at least.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6256358C-719A-45E6-AE7C-B7C84EBC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9762" y="1448780"/>
            <a:ext cx="6609808" cy="3744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95B9F3-4ADB-B2FC-1DF3-A253F88FEEFD}"/>
                  </a:ext>
                </a:extLst>
              </p:cNvPr>
              <p:cNvSpPr txBox="1"/>
              <p:nvPr/>
            </p:nvSpPr>
            <p:spPr>
              <a:xfrm>
                <a:off x="0" y="5837202"/>
                <a:ext cx="12192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000" dirty="0"/>
                  <a:t> Some tasks, including MPCs for the moving boundary, are not yet fully parallelized (our future work).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95B9F3-4ADB-B2FC-1DF3-A253F88FE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37202"/>
                <a:ext cx="12192000" cy="400110"/>
              </a:xfrm>
              <a:prstGeom prst="rect">
                <a:avLst/>
              </a:prstGeom>
              <a:blipFill>
                <a:blip r:embed="rId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67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cs typeface="Tahoma" panose="020B0604030504040204" pitchFamily="34" charset="0"/>
              </a:rPr>
              <a:t>Summary</a:t>
            </a:r>
            <a:endParaRPr kumimoji="1" lang="ja-JP" altLang="en-US" dirty="0">
              <a:cs typeface="Tahoma" panose="020B060403050404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altLang="ja-JP" sz="2400" dirty="0"/>
              <a:t>ES-FEM-T4 was applied to </a:t>
            </a:r>
            <a:r>
              <a:rPr lang="en-US" altLang="ja-JP" sz="2400" dirty="0">
                <a:solidFill>
                  <a:srgbClr val="FF0000"/>
                </a:solidFill>
              </a:rPr>
              <a:t>large-scale practical ED simulations</a:t>
            </a:r>
            <a:r>
              <a:rPr lang="en-US" altLang="ja-JP" sz="2400" dirty="0"/>
              <a:t>.</a:t>
            </a:r>
          </a:p>
          <a:p>
            <a:pPr algn="just"/>
            <a:r>
              <a:rPr lang="en-US" altLang="ja-JP" sz="2400" dirty="0"/>
              <a:t>The high accuracy of ES-FEM-T4, owing to its </a:t>
            </a:r>
            <a:r>
              <a:rPr lang="en-US" altLang="ja-JP" sz="2400" dirty="0">
                <a:solidFill>
                  <a:srgbClr val="008000"/>
                </a:solidFill>
              </a:rPr>
              <a:t>super-linear (almost quadratic) mesh convergence rate </a:t>
            </a:r>
            <a:r>
              <a:rPr lang="en-US" altLang="ja-JP" sz="2400" dirty="0"/>
              <a:t>in ED simulation, was confirmed compared to the poor accuracy of the standard FEM-T4.</a:t>
            </a:r>
          </a:p>
          <a:p>
            <a:pPr algn="just"/>
            <a:r>
              <a:rPr lang="en-US" altLang="ja-JP" sz="2400" dirty="0"/>
              <a:t>Our </a:t>
            </a:r>
            <a:r>
              <a:rPr lang="en-US" altLang="ja-JP" sz="2400" dirty="0">
                <a:solidFill>
                  <a:srgbClr val="0000CC"/>
                </a:solidFill>
              </a:rPr>
              <a:t>parallelized ES-FEM-T4 code</a:t>
            </a:r>
            <a:r>
              <a:rPr lang="en-US" altLang="ja-JP" sz="2400" dirty="0"/>
              <a:t> enabled us to obtain mesh-converged accurate solutions of actual ED line simulations in reasonable time with relatively coarse meshes.</a:t>
            </a:r>
          </a:p>
          <a:p>
            <a:pPr algn="just"/>
            <a:r>
              <a:rPr lang="en-US" altLang="ja-JP" sz="2400" dirty="0"/>
              <a:t>Our code is </a:t>
            </a:r>
            <a:r>
              <a:rPr lang="en-US" altLang="ja-JP" sz="2400" dirty="0">
                <a:solidFill>
                  <a:srgbClr val="C00000"/>
                </a:solidFill>
              </a:rPr>
              <a:t>already in use </a:t>
            </a:r>
            <a:r>
              <a:rPr lang="en-US" altLang="ja-JP" sz="2400" dirty="0"/>
              <a:t>by automakers.</a:t>
            </a:r>
          </a:p>
          <a:p>
            <a:pPr algn="just"/>
            <a:r>
              <a:rPr lang="en-US" altLang="ja-JP" sz="2400" dirty="0"/>
              <a:t>Further improvement using the edge center-based strain smoothing element (</a:t>
            </a:r>
            <a:r>
              <a:rPr lang="en-US" altLang="ja-JP" sz="2400" dirty="0">
                <a:solidFill>
                  <a:srgbClr val="FF00FF"/>
                </a:solidFill>
              </a:rPr>
              <a:t>EC-SSE-T4</a:t>
            </a:r>
            <a:r>
              <a:rPr lang="en-US" altLang="ja-JP" sz="2400" dirty="0"/>
              <a:t>) is our work in the future.</a:t>
            </a:r>
          </a:p>
          <a:p>
            <a:pPr algn="just"/>
            <a:r>
              <a:rPr lang="en-US" altLang="ja-JP" sz="2400" dirty="0"/>
              <a:t>For more information, please visit our commercial code </a:t>
            </a:r>
            <a:r>
              <a:rPr lang="en-US" altLang="ja-JP" sz="2400" dirty="0">
                <a:latin typeface="Calibri" panose="020F0502020204030204" pitchFamily="34" charset="0"/>
              </a:rPr>
              <a:t>“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EDESFEM</a:t>
            </a: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 </a:t>
            </a:r>
            <a:r>
              <a:rPr lang="en-US" altLang="ja-JP" sz="2400" dirty="0">
                <a:latin typeface="Calibri" panose="020F0502020204030204" pitchFamily="34" charset="0"/>
              </a:rPr>
              <a:t>official </a:t>
            </a:r>
            <a:r>
              <a:rPr lang="en-US" altLang="ja-JP" sz="2400" dirty="0"/>
              <a:t>website.</a:t>
            </a:r>
          </a:p>
          <a:p>
            <a:pPr marL="0" indent="0">
              <a:buNone/>
            </a:pPr>
            <a:endParaRPr lang="en-US" altLang="ja-JP" b="1" spc="-40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02F4DB-A5C1-9D02-2BE1-A6BB570D56CD}"/>
              </a:ext>
            </a:extLst>
          </p:cNvPr>
          <p:cNvSpPr txBox="1"/>
          <p:nvPr/>
        </p:nvSpPr>
        <p:spPr>
          <a:xfrm>
            <a:off x="3877220" y="5775647"/>
            <a:ext cx="44375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j-lt"/>
                <a:cs typeface="Arial" panose="020B0604020202020204" pitchFamily="34" charset="0"/>
              </a:rPr>
              <a:t>Thank you for your kind attention.</a:t>
            </a:r>
            <a:endParaRPr lang="ja-JP" altLang="en-US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BBBE214-283D-B272-82D2-6449486AE100}"/>
              </a:ext>
            </a:extLst>
          </p:cNvPr>
          <p:cNvGrpSpPr/>
          <p:nvPr/>
        </p:nvGrpSpPr>
        <p:grpSpPr>
          <a:xfrm>
            <a:off x="5123426" y="5225134"/>
            <a:ext cx="1944216" cy="400110"/>
            <a:chOff x="4547828" y="-44450"/>
            <a:chExt cx="1944216" cy="400110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A6C223F0-ED32-565E-49EA-58D0A33AB434}"/>
                </a:ext>
              </a:extLst>
            </p:cNvPr>
            <p:cNvSpPr txBox="1"/>
            <p:nvPr/>
          </p:nvSpPr>
          <p:spPr>
            <a:xfrm>
              <a:off x="4547828" y="-44450"/>
              <a:ext cx="88460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1067615-5DFD-6A91-509C-7BA8B78CBDD3}"/>
                </a:ext>
              </a:extLst>
            </p:cNvPr>
            <p:cNvSpPr txBox="1"/>
            <p:nvPr/>
          </p:nvSpPr>
          <p:spPr>
            <a:xfrm>
              <a:off x="5245454" y="-44450"/>
              <a:ext cx="124659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</a:t>
              </a:r>
              <a:r>
                <a:rPr lang="en-US" altLang="ja-JP" sz="2000" dirty="0" err="1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edesfem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1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FB4DF2E-F55D-1756-0314-35568DED3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Appendix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C16BE-E1A2-718D-882A-EB5FF0F3F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944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Surface Potential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(ES-FEM-T4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3" name="phi">
            <a:hlinkClick r:id="" action="ppaction://media"/>
            <a:extLst>
              <a:ext uri="{FF2B5EF4-FFF2-40B4-BE49-F238E27FC236}">
                <a16:creationId xmlns:a16="http://schemas.microsoft.com/office/drawing/2014/main" id="{200CE030-56F5-44A6-AC45-1D2274F70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8904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89D2421-DDF6-4409-89B9-65B0AF82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of ED Process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76" y="1160807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58" y="1183154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15" y="3771234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399863" y="1124744"/>
            <a:ext cx="26500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1. </a:t>
            </a:r>
            <a:r>
              <a:rPr lang="en-US" altLang="ja-JP" sz="2000" dirty="0">
                <a:solidFill>
                  <a:srgbClr val="FF0000"/>
                </a:solidFill>
              </a:rPr>
              <a:t>Deposition</a:t>
            </a:r>
            <a:r>
              <a:rPr lang="en-US" altLang="ja-JP" sz="2000" dirty="0"/>
              <a:t> process</a:t>
            </a:r>
            <a:endParaRPr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80926" y="1160748"/>
            <a:ext cx="27367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2. Water rinse process</a:t>
            </a:r>
            <a:endParaRPr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83669" y="5873206"/>
            <a:ext cx="22220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3. Baking process</a:t>
            </a:r>
            <a:endParaRPr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5693561" y="2167206"/>
            <a:ext cx="840656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>
            <a:cxnSpLocks/>
            <a:stCxn id="22" idx="0"/>
          </p:cNvCxnSpPr>
          <p:nvPr/>
        </p:nvCxnSpPr>
        <p:spPr>
          <a:xfrm flipV="1">
            <a:off x="2641684" y="3667297"/>
            <a:ext cx="249961" cy="491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685332" y="4158632"/>
            <a:ext cx="1912703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We focus on</a:t>
            </a:r>
            <a:br>
              <a:rPr lang="en-US" altLang="ja-JP" sz="2400" dirty="0"/>
            </a:br>
            <a:r>
              <a:rPr lang="en-US" altLang="ja-JP" sz="2400" dirty="0"/>
              <a:t>this process.</a:t>
            </a:r>
            <a:endParaRPr lang="ja-JP" altLang="en-US" sz="2400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7992114" y="3771234"/>
            <a:ext cx="914400" cy="151586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2CA682-8B64-EED7-5AC2-6F68D5064A77}"/>
              </a:ext>
            </a:extLst>
          </p:cNvPr>
          <p:cNvSpPr txBox="1"/>
          <p:nvPr/>
        </p:nvSpPr>
        <p:spPr>
          <a:xfrm>
            <a:off x="8112224" y="5860495"/>
            <a:ext cx="396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+mn-lt"/>
              </a:rPr>
              <a:t>https://blog.mazda.com/archive/20160413_01.html</a:t>
            </a: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 of Current Density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(ES-FEM-T4 with 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51M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Element Mesh)</a:t>
            </a:r>
          </a:p>
          <a:p>
            <a:pPr marL="0" indent="0" algn="ctr">
              <a:buNone/>
            </a:pPr>
            <a:r>
              <a:rPr lang="en-US" altLang="ja-JP" sz="1800" b="1" dirty="0">
                <a:latin typeface="+mn-lt"/>
              </a:rPr>
              <a:t>Outer View				Inner View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Analysis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pic>
        <p:nvPicPr>
          <p:cNvPr id="3" name="j">
            <a:hlinkClick r:id="" action="ppaction://media"/>
            <a:extLst>
              <a:ext uri="{FF2B5EF4-FFF2-40B4-BE49-F238E27FC236}">
                <a16:creationId xmlns:a16="http://schemas.microsoft.com/office/drawing/2014/main" id="{5DD24E16-5580-47BE-9C30-B02283DB6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58904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1981366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1038376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Actual ED Line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  <a:stCxn id="3" idx="2"/>
          </p:cNvCxnSpPr>
          <p:nvPr/>
        </p:nvCxnSpPr>
        <p:spPr>
          <a:xfrm flipH="1">
            <a:off x="6228608" y="4712950"/>
            <a:ext cx="460543" cy="3833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5478327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986157" y="4005064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Electrodes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(Anodes)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51784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Pool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3995565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3012532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871864" y="4017258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Carbody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w/ Motion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4661021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4716283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2089284" y="5800190"/>
            <a:ext cx="3322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Total length: about 30 m</a:t>
            </a:r>
            <a:endParaRPr lang="ja-JP" altLang="en-US" sz="22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1981366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1981368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9664390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7643571" y="1174362"/>
            <a:ext cx="4284456" cy="1660112"/>
          </a:xfrm>
          <a:prstGeom prst="roundRect">
            <a:avLst>
              <a:gd name="adj" fmla="val 16424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Pool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Carbody with Motion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chemeClr val="tx1"/>
                </a:solidFill>
              </a:rPr>
              <a:t>Electrodes (Anodes)</a:t>
            </a:r>
          </a:p>
          <a:p>
            <a:r>
              <a:rPr lang="en-US" altLang="ja-JP" sz="2400" dirty="0"/>
              <a:t>a</a:t>
            </a:r>
            <a:r>
              <a:rPr kumimoji="1" lang="en-US" altLang="ja-JP" sz="2400" dirty="0"/>
              <a:t>re reproduced in a computer.</a:t>
            </a:r>
            <a:endParaRPr kumimoji="1" lang="ja-JP" altLang="en-US" sz="2400" dirty="0"/>
          </a:p>
        </p:txBody>
      </p:sp>
      <p:sp>
        <p:nvSpPr>
          <p:cNvPr id="2" name="角丸四角形 22">
            <a:extLst>
              <a:ext uri="{FF2B5EF4-FFF2-40B4-BE49-F238E27FC236}">
                <a16:creationId xmlns:a16="http://schemas.microsoft.com/office/drawing/2014/main" id="{10A99D6B-50AE-8369-B86A-F01BFE9354D5}"/>
              </a:ext>
            </a:extLst>
          </p:cNvPr>
          <p:cNvSpPr/>
          <p:nvPr/>
        </p:nvSpPr>
        <p:spPr>
          <a:xfrm>
            <a:off x="7646682" y="3042699"/>
            <a:ext cx="4284456" cy="2007222"/>
          </a:xfrm>
          <a:prstGeom prst="roundRect">
            <a:avLst>
              <a:gd name="adj" fmla="val 16424"/>
            </a:avLst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romanLcPeriod"/>
            </a:pPr>
            <a:r>
              <a:rPr lang="en-US" altLang="ja-JP" sz="2400" dirty="0">
                <a:solidFill>
                  <a:schemeClr val="tx1"/>
                </a:solidFill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Pool Mesh</a:t>
            </a:r>
          </a:p>
          <a:p>
            <a:pPr marL="514350" indent="-514350">
              <a:buFont typeface="+mj-lt"/>
              <a:buAutoNum type="romanLcPeriod"/>
            </a:pPr>
            <a:r>
              <a:rPr lang="en-US" altLang="ja-JP" sz="2400" dirty="0">
                <a:solidFill>
                  <a:schemeClr val="tx1"/>
                </a:solidFill>
              </a:rPr>
              <a:t>Carbody Mesh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/>
              <a:t>a</a:t>
            </a:r>
            <a:r>
              <a:rPr kumimoji="1" lang="en-US" altLang="ja-JP" sz="2400" dirty="0"/>
              <a:t>re separately prepared </a:t>
            </a:r>
            <a:br>
              <a:rPr kumimoji="1" lang="en-US" altLang="ja-JP" sz="2400" dirty="0"/>
            </a:br>
            <a:r>
              <a:rPr kumimoji="1" lang="en-US" altLang="ja-JP" sz="2400" dirty="0"/>
              <a:t>and are connected with </a:t>
            </a:r>
            <a:br>
              <a:rPr kumimoji="1" lang="en-US" altLang="ja-JP" sz="2400" dirty="0"/>
            </a:br>
            <a:r>
              <a:rPr kumimoji="1" lang="en-US" altLang="ja-JP" sz="2400" dirty="0"/>
              <a:t>the </a:t>
            </a:r>
            <a:r>
              <a:rPr kumimoji="1" lang="en-US" altLang="ja-JP" sz="2400" b="1" dirty="0"/>
              <a:t>overset mesh method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96C3308-6D03-73FE-D29F-6D957A4DF316}"/>
              </a:ext>
            </a:extLst>
          </p:cNvPr>
          <p:cNvSpPr txBox="1"/>
          <p:nvPr/>
        </p:nvSpPr>
        <p:spPr>
          <a:xfrm>
            <a:off x="2005838" y="3335690"/>
            <a:ext cx="2169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+mn-lt"/>
              </a:rPr>
              <a:t>https://blog.mazda.com/</a:t>
            </a:r>
            <a:br>
              <a:rPr lang="en-US" altLang="ja-JP" sz="1400" dirty="0">
                <a:solidFill>
                  <a:schemeClr val="bg1"/>
                </a:solidFill>
                <a:latin typeface="+mn-lt"/>
              </a:rPr>
            </a:br>
            <a:r>
              <a:rPr lang="ja-JP" altLang="en-US" sz="1400" dirty="0">
                <a:solidFill>
                  <a:schemeClr val="bg1"/>
                </a:solidFill>
                <a:latin typeface="+mn-lt"/>
              </a:rPr>
              <a:t>archive/20160413_01.html</a:t>
            </a:r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8444" y="584689"/>
            <a:ext cx="9144000" cy="32307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AAAE7-4D29-4633-A6EC-096004EEC761}"/>
              </a:ext>
            </a:extLst>
          </p:cNvPr>
          <p:cNvSpPr txBox="1"/>
          <p:nvPr/>
        </p:nvSpPr>
        <p:spPr>
          <a:xfrm>
            <a:off x="6960096" y="4581128"/>
            <a:ext cx="3757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Outputs: time-histories of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Surface potential,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0000"/>
                </a:solidFill>
                <a:latin typeface="+mn-lt"/>
                <a:ea typeface="Arial Unicode MS" pitchFamily="50" charset="-128"/>
                <a:cs typeface="Calibri" panose="020F0502020204030204" pitchFamily="34" charset="0"/>
              </a:rPr>
              <a:t>Current density,</a:t>
            </a:r>
            <a:endParaRPr lang="en-US" altLang="ja-JP" sz="2000" dirty="0">
              <a:solidFill>
                <a:srgbClr val="000000"/>
              </a:solidFill>
              <a:latin typeface="+mn-lt"/>
              <a:ea typeface="HG創英角ﾎﾟｯﾌﾟ体" panose="040B0A09000000000000" pitchFamily="49" charset="-128"/>
            </a:endParaRP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ja-JP" sz="2000" kern="0" dirty="0">
                <a:solidFill>
                  <a:srgbClr val="008000"/>
                </a:solidFill>
                <a:latin typeface="+mn-lt"/>
                <a:ea typeface="メイリオ" panose="020B0604030504040204" pitchFamily="50" charset="-128"/>
                <a:cs typeface="Calibri" panose="020F0502020204030204" pitchFamily="34" charset="0"/>
              </a:rPr>
              <a:t>Film thickness</a:t>
            </a:r>
            <a:endParaRPr lang="ja-JP" altLang="en-US" sz="2400" dirty="0">
              <a:solidFill>
                <a:srgbClr val="008000"/>
              </a:solidFill>
              <a:latin typeface="+mn-lt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/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Final film thickness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is the main output.</a:t>
                </a:r>
                <a:endPara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44CF454-53DE-2035-FF9F-78DAB580B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52" y="5477120"/>
                <a:ext cx="2214068" cy="646331"/>
              </a:xfrm>
              <a:prstGeom prst="rect">
                <a:avLst/>
              </a:prstGeom>
              <a:blipFill>
                <a:blip r:embed="rId8"/>
                <a:stretch>
                  <a:fillRect t="-4673" r="-2204" b="-130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ja-JP" sz="1000" dirty="0">
                  <a:latin typeface="Calibri" panose="020F0502020204030204" pitchFamily="34" charset="0"/>
                </a:endParaRP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Governing equation:</a:t>
                </a:r>
                <a:br>
                  <a:rPr lang="en-US" altLang="ja-JP" sz="2400" dirty="0">
                    <a:latin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</a:rPr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𝜵</m:t>
                        </m:r>
                      </m:e>
                      <m:sup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</a:rPr>
                  <a:t>) in the paint pool domain.</a:t>
                </a:r>
              </a:p>
              <a:p>
                <a:r>
                  <a:rPr lang="en-US" altLang="ja-JP" sz="2400" dirty="0"/>
                  <a:t>A paint pool mesh and carbody meshes are connected with the </a:t>
                </a:r>
                <a:r>
                  <a:rPr lang="en-US" altLang="ja-JP" sz="2400" b="1" dirty="0"/>
                  <a:t>overset mesh method</a:t>
                </a:r>
                <a:r>
                  <a:rPr lang="en-US" altLang="ja-JP" sz="2400" dirty="0"/>
                  <a:t>.</a:t>
                </a:r>
                <a:endParaRPr lang="en-US" altLang="ja-JP" sz="2400" dirty="0">
                  <a:latin typeface="Calibri" panose="020F0502020204030204" pitchFamily="34" charset="0"/>
                </a:endParaRPr>
              </a:p>
              <a:p>
                <a:r>
                  <a:rPr lang="en-US" altLang="ja-JP" sz="2400" dirty="0">
                    <a:latin typeface="Calibri" panose="020F0502020204030204" pitchFamily="34" charset="0"/>
                  </a:rPr>
                  <a:t>Boundary conditions: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Wall (insulation) BC</a:t>
                </a:r>
                <a:r>
                  <a:rPr lang="ja-JP" altLang="en-US" sz="2000" dirty="0">
                    <a:latin typeface="Calibri" panose="020F0502020204030204" pitchFamily="34" charset="0"/>
                  </a:rPr>
                  <a:t>，</a:t>
                </a:r>
                <a:endParaRPr lang="en-US" altLang="ja-JP" sz="2000" dirty="0">
                  <a:latin typeface="Calibri" panose="020F0502020204030204" pitchFamily="34" charset="0"/>
                </a:endParaRP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Film resistance/growth constitutive model (Strongly non-linear).</a:t>
                </a:r>
                <a:endParaRPr lang="ja-JP" alt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9"/>
                <a:stretch>
                  <a:fillRect l="-1534" b="-27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/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Identified via </a:t>
                </a:r>
                <a:b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</a:br>
                <a:r>
                  <a:rPr kumimoji="1" lang="en-US" altLang="ja-JP" dirty="0">
                    <a:latin typeface="Calibri" panose="020F0502020204030204" pitchFamily="34" charset="0"/>
                    <a:ea typeface="HG創英角ﾎﾟｯﾌﾟ体" panose="040B0A09000000000000" pitchFamily="49" charset="-128"/>
                    <a:cs typeface="Calibri" panose="020F0502020204030204" pitchFamily="34" charset="0"/>
                  </a:rPr>
                  <a:t>lab experiments.</a:t>
                </a:r>
                <a:br>
                  <a:rPr kumimoji="1" lang="en-US" altLang="ja-JP" i="1" dirty="0">
                    <a:latin typeface="Cambria Math" panose="02040503050406030204" pitchFamily="18" charset="0"/>
                    <a:ea typeface="HG創英角ﾎﾟｯﾌﾟ体" panose="040B0A09000000000000" pitchFamily="49" charset="-128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519A55C-32E6-99FD-4745-1CA4B1FBD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77" y="5205970"/>
                <a:ext cx="1748427" cy="923330"/>
              </a:xfrm>
              <a:prstGeom prst="rect">
                <a:avLst/>
              </a:prstGeom>
              <a:blipFill>
                <a:blip r:embed="rId10"/>
                <a:stretch>
                  <a:fillRect l="-2787" t="-3974" r="-3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pc="-20" dirty="0"/>
              <a:t>The actual ED line simulations cost high due to the large</a:t>
            </a:r>
            <a:r>
              <a:rPr lang="ja-JP" altLang="en-US" spc="-20" dirty="0"/>
              <a:t> </a:t>
            </a:r>
            <a:r>
              <a:rPr lang="en-US" altLang="ja-JP" spc="-20" dirty="0"/>
              <a:t>number</a:t>
            </a:r>
            <a:r>
              <a:rPr lang="ja-JP" altLang="en-US" spc="-20" dirty="0"/>
              <a:t> </a:t>
            </a:r>
            <a:r>
              <a:rPr lang="en-US" altLang="ja-JP" spc="-20" dirty="0"/>
              <a:t>of meshes.</a:t>
            </a:r>
            <a:br>
              <a:rPr lang="en-US" altLang="ja-JP" spc="-20" dirty="0"/>
            </a:br>
            <a:r>
              <a:rPr lang="en-US" altLang="ja-JP" sz="2400" spc="-20" dirty="0"/>
              <a:t>E.g., a typical actual ED line simulation for 3 carbodies sank in a paint pool at the same time requires about </a:t>
            </a:r>
            <a:r>
              <a:rPr lang="en-US" altLang="ja-JP" sz="2400" b="1" spc="-20" dirty="0"/>
              <a:t>100 million elements </a:t>
            </a:r>
            <a:r>
              <a:rPr lang="en-US" altLang="ja-JP" sz="2400" spc="-20" dirty="0"/>
              <a:t>in total.</a:t>
            </a:r>
          </a:p>
          <a:p>
            <a:r>
              <a:rPr lang="en-US" altLang="ja-JP" sz="2400" spc="-20" dirty="0"/>
              <a:t>The standard FEM with 4-node tetrahedral elements (FEM-T4) is known as a</a:t>
            </a:r>
            <a:br>
              <a:rPr lang="en-US" altLang="ja-JP" sz="2400" spc="-20" dirty="0"/>
            </a:br>
            <a:r>
              <a:rPr lang="en-US" altLang="ja-JP" sz="2400" spc="-20" dirty="0"/>
              <a:t>poor formulation due to the </a:t>
            </a:r>
            <a:r>
              <a:rPr lang="en-US" altLang="ja-JP" sz="2400" i="1" spc="-20" dirty="0"/>
              <a:t>slow (linear) </a:t>
            </a:r>
            <a:r>
              <a:rPr lang="en-US" altLang="ja-JP" sz="2400" spc="-20" dirty="0"/>
              <a:t>mesh convergence rate.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FF0000"/>
                </a:solidFill>
              </a:rPr>
              <a:t>edge-based smoothed FEM using T4 meshes (ES-FEM-T4) </a:t>
            </a:r>
            <a:r>
              <a:rPr lang="en-US" altLang="ja-JP" sz="2400" dirty="0"/>
              <a:t>is known </a:t>
            </a:r>
            <a:r>
              <a:rPr lang="en-US" altLang="ja-JP" sz="2400" spc="-20" dirty="0"/>
              <a:t>as a </a:t>
            </a:r>
            <a:br>
              <a:rPr lang="en-US" altLang="ja-JP" sz="2400" spc="-20" dirty="0"/>
            </a:br>
            <a:r>
              <a:rPr lang="en-US" altLang="ja-JP" sz="2400" spc="-20" dirty="0"/>
              <a:t>next-generation high-performance formulation </a:t>
            </a:r>
            <a:r>
              <a:rPr lang="en-US" altLang="ja-JP" sz="2400" dirty="0"/>
              <a:t>achieving a </a:t>
            </a:r>
            <a:r>
              <a:rPr lang="en-US" altLang="ja-JP" sz="2400" b="1" dirty="0"/>
              <a:t>super-linear mesh convergence rate even with T4 meshes</a:t>
            </a:r>
            <a:r>
              <a:rPr lang="en-US" altLang="ja-JP" sz="2400" dirty="0"/>
              <a:t>.</a:t>
            </a:r>
          </a:p>
          <a:p>
            <a:pPr marL="0" indent="0">
              <a:buNone/>
            </a:pPr>
            <a:r>
              <a:rPr lang="en-US" altLang="ja-JP" dirty="0"/>
              <a:t>Therefore, we expect that…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1761821" y="4401108"/>
            <a:ext cx="8646138" cy="936104"/>
          </a:xfrm>
          <a:prstGeom prst="roundRect">
            <a:avLst>
              <a:gd name="adj" fmla="val 18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cs typeface="Arial" panose="020B0604020202020204" pitchFamily="34" charset="0"/>
              </a:rPr>
              <a:t>Parallelized ES-FEM-T4</a:t>
            </a:r>
            <a:r>
              <a:rPr lang="en-US" altLang="ja-JP" sz="2800" dirty="0">
                <a:solidFill>
                  <a:schemeClr val="tx1"/>
                </a:solidFill>
                <a:cs typeface="Arial" panose="020B0604020202020204" pitchFamily="34" charset="0"/>
              </a:rPr>
              <a:t> would be the best choice</a:t>
            </a:r>
            <a:br>
              <a:rPr lang="en-US" altLang="ja-JP" sz="2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altLang="ja-JP" sz="2800" dirty="0">
                <a:solidFill>
                  <a:schemeClr val="tx1"/>
                </a:solidFill>
                <a:cs typeface="Arial" panose="020B0604020202020204" pitchFamily="34" charset="0"/>
              </a:rPr>
              <a:t>for the actual ED line simulations for </a:t>
            </a:r>
            <a:r>
              <a:rPr lang="en-US" altLang="ja-JP" sz="2800" dirty="0"/>
              <a:t>automakers</a:t>
            </a:r>
            <a:r>
              <a:rPr lang="en-US" altLang="ja-JP" sz="28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1572414" y="3572374"/>
            <a:ext cx="9046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Two Major Reasons for “Why did we choose ES-FEM-T4?”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Implementation of Parallelized ES-FEM-T4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Benchmark Tests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Summary</a:t>
            </a:r>
            <a:endParaRPr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659396" y="1563724"/>
            <a:ext cx="10369151" cy="1374458"/>
          </a:xfrm>
          <a:prstGeom prst="roundRect">
            <a:avLst>
              <a:gd name="adj" fmla="val 22854"/>
            </a:avLst>
          </a:prstGeom>
          <a:ln w="571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an </a:t>
            </a:r>
            <a:r>
              <a:rPr lang="en-US" altLang="ja-JP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simulator 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parallelized ES-FEM-T4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large-scale practical ED simulations</a:t>
            </a:r>
            <a:b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</a:t>
            </a:r>
            <a:r>
              <a:rPr lang="en-US" altLang="ja-JP"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super-linear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mesh convergence.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6E93B39-76FC-3B05-FB90-C5E1C66A3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Two Major Reasons for</a:t>
            </a:r>
            <a:br>
              <a:rPr lang="en-US" altLang="ja-JP" dirty="0"/>
            </a:br>
            <a:r>
              <a:rPr lang="en-US" altLang="ja-JP" dirty="0"/>
              <a:t>“Why did we choose ES-FEM-T4?”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B08B94-0EEC-677A-27EB-3604BDFF9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25832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85163</TotalTime>
  <Words>2736</Words>
  <Application>Microsoft Office PowerPoint</Application>
  <PresentationFormat>ワイド画面</PresentationFormat>
  <Paragraphs>495</Paragraphs>
  <Slides>40</Slides>
  <Notes>33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1" baseType="lpstr">
      <vt:lpstr>Bookman Old Style</vt:lpstr>
      <vt:lpstr>Wingdings</vt:lpstr>
      <vt:lpstr>Times New Roman</vt:lpstr>
      <vt:lpstr>メイリオ</vt:lpstr>
      <vt:lpstr>Arial</vt:lpstr>
      <vt:lpstr>Calibri</vt:lpstr>
      <vt:lpstr>ＭＳ Ｐゴシック</vt:lpstr>
      <vt:lpstr>Consolas</vt:lpstr>
      <vt:lpstr>Cambria Math</vt:lpstr>
      <vt:lpstr>ＭＳ Ｐゴシック</vt:lpstr>
      <vt:lpstr>デザインの設定</vt:lpstr>
      <vt:lpstr>Application of Edge-based Smoothed Finite Element Method  to Electrodeposition Simulation  aiming for Super-linear Mesh Convergence  in Film Thickness Accuracy</vt:lpstr>
      <vt:lpstr>What is Electrodeposition (ED) ?</vt:lpstr>
      <vt:lpstr>What is Electrodeposition (ED) ? </vt:lpstr>
      <vt:lpstr>What is Electrodeposition (ED) ?</vt:lpstr>
      <vt:lpstr>What is ED Simulation?</vt:lpstr>
      <vt:lpstr>What is ED Simulation?</vt:lpstr>
      <vt:lpstr>Motivation</vt:lpstr>
      <vt:lpstr>Objective</vt:lpstr>
      <vt:lpstr>Two Major Reasons for “Why did we choose ES-FEM-T4?”</vt:lpstr>
      <vt:lpstr>Why did we choose ES-FEM-T4?</vt:lpstr>
      <vt:lpstr>Why did we choose ES-FEM-T4?</vt:lpstr>
      <vt:lpstr>Implementation of Parallelized ES-FEM-T4</vt:lpstr>
      <vt:lpstr>Brief Formulation of ES-FEM</vt:lpstr>
      <vt:lpstr>Characteristics of ES-FEM-T4</vt:lpstr>
      <vt:lpstr>Parallelization of ES-FEM-T4</vt:lpstr>
      <vt:lpstr>Parallelization of ES-FEM-T4</vt:lpstr>
      <vt:lpstr>Parallelization of ES-FEM-T4</vt:lpstr>
      <vt:lpstr>Benchmark Tests</vt:lpstr>
      <vt:lpstr>4-Plate BOX Analysis</vt:lpstr>
      <vt:lpstr>4-Plate BOX Analysis</vt:lpstr>
      <vt:lpstr>4-Plate BOX Analysis</vt:lpstr>
      <vt:lpstr>4-Plate BOX Analysis</vt:lpstr>
      <vt:lpstr>4-Plate BOX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Actual Line Analysis</vt:lpstr>
      <vt:lpstr>Summary</vt:lpstr>
      <vt:lpstr>Summary</vt:lpstr>
      <vt:lpstr>Appendix</vt:lpstr>
      <vt:lpstr>Actual Line Analysis</vt:lpstr>
      <vt:lpstr>Actual Line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Yuki ONISHI</dc:creator>
  <cp:lastModifiedBy>T20190041572</cp:lastModifiedBy>
  <cp:revision>3265</cp:revision>
  <cp:lastPrinted>2012-03-06T10:21:50Z</cp:lastPrinted>
  <dcterms:created xsi:type="dcterms:W3CDTF">2007-11-22T18:02:40Z</dcterms:created>
  <dcterms:modified xsi:type="dcterms:W3CDTF">2023-08-07T17:01:27Z</dcterms:modified>
</cp:coreProperties>
</file>