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33"/>
  </p:notesMasterIdLst>
  <p:handoutMasterIdLst>
    <p:handoutMasterId r:id="rId34"/>
  </p:handoutMasterIdLst>
  <p:sldIdLst>
    <p:sldId id="912" r:id="rId2"/>
    <p:sldId id="756" r:id="rId3"/>
    <p:sldId id="953" r:id="rId4"/>
    <p:sldId id="954" r:id="rId5"/>
    <p:sldId id="989" r:id="rId6"/>
    <p:sldId id="603" r:id="rId7"/>
    <p:sldId id="892" r:id="rId8"/>
    <p:sldId id="974" r:id="rId9"/>
    <p:sldId id="988" r:id="rId10"/>
    <p:sldId id="957" r:id="rId11"/>
    <p:sldId id="958" r:id="rId12"/>
    <p:sldId id="993" r:id="rId13"/>
    <p:sldId id="897" r:id="rId14"/>
    <p:sldId id="750" r:id="rId15"/>
    <p:sldId id="996" r:id="rId16"/>
    <p:sldId id="979" r:id="rId17"/>
    <p:sldId id="999" r:id="rId18"/>
    <p:sldId id="990" r:id="rId19"/>
    <p:sldId id="976" r:id="rId20"/>
    <p:sldId id="933" r:id="rId21"/>
    <p:sldId id="964" r:id="rId22"/>
    <p:sldId id="924" r:id="rId23"/>
    <p:sldId id="991" r:id="rId24"/>
    <p:sldId id="971" r:id="rId25"/>
    <p:sldId id="995" r:id="rId26"/>
    <p:sldId id="986" r:id="rId27"/>
    <p:sldId id="682" r:id="rId28"/>
    <p:sldId id="949" r:id="rId29"/>
    <p:sldId id="956" r:id="rId30"/>
    <p:sldId id="942" r:id="rId31"/>
    <p:sldId id="877" r:id="rId32"/>
  </p:sldIdLst>
  <p:sldSz cx="12192000" cy="6858000"/>
  <p:notesSz cx="9971088" cy="6823075"/>
  <p:embeddedFontLst>
    <p:embeddedFont>
      <p:font typeface="Cambria Math" panose="02040503050406030204" pitchFamily="18" charset="0"/>
      <p:regular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Consolas" panose="020B0609020204030204" pitchFamily="49" charset="0"/>
      <p:regular r:id="rId40"/>
      <p:bold r:id="rId41"/>
      <p:italic r:id="rId42"/>
      <p:boldItalic r:id="rId43"/>
    </p:embeddedFont>
    <p:embeddedFont>
      <p:font typeface="ＭＳ Ｐゴシック" panose="020B0600070205080204" pitchFamily="50" charset="-128"/>
      <p:regular r:id="rId44"/>
    </p:embeddedFont>
    <p:embeddedFont>
      <p:font typeface="ＭＳ Ｐゴシック" panose="020B0600070205080204" pitchFamily="50" charset="-128"/>
      <p:regular r:id="rId44"/>
    </p:embeddedFont>
    <p:embeddedFont>
      <p:font typeface="メイリオ" panose="020B0604030504040204" pitchFamily="50" charset="-128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9900"/>
    <a:srgbClr val="0000CC"/>
    <a:srgbClr val="008000"/>
    <a:srgbClr val="4DFFC4"/>
    <a:srgbClr val="E89049"/>
    <a:srgbClr val="CECEEF"/>
    <a:srgbClr val="66A9B1"/>
    <a:srgbClr val="FF00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67" autoAdjust="0"/>
    <p:restoredTop sz="92840" autoAdjust="0"/>
  </p:normalViewPr>
  <p:slideViewPr>
    <p:cSldViewPr>
      <p:cViewPr varScale="1">
        <p:scale>
          <a:sx n="93" d="100"/>
          <a:sy n="93" d="100"/>
        </p:scale>
        <p:origin x="134" y="1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1056" y="90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2024/7/17</a:t>
            </a:fld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fld id="{C3B1C3B4-0EFA-4E9A-BE43-AB531CD70431}" type="datetimeFigureOut">
              <a:rPr lang="ja-JP" altLang="en-US" smtClean="0"/>
              <a:pPr>
                <a:defRPr/>
              </a:pPr>
              <a:t>2024/7/17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1175"/>
            <a:ext cx="454818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dirty="0"/>
              <a:t>マスタ テキストの書式設定</a:t>
            </a:r>
          </a:p>
          <a:p>
            <a:pPr lvl="1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2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095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60663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7851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29099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11015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5930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8654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5013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88844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18779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47692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88958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30959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77470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63751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1327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05061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691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14722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0241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99083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70514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4248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48228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15027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8444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9410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2269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63945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0" y="1268761"/>
            <a:ext cx="12192000" cy="1951690"/>
          </a:xfrm>
        </p:spPr>
        <p:txBody>
          <a:bodyPr lIns="0" anchor="ctr"/>
          <a:lstStyle>
            <a:lvl1pPr algn="ctr">
              <a:defRPr b="1" kern="1200" baseline="0">
                <a:latin typeface="メイリオ" panose="020B0604030504040204" pitchFamily="50" charset="-128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5335" y="3861048"/>
            <a:ext cx="12001333" cy="1777752"/>
          </a:xfrm>
        </p:spPr>
        <p:txBody>
          <a:bodyPr anchor="ctr"/>
          <a:lstStyle>
            <a:lvl1pPr marL="0" indent="0" algn="ctr">
              <a:buNone/>
              <a:defRPr kern="1200" baseline="0">
                <a:latin typeface="メイリオ" panose="020B0604030504040204" pitchFamily="50" charset="-128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14" name="スライド番号プレースホルダー 4">
            <a:extLst>
              <a:ext uri="{FF2B5EF4-FFF2-40B4-BE49-F238E27FC236}">
                <a16:creationId xmlns:a16="http://schemas.microsoft.com/office/drawing/2014/main" id="{E022455E-6B03-44FA-9A3F-08BECDE731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261E060-63FC-41D8-AD70-60996F0DA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335" y="1268760"/>
            <a:ext cx="12001333" cy="4140460"/>
          </a:xfrm>
          <a:noFill/>
        </p:spPr>
        <p:txBody>
          <a:bodyPr lIns="0" anchor="ctr"/>
          <a:lstStyle>
            <a:lvl1pPr algn="ctr">
              <a:defRPr b="1" kern="1200" baseline="0">
                <a:solidFill>
                  <a:schemeClr val="tx1"/>
                </a:solidFill>
                <a:latin typeface="メイリオ" panose="020B0604030504040204" pitchFamily="50" charset="-128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92D562-D46E-4913-A4FC-08D9CEE6C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sz="3200" kern="1200" baseline="0" dirty="0">
              <a:cs typeface="Calibri" panose="020F0502020204030204" pitchFamily="34" charset="0"/>
            </a:endParaRPr>
          </a:p>
        </p:txBody>
      </p: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141F9541-DF6B-4880-BEE5-863B1AADA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D17456-1B2F-43F1-A332-C91624F3CA9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8" name="スライド番号プレースホルダー 4">
            <a:extLst>
              <a:ext uri="{FF2B5EF4-FFF2-40B4-BE49-F238E27FC236}">
                <a16:creationId xmlns:a16="http://schemas.microsoft.com/office/drawing/2014/main" id="{CC3133A5-4819-431E-BA8A-B09C73DB1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8454BC2-0834-4E0A-88F7-BF9845D015E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6E6E9ABB-F236-45A5-A65B-23E8BF42AE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623890"/>
            <a:ext cx="11522207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8"/>
            <a:ext cx="12192000" cy="465999"/>
            <a:chOff x="0" y="6397625"/>
            <a:chExt cx="9144000" cy="465999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lIns="0" tIns="0" rIns="0" bIns="0" anchor="b" anchorCtr="0"/>
            <a:lstStyle/>
            <a:p>
              <a:pPr>
                <a:defRPr/>
              </a:pPr>
              <a:endParaRPr lang="ja-JP" altLang="en-US" sz="1800" kern="1200" baseline="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230257" y="6659529"/>
              <a:ext cx="682880" cy="204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b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Calibri" panose="020F0502020204030204" pitchFamily="34" charset="0"/>
                </a:rPr>
                <a:t>ICCM2024</a:t>
              </a: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5392272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59BD9F8-3FF8-169A-4100-5A3C1C66AD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24500" r="5523" b="24500"/>
          <a:stretch/>
        </p:blipFill>
        <p:spPr>
          <a:xfrm>
            <a:off x="329817" y="6442078"/>
            <a:ext cx="1840238" cy="396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3818AE9-33DB-A2BE-07EA-6CA8A611D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25975" r="7483" b="25974"/>
          <a:stretch/>
        </p:blipFill>
        <p:spPr>
          <a:xfrm>
            <a:off x="10114241" y="6429815"/>
            <a:ext cx="1742400" cy="3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l" rtl="0" eaLnBrk="1" fontAlgn="ctr" latinLnBrk="1" hangingPunct="1">
        <a:spcBef>
          <a:spcPct val="0"/>
        </a:spcBef>
        <a:spcAft>
          <a:spcPct val="0"/>
        </a:spcAft>
        <a:defRPr kumimoji="1" sz="3200" b="1" kern="1200" baseline="0">
          <a:solidFill>
            <a:schemeClr val="bg1"/>
          </a:solidFill>
          <a:effectLst/>
          <a:latin typeface="メイリオ" panose="020B0604030504040204" pitchFamily="50" charset="-128"/>
          <a:ea typeface="メイリオ" panose="020B0604030504040204" pitchFamily="50" charset="-128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0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23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2.wdp"/><Relationship Id="rId9" Type="http://schemas.openxmlformats.org/officeDocument/2006/relationships/image" Target="../media/image4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30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70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6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p4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mp4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9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9" Type="http://schemas.openxmlformats.org/officeDocument/2006/relationships/image" Target="../media/image2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45D07C1-119F-405C-B1A1-4002A2E10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00708"/>
            <a:ext cx="12192000" cy="2808312"/>
          </a:xfrm>
        </p:spPr>
        <p:txBody>
          <a:bodyPr/>
          <a:lstStyle/>
          <a:p>
            <a:r>
              <a:rPr lang="en-US" altLang="ja-JP" u="sng" dirty="0"/>
              <a:t>Performance evaluation of </a:t>
            </a:r>
            <a:br>
              <a:rPr lang="en-US" altLang="ja-JP" dirty="0"/>
            </a:br>
            <a:r>
              <a:rPr lang="en-US" altLang="ja-JP" sz="2400" dirty="0"/>
              <a:t>the edge center-based strain smoothing element</a:t>
            </a:r>
            <a:r>
              <a:rPr lang="ja-JP" altLang="en-US" sz="2400" dirty="0"/>
              <a:t> </a:t>
            </a:r>
            <a:br>
              <a:rPr lang="en-US" altLang="ja-JP" sz="2400" dirty="0"/>
            </a:br>
            <a:r>
              <a:rPr lang="en-US" altLang="ja-JP" sz="2400" dirty="0"/>
              <a:t>with selective reduced integration using 4-node tetrahedral meshes</a:t>
            </a:r>
            <a:br>
              <a:rPr lang="en-US" altLang="ja-JP" dirty="0"/>
            </a:br>
            <a:r>
              <a:rPr lang="en-US" altLang="ja-JP" dirty="0"/>
              <a:t>(</a:t>
            </a:r>
            <a:r>
              <a:rPr lang="en-US" altLang="ja-JP" u="sng" dirty="0">
                <a:solidFill>
                  <a:schemeClr val="accent6">
                    <a:lumMod val="40000"/>
                    <a:lumOff val="60000"/>
                  </a:schemeClr>
                </a:solidFill>
                <a:uFill>
                  <a:solidFill>
                    <a:schemeClr val="bg1"/>
                  </a:solidFill>
                </a:uFill>
              </a:rPr>
              <a:t>EC-SSE-SRI-T4</a:t>
            </a:r>
            <a:r>
              <a:rPr lang="en-US" altLang="ja-JP" dirty="0"/>
              <a:t>) </a:t>
            </a:r>
            <a:br>
              <a:rPr lang="en-US" altLang="ja-JP" dirty="0"/>
            </a:br>
            <a:r>
              <a:rPr lang="en-US" altLang="ja-JP" u="sng" dirty="0"/>
              <a:t>in nearly incompressible large deformation analyses</a:t>
            </a:r>
            <a:endParaRPr kumimoji="1" lang="ja-JP" altLang="en-US" u="sng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8783119-BCAA-084A-36CC-418628A6E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335" y="4639580"/>
            <a:ext cx="12001333" cy="553616"/>
          </a:xfrm>
        </p:spPr>
        <p:txBody>
          <a:bodyPr/>
          <a:lstStyle/>
          <a:p>
            <a:r>
              <a:rPr lang="en-US" altLang="ja-JP" u="sng" dirty="0">
                <a:latin typeface="+mn-lt"/>
              </a:rPr>
              <a:t>Yuki ONISHI</a:t>
            </a:r>
            <a:r>
              <a:rPr lang="en-US" altLang="ja-JP" dirty="0">
                <a:latin typeface="+mn-lt"/>
              </a:rPr>
              <a:t> (Tokyo Institute of Technology)</a:t>
            </a:r>
            <a:endParaRPr lang="ja-JP" altLang="en-US" dirty="0">
              <a:latin typeface="+mn-lt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1A1729-0926-466A-82F9-74A862E9A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639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>
                    <a:latin typeface="+mn-lt"/>
                  </a:rPr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s in the same procedure as ES-FEM.</a:t>
                </a:r>
              </a:p>
              <a:p>
                <a:r>
                  <a:rPr lang="en-US" altLang="ja-JP" sz="2400" dirty="0"/>
                  <a:t>Consider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dirty="0">
                    <a:latin typeface="+mn-lt"/>
                  </a:rPr>
                  <a:t> </a:t>
                </a:r>
                <a:r>
                  <a:rPr lang="en-US" altLang="ja-JP" sz="2400" dirty="0">
                    <a:latin typeface="+mn-lt"/>
                  </a:rPr>
                  <a:t>is the value at the center of each edge, </a:t>
                </a:r>
                <a:br>
                  <a:rPr lang="en-US" altLang="ja-JP" sz="2400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and </a:t>
                </a:r>
                <a:r>
                  <a:rPr lang="en-US" altLang="ja-JP" sz="2400" b="1" u="sng" dirty="0">
                    <a:latin typeface="+mn-lt"/>
                  </a:rPr>
                  <a:t>assume </a:t>
                </a:r>
                <a14:m>
                  <m:oMath xmlns:m="http://schemas.openxmlformats.org/officeDocument/2006/math"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b="1" u="sng" dirty="0">
                    <a:latin typeface="+mn-lt"/>
                  </a:rPr>
                  <a:t> </a:t>
                </a:r>
                <a:r>
                  <a:rPr lang="en-US" altLang="ja-JP" sz="2400" b="1" u="sng" dirty="0">
                    <a:latin typeface="+mn-lt"/>
                  </a:rPr>
                  <a:t>is linearly distributed in each cell</a:t>
                </a:r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r>
                  <a:rPr lang="en-US" altLang="ja-JP" sz="2400" dirty="0"/>
                  <a:t>Make three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/>
                  <a:t>s in each cell as the </a:t>
                </a:r>
                <a:r>
                  <a:rPr lang="en-US" altLang="ja-JP" sz="2400" b="1" dirty="0">
                    <a:solidFill>
                      <a:srgbClr val="FF00FF"/>
                    </a:solidFill>
                  </a:rPr>
                  <a:t>extrapolation of the three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𝐄𝐝𝐠𝐞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b="1" dirty="0">
                    <a:solidFill>
                      <a:srgbClr val="FF00FF"/>
                    </a:solidFill>
                    <a:latin typeface="+mn-lt"/>
                  </a:rPr>
                  <a:t>s</a:t>
                </a:r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and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using each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Gaus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 in the same manner </a:t>
                </a:r>
                <a:br>
                  <a:rPr lang="en-US" altLang="ja-JP" sz="2400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as the 2</a:t>
                </a:r>
                <a:r>
                  <a:rPr lang="en-US" altLang="ja-JP" sz="2400" baseline="30000" dirty="0">
                    <a:latin typeface="+mn-lt"/>
                  </a:rPr>
                  <a:t>nd</a:t>
                </a:r>
                <a:r>
                  <a:rPr lang="en-US" altLang="ja-JP" sz="2400" dirty="0">
                    <a:latin typeface="+mn-lt"/>
                  </a:rPr>
                  <a:t> -order element.</a:t>
                </a:r>
                <a:endParaRPr lang="ja-JP" alt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34" t="-116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rgbClr val="FF00FF"/>
                </a:solidFill>
              </a:rPr>
              <a:t>EC-SSE</a:t>
            </a:r>
            <a:endParaRPr kumimoji="1" lang="ja-JP" altLang="en-US" dirty="0">
              <a:ln w="3175">
                <a:solidFill>
                  <a:schemeClr val="bg1"/>
                </a:solidFill>
              </a:ln>
              <a:solidFill>
                <a:srgbClr val="FF00FF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21" name="図 20" descr="図形, 多角形&#10;&#10;自動的に生成された説明">
            <a:extLst>
              <a:ext uri="{FF2B5EF4-FFF2-40B4-BE49-F238E27FC236}">
                <a16:creationId xmlns:a16="http://schemas.microsoft.com/office/drawing/2014/main" id="{90A0F31D-3A44-ABF2-621A-E8BC5CA43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93" y="3109560"/>
            <a:ext cx="3759716" cy="3048006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1AAC917-36EA-8820-0F31-BB42DDBE42B9}"/>
              </a:ext>
            </a:extLst>
          </p:cNvPr>
          <p:cNvSpPr txBox="1"/>
          <p:nvPr/>
        </p:nvSpPr>
        <p:spPr>
          <a:xfrm>
            <a:off x="8333769" y="3480980"/>
            <a:ext cx="3455683" cy="1477328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No shear locking </a:t>
            </a:r>
            <a:b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with T3/T4 mesh.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Fast mesh convergence rate </a:t>
            </a:r>
            <a:b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 strain/stress </a:t>
            </a:r>
            <a:b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as an 2</a:t>
            </a:r>
            <a:r>
              <a:rPr lang="en-US" altLang="ja-JP" baseline="30000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nd</a:t>
            </a:r>
            <a: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–order element.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EE47CF6-86D5-4731-9E64-BFE74F9F32E0}"/>
              </a:ext>
            </a:extLst>
          </p:cNvPr>
          <p:cNvSpPr txBox="1"/>
          <p:nvPr/>
        </p:nvSpPr>
        <p:spPr>
          <a:xfrm>
            <a:off x="356886" y="4942139"/>
            <a:ext cx="376256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/>
              <a:t>Strain distribution is</a:t>
            </a:r>
            <a:br>
              <a:rPr lang="en-US" altLang="ja-JP" dirty="0"/>
            </a:br>
            <a:r>
              <a:rPr lang="en-US" altLang="ja-JP" u="sng" dirty="0"/>
              <a:t>piecewise-linear in each cell</a:t>
            </a:r>
            <a:r>
              <a:rPr lang="en-US" altLang="ja-JP" b="1" u="sng" dirty="0"/>
              <a:t> </a:t>
            </a:r>
            <a:br>
              <a:rPr lang="en-US" altLang="ja-JP" b="1" u="sng" dirty="0"/>
            </a:br>
            <a:r>
              <a:rPr lang="en-US" altLang="ja-JP" dirty="0"/>
              <a:t>and is</a:t>
            </a:r>
            <a:br>
              <a:rPr lang="en-US" altLang="ja-JP" dirty="0"/>
            </a:br>
            <a:r>
              <a:rPr lang="en-US" altLang="ja-JP" b="1" u="sng" dirty="0"/>
              <a:t>continuing at every edge center</a:t>
            </a:r>
            <a:r>
              <a:rPr lang="en-US" altLang="ja-JP" b="1" dirty="0"/>
              <a:t>.</a:t>
            </a:r>
            <a:endParaRPr lang="ja-JP" altLang="en-US" b="1" u="sng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160FBCD-9DFF-A269-36D4-FFA7FEF33E80}"/>
              </a:ext>
            </a:extLst>
          </p:cNvPr>
          <p:cNvSpPr txBox="1"/>
          <p:nvPr/>
        </p:nvSpPr>
        <p:spPr>
          <a:xfrm>
            <a:off x="356886" y="3278743"/>
            <a:ext cx="376256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Conducting strain smoothing twice,</a:t>
            </a:r>
            <a:br>
              <a:rPr kumimoji="1" lang="en-US" altLang="ja-JP" dirty="0"/>
            </a:br>
            <a:r>
              <a:rPr kumimoji="1" lang="en-US" altLang="ja-JP" dirty="0"/>
              <a:t>the strain/stress are evaluated</a:t>
            </a:r>
            <a:br>
              <a:rPr kumimoji="1" lang="en-US" altLang="ja-JP" dirty="0"/>
            </a:br>
            <a:r>
              <a:rPr kumimoji="1" lang="en-US" altLang="ja-JP" dirty="0"/>
              <a:t>at each Gauss point.</a:t>
            </a:r>
            <a:endParaRPr lang="en-US" altLang="ja-JP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84B7A0C-BABF-90E7-26E6-240A0C23D1A8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Let me 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explain in 2D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for simplicity</a:t>
            </a:r>
            <a:endParaRPr kumimoji="1" lang="ja-JP" altLang="en-US" dirty="0">
              <a:latin typeface="Arial" panose="020B0604020202020204" pitchFamily="34" charset="0"/>
              <a:ea typeface="MS UI Gothic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6AD8FD-ED44-5AB8-10A4-99825670F0DF}"/>
              </a:ext>
            </a:extLst>
          </p:cNvPr>
          <p:cNvSpPr txBox="1"/>
          <p:nvPr/>
        </p:nvSpPr>
        <p:spPr>
          <a:xfrm>
            <a:off x="8328248" y="4953942"/>
            <a:ext cx="346120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Cannot avoid</a:t>
            </a:r>
            <a:br>
              <a:rPr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volumetric locking and</a:t>
            </a:r>
            <a:br>
              <a:rPr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pressure checkerboarding</a:t>
            </a:r>
            <a:endParaRPr lang="ja-JP" altLang="en-US" dirty="0">
              <a:solidFill>
                <a:srgbClr val="FF0000"/>
              </a:solidFill>
              <a:latin typeface="Arial" panose="020B0604020202020204" pitchFamily="34" charset="0"/>
              <a:ea typeface="MS UI Gothic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07D048E1-B2A8-89DC-31BF-479307D8012E}"/>
              </a:ext>
            </a:extLst>
          </p:cNvPr>
          <p:cNvGrpSpPr/>
          <p:nvPr/>
        </p:nvGrpSpPr>
        <p:grpSpPr>
          <a:xfrm>
            <a:off x="4212916" y="3105527"/>
            <a:ext cx="3759716" cy="3048006"/>
            <a:chOff x="4215793" y="3144884"/>
            <a:chExt cx="3759716" cy="3048006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F488A9D6-3A19-683A-3D74-E5271C6E9337}"/>
                </a:ext>
              </a:extLst>
            </p:cNvPr>
            <p:cNvGrpSpPr/>
            <p:nvPr/>
          </p:nvGrpSpPr>
          <p:grpSpPr>
            <a:xfrm>
              <a:off x="4215793" y="3144884"/>
              <a:ext cx="3759716" cy="3048006"/>
              <a:chOff x="4215793" y="9404296"/>
              <a:chExt cx="3759716" cy="3048006"/>
            </a:xfrm>
          </p:grpSpPr>
          <p:pic>
            <p:nvPicPr>
              <p:cNvPr id="23" name="図 22" descr="グラフ&#10;&#10;自動的に生成された説明">
                <a:extLst>
                  <a:ext uri="{FF2B5EF4-FFF2-40B4-BE49-F238E27FC236}">
                    <a16:creationId xmlns:a16="http://schemas.microsoft.com/office/drawing/2014/main" id="{977BBC24-8FAC-46C9-724D-D5E847157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5793" y="9404296"/>
                <a:ext cx="3759716" cy="3048006"/>
              </a:xfrm>
              <a:prstGeom prst="rect">
                <a:avLst/>
              </a:prstGeom>
            </p:spPr>
          </p:pic>
          <p:sp>
            <p:nvSpPr>
              <p:cNvPr id="8" name="楕円 7">
                <a:extLst>
                  <a:ext uri="{FF2B5EF4-FFF2-40B4-BE49-F238E27FC236}">
                    <a16:creationId xmlns:a16="http://schemas.microsoft.com/office/drawing/2014/main" id="{9345E9B7-0A7E-F431-FA33-81F6B705B4CA}"/>
                  </a:ext>
                </a:extLst>
              </p:cNvPr>
              <p:cNvSpPr/>
              <p:nvPr/>
            </p:nvSpPr>
            <p:spPr>
              <a:xfrm>
                <a:off x="6409996" y="10304239"/>
                <a:ext cx="118052" cy="118052"/>
              </a:xfrm>
              <a:prstGeom prst="ellipse">
                <a:avLst/>
              </a:prstGeom>
              <a:noFill/>
              <a:ln w="38100">
                <a:solidFill>
                  <a:srgbClr val="008000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9" name="楕円 8">
                <a:extLst>
                  <a:ext uri="{FF2B5EF4-FFF2-40B4-BE49-F238E27FC236}">
                    <a16:creationId xmlns:a16="http://schemas.microsoft.com/office/drawing/2014/main" id="{746F4902-8AC5-20FE-1772-B911D679C281}"/>
                  </a:ext>
                </a:extLst>
              </p:cNvPr>
              <p:cNvSpPr/>
              <p:nvPr/>
            </p:nvSpPr>
            <p:spPr>
              <a:xfrm>
                <a:off x="5699569" y="11231144"/>
                <a:ext cx="118052" cy="11805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10" name="楕円 9">
                <a:extLst>
                  <a:ext uri="{FF2B5EF4-FFF2-40B4-BE49-F238E27FC236}">
                    <a16:creationId xmlns:a16="http://schemas.microsoft.com/office/drawing/2014/main" id="{279795FF-3F2C-14CD-D44E-E5FDC073D6FB}"/>
                  </a:ext>
                </a:extLst>
              </p:cNvPr>
              <p:cNvSpPr/>
              <p:nvPr/>
            </p:nvSpPr>
            <p:spPr>
              <a:xfrm>
                <a:off x="5333246" y="10318487"/>
                <a:ext cx="118052" cy="118052"/>
              </a:xfrm>
              <a:prstGeom prst="ellipse">
                <a:avLst/>
              </a:prstGeom>
              <a:noFill/>
              <a:ln w="38100">
                <a:solidFill>
                  <a:srgbClr val="0000CC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BE486DB3-4514-B686-FE85-C1FE1754458C}"/>
                </a:ext>
              </a:extLst>
            </p:cNvPr>
            <p:cNvGrpSpPr/>
            <p:nvPr/>
          </p:nvGrpSpPr>
          <p:grpSpPr>
            <a:xfrm>
              <a:off x="4383235" y="3705371"/>
              <a:ext cx="3025487" cy="1672445"/>
              <a:chOff x="5208013" y="1856537"/>
              <a:chExt cx="3025487" cy="16724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1E1CBAAA-0116-3D1E-F1C2-73D0C1D6A5E4}"/>
                      </a:ext>
                    </a:extLst>
                  </p:cNvPr>
                  <p:cNvSpPr txBox="1"/>
                  <p:nvPr/>
                </p:nvSpPr>
                <p:spPr>
                  <a:xfrm>
                    <a:off x="5208013" y="1856537"/>
                    <a:ext cx="988686" cy="3819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ja-JP" sz="18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1800" b="0" i="0" smtClean="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a14:m>
                    <a:r>
                      <a:rPr lang="en-US" altLang="ja-JP" sz="1800" dirty="0"/>
                      <a:t> </a:t>
                    </a:r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27" name="テキスト ボックス 26">
                    <a:extLst>
                      <a:ext uri="{FF2B5EF4-FFF2-40B4-BE49-F238E27FC236}">
                        <a16:creationId xmlns:a16="http://schemas.microsoft.com/office/drawing/2014/main" id="{1E1CBAAA-0116-3D1E-F1C2-73D0C1D6A5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08013" y="1856537"/>
                    <a:ext cx="988686" cy="38196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469" r="-8642" b="-1746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テキスト ボックス 27">
                    <a:extLst>
                      <a:ext uri="{FF2B5EF4-FFF2-40B4-BE49-F238E27FC236}">
                        <a16:creationId xmlns:a16="http://schemas.microsoft.com/office/drawing/2014/main" id="{E7BDE3AA-D088-708B-6A57-2C62300CF31C}"/>
                      </a:ext>
                    </a:extLst>
                  </p:cNvPr>
                  <p:cNvSpPr txBox="1"/>
                  <p:nvPr/>
                </p:nvSpPr>
                <p:spPr>
                  <a:xfrm>
                    <a:off x="7244814" y="1868198"/>
                    <a:ext cx="988686" cy="3819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ja-JP" sz="18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1800" b="0" i="0" smtClean="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a14:m>
                    <a:r>
                      <a:rPr lang="en-US" altLang="ja-JP" sz="1800" dirty="0"/>
                      <a:t> </a:t>
                    </a:r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28" name="テキスト ボックス 27">
                    <a:extLst>
                      <a:ext uri="{FF2B5EF4-FFF2-40B4-BE49-F238E27FC236}">
                        <a16:creationId xmlns:a16="http://schemas.microsoft.com/office/drawing/2014/main" id="{E7BDE3AA-D088-708B-6A57-2C62300CF31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44814" y="1868198"/>
                    <a:ext cx="988686" cy="38196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469" r="-8642" b="-1746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081D30C4-9F30-471A-4C05-F1E1934B3D6F}"/>
                      </a:ext>
                    </a:extLst>
                  </p:cNvPr>
                  <p:cNvSpPr txBox="1"/>
                  <p:nvPr/>
                </p:nvSpPr>
                <p:spPr>
                  <a:xfrm>
                    <a:off x="6030004" y="3147018"/>
                    <a:ext cx="988686" cy="38196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ja-JP" sz="18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p>
                          <m:sSupPr>
                            <m:ctrlPr>
                              <a:rPr lang="en-US" altLang="ja-JP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1800" b="0" i="0" smtClean="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sSub>
                          <m:sSubPr>
                            <m:ctrlP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18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18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a14:m>
                    <a:r>
                      <a:rPr lang="en-US" altLang="ja-JP" sz="1800" dirty="0"/>
                      <a:t> </a:t>
                    </a:r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31" name="テキスト ボックス 30">
                    <a:extLst>
                      <a:ext uri="{FF2B5EF4-FFF2-40B4-BE49-F238E27FC236}">
                        <a16:creationId xmlns:a16="http://schemas.microsoft.com/office/drawing/2014/main" id="{081D30C4-9F30-471A-4C05-F1E1934B3D6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30004" y="3147018"/>
                    <a:ext cx="988686" cy="38196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840" r="-7975" b="-17460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91FFBC1B-4D9E-29C8-CF42-F0F5E953EC59}"/>
              </a:ext>
            </a:extLst>
          </p:cNvPr>
          <p:cNvGrpSpPr/>
          <p:nvPr/>
        </p:nvGrpSpPr>
        <p:grpSpPr>
          <a:xfrm>
            <a:off x="4210039" y="3107251"/>
            <a:ext cx="3759716" cy="3048006"/>
            <a:chOff x="6653246" y="428941"/>
            <a:chExt cx="3759716" cy="3048006"/>
          </a:xfrm>
        </p:grpSpPr>
        <p:pic>
          <p:nvPicPr>
            <p:cNvPr id="14" name="図 13" descr="背景パターン&#10;&#10;自動的に生成された説明">
              <a:extLst>
                <a:ext uri="{FF2B5EF4-FFF2-40B4-BE49-F238E27FC236}">
                  <a16:creationId xmlns:a16="http://schemas.microsoft.com/office/drawing/2014/main" id="{70B1070D-DF9A-62AC-08F3-EC5A711C2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930" y="500949"/>
              <a:ext cx="2124237" cy="1800200"/>
            </a:xfrm>
            <a:prstGeom prst="rect">
              <a:avLst/>
            </a:prstGeom>
          </p:spPr>
        </p:pic>
        <p:pic>
          <p:nvPicPr>
            <p:cNvPr id="15" name="図 14" descr="図形, 多角形&#10;&#10;自動的に生成された説明">
              <a:extLst>
                <a:ext uri="{FF2B5EF4-FFF2-40B4-BE49-F238E27FC236}">
                  <a16:creationId xmlns:a16="http://schemas.microsoft.com/office/drawing/2014/main" id="{A9A6FA88-3B39-BE2D-B1DD-6F38A07C6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411" b="97408" l="2652" r="98122">
                          <a14:foregroundMark x1="2652" y1="27012" x2="2652" y2="27012"/>
                          <a14:foregroundMark x1="68840" y1="61937" x2="68840" y2="61937"/>
                          <a14:foregroundMark x1="31381" y1="97544" x2="31381" y2="97544"/>
                          <a14:foregroundMark x1="98122" y1="14598" x2="98122" y2="14598"/>
                          <a14:foregroundMark x1="70497" y1="8186" x2="70497" y2="8186"/>
                          <a14:foregroundMark x1="51050" y1="3411" x2="51050" y2="3411"/>
                          <a14:foregroundMark x1="46961" y1="6548" x2="46961" y2="6548"/>
                          <a14:foregroundMark x1="32376" y1="11733" x2="32376" y2="11733"/>
                          <a14:backgroundMark x1="10829" y1="10778" x2="10829" y2="10778"/>
                          <a14:backgroundMark x1="15359" y1="34106" x2="15359" y2="34106"/>
                          <a14:backgroundMark x1="37017" y1="43383" x2="37017" y2="43383"/>
                          <a14:backgroundMark x1="70387" y1="33697" x2="70387" y2="33697"/>
                          <a14:backgroundMark x1="84530" y1="59345" x2="84530" y2="59345"/>
                          <a14:backgroundMark x1="5746" y1="4502" x2="5746" y2="4502"/>
                          <a14:backgroundMark x1="16354" y1="28377" x2="16354" y2="28377"/>
                          <a14:backgroundMark x1="31271" y1="47476" x2="31271" y2="47476"/>
                          <a14:backgroundMark x1="32486" y1="68486" x2="32486" y2="684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3246" y="428941"/>
              <a:ext cx="3759716" cy="3048006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C2273513-1454-F12E-8E48-E2624A7C61ED}"/>
              </a:ext>
            </a:extLst>
          </p:cNvPr>
          <p:cNvGrpSpPr/>
          <p:nvPr/>
        </p:nvGrpSpPr>
        <p:grpSpPr>
          <a:xfrm>
            <a:off x="4783278" y="3728541"/>
            <a:ext cx="1977372" cy="1283452"/>
            <a:chOff x="1031532" y="3729724"/>
            <a:chExt cx="1977372" cy="1283452"/>
          </a:xfrm>
        </p:grpSpPr>
        <p:sp>
          <p:nvSpPr>
            <p:cNvPr id="6" name="乗算記号 5">
              <a:extLst>
                <a:ext uri="{FF2B5EF4-FFF2-40B4-BE49-F238E27FC236}">
                  <a16:creationId xmlns:a16="http://schemas.microsoft.com/office/drawing/2014/main" id="{FB83CC41-592B-AC0A-559F-1296370582FD}"/>
                </a:ext>
              </a:extLst>
            </p:cNvPr>
            <p:cNvSpPr/>
            <p:nvPr/>
          </p:nvSpPr>
          <p:spPr>
            <a:xfrm>
              <a:off x="2124940" y="3729724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乗算記号 15">
              <a:extLst>
                <a:ext uri="{FF2B5EF4-FFF2-40B4-BE49-F238E27FC236}">
                  <a16:creationId xmlns:a16="http://schemas.microsoft.com/office/drawing/2014/main" id="{B76A4CC0-0A5F-AEC6-04C8-AA4274645EEB}"/>
                </a:ext>
              </a:extLst>
            </p:cNvPr>
            <p:cNvSpPr/>
            <p:nvPr/>
          </p:nvSpPr>
          <p:spPr>
            <a:xfrm>
              <a:off x="2472288" y="455781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乗算記号 16">
              <a:extLst>
                <a:ext uri="{FF2B5EF4-FFF2-40B4-BE49-F238E27FC236}">
                  <a16:creationId xmlns:a16="http://schemas.microsoft.com/office/drawing/2014/main" id="{6A5C4EC8-2DD5-EDD9-DE50-74D61D010975}"/>
                </a:ext>
              </a:extLst>
            </p:cNvPr>
            <p:cNvSpPr/>
            <p:nvPr/>
          </p:nvSpPr>
          <p:spPr>
            <a:xfrm>
              <a:off x="1500180" y="455781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1CF4F50F-1E7B-BBA4-D65B-6D6CA9A2564E}"/>
                    </a:ext>
                  </a:extLst>
                </p:cNvPr>
                <p:cNvSpPr txBox="1"/>
                <p:nvPr/>
              </p:nvSpPr>
              <p:spPr>
                <a:xfrm>
                  <a:off x="1696182" y="3807097"/>
                  <a:ext cx="988686" cy="3761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Gaus</m:t>
                          </m:r>
                        </m:sup>
                      </m:sSup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ja-JP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en-US" altLang="ja-JP" sz="1800" dirty="0">
                      <a:solidFill>
                        <a:schemeClr val="bg1"/>
                      </a:solidFill>
                    </a:rPr>
                    <a:t> </a:t>
                  </a:r>
                  <a:endParaRPr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1CF4F50F-1E7B-BBA4-D65B-6D6CA9A256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6182" y="3807097"/>
                  <a:ext cx="988686" cy="376193"/>
                </a:xfrm>
                <a:prstGeom prst="rect">
                  <a:avLst/>
                </a:prstGeom>
                <a:blipFill>
                  <a:blip r:embed="rId12"/>
                  <a:stretch>
                    <a:fillRect l="-2469" r="-8025" b="-1774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BE0E5B84-2EE5-81EF-4DBB-FD6A0F2E3379}"/>
                    </a:ext>
                  </a:extLst>
                </p:cNvPr>
                <p:cNvSpPr txBox="1"/>
                <p:nvPr/>
              </p:nvSpPr>
              <p:spPr>
                <a:xfrm>
                  <a:off x="1031532" y="4636983"/>
                  <a:ext cx="988686" cy="3761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Gaus</m:t>
                          </m:r>
                        </m:sup>
                      </m:sSup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ja-JP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en-US" altLang="ja-JP" sz="1800" dirty="0">
                      <a:solidFill>
                        <a:schemeClr val="bg1"/>
                      </a:solidFill>
                    </a:rPr>
                    <a:t> </a:t>
                  </a:r>
                  <a:endParaRPr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BE0E5B84-2EE5-81EF-4DBB-FD6A0F2E33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1532" y="4636983"/>
                  <a:ext cx="988686" cy="376193"/>
                </a:xfrm>
                <a:prstGeom prst="rect">
                  <a:avLst/>
                </a:prstGeom>
                <a:blipFill>
                  <a:blip r:embed="rId13"/>
                  <a:stretch>
                    <a:fillRect l="-2469" r="-7407" b="-1774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A058CC39-442C-DC87-6FDB-A049529D3EEC}"/>
                    </a:ext>
                  </a:extLst>
                </p:cNvPr>
                <p:cNvSpPr txBox="1"/>
                <p:nvPr/>
              </p:nvSpPr>
              <p:spPr>
                <a:xfrm>
                  <a:off x="2020218" y="4636983"/>
                  <a:ext cx="988686" cy="3761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ja-JP" sz="1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18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Gaus</m:t>
                          </m:r>
                        </m:sup>
                      </m:sSup>
                      <m:sSub>
                        <m:sSubPr>
                          <m:ctrlP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ja-JP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a14:m>
                  <a:r>
                    <a:rPr lang="en-US" altLang="ja-JP" sz="1800" dirty="0">
                      <a:solidFill>
                        <a:schemeClr val="bg1"/>
                      </a:solidFill>
                    </a:rPr>
                    <a:t> </a:t>
                  </a:r>
                  <a:endParaRPr lang="ja-JP" alt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A058CC39-442C-DC87-6FDB-A049529D3E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20218" y="4636983"/>
                  <a:ext cx="988686" cy="376193"/>
                </a:xfrm>
                <a:prstGeom prst="rect">
                  <a:avLst/>
                </a:prstGeom>
                <a:blipFill>
                  <a:blip r:embed="rId14"/>
                  <a:stretch>
                    <a:fillRect l="-2469" r="-8025" b="-1774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248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A80463CB-403F-1B0C-A951-BDA7279352A5}"/>
              </a:ext>
            </a:extLst>
          </p:cNvPr>
          <p:cNvSpPr/>
          <p:nvPr/>
        </p:nvSpPr>
        <p:spPr>
          <a:xfrm>
            <a:off x="7021287" y="2334177"/>
            <a:ext cx="1075406" cy="1233124"/>
          </a:xfrm>
          <a:custGeom>
            <a:avLst/>
            <a:gdLst>
              <a:gd name="connsiteX0" fmla="*/ 0 w 1045028"/>
              <a:gd name="connsiteY0" fmla="*/ 783772 h 1230086"/>
              <a:gd name="connsiteX1" fmla="*/ 674914 w 1045028"/>
              <a:gd name="connsiteY1" fmla="*/ 1230086 h 1230086"/>
              <a:gd name="connsiteX2" fmla="*/ 1045028 w 1045028"/>
              <a:gd name="connsiteY2" fmla="*/ 1055915 h 1230086"/>
              <a:gd name="connsiteX3" fmla="*/ 936171 w 1045028"/>
              <a:gd name="connsiteY3" fmla="*/ 794658 h 1230086"/>
              <a:gd name="connsiteX4" fmla="*/ 1045028 w 1045028"/>
              <a:gd name="connsiteY4" fmla="*/ 326572 h 1230086"/>
              <a:gd name="connsiteX5" fmla="*/ 685800 w 1045028"/>
              <a:gd name="connsiteY5" fmla="*/ 108858 h 1230086"/>
              <a:gd name="connsiteX6" fmla="*/ 533400 w 1045028"/>
              <a:gd name="connsiteY6" fmla="*/ 0 h 1230086"/>
              <a:gd name="connsiteX7" fmla="*/ 87085 w 1045028"/>
              <a:gd name="connsiteY7" fmla="*/ 174172 h 1230086"/>
              <a:gd name="connsiteX0" fmla="*/ 0 w 1066293"/>
              <a:gd name="connsiteY0" fmla="*/ 783772 h 1230086"/>
              <a:gd name="connsiteX1" fmla="*/ 674914 w 1066293"/>
              <a:gd name="connsiteY1" fmla="*/ 1230086 h 1230086"/>
              <a:gd name="connsiteX2" fmla="*/ 1045028 w 1066293"/>
              <a:gd name="connsiteY2" fmla="*/ 1055915 h 1230086"/>
              <a:gd name="connsiteX3" fmla="*/ 936171 w 1066293"/>
              <a:gd name="connsiteY3" fmla="*/ 794658 h 1230086"/>
              <a:gd name="connsiteX4" fmla="*/ 1066293 w 1066293"/>
              <a:gd name="connsiteY4" fmla="*/ 356951 h 1230086"/>
              <a:gd name="connsiteX5" fmla="*/ 685800 w 1066293"/>
              <a:gd name="connsiteY5" fmla="*/ 108858 h 1230086"/>
              <a:gd name="connsiteX6" fmla="*/ 533400 w 1066293"/>
              <a:gd name="connsiteY6" fmla="*/ 0 h 1230086"/>
              <a:gd name="connsiteX7" fmla="*/ 87085 w 1066293"/>
              <a:gd name="connsiteY7" fmla="*/ 174172 h 1230086"/>
              <a:gd name="connsiteX0" fmla="*/ 0 w 1075406"/>
              <a:gd name="connsiteY0" fmla="*/ 783772 h 1230086"/>
              <a:gd name="connsiteX1" fmla="*/ 674914 w 1075406"/>
              <a:gd name="connsiteY1" fmla="*/ 1230086 h 1230086"/>
              <a:gd name="connsiteX2" fmla="*/ 1045028 w 1075406"/>
              <a:gd name="connsiteY2" fmla="*/ 1055915 h 1230086"/>
              <a:gd name="connsiteX3" fmla="*/ 936171 w 1075406"/>
              <a:gd name="connsiteY3" fmla="*/ 794658 h 1230086"/>
              <a:gd name="connsiteX4" fmla="*/ 1075406 w 1075406"/>
              <a:gd name="connsiteY4" fmla="*/ 347837 h 1230086"/>
              <a:gd name="connsiteX5" fmla="*/ 685800 w 1075406"/>
              <a:gd name="connsiteY5" fmla="*/ 108858 h 1230086"/>
              <a:gd name="connsiteX6" fmla="*/ 533400 w 1075406"/>
              <a:gd name="connsiteY6" fmla="*/ 0 h 1230086"/>
              <a:gd name="connsiteX7" fmla="*/ 87085 w 1075406"/>
              <a:gd name="connsiteY7" fmla="*/ 174172 h 1230086"/>
              <a:gd name="connsiteX0" fmla="*/ 0 w 1075406"/>
              <a:gd name="connsiteY0" fmla="*/ 786810 h 1233124"/>
              <a:gd name="connsiteX1" fmla="*/ 674914 w 1075406"/>
              <a:gd name="connsiteY1" fmla="*/ 1233124 h 1233124"/>
              <a:gd name="connsiteX2" fmla="*/ 1045028 w 1075406"/>
              <a:gd name="connsiteY2" fmla="*/ 1058953 h 1233124"/>
              <a:gd name="connsiteX3" fmla="*/ 936171 w 1075406"/>
              <a:gd name="connsiteY3" fmla="*/ 797696 h 1233124"/>
              <a:gd name="connsiteX4" fmla="*/ 1075406 w 1075406"/>
              <a:gd name="connsiteY4" fmla="*/ 350875 h 1233124"/>
              <a:gd name="connsiteX5" fmla="*/ 685800 w 1075406"/>
              <a:gd name="connsiteY5" fmla="*/ 111896 h 1233124"/>
              <a:gd name="connsiteX6" fmla="*/ 548590 w 1075406"/>
              <a:gd name="connsiteY6" fmla="*/ 0 h 1233124"/>
              <a:gd name="connsiteX7" fmla="*/ 87085 w 1075406"/>
              <a:gd name="connsiteY7" fmla="*/ 177210 h 1233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5406" h="1233124">
                <a:moveTo>
                  <a:pt x="0" y="786810"/>
                </a:moveTo>
                <a:lnTo>
                  <a:pt x="674914" y="1233124"/>
                </a:lnTo>
                <a:lnTo>
                  <a:pt x="1045028" y="1058953"/>
                </a:lnTo>
                <a:lnTo>
                  <a:pt x="936171" y="797696"/>
                </a:lnTo>
                <a:lnTo>
                  <a:pt x="1075406" y="350875"/>
                </a:lnTo>
                <a:lnTo>
                  <a:pt x="685800" y="111896"/>
                </a:lnTo>
                <a:lnTo>
                  <a:pt x="548590" y="0"/>
                </a:lnTo>
                <a:lnTo>
                  <a:pt x="87085" y="177210"/>
                </a:lnTo>
              </a:path>
            </a:pathLst>
          </a:cu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6CA483DB-1BC0-37E6-97A5-32485283593E}"/>
              </a:ext>
            </a:extLst>
          </p:cNvPr>
          <p:cNvSpPr/>
          <p:nvPr/>
        </p:nvSpPr>
        <p:spPr>
          <a:xfrm>
            <a:off x="7696200" y="3393130"/>
            <a:ext cx="794657" cy="511628"/>
          </a:xfrm>
          <a:custGeom>
            <a:avLst/>
            <a:gdLst>
              <a:gd name="connsiteX0" fmla="*/ 522514 w 794657"/>
              <a:gd name="connsiteY0" fmla="*/ 511628 h 511628"/>
              <a:gd name="connsiteX1" fmla="*/ 794657 w 794657"/>
              <a:gd name="connsiteY1" fmla="*/ 141514 h 511628"/>
              <a:gd name="connsiteX2" fmla="*/ 359229 w 794657"/>
              <a:gd name="connsiteY2" fmla="*/ 0 h 511628"/>
              <a:gd name="connsiteX3" fmla="*/ 0 w 794657"/>
              <a:gd name="connsiteY3" fmla="*/ 174171 h 51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657" h="511628">
                <a:moveTo>
                  <a:pt x="522514" y="511628"/>
                </a:moveTo>
                <a:lnTo>
                  <a:pt x="794657" y="141514"/>
                </a:lnTo>
                <a:lnTo>
                  <a:pt x="359229" y="0"/>
                </a:lnTo>
                <a:lnTo>
                  <a:pt x="0" y="174171"/>
                </a:lnTo>
              </a:path>
            </a:pathLst>
          </a:cu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: 図形 16">
            <a:extLst>
              <a:ext uri="{FF2B5EF4-FFF2-40B4-BE49-F238E27FC236}">
                <a16:creationId xmlns:a16="http://schemas.microsoft.com/office/drawing/2014/main" id="{8BF6D770-7EAC-4E14-624F-49FE1EA45A46}"/>
              </a:ext>
            </a:extLst>
          </p:cNvPr>
          <p:cNvSpPr/>
          <p:nvPr/>
        </p:nvSpPr>
        <p:spPr>
          <a:xfrm>
            <a:off x="7946571" y="2304558"/>
            <a:ext cx="1055915" cy="1240972"/>
          </a:xfrm>
          <a:custGeom>
            <a:avLst/>
            <a:gdLst>
              <a:gd name="connsiteX0" fmla="*/ 849086 w 1055915"/>
              <a:gd name="connsiteY0" fmla="*/ 838200 h 1240972"/>
              <a:gd name="connsiteX1" fmla="*/ 1055915 w 1055915"/>
              <a:gd name="connsiteY1" fmla="*/ 174172 h 1240972"/>
              <a:gd name="connsiteX2" fmla="*/ 849086 w 1055915"/>
              <a:gd name="connsiteY2" fmla="*/ 0 h 1240972"/>
              <a:gd name="connsiteX3" fmla="*/ 631372 w 1055915"/>
              <a:gd name="connsiteY3" fmla="*/ 174172 h 1240972"/>
              <a:gd name="connsiteX4" fmla="*/ 130629 w 1055915"/>
              <a:gd name="connsiteY4" fmla="*/ 391886 h 1240972"/>
              <a:gd name="connsiteX5" fmla="*/ 0 w 1055915"/>
              <a:gd name="connsiteY5" fmla="*/ 838200 h 1240972"/>
              <a:gd name="connsiteX6" fmla="*/ 87086 w 1055915"/>
              <a:gd name="connsiteY6" fmla="*/ 1055915 h 1240972"/>
              <a:gd name="connsiteX7" fmla="*/ 533400 w 1055915"/>
              <a:gd name="connsiteY7" fmla="*/ 1240972 h 1240972"/>
              <a:gd name="connsiteX0" fmla="*/ 849086 w 1055915"/>
              <a:gd name="connsiteY0" fmla="*/ 838200 h 1240972"/>
              <a:gd name="connsiteX1" fmla="*/ 1055915 w 1055915"/>
              <a:gd name="connsiteY1" fmla="*/ 174172 h 1240972"/>
              <a:gd name="connsiteX2" fmla="*/ 849086 w 1055915"/>
              <a:gd name="connsiteY2" fmla="*/ 0 h 1240972"/>
              <a:gd name="connsiteX3" fmla="*/ 631372 w 1055915"/>
              <a:gd name="connsiteY3" fmla="*/ 174172 h 1240972"/>
              <a:gd name="connsiteX4" fmla="*/ 142780 w 1055915"/>
              <a:gd name="connsiteY4" fmla="*/ 382772 h 1240972"/>
              <a:gd name="connsiteX5" fmla="*/ 0 w 1055915"/>
              <a:gd name="connsiteY5" fmla="*/ 838200 h 1240972"/>
              <a:gd name="connsiteX6" fmla="*/ 87086 w 1055915"/>
              <a:gd name="connsiteY6" fmla="*/ 1055915 h 1240972"/>
              <a:gd name="connsiteX7" fmla="*/ 533400 w 1055915"/>
              <a:gd name="connsiteY7" fmla="*/ 1240972 h 1240972"/>
              <a:gd name="connsiteX0" fmla="*/ 849086 w 1055915"/>
              <a:gd name="connsiteY0" fmla="*/ 838200 h 1240972"/>
              <a:gd name="connsiteX1" fmla="*/ 1055915 w 1055915"/>
              <a:gd name="connsiteY1" fmla="*/ 174172 h 1240972"/>
              <a:gd name="connsiteX2" fmla="*/ 849086 w 1055915"/>
              <a:gd name="connsiteY2" fmla="*/ 0 h 1240972"/>
              <a:gd name="connsiteX3" fmla="*/ 631372 w 1055915"/>
              <a:gd name="connsiteY3" fmla="*/ 174172 h 1240972"/>
              <a:gd name="connsiteX4" fmla="*/ 142780 w 1055915"/>
              <a:gd name="connsiteY4" fmla="*/ 382772 h 1240972"/>
              <a:gd name="connsiteX5" fmla="*/ 0 w 1055915"/>
              <a:gd name="connsiteY5" fmla="*/ 838200 h 1240972"/>
              <a:gd name="connsiteX6" fmla="*/ 108351 w 1055915"/>
              <a:gd name="connsiteY6" fmla="*/ 1086294 h 1240972"/>
              <a:gd name="connsiteX7" fmla="*/ 533400 w 1055915"/>
              <a:gd name="connsiteY7" fmla="*/ 1240972 h 124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5915" h="1240972">
                <a:moveTo>
                  <a:pt x="849086" y="838200"/>
                </a:moveTo>
                <a:lnTo>
                  <a:pt x="1055915" y="174172"/>
                </a:lnTo>
                <a:lnTo>
                  <a:pt x="849086" y="0"/>
                </a:lnTo>
                <a:lnTo>
                  <a:pt x="631372" y="174172"/>
                </a:lnTo>
                <a:lnTo>
                  <a:pt x="142780" y="382772"/>
                </a:lnTo>
                <a:lnTo>
                  <a:pt x="0" y="838200"/>
                </a:lnTo>
                <a:lnTo>
                  <a:pt x="108351" y="1086294"/>
                </a:lnTo>
                <a:lnTo>
                  <a:pt x="533400" y="1240972"/>
                </a:lnTo>
              </a:path>
            </a:pathLst>
          </a:custGeom>
          <a:solidFill>
            <a:srgbClr val="C0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F4666CFD-813C-393C-68AA-08E0F10412B3}"/>
              </a:ext>
            </a:extLst>
          </p:cNvPr>
          <p:cNvSpPr/>
          <p:nvPr/>
        </p:nvSpPr>
        <p:spPr>
          <a:xfrm>
            <a:off x="8773886" y="1890901"/>
            <a:ext cx="402771" cy="609600"/>
          </a:xfrm>
          <a:custGeom>
            <a:avLst/>
            <a:gdLst>
              <a:gd name="connsiteX0" fmla="*/ 402771 w 402771"/>
              <a:gd name="connsiteY0" fmla="*/ 54429 h 609600"/>
              <a:gd name="connsiteX1" fmla="*/ 21771 w 402771"/>
              <a:gd name="connsiteY1" fmla="*/ 0 h 609600"/>
              <a:gd name="connsiteX2" fmla="*/ 0 w 402771"/>
              <a:gd name="connsiteY2" fmla="*/ 424543 h 609600"/>
              <a:gd name="connsiteX3" fmla="*/ 217714 w 402771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771" h="609600">
                <a:moveTo>
                  <a:pt x="402771" y="54429"/>
                </a:moveTo>
                <a:lnTo>
                  <a:pt x="21771" y="0"/>
                </a:lnTo>
                <a:lnTo>
                  <a:pt x="0" y="424543"/>
                </a:lnTo>
                <a:lnTo>
                  <a:pt x="217714" y="609600"/>
                </a:lnTo>
              </a:path>
            </a:pathLst>
          </a:cu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DDCA2BFE-009B-B030-06EE-063F1A68CF4D}"/>
              </a:ext>
            </a:extLst>
          </p:cNvPr>
          <p:cNvSpPr/>
          <p:nvPr/>
        </p:nvSpPr>
        <p:spPr>
          <a:xfrm>
            <a:off x="7563039" y="1782044"/>
            <a:ext cx="1243503" cy="903514"/>
          </a:xfrm>
          <a:custGeom>
            <a:avLst/>
            <a:gdLst>
              <a:gd name="connsiteX0" fmla="*/ 751114 w 1219200"/>
              <a:gd name="connsiteY0" fmla="*/ 0 h 903514"/>
              <a:gd name="connsiteX1" fmla="*/ 119743 w 1219200"/>
              <a:gd name="connsiteY1" fmla="*/ 130629 h 903514"/>
              <a:gd name="connsiteX2" fmla="*/ 0 w 1219200"/>
              <a:gd name="connsiteY2" fmla="*/ 566057 h 903514"/>
              <a:gd name="connsiteX3" fmla="*/ 108857 w 1219200"/>
              <a:gd name="connsiteY3" fmla="*/ 664029 h 903514"/>
              <a:gd name="connsiteX4" fmla="*/ 500743 w 1219200"/>
              <a:gd name="connsiteY4" fmla="*/ 903514 h 903514"/>
              <a:gd name="connsiteX5" fmla="*/ 990600 w 1219200"/>
              <a:gd name="connsiteY5" fmla="*/ 696686 h 903514"/>
              <a:gd name="connsiteX6" fmla="*/ 1219200 w 1219200"/>
              <a:gd name="connsiteY6" fmla="*/ 108857 h 903514"/>
              <a:gd name="connsiteX7" fmla="*/ 1077686 w 1219200"/>
              <a:gd name="connsiteY7" fmla="*/ 54429 h 903514"/>
              <a:gd name="connsiteX0" fmla="*/ 751114 w 1219200"/>
              <a:gd name="connsiteY0" fmla="*/ 0 h 903514"/>
              <a:gd name="connsiteX1" fmla="*/ 119743 w 1219200"/>
              <a:gd name="connsiteY1" fmla="*/ 130629 h 903514"/>
              <a:gd name="connsiteX2" fmla="*/ 0 w 1219200"/>
              <a:gd name="connsiteY2" fmla="*/ 566057 h 903514"/>
              <a:gd name="connsiteX3" fmla="*/ 108857 w 1219200"/>
              <a:gd name="connsiteY3" fmla="*/ 664029 h 903514"/>
              <a:gd name="connsiteX4" fmla="*/ 500743 w 1219200"/>
              <a:gd name="connsiteY4" fmla="*/ 903514 h 903514"/>
              <a:gd name="connsiteX5" fmla="*/ 990600 w 1219200"/>
              <a:gd name="connsiteY5" fmla="*/ 696686 h 903514"/>
              <a:gd name="connsiteX6" fmla="*/ 1219200 w 1219200"/>
              <a:gd name="connsiteY6" fmla="*/ 108857 h 903514"/>
              <a:gd name="connsiteX0" fmla="*/ 751114 w 1219200"/>
              <a:gd name="connsiteY0" fmla="*/ 0 h 903514"/>
              <a:gd name="connsiteX1" fmla="*/ 119743 w 1219200"/>
              <a:gd name="connsiteY1" fmla="*/ 130629 h 903514"/>
              <a:gd name="connsiteX2" fmla="*/ 0 w 1219200"/>
              <a:gd name="connsiteY2" fmla="*/ 566057 h 903514"/>
              <a:gd name="connsiteX3" fmla="*/ 108857 w 1219200"/>
              <a:gd name="connsiteY3" fmla="*/ 664029 h 903514"/>
              <a:gd name="connsiteX4" fmla="*/ 500743 w 1219200"/>
              <a:gd name="connsiteY4" fmla="*/ 903514 h 903514"/>
              <a:gd name="connsiteX5" fmla="*/ 990600 w 1219200"/>
              <a:gd name="connsiteY5" fmla="*/ 696686 h 903514"/>
              <a:gd name="connsiteX6" fmla="*/ 1110343 w 1219200"/>
              <a:gd name="connsiteY6" fmla="*/ 402771 h 903514"/>
              <a:gd name="connsiteX7" fmla="*/ 1219200 w 1219200"/>
              <a:gd name="connsiteY7" fmla="*/ 108857 h 903514"/>
              <a:gd name="connsiteX0" fmla="*/ 751114 w 1219200"/>
              <a:gd name="connsiteY0" fmla="*/ 0 h 903514"/>
              <a:gd name="connsiteX1" fmla="*/ 119743 w 1219200"/>
              <a:gd name="connsiteY1" fmla="*/ 130629 h 903514"/>
              <a:gd name="connsiteX2" fmla="*/ 0 w 1219200"/>
              <a:gd name="connsiteY2" fmla="*/ 566057 h 903514"/>
              <a:gd name="connsiteX3" fmla="*/ 108857 w 1219200"/>
              <a:gd name="connsiteY3" fmla="*/ 664029 h 903514"/>
              <a:gd name="connsiteX4" fmla="*/ 500743 w 1219200"/>
              <a:gd name="connsiteY4" fmla="*/ 903514 h 903514"/>
              <a:gd name="connsiteX5" fmla="*/ 990600 w 1219200"/>
              <a:gd name="connsiteY5" fmla="*/ 696686 h 903514"/>
              <a:gd name="connsiteX6" fmla="*/ 1186543 w 1219200"/>
              <a:gd name="connsiteY6" fmla="*/ 511628 h 903514"/>
              <a:gd name="connsiteX7" fmla="*/ 1219200 w 1219200"/>
              <a:gd name="connsiteY7" fmla="*/ 108857 h 903514"/>
              <a:gd name="connsiteX0" fmla="*/ 775417 w 1243503"/>
              <a:gd name="connsiteY0" fmla="*/ 0 h 903514"/>
              <a:gd name="connsiteX1" fmla="*/ 144046 w 1243503"/>
              <a:gd name="connsiteY1" fmla="*/ 130629 h 903514"/>
              <a:gd name="connsiteX2" fmla="*/ 0 w 1243503"/>
              <a:gd name="connsiteY2" fmla="*/ 556944 h 903514"/>
              <a:gd name="connsiteX3" fmla="*/ 133160 w 1243503"/>
              <a:gd name="connsiteY3" fmla="*/ 664029 h 903514"/>
              <a:gd name="connsiteX4" fmla="*/ 525046 w 1243503"/>
              <a:gd name="connsiteY4" fmla="*/ 903514 h 903514"/>
              <a:gd name="connsiteX5" fmla="*/ 1014903 w 1243503"/>
              <a:gd name="connsiteY5" fmla="*/ 696686 h 903514"/>
              <a:gd name="connsiteX6" fmla="*/ 1210846 w 1243503"/>
              <a:gd name="connsiteY6" fmla="*/ 511628 h 903514"/>
              <a:gd name="connsiteX7" fmla="*/ 1243503 w 1243503"/>
              <a:gd name="connsiteY7" fmla="*/ 108857 h 903514"/>
              <a:gd name="connsiteX0" fmla="*/ 775417 w 1243503"/>
              <a:gd name="connsiteY0" fmla="*/ 0 h 903514"/>
              <a:gd name="connsiteX1" fmla="*/ 144046 w 1243503"/>
              <a:gd name="connsiteY1" fmla="*/ 130629 h 903514"/>
              <a:gd name="connsiteX2" fmla="*/ 0 w 1243503"/>
              <a:gd name="connsiteY2" fmla="*/ 556944 h 903514"/>
              <a:gd name="connsiteX3" fmla="*/ 133160 w 1243503"/>
              <a:gd name="connsiteY3" fmla="*/ 664029 h 903514"/>
              <a:gd name="connsiteX4" fmla="*/ 525046 w 1243503"/>
              <a:gd name="connsiteY4" fmla="*/ 903514 h 903514"/>
              <a:gd name="connsiteX5" fmla="*/ 1014903 w 1243503"/>
              <a:gd name="connsiteY5" fmla="*/ 696686 h 903514"/>
              <a:gd name="connsiteX6" fmla="*/ 1207808 w 1243503"/>
              <a:gd name="connsiteY6" fmla="*/ 538969 h 903514"/>
              <a:gd name="connsiteX7" fmla="*/ 1243503 w 1243503"/>
              <a:gd name="connsiteY7" fmla="*/ 108857 h 90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3503" h="903514">
                <a:moveTo>
                  <a:pt x="775417" y="0"/>
                </a:moveTo>
                <a:lnTo>
                  <a:pt x="144046" y="130629"/>
                </a:lnTo>
                <a:lnTo>
                  <a:pt x="0" y="556944"/>
                </a:lnTo>
                <a:lnTo>
                  <a:pt x="133160" y="664029"/>
                </a:lnTo>
                <a:lnTo>
                  <a:pt x="525046" y="903514"/>
                </a:lnTo>
                <a:lnTo>
                  <a:pt x="1014903" y="696686"/>
                </a:lnTo>
                <a:lnTo>
                  <a:pt x="1207808" y="538969"/>
                </a:lnTo>
                <a:lnTo>
                  <a:pt x="1243503" y="108857"/>
                </a:lnTo>
              </a:path>
            </a:pathLst>
          </a:custGeom>
          <a:solidFill>
            <a:srgbClr val="66A9B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64F9E365-19B7-38C0-E4D4-64B4AA939992}"/>
              </a:ext>
            </a:extLst>
          </p:cNvPr>
          <p:cNvSpPr/>
          <p:nvPr/>
        </p:nvSpPr>
        <p:spPr>
          <a:xfrm>
            <a:off x="7108371" y="1912673"/>
            <a:ext cx="620486" cy="631371"/>
          </a:xfrm>
          <a:custGeom>
            <a:avLst/>
            <a:gdLst>
              <a:gd name="connsiteX0" fmla="*/ 76200 w 620486"/>
              <a:gd name="connsiteY0" fmla="*/ 108857 h 631371"/>
              <a:gd name="connsiteX1" fmla="*/ 0 w 620486"/>
              <a:gd name="connsiteY1" fmla="*/ 631371 h 631371"/>
              <a:gd name="connsiteX2" fmla="*/ 468086 w 620486"/>
              <a:gd name="connsiteY2" fmla="*/ 413657 h 631371"/>
              <a:gd name="connsiteX3" fmla="*/ 620486 w 620486"/>
              <a:gd name="connsiteY3" fmla="*/ 0 h 631371"/>
              <a:gd name="connsiteX4" fmla="*/ 620486 w 620486"/>
              <a:gd name="connsiteY4" fmla="*/ 0 h 631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86" h="631371">
                <a:moveTo>
                  <a:pt x="76200" y="108857"/>
                </a:moveTo>
                <a:lnTo>
                  <a:pt x="0" y="631371"/>
                </a:lnTo>
                <a:lnTo>
                  <a:pt x="468086" y="413657"/>
                </a:lnTo>
                <a:lnTo>
                  <a:pt x="620486" y="0"/>
                </a:lnTo>
                <a:lnTo>
                  <a:pt x="620486" y="0"/>
                </a:lnTo>
              </a:path>
            </a:pathLst>
          </a:custGeom>
          <a:solidFill>
            <a:srgbClr val="FF00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82E6EF4C-BCD8-B679-DC80-8AFEE62D3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u="sng" dirty="0"/>
              <a:t>Apply the </a:t>
            </a:r>
            <a:r>
              <a:rPr lang="en-US" altLang="ja-JP" sz="2400" b="1" u="sng" dirty="0"/>
              <a:t>selective reduced integration (SRI) </a:t>
            </a:r>
            <a:r>
              <a:rPr lang="en-US" altLang="ja-JP" sz="2400" u="sng" dirty="0"/>
              <a:t>to </a:t>
            </a:r>
            <a:r>
              <a:rPr lang="en-US" altLang="ja-JP" sz="2400" u="sng" dirty="0">
                <a:solidFill>
                  <a:srgbClr val="FF00FF"/>
                </a:solidFill>
              </a:rPr>
              <a:t>EC-SSE</a:t>
            </a:r>
            <a:r>
              <a:rPr lang="en-US" altLang="ja-JP" sz="2400" u="sng" dirty="0"/>
              <a:t> to handle rubber-like solids</a:t>
            </a:r>
            <a:endParaRPr lang="ja-JP" altLang="en-US" sz="2400" u="sng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ABE8D894-D9C9-D0C9-EFE1-7F7FB793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</a:rPr>
              <a:t>EC-SSE-SRI</a:t>
            </a:r>
            <a:r>
              <a:rPr kumimoji="1" lang="en-US" altLang="ja-JP" dirty="0"/>
              <a:t> (Our Latest Method)</a:t>
            </a:r>
            <a:endParaRPr kumimoji="1" lang="ja-JP" altLang="en-US" dirty="0"/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737C7CCB-EF1A-0E0E-72A3-067616FC7676}"/>
              </a:ext>
            </a:extLst>
          </p:cNvPr>
          <p:cNvGrpSpPr/>
          <p:nvPr/>
        </p:nvGrpSpPr>
        <p:grpSpPr>
          <a:xfrm>
            <a:off x="2988431" y="1750190"/>
            <a:ext cx="2257481" cy="2208147"/>
            <a:chOff x="5522563" y="3803367"/>
            <a:chExt cx="2257481" cy="2208147"/>
          </a:xfrm>
        </p:grpSpPr>
        <p:pic>
          <p:nvPicPr>
            <p:cNvPr id="7" name="図 6" descr="背景パターン&#10;&#10;自動的に生成された説明">
              <a:extLst>
                <a:ext uri="{FF2B5EF4-FFF2-40B4-BE49-F238E27FC236}">
                  <a16:creationId xmlns:a16="http://schemas.microsoft.com/office/drawing/2014/main" id="{C5896649-38EB-6C6A-E926-F53BFD312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9715" y="3854772"/>
              <a:ext cx="1770701" cy="1328636"/>
            </a:xfrm>
            <a:prstGeom prst="rect">
              <a:avLst/>
            </a:prstGeom>
          </p:spPr>
        </p:pic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36967604-4B03-1743-E965-9E0D24CB7910}"/>
                </a:ext>
              </a:extLst>
            </p:cNvPr>
            <p:cNvGrpSpPr/>
            <p:nvPr/>
          </p:nvGrpSpPr>
          <p:grpSpPr>
            <a:xfrm>
              <a:off x="5522563" y="3803367"/>
              <a:ext cx="2257481" cy="2208147"/>
              <a:chOff x="1513470" y="1992161"/>
              <a:chExt cx="3447483" cy="3410207"/>
            </a:xfrm>
          </p:grpSpPr>
          <p:sp>
            <p:nvSpPr>
              <p:cNvPr id="58" name="楕円 57">
                <a:extLst>
                  <a:ext uri="{FF2B5EF4-FFF2-40B4-BE49-F238E27FC236}">
                    <a16:creationId xmlns:a16="http://schemas.microsoft.com/office/drawing/2014/main" id="{6410E37A-57D5-07B4-528F-D4A0580C2F34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フリーフォーム: 図形 58">
                <a:extLst>
                  <a:ext uri="{FF2B5EF4-FFF2-40B4-BE49-F238E27FC236}">
                    <a16:creationId xmlns:a16="http://schemas.microsoft.com/office/drawing/2014/main" id="{A85B44C6-0470-DCB4-521D-F84E7ECCD3E7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0" name="フリーフォーム: 図形 59">
                <a:extLst>
                  <a:ext uri="{FF2B5EF4-FFF2-40B4-BE49-F238E27FC236}">
                    <a16:creationId xmlns:a16="http://schemas.microsoft.com/office/drawing/2014/main" id="{E9FE442F-6930-45CF-F03D-D779B6A99B7A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1" name="フリーフォーム: 図形 60">
                <a:extLst>
                  <a:ext uri="{FF2B5EF4-FFF2-40B4-BE49-F238E27FC236}">
                    <a16:creationId xmlns:a16="http://schemas.microsoft.com/office/drawing/2014/main" id="{F23ECEDA-9CB2-FACD-A458-9D993AEE88CE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2" name="フリーフォーム: 図形 61">
                <a:extLst>
                  <a:ext uri="{FF2B5EF4-FFF2-40B4-BE49-F238E27FC236}">
                    <a16:creationId xmlns:a16="http://schemas.microsoft.com/office/drawing/2014/main" id="{70DB04FE-5E0F-E758-A5CB-33C2FA8B637D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3" name="楕円 62">
                <a:extLst>
                  <a:ext uri="{FF2B5EF4-FFF2-40B4-BE49-F238E27FC236}">
                    <a16:creationId xmlns:a16="http://schemas.microsoft.com/office/drawing/2014/main" id="{08D888BB-CFC7-0A17-9B4F-FBF9A6807631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楕円 63">
                <a:extLst>
                  <a:ext uri="{FF2B5EF4-FFF2-40B4-BE49-F238E27FC236}">
                    <a16:creationId xmlns:a16="http://schemas.microsoft.com/office/drawing/2014/main" id="{21306655-25E7-A248-0D8C-6A6E9CE05AE1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5" name="楕円 64">
                <a:extLst>
                  <a:ext uri="{FF2B5EF4-FFF2-40B4-BE49-F238E27FC236}">
                    <a16:creationId xmlns:a16="http://schemas.microsoft.com/office/drawing/2014/main" id="{901080C3-1898-3F3F-A11C-A9873780A45E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6" name="楕円 65">
                <a:extLst>
                  <a:ext uri="{FF2B5EF4-FFF2-40B4-BE49-F238E27FC236}">
                    <a16:creationId xmlns:a16="http://schemas.microsoft.com/office/drawing/2014/main" id="{BB9AEA2D-B5CD-CB77-E49D-60D5CD72A1EF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7" name="楕円 66">
                <a:extLst>
                  <a:ext uri="{FF2B5EF4-FFF2-40B4-BE49-F238E27FC236}">
                    <a16:creationId xmlns:a16="http://schemas.microsoft.com/office/drawing/2014/main" id="{34709ADC-FF07-3FAB-7CC0-45BB465FA1AF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" name="乗算記号 9">
              <a:extLst>
                <a:ext uri="{FF2B5EF4-FFF2-40B4-BE49-F238E27FC236}">
                  <a16:creationId xmlns:a16="http://schemas.microsoft.com/office/drawing/2014/main" id="{722D6706-CD22-DB56-1A57-A654959C558D}"/>
                </a:ext>
              </a:extLst>
            </p:cNvPr>
            <p:cNvSpPr/>
            <p:nvPr/>
          </p:nvSpPr>
          <p:spPr>
            <a:xfrm>
              <a:off x="6687580" y="4248500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乗算記号 10">
              <a:extLst>
                <a:ext uri="{FF2B5EF4-FFF2-40B4-BE49-F238E27FC236}">
                  <a16:creationId xmlns:a16="http://schemas.microsoft.com/office/drawing/2014/main" id="{FBD3669F-C6C1-A0B7-D315-6197F77326E9}"/>
                </a:ext>
              </a:extLst>
            </p:cNvPr>
            <p:cNvSpPr/>
            <p:nvPr/>
          </p:nvSpPr>
          <p:spPr>
            <a:xfrm>
              <a:off x="6891460" y="489445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" name="乗算記号 11">
              <a:extLst>
                <a:ext uri="{FF2B5EF4-FFF2-40B4-BE49-F238E27FC236}">
                  <a16:creationId xmlns:a16="http://schemas.microsoft.com/office/drawing/2014/main" id="{219822E5-6771-08C2-4BA7-9C51A240D8DA}"/>
                </a:ext>
              </a:extLst>
            </p:cNvPr>
            <p:cNvSpPr/>
            <p:nvPr/>
          </p:nvSpPr>
          <p:spPr>
            <a:xfrm>
              <a:off x="6050514" y="4894456"/>
              <a:ext cx="167328" cy="167328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BC9F336D-64A7-D6F3-E5C9-49A60F327651}"/>
              </a:ext>
            </a:extLst>
          </p:cNvPr>
          <p:cNvCxnSpPr>
            <a:cxnSpLocks/>
          </p:cNvCxnSpPr>
          <p:nvPr/>
        </p:nvCxnSpPr>
        <p:spPr>
          <a:xfrm>
            <a:off x="6094145" y="5302758"/>
            <a:ext cx="1855" cy="682526"/>
          </a:xfrm>
          <a:prstGeom prst="straightConnector1">
            <a:avLst/>
          </a:prstGeom>
          <a:ln w="127000">
            <a:solidFill>
              <a:schemeClr val="bg1">
                <a:lumMod val="65000"/>
              </a:schemeClr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C7A12A78-E779-A805-6FA7-05D3E5B0FADA}"/>
              </a:ext>
            </a:extLst>
          </p:cNvPr>
          <p:cNvSpPr/>
          <p:nvPr/>
        </p:nvSpPr>
        <p:spPr>
          <a:xfrm rot="795572">
            <a:off x="4145794" y="4940494"/>
            <a:ext cx="1935563" cy="1582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BA0209E9-735E-AAD5-C639-BE7795663703}"/>
                  </a:ext>
                </a:extLst>
              </p:cNvPr>
              <p:cNvSpPr txBox="1"/>
              <p:nvPr/>
            </p:nvSpPr>
            <p:spPr>
              <a:xfrm>
                <a:off x="1415480" y="1016732"/>
                <a:ext cx="4518653" cy="7216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/>
                  <a:t>(1)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p>
                    </m:sSup>
                  </m:oMath>
                </a14:m>
                <a:r>
                  <a:rPr lang="en-US" altLang="ja-JP" sz="2000" dirty="0"/>
                  <a:t> at each Gauss point</a:t>
                </a:r>
                <a:br>
                  <a:rPr lang="en-US" altLang="ja-JP" sz="2000" dirty="0"/>
                </a:br>
                <a:r>
                  <a:rPr lang="en-US" altLang="ja-JP" sz="2000" dirty="0"/>
                  <a:t>     with </a:t>
                </a:r>
                <a:r>
                  <a:rPr lang="en-US" altLang="ja-JP" sz="2000" dirty="0">
                    <a:solidFill>
                      <a:srgbClr val="FF00FF"/>
                    </a:solidFill>
                  </a:rPr>
                  <a:t>EC-SSE</a:t>
                </a:r>
                <a:endParaRPr lang="ja-JP" altLang="en-US" sz="2000" dirty="0">
                  <a:solidFill>
                    <a:srgbClr val="FF00FF"/>
                  </a:solidFill>
                </a:endParaRPr>
              </a:p>
            </p:txBody>
          </p:sp>
        </mc:Choice>
        <mc:Fallback xmlns=""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BA0209E9-735E-AAD5-C639-BE7795663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1016732"/>
                <a:ext cx="4518653" cy="721672"/>
              </a:xfrm>
              <a:prstGeom prst="rect">
                <a:avLst/>
              </a:prstGeom>
              <a:blipFill>
                <a:blip r:embed="rId5"/>
                <a:stretch>
                  <a:fillRect l="-1350" t="-2542" r="-810" b="-152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F475ACBA-9BB2-A293-D937-C6A5DDBC31C3}"/>
                  </a:ext>
                </a:extLst>
              </p:cNvPr>
              <p:cNvSpPr txBox="1"/>
              <p:nvPr/>
            </p:nvSpPr>
            <p:spPr>
              <a:xfrm>
                <a:off x="6266586" y="1017712"/>
                <a:ext cx="3681842" cy="72167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/>
                  <a:t>(3)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vol</m:t>
                        </m:r>
                      </m:sup>
                    </m:sSup>
                  </m:oMath>
                </a14:m>
                <a:r>
                  <a:rPr lang="en-US" altLang="ja-JP" sz="2000" dirty="0"/>
                  <a:t> at each node</a:t>
                </a:r>
                <a:br>
                  <a:rPr lang="en-US" altLang="ja-JP" sz="2000" dirty="0"/>
                </a:br>
                <a:r>
                  <a:rPr lang="en-US" altLang="ja-JP" sz="2000" dirty="0"/>
                  <a:t>     with </a:t>
                </a:r>
                <a:r>
                  <a:rPr lang="en-US" altLang="ja-JP" sz="2000" dirty="0">
                    <a:solidFill>
                      <a:srgbClr val="0000CC"/>
                    </a:solidFill>
                  </a:rPr>
                  <a:t>NS-FEM</a:t>
                </a:r>
                <a:endParaRPr lang="ja-JP" altLang="en-US" sz="20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77" name="テキスト ボックス 76">
                <a:extLst>
                  <a:ext uri="{FF2B5EF4-FFF2-40B4-BE49-F238E27FC236}">
                    <a16:creationId xmlns:a16="http://schemas.microsoft.com/office/drawing/2014/main" id="{F475ACBA-9BB2-A293-D937-C6A5DDBC3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6586" y="1017712"/>
                <a:ext cx="3681842" cy="721672"/>
              </a:xfrm>
              <a:prstGeom prst="rect">
                <a:avLst/>
              </a:prstGeom>
              <a:blipFill>
                <a:blip r:embed="rId6"/>
                <a:stretch>
                  <a:fillRect l="-1821" t="-2542" r="-497" b="-152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DAE9B79F-2EB0-18E5-A95A-EAE55657B4F4}"/>
                  </a:ext>
                </a:extLst>
              </p:cNvPr>
              <p:cNvSpPr txBox="1"/>
              <p:nvPr/>
            </p:nvSpPr>
            <p:spPr>
              <a:xfrm>
                <a:off x="4911228" y="5945214"/>
                <a:ext cx="2368854" cy="41049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/>
                  <a:t>(5) Assemble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78" name="テキスト ボックス 77">
                <a:extLst>
                  <a:ext uri="{FF2B5EF4-FFF2-40B4-BE49-F238E27FC236}">
                    <a16:creationId xmlns:a16="http://schemas.microsoft.com/office/drawing/2014/main" id="{DAE9B79F-2EB0-18E5-A95A-EAE55657B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228" y="5945214"/>
                <a:ext cx="2368854" cy="410497"/>
              </a:xfrm>
              <a:prstGeom prst="rect">
                <a:avLst/>
              </a:prstGeom>
              <a:blipFill>
                <a:blip r:embed="rId7"/>
                <a:stretch>
                  <a:fillRect l="-2320" t="-4412" r="-1031" b="-2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スライド番号プレースホルダー 80">
            <a:extLst>
              <a:ext uri="{FF2B5EF4-FFF2-40B4-BE49-F238E27FC236}">
                <a16:creationId xmlns:a16="http://schemas.microsoft.com/office/drawing/2014/main" id="{638ABE56-A797-B76D-4148-D3EC120197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0D2BF84-4582-7DB9-8B97-7D372B625702}"/>
                  </a:ext>
                </a:extLst>
              </p:cNvPr>
              <p:cNvSpPr txBox="1"/>
              <p:nvPr/>
            </p:nvSpPr>
            <p:spPr>
              <a:xfrm>
                <a:off x="1362575" y="3989374"/>
                <a:ext cx="4577912" cy="7320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/>
                  <a:t>(2)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p>
                    </m:sSup>
                  </m:oMath>
                </a14:m>
                <a:r>
                  <a:rPr lang="en-US" altLang="ja-JP" sz="2000" dirty="0"/>
                  <a:t> at each Gauss point</a:t>
                </a:r>
                <a:br>
                  <a:rPr lang="en-US" altLang="ja-JP" sz="2000" dirty="0"/>
                </a:br>
                <a:r>
                  <a:rPr lang="en-US" altLang="ja-JP" sz="2000" dirty="0"/>
                  <a:t>     and its contribution to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E0D2BF84-4582-7DB9-8B97-7D372B625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575" y="3989374"/>
                <a:ext cx="4577912" cy="732060"/>
              </a:xfrm>
              <a:prstGeom prst="rect">
                <a:avLst/>
              </a:prstGeom>
              <a:blipFill>
                <a:blip r:embed="rId8"/>
                <a:stretch>
                  <a:fillRect l="-1467" t="-1653" r="-267" b="-1322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7FAB005-7B67-2821-929A-F919512F6816}"/>
                  </a:ext>
                </a:extLst>
              </p:cNvPr>
              <p:cNvSpPr txBox="1"/>
              <p:nvPr/>
            </p:nvSpPr>
            <p:spPr>
              <a:xfrm>
                <a:off x="6252680" y="3988175"/>
                <a:ext cx="3778663" cy="73206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dirty="0"/>
                  <a:t>(4) 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</a:rPr>
                          <m:t>hyd</m:t>
                        </m:r>
                      </m:sup>
                    </m:sSup>
                  </m:oMath>
                </a14:m>
                <a:r>
                  <a:rPr lang="ja-JP" altLang="en-US" sz="2000" dirty="0"/>
                  <a:t> </a:t>
                </a:r>
                <a:r>
                  <a:rPr lang="en-US" altLang="ja-JP" sz="2000" dirty="0"/>
                  <a:t>at each node</a:t>
                </a:r>
                <a:br>
                  <a:rPr lang="en-US" altLang="ja-JP" sz="2000" dirty="0"/>
                </a:br>
                <a:r>
                  <a:rPr lang="en-US" altLang="ja-JP" sz="2000" dirty="0"/>
                  <a:t>     and its contribution to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0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000" i="1">
                        <a:latin typeface="Cambria Math" panose="02040503050406030204" pitchFamily="18" charset="0"/>
                      </a:rPr>
                      <m:t>} </m:t>
                    </m:r>
                  </m:oMath>
                </a14:m>
                <a:endParaRPr lang="ja-JP" altLang="en-US" sz="2000" dirty="0"/>
              </a:p>
            </p:txBody>
          </p:sp>
        </mc:Choice>
        <mc:Fallback xmlns="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97FAB005-7B67-2821-929A-F919512F6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680" y="3988175"/>
                <a:ext cx="3778663" cy="732060"/>
              </a:xfrm>
              <a:prstGeom prst="rect">
                <a:avLst/>
              </a:prstGeom>
              <a:blipFill>
                <a:blip r:embed="rId9"/>
                <a:stretch>
                  <a:fillRect l="-1774" t="-1667" r="-484" b="-141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0D5333F-16CC-0034-53C2-909DB8593B83}"/>
              </a:ext>
            </a:extLst>
          </p:cNvPr>
          <p:cNvSpPr/>
          <p:nvPr/>
        </p:nvSpPr>
        <p:spPr>
          <a:xfrm rot="20804428" flipH="1">
            <a:off x="6066049" y="4935548"/>
            <a:ext cx="1935563" cy="1582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80375E91-699A-44AD-6525-805223A80F84}"/>
              </a:ext>
            </a:extLst>
          </p:cNvPr>
          <p:cNvSpPr txBox="1"/>
          <p:nvPr/>
        </p:nvSpPr>
        <p:spPr>
          <a:xfrm>
            <a:off x="4983814" y="4906905"/>
            <a:ext cx="2223686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ln w="3175">
                  <a:noFill/>
                </a:ln>
                <a:solidFill>
                  <a:schemeClr val="bg1"/>
                </a:solidFill>
              </a:rPr>
              <a:t>Selective Reduced</a:t>
            </a:r>
            <a:br>
              <a:rPr lang="en-US" altLang="ja-JP" b="1" dirty="0">
                <a:ln w="3175">
                  <a:noFill/>
                </a:ln>
                <a:solidFill>
                  <a:schemeClr val="bg1"/>
                </a:solidFill>
              </a:rPr>
            </a:br>
            <a:r>
              <a:rPr lang="en-US" altLang="ja-JP" b="1" dirty="0">
                <a:ln w="3175">
                  <a:noFill/>
                </a:ln>
                <a:solidFill>
                  <a:schemeClr val="bg1"/>
                </a:solidFill>
              </a:rPr>
              <a:t>Integration (SRI)</a:t>
            </a:r>
            <a:endParaRPr kumimoji="1" lang="ja-JP" altLang="en-US" b="1" dirty="0">
              <a:ln w="3175">
                <a:noFill/>
              </a:ln>
              <a:solidFill>
                <a:schemeClr val="bg1"/>
              </a:solidFill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52A65455-D7BE-B664-01C6-60C7910D33C9}"/>
              </a:ext>
            </a:extLst>
          </p:cNvPr>
          <p:cNvGrpSpPr/>
          <p:nvPr/>
        </p:nvGrpSpPr>
        <p:grpSpPr>
          <a:xfrm>
            <a:off x="6960096" y="1750190"/>
            <a:ext cx="2273650" cy="2208147"/>
            <a:chOff x="5436095" y="1873145"/>
            <a:chExt cx="2273650" cy="2208147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ADE21052-BE59-63E9-2E1D-E018347453C3}"/>
                </a:ext>
              </a:extLst>
            </p:cNvPr>
            <p:cNvGrpSpPr/>
            <p:nvPr/>
          </p:nvGrpSpPr>
          <p:grpSpPr>
            <a:xfrm>
              <a:off x="5452264" y="1873145"/>
              <a:ext cx="2257481" cy="2208147"/>
              <a:chOff x="1513470" y="1992161"/>
              <a:chExt cx="3447483" cy="3410207"/>
            </a:xfrm>
          </p:grpSpPr>
          <p:sp>
            <p:nvSpPr>
              <p:cNvPr id="48" name="楕円 47">
                <a:extLst>
                  <a:ext uri="{FF2B5EF4-FFF2-40B4-BE49-F238E27FC236}">
                    <a16:creationId xmlns:a16="http://schemas.microsoft.com/office/drawing/2014/main" id="{54E96B0D-2F90-342B-DF2E-A698663BF70A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フリーフォーム: 図形 50">
                <a:extLst>
                  <a:ext uri="{FF2B5EF4-FFF2-40B4-BE49-F238E27FC236}">
                    <a16:creationId xmlns:a16="http://schemas.microsoft.com/office/drawing/2014/main" id="{11FA364C-FB04-C1E9-8A03-F428BD6A1427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2" name="フリーフォーム: 図形 51">
                <a:extLst>
                  <a:ext uri="{FF2B5EF4-FFF2-40B4-BE49-F238E27FC236}">
                    <a16:creationId xmlns:a16="http://schemas.microsoft.com/office/drawing/2014/main" id="{145EC386-1AD1-4417-ED0D-CFCE37271003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楕円 52">
                <a:extLst>
                  <a:ext uri="{FF2B5EF4-FFF2-40B4-BE49-F238E27FC236}">
                    <a16:creationId xmlns:a16="http://schemas.microsoft.com/office/drawing/2014/main" id="{4119B7C2-2DA5-3A4E-F67F-4951039F928B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楕円 53">
                <a:extLst>
                  <a:ext uri="{FF2B5EF4-FFF2-40B4-BE49-F238E27FC236}">
                    <a16:creationId xmlns:a16="http://schemas.microsoft.com/office/drawing/2014/main" id="{20B243D9-9EA7-F7EC-50FB-289AE73AAB8D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楕円 54">
                <a:extLst>
                  <a:ext uri="{FF2B5EF4-FFF2-40B4-BE49-F238E27FC236}">
                    <a16:creationId xmlns:a16="http://schemas.microsoft.com/office/drawing/2014/main" id="{B8E8FBAE-A7FC-2608-AA42-4F3FA0E8D3C3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楕円 55">
                <a:extLst>
                  <a:ext uri="{FF2B5EF4-FFF2-40B4-BE49-F238E27FC236}">
                    <a16:creationId xmlns:a16="http://schemas.microsoft.com/office/drawing/2014/main" id="{E523BA6E-0A13-C276-3420-C89101914EEE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楕円 56">
                <a:extLst>
                  <a:ext uri="{FF2B5EF4-FFF2-40B4-BE49-F238E27FC236}">
                    <a16:creationId xmlns:a16="http://schemas.microsoft.com/office/drawing/2014/main" id="{3377B8D5-6D2A-839B-0B6E-22E42BA2502F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フリーフォーム: 図形 49">
                <a:extLst>
                  <a:ext uri="{FF2B5EF4-FFF2-40B4-BE49-F238E27FC236}">
                    <a16:creationId xmlns:a16="http://schemas.microsoft.com/office/drawing/2014/main" id="{321DD74D-DD48-20D6-CC5E-F06BEFAE2203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フリーフォーム: 図形 48">
                <a:extLst>
                  <a:ext uri="{FF2B5EF4-FFF2-40B4-BE49-F238E27FC236}">
                    <a16:creationId xmlns:a16="http://schemas.microsoft.com/office/drawing/2014/main" id="{8F6880AE-1A03-FA72-0D5E-30A5066AF84F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0" name="乗算記号 19">
              <a:extLst>
                <a:ext uri="{FF2B5EF4-FFF2-40B4-BE49-F238E27FC236}">
                  <a16:creationId xmlns:a16="http://schemas.microsoft.com/office/drawing/2014/main" id="{D5D80895-FC06-2AD2-79E8-E51ED8B1CF3D}"/>
                </a:ext>
              </a:extLst>
            </p:cNvPr>
            <p:cNvSpPr/>
            <p:nvPr/>
          </p:nvSpPr>
          <p:spPr>
            <a:xfrm>
              <a:off x="5436095" y="3176971"/>
              <a:ext cx="167328" cy="167328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CC5DA95D-3F98-7409-5700-624C3AD4A47B}"/>
              </a:ext>
            </a:extLst>
          </p:cNvPr>
          <p:cNvCxnSpPr>
            <a:cxnSpLocks/>
          </p:cNvCxnSpPr>
          <p:nvPr/>
        </p:nvCxnSpPr>
        <p:spPr>
          <a:xfrm>
            <a:off x="6096000" y="1016732"/>
            <a:ext cx="0" cy="36989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4798D65-83D1-E0DB-71E2-54F5B6D2CF3A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Let me 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explain in 2D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for simplicity</a:t>
            </a:r>
            <a:endParaRPr kumimoji="1" lang="ja-JP" altLang="en-US" dirty="0">
              <a:latin typeface="Arial" panose="020B0604020202020204" pitchFamily="34" charset="0"/>
              <a:ea typeface="MS UI Gothic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B089595-F2C8-4C00-DEB3-DD8F8F204F06}"/>
              </a:ext>
            </a:extLst>
          </p:cNvPr>
          <p:cNvSpPr txBox="1"/>
          <p:nvPr/>
        </p:nvSpPr>
        <p:spPr>
          <a:xfrm>
            <a:off x="94869" y="5055616"/>
            <a:ext cx="376256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/>
              <a:t>Deviatoric strain distribution is</a:t>
            </a:r>
            <a:br>
              <a:rPr lang="en-US" altLang="ja-JP" dirty="0"/>
            </a:br>
            <a:r>
              <a:rPr lang="en-US" altLang="ja-JP" u="sng" dirty="0"/>
              <a:t>piecewise-linear in each cell</a:t>
            </a:r>
            <a:r>
              <a:rPr lang="en-US" altLang="ja-JP" b="1" u="sng" dirty="0"/>
              <a:t> </a:t>
            </a:r>
            <a:br>
              <a:rPr lang="en-US" altLang="ja-JP" b="1" u="sng" dirty="0"/>
            </a:br>
            <a:r>
              <a:rPr lang="en-US" altLang="ja-JP" dirty="0"/>
              <a:t>and is</a:t>
            </a:r>
            <a:br>
              <a:rPr lang="en-US" altLang="ja-JP" dirty="0"/>
            </a:br>
            <a:r>
              <a:rPr lang="en-US" altLang="ja-JP" b="1" u="sng" dirty="0"/>
              <a:t>continuing at each edge center</a:t>
            </a:r>
            <a:r>
              <a:rPr lang="en-US" altLang="ja-JP" b="1" dirty="0"/>
              <a:t>.</a:t>
            </a:r>
            <a:endParaRPr lang="ja-JP" altLang="en-US" b="1" u="sng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68091ED-7F9A-1A69-2372-3408523CF1B2}"/>
              </a:ext>
            </a:extLst>
          </p:cNvPr>
          <p:cNvSpPr txBox="1"/>
          <p:nvPr/>
        </p:nvSpPr>
        <p:spPr>
          <a:xfrm>
            <a:off x="8140370" y="5301837"/>
            <a:ext cx="3831498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No shear/volumetric locking.</a:t>
            </a:r>
            <a:br>
              <a:rPr lang="en-US" altLang="ja-JP" sz="2000" dirty="0"/>
            </a:br>
            <a:r>
              <a:rPr lang="en-US" altLang="ja-JP" sz="2000" dirty="0"/>
              <a:t>Less pressure checkerboarding.</a:t>
            </a:r>
            <a:endParaRPr lang="ja-JP" altLang="en-US" sz="2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8C2A5C-9334-3055-8DB2-6161BF94AB82}"/>
              </a:ext>
            </a:extLst>
          </p:cNvPr>
          <p:cNvSpPr txBox="1"/>
          <p:nvPr/>
        </p:nvSpPr>
        <p:spPr>
          <a:xfrm>
            <a:off x="911424" y="2362651"/>
            <a:ext cx="1210588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Deviatoric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Part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7C43646-E128-6789-1139-D03967436821}"/>
              </a:ext>
            </a:extLst>
          </p:cNvPr>
          <p:cNvSpPr txBox="1"/>
          <p:nvPr/>
        </p:nvSpPr>
        <p:spPr>
          <a:xfrm>
            <a:off x="10020436" y="2362276"/>
            <a:ext cx="1261948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chemeClr val="bg1"/>
                </a:solidFill>
              </a:rPr>
              <a:t>Volumetric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Part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59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03E33094-3815-A368-AAF3-A25BF0B9ED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>
                    <a:solidFill>
                      <a:schemeClr val="bg1"/>
                    </a:solidFill>
                    <a:highlight>
                      <a:srgbClr val="000000"/>
                    </a:highlight>
                    <a:latin typeface="+mn-lt"/>
                  </a:rPr>
                  <a:t>[Deviatoric Part]</a:t>
                </a:r>
              </a:p>
              <a:p>
                <a:r>
                  <a:rPr lang="en-US" altLang="ja-JP" sz="2400" dirty="0">
                    <a:latin typeface="+mn-lt"/>
                  </a:rPr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Edge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s in the same procedure as ES-FEM.</a:t>
                </a:r>
              </a:p>
              <a:p>
                <a:r>
                  <a:rPr lang="en-US" altLang="ja-JP" sz="2400" b="1" dirty="0"/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1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lang="en-US" altLang="ja-JP" sz="2400" b="1" i="0" smtClean="0">
                                <a:solidFill>
                                  <a:srgbClr val="FF00FF"/>
                                </a:solidFill>
                                <a:latin typeface="Cambria Math" panose="02040503050406030204" pitchFamily="18" charset="0"/>
                              </a:rPr>
                              <m:t>𝐅𝐚𝐜𝐞</m:t>
                            </m:r>
                          </m:sup>
                        </m:sSup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b="1" dirty="0"/>
                  <a:t>s by re-smoothing three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1" i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lang="en-US" altLang="ja-JP" sz="2400" b="1" i="0">
                                <a:latin typeface="Cambria Math" panose="02040503050406030204" pitchFamily="18" charset="0"/>
                              </a:rPr>
                              <m:t>𝐄𝐝𝐠𝐞</m:t>
                            </m:r>
                          </m:sup>
                        </m:sSup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altLang="ja-JP" sz="2400" b="1" dirty="0"/>
                  <a:t>s per face.</a:t>
                </a:r>
              </a:p>
              <a:p>
                <a:r>
                  <a:rPr lang="en-US" altLang="ja-JP" sz="2400" dirty="0"/>
                  <a:t>Consider each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 smtClean="0">
                            <a:latin typeface="Cambria Math" panose="02040503050406030204" pitchFamily="18" charset="0"/>
                          </a:rPr>
                          <m:t>𝐅𝐚𝐜𝐞</m:t>
                        </m:r>
                      </m:sup>
                    </m:sSup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dirty="0">
                    <a:latin typeface="+mn-lt"/>
                  </a:rPr>
                  <a:t> </a:t>
                </a:r>
                <a:r>
                  <a:rPr lang="en-US" altLang="ja-JP" sz="2400" dirty="0">
                    <a:latin typeface="+mn-lt"/>
                  </a:rPr>
                  <a:t>is the value at the center of each </a:t>
                </a:r>
                <a:r>
                  <a:rPr lang="en-US" altLang="ja-JP" sz="2400" b="1" dirty="0">
                    <a:latin typeface="+mn-lt"/>
                  </a:rPr>
                  <a:t>face</a:t>
                </a:r>
                <a:r>
                  <a:rPr lang="en-US" altLang="ja-JP" sz="2400" dirty="0">
                    <a:latin typeface="+mn-lt"/>
                  </a:rPr>
                  <a:t>, </a:t>
                </a:r>
                <a:br>
                  <a:rPr lang="en-US" altLang="ja-JP" sz="2400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and </a:t>
                </a:r>
                <a:r>
                  <a:rPr lang="en-US" altLang="ja-JP" sz="2400" u="sng" dirty="0">
                    <a:latin typeface="+mn-lt"/>
                  </a:rPr>
                  <a:t>assume </a:t>
                </a:r>
                <a14:m>
                  <m:oMath xmlns:m="http://schemas.openxmlformats.org/officeDocument/2006/math">
                    <m:r>
                      <a:rPr lang="en-US" altLang="ja-JP" sz="2400" b="0" i="1" u="sng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0" i="1" u="sng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b="0" i="1" u="sng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u="sng" dirty="0">
                    <a:latin typeface="+mn-lt"/>
                  </a:rPr>
                  <a:t> </a:t>
                </a:r>
                <a:r>
                  <a:rPr lang="en-US" altLang="ja-JP" sz="2400" u="sng" dirty="0">
                    <a:latin typeface="+mn-lt"/>
                  </a:rPr>
                  <a:t>is linearly distributed in each cell</a:t>
                </a:r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r>
                  <a:rPr lang="en-US" altLang="ja-JP" sz="2400" dirty="0"/>
                  <a:t>Make </a:t>
                </a:r>
                <a:r>
                  <a:rPr lang="en-US" altLang="ja-JP" sz="2400" b="1" dirty="0">
                    <a:solidFill>
                      <a:srgbClr val="FF00FF"/>
                    </a:solidFill>
                  </a:rPr>
                  <a:t>four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𝐆𝐚𝐮𝐬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b="1" dirty="0">
                    <a:solidFill>
                      <a:srgbClr val="FF00FF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FF00FF"/>
                    </a:solidFill>
                  </a:rPr>
                  <a:t>s </a:t>
                </a:r>
                <a:r>
                  <a:rPr lang="en-US" altLang="ja-JP" sz="2400" dirty="0"/>
                  <a:t>in each cell as the extrapolation of the </a:t>
                </a:r>
                <a:r>
                  <a:rPr lang="en-US" altLang="ja-JP" sz="2400" b="1" dirty="0"/>
                  <a:t>four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 smtClean="0">
                            <a:latin typeface="Cambria Math" panose="02040503050406030204" pitchFamily="18" charset="0"/>
                          </a:rPr>
                          <m:t>𝐅𝐚𝐜𝐞</m:t>
                        </m:r>
                      </m:sup>
                    </m:sSup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ja-JP" altLang="en-US" sz="2400" b="1" dirty="0">
                    <a:latin typeface="+mn-lt"/>
                  </a:rPr>
                  <a:t> </a:t>
                </a:r>
                <a:r>
                  <a:rPr lang="en-US" altLang="ja-JP" sz="2400" b="1" dirty="0">
                    <a:latin typeface="+mn-lt"/>
                  </a:rPr>
                  <a:t>s</a:t>
                </a:r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b>
                    </m:sSub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and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dev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b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using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, like the 2</a:t>
                </a:r>
                <a:r>
                  <a:rPr lang="en-US" altLang="ja-JP" sz="2400" baseline="30000" dirty="0">
                    <a:latin typeface="+mn-lt"/>
                  </a:rPr>
                  <a:t>nd</a:t>
                </a:r>
                <a:r>
                  <a:rPr lang="en-US" altLang="ja-JP" sz="2400" dirty="0">
                    <a:latin typeface="+mn-lt"/>
                  </a:rPr>
                  <a:t> -order element.</a:t>
                </a:r>
              </a:p>
              <a:p>
                <a:pPr marL="0" indent="0">
                  <a:buNone/>
                </a:pPr>
                <a:endParaRPr lang="en-US" altLang="ja-JP" sz="600" dirty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altLang="ja-JP" sz="2400" dirty="0">
                    <a:solidFill>
                      <a:schemeClr val="bg1"/>
                    </a:solidFill>
                    <a:highlight>
                      <a:srgbClr val="000000"/>
                    </a:highlight>
                    <a:latin typeface="+mn-lt"/>
                  </a:rPr>
                  <a:t>[Volumetric Part]</a:t>
                </a:r>
              </a:p>
              <a:p>
                <a:r>
                  <a:rPr lang="en-US" altLang="ja-JP" sz="2400" dirty="0">
                    <a:latin typeface="+mn-lt"/>
                  </a:rPr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Node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s in the same procedure as NS-FEM.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vol</m:t>
                        </m:r>
                      </m:sub>
                    </m:sSub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sSub>
                      <m:sSub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hyd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and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vol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b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using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pPr marL="0" indent="0">
                  <a:buNone/>
                </a:pPr>
                <a:endParaRPr lang="en-US" altLang="ja-JP" sz="600" dirty="0">
                  <a:latin typeface="+mn-lt"/>
                </a:endParaRPr>
              </a:p>
              <a:p>
                <a:pPr marL="0" indent="0">
                  <a:buNone/>
                </a:pPr>
                <a:r>
                  <a:rPr lang="en-US" altLang="ja-JP" sz="2400" dirty="0">
                    <a:solidFill>
                      <a:schemeClr val="bg1"/>
                    </a:solidFill>
                    <a:highlight>
                      <a:srgbClr val="000000"/>
                    </a:highlight>
                    <a:latin typeface="+mn-lt"/>
                  </a:rPr>
                  <a:t>[SRI]</a:t>
                </a:r>
              </a:p>
              <a:p>
                <a:r>
                  <a:rPr lang="en-US" altLang="ja-JP" sz="2400" b="0" dirty="0"/>
                  <a:t>Make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p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dev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bSup>
                      </m:e>
                    </m:d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{"/>
                        <m:endChr m:val="}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sz="2400" b="0" i="0" smtClean="0">
                                <a:latin typeface="Cambria Math" panose="02040503050406030204" pitchFamily="18" charset="0"/>
                              </a:rPr>
                              <m:t>vol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int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.</a:t>
                </a:r>
              </a:p>
              <a:p>
                <a:endParaRPr lang="en-US" altLang="ja-JP" sz="2400" dirty="0">
                  <a:latin typeface="+mn-lt"/>
                </a:endParaRPr>
              </a:p>
              <a:p>
                <a:endParaRPr lang="en-US" altLang="ja-JP" sz="2400" dirty="0">
                  <a:latin typeface="+mn-lt"/>
                </a:endParaRPr>
              </a:p>
              <a:p>
                <a:endParaRPr lang="en-US" altLang="ja-JP" sz="2400" dirty="0">
                  <a:latin typeface="+mn-lt"/>
                </a:endParaRPr>
              </a:p>
              <a:p>
                <a:endParaRPr lang="en-US" altLang="ja-JP" sz="2400" dirty="0">
                  <a:latin typeface="+mn-lt"/>
                </a:endParaRPr>
              </a:p>
              <a:p>
                <a:pPr marL="0" indent="0">
                  <a:buNone/>
                </a:pPr>
                <a:endParaRPr lang="ja-JP" altLang="en-US" sz="2400" dirty="0">
                  <a:latin typeface="+mn-lt"/>
                </a:endParaRPr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03E33094-3815-A368-AAF3-A25BF0B9ED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0" t="-1584" b="-16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A7E79BAA-413A-7CF2-50D4-E0675182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</a:rPr>
              <a:t>EC-SSE-SRI-T4</a:t>
            </a:r>
            <a:r>
              <a:rPr kumimoji="1" lang="en-US" altLang="ja-JP" dirty="0"/>
              <a:t> (in 3D)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DFA2CA-D413-BF92-2D31-F336D4A1E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F1527DE-AE20-1036-8209-8A8869789E6E}"/>
              </a:ext>
            </a:extLst>
          </p:cNvPr>
          <p:cNvGrpSpPr>
            <a:grpSpLocks noChangeAspect="1"/>
          </p:cNvGrpSpPr>
          <p:nvPr/>
        </p:nvGrpSpPr>
        <p:grpSpPr>
          <a:xfrm>
            <a:off x="8832304" y="1412776"/>
            <a:ext cx="1358034" cy="1052727"/>
            <a:chOff x="7896806" y="3359140"/>
            <a:chExt cx="1113158" cy="862902"/>
          </a:xfrm>
        </p:grpSpPr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5A518305-22E9-9455-4F93-F6C0D375CDDC}"/>
                </a:ext>
              </a:extLst>
            </p:cNvPr>
            <p:cNvCxnSpPr>
              <a:stCxn id="8" idx="2"/>
              <a:endCxn id="13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841FE5E7-68FA-0906-44C4-9665E504A7FB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二等辺三角形 8">
              <a:extLst>
                <a:ext uri="{FF2B5EF4-FFF2-40B4-BE49-F238E27FC236}">
                  <a16:creationId xmlns:a16="http://schemas.microsoft.com/office/drawing/2014/main" id="{D20679CF-85A1-C655-8847-E099F9220539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34">
              <a:extLst>
                <a:ext uri="{FF2B5EF4-FFF2-40B4-BE49-F238E27FC236}">
                  <a16:creationId xmlns:a16="http://schemas.microsoft.com/office/drawing/2014/main" id="{E84FA952-9080-B80B-7634-5BF8DD5DE4AE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35">
              <a:extLst>
                <a:ext uri="{FF2B5EF4-FFF2-40B4-BE49-F238E27FC236}">
                  <a16:creationId xmlns:a16="http://schemas.microsoft.com/office/drawing/2014/main" id="{65AAD6EF-D318-03AF-6B50-775CD562B707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36">
              <a:extLst>
                <a:ext uri="{FF2B5EF4-FFF2-40B4-BE49-F238E27FC236}">
                  <a16:creationId xmlns:a16="http://schemas.microsoft.com/office/drawing/2014/main" id="{7CB71AA9-5323-ACF9-B935-D00A1B7AAD07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37">
              <a:extLst>
                <a:ext uri="{FF2B5EF4-FFF2-40B4-BE49-F238E27FC236}">
                  <a16:creationId xmlns:a16="http://schemas.microsoft.com/office/drawing/2014/main" id="{9BEE763C-5897-F226-780A-0BCF59918F12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A6AB9DC-255E-87F9-7C43-966DBFB572F2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Let me 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explain with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text only</a:t>
            </a:r>
            <a:endParaRPr kumimoji="1" lang="ja-JP" altLang="en-US" dirty="0">
              <a:latin typeface="Arial" panose="020B0604020202020204" pitchFamily="34" charset="0"/>
              <a:ea typeface="MS UI Gothic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528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Result &amp; Discussion</a:t>
            </a:r>
            <a:br>
              <a:rPr kumimoji="1" lang="en-US" altLang="ja-JP" dirty="0"/>
            </a:br>
            <a:r>
              <a:rPr kumimoji="1" lang="en-US" altLang="ja-JP" sz="2400" b="0" dirty="0"/>
              <a:t>Performance evalu</a:t>
            </a:r>
            <a:r>
              <a:rPr lang="en-US" altLang="ja-JP" sz="2400" b="0" dirty="0"/>
              <a:t>ation of EC-SSE-SRI-T4 in 3D and Discussion of CPU Cost</a:t>
            </a:r>
            <a:endParaRPr lang="ja-JP" altLang="en-US" sz="2800" b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130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endParaRPr lang="en-US" altLang="ja-JP" dirty="0"/>
              </a:p>
              <a:p>
                <a:r>
                  <a:rPr lang="en-US" altLang="ja-JP" dirty="0"/>
                  <a:t>10 x 1 x 1 m cantilever.</a:t>
                </a:r>
              </a:p>
              <a:p>
                <a:r>
                  <a:rPr lang="en-US" altLang="ja-JP" dirty="0"/>
                  <a:t>Neo-Hookean hyperelastic material,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i="1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altLang="ja-JP" dirty="0"/>
                  <a:t>.</a:t>
                </a:r>
              </a:p>
              <a:p>
                <a:r>
                  <a:rPr lang="en-US" altLang="ja-JP" dirty="0"/>
                  <a:t>Dead load applied to the tip node.</a:t>
                </a:r>
              </a:p>
              <a:p>
                <a:r>
                  <a:rPr lang="en-US" altLang="ja-JP" dirty="0"/>
                  <a:t>A large deflection analysis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=−6.5</m:t>
                    </m:r>
                  </m:oMath>
                </a14:m>
                <a:r>
                  <a:rPr lang="en-US" altLang="ja-JP" dirty="0"/>
                  <a:t> m at the final state.</a:t>
                </a:r>
              </a:p>
              <a:p>
                <a:r>
                  <a:rPr lang="en-US" altLang="ja-JP" dirty="0"/>
                  <a:t>Compared the results of </a:t>
                </a:r>
                <a:r>
                  <a:rPr lang="en-US" altLang="ja-JP" b="1" dirty="0"/>
                  <a:t>ABAQUS C3D4 </a:t>
                </a:r>
                <a:r>
                  <a:rPr lang="en-US" altLang="ja-JP" dirty="0"/>
                  <a:t>and </a:t>
                </a:r>
                <a:r>
                  <a:rPr lang="en-US" altLang="ja-JP" dirty="0">
                    <a:solidFill>
                      <a:srgbClr val="7030A0"/>
                    </a:solidFill>
                  </a:rPr>
                  <a:t>EC-SSE-SRI-T4</a:t>
                </a:r>
                <a:r>
                  <a:rPr lang="en-US" altLang="ja-JP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Bending of Rubber Cantilever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2370552" y="764704"/>
            <a:ext cx="7469864" cy="2448272"/>
            <a:chOff x="1655676" y="980728"/>
            <a:chExt cx="6389744" cy="194421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5676" y="980728"/>
              <a:ext cx="6333279" cy="1944216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6732240" y="2303584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  <a:ea typeface="MS UI Gothic" panose="020B0600070205080204" pitchFamily="50" charset="-128"/>
                </a:rPr>
                <a:t>Dead Load</a:t>
              </a:r>
              <a:endParaRPr kumimoji="1" lang="ja-JP" altLang="en-US" dirty="0">
                <a:solidFill>
                  <a:srgbClr val="FF0000"/>
                </a:solidFill>
                <a:ea typeface="MS UI Gothic" panose="020B0600070205080204" pitchFamily="50" charset="-128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CA46F4-F1CA-E622-66EE-197C82918B1D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6352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2F8B73CE-F213-95E6-7607-6410428F3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85" y="604900"/>
            <a:ext cx="5307215" cy="5479484"/>
          </a:xfrm>
          <a:prstGeom prst="rect">
            <a:avLst/>
          </a:prstGeom>
        </p:spPr>
      </p:pic>
      <p:pic>
        <p:nvPicPr>
          <p:cNvPr id="6" name="図 5" descr="光 が含まれている画像&#10;&#10;自動的に生成された説明">
            <a:extLst>
              <a:ext uri="{FF2B5EF4-FFF2-40B4-BE49-F238E27FC236}">
                <a16:creationId xmlns:a16="http://schemas.microsoft.com/office/drawing/2014/main" id="{DE2A1D64-0F65-31A1-7C82-407010262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66" y="598428"/>
            <a:ext cx="5307214" cy="5479483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C3D4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(Final State)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Bending of Rubber Cantilever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5409988" y="6453336"/>
            <a:ext cx="1406525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CC9599-865C-4B95-3F99-384B05425430}"/>
              </a:ext>
            </a:extLst>
          </p:cNvPr>
          <p:cNvSpPr txBox="1"/>
          <p:nvPr/>
        </p:nvSpPr>
        <p:spPr>
          <a:xfrm>
            <a:off x="2135560" y="3573016"/>
            <a:ext cx="3351871" cy="1015663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Discontinuous distribution.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Volumetric locking.</a:t>
            </a:r>
            <a:b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(-15% error in deflection)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4BE35A7-E831-C725-F774-1F056DDE64F7}"/>
              </a:ext>
            </a:extLst>
          </p:cNvPr>
          <p:cNvSpPr txBox="1"/>
          <p:nvPr/>
        </p:nvSpPr>
        <p:spPr>
          <a:xfrm>
            <a:off x="7932204" y="3693222"/>
            <a:ext cx="2309555" cy="707886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Severe pressure</a:t>
            </a:r>
            <a:b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checkerboarding.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63E19F-5D4A-7AD4-DA09-6A696432F383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1F8B469-E6A1-69E3-7E32-49017B07E181}"/>
              </a:ext>
            </a:extLst>
          </p:cNvPr>
          <p:cNvSpPr txBox="1"/>
          <p:nvPr/>
        </p:nvSpPr>
        <p:spPr>
          <a:xfrm>
            <a:off x="501698" y="4677185"/>
            <a:ext cx="11187678" cy="163121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chemeClr val="bg1"/>
                </a:solidFill>
                <a:latin typeface="Consolas" panose="020B0609020204030204" pitchFamily="49" charset="0"/>
              </a:rPr>
              <a:t> ***WARNING: THE INITIAL BULK MODULUS OF 9.93333E+10 EXCEEDS 25 TIMES THE </a:t>
            </a:r>
          </a:p>
          <a:p>
            <a:r>
              <a:rPr kumimoji="1" lang="en-US" altLang="ja-JP" sz="2000" dirty="0">
                <a:solidFill>
                  <a:schemeClr val="bg1"/>
                </a:solidFill>
                <a:latin typeface="Consolas" panose="020B0609020204030204" pitchFamily="49" charset="0"/>
              </a:rPr>
              <a:t>             INITIAL SHEAR MODULUS OF 2.00000E+09 (</a:t>
            </a:r>
            <a:r>
              <a:rPr kumimoji="1" lang="en-US" altLang="ja-JP" sz="2000" dirty="0">
                <a:solidFill>
                  <a:srgbClr val="FF0000"/>
                </a:solidFill>
                <a:latin typeface="Consolas" panose="020B0609020204030204" pitchFamily="49" charset="0"/>
              </a:rPr>
              <a:t>SO THE INITIAL POISSONS </a:t>
            </a:r>
          </a:p>
          <a:p>
            <a:r>
              <a:rPr kumimoji="1" lang="en-US" altLang="ja-JP" sz="2000" dirty="0">
                <a:solidFill>
                  <a:srgbClr val="FF0000"/>
                </a:solidFill>
                <a:latin typeface="Consolas" panose="020B0609020204030204" pitchFamily="49" charset="0"/>
              </a:rPr>
              <a:t>             RATIO 0.49000 EXCEEDS 0.48</a:t>
            </a:r>
            <a:r>
              <a:rPr kumimoji="1" lang="en-US" altLang="ja-JP" sz="2000" dirty="0">
                <a:solidFill>
                  <a:schemeClr val="bg1"/>
                </a:solidFill>
                <a:latin typeface="Consolas" panose="020B0609020204030204" pitchFamily="49" charset="0"/>
              </a:rPr>
              <a:t>) FOR THE HYPERELASTIC MATERIAL NAMED </a:t>
            </a:r>
          </a:p>
          <a:p>
            <a:r>
              <a:rPr kumimoji="1" lang="en-US" altLang="ja-JP" sz="2000" dirty="0">
                <a:solidFill>
                  <a:schemeClr val="bg1"/>
                </a:solidFill>
                <a:latin typeface="Consolas" panose="020B0609020204030204" pitchFamily="49" charset="0"/>
              </a:rPr>
              <a:t>             MATERIAL-1. HOWEVER, A HYBRID TYPE ELEMENT IS NOT USED. THIS MAY </a:t>
            </a:r>
          </a:p>
          <a:p>
            <a:r>
              <a:rPr kumimoji="1" lang="en-US" altLang="ja-JP" sz="2000" dirty="0">
                <a:solidFill>
                  <a:schemeClr val="bg1"/>
                </a:solidFill>
                <a:latin typeface="Consolas" panose="020B0609020204030204" pitchFamily="49" charset="0"/>
              </a:rPr>
              <a:t>             CAUSE CONVERGENCE PROBLEMS.</a:t>
            </a:r>
            <a:endParaRPr kumimoji="1" lang="ja-JP" altLang="en-US" sz="20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F2B8FDD-8839-84AF-4546-7F52736BD065}"/>
              </a:ext>
            </a:extLst>
          </p:cNvPr>
          <p:cNvSpPr txBox="1"/>
          <p:nvPr/>
        </p:nvSpPr>
        <p:spPr>
          <a:xfrm>
            <a:off x="662" y="4258085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ABAQUS </a:t>
            </a:r>
            <a:r>
              <a:rPr kumimoji="1" lang="en-US" altLang="ja-JP" sz="2000" dirty="0" err="1"/>
              <a:t>dat</a:t>
            </a:r>
            <a:r>
              <a:rPr kumimoji="1" lang="en-US" altLang="ja-JP" sz="2000" dirty="0"/>
              <a:t> file: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1018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</a:t>
            </a:r>
            <a:b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</a:t>
            </a:r>
            <a:b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-SRI-T4</a:t>
            </a:r>
            <a:b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(Final State)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Bending of Rubber Cantilever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5409988" y="6453336"/>
            <a:ext cx="1406525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14" name="図 13" descr="光の線&#10;&#10;自動的に生成された説明">
            <a:extLst>
              <a:ext uri="{FF2B5EF4-FFF2-40B4-BE49-F238E27FC236}">
                <a16:creationId xmlns:a16="http://schemas.microsoft.com/office/drawing/2014/main" id="{CEF1C23E-4152-CC55-3BEA-AEE8F03F0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92" y="575140"/>
            <a:ext cx="5215369" cy="5822487"/>
          </a:xfrm>
          <a:prstGeom prst="rect">
            <a:avLst/>
          </a:prstGeom>
        </p:spPr>
      </p:pic>
      <p:pic>
        <p:nvPicPr>
          <p:cNvPr id="16" name="図 15" descr="光 が含まれている画像&#10;&#10;自動的に生成された説明">
            <a:extLst>
              <a:ext uri="{FF2B5EF4-FFF2-40B4-BE49-F238E27FC236}">
                <a16:creationId xmlns:a16="http://schemas.microsoft.com/office/drawing/2014/main" id="{9C255478-69F8-D728-693C-D2E79FA74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775" y="575140"/>
            <a:ext cx="5215369" cy="582248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CC9599-865C-4B95-3F99-384B05425430}"/>
              </a:ext>
            </a:extLst>
          </p:cNvPr>
          <p:cNvSpPr txBox="1"/>
          <p:nvPr/>
        </p:nvSpPr>
        <p:spPr>
          <a:xfrm>
            <a:off x="2459595" y="3761745"/>
            <a:ext cx="2849617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Smooth distribution.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No locking.</a:t>
            </a:r>
            <a:endParaRPr lang="ja-JP" altLang="en-US" sz="20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4BE35A7-E831-C725-F774-1F056DDE64F7}"/>
              </a:ext>
            </a:extLst>
          </p:cNvPr>
          <p:cNvSpPr txBox="1"/>
          <p:nvPr/>
        </p:nvSpPr>
        <p:spPr>
          <a:xfrm>
            <a:off x="7134816" y="3752746"/>
            <a:ext cx="2880409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Little oscillation, but no checkerboarding.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63E19F-5D4A-7AD4-DA09-6A696432F383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6150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Results of </a:t>
                </a:r>
                <a:r>
                  <a:rPr lang="en-US" altLang="ja-JP" b="1" i="1" u="sng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EC-SSE-SRI-T4 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with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b="1" i="0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</m:oMath>
                </a14:m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 (Final State)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     Bending of Rubber Cantilever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>
          <a:xfrm>
            <a:off x="5409988" y="6453336"/>
            <a:ext cx="1406525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8" name="図 7" descr="カラフルな光のcg&#10;&#10;中程度の精度で自動的に生成された説明">
            <a:extLst>
              <a:ext uri="{FF2B5EF4-FFF2-40B4-BE49-F238E27FC236}">
                <a16:creationId xmlns:a16="http://schemas.microsoft.com/office/drawing/2014/main" id="{7FB1B06F-17E6-BD28-FB30-65633C14E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052736"/>
            <a:ext cx="5904445" cy="5344891"/>
          </a:xfrm>
          <a:prstGeom prst="rect">
            <a:avLst/>
          </a:prstGeom>
        </p:spPr>
      </p:pic>
      <p:pic>
        <p:nvPicPr>
          <p:cNvPr id="13" name="図 12" descr="光の線&#10;&#10;中程度の精度で自動的に生成された説明">
            <a:extLst>
              <a:ext uri="{FF2B5EF4-FFF2-40B4-BE49-F238E27FC236}">
                <a16:creationId xmlns:a16="http://schemas.microsoft.com/office/drawing/2014/main" id="{5C8756A4-ACA8-A3E4-687F-E6FB752E2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972" y="1049787"/>
            <a:ext cx="5904445" cy="5344892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CC9599-865C-4B95-3F99-384B05425430}"/>
              </a:ext>
            </a:extLst>
          </p:cNvPr>
          <p:cNvSpPr txBox="1"/>
          <p:nvPr/>
        </p:nvSpPr>
        <p:spPr>
          <a:xfrm>
            <a:off x="624676" y="4926750"/>
            <a:ext cx="1971132" cy="1323439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No major difference in the Mises stress distributions.</a:t>
            </a:r>
            <a:endParaRPr lang="ja-JP" altLang="en-US" sz="20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4BE35A7-E831-C725-F774-1F056DDE64F7}"/>
                  </a:ext>
                </a:extLst>
              </p:cNvPr>
              <p:cNvSpPr txBox="1"/>
              <p:nvPr/>
            </p:nvSpPr>
            <p:spPr>
              <a:xfrm>
                <a:off x="6023781" y="4355263"/>
                <a:ext cx="2160240" cy="132343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Major pressure checkerboarding </a:t>
                </a:r>
                <a:b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</a:br>
                <a: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in the case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 panose="02040503050406030204" pitchFamily="18" charset="0"/>
                            <a:ea typeface="MS UI Gothic" panose="020B0600070205080204" pitchFamily="50" charset="-128"/>
                          </a:rPr>
                          <m:t>ini</m:t>
                        </m:r>
                      </m:sub>
                    </m:sSub>
                    <m:r>
                      <a:rPr lang="en-US" altLang="ja-JP" sz="2000" b="0" i="1" smtClean="0">
                        <a:latin typeface="Cambria Math" panose="02040503050406030204" pitchFamily="18" charset="0"/>
                        <a:ea typeface="MS UI Gothic" panose="020B0600070205080204" pitchFamily="50" charset="-128"/>
                      </a:rPr>
                      <m:t>=0.499</m:t>
                    </m:r>
                  </m:oMath>
                </a14:m>
                <a: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.</a:t>
                </a:r>
                <a:endParaRPr lang="ja-JP" altLang="en-US" sz="2000" dirty="0">
                  <a:latin typeface="MS UI Gothic" panose="020B0600070205080204" pitchFamily="50" charset="-128"/>
                  <a:ea typeface="MS UI Gothic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4BE35A7-E831-C725-F774-1F056DDE6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3781" y="4355263"/>
                <a:ext cx="2160240" cy="1323439"/>
              </a:xfrm>
              <a:prstGeom prst="rect">
                <a:avLst/>
              </a:prstGeom>
              <a:blipFill>
                <a:blip r:embed="rId6"/>
                <a:stretch>
                  <a:fillRect t="-1351" b="-49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9575081-D65C-3609-9DB6-F75689BA8C70}"/>
                  </a:ext>
                </a:extLst>
              </p:cNvPr>
              <p:cNvSpPr txBox="1"/>
              <p:nvPr/>
            </p:nvSpPr>
            <p:spPr>
              <a:xfrm rot="19794943">
                <a:off x="881384" y="1139249"/>
                <a:ext cx="2634054" cy="70788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UI Gothic" panose="020B060007020508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UI Gothic" panose="020B0600070205080204" pitchFamily="50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UI Gothic" panose="020B0600070205080204" pitchFamily="50" charset="-128"/>
                            </a:rPr>
                            <m:t>ini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S UI Gothic" panose="020B0600070205080204" pitchFamily="50" charset="-128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S UI Gothic" panose="020B0600070205080204" pitchFamily="50" charset="-128"/>
                        </a:rPr>
                        <m:t>0.48        0.49     0.499</m:t>
                      </m:r>
                    </m:oMath>
                  </m:oMathPara>
                </a14:m>
                <a:endParaRPr kumimoji="1" lang="ja-JP" altLang="en-US" sz="2000" dirty="0">
                  <a:solidFill>
                    <a:srgbClr val="C0000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79575081-D65C-3609-9DB6-F75689BA8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794943">
                <a:off x="881384" y="1139249"/>
                <a:ext cx="2634054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0DC71562-05A8-8C96-9A09-75C8CB8D1ABB}"/>
                  </a:ext>
                </a:extLst>
              </p:cNvPr>
              <p:cNvSpPr txBox="1"/>
              <p:nvPr/>
            </p:nvSpPr>
            <p:spPr>
              <a:xfrm rot="19794943">
                <a:off x="6636064" y="1139248"/>
                <a:ext cx="2634054" cy="707886"/>
              </a:xfrm>
              <a:prstGeom prst="rect">
                <a:avLst/>
              </a:prstGeom>
              <a:noFill/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UI Gothic" panose="020B060007020508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UI Gothic" panose="020B0600070205080204" pitchFamily="50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ja-JP" sz="20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MS UI Gothic" panose="020B0600070205080204" pitchFamily="50" charset="-128"/>
                            </a:rPr>
                            <m:t>ini</m:t>
                          </m:r>
                        </m:sub>
                      </m:sSub>
                      <m:r>
                        <a:rPr kumimoji="1" lang="en-US" altLang="ja-JP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S UI Gothic" panose="020B0600070205080204" pitchFamily="50" charset="-128"/>
                        </a:rPr>
                        <m:t>=</m:t>
                      </m:r>
                    </m:oMath>
                    <m:oMath xmlns:m="http://schemas.openxmlformats.org/officeDocument/2006/math">
                      <m:r>
                        <a:rPr kumimoji="1" lang="en-US" altLang="ja-JP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MS UI Gothic" panose="020B0600070205080204" pitchFamily="50" charset="-128"/>
                        </a:rPr>
                        <m:t>0.48        0.49     0.499</m:t>
                      </m:r>
                    </m:oMath>
                  </m:oMathPara>
                </a14:m>
                <a:endParaRPr kumimoji="1" lang="ja-JP" altLang="en-US" sz="2000" dirty="0">
                  <a:solidFill>
                    <a:srgbClr val="C00000"/>
                  </a:solidFill>
                  <a:latin typeface="MS UI Gothic" panose="020B0600070205080204" pitchFamily="50" charset="-128"/>
                  <a:ea typeface="MS UI Gothic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0DC71562-05A8-8C96-9A09-75C8CB8D1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794943">
                <a:off x="6636064" y="1139248"/>
                <a:ext cx="2634054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E17B7289-5FC5-16AA-C077-38C2843B82AC}"/>
                  </a:ext>
                </a:extLst>
              </p:cNvPr>
              <p:cNvSpPr txBox="1"/>
              <p:nvPr/>
            </p:nvSpPr>
            <p:spPr>
              <a:xfrm>
                <a:off x="5684367" y="5673442"/>
                <a:ext cx="2975494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Limit of proposed method:</a:t>
                </a:r>
                <a:b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</a:br>
                <a: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up tp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S UI Gothic" panose="020B0600070205080204" pitchFamily="50" charset="-128"/>
                      </a:rPr>
                      <m:t>𝜈</m:t>
                    </m:r>
                    <m:r>
                      <a:rPr lang="en-US" altLang="ja-JP" sz="2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MS UI Gothic" panose="020B0600070205080204" pitchFamily="50" charset="-128"/>
                      </a:rPr>
                      <m:t>=0.49</m:t>
                    </m:r>
                  </m:oMath>
                </a14:m>
                <a:r>
                  <a:rPr kumimoji="1"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.</a:t>
                </a:r>
                <a:endParaRPr kumimoji="1" lang="ja-JP" altLang="en-US" sz="2000" dirty="0">
                  <a:latin typeface="MS UI Gothic" panose="020B0600070205080204" pitchFamily="50" charset="-128"/>
                  <a:ea typeface="MS UI Gothic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E17B7289-5FC5-16AA-C077-38C2843B8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4367" y="5673442"/>
                <a:ext cx="2975494" cy="707886"/>
              </a:xfrm>
              <a:prstGeom prst="rect">
                <a:avLst/>
              </a:prstGeom>
              <a:blipFill>
                <a:blip r:embed="rId9"/>
                <a:stretch>
                  <a:fillRect l="-1212" t="-1626" r="-1010" b="-975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39F4D8-ED0B-8284-78F5-00C91218486F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6420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ja-JP" sz="4800" dirty="0"/>
              </a:p>
              <a:p>
                <a:r>
                  <a:rPr lang="en-US" altLang="ja-JP" dirty="0"/>
                  <a:t>1 x 1 x 1 m block.</a:t>
                </a:r>
              </a:p>
              <a:p>
                <a:r>
                  <a:rPr lang="en-US" altLang="ja-JP" dirty="0"/>
                  <a:t>Arruda-Boyce hyperelastic material,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=24</m:t>
                    </m:r>
                  </m:oMath>
                </a14:m>
                <a:r>
                  <a:rPr lang="en-US" altLang="ja-JP" dirty="0"/>
                  <a:t> GPa,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altLang="ja-JP" dirty="0"/>
                  <a:t>.</a:t>
                </a:r>
              </a:p>
              <a:p>
                <a:r>
                  <a:rPr lang="en-US" altLang="ja-JP" dirty="0"/>
                  <a:t>Applying pressure on ¼ of the top face with lateral confinement.</a:t>
                </a:r>
              </a:p>
              <a:p>
                <a:r>
                  <a:rPr lang="en-US" altLang="ja-JP" dirty="0"/>
                  <a:t>Evaluated the result of </a:t>
                </a:r>
                <a:r>
                  <a:rPr lang="en-US" altLang="ja-JP" dirty="0">
                    <a:solidFill>
                      <a:srgbClr val="7030A0"/>
                    </a:solidFill>
                  </a:rPr>
                  <a:t>EC-SSE-SRI-T4</a:t>
                </a:r>
                <a:r>
                  <a:rPr lang="en-US" altLang="ja-JP" dirty="0"/>
                  <a:t>.</a:t>
                </a:r>
              </a:p>
              <a:p>
                <a:pPr marL="0" indent="0">
                  <a:buNone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      </a:t>
            </a:r>
            <a:r>
              <a:rPr lang="en-US" altLang="ja-JP" dirty="0"/>
              <a:t>Pressuring of Rubber Block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3791743" y="657227"/>
            <a:ext cx="5184577" cy="3527858"/>
            <a:chOff x="2113145" y="664575"/>
            <a:chExt cx="4906598" cy="3671875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145" y="664575"/>
              <a:ext cx="4906598" cy="3671875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652119" y="1187460"/>
              <a:ext cx="1116125" cy="3393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solidFill>
                    <a:srgbClr val="FF0000"/>
                  </a:solidFill>
                </a:rPr>
                <a:t>Load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F9446E3-5643-157C-5889-E0E452F939AB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1965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</a:t>
            </a:r>
            <a:r>
              <a:rPr lang="en-US" altLang="ja-JP" sz="2800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EC-SSE-SRI-T4</a:t>
            </a:r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      </a:t>
            </a:r>
            <a:r>
              <a:rPr lang="en-US" altLang="ja-JP" dirty="0"/>
              <a:t>Pressuring of Rubber Block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251159A-AC51-C62D-3F4A-A58294B0D762}"/>
              </a:ext>
            </a:extLst>
          </p:cNvPr>
          <p:cNvSpPr txBox="1"/>
          <p:nvPr/>
        </p:nvSpPr>
        <p:spPr>
          <a:xfrm>
            <a:off x="3237600" y="5553236"/>
            <a:ext cx="5715868" cy="83099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No big issue in stress distributions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Sufficient large deformation robustness</a:t>
            </a:r>
            <a:endParaRPr lang="ja-JP" altLang="en-US" sz="24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pic>
        <p:nvPicPr>
          <p:cNvPr id="7" name="block-mp">
            <a:hlinkClick r:id="" action="ppaction://media"/>
            <a:extLst>
              <a:ext uri="{FF2B5EF4-FFF2-40B4-BE49-F238E27FC236}">
                <a16:creationId xmlns:a16="http://schemas.microsoft.com/office/drawing/2014/main" id="{0B0DE8B3-5329-F0A3-3CDB-53CDB0220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30449"/>
            <a:ext cx="12192000" cy="452278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DD320D7-C9CB-0B5D-1448-B0C8C33A5A84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237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Motivation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What we want to do:</a:t>
                </a:r>
              </a:p>
              <a:p>
                <a:pPr lvl="0"/>
                <a:r>
                  <a:rPr lang="en-US" altLang="ja-JP" dirty="0"/>
                  <a:t>Solve </a:t>
                </a:r>
                <a:r>
                  <a:rPr lang="en-US" altLang="ja-JP" b="1" dirty="0">
                    <a:solidFill>
                      <a:srgbClr val="7030A0"/>
                    </a:solidFill>
                  </a:rPr>
                  <a:t>severe large deformation </a:t>
                </a:r>
                <a:r>
                  <a:rPr lang="en-US" altLang="ja-JP" dirty="0"/>
                  <a:t>analyses </a:t>
                </a:r>
                <a:br>
                  <a:rPr lang="en-US" altLang="ja-JP" dirty="0"/>
                </a:br>
                <a:r>
                  <a:rPr lang="en-US" altLang="ja-JP" dirty="0"/>
                  <a:t>accurately and robustly.</a:t>
                </a:r>
              </a:p>
              <a:p>
                <a:pPr lvl="0"/>
                <a:r>
                  <a:rPr lang="en-US" altLang="ja-JP" dirty="0"/>
                  <a:t>Treat complex geometries </a:t>
                </a:r>
                <a:br>
                  <a:rPr lang="en-US" altLang="ja-JP" dirty="0"/>
                </a:br>
                <a:r>
                  <a:rPr lang="en-US" altLang="ja-JP" dirty="0"/>
                  <a:t>with </a:t>
                </a:r>
                <a:r>
                  <a:rPr lang="en-US" altLang="ja-JP" b="1" dirty="0">
                    <a:solidFill>
                      <a:srgbClr val="008000"/>
                    </a:solidFill>
                  </a:rPr>
                  <a:t>tetrahedral meshes</a:t>
                </a:r>
                <a:r>
                  <a:rPr lang="en-US" altLang="ja-JP" dirty="0"/>
                  <a:t>.</a:t>
                </a:r>
                <a:endParaRPr lang="en-US" altLang="ja-JP" dirty="0">
                  <a:solidFill>
                    <a:srgbClr val="000000"/>
                  </a:solidFill>
                </a:endParaRPr>
              </a:p>
              <a:p>
                <a:pPr lvl="0"/>
                <a:r>
                  <a:rPr lang="en-US" altLang="ja-JP" dirty="0"/>
                  <a:t>Consider </a:t>
                </a:r>
                <a:r>
                  <a:rPr lang="en-US" altLang="ja-JP" b="1" dirty="0">
                    <a:solidFill>
                      <a:srgbClr val="C00000"/>
                    </a:solidFill>
                  </a:rPr>
                  <a:t>nearly incompressible materials </a:t>
                </a:r>
                <a14:m>
                  <m:oMath xmlns:m="http://schemas.openxmlformats.org/officeDocument/2006/math">
                    <m:r>
                      <a:rPr lang="en-US" altLang="ja-JP" b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ja-JP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dirty="0">
                    <a:solidFill>
                      <a:srgbClr val="C00000"/>
                    </a:solidFill>
                  </a:rPr>
                  <a:t>.</a:t>
                </a:r>
              </a:p>
              <a:p>
                <a:r>
                  <a:rPr lang="en-US" altLang="ja-JP" dirty="0">
                    <a:solidFill>
                      <a:srgbClr val="000000"/>
                    </a:solidFill>
                  </a:rPr>
                  <a:t>Support </a:t>
                </a:r>
                <a:r>
                  <a:rPr lang="en-US" altLang="ja-JP" b="1" dirty="0">
                    <a:solidFill>
                      <a:srgbClr val="000000"/>
                    </a:solidFill>
                  </a:rPr>
                  <a:t>contact</a:t>
                </a:r>
                <a:r>
                  <a:rPr lang="en-US" altLang="ja-JP" dirty="0">
                    <a:solidFill>
                      <a:srgbClr val="000000"/>
                    </a:solidFill>
                  </a:rPr>
                  <a:t> problems.</a:t>
                </a:r>
              </a:p>
              <a:p>
                <a:pPr lvl="0"/>
                <a:r>
                  <a:rPr lang="en-US" altLang="ja-JP" dirty="0"/>
                  <a:t>Handle </a:t>
                </a:r>
                <a:r>
                  <a:rPr lang="en-US" altLang="ja-JP" b="1" dirty="0"/>
                  <a:t>auto re-meshing</a:t>
                </a:r>
                <a:r>
                  <a:rPr lang="en-US" altLang="ja-JP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5C96707-AC7A-E438-6809-E7BBB704EB7E}"/>
              </a:ext>
            </a:extLst>
          </p:cNvPr>
          <p:cNvGrpSpPr/>
          <p:nvPr/>
        </p:nvGrpSpPr>
        <p:grpSpPr>
          <a:xfrm>
            <a:off x="7140116" y="692696"/>
            <a:ext cx="3429742" cy="2400299"/>
            <a:chOff x="7479503" y="620688"/>
            <a:chExt cx="3187801" cy="2154781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0"/>
            <a:stretch/>
          </p:blipFill>
          <p:spPr>
            <a:xfrm>
              <a:off x="7479503" y="620688"/>
              <a:ext cx="3187801" cy="2085033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9386963" y="2313804"/>
              <a:ext cx="126188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rgbClr val="C00000"/>
                  </a:solidFill>
                </a:rPr>
                <a:t>Rubber</a:t>
              </a:r>
              <a:endParaRPr lang="ja-JP" altLang="en-US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3857058-4098-8816-C0AF-90829D3C7291}"/>
              </a:ext>
            </a:extLst>
          </p:cNvPr>
          <p:cNvGrpSpPr/>
          <p:nvPr/>
        </p:nvGrpSpPr>
        <p:grpSpPr>
          <a:xfrm>
            <a:off x="8767489" y="3873016"/>
            <a:ext cx="3305175" cy="2400300"/>
            <a:chOff x="6672065" y="3681028"/>
            <a:chExt cx="3305175" cy="2400300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2065" y="3681028"/>
              <a:ext cx="3305175" cy="240030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7860197" y="5356649"/>
              <a:ext cx="21002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rgbClr val="C00000"/>
                  </a:solidFill>
                </a:rPr>
                <a:t>Plastic/Glass</a:t>
              </a:r>
              <a:endParaRPr lang="ja-JP" altLang="en-US" sz="2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0F45BDE-F269-1324-9207-776E26B5049D}"/>
              </a:ext>
            </a:extLst>
          </p:cNvPr>
          <p:cNvGrpSpPr/>
          <p:nvPr/>
        </p:nvGrpSpPr>
        <p:grpSpPr>
          <a:xfrm>
            <a:off x="5392272" y="3873016"/>
            <a:ext cx="3224008" cy="2400300"/>
            <a:chOff x="2315581" y="4481956"/>
            <a:chExt cx="2356164" cy="1899373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131" b="802"/>
            <a:stretch/>
          </p:blipFill>
          <p:spPr>
            <a:xfrm>
              <a:off x="2315581" y="4481956"/>
              <a:ext cx="2356164" cy="1899373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2963653" y="5301209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rgbClr val="C00000"/>
                  </a:solidFill>
                </a:rPr>
                <a:t>Metal</a:t>
              </a:r>
              <a:endParaRPr lang="ja-JP" altLang="en-US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EEB1938-0C4E-4A68-B800-4E46D38862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5998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6600" dirty="0"/>
              </a:p>
              <a:p>
                <a:r>
                  <a:rPr lang="en-US" altLang="ja-JP" sz="2400" dirty="0"/>
                  <a:t>1 m cylinder in radius and height.</a:t>
                </a:r>
              </a:p>
              <a:p>
                <a:r>
                  <a:rPr lang="en-US" altLang="ja-JP" sz="2400" dirty="0"/>
                  <a:t>Neo-Hookean hyperelastic material,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altLang="ja-JP" sz="2400" b="0" i="0" smtClean="0">
                        <a:latin typeface="Cambria Math" panose="02040503050406030204" pitchFamily="18" charset="0"/>
                      </a:rPr>
                      <m:t>G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Applying enforced compression displacement on the top face with lateral confinement.</a:t>
                </a:r>
              </a:p>
              <a:p>
                <a:r>
                  <a:rPr lang="en-US" altLang="ja-JP" sz="2400" dirty="0"/>
                  <a:t>Evaluated the result of </a:t>
                </a:r>
                <a:r>
                  <a:rPr lang="en-US" altLang="ja-JP" sz="2400" dirty="0">
                    <a:solidFill>
                      <a:srgbClr val="7030A0"/>
                    </a:solidFill>
                  </a:rPr>
                  <a:t>EC-SSE-SRI-T4</a:t>
                </a:r>
                <a:r>
                  <a:rPr lang="en-US" altLang="ja-JP" sz="2400" dirty="0"/>
                  <a:t>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      </a:t>
            </a:r>
            <a:r>
              <a:rPr lang="en-US" altLang="ja-JP" dirty="0"/>
              <a:t>Barreling of Rubber Cylinder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 b="1"/>
          <a:stretch/>
        </p:blipFill>
        <p:spPr>
          <a:xfrm>
            <a:off x="4151784" y="656692"/>
            <a:ext cx="4212468" cy="370887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A3FCBB-8792-AC05-06E7-ED83FF78AE04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0570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</a:t>
            </a:r>
            <a: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EC-SSE-SRI-T4</a:t>
            </a:r>
            <a:b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ja-JP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      </a:t>
            </a:r>
            <a:r>
              <a:rPr lang="en-US" altLang="ja-JP" dirty="0"/>
              <a:t>Barreling of Rubber Cylinder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pic>
        <p:nvPicPr>
          <p:cNvPr id="5" name="cylinder2-mp">
            <a:hlinkClick r:id="" action="ppaction://media"/>
            <a:extLst>
              <a:ext uri="{FF2B5EF4-FFF2-40B4-BE49-F238E27FC236}">
                <a16:creationId xmlns:a16="http://schemas.microsoft.com/office/drawing/2014/main" id="{C659885A-B687-12A9-C8F1-8488C31764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6421" y="1038601"/>
            <a:ext cx="11522207" cy="535902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6F5CD72-B364-F3EA-C8A2-4C01D123FDD8}"/>
              </a:ext>
            </a:extLst>
          </p:cNvPr>
          <p:cNvSpPr txBox="1"/>
          <p:nvPr/>
        </p:nvSpPr>
        <p:spPr>
          <a:xfrm>
            <a:off x="119336" y="6021288"/>
            <a:ext cx="2988332" cy="349702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  <a:t>No problem in Mises stress.</a:t>
            </a:r>
            <a:endParaRPr lang="ja-JP" altLang="en-US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CBF7DFD-7B99-3983-7B84-A733CE02D254}"/>
              </a:ext>
            </a:extLst>
          </p:cNvPr>
          <p:cNvSpPr txBox="1"/>
          <p:nvPr/>
        </p:nvSpPr>
        <p:spPr>
          <a:xfrm>
            <a:off x="5987988" y="6021288"/>
            <a:ext cx="3179676" cy="3497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36000" tIns="36000" rIns="36000" bIns="36000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  <a:t>Minor oscillation in pressure.</a:t>
            </a:r>
            <a:endParaRPr lang="ja-JP" altLang="en-US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9B32FB-16A4-277C-3E92-7BB2F8471356}"/>
              </a:ext>
            </a:extLst>
          </p:cNvPr>
          <p:cNvSpPr txBox="1"/>
          <p:nvPr/>
        </p:nvSpPr>
        <p:spPr>
          <a:xfrm>
            <a:off x="3968929" y="620366"/>
            <a:ext cx="2126605" cy="646331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  <a:t>Convergence failure</a:t>
            </a:r>
            <a:br>
              <a:rPr kumimoji="1"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</a:br>
            <a:r>
              <a:rPr kumimoji="1"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  <a:t>at 37% compression.</a:t>
            </a:r>
            <a:endParaRPr kumimoji="1" lang="ja-JP" altLang="en-US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BC6D0E7-255B-C6FE-73FF-72B18D89F926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177FD56-22A3-969F-DA34-D9847F7E48DF}"/>
              </a:ext>
            </a:extLst>
          </p:cNvPr>
          <p:cNvSpPr txBox="1"/>
          <p:nvPr/>
        </p:nvSpPr>
        <p:spPr>
          <a:xfrm>
            <a:off x="10272464" y="620365"/>
            <a:ext cx="187457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  <a:t>Within acceptable</a:t>
            </a:r>
            <a:br>
              <a:rPr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</a:br>
            <a:r>
              <a:rPr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  <a:t>range, I think.</a:t>
            </a:r>
            <a:endParaRPr kumimoji="1" lang="ja-JP" altLang="en-US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87C4B26-A67A-6147-3672-C4DE9EFB42AC}"/>
                  </a:ext>
                </a:extLst>
              </p:cNvPr>
              <p:cNvSpPr txBox="1"/>
              <p:nvPr/>
            </p:nvSpPr>
            <p:spPr>
              <a:xfrm>
                <a:off x="6095534" y="620365"/>
                <a:ext cx="4068917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ja-JP" sz="1800" b="0" i="1" smtClean="0">
                        <a:latin typeface="Cambria Math" panose="02040503050406030204" pitchFamily="18" charset="0"/>
                        <a:ea typeface="MS UI Gothic" panose="020B0600070205080204" pitchFamily="50" charset="-128"/>
                      </a:rPr>
                      <m:t>∴</m:t>
                    </m:r>
                  </m:oMath>
                </a14:m>
                <a:r>
                  <a:rPr kumimoji="1" lang="ja-JP" altLang="en-US" sz="18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 </a:t>
                </a:r>
                <a:r>
                  <a:rPr kumimoji="1" lang="en-US" altLang="ja-JP" sz="18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acceptably robust in large deformation</a:t>
                </a:r>
                <a:endParaRPr kumimoji="1" lang="ja-JP" altLang="en-US" dirty="0">
                  <a:latin typeface="MS UI Gothic" panose="020B0600070205080204" pitchFamily="50" charset="-128"/>
                  <a:ea typeface="MS UI Gothic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787C4B26-A67A-6147-3672-C4DE9EFB4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534" y="620365"/>
                <a:ext cx="4068917" cy="369332"/>
              </a:xfrm>
              <a:prstGeom prst="rect">
                <a:avLst/>
              </a:prstGeom>
              <a:blipFill>
                <a:blip r:embed="rId6"/>
                <a:stretch>
                  <a:fillRect t="-5882" r="-593" b="-1470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920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r>
                  <a:rPr lang="en-US" altLang="ja-JP" sz="2400" dirty="0"/>
                  <a:t>0.5 x 0.5 x 0.5 m cube (1/8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model)</a:t>
                </a:r>
              </a:p>
              <a:p>
                <a:r>
                  <a:rPr lang="en-US" altLang="ja-JP" sz="2400" dirty="0"/>
                  <a:t>Rubber: Neo-Hookean hyperelastic material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=6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  <m:r>
                      <a:rPr lang="en-US" altLang="ja-JP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dirty="0"/>
                  <a:t>Iron Filler: Neo-Hookean hyperelastic material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=260 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GPa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ja-JP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ja-JP" sz="2400" b="1">
                            <a:latin typeface="Cambria Math" panose="02040503050406030204" pitchFamily="18" charset="0"/>
                          </a:rPr>
                          <m:t>𝐢𝐧𝐢</m:t>
                        </m:r>
                      </m:sub>
                    </m:sSub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400" dirty="0"/>
              </a:p>
              <a:p>
                <a:r>
                  <a:rPr lang="en-US" altLang="ja-JP" sz="2400" dirty="0"/>
                  <a:t>Applying enforced tensioning displacement on the top face with lateral confinement.</a:t>
                </a:r>
              </a:p>
              <a:p>
                <a:r>
                  <a:rPr lang="en-US" altLang="ja-JP" sz="2400" dirty="0"/>
                  <a:t>Evaluated the result of </a:t>
                </a:r>
                <a:r>
                  <a:rPr lang="en-US" altLang="ja-JP" sz="2400" dirty="0">
                    <a:solidFill>
                      <a:srgbClr val="7030A0"/>
                    </a:solidFill>
                  </a:rPr>
                  <a:t>EC-SSE-SRI-T4</a:t>
                </a:r>
                <a:r>
                  <a:rPr lang="en-US" altLang="ja-JP" sz="2400" dirty="0"/>
                  <a:t>.</a:t>
                </a:r>
              </a:p>
              <a:p>
                <a:endParaRPr lang="en-US" altLang="ja-JP" sz="2400" dirty="0"/>
              </a:p>
              <a:p>
                <a:endParaRPr lang="en-US" altLang="ja-JP" sz="2400" dirty="0"/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0D9A23B4-B73B-441F-8BAF-02F13DB9BF0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2006" b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147634CE-B0F3-4FFE-ACE6-FBD5FBDC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      Tensioning </a:t>
            </a:r>
            <a:r>
              <a:rPr lang="en-US" altLang="ja-JP" dirty="0"/>
              <a:t>of Rubber-Filler Composite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EC978A3-14D0-47EA-975E-937F9BB1D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EAFCE30-65D1-485C-9403-88F99D8E4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620689"/>
            <a:ext cx="5481126" cy="392443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0A8D4-6729-7489-E5FB-F71C8C7EFF25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6759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</a:t>
            </a:r>
            <a:b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EC-SSE</a:t>
            </a:r>
            <a:b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b="1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-SRI-T4</a:t>
            </a:r>
            <a:br>
              <a:rPr lang="en-US" altLang="ja-JP" b="1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ja-JP" sz="24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      </a:t>
            </a:r>
            <a:r>
              <a:rPr kumimoji="1" lang="en-US" altLang="ja-JP" dirty="0"/>
              <a:t>Tensioning </a:t>
            </a:r>
            <a:r>
              <a:rPr lang="en-US" altLang="ja-JP" dirty="0"/>
              <a:t>of Rubber-Filler Composite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pic>
        <p:nvPicPr>
          <p:cNvPr id="5" name="filler_simplest-mp">
            <a:hlinkClick r:id="" action="ppaction://media"/>
            <a:extLst>
              <a:ext uri="{FF2B5EF4-FFF2-40B4-BE49-F238E27FC236}">
                <a16:creationId xmlns:a16="http://schemas.microsoft.com/office/drawing/2014/main" id="{EE38329B-B2F0-DD86-2759-B228313A34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6523" y="574732"/>
            <a:ext cx="7295881" cy="580659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7B2A7FD-0CE0-7609-1F9D-4A93267AED22}"/>
              </a:ext>
            </a:extLst>
          </p:cNvPr>
          <p:cNvSpPr txBox="1"/>
          <p:nvPr/>
        </p:nvSpPr>
        <p:spPr>
          <a:xfrm>
            <a:off x="9740908" y="3706018"/>
            <a:ext cx="2299221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Minor pressure oscillation only</a:t>
            </a:r>
            <a:b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</a:b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in rubber part.</a:t>
            </a:r>
            <a:endParaRPr lang="ja-JP" altLang="en-US" sz="20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ECC9599-865C-4B95-3F99-384B05425430}"/>
              </a:ext>
            </a:extLst>
          </p:cNvPr>
          <p:cNvSpPr txBox="1"/>
          <p:nvPr/>
        </p:nvSpPr>
        <p:spPr>
          <a:xfrm>
            <a:off x="136376" y="3706018"/>
            <a:ext cx="2102089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No issue in Mises stress.</a:t>
            </a:r>
            <a:endParaRPr lang="ja-JP" altLang="en-US" sz="20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40BC502-86F5-F4EC-FB6C-73501F70B1F7}"/>
                  </a:ext>
                </a:extLst>
              </p:cNvPr>
              <p:cNvSpPr txBox="1"/>
              <p:nvPr/>
            </p:nvSpPr>
            <p:spPr>
              <a:xfrm>
                <a:off x="19472" y="1988840"/>
                <a:ext cx="2335896" cy="163121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Convergence</a:t>
                </a:r>
                <a:b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</a:br>
                <a: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failure</a:t>
                </a:r>
                <a:b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</a:br>
                <a: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at 221% stretch</a:t>
                </a:r>
                <a:br>
                  <a:rPr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</a:b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  <a:ea typeface="MS UI Gothic" panose="020B0600070205080204" pitchFamily="50" charset="-128"/>
                      </a:rPr>
                      <m:t>∴</m:t>
                    </m:r>
                  </m:oMath>
                </a14:m>
                <a:r>
                  <a:rPr kumimoji="1" lang="ja-JP" altLang="en-US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 </a:t>
                </a:r>
                <a:r>
                  <a:rPr kumimoji="1"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sufficiently robust</a:t>
                </a:r>
                <a:br>
                  <a:rPr kumimoji="1"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</a:br>
                <a:r>
                  <a:rPr kumimoji="1" lang="en-US" altLang="ja-JP" sz="2000" dirty="0">
                    <a:latin typeface="MS UI Gothic" panose="020B0600070205080204" pitchFamily="50" charset="-128"/>
                    <a:ea typeface="MS UI Gothic" panose="020B0600070205080204" pitchFamily="50" charset="-128"/>
                  </a:rPr>
                  <a:t>in large deformation</a:t>
                </a:r>
                <a:endParaRPr kumimoji="1" lang="ja-JP" altLang="en-US" sz="2000" dirty="0">
                  <a:latin typeface="MS UI Gothic" panose="020B0600070205080204" pitchFamily="50" charset="-128"/>
                  <a:ea typeface="MS UI Gothic" panose="020B0600070205080204" pitchFamily="50" charset="-128"/>
                </a:endParaRPr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940BC502-86F5-F4EC-FB6C-73501F70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2" y="1988840"/>
                <a:ext cx="2335896" cy="1631216"/>
              </a:xfrm>
              <a:prstGeom prst="rect">
                <a:avLst/>
              </a:prstGeom>
              <a:blipFill>
                <a:blip r:embed="rId6"/>
                <a:stretch>
                  <a:fillRect l="-1558" t="-1481" r="-2338" b="-51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A87CF9B-1B95-1603-F3E9-AAB0DEC73D5A}"/>
              </a:ext>
            </a:extLst>
          </p:cNvPr>
          <p:cNvSpPr txBox="1"/>
          <p:nvPr/>
        </p:nvSpPr>
        <p:spPr>
          <a:xfrm>
            <a:off x="0" y="0"/>
            <a:ext cx="790848" cy="575809"/>
          </a:xfrm>
          <a:prstGeom prst="rect">
            <a:avLst/>
          </a:prstGeom>
          <a:solidFill>
            <a:schemeClr val="accent1"/>
          </a:solidFill>
        </p:spPr>
        <p:txBody>
          <a:bodyPr wrap="none" lIns="36000" tIns="0" rIns="36000" bIns="21600" rtlCol="0">
            <a:noAutofit/>
          </a:bodyPr>
          <a:lstStyle/>
          <a:p>
            <a:pPr algn="ctr"/>
            <a:r>
              <a:rPr lang="en-US" altLang="ja-JP" dirty="0">
                <a:ea typeface="MS UI Gothic" panose="020B0600070205080204" pitchFamily="50" charset="-128"/>
              </a:rPr>
              <a:t>Static</a:t>
            </a:r>
            <a:br>
              <a:rPr lang="en-US" altLang="ja-JP" dirty="0">
                <a:ea typeface="MS UI Gothic" panose="020B0600070205080204" pitchFamily="50" charset="-128"/>
              </a:rPr>
            </a:br>
            <a:r>
              <a:rPr lang="en-US" altLang="ja-JP" dirty="0">
                <a:ea typeface="MS UI Gothic" panose="020B0600070205080204" pitchFamily="50" charset="-128"/>
              </a:rPr>
              <a:t>Implicit</a:t>
            </a:r>
            <a:endParaRPr kumimoji="1" lang="ja-JP" altLang="en-US" dirty="0">
              <a:ea typeface="MS UI Gothic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41C5E4C-32B9-EEB1-6AB8-CE5312DE304E}"/>
              </a:ext>
            </a:extLst>
          </p:cNvPr>
          <p:cNvSpPr txBox="1"/>
          <p:nvPr/>
        </p:nvSpPr>
        <p:spPr>
          <a:xfrm>
            <a:off x="9959254" y="4941168"/>
            <a:ext cx="187457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  <a:t>Within acceptable</a:t>
            </a:r>
            <a:br>
              <a:rPr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</a:br>
            <a:r>
              <a:rPr lang="en-US" altLang="ja-JP" dirty="0">
                <a:latin typeface="MS UI Gothic" panose="020B0600070205080204" pitchFamily="50" charset="-128"/>
                <a:ea typeface="MS UI Gothic" panose="020B0600070205080204" pitchFamily="50" charset="-128"/>
              </a:rPr>
              <a:t>range, I think.</a:t>
            </a:r>
            <a:endParaRPr kumimoji="1" lang="ja-JP" altLang="en-US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78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7C3C9C82-2455-635F-DC77-13E6B19222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kumimoji="1" lang="en-US" altLang="ja-JP" sz="2400" dirty="0"/>
                  <a:t>Since the most of CPU time for implicit analyses is spent solving the stiffness equation</a:t>
                </a:r>
                <a:br>
                  <a:rPr kumimoji="1" lang="en-US" altLang="ja-JP" sz="2400" dirty="0"/>
                </a:br>
                <a:r>
                  <a:rPr kumimoji="1" lang="en-US" altLang="ja-JP" sz="2400" dirty="0"/>
                  <a:t>(i.e.,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  <m:d>
                      <m:dPr>
                        <m:begChr m:val="{"/>
                        <m:endChr m:val="}"/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kumimoji="1" lang="en-US" altLang="ja-JP" sz="2400" dirty="0"/>
                  <a:t>), the size of 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en-US" altLang="ja-JP" sz="2400" dirty="0"/>
                  <a:t> matrix (</a:t>
                </a:r>
                <a14:m>
                  <m:oMath xmlns:m="http://schemas.openxmlformats.org/officeDocument/2006/math"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en-US" altLang="ja-JP" sz="2400" dirty="0"/>
                  <a:t>) directly affects the CPU time.</a:t>
                </a:r>
              </a:p>
              <a:p>
                <a:r>
                  <a:rPr lang="en-US" altLang="ja-JP" sz="2400" dirty="0">
                    <a:solidFill>
                      <a:srgbClr val="7030A0"/>
                    </a:solidFill>
                  </a:rPr>
                  <a:t>EC-SSE-SRI-T4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is a purely displacement-based FE formulation; thus, </a:t>
                </a:r>
                <a:br>
                  <a:rPr lang="en-US" altLang="ja-JP" sz="2400" dirty="0"/>
                </a:br>
                <a:r>
                  <a:rPr lang="en-US" altLang="ja-JP" sz="2400" dirty="0">
                    <a:solidFill>
                      <a:srgbClr val="0000CC"/>
                    </a:solidFill>
                  </a:rPr>
                  <a:t>the matrix size (</a:t>
                </a:r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ja-JP" sz="2400" dirty="0">
                    <a:solidFill>
                      <a:srgbClr val="0000CC"/>
                    </a:solidFill>
                  </a:rPr>
                  <a:t>) is exactly identical to that of FEM-T4.</a:t>
                </a:r>
              </a:p>
              <a:p>
                <a:r>
                  <a:rPr lang="en-US" altLang="ja-JP" sz="2400" dirty="0">
                    <a:solidFill>
                      <a:srgbClr val="7030A0"/>
                    </a:solidFill>
                  </a:rPr>
                  <a:t>EC-SSE-SRI-T4 </a:t>
                </a:r>
                <a:r>
                  <a:rPr lang="en-US" altLang="ja-JP" sz="2400" dirty="0"/>
                  <a:t>conducts strain smoothing across FE cells; thus,</a:t>
                </a:r>
                <a:br>
                  <a:rPr lang="en-US" altLang="ja-JP" sz="2400" dirty="0"/>
                </a:br>
                <a:r>
                  <a:rPr lang="en-US" altLang="ja-JP" sz="2400" dirty="0">
                    <a:solidFill>
                      <a:srgbClr val="FF0000"/>
                    </a:solidFill>
                  </a:rPr>
                  <a:t>the matrix bandwidth of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altLang="ja-JP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kumimoji="1"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is x6.7 wider than that of F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EM-T4.</a:t>
                </a:r>
                <a:br>
                  <a:rPr lang="en-US" altLang="ja-JP" sz="2400" dirty="0">
                    <a:solidFill>
                      <a:srgbClr val="FF0000"/>
                    </a:solidFill>
                  </a:rPr>
                </a:b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br>
                  <a:rPr lang="en-US" altLang="ja-JP" dirty="0"/>
                </a:br>
                <a:endParaRPr lang="en-US" altLang="ja-JP" dirty="0"/>
              </a:p>
              <a:p>
                <a:r>
                  <a:rPr kumimoji="1" lang="en-US" altLang="ja-JP" sz="2400" dirty="0"/>
                  <a:t>Therefore, as for calculation speed, </a:t>
                </a:r>
                <a:r>
                  <a:rPr lang="en-US" altLang="ja-JP" sz="2400" dirty="0">
                    <a:solidFill>
                      <a:srgbClr val="7030A0"/>
                    </a:solidFill>
                  </a:rPr>
                  <a:t>EC-SSE-SRI-T4</a:t>
                </a:r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is about </a:t>
                </a:r>
                <a:r>
                  <a:rPr kumimoji="1" lang="en-US" altLang="ja-JP" sz="2400" dirty="0">
                    <a:solidFill>
                      <a:srgbClr val="FF0000"/>
                    </a:solidFill>
                  </a:rPr>
                  <a:t>x6.7 slower than FEM-T4.</a:t>
                </a:r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7C3C9C82-2455-635F-DC77-13E6B19222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34" t="-1584" b="-31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DEFD1131-87E0-4F18-97A6-2F456EA4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Discussion on CPU Time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</a:rPr>
              <a:t>EC-SSE-SRI-T4</a:t>
            </a:r>
            <a:endParaRPr kumimoji="1" lang="ja-JP" altLang="en-US" dirty="0">
              <a:ln w="3175">
                <a:solidFill>
                  <a:schemeClr val="bg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A498F8-5E27-2F95-D2C9-9277765EC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表 5">
                <a:extLst>
                  <a:ext uri="{FF2B5EF4-FFF2-40B4-BE49-F238E27FC236}">
                    <a16:creationId xmlns:a16="http://schemas.microsoft.com/office/drawing/2014/main" id="{F6CF9198-C7A9-2383-C492-383435984F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1443789"/>
                  </p:ext>
                </p:extLst>
              </p:nvPr>
            </p:nvGraphicFramePr>
            <p:xfrm>
              <a:off x="2880575" y="3032956"/>
              <a:ext cx="6429918" cy="294720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316290">
                      <a:extLst>
                        <a:ext uri="{9D8B030D-6E8A-4147-A177-3AD203B41FA5}">
                          <a16:colId xmlns:a16="http://schemas.microsoft.com/office/drawing/2014/main" val="1690386989"/>
                        </a:ext>
                      </a:extLst>
                    </a:gridCol>
                    <a:gridCol w="2097405">
                      <a:extLst>
                        <a:ext uri="{9D8B030D-6E8A-4147-A177-3AD203B41FA5}">
                          <a16:colId xmlns:a16="http://schemas.microsoft.com/office/drawing/2014/main" val="3847538805"/>
                        </a:ext>
                      </a:extLst>
                    </a:gridCol>
                    <a:gridCol w="2016223">
                      <a:extLst>
                        <a:ext uri="{9D8B030D-6E8A-4147-A177-3AD203B41FA5}">
                          <a16:colId xmlns:a16="http://schemas.microsoft.com/office/drawing/2014/main" val="3655122189"/>
                        </a:ext>
                      </a:extLst>
                    </a:gridCol>
                  </a:tblGrid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Formulation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Bandwidth</a:t>
                          </a:r>
                          <a:r>
                            <a:rPr kumimoji="1" lang="ja-JP" altLang="en-US" sz="2000" dirty="0"/>
                            <a:t> </a:t>
                          </a:r>
                          <a:r>
                            <a:rPr kumimoji="1" lang="en-US" altLang="ja-JP" sz="2000" dirty="0"/>
                            <a:t>of</a:t>
                          </a:r>
                          <a:r>
                            <a:rPr kumimoji="1" lang="ja-JP" altLang="en-US" sz="200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  <m:r>
                                <a:rPr kumimoji="1" lang="en-US" altLang="ja-JP" sz="2000" b="1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 err="1"/>
                            <a:t>v.s</a:t>
                          </a:r>
                          <a:r>
                            <a:rPr kumimoji="1" lang="en-US" altLang="ja-JP" sz="2000" dirty="0"/>
                            <a:t>. FEM-T4 Ratio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503264157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FEM-T4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14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1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2372563311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FEM-T10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JP" sz="2000" dirty="0"/>
                            <a:t>28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2.0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229882802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/>
                            <a:t>ES-FEM-T4</a:t>
                          </a: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45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3.2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016192594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/>
                            <a:t>NS-FEM-T4,</a:t>
                          </a:r>
                          <a:br>
                            <a:rPr lang="en-US" altLang="ja-JP" sz="2000" dirty="0"/>
                          </a:br>
                          <a:r>
                            <a:rPr lang="en-US" altLang="ja-JP" sz="2000" dirty="0" err="1"/>
                            <a:t>SelectiveES</a:t>
                          </a:r>
                          <a:r>
                            <a:rPr lang="en-US" altLang="ja-JP" sz="2000" dirty="0"/>
                            <a:t>/NS-FEM</a:t>
                          </a: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dirty="0"/>
                            <a:t>60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4.3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3270883804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>
                              <a:solidFill>
                                <a:srgbClr val="FF00FF"/>
                              </a:solidFill>
                            </a:rPr>
                            <a:t>EC-SSE-T4</a:t>
                          </a:r>
                          <a:r>
                            <a:rPr lang="en-US" altLang="ja-JP" sz="2000" dirty="0"/>
                            <a:t>, </a:t>
                          </a:r>
                          <a:br>
                            <a:rPr lang="en-US" altLang="ja-JP" sz="2000" dirty="0"/>
                          </a:br>
                          <a:r>
                            <a:rPr lang="en-US" altLang="ja-JP" sz="2000" dirty="0">
                              <a:solidFill>
                                <a:srgbClr val="7030A0"/>
                              </a:solidFill>
                            </a:rPr>
                            <a:t>EC-SSE-SRI-T4</a:t>
                          </a:r>
                          <a:endParaRPr kumimoji="1" lang="ja-JP" altLang="en-US" sz="20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94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>
                              <a:solidFill>
                                <a:srgbClr val="FF0000"/>
                              </a:solidFill>
                            </a:rPr>
                            <a:t>6.7</a:t>
                          </a:r>
                          <a:endParaRPr kumimoji="1" lang="ja-JP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21341205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表 5">
                <a:extLst>
                  <a:ext uri="{FF2B5EF4-FFF2-40B4-BE49-F238E27FC236}">
                    <a16:creationId xmlns:a16="http://schemas.microsoft.com/office/drawing/2014/main" id="{F6CF9198-C7A9-2383-C492-383435984F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1443789"/>
                  </p:ext>
                </p:extLst>
              </p:nvPr>
            </p:nvGraphicFramePr>
            <p:xfrm>
              <a:off x="2880575" y="3032956"/>
              <a:ext cx="6429918" cy="2947200"/>
            </p:xfrm>
            <a:graphic>
              <a:graphicData uri="http://schemas.openxmlformats.org/drawingml/2006/table">
                <a:tbl>
                  <a:tblPr firstRow="1" bandRow="1">
                    <a:tableStyleId>{00A15C55-8517-42AA-B614-E9B94910E393}</a:tableStyleId>
                  </a:tblPr>
                  <a:tblGrid>
                    <a:gridCol w="2316290">
                      <a:extLst>
                        <a:ext uri="{9D8B030D-6E8A-4147-A177-3AD203B41FA5}">
                          <a16:colId xmlns:a16="http://schemas.microsoft.com/office/drawing/2014/main" val="1690386989"/>
                        </a:ext>
                      </a:extLst>
                    </a:gridCol>
                    <a:gridCol w="2097405">
                      <a:extLst>
                        <a:ext uri="{9D8B030D-6E8A-4147-A177-3AD203B41FA5}">
                          <a16:colId xmlns:a16="http://schemas.microsoft.com/office/drawing/2014/main" val="3847538805"/>
                        </a:ext>
                      </a:extLst>
                    </a:gridCol>
                    <a:gridCol w="2016223">
                      <a:extLst>
                        <a:ext uri="{9D8B030D-6E8A-4147-A177-3AD203B41FA5}">
                          <a16:colId xmlns:a16="http://schemas.microsoft.com/office/drawing/2014/main" val="3655122189"/>
                        </a:ext>
                      </a:extLst>
                    </a:gridCol>
                  </a:tblGrid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Formulation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marT="0" marB="0" anchor="ctr">
                        <a:blipFill>
                          <a:blip r:embed="rId4"/>
                          <a:stretch>
                            <a:fillRect l="-110435" t="-2817" r="-97101" b="-6169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 err="1"/>
                            <a:t>v.s</a:t>
                          </a:r>
                          <a:r>
                            <a:rPr kumimoji="1" lang="en-US" altLang="ja-JP" sz="2000" dirty="0"/>
                            <a:t>. FEM-T4 Ratio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503264157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FEM-T4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14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1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2372563311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FEM-T10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ja-JP" sz="2000" dirty="0"/>
                            <a:t>28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2.0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229882802"/>
                      </a:ext>
                    </a:extLst>
                  </a:tr>
                  <a:tr h="4320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/>
                            <a:t>ES-FEM-T4</a:t>
                          </a: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45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3.2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016192594"/>
                      </a:ext>
                    </a:extLst>
                  </a:tr>
                  <a:tr h="6096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/>
                            <a:t>NS-FEM-T4,</a:t>
                          </a:r>
                          <a:br>
                            <a:rPr lang="en-US" altLang="ja-JP" sz="2000" dirty="0"/>
                          </a:br>
                          <a:r>
                            <a:rPr lang="en-US" altLang="ja-JP" sz="2000" dirty="0" err="1"/>
                            <a:t>SelectiveES</a:t>
                          </a:r>
                          <a:r>
                            <a:rPr lang="en-US" altLang="ja-JP" sz="2000" dirty="0"/>
                            <a:t>/NS-FEM</a:t>
                          </a: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1" lang="en-US" altLang="ja-JP" sz="2000" dirty="0"/>
                            <a:t>60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4.3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3270883804"/>
                      </a:ext>
                    </a:extLst>
                  </a:tr>
                  <a:tr h="6096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2000" dirty="0">
                              <a:solidFill>
                                <a:srgbClr val="FF00FF"/>
                              </a:solidFill>
                            </a:rPr>
                            <a:t>EC-SSE-T4</a:t>
                          </a:r>
                          <a:r>
                            <a:rPr lang="en-US" altLang="ja-JP" sz="2000" dirty="0"/>
                            <a:t>, </a:t>
                          </a:r>
                          <a:br>
                            <a:rPr lang="en-US" altLang="ja-JP" sz="2000" dirty="0"/>
                          </a:br>
                          <a:r>
                            <a:rPr lang="en-US" altLang="ja-JP" sz="2000" dirty="0">
                              <a:solidFill>
                                <a:srgbClr val="7030A0"/>
                              </a:solidFill>
                            </a:rPr>
                            <a:t>EC-SSE-SRI-T4</a:t>
                          </a:r>
                          <a:endParaRPr kumimoji="1" lang="ja-JP" altLang="en-US" sz="2000" dirty="0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/>
                            <a:t>94 nodes x 3 DOF</a:t>
                          </a:r>
                          <a:endParaRPr kumimoji="1" lang="ja-JP" altLang="en-US" sz="2000" dirty="0"/>
                        </a:p>
                      </a:txBody>
                      <a:tcPr marT="0" marB="0" anchor="ctr"/>
                    </a:tc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dirty="0">
                              <a:solidFill>
                                <a:srgbClr val="FF0000"/>
                              </a:solidFill>
                            </a:rPr>
                            <a:t>6.7</a:t>
                          </a:r>
                          <a:endParaRPr kumimoji="1" lang="ja-JP" altLang="en-US" sz="2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T="0" marB="0" anchor="ctr"/>
                    </a:tc>
                    <a:extLst>
                      <a:ext uri="{0D108BD9-81ED-4DB2-BD59-A6C34878D82A}">
                        <a16:rowId xmlns:a16="http://schemas.microsoft.com/office/drawing/2014/main" val="121341205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50213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69C96DD-BA67-A04D-7F34-E60C9BF3A8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Meanwhile, we should remind that</a:t>
            </a:r>
            <a:r>
              <a:rPr lang="ja-JP" altLang="en-US" dirty="0"/>
              <a:t> </a:t>
            </a:r>
            <a:endParaRPr lang="en-US" altLang="ja-JP" dirty="0"/>
          </a:p>
          <a:p>
            <a:pPr lvl="1"/>
            <a:r>
              <a:rPr kumimoji="1" lang="en-US" altLang="ja-JP" dirty="0"/>
              <a:t>FEM-T4 </a:t>
            </a:r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</a:t>
            </a:r>
            <a:r>
              <a:rPr kumimoji="1" lang="en-US" altLang="ja-JP" dirty="0"/>
              <a:t> avoid </a:t>
            </a:r>
            <a:r>
              <a:rPr kumimoji="1" lang="en-US" altLang="ja-JP" u="sng" dirty="0"/>
              <a:t>volumetric locking </a:t>
            </a:r>
            <a:r>
              <a:rPr kumimoji="1" lang="en-US" altLang="ja-JP" dirty="0"/>
              <a:t>and </a:t>
            </a:r>
            <a:r>
              <a:rPr kumimoji="1" lang="en-US" altLang="ja-JP" u="sng" dirty="0"/>
              <a:t>pressure checkerboarding</a:t>
            </a:r>
            <a:r>
              <a:rPr kumimoji="1" lang="en-US" altLang="ja-JP" dirty="0"/>
              <a:t>, </a:t>
            </a:r>
          </a:p>
          <a:p>
            <a:pPr lvl="1"/>
            <a:r>
              <a:rPr lang="en-US" altLang="ja-JP" dirty="0"/>
              <a:t>FEM-T10 </a:t>
            </a: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</a:t>
            </a:r>
            <a:r>
              <a:rPr lang="en-US" altLang="ja-JP" dirty="0"/>
              <a:t> have large deformation robustness (</a:t>
            </a:r>
            <a:r>
              <a:rPr lang="en-US" altLang="ja-JP" u="sng" dirty="0"/>
              <a:t>short-lasting</a:t>
            </a:r>
            <a:r>
              <a:rPr lang="en-US" altLang="ja-JP" dirty="0"/>
              <a:t>),</a:t>
            </a:r>
          </a:p>
          <a:p>
            <a:pPr marL="457200" lvl="1" indent="0">
              <a:buNone/>
            </a:pPr>
            <a:r>
              <a:rPr kumimoji="1" lang="en-US" altLang="ja-JP" dirty="0"/>
              <a:t>no matter how fine the mesh is.</a:t>
            </a:r>
          </a:p>
          <a:p>
            <a:r>
              <a:rPr lang="en-US" altLang="ja-JP" dirty="0"/>
              <a:t>Therefore, I believe,</a:t>
            </a:r>
            <a:r>
              <a:rPr lang="en-US" altLang="ja-JP" b="1" dirty="0"/>
              <a:t> </a:t>
            </a:r>
            <a:r>
              <a:rPr lang="en-US" altLang="ja-JP" b="1" dirty="0">
                <a:solidFill>
                  <a:srgbClr val="7030A0"/>
                </a:solidFill>
              </a:rPr>
              <a:t>EC-SSE-SRI-T4</a:t>
            </a:r>
            <a:r>
              <a:rPr lang="en-US" altLang="ja-JP" b="1" dirty="0"/>
              <a:t> is practically acceptable and worth using</a:t>
            </a:r>
            <a:r>
              <a:rPr lang="en-US" altLang="ja-JP" dirty="0"/>
              <a:t>,</a:t>
            </a:r>
            <a:br>
              <a:rPr lang="en-US" altLang="ja-JP" dirty="0"/>
            </a:br>
            <a:r>
              <a:rPr lang="en-US" altLang="ja-JP" dirty="0"/>
              <a:t>even though the CPU time is 7 times longer than FEM-T4.</a:t>
            </a:r>
          </a:p>
          <a:p>
            <a:pPr marL="0" indent="0" algn="ctr">
              <a:buNone/>
            </a:pPr>
            <a:br>
              <a:rPr lang="en-US" altLang="ja-JP" dirty="0"/>
            </a:b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think?</a:t>
            </a:r>
            <a:b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ja-JP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en-US" altLang="ja-JP" dirty="0"/>
          </a:p>
          <a:p>
            <a:pPr lvl="1"/>
            <a:endParaRPr kumimoji="1"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A07557C0-94AE-A3B0-FB64-37F8C8417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Discussion on CPU Time of </a:t>
            </a:r>
            <a:r>
              <a:rPr kumimoji="1" lang="en-US" altLang="ja-JP" dirty="0">
                <a:ln w="3175">
                  <a:solidFill>
                    <a:schemeClr val="bg1"/>
                  </a:solidFill>
                </a:ln>
                <a:solidFill>
                  <a:srgbClr val="7030A0"/>
                </a:solidFill>
              </a:rPr>
              <a:t>EC-SSE-SRI-T4</a:t>
            </a:r>
            <a:endParaRPr kumimoji="1" lang="ja-JP" altLang="en-US" dirty="0">
              <a:ln w="3175">
                <a:solidFill>
                  <a:schemeClr val="bg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80D62A-8ACB-6E56-2FF0-D5153397D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7975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6919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Summary</a:t>
            </a:r>
            <a:endParaRPr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A next-gen S-FEM, </a:t>
                </a:r>
                <a:r>
                  <a:rPr lang="en-US" altLang="ja-JP" dirty="0">
                    <a:solidFill>
                      <a:srgbClr val="FF00FF"/>
                    </a:solidFill>
                  </a:rPr>
                  <a:t>EC-SSE-T4</a:t>
                </a:r>
                <a:r>
                  <a:rPr lang="en-US" altLang="ja-JP" dirty="0"/>
                  <a:t>, was upgraded to </a:t>
                </a:r>
                <a:r>
                  <a:rPr lang="en-US" altLang="ja-JP" dirty="0">
                    <a:solidFill>
                      <a:srgbClr val="7030A0"/>
                    </a:solidFill>
                  </a:rPr>
                  <a:t>EC-SSE-SRI-T4</a:t>
                </a:r>
                <a:br>
                  <a:rPr lang="en-US" altLang="ja-JP" dirty="0">
                    <a:solidFill>
                      <a:srgbClr val="7030A0"/>
                    </a:solidFill>
                  </a:rPr>
                </a:br>
                <a:r>
                  <a:rPr lang="en-US" altLang="ja-JP" dirty="0"/>
                  <a:t>to handle rubber-like materials.</a:t>
                </a:r>
              </a:p>
              <a:p>
                <a:r>
                  <a:rPr lang="en-US" altLang="ja-JP" dirty="0"/>
                  <a:t>The performance of </a:t>
                </a:r>
                <a:r>
                  <a:rPr lang="en-US" altLang="ja-JP" dirty="0">
                    <a:solidFill>
                      <a:srgbClr val="7030A0"/>
                    </a:solidFill>
                  </a:rPr>
                  <a:t>EC-SSE-SRI-T4</a:t>
                </a:r>
                <a:r>
                  <a:rPr lang="en-US" altLang="ja-JP" dirty="0"/>
                  <a:t> in large deformation nearly incompressible analyses is summarized as follows:</a:t>
                </a:r>
              </a:p>
              <a:p>
                <a:pPr lvl="1"/>
                <a:r>
                  <a:rPr lang="en-US" altLang="ja-JP" b="1" dirty="0"/>
                  <a:t>No shear/volumetric locking</a:t>
                </a:r>
                <a:r>
                  <a:rPr lang="en-US" altLang="ja-JP" dirty="0"/>
                  <a:t>. </a:t>
                </a:r>
              </a:p>
              <a:p>
                <a:pPr lvl="1"/>
                <a:r>
                  <a:rPr lang="en-US" altLang="ja-JP" dirty="0"/>
                  <a:t>Only </a:t>
                </a:r>
                <a:r>
                  <a:rPr lang="en-US" altLang="ja-JP" b="1" dirty="0"/>
                  <a:t>minor pressure checkerboarding </a:t>
                </a:r>
                <a:r>
                  <a:rPr lang="en-US" altLang="ja-JP" dirty="0"/>
                  <a:t>when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ja-JP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≤0.49</m:t>
                    </m:r>
                  </m:oMath>
                </a14:m>
                <a:r>
                  <a:rPr lang="en-US" altLang="ja-JP" dirty="0"/>
                  <a:t>.</a:t>
                </a:r>
              </a:p>
              <a:p>
                <a:pPr lvl="1"/>
                <a:r>
                  <a:rPr lang="en-US" altLang="ja-JP" b="1" dirty="0"/>
                  <a:t>7 times longer CPU time </a:t>
                </a:r>
                <a:r>
                  <a:rPr lang="en-US" altLang="ja-JP" dirty="0"/>
                  <a:t>than FEM-T4 when using the same mesh.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More accurate than conventional T4 elements and </a:t>
                </a:r>
                <a:r>
                  <a:rPr lang="en-US" altLang="ja-JP" dirty="0" err="1"/>
                  <a:t>SelectiveES</a:t>
                </a:r>
                <a:r>
                  <a:rPr lang="en-US" altLang="ja-JP" dirty="0"/>
                  <a:t>/NS-FEM-T4.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altLang="ja-JP" dirty="0"/>
                  <a:t>More robust (long-lasting) than conventional T10 elements.</a:t>
                </a:r>
              </a:p>
              <a:p>
                <a:r>
                  <a:rPr lang="en-US" altLang="ja-JP" dirty="0"/>
                  <a:t>The EC-SSE family would be the standard T4 formulation in the near future.</a:t>
                </a:r>
                <a:endParaRPr lang="en-US" altLang="ja-JP" sz="1000" dirty="0"/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746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0DEB2A-4018-0540-FCF0-9B43237C9C2C}"/>
              </a:ext>
            </a:extLst>
          </p:cNvPr>
          <p:cNvSpPr txBox="1"/>
          <p:nvPr/>
        </p:nvSpPr>
        <p:spPr>
          <a:xfrm>
            <a:off x="3548202" y="5487615"/>
            <a:ext cx="50946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omic Sans MS" panose="030F0702030302020204" pitchFamily="66" charset="0"/>
              </a:rPr>
              <a:t>Thank you for your kind attention!</a:t>
            </a:r>
            <a:endParaRPr lang="ja-JP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0F885F0-DC35-4297-EFFF-EC52FB1895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12400" dirty="0"/>
              <a:t>Appendix</a:t>
            </a:r>
            <a:endParaRPr lang="ja-JP" altLang="en-US" sz="1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6722E5-BFFB-F2A9-6A37-DAAB26EA9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8902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6935C1AE-97D3-F53A-5523-5FA0F18B8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Strain Distribution in each Formulation</a:t>
            </a:r>
          </a:p>
          <a:p>
            <a:pPr marL="285750" indent="-285750" defTabSz="914400" fontAlgn="base">
              <a:spcBef>
                <a:spcPct val="0"/>
              </a:spcBef>
              <a:buClrTx/>
              <a:defRPr/>
            </a:pPr>
            <a:r>
              <a:rPr lang="en-US" altLang="ja-JP" sz="2400" dirty="0">
                <a:solidFill>
                  <a:srgbClr val="000000"/>
                </a:solidFill>
                <a:latin typeface="+mn-lt"/>
                <a:ea typeface="ＭＳ ゴシック" panose="020B0609070205080204" pitchFamily="49" charset="-128"/>
                <a:cs typeface="+mn-cs"/>
              </a:rPr>
              <a:t>FEM and ES-FEM: </a:t>
            </a:r>
            <a:br>
              <a:rPr lang="en-US" altLang="ja-JP" sz="2400" dirty="0">
                <a:solidFill>
                  <a:srgbClr val="000000"/>
                </a:solidFill>
                <a:latin typeface="+mn-lt"/>
                <a:ea typeface="ＭＳ ゴシック" panose="020B0609070205080204" pitchFamily="49" charset="-128"/>
                <a:cs typeface="+mn-cs"/>
              </a:rPr>
            </a:br>
            <a:r>
              <a:rPr lang="en-US" altLang="ja-JP" sz="2400" dirty="0">
                <a:solidFill>
                  <a:srgbClr val="000000"/>
                </a:solidFill>
                <a:latin typeface="+mn-lt"/>
                <a:ea typeface="ＭＳ ゴシック" panose="020B0609070205080204" pitchFamily="49" charset="-128"/>
                <a:cs typeface="+mn-cs"/>
              </a:rPr>
              <a:t>Piece-wise constant, Different pieces.</a:t>
            </a:r>
          </a:p>
          <a:p>
            <a:pPr marL="285750" indent="-285750" defTabSz="914400" fontAlgn="base">
              <a:spcBef>
                <a:spcPct val="0"/>
              </a:spcBef>
              <a:buClrTx/>
              <a:defRPr/>
            </a:pPr>
            <a:r>
              <a:rPr lang="en-US" altLang="ja-JP" sz="2400" dirty="0">
                <a:solidFill>
                  <a:srgbClr val="000000"/>
                </a:solidFill>
                <a:latin typeface="+mn-lt"/>
                <a:ea typeface="ＭＳ ゴシック" panose="020B0609070205080204" pitchFamily="49" charset="-128"/>
                <a:cs typeface="+mn-cs"/>
              </a:rPr>
              <a:t>SSE and EC-SSE:</a:t>
            </a:r>
            <a:br>
              <a:rPr lang="en-US" altLang="ja-JP" sz="2400" dirty="0">
                <a:solidFill>
                  <a:srgbClr val="000000"/>
                </a:solidFill>
                <a:latin typeface="+mn-lt"/>
                <a:ea typeface="ＭＳ ゴシック" panose="020B0609070205080204" pitchFamily="49" charset="-128"/>
                <a:cs typeface="+mn-cs"/>
              </a:rPr>
            </a:br>
            <a:r>
              <a:rPr lang="en-US" altLang="ja-JP" sz="2400" dirty="0">
                <a:solidFill>
                  <a:srgbClr val="000000"/>
                </a:solidFill>
                <a:latin typeface="+mn-lt"/>
                <a:ea typeface="ＭＳ ゴシック" panose="020B0609070205080204" pitchFamily="49" charset="-128"/>
                <a:cs typeface="+mn-cs"/>
              </a:rPr>
              <a:t>Piece-wise linear, Different continuity.</a:t>
            </a:r>
            <a:endParaRPr lang="ja-JP" altLang="en-US" sz="32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DF67EFC-6958-C9D4-FF79-02A1A01E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Difference in Formulation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812FC9C-293C-6F5E-621C-1F95A109A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grpSp>
        <p:nvGrpSpPr>
          <p:cNvPr id="67" name="グループ化 66">
            <a:extLst>
              <a:ext uri="{FF2B5EF4-FFF2-40B4-BE49-F238E27FC236}">
                <a16:creationId xmlns:a16="http://schemas.microsoft.com/office/drawing/2014/main" id="{0750B6CA-2F52-3BE9-6EE9-C6A5DA1E0ADD}"/>
              </a:ext>
            </a:extLst>
          </p:cNvPr>
          <p:cNvGrpSpPr>
            <a:grpSpLocks noChangeAspect="1"/>
          </p:cNvGrpSpPr>
          <p:nvPr/>
        </p:nvGrpSpPr>
        <p:grpSpPr>
          <a:xfrm>
            <a:off x="1879844" y="764704"/>
            <a:ext cx="8500632" cy="5472608"/>
            <a:chOff x="308909" y="-93135"/>
            <a:chExt cx="10974482" cy="7065243"/>
          </a:xfrm>
        </p:grpSpPr>
        <p:sp>
          <p:nvSpPr>
            <p:cNvPr id="68" name="フリーフォーム: 図形 67">
              <a:extLst>
                <a:ext uri="{FF2B5EF4-FFF2-40B4-BE49-F238E27FC236}">
                  <a16:creationId xmlns:a16="http://schemas.microsoft.com/office/drawing/2014/main" id="{29114319-F8B3-D2F8-121B-A8B698BDC7EA}"/>
                </a:ext>
              </a:extLst>
            </p:cNvPr>
            <p:cNvSpPr/>
            <p:nvPr/>
          </p:nvSpPr>
          <p:spPr>
            <a:xfrm>
              <a:off x="4399052" y="3248736"/>
              <a:ext cx="2281434" cy="894280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961848 w 2216506"/>
                <a:gd name="connsiteY2" fmla="*/ 801539 h 1609344"/>
                <a:gd name="connsiteX3" fmla="*/ 1733702 w 2216506"/>
                <a:gd name="connsiteY3" fmla="*/ 0 h 1609344"/>
                <a:gd name="connsiteX4" fmla="*/ 0 w 2216506"/>
                <a:gd name="connsiteY4" fmla="*/ 1609344 h 1609344"/>
                <a:gd name="connsiteX0" fmla="*/ 0 w 3183487"/>
                <a:gd name="connsiteY0" fmla="*/ 1609344 h 1609344"/>
                <a:gd name="connsiteX1" fmla="*/ 2216506 w 3183487"/>
                <a:gd name="connsiteY1" fmla="*/ 1594712 h 1609344"/>
                <a:gd name="connsiteX2" fmla="*/ 3183487 w 3183487"/>
                <a:gd name="connsiteY2" fmla="*/ 377257 h 1609344"/>
                <a:gd name="connsiteX3" fmla="*/ 1733702 w 3183487"/>
                <a:gd name="connsiteY3" fmla="*/ 0 h 1609344"/>
                <a:gd name="connsiteX4" fmla="*/ 0 w 3183487"/>
                <a:gd name="connsiteY4" fmla="*/ 1609344 h 1609344"/>
                <a:gd name="connsiteX0" fmla="*/ 0 w 3183487"/>
                <a:gd name="connsiteY0" fmla="*/ 1565453 h 1565453"/>
                <a:gd name="connsiteX1" fmla="*/ 2216506 w 3183487"/>
                <a:gd name="connsiteY1" fmla="*/ 1550821 h 1565453"/>
                <a:gd name="connsiteX2" fmla="*/ 3183487 w 3183487"/>
                <a:gd name="connsiteY2" fmla="*/ 333366 h 1565453"/>
                <a:gd name="connsiteX3" fmla="*/ 548639 w 3183487"/>
                <a:gd name="connsiteY3" fmla="*/ 0 h 1565453"/>
                <a:gd name="connsiteX4" fmla="*/ 0 w 3183487"/>
                <a:gd name="connsiteY4" fmla="*/ 1565453 h 1565453"/>
                <a:gd name="connsiteX0" fmla="*/ 0 w 2216506"/>
                <a:gd name="connsiteY0" fmla="*/ 2022128 h 2022128"/>
                <a:gd name="connsiteX1" fmla="*/ 2216506 w 2216506"/>
                <a:gd name="connsiteY1" fmla="*/ 2007496 h 2022128"/>
                <a:gd name="connsiteX2" fmla="*/ 2049631 w 2216506"/>
                <a:gd name="connsiteY2" fmla="*/ 0 h 2022128"/>
                <a:gd name="connsiteX3" fmla="*/ 548639 w 2216506"/>
                <a:gd name="connsiteY3" fmla="*/ 456675 h 2022128"/>
                <a:gd name="connsiteX4" fmla="*/ 0 w 2216506"/>
                <a:gd name="connsiteY4" fmla="*/ 2022128 h 2022128"/>
                <a:gd name="connsiteX0" fmla="*/ 0 w 2049631"/>
                <a:gd name="connsiteY0" fmla="*/ 2022128 h 2022128"/>
                <a:gd name="connsiteX1" fmla="*/ 1528877 w 2049631"/>
                <a:gd name="connsiteY1" fmla="*/ 1473487 h 2022128"/>
                <a:gd name="connsiteX2" fmla="*/ 2049631 w 2049631"/>
                <a:gd name="connsiteY2" fmla="*/ 0 h 2022128"/>
                <a:gd name="connsiteX3" fmla="*/ 548639 w 2049631"/>
                <a:gd name="connsiteY3" fmla="*/ 456675 h 2022128"/>
                <a:gd name="connsiteX4" fmla="*/ 0 w 2049631"/>
                <a:gd name="connsiteY4" fmla="*/ 2022128 h 2022128"/>
                <a:gd name="connsiteX0" fmla="*/ 0 w 2049631"/>
                <a:gd name="connsiteY0" fmla="*/ 2788408 h 2788408"/>
                <a:gd name="connsiteX1" fmla="*/ 1528877 w 2049631"/>
                <a:gd name="connsiteY1" fmla="*/ 2239767 h 2788408"/>
                <a:gd name="connsiteX2" fmla="*/ 2049631 w 2049631"/>
                <a:gd name="connsiteY2" fmla="*/ 766280 h 2788408"/>
                <a:gd name="connsiteX3" fmla="*/ 1210671 w 2049631"/>
                <a:gd name="connsiteY3" fmla="*/ 0 h 2788408"/>
                <a:gd name="connsiteX4" fmla="*/ 0 w 2049631"/>
                <a:gd name="connsiteY4" fmla="*/ 2788408 h 2788408"/>
                <a:gd name="connsiteX0" fmla="*/ 0 w 2042513"/>
                <a:gd name="connsiteY0" fmla="*/ 777589 h 2239768"/>
                <a:gd name="connsiteX1" fmla="*/ 1521759 w 2042513"/>
                <a:gd name="connsiteY1" fmla="*/ 2239767 h 2239768"/>
                <a:gd name="connsiteX2" fmla="*/ 2042513 w 2042513"/>
                <a:gd name="connsiteY2" fmla="*/ 766280 h 2239768"/>
                <a:gd name="connsiteX3" fmla="*/ 1203553 w 2042513"/>
                <a:gd name="connsiteY3" fmla="*/ 0 h 2239768"/>
                <a:gd name="connsiteX4" fmla="*/ 0 w 2042513"/>
                <a:gd name="connsiteY4" fmla="*/ 777589 h 2239768"/>
                <a:gd name="connsiteX0" fmla="*/ 0 w 2042513"/>
                <a:gd name="connsiteY0" fmla="*/ 777589 h 1322550"/>
                <a:gd name="connsiteX1" fmla="*/ 1286845 w 2042513"/>
                <a:gd name="connsiteY1" fmla="*/ 1322550 h 1322550"/>
                <a:gd name="connsiteX2" fmla="*/ 2042513 w 2042513"/>
                <a:gd name="connsiteY2" fmla="*/ 766280 h 1322550"/>
                <a:gd name="connsiteX3" fmla="*/ 1203553 w 2042513"/>
                <a:gd name="connsiteY3" fmla="*/ 0 h 1322550"/>
                <a:gd name="connsiteX4" fmla="*/ 0 w 2042513"/>
                <a:gd name="connsiteY4" fmla="*/ 777589 h 1322550"/>
                <a:gd name="connsiteX0" fmla="*/ 0 w 2042513"/>
                <a:gd name="connsiteY0" fmla="*/ 777589 h 1322550"/>
                <a:gd name="connsiteX1" fmla="*/ 1286845 w 2042513"/>
                <a:gd name="connsiteY1" fmla="*/ 1322550 h 1322550"/>
                <a:gd name="connsiteX2" fmla="*/ 2042513 w 2042513"/>
                <a:gd name="connsiteY2" fmla="*/ 766280 h 1322550"/>
                <a:gd name="connsiteX3" fmla="*/ 1203553 w 2042513"/>
                <a:gd name="connsiteY3" fmla="*/ 0 h 1322550"/>
                <a:gd name="connsiteX4" fmla="*/ 0 w 2042513"/>
                <a:gd name="connsiteY4" fmla="*/ 777589 h 132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2513" h="1322550">
                  <a:moveTo>
                    <a:pt x="0" y="777589"/>
                  </a:moveTo>
                  <a:lnTo>
                    <a:pt x="1286845" y="1322550"/>
                  </a:lnTo>
                  <a:lnTo>
                    <a:pt x="2042513" y="766280"/>
                  </a:lnTo>
                  <a:lnTo>
                    <a:pt x="1203553" y="0"/>
                  </a:lnTo>
                  <a:lnTo>
                    <a:pt x="0" y="777589"/>
                  </a:lnTo>
                  <a:close/>
                </a:path>
              </a:pathLst>
            </a:custGeom>
            <a:solidFill>
              <a:srgbClr val="DD8C81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69" name="図 68" descr="背景パターン&#10;&#10;自動的に生成された説明">
              <a:extLst>
                <a:ext uri="{FF2B5EF4-FFF2-40B4-BE49-F238E27FC236}">
                  <a16:creationId xmlns:a16="http://schemas.microsoft.com/office/drawing/2014/main" id="{F5454865-1A7D-B932-15CF-27C104740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9813" y="3575922"/>
              <a:ext cx="2286009" cy="1715295"/>
            </a:xfrm>
            <a:prstGeom prst="rect">
              <a:avLst/>
            </a:prstGeom>
          </p:spPr>
        </p:pic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6C3D8489-2407-1756-66CA-5CAE2FA67CA6}"/>
                </a:ext>
              </a:extLst>
            </p:cNvPr>
            <p:cNvGrpSpPr/>
            <p:nvPr/>
          </p:nvGrpSpPr>
          <p:grpSpPr>
            <a:xfrm>
              <a:off x="8368939" y="3509558"/>
              <a:ext cx="2914452" cy="2850760"/>
              <a:chOff x="1513470" y="1992161"/>
              <a:chExt cx="3447483" cy="3410207"/>
            </a:xfrm>
          </p:grpSpPr>
          <p:sp>
            <p:nvSpPr>
              <p:cNvPr id="120" name="楕円 119">
                <a:extLst>
                  <a:ext uri="{FF2B5EF4-FFF2-40B4-BE49-F238E27FC236}">
                    <a16:creationId xmlns:a16="http://schemas.microsoft.com/office/drawing/2014/main" id="{2D2A8FA6-D163-C35F-1A50-89257B8E7AB5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1" name="フリーフォーム: 図形 120">
                <a:extLst>
                  <a:ext uri="{FF2B5EF4-FFF2-40B4-BE49-F238E27FC236}">
                    <a16:creationId xmlns:a16="http://schemas.microsoft.com/office/drawing/2014/main" id="{A6B4A882-4E00-E159-27E6-E0DBF6FBB576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" name="フリーフォーム: 図形 121">
                <a:extLst>
                  <a:ext uri="{FF2B5EF4-FFF2-40B4-BE49-F238E27FC236}">
                    <a16:creationId xmlns:a16="http://schemas.microsoft.com/office/drawing/2014/main" id="{6CA1A6DC-4FB0-F351-ED5C-8ADC54B6AD77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" name="フリーフォーム: 図形 122">
                <a:extLst>
                  <a:ext uri="{FF2B5EF4-FFF2-40B4-BE49-F238E27FC236}">
                    <a16:creationId xmlns:a16="http://schemas.microsoft.com/office/drawing/2014/main" id="{0D7A3409-8788-0CC1-ED0F-BB19C3A03FF1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4" name="フリーフォーム: 図形 123">
                <a:extLst>
                  <a:ext uri="{FF2B5EF4-FFF2-40B4-BE49-F238E27FC236}">
                    <a16:creationId xmlns:a16="http://schemas.microsoft.com/office/drawing/2014/main" id="{CE3F57AD-AA49-45E7-3AB8-0F2CFF9975A1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5" name="楕円 124">
                <a:extLst>
                  <a:ext uri="{FF2B5EF4-FFF2-40B4-BE49-F238E27FC236}">
                    <a16:creationId xmlns:a16="http://schemas.microsoft.com/office/drawing/2014/main" id="{12F55B2F-7631-7A1B-F462-36509D6FAB0C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6" name="楕円 125">
                <a:extLst>
                  <a:ext uri="{FF2B5EF4-FFF2-40B4-BE49-F238E27FC236}">
                    <a16:creationId xmlns:a16="http://schemas.microsoft.com/office/drawing/2014/main" id="{E77BEA4E-7990-346A-13E5-114CDEB9B4E0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7" name="楕円 126">
                <a:extLst>
                  <a:ext uri="{FF2B5EF4-FFF2-40B4-BE49-F238E27FC236}">
                    <a16:creationId xmlns:a16="http://schemas.microsoft.com/office/drawing/2014/main" id="{729F2F75-94F4-FF29-D69B-E68392C87F92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8" name="楕円 127">
                <a:extLst>
                  <a:ext uri="{FF2B5EF4-FFF2-40B4-BE49-F238E27FC236}">
                    <a16:creationId xmlns:a16="http://schemas.microsoft.com/office/drawing/2014/main" id="{33DF009F-F230-E7AA-B496-6CF0C77DA85F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9" name="楕円 128">
                <a:extLst>
                  <a:ext uri="{FF2B5EF4-FFF2-40B4-BE49-F238E27FC236}">
                    <a16:creationId xmlns:a16="http://schemas.microsoft.com/office/drawing/2014/main" id="{D47CF5D7-ECDB-3680-4ECF-634C5947F527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E406E838-CF40-DDEF-9691-74F0C171030E}"/>
                </a:ext>
              </a:extLst>
            </p:cNvPr>
            <p:cNvGrpSpPr/>
            <p:nvPr/>
          </p:nvGrpSpPr>
          <p:grpSpPr>
            <a:xfrm>
              <a:off x="308909" y="2003620"/>
              <a:ext cx="2914452" cy="2850760"/>
              <a:chOff x="1513470" y="1992161"/>
              <a:chExt cx="3447483" cy="3410207"/>
            </a:xfrm>
          </p:grpSpPr>
          <p:sp>
            <p:nvSpPr>
              <p:cNvPr id="110" name="楕円 109">
                <a:extLst>
                  <a:ext uri="{FF2B5EF4-FFF2-40B4-BE49-F238E27FC236}">
                    <a16:creationId xmlns:a16="http://schemas.microsoft.com/office/drawing/2014/main" id="{6AEC2F43-BAF1-85C5-7567-B0513F6249B5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1" name="フリーフォーム: 図形 110">
                <a:extLst>
                  <a:ext uri="{FF2B5EF4-FFF2-40B4-BE49-F238E27FC236}">
                    <a16:creationId xmlns:a16="http://schemas.microsoft.com/office/drawing/2014/main" id="{CDCED10E-4D69-39D9-219C-3B4C47BFFD2F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2" name="フリーフォーム: 図形 111">
                <a:extLst>
                  <a:ext uri="{FF2B5EF4-FFF2-40B4-BE49-F238E27FC236}">
                    <a16:creationId xmlns:a16="http://schemas.microsoft.com/office/drawing/2014/main" id="{D7B30AB1-71FF-32F2-E132-B7035CBDA715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3" name="フリーフォーム: 図形 112">
                <a:extLst>
                  <a:ext uri="{FF2B5EF4-FFF2-40B4-BE49-F238E27FC236}">
                    <a16:creationId xmlns:a16="http://schemas.microsoft.com/office/drawing/2014/main" id="{D246B1E9-F8A9-1A01-837E-32474EF3D540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4" name="フリーフォーム: 図形 113">
                <a:extLst>
                  <a:ext uri="{FF2B5EF4-FFF2-40B4-BE49-F238E27FC236}">
                    <a16:creationId xmlns:a16="http://schemas.microsoft.com/office/drawing/2014/main" id="{A960757C-0DE6-2031-DC19-B1614F5FFC5B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" name="楕円 114">
                <a:extLst>
                  <a:ext uri="{FF2B5EF4-FFF2-40B4-BE49-F238E27FC236}">
                    <a16:creationId xmlns:a16="http://schemas.microsoft.com/office/drawing/2014/main" id="{C125C6E0-3CD4-4CF2-6F37-320DF05E8032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" name="楕円 115">
                <a:extLst>
                  <a:ext uri="{FF2B5EF4-FFF2-40B4-BE49-F238E27FC236}">
                    <a16:creationId xmlns:a16="http://schemas.microsoft.com/office/drawing/2014/main" id="{1FA006B4-21C7-62F8-7239-A46D4DD971BB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7" name="楕円 116">
                <a:extLst>
                  <a:ext uri="{FF2B5EF4-FFF2-40B4-BE49-F238E27FC236}">
                    <a16:creationId xmlns:a16="http://schemas.microsoft.com/office/drawing/2014/main" id="{F3244AB1-C452-7E78-6BD4-14E4BB7A0C42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8" name="楕円 117">
                <a:extLst>
                  <a:ext uri="{FF2B5EF4-FFF2-40B4-BE49-F238E27FC236}">
                    <a16:creationId xmlns:a16="http://schemas.microsoft.com/office/drawing/2014/main" id="{ABE40666-3B03-B8DA-7FB4-686F713306E7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" name="楕円 118">
                <a:extLst>
                  <a:ext uri="{FF2B5EF4-FFF2-40B4-BE49-F238E27FC236}">
                    <a16:creationId xmlns:a16="http://schemas.microsoft.com/office/drawing/2014/main" id="{8576C777-7D39-560E-98B1-61305EFAE820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2" name="乗算記号 71">
              <a:extLst>
                <a:ext uri="{FF2B5EF4-FFF2-40B4-BE49-F238E27FC236}">
                  <a16:creationId xmlns:a16="http://schemas.microsoft.com/office/drawing/2014/main" id="{730D9B09-575C-BB14-54BF-C687EA50DD49}"/>
                </a:ext>
              </a:extLst>
            </p:cNvPr>
            <p:cNvSpPr/>
            <p:nvPr/>
          </p:nvSpPr>
          <p:spPr>
            <a:xfrm>
              <a:off x="9872998" y="4084233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乗算記号 72">
              <a:extLst>
                <a:ext uri="{FF2B5EF4-FFF2-40B4-BE49-F238E27FC236}">
                  <a16:creationId xmlns:a16="http://schemas.microsoft.com/office/drawing/2014/main" id="{097F45BC-46A5-FBAC-4CDB-8B7804DC804F}"/>
                </a:ext>
              </a:extLst>
            </p:cNvPr>
            <p:cNvSpPr/>
            <p:nvPr/>
          </p:nvSpPr>
          <p:spPr>
            <a:xfrm>
              <a:off x="10136212" y="4918175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乗算記号 73">
              <a:extLst>
                <a:ext uri="{FF2B5EF4-FFF2-40B4-BE49-F238E27FC236}">
                  <a16:creationId xmlns:a16="http://schemas.microsoft.com/office/drawing/2014/main" id="{92A5EBAF-E85F-F606-00D1-3C9F34FBBAC5}"/>
                </a:ext>
              </a:extLst>
            </p:cNvPr>
            <p:cNvSpPr/>
            <p:nvPr/>
          </p:nvSpPr>
          <p:spPr>
            <a:xfrm>
              <a:off x="9050534" y="4918175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フリーフォーム: 図形 74">
              <a:extLst>
                <a:ext uri="{FF2B5EF4-FFF2-40B4-BE49-F238E27FC236}">
                  <a16:creationId xmlns:a16="http://schemas.microsoft.com/office/drawing/2014/main" id="{98E54E65-76DC-6EFF-7C91-1D8F58336319}"/>
                </a:ext>
              </a:extLst>
            </p:cNvPr>
            <p:cNvSpPr/>
            <p:nvPr/>
          </p:nvSpPr>
          <p:spPr>
            <a:xfrm>
              <a:off x="5739853" y="2066007"/>
              <a:ext cx="960337" cy="1729239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961848 w 2216506"/>
                <a:gd name="connsiteY2" fmla="*/ 801539 h 1609344"/>
                <a:gd name="connsiteX3" fmla="*/ 1733702 w 2216506"/>
                <a:gd name="connsiteY3" fmla="*/ 0 h 1609344"/>
                <a:gd name="connsiteX4" fmla="*/ 0 w 2216506"/>
                <a:gd name="connsiteY4" fmla="*/ 1609344 h 1609344"/>
                <a:gd name="connsiteX0" fmla="*/ 0 w 3183487"/>
                <a:gd name="connsiteY0" fmla="*/ 1609344 h 1609344"/>
                <a:gd name="connsiteX1" fmla="*/ 2216506 w 3183487"/>
                <a:gd name="connsiteY1" fmla="*/ 1594712 h 1609344"/>
                <a:gd name="connsiteX2" fmla="*/ 3183487 w 3183487"/>
                <a:gd name="connsiteY2" fmla="*/ 377257 h 1609344"/>
                <a:gd name="connsiteX3" fmla="*/ 1733702 w 3183487"/>
                <a:gd name="connsiteY3" fmla="*/ 0 h 1609344"/>
                <a:gd name="connsiteX4" fmla="*/ 0 w 3183487"/>
                <a:gd name="connsiteY4" fmla="*/ 1609344 h 1609344"/>
                <a:gd name="connsiteX0" fmla="*/ 0 w 3183487"/>
                <a:gd name="connsiteY0" fmla="*/ 1565453 h 1565453"/>
                <a:gd name="connsiteX1" fmla="*/ 2216506 w 3183487"/>
                <a:gd name="connsiteY1" fmla="*/ 1550821 h 1565453"/>
                <a:gd name="connsiteX2" fmla="*/ 3183487 w 3183487"/>
                <a:gd name="connsiteY2" fmla="*/ 333366 h 1565453"/>
                <a:gd name="connsiteX3" fmla="*/ 548639 w 3183487"/>
                <a:gd name="connsiteY3" fmla="*/ 0 h 1565453"/>
                <a:gd name="connsiteX4" fmla="*/ 0 w 3183487"/>
                <a:gd name="connsiteY4" fmla="*/ 1565453 h 1565453"/>
                <a:gd name="connsiteX0" fmla="*/ 0 w 2216506"/>
                <a:gd name="connsiteY0" fmla="*/ 2022128 h 2022128"/>
                <a:gd name="connsiteX1" fmla="*/ 2216506 w 2216506"/>
                <a:gd name="connsiteY1" fmla="*/ 2007496 h 2022128"/>
                <a:gd name="connsiteX2" fmla="*/ 2049631 w 2216506"/>
                <a:gd name="connsiteY2" fmla="*/ 0 h 2022128"/>
                <a:gd name="connsiteX3" fmla="*/ 548639 w 2216506"/>
                <a:gd name="connsiteY3" fmla="*/ 456675 h 2022128"/>
                <a:gd name="connsiteX4" fmla="*/ 0 w 2216506"/>
                <a:gd name="connsiteY4" fmla="*/ 2022128 h 2022128"/>
                <a:gd name="connsiteX0" fmla="*/ 0 w 2049631"/>
                <a:gd name="connsiteY0" fmla="*/ 2022128 h 2022128"/>
                <a:gd name="connsiteX1" fmla="*/ 1528877 w 2049631"/>
                <a:gd name="connsiteY1" fmla="*/ 1473487 h 2022128"/>
                <a:gd name="connsiteX2" fmla="*/ 2049631 w 2049631"/>
                <a:gd name="connsiteY2" fmla="*/ 0 h 2022128"/>
                <a:gd name="connsiteX3" fmla="*/ 548639 w 2049631"/>
                <a:gd name="connsiteY3" fmla="*/ 456675 h 2022128"/>
                <a:gd name="connsiteX4" fmla="*/ 0 w 2049631"/>
                <a:gd name="connsiteY4" fmla="*/ 2022128 h 2022128"/>
                <a:gd name="connsiteX0" fmla="*/ 0 w 2049631"/>
                <a:gd name="connsiteY0" fmla="*/ 4034323 h 4034323"/>
                <a:gd name="connsiteX1" fmla="*/ 1528877 w 2049631"/>
                <a:gd name="connsiteY1" fmla="*/ 3485682 h 4034323"/>
                <a:gd name="connsiteX2" fmla="*/ 2049631 w 2049631"/>
                <a:gd name="connsiteY2" fmla="*/ 2012195 h 4034323"/>
                <a:gd name="connsiteX3" fmla="*/ 807218 w 2049631"/>
                <a:gd name="connsiteY3" fmla="*/ 0 h 4034323"/>
                <a:gd name="connsiteX4" fmla="*/ 0 w 2049631"/>
                <a:gd name="connsiteY4" fmla="*/ 4034323 h 4034323"/>
                <a:gd name="connsiteX0" fmla="*/ 0 w 2230731"/>
                <a:gd name="connsiteY0" fmla="*/ 4034323 h 5900290"/>
                <a:gd name="connsiteX1" fmla="*/ 2230731 w 2230731"/>
                <a:gd name="connsiteY1" fmla="*/ 5900290 h 5900290"/>
                <a:gd name="connsiteX2" fmla="*/ 2049631 w 2230731"/>
                <a:gd name="connsiteY2" fmla="*/ 2012195 h 5900290"/>
                <a:gd name="connsiteX3" fmla="*/ 807218 w 2230731"/>
                <a:gd name="connsiteY3" fmla="*/ 0 h 5900290"/>
                <a:gd name="connsiteX4" fmla="*/ 0 w 2230731"/>
                <a:gd name="connsiteY4" fmla="*/ 4034323 h 5900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0731" h="5900290">
                  <a:moveTo>
                    <a:pt x="0" y="4034323"/>
                  </a:moveTo>
                  <a:lnTo>
                    <a:pt x="2230731" y="5900290"/>
                  </a:lnTo>
                  <a:lnTo>
                    <a:pt x="2049631" y="2012195"/>
                  </a:lnTo>
                  <a:lnTo>
                    <a:pt x="807218" y="0"/>
                  </a:lnTo>
                  <a:lnTo>
                    <a:pt x="0" y="4034323"/>
                  </a:lnTo>
                  <a:close/>
                </a:path>
              </a:pathLst>
            </a:custGeom>
            <a:solidFill>
              <a:srgbClr val="8ADB84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フリーフォーム: 図形 75">
              <a:extLst>
                <a:ext uri="{FF2B5EF4-FFF2-40B4-BE49-F238E27FC236}">
                  <a16:creationId xmlns:a16="http://schemas.microsoft.com/office/drawing/2014/main" id="{9AB88DC1-58B8-986D-2E98-35E66723A906}"/>
                </a:ext>
              </a:extLst>
            </p:cNvPr>
            <p:cNvSpPr/>
            <p:nvPr/>
          </p:nvSpPr>
          <p:spPr>
            <a:xfrm>
              <a:off x="4392354" y="2061033"/>
              <a:ext cx="1697208" cy="1726825"/>
            </a:xfrm>
            <a:custGeom>
              <a:avLst/>
              <a:gdLst>
                <a:gd name="connsiteX0" fmla="*/ 34227 w 1659029"/>
                <a:gd name="connsiteY0" fmla="*/ 154859 h 1910864"/>
                <a:gd name="connsiteX1" fmla="*/ 1650887 w 1659029"/>
                <a:gd name="connsiteY1" fmla="*/ 286532 h 1910864"/>
                <a:gd name="connsiteX2" fmla="*/ 634074 w 1659029"/>
                <a:gd name="connsiteY2" fmla="*/ 1910507 h 1910864"/>
                <a:gd name="connsiteX3" fmla="*/ 34227 w 1659029"/>
                <a:gd name="connsiteY3" fmla="*/ 154859 h 1910864"/>
                <a:gd name="connsiteX0" fmla="*/ 34227 w 1659029"/>
                <a:gd name="connsiteY0" fmla="*/ 0 h 1756005"/>
                <a:gd name="connsiteX1" fmla="*/ 1650887 w 1659029"/>
                <a:gd name="connsiteY1" fmla="*/ 131673 h 1756005"/>
                <a:gd name="connsiteX2" fmla="*/ 634074 w 1659029"/>
                <a:gd name="connsiteY2" fmla="*/ 1755648 h 1756005"/>
                <a:gd name="connsiteX3" fmla="*/ 34227 w 1659029"/>
                <a:gd name="connsiteY3" fmla="*/ 0 h 1756005"/>
                <a:gd name="connsiteX0" fmla="*/ 34227 w 1650887"/>
                <a:gd name="connsiteY0" fmla="*/ 0 h 1756220"/>
                <a:gd name="connsiteX1" fmla="*/ 1650887 w 1650887"/>
                <a:gd name="connsiteY1" fmla="*/ 131673 h 1756220"/>
                <a:gd name="connsiteX2" fmla="*/ 634074 w 1650887"/>
                <a:gd name="connsiteY2" fmla="*/ 1755648 h 1756220"/>
                <a:gd name="connsiteX3" fmla="*/ 34227 w 1650887"/>
                <a:gd name="connsiteY3" fmla="*/ 0 h 1756220"/>
                <a:gd name="connsiteX0" fmla="*/ 34227 w 1650887"/>
                <a:gd name="connsiteY0" fmla="*/ 0 h 1755648"/>
                <a:gd name="connsiteX1" fmla="*/ 1650887 w 1650887"/>
                <a:gd name="connsiteY1" fmla="*/ 131673 h 1755648"/>
                <a:gd name="connsiteX2" fmla="*/ 634074 w 1650887"/>
                <a:gd name="connsiteY2" fmla="*/ 1755648 h 1755648"/>
                <a:gd name="connsiteX3" fmla="*/ 34227 w 1650887"/>
                <a:gd name="connsiteY3" fmla="*/ 0 h 1755648"/>
                <a:gd name="connsiteX0" fmla="*/ 0 w 1616660"/>
                <a:gd name="connsiteY0" fmla="*/ 0 h 1755648"/>
                <a:gd name="connsiteX1" fmla="*/ 1616660 w 1616660"/>
                <a:gd name="connsiteY1" fmla="*/ 131673 h 1755648"/>
                <a:gd name="connsiteX2" fmla="*/ 599847 w 1616660"/>
                <a:gd name="connsiteY2" fmla="*/ 1755648 h 1755648"/>
                <a:gd name="connsiteX3" fmla="*/ 0 w 1616660"/>
                <a:gd name="connsiteY3" fmla="*/ 0 h 1755648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56968"/>
                <a:gd name="connsiteY0" fmla="*/ 80468 h 1624103"/>
                <a:gd name="connsiteX1" fmla="*/ 1938529 w 1956968"/>
                <a:gd name="connsiteY1" fmla="*/ 0 h 1624103"/>
                <a:gd name="connsiteX2" fmla="*/ 921716 w 1956968"/>
                <a:gd name="connsiteY2" fmla="*/ 1623975 h 1624103"/>
                <a:gd name="connsiteX3" fmla="*/ 0 w 1956968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94075"/>
                <a:gd name="connsiteY0" fmla="*/ 80539 h 1624174"/>
                <a:gd name="connsiteX1" fmla="*/ 1938529 w 1994075"/>
                <a:gd name="connsiteY1" fmla="*/ 71 h 1624174"/>
                <a:gd name="connsiteX2" fmla="*/ 921716 w 1994075"/>
                <a:gd name="connsiteY2" fmla="*/ 1624046 h 1624174"/>
                <a:gd name="connsiteX3" fmla="*/ 0 w 1994075"/>
                <a:gd name="connsiteY3" fmla="*/ 80539 h 1624174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03"/>
                <a:gd name="connsiteX1" fmla="*/ 1938529 w 1938529"/>
                <a:gd name="connsiteY1" fmla="*/ 0 h 1624103"/>
                <a:gd name="connsiteX2" fmla="*/ 921716 w 1938529"/>
                <a:gd name="connsiteY2" fmla="*/ 1623975 h 1624103"/>
                <a:gd name="connsiteX3" fmla="*/ 0 w 1938529"/>
                <a:gd name="connsiteY3" fmla="*/ 80468 h 1624103"/>
                <a:gd name="connsiteX0" fmla="*/ 0 w 1938529"/>
                <a:gd name="connsiteY0" fmla="*/ 80468 h 1624144"/>
                <a:gd name="connsiteX1" fmla="*/ 1938529 w 1938529"/>
                <a:gd name="connsiteY1" fmla="*/ 0 h 1624144"/>
                <a:gd name="connsiteX2" fmla="*/ 921716 w 1938529"/>
                <a:gd name="connsiteY2" fmla="*/ 1623975 h 1624144"/>
                <a:gd name="connsiteX3" fmla="*/ 0 w 1938529"/>
                <a:gd name="connsiteY3" fmla="*/ 80468 h 1624144"/>
                <a:gd name="connsiteX0" fmla="*/ 0 w 1938529"/>
                <a:gd name="connsiteY0" fmla="*/ 80468 h 1623975"/>
                <a:gd name="connsiteX1" fmla="*/ 1938529 w 1938529"/>
                <a:gd name="connsiteY1" fmla="*/ 0 h 1623975"/>
                <a:gd name="connsiteX2" fmla="*/ 921716 w 1938529"/>
                <a:gd name="connsiteY2" fmla="*/ 1623975 h 1623975"/>
                <a:gd name="connsiteX3" fmla="*/ 0 w 1938529"/>
                <a:gd name="connsiteY3" fmla="*/ 80468 h 1623975"/>
                <a:gd name="connsiteX0" fmla="*/ 0 w 1938529"/>
                <a:gd name="connsiteY0" fmla="*/ 80468 h 1324052"/>
                <a:gd name="connsiteX1" fmla="*/ 1938529 w 1938529"/>
                <a:gd name="connsiteY1" fmla="*/ 0 h 1324052"/>
                <a:gd name="connsiteX2" fmla="*/ 1441095 w 1938529"/>
                <a:gd name="connsiteY2" fmla="*/ 1324052 h 1324052"/>
                <a:gd name="connsiteX3" fmla="*/ 0 w 1938529"/>
                <a:gd name="connsiteY3" fmla="*/ 80468 h 1324052"/>
                <a:gd name="connsiteX0" fmla="*/ 0 w 958292"/>
                <a:gd name="connsiteY0" fmla="*/ 0 h 1697126"/>
                <a:gd name="connsiteX1" fmla="*/ 958292 w 958292"/>
                <a:gd name="connsiteY1" fmla="*/ 373074 h 1697126"/>
                <a:gd name="connsiteX2" fmla="*/ 460858 w 958292"/>
                <a:gd name="connsiteY2" fmla="*/ 1697126 h 1697126"/>
                <a:gd name="connsiteX3" fmla="*/ 0 w 958292"/>
                <a:gd name="connsiteY3" fmla="*/ 0 h 1697126"/>
                <a:gd name="connsiteX0" fmla="*/ 0 w 2201876"/>
                <a:gd name="connsiteY0" fmla="*/ 0 h 1697126"/>
                <a:gd name="connsiteX1" fmla="*/ 2201876 w 2201876"/>
                <a:gd name="connsiteY1" fmla="*/ 95096 h 1697126"/>
                <a:gd name="connsiteX2" fmla="*/ 460858 w 2201876"/>
                <a:gd name="connsiteY2" fmla="*/ 1697126 h 1697126"/>
                <a:gd name="connsiteX3" fmla="*/ 0 w 2201876"/>
                <a:gd name="connsiteY3" fmla="*/ 0 h 1697126"/>
                <a:gd name="connsiteX0" fmla="*/ 0 w 2201876"/>
                <a:gd name="connsiteY0" fmla="*/ 1499616 h 1594712"/>
                <a:gd name="connsiteX1" fmla="*/ 2201876 w 2201876"/>
                <a:gd name="connsiteY1" fmla="*/ 1594712 h 1594712"/>
                <a:gd name="connsiteX2" fmla="*/ 1719072 w 2201876"/>
                <a:gd name="connsiteY2" fmla="*/ 0 h 1594712"/>
                <a:gd name="connsiteX3" fmla="*/ 0 w 2201876"/>
                <a:gd name="connsiteY3" fmla="*/ 1499616 h 1594712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733702 w 2216506"/>
                <a:gd name="connsiteY2" fmla="*/ 0 h 1609344"/>
                <a:gd name="connsiteX3" fmla="*/ 0 w 2216506"/>
                <a:gd name="connsiteY3" fmla="*/ 1609344 h 1609344"/>
                <a:gd name="connsiteX0" fmla="*/ 0 w 2216506"/>
                <a:gd name="connsiteY0" fmla="*/ 1609344 h 1609344"/>
                <a:gd name="connsiteX1" fmla="*/ 2216506 w 2216506"/>
                <a:gd name="connsiteY1" fmla="*/ 1594712 h 1609344"/>
                <a:gd name="connsiteX2" fmla="*/ 1961848 w 2216506"/>
                <a:gd name="connsiteY2" fmla="*/ 801539 h 1609344"/>
                <a:gd name="connsiteX3" fmla="*/ 1733702 w 2216506"/>
                <a:gd name="connsiteY3" fmla="*/ 0 h 1609344"/>
                <a:gd name="connsiteX4" fmla="*/ 0 w 2216506"/>
                <a:gd name="connsiteY4" fmla="*/ 1609344 h 1609344"/>
                <a:gd name="connsiteX0" fmla="*/ 0 w 3183487"/>
                <a:gd name="connsiteY0" fmla="*/ 1609344 h 1609344"/>
                <a:gd name="connsiteX1" fmla="*/ 2216506 w 3183487"/>
                <a:gd name="connsiteY1" fmla="*/ 1594712 h 1609344"/>
                <a:gd name="connsiteX2" fmla="*/ 3183487 w 3183487"/>
                <a:gd name="connsiteY2" fmla="*/ 377257 h 1609344"/>
                <a:gd name="connsiteX3" fmla="*/ 1733702 w 3183487"/>
                <a:gd name="connsiteY3" fmla="*/ 0 h 1609344"/>
                <a:gd name="connsiteX4" fmla="*/ 0 w 3183487"/>
                <a:gd name="connsiteY4" fmla="*/ 1609344 h 1609344"/>
                <a:gd name="connsiteX0" fmla="*/ 0 w 3183487"/>
                <a:gd name="connsiteY0" fmla="*/ 1565453 h 1565453"/>
                <a:gd name="connsiteX1" fmla="*/ 2216506 w 3183487"/>
                <a:gd name="connsiteY1" fmla="*/ 1550821 h 1565453"/>
                <a:gd name="connsiteX2" fmla="*/ 3183487 w 3183487"/>
                <a:gd name="connsiteY2" fmla="*/ 333366 h 1565453"/>
                <a:gd name="connsiteX3" fmla="*/ 548639 w 3183487"/>
                <a:gd name="connsiteY3" fmla="*/ 0 h 1565453"/>
                <a:gd name="connsiteX4" fmla="*/ 0 w 3183487"/>
                <a:gd name="connsiteY4" fmla="*/ 1565453 h 1565453"/>
                <a:gd name="connsiteX0" fmla="*/ 0 w 2216506"/>
                <a:gd name="connsiteY0" fmla="*/ 2022128 h 2022128"/>
                <a:gd name="connsiteX1" fmla="*/ 2216506 w 2216506"/>
                <a:gd name="connsiteY1" fmla="*/ 2007496 h 2022128"/>
                <a:gd name="connsiteX2" fmla="*/ 2049631 w 2216506"/>
                <a:gd name="connsiteY2" fmla="*/ 0 h 2022128"/>
                <a:gd name="connsiteX3" fmla="*/ 548639 w 2216506"/>
                <a:gd name="connsiteY3" fmla="*/ 456675 h 2022128"/>
                <a:gd name="connsiteX4" fmla="*/ 0 w 2216506"/>
                <a:gd name="connsiteY4" fmla="*/ 2022128 h 2022128"/>
                <a:gd name="connsiteX0" fmla="*/ 0 w 2049631"/>
                <a:gd name="connsiteY0" fmla="*/ 2022128 h 2022128"/>
                <a:gd name="connsiteX1" fmla="*/ 1528877 w 2049631"/>
                <a:gd name="connsiteY1" fmla="*/ 1473487 h 2022128"/>
                <a:gd name="connsiteX2" fmla="*/ 2049631 w 2049631"/>
                <a:gd name="connsiteY2" fmla="*/ 0 h 2022128"/>
                <a:gd name="connsiteX3" fmla="*/ 548639 w 2049631"/>
                <a:gd name="connsiteY3" fmla="*/ 456675 h 2022128"/>
                <a:gd name="connsiteX4" fmla="*/ 0 w 2049631"/>
                <a:gd name="connsiteY4" fmla="*/ 2022128 h 2022128"/>
                <a:gd name="connsiteX0" fmla="*/ 0 w 2049631"/>
                <a:gd name="connsiteY0" fmla="*/ 2022128 h 2022128"/>
                <a:gd name="connsiteX1" fmla="*/ 1634503 w 2049631"/>
                <a:gd name="connsiteY1" fmla="*/ 1380376 h 2022128"/>
                <a:gd name="connsiteX2" fmla="*/ 2049631 w 2049631"/>
                <a:gd name="connsiteY2" fmla="*/ 0 h 2022128"/>
                <a:gd name="connsiteX3" fmla="*/ 548639 w 2049631"/>
                <a:gd name="connsiteY3" fmla="*/ 456675 h 2022128"/>
                <a:gd name="connsiteX4" fmla="*/ 0 w 2049631"/>
                <a:gd name="connsiteY4" fmla="*/ 2022128 h 2022128"/>
                <a:gd name="connsiteX0" fmla="*/ 0 w 2049631"/>
                <a:gd name="connsiteY0" fmla="*/ 2022128 h 2022128"/>
                <a:gd name="connsiteX1" fmla="*/ 1634503 w 2049631"/>
                <a:gd name="connsiteY1" fmla="*/ 1380376 h 2022128"/>
                <a:gd name="connsiteX2" fmla="*/ 2049631 w 2049631"/>
                <a:gd name="connsiteY2" fmla="*/ 0 h 2022128"/>
                <a:gd name="connsiteX3" fmla="*/ 817504 w 2049631"/>
                <a:gd name="connsiteY3" fmla="*/ 736007 h 2022128"/>
                <a:gd name="connsiteX4" fmla="*/ 0 w 2049631"/>
                <a:gd name="connsiteY4" fmla="*/ 2022128 h 2022128"/>
                <a:gd name="connsiteX0" fmla="*/ 0 w 2049631"/>
                <a:gd name="connsiteY0" fmla="*/ 2022128 h 2022128"/>
                <a:gd name="connsiteX1" fmla="*/ 1634503 w 2049631"/>
                <a:gd name="connsiteY1" fmla="*/ 1380376 h 2022128"/>
                <a:gd name="connsiteX2" fmla="*/ 2049631 w 2049631"/>
                <a:gd name="connsiteY2" fmla="*/ 0 h 2022128"/>
                <a:gd name="connsiteX3" fmla="*/ 769493 w 2049631"/>
                <a:gd name="connsiteY3" fmla="*/ 736007 h 2022128"/>
                <a:gd name="connsiteX4" fmla="*/ 0 w 2049631"/>
                <a:gd name="connsiteY4" fmla="*/ 2022128 h 2022128"/>
                <a:gd name="connsiteX0" fmla="*/ 0 w 2049631"/>
                <a:gd name="connsiteY0" fmla="*/ 2022128 h 2022128"/>
                <a:gd name="connsiteX1" fmla="*/ 1627728 w 2049631"/>
                <a:gd name="connsiteY1" fmla="*/ 1386946 h 2022128"/>
                <a:gd name="connsiteX2" fmla="*/ 2049631 w 2049631"/>
                <a:gd name="connsiteY2" fmla="*/ 0 h 2022128"/>
                <a:gd name="connsiteX3" fmla="*/ 769493 w 2049631"/>
                <a:gd name="connsiteY3" fmla="*/ 736007 h 2022128"/>
                <a:gd name="connsiteX4" fmla="*/ 0 w 2049631"/>
                <a:gd name="connsiteY4" fmla="*/ 2022128 h 2022128"/>
                <a:gd name="connsiteX0" fmla="*/ 0 w 2049631"/>
                <a:gd name="connsiteY0" fmla="*/ 2022128 h 2022128"/>
                <a:gd name="connsiteX1" fmla="*/ 1627728 w 2049631"/>
                <a:gd name="connsiteY1" fmla="*/ 1390230 h 2022128"/>
                <a:gd name="connsiteX2" fmla="*/ 2049631 w 2049631"/>
                <a:gd name="connsiteY2" fmla="*/ 0 h 2022128"/>
                <a:gd name="connsiteX3" fmla="*/ 769493 w 2049631"/>
                <a:gd name="connsiteY3" fmla="*/ 736007 h 2022128"/>
                <a:gd name="connsiteX4" fmla="*/ 0 w 2049631"/>
                <a:gd name="connsiteY4" fmla="*/ 2022128 h 2022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49631" h="2022128">
                  <a:moveTo>
                    <a:pt x="0" y="2022128"/>
                  </a:moveTo>
                  <a:lnTo>
                    <a:pt x="1627728" y="1390230"/>
                  </a:lnTo>
                  <a:lnTo>
                    <a:pt x="2049631" y="0"/>
                  </a:lnTo>
                  <a:lnTo>
                    <a:pt x="769493" y="736007"/>
                  </a:lnTo>
                  <a:lnTo>
                    <a:pt x="0" y="2022128"/>
                  </a:lnTo>
                  <a:close/>
                </a:path>
              </a:pathLst>
            </a:custGeom>
            <a:solidFill>
              <a:srgbClr val="8987D9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EE2EC6D8-5F40-54E5-7F61-95F76CD5937B}"/>
                </a:ext>
              </a:extLst>
            </p:cNvPr>
            <p:cNvGrpSpPr/>
            <p:nvPr/>
          </p:nvGrpSpPr>
          <p:grpSpPr>
            <a:xfrm>
              <a:off x="4336217" y="2003620"/>
              <a:ext cx="2914452" cy="2850760"/>
              <a:chOff x="1513470" y="1992161"/>
              <a:chExt cx="3447483" cy="3410207"/>
            </a:xfrm>
          </p:grpSpPr>
          <p:sp>
            <p:nvSpPr>
              <p:cNvPr id="100" name="楕円 99">
                <a:extLst>
                  <a:ext uri="{FF2B5EF4-FFF2-40B4-BE49-F238E27FC236}">
                    <a16:creationId xmlns:a16="http://schemas.microsoft.com/office/drawing/2014/main" id="{19A8107F-40EE-4419-4361-58CCD1DDD6C3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1" name="フリーフォーム: 図形 100">
                <a:extLst>
                  <a:ext uri="{FF2B5EF4-FFF2-40B4-BE49-F238E27FC236}">
                    <a16:creationId xmlns:a16="http://schemas.microsoft.com/office/drawing/2014/main" id="{9E85AF4A-15AB-249E-39C8-DEECCCA4CB36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2" name="フリーフォーム: 図形 101">
                <a:extLst>
                  <a:ext uri="{FF2B5EF4-FFF2-40B4-BE49-F238E27FC236}">
                    <a16:creationId xmlns:a16="http://schemas.microsoft.com/office/drawing/2014/main" id="{77099856-6F15-BADC-C6CF-2D15E5272968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3" name="フリーフォーム: 図形 102">
                <a:extLst>
                  <a:ext uri="{FF2B5EF4-FFF2-40B4-BE49-F238E27FC236}">
                    <a16:creationId xmlns:a16="http://schemas.microsoft.com/office/drawing/2014/main" id="{C72E0585-6DAE-DE54-7BE9-32ACA0C4FA48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4" name="フリーフォーム: 図形 103">
                <a:extLst>
                  <a:ext uri="{FF2B5EF4-FFF2-40B4-BE49-F238E27FC236}">
                    <a16:creationId xmlns:a16="http://schemas.microsoft.com/office/drawing/2014/main" id="{DD4D0678-5A4D-374D-BC6D-CBBA9C4AF07E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5" name="楕円 104">
                <a:extLst>
                  <a:ext uri="{FF2B5EF4-FFF2-40B4-BE49-F238E27FC236}">
                    <a16:creationId xmlns:a16="http://schemas.microsoft.com/office/drawing/2014/main" id="{68C15A35-7BEB-EB06-BB98-CB7D8CD04FDA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6" name="楕円 105">
                <a:extLst>
                  <a:ext uri="{FF2B5EF4-FFF2-40B4-BE49-F238E27FC236}">
                    <a16:creationId xmlns:a16="http://schemas.microsoft.com/office/drawing/2014/main" id="{4ADD537B-462D-501E-7286-4AD74C75F815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7" name="楕円 106">
                <a:extLst>
                  <a:ext uri="{FF2B5EF4-FFF2-40B4-BE49-F238E27FC236}">
                    <a16:creationId xmlns:a16="http://schemas.microsoft.com/office/drawing/2014/main" id="{0F2D858F-F1B8-C658-D16F-11774D44207B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8" name="楕円 107">
                <a:extLst>
                  <a:ext uri="{FF2B5EF4-FFF2-40B4-BE49-F238E27FC236}">
                    <a16:creationId xmlns:a16="http://schemas.microsoft.com/office/drawing/2014/main" id="{38D273FD-5BDB-69C1-DE6A-7E6AC66F2462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9" name="楕円 108">
                <a:extLst>
                  <a:ext uri="{FF2B5EF4-FFF2-40B4-BE49-F238E27FC236}">
                    <a16:creationId xmlns:a16="http://schemas.microsoft.com/office/drawing/2014/main" id="{C7D8C06E-AA90-DDD1-327C-CC29CA5E1921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5B1DFD7D-A0EF-492D-360D-D29D5F0AD2E4}"/>
                </a:ext>
              </a:extLst>
            </p:cNvPr>
            <p:cNvSpPr txBox="1"/>
            <p:nvPr/>
          </p:nvSpPr>
          <p:spPr>
            <a:xfrm>
              <a:off x="1284190" y="4898329"/>
              <a:ext cx="1076559" cy="596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/>
                <a:t>FEM</a:t>
              </a:r>
              <a:endParaRPr lang="ja-JP" altLang="en-US" sz="2400" dirty="0"/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00D475E9-6109-9C79-8E2F-3130AA2FD47D}"/>
                </a:ext>
              </a:extLst>
            </p:cNvPr>
            <p:cNvSpPr txBox="1"/>
            <p:nvPr/>
          </p:nvSpPr>
          <p:spPr>
            <a:xfrm>
              <a:off x="5016019" y="4898329"/>
              <a:ext cx="1738802" cy="596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/>
                <a:t>ES-FEM</a:t>
              </a:r>
              <a:endParaRPr lang="ja-JP" altLang="en-US" sz="2400" dirty="0"/>
            </a:p>
          </p:txBody>
        </p:sp>
        <p:sp>
          <p:nvSpPr>
            <p:cNvPr id="80" name="テキスト ボックス 79">
              <a:extLst>
                <a:ext uri="{FF2B5EF4-FFF2-40B4-BE49-F238E27FC236}">
                  <a16:creationId xmlns:a16="http://schemas.microsoft.com/office/drawing/2014/main" id="{510A1BA3-1638-859D-A7A4-0C77F433471A}"/>
                </a:ext>
              </a:extLst>
            </p:cNvPr>
            <p:cNvSpPr txBox="1"/>
            <p:nvPr/>
          </p:nvSpPr>
          <p:spPr>
            <a:xfrm>
              <a:off x="9060068" y="6376090"/>
              <a:ext cx="1718107" cy="596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/>
                <a:t>EC-SSE</a:t>
              </a:r>
              <a:endParaRPr lang="ja-JP" altLang="en-US" sz="2400" dirty="0"/>
            </a:p>
          </p:txBody>
        </p:sp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F46A5EE3-4C37-062B-05DB-F794E4708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4198" y="580138"/>
              <a:ext cx="2249592" cy="1687194"/>
            </a:xfrm>
            <a:prstGeom prst="rect">
              <a:avLst/>
            </a:prstGeom>
          </p:spPr>
        </p:pic>
        <p:sp>
          <p:nvSpPr>
            <p:cNvPr id="82" name="乗算記号 81">
              <a:extLst>
                <a:ext uri="{FF2B5EF4-FFF2-40B4-BE49-F238E27FC236}">
                  <a16:creationId xmlns:a16="http://schemas.microsoft.com/office/drawing/2014/main" id="{8DFEBA5D-A163-09B5-2A44-BCC3FEE32582}"/>
                </a:ext>
              </a:extLst>
            </p:cNvPr>
            <p:cNvSpPr/>
            <p:nvPr/>
          </p:nvSpPr>
          <p:spPr>
            <a:xfrm>
              <a:off x="9880608" y="1046694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乗算記号 82">
              <a:extLst>
                <a:ext uri="{FF2B5EF4-FFF2-40B4-BE49-F238E27FC236}">
                  <a16:creationId xmlns:a16="http://schemas.microsoft.com/office/drawing/2014/main" id="{3E72FE85-7DDC-434D-0739-D1427BDE9FFE}"/>
                </a:ext>
              </a:extLst>
            </p:cNvPr>
            <p:cNvSpPr/>
            <p:nvPr/>
          </p:nvSpPr>
          <p:spPr>
            <a:xfrm>
              <a:off x="10143822" y="1880636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4" name="乗算記号 83">
              <a:extLst>
                <a:ext uri="{FF2B5EF4-FFF2-40B4-BE49-F238E27FC236}">
                  <a16:creationId xmlns:a16="http://schemas.microsoft.com/office/drawing/2014/main" id="{0352923D-06C0-F965-BD0B-CC5D6FEEE458}"/>
                </a:ext>
              </a:extLst>
            </p:cNvPr>
            <p:cNvSpPr/>
            <p:nvPr/>
          </p:nvSpPr>
          <p:spPr>
            <a:xfrm>
              <a:off x="9058144" y="1880636"/>
              <a:ext cx="216024" cy="216024"/>
            </a:xfrm>
            <a:prstGeom prst="mathMultiply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FC6AFA79-84A2-36FF-A59E-34F4F54B0BA2}"/>
                </a:ext>
              </a:extLst>
            </p:cNvPr>
            <p:cNvGrpSpPr/>
            <p:nvPr/>
          </p:nvGrpSpPr>
          <p:grpSpPr>
            <a:xfrm>
              <a:off x="8368939" y="481910"/>
              <a:ext cx="2914452" cy="2850760"/>
              <a:chOff x="1513470" y="1992161"/>
              <a:chExt cx="3447483" cy="3410207"/>
            </a:xfrm>
          </p:grpSpPr>
          <p:sp>
            <p:nvSpPr>
              <p:cNvPr id="90" name="楕円 89">
                <a:extLst>
                  <a:ext uri="{FF2B5EF4-FFF2-40B4-BE49-F238E27FC236}">
                    <a16:creationId xmlns:a16="http://schemas.microsoft.com/office/drawing/2014/main" id="{621C3D53-6C55-B572-A3D5-F7DE84033318}"/>
                  </a:ext>
                </a:extLst>
              </p:cNvPr>
              <p:cNvSpPr/>
              <p:nvPr/>
            </p:nvSpPr>
            <p:spPr>
              <a:xfrm>
                <a:off x="3522404" y="1992161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フリーフォーム: 図形 90">
                <a:extLst>
                  <a:ext uri="{FF2B5EF4-FFF2-40B4-BE49-F238E27FC236}">
                    <a16:creationId xmlns:a16="http://schemas.microsoft.com/office/drawing/2014/main" id="{3702EDFB-8ACF-45D6-FA3E-45363E3BB62A}"/>
                  </a:ext>
                </a:extLst>
              </p:cNvPr>
              <p:cNvSpPr/>
              <p:nvPr/>
            </p:nvSpPr>
            <p:spPr>
              <a:xfrm>
                <a:off x="1571987" y="2078354"/>
                <a:ext cx="2717594" cy="2065705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6625" h="2040940">
                    <a:moveTo>
                      <a:pt x="0" y="2026311"/>
                    </a:moveTo>
                    <a:lnTo>
                      <a:pt x="2706625" y="2040940"/>
                    </a:lnTo>
                    <a:lnTo>
                      <a:pt x="2026310" y="0"/>
                    </a:lnTo>
                    <a:lnTo>
                      <a:pt x="0" y="2026311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2" name="フリーフォーム: 図形 91">
                <a:extLst>
                  <a:ext uri="{FF2B5EF4-FFF2-40B4-BE49-F238E27FC236}">
                    <a16:creationId xmlns:a16="http://schemas.microsoft.com/office/drawing/2014/main" id="{9DBB29ED-0E97-43DD-C7EF-11CCBFAAA0BC}"/>
                  </a:ext>
                </a:extLst>
              </p:cNvPr>
              <p:cNvSpPr/>
              <p:nvPr/>
            </p:nvSpPr>
            <p:spPr>
              <a:xfrm>
                <a:off x="1575683" y="2064169"/>
                <a:ext cx="2037282" cy="2051913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157277 w 2037282"/>
                  <a:gd name="connsiteY1" fmla="*/ 526695 h 2051913"/>
                  <a:gd name="connsiteX2" fmla="*/ 0 w 2037282"/>
                  <a:gd name="connsiteY2" fmla="*/ 2051913 h 2051913"/>
                  <a:gd name="connsiteX0" fmla="*/ 2037282 w 2037282"/>
                  <a:gd name="connsiteY0" fmla="*/ 0 h 2051913"/>
                  <a:gd name="connsiteX1" fmla="*/ 281635 w 2037282"/>
                  <a:gd name="connsiteY1" fmla="*/ 365761 h 2051913"/>
                  <a:gd name="connsiteX2" fmla="*/ 0 w 2037282"/>
                  <a:gd name="connsiteY2" fmla="*/ 2051913 h 205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7282" h="2051913">
                    <a:moveTo>
                      <a:pt x="2037282" y="0"/>
                    </a:moveTo>
                    <a:lnTo>
                      <a:pt x="281635" y="365761"/>
                    </a:lnTo>
                    <a:lnTo>
                      <a:pt x="0" y="2051913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3" name="フリーフォーム: 図形 92">
                <a:extLst>
                  <a:ext uri="{FF2B5EF4-FFF2-40B4-BE49-F238E27FC236}">
                    <a16:creationId xmlns:a16="http://schemas.microsoft.com/office/drawing/2014/main" id="{86A4777D-A2CA-244C-180D-EFDF9BB92252}"/>
                  </a:ext>
                </a:extLst>
              </p:cNvPr>
              <p:cNvSpPr/>
              <p:nvPr/>
            </p:nvSpPr>
            <p:spPr>
              <a:xfrm>
                <a:off x="3601598" y="2064169"/>
                <a:ext cx="1280161" cy="203728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0 w 1280161"/>
                  <a:gd name="connsiteY0" fmla="*/ 0 h 2037282"/>
                  <a:gd name="connsiteX1" fmla="*/ 1280161 w 1280161"/>
                  <a:gd name="connsiteY1" fmla="*/ 256033 h 2037282"/>
                  <a:gd name="connsiteX2" fmla="*/ 691289 w 1280161"/>
                  <a:gd name="connsiteY2" fmla="*/ 2037282 h 2037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0161" h="2037282">
                    <a:moveTo>
                      <a:pt x="0" y="0"/>
                    </a:moveTo>
                    <a:lnTo>
                      <a:pt x="1280161" y="256033"/>
                    </a:lnTo>
                    <a:lnTo>
                      <a:pt x="691289" y="2037282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94" name="フリーフォーム: 図形 93">
                <a:extLst>
                  <a:ext uri="{FF2B5EF4-FFF2-40B4-BE49-F238E27FC236}">
                    <a16:creationId xmlns:a16="http://schemas.microsoft.com/office/drawing/2014/main" id="{A3A2E664-F071-80B8-749E-44D993BB948E}"/>
                  </a:ext>
                </a:extLst>
              </p:cNvPr>
              <p:cNvSpPr/>
              <p:nvPr/>
            </p:nvSpPr>
            <p:spPr>
              <a:xfrm>
                <a:off x="1571987" y="4128604"/>
                <a:ext cx="2717594" cy="1203352"/>
              </a:xfrm>
              <a:custGeom>
                <a:avLst/>
                <a:gdLst>
                  <a:gd name="connsiteX0" fmla="*/ 34227 w 1659029"/>
                  <a:gd name="connsiteY0" fmla="*/ 154859 h 1910864"/>
                  <a:gd name="connsiteX1" fmla="*/ 1650887 w 1659029"/>
                  <a:gd name="connsiteY1" fmla="*/ 286532 h 1910864"/>
                  <a:gd name="connsiteX2" fmla="*/ 634074 w 1659029"/>
                  <a:gd name="connsiteY2" fmla="*/ 1910507 h 1910864"/>
                  <a:gd name="connsiteX3" fmla="*/ 34227 w 1659029"/>
                  <a:gd name="connsiteY3" fmla="*/ 154859 h 1910864"/>
                  <a:gd name="connsiteX0" fmla="*/ 34227 w 1659029"/>
                  <a:gd name="connsiteY0" fmla="*/ 0 h 1756005"/>
                  <a:gd name="connsiteX1" fmla="*/ 1650887 w 1659029"/>
                  <a:gd name="connsiteY1" fmla="*/ 131673 h 1756005"/>
                  <a:gd name="connsiteX2" fmla="*/ 634074 w 1659029"/>
                  <a:gd name="connsiteY2" fmla="*/ 1755648 h 1756005"/>
                  <a:gd name="connsiteX3" fmla="*/ 34227 w 1659029"/>
                  <a:gd name="connsiteY3" fmla="*/ 0 h 1756005"/>
                  <a:gd name="connsiteX0" fmla="*/ 34227 w 1650887"/>
                  <a:gd name="connsiteY0" fmla="*/ 0 h 1756220"/>
                  <a:gd name="connsiteX1" fmla="*/ 1650887 w 1650887"/>
                  <a:gd name="connsiteY1" fmla="*/ 131673 h 1756220"/>
                  <a:gd name="connsiteX2" fmla="*/ 634074 w 1650887"/>
                  <a:gd name="connsiteY2" fmla="*/ 1755648 h 1756220"/>
                  <a:gd name="connsiteX3" fmla="*/ 34227 w 1650887"/>
                  <a:gd name="connsiteY3" fmla="*/ 0 h 1756220"/>
                  <a:gd name="connsiteX0" fmla="*/ 34227 w 1650887"/>
                  <a:gd name="connsiteY0" fmla="*/ 0 h 1755648"/>
                  <a:gd name="connsiteX1" fmla="*/ 1650887 w 1650887"/>
                  <a:gd name="connsiteY1" fmla="*/ 131673 h 1755648"/>
                  <a:gd name="connsiteX2" fmla="*/ 634074 w 1650887"/>
                  <a:gd name="connsiteY2" fmla="*/ 1755648 h 1755648"/>
                  <a:gd name="connsiteX3" fmla="*/ 34227 w 1650887"/>
                  <a:gd name="connsiteY3" fmla="*/ 0 h 1755648"/>
                  <a:gd name="connsiteX0" fmla="*/ 0 w 1616660"/>
                  <a:gd name="connsiteY0" fmla="*/ 0 h 1755648"/>
                  <a:gd name="connsiteX1" fmla="*/ 1616660 w 1616660"/>
                  <a:gd name="connsiteY1" fmla="*/ 131673 h 1755648"/>
                  <a:gd name="connsiteX2" fmla="*/ 599847 w 1616660"/>
                  <a:gd name="connsiteY2" fmla="*/ 1755648 h 1755648"/>
                  <a:gd name="connsiteX3" fmla="*/ 0 w 1616660"/>
                  <a:gd name="connsiteY3" fmla="*/ 0 h 1755648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56968"/>
                  <a:gd name="connsiteY0" fmla="*/ 80468 h 1624103"/>
                  <a:gd name="connsiteX1" fmla="*/ 1938529 w 1956968"/>
                  <a:gd name="connsiteY1" fmla="*/ 0 h 1624103"/>
                  <a:gd name="connsiteX2" fmla="*/ 921716 w 1956968"/>
                  <a:gd name="connsiteY2" fmla="*/ 1623975 h 1624103"/>
                  <a:gd name="connsiteX3" fmla="*/ 0 w 1956968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94075"/>
                  <a:gd name="connsiteY0" fmla="*/ 80539 h 1624174"/>
                  <a:gd name="connsiteX1" fmla="*/ 1938529 w 1994075"/>
                  <a:gd name="connsiteY1" fmla="*/ 71 h 1624174"/>
                  <a:gd name="connsiteX2" fmla="*/ 921716 w 1994075"/>
                  <a:gd name="connsiteY2" fmla="*/ 1624046 h 1624174"/>
                  <a:gd name="connsiteX3" fmla="*/ 0 w 1994075"/>
                  <a:gd name="connsiteY3" fmla="*/ 80539 h 1624174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03"/>
                  <a:gd name="connsiteX1" fmla="*/ 1938529 w 1938529"/>
                  <a:gd name="connsiteY1" fmla="*/ 0 h 1624103"/>
                  <a:gd name="connsiteX2" fmla="*/ 921716 w 1938529"/>
                  <a:gd name="connsiteY2" fmla="*/ 1623975 h 1624103"/>
                  <a:gd name="connsiteX3" fmla="*/ 0 w 1938529"/>
                  <a:gd name="connsiteY3" fmla="*/ 80468 h 1624103"/>
                  <a:gd name="connsiteX0" fmla="*/ 0 w 1938529"/>
                  <a:gd name="connsiteY0" fmla="*/ 80468 h 1624144"/>
                  <a:gd name="connsiteX1" fmla="*/ 1938529 w 1938529"/>
                  <a:gd name="connsiteY1" fmla="*/ 0 h 1624144"/>
                  <a:gd name="connsiteX2" fmla="*/ 921716 w 1938529"/>
                  <a:gd name="connsiteY2" fmla="*/ 1623975 h 1624144"/>
                  <a:gd name="connsiteX3" fmla="*/ 0 w 1938529"/>
                  <a:gd name="connsiteY3" fmla="*/ 80468 h 1624144"/>
                  <a:gd name="connsiteX0" fmla="*/ 0 w 1938529"/>
                  <a:gd name="connsiteY0" fmla="*/ 80468 h 1623975"/>
                  <a:gd name="connsiteX1" fmla="*/ 1938529 w 1938529"/>
                  <a:gd name="connsiteY1" fmla="*/ 0 h 1623975"/>
                  <a:gd name="connsiteX2" fmla="*/ 921716 w 1938529"/>
                  <a:gd name="connsiteY2" fmla="*/ 1623975 h 1623975"/>
                  <a:gd name="connsiteX3" fmla="*/ 0 w 1938529"/>
                  <a:gd name="connsiteY3" fmla="*/ 80468 h 1623975"/>
                  <a:gd name="connsiteX0" fmla="*/ 0 w 1938529"/>
                  <a:gd name="connsiteY0" fmla="*/ 80468 h 1324052"/>
                  <a:gd name="connsiteX1" fmla="*/ 1938529 w 1938529"/>
                  <a:gd name="connsiteY1" fmla="*/ 0 h 1324052"/>
                  <a:gd name="connsiteX2" fmla="*/ 1441095 w 1938529"/>
                  <a:gd name="connsiteY2" fmla="*/ 1324052 h 1324052"/>
                  <a:gd name="connsiteX3" fmla="*/ 0 w 1938529"/>
                  <a:gd name="connsiteY3" fmla="*/ 80468 h 1324052"/>
                  <a:gd name="connsiteX0" fmla="*/ 0 w 958292"/>
                  <a:gd name="connsiteY0" fmla="*/ 0 h 1697126"/>
                  <a:gd name="connsiteX1" fmla="*/ 958292 w 958292"/>
                  <a:gd name="connsiteY1" fmla="*/ 373074 h 1697126"/>
                  <a:gd name="connsiteX2" fmla="*/ 460858 w 958292"/>
                  <a:gd name="connsiteY2" fmla="*/ 1697126 h 1697126"/>
                  <a:gd name="connsiteX3" fmla="*/ 0 w 958292"/>
                  <a:gd name="connsiteY3" fmla="*/ 0 h 1697126"/>
                  <a:gd name="connsiteX0" fmla="*/ 0 w 2201876"/>
                  <a:gd name="connsiteY0" fmla="*/ 0 h 1697126"/>
                  <a:gd name="connsiteX1" fmla="*/ 2201876 w 2201876"/>
                  <a:gd name="connsiteY1" fmla="*/ 95096 h 1697126"/>
                  <a:gd name="connsiteX2" fmla="*/ 460858 w 2201876"/>
                  <a:gd name="connsiteY2" fmla="*/ 1697126 h 1697126"/>
                  <a:gd name="connsiteX3" fmla="*/ 0 w 2201876"/>
                  <a:gd name="connsiteY3" fmla="*/ 0 h 1697126"/>
                  <a:gd name="connsiteX0" fmla="*/ 0 w 2201876"/>
                  <a:gd name="connsiteY0" fmla="*/ 1499616 h 1594712"/>
                  <a:gd name="connsiteX1" fmla="*/ 2201876 w 2201876"/>
                  <a:gd name="connsiteY1" fmla="*/ 1594712 h 1594712"/>
                  <a:gd name="connsiteX2" fmla="*/ 1719072 w 2201876"/>
                  <a:gd name="connsiteY2" fmla="*/ 0 h 1594712"/>
                  <a:gd name="connsiteX3" fmla="*/ 0 w 2201876"/>
                  <a:gd name="connsiteY3" fmla="*/ 1499616 h 1594712"/>
                  <a:gd name="connsiteX0" fmla="*/ 0 w 2216506"/>
                  <a:gd name="connsiteY0" fmla="*/ 1609344 h 1609344"/>
                  <a:gd name="connsiteX1" fmla="*/ 2216506 w 2216506"/>
                  <a:gd name="connsiteY1" fmla="*/ 1594712 h 1609344"/>
                  <a:gd name="connsiteX2" fmla="*/ 1733702 w 2216506"/>
                  <a:gd name="connsiteY2" fmla="*/ 0 h 1609344"/>
                  <a:gd name="connsiteX3" fmla="*/ 0 w 2216506"/>
                  <a:gd name="connsiteY3" fmla="*/ 1609344 h 1609344"/>
                  <a:gd name="connsiteX0" fmla="*/ 0 w 2216506"/>
                  <a:gd name="connsiteY0" fmla="*/ 2026311 h 2026311"/>
                  <a:gd name="connsiteX1" fmla="*/ 2216506 w 2216506"/>
                  <a:gd name="connsiteY1" fmla="*/ 2011679 h 2026311"/>
                  <a:gd name="connsiteX2" fmla="*/ 2026310 w 2216506"/>
                  <a:gd name="connsiteY2" fmla="*/ 0 h 2026311"/>
                  <a:gd name="connsiteX3" fmla="*/ 0 w 2216506"/>
                  <a:gd name="connsiteY3" fmla="*/ 2026311 h 2026311"/>
                  <a:gd name="connsiteX0" fmla="*/ 0 w 2706625"/>
                  <a:gd name="connsiteY0" fmla="*/ 2026311 h 2040940"/>
                  <a:gd name="connsiteX1" fmla="*/ 2706625 w 2706625"/>
                  <a:gd name="connsiteY1" fmla="*/ 2040940 h 2040940"/>
                  <a:gd name="connsiteX2" fmla="*/ 2026310 w 2706625"/>
                  <a:gd name="connsiteY2" fmla="*/ 0 h 2040940"/>
                  <a:gd name="connsiteX3" fmla="*/ 0 w 2706625"/>
                  <a:gd name="connsiteY3" fmla="*/ 2026311 h 2040940"/>
                  <a:gd name="connsiteX0" fmla="*/ 0 w 2523745"/>
                  <a:gd name="connsiteY0" fmla="*/ 2026311 h 2999231"/>
                  <a:gd name="connsiteX1" fmla="*/ 2523745 w 2523745"/>
                  <a:gd name="connsiteY1" fmla="*/ 2999231 h 2999231"/>
                  <a:gd name="connsiteX2" fmla="*/ 2026310 w 2523745"/>
                  <a:gd name="connsiteY2" fmla="*/ 0 h 2999231"/>
                  <a:gd name="connsiteX3" fmla="*/ 0 w 2523745"/>
                  <a:gd name="connsiteY3" fmla="*/ 2026311 h 2999231"/>
                  <a:gd name="connsiteX0" fmla="*/ 0 w 4579315"/>
                  <a:gd name="connsiteY0" fmla="*/ 1060705 h 2033625"/>
                  <a:gd name="connsiteX1" fmla="*/ 2523745 w 4579315"/>
                  <a:gd name="connsiteY1" fmla="*/ 2033625 h 2033625"/>
                  <a:gd name="connsiteX2" fmla="*/ 4579315 w 4579315"/>
                  <a:gd name="connsiteY2" fmla="*/ 0 h 2033625"/>
                  <a:gd name="connsiteX3" fmla="*/ 0 w 4579315"/>
                  <a:gd name="connsiteY3" fmla="*/ 1060705 h 2033625"/>
                  <a:gd name="connsiteX0" fmla="*/ 0 w 2179929"/>
                  <a:gd name="connsiteY0" fmla="*/ 0 h 2275026"/>
                  <a:gd name="connsiteX1" fmla="*/ 124359 w 2179929"/>
                  <a:gd name="connsiteY1" fmla="*/ 2275026 h 2275026"/>
                  <a:gd name="connsiteX2" fmla="*/ 2179929 w 2179929"/>
                  <a:gd name="connsiteY2" fmla="*/ 241401 h 2275026"/>
                  <a:gd name="connsiteX3" fmla="*/ 0 w 2179929"/>
                  <a:gd name="connsiteY3" fmla="*/ 0 h 2275026"/>
                  <a:gd name="connsiteX0" fmla="*/ 2179929 w 2179929"/>
                  <a:gd name="connsiteY0" fmla="*/ 241401 h 2366466"/>
                  <a:gd name="connsiteX1" fmla="*/ 0 w 2179929"/>
                  <a:gd name="connsiteY1" fmla="*/ 0 h 2366466"/>
                  <a:gd name="connsiteX2" fmla="*/ 215799 w 2179929"/>
                  <a:gd name="connsiteY2" fmla="*/ 2366466 h 2366466"/>
                  <a:gd name="connsiteX0" fmla="*/ 2253081 w 2253081"/>
                  <a:gd name="connsiteY0" fmla="*/ 321868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2253081 w 2253081"/>
                  <a:gd name="connsiteY0" fmla="*/ 314553 h 2366466"/>
                  <a:gd name="connsiteX1" fmla="*/ 0 w 2253081"/>
                  <a:gd name="connsiteY1" fmla="*/ 0 h 2366466"/>
                  <a:gd name="connsiteX2" fmla="*/ 215799 w 2253081"/>
                  <a:gd name="connsiteY2" fmla="*/ 2366466 h 2366466"/>
                  <a:gd name="connsiteX0" fmla="*/ 0 w 2381099"/>
                  <a:gd name="connsiteY0" fmla="*/ 0 h 2893161"/>
                  <a:gd name="connsiteX1" fmla="*/ 2165300 w 2381099"/>
                  <a:gd name="connsiteY1" fmla="*/ 526695 h 2893161"/>
                  <a:gd name="connsiteX2" fmla="*/ 2381099 w 2381099"/>
                  <a:gd name="connsiteY2" fmla="*/ 2893161 h 2893161"/>
                  <a:gd name="connsiteX0" fmla="*/ 0 w 2166143"/>
                  <a:gd name="connsiteY0" fmla="*/ 0 h 2029967"/>
                  <a:gd name="connsiteX1" fmla="*/ 2165300 w 2166143"/>
                  <a:gd name="connsiteY1" fmla="*/ 526695 h 2029967"/>
                  <a:gd name="connsiteX2" fmla="*/ 705919 w 2166143"/>
                  <a:gd name="connsiteY2" fmla="*/ 2029967 h 2029967"/>
                  <a:gd name="connsiteX0" fmla="*/ 0 w 2166900"/>
                  <a:gd name="connsiteY0" fmla="*/ 0 h 2029967"/>
                  <a:gd name="connsiteX1" fmla="*/ 2165300 w 2166900"/>
                  <a:gd name="connsiteY1" fmla="*/ 526695 h 2029967"/>
                  <a:gd name="connsiteX2" fmla="*/ 705919 w 21669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29967"/>
                  <a:gd name="connsiteX1" fmla="*/ 2165300 w 2165300"/>
                  <a:gd name="connsiteY1" fmla="*/ 526695 h 2029967"/>
                  <a:gd name="connsiteX2" fmla="*/ 705919 w 2165300"/>
                  <a:gd name="connsiteY2" fmla="*/ 2029967 h 2029967"/>
                  <a:gd name="connsiteX0" fmla="*/ 0 w 2165300"/>
                  <a:gd name="connsiteY0" fmla="*/ 0 h 2037282"/>
                  <a:gd name="connsiteX1" fmla="*/ 2165300 w 2165300"/>
                  <a:gd name="connsiteY1" fmla="*/ 526695 h 2037282"/>
                  <a:gd name="connsiteX2" fmla="*/ 691289 w 2165300"/>
                  <a:gd name="connsiteY2" fmla="*/ 2037282 h 2037282"/>
                  <a:gd name="connsiteX0" fmla="*/ 2629812 w 2629812"/>
                  <a:gd name="connsiteY0" fmla="*/ 0 h 2702965"/>
                  <a:gd name="connsiteX1" fmla="*/ 1474011 w 2629812"/>
                  <a:gd name="connsiteY1" fmla="*/ 1192378 h 2702965"/>
                  <a:gd name="connsiteX2" fmla="*/ 0 w 2629812"/>
                  <a:gd name="connsiteY2" fmla="*/ 2702965 h 2702965"/>
                  <a:gd name="connsiteX0" fmla="*/ 2717594 w 2717594"/>
                  <a:gd name="connsiteY0" fmla="*/ 0 h 1192378"/>
                  <a:gd name="connsiteX1" fmla="*/ 1561793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0 h 1258215"/>
                  <a:gd name="connsiteX1" fmla="*/ 874164 w 2717594"/>
                  <a:gd name="connsiteY1" fmla="*/ 1258215 h 1258215"/>
                  <a:gd name="connsiteX2" fmla="*/ 0 w 2717594"/>
                  <a:gd name="connsiteY2" fmla="*/ 3657 h 1258215"/>
                  <a:gd name="connsiteX0" fmla="*/ 2717594 w 2717594"/>
                  <a:gd name="connsiteY0" fmla="*/ 0 h 1192378"/>
                  <a:gd name="connsiteX1" fmla="*/ 1839771 w 2717594"/>
                  <a:gd name="connsiteY1" fmla="*/ 1192378 h 1192378"/>
                  <a:gd name="connsiteX2" fmla="*/ 0 w 2717594"/>
                  <a:gd name="connsiteY2" fmla="*/ 3657 h 1192378"/>
                  <a:gd name="connsiteX0" fmla="*/ 2717594 w 2717594"/>
                  <a:gd name="connsiteY0" fmla="*/ 10974 h 1203352"/>
                  <a:gd name="connsiteX1" fmla="*/ 1839771 w 2717594"/>
                  <a:gd name="connsiteY1" fmla="*/ 1203352 h 1203352"/>
                  <a:gd name="connsiteX2" fmla="*/ 0 w 2717594"/>
                  <a:gd name="connsiteY2" fmla="*/ 0 h 120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7594" h="1203352">
                    <a:moveTo>
                      <a:pt x="2717594" y="10974"/>
                    </a:moveTo>
                    <a:lnTo>
                      <a:pt x="1839771" y="1203352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5" name="楕円 94">
                <a:extLst>
                  <a:ext uri="{FF2B5EF4-FFF2-40B4-BE49-F238E27FC236}">
                    <a16:creationId xmlns:a16="http://schemas.microsoft.com/office/drawing/2014/main" id="{30ADD098-524C-6E33-559B-888B80AAF127}"/>
                  </a:ext>
                </a:extLst>
              </p:cNvPr>
              <p:cNvSpPr/>
              <p:nvPr/>
            </p:nvSpPr>
            <p:spPr>
              <a:xfrm>
                <a:off x="4816937" y="2242964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6" name="楕円 95">
                <a:extLst>
                  <a:ext uri="{FF2B5EF4-FFF2-40B4-BE49-F238E27FC236}">
                    <a16:creationId xmlns:a16="http://schemas.microsoft.com/office/drawing/2014/main" id="{37373FA2-40D9-FEA3-C99E-55C7FA8C1521}"/>
                  </a:ext>
                </a:extLst>
              </p:cNvPr>
              <p:cNvSpPr/>
              <p:nvPr/>
            </p:nvSpPr>
            <p:spPr>
              <a:xfrm>
                <a:off x="4217573" y="4056596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7" name="楕円 96">
                <a:extLst>
                  <a:ext uri="{FF2B5EF4-FFF2-40B4-BE49-F238E27FC236}">
                    <a16:creationId xmlns:a16="http://schemas.microsoft.com/office/drawing/2014/main" id="{2E78CA4C-C1EC-0352-6C96-2F0123BBBC19}"/>
                  </a:ext>
                </a:extLst>
              </p:cNvPr>
              <p:cNvSpPr/>
              <p:nvPr/>
            </p:nvSpPr>
            <p:spPr>
              <a:xfrm>
                <a:off x="1762789" y="237758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8" name="楕円 97">
                <a:extLst>
                  <a:ext uri="{FF2B5EF4-FFF2-40B4-BE49-F238E27FC236}">
                    <a16:creationId xmlns:a16="http://schemas.microsoft.com/office/drawing/2014/main" id="{4F6BEF11-DB8F-F23A-104F-07F75AF64BA5}"/>
                  </a:ext>
                </a:extLst>
              </p:cNvPr>
              <p:cNvSpPr/>
              <p:nvPr/>
            </p:nvSpPr>
            <p:spPr>
              <a:xfrm>
                <a:off x="1513470" y="4050335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9" name="楕円 98">
                <a:extLst>
                  <a:ext uri="{FF2B5EF4-FFF2-40B4-BE49-F238E27FC236}">
                    <a16:creationId xmlns:a16="http://schemas.microsoft.com/office/drawing/2014/main" id="{57D4767C-74C5-18AA-59E8-F00F9FAD71F0}"/>
                  </a:ext>
                </a:extLst>
              </p:cNvPr>
              <p:cNvSpPr/>
              <p:nvPr/>
            </p:nvSpPr>
            <p:spPr>
              <a:xfrm>
                <a:off x="3347168" y="525835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3B3FB176-0EAC-2909-846F-E4547CED08B9}"/>
                </a:ext>
              </a:extLst>
            </p:cNvPr>
            <p:cNvSpPr txBox="1"/>
            <p:nvPr/>
          </p:nvSpPr>
          <p:spPr>
            <a:xfrm>
              <a:off x="9356449" y="-93135"/>
              <a:ext cx="1033098" cy="596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/>
                <a:t>SSE</a:t>
              </a:r>
              <a:endParaRPr lang="ja-JP" altLang="en-US" sz="2400" dirty="0"/>
            </a:p>
          </p:txBody>
        </p:sp>
        <p:sp>
          <p:nvSpPr>
            <p:cNvPr id="87" name="矢印: 右 86">
              <a:extLst>
                <a:ext uri="{FF2B5EF4-FFF2-40B4-BE49-F238E27FC236}">
                  <a16:creationId xmlns:a16="http://schemas.microsoft.com/office/drawing/2014/main" id="{E86D4C0D-6789-44FE-01FF-8F18EEC89AE6}"/>
                </a:ext>
              </a:extLst>
            </p:cNvPr>
            <p:cNvSpPr/>
            <p:nvPr/>
          </p:nvSpPr>
          <p:spPr>
            <a:xfrm>
              <a:off x="3392905" y="3200608"/>
              <a:ext cx="695640" cy="47048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8" name="矢印: 右 87">
              <a:extLst>
                <a:ext uri="{FF2B5EF4-FFF2-40B4-BE49-F238E27FC236}">
                  <a16:creationId xmlns:a16="http://schemas.microsoft.com/office/drawing/2014/main" id="{0B4B36C2-82AC-353A-E250-48ED9265BF63}"/>
                </a:ext>
              </a:extLst>
            </p:cNvPr>
            <p:cNvSpPr/>
            <p:nvPr/>
          </p:nvSpPr>
          <p:spPr>
            <a:xfrm rot="19572626">
              <a:off x="7430920" y="2210964"/>
              <a:ext cx="695640" cy="47048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矢印: 右 88">
              <a:extLst>
                <a:ext uri="{FF2B5EF4-FFF2-40B4-BE49-F238E27FC236}">
                  <a16:creationId xmlns:a16="http://schemas.microsoft.com/office/drawing/2014/main" id="{453DDE9C-ECBB-A6AA-4076-B8AC16CBDFDB}"/>
                </a:ext>
              </a:extLst>
            </p:cNvPr>
            <p:cNvSpPr/>
            <p:nvPr/>
          </p:nvSpPr>
          <p:spPr>
            <a:xfrm rot="1887560">
              <a:off x="7429958" y="4178245"/>
              <a:ext cx="695640" cy="47048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9344B80-FF65-0EA2-5556-928FDBF0627D}"/>
              </a:ext>
            </a:extLst>
          </p:cNvPr>
          <p:cNvSpPr txBox="1"/>
          <p:nvPr/>
        </p:nvSpPr>
        <p:spPr>
          <a:xfrm>
            <a:off x="3707483" y="5352760"/>
            <a:ext cx="4759385" cy="1015663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If calculation time is disregarded,</a:t>
            </a:r>
            <a:b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EC-SSE is expected to provide highly accurate strain/stress with a T3/T4 mesh.</a:t>
            </a:r>
            <a:endParaRPr lang="ja-JP" alt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DEC18A-DF27-F690-E84D-76E5CF85659E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Let me 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explain in 2D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for simplicity</a:t>
            </a:r>
            <a:endParaRPr kumimoji="1" lang="ja-JP" altLang="en-US" dirty="0">
              <a:latin typeface="Arial" panose="020B0604020202020204" pitchFamily="34" charset="0"/>
              <a:ea typeface="MS UI Gothic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805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dirty="0"/>
              <a:t>Issues in Conventional FE (ABAQUS</a:t>
            </a:r>
            <a:r>
              <a:rPr kumimoji="1" lang="ja-JP" altLang="en-US" dirty="0"/>
              <a:t>）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e.g.) Barreling of Rubber Cylinder</a:t>
                </a:r>
                <a:r>
                  <a:rPr lang="en-US" altLang="ja-JP" sz="2400" dirty="0"/>
                  <a:t>	Neo-Hookean </a:t>
                </a:r>
                <a:r>
                  <a:rPr lang="en-US" altLang="ja-JP" sz="2400" b="1" i="1" u="sng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4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endParaRPr lang="ja-JP" alt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1693" t="-16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10461" y="5173997"/>
            <a:ext cx="356187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ABQUS C3D4H</a:t>
            </a:r>
            <a:br>
              <a:rPr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ja-JP" alt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No volumetric locking.</a:t>
            </a:r>
            <a:endParaRPr lang="en-US" altLang="ja-JP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Pressure checkerboarding.</a:t>
            </a:r>
          </a:p>
          <a:p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Shear locking &amp; Corner locking.</a:t>
            </a:r>
            <a:endParaRPr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716540" y="5172307"/>
            <a:ext cx="482266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ABAQUS</a:t>
            </a:r>
            <a:r>
              <a:rPr lang="ja-JP" alt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C3D10MH</a:t>
            </a:r>
          </a:p>
          <a:p>
            <a:r>
              <a:rPr lang="ja-JP" altLang="en-US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 shear/volumetric locking.</a:t>
            </a:r>
            <a:endParaRPr lang="en-US" altLang="ja-JP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Short lasting (weak to severe deformation).</a:t>
            </a:r>
            <a:b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Low interpolation accuracy.</a:t>
            </a:r>
            <a:endParaRPr lang="ja-JP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r="916"/>
          <a:stretch/>
        </p:blipFill>
        <p:spPr>
          <a:xfrm>
            <a:off x="1912480" y="1068450"/>
            <a:ext cx="3895489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r="1873"/>
          <a:stretch/>
        </p:blipFill>
        <p:spPr>
          <a:xfrm>
            <a:off x="6338613" y="1065258"/>
            <a:ext cx="3895490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562033" y="4435333"/>
            <a:ext cx="10695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/>
              <a:t>Almost</a:t>
            </a:r>
            <a:br>
              <a:rPr lang="en-US" altLang="ja-JP" sz="1400" dirty="0"/>
            </a:br>
            <a:r>
              <a:rPr lang="en-US" altLang="ja-JP" sz="1400" dirty="0"/>
              <a:t>the same</a:t>
            </a:r>
            <a:br>
              <a:rPr lang="en-US" altLang="ja-JP" sz="1400" dirty="0"/>
            </a:br>
            <a:r>
              <a:rPr lang="en-US" altLang="ja-JP" sz="1400" dirty="0"/>
              <a:t># of nodes.</a:t>
            </a:r>
            <a:endParaRPr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41690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906186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/>
              <a:t>Pressure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DFADF25-769E-9898-C771-3F5054CAC0A7}"/>
              </a:ext>
            </a:extLst>
          </p:cNvPr>
          <p:cNvSpPr txBox="1"/>
          <p:nvPr/>
        </p:nvSpPr>
        <p:spPr>
          <a:xfrm>
            <a:off x="1669919" y="1050160"/>
            <a:ext cx="979755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/>
              <a:t>4 node </a:t>
            </a:r>
            <a:r>
              <a:rPr lang="en-US" altLang="ja-JP" sz="1400" dirty="0" err="1"/>
              <a:t>tet</a:t>
            </a:r>
            <a:br>
              <a:rPr lang="en-US" altLang="ja-JP" sz="1400" dirty="0"/>
            </a:br>
            <a:r>
              <a:rPr lang="en-US" altLang="ja-JP" sz="1400" dirty="0"/>
              <a:t>(T4)</a:t>
            </a:r>
            <a:endParaRPr lang="ja-JP" altLang="en-US" sz="1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891BEE7-3330-60FD-4A20-97FC5E7FEB76}"/>
              </a:ext>
            </a:extLst>
          </p:cNvPr>
          <p:cNvSpPr txBox="1"/>
          <p:nvPr/>
        </p:nvSpPr>
        <p:spPr>
          <a:xfrm>
            <a:off x="5875196" y="1049854"/>
            <a:ext cx="107914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/>
              <a:t>10 node </a:t>
            </a:r>
            <a:r>
              <a:rPr lang="en-US" altLang="ja-JP" sz="1400" dirty="0" err="1"/>
              <a:t>tet</a:t>
            </a:r>
            <a:br>
              <a:rPr lang="en-US" altLang="ja-JP" sz="1400" dirty="0"/>
            </a:br>
            <a:r>
              <a:rPr lang="en-US" altLang="ja-JP" sz="1400" dirty="0"/>
              <a:t>(T10)</a:t>
            </a:r>
            <a:endParaRPr lang="ja-JP" altLang="en-US" sz="1400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54943870-8C13-9381-E906-AF07D657C0B8}"/>
              </a:ext>
            </a:extLst>
          </p:cNvPr>
          <p:cNvGrpSpPr>
            <a:grpSpLocks noChangeAspect="1"/>
          </p:cNvGrpSpPr>
          <p:nvPr/>
        </p:nvGrpSpPr>
        <p:grpSpPr>
          <a:xfrm>
            <a:off x="199743" y="2007072"/>
            <a:ext cx="1358034" cy="1052727"/>
            <a:chOff x="7896806" y="3359140"/>
            <a:chExt cx="1113158" cy="862902"/>
          </a:xfrm>
        </p:grpSpPr>
        <p:cxnSp>
          <p:nvCxnSpPr>
            <p:cNvPr id="15" name="直線コネクタ 14">
              <a:extLst>
                <a:ext uri="{FF2B5EF4-FFF2-40B4-BE49-F238E27FC236}">
                  <a16:creationId xmlns:a16="http://schemas.microsoft.com/office/drawing/2014/main" id="{07DD5373-21A6-EEB4-143A-E46CA64CB136}"/>
                </a:ext>
              </a:extLst>
            </p:cNvPr>
            <p:cNvCxnSpPr>
              <a:stCxn id="16" idx="2"/>
              <a:endCxn id="21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二等辺三角形 15">
              <a:extLst>
                <a:ext uri="{FF2B5EF4-FFF2-40B4-BE49-F238E27FC236}">
                  <a16:creationId xmlns:a16="http://schemas.microsoft.com/office/drawing/2014/main" id="{F5386A9A-BDB9-67EF-A022-D8C75934BAF2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二等辺三角形 16">
              <a:extLst>
                <a:ext uri="{FF2B5EF4-FFF2-40B4-BE49-F238E27FC236}">
                  <a16:creationId xmlns:a16="http://schemas.microsoft.com/office/drawing/2014/main" id="{BA87B03A-BC34-E3B8-F3B7-5AAE89339DE6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34">
              <a:extLst>
                <a:ext uri="{FF2B5EF4-FFF2-40B4-BE49-F238E27FC236}">
                  <a16:creationId xmlns:a16="http://schemas.microsoft.com/office/drawing/2014/main" id="{4BA2E9FC-BE8A-5B6F-F6D3-9FE63C46A652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35">
              <a:extLst>
                <a:ext uri="{FF2B5EF4-FFF2-40B4-BE49-F238E27FC236}">
                  <a16:creationId xmlns:a16="http://schemas.microsoft.com/office/drawing/2014/main" id="{E6CA767C-C091-F85E-2FE4-C780A8D90665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36">
              <a:extLst>
                <a:ext uri="{FF2B5EF4-FFF2-40B4-BE49-F238E27FC236}">
                  <a16:creationId xmlns:a16="http://schemas.microsoft.com/office/drawing/2014/main" id="{9492D6A8-F1FE-7691-7F39-FE13511CB685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37">
              <a:extLst>
                <a:ext uri="{FF2B5EF4-FFF2-40B4-BE49-F238E27FC236}">
                  <a16:creationId xmlns:a16="http://schemas.microsoft.com/office/drawing/2014/main" id="{9C83D9BA-5457-7A82-743F-8733167A3086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EA1C2C3-BB90-05E7-8234-44907BEB63D7}"/>
              </a:ext>
            </a:extLst>
          </p:cNvPr>
          <p:cNvSpPr txBox="1"/>
          <p:nvPr/>
        </p:nvSpPr>
        <p:spPr>
          <a:xfrm>
            <a:off x="542428" y="3083178"/>
            <a:ext cx="51969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T4</a:t>
            </a:r>
            <a:endParaRPr kumimoji="1" lang="ja-JP" altLang="en-US" sz="24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202820A-F488-E280-CDD9-2754D69D1D34}"/>
              </a:ext>
            </a:extLst>
          </p:cNvPr>
          <p:cNvGrpSpPr>
            <a:grpSpLocks noChangeAspect="1"/>
          </p:cNvGrpSpPr>
          <p:nvPr/>
        </p:nvGrpSpPr>
        <p:grpSpPr>
          <a:xfrm>
            <a:off x="10470499" y="1922443"/>
            <a:ext cx="1391448" cy="1078919"/>
            <a:chOff x="7033157" y="4150041"/>
            <a:chExt cx="1113158" cy="863135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FAD27B9E-E185-2D8E-7F61-380E96D369D7}"/>
                </a:ext>
              </a:extLst>
            </p:cNvPr>
            <p:cNvGrpSpPr/>
            <p:nvPr/>
          </p:nvGrpSpPr>
          <p:grpSpPr>
            <a:xfrm>
              <a:off x="7033157" y="4150041"/>
              <a:ext cx="1113158" cy="862902"/>
              <a:chOff x="7896806" y="3359140"/>
              <a:chExt cx="1113158" cy="862902"/>
            </a:xfrm>
          </p:grpSpPr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2AB27B18-CA19-DF06-8B76-B36920B91CB4}"/>
                  </a:ext>
                </a:extLst>
              </p:cNvPr>
              <p:cNvCxnSpPr>
                <a:stCxn id="32" idx="2"/>
                <a:endCxn id="37" idx="2"/>
              </p:cNvCxnSpPr>
              <p:nvPr/>
            </p:nvCxnSpPr>
            <p:spPr>
              <a:xfrm flipV="1">
                <a:off x="7971688" y="3863909"/>
                <a:ext cx="923745" cy="2917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二等辺三角形 31">
                <a:extLst>
                  <a:ext uri="{FF2B5EF4-FFF2-40B4-BE49-F238E27FC236}">
                    <a16:creationId xmlns:a16="http://schemas.microsoft.com/office/drawing/2014/main" id="{9E1ADE65-7D5E-0748-AE52-455FFAD8CBFE}"/>
                  </a:ext>
                </a:extLst>
              </p:cNvPr>
              <p:cNvSpPr/>
              <p:nvPr/>
            </p:nvSpPr>
            <p:spPr>
              <a:xfrm>
                <a:off x="7971688" y="3456737"/>
                <a:ext cx="678702" cy="698928"/>
              </a:xfrm>
              <a:prstGeom prst="triangle">
                <a:avLst>
                  <a:gd name="adj" fmla="val 6312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3" name="二等辺三角形 32">
                <a:extLst>
                  <a:ext uri="{FF2B5EF4-FFF2-40B4-BE49-F238E27FC236}">
                    <a16:creationId xmlns:a16="http://schemas.microsoft.com/office/drawing/2014/main" id="{0C7B5E8F-0874-C8F1-F599-789FB271C9F2}"/>
                  </a:ext>
                </a:extLst>
              </p:cNvPr>
              <p:cNvSpPr/>
              <p:nvPr/>
            </p:nvSpPr>
            <p:spPr>
              <a:xfrm rot="4162743">
                <a:off x="8321115" y="3552465"/>
                <a:ext cx="769725" cy="383075"/>
              </a:xfrm>
              <a:prstGeom prst="triangle">
                <a:avLst>
                  <a:gd name="adj" fmla="val 7590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円/楕円 34">
                <a:extLst>
                  <a:ext uri="{FF2B5EF4-FFF2-40B4-BE49-F238E27FC236}">
                    <a16:creationId xmlns:a16="http://schemas.microsoft.com/office/drawing/2014/main" id="{CE737CE9-4248-792E-4617-82C36C1E6F22}"/>
                  </a:ext>
                </a:extLst>
              </p:cNvPr>
              <p:cNvSpPr/>
              <p:nvPr/>
            </p:nvSpPr>
            <p:spPr>
              <a:xfrm>
                <a:off x="8333426" y="3410645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円/楕円 35">
                <a:extLst>
                  <a:ext uri="{FF2B5EF4-FFF2-40B4-BE49-F238E27FC236}">
                    <a16:creationId xmlns:a16="http://schemas.microsoft.com/office/drawing/2014/main" id="{0C9CA238-88E1-BD08-268F-3DB0768BA5E6}"/>
                  </a:ext>
                </a:extLst>
              </p:cNvPr>
              <p:cNvSpPr/>
              <p:nvPr/>
            </p:nvSpPr>
            <p:spPr>
              <a:xfrm>
                <a:off x="7896806" y="409795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円/楕円 36">
                <a:extLst>
                  <a:ext uri="{FF2B5EF4-FFF2-40B4-BE49-F238E27FC236}">
                    <a16:creationId xmlns:a16="http://schemas.microsoft.com/office/drawing/2014/main" id="{AC87DE1F-1206-8D5A-92E8-050245B86657}"/>
                  </a:ext>
                </a:extLst>
              </p:cNvPr>
              <p:cNvSpPr/>
              <p:nvPr/>
            </p:nvSpPr>
            <p:spPr>
              <a:xfrm>
                <a:off x="8610740" y="410662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円/楕円 37">
                <a:extLst>
                  <a:ext uri="{FF2B5EF4-FFF2-40B4-BE49-F238E27FC236}">
                    <a16:creationId xmlns:a16="http://schemas.microsoft.com/office/drawing/2014/main" id="{9AC3C151-93A5-86DD-53CB-7395F6E4F590}"/>
                  </a:ext>
                </a:extLst>
              </p:cNvPr>
              <p:cNvSpPr/>
              <p:nvPr/>
            </p:nvSpPr>
            <p:spPr>
              <a:xfrm>
                <a:off x="8895433" y="3806201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5" name="円/楕円 36">
              <a:extLst>
                <a:ext uri="{FF2B5EF4-FFF2-40B4-BE49-F238E27FC236}">
                  <a16:creationId xmlns:a16="http://schemas.microsoft.com/office/drawing/2014/main" id="{1CE7011E-4068-3634-F46C-C24AD1BC9603}"/>
                </a:ext>
              </a:extLst>
            </p:cNvPr>
            <p:cNvSpPr/>
            <p:nvPr/>
          </p:nvSpPr>
          <p:spPr>
            <a:xfrm>
              <a:off x="7769837" y="440110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36">
              <a:extLst>
                <a:ext uri="{FF2B5EF4-FFF2-40B4-BE49-F238E27FC236}">
                  <a16:creationId xmlns:a16="http://schemas.microsoft.com/office/drawing/2014/main" id="{FFC7B699-812F-C81E-666D-1089FB1F8669}"/>
                </a:ext>
              </a:extLst>
            </p:cNvPr>
            <p:cNvSpPr/>
            <p:nvPr/>
          </p:nvSpPr>
          <p:spPr>
            <a:xfrm>
              <a:off x="7884368" y="47537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36">
              <a:extLst>
                <a:ext uri="{FF2B5EF4-FFF2-40B4-BE49-F238E27FC236}">
                  <a16:creationId xmlns:a16="http://schemas.microsoft.com/office/drawing/2014/main" id="{4373C96B-B530-26C0-C46B-BDC4975635B2}"/>
                </a:ext>
              </a:extLst>
            </p:cNvPr>
            <p:cNvSpPr/>
            <p:nvPr/>
          </p:nvSpPr>
          <p:spPr>
            <a:xfrm>
              <a:off x="7409797" y="489776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円/楕円 36">
              <a:extLst>
                <a:ext uri="{FF2B5EF4-FFF2-40B4-BE49-F238E27FC236}">
                  <a16:creationId xmlns:a16="http://schemas.microsoft.com/office/drawing/2014/main" id="{833F8BFD-BC4A-CE8E-63B6-59A7D9073591}"/>
                </a:ext>
              </a:extLst>
            </p:cNvPr>
            <p:cNvSpPr/>
            <p:nvPr/>
          </p:nvSpPr>
          <p:spPr>
            <a:xfrm>
              <a:off x="7236296" y="453772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/楕円 36">
              <a:extLst>
                <a:ext uri="{FF2B5EF4-FFF2-40B4-BE49-F238E27FC236}">
                  <a16:creationId xmlns:a16="http://schemas.microsoft.com/office/drawing/2014/main" id="{2A783A4C-34BC-DFEF-094C-573E6E915D4C}"/>
                </a:ext>
              </a:extLst>
            </p:cNvPr>
            <p:cNvSpPr/>
            <p:nvPr/>
          </p:nvSpPr>
          <p:spPr>
            <a:xfrm>
              <a:off x="7625821" y="45811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円/楕円 36">
              <a:extLst>
                <a:ext uri="{FF2B5EF4-FFF2-40B4-BE49-F238E27FC236}">
                  <a16:creationId xmlns:a16="http://schemas.microsoft.com/office/drawing/2014/main" id="{AB57621A-A4B1-15CE-0EF7-6FB946FAF37A}"/>
                </a:ext>
              </a:extLst>
            </p:cNvPr>
            <p:cNvSpPr/>
            <p:nvPr/>
          </p:nvSpPr>
          <p:spPr>
            <a:xfrm>
              <a:off x="7517809" y="47335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E5E7F2A-C410-14D4-CB40-FDC4AAFE0A44}"/>
              </a:ext>
            </a:extLst>
          </p:cNvPr>
          <p:cNvSpPr txBox="1"/>
          <p:nvPr/>
        </p:nvSpPr>
        <p:spPr>
          <a:xfrm>
            <a:off x="10754180" y="3049870"/>
            <a:ext cx="6735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T10</a:t>
            </a:r>
            <a:endParaRPr kumimoji="1" lang="ja-JP" altLang="en-US" sz="24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164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Make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s in the same procedure as ES-FEM.</a:t>
                </a:r>
              </a:p>
              <a:p>
                <a:r>
                  <a:rPr lang="en-US" altLang="ja-JP" sz="2400" dirty="0"/>
                  <a:t>Consider each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represents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dirty="0"/>
                  <a:t> in its edge smoothing domain,</a:t>
                </a:r>
                <a:br>
                  <a:rPr lang="en-US" altLang="ja-JP" sz="2400" dirty="0"/>
                </a:br>
                <a:r>
                  <a:rPr lang="en-US" altLang="ja-JP" sz="2400" dirty="0"/>
                  <a:t>and </a:t>
                </a:r>
                <a:r>
                  <a:rPr lang="en-US" altLang="ja-JP" sz="2400" b="1" u="sng" dirty="0"/>
                  <a:t>assume </a:t>
                </a:r>
                <a14:m>
                  <m:oMath xmlns:m="http://schemas.openxmlformats.org/officeDocument/2006/math"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ja-JP" sz="2400" b="1" i="1" u="sng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ja-JP" sz="2400" b="1" u="sng" dirty="0"/>
                  <a:t> is linearly distributing in each cell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Make three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s in each cell as the </a:t>
                </a:r>
                <a:r>
                  <a:rPr lang="en-US" altLang="ja-JP" sz="2400" b="1" dirty="0">
                    <a:solidFill>
                      <a:srgbClr val="FF9900"/>
                    </a:solidFill>
                  </a:rPr>
                  <a:t>average of neighbor two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FF9900"/>
                        </a:solidFill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>
                            <a:solidFill>
                              <a:srgbClr val="FF9900"/>
                            </a:solidFill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a:rPr lang="en-US" altLang="ja-JP" sz="2400" b="1" i="0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</a:rPr>
                          <m:t>𝐄𝐝𝐠𝐞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9900"/>
                        </a:solidFill>
                        <a:latin typeface="Cambria Math"/>
                      </a:rPr>
                      <m:t>𝑩</m:t>
                    </m:r>
                    <m:r>
                      <a:rPr lang="en-US" altLang="ja-JP" sz="2400" b="1" i="1">
                        <a:solidFill>
                          <a:srgbClr val="FF9900"/>
                        </a:solidFill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b="1" dirty="0">
                    <a:solidFill>
                      <a:srgbClr val="FF9900"/>
                    </a:solidFill>
                  </a:rPr>
                  <a:t>s</a:t>
                </a:r>
                <a:r>
                  <a:rPr lang="en-US" altLang="ja-JP" sz="2400" b="1" dirty="0"/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ja-JP" sz="24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Gaus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and </a:t>
                </a:r>
                <a14:m>
                  <m:oMath xmlns:m="http://schemas.openxmlformats.org/officeDocument/2006/math">
                    <m:r>
                      <a:rPr lang="en-US" altLang="ja-JP" sz="2400" b="0" i="0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using each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altLang="ja-JP" sz="2400">
                                <a:latin typeface="Cambria Math" panose="02040503050406030204" pitchFamily="18" charset="0"/>
                              </a:rPr>
                              <m:t>Gaus</m:t>
                            </m:r>
                          </m:sup>
                        </m:s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US" altLang="ja-JP" sz="2400" dirty="0">
                    <a:latin typeface="+mn-lt"/>
                  </a:rPr>
                  <a:t> in the same manner </a:t>
                </a:r>
                <a:br>
                  <a:rPr lang="en-US" altLang="ja-JP" sz="2400" dirty="0">
                    <a:latin typeface="+mn-lt"/>
                  </a:rPr>
                </a:br>
                <a:r>
                  <a:rPr lang="en-US" altLang="ja-JP" sz="2400" dirty="0">
                    <a:latin typeface="+mn-lt"/>
                  </a:rPr>
                  <a:t>as the 2</a:t>
                </a:r>
                <a:r>
                  <a:rPr lang="en-US" altLang="ja-JP" sz="2400" baseline="30000" dirty="0">
                    <a:latin typeface="+mn-lt"/>
                  </a:rPr>
                  <a:t>nd</a:t>
                </a:r>
                <a:r>
                  <a:rPr lang="en-US" altLang="ja-JP" sz="2400" dirty="0">
                    <a:latin typeface="+mn-lt"/>
                  </a:rPr>
                  <a:t> -order element.</a:t>
                </a:r>
                <a:endParaRPr lang="ja-JP" altLang="en-US" sz="2400" dirty="0">
                  <a:latin typeface="+mn-lt"/>
                </a:endParaRPr>
              </a:p>
              <a:p>
                <a:endParaRPr lang="ja-JP" altLang="en-US" sz="2400" dirty="0"/>
              </a:p>
            </p:txBody>
          </p:sp>
        </mc:Choice>
        <mc:Fallback xmlns="">
          <p:sp>
            <p:nvSpPr>
              <p:cNvPr id="2" name="コンテンツ プレースホルダー 1">
                <a:extLst>
                  <a:ext uri="{FF2B5EF4-FFF2-40B4-BE49-F238E27FC236}">
                    <a16:creationId xmlns:a16="http://schemas.microsoft.com/office/drawing/2014/main" id="{9B3BF228-676F-3992-8D89-CD7E80560F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34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of </a:t>
            </a:r>
            <a:r>
              <a:rPr kumimoji="1" lang="en-US" altLang="ja-JP" dirty="0">
                <a:ln>
                  <a:solidFill>
                    <a:schemeClr val="bg1"/>
                  </a:solidFill>
                </a:ln>
                <a:solidFill>
                  <a:srgbClr val="FF9900"/>
                </a:solidFill>
              </a:rPr>
              <a:t>SSE</a:t>
            </a:r>
            <a:endParaRPr kumimoji="1" lang="ja-JP" altLang="en-US" dirty="0">
              <a:ln>
                <a:solidFill>
                  <a:schemeClr val="bg1"/>
                </a:solidFill>
              </a:ln>
              <a:solidFill>
                <a:srgbClr val="FF99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pic>
        <p:nvPicPr>
          <p:cNvPr id="9" name="図 8" descr="図形, 多角形&#10;&#10;自動的に生成された説明">
            <a:extLst>
              <a:ext uri="{FF2B5EF4-FFF2-40B4-BE49-F238E27FC236}">
                <a16:creationId xmlns:a16="http://schemas.microsoft.com/office/drawing/2014/main" id="{878D5306-62AD-DD80-3276-AD52BA56D7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76" y="2937278"/>
            <a:ext cx="3759716" cy="3048006"/>
          </a:xfrm>
          <a:prstGeom prst="rect">
            <a:avLst/>
          </a:prstGeom>
        </p:spPr>
      </p:pic>
      <p:pic>
        <p:nvPicPr>
          <p:cNvPr id="7" name="図 6" descr="グラフ&#10;&#10;自動的に生成された説明">
            <a:extLst>
              <a:ext uri="{FF2B5EF4-FFF2-40B4-BE49-F238E27FC236}">
                <a16:creationId xmlns:a16="http://schemas.microsoft.com/office/drawing/2014/main" id="{3B0D18C1-C7A2-8214-C8CF-583C7FDD9D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75" y="2937278"/>
            <a:ext cx="3759716" cy="3048006"/>
          </a:xfrm>
          <a:prstGeom prst="rect">
            <a:avLst/>
          </a:prstGeom>
        </p:spPr>
      </p:pic>
      <p:pic>
        <p:nvPicPr>
          <p:cNvPr id="12" name="図 11" descr="グラフ, レーダー チャート&#10;&#10;自動的に生成された説明">
            <a:extLst>
              <a:ext uri="{FF2B5EF4-FFF2-40B4-BE49-F238E27FC236}">
                <a16:creationId xmlns:a16="http://schemas.microsoft.com/office/drawing/2014/main" id="{B3EA0006-42DC-50C6-DB9B-9A11232FB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674" y="2937278"/>
            <a:ext cx="3759716" cy="304800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3A0CBD-85F5-12CB-B837-928ED081A2EA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Let me 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explain in 2D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for simplicity</a:t>
            </a:r>
            <a:endParaRPr kumimoji="1" lang="ja-JP" altLang="en-US" dirty="0">
              <a:latin typeface="Arial" panose="020B0604020202020204" pitchFamily="34" charset="0"/>
              <a:ea typeface="MS UI Gothic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8293435-B650-0709-5DF1-69EFAECC06F6}"/>
              </a:ext>
            </a:extLst>
          </p:cNvPr>
          <p:cNvSpPr txBox="1"/>
          <p:nvPr/>
        </p:nvSpPr>
        <p:spPr>
          <a:xfrm>
            <a:off x="8333769" y="3480980"/>
            <a:ext cx="3455683" cy="1200329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No shear locking </a:t>
            </a:r>
            <a:b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with T3/T4 mesh.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Fast mesh convergence rate </a:t>
            </a:r>
            <a:b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in strain/stress.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79EFF50-4FEB-C83A-6B4F-D601544D18E2}"/>
              </a:ext>
            </a:extLst>
          </p:cNvPr>
          <p:cNvSpPr txBox="1"/>
          <p:nvPr/>
        </p:nvSpPr>
        <p:spPr>
          <a:xfrm>
            <a:off x="628753" y="4948706"/>
            <a:ext cx="32188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dirty="0"/>
              <a:t>Strain distribution is</a:t>
            </a:r>
            <a:br>
              <a:rPr lang="en-US" altLang="ja-JP" dirty="0"/>
            </a:br>
            <a:r>
              <a:rPr lang="en-US" altLang="ja-JP" u="sng" dirty="0"/>
              <a:t>piecewise-linear in each cell</a:t>
            </a:r>
            <a:endParaRPr lang="ja-JP" altLang="en-US" b="1" u="sng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BC69899-7E3E-FDD0-0C52-73D13E137EAB}"/>
              </a:ext>
            </a:extLst>
          </p:cNvPr>
          <p:cNvSpPr txBox="1"/>
          <p:nvPr/>
        </p:nvSpPr>
        <p:spPr>
          <a:xfrm>
            <a:off x="356886" y="3278743"/>
            <a:ext cx="376256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Conducting strain smoothing twice,</a:t>
            </a:r>
            <a:br>
              <a:rPr kumimoji="1" lang="en-US" altLang="ja-JP" dirty="0"/>
            </a:br>
            <a:r>
              <a:rPr kumimoji="1" lang="en-US" altLang="ja-JP" dirty="0"/>
              <a:t>the strain/stress are evaluated</a:t>
            </a:r>
            <a:br>
              <a:rPr kumimoji="1" lang="en-US" altLang="ja-JP" dirty="0"/>
            </a:br>
            <a:r>
              <a:rPr kumimoji="1" lang="en-US" altLang="ja-JP" dirty="0"/>
              <a:t>at each Gauss point.</a:t>
            </a:r>
            <a:endParaRPr lang="en-US" altLang="ja-JP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04A9FEF-9A61-2EF3-E72C-4046360424CB}"/>
              </a:ext>
            </a:extLst>
          </p:cNvPr>
          <p:cNvSpPr txBox="1"/>
          <p:nvPr/>
        </p:nvSpPr>
        <p:spPr>
          <a:xfrm>
            <a:off x="8328248" y="4689140"/>
            <a:ext cx="3461204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Cannot avoid</a:t>
            </a:r>
            <a:br>
              <a:rPr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volumetric locking and</a:t>
            </a:r>
            <a:br>
              <a:rPr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pressure checkerboarding</a:t>
            </a:r>
            <a:endParaRPr lang="ja-JP" altLang="en-US" dirty="0">
              <a:solidFill>
                <a:srgbClr val="FF0000"/>
              </a:solidFill>
              <a:latin typeface="Arial" panose="020B0604020202020204" pitchFamily="34" charset="0"/>
              <a:ea typeface="MS UI Gothic" panose="020B060007020508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86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D85AE5-DC4E-42D5-9376-B960EBE8F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Why not T10 but T4?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8A4A60-817C-404E-9B22-D7C419FE4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dirty="0"/>
              <a:t>It is because T10 mesh is NOT good for the representation of complex geometries.</a:t>
            </a:r>
          </a:p>
          <a:p>
            <a:pPr marL="0" indent="0">
              <a:buNone/>
            </a:pPr>
            <a:r>
              <a:rPr lang="en-US" altLang="ja-JP" sz="2400" dirty="0"/>
              <a:t>For example, surface mesh around a small hole looks like…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/>
              <a:t>Also, the presence of mid-nodes leads to early convergence failure in large deformation.</a:t>
            </a:r>
          </a:p>
          <a:p>
            <a:pPr marL="0" indent="0">
              <a:buNone/>
            </a:pPr>
            <a:r>
              <a:rPr lang="en-US" altLang="ja-JP" sz="2400" dirty="0"/>
              <a:t>Then, T4 is preferable.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12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B79091-FF92-40D6-BE60-C78451956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C1DB593-C5EF-4DBB-8B95-F241811DD4FB}"/>
              </a:ext>
            </a:extLst>
          </p:cNvPr>
          <p:cNvSpPr/>
          <p:nvPr/>
        </p:nvSpPr>
        <p:spPr>
          <a:xfrm>
            <a:off x="4655840" y="1641584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2400" dirty="0">
                <a:solidFill>
                  <a:schemeClr val="tx1"/>
                </a:solidFill>
              </a:rPr>
              <a:t>solid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C8F3ABEC-5F73-4D73-8B12-D194BD2D1FA6}"/>
              </a:ext>
            </a:extLst>
          </p:cNvPr>
          <p:cNvSpPr/>
          <p:nvPr/>
        </p:nvSpPr>
        <p:spPr>
          <a:xfrm>
            <a:off x="5458615" y="2418602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CFF1F6A-0129-44F9-937A-6A72FF0117FF}"/>
              </a:ext>
            </a:extLst>
          </p:cNvPr>
          <p:cNvSpPr txBox="1"/>
          <p:nvPr/>
        </p:nvSpPr>
        <p:spPr>
          <a:xfrm>
            <a:off x="5681649" y="2905547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lang="ja-JP" altLang="en-US" sz="2200" dirty="0"/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A5EF258C-FC04-4C36-8F0F-D9D684E80BE0}"/>
              </a:ext>
            </a:extLst>
          </p:cNvPr>
          <p:cNvGrpSpPr/>
          <p:nvPr/>
        </p:nvGrpSpPr>
        <p:grpSpPr>
          <a:xfrm>
            <a:off x="5082656" y="2044718"/>
            <a:ext cx="2047919" cy="2043769"/>
            <a:chOff x="5709049" y="2698461"/>
            <a:chExt cx="2047919" cy="2043769"/>
          </a:xfrm>
        </p:grpSpPr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C0CDF631-552A-42F3-AA06-D997BEA425CF}"/>
                </a:ext>
              </a:extLst>
            </p:cNvPr>
            <p:cNvCxnSpPr/>
            <p:nvPr/>
          </p:nvCxnSpPr>
          <p:spPr>
            <a:xfrm rot="16200000" flipH="1" flipV="1">
              <a:off x="687991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BF8FF526-6320-43A6-8BE9-F5753EF5DCD9}"/>
                </a:ext>
              </a:extLst>
            </p:cNvPr>
            <p:cNvCxnSpPr/>
            <p:nvPr/>
          </p:nvCxnSpPr>
          <p:spPr>
            <a:xfrm rot="16200000" flipV="1">
              <a:off x="687986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7639631D-4999-4E49-988D-A49E9E56638A}"/>
                </a:ext>
              </a:extLst>
            </p:cNvPr>
            <p:cNvCxnSpPr/>
            <p:nvPr/>
          </p:nvCxnSpPr>
          <p:spPr>
            <a:xfrm rot="16200000" flipH="1">
              <a:off x="643792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>
              <a:extLst>
                <a:ext uri="{FF2B5EF4-FFF2-40B4-BE49-F238E27FC236}">
                  <a16:creationId xmlns:a16="http://schemas.microsoft.com/office/drawing/2014/main" id="{FFF69C0E-F5CD-4D4E-9C31-F92C406A8CD5}"/>
                </a:ext>
              </a:extLst>
            </p:cNvPr>
            <p:cNvCxnSpPr/>
            <p:nvPr/>
          </p:nvCxnSpPr>
          <p:spPr>
            <a:xfrm rot="16200000">
              <a:off x="643797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円/楕円 34">
              <a:extLst>
                <a:ext uri="{FF2B5EF4-FFF2-40B4-BE49-F238E27FC236}">
                  <a16:creationId xmlns:a16="http://schemas.microsoft.com/office/drawing/2014/main" id="{C037134A-1266-4E02-AEFE-DC12690C0CA9}"/>
                </a:ext>
              </a:extLst>
            </p:cNvPr>
            <p:cNvSpPr/>
            <p:nvPr/>
          </p:nvSpPr>
          <p:spPr>
            <a:xfrm>
              <a:off x="667961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34">
              <a:extLst>
                <a:ext uri="{FF2B5EF4-FFF2-40B4-BE49-F238E27FC236}">
                  <a16:creationId xmlns:a16="http://schemas.microsoft.com/office/drawing/2014/main" id="{73EAA236-8AED-4A7F-91B0-F8FED77A3896}"/>
                </a:ext>
              </a:extLst>
            </p:cNvPr>
            <p:cNvSpPr/>
            <p:nvPr/>
          </p:nvSpPr>
          <p:spPr>
            <a:xfrm>
              <a:off x="668133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円/楕円 34">
              <a:extLst>
                <a:ext uri="{FF2B5EF4-FFF2-40B4-BE49-F238E27FC236}">
                  <a16:creationId xmlns:a16="http://schemas.microsoft.com/office/drawing/2014/main" id="{3B50D4E0-67BC-4F28-85F7-6CEF25E995BF}"/>
                </a:ext>
              </a:extLst>
            </p:cNvPr>
            <p:cNvSpPr/>
            <p:nvPr/>
          </p:nvSpPr>
          <p:spPr>
            <a:xfrm rot="16200000">
              <a:off x="605374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円/楕円 34">
              <a:extLst>
                <a:ext uri="{FF2B5EF4-FFF2-40B4-BE49-F238E27FC236}">
                  <a16:creationId xmlns:a16="http://schemas.microsoft.com/office/drawing/2014/main" id="{5ED37D89-1AC0-4F38-B1FC-8DE9234F92D6}"/>
                </a:ext>
              </a:extLst>
            </p:cNvPr>
            <p:cNvSpPr/>
            <p:nvPr/>
          </p:nvSpPr>
          <p:spPr>
            <a:xfrm rot="16200000">
              <a:off x="730860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円/楕円 34">
              <a:extLst>
                <a:ext uri="{FF2B5EF4-FFF2-40B4-BE49-F238E27FC236}">
                  <a16:creationId xmlns:a16="http://schemas.microsoft.com/office/drawing/2014/main" id="{C3DC329F-3B18-4318-97B0-7B1E33D5A7FA}"/>
                </a:ext>
              </a:extLst>
            </p:cNvPr>
            <p:cNvSpPr/>
            <p:nvPr/>
          </p:nvSpPr>
          <p:spPr>
            <a:xfrm rot="18900000">
              <a:off x="624133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円/楕円 34">
              <a:extLst>
                <a:ext uri="{FF2B5EF4-FFF2-40B4-BE49-F238E27FC236}">
                  <a16:creationId xmlns:a16="http://schemas.microsoft.com/office/drawing/2014/main" id="{B19FA749-46A0-49C0-8BFF-9F5DA44F57CE}"/>
                </a:ext>
              </a:extLst>
            </p:cNvPr>
            <p:cNvSpPr/>
            <p:nvPr/>
          </p:nvSpPr>
          <p:spPr>
            <a:xfrm rot="18900000">
              <a:off x="712101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34">
              <a:extLst>
                <a:ext uri="{FF2B5EF4-FFF2-40B4-BE49-F238E27FC236}">
                  <a16:creationId xmlns:a16="http://schemas.microsoft.com/office/drawing/2014/main" id="{FB80B16F-3C99-4EC1-89F2-4BEB5DE46F50}"/>
                </a:ext>
              </a:extLst>
            </p:cNvPr>
            <p:cNvSpPr/>
            <p:nvPr/>
          </p:nvSpPr>
          <p:spPr>
            <a:xfrm rot="2700000" flipH="1">
              <a:off x="712101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34">
              <a:extLst>
                <a:ext uri="{FF2B5EF4-FFF2-40B4-BE49-F238E27FC236}">
                  <a16:creationId xmlns:a16="http://schemas.microsoft.com/office/drawing/2014/main" id="{78BAB9D8-7E7F-44C1-98CA-066431B61AB8}"/>
                </a:ext>
              </a:extLst>
            </p:cNvPr>
            <p:cNvSpPr/>
            <p:nvPr/>
          </p:nvSpPr>
          <p:spPr>
            <a:xfrm rot="2700000" flipH="1">
              <a:off x="624133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7" name="直線コネクタ 66">
              <a:extLst>
                <a:ext uri="{FF2B5EF4-FFF2-40B4-BE49-F238E27FC236}">
                  <a16:creationId xmlns:a16="http://schemas.microsoft.com/office/drawing/2014/main" id="{C6BA5451-7F22-4566-8D31-05754239D8E2}"/>
                </a:ext>
              </a:extLst>
            </p:cNvPr>
            <p:cNvCxnSpPr/>
            <p:nvPr/>
          </p:nvCxnSpPr>
          <p:spPr>
            <a:xfrm flipH="1" flipV="1">
              <a:off x="612394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61EAADCA-DF10-4853-84B3-59F50C98A832}"/>
                </a:ext>
              </a:extLst>
            </p:cNvPr>
            <p:cNvCxnSpPr/>
            <p:nvPr/>
          </p:nvCxnSpPr>
          <p:spPr>
            <a:xfrm flipV="1">
              <a:off x="719389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42F00943-82E2-4ACE-98AC-76752F32EBE5}"/>
                </a:ext>
              </a:extLst>
            </p:cNvPr>
            <p:cNvCxnSpPr/>
            <p:nvPr/>
          </p:nvCxnSpPr>
          <p:spPr>
            <a:xfrm flipH="1">
              <a:off x="612394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F08D1102-5744-4B0B-BB38-212DB8C340FD}"/>
                </a:ext>
              </a:extLst>
            </p:cNvPr>
            <p:cNvCxnSpPr/>
            <p:nvPr/>
          </p:nvCxnSpPr>
          <p:spPr>
            <a:xfrm>
              <a:off x="719389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グループ化 70">
              <a:extLst>
                <a:ext uri="{FF2B5EF4-FFF2-40B4-BE49-F238E27FC236}">
                  <a16:creationId xmlns:a16="http://schemas.microsoft.com/office/drawing/2014/main" id="{11E676F6-EBAB-441E-8988-F934BB935C17}"/>
                </a:ext>
              </a:extLst>
            </p:cNvPr>
            <p:cNvGrpSpPr/>
            <p:nvPr/>
          </p:nvGrpSpPr>
          <p:grpSpPr>
            <a:xfrm>
              <a:off x="5709049" y="2698461"/>
              <a:ext cx="2047919" cy="2043769"/>
              <a:chOff x="5709049" y="2698461"/>
              <a:chExt cx="2047919" cy="2043769"/>
            </a:xfrm>
          </p:grpSpPr>
          <p:sp>
            <p:nvSpPr>
              <p:cNvPr id="72" name="円/楕円 34">
                <a:extLst>
                  <a:ext uri="{FF2B5EF4-FFF2-40B4-BE49-F238E27FC236}">
                    <a16:creationId xmlns:a16="http://schemas.microsoft.com/office/drawing/2014/main" id="{5158AA59-7A82-492A-9E61-B479182C84F3}"/>
                  </a:ext>
                </a:extLst>
              </p:cNvPr>
              <p:cNvSpPr/>
              <p:nvPr/>
            </p:nvSpPr>
            <p:spPr>
              <a:xfrm rot="4020000" flipH="1">
                <a:off x="5820486" y="280445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3" name="直線コネクタ 72">
                <a:extLst>
                  <a:ext uri="{FF2B5EF4-FFF2-40B4-BE49-F238E27FC236}">
                    <a16:creationId xmlns:a16="http://schemas.microsoft.com/office/drawing/2014/main" id="{5EDC6BC6-0F79-4E19-BDBA-2D8A24019339}"/>
                  </a:ext>
                </a:extLst>
              </p:cNvPr>
              <p:cNvCxnSpPr/>
              <p:nvPr/>
            </p:nvCxnSpPr>
            <p:spPr>
              <a:xfrm rot="3600000" flipV="1">
                <a:off x="6022346" y="2697330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線コネクタ 73">
                <a:extLst>
                  <a:ext uri="{FF2B5EF4-FFF2-40B4-BE49-F238E27FC236}">
                    <a16:creationId xmlns:a16="http://schemas.microsoft.com/office/drawing/2014/main" id="{26379F87-AABF-48EA-A26C-692CF5DDE973}"/>
                  </a:ext>
                </a:extLst>
              </p:cNvPr>
              <p:cNvCxnSpPr/>
              <p:nvPr/>
            </p:nvCxnSpPr>
            <p:spPr>
              <a:xfrm rot="7200000" flipV="1">
                <a:off x="5710180" y="301502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円/楕円 34">
                <a:extLst>
                  <a:ext uri="{FF2B5EF4-FFF2-40B4-BE49-F238E27FC236}">
                    <a16:creationId xmlns:a16="http://schemas.microsoft.com/office/drawing/2014/main" id="{8717E5E2-5E30-4F5A-A35E-03E1D44E75D8}"/>
                  </a:ext>
                </a:extLst>
              </p:cNvPr>
              <p:cNvSpPr/>
              <p:nvPr/>
            </p:nvSpPr>
            <p:spPr>
              <a:xfrm rot="4020000" flipH="1">
                <a:off x="5944684" y="325396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円/楕円 34">
                <a:extLst>
                  <a:ext uri="{FF2B5EF4-FFF2-40B4-BE49-F238E27FC236}">
                    <a16:creationId xmlns:a16="http://schemas.microsoft.com/office/drawing/2014/main" id="{7BA4BA93-5FF4-4FF1-8900-449A9DBDF2F4}"/>
                  </a:ext>
                </a:extLst>
              </p:cNvPr>
              <p:cNvSpPr/>
              <p:nvPr/>
            </p:nvSpPr>
            <p:spPr>
              <a:xfrm rot="4020000" flipH="1">
                <a:off x="6248235" y="291886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7" name="円/楕円 34">
                <a:extLst>
                  <a:ext uri="{FF2B5EF4-FFF2-40B4-BE49-F238E27FC236}">
                    <a16:creationId xmlns:a16="http://schemas.microsoft.com/office/drawing/2014/main" id="{D0511B61-119B-4B04-892C-4536A0E34407}"/>
                  </a:ext>
                </a:extLst>
              </p:cNvPr>
              <p:cNvSpPr/>
              <p:nvPr/>
            </p:nvSpPr>
            <p:spPr>
              <a:xfrm rot="17580000">
                <a:off x="7543714" y="280445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8" name="直線コネクタ 77">
                <a:extLst>
                  <a:ext uri="{FF2B5EF4-FFF2-40B4-BE49-F238E27FC236}">
                    <a16:creationId xmlns:a16="http://schemas.microsoft.com/office/drawing/2014/main" id="{94E43BBA-3B09-4E47-AFA5-84A79C2D1478}"/>
                  </a:ext>
                </a:extLst>
              </p:cNvPr>
              <p:cNvCxnSpPr/>
              <p:nvPr/>
            </p:nvCxnSpPr>
            <p:spPr>
              <a:xfrm rot="18000000" flipH="1" flipV="1">
                <a:off x="6890076" y="2697330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>
                <a:extLst>
                  <a:ext uri="{FF2B5EF4-FFF2-40B4-BE49-F238E27FC236}">
                    <a16:creationId xmlns:a16="http://schemas.microsoft.com/office/drawing/2014/main" id="{A8CA8389-D69A-4678-86E5-CC6E0B0FFCD2}"/>
                  </a:ext>
                </a:extLst>
              </p:cNvPr>
              <p:cNvCxnSpPr/>
              <p:nvPr/>
            </p:nvCxnSpPr>
            <p:spPr>
              <a:xfrm rot="14400000" flipH="1" flipV="1">
                <a:off x="7202242" y="301502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円/楕円 34">
                <a:extLst>
                  <a:ext uri="{FF2B5EF4-FFF2-40B4-BE49-F238E27FC236}">
                    <a16:creationId xmlns:a16="http://schemas.microsoft.com/office/drawing/2014/main" id="{8D6376F6-1512-4CD2-9238-D3706B503A08}"/>
                  </a:ext>
                </a:extLst>
              </p:cNvPr>
              <p:cNvSpPr/>
              <p:nvPr/>
            </p:nvSpPr>
            <p:spPr>
              <a:xfrm rot="17580000">
                <a:off x="7419516" y="325396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円/楕円 34">
                <a:extLst>
                  <a:ext uri="{FF2B5EF4-FFF2-40B4-BE49-F238E27FC236}">
                    <a16:creationId xmlns:a16="http://schemas.microsoft.com/office/drawing/2014/main" id="{6D84AE0D-3E4B-4848-A973-B6F0FBF1D397}"/>
                  </a:ext>
                </a:extLst>
              </p:cNvPr>
              <p:cNvSpPr/>
              <p:nvPr/>
            </p:nvSpPr>
            <p:spPr>
              <a:xfrm rot="17580000">
                <a:off x="7115965" y="291886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2" name="円/楕円 34">
                <a:extLst>
                  <a:ext uri="{FF2B5EF4-FFF2-40B4-BE49-F238E27FC236}">
                    <a16:creationId xmlns:a16="http://schemas.microsoft.com/office/drawing/2014/main" id="{73339648-21EC-4DA0-8FE3-3BF85D41DA67}"/>
                  </a:ext>
                </a:extLst>
              </p:cNvPr>
              <p:cNvSpPr/>
              <p:nvPr/>
            </p:nvSpPr>
            <p:spPr>
              <a:xfrm rot="17580000" flipH="1" flipV="1">
                <a:off x="5820486" y="453363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3" name="直線コネクタ 82">
                <a:extLst>
                  <a:ext uri="{FF2B5EF4-FFF2-40B4-BE49-F238E27FC236}">
                    <a16:creationId xmlns:a16="http://schemas.microsoft.com/office/drawing/2014/main" id="{B0B0AE72-ED97-4399-9324-8829C68E9BF2}"/>
                  </a:ext>
                </a:extLst>
              </p:cNvPr>
              <p:cNvCxnSpPr/>
              <p:nvPr/>
            </p:nvCxnSpPr>
            <p:spPr>
              <a:xfrm rot="18000000">
                <a:off x="6022346" y="4187504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線コネクタ 83">
                <a:extLst>
                  <a:ext uri="{FF2B5EF4-FFF2-40B4-BE49-F238E27FC236}">
                    <a16:creationId xmlns:a16="http://schemas.microsoft.com/office/drawing/2014/main" id="{8FAB8A9E-6A97-48C3-957F-FDA9E0691273}"/>
                  </a:ext>
                </a:extLst>
              </p:cNvPr>
              <p:cNvCxnSpPr/>
              <p:nvPr/>
            </p:nvCxnSpPr>
            <p:spPr>
              <a:xfrm rot="14400000">
                <a:off x="5710180" y="386981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円/楕円 34">
                <a:extLst>
                  <a:ext uri="{FF2B5EF4-FFF2-40B4-BE49-F238E27FC236}">
                    <a16:creationId xmlns:a16="http://schemas.microsoft.com/office/drawing/2014/main" id="{D5A9ECE8-00B2-45D0-AC0F-AEE025EDB23D}"/>
                  </a:ext>
                </a:extLst>
              </p:cNvPr>
              <p:cNvSpPr/>
              <p:nvPr/>
            </p:nvSpPr>
            <p:spPr>
              <a:xfrm rot="17580000" flipH="1" flipV="1">
                <a:off x="5944684" y="408412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円/楕円 34">
                <a:extLst>
                  <a:ext uri="{FF2B5EF4-FFF2-40B4-BE49-F238E27FC236}">
                    <a16:creationId xmlns:a16="http://schemas.microsoft.com/office/drawing/2014/main" id="{5C113F8D-587F-4D93-9605-21A4C7F7FCB8}"/>
                  </a:ext>
                </a:extLst>
              </p:cNvPr>
              <p:cNvSpPr/>
              <p:nvPr/>
            </p:nvSpPr>
            <p:spPr>
              <a:xfrm rot="17580000" flipH="1" flipV="1">
                <a:off x="6248235" y="441922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7" name="円/楕円 34">
                <a:extLst>
                  <a:ext uri="{FF2B5EF4-FFF2-40B4-BE49-F238E27FC236}">
                    <a16:creationId xmlns:a16="http://schemas.microsoft.com/office/drawing/2014/main" id="{E236AA21-AB5D-4FBA-8E04-501F3D067D38}"/>
                  </a:ext>
                </a:extLst>
              </p:cNvPr>
              <p:cNvSpPr/>
              <p:nvPr/>
            </p:nvSpPr>
            <p:spPr>
              <a:xfrm rot="4020000" flipV="1">
                <a:off x="7543714" y="453363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88" name="直線コネクタ 87">
                <a:extLst>
                  <a:ext uri="{FF2B5EF4-FFF2-40B4-BE49-F238E27FC236}">
                    <a16:creationId xmlns:a16="http://schemas.microsoft.com/office/drawing/2014/main" id="{5FA4B7C3-24E3-4918-B3CC-7E722B7D0F4D}"/>
                  </a:ext>
                </a:extLst>
              </p:cNvPr>
              <p:cNvCxnSpPr/>
              <p:nvPr/>
            </p:nvCxnSpPr>
            <p:spPr>
              <a:xfrm rot="3600000" flipH="1">
                <a:off x="6890076" y="4187504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コネクタ 88">
                <a:extLst>
                  <a:ext uri="{FF2B5EF4-FFF2-40B4-BE49-F238E27FC236}">
                    <a16:creationId xmlns:a16="http://schemas.microsoft.com/office/drawing/2014/main" id="{5BB5CE17-77A6-4B66-8346-1AED1FD5476B}"/>
                  </a:ext>
                </a:extLst>
              </p:cNvPr>
              <p:cNvCxnSpPr/>
              <p:nvPr/>
            </p:nvCxnSpPr>
            <p:spPr>
              <a:xfrm rot="7200000" flipH="1">
                <a:off x="7202242" y="386981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円/楕円 34">
                <a:extLst>
                  <a:ext uri="{FF2B5EF4-FFF2-40B4-BE49-F238E27FC236}">
                    <a16:creationId xmlns:a16="http://schemas.microsoft.com/office/drawing/2014/main" id="{D6BD5597-F240-4DDE-A060-4142971D3E22}"/>
                  </a:ext>
                </a:extLst>
              </p:cNvPr>
              <p:cNvSpPr/>
              <p:nvPr/>
            </p:nvSpPr>
            <p:spPr>
              <a:xfrm rot="4020000" flipV="1">
                <a:off x="7419516" y="408412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1" name="円/楕円 34">
                <a:extLst>
                  <a:ext uri="{FF2B5EF4-FFF2-40B4-BE49-F238E27FC236}">
                    <a16:creationId xmlns:a16="http://schemas.microsoft.com/office/drawing/2014/main" id="{F00EC278-401C-4AD2-BC6B-39C5613FA5D1}"/>
                  </a:ext>
                </a:extLst>
              </p:cNvPr>
              <p:cNvSpPr/>
              <p:nvPr/>
            </p:nvSpPr>
            <p:spPr>
              <a:xfrm rot="4020000" flipV="1">
                <a:off x="7115965" y="441922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76" name="テキスト ボックス 175">
            <a:extLst>
              <a:ext uri="{FF2B5EF4-FFF2-40B4-BE49-F238E27FC236}">
                <a16:creationId xmlns:a16="http://schemas.microsoft.com/office/drawing/2014/main" id="{729CADAB-8ABA-427C-9A76-256B7BFB2261}"/>
              </a:ext>
            </a:extLst>
          </p:cNvPr>
          <p:cNvSpPr txBox="1"/>
          <p:nvPr/>
        </p:nvSpPr>
        <p:spPr>
          <a:xfrm>
            <a:off x="4814348" y="4054510"/>
            <a:ext cx="2579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008000"/>
                </a:solidFill>
              </a:rPr>
              <a:t>T10 mesh w/ kink</a:t>
            </a:r>
            <a:endParaRPr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8EB777-156A-0D33-BB11-45EB0A45DC5A}"/>
              </a:ext>
            </a:extLst>
          </p:cNvPr>
          <p:cNvSpPr txBox="1"/>
          <p:nvPr/>
        </p:nvSpPr>
        <p:spPr>
          <a:xfrm>
            <a:off x="4655840" y="4546865"/>
            <a:ext cx="28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✗ </a:t>
            </a:r>
            <a:r>
              <a:rPr lang="en-US" altLang="ja-JP" dirty="0"/>
              <a:t>leads to severe</a:t>
            </a:r>
          </a:p>
          <a:p>
            <a:pPr algn="r"/>
            <a:r>
              <a:rPr lang="en-US" altLang="ja-JP" dirty="0"/>
              <a:t>accuracy loss.</a:t>
            </a:r>
          </a:p>
        </p:txBody>
      </p: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31134F77-83D3-598A-0C26-7129E7B35941}"/>
              </a:ext>
            </a:extLst>
          </p:cNvPr>
          <p:cNvGrpSpPr/>
          <p:nvPr/>
        </p:nvGrpSpPr>
        <p:grpSpPr>
          <a:xfrm>
            <a:off x="1631824" y="1641904"/>
            <a:ext cx="2880000" cy="3527764"/>
            <a:chOff x="6192180" y="1821925"/>
            <a:chExt cx="2880000" cy="3527764"/>
          </a:xfrm>
        </p:grpSpPr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4A760BAD-4C05-4B59-9D56-24CBDF8FB0D0}"/>
                </a:ext>
              </a:extLst>
            </p:cNvPr>
            <p:cNvSpPr/>
            <p:nvPr/>
          </p:nvSpPr>
          <p:spPr>
            <a:xfrm>
              <a:off x="6192180" y="1821925"/>
              <a:ext cx="2880000" cy="28800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ja-JP" sz="2400" dirty="0">
                  <a:solidFill>
                    <a:schemeClr val="tx1"/>
                  </a:solidFill>
                </a:rPr>
                <a:t>solid</a:t>
              </a:r>
              <a:endParaRPr lang="ja-JP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7" name="楕円 106">
              <a:extLst>
                <a:ext uri="{FF2B5EF4-FFF2-40B4-BE49-F238E27FC236}">
                  <a16:creationId xmlns:a16="http://schemas.microsoft.com/office/drawing/2014/main" id="{3C4B563C-435F-4C46-92AC-F7931901A82B}"/>
                </a:ext>
              </a:extLst>
            </p:cNvPr>
            <p:cNvSpPr/>
            <p:nvPr/>
          </p:nvSpPr>
          <p:spPr>
            <a:xfrm>
              <a:off x="6994955" y="2598943"/>
              <a:ext cx="1296000" cy="129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08" name="グループ化 107">
              <a:extLst>
                <a:ext uri="{FF2B5EF4-FFF2-40B4-BE49-F238E27FC236}">
                  <a16:creationId xmlns:a16="http://schemas.microsoft.com/office/drawing/2014/main" id="{90F08085-C0C1-43BC-8A76-57DE29C64887}"/>
                </a:ext>
              </a:extLst>
            </p:cNvPr>
            <p:cNvGrpSpPr/>
            <p:nvPr/>
          </p:nvGrpSpPr>
          <p:grpSpPr>
            <a:xfrm>
              <a:off x="6669221" y="2286433"/>
              <a:ext cx="1918242" cy="1931014"/>
              <a:chOff x="5767150" y="2755115"/>
              <a:chExt cx="1918242" cy="1931014"/>
            </a:xfrm>
          </p:grpSpPr>
          <p:cxnSp>
            <p:nvCxnSpPr>
              <p:cNvPr id="109" name="直線コネクタ 108">
                <a:extLst>
                  <a:ext uri="{FF2B5EF4-FFF2-40B4-BE49-F238E27FC236}">
                    <a16:creationId xmlns:a16="http://schemas.microsoft.com/office/drawing/2014/main" id="{8FEBE42B-0ED3-4FD2-A7C7-0ACC7EDC7832}"/>
                  </a:ext>
                </a:extLst>
              </p:cNvPr>
              <p:cNvCxnSpPr/>
              <p:nvPr/>
            </p:nvCxnSpPr>
            <p:spPr>
              <a:xfrm rot="16200000" flipH="1" flipV="1">
                <a:off x="6879917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コネクタ 109">
                <a:extLst>
                  <a:ext uri="{FF2B5EF4-FFF2-40B4-BE49-F238E27FC236}">
                    <a16:creationId xmlns:a16="http://schemas.microsoft.com/office/drawing/2014/main" id="{E007B7BD-E6DE-4B33-8513-8D00A9F39DFE}"/>
                  </a:ext>
                </a:extLst>
              </p:cNvPr>
              <p:cNvCxnSpPr/>
              <p:nvPr/>
            </p:nvCxnSpPr>
            <p:spPr>
              <a:xfrm rot="16200000" flipV="1">
                <a:off x="6879863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線コネクタ 110">
                <a:extLst>
                  <a:ext uri="{FF2B5EF4-FFF2-40B4-BE49-F238E27FC236}">
                    <a16:creationId xmlns:a16="http://schemas.microsoft.com/office/drawing/2014/main" id="{FA3CA7CC-D424-4BCE-87DB-E54AA318C4CF}"/>
                  </a:ext>
                </a:extLst>
              </p:cNvPr>
              <p:cNvCxnSpPr/>
              <p:nvPr/>
            </p:nvCxnSpPr>
            <p:spPr>
              <a:xfrm rot="16200000" flipH="1">
                <a:off x="6437923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線コネクタ 111">
                <a:extLst>
                  <a:ext uri="{FF2B5EF4-FFF2-40B4-BE49-F238E27FC236}">
                    <a16:creationId xmlns:a16="http://schemas.microsoft.com/office/drawing/2014/main" id="{2D3789C5-B6A5-4FB1-9CE8-2EF92450A922}"/>
                  </a:ext>
                </a:extLst>
              </p:cNvPr>
              <p:cNvCxnSpPr/>
              <p:nvPr/>
            </p:nvCxnSpPr>
            <p:spPr>
              <a:xfrm rot="16200000">
                <a:off x="6437977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円/楕円 34">
                <a:extLst>
                  <a:ext uri="{FF2B5EF4-FFF2-40B4-BE49-F238E27FC236}">
                    <a16:creationId xmlns:a16="http://schemas.microsoft.com/office/drawing/2014/main" id="{408DF67D-19B3-41CF-BCF4-3642EE30705B}"/>
                  </a:ext>
                </a:extLst>
              </p:cNvPr>
              <p:cNvSpPr/>
              <p:nvPr/>
            </p:nvSpPr>
            <p:spPr>
              <a:xfrm>
                <a:off x="6679610" y="303846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" name="円/楕円 34">
                <a:extLst>
                  <a:ext uri="{FF2B5EF4-FFF2-40B4-BE49-F238E27FC236}">
                    <a16:creationId xmlns:a16="http://schemas.microsoft.com/office/drawing/2014/main" id="{29DF80B4-58C8-445E-AC48-7958B3947DDB}"/>
                  </a:ext>
                </a:extLst>
              </p:cNvPr>
              <p:cNvSpPr/>
              <p:nvPr/>
            </p:nvSpPr>
            <p:spPr>
              <a:xfrm>
                <a:off x="6681331" y="429332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" name="円/楕円 34">
                <a:extLst>
                  <a:ext uri="{FF2B5EF4-FFF2-40B4-BE49-F238E27FC236}">
                    <a16:creationId xmlns:a16="http://schemas.microsoft.com/office/drawing/2014/main" id="{3320C93B-A713-47DD-BB85-D68E33E96FB3}"/>
                  </a:ext>
                </a:extLst>
              </p:cNvPr>
              <p:cNvSpPr/>
              <p:nvPr/>
            </p:nvSpPr>
            <p:spPr>
              <a:xfrm rot="16200000">
                <a:off x="6053742" y="366659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" name="円/楕円 34">
                <a:extLst>
                  <a:ext uri="{FF2B5EF4-FFF2-40B4-BE49-F238E27FC236}">
                    <a16:creationId xmlns:a16="http://schemas.microsoft.com/office/drawing/2014/main" id="{FAD61246-1EE4-481B-90CF-BDB16B05B379}"/>
                  </a:ext>
                </a:extLst>
              </p:cNvPr>
              <p:cNvSpPr/>
              <p:nvPr/>
            </p:nvSpPr>
            <p:spPr>
              <a:xfrm rot="16200000">
                <a:off x="7308601" y="366487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7" name="円/楕円 34">
                <a:extLst>
                  <a:ext uri="{FF2B5EF4-FFF2-40B4-BE49-F238E27FC236}">
                    <a16:creationId xmlns:a16="http://schemas.microsoft.com/office/drawing/2014/main" id="{E62698B0-1BDF-495E-B4A8-D9B5B6EA1628}"/>
                  </a:ext>
                </a:extLst>
              </p:cNvPr>
              <p:cNvSpPr/>
              <p:nvPr/>
            </p:nvSpPr>
            <p:spPr>
              <a:xfrm rot="18900000">
                <a:off x="6241331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8" name="円/楕円 34">
                <a:extLst>
                  <a:ext uri="{FF2B5EF4-FFF2-40B4-BE49-F238E27FC236}">
                    <a16:creationId xmlns:a16="http://schemas.microsoft.com/office/drawing/2014/main" id="{5005B076-DF72-4590-B4FE-11AF228DEF1A}"/>
                  </a:ext>
                </a:extLst>
              </p:cNvPr>
              <p:cNvSpPr/>
              <p:nvPr/>
            </p:nvSpPr>
            <p:spPr>
              <a:xfrm rot="18900000">
                <a:off x="7121012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" name="円/楕円 34">
                <a:extLst>
                  <a:ext uri="{FF2B5EF4-FFF2-40B4-BE49-F238E27FC236}">
                    <a16:creationId xmlns:a16="http://schemas.microsoft.com/office/drawing/2014/main" id="{80328729-9C2F-4146-9357-B8C656DFBB93}"/>
                  </a:ext>
                </a:extLst>
              </p:cNvPr>
              <p:cNvSpPr/>
              <p:nvPr/>
            </p:nvSpPr>
            <p:spPr>
              <a:xfrm rot="2700000" flipH="1">
                <a:off x="7121012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0" name="円/楕円 34">
                <a:extLst>
                  <a:ext uri="{FF2B5EF4-FFF2-40B4-BE49-F238E27FC236}">
                    <a16:creationId xmlns:a16="http://schemas.microsoft.com/office/drawing/2014/main" id="{7729DC63-C4E2-41D8-92A4-7E77F63F561E}"/>
                  </a:ext>
                </a:extLst>
              </p:cNvPr>
              <p:cNvSpPr/>
              <p:nvPr/>
            </p:nvSpPr>
            <p:spPr>
              <a:xfrm rot="2700000" flipH="1">
                <a:off x="6241331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1" name="直線コネクタ 120">
                <a:extLst>
                  <a:ext uri="{FF2B5EF4-FFF2-40B4-BE49-F238E27FC236}">
                    <a16:creationId xmlns:a16="http://schemas.microsoft.com/office/drawing/2014/main" id="{ADC8EB0B-A71A-48AD-9111-6A4C03082447}"/>
                  </a:ext>
                </a:extLst>
              </p:cNvPr>
              <p:cNvCxnSpPr/>
              <p:nvPr/>
            </p:nvCxnSpPr>
            <p:spPr>
              <a:xfrm flipH="1" flipV="1">
                <a:off x="6123945" y="377023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コネクタ 121">
                <a:extLst>
                  <a:ext uri="{FF2B5EF4-FFF2-40B4-BE49-F238E27FC236}">
                    <a16:creationId xmlns:a16="http://schemas.microsoft.com/office/drawing/2014/main" id="{42971E4B-1BE1-47D6-94D8-756A92DF9686}"/>
                  </a:ext>
                </a:extLst>
              </p:cNvPr>
              <p:cNvCxnSpPr/>
              <p:nvPr/>
            </p:nvCxnSpPr>
            <p:spPr>
              <a:xfrm flipV="1">
                <a:off x="7193894" y="377018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コネクタ 122">
                <a:extLst>
                  <a:ext uri="{FF2B5EF4-FFF2-40B4-BE49-F238E27FC236}">
                    <a16:creationId xmlns:a16="http://schemas.microsoft.com/office/drawing/2014/main" id="{3C0CCE2E-2E33-4AAE-9BB9-B06FE2CE19C3}"/>
                  </a:ext>
                </a:extLst>
              </p:cNvPr>
              <p:cNvCxnSpPr/>
              <p:nvPr/>
            </p:nvCxnSpPr>
            <p:spPr>
              <a:xfrm flipH="1">
                <a:off x="6123945" y="332824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コネクタ 123">
                <a:extLst>
                  <a:ext uri="{FF2B5EF4-FFF2-40B4-BE49-F238E27FC236}">
                    <a16:creationId xmlns:a16="http://schemas.microsoft.com/office/drawing/2014/main" id="{B4AD6EA8-9970-49AD-9F78-C6ABB9911B51}"/>
                  </a:ext>
                </a:extLst>
              </p:cNvPr>
              <p:cNvCxnSpPr/>
              <p:nvPr/>
            </p:nvCxnSpPr>
            <p:spPr>
              <a:xfrm>
                <a:off x="7193894" y="33282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コネクタ 124">
                <a:extLst>
                  <a:ext uri="{FF2B5EF4-FFF2-40B4-BE49-F238E27FC236}">
                    <a16:creationId xmlns:a16="http://schemas.microsoft.com/office/drawing/2014/main" id="{603F5837-315B-4FAA-8230-80FBDB24DB5C}"/>
                  </a:ext>
                </a:extLst>
              </p:cNvPr>
              <p:cNvCxnSpPr/>
              <p:nvPr/>
            </p:nvCxnSpPr>
            <p:spPr>
              <a:xfrm rot="3600000" flipH="1">
                <a:off x="5979613" y="3130044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線コネクタ 125">
                <a:extLst>
                  <a:ext uri="{FF2B5EF4-FFF2-40B4-BE49-F238E27FC236}">
                    <a16:creationId xmlns:a16="http://schemas.microsoft.com/office/drawing/2014/main" id="{BF19E35F-2BC3-4375-A705-478FE9FD59DA}"/>
                  </a:ext>
                </a:extLst>
              </p:cNvPr>
              <p:cNvCxnSpPr/>
              <p:nvPr/>
            </p:nvCxnSpPr>
            <p:spPr>
              <a:xfrm rot="7200000" flipH="1">
                <a:off x="5878574" y="336662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円/楕円 34">
                <a:extLst>
                  <a:ext uri="{FF2B5EF4-FFF2-40B4-BE49-F238E27FC236}">
                    <a16:creationId xmlns:a16="http://schemas.microsoft.com/office/drawing/2014/main" id="{D7217227-E8BA-4323-BE46-E5DCCA7CA14E}"/>
                  </a:ext>
                </a:extLst>
              </p:cNvPr>
              <p:cNvSpPr/>
              <p:nvPr/>
            </p:nvSpPr>
            <p:spPr>
              <a:xfrm rot="18900000">
                <a:off x="5767150" y="328990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28" name="直線コネクタ 127">
                <a:extLst>
                  <a:ext uri="{FF2B5EF4-FFF2-40B4-BE49-F238E27FC236}">
                    <a16:creationId xmlns:a16="http://schemas.microsoft.com/office/drawing/2014/main" id="{51531563-F351-4E48-ADA2-D36405F0A49D}"/>
                  </a:ext>
                </a:extLst>
              </p:cNvPr>
              <p:cNvCxnSpPr/>
              <p:nvPr/>
            </p:nvCxnSpPr>
            <p:spPr>
              <a:xfrm rot="6300000" flipH="1">
                <a:off x="6472764" y="277285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線コネクタ 128">
                <a:extLst>
                  <a:ext uri="{FF2B5EF4-FFF2-40B4-BE49-F238E27FC236}">
                    <a16:creationId xmlns:a16="http://schemas.microsoft.com/office/drawing/2014/main" id="{CA45A658-0CF4-4BAF-8C7E-A078CDF79C6F}"/>
                  </a:ext>
                </a:extLst>
              </p:cNvPr>
              <p:cNvCxnSpPr/>
              <p:nvPr/>
            </p:nvCxnSpPr>
            <p:spPr>
              <a:xfrm rot="9900000" flipH="1">
                <a:off x="6234030" y="286869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円/楕円 34">
                <a:extLst>
                  <a:ext uri="{FF2B5EF4-FFF2-40B4-BE49-F238E27FC236}">
                    <a16:creationId xmlns:a16="http://schemas.microsoft.com/office/drawing/2014/main" id="{747DC12F-EE10-4DC6-A5F8-955702321C1C}"/>
                  </a:ext>
                </a:extLst>
              </p:cNvPr>
              <p:cNvSpPr/>
              <p:nvPr/>
            </p:nvSpPr>
            <p:spPr>
              <a:xfrm>
                <a:off x="6299243" y="275511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1" name="直線コネクタ 130">
                <a:extLst>
                  <a:ext uri="{FF2B5EF4-FFF2-40B4-BE49-F238E27FC236}">
                    <a16:creationId xmlns:a16="http://schemas.microsoft.com/office/drawing/2014/main" id="{175516F7-C508-470E-82DB-B2E38F3E0F11}"/>
                  </a:ext>
                </a:extLst>
              </p:cNvPr>
              <p:cNvCxnSpPr/>
              <p:nvPr/>
            </p:nvCxnSpPr>
            <p:spPr>
              <a:xfrm rot="18000000">
                <a:off x="7327946" y="312565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コネクタ 131">
                <a:extLst>
                  <a:ext uri="{FF2B5EF4-FFF2-40B4-BE49-F238E27FC236}">
                    <a16:creationId xmlns:a16="http://schemas.microsoft.com/office/drawing/2014/main" id="{BE0B9E5E-70A2-4074-B7F9-C8B2CEAF74EB}"/>
                  </a:ext>
                </a:extLst>
              </p:cNvPr>
              <p:cNvCxnSpPr/>
              <p:nvPr/>
            </p:nvCxnSpPr>
            <p:spPr>
              <a:xfrm rot="14400000">
                <a:off x="7428985" y="336224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円/楕円 34">
                <a:extLst>
                  <a:ext uri="{FF2B5EF4-FFF2-40B4-BE49-F238E27FC236}">
                    <a16:creationId xmlns:a16="http://schemas.microsoft.com/office/drawing/2014/main" id="{EEC5EC7F-E19A-4237-A4A3-7F04B358B57D}"/>
                  </a:ext>
                </a:extLst>
              </p:cNvPr>
              <p:cNvSpPr/>
              <p:nvPr/>
            </p:nvSpPr>
            <p:spPr>
              <a:xfrm rot="2700000" flipH="1">
                <a:off x="7583182" y="328551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4" name="直線コネクタ 133">
                <a:extLst>
                  <a:ext uri="{FF2B5EF4-FFF2-40B4-BE49-F238E27FC236}">
                    <a16:creationId xmlns:a16="http://schemas.microsoft.com/office/drawing/2014/main" id="{86285C79-E7B5-4E9E-8FCF-4FBF1CFAFD1D}"/>
                  </a:ext>
                </a:extLst>
              </p:cNvPr>
              <p:cNvCxnSpPr/>
              <p:nvPr/>
            </p:nvCxnSpPr>
            <p:spPr>
              <a:xfrm rot="18000000" flipH="1" flipV="1">
                <a:off x="5984257" y="397564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コネクタ 134">
                <a:extLst>
                  <a:ext uri="{FF2B5EF4-FFF2-40B4-BE49-F238E27FC236}">
                    <a16:creationId xmlns:a16="http://schemas.microsoft.com/office/drawing/2014/main" id="{E619EF9B-C551-4494-A92E-4690D85C7C48}"/>
                  </a:ext>
                </a:extLst>
              </p:cNvPr>
              <p:cNvCxnSpPr/>
              <p:nvPr/>
            </p:nvCxnSpPr>
            <p:spPr>
              <a:xfrm rot="14400000" flipH="1" flipV="1">
                <a:off x="5883219" y="373906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円/楕円 34">
                <a:extLst>
                  <a:ext uri="{FF2B5EF4-FFF2-40B4-BE49-F238E27FC236}">
                    <a16:creationId xmlns:a16="http://schemas.microsoft.com/office/drawing/2014/main" id="{71ADB8EC-BB5A-4B98-93D2-A2F2BB18B72A}"/>
                  </a:ext>
                </a:extLst>
              </p:cNvPr>
              <p:cNvSpPr/>
              <p:nvPr/>
            </p:nvSpPr>
            <p:spPr>
              <a:xfrm rot="2700000" flipV="1">
                <a:off x="5771794" y="405192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37" name="直線コネクタ 136">
                <a:extLst>
                  <a:ext uri="{FF2B5EF4-FFF2-40B4-BE49-F238E27FC236}">
                    <a16:creationId xmlns:a16="http://schemas.microsoft.com/office/drawing/2014/main" id="{0FEA2037-D19B-4128-B4D3-2F289350034F}"/>
                  </a:ext>
                </a:extLst>
              </p:cNvPr>
              <p:cNvCxnSpPr/>
              <p:nvPr/>
            </p:nvCxnSpPr>
            <p:spPr>
              <a:xfrm rot="15300000">
                <a:off x="6848216" y="277285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コネクタ 137">
                <a:extLst>
                  <a:ext uri="{FF2B5EF4-FFF2-40B4-BE49-F238E27FC236}">
                    <a16:creationId xmlns:a16="http://schemas.microsoft.com/office/drawing/2014/main" id="{F2462330-9D39-4B5C-AA4A-9055AFABD5F6}"/>
                  </a:ext>
                </a:extLst>
              </p:cNvPr>
              <p:cNvCxnSpPr/>
              <p:nvPr/>
            </p:nvCxnSpPr>
            <p:spPr>
              <a:xfrm rot="11700000">
                <a:off x="7086950" y="28686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円/楕円 34">
                <a:extLst>
                  <a:ext uri="{FF2B5EF4-FFF2-40B4-BE49-F238E27FC236}">
                    <a16:creationId xmlns:a16="http://schemas.microsoft.com/office/drawing/2014/main" id="{59E5E21A-88F3-4961-AA8A-06A706EC8767}"/>
                  </a:ext>
                </a:extLst>
              </p:cNvPr>
              <p:cNvSpPr/>
              <p:nvPr/>
            </p:nvSpPr>
            <p:spPr>
              <a:xfrm flipH="1">
                <a:off x="7064509" y="275511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0" name="直線コネクタ 139">
                <a:extLst>
                  <a:ext uri="{FF2B5EF4-FFF2-40B4-BE49-F238E27FC236}">
                    <a16:creationId xmlns:a16="http://schemas.microsoft.com/office/drawing/2014/main" id="{F7D98BDD-712E-4F22-9D8B-A8A534FEF4DC}"/>
                  </a:ext>
                </a:extLst>
              </p:cNvPr>
              <p:cNvCxnSpPr/>
              <p:nvPr/>
            </p:nvCxnSpPr>
            <p:spPr>
              <a:xfrm rot="3600000" flipV="1">
                <a:off x="7327946" y="396137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コネクタ 140">
                <a:extLst>
                  <a:ext uri="{FF2B5EF4-FFF2-40B4-BE49-F238E27FC236}">
                    <a16:creationId xmlns:a16="http://schemas.microsoft.com/office/drawing/2014/main" id="{9E4771F1-76F8-4AE8-A815-4BC8B2796DA9}"/>
                  </a:ext>
                </a:extLst>
              </p:cNvPr>
              <p:cNvCxnSpPr/>
              <p:nvPr/>
            </p:nvCxnSpPr>
            <p:spPr>
              <a:xfrm rot="7200000" flipV="1">
                <a:off x="7428985" y="3724793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円/楕円 34">
                <a:extLst>
                  <a:ext uri="{FF2B5EF4-FFF2-40B4-BE49-F238E27FC236}">
                    <a16:creationId xmlns:a16="http://schemas.microsoft.com/office/drawing/2014/main" id="{91A78C2D-58E3-4306-9002-5CF697610035}"/>
                  </a:ext>
                </a:extLst>
              </p:cNvPr>
              <p:cNvSpPr/>
              <p:nvPr/>
            </p:nvSpPr>
            <p:spPr>
              <a:xfrm rot="18900000" flipH="1" flipV="1">
                <a:off x="7583182" y="4037654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3" name="直線コネクタ 142">
                <a:extLst>
                  <a:ext uri="{FF2B5EF4-FFF2-40B4-BE49-F238E27FC236}">
                    <a16:creationId xmlns:a16="http://schemas.microsoft.com/office/drawing/2014/main" id="{253143C2-8953-484D-BF7C-2BCAC7BF0775}"/>
                  </a:ext>
                </a:extLst>
              </p:cNvPr>
              <p:cNvCxnSpPr/>
              <p:nvPr/>
            </p:nvCxnSpPr>
            <p:spPr>
              <a:xfrm rot="15300000" flipH="1" flipV="1">
                <a:off x="6472764" y="432965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線コネクタ 143">
                <a:extLst>
                  <a:ext uri="{FF2B5EF4-FFF2-40B4-BE49-F238E27FC236}">
                    <a16:creationId xmlns:a16="http://schemas.microsoft.com/office/drawing/2014/main" id="{579E9941-884C-425E-9055-40CF7A3E38E1}"/>
                  </a:ext>
                </a:extLst>
              </p:cNvPr>
              <p:cNvCxnSpPr/>
              <p:nvPr/>
            </p:nvCxnSpPr>
            <p:spPr>
              <a:xfrm rot="11700000" flipH="1" flipV="1">
                <a:off x="6234030" y="423380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円/楕円 34">
                <a:extLst>
                  <a:ext uri="{FF2B5EF4-FFF2-40B4-BE49-F238E27FC236}">
                    <a16:creationId xmlns:a16="http://schemas.microsoft.com/office/drawing/2014/main" id="{38E4B90F-F84F-47C7-88C5-691938C4E377}"/>
                  </a:ext>
                </a:extLst>
              </p:cNvPr>
              <p:cNvSpPr/>
              <p:nvPr/>
            </p:nvSpPr>
            <p:spPr>
              <a:xfrm flipV="1">
                <a:off x="6299243" y="458352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6" name="直線コネクタ 145">
                <a:extLst>
                  <a:ext uri="{FF2B5EF4-FFF2-40B4-BE49-F238E27FC236}">
                    <a16:creationId xmlns:a16="http://schemas.microsoft.com/office/drawing/2014/main" id="{45F10263-FDD0-4469-9C4B-2E764A9E28FF}"/>
                  </a:ext>
                </a:extLst>
              </p:cNvPr>
              <p:cNvCxnSpPr/>
              <p:nvPr/>
            </p:nvCxnSpPr>
            <p:spPr>
              <a:xfrm rot="6300000" flipV="1">
                <a:off x="6848216" y="432964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コネクタ 146">
                <a:extLst>
                  <a:ext uri="{FF2B5EF4-FFF2-40B4-BE49-F238E27FC236}">
                    <a16:creationId xmlns:a16="http://schemas.microsoft.com/office/drawing/2014/main" id="{9A76C501-25E8-4C05-9FA2-D65E22CA65B9}"/>
                  </a:ext>
                </a:extLst>
              </p:cNvPr>
              <p:cNvCxnSpPr/>
              <p:nvPr/>
            </p:nvCxnSpPr>
            <p:spPr>
              <a:xfrm rot="9900000" flipV="1">
                <a:off x="7086950" y="423380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円/楕円 34">
                <a:extLst>
                  <a:ext uri="{FF2B5EF4-FFF2-40B4-BE49-F238E27FC236}">
                    <a16:creationId xmlns:a16="http://schemas.microsoft.com/office/drawing/2014/main" id="{2088C69B-FA11-46C9-A484-5AAEB37C4660}"/>
                  </a:ext>
                </a:extLst>
              </p:cNvPr>
              <p:cNvSpPr/>
              <p:nvPr/>
            </p:nvSpPr>
            <p:spPr>
              <a:xfrm flipH="1" flipV="1">
                <a:off x="7064509" y="458352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9" name="円/楕円 34">
                <a:extLst>
                  <a:ext uri="{FF2B5EF4-FFF2-40B4-BE49-F238E27FC236}">
                    <a16:creationId xmlns:a16="http://schemas.microsoft.com/office/drawing/2014/main" id="{21982C8C-97EA-4D26-9326-8B0BA155C6E0}"/>
                  </a:ext>
                </a:extLst>
              </p:cNvPr>
              <p:cNvSpPr/>
              <p:nvPr/>
            </p:nvSpPr>
            <p:spPr>
              <a:xfrm rot="1320000">
                <a:off x="6902944" y="313104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0" name="円/楕円 34">
                <a:extLst>
                  <a:ext uri="{FF2B5EF4-FFF2-40B4-BE49-F238E27FC236}">
                    <a16:creationId xmlns:a16="http://schemas.microsoft.com/office/drawing/2014/main" id="{4B33AC2D-9AC2-47AC-A128-50034168236C}"/>
                  </a:ext>
                </a:extLst>
              </p:cNvPr>
              <p:cNvSpPr/>
              <p:nvPr/>
            </p:nvSpPr>
            <p:spPr>
              <a:xfrm rot="1320000">
                <a:off x="6459719" y="421116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1" name="円/楕円 34">
                <a:extLst>
                  <a:ext uri="{FF2B5EF4-FFF2-40B4-BE49-F238E27FC236}">
                    <a16:creationId xmlns:a16="http://schemas.microsoft.com/office/drawing/2014/main" id="{AA2DFE14-0C56-4D25-8704-45AAD6F3BF2D}"/>
                  </a:ext>
                </a:extLst>
              </p:cNvPr>
              <p:cNvSpPr/>
              <p:nvPr/>
            </p:nvSpPr>
            <p:spPr>
              <a:xfrm rot="17520000">
                <a:off x="6146642" y="3444118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2" name="円/楕円 34">
                <a:extLst>
                  <a:ext uri="{FF2B5EF4-FFF2-40B4-BE49-F238E27FC236}">
                    <a16:creationId xmlns:a16="http://schemas.microsoft.com/office/drawing/2014/main" id="{4560D097-5708-449F-9AF8-FA60403F6B90}"/>
                  </a:ext>
                </a:extLst>
              </p:cNvPr>
              <p:cNvSpPr/>
              <p:nvPr/>
            </p:nvSpPr>
            <p:spPr>
              <a:xfrm rot="17520000">
                <a:off x="7216021" y="3887343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3" name="円/楕円 34">
                <a:extLst>
                  <a:ext uri="{FF2B5EF4-FFF2-40B4-BE49-F238E27FC236}">
                    <a16:creationId xmlns:a16="http://schemas.microsoft.com/office/drawing/2014/main" id="{13CCCECF-7FA1-41C4-BE8E-D8D7B4B94F26}"/>
                  </a:ext>
                </a:extLst>
              </p:cNvPr>
              <p:cNvSpPr/>
              <p:nvPr/>
            </p:nvSpPr>
            <p:spPr>
              <a:xfrm rot="20220000">
                <a:off x="6460207" y="3130563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4" name="円/楕円 34">
                <a:extLst>
                  <a:ext uri="{FF2B5EF4-FFF2-40B4-BE49-F238E27FC236}">
                    <a16:creationId xmlns:a16="http://schemas.microsoft.com/office/drawing/2014/main" id="{EEBBA939-56FB-4A97-BDC4-6BC5DF2A7B91}"/>
                  </a:ext>
                </a:extLst>
              </p:cNvPr>
              <p:cNvSpPr/>
              <p:nvPr/>
            </p:nvSpPr>
            <p:spPr>
              <a:xfrm rot="20220000">
                <a:off x="6902456" y="4210683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5" name="円/楕円 34">
                <a:extLst>
                  <a:ext uri="{FF2B5EF4-FFF2-40B4-BE49-F238E27FC236}">
                    <a16:creationId xmlns:a16="http://schemas.microsoft.com/office/drawing/2014/main" id="{F568646C-E4BC-4EE5-8C56-E7BB6896D117}"/>
                  </a:ext>
                </a:extLst>
              </p:cNvPr>
              <p:cNvSpPr/>
              <p:nvPr/>
            </p:nvSpPr>
            <p:spPr>
              <a:xfrm rot="4020000" flipH="1">
                <a:off x="7216499" y="3444606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6" name="円/楕円 34">
                <a:extLst>
                  <a:ext uri="{FF2B5EF4-FFF2-40B4-BE49-F238E27FC236}">
                    <a16:creationId xmlns:a16="http://schemas.microsoft.com/office/drawing/2014/main" id="{34780DF2-FCCB-4974-8B18-E64940D2CE7E}"/>
                  </a:ext>
                </a:extLst>
              </p:cNvPr>
              <p:cNvSpPr/>
              <p:nvPr/>
            </p:nvSpPr>
            <p:spPr>
              <a:xfrm rot="4020000" flipH="1">
                <a:off x="6146164" y="3886855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7" name="円/楕円 34">
                <a:extLst>
                  <a:ext uri="{FF2B5EF4-FFF2-40B4-BE49-F238E27FC236}">
                    <a16:creationId xmlns:a16="http://schemas.microsoft.com/office/drawing/2014/main" id="{CAE4758F-65F3-4049-8353-67D2C4E3CFAF}"/>
                  </a:ext>
                </a:extLst>
              </p:cNvPr>
              <p:cNvSpPr/>
              <p:nvPr/>
            </p:nvSpPr>
            <p:spPr>
              <a:xfrm>
                <a:off x="6255415" y="298507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8" name="円/楕円 34">
                <a:extLst>
                  <a:ext uri="{FF2B5EF4-FFF2-40B4-BE49-F238E27FC236}">
                    <a16:creationId xmlns:a16="http://schemas.microsoft.com/office/drawing/2014/main" id="{5E505FB1-9BB7-4FEC-A852-285D76905003}"/>
                  </a:ext>
                </a:extLst>
              </p:cNvPr>
              <p:cNvSpPr/>
              <p:nvPr/>
            </p:nvSpPr>
            <p:spPr>
              <a:xfrm>
                <a:off x="7109665" y="298507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9" name="円/楕円 34">
                <a:extLst>
                  <a:ext uri="{FF2B5EF4-FFF2-40B4-BE49-F238E27FC236}">
                    <a16:creationId xmlns:a16="http://schemas.microsoft.com/office/drawing/2014/main" id="{BA9B7CF5-CBFB-4443-8EF4-0950E95BC03F}"/>
                  </a:ext>
                </a:extLst>
              </p:cNvPr>
              <p:cNvSpPr/>
              <p:nvPr/>
            </p:nvSpPr>
            <p:spPr>
              <a:xfrm>
                <a:off x="6255415" y="434993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0" name="円/楕円 34">
                <a:extLst>
                  <a:ext uri="{FF2B5EF4-FFF2-40B4-BE49-F238E27FC236}">
                    <a16:creationId xmlns:a16="http://schemas.microsoft.com/office/drawing/2014/main" id="{424FF880-A546-4271-9DE9-96C55C4D5C33}"/>
                  </a:ext>
                </a:extLst>
              </p:cNvPr>
              <p:cNvSpPr/>
              <p:nvPr/>
            </p:nvSpPr>
            <p:spPr>
              <a:xfrm>
                <a:off x="7109665" y="434993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1" name="円/楕円 34">
                <a:extLst>
                  <a:ext uri="{FF2B5EF4-FFF2-40B4-BE49-F238E27FC236}">
                    <a16:creationId xmlns:a16="http://schemas.microsoft.com/office/drawing/2014/main" id="{A0C28ED8-2B95-4F4C-A9DF-28A40737C322}"/>
                  </a:ext>
                </a:extLst>
              </p:cNvPr>
              <p:cNvSpPr/>
              <p:nvPr/>
            </p:nvSpPr>
            <p:spPr>
              <a:xfrm>
                <a:off x="6488267" y="288808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2" name="円/楕円 34">
                <a:extLst>
                  <a:ext uri="{FF2B5EF4-FFF2-40B4-BE49-F238E27FC236}">
                    <a16:creationId xmlns:a16="http://schemas.microsoft.com/office/drawing/2014/main" id="{9679BC18-CCC8-4821-9041-03C00E407DE9}"/>
                  </a:ext>
                </a:extLst>
              </p:cNvPr>
              <p:cNvSpPr/>
              <p:nvPr/>
            </p:nvSpPr>
            <p:spPr>
              <a:xfrm>
                <a:off x="6869256" y="288808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3" name="円/楕円 34">
                <a:extLst>
                  <a:ext uri="{FF2B5EF4-FFF2-40B4-BE49-F238E27FC236}">
                    <a16:creationId xmlns:a16="http://schemas.microsoft.com/office/drawing/2014/main" id="{7360D1FD-2718-4EF8-8E82-11ABCF444D95}"/>
                  </a:ext>
                </a:extLst>
              </p:cNvPr>
              <p:cNvSpPr/>
              <p:nvPr/>
            </p:nvSpPr>
            <p:spPr>
              <a:xfrm>
                <a:off x="6488267" y="444196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4" name="円/楕円 34">
                <a:extLst>
                  <a:ext uri="{FF2B5EF4-FFF2-40B4-BE49-F238E27FC236}">
                    <a16:creationId xmlns:a16="http://schemas.microsoft.com/office/drawing/2014/main" id="{C1BE7EFB-6455-4CA3-9A5E-90AE8BFDCC2F}"/>
                  </a:ext>
                </a:extLst>
              </p:cNvPr>
              <p:cNvSpPr/>
              <p:nvPr/>
            </p:nvSpPr>
            <p:spPr>
              <a:xfrm>
                <a:off x="6869256" y="444196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5" name="円/楕円 34">
                <a:extLst>
                  <a:ext uri="{FF2B5EF4-FFF2-40B4-BE49-F238E27FC236}">
                    <a16:creationId xmlns:a16="http://schemas.microsoft.com/office/drawing/2014/main" id="{08D60D21-B189-4CDC-AD57-1A564CA5A07E}"/>
                  </a:ext>
                </a:extLst>
              </p:cNvPr>
              <p:cNvSpPr/>
              <p:nvPr/>
            </p:nvSpPr>
            <p:spPr>
              <a:xfrm>
                <a:off x="5988319" y="324898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6" name="円/楕円 34">
                <a:extLst>
                  <a:ext uri="{FF2B5EF4-FFF2-40B4-BE49-F238E27FC236}">
                    <a16:creationId xmlns:a16="http://schemas.microsoft.com/office/drawing/2014/main" id="{25CE4A6C-C071-4792-9D4E-4DEC79057E40}"/>
                  </a:ext>
                </a:extLst>
              </p:cNvPr>
              <p:cNvSpPr/>
              <p:nvPr/>
            </p:nvSpPr>
            <p:spPr>
              <a:xfrm>
                <a:off x="5988319" y="408797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7" name="円/楕円 34">
                <a:extLst>
                  <a:ext uri="{FF2B5EF4-FFF2-40B4-BE49-F238E27FC236}">
                    <a16:creationId xmlns:a16="http://schemas.microsoft.com/office/drawing/2014/main" id="{C008DBB8-2895-4FBB-9AC6-3B8029944E6F}"/>
                  </a:ext>
                </a:extLst>
              </p:cNvPr>
              <p:cNvSpPr/>
              <p:nvPr/>
            </p:nvSpPr>
            <p:spPr>
              <a:xfrm>
                <a:off x="5911125" y="349071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8" name="円/楕円 34">
                <a:extLst>
                  <a:ext uri="{FF2B5EF4-FFF2-40B4-BE49-F238E27FC236}">
                    <a16:creationId xmlns:a16="http://schemas.microsoft.com/office/drawing/2014/main" id="{1D91F8B5-C8FB-4E55-8BFA-F7546DE42078}"/>
                  </a:ext>
                </a:extLst>
              </p:cNvPr>
              <p:cNvSpPr/>
              <p:nvPr/>
            </p:nvSpPr>
            <p:spPr>
              <a:xfrm>
                <a:off x="5911125" y="383925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9" name="円/楕円 34">
                <a:extLst>
                  <a:ext uri="{FF2B5EF4-FFF2-40B4-BE49-F238E27FC236}">
                    <a16:creationId xmlns:a16="http://schemas.microsoft.com/office/drawing/2014/main" id="{086B39E9-9B84-4B9B-B54B-D627BD5A80BF}"/>
                  </a:ext>
                </a:extLst>
              </p:cNvPr>
              <p:cNvSpPr/>
              <p:nvPr/>
            </p:nvSpPr>
            <p:spPr>
              <a:xfrm>
                <a:off x="7447881" y="348646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0" name="円/楕円 34">
                <a:extLst>
                  <a:ext uri="{FF2B5EF4-FFF2-40B4-BE49-F238E27FC236}">
                    <a16:creationId xmlns:a16="http://schemas.microsoft.com/office/drawing/2014/main" id="{B8F4BBE3-54BB-4645-9948-05070B5A342D}"/>
                  </a:ext>
                </a:extLst>
              </p:cNvPr>
              <p:cNvSpPr/>
              <p:nvPr/>
            </p:nvSpPr>
            <p:spPr>
              <a:xfrm>
                <a:off x="7447881" y="383500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1" name="円/楕円 34">
                <a:extLst>
                  <a:ext uri="{FF2B5EF4-FFF2-40B4-BE49-F238E27FC236}">
                    <a16:creationId xmlns:a16="http://schemas.microsoft.com/office/drawing/2014/main" id="{412990BF-27B7-4367-A695-056A913589C3}"/>
                  </a:ext>
                </a:extLst>
              </p:cNvPr>
              <p:cNvSpPr/>
              <p:nvPr/>
            </p:nvSpPr>
            <p:spPr>
              <a:xfrm>
                <a:off x="7351859" y="324898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2" name="円/楕円 34">
                <a:extLst>
                  <a:ext uri="{FF2B5EF4-FFF2-40B4-BE49-F238E27FC236}">
                    <a16:creationId xmlns:a16="http://schemas.microsoft.com/office/drawing/2014/main" id="{CDC95130-1FDF-4DA7-B037-64B31006A38D}"/>
                  </a:ext>
                </a:extLst>
              </p:cNvPr>
              <p:cNvSpPr/>
              <p:nvPr/>
            </p:nvSpPr>
            <p:spPr>
              <a:xfrm>
                <a:off x="7353806" y="407829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74" name="テキスト ボックス 173">
              <a:extLst>
                <a:ext uri="{FF2B5EF4-FFF2-40B4-BE49-F238E27FC236}">
                  <a16:creationId xmlns:a16="http://schemas.microsoft.com/office/drawing/2014/main" id="{A04D2033-6CEF-4A0E-8AB8-B2FC39EEBD1C}"/>
                </a:ext>
              </a:extLst>
            </p:cNvPr>
            <p:cNvSpPr txBox="1"/>
            <p:nvPr/>
          </p:nvSpPr>
          <p:spPr>
            <a:xfrm>
              <a:off x="7223252" y="3087867"/>
              <a:ext cx="84113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00" dirty="0"/>
                <a:t>Hole</a:t>
              </a:r>
              <a:endParaRPr lang="ja-JP" altLang="en-US" sz="2200" dirty="0"/>
            </a:p>
          </p:txBody>
        </p:sp>
        <p:sp>
          <p:nvSpPr>
            <p:cNvPr id="177" name="テキスト ボックス 176">
              <a:extLst>
                <a:ext uri="{FF2B5EF4-FFF2-40B4-BE49-F238E27FC236}">
                  <a16:creationId xmlns:a16="http://schemas.microsoft.com/office/drawing/2014/main" id="{2DF5162A-9C77-4246-BBED-DECE9DB686EE}"/>
                </a:ext>
              </a:extLst>
            </p:cNvPr>
            <p:cNvSpPr txBox="1"/>
            <p:nvPr/>
          </p:nvSpPr>
          <p:spPr>
            <a:xfrm>
              <a:off x="6264733" y="4234530"/>
              <a:ext cx="27510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rgbClr val="0000CC"/>
                  </a:solidFill>
                </a:rPr>
                <a:t>T10 mesh w/o kink</a:t>
              </a:r>
              <a:endParaRPr lang="ja-JP" altLang="en-US" sz="2400" dirty="0">
                <a:solidFill>
                  <a:srgbClr val="0000CC"/>
                </a:solidFill>
              </a:endParaRPr>
            </a:p>
          </p:txBody>
        </p:sp>
        <p:sp>
          <p:nvSpPr>
            <p:cNvPr id="93" name="テキスト ボックス 92">
              <a:extLst>
                <a:ext uri="{FF2B5EF4-FFF2-40B4-BE49-F238E27FC236}">
                  <a16:creationId xmlns:a16="http://schemas.microsoft.com/office/drawing/2014/main" id="{BA8B7CC6-777B-3FE9-374D-70AA765C245B}"/>
                </a:ext>
              </a:extLst>
            </p:cNvPr>
            <p:cNvSpPr txBox="1"/>
            <p:nvPr/>
          </p:nvSpPr>
          <p:spPr>
            <a:xfrm>
              <a:off x="6192180" y="4703358"/>
              <a:ext cx="2880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</a:rPr>
                <a:t>✗ </a:t>
              </a:r>
              <a:r>
                <a:rPr lang="en-US" altLang="ja-JP" dirty="0"/>
                <a:t>leads to a massive</a:t>
              </a:r>
            </a:p>
            <a:p>
              <a:pPr algn="r"/>
              <a:r>
                <a:rPr lang="en-US" altLang="ja-JP" dirty="0"/>
                <a:t>increase in DOF.</a:t>
              </a: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1A910921-9972-1B75-3975-761AF5281883}"/>
              </a:ext>
            </a:extLst>
          </p:cNvPr>
          <p:cNvGrpSpPr/>
          <p:nvPr/>
        </p:nvGrpSpPr>
        <p:grpSpPr>
          <a:xfrm>
            <a:off x="7680176" y="1641585"/>
            <a:ext cx="3038508" cy="3520921"/>
            <a:chOff x="35496" y="1821605"/>
            <a:chExt cx="3038508" cy="3520921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EA826BBC-AC34-4DA4-816D-BB60ACD2A782}"/>
                </a:ext>
              </a:extLst>
            </p:cNvPr>
            <p:cNvSpPr/>
            <p:nvPr/>
          </p:nvSpPr>
          <p:spPr>
            <a:xfrm>
              <a:off x="35496" y="1821605"/>
              <a:ext cx="2880000" cy="288000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ja-JP" sz="2400" dirty="0">
                  <a:solidFill>
                    <a:schemeClr val="tx1"/>
                  </a:solidFill>
                </a:rPr>
                <a:t>solid</a:t>
              </a:r>
            </a:p>
            <a:p>
              <a:endParaRPr kumimoji="1" lang="ja-JP" altLang="en-US" dirty="0"/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A75A0A33-34D4-42B2-A29F-BB115536D57F}"/>
                </a:ext>
              </a:extLst>
            </p:cNvPr>
            <p:cNvSpPr/>
            <p:nvPr/>
          </p:nvSpPr>
          <p:spPr>
            <a:xfrm>
              <a:off x="836944" y="2598623"/>
              <a:ext cx="1296000" cy="1296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7270D0E-CF6D-4187-B6CD-40FCC52BF6CA}"/>
                </a:ext>
              </a:extLst>
            </p:cNvPr>
            <p:cNvSpPr txBox="1"/>
            <p:nvPr/>
          </p:nvSpPr>
          <p:spPr>
            <a:xfrm>
              <a:off x="1056695" y="3085573"/>
              <a:ext cx="841136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ja-JP" sz="2200" dirty="0"/>
                <a:t>Hole</a:t>
              </a:r>
              <a:endParaRPr lang="ja-JP" altLang="en-US" sz="2200" dirty="0"/>
            </a:p>
          </p:txBody>
        </p: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65B89243-C11F-43FD-8CC9-9B88755B1A11}"/>
                </a:ext>
              </a:extLst>
            </p:cNvPr>
            <p:cNvGrpSpPr/>
            <p:nvPr/>
          </p:nvGrpSpPr>
          <p:grpSpPr>
            <a:xfrm>
              <a:off x="516375" y="2281116"/>
              <a:ext cx="1918242" cy="1931014"/>
              <a:chOff x="1446670" y="2755115"/>
              <a:chExt cx="1918242" cy="1931014"/>
            </a:xfrm>
          </p:grpSpPr>
          <p:cxnSp>
            <p:nvCxnSpPr>
              <p:cNvPr id="14" name="直線コネクタ 13">
                <a:extLst>
                  <a:ext uri="{FF2B5EF4-FFF2-40B4-BE49-F238E27FC236}">
                    <a16:creationId xmlns:a16="http://schemas.microsoft.com/office/drawing/2014/main" id="{EF33A275-5D0D-4EEA-927D-35CF5DFB2F4E}"/>
                  </a:ext>
                </a:extLst>
              </p:cNvPr>
              <p:cNvCxnSpPr/>
              <p:nvPr/>
            </p:nvCxnSpPr>
            <p:spPr>
              <a:xfrm rot="16200000" flipH="1" flipV="1">
                <a:off x="2559437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コネクタ 14">
                <a:extLst>
                  <a:ext uri="{FF2B5EF4-FFF2-40B4-BE49-F238E27FC236}">
                    <a16:creationId xmlns:a16="http://schemas.microsoft.com/office/drawing/2014/main" id="{BD11FF18-CED9-43D4-900A-E14663E89567}"/>
                  </a:ext>
                </a:extLst>
              </p:cNvPr>
              <p:cNvCxnSpPr/>
              <p:nvPr/>
            </p:nvCxnSpPr>
            <p:spPr>
              <a:xfrm rot="16200000" flipV="1">
                <a:off x="2559383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>
                <a:extLst>
                  <a:ext uri="{FF2B5EF4-FFF2-40B4-BE49-F238E27FC236}">
                    <a16:creationId xmlns:a16="http://schemas.microsoft.com/office/drawing/2014/main" id="{93D19345-FAB8-418F-9502-A3DCA3F29601}"/>
                  </a:ext>
                </a:extLst>
              </p:cNvPr>
              <p:cNvCxnSpPr/>
              <p:nvPr/>
            </p:nvCxnSpPr>
            <p:spPr>
              <a:xfrm rot="16200000" flipH="1">
                <a:off x="2117443" y="408907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>
                <a:extLst>
                  <a:ext uri="{FF2B5EF4-FFF2-40B4-BE49-F238E27FC236}">
                    <a16:creationId xmlns:a16="http://schemas.microsoft.com/office/drawing/2014/main" id="{160ED175-E7EE-4808-BBB7-2775FD041E74}"/>
                  </a:ext>
                </a:extLst>
              </p:cNvPr>
              <p:cNvCxnSpPr/>
              <p:nvPr/>
            </p:nvCxnSpPr>
            <p:spPr>
              <a:xfrm rot="16200000">
                <a:off x="2117497" y="301912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円/楕円 34">
                <a:extLst>
                  <a:ext uri="{FF2B5EF4-FFF2-40B4-BE49-F238E27FC236}">
                    <a16:creationId xmlns:a16="http://schemas.microsoft.com/office/drawing/2014/main" id="{F0AD625F-A548-45A0-8887-15072574DBE5}"/>
                  </a:ext>
                </a:extLst>
              </p:cNvPr>
              <p:cNvSpPr/>
              <p:nvPr/>
            </p:nvSpPr>
            <p:spPr>
              <a:xfrm>
                <a:off x="2359130" y="303846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円/楕円 34">
                <a:extLst>
                  <a:ext uri="{FF2B5EF4-FFF2-40B4-BE49-F238E27FC236}">
                    <a16:creationId xmlns:a16="http://schemas.microsoft.com/office/drawing/2014/main" id="{882859D4-7C1E-4BD7-BDD5-D844D3629588}"/>
                  </a:ext>
                </a:extLst>
              </p:cNvPr>
              <p:cNvSpPr/>
              <p:nvPr/>
            </p:nvSpPr>
            <p:spPr>
              <a:xfrm>
                <a:off x="2360851" y="429332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" name="円/楕円 34">
                <a:extLst>
                  <a:ext uri="{FF2B5EF4-FFF2-40B4-BE49-F238E27FC236}">
                    <a16:creationId xmlns:a16="http://schemas.microsoft.com/office/drawing/2014/main" id="{71FD1130-EB39-4C9F-9DEF-AC8A3D09EF56}"/>
                  </a:ext>
                </a:extLst>
              </p:cNvPr>
              <p:cNvSpPr/>
              <p:nvPr/>
            </p:nvSpPr>
            <p:spPr>
              <a:xfrm rot="16200000">
                <a:off x="1733262" y="3666592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円/楕円 34">
                <a:extLst>
                  <a:ext uri="{FF2B5EF4-FFF2-40B4-BE49-F238E27FC236}">
                    <a16:creationId xmlns:a16="http://schemas.microsoft.com/office/drawing/2014/main" id="{D549F313-945B-4763-9F9E-B8288830B518}"/>
                  </a:ext>
                </a:extLst>
              </p:cNvPr>
              <p:cNvSpPr/>
              <p:nvPr/>
            </p:nvSpPr>
            <p:spPr>
              <a:xfrm rot="16200000">
                <a:off x="2988121" y="366487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円/楕円 34">
                <a:extLst>
                  <a:ext uri="{FF2B5EF4-FFF2-40B4-BE49-F238E27FC236}">
                    <a16:creationId xmlns:a16="http://schemas.microsoft.com/office/drawing/2014/main" id="{F82CCEED-A132-4EF7-8E72-CC898698933E}"/>
                  </a:ext>
                </a:extLst>
              </p:cNvPr>
              <p:cNvSpPr/>
              <p:nvPr/>
            </p:nvSpPr>
            <p:spPr>
              <a:xfrm rot="18900000">
                <a:off x="1920851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円/楕円 34">
                <a:extLst>
                  <a:ext uri="{FF2B5EF4-FFF2-40B4-BE49-F238E27FC236}">
                    <a16:creationId xmlns:a16="http://schemas.microsoft.com/office/drawing/2014/main" id="{6A6883FE-3A08-46E9-A73A-EADEE63BDD9C}"/>
                  </a:ext>
                </a:extLst>
              </p:cNvPr>
              <p:cNvSpPr/>
              <p:nvPr/>
            </p:nvSpPr>
            <p:spPr>
              <a:xfrm rot="18900000">
                <a:off x="2800532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円/楕円 34">
                <a:extLst>
                  <a:ext uri="{FF2B5EF4-FFF2-40B4-BE49-F238E27FC236}">
                    <a16:creationId xmlns:a16="http://schemas.microsoft.com/office/drawing/2014/main" id="{08904D77-F024-4310-96C9-8821135ACB10}"/>
                  </a:ext>
                </a:extLst>
              </p:cNvPr>
              <p:cNvSpPr/>
              <p:nvPr/>
            </p:nvSpPr>
            <p:spPr>
              <a:xfrm rot="2700000" flipH="1">
                <a:off x="2800532" y="3226050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円/楕円 34">
                <a:extLst>
                  <a:ext uri="{FF2B5EF4-FFF2-40B4-BE49-F238E27FC236}">
                    <a16:creationId xmlns:a16="http://schemas.microsoft.com/office/drawing/2014/main" id="{6725FAA1-6788-4C23-B244-605E9BC5E208}"/>
                  </a:ext>
                </a:extLst>
              </p:cNvPr>
              <p:cNvSpPr/>
              <p:nvPr/>
            </p:nvSpPr>
            <p:spPr>
              <a:xfrm rot="2700000" flipH="1">
                <a:off x="1920851" y="4105731"/>
                <a:ext cx="101817" cy="10260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444ED382-6E0F-40EF-A25F-973BB831124A}"/>
                  </a:ext>
                </a:extLst>
              </p:cNvPr>
              <p:cNvCxnSpPr/>
              <p:nvPr/>
            </p:nvCxnSpPr>
            <p:spPr>
              <a:xfrm flipH="1" flipV="1">
                <a:off x="1803465" y="377023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20FEE822-7743-4F0D-A578-EA8ADB5E4547}"/>
                  </a:ext>
                </a:extLst>
              </p:cNvPr>
              <p:cNvCxnSpPr/>
              <p:nvPr/>
            </p:nvCxnSpPr>
            <p:spPr>
              <a:xfrm flipV="1">
                <a:off x="2873414" y="377018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94B27826-0647-4BD5-BB5E-8DED673E8A05}"/>
                  </a:ext>
                </a:extLst>
              </p:cNvPr>
              <p:cNvCxnSpPr/>
              <p:nvPr/>
            </p:nvCxnSpPr>
            <p:spPr>
              <a:xfrm flipH="1">
                <a:off x="1803465" y="3328241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ADAE3031-DFFD-4A7E-940A-BFC57A1B42C8}"/>
                  </a:ext>
                </a:extLst>
              </p:cNvPr>
              <p:cNvCxnSpPr/>
              <p:nvPr/>
            </p:nvCxnSpPr>
            <p:spPr>
              <a:xfrm>
                <a:off x="2873414" y="33282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73EDB4A7-1749-4513-9339-051E088CBE18}"/>
                  </a:ext>
                </a:extLst>
              </p:cNvPr>
              <p:cNvCxnSpPr/>
              <p:nvPr/>
            </p:nvCxnSpPr>
            <p:spPr>
              <a:xfrm rot="3600000" flipH="1">
                <a:off x="1659133" y="3130044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1250DCF6-239F-40E8-B567-36297F6E5C76}"/>
                  </a:ext>
                </a:extLst>
              </p:cNvPr>
              <p:cNvCxnSpPr/>
              <p:nvPr/>
            </p:nvCxnSpPr>
            <p:spPr>
              <a:xfrm rot="7200000" flipH="1">
                <a:off x="1558094" y="336662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円/楕円 34">
                <a:extLst>
                  <a:ext uri="{FF2B5EF4-FFF2-40B4-BE49-F238E27FC236}">
                    <a16:creationId xmlns:a16="http://schemas.microsoft.com/office/drawing/2014/main" id="{4FB9B808-8EE9-45F4-9926-EACEF7AA1491}"/>
                  </a:ext>
                </a:extLst>
              </p:cNvPr>
              <p:cNvSpPr/>
              <p:nvPr/>
            </p:nvSpPr>
            <p:spPr>
              <a:xfrm rot="18900000">
                <a:off x="1446670" y="328990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82D32BB1-62B3-41AA-A62A-46283FEF7E1C}"/>
                  </a:ext>
                </a:extLst>
              </p:cNvPr>
              <p:cNvCxnSpPr/>
              <p:nvPr/>
            </p:nvCxnSpPr>
            <p:spPr>
              <a:xfrm rot="6300000" flipH="1">
                <a:off x="2152284" y="277285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>
                <a:extLst>
                  <a:ext uri="{FF2B5EF4-FFF2-40B4-BE49-F238E27FC236}">
                    <a16:creationId xmlns:a16="http://schemas.microsoft.com/office/drawing/2014/main" id="{FE987047-B243-4A8C-B30E-5BA97BE96140}"/>
                  </a:ext>
                </a:extLst>
              </p:cNvPr>
              <p:cNvCxnSpPr/>
              <p:nvPr/>
            </p:nvCxnSpPr>
            <p:spPr>
              <a:xfrm rot="9900000" flipH="1">
                <a:off x="1913550" y="286869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円/楕円 34">
                <a:extLst>
                  <a:ext uri="{FF2B5EF4-FFF2-40B4-BE49-F238E27FC236}">
                    <a16:creationId xmlns:a16="http://schemas.microsoft.com/office/drawing/2014/main" id="{11DED82B-818D-4B0A-B87B-133D785CF670}"/>
                  </a:ext>
                </a:extLst>
              </p:cNvPr>
              <p:cNvSpPr/>
              <p:nvPr/>
            </p:nvSpPr>
            <p:spPr>
              <a:xfrm>
                <a:off x="1978763" y="275511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6" name="直線コネクタ 35">
                <a:extLst>
                  <a:ext uri="{FF2B5EF4-FFF2-40B4-BE49-F238E27FC236}">
                    <a16:creationId xmlns:a16="http://schemas.microsoft.com/office/drawing/2014/main" id="{9E9DAB4E-90AD-4AE7-AFC0-D9DED2EB43FF}"/>
                  </a:ext>
                </a:extLst>
              </p:cNvPr>
              <p:cNvCxnSpPr/>
              <p:nvPr/>
            </p:nvCxnSpPr>
            <p:spPr>
              <a:xfrm rot="18000000">
                <a:off x="3007466" y="3125658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>
                <a:extLst>
                  <a:ext uri="{FF2B5EF4-FFF2-40B4-BE49-F238E27FC236}">
                    <a16:creationId xmlns:a16="http://schemas.microsoft.com/office/drawing/2014/main" id="{AAFB213E-983A-4B3F-9463-645BEDE42971}"/>
                  </a:ext>
                </a:extLst>
              </p:cNvPr>
              <p:cNvCxnSpPr/>
              <p:nvPr/>
            </p:nvCxnSpPr>
            <p:spPr>
              <a:xfrm rot="14400000">
                <a:off x="3108505" y="336224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円/楕円 34">
                <a:extLst>
                  <a:ext uri="{FF2B5EF4-FFF2-40B4-BE49-F238E27FC236}">
                    <a16:creationId xmlns:a16="http://schemas.microsoft.com/office/drawing/2014/main" id="{8F5FB651-DAA2-4744-A2D1-BA63130CD85F}"/>
                  </a:ext>
                </a:extLst>
              </p:cNvPr>
              <p:cNvSpPr/>
              <p:nvPr/>
            </p:nvSpPr>
            <p:spPr>
              <a:xfrm rot="2700000" flipH="1">
                <a:off x="3262702" y="328551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A99BB3D7-54CA-47C3-A0B4-3869F876D1A9}"/>
                  </a:ext>
                </a:extLst>
              </p:cNvPr>
              <p:cNvCxnSpPr/>
              <p:nvPr/>
            </p:nvCxnSpPr>
            <p:spPr>
              <a:xfrm rot="18000000" flipH="1" flipV="1">
                <a:off x="1663777" y="397564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C37395C0-07B4-4107-9B81-4F616BE7CF77}"/>
                  </a:ext>
                </a:extLst>
              </p:cNvPr>
              <p:cNvCxnSpPr/>
              <p:nvPr/>
            </p:nvCxnSpPr>
            <p:spPr>
              <a:xfrm rot="14400000" flipH="1" flipV="1">
                <a:off x="1562739" y="373906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円/楕円 34">
                <a:extLst>
                  <a:ext uri="{FF2B5EF4-FFF2-40B4-BE49-F238E27FC236}">
                    <a16:creationId xmlns:a16="http://schemas.microsoft.com/office/drawing/2014/main" id="{0F6133CC-509A-482D-B1B5-39CBB37D9A80}"/>
                  </a:ext>
                </a:extLst>
              </p:cNvPr>
              <p:cNvSpPr/>
              <p:nvPr/>
            </p:nvSpPr>
            <p:spPr>
              <a:xfrm rot="2700000" flipV="1">
                <a:off x="1451314" y="4051929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BC768348-1646-4576-BECD-437C35DA7BD2}"/>
                  </a:ext>
                </a:extLst>
              </p:cNvPr>
              <p:cNvCxnSpPr/>
              <p:nvPr/>
            </p:nvCxnSpPr>
            <p:spPr>
              <a:xfrm rot="15300000">
                <a:off x="2527736" y="2772852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73C01F02-B190-491F-B4BB-E6021544D787}"/>
                  </a:ext>
                </a:extLst>
              </p:cNvPr>
              <p:cNvCxnSpPr/>
              <p:nvPr/>
            </p:nvCxnSpPr>
            <p:spPr>
              <a:xfrm rot="11700000">
                <a:off x="2766470" y="286869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円/楕円 34">
                <a:extLst>
                  <a:ext uri="{FF2B5EF4-FFF2-40B4-BE49-F238E27FC236}">
                    <a16:creationId xmlns:a16="http://schemas.microsoft.com/office/drawing/2014/main" id="{7619DC6F-F641-40FB-8B92-AD85D311E611}"/>
                  </a:ext>
                </a:extLst>
              </p:cNvPr>
              <p:cNvSpPr/>
              <p:nvPr/>
            </p:nvSpPr>
            <p:spPr>
              <a:xfrm flipH="1">
                <a:off x="2744029" y="275511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5" name="直線コネクタ 44">
                <a:extLst>
                  <a:ext uri="{FF2B5EF4-FFF2-40B4-BE49-F238E27FC236}">
                    <a16:creationId xmlns:a16="http://schemas.microsoft.com/office/drawing/2014/main" id="{DF6E7826-28F4-45B6-A9D5-CB9B286A0EAE}"/>
                  </a:ext>
                </a:extLst>
              </p:cNvPr>
              <p:cNvCxnSpPr/>
              <p:nvPr/>
            </p:nvCxnSpPr>
            <p:spPr>
              <a:xfrm rot="3600000" flipV="1">
                <a:off x="3007466" y="3961375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コネクタ 45">
                <a:extLst>
                  <a:ext uri="{FF2B5EF4-FFF2-40B4-BE49-F238E27FC236}">
                    <a16:creationId xmlns:a16="http://schemas.microsoft.com/office/drawing/2014/main" id="{37A161EE-6C90-4ADF-813E-7906CB983573}"/>
                  </a:ext>
                </a:extLst>
              </p:cNvPr>
              <p:cNvCxnSpPr/>
              <p:nvPr/>
            </p:nvCxnSpPr>
            <p:spPr>
              <a:xfrm rot="7200000" flipV="1">
                <a:off x="3108505" y="3724793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円/楕円 34">
                <a:extLst>
                  <a:ext uri="{FF2B5EF4-FFF2-40B4-BE49-F238E27FC236}">
                    <a16:creationId xmlns:a16="http://schemas.microsoft.com/office/drawing/2014/main" id="{9BAA2B75-DEA7-4DF5-8EBC-87656F2C77DF}"/>
                  </a:ext>
                </a:extLst>
              </p:cNvPr>
              <p:cNvSpPr/>
              <p:nvPr/>
            </p:nvSpPr>
            <p:spPr>
              <a:xfrm rot="18900000" flipH="1" flipV="1">
                <a:off x="3262702" y="4037654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8" name="直線コネクタ 47">
                <a:extLst>
                  <a:ext uri="{FF2B5EF4-FFF2-40B4-BE49-F238E27FC236}">
                    <a16:creationId xmlns:a16="http://schemas.microsoft.com/office/drawing/2014/main" id="{F484D5D0-D911-45F8-BD43-D8DA2E946F92}"/>
                  </a:ext>
                </a:extLst>
              </p:cNvPr>
              <p:cNvCxnSpPr/>
              <p:nvPr/>
            </p:nvCxnSpPr>
            <p:spPr>
              <a:xfrm rot="15300000" flipH="1" flipV="1">
                <a:off x="2152284" y="4329650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>
                <a:extLst>
                  <a:ext uri="{FF2B5EF4-FFF2-40B4-BE49-F238E27FC236}">
                    <a16:creationId xmlns:a16="http://schemas.microsoft.com/office/drawing/2014/main" id="{6361B2D1-FD05-48FE-866F-A1FE962EBB6A}"/>
                  </a:ext>
                </a:extLst>
              </p:cNvPr>
              <p:cNvCxnSpPr/>
              <p:nvPr/>
            </p:nvCxnSpPr>
            <p:spPr>
              <a:xfrm rot="11700000" flipH="1" flipV="1">
                <a:off x="1913550" y="4233807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円/楕円 34">
                <a:extLst>
                  <a:ext uri="{FF2B5EF4-FFF2-40B4-BE49-F238E27FC236}">
                    <a16:creationId xmlns:a16="http://schemas.microsoft.com/office/drawing/2014/main" id="{27297B54-B4CC-4DBC-ABAC-3D7C74876BE3}"/>
                  </a:ext>
                </a:extLst>
              </p:cNvPr>
              <p:cNvSpPr/>
              <p:nvPr/>
            </p:nvSpPr>
            <p:spPr>
              <a:xfrm flipV="1">
                <a:off x="1978763" y="458352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1" name="直線コネクタ 50">
                <a:extLst>
                  <a:ext uri="{FF2B5EF4-FFF2-40B4-BE49-F238E27FC236}">
                    <a16:creationId xmlns:a16="http://schemas.microsoft.com/office/drawing/2014/main" id="{B9CEBE7C-7631-4ADB-ADCF-55728B06C6FA}"/>
                  </a:ext>
                </a:extLst>
              </p:cNvPr>
              <p:cNvCxnSpPr/>
              <p:nvPr/>
            </p:nvCxnSpPr>
            <p:spPr>
              <a:xfrm rot="6300000" flipV="1">
                <a:off x="2527736" y="4329649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>
                <a:extLst>
                  <a:ext uri="{FF2B5EF4-FFF2-40B4-BE49-F238E27FC236}">
                    <a16:creationId xmlns:a16="http://schemas.microsoft.com/office/drawing/2014/main" id="{6D48CDCA-C60F-42F2-B8EA-09FD88BDCBE7}"/>
                  </a:ext>
                </a:extLst>
              </p:cNvPr>
              <p:cNvCxnSpPr/>
              <p:nvPr/>
            </p:nvCxnSpPr>
            <p:spPr>
              <a:xfrm rot="9900000" flipV="1">
                <a:off x="2766470" y="4233806"/>
                <a:ext cx="144589" cy="338743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円/楕円 34">
                <a:extLst>
                  <a:ext uri="{FF2B5EF4-FFF2-40B4-BE49-F238E27FC236}">
                    <a16:creationId xmlns:a16="http://schemas.microsoft.com/office/drawing/2014/main" id="{E8E0735B-7E11-404F-8A29-8266EAF07841}"/>
                  </a:ext>
                </a:extLst>
              </p:cNvPr>
              <p:cNvSpPr/>
              <p:nvPr/>
            </p:nvSpPr>
            <p:spPr>
              <a:xfrm flipH="1" flipV="1">
                <a:off x="2744029" y="4583526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75" name="テキスト ボックス 174">
              <a:extLst>
                <a:ext uri="{FF2B5EF4-FFF2-40B4-BE49-F238E27FC236}">
                  <a16:creationId xmlns:a16="http://schemas.microsoft.com/office/drawing/2014/main" id="{501A55C5-1E21-42C5-9DD6-7E0F519D9CD4}"/>
                </a:ext>
              </a:extLst>
            </p:cNvPr>
            <p:cNvSpPr txBox="1"/>
            <p:nvPr/>
          </p:nvSpPr>
          <p:spPr>
            <a:xfrm>
              <a:off x="737759" y="4234806"/>
              <a:ext cx="13821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rgbClr val="FF0000"/>
                  </a:solidFill>
                </a:rPr>
                <a:t>T4 mesh</a:t>
              </a:r>
              <a:endParaRPr lang="ja-JP" alt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9E286AF-5BEE-ADE2-C5B9-A21419DCAC70}"/>
                </a:ext>
              </a:extLst>
            </p:cNvPr>
            <p:cNvSpPr txBox="1"/>
            <p:nvPr/>
          </p:nvSpPr>
          <p:spPr>
            <a:xfrm>
              <a:off x="35496" y="4696195"/>
              <a:ext cx="30385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00CC"/>
                </a:buClr>
                <a:buFont typeface="Wingdings" panose="05000000000000000000" pitchFamily="2" charset="2"/>
                <a:buChar char="ü"/>
              </a:pPr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is</a:t>
              </a:r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ja-JP">
                  <a:latin typeface="Arial" panose="020B0604020202020204" pitchFamily="34" charset="0"/>
                  <a:cs typeface="Arial" panose="020B0604020202020204" pitchFamily="34" charset="0"/>
                </a:rPr>
                <a:t>excellent with ES-FEM</a:t>
              </a:r>
              <a:endParaRPr lang="en-US" altLang="ja-JP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buClr>
                  <a:srgbClr val="0000CC"/>
                </a:buClr>
              </a:pPr>
              <a:r>
                <a:rPr lang="en-US" altLang="ja-JP" dirty="0">
                  <a:latin typeface="Arial" panose="020B0604020202020204" pitchFamily="34" charset="0"/>
                  <a:cs typeface="Arial" panose="020B0604020202020204" pitchFamily="34" charset="0"/>
                </a:rPr>
                <a:t>using minimal # of meshes.</a:t>
              </a:r>
            </a:p>
          </p:txBody>
        </p:sp>
      </p:grp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B0C63B41-5CF3-C88B-BED4-403846A4AD6D}"/>
              </a:ext>
            </a:extLst>
          </p:cNvPr>
          <p:cNvGrpSpPr>
            <a:grpSpLocks noChangeAspect="1"/>
          </p:cNvGrpSpPr>
          <p:nvPr/>
        </p:nvGrpSpPr>
        <p:grpSpPr>
          <a:xfrm>
            <a:off x="60285" y="2598384"/>
            <a:ext cx="1391448" cy="1078919"/>
            <a:chOff x="7033157" y="4150041"/>
            <a:chExt cx="1113158" cy="863135"/>
          </a:xfrm>
        </p:grpSpPr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6454D8C3-D7D2-83FB-4B74-2FA3A3203895}"/>
                </a:ext>
              </a:extLst>
            </p:cNvPr>
            <p:cNvGrpSpPr/>
            <p:nvPr/>
          </p:nvGrpSpPr>
          <p:grpSpPr>
            <a:xfrm>
              <a:off x="7033157" y="4150041"/>
              <a:ext cx="1113158" cy="862902"/>
              <a:chOff x="7896806" y="3359140"/>
              <a:chExt cx="1113158" cy="862902"/>
            </a:xfrm>
          </p:grpSpPr>
          <p:cxnSp>
            <p:nvCxnSpPr>
              <p:cNvPr id="103" name="直線コネクタ 102">
                <a:extLst>
                  <a:ext uri="{FF2B5EF4-FFF2-40B4-BE49-F238E27FC236}">
                    <a16:creationId xmlns:a16="http://schemas.microsoft.com/office/drawing/2014/main" id="{9F60F031-F94A-C99B-75DC-35995E16DF5E}"/>
                  </a:ext>
                </a:extLst>
              </p:cNvPr>
              <p:cNvCxnSpPr>
                <a:stCxn id="104" idx="2"/>
                <a:endCxn id="181" idx="2"/>
              </p:cNvCxnSpPr>
              <p:nvPr/>
            </p:nvCxnSpPr>
            <p:spPr>
              <a:xfrm flipV="1">
                <a:off x="7971688" y="3863909"/>
                <a:ext cx="923745" cy="2917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二等辺三角形 103">
                <a:extLst>
                  <a:ext uri="{FF2B5EF4-FFF2-40B4-BE49-F238E27FC236}">
                    <a16:creationId xmlns:a16="http://schemas.microsoft.com/office/drawing/2014/main" id="{03D9D04A-EAE3-ED7F-93DD-3BB326427C72}"/>
                  </a:ext>
                </a:extLst>
              </p:cNvPr>
              <p:cNvSpPr/>
              <p:nvPr/>
            </p:nvSpPr>
            <p:spPr>
              <a:xfrm>
                <a:off x="7971688" y="3456737"/>
                <a:ext cx="678702" cy="698928"/>
              </a:xfrm>
              <a:prstGeom prst="triangle">
                <a:avLst>
                  <a:gd name="adj" fmla="val 6312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5" name="二等辺三角形 104">
                <a:extLst>
                  <a:ext uri="{FF2B5EF4-FFF2-40B4-BE49-F238E27FC236}">
                    <a16:creationId xmlns:a16="http://schemas.microsoft.com/office/drawing/2014/main" id="{D4EEC098-7CB2-332D-955C-9D0E581F3AB6}"/>
                  </a:ext>
                </a:extLst>
              </p:cNvPr>
              <p:cNvSpPr/>
              <p:nvPr/>
            </p:nvSpPr>
            <p:spPr>
              <a:xfrm rot="4162743">
                <a:off x="8321115" y="3552465"/>
                <a:ext cx="769725" cy="383075"/>
              </a:xfrm>
              <a:prstGeom prst="triangle">
                <a:avLst>
                  <a:gd name="adj" fmla="val 7590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3" name="円/楕円 34">
                <a:extLst>
                  <a:ext uri="{FF2B5EF4-FFF2-40B4-BE49-F238E27FC236}">
                    <a16:creationId xmlns:a16="http://schemas.microsoft.com/office/drawing/2014/main" id="{62C9B1D2-55E4-AE4B-6A08-D0CBF58F2A38}"/>
                  </a:ext>
                </a:extLst>
              </p:cNvPr>
              <p:cNvSpPr/>
              <p:nvPr/>
            </p:nvSpPr>
            <p:spPr>
              <a:xfrm>
                <a:off x="8333426" y="3410645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9" name="円/楕円 35">
                <a:extLst>
                  <a:ext uri="{FF2B5EF4-FFF2-40B4-BE49-F238E27FC236}">
                    <a16:creationId xmlns:a16="http://schemas.microsoft.com/office/drawing/2014/main" id="{84F3B16F-690F-D279-FC74-D7C460A2B0F7}"/>
                  </a:ext>
                </a:extLst>
              </p:cNvPr>
              <p:cNvSpPr/>
              <p:nvPr/>
            </p:nvSpPr>
            <p:spPr>
              <a:xfrm>
                <a:off x="7896806" y="409795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0" name="円/楕円 36">
                <a:extLst>
                  <a:ext uri="{FF2B5EF4-FFF2-40B4-BE49-F238E27FC236}">
                    <a16:creationId xmlns:a16="http://schemas.microsoft.com/office/drawing/2014/main" id="{7E7775C9-B521-011C-A052-1EF86C8CF813}"/>
                  </a:ext>
                </a:extLst>
              </p:cNvPr>
              <p:cNvSpPr/>
              <p:nvPr/>
            </p:nvSpPr>
            <p:spPr>
              <a:xfrm>
                <a:off x="8610740" y="410662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1" name="円/楕円 37">
                <a:extLst>
                  <a:ext uri="{FF2B5EF4-FFF2-40B4-BE49-F238E27FC236}">
                    <a16:creationId xmlns:a16="http://schemas.microsoft.com/office/drawing/2014/main" id="{D2A9F1DD-0D5A-36D8-0DC9-6D5CF4629E29}"/>
                  </a:ext>
                </a:extLst>
              </p:cNvPr>
              <p:cNvSpPr/>
              <p:nvPr/>
            </p:nvSpPr>
            <p:spPr>
              <a:xfrm>
                <a:off x="8895433" y="3806201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7" name="円/楕円 36">
              <a:extLst>
                <a:ext uri="{FF2B5EF4-FFF2-40B4-BE49-F238E27FC236}">
                  <a16:creationId xmlns:a16="http://schemas.microsoft.com/office/drawing/2014/main" id="{A3155674-F5D1-D318-BB36-184D4FD1D40C}"/>
                </a:ext>
              </a:extLst>
            </p:cNvPr>
            <p:cNvSpPr/>
            <p:nvPr/>
          </p:nvSpPr>
          <p:spPr>
            <a:xfrm>
              <a:off x="7769837" y="440110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円/楕円 36">
              <a:extLst>
                <a:ext uri="{FF2B5EF4-FFF2-40B4-BE49-F238E27FC236}">
                  <a16:creationId xmlns:a16="http://schemas.microsoft.com/office/drawing/2014/main" id="{7D68DA81-87C9-0664-1176-C68A13B59133}"/>
                </a:ext>
              </a:extLst>
            </p:cNvPr>
            <p:cNvSpPr/>
            <p:nvPr/>
          </p:nvSpPr>
          <p:spPr>
            <a:xfrm>
              <a:off x="7884368" y="47537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9" name="円/楕円 36">
              <a:extLst>
                <a:ext uri="{FF2B5EF4-FFF2-40B4-BE49-F238E27FC236}">
                  <a16:creationId xmlns:a16="http://schemas.microsoft.com/office/drawing/2014/main" id="{997D17BC-A814-1906-27E3-ECEE90C59F34}"/>
                </a:ext>
              </a:extLst>
            </p:cNvPr>
            <p:cNvSpPr/>
            <p:nvPr/>
          </p:nvSpPr>
          <p:spPr>
            <a:xfrm>
              <a:off x="7409797" y="489776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円/楕円 36">
              <a:extLst>
                <a:ext uri="{FF2B5EF4-FFF2-40B4-BE49-F238E27FC236}">
                  <a16:creationId xmlns:a16="http://schemas.microsoft.com/office/drawing/2014/main" id="{F4754AA7-9FFE-A439-1E75-C75655602629}"/>
                </a:ext>
              </a:extLst>
            </p:cNvPr>
            <p:cNvSpPr/>
            <p:nvPr/>
          </p:nvSpPr>
          <p:spPr>
            <a:xfrm>
              <a:off x="7236296" y="453772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円/楕円 36">
              <a:extLst>
                <a:ext uri="{FF2B5EF4-FFF2-40B4-BE49-F238E27FC236}">
                  <a16:creationId xmlns:a16="http://schemas.microsoft.com/office/drawing/2014/main" id="{2F286580-5AC7-EF0A-BD0B-09C8C1091066}"/>
                </a:ext>
              </a:extLst>
            </p:cNvPr>
            <p:cNvSpPr/>
            <p:nvPr/>
          </p:nvSpPr>
          <p:spPr>
            <a:xfrm>
              <a:off x="7625821" y="45811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円/楕円 36">
              <a:extLst>
                <a:ext uri="{FF2B5EF4-FFF2-40B4-BE49-F238E27FC236}">
                  <a16:creationId xmlns:a16="http://schemas.microsoft.com/office/drawing/2014/main" id="{B71FFBCA-833B-0326-CD18-697E507B352D}"/>
                </a:ext>
              </a:extLst>
            </p:cNvPr>
            <p:cNvSpPr/>
            <p:nvPr/>
          </p:nvSpPr>
          <p:spPr>
            <a:xfrm>
              <a:off x="7517809" y="47335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82" name="グループ化 181">
            <a:extLst>
              <a:ext uri="{FF2B5EF4-FFF2-40B4-BE49-F238E27FC236}">
                <a16:creationId xmlns:a16="http://schemas.microsoft.com/office/drawing/2014/main" id="{7CD8BB86-5A4D-6332-165D-06ECBF568E70}"/>
              </a:ext>
            </a:extLst>
          </p:cNvPr>
          <p:cNvGrpSpPr>
            <a:grpSpLocks noChangeAspect="1"/>
          </p:cNvGrpSpPr>
          <p:nvPr/>
        </p:nvGrpSpPr>
        <p:grpSpPr>
          <a:xfrm>
            <a:off x="10711694" y="2646326"/>
            <a:ext cx="1358034" cy="1052727"/>
            <a:chOff x="7896806" y="3359140"/>
            <a:chExt cx="1113158" cy="862902"/>
          </a:xfrm>
        </p:grpSpPr>
        <p:cxnSp>
          <p:nvCxnSpPr>
            <p:cNvPr id="183" name="直線コネクタ 182">
              <a:extLst>
                <a:ext uri="{FF2B5EF4-FFF2-40B4-BE49-F238E27FC236}">
                  <a16:creationId xmlns:a16="http://schemas.microsoft.com/office/drawing/2014/main" id="{189FB96F-6AA6-1A66-3091-CA717EA049D3}"/>
                </a:ext>
              </a:extLst>
            </p:cNvPr>
            <p:cNvCxnSpPr>
              <a:stCxn id="184" idx="2"/>
              <a:endCxn id="189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二等辺三角形 183">
              <a:extLst>
                <a:ext uri="{FF2B5EF4-FFF2-40B4-BE49-F238E27FC236}">
                  <a16:creationId xmlns:a16="http://schemas.microsoft.com/office/drawing/2014/main" id="{DA2C4B50-BADF-3DBC-64DD-70CF7ABBAA4F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5" name="二等辺三角形 184">
              <a:extLst>
                <a:ext uri="{FF2B5EF4-FFF2-40B4-BE49-F238E27FC236}">
                  <a16:creationId xmlns:a16="http://schemas.microsoft.com/office/drawing/2014/main" id="{1D4A41E9-246D-0987-D04E-84D4A77E30D4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6" name="円/楕円 34">
              <a:extLst>
                <a:ext uri="{FF2B5EF4-FFF2-40B4-BE49-F238E27FC236}">
                  <a16:creationId xmlns:a16="http://schemas.microsoft.com/office/drawing/2014/main" id="{7D01EF68-B322-6F4D-653A-E3A45F9BDEBD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7" name="円/楕円 35">
              <a:extLst>
                <a:ext uri="{FF2B5EF4-FFF2-40B4-BE49-F238E27FC236}">
                  <a16:creationId xmlns:a16="http://schemas.microsoft.com/office/drawing/2014/main" id="{258A6756-ADC3-F91A-2C9A-C184039F3C4B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8" name="円/楕円 36">
              <a:extLst>
                <a:ext uri="{FF2B5EF4-FFF2-40B4-BE49-F238E27FC236}">
                  <a16:creationId xmlns:a16="http://schemas.microsoft.com/office/drawing/2014/main" id="{05532B76-D1F3-AC55-DD58-25B3D945DF4E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9" name="円/楕円 37">
              <a:extLst>
                <a:ext uri="{FF2B5EF4-FFF2-40B4-BE49-F238E27FC236}">
                  <a16:creationId xmlns:a16="http://schemas.microsoft.com/office/drawing/2014/main" id="{C27297AB-2ECB-9A23-B4B0-F09140754326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0" name="テキスト ボックス 189">
            <a:extLst>
              <a:ext uri="{FF2B5EF4-FFF2-40B4-BE49-F238E27FC236}">
                <a16:creationId xmlns:a16="http://schemas.microsoft.com/office/drawing/2014/main" id="{A63D3A6E-2D26-D0DC-D929-BA03184BAC07}"/>
              </a:ext>
            </a:extLst>
          </p:cNvPr>
          <p:cNvSpPr txBox="1"/>
          <p:nvPr/>
        </p:nvSpPr>
        <p:spPr>
          <a:xfrm>
            <a:off x="462572" y="2178189"/>
            <a:ext cx="5822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T10</a:t>
            </a:r>
            <a:endParaRPr kumimoji="1" lang="ja-JP" altLang="en-US" dirty="0"/>
          </a:p>
        </p:txBody>
      </p:sp>
      <p:sp>
        <p:nvSpPr>
          <p:cNvPr id="191" name="テキスト ボックス 190">
            <a:extLst>
              <a:ext uri="{FF2B5EF4-FFF2-40B4-BE49-F238E27FC236}">
                <a16:creationId xmlns:a16="http://schemas.microsoft.com/office/drawing/2014/main" id="{FE590C35-ABBC-DBC7-4B63-3245A9E030F1}"/>
              </a:ext>
            </a:extLst>
          </p:cNvPr>
          <p:cNvSpPr txBox="1"/>
          <p:nvPr/>
        </p:nvSpPr>
        <p:spPr>
          <a:xfrm>
            <a:off x="11122884" y="2178189"/>
            <a:ext cx="4539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T4</a:t>
            </a:r>
            <a:endParaRPr kumimoji="1" lang="ja-JP" altLang="en-US" dirty="0"/>
          </a:p>
        </p:txBody>
      </p:sp>
      <p:cxnSp>
        <p:nvCxnSpPr>
          <p:cNvPr id="192" name="直線コネクタ 191">
            <a:extLst>
              <a:ext uri="{FF2B5EF4-FFF2-40B4-BE49-F238E27FC236}">
                <a16:creationId xmlns:a16="http://schemas.microsoft.com/office/drawing/2014/main" id="{2D3C562A-D5C7-881A-0A12-E37B50435A85}"/>
              </a:ext>
            </a:extLst>
          </p:cNvPr>
          <p:cNvCxnSpPr>
            <a:cxnSpLocks/>
          </p:cNvCxnSpPr>
          <p:nvPr/>
        </p:nvCxnSpPr>
        <p:spPr>
          <a:xfrm>
            <a:off x="7608168" y="1556792"/>
            <a:ext cx="0" cy="36057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393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e.g.) Barreling of Rubber Cylinder</a:t>
                </a:r>
                <a:r>
                  <a:rPr lang="en-US" altLang="ja-JP" sz="2400" dirty="0"/>
                  <a:t>	Neo-Hookean </a:t>
                </a:r>
                <a:r>
                  <a:rPr lang="en-US" altLang="ja-JP" sz="2400" b="1" i="1" u="sng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hyperelastic</a:t>
                </a:r>
                <a:r>
                  <a:rPr lang="en-US" altLang="ja-JP" sz="2400" dirty="0"/>
                  <a:t> body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ja-JP" sz="24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𝟒𝟗</m:t>
                    </m:r>
                  </m:oMath>
                </a14:m>
                <a:endParaRPr lang="en-US" altLang="ja-JP" sz="2400" b="1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endParaRPr lang="ja-JP" altLang="en-US" sz="2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1693" t="-16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Our Approach using S-FEM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11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87346" y="1007028"/>
            <a:ext cx="3870478" cy="357886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999006" y="4689140"/>
            <a:ext cx="3700950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b="1" u="sng" dirty="0">
                <a:latin typeface="Calibri" panose="020F0502020204030204" pitchFamily="34" charset="0"/>
                <a:cs typeface="Calibri" panose="020F0502020204030204" pitchFamily="34" charset="0"/>
              </a:rPr>
              <a:t>F-barES-FEM-T4</a:t>
            </a:r>
            <a:r>
              <a:rPr lang="ja-JP" alt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b="1" u="sng" dirty="0">
                <a:latin typeface="Calibri" panose="020F0502020204030204" pitchFamily="34" charset="0"/>
                <a:cs typeface="Calibri" panose="020F0502020204030204" pitchFamily="34" charset="0"/>
              </a:rPr>
              <a:t>(2017)</a:t>
            </a:r>
          </a:p>
          <a:p>
            <a:r>
              <a:rPr lang="ja-JP" alt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No shear/volumetric locking.</a:t>
            </a:r>
            <a:endParaRPr lang="en-US" altLang="ja-JP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b="1" dirty="0">
                <a:solidFill>
                  <a:srgbClr val="4DFF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Less pressure checkerboarding.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ja-JP" altLang="en-US" b="1" dirty="0">
                <a:solidFill>
                  <a:srgbClr val="4DFFC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Less corner locking. Long lasting.</a:t>
            </a:r>
          </a:p>
          <a:p>
            <a:r>
              <a:rPr lang="ja-JP" alt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No oscillation in deviatoric stress.</a:t>
            </a:r>
            <a:b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Long CPU time. Incompatible w/ FE.</a:t>
            </a:r>
            <a:endParaRPr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cylinder2-0.2m.v50.p">
            <a:hlinkClick r:id="" action="ppaction://media"/>
            <a:extLst>
              <a:ext uri="{FF2B5EF4-FFF2-40B4-BE49-F238E27FC236}">
                <a16:creationId xmlns:a16="http://schemas.microsoft.com/office/drawing/2014/main" id="{281D0B2B-C54D-42F1-A4C2-C3AB2E59132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21159" y="1016733"/>
            <a:ext cx="3791017" cy="385708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C2644CE-0E0A-4C9A-81A1-04A51C7D5184}"/>
              </a:ext>
            </a:extLst>
          </p:cNvPr>
          <p:cNvSpPr txBox="1"/>
          <p:nvPr/>
        </p:nvSpPr>
        <p:spPr>
          <a:xfrm>
            <a:off x="6115853" y="4689140"/>
            <a:ext cx="3708964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b="1" u="sng" dirty="0">
                <a:latin typeface="Calibri" panose="020F0502020204030204" pitchFamily="34" charset="0"/>
                <a:cs typeface="Calibri" panose="020F0502020204030204" pitchFamily="34" charset="0"/>
              </a:rPr>
              <a:t>SelectiveCS-FEM-T10 (2021)</a:t>
            </a:r>
          </a:p>
          <a:p>
            <a:r>
              <a:rPr lang="ja-JP" alt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No shear/volumetric locking.</a:t>
            </a:r>
            <a:endParaRPr lang="en-US" altLang="ja-JP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ja-JP" altLang="en-US" b="1" dirty="0">
                <a:solidFill>
                  <a:srgbClr val="00FF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Less pressure checkerboarding.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ja-JP" altLang="en-US" b="1" dirty="0">
                <a:solidFill>
                  <a:srgbClr val="00FF9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Less corner locking. Long lasting.</a:t>
            </a:r>
            <a:b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altLang="ja-JP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✗ </a:t>
            </a:r>
            <a:r>
              <a:rPr lang="en-US" altLang="ja-JP" sz="1800" dirty="0">
                <a:latin typeface="Calibri" panose="020F0502020204030204" pitchFamily="34" charset="0"/>
                <a:cs typeface="Calibri" panose="020F0502020204030204" pitchFamily="34" charset="0"/>
              </a:rPr>
              <a:t>Major oscillation in 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deviatoric stress.</a:t>
            </a:r>
            <a:b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ja-JP" altLang="en-US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Same CPU time. Compatible w/ FE.</a:t>
            </a:r>
            <a:endParaRPr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A54F591-7A20-5853-CF60-8C64DECDAEFC}"/>
              </a:ext>
            </a:extLst>
          </p:cNvPr>
          <p:cNvSpPr txBox="1"/>
          <p:nvPr/>
        </p:nvSpPr>
        <p:spPr>
          <a:xfrm>
            <a:off x="1669919" y="1050160"/>
            <a:ext cx="979755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/>
              <a:t>4 node </a:t>
            </a:r>
            <a:r>
              <a:rPr lang="en-US" altLang="ja-JP" sz="1400" dirty="0" err="1"/>
              <a:t>tet</a:t>
            </a:r>
            <a:br>
              <a:rPr lang="en-US" altLang="ja-JP" sz="1400" dirty="0"/>
            </a:br>
            <a:r>
              <a:rPr lang="en-US" altLang="ja-JP" sz="1400" dirty="0"/>
              <a:t>(T4)</a:t>
            </a:r>
            <a:endParaRPr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7718572-3889-D3BE-1427-8F6AC5AA97E4}"/>
              </a:ext>
            </a:extLst>
          </p:cNvPr>
          <p:cNvSpPr txBox="1"/>
          <p:nvPr/>
        </p:nvSpPr>
        <p:spPr>
          <a:xfrm>
            <a:off x="5875196" y="1049854"/>
            <a:ext cx="107914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400" dirty="0"/>
              <a:t>10 node </a:t>
            </a:r>
            <a:r>
              <a:rPr lang="en-US" altLang="ja-JP" sz="1400" dirty="0" err="1"/>
              <a:t>tet</a:t>
            </a:r>
            <a:br>
              <a:rPr lang="en-US" altLang="ja-JP" sz="1400" dirty="0"/>
            </a:br>
            <a:r>
              <a:rPr lang="en-US" altLang="ja-JP" sz="1400" dirty="0"/>
              <a:t>(T10)</a:t>
            </a:r>
            <a:endParaRPr lang="ja-JP" altLang="en-US" sz="14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C12B4FE-7FBC-32A4-0738-52A25B298F67}"/>
              </a:ext>
            </a:extLst>
          </p:cNvPr>
          <p:cNvGrpSpPr>
            <a:grpSpLocks noChangeAspect="1"/>
          </p:cNvGrpSpPr>
          <p:nvPr/>
        </p:nvGrpSpPr>
        <p:grpSpPr>
          <a:xfrm>
            <a:off x="199743" y="1999241"/>
            <a:ext cx="1358034" cy="1052727"/>
            <a:chOff x="7896806" y="3359140"/>
            <a:chExt cx="1113158" cy="862902"/>
          </a:xfrm>
        </p:grpSpPr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66D2B4E5-B580-1D2F-C44D-3407FA8B57CF}"/>
                </a:ext>
              </a:extLst>
            </p:cNvPr>
            <p:cNvCxnSpPr>
              <a:stCxn id="7" idx="2"/>
              <a:endCxn id="18" idx="2"/>
            </p:cNvCxnSpPr>
            <p:nvPr/>
          </p:nvCxnSpPr>
          <p:spPr>
            <a:xfrm flipV="1">
              <a:off x="7971688" y="3863909"/>
              <a:ext cx="923745" cy="29175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二等辺三角形 6">
              <a:extLst>
                <a:ext uri="{FF2B5EF4-FFF2-40B4-BE49-F238E27FC236}">
                  <a16:creationId xmlns:a16="http://schemas.microsoft.com/office/drawing/2014/main" id="{ACFA66B5-560E-C5D0-F52E-535E146832B0}"/>
                </a:ext>
              </a:extLst>
            </p:cNvPr>
            <p:cNvSpPr/>
            <p:nvPr/>
          </p:nvSpPr>
          <p:spPr>
            <a:xfrm>
              <a:off x="7971688" y="3456737"/>
              <a:ext cx="678702" cy="698928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" name="二等辺三角形 7">
              <a:extLst>
                <a:ext uri="{FF2B5EF4-FFF2-40B4-BE49-F238E27FC236}">
                  <a16:creationId xmlns:a16="http://schemas.microsoft.com/office/drawing/2014/main" id="{F3A481EB-987C-9892-29A5-11DB47417F56}"/>
                </a:ext>
              </a:extLst>
            </p:cNvPr>
            <p:cNvSpPr/>
            <p:nvPr/>
          </p:nvSpPr>
          <p:spPr>
            <a:xfrm rot="4162743">
              <a:off x="8321115" y="3552465"/>
              <a:ext cx="769725" cy="383075"/>
            </a:xfrm>
            <a:prstGeom prst="triangle">
              <a:avLst>
                <a:gd name="adj" fmla="val 75906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円/楕円 34">
              <a:extLst>
                <a:ext uri="{FF2B5EF4-FFF2-40B4-BE49-F238E27FC236}">
                  <a16:creationId xmlns:a16="http://schemas.microsoft.com/office/drawing/2014/main" id="{AAA933EC-0C5D-41FA-A5C0-3D55DA97E95D}"/>
                </a:ext>
              </a:extLst>
            </p:cNvPr>
            <p:cNvSpPr/>
            <p:nvPr/>
          </p:nvSpPr>
          <p:spPr>
            <a:xfrm>
              <a:off x="8333426" y="34106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円/楕円 35">
              <a:extLst>
                <a:ext uri="{FF2B5EF4-FFF2-40B4-BE49-F238E27FC236}">
                  <a16:creationId xmlns:a16="http://schemas.microsoft.com/office/drawing/2014/main" id="{E0F57BFC-CD66-AE51-CC34-F8D99B02FAA4}"/>
                </a:ext>
              </a:extLst>
            </p:cNvPr>
            <p:cNvSpPr/>
            <p:nvPr/>
          </p:nvSpPr>
          <p:spPr>
            <a:xfrm>
              <a:off x="7896806" y="409795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円/楕円 36">
              <a:extLst>
                <a:ext uri="{FF2B5EF4-FFF2-40B4-BE49-F238E27FC236}">
                  <a16:creationId xmlns:a16="http://schemas.microsoft.com/office/drawing/2014/main" id="{FBBF3AEF-3055-D316-1A0B-79DA8F214A39}"/>
                </a:ext>
              </a:extLst>
            </p:cNvPr>
            <p:cNvSpPr/>
            <p:nvPr/>
          </p:nvSpPr>
          <p:spPr>
            <a:xfrm>
              <a:off x="8610740" y="4106627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37">
              <a:extLst>
                <a:ext uri="{FF2B5EF4-FFF2-40B4-BE49-F238E27FC236}">
                  <a16:creationId xmlns:a16="http://schemas.microsoft.com/office/drawing/2014/main" id="{B1C6ECC8-E770-034A-B911-3957D49D16CD}"/>
                </a:ext>
              </a:extLst>
            </p:cNvPr>
            <p:cNvSpPr/>
            <p:nvPr/>
          </p:nvSpPr>
          <p:spPr>
            <a:xfrm>
              <a:off x="8895433" y="380620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05E4284-D663-697E-929D-470588B3302B}"/>
              </a:ext>
            </a:extLst>
          </p:cNvPr>
          <p:cNvSpPr txBox="1"/>
          <p:nvPr/>
        </p:nvSpPr>
        <p:spPr>
          <a:xfrm>
            <a:off x="542428" y="3075347"/>
            <a:ext cx="51969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T4</a:t>
            </a:r>
            <a:endParaRPr kumimoji="1" lang="ja-JP" altLang="en-US" sz="24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EAE41C2-0B53-C934-2FB4-3CAD8F846CBB}"/>
              </a:ext>
            </a:extLst>
          </p:cNvPr>
          <p:cNvGrpSpPr>
            <a:grpSpLocks noChangeAspect="1"/>
          </p:cNvGrpSpPr>
          <p:nvPr/>
        </p:nvGrpSpPr>
        <p:grpSpPr>
          <a:xfrm>
            <a:off x="10470499" y="1914612"/>
            <a:ext cx="1391448" cy="1078919"/>
            <a:chOff x="7033157" y="4150041"/>
            <a:chExt cx="1113158" cy="863135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79624B13-8FEF-DC75-DC5C-B99E94C43E35}"/>
                </a:ext>
              </a:extLst>
            </p:cNvPr>
            <p:cNvGrpSpPr/>
            <p:nvPr/>
          </p:nvGrpSpPr>
          <p:grpSpPr>
            <a:xfrm>
              <a:off x="7033157" y="4150041"/>
              <a:ext cx="1113158" cy="862902"/>
              <a:chOff x="7896806" y="3359140"/>
              <a:chExt cx="1113158" cy="862902"/>
            </a:xfrm>
          </p:grpSpPr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26F027B2-5ACC-8756-7A16-4D59FB3EB8B6}"/>
                  </a:ext>
                </a:extLst>
              </p:cNvPr>
              <p:cNvCxnSpPr>
                <a:stCxn id="29" idx="2"/>
                <a:endCxn id="34" idx="2"/>
              </p:cNvCxnSpPr>
              <p:nvPr/>
            </p:nvCxnSpPr>
            <p:spPr>
              <a:xfrm flipV="1">
                <a:off x="7971688" y="3863909"/>
                <a:ext cx="923745" cy="2917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二等辺三角形 28">
                <a:extLst>
                  <a:ext uri="{FF2B5EF4-FFF2-40B4-BE49-F238E27FC236}">
                    <a16:creationId xmlns:a16="http://schemas.microsoft.com/office/drawing/2014/main" id="{3AAD3BA6-9031-8383-A5D2-0C841C0B2206}"/>
                  </a:ext>
                </a:extLst>
              </p:cNvPr>
              <p:cNvSpPr/>
              <p:nvPr/>
            </p:nvSpPr>
            <p:spPr>
              <a:xfrm>
                <a:off x="7971688" y="3456737"/>
                <a:ext cx="678702" cy="698928"/>
              </a:xfrm>
              <a:prstGeom prst="triangle">
                <a:avLst>
                  <a:gd name="adj" fmla="val 6312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0" name="二等辺三角形 29">
                <a:extLst>
                  <a:ext uri="{FF2B5EF4-FFF2-40B4-BE49-F238E27FC236}">
                    <a16:creationId xmlns:a16="http://schemas.microsoft.com/office/drawing/2014/main" id="{068A6587-E013-1E12-3DD2-B385676CB6EC}"/>
                  </a:ext>
                </a:extLst>
              </p:cNvPr>
              <p:cNvSpPr/>
              <p:nvPr/>
            </p:nvSpPr>
            <p:spPr>
              <a:xfrm rot="4162743">
                <a:off x="8321115" y="3552465"/>
                <a:ext cx="769725" cy="383075"/>
              </a:xfrm>
              <a:prstGeom prst="triangle">
                <a:avLst>
                  <a:gd name="adj" fmla="val 7590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円/楕円 34">
                <a:extLst>
                  <a:ext uri="{FF2B5EF4-FFF2-40B4-BE49-F238E27FC236}">
                    <a16:creationId xmlns:a16="http://schemas.microsoft.com/office/drawing/2014/main" id="{C37DD946-C334-6BE9-179E-8E77F3A98923}"/>
                  </a:ext>
                </a:extLst>
              </p:cNvPr>
              <p:cNvSpPr/>
              <p:nvPr/>
            </p:nvSpPr>
            <p:spPr>
              <a:xfrm>
                <a:off x="8333426" y="3410645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円/楕円 35">
                <a:extLst>
                  <a:ext uri="{FF2B5EF4-FFF2-40B4-BE49-F238E27FC236}">
                    <a16:creationId xmlns:a16="http://schemas.microsoft.com/office/drawing/2014/main" id="{8A4ABAC6-C0AE-5CF7-11D6-330CC21F83DC}"/>
                  </a:ext>
                </a:extLst>
              </p:cNvPr>
              <p:cNvSpPr/>
              <p:nvPr/>
            </p:nvSpPr>
            <p:spPr>
              <a:xfrm>
                <a:off x="7896806" y="409795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円/楕円 36">
                <a:extLst>
                  <a:ext uri="{FF2B5EF4-FFF2-40B4-BE49-F238E27FC236}">
                    <a16:creationId xmlns:a16="http://schemas.microsoft.com/office/drawing/2014/main" id="{FFEF663B-C467-9733-C2CF-A4DD23511F84}"/>
                  </a:ext>
                </a:extLst>
              </p:cNvPr>
              <p:cNvSpPr/>
              <p:nvPr/>
            </p:nvSpPr>
            <p:spPr>
              <a:xfrm>
                <a:off x="8610740" y="410662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円/楕円 37">
                <a:extLst>
                  <a:ext uri="{FF2B5EF4-FFF2-40B4-BE49-F238E27FC236}">
                    <a16:creationId xmlns:a16="http://schemas.microsoft.com/office/drawing/2014/main" id="{666DC692-5E72-1BE2-DE73-B30C6104F7D4}"/>
                  </a:ext>
                </a:extLst>
              </p:cNvPr>
              <p:cNvSpPr/>
              <p:nvPr/>
            </p:nvSpPr>
            <p:spPr>
              <a:xfrm>
                <a:off x="8895433" y="3806201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2" name="円/楕円 36">
              <a:extLst>
                <a:ext uri="{FF2B5EF4-FFF2-40B4-BE49-F238E27FC236}">
                  <a16:creationId xmlns:a16="http://schemas.microsoft.com/office/drawing/2014/main" id="{16864EFC-9643-0D66-3148-958496E79BD5}"/>
                </a:ext>
              </a:extLst>
            </p:cNvPr>
            <p:cNvSpPr/>
            <p:nvPr/>
          </p:nvSpPr>
          <p:spPr>
            <a:xfrm>
              <a:off x="7769837" y="440110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36">
              <a:extLst>
                <a:ext uri="{FF2B5EF4-FFF2-40B4-BE49-F238E27FC236}">
                  <a16:creationId xmlns:a16="http://schemas.microsoft.com/office/drawing/2014/main" id="{16D4AEAD-2CBA-36E5-9D90-84FEFE8D87C7}"/>
                </a:ext>
              </a:extLst>
            </p:cNvPr>
            <p:cNvSpPr/>
            <p:nvPr/>
          </p:nvSpPr>
          <p:spPr>
            <a:xfrm>
              <a:off x="7884368" y="4753745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36">
              <a:extLst>
                <a:ext uri="{FF2B5EF4-FFF2-40B4-BE49-F238E27FC236}">
                  <a16:creationId xmlns:a16="http://schemas.microsoft.com/office/drawing/2014/main" id="{53FAD3FD-8C60-2648-BB32-550637371E62}"/>
                </a:ext>
              </a:extLst>
            </p:cNvPr>
            <p:cNvSpPr/>
            <p:nvPr/>
          </p:nvSpPr>
          <p:spPr>
            <a:xfrm>
              <a:off x="7409797" y="489776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36">
              <a:extLst>
                <a:ext uri="{FF2B5EF4-FFF2-40B4-BE49-F238E27FC236}">
                  <a16:creationId xmlns:a16="http://schemas.microsoft.com/office/drawing/2014/main" id="{F12A735E-FAE8-6398-F044-4B480D7119FE}"/>
                </a:ext>
              </a:extLst>
            </p:cNvPr>
            <p:cNvSpPr/>
            <p:nvPr/>
          </p:nvSpPr>
          <p:spPr>
            <a:xfrm>
              <a:off x="7236296" y="4537721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36">
              <a:extLst>
                <a:ext uri="{FF2B5EF4-FFF2-40B4-BE49-F238E27FC236}">
                  <a16:creationId xmlns:a16="http://schemas.microsoft.com/office/drawing/2014/main" id="{763CB9BF-896B-1A49-1F17-3AE6798FE73B}"/>
                </a:ext>
              </a:extLst>
            </p:cNvPr>
            <p:cNvSpPr/>
            <p:nvPr/>
          </p:nvSpPr>
          <p:spPr>
            <a:xfrm>
              <a:off x="7625821" y="45811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36">
              <a:extLst>
                <a:ext uri="{FF2B5EF4-FFF2-40B4-BE49-F238E27FC236}">
                  <a16:creationId xmlns:a16="http://schemas.microsoft.com/office/drawing/2014/main" id="{D3EAF3CC-B9A8-E63D-EB07-7E76C4489DF7}"/>
                </a:ext>
              </a:extLst>
            </p:cNvPr>
            <p:cNvSpPr/>
            <p:nvPr/>
          </p:nvSpPr>
          <p:spPr>
            <a:xfrm>
              <a:off x="7517809" y="4733528"/>
              <a:ext cx="114531" cy="11541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7E90D0A-746D-C394-40CC-79F368A748AC}"/>
              </a:ext>
            </a:extLst>
          </p:cNvPr>
          <p:cNvSpPr txBox="1"/>
          <p:nvPr/>
        </p:nvSpPr>
        <p:spPr>
          <a:xfrm>
            <a:off x="10754180" y="3042039"/>
            <a:ext cx="673582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T10</a:t>
            </a:r>
            <a:endParaRPr kumimoji="1" lang="ja-JP" altLang="en-US" sz="24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68157D2-2B7B-3D40-DB85-A2B170892187}"/>
              </a:ext>
            </a:extLst>
          </p:cNvPr>
          <p:cNvSpPr txBox="1"/>
          <p:nvPr/>
        </p:nvSpPr>
        <p:spPr>
          <a:xfrm>
            <a:off x="70825" y="5191218"/>
            <a:ext cx="1860836" cy="110799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 defTabSz="180000"/>
            <a:r>
              <a:rPr kumimoji="1" lang="en-US" altLang="ja-JP" dirty="0">
                <a:latin typeface="+mn-lt"/>
                <a:ea typeface="MS UI Gothic" panose="020B0600070205080204" pitchFamily="50" charset="-128"/>
              </a:rPr>
              <a:t>More than 10 times slower than FEM-T4</a:t>
            </a:r>
            <a:r>
              <a:rPr lang="en-US" altLang="ja-JP" dirty="0">
                <a:latin typeface="+mn-lt"/>
                <a:ea typeface="MS UI Gothic" panose="020B0600070205080204" pitchFamily="50" charset="-128"/>
              </a:rPr>
              <a:t>, but no good idea for speed-up…</a:t>
            </a:r>
            <a:endParaRPr kumimoji="1" lang="ja-JP" altLang="en-US" dirty="0">
              <a:latin typeface="+mn-lt"/>
              <a:ea typeface="MS UI Gothic" panose="020B060007020508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F318F74-18A2-AC93-4A51-F3278470DC0F}"/>
              </a:ext>
            </a:extLst>
          </p:cNvPr>
          <p:cNvSpPr txBox="1"/>
          <p:nvPr/>
        </p:nvSpPr>
        <p:spPr>
          <a:xfrm>
            <a:off x="10470498" y="4951002"/>
            <a:ext cx="1649751" cy="138499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l" defTabSz="180000"/>
            <a:r>
              <a:rPr kumimoji="1" lang="en-US" altLang="ja-JP" dirty="0">
                <a:latin typeface="+mn-lt"/>
                <a:ea typeface="MS UI Gothic" panose="020B0600070205080204" pitchFamily="50" charset="-128"/>
              </a:rPr>
              <a:t>Cannot suppress</a:t>
            </a:r>
          </a:p>
          <a:p>
            <a:pPr algn="l" defTabSz="180000"/>
            <a:r>
              <a:rPr lang="en-US" altLang="ja-JP" dirty="0">
                <a:latin typeface="+mn-lt"/>
                <a:ea typeface="MS UI Gothic" panose="020B0600070205080204" pitchFamily="50" charset="-128"/>
              </a:rPr>
              <a:t>s</a:t>
            </a:r>
            <a:r>
              <a:rPr kumimoji="1" lang="en-US" altLang="ja-JP" dirty="0">
                <a:latin typeface="+mn-lt"/>
                <a:ea typeface="MS UI Gothic" panose="020B0600070205080204" pitchFamily="50" charset="-128"/>
              </a:rPr>
              <a:t>tress oscillation,</a:t>
            </a:r>
            <a:br>
              <a:rPr kumimoji="1" lang="en-US" altLang="ja-JP" dirty="0">
                <a:latin typeface="+mn-lt"/>
                <a:ea typeface="MS UI Gothic" panose="020B0600070205080204" pitchFamily="50" charset="-128"/>
              </a:rPr>
            </a:br>
            <a:r>
              <a:rPr kumimoji="1" lang="en-US" altLang="ja-JP" dirty="0">
                <a:latin typeface="+mn-lt"/>
                <a:ea typeface="MS UI Gothic" panose="020B0600070205080204" pitchFamily="50" charset="-128"/>
              </a:rPr>
              <a:t>but no good idea</a:t>
            </a:r>
            <a:br>
              <a:rPr kumimoji="1" lang="en-US" altLang="ja-JP" dirty="0">
                <a:latin typeface="+mn-lt"/>
                <a:ea typeface="MS UI Gothic" panose="020B0600070205080204" pitchFamily="50" charset="-128"/>
              </a:rPr>
            </a:br>
            <a:r>
              <a:rPr kumimoji="1" lang="en-US" altLang="ja-JP" dirty="0">
                <a:latin typeface="+mn-lt"/>
                <a:ea typeface="MS UI Gothic" panose="020B0600070205080204" pitchFamily="50" charset="-128"/>
              </a:rPr>
              <a:t>for</a:t>
            </a:r>
            <a:r>
              <a:rPr lang="en-US" altLang="ja-JP" dirty="0">
                <a:latin typeface="+mn-lt"/>
                <a:ea typeface="MS UI Gothic" panose="020B0600070205080204" pitchFamily="50" charset="-128"/>
              </a:rPr>
              <a:t> </a:t>
            </a:r>
            <a:r>
              <a:rPr kumimoji="1" lang="en-US" altLang="ja-JP" dirty="0">
                <a:latin typeface="+mn-lt"/>
                <a:ea typeface="MS UI Gothic" panose="020B0600070205080204" pitchFamily="50" charset="-128"/>
              </a:rPr>
              <a:t>accuracy improvement…</a:t>
            </a:r>
            <a:endParaRPr kumimoji="1" lang="ja-JP" altLang="en-US" dirty="0">
              <a:latin typeface="+mn-lt"/>
              <a:ea typeface="MS UI Gothic" panose="020B060007020508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3252C38-8FF0-4083-B9BF-3D7DD5EC7ED1}"/>
              </a:ext>
            </a:extLst>
          </p:cNvPr>
          <p:cNvSpPr txBox="1"/>
          <p:nvPr/>
        </p:nvSpPr>
        <p:spPr>
          <a:xfrm rot="16200000">
            <a:off x="4298442" y="1343410"/>
            <a:ext cx="11375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61C99FD-3D21-4D5F-8604-E50CCB834DCF}"/>
              </a:ext>
            </a:extLst>
          </p:cNvPr>
          <p:cNvSpPr txBox="1"/>
          <p:nvPr/>
        </p:nvSpPr>
        <p:spPr>
          <a:xfrm rot="16200000">
            <a:off x="8474906" y="1340286"/>
            <a:ext cx="11375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Pressure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196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1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C77105FE-BDBD-F298-4D8C-B550DF139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Mises stress dist. in cantilever bending analyses in 2D</a:t>
            </a:r>
            <a:endParaRPr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0D6E3253-B1AE-CDCB-A29F-28E2EE0C5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Birth of a Next-gen S-FEM, </a:t>
            </a:r>
            <a:r>
              <a:rPr lang="en-US" altLang="ja-JP" dirty="0">
                <a:ln w="3175">
                  <a:solidFill>
                    <a:schemeClr val="bg1"/>
                  </a:solidFill>
                </a:ln>
                <a:solidFill>
                  <a:srgbClr val="FF00FF"/>
                </a:solidFill>
              </a:rPr>
              <a:t>EC-SSE</a:t>
            </a:r>
            <a:r>
              <a:rPr lang="en-US" altLang="ja-JP" dirty="0"/>
              <a:t>, in 2022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985CCE-0B24-0F96-F685-C7D10E726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A1AF83DC-95A7-29F5-4037-C41806C05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906" r="18764" b="5776"/>
          <a:stretch/>
        </p:blipFill>
        <p:spPr>
          <a:xfrm>
            <a:off x="1171262" y="2597432"/>
            <a:ext cx="5760640" cy="242213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236678F-D1D4-4A1C-995F-FC014E7132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19811" b="82151"/>
          <a:stretch/>
        </p:blipFill>
        <p:spPr>
          <a:xfrm>
            <a:off x="1154565" y="1311151"/>
            <a:ext cx="5760640" cy="124011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C0D5DE8-1F83-B19A-E268-962C9C232B0F}"/>
              </a:ext>
            </a:extLst>
          </p:cNvPr>
          <p:cNvSpPr txBox="1"/>
          <p:nvPr/>
        </p:nvSpPr>
        <p:spPr>
          <a:xfrm>
            <a:off x="2176961" y="980728"/>
            <a:ext cx="489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T. </a:t>
            </a:r>
            <a:r>
              <a:rPr lang="en-US" altLang="ja-JP" dirty="0" err="1"/>
              <a:t>Jinsong</a:t>
            </a:r>
            <a:r>
              <a:rPr lang="en-US" altLang="ja-JP" dirty="0"/>
              <a:t> </a:t>
            </a:r>
            <a:r>
              <a:rPr lang="en-US" altLang="ja-JP" i="1" dirty="0"/>
              <a:t>et al</a:t>
            </a:r>
            <a:r>
              <a:rPr lang="en-US" altLang="ja-JP" dirty="0"/>
              <a:t>., Euro. J. Mech. /A, v95, 2022.</a:t>
            </a:r>
            <a:endParaRPr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8892568-BD5D-4E95-667E-982EB16C486A}"/>
              </a:ext>
            </a:extLst>
          </p:cNvPr>
          <p:cNvSpPr/>
          <p:nvPr/>
        </p:nvSpPr>
        <p:spPr>
          <a:xfrm>
            <a:off x="1206570" y="3032955"/>
            <a:ext cx="857446" cy="232273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DFA7845-A984-94CA-08CF-AB861DFF6C4E}"/>
              </a:ext>
            </a:extLst>
          </p:cNvPr>
          <p:cNvSpPr txBox="1"/>
          <p:nvPr/>
        </p:nvSpPr>
        <p:spPr>
          <a:xfrm>
            <a:off x="6971895" y="1593645"/>
            <a:ext cx="328166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Step-like stress dist. (poor).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Shear locking.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BB3648-C632-A02B-489B-D5FFFC55405A}"/>
              </a:ext>
            </a:extLst>
          </p:cNvPr>
          <p:cNvSpPr txBox="1"/>
          <p:nvPr/>
        </p:nvSpPr>
        <p:spPr>
          <a:xfrm>
            <a:off x="38622" y="2584500"/>
            <a:ext cx="1167948" cy="1169551"/>
          </a:xfrm>
          <a:prstGeom prst="rect">
            <a:avLst/>
          </a:prstGeom>
          <a:noFill/>
          <a:ln w="19050">
            <a:solidFill>
              <a:srgbClr val="FF00FF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defTabSz="360000"/>
            <a:r>
              <a:rPr lang="en-US" altLang="ja-JP" sz="1400" dirty="0"/>
              <a:t>Edge</a:t>
            </a:r>
            <a:br>
              <a:rPr lang="en-US" altLang="ja-JP" sz="1400" dirty="0"/>
            </a:br>
            <a:r>
              <a:rPr lang="en-US" altLang="ja-JP" sz="1400" dirty="0"/>
              <a:t>Center-based</a:t>
            </a:r>
            <a:br>
              <a:rPr lang="en-US" altLang="ja-JP" sz="1400" dirty="0"/>
            </a:br>
            <a:r>
              <a:rPr lang="en-US" altLang="ja-JP" sz="1400" dirty="0"/>
              <a:t>Strain</a:t>
            </a:r>
            <a:br>
              <a:rPr lang="en-US" altLang="ja-JP" sz="1400" dirty="0"/>
            </a:br>
            <a:r>
              <a:rPr lang="en-US" altLang="ja-JP" sz="1400" dirty="0"/>
              <a:t>Smoothing</a:t>
            </a:r>
            <a:br>
              <a:rPr lang="en-US" altLang="ja-JP" sz="1400" dirty="0"/>
            </a:br>
            <a:r>
              <a:rPr lang="en-US" altLang="ja-JP" sz="1400" dirty="0"/>
              <a:t>Element</a:t>
            </a:r>
            <a:endParaRPr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47AD64D-0022-5E4F-DE5D-5C720718D0D3}"/>
              </a:ext>
            </a:extLst>
          </p:cNvPr>
          <p:cNvSpPr txBox="1"/>
          <p:nvPr/>
        </p:nvSpPr>
        <p:spPr>
          <a:xfrm>
            <a:off x="551384" y="3769295"/>
            <a:ext cx="1299609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/>
              <a:t>Detailed Later</a:t>
            </a:r>
            <a:endParaRPr kumimoji="1" lang="ja-JP" altLang="en-US" sz="1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29C3420-6297-C0B5-2176-5549BDF84B0B}"/>
              </a:ext>
            </a:extLst>
          </p:cNvPr>
          <p:cNvSpPr txBox="1"/>
          <p:nvPr/>
        </p:nvSpPr>
        <p:spPr>
          <a:xfrm>
            <a:off x="6963648" y="2552707"/>
            <a:ext cx="3743397" cy="120032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Linear stress dist. (very good) </a:t>
            </a:r>
            <a:br>
              <a:rPr kumimoji="1" lang="en-US" altLang="ja-JP" dirty="0"/>
            </a:br>
            <a:r>
              <a:rPr kumimoji="1" lang="en-US" altLang="ja-JP" dirty="0"/>
              <a:t>using the same T3 mesh.</a:t>
            </a:r>
            <a:br>
              <a:rPr kumimoji="1" lang="en-US" altLang="ja-JP" dirty="0"/>
            </a:br>
            <a:r>
              <a:rPr kumimoji="1" lang="en-US" altLang="ja-JP" dirty="0"/>
              <a:t>Very close to analytical solution.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No shear locking.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42BA25F9-5477-9531-BB51-4A5E1D22AC76}"/>
                  </a:ext>
                </a:extLst>
              </p:cNvPr>
              <p:cNvSpPr txBox="1"/>
              <p:nvPr/>
            </p:nvSpPr>
            <p:spPr>
              <a:xfrm>
                <a:off x="966975" y="5103164"/>
                <a:ext cx="10257117" cy="120032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EC-SSE</a:t>
                </a:r>
                <a: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a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n excellent</a:t>
                </a:r>
                <a: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formulation for compressible solids; </a:t>
                </a:r>
                <a:b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but when </a:t>
                </a:r>
                <a14:m>
                  <m:oMath xmlns:m="http://schemas.openxmlformats.org/officeDocument/2006/math"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𝝂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≃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𝟎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</m:t>
                    </m:r>
                    <m:r>
                      <a:rPr kumimoji="1" lang="en-US" altLang="ja-JP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𝟓</m:t>
                    </m:r>
                  </m:oMath>
                </a14:m>
                <a:r>
                  <a:rPr kumimoji="1"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kumimoji="1" lang="en-US" altLang="ja-JP" sz="2400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EC-S</a:t>
                </a:r>
                <a:r>
                  <a:rPr lang="en-US" altLang="ja-JP" sz="2400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has </a:t>
                </a:r>
                <a:r>
                  <a:rPr lang="en-US" altLang="ja-JP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volumetric locking 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and </a:t>
                </a:r>
                <a:r>
                  <a:rPr lang="en-US" altLang="ja-JP" sz="2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pressure checkerboarding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b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Therefore, </a:t>
                </a:r>
                <a:r>
                  <a:rPr lang="en-US" altLang="ja-JP" sz="2400" dirty="0">
                    <a:solidFill>
                      <a:srgbClr val="FF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EC-SSE</a:t>
                </a:r>
                <a:r>
                  <a:rPr lang="en-US" altLang="ja-JP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NOT directly applicable to nearly incompressible solids.</a:t>
                </a: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42BA25F9-5477-9531-BB51-4A5E1D22A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975" y="5103164"/>
                <a:ext cx="10257117" cy="1200329"/>
              </a:xfrm>
              <a:prstGeom prst="rect">
                <a:avLst/>
              </a:prstGeom>
              <a:blipFill>
                <a:blip r:embed="rId4"/>
                <a:stretch>
                  <a:fillRect l="-890" t="-3500" r="-1484" b="-9500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3884526F-2F55-942E-6521-F9D582667D63}"/>
              </a:ext>
            </a:extLst>
          </p:cNvPr>
          <p:cNvGrpSpPr/>
          <p:nvPr/>
        </p:nvGrpSpPr>
        <p:grpSpPr>
          <a:xfrm>
            <a:off x="10604918" y="802674"/>
            <a:ext cx="1107706" cy="1006146"/>
            <a:chOff x="10462602" y="1340768"/>
            <a:chExt cx="1107706" cy="1006146"/>
          </a:xfrm>
        </p:grpSpPr>
        <p:sp>
          <p:nvSpPr>
            <p:cNvPr id="23" name="二等辺三角形 22">
              <a:extLst>
                <a:ext uri="{FF2B5EF4-FFF2-40B4-BE49-F238E27FC236}">
                  <a16:creationId xmlns:a16="http://schemas.microsoft.com/office/drawing/2014/main" id="{1B2FD22E-466E-7C63-6BA8-710813BC2566}"/>
                </a:ext>
              </a:extLst>
            </p:cNvPr>
            <p:cNvSpPr/>
            <p:nvPr/>
          </p:nvSpPr>
          <p:spPr>
            <a:xfrm>
              <a:off x="10553957" y="1423831"/>
              <a:ext cx="942643" cy="852681"/>
            </a:xfrm>
            <a:prstGeom prst="triangle">
              <a:avLst>
                <a:gd name="adj" fmla="val 63125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円/楕円 34">
              <a:extLst>
                <a:ext uri="{FF2B5EF4-FFF2-40B4-BE49-F238E27FC236}">
                  <a16:creationId xmlns:a16="http://schemas.microsoft.com/office/drawing/2014/main" id="{1FD3E51D-AD70-B6E2-F51A-8C7A6D1756C6}"/>
                </a:ext>
              </a:extLst>
            </p:cNvPr>
            <p:cNvSpPr/>
            <p:nvPr/>
          </p:nvSpPr>
          <p:spPr>
            <a:xfrm>
              <a:off x="11068842" y="1340768"/>
              <a:ext cx="139726" cy="1408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35">
              <a:extLst>
                <a:ext uri="{FF2B5EF4-FFF2-40B4-BE49-F238E27FC236}">
                  <a16:creationId xmlns:a16="http://schemas.microsoft.com/office/drawing/2014/main" id="{BE94C81F-B9F1-4C31-A7FF-50B8D994B476}"/>
                </a:ext>
              </a:extLst>
            </p:cNvPr>
            <p:cNvSpPr/>
            <p:nvPr/>
          </p:nvSpPr>
          <p:spPr>
            <a:xfrm>
              <a:off x="10462602" y="2206109"/>
              <a:ext cx="139726" cy="1408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36">
              <a:extLst>
                <a:ext uri="{FF2B5EF4-FFF2-40B4-BE49-F238E27FC236}">
                  <a16:creationId xmlns:a16="http://schemas.microsoft.com/office/drawing/2014/main" id="{EF030ACF-7136-F0C9-E05F-957DB463DE4A}"/>
                </a:ext>
              </a:extLst>
            </p:cNvPr>
            <p:cNvSpPr/>
            <p:nvPr/>
          </p:nvSpPr>
          <p:spPr>
            <a:xfrm>
              <a:off x="11430582" y="2197585"/>
              <a:ext cx="139726" cy="14080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13CA7F06-FE23-0A8F-5FF8-E9B0EE182047}"/>
              </a:ext>
            </a:extLst>
          </p:cNvPr>
          <p:cNvSpPr txBox="1"/>
          <p:nvPr/>
        </p:nvSpPr>
        <p:spPr>
          <a:xfrm>
            <a:off x="10920536" y="1736812"/>
            <a:ext cx="519694" cy="46166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MS UI Gothic" panose="020B0600070205080204" pitchFamily="50" charset="-128"/>
                <a:ea typeface="MS UI Gothic" panose="020B0600070205080204" pitchFamily="50" charset="-128"/>
              </a:rPr>
              <a:t>T3</a:t>
            </a:r>
            <a:endParaRPr kumimoji="1" lang="ja-JP" altLang="en-US" sz="2400" dirty="0">
              <a:latin typeface="MS UI Gothic" panose="020B0600070205080204" pitchFamily="50" charset="-128"/>
              <a:ea typeface="MS UI Gothic" panose="020B060007020508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A5B21821-5396-8F47-49A2-02520AD5500D}"/>
                  </a:ext>
                </a:extLst>
              </p:cNvPr>
              <p:cNvSpPr txBox="1"/>
              <p:nvPr/>
            </p:nvSpPr>
            <p:spPr>
              <a:xfrm>
                <a:off x="10583620" y="2213702"/>
                <a:ext cx="116794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en-US" altLang="ja-JP" dirty="0"/>
                  <a:t>Poisson’s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Ratio:</a:t>
                </a:r>
                <a:br>
                  <a:rPr kumimoji="1" lang="en-US" altLang="ja-JP" dirty="0"/>
                </a:br>
                <a:r>
                  <a:rPr kumimoji="1" lang="en-US" altLang="ja-JP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𝝂</m:t>
                    </m:r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ja-JP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kumimoji="1" lang="ja-JP" altLang="en-US" b="1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A5B21821-5396-8F47-49A2-02520AD55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3620" y="2213702"/>
                <a:ext cx="1167948" cy="923330"/>
              </a:xfrm>
              <a:prstGeom prst="rect">
                <a:avLst/>
              </a:prstGeom>
              <a:blipFill>
                <a:blip r:embed="rId5"/>
                <a:stretch>
                  <a:fillRect l="-4167" t="-3289" r="-41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7426C7C-CA08-45DB-90F6-9CBD5A522F99}"/>
              </a:ext>
            </a:extLst>
          </p:cNvPr>
          <p:cNvSpPr txBox="1"/>
          <p:nvPr/>
        </p:nvSpPr>
        <p:spPr>
          <a:xfrm>
            <a:off x="9480376" y="3809958"/>
            <a:ext cx="2044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This breakthrough</a:t>
            </a:r>
            <a:br>
              <a:rPr kumimoji="1" lang="en-US" altLang="ja-JP" dirty="0"/>
            </a:br>
            <a:r>
              <a:rPr kumimoji="1" lang="en-US" altLang="ja-JP" dirty="0"/>
              <a:t>should be called </a:t>
            </a:r>
          </a:p>
          <a:p>
            <a:pPr algn="ctr"/>
            <a:r>
              <a:rPr lang="en-US" altLang="ja-JP" dirty="0"/>
              <a:t>“</a:t>
            </a:r>
            <a:r>
              <a:rPr lang="en-US" altLang="ja-JP" b="1" dirty="0"/>
              <a:t>S-FEM 2.0</a:t>
            </a:r>
            <a:r>
              <a:rPr lang="en-US" altLang="ja-JP" dirty="0"/>
              <a:t>”.</a:t>
            </a:r>
            <a:endParaRPr kumimoji="1" lang="ja-JP" altLang="en-US" dirty="0"/>
          </a:p>
        </p:txBody>
      </p:sp>
      <p:sp>
        <p:nvSpPr>
          <p:cNvPr id="5" name="矢印: 折線 4">
            <a:extLst>
              <a:ext uri="{FF2B5EF4-FFF2-40B4-BE49-F238E27FC236}">
                <a16:creationId xmlns:a16="http://schemas.microsoft.com/office/drawing/2014/main" id="{E841D435-E43F-848F-91A5-4B34F96A4A7B}"/>
              </a:ext>
            </a:extLst>
          </p:cNvPr>
          <p:cNvSpPr/>
          <p:nvPr/>
        </p:nvSpPr>
        <p:spPr>
          <a:xfrm rot="10800000" flipH="1">
            <a:off x="8609483" y="3752652"/>
            <a:ext cx="870893" cy="756468"/>
          </a:xfrm>
          <a:prstGeom prst="bentArrow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9451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1D8288-85BA-F962-0491-096BD6308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</a:t>
            </a:r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endParaRPr lang="en-US" altLang="ja-JP" sz="3200" dirty="0"/>
          </a:p>
          <a:p>
            <a:pPr marL="0" indent="0">
              <a:buNone/>
            </a:pPr>
            <a:r>
              <a:rPr lang="en-US" altLang="ja-JP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</a:t>
            </a:r>
          </a:p>
          <a:p>
            <a:pPr marL="0" indent="0" algn="ctr">
              <a:buNone/>
            </a:pPr>
            <a:r>
              <a:rPr lang="en-US" altLang="ja-JP" sz="3200" dirty="0">
                <a:solidFill>
                  <a:schemeClr val="tx1"/>
                </a:solidFill>
                <a:ea typeface="MS UI Gothic" panose="020B0600070205080204" pitchFamily="50" charset="-128"/>
              </a:rPr>
              <a:t>Use the selective reduced integration (</a:t>
            </a:r>
            <a:r>
              <a:rPr lang="en-US" altLang="ja-JP" sz="3200" dirty="0">
                <a:solidFill>
                  <a:srgbClr val="008000"/>
                </a:solidFill>
                <a:ea typeface="MS UI Gothic" panose="020B0600070205080204" pitchFamily="50" charset="-128"/>
              </a:rPr>
              <a:t>SRI</a:t>
            </a:r>
            <a:r>
              <a:rPr lang="en-US" altLang="ja-JP" sz="3200" dirty="0">
                <a:solidFill>
                  <a:schemeClr val="tx1"/>
                </a:solidFill>
                <a:ea typeface="MS UI Gothic" panose="020B0600070205080204" pitchFamily="50" charset="-128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dirty="0">
                <a:ea typeface="MS UI Gothic" panose="020B0600070205080204" pitchFamily="50" charset="-128"/>
              </a:rPr>
              <a:t>Use </a:t>
            </a:r>
            <a:r>
              <a:rPr lang="en-US" altLang="ja-JP" dirty="0">
                <a:solidFill>
                  <a:srgbClr val="FF00FF"/>
                </a:solidFill>
                <a:ea typeface="MS UI Gothic" panose="020B0600070205080204" pitchFamily="50" charset="-128"/>
              </a:rPr>
              <a:t>EC-SSE</a:t>
            </a:r>
            <a:r>
              <a:rPr lang="ja-JP" altLang="en-US" dirty="0">
                <a:solidFill>
                  <a:schemeClr val="tx1"/>
                </a:solidFill>
                <a:ea typeface="MS UI Gothic" panose="020B0600070205080204" pitchFamily="50" charset="-128"/>
              </a:rPr>
              <a:t> </a:t>
            </a:r>
            <a:r>
              <a:rPr lang="en-US" altLang="ja-JP" dirty="0">
                <a:solidFill>
                  <a:schemeClr val="tx1"/>
                </a:solidFill>
                <a:ea typeface="MS UI Gothic" panose="020B0600070205080204" pitchFamily="50" charset="-128"/>
              </a:rPr>
              <a:t>for the deviatoric part,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dirty="0">
                <a:ea typeface="MS UI Gothic" panose="020B0600070205080204" pitchFamily="50" charset="-128"/>
              </a:rPr>
              <a:t>Use </a:t>
            </a:r>
            <a:r>
              <a:rPr lang="en-US" altLang="ja-JP" dirty="0">
                <a:solidFill>
                  <a:srgbClr val="0000CC"/>
                </a:solidFill>
                <a:ea typeface="MS UI Gothic" panose="020B0600070205080204" pitchFamily="50" charset="-128"/>
              </a:rPr>
              <a:t>NS-FEM </a:t>
            </a:r>
            <a:r>
              <a:rPr lang="en-US" altLang="ja-JP" dirty="0">
                <a:solidFill>
                  <a:schemeClr val="tx1"/>
                </a:solidFill>
                <a:ea typeface="MS UI Gothic" panose="020B0600070205080204" pitchFamily="50" charset="-128"/>
              </a:rPr>
              <a:t>for the volumetric part, 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dirty="0">
                <a:solidFill>
                  <a:schemeClr val="tx1"/>
                </a:solidFill>
                <a:ea typeface="MS UI Gothic" panose="020B0600070205080204" pitchFamily="50" charset="-128"/>
              </a:rPr>
              <a:t>Combine them with </a:t>
            </a:r>
            <a:r>
              <a:rPr lang="en-US" altLang="ja-JP" dirty="0">
                <a:solidFill>
                  <a:srgbClr val="008000"/>
                </a:solidFill>
                <a:ea typeface="MS UI Gothic" panose="020B0600070205080204" pitchFamily="50" charset="-128"/>
              </a:rPr>
              <a:t>SRI</a:t>
            </a:r>
            <a:r>
              <a:rPr lang="en-US" altLang="ja-JP" dirty="0">
                <a:solidFill>
                  <a:schemeClr val="tx1"/>
                </a:solidFill>
                <a:ea typeface="MS UI Gothic" panose="020B0600070205080204" pitchFamily="50" charset="-128"/>
              </a:rPr>
              <a:t>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659397" y="1169527"/>
            <a:ext cx="10121158" cy="1467385"/>
          </a:xfrm>
          <a:prstGeom prst="roundRect">
            <a:avLst>
              <a:gd name="adj" fmla="val 13853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>
              <a:buClr>
                <a:schemeClr val="tx1"/>
              </a:buClr>
            </a:pPr>
            <a:r>
              <a:rPr lang="en-US" altLang="ja-JP" sz="3200" dirty="0">
                <a:solidFill>
                  <a:schemeClr val="tx1"/>
                </a:solidFill>
                <a:ea typeface="MS UI Gothic" panose="020B0600070205080204" pitchFamily="50" charset="-128"/>
              </a:rPr>
              <a:t>Develop a new S-FEM formulation to extend </a:t>
            </a:r>
            <a:r>
              <a:rPr lang="en-US" altLang="ja-JP" sz="3200" dirty="0">
                <a:solidFill>
                  <a:srgbClr val="FF00FF"/>
                </a:solidFill>
                <a:ea typeface="MS UI Gothic" panose="020B0600070205080204" pitchFamily="50" charset="-128"/>
              </a:rPr>
              <a:t>EC-SSE</a:t>
            </a:r>
            <a:r>
              <a:rPr lang="ja-JP" altLang="en-US" sz="3200" dirty="0">
                <a:solidFill>
                  <a:schemeClr val="tx1"/>
                </a:solidFill>
                <a:ea typeface="MS UI Gothic" panose="020B0600070205080204" pitchFamily="50" charset="-128"/>
              </a:rPr>
              <a:t> </a:t>
            </a:r>
            <a:br>
              <a:rPr lang="en-US" altLang="ja-JP" sz="3200" dirty="0">
                <a:solidFill>
                  <a:schemeClr val="tx1"/>
                </a:solidFill>
                <a:ea typeface="MS UI Gothic" panose="020B0600070205080204" pitchFamily="50" charset="-128"/>
              </a:rPr>
            </a:br>
            <a:r>
              <a:rPr lang="en-US" altLang="ja-JP" sz="3200" dirty="0">
                <a:solidFill>
                  <a:schemeClr val="tx1"/>
                </a:solidFill>
                <a:ea typeface="MS UI Gothic" panose="020B0600070205080204" pitchFamily="50" charset="-128"/>
              </a:rPr>
              <a:t>to </a:t>
            </a:r>
            <a:r>
              <a:rPr lang="en-US" altLang="ja-JP" sz="3200" dirty="0">
                <a:solidFill>
                  <a:srgbClr val="C00000"/>
                </a:solidFill>
                <a:ea typeface="MS UI Gothic" panose="020B0600070205080204" pitchFamily="50" charset="-128"/>
              </a:rPr>
              <a:t>nearly incompressible </a:t>
            </a:r>
            <a:r>
              <a:rPr lang="en-US" altLang="ja-JP" sz="3200" dirty="0">
                <a:solidFill>
                  <a:schemeClr val="tx1"/>
                </a:solidFill>
                <a:ea typeface="MS UI Gothic" panose="020B0600070205080204" pitchFamily="50" charset="-128"/>
              </a:rPr>
              <a:t>large deformation analysis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E2D356-6480-8BC9-4861-D7832B705014}"/>
              </a:ext>
            </a:extLst>
          </p:cNvPr>
          <p:cNvSpPr txBox="1"/>
          <p:nvPr/>
        </p:nvSpPr>
        <p:spPr>
          <a:xfrm>
            <a:off x="7284132" y="4599399"/>
            <a:ext cx="223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7030A0"/>
                </a:solidFill>
              </a:rPr>
              <a:t>EC-SSE-SRI</a:t>
            </a:r>
            <a:endParaRPr kumimoji="1" lang="ja-JP" altLang="en-US" sz="2800" b="1" dirty="0">
              <a:solidFill>
                <a:srgbClr val="7030A0"/>
              </a:solidFill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E91D0271-8F86-96B8-0EFD-7CA11297F779}"/>
              </a:ext>
            </a:extLst>
          </p:cNvPr>
          <p:cNvSpPr/>
          <p:nvPr/>
        </p:nvSpPr>
        <p:spPr>
          <a:xfrm>
            <a:off x="6600056" y="4149079"/>
            <a:ext cx="432048" cy="1423861"/>
          </a:xfrm>
          <a:prstGeom prst="rightBrace">
            <a:avLst>
              <a:gd name="adj1" fmla="val 3252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29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Method</a:t>
            </a:r>
            <a:br>
              <a:rPr lang="en-US" altLang="ja-JP" sz="2400" dirty="0"/>
            </a:br>
            <a:r>
              <a:rPr lang="en-US" altLang="ja-JP" sz="2400" b="0" dirty="0"/>
              <a:t>Introduction to ES-FEM, NS-FEM</a:t>
            </a:r>
            <a:r>
              <a:rPr lang="ja-JP" altLang="en-US" sz="2400" b="0" dirty="0"/>
              <a:t>，</a:t>
            </a:r>
            <a:r>
              <a:rPr lang="en-US" altLang="ja-JP" sz="2400" b="0" dirty="0"/>
              <a:t>EC-SSE</a:t>
            </a:r>
            <a:r>
              <a:rPr lang="ja-JP" altLang="en-US" sz="2400" b="0" dirty="0"/>
              <a:t>，</a:t>
            </a:r>
            <a:r>
              <a:rPr lang="en-US" altLang="ja-JP" sz="2400" b="0" dirty="0"/>
              <a:t>and EC-SSE-SRI</a:t>
            </a:r>
            <a:endParaRPr lang="ja-JP" altLang="en-US" sz="2400" b="0" dirty="0">
              <a:latin typeface="+mn-ea"/>
              <a:ea typeface="+mn-ea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40705-575E-4234-8E7B-92D569340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2312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Brief of </a:t>
            </a:r>
            <a:r>
              <a:rPr lang="en-US" altLang="ja-JP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ES-FEM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a mesh with only two 3-node triangular cells. </a:t>
                </a:r>
              </a:p>
              <a:p>
                <a:r>
                  <a:rPr lang="en-US" altLang="ja-JP" sz="2400" dirty="0"/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cell as usual.</a:t>
                </a:r>
              </a:p>
              <a:p>
                <a:r>
                  <a:rPr lang="en-US" altLang="ja-JP" sz="2400" dirty="0"/>
                  <a:t>At each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</a:t>
                </a:r>
                <a:r>
                  <a:rPr lang="en-US" altLang="ja-JP" sz="2400" dirty="0"/>
                  <a:t>, gather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s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of the connecting cells and average them with area weights</a:t>
                </a:r>
                <a:br>
                  <a:rPr lang="en-US" altLang="ja-JP" sz="2400" dirty="0"/>
                </a:br>
                <a:r>
                  <a:rPr lang="en-US" altLang="ja-JP" sz="2400" dirty="0"/>
                  <a:t>to build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FF0000"/>
                        </a:solidFill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strain </a:t>
                </a: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, stress (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sz="2400" dirty="0"/>
                  <a:t>) and nodal internal force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in each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edge smoothing domain </a:t>
                </a:r>
                <a:r>
                  <a:rPr lang="en-US" altLang="ja-JP" sz="2400" dirty="0"/>
                  <a:t>with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0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/>
          <p:cNvSpPr txBox="1"/>
          <p:nvPr/>
        </p:nvSpPr>
        <p:spPr>
          <a:xfrm>
            <a:off x="1366063" y="3534876"/>
            <a:ext cx="254909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As if putting </a:t>
            </a:r>
            <a:br>
              <a:rPr lang="en-US" altLang="ja-JP" sz="2000" dirty="0"/>
            </a:br>
            <a:r>
              <a:rPr lang="en-US" altLang="ja-JP" sz="2000" dirty="0"/>
              <a:t>a Gauss point</a:t>
            </a:r>
            <a:br>
              <a:rPr lang="en-US" altLang="ja-JP" sz="2000" dirty="0"/>
            </a:br>
            <a:r>
              <a:rPr lang="en-US" altLang="ja-JP" sz="2000" dirty="0"/>
              <a:t>on each edge center</a:t>
            </a:r>
            <a:endParaRPr lang="ja-JP" altLang="en-US" sz="2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193A197-59F0-B9AD-3F06-77F2BB59DED7}"/>
              </a:ext>
            </a:extLst>
          </p:cNvPr>
          <p:cNvSpPr txBox="1"/>
          <p:nvPr/>
        </p:nvSpPr>
        <p:spPr>
          <a:xfrm>
            <a:off x="1169696" y="4993834"/>
            <a:ext cx="294183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Strain distribution is</a:t>
            </a:r>
            <a:br>
              <a:rPr lang="en-US" altLang="ja-JP" dirty="0"/>
            </a:br>
            <a:r>
              <a:rPr lang="en-US" altLang="ja-JP" dirty="0"/>
              <a:t>piecewise constant</a:t>
            </a:r>
            <a:br>
              <a:rPr lang="en-US" altLang="ja-JP" dirty="0"/>
            </a:br>
            <a:r>
              <a:rPr lang="en-US" altLang="ja-JP" dirty="0"/>
              <a:t>in each smoothing domain.</a:t>
            </a:r>
            <a:endParaRPr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82EFF8-A8EA-3638-38AB-B1B0311767CF}"/>
              </a:ext>
            </a:extLst>
          </p:cNvPr>
          <p:cNvSpPr txBox="1"/>
          <p:nvPr/>
        </p:nvSpPr>
        <p:spPr>
          <a:xfrm>
            <a:off x="8785063" y="3681475"/>
            <a:ext cx="2290344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/>
              <a:t> No shear locking.</a:t>
            </a:r>
            <a:endParaRPr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2B2759-8AED-2446-2F5B-13E39EC95958}"/>
              </a:ext>
            </a:extLst>
          </p:cNvPr>
          <p:cNvSpPr txBox="1"/>
          <p:nvPr/>
        </p:nvSpPr>
        <p:spPr>
          <a:xfrm>
            <a:off x="8320659" y="4223942"/>
            <a:ext cx="3219151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Cannot avoid </a:t>
            </a:r>
            <a:br>
              <a:rPr lang="en-US" altLang="ja-JP" sz="2000" dirty="0"/>
            </a:br>
            <a:r>
              <a:rPr lang="en-US" altLang="ja-JP" sz="2000" dirty="0"/>
              <a:t>volumetric locking &amp;</a:t>
            </a:r>
            <a:br>
              <a:rPr lang="en-US" altLang="ja-JP" sz="2000" dirty="0"/>
            </a:br>
            <a:r>
              <a:rPr lang="en-US" altLang="ja-JP" sz="2000" dirty="0"/>
              <a:t>pressure checkerboarding.</a:t>
            </a:r>
            <a:endParaRPr lang="ja-JP" altLang="en-US" sz="20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1B9DDD-8EAC-ABB9-C50A-3EE63B017A60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Let me 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explain in 2D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for simplicity</a:t>
            </a:r>
            <a:endParaRPr kumimoji="1" lang="ja-JP" altLang="en-US" dirty="0">
              <a:latin typeface="Arial" panose="020B0604020202020204" pitchFamily="34" charset="0"/>
              <a:ea typeface="MS UI Gothic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スライド番号プレースホルダー 3">
            <a:extLst>
              <a:ext uri="{FF2B5EF4-FFF2-40B4-BE49-F238E27FC236}">
                <a16:creationId xmlns:a16="http://schemas.microsoft.com/office/drawing/2014/main" id="{019DFD80-6701-452F-06DF-7A5B9DD94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92272" y="6453336"/>
            <a:ext cx="1406525" cy="196968"/>
          </a:xfrm>
        </p:spPr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53DD4E1C-D0FD-616E-EB5C-D8423166080D}"/>
              </a:ext>
            </a:extLst>
          </p:cNvPr>
          <p:cNvSpPr/>
          <p:nvPr/>
        </p:nvSpPr>
        <p:spPr>
          <a:xfrm>
            <a:off x="4774472" y="3486151"/>
            <a:ext cx="341286" cy="309689"/>
          </a:xfrm>
          <a:prstGeom prst="rightArrow">
            <a:avLst/>
          </a:prstGeom>
          <a:solidFill>
            <a:schemeClr val="tx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6D17C4B4-0CD2-CAB4-FBB4-A96E3D581824}"/>
              </a:ext>
            </a:extLst>
          </p:cNvPr>
          <p:cNvSpPr/>
          <p:nvPr/>
        </p:nvSpPr>
        <p:spPr>
          <a:xfrm>
            <a:off x="4007768" y="3090974"/>
            <a:ext cx="4212772" cy="2383970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2772" h="2383970">
                <a:moveTo>
                  <a:pt x="0" y="0"/>
                </a:moveTo>
                <a:lnTo>
                  <a:pt x="2558143" y="185056"/>
                </a:lnTo>
                <a:lnTo>
                  <a:pt x="4212772" y="2383970"/>
                </a:lnTo>
                <a:lnTo>
                  <a:pt x="1524000" y="2318656"/>
                </a:lnTo>
                <a:lnTo>
                  <a:pt x="0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1B546A4-9BEA-D21E-B9B9-F96D6DA9AE76}"/>
              </a:ext>
            </a:extLst>
          </p:cNvPr>
          <p:cNvGrpSpPr/>
          <p:nvPr/>
        </p:nvGrpSpPr>
        <p:grpSpPr>
          <a:xfrm>
            <a:off x="4361410" y="3291048"/>
            <a:ext cx="3517564" cy="2043594"/>
            <a:chOff x="2837410" y="2944998"/>
            <a:chExt cx="3517564" cy="20435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テキスト ボックス 15">
                  <a:extLst>
                    <a:ext uri="{FF2B5EF4-FFF2-40B4-BE49-F238E27FC236}">
                      <a16:creationId xmlns:a16="http://schemas.microsoft.com/office/drawing/2014/main" id="{15D19CD8-BA99-924E-C6A1-BACBC1CFB2DA}"/>
                    </a:ext>
                  </a:extLst>
                </p:cNvPr>
                <p:cNvSpPr txBox="1"/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494" y="4526927"/>
                  <a:ext cx="815480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504"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06EFCDEA-44A5-1154-B913-9560490D66AB}"/>
                    </a:ext>
                  </a:extLst>
                </p:cNvPr>
                <p:cNvSpPr txBox="1"/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7410" y="2944998"/>
                  <a:ext cx="808363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ADA1F023-D336-189E-DB63-419EF288DA72}"/>
              </a:ext>
            </a:extLst>
          </p:cNvPr>
          <p:cNvGrpSpPr/>
          <p:nvPr/>
        </p:nvGrpSpPr>
        <p:grpSpPr>
          <a:xfrm>
            <a:off x="5041966" y="3715569"/>
            <a:ext cx="2136400" cy="1388977"/>
            <a:chOff x="3517966" y="3369518"/>
            <a:chExt cx="2136400" cy="1388977"/>
          </a:xfrm>
        </p:grpSpPr>
        <p:sp>
          <p:nvSpPr>
            <p:cNvPr id="24" name="矢印: 右 23">
              <a:extLst>
                <a:ext uri="{FF2B5EF4-FFF2-40B4-BE49-F238E27FC236}">
                  <a16:creationId xmlns:a16="http://schemas.microsoft.com/office/drawing/2014/main" id="{5C8B97CC-6DB0-DCEB-862A-CDED0D668DB5}"/>
                </a:ext>
              </a:extLst>
            </p:cNvPr>
            <p:cNvSpPr/>
            <p:nvPr/>
          </p:nvSpPr>
          <p:spPr>
            <a:xfrm rot="1792047">
              <a:off x="3517966" y="3369518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矢印: 右 24">
              <a:extLst>
                <a:ext uri="{FF2B5EF4-FFF2-40B4-BE49-F238E27FC236}">
                  <a16:creationId xmlns:a16="http://schemas.microsoft.com/office/drawing/2014/main" id="{61C951E9-D22B-39CC-9410-4ECC867EF854}"/>
                </a:ext>
              </a:extLst>
            </p:cNvPr>
            <p:cNvSpPr/>
            <p:nvPr/>
          </p:nvSpPr>
          <p:spPr>
            <a:xfrm rot="12682973">
              <a:off x="5272273" y="4448806"/>
              <a:ext cx="382093" cy="309689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3D11E207-0721-88A4-1FC3-88A2D57563C7}"/>
              </a:ext>
            </a:extLst>
          </p:cNvPr>
          <p:cNvSpPr/>
          <p:nvPr/>
        </p:nvSpPr>
        <p:spPr>
          <a:xfrm>
            <a:off x="5429717" y="3273390"/>
            <a:ext cx="1319794" cy="2138879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9794" h="2138879">
                <a:moveTo>
                  <a:pt x="0" y="753114"/>
                </a:moveTo>
                <a:lnTo>
                  <a:pt x="1125130" y="0"/>
                </a:lnTo>
                <a:lnTo>
                  <a:pt x="1319794" y="1622267"/>
                </a:lnTo>
                <a:lnTo>
                  <a:pt x="86824" y="2138879"/>
                </a:lnTo>
                <a:lnTo>
                  <a:pt x="0" y="753114"/>
                </a:lnTo>
                <a:close/>
              </a:path>
            </a:pathLst>
          </a:custGeom>
          <a:pattFill prst="lgGrid">
            <a:fgClr>
              <a:srgbClr val="FF0000"/>
            </a:fgClr>
            <a:bgClr>
              <a:srgbClr val="4DFFC4"/>
            </a:bgClr>
          </a:patt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16C910B-07D9-E161-D9D4-2FCFE10DC041}"/>
                  </a:ext>
                </a:extLst>
              </p:cNvPr>
              <p:cNvSpPr txBox="1"/>
              <p:nvPr/>
            </p:nvSpPr>
            <p:spPr>
              <a:xfrm>
                <a:off x="5349677" y="5515806"/>
                <a:ext cx="1241237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Edge</m:t>
                          </m:r>
                        </m:sup>
                      </m:sSup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416C910B-07D9-E161-D9D4-2FCFE10DC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677" y="5515806"/>
                <a:ext cx="1241237" cy="47859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69BCCA81-32BC-88F7-E513-5ED4C20BB4C4}"/>
                  </a:ext>
                </a:extLst>
              </p:cNvPr>
              <p:cNvSpPr txBox="1"/>
              <p:nvPr/>
            </p:nvSpPr>
            <p:spPr>
              <a:xfrm>
                <a:off x="5681482" y="5917164"/>
                <a:ext cx="4821961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lang="en-US" altLang="ja-JP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24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sSup>
                      <m:sSupPr>
                        <m:ctrlP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ja-JP" alt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etc.</a:t>
                </a:r>
                <a:endParaRPr lang="ja-JP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69BCCA81-32BC-88F7-E513-5ED4C20BB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482" y="5917164"/>
                <a:ext cx="4821961" cy="536172"/>
              </a:xfrm>
              <a:prstGeom prst="rect">
                <a:avLst/>
              </a:prstGeom>
              <a:blipFill>
                <a:blip r:embed="rId7"/>
                <a:stretch>
                  <a:fillRect r="-1011" b="-26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53407B90-CA05-A689-43A8-1D9F61896678}"/>
              </a:ext>
            </a:extLst>
          </p:cNvPr>
          <p:cNvCxnSpPr>
            <a:cxnSpLocks/>
          </p:cNvCxnSpPr>
          <p:nvPr/>
        </p:nvCxnSpPr>
        <p:spPr>
          <a:xfrm flipV="1">
            <a:off x="5531768" y="3283035"/>
            <a:ext cx="1034143" cy="2133600"/>
          </a:xfrm>
          <a:prstGeom prst="line">
            <a:avLst/>
          </a:prstGeom>
          <a:ln w="76200" cmpd="dbl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3F88A0F7-6967-0E2D-32A4-CCB2CF35E93B}"/>
              </a:ext>
            </a:extLst>
          </p:cNvPr>
          <p:cNvCxnSpPr>
            <a:cxnSpLocks/>
            <a:stCxn id="11" idx="1"/>
            <a:endCxn id="11" idx="3"/>
          </p:cNvCxnSpPr>
          <p:nvPr/>
        </p:nvCxnSpPr>
        <p:spPr>
          <a:xfrm flipH="1">
            <a:off x="5531769" y="3276030"/>
            <a:ext cx="1034143" cy="2133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Brief of </a:t>
            </a:r>
            <a:r>
              <a:rPr lang="en-US" altLang="ja-JP" dirty="0">
                <a:ln w="3175">
                  <a:solidFill>
                    <a:schemeClr val="bg1"/>
                  </a:solidFill>
                </a:ln>
                <a:solidFill>
                  <a:srgbClr val="0000CC"/>
                </a:solidFill>
              </a:rPr>
              <a:t>NS-FEM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dirty="0"/>
                  <a:t>Let us consider a mesh with only four 3-node triangular cells. </a:t>
                </a:r>
              </a:p>
              <a:p>
                <a:r>
                  <a:rPr lang="en-US" altLang="ja-JP" sz="2400" dirty="0"/>
                  <a:t>Make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i="1">
                            <a:latin typeface="Cambria Math"/>
                          </a:rPr>
                          <m:t>𝐵</m:t>
                        </m:r>
                      </m:e>
                    </m:d>
                    <m:r>
                      <a:rPr lang="en-US" altLang="ja-JP" sz="2400" i="1">
                        <a:latin typeface="Cambria Math" panose="02040503050406030204" pitchFamily="18" charset="0"/>
                      </a:rPr>
                      <m:t>(=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𝑵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sz="2400"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ja-JP" altLang="en-US" sz="2400" dirty="0"/>
                  <a:t> </a:t>
                </a:r>
                <a:r>
                  <a:rPr lang="en-US" altLang="ja-JP" sz="2400" dirty="0"/>
                  <a:t>at each cell as usual.</a:t>
                </a:r>
              </a:p>
              <a:p>
                <a:r>
                  <a:rPr lang="en-US" altLang="ja-JP" sz="2400" dirty="0"/>
                  <a:t>At each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node</a:t>
                </a:r>
                <a:r>
                  <a:rPr lang="en-US" altLang="ja-JP" sz="2400" dirty="0"/>
                  <a:t>, gather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s</a:t>
                </a:r>
                <a:r>
                  <a:rPr lang="ja-JP" altLang="en-US" sz="2400" dirty="0"/>
                  <a:t> </a:t>
                </a:r>
                <a:r>
                  <a:rPr lang="en-US" altLang="ja-JP" sz="2400" dirty="0"/>
                  <a:t>of the connecting cells and average them with area weights</a:t>
                </a:r>
                <a:br>
                  <a:rPr lang="en-US" altLang="ja-JP" sz="2400" dirty="0"/>
                </a:br>
                <a:r>
                  <a:rPr lang="en-US" altLang="ja-JP" sz="2400" dirty="0"/>
                  <a:t>to build </a:t>
                </a:r>
                <a14:m>
                  <m:oMath xmlns:m="http://schemas.openxmlformats.org/officeDocument/2006/math">
                    <m:r>
                      <a:rPr lang="en-US" altLang="ja-JP" sz="2400" i="1" smtClean="0">
                        <a:solidFill>
                          <a:srgbClr val="0000CC"/>
                        </a:solidFill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Calculate strain </a:t>
                </a:r>
                <a14:m>
                  <m:oMath xmlns:m="http://schemas.openxmlformats.org/officeDocument/2006/math">
                    <m:r>
                      <a:rPr lang="en-US" altLang="ja-JP" sz="240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ja-JP" sz="2400" dirty="0"/>
                  <a:t>, stress (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lang="en-US" altLang="ja-JP" sz="2400" dirty="0"/>
                  <a:t>) and nodal internal force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ja-JP" sz="2400" dirty="0"/>
                  <a:t> in each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nodal smoothing domain </a:t>
                </a:r>
                <a:r>
                  <a:rPr lang="en-US" altLang="ja-JP" sz="2400" dirty="0"/>
                  <a:t>with</a:t>
                </a:r>
                <a:r>
                  <a:rPr lang="en-US" altLang="ja-JP" sz="2400" dirty="0">
                    <a:solidFill>
                      <a:srgbClr val="E48D48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en-US" altLang="ja-JP" sz="2400" dirty="0"/>
                  <a:t>.</a:t>
                </a:r>
                <a:endParaRPr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40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81288" y="3532994"/>
            <a:ext cx="252024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As if putting </a:t>
            </a:r>
            <a:br>
              <a:rPr lang="en-US" altLang="ja-JP" sz="2000" dirty="0"/>
            </a:br>
            <a:r>
              <a:rPr lang="en-US" altLang="ja-JP" sz="2000" dirty="0"/>
              <a:t>a Gauss point</a:t>
            </a:r>
            <a:br>
              <a:rPr lang="en-US" altLang="ja-JP" sz="2000" dirty="0"/>
            </a:br>
            <a:r>
              <a:rPr lang="en-US" altLang="ja-JP" sz="2000" dirty="0"/>
              <a:t>on each node center</a:t>
            </a:r>
            <a:endParaRPr lang="ja-JP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/>
              <p:nvPr/>
            </p:nvSpPr>
            <p:spPr>
              <a:xfrm>
                <a:off x="5349677" y="5515806"/>
                <a:ext cx="1276503" cy="4785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ja-JP" sz="2400" b="0" i="0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Node</m:t>
                          </m:r>
                        </m:sup>
                      </m:sSup>
                      <m:r>
                        <a:rPr lang="en-US" altLang="ja-JP" sz="2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ja-JP" sz="2400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ja-JP" alt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66BBA529-C59D-4AFC-B552-D37DEB061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677" y="5515806"/>
                <a:ext cx="1276503" cy="4785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/>
              <p:nvPr/>
            </p:nvSpPr>
            <p:spPr>
              <a:xfrm>
                <a:off x="5681482" y="5917164"/>
                <a:ext cx="4927759" cy="536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b="1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↳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𝜺</m:t>
                    </m:r>
                    <m:r>
                      <a:rPr lang="en-US" altLang="ja-JP" sz="240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ja-JP" sz="240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p>
                      <m:sSupPr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{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Node</m:t>
                        </m:r>
                      </m:sup>
                    </m:sSup>
                    <m:sSup>
                      <m:sSupPr>
                        <m:ctrlP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p>
                    </m:sSup>
                    <m:r>
                      <a:rPr lang="en-US" altLang="ja-JP" sz="24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ja-JP" altLang="en-US" sz="2400" dirty="0">
                    <a:solidFill>
                      <a:srgbClr val="0000CC"/>
                    </a:solidFill>
                  </a:rPr>
                  <a:t> </a:t>
                </a:r>
                <a:r>
                  <a:rPr lang="en-US" altLang="ja-JP" sz="2400" dirty="0">
                    <a:solidFill>
                      <a:srgbClr val="0000CC"/>
                    </a:solidFill>
                  </a:rPr>
                  <a:t>etc.</a:t>
                </a:r>
                <a:endParaRPr lang="ja-JP" altLang="en-US" sz="2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6A2DD9E2-43D3-4D5F-8A27-E04591497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482" y="5917164"/>
                <a:ext cx="4927759" cy="536172"/>
              </a:xfrm>
              <a:prstGeom prst="rect">
                <a:avLst/>
              </a:prstGeom>
              <a:blipFill>
                <a:blip r:embed="rId8"/>
                <a:stretch>
                  <a:fillRect r="-1114" b="-261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A82EFF8-A8EA-3638-38AB-B1B0311767CF}"/>
              </a:ext>
            </a:extLst>
          </p:cNvPr>
          <p:cNvSpPr txBox="1"/>
          <p:nvPr/>
        </p:nvSpPr>
        <p:spPr>
          <a:xfrm>
            <a:off x="7783324" y="3580982"/>
            <a:ext cx="3760966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No shar/volumetric locking.</a:t>
            </a:r>
            <a:br>
              <a:rPr lang="en-US" altLang="ja-JP" sz="2000" dirty="0"/>
            </a:br>
            <a:r>
              <a:rPr lang="en-US" altLang="ja-JP" sz="2000" dirty="0"/>
              <a:t>Less pressure checkerboarding</a:t>
            </a:r>
            <a:endParaRPr lang="ja-JP" altLang="en-US" sz="2000" dirty="0"/>
          </a:p>
        </p:txBody>
      </p:sp>
      <p:sp>
        <p:nvSpPr>
          <p:cNvPr id="21" name="フリーフォーム: 図形 20">
            <a:extLst>
              <a:ext uri="{FF2B5EF4-FFF2-40B4-BE49-F238E27FC236}">
                <a16:creationId xmlns:a16="http://schemas.microsoft.com/office/drawing/2014/main" id="{F4DA9098-F65F-4BF7-840C-7CC76D419FA8}"/>
              </a:ext>
            </a:extLst>
          </p:cNvPr>
          <p:cNvSpPr/>
          <p:nvPr/>
        </p:nvSpPr>
        <p:spPr>
          <a:xfrm>
            <a:off x="4259796" y="3018624"/>
            <a:ext cx="3089367" cy="2497182"/>
          </a:xfrm>
          <a:custGeom>
            <a:avLst/>
            <a:gdLst>
              <a:gd name="connsiteX0" fmla="*/ 0 w 3810000"/>
              <a:gd name="connsiteY0" fmla="*/ 54429 h 2198914"/>
              <a:gd name="connsiteX1" fmla="*/ 2155371 w 3810000"/>
              <a:gd name="connsiteY1" fmla="*/ 0 h 2198914"/>
              <a:gd name="connsiteX2" fmla="*/ 3810000 w 3810000"/>
              <a:gd name="connsiteY2" fmla="*/ 2198914 h 2198914"/>
              <a:gd name="connsiteX3" fmla="*/ 1121228 w 3810000"/>
              <a:gd name="connsiteY3" fmla="*/ 2133600 h 2198914"/>
              <a:gd name="connsiteX4" fmla="*/ 0 w 3810000"/>
              <a:gd name="connsiteY4" fmla="*/ 54429 h 2198914"/>
              <a:gd name="connsiteX0" fmla="*/ 0 w 4212772"/>
              <a:gd name="connsiteY0" fmla="*/ 0 h 2383970"/>
              <a:gd name="connsiteX1" fmla="*/ 2558143 w 4212772"/>
              <a:gd name="connsiteY1" fmla="*/ 185056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  <a:gd name="connsiteX0" fmla="*/ 0 w 4212772"/>
              <a:gd name="connsiteY0" fmla="*/ 0 h 2383970"/>
              <a:gd name="connsiteX1" fmla="*/ 1626326 w 4212772"/>
              <a:gd name="connsiteY1" fmla="*/ 1064622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  <a:gd name="connsiteX0" fmla="*/ 0 w 4212772"/>
              <a:gd name="connsiteY0" fmla="*/ 32658 h 2416628"/>
              <a:gd name="connsiteX1" fmla="*/ 2270760 w 4212772"/>
              <a:gd name="connsiteY1" fmla="*/ 0 h 2416628"/>
              <a:gd name="connsiteX2" fmla="*/ 4212772 w 4212772"/>
              <a:gd name="connsiteY2" fmla="*/ 2416628 h 2416628"/>
              <a:gd name="connsiteX3" fmla="*/ 1524000 w 4212772"/>
              <a:gd name="connsiteY3" fmla="*/ 2351314 h 2416628"/>
              <a:gd name="connsiteX4" fmla="*/ 0 w 4212772"/>
              <a:gd name="connsiteY4" fmla="*/ 32658 h 2416628"/>
              <a:gd name="connsiteX0" fmla="*/ 0 w 4212772"/>
              <a:gd name="connsiteY0" fmla="*/ 0 h 2383970"/>
              <a:gd name="connsiteX1" fmla="*/ 3585754 w 4212772"/>
              <a:gd name="connsiteY1" fmla="*/ 106679 h 2383970"/>
              <a:gd name="connsiteX2" fmla="*/ 4212772 w 4212772"/>
              <a:gd name="connsiteY2" fmla="*/ 2383970 h 2383970"/>
              <a:gd name="connsiteX3" fmla="*/ 1524000 w 4212772"/>
              <a:gd name="connsiteY3" fmla="*/ 2318656 h 2383970"/>
              <a:gd name="connsiteX4" fmla="*/ 0 w 4212772"/>
              <a:gd name="connsiteY4" fmla="*/ 0 h 2383970"/>
              <a:gd name="connsiteX0" fmla="*/ 200298 w 2688772"/>
              <a:gd name="connsiteY0" fmla="*/ 0 h 2314302"/>
              <a:gd name="connsiteX1" fmla="*/ 2061754 w 2688772"/>
              <a:gd name="connsiteY1" fmla="*/ 37011 h 2314302"/>
              <a:gd name="connsiteX2" fmla="*/ 2688772 w 2688772"/>
              <a:gd name="connsiteY2" fmla="*/ 2314302 h 2314302"/>
              <a:gd name="connsiteX3" fmla="*/ 0 w 2688772"/>
              <a:gd name="connsiteY3" fmla="*/ 2248988 h 2314302"/>
              <a:gd name="connsiteX4" fmla="*/ 200298 w 2688772"/>
              <a:gd name="connsiteY4" fmla="*/ 0 h 2314302"/>
              <a:gd name="connsiteX0" fmla="*/ 940527 w 3429001"/>
              <a:gd name="connsiteY0" fmla="*/ 0 h 2314302"/>
              <a:gd name="connsiteX1" fmla="*/ 2801983 w 3429001"/>
              <a:gd name="connsiteY1" fmla="*/ 37011 h 2314302"/>
              <a:gd name="connsiteX2" fmla="*/ 3429001 w 3429001"/>
              <a:gd name="connsiteY2" fmla="*/ 2314302 h 2314302"/>
              <a:gd name="connsiteX3" fmla="*/ 0 w 3429001"/>
              <a:gd name="connsiteY3" fmla="*/ 1813559 h 2314302"/>
              <a:gd name="connsiteX4" fmla="*/ 940527 w 3429001"/>
              <a:gd name="connsiteY4" fmla="*/ 0 h 2314302"/>
              <a:gd name="connsiteX0" fmla="*/ 1140824 w 3429001"/>
              <a:gd name="connsiteY0" fmla="*/ 0 h 2462348"/>
              <a:gd name="connsiteX1" fmla="*/ 2801983 w 3429001"/>
              <a:gd name="connsiteY1" fmla="*/ 185057 h 2462348"/>
              <a:gd name="connsiteX2" fmla="*/ 3429001 w 3429001"/>
              <a:gd name="connsiteY2" fmla="*/ 2462348 h 2462348"/>
              <a:gd name="connsiteX3" fmla="*/ 0 w 3429001"/>
              <a:gd name="connsiteY3" fmla="*/ 1961605 h 2462348"/>
              <a:gd name="connsiteX4" fmla="*/ 1140824 w 3429001"/>
              <a:gd name="connsiteY4" fmla="*/ 0 h 2462348"/>
              <a:gd name="connsiteX0" fmla="*/ 1140824 w 3089367"/>
              <a:gd name="connsiteY0" fmla="*/ 0 h 2601685"/>
              <a:gd name="connsiteX1" fmla="*/ 2801983 w 3089367"/>
              <a:gd name="connsiteY1" fmla="*/ 185057 h 2601685"/>
              <a:gd name="connsiteX2" fmla="*/ 3089367 w 3089367"/>
              <a:gd name="connsiteY2" fmla="*/ 2601685 h 2601685"/>
              <a:gd name="connsiteX3" fmla="*/ 0 w 3089367"/>
              <a:gd name="connsiteY3" fmla="*/ 1961605 h 2601685"/>
              <a:gd name="connsiteX4" fmla="*/ 1140824 w 3089367"/>
              <a:gd name="connsiteY4" fmla="*/ 0 h 2601685"/>
              <a:gd name="connsiteX0" fmla="*/ 1210492 w 3089367"/>
              <a:gd name="connsiteY0" fmla="*/ 0 h 2497182"/>
              <a:gd name="connsiteX1" fmla="*/ 2801983 w 3089367"/>
              <a:gd name="connsiteY1" fmla="*/ 80554 h 2497182"/>
              <a:gd name="connsiteX2" fmla="*/ 3089367 w 3089367"/>
              <a:gd name="connsiteY2" fmla="*/ 2497182 h 2497182"/>
              <a:gd name="connsiteX3" fmla="*/ 0 w 3089367"/>
              <a:gd name="connsiteY3" fmla="*/ 1857102 h 2497182"/>
              <a:gd name="connsiteX4" fmla="*/ 1210492 w 3089367"/>
              <a:gd name="connsiteY4" fmla="*/ 0 h 249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9367" h="2497182">
                <a:moveTo>
                  <a:pt x="1210492" y="0"/>
                </a:moveTo>
                <a:lnTo>
                  <a:pt x="2801983" y="80554"/>
                </a:lnTo>
                <a:lnTo>
                  <a:pt x="3089367" y="2497182"/>
                </a:lnTo>
                <a:lnTo>
                  <a:pt x="0" y="1857102"/>
                </a:lnTo>
                <a:lnTo>
                  <a:pt x="1210492" y="0"/>
                </a:lnTo>
                <a:close/>
              </a:path>
            </a:pathLst>
          </a:custGeom>
          <a:solidFill>
            <a:srgbClr val="4DFFC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フリーフォーム: 図形 17">
            <a:extLst>
              <a:ext uri="{FF2B5EF4-FFF2-40B4-BE49-F238E27FC236}">
                <a16:creationId xmlns:a16="http://schemas.microsoft.com/office/drawing/2014/main" id="{434875A4-AEEC-4739-A75B-07C0E9DC424C}"/>
              </a:ext>
            </a:extLst>
          </p:cNvPr>
          <p:cNvSpPr/>
          <p:nvPr/>
        </p:nvSpPr>
        <p:spPr>
          <a:xfrm>
            <a:off x="5211009" y="3468134"/>
            <a:ext cx="1535289" cy="1398650"/>
          </a:xfrm>
          <a:custGeom>
            <a:avLst/>
            <a:gdLst>
              <a:gd name="connsiteX0" fmla="*/ 286438 w 1035585"/>
              <a:gd name="connsiteY0" fmla="*/ 0 h 1344058"/>
              <a:gd name="connsiteX1" fmla="*/ 1035585 w 1035585"/>
              <a:gd name="connsiteY1" fmla="*/ 440675 h 1344058"/>
              <a:gd name="connsiteX2" fmla="*/ 881349 w 1035585"/>
              <a:gd name="connsiteY2" fmla="*/ 1344058 h 1344058"/>
              <a:gd name="connsiteX3" fmla="*/ 0 w 1035585"/>
              <a:gd name="connsiteY3" fmla="*/ 958468 h 1344058"/>
              <a:gd name="connsiteX4" fmla="*/ 286438 w 1035585"/>
              <a:gd name="connsiteY4" fmla="*/ 0 h 1344058"/>
              <a:gd name="connsiteX0" fmla="*/ 286438 w 1421175"/>
              <a:gd name="connsiteY0" fmla="*/ 0 h 1685581"/>
              <a:gd name="connsiteX1" fmla="*/ 1035585 w 1421175"/>
              <a:gd name="connsiteY1" fmla="*/ 440675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86438 w 1421175"/>
              <a:gd name="connsiteY0" fmla="*/ 0 h 1685581"/>
              <a:gd name="connsiteX1" fmla="*/ 1299990 w 1421175"/>
              <a:gd name="connsiteY1" fmla="*/ 517793 h 1685581"/>
              <a:gd name="connsiteX2" fmla="*/ 1421175 w 1421175"/>
              <a:gd name="connsiteY2" fmla="*/ 1685581 h 1685581"/>
              <a:gd name="connsiteX3" fmla="*/ 0 w 1421175"/>
              <a:gd name="connsiteY3" fmla="*/ 958468 h 1685581"/>
              <a:gd name="connsiteX4" fmla="*/ 286438 w 1421175"/>
              <a:gd name="connsiteY4" fmla="*/ 0 h 1685581"/>
              <a:gd name="connsiteX0" fmla="*/ 22033 w 1156770"/>
              <a:gd name="connsiteY0" fmla="*/ 0 h 1685581"/>
              <a:gd name="connsiteX1" fmla="*/ 1035585 w 1156770"/>
              <a:gd name="connsiteY1" fmla="*/ 517793 h 1685581"/>
              <a:gd name="connsiteX2" fmla="*/ 1156770 w 1156770"/>
              <a:gd name="connsiteY2" fmla="*/ 1685581 h 1685581"/>
              <a:gd name="connsiteX3" fmla="*/ 0 w 1156770"/>
              <a:gd name="connsiteY3" fmla="*/ 1189822 h 1685581"/>
              <a:gd name="connsiteX4" fmla="*/ 22033 w 1156770"/>
              <a:gd name="connsiteY4" fmla="*/ 0 h 1685581"/>
              <a:gd name="connsiteX0" fmla="*/ 0 w 3453394"/>
              <a:gd name="connsiteY0" fmla="*/ 211550 h 1167788"/>
              <a:gd name="connsiteX1" fmla="*/ 3332209 w 3453394"/>
              <a:gd name="connsiteY1" fmla="*/ 0 h 1167788"/>
              <a:gd name="connsiteX2" fmla="*/ 3453394 w 3453394"/>
              <a:gd name="connsiteY2" fmla="*/ 1167788 h 1167788"/>
              <a:gd name="connsiteX3" fmla="*/ 2296624 w 3453394"/>
              <a:gd name="connsiteY3" fmla="*/ 672029 h 1167788"/>
              <a:gd name="connsiteX4" fmla="*/ 0 w 3453394"/>
              <a:gd name="connsiteY4" fmla="*/ 211550 h 1167788"/>
              <a:gd name="connsiteX0" fmla="*/ 0 w 3453394"/>
              <a:gd name="connsiteY0" fmla="*/ 211550 h 1597315"/>
              <a:gd name="connsiteX1" fmla="*/ 3332209 w 3453394"/>
              <a:gd name="connsiteY1" fmla="*/ 0 h 1597315"/>
              <a:gd name="connsiteX2" fmla="*/ 3453394 w 3453394"/>
              <a:gd name="connsiteY2" fmla="*/ 1167788 h 1597315"/>
              <a:gd name="connsiteX3" fmla="*/ 86824 w 3453394"/>
              <a:gd name="connsiteY3" fmla="*/ 1597315 h 1597315"/>
              <a:gd name="connsiteX4" fmla="*/ 0 w 3453394"/>
              <a:gd name="connsiteY4" fmla="*/ 211550 h 1597315"/>
              <a:gd name="connsiteX0" fmla="*/ 0 w 3453394"/>
              <a:gd name="connsiteY0" fmla="*/ 734064 h 2119829"/>
              <a:gd name="connsiteX1" fmla="*/ 1122409 w 3453394"/>
              <a:gd name="connsiteY1" fmla="*/ 0 h 2119829"/>
              <a:gd name="connsiteX2" fmla="*/ 3453394 w 3453394"/>
              <a:gd name="connsiteY2" fmla="*/ 1690302 h 2119829"/>
              <a:gd name="connsiteX3" fmla="*/ 86824 w 3453394"/>
              <a:gd name="connsiteY3" fmla="*/ 2119829 h 2119829"/>
              <a:gd name="connsiteX4" fmla="*/ 0 w 3453394"/>
              <a:gd name="connsiteY4" fmla="*/ 734064 h 2119829"/>
              <a:gd name="connsiteX0" fmla="*/ 0 w 1319794"/>
              <a:gd name="connsiteY0" fmla="*/ 734064 h 2119829"/>
              <a:gd name="connsiteX1" fmla="*/ 1122409 w 1319794"/>
              <a:gd name="connsiteY1" fmla="*/ 0 h 2119829"/>
              <a:gd name="connsiteX2" fmla="*/ 1319794 w 1319794"/>
              <a:gd name="connsiteY2" fmla="*/ 1603217 h 2119829"/>
              <a:gd name="connsiteX3" fmla="*/ 86824 w 1319794"/>
              <a:gd name="connsiteY3" fmla="*/ 2119829 h 2119829"/>
              <a:gd name="connsiteX4" fmla="*/ 0 w 1319794"/>
              <a:gd name="connsiteY4" fmla="*/ 734064 h 2119829"/>
              <a:gd name="connsiteX0" fmla="*/ 0 w 1319794"/>
              <a:gd name="connsiteY0" fmla="*/ 753114 h 2138879"/>
              <a:gd name="connsiteX1" fmla="*/ 1125130 w 1319794"/>
              <a:gd name="connsiteY1" fmla="*/ 0 h 2138879"/>
              <a:gd name="connsiteX2" fmla="*/ 1319794 w 1319794"/>
              <a:gd name="connsiteY2" fmla="*/ 1622267 h 2138879"/>
              <a:gd name="connsiteX3" fmla="*/ 86824 w 1319794"/>
              <a:gd name="connsiteY3" fmla="*/ 2138879 h 2138879"/>
              <a:gd name="connsiteX4" fmla="*/ 0 w 1319794"/>
              <a:gd name="connsiteY4" fmla="*/ 753114 h 2138879"/>
              <a:gd name="connsiteX0" fmla="*/ 0 w 1319794"/>
              <a:gd name="connsiteY0" fmla="*/ 753114 h 2138879"/>
              <a:gd name="connsiteX1" fmla="*/ 494253 w 1319794"/>
              <a:gd name="connsiteY1" fmla="*/ 415516 h 2138879"/>
              <a:gd name="connsiteX2" fmla="*/ 1125130 w 1319794"/>
              <a:gd name="connsiteY2" fmla="*/ 0 h 2138879"/>
              <a:gd name="connsiteX3" fmla="*/ 1319794 w 1319794"/>
              <a:gd name="connsiteY3" fmla="*/ 1622267 h 2138879"/>
              <a:gd name="connsiteX4" fmla="*/ 86824 w 1319794"/>
              <a:gd name="connsiteY4" fmla="*/ 2138879 h 2138879"/>
              <a:gd name="connsiteX5" fmla="*/ 0 w 1319794"/>
              <a:gd name="connsiteY5" fmla="*/ 753114 h 2138879"/>
              <a:gd name="connsiteX0" fmla="*/ 0 w 1319794"/>
              <a:gd name="connsiteY0" fmla="*/ 753114 h 2138879"/>
              <a:gd name="connsiteX1" fmla="*/ 494253 w 1319794"/>
              <a:gd name="connsiteY1" fmla="*/ 415516 h 2138879"/>
              <a:gd name="connsiteX2" fmla="*/ 1125130 w 1319794"/>
              <a:gd name="connsiteY2" fmla="*/ 0 h 2138879"/>
              <a:gd name="connsiteX3" fmla="*/ 1319794 w 1319794"/>
              <a:gd name="connsiteY3" fmla="*/ 1622267 h 2138879"/>
              <a:gd name="connsiteX4" fmla="*/ 86824 w 1319794"/>
              <a:gd name="connsiteY4" fmla="*/ 2138879 h 2138879"/>
              <a:gd name="connsiteX5" fmla="*/ 50116 w 1319794"/>
              <a:gd name="connsiteY5" fmla="*/ 1504088 h 2138879"/>
              <a:gd name="connsiteX6" fmla="*/ 0 w 1319794"/>
              <a:gd name="connsiteY6" fmla="*/ 753114 h 2138879"/>
              <a:gd name="connsiteX0" fmla="*/ 0 w 1319794"/>
              <a:gd name="connsiteY0" fmla="*/ 753114 h 2138879"/>
              <a:gd name="connsiteX1" fmla="*/ 494253 w 1319794"/>
              <a:gd name="connsiteY1" fmla="*/ 415516 h 2138879"/>
              <a:gd name="connsiteX2" fmla="*/ 1125130 w 1319794"/>
              <a:gd name="connsiteY2" fmla="*/ 0 h 2138879"/>
              <a:gd name="connsiteX3" fmla="*/ 1319794 w 1319794"/>
              <a:gd name="connsiteY3" fmla="*/ 1622267 h 2138879"/>
              <a:gd name="connsiteX4" fmla="*/ 755510 w 1319794"/>
              <a:gd name="connsiteY4" fmla="*/ 1843722 h 2138879"/>
              <a:gd name="connsiteX5" fmla="*/ 86824 w 1319794"/>
              <a:gd name="connsiteY5" fmla="*/ 2138879 h 2138879"/>
              <a:gd name="connsiteX6" fmla="*/ 50116 w 1319794"/>
              <a:gd name="connsiteY6" fmla="*/ 1504088 h 2138879"/>
              <a:gd name="connsiteX7" fmla="*/ 0 w 1319794"/>
              <a:gd name="connsiteY7" fmla="*/ 753114 h 2138879"/>
              <a:gd name="connsiteX0" fmla="*/ 0 w 1319794"/>
              <a:gd name="connsiteY0" fmla="*/ 753114 h 2138879"/>
              <a:gd name="connsiteX1" fmla="*/ 494253 w 1319794"/>
              <a:gd name="connsiteY1" fmla="*/ 415516 h 2138879"/>
              <a:gd name="connsiteX2" fmla="*/ 1125130 w 1319794"/>
              <a:gd name="connsiteY2" fmla="*/ 0 h 2138879"/>
              <a:gd name="connsiteX3" fmla="*/ 1217064 w 1319794"/>
              <a:gd name="connsiteY3" fmla="*/ 938031 h 2138879"/>
              <a:gd name="connsiteX4" fmla="*/ 1319794 w 1319794"/>
              <a:gd name="connsiteY4" fmla="*/ 1622267 h 2138879"/>
              <a:gd name="connsiteX5" fmla="*/ 755510 w 1319794"/>
              <a:gd name="connsiteY5" fmla="*/ 1843722 h 2138879"/>
              <a:gd name="connsiteX6" fmla="*/ 86824 w 1319794"/>
              <a:gd name="connsiteY6" fmla="*/ 2138879 h 2138879"/>
              <a:gd name="connsiteX7" fmla="*/ 50116 w 1319794"/>
              <a:gd name="connsiteY7" fmla="*/ 1504088 h 2138879"/>
              <a:gd name="connsiteX8" fmla="*/ 0 w 1319794"/>
              <a:gd name="connsiteY8" fmla="*/ 753114 h 2138879"/>
              <a:gd name="connsiteX0" fmla="*/ 0 w 1319794"/>
              <a:gd name="connsiteY0" fmla="*/ 753114 h 2138879"/>
              <a:gd name="connsiteX1" fmla="*/ 694550 w 1319794"/>
              <a:gd name="connsiteY1" fmla="*/ 102007 h 2138879"/>
              <a:gd name="connsiteX2" fmla="*/ 1125130 w 1319794"/>
              <a:gd name="connsiteY2" fmla="*/ 0 h 2138879"/>
              <a:gd name="connsiteX3" fmla="*/ 1217064 w 1319794"/>
              <a:gd name="connsiteY3" fmla="*/ 938031 h 2138879"/>
              <a:gd name="connsiteX4" fmla="*/ 1319794 w 1319794"/>
              <a:gd name="connsiteY4" fmla="*/ 1622267 h 2138879"/>
              <a:gd name="connsiteX5" fmla="*/ 755510 w 1319794"/>
              <a:gd name="connsiteY5" fmla="*/ 1843722 h 2138879"/>
              <a:gd name="connsiteX6" fmla="*/ 86824 w 1319794"/>
              <a:gd name="connsiteY6" fmla="*/ 2138879 h 2138879"/>
              <a:gd name="connsiteX7" fmla="*/ 50116 w 1319794"/>
              <a:gd name="connsiteY7" fmla="*/ 1504088 h 2138879"/>
              <a:gd name="connsiteX8" fmla="*/ 0 w 1319794"/>
              <a:gd name="connsiteY8" fmla="*/ 753114 h 2138879"/>
              <a:gd name="connsiteX0" fmla="*/ 89221 w 1269678"/>
              <a:gd name="connsiteY0" fmla="*/ 491856 h 2138879"/>
              <a:gd name="connsiteX1" fmla="*/ 644434 w 1269678"/>
              <a:gd name="connsiteY1" fmla="*/ 102007 h 2138879"/>
              <a:gd name="connsiteX2" fmla="*/ 1075014 w 1269678"/>
              <a:gd name="connsiteY2" fmla="*/ 0 h 2138879"/>
              <a:gd name="connsiteX3" fmla="*/ 1166948 w 1269678"/>
              <a:gd name="connsiteY3" fmla="*/ 938031 h 2138879"/>
              <a:gd name="connsiteX4" fmla="*/ 1269678 w 1269678"/>
              <a:gd name="connsiteY4" fmla="*/ 1622267 h 2138879"/>
              <a:gd name="connsiteX5" fmla="*/ 705394 w 1269678"/>
              <a:gd name="connsiteY5" fmla="*/ 1843722 h 2138879"/>
              <a:gd name="connsiteX6" fmla="*/ 36708 w 1269678"/>
              <a:gd name="connsiteY6" fmla="*/ 2138879 h 2138879"/>
              <a:gd name="connsiteX7" fmla="*/ 0 w 1269678"/>
              <a:gd name="connsiteY7" fmla="*/ 1504088 h 2138879"/>
              <a:gd name="connsiteX8" fmla="*/ 89221 w 1269678"/>
              <a:gd name="connsiteY8" fmla="*/ 491856 h 2138879"/>
              <a:gd name="connsiteX0" fmla="*/ 52513 w 1232970"/>
              <a:gd name="connsiteY0" fmla="*/ 491856 h 2138879"/>
              <a:gd name="connsiteX1" fmla="*/ 607726 w 1232970"/>
              <a:gd name="connsiteY1" fmla="*/ 102007 h 2138879"/>
              <a:gd name="connsiteX2" fmla="*/ 1038306 w 1232970"/>
              <a:gd name="connsiteY2" fmla="*/ 0 h 2138879"/>
              <a:gd name="connsiteX3" fmla="*/ 1130240 w 1232970"/>
              <a:gd name="connsiteY3" fmla="*/ 938031 h 2138879"/>
              <a:gd name="connsiteX4" fmla="*/ 1232970 w 1232970"/>
              <a:gd name="connsiteY4" fmla="*/ 1622267 h 2138879"/>
              <a:gd name="connsiteX5" fmla="*/ 668686 w 1232970"/>
              <a:gd name="connsiteY5" fmla="*/ 1843722 h 2138879"/>
              <a:gd name="connsiteX6" fmla="*/ 0 w 1232970"/>
              <a:gd name="connsiteY6" fmla="*/ 2138879 h 2138879"/>
              <a:gd name="connsiteX7" fmla="*/ 41669 w 1232970"/>
              <a:gd name="connsiteY7" fmla="*/ 998991 h 2138879"/>
              <a:gd name="connsiteX8" fmla="*/ 52513 w 1232970"/>
              <a:gd name="connsiteY8" fmla="*/ 491856 h 2138879"/>
              <a:gd name="connsiteX0" fmla="*/ 10844 w 1191301"/>
              <a:gd name="connsiteY0" fmla="*/ 491856 h 1843722"/>
              <a:gd name="connsiteX1" fmla="*/ 566057 w 1191301"/>
              <a:gd name="connsiteY1" fmla="*/ 102007 h 1843722"/>
              <a:gd name="connsiteX2" fmla="*/ 996637 w 1191301"/>
              <a:gd name="connsiteY2" fmla="*/ 0 h 1843722"/>
              <a:gd name="connsiteX3" fmla="*/ 1088571 w 1191301"/>
              <a:gd name="connsiteY3" fmla="*/ 938031 h 1843722"/>
              <a:gd name="connsiteX4" fmla="*/ 1191301 w 1191301"/>
              <a:gd name="connsiteY4" fmla="*/ 1622267 h 1843722"/>
              <a:gd name="connsiteX5" fmla="*/ 627017 w 1191301"/>
              <a:gd name="connsiteY5" fmla="*/ 1843722 h 1843722"/>
              <a:gd name="connsiteX6" fmla="*/ 602765 w 1191301"/>
              <a:gd name="connsiteY6" fmla="*/ 1398650 h 1843722"/>
              <a:gd name="connsiteX7" fmla="*/ 0 w 1191301"/>
              <a:gd name="connsiteY7" fmla="*/ 998991 h 1843722"/>
              <a:gd name="connsiteX8" fmla="*/ 10844 w 1191301"/>
              <a:gd name="connsiteY8" fmla="*/ 491856 h 1843722"/>
              <a:gd name="connsiteX0" fmla="*/ 10844 w 1271451"/>
              <a:gd name="connsiteY0" fmla="*/ 491856 h 1843722"/>
              <a:gd name="connsiteX1" fmla="*/ 566057 w 1271451"/>
              <a:gd name="connsiteY1" fmla="*/ 102007 h 1843722"/>
              <a:gd name="connsiteX2" fmla="*/ 996637 w 1271451"/>
              <a:gd name="connsiteY2" fmla="*/ 0 h 1843722"/>
              <a:gd name="connsiteX3" fmla="*/ 1271451 w 1271451"/>
              <a:gd name="connsiteY3" fmla="*/ 232637 h 1843722"/>
              <a:gd name="connsiteX4" fmla="*/ 1191301 w 1271451"/>
              <a:gd name="connsiteY4" fmla="*/ 1622267 h 1843722"/>
              <a:gd name="connsiteX5" fmla="*/ 627017 w 1271451"/>
              <a:gd name="connsiteY5" fmla="*/ 1843722 h 1843722"/>
              <a:gd name="connsiteX6" fmla="*/ 602765 w 1271451"/>
              <a:gd name="connsiteY6" fmla="*/ 1398650 h 1843722"/>
              <a:gd name="connsiteX7" fmla="*/ 0 w 1271451"/>
              <a:gd name="connsiteY7" fmla="*/ 998991 h 1843722"/>
              <a:gd name="connsiteX8" fmla="*/ 10844 w 1271451"/>
              <a:gd name="connsiteY8" fmla="*/ 491856 h 1843722"/>
              <a:gd name="connsiteX0" fmla="*/ 10844 w 1565769"/>
              <a:gd name="connsiteY0" fmla="*/ 491856 h 1843722"/>
              <a:gd name="connsiteX1" fmla="*/ 566057 w 1565769"/>
              <a:gd name="connsiteY1" fmla="*/ 102007 h 1843722"/>
              <a:gd name="connsiteX2" fmla="*/ 996637 w 1565769"/>
              <a:gd name="connsiteY2" fmla="*/ 0 h 1843722"/>
              <a:gd name="connsiteX3" fmla="*/ 1271451 w 1565769"/>
              <a:gd name="connsiteY3" fmla="*/ 232637 h 1843722"/>
              <a:gd name="connsiteX4" fmla="*/ 1565769 w 1565769"/>
              <a:gd name="connsiteY4" fmla="*/ 716575 h 1843722"/>
              <a:gd name="connsiteX5" fmla="*/ 627017 w 1565769"/>
              <a:gd name="connsiteY5" fmla="*/ 1843722 h 1843722"/>
              <a:gd name="connsiteX6" fmla="*/ 602765 w 1565769"/>
              <a:gd name="connsiteY6" fmla="*/ 1398650 h 1843722"/>
              <a:gd name="connsiteX7" fmla="*/ 0 w 1565769"/>
              <a:gd name="connsiteY7" fmla="*/ 998991 h 1843722"/>
              <a:gd name="connsiteX8" fmla="*/ 10844 w 1565769"/>
              <a:gd name="connsiteY8" fmla="*/ 491856 h 1843722"/>
              <a:gd name="connsiteX0" fmla="*/ 10844 w 1565769"/>
              <a:gd name="connsiteY0" fmla="*/ 491856 h 1398650"/>
              <a:gd name="connsiteX1" fmla="*/ 566057 w 1565769"/>
              <a:gd name="connsiteY1" fmla="*/ 102007 h 1398650"/>
              <a:gd name="connsiteX2" fmla="*/ 996637 w 1565769"/>
              <a:gd name="connsiteY2" fmla="*/ 0 h 1398650"/>
              <a:gd name="connsiteX3" fmla="*/ 1271451 w 1565769"/>
              <a:gd name="connsiteY3" fmla="*/ 232637 h 1398650"/>
              <a:gd name="connsiteX4" fmla="*/ 1565769 w 1565769"/>
              <a:gd name="connsiteY4" fmla="*/ 716575 h 1398650"/>
              <a:gd name="connsiteX5" fmla="*/ 1393372 w 1565769"/>
              <a:gd name="connsiteY5" fmla="*/ 1303790 h 1398650"/>
              <a:gd name="connsiteX6" fmla="*/ 602765 w 1565769"/>
              <a:gd name="connsiteY6" fmla="*/ 1398650 h 1398650"/>
              <a:gd name="connsiteX7" fmla="*/ 0 w 1565769"/>
              <a:gd name="connsiteY7" fmla="*/ 998991 h 1398650"/>
              <a:gd name="connsiteX8" fmla="*/ 10844 w 1565769"/>
              <a:gd name="connsiteY8" fmla="*/ 491856 h 1398650"/>
              <a:gd name="connsiteX0" fmla="*/ 10844 w 1565769"/>
              <a:gd name="connsiteY0" fmla="*/ 491856 h 1398650"/>
              <a:gd name="connsiteX1" fmla="*/ 566057 w 1565769"/>
              <a:gd name="connsiteY1" fmla="*/ 102007 h 1398650"/>
              <a:gd name="connsiteX2" fmla="*/ 996637 w 1565769"/>
              <a:gd name="connsiteY2" fmla="*/ 0 h 1398650"/>
              <a:gd name="connsiteX3" fmla="*/ 1322251 w 1565769"/>
              <a:gd name="connsiteY3" fmla="*/ 202157 h 1398650"/>
              <a:gd name="connsiteX4" fmla="*/ 1565769 w 1565769"/>
              <a:gd name="connsiteY4" fmla="*/ 716575 h 1398650"/>
              <a:gd name="connsiteX5" fmla="*/ 1393372 w 1565769"/>
              <a:gd name="connsiteY5" fmla="*/ 1303790 h 1398650"/>
              <a:gd name="connsiteX6" fmla="*/ 602765 w 1565769"/>
              <a:gd name="connsiteY6" fmla="*/ 1398650 h 1398650"/>
              <a:gd name="connsiteX7" fmla="*/ 0 w 1565769"/>
              <a:gd name="connsiteY7" fmla="*/ 998991 h 1398650"/>
              <a:gd name="connsiteX8" fmla="*/ 10844 w 1565769"/>
              <a:gd name="connsiteY8" fmla="*/ 491856 h 1398650"/>
              <a:gd name="connsiteX0" fmla="*/ 10844 w 1565769"/>
              <a:gd name="connsiteY0" fmla="*/ 491856 h 1398650"/>
              <a:gd name="connsiteX1" fmla="*/ 566057 w 1565769"/>
              <a:gd name="connsiteY1" fmla="*/ 102007 h 1398650"/>
              <a:gd name="connsiteX2" fmla="*/ 996637 w 1565769"/>
              <a:gd name="connsiteY2" fmla="*/ 0 h 1398650"/>
              <a:gd name="connsiteX3" fmla="*/ 1322251 w 1565769"/>
              <a:gd name="connsiteY3" fmla="*/ 202157 h 1398650"/>
              <a:gd name="connsiteX4" fmla="*/ 1565769 w 1565769"/>
              <a:gd name="connsiteY4" fmla="*/ 716575 h 1398650"/>
              <a:gd name="connsiteX5" fmla="*/ 1393372 w 1565769"/>
              <a:gd name="connsiteY5" fmla="*/ 1303790 h 1398650"/>
              <a:gd name="connsiteX6" fmla="*/ 714525 w 1565769"/>
              <a:gd name="connsiteY6" fmla="*/ 1398650 h 1398650"/>
              <a:gd name="connsiteX7" fmla="*/ 0 w 1565769"/>
              <a:gd name="connsiteY7" fmla="*/ 998991 h 1398650"/>
              <a:gd name="connsiteX8" fmla="*/ 10844 w 1565769"/>
              <a:gd name="connsiteY8" fmla="*/ 491856 h 1398650"/>
              <a:gd name="connsiteX0" fmla="*/ 0 w 1554925"/>
              <a:gd name="connsiteY0" fmla="*/ 491856 h 1398650"/>
              <a:gd name="connsiteX1" fmla="*/ 555213 w 1554925"/>
              <a:gd name="connsiteY1" fmla="*/ 102007 h 1398650"/>
              <a:gd name="connsiteX2" fmla="*/ 985793 w 1554925"/>
              <a:gd name="connsiteY2" fmla="*/ 0 h 1398650"/>
              <a:gd name="connsiteX3" fmla="*/ 1311407 w 1554925"/>
              <a:gd name="connsiteY3" fmla="*/ 202157 h 1398650"/>
              <a:gd name="connsiteX4" fmla="*/ 1554925 w 1554925"/>
              <a:gd name="connsiteY4" fmla="*/ 716575 h 1398650"/>
              <a:gd name="connsiteX5" fmla="*/ 1382528 w 1554925"/>
              <a:gd name="connsiteY5" fmla="*/ 1303790 h 1398650"/>
              <a:gd name="connsiteX6" fmla="*/ 703681 w 1554925"/>
              <a:gd name="connsiteY6" fmla="*/ 1398650 h 1398650"/>
              <a:gd name="connsiteX7" fmla="*/ 19636 w 1554925"/>
              <a:gd name="connsiteY7" fmla="*/ 1019311 h 1398650"/>
              <a:gd name="connsiteX8" fmla="*/ 0 w 1554925"/>
              <a:gd name="connsiteY8" fmla="*/ 491856 h 1398650"/>
              <a:gd name="connsiteX0" fmla="*/ 0 w 1554925"/>
              <a:gd name="connsiteY0" fmla="*/ 491856 h 1398650"/>
              <a:gd name="connsiteX1" fmla="*/ 555213 w 1554925"/>
              <a:gd name="connsiteY1" fmla="*/ 102007 h 1398650"/>
              <a:gd name="connsiteX2" fmla="*/ 985793 w 1554925"/>
              <a:gd name="connsiteY2" fmla="*/ 0 h 1398650"/>
              <a:gd name="connsiteX3" fmla="*/ 1311407 w 1554925"/>
              <a:gd name="connsiteY3" fmla="*/ 202157 h 1398650"/>
              <a:gd name="connsiteX4" fmla="*/ 1554925 w 1554925"/>
              <a:gd name="connsiteY4" fmla="*/ 716575 h 1398650"/>
              <a:gd name="connsiteX5" fmla="*/ 1382528 w 1554925"/>
              <a:gd name="connsiteY5" fmla="*/ 1303790 h 1398650"/>
              <a:gd name="connsiteX6" fmla="*/ 703681 w 1554925"/>
              <a:gd name="connsiteY6" fmla="*/ 1398650 h 1398650"/>
              <a:gd name="connsiteX7" fmla="*/ 19636 w 1554925"/>
              <a:gd name="connsiteY7" fmla="*/ 1039631 h 1398650"/>
              <a:gd name="connsiteX8" fmla="*/ 0 w 1554925"/>
              <a:gd name="connsiteY8" fmla="*/ 491856 h 1398650"/>
              <a:gd name="connsiteX0" fmla="*/ 51484 w 1535289"/>
              <a:gd name="connsiteY0" fmla="*/ 522336 h 1398650"/>
              <a:gd name="connsiteX1" fmla="*/ 535577 w 1535289"/>
              <a:gd name="connsiteY1" fmla="*/ 102007 h 1398650"/>
              <a:gd name="connsiteX2" fmla="*/ 966157 w 1535289"/>
              <a:gd name="connsiteY2" fmla="*/ 0 h 1398650"/>
              <a:gd name="connsiteX3" fmla="*/ 1291771 w 1535289"/>
              <a:gd name="connsiteY3" fmla="*/ 202157 h 1398650"/>
              <a:gd name="connsiteX4" fmla="*/ 1535289 w 1535289"/>
              <a:gd name="connsiteY4" fmla="*/ 716575 h 1398650"/>
              <a:gd name="connsiteX5" fmla="*/ 1362892 w 1535289"/>
              <a:gd name="connsiteY5" fmla="*/ 1303790 h 1398650"/>
              <a:gd name="connsiteX6" fmla="*/ 684045 w 1535289"/>
              <a:gd name="connsiteY6" fmla="*/ 1398650 h 1398650"/>
              <a:gd name="connsiteX7" fmla="*/ 0 w 1535289"/>
              <a:gd name="connsiteY7" fmla="*/ 1039631 h 1398650"/>
              <a:gd name="connsiteX8" fmla="*/ 51484 w 1535289"/>
              <a:gd name="connsiteY8" fmla="*/ 522336 h 139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5289" h="1398650">
                <a:moveTo>
                  <a:pt x="51484" y="522336"/>
                </a:moveTo>
                <a:lnTo>
                  <a:pt x="535577" y="102007"/>
                </a:lnTo>
                <a:lnTo>
                  <a:pt x="966157" y="0"/>
                </a:lnTo>
                <a:lnTo>
                  <a:pt x="1291771" y="202157"/>
                </a:lnTo>
                <a:lnTo>
                  <a:pt x="1535289" y="716575"/>
                </a:lnTo>
                <a:lnTo>
                  <a:pt x="1362892" y="1303790"/>
                </a:lnTo>
                <a:lnTo>
                  <a:pt x="684045" y="1398650"/>
                </a:lnTo>
                <a:lnTo>
                  <a:pt x="0" y="1039631"/>
                </a:lnTo>
                <a:lnTo>
                  <a:pt x="51484" y="522336"/>
                </a:lnTo>
                <a:close/>
              </a:path>
            </a:pathLst>
          </a:custGeom>
          <a:pattFill prst="lgGrid">
            <a:fgClr>
              <a:srgbClr val="0000CC"/>
            </a:fgClr>
            <a:bgClr>
              <a:srgbClr val="4DFFC4"/>
            </a:bgClr>
          </a:pattFill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9DB50684-7478-9F08-A866-CED174D1CBE4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6036109" y="3099178"/>
            <a:ext cx="1025670" cy="11185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9063CD2B-E010-D90A-F037-7D3C8F7600E7}"/>
              </a:ext>
            </a:extLst>
          </p:cNvPr>
          <p:cNvCxnSpPr>
            <a:cxnSpLocks/>
            <a:endCxn id="21" idx="2"/>
          </p:cNvCxnSpPr>
          <p:nvPr/>
        </p:nvCxnSpPr>
        <p:spPr>
          <a:xfrm>
            <a:off x="6036109" y="4217763"/>
            <a:ext cx="1313054" cy="12980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7FDA60B4-E413-7D34-06A5-F640861BEEA0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4259796" y="4206382"/>
            <a:ext cx="1767535" cy="6693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0EFF63A-736A-4E55-A96F-1865CDB1F6B3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5470288" y="3018624"/>
            <a:ext cx="557043" cy="1187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3A67009E-2D0A-B0C5-12D9-6D2F4D3C0DE7}"/>
              </a:ext>
            </a:extLst>
          </p:cNvPr>
          <p:cNvGrpSpPr/>
          <p:nvPr/>
        </p:nvGrpSpPr>
        <p:grpSpPr>
          <a:xfrm>
            <a:off x="4968194" y="3160857"/>
            <a:ext cx="2082015" cy="1982001"/>
            <a:chOff x="4968194" y="3160857"/>
            <a:chExt cx="2082015" cy="1982001"/>
          </a:xfrm>
        </p:grpSpPr>
        <p:sp>
          <p:nvSpPr>
            <p:cNvPr id="31" name="矢印: 右 30">
              <a:extLst>
                <a:ext uri="{FF2B5EF4-FFF2-40B4-BE49-F238E27FC236}">
                  <a16:creationId xmlns:a16="http://schemas.microsoft.com/office/drawing/2014/main" id="{EF66857B-F433-45E5-8B54-BCA67C5B4103}"/>
                </a:ext>
              </a:extLst>
            </p:cNvPr>
            <p:cNvSpPr/>
            <p:nvPr/>
          </p:nvSpPr>
          <p:spPr>
            <a:xfrm rot="1266772">
              <a:off x="4968194" y="3862243"/>
              <a:ext cx="259672" cy="186047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矢印: 右 37">
              <a:extLst>
                <a:ext uri="{FF2B5EF4-FFF2-40B4-BE49-F238E27FC236}">
                  <a16:creationId xmlns:a16="http://schemas.microsoft.com/office/drawing/2014/main" id="{DE59A4BF-83CA-B945-78D4-07E4F3EBA05B}"/>
                </a:ext>
              </a:extLst>
            </p:cNvPr>
            <p:cNvSpPr/>
            <p:nvPr/>
          </p:nvSpPr>
          <p:spPr>
            <a:xfrm rot="6006688">
              <a:off x="6083877" y="3197669"/>
              <a:ext cx="259672" cy="186047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矢印: 右 40">
              <a:extLst>
                <a:ext uri="{FF2B5EF4-FFF2-40B4-BE49-F238E27FC236}">
                  <a16:creationId xmlns:a16="http://schemas.microsoft.com/office/drawing/2014/main" id="{2B82864F-6A5C-A562-1AF9-70A15A357281}"/>
                </a:ext>
              </a:extLst>
            </p:cNvPr>
            <p:cNvSpPr/>
            <p:nvPr/>
          </p:nvSpPr>
          <p:spPr>
            <a:xfrm rot="16966189">
              <a:off x="5742070" y="4919998"/>
              <a:ext cx="259672" cy="186047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矢印: 右 41">
              <a:extLst>
                <a:ext uri="{FF2B5EF4-FFF2-40B4-BE49-F238E27FC236}">
                  <a16:creationId xmlns:a16="http://schemas.microsoft.com/office/drawing/2014/main" id="{B7F0E95B-4DFE-70F1-9B76-FCB842539CF2}"/>
                </a:ext>
              </a:extLst>
            </p:cNvPr>
            <p:cNvSpPr/>
            <p:nvPr/>
          </p:nvSpPr>
          <p:spPr>
            <a:xfrm rot="10370677">
              <a:off x="6790537" y="4052272"/>
              <a:ext cx="259672" cy="186047"/>
            </a:xfrm>
            <a:prstGeom prst="rightArrow">
              <a:avLst/>
            </a:prstGeom>
            <a:solidFill>
              <a:schemeClr val="tx1"/>
            </a:solidFill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7E8CE651-0F31-8790-830E-D863A086F594}"/>
              </a:ext>
            </a:extLst>
          </p:cNvPr>
          <p:cNvGrpSpPr/>
          <p:nvPr/>
        </p:nvGrpSpPr>
        <p:grpSpPr>
          <a:xfrm>
            <a:off x="4996116" y="3006469"/>
            <a:ext cx="2369879" cy="2177015"/>
            <a:chOff x="4996116" y="3006469"/>
            <a:chExt cx="2369879" cy="21770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/>
                <p:nvPr/>
              </p:nvSpPr>
              <p:spPr>
                <a:xfrm>
                  <a:off x="5121913" y="4721819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3" name="テキスト ボックス 12">
                  <a:extLst>
                    <a:ext uri="{FF2B5EF4-FFF2-40B4-BE49-F238E27FC236}">
                      <a16:creationId xmlns:a16="http://schemas.microsoft.com/office/drawing/2014/main" id="{BE4D2AFF-1B86-46A1-8F47-0A13453BF1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1913" y="4721819"/>
                  <a:ext cx="815480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746" r="-1493" b="-2133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/>
                <p:nvPr/>
              </p:nvSpPr>
              <p:spPr>
                <a:xfrm>
                  <a:off x="4996116" y="3285251"/>
                  <a:ext cx="8083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9B4CEC9D-5375-4A12-ADBA-0D63F6B881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96116" y="3285251"/>
                  <a:ext cx="808363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758" r="-1515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3E19513B-8E42-99A5-326A-59DC2FCEE097}"/>
                    </a:ext>
                  </a:extLst>
                </p:cNvPr>
                <p:cNvSpPr txBox="1"/>
                <p:nvPr/>
              </p:nvSpPr>
              <p:spPr>
                <a:xfrm>
                  <a:off x="6550515" y="4224646"/>
                  <a:ext cx="8154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3E19513B-8E42-99A5-326A-59DC2FCEE0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0515" y="4224646"/>
                  <a:ext cx="815480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1504" r="-1504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7A80765C-633C-6D36-BF00-3A270A9F262E}"/>
                    </a:ext>
                  </a:extLst>
                </p:cNvPr>
                <p:cNvSpPr txBox="1"/>
                <p:nvPr/>
              </p:nvSpPr>
              <p:spPr>
                <a:xfrm>
                  <a:off x="6151687" y="3006469"/>
                  <a:ext cx="80233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40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altLang="ja-JP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sz="24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ja-JP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ja-JP" altLang="en-US" sz="2400" dirty="0"/>
                </a:p>
              </p:txBody>
            </p:sp>
          </mc:Choice>
          <mc:Fallback xmlns="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7A80765C-633C-6D36-BF00-3A270A9F26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1687" y="3006469"/>
                  <a:ext cx="802336" cy="461665"/>
                </a:xfrm>
                <a:prstGeom prst="rect">
                  <a:avLst/>
                </a:prstGeom>
                <a:blipFill>
                  <a:blip r:embed="rId12"/>
                  <a:stretch>
                    <a:fillRect r="-1515" b="-1973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楕円 45">
            <a:extLst>
              <a:ext uri="{FF2B5EF4-FFF2-40B4-BE49-F238E27FC236}">
                <a16:creationId xmlns:a16="http://schemas.microsoft.com/office/drawing/2014/main" id="{AD1E07B8-1FA7-7487-F992-F17A911CDC67}"/>
              </a:ext>
            </a:extLst>
          </p:cNvPr>
          <p:cNvSpPr/>
          <p:nvPr/>
        </p:nvSpPr>
        <p:spPr>
          <a:xfrm>
            <a:off x="5960400" y="4145846"/>
            <a:ext cx="144016" cy="144016"/>
          </a:xfrm>
          <a:prstGeom prst="ellipse">
            <a:avLst/>
          </a:prstGeom>
          <a:noFill/>
          <a:ln w="57150">
            <a:solidFill>
              <a:srgbClr val="0000CC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7C1B52-BAFF-3DE8-5EC6-41C8337F56A5}"/>
              </a:ext>
            </a:extLst>
          </p:cNvPr>
          <p:cNvSpPr txBox="1"/>
          <p:nvPr/>
        </p:nvSpPr>
        <p:spPr>
          <a:xfrm>
            <a:off x="7968471" y="4608139"/>
            <a:ext cx="3390672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Cannot avoid </a:t>
            </a:r>
            <a:br>
              <a:rPr lang="en-US" altLang="ja-JP" sz="2000" dirty="0"/>
            </a:br>
            <a:r>
              <a:rPr lang="en-US" altLang="ja-JP" sz="2000" dirty="0"/>
              <a:t>spurious low-energy modes.</a:t>
            </a:r>
            <a:endParaRPr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7547776-DFCC-A443-7DED-6690BE5DC309}"/>
              </a:ext>
            </a:extLst>
          </p:cNvPr>
          <p:cNvSpPr txBox="1"/>
          <p:nvPr/>
        </p:nvSpPr>
        <p:spPr>
          <a:xfrm>
            <a:off x="10620990" y="619524"/>
            <a:ext cx="152643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180000"/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Let me 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explain in 2D</a:t>
            </a:r>
            <a:b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</a:br>
            <a:r>
              <a:rPr kumimoji="1" lang="en-US" altLang="ja-JP" dirty="0">
                <a:latin typeface="Arial" panose="020B0604020202020204" pitchFamily="34" charset="0"/>
                <a:ea typeface="MS UI Gothic" panose="020B0600070205080204" pitchFamily="50" charset="-128"/>
                <a:cs typeface="Arial" panose="020B0604020202020204" pitchFamily="34" charset="0"/>
              </a:rPr>
              <a:t>for simplicity</a:t>
            </a:r>
            <a:endParaRPr kumimoji="1" lang="ja-JP" altLang="en-US" dirty="0">
              <a:latin typeface="Arial" panose="020B0604020202020204" pitchFamily="34" charset="0"/>
              <a:ea typeface="MS UI Gothic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9E42EF4-72F3-A8AF-F93D-9EF2681EAB83}"/>
              </a:ext>
            </a:extLst>
          </p:cNvPr>
          <p:cNvSpPr txBox="1"/>
          <p:nvPr/>
        </p:nvSpPr>
        <p:spPr>
          <a:xfrm>
            <a:off x="1169696" y="4993834"/>
            <a:ext cx="294183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Strain distribution is</a:t>
            </a:r>
            <a:br>
              <a:rPr lang="en-US" altLang="ja-JP" dirty="0"/>
            </a:br>
            <a:r>
              <a:rPr lang="en-US" altLang="ja-JP" dirty="0"/>
              <a:t>piecewise constant</a:t>
            </a:r>
            <a:br>
              <a:rPr lang="en-US" altLang="ja-JP" dirty="0"/>
            </a:br>
            <a:r>
              <a:rPr lang="en-US" altLang="ja-JP" dirty="0"/>
              <a:t>in each smoothing domain.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6795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SE_ID" val="3F38C8C8-9BE9-4FF2-99FD-35F8FCC6C998"/>
  <p:tag name="ISPRING_CMI5_LAUNCH_METHOD" val="any window"/>
  <p:tag name="ISPRING_SCORM_RATE_SLIDES" val="1"/>
  <p:tag name="ISPRINGCLOUDFOLDERID" val="1"/>
  <p:tag name="ISPRINGONLINEFOLDERID" val="1"/>
  <p:tag name="ISPRING_FIRST_PUBLISH" val="1"/>
  <p:tag name="ISPRING_ULTRA_SCORM_COURCE_TITLE" val="gacm-jsces2023.S-FEM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0\uFFFD\u0016\uFFFD{EE64B06B-9DD5-4BED-BEE2-06DAFAF63218}&quot;,&quot;Z:\\ACHIEVEMENT\\conference\\2023\\gacm-jsces2023&quot;],[&quot;\uFFFD\uFFFD&lt;{A673FCB7-976C-4B3E-91BB-80E00AB4F6CF}&quot;,&quot;D:\\share\\ACHIEVEMENT\\conference\\2021\\srij-seminar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PASSING_SCORE" val="2.000000"/>
  <p:tag name="ISPRING_PRESENTATION_TITLE" val="gacm-jsces2023.S-FEM"/>
  <p:tag name="ISPRING_SCORM_RATE_QUIZZES" val="0"/>
</p:tagLst>
</file>

<file path=ppt/theme/theme1.xml><?xml version="1.0" encoding="utf-8"?>
<a:theme xmlns:a="http://schemas.openxmlformats.org/drawingml/2006/main" name="デザインの設定">
  <a:themeElements>
    <a:clrScheme name="ユーザー定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7030A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  <a:ln w="3175">
          <a:solidFill>
            <a:schemeClr val="tx1"/>
          </a:solidFill>
        </a:ln>
        <a:effectLst/>
      </a:spPr>
      <a:bodyPr rtlCol="0" anchor="ctr"/>
      <a:lstStyle>
        <a:defPPr algn="ctr">
          <a:defRPr sz="2400" dirty="0">
            <a:latin typeface="ＭＳ Ｐゴシック" panose="020B0600070205080204" pitchFamily="50" charset="-128"/>
            <a:ea typeface="ＭＳ Ｐゴシック" panose="020B0600070205080204" pitchFamily="50" charset="-128"/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90359</TotalTime>
  <Words>2724</Words>
  <Application>Microsoft Office PowerPoint</Application>
  <PresentationFormat>ワイド画面</PresentationFormat>
  <Paragraphs>432</Paragraphs>
  <Slides>31</Slides>
  <Notes>31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31</vt:i4>
      </vt:variant>
    </vt:vector>
  </HeadingPairs>
  <TitlesOfParts>
    <vt:vector size="42" baseType="lpstr">
      <vt:lpstr>ＭＳ Ｐゴシック</vt:lpstr>
      <vt:lpstr>Arial</vt:lpstr>
      <vt:lpstr>Calibri</vt:lpstr>
      <vt:lpstr>Wingdings</vt:lpstr>
      <vt:lpstr>Consolas</vt:lpstr>
      <vt:lpstr>Cambria Math</vt:lpstr>
      <vt:lpstr>ＭＳ Ｐゴシック</vt:lpstr>
      <vt:lpstr>Comic Sans MS</vt:lpstr>
      <vt:lpstr>メイリオ</vt:lpstr>
      <vt:lpstr>MS UI Gothic</vt:lpstr>
      <vt:lpstr>デザインの設定</vt:lpstr>
      <vt:lpstr>Performance evaluation of  the edge center-based strain smoothing element  with selective reduced integration using 4-node tetrahedral meshes (EC-SSE-SRI-T4)  in nearly incompressible large deformation analyses</vt:lpstr>
      <vt:lpstr>Motivation</vt:lpstr>
      <vt:lpstr>Issues in Conventional FE (ABAQUS）</vt:lpstr>
      <vt:lpstr>Our Approach using S-FEM</vt:lpstr>
      <vt:lpstr>Birth of a Next-gen S-FEM, EC-SSE, in 2022</vt:lpstr>
      <vt:lpstr>Objective</vt:lpstr>
      <vt:lpstr>Method Introduction to ES-FEM, NS-FEM，EC-SSE，and EC-SSE-SRI</vt:lpstr>
      <vt:lpstr>Brief of ES-FEM</vt:lpstr>
      <vt:lpstr>Brief of NS-FEM</vt:lpstr>
      <vt:lpstr>Brief of EC-SSE</vt:lpstr>
      <vt:lpstr>Brief of EC-SSE-SRI (Our Latest Method)</vt:lpstr>
      <vt:lpstr>Brief of EC-SSE-SRI-T4 (in 3D)</vt:lpstr>
      <vt:lpstr>Result &amp; Discussion Performance evaluation of EC-SSE-SRI-T4 in 3D and Discussion of CPU Cost</vt:lpstr>
      <vt:lpstr>      Bending of Rubber Cantilever</vt:lpstr>
      <vt:lpstr>      Bending of Rubber Cantilever</vt:lpstr>
      <vt:lpstr>      Bending of Rubber Cantilever</vt:lpstr>
      <vt:lpstr>      Bending of Rubber Cantilever</vt:lpstr>
      <vt:lpstr>      Pressuring of Rubber Block</vt:lpstr>
      <vt:lpstr>      Pressuring of Rubber Block</vt:lpstr>
      <vt:lpstr>      Barreling of Rubber Cylinder</vt:lpstr>
      <vt:lpstr>      Barreling of Rubber Cylinder</vt:lpstr>
      <vt:lpstr>      Tensioning of Rubber-Filler Composite</vt:lpstr>
      <vt:lpstr>      Tensioning of Rubber-Filler Composite</vt:lpstr>
      <vt:lpstr>Discussion on CPU Time of EC-SSE-SRI-T4</vt:lpstr>
      <vt:lpstr>Discussion on CPU Time of EC-SSE-SRI-T4</vt:lpstr>
      <vt:lpstr>Summary</vt:lpstr>
      <vt:lpstr>Summary</vt:lpstr>
      <vt:lpstr>Appendix</vt:lpstr>
      <vt:lpstr>Difference in Formulation</vt:lpstr>
      <vt:lpstr>Brief of SSE</vt:lpstr>
      <vt:lpstr>Why not T10 but T4?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Yuki ONISHI</dc:title>
  <dc:creator>Yuki ONISHI</dc:creator>
  <cp:lastModifiedBy>Yuki ONISHI</cp:lastModifiedBy>
  <cp:revision>3450</cp:revision>
  <cp:lastPrinted>2012-03-06T10:21:50Z</cp:lastPrinted>
  <dcterms:created xsi:type="dcterms:W3CDTF">2007-11-22T18:02:40Z</dcterms:created>
  <dcterms:modified xsi:type="dcterms:W3CDTF">2024-07-17T14:08:10Z</dcterms:modified>
</cp:coreProperties>
</file>