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1000" r:id="rId2"/>
    <p:sldId id="756" r:id="rId3"/>
    <p:sldId id="1036" r:id="rId4"/>
    <p:sldId id="989" r:id="rId5"/>
    <p:sldId id="1006" r:id="rId6"/>
    <p:sldId id="603" r:id="rId7"/>
    <p:sldId id="892" r:id="rId8"/>
    <p:sldId id="974" r:id="rId9"/>
    <p:sldId id="988" r:id="rId10"/>
    <p:sldId id="957" r:id="rId11"/>
    <p:sldId id="958" r:id="rId12"/>
    <p:sldId id="1029" r:id="rId13"/>
    <p:sldId id="1021" r:id="rId14"/>
    <p:sldId id="897" r:id="rId15"/>
    <p:sldId id="750" r:id="rId16"/>
    <p:sldId id="1030" r:id="rId17"/>
    <p:sldId id="1031" r:id="rId18"/>
    <p:sldId id="990" r:id="rId19"/>
    <p:sldId id="1032" r:id="rId20"/>
    <p:sldId id="1033" r:id="rId21"/>
    <p:sldId id="924" r:id="rId22"/>
    <p:sldId id="1034" r:id="rId23"/>
    <p:sldId id="1035" r:id="rId24"/>
    <p:sldId id="971" r:id="rId25"/>
    <p:sldId id="1017" r:id="rId26"/>
    <p:sldId id="1018" r:id="rId27"/>
    <p:sldId id="949" r:id="rId28"/>
    <p:sldId id="993" r:id="rId29"/>
  </p:sldIdLst>
  <p:sldSz cx="12192000" cy="6858000"/>
  <p:notesSz cx="9971088" cy="6823075"/>
  <p:embeddedFontLst>
    <p:embeddedFont>
      <p:font typeface="Cambria Math" panose="02040503050406030204" pitchFamily="18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HG創英角ﾎﾟｯﾌﾟ体" panose="040B0A09000000000000" pitchFamily="49" charset="-128"/>
      <p:regular r:id="rId37"/>
    </p:embeddedFont>
    <p:embeddedFont>
      <p:font typeface="ＭＳ Ｐゴシック" panose="020B0600070205080204" pitchFamily="50" charset="-128"/>
      <p:regular r:id="rId38"/>
    </p:embeddedFont>
    <p:embeddedFont>
      <p:font typeface="ＭＳ Ｐゴシック" panose="020B0600070205080204" pitchFamily="50" charset="-128"/>
      <p:regular r:id="rId38"/>
    </p:embeddedFont>
    <p:embeddedFont>
      <p:font typeface="MS UI Gothic" panose="020B0600070205080204" pitchFamily="50" charset="-128"/>
      <p:regular r:id="rId39"/>
    </p:embeddedFont>
    <p:embeddedFont>
      <p:font typeface="メイリオ" panose="020B0604030504040204" pitchFamily="50" charset="-128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E89049"/>
    <a:srgbClr val="404040"/>
    <a:srgbClr val="008000"/>
    <a:srgbClr val="FF9900"/>
    <a:srgbClr val="FF8080"/>
    <a:srgbClr val="4DFFC4"/>
    <a:srgbClr val="CECEEF"/>
    <a:srgbClr val="66A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7" autoAdjust="0"/>
    <p:restoredTop sz="92840" autoAdjust="0"/>
  </p:normalViewPr>
  <p:slideViewPr>
    <p:cSldViewPr>
      <p:cViewPr varScale="1">
        <p:scale>
          <a:sx n="117" d="100"/>
          <a:sy n="117" d="100"/>
        </p:scale>
        <p:origin x="100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2025/9/29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2025/9/29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066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6AF60-87C5-E7F2-7257-B4BD029E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FEBFBE-BBA1-E0B1-E757-30D03AF73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48217B-94A5-81B5-8267-05EFDEE17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47163D-FA6D-AA56-5FD3-A53F4F63A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932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3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099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01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944F-9857-5ADF-B0A9-9E24B286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13ADEA-6AC9-DF38-CEB0-75318D9DD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B5A774-8CE8-1F32-FE25-086A3A730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10E119-E925-1A5A-9018-DCFB38F3E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3723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6D80-AC16-A970-BE0F-30AE8A71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1C6222-C5E7-8F93-97FD-6209901BC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E61243-A38E-6642-C4CE-478A29E01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2E4A8-4FB9-A190-2612-0C89AB6CE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5409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90E1-64FC-492D-DDF9-D3445A954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5DEF3E-87EA-2E89-CBB1-BF0C767CB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8EF4B4-F605-26E9-9635-DCAE31F82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05B867-AE92-249D-096D-52CE74615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665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4769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90E1-64FC-492D-DDF9-D3445A954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5DEF3E-87EA-2E89-CBB1-BF0C767CB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8EF4B4-F605-26E9-9635-DCAE31F82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05B867-AE92-249D-096D-52CE74615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2684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7470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0816-4B87-19F8-2CED-854D3512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3A80BC-AE30-ED3E-3DD8-156A64367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979814-6C4F-1A89-CEF0-2383E0646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539E2-BE51-47B9-F066-F83E16A74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4291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0816-4B87-19F8-2CED-854D3512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3A80BC-AE30-ED3E-3DD8-156A64367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979814-6C4F-1A89-CEF0-2383E0646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539E2-BE51-47B9-F066-F83E16A74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5081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32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472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85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76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502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309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1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269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394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765342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4149080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FF907ED5-7D7B-9F62-AB60-02F9D260E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65C016-3D9E-00A6-746C-C83A39D21A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8920"/>
            <a:ext cx="12191999" cy="1440160"/>
          </a:xfrm>
          <a:solidFill>
            <a:srgbClr val="404040"/>
          </a:solidFill>
        </p:spPr>
        <p:txBody>
          <a:bodyPr lIns="0" anchor="ctr"/>
          <a:lstStyle>
            <a:lvl1pPr algn="ctr">
              <a:defRPr b="1" kern="1200" baseline="0">
                <a:solidFill>
                  <a:schemeClr val="bg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3D402935-E554-A8CD-7C4D-58C0F28D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1BEB8F91-71B9-B003-531C-D2A8ED8A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FD0F3335-9B8F-07E8-FEEC-0C1E74554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 flipV="1">
            <a:off x="0" y="6397628"/>
            <a:ext cx="12192000" cy="460375"/>
          </a:xfrm>
          <a:prstGeom prst="rect">
            <a:avLst/>
          </a:prstGeom>
          <a:solidFill>
            <a:srgbClr val="404040"/>
          </a:solidFill>
          <a:ln w="9525">
            <a:noFill/>
            <a:round/>
            <a:headEnd/>
            <a:tailEnd/>
          </a:ln>
        </p:spPr>
        <p:txBody>
          <a:bodyPr rot="10800000" wrap="none" lIns="0" tIns="0" rIns="0" bIns="0" anchor="b" anchorCtr="0"/>
          <a:lstStyle/>
          <a:p>
            <a:pPr>
              <a:defRPr/>
            </a:pPr>
            <a:endParaRPr lang="ja-JP" altLang="en-US" sz="1800" kern="1200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C4E9F9-4604-447B-E660-CF9A815F68BB}"/>
              </a:ext>
            </a:extLst>
          </p:cNvPr>
          <p:cNvGrpSpPr/>
          <p:nvPr userDrawn="1"/>
        </p:nvGrpSpPr>
        <p:grpSpPr>
          <a:xfrm>
            <a:off x="0" y="6397628"/>
            <a:ext cx="12192000" cy="460375"/>
            <a:chOff x="0" y="6397625"/>
            <a:chExt cx="9144000" cy="460375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E98354-C209-2BC6-56D6-CA36AB4A2B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2000" kern="1200" baseline="0" dirty="0">
                <a:latin typeface="MS UI Gothic" panose="020B0600070205080204" pitchFamily="50" charset="-128"/>
                <a:ea typeface="MS UI Gothic" panose="020B0600070205080204" pitchFamily="50" charset="-128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967AE104-5F8D-325B-3D6C-751B3707689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209625" y="6653902"/>
              <a:ext cx="682880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ICCM2025</a:t>
              </a:r>
            </a:p>
          </p:txBody>
        </p:sp>
      </p:grp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E74B8EC4-8EBD-A42B-CFBD-311D443A8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5B5AD696-26C6-DD1C-5ED3-26BA32289B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" t="19996" r="5346" b="10520"/>
          <a:stretch/>
        </p:blipFill>
        <p:spPr>
          <a:xfrm>
            <a:off x="335360" y="6438659"/>
            <a:ext cx="19080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2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7.png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NULL"/><Relationship Id="rId4" Type="http://schemas.microsoft.com/office/2007/relationships/hdphoto" Target="../media/hdphoto3.wdp"/><Relationship Id="rId9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37350"/>
            <a:ext cx="12192000" cy="1951690"/>
          </a:xfrm>
        </p:spPr>
        <p:txBody>
          <a:bodyPr/>
          <a:lstStyle/>
          <a:p>
            <a:r>
              <a:rPr lang="en-US" altLang="ja-JP" dirty="0"/>
              <a:t>Pressure checkerboarding suppression</a:t>
            </a:r>
            <a:br>
              <a:rPr lang="en-US" altLang="ja-JP" dirty="0"/>
            </a:br>
            <a:r>
              <a:rPr lang="en-US" altLang="ja-JP" dirty="0"/>
              <a:t>in the next-gen smoothed finite element method:</a:t>
            </a:r>
            <a:br>
              <a:rPr lang="en-US" altLang="ja-JP" dirty="0"/>
            </a:b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EC-SSE-SRI-T4</a:t>
            </a:r>
            <a:endParaRPr kumimoji="1" lang="ja-JP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(Institute of Science Tokyo)</a:t>
            </a:r>
            <a:endParaRPr lang="ja-JP" altLang="en-US" dirty="0">
              <a:latin typeface="+mn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42D849-AC6A-D450-F44D-8D179ECCC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56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point of each edge,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b="1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u="sng" dirty="0">
                    <a:latin typeface="+mn-lt"/>
                  </a:rPr>
                  <a:t> </a:t>
                </a:r>
                <a:r>
                  <a:rPr lang="en-US" altLang="ja-JP" sz="2400" b="1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s in each cell as the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extrapolation of the three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𝐄𝐝𝐠𝐞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93" y="3109560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8333770" y="3356992"/>
            <a:ext cx="3450862" cy="163121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No shear locking </a:t>
            </a:r>
            <a:b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Fast mesh convergence rate </a:t>
            </a:r>
            <a:b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 strain/stress </a:t>
            </a:r>
            <a:b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</a:b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as an 2</a:t>
            </a:r>
            <a:r>
              <a:rPr lang="en-US" altLang="ja-JP" sz="2000" baseline="30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nd</a:t>
            </a: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–order element.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356886" y="4617132"/>
            <a:ext cx="376256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Strain distribution is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u="sng" dirty="0">
                <a:latin typeface="Calibri" panose="020F0502020204030204" pitchFamily="34" charset="0"/>
              </a:rPr>
              <a:t>piecewise-linear in each cell</a:t>
            </a:r>
            <a:r>
              <a:rPr lang="en-US" altLang="ja-JP" sz="2000" b="1" u="sng" dirty="0">
                <a:latin typeface="Calibri" panose="020F0502020204030204" pitchFamily="34" charset="0"/>
              </a:rPr>
              <a:t> </a:t>
            </a:r>
            <a:br>
              <a:rPr lang="en-US" altLang="ja-JP" sz="2000" b="1" u="sng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and is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b="1" u="sng" dirty="0">
                <a:latin typeface="Calibri" panose="020F0502020204030204" pitchFamily="34" charset="0"/>
              </a:rPr>
              <a:t>continuing at every edge center</a:t>
            </a:r>
            <a:r>
              <a:rPr lang="en-US" altLang="ja-JP" sz="2000" b="1" dirty="0">
                <a:latin typeface="Calibri" panose="020F0502020204030204" pitchFamily="34" charset="0"/>
              </a:rPr>
              <a:t>.</a:t>
            </a:r>
            <a:endParaRPr lang="ja-JP" altLang="en-US" sz="2000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0FBCD-9DFF-A269-36D4-FFA7FEF33E80}"/>
              </a:ext>
            </a:extLst>
          </p:cNvPr>
          <p:cNvSpPr txBox="1"/>
          <p:nvPr/>
        </p:nvSpPr>
        <p:spPr>
          <a:xfrm>
            <a:off x="504331" y="3537012"/>
            <a:ext cx="346768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Strain/stress are evaluated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at the Gauss points in each cell.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4B7A0C-BABF-90E7-26E6-240A0C23D1A8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6AD8FD-ED44-5AB8-10A4-99825670F0DF}"/>
              </a:ext>
            </a:extLst>
          </p:cNvPr>
          <p:cNvSpPr txBox="1"/>
          <p:nvPr/>
        </p:nvSpPr>
        <p:spPr>
          <a:xfrm>
            <a:off x="8328248" y="5050427"/>
            <a:ext cx="3456384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Cannot avoid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volumetric locking and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pressure checkerboarding</a:t>
            </a:r>
            <a:endParaRPr lang="ja-JP" altLang="en-US" sz="2000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7D048E1-B2A8-89DC-31BF-479307D8012E}"/>
              </a:ext>
            </a:extLst>
          </p:cNvPr>
          <p:cNvGrpSpPr/>
          <p:nvPr/>
        </p:nvGrpSpPr>
        <p:grpSpPr>
          <a:xfrm>
            <a:off x="4212916" y="3105527"/>
            <a:ext cx="3759716" cy="3048006"/>
            <a:chOff x="4215793" y="3144884"/>
            <a:chExt cx="3759716" cy="304800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488A9D6-3A19-683A-3D74-E5271C6E9337}"/>
                </a:ext>
              </a:extLst>
            </p:cNvPr>
            <p:cNvGrpSpPr/>
            <p:nvPr/>
          </p:nvGrpSpPr>
          <p:grpSpPr>
            <a:xfrm>
              <a:off x="4215793" y="3144884"/>
              <a:ext cx="3759716" cy="3048006"/>
              <a:chOff x="4215793" y="9404296"/>
              <a:chExt cx="3759716" cy="3048006"/>
            </a:xfrm>
          </p:grpSpPr>
          <p:pic>
            <p:nvPicPr>
              <p:cNvPr id="23" name="図 22" descr="グラフ&#10;&#10;自動的に生成された説明">
                <a:extLst>
                  <a:ext uri="{FF2B5EF4-FFF2-40B4-BE49-F238E27FC236}">
                    <a16:creationId xmlns:a16="http://schemas.microsoft.com/office/drawing/2014/main" id="{977BBC24-8FAC-46C9-724D-D5E847157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793" y="9404296"/>
                <a:ext cx="3759716" cy="3048006"/>
              </a:xfrm>
              <a:prstGeom prst="rect">
                <a:avLst/>
              </a:prstGeom>
            </p:spPr>
          </p:pic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9345E9B7-0A7E-F431-FA33-81F6B705B4CA}"/>
                  </a:ext>
                </a:extLst>
              </p:cNvPr>
              <p:cNvSpPr/>
              <p:nvPr/>
            </p:nvSpPr>
            <p:spPr>
              <a:xfrm>
                <a:off x="6409996" y="10304239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746F4902-8AC5-20FE-1772-B911D679C281}"/>
                  </a:ext>
                </a:extLst>
              </p:cNvPr>
              <p:cNvSpPr/>
              <p:nvPr/>
            </p:nvSpPr>
            <p:spPr>
              <a:xfrm>
                <a:off x="5699569" y="11231144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279795FF-3F2C-14CD-D44E-E5FDC073D6FB}"/>
                  </a:ext>
                </a:extLst>
              </p:cNvPr>
              <p:cNvSpPr/>
              <p:nvPr/>
            </p:nvSpPr>
            <p:spPr>
              <a:xfrm>
                <a:off x="5333246" y="10318487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E486DB3-4514-B686-FE85-C1FE1754458C}"/>
                </a:ext>
              </a:extLst>
            </p:cNvPr>
            <p:cNvGrpSpPr/>
            <p:nvPr/>
          </p:nvGrpSpPr>
          <p:grpSpPr>
            <a:xfrm>
              <a:off x="4383235" y="3705371"/>
              <a:ext cx="3025487" cy="1672445"/>
              <a:chOff x="5208013" y="1856537"/>
              <a:chExt cx="3025487" cy="16724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/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69" r="-8642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69" r="-8642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/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>
                        <a:latin typeface="Calibri" panose="020F0502020204030204" pitchFamily="34" charset="0"/>
                      </a:rPr>
                      <a:t> </a:t>
                    </a:r>
                    <a:endParaRPr lang="ja-JP" altLang="en-US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40" r="-7975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1FFBC1B-4D9E-29C8-CF42-F0F5E953EC59}"/>
              </a:ext>
            </a:extLst>
          </p:cNvPr>
          <p:cNvGrpSpPr/>
          <p:nvPr/>
        </p:nvGrpSpPr>
        <p:grpSpPr>
          <a:xfrm>
            <a:off x="4210039" y="3107251"/>
            <a:ext cx="3759716" cy="3048006"/>
            <a:chOff x="6653246" y="428941"/>
            <a:chExt cx="3759716" cy="3048006"/>
          </a:xfrm>
        </p:grpSpPr>
        <p:pic>
          <p:nvPicPr>
            <p:cNvPr id="14" name="図 13" descr="背景パターン&#10;&#10;自動的に生成された説明">
              <a:extLst>
                <a:ext uri="{FF2B5EF4-FFF2-40B4-BE49-F238E27FC236}">
                  <a16:creationId xmlns:a16="http://schemas.microsoft.com/office/drawing/2014/main" id="{70B1070D-DF9A-62AC-08F3-EC5A711C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30" y="500949"/>
              <a:ext cx="2124237" cy="1800200"/>
            </a:xfrm>
            <a:prstGeom prst="rect">
              <a:avLst/>
            </a:prstGeom>
          </p:spPr>
        </p:pic>
        <p:pic>
          <p:nvPicPr>
            <p:cNvPr id="15" name="図 14" descr="図形, 多角形&#10;&#10;自動的に生成された説明">
              <a:extLst>
                <a:ext uri="{FF2B5EF4-FFF2-40B4-BE49-F238E27FC236}">
                  <a16:creationId xmlns:a16="http://schemas.microsoft.com/office/drawing/2014/main" id="{A9A6FA88-3B39-BE2D-B1DD-6F38A07C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97408" l="2652" r="98122">
                          <a14:foregroundMark x1="2652" y1="27012" x2="2652" y2="27012"/>
                          <a14:foregroundMark x1="68840" y1="61937" x2="68840" y2="61937"/>
                          <a14:foregroundMark x1="31381" y1="97544" x2="31381" y2="97544"/>
                          <a14:foregroundMark x1="98122" y1="14598" x2="98122" y2="14598"/>
                          <a14:foregroundMark x1="70497" y1="8186" x2="70497" y2="8186"/>
                          <a14:foregroundMark x1="51050" y1="3411" x2="51050" y2="3411"/>
                          <a14:foregroundMark x1="46961" y1="6548" x2="46961" y2="6548"/>
                          <a14:foregroundMark x1="32376" y1="11733" x2="32376" y2="11733"/>
                          <a14:backgroundMark x1="10829" y1="10778" x2="10829" y2="10778"/>
                          <a14:backgroundMark x1="15359" y1="34106" x2="15359" y2="34106"/>
                          <a14:backgroundMark x1="37017" y1="43383" x2="37017" y2="43383"/>
                          <a14:backgroundMark x1="70387" y1="33697" x2="70387" y2="33697"/>
                          <a14:backgroundMark x1="84530" y1="59345" x2="84530" y2="59345"/>
                          <a14:backgroundMark x1="5746" y1="4502" x2="5746" y2="4502"/>
                          <a14:backgroundMark x1="16354" y1="28377" x2="16354" y2="28377"/>
                          <a14:backgroundMark x1="31271" y1="47476" x2="31271" y2="47476"/>
                          <a14:backgroundMark x1="32486" y1="68486" x2="32486" y2="684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246" y="428941"/>
              <a:ext cx="3759716" cy="3048006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2273513-1454-F12E-8E48-E2624A7C61ED}"/>
              </a:ext>
            </a:extLst>
          </p:cNvPr>
          <p:cNvGrpSpPr/>
          <p:nvPr/>
        </p:nvGrpSpPr>
        <p:grpSpPr>
          <a:xfrm>
            <a:off x="4783278" y="3728541"/>
            <a:ext cx="1977372" cy="1283452"/>
            <a:chOff x="1031532" y="3729724"/>
            <a:chExt cx="1977372" cy="1283452"/>
          </a:xfrm>
        </p:grpSpPr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FB83CC41-592B-AC0A-559F-1296370582FD}"/>
                </a:ext>
              </a:extLst>
            </p:cNvPr>
            <p:cNvSpPr/>
            <p:nvPr/>
          </p:nvSpPr>
          <p:spPr>
            <a:xfrm>
              <a:off x="2124940" y="3729724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B76A4CC0-0A5F-AEC6-04C8-AA4274645EEB}"/>
                </a:ext>
              </a:extLst>
            </p:cNvPr>
            <p:cNvSpPr/>
            <p:nvPr/>
          </p:nvSpPr>
          <p:spPr>
            <a:xfrm>
              <a:off x="2472288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>
              <a:extLst>
                <a:ext uri="{FF2B5EF4-FFF2-40B4-BE49-F238E27FC236}">
                  <a16:creationId xmlns:a16="http://schemas.microsoft.com/office/drawing/2014/main" id="{6A5C4EC8-2DD5-EDD9-DE50-74D61D010975}"/>
                </a:ext>
              </a:extLst>
            </p:cNvPr>
            <p:cNvSpPr/>
            <p:nvPr/>
          </p:nvSpPr>
          <p:spPr>
            <a:xfrm>
              <a:off x="1500180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/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blipFill>
                  <a:blip r:embed="rId12"/>
                  <a:stretch>
                    <a:fillRect l="-2469" r="-8025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/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blipFill>
                  <a:blip r:embed="rId13"/>
                  <a:stretch>
                    <a:fillRect l="-2469" r="-7407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/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blipFill>
                  <a:blip r:embed="rId14"/>
                  <a:stretch>
                    <a:fillRect l="-2469" r="-8025" b="-161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4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A80463CB-403F-1B0C-A951-BDA7279352A5}"/>
              </a:ext>
            </a:extLst>
          </p:cNvPr>
          <p:cNvSpPr/>
          <p:nvPr/>
        </p:nvSpPr>
        <p:spPr>
          <a:xfrm>
            <a:off x="7021287" y="2334177"/>
            <a:ext cx="1075406" cy="1233124"/>
          </a:xfrm>
          <a:custGeom>
            <a:avLst/>
            <a:gdLst>
              <a:gd name="connsiteX0" fmla="*/ 0 w 1045028"/>
              <a:gd name="connsiteY0" fmla="*/ 783772 h 1230086"/>
              <a:gd name="connsiteX1" fmla="*/ 674914 w 1045028"/>
              <a:gd name="connsiteY1" fmla="*/ 1230086 h 1230086"/>
              <a:gd name="connsiteX2" fmla="*/ 1045028 w 1045028"/>
              <a:gd name="connsiteY2" fmla="*/ 1055915 h 1230086"/>
              <a:gd name="connsiteX3" fmla="*/ 936171 w 1045028"/>
              <a:gd name="connsiteY3" fmla="*/ 794658 h 1230086"/>
              <a:gd name="connsiteX4" fmla="*/ 1045028 w 1045028"/>
              <a:gd name="connsiteY4" fmla="*/ 326572 h 1230086"/>
              <a:gd name="connsiteX5" fmla="*/ 685800 w 1045028"/>
              <a:gd name="connsiteY5" fmla="*/ 108858 h 1230086"/>
              <a:gd name="connsiteX6" fmla="*/ 533400 w 1045028"/>
              <a:gd name="connsiteY6" fmla="*/ 0 h 1230086"/>
              <a:gd name="connsiteX7" fmla="*/ 87085 w 1045028"/>
              <a:gd name="connsiteY7" fmla="*/ 174172 h 1230086"/>
              <a:gd name="connsiteX0" fmla="*/ 0 w 1066293"/>
              <a:gd name="connsiteY0" fmla="*/ 783772 h 1230086"/>
              <a:gd name="connsiteX1" fmla="*/ 674914 w 1066293"/>
              <a:gd name="connsiteY1" fmla="*/ 1230086 h 1230086"/>
              <a:gd name="connsiteX2" fmla="*/ 1045028 w 1066293"/>
              <a:gd name="connsiteY2" fmla="*/ 1055915 h 1230086"/>
              <a:gd name="connsiteX3" fmla="*/ 936171 w 1066293"/>
              <a:gd name="connsiteY3" fmla="*/ 794658 h 1230086"/>
              <a:gd name="connsiteX4" fmla="*/ 1066293 w 1066293"/>
              <a:gd name="connsiteY4" fmla="*/ 356951 h 1230086"/>
              <a:gd name="connsiteX5" fmla="*/ 685800 w 1066293"/>
              <a:gd name="connsiteY5" fmla="*/ 108858 h 1230086"/>
              <a:gd name="connsiteX6" fmla="*/ 533400 w 1066293"/>
              <a:gd name="connsiteY6" fmla="*/ 0 h 1230086"/>
              <a:gd name="connsiteX7" fmla="*/ 87085 w 1066293"/>
              <a:gd name="connsiteY7" fmla="*/ 174172 h 1230086"/>
              <a:gd name="connsiteX0" fmla="*/ 0 w 1075406"/>
              <a:gd name="connsiteY0" fmla="*/ 783772 h 1230086"/>
              <a:gd name="connsiteX1" fmla="*/ 674914 w 1075406"/>
              <a:gd name="connsiteY1" fmla="*/ 1230086 h 1230086"/>
              <a:gd name="connsiteX2" fmla="*/ 1045028 w 1075406"/>
              <a:gd name="connsiteY2" fmla="*/ 1055915 h 1230086"/>
              <a:gd name="connsiteX3" fmla="*/ 936171 w 1075406"/>
              <a:gd name="connsiteY3" fmla="*/ 794658 h 1230086"/>
              <a:gd name="connsiteX4" fmla="*/ 1075406 w 1075406"/>
              <a:gd name="connsiteY4" fmla="*/ 347837 h 1230086"/>
              <a:gd name="connsiteX5" fmla="*/ 685800 w 1075406"/>
              <a:gd name="connsiteY5" fmla="*/ 108858 h 1230086"/>
              <a:gd name="connsiteX6" fmla="*/ 533400 w 1075406"/>
              <a:gd name="connsiteY6" fmla="*/ 0 h 1230086"/>
              <a:gd name="connsiteX7" fmla="*/ 87085 w 1075406"/>
              <a:gd name="connsiteY7" fmla="*/ 174172 h 1230086"/>
              <a:gd name="connsiteX0" fmla="*/ 0 w 1075406"/>
              <a:gd name="connsiteY0" fmla="*/ 786810 h 1233124"/>
              <a:gd name="connsiteX1" fmla="*/ 674914 w 1075406"/>
              <a:gd name="connsiteY1" fmla="*/ 1233124 h 1233124"/>
              <a:gd name="connsiteX2" fmla="*/ 1045028 w 1075406"/>
              <a:gd name="connsiteY2" fmla="*/ 1058953 h 1233124"/>
              <a:gd name="connsiteX3" fmla="*/ 936171 w 1075406"/>
              <a:gd name="connsiteY3" fmla="*/ 797696 h 1233124"/>
              <a:gd name="connsiteX4" fmla="*/ 1075406 w 1075406"/>
              <a:gd name="connsiteY4" fmla="*/ 350875 h 1233124"/>
              <a:gd name="connsiteX5" fmla="*/ 685800 w 1075406"/>
              <a:gd name="connsiteY5" fmla="*/ 111896 h 1233124"/>
              <a:gd name="connsiteX6" fmla="*/ 548590 w 1075406"/>
              <a:gd name="connsiteY6" fmla="*/ 0 h 1233124"/>
              <a:gd name="connsiteX7" fmla="*/ 87085 w 1075406"/>
              <a:gd name="connsiteY7" fmla="*/ 177210 h 123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406" h="1233124">
                <a:moveTo>
                  <a:pt x="0" y="786810"/>
                </a:moveTo>
                <a:lnTo>
                  <a:pt x="674914" y="1233124"/>
                </a:lnTo>
                <a:lnTo>
                  <a:pt x="1045028" y="1058953"/>
                </a:lnTo>
                <a:lnTo>
                  <a:pt x="936171" y="797696"/>
                </a:lnTo>
                <a:lnTo>
                  <a:pt x="1075406" y="350875"/>
                </a:lnTo>
                <a:lnTo>
                  <a:pt x="685800" y="111896"/>
                </a:lnTo>
                <a:lnTo>
                  <a:pt x="548590" y="0"/>
                </a:lnTo>
                <a:lnTo>
                  <a:pt x="87085" y="177210"/>
                </a:lnTo>
              </a:path>
            </a:pathLst>
          </a:cu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6CA483DB-1BC0-37E6-97A5-32485283593E}"/>
              </a:ext>
            </a:extLst>
          </p:cNvPr>
          <p:cNvSpPr/>
          <p:nvPr/>
        </p:nvSpPr>
        <p:spPr>
          <a:xfrm>
            <a:off x="7696200" y="3393130"/>
            <a:ext cx="794657" cy="511628"/>
          </a:xfrm>
          <a:custGeom>
            <a:avLst/>
            <a:gdLst>
              <a:gd name="connsiteX0" fmla="*/ 522514 w 794657"/>
              <a:gd name="connsiteY0" fmla="*/ 511628 h 511628"/>
              <a:gd name="connsiteX1" fmla="*/ 794657 w 794657"/>
              <a:gd name="connsiteY1" fmla="*/ 141514 h 511628"/>
              <a:gd name="connsiteX2" fmla="*/ 359229 w 794657"/>
              <a:gd name="connsiteY2" fmla="*/ 0 h 511628"/>
              <a:gd name="connsiteX3" fmla="*/ 0 w 794657"/>
              <a:gd name="connsiteY3" fmla="*/ 174171 h 5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57" h="511628">
                <a:moveTo>
                  <a:pt x="522514" y="511628"/>
                </a:moveTo>
                <a:lnTo>
                  <a:pt x="794657" y="141514"/>
                </a:lnTo>
                <a:lnTo>
                  <a:pt x="359229" y="0"/>
                </a:lnTo>
                <a:lnTo>
                  <a:pt x="0" y="174171"/>
                </a:lnTo>
              </a:path>
            </a:pathLst>
          </a:cu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8BF6D770-7EAC-4E14-624F-49FE1EA45A46}"/>
              </a:ext>
            </a:extLst>
          </p:cNvPr>
          <p:cNvSpPr/>
          <p:nvPr/>
        </p:nvSpPr>
        <p:spPr>
          <a:xfrm>
            <a:off x="7946571" y="2304558"/>
            <a:ext cx="1055915" cy="1240972"/>
          </a:xfrm>
          <a:custGeom>
            <a:avLst/>
            <a:gdLst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30629 w 1055915"/>
              <a:gd name="connsiteY4" fmla="*/ 391886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108351 w 1055915"/>
              <a:gd name="connsiteY6" fmla="*/ 1086294 h 1240972"/>
              <a:gd name="connsiteX7" fmla="*/ 533400 w 1055915"/>
              <a:gd name="connsiteY7" fmla="*/ 1240972 h 12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5915" h="1240972">
                <a:moveTo>
                  <a:pt x="849086" y="838200"/>
                </a:moveTo>
                <a:lnTo>
                  <a:pt x="1055915" y="174172"/>
                </a:lnTo>
                <a:lnTo>
                  <a:pt x="849086" y="0"/>
                </a:lnTo>
                <a:lnTo>
                  <a:pt x="631372" y="174172"/>
                </a:lnTo>
                <a:lnTo>
                  <a:pt x="142780" y="382772"/>
                </a:lnTo>
                <a:lnTo>
                  <a:pt x="0" y="838200"/>
                </a:lnTo>
                <a:lnTo>
                  <a:pt x="108351" y="1086294"/>
                </a:lnTo>
                <a:lnTo>
                  <a:pt x="533400" y="1240972"/>
                </a:lnTo>
              </a:path>
            </a:pathLst>
          </a:cu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4666CFD-813C-393C-68AA-08E0F10412B3}"/>
              </a:ext>
            </a:extLst>
          </p:cNvPr>
          <p:cNvSpPr/>
          <p:nvPr/>
        </p:nvSpPr>
        <p:spPr>
          <a:xfrm>
            <a:off x="8773886" y="1890901"/>
            <a:ext cx="402771" cy="609600"/>
          </a:xfrm>
          <a:custGeom>
            <a:avLst/>
            <a:gdLst>
              <a:gd name="connsiteX0" fmla="*/ 402771 w 402771"/>
              <a:gd name="connsiteY0" fmla="*/ 54429 h 609600"/>
              <a:gd name="connsiteX1" fmla="*/ 21771 w 402771"/>
              <a:gd name="connsiteY1" fmla="*/ 0 h 609600"/>
              <a:gd name="connsiteX2" fmla="*/ 0 w 402771"/>
              <a:gd name="connsiteY2" fmla="*/ 424543 h 609600"/>
              <a:gd name="connsiteX3" fmla="*/ 217714 w 402771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71" h="609600">
                <a:moveTo>
                  <a:pt x="402771" y="54429"/>
                </a:moveTo>
                <a:lnTo>
                  <a:pt x="21771" y="0"/>
                </a:lnTo>
                <a:lnTo>
                  <a:pt x="0" y="424543"/>
                </a:lnTo>
                <a:lnTo>
                  <a:pt x="217714" y="609600"/>
                </a:lnTo>
              </a:path>
            </a:pathLst>
          </a:cu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DDCA2BFE-009B-B030-06EE-063F1A68CF4D}"/>
              </a:ext>
            </a:extLst>
          </p:cNvPr>
          <p:cNvSpPr/>
          <p:nvPr/>
        </p:nvSpPr>
        <p:spPr>
          <a:xfrm>
            <a:off x="7563039" y="1782044"/>
            <a:ext cx="1243503" cy="903514"/>
          </a:xfrm>
          <a:custGeom>
            <a:avLst/>
            <a:gdLst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7" fmla="*/ 1077686 w 1219200"/>
              <a:gd name="connsiteY7" fmla="*/ 54429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10343 w 1219200"/>
              <a:gd name="connsiteY6" fmla="*/ 402771 h 903514"/>
              <a:gd name="connsiteX7" fmla="*/ 1219200 w 1219200"/>
              <a:gd name="connsiteY7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86543 w 1219200"/>
              <a:gd name="connsiteY6" fmla="*/ 511628 h 903514"/>
              <a:gd name="connsiteX7" fmla="*/ 1219200 w 1219200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10846 w 1243503"/>
              <a:gd name="connsiteY6" fmla="*/ 511628 h 903514"/>
              <a:gd name="connsiteX7" fmla="*/ 1243503 w 1243503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07808 w 1243503"/>
              <a:gd name="connsiteY6" fmla="*/ 538969 h 903514"/>
              <a:gd name="connsiteX7" fmla="*/ 1243503 w 1243503"/>
              <a:gd name="connsiteY7" fmla="*/ 108857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503" h="903514">
                <a:moveTo>
                  <a:pt x="775417" y="0"/>
                </a:moveTo>
                <a:lnTo>
                  <a:pt x="144046" y="130629"/>
                </a:lnTo>
                <a:lnTo>
                  <a:pt x="0" y="556944"/>
                </a:lnTo>
                <a:lnTo>
                  <a:pt x="133160" y="664029"/>
                </a:lnTo>
                <a:lnTo>
                  <a:pt x="525046" y="903514"/>
                </a:lnTo>
                <a:lnTo>
                  <a:pt x="1014903" y="696686"/>
                </a:lnTo>
                <a:lnTo>
                  <a:pt x="1207808" y="538969"/>
                </a:lnTo>
                <a:lnTo>
                  <a:pt x="1243503" y="108857"/>
                </a:lnTo>
              </a:path>
            </a:pathLst>
          </a:custGeom>
          <a:solidFill>
            <a:srgbClr val="66A9B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4F9E365-19B7-38C0-E4D4-64B4AA939992}"/>
              </a:ext>
            </a:extLst>
          </p:cNvPr>
          <p:cNvSpPr/>
          <p:nvPr/>
        </p:nvSpPr>
        <p:spPr>
          <a:xfrm>
            <a:off x="7108371" y="1912673"/>
            <a:ext cx="620486" cy="631371"/>
          </a:xfrm>
          <a:custGeom>
            <a:avLst/>
            <a:gdLst>
              <a:gd name="connsiteX0" fmla="*/ 76200 w 620486"/>
              <a:gd name="connsiteY0" fmla="*/ 108857 h 631371"/>
              <a:gd name="connsiteX1" fmla="*/ 0 w 620486"/>
              <a:gd name="connsiteY1" fmla="*/ 631371 h 631371"/>
              <a:gd name="connsiteX2" fmla="*/ 468086 w 620486"/>
              <a:gd name="connsiteY2" fmla="*/ 413657 h 631371"/>
              <a:gd name="connsiteX3" fmla="*/ 620486 w 620486"/>
              <a:gd name="connsiteY3" fmla="*/ 0 h 631371"/>
              <a:gd name="connsiteX4" fmla="*/ 620486 w 620486"/>
              <a:gd name="connsiteY4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86" h="631371">
                <a:moveTo>
                  <a:pt x="76200" y="108857"/>
                </a:moveTo>
                <a:lnTo>
                  <a:pt x="0" y="631371"/>
                </a:lnTo>
                <a:lnTo>
                  <a:pt x="468086" y="413657"/>
                </a:lnTo>
                <a:lnTo>
                  <a:pt x="620486" y="0"/>
                </a:lnTo>
                <a:lnTo>
                  <a:pt x="620486" y="0"/>
                </a:lnTo>
              </a:path>
            </a:pathLst>
          </a:cu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2E6EF4C-BCD8-B679-DC80-8AFEE62D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u="sng" dirty="0"/>
              <a:t>Apply the </a:t>
            </a:r>
            <a:r>
              <a:rPr lang="en-US" altLang="ja-JP" sz="2400" b="1" u="sng" dirty="0"/>
              <a:t>selective reduced integration (SRI) </a:t>
            </a:r>
            <a:r>
              <a:rPr lang="en-US" altLang="ja-JP" sz="2400" u="sng" dirty="0"/>
              <a:t>to </a:t>
            </a:r>
            <a:r>
              <a:rPr lang="en-US" altLang="ja-JP" sz="2400" u="sng" dirty="0">
                <a:solidFill>
                  <a:srgbClr val="FF00FF"/>
                </a:solidFill>
              </a:rPr>
              <a:t>EC-SSE</a:t>
            </a:r>
            <a:r>
              <a:rPr lang="en-US" altLang="ja-JP" sz="2400" u="sng" dirty="0"/>
              <a:t> to handle rubber-like solids</a:t>
            </a:r>
            <a:endParaRPr lang="ja-JP" altLang="en-US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BE8D894-D9C9-D0C9-EFE1-7F7FB793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ld EC-SSE-SRI (2024)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37C7CCB-EF1A-0E0E-72A3-067616FC7676}"/>
              </a:ext>
            </a:extLst>
          </p:cNvPr>
          <p:cNvGrpSpPr/>
          <p:nvPr/>
        </p:nvGrpSpPr>
        <p:grpSpPr>
          <a:xfrm>
            <a:off x="2988431" y="1750190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5896649-38EB-6C6A-E926-F53BFD312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6967604-4B03-1743-E965-9E0D24CB7910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6410E37A-57D5-07B4-528F-D4A0580C2F34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A85B44C6-0470-DCB4-521D-F84E7ECCD3E7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9FE442F-6930-45CF-F03D-D779B6A99B7A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F23ECEDA-9CB2-FACD-A458-9D993AEE88CE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0DB04FE-5E0F-E758-A5CB-33C2FA8B637D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08D888BB-CFC7-0A17-9B4F-FBF9A6807631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21306655-25E7-A248-0D8C-6A6E9CE05AE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901080C3-1898-3F3F-A11C-A9873780A45E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BB9AEA2D-B5CD-CB77-E49D-60D5CD72A1E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34709ADC-FF07-3FAB-7CC0-45BB465FA1A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722D6706-CD22-DB56-1A57-A654959C558D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FBD3669F-C6C1-A0B7-D315-6197F77326E9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219822E5-6771-08C2-4BA7-9C51A240D8DA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BC9F336D-64A7-D6F3-E5C9-49A60F327651}"/>
              </a:ext>
            </a:extLst>
          </p:cNvPr>
          <p:cNvCxnSpPr>
            <a:cxnSpLocks/>
          </p:cNvCxnSpPr>
          <p:nvPr/>
        </p:nvCxnSpPr>
        <p:spPr>
          <a:xfrm>
            <a:off x="6094145" y="5302758"/>
            <a:ext cx="1855" cy="682526"/>
          </a:xfrm>
          <a:prstGeom prst="straightConnector1">
            <a:avLst/>
          </a:prstGeom>
          <a:ln w="127000">
            <a:solidFill>
              <a:schemeClr val="bg1">
                <a:lumMod val="6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7A12A78-E779-A805-6FA7-05D3E5B0FADA}"/>
              </a:ext>
            </a:extLst>
          </p:cNvPr>
          <p:cNvSpPr/>
          <p:nvPr/>
        </p:nvSpPr>
        <p:spPr>
          <a:xfrm rot="795572">
            <a:off x="4145794" y="4940494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/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(1)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FF00FF"/>
                    </a:solidFill>
                    <a:latin typeface="Calibri" panose="020F0502020204030204" pitchFamily="34" charset="0"/>
                  </a:rPr>
                  <a:t>EC-SSE</a:t>
                </a:r>
                <a:endParaRPr lang="ja-JP" altLang="en-US" sz="2000" dirty="0">
                  <a:solidFill>
                    <a:srgbClr val="FF00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blipFill>
                <a:blip r:embed="rId5"/>
                <a:stretch>
                  <a:fillRect l="-1350" t="-2542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/>
              <p:nvPr/>
            </p:nvSpPr>
            <p:spPr>
              <a:xfrm>
                <a:off x="6266586" y="1017712"/>
                <a:ext cx="3371372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(3)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</a:t>
                </a: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node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NS-FEM</a:t>
                </a:r>
                <a:endParaRPr lang="ja-JP" altLang="en-US" sz="20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86" y="1017712"/>
                <a:ext cx="3371372" cy="721672"/>
              </a:xfrm>
              <a:prstGeom prst="rect">
                <a:avLst/>
              </a:prstGeom>
              <a:blipFill>
                <a:blip r:embed="rId6"/>
                <a:stretch>
                  <a:fillRect l="-1989" t="-2542" r="-904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/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Calibri" panose="020F0502020204030204" pitchFamily="34" charset="0"/>
                  </a:rPr>
                  <a:t>(5) Assemble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blipFill>
                <a:blip r:embed="rId7"/>
                <a:stretch>
                  <a:fillRect l="-2486" t="-4412" r="-1105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638ABE56-A797-B76D-4148-D3EC1201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/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(2)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blipFill>
                <a:blip r:embed="rId8"/>
                <a:stretch>
                  <a:fillRect l="-1467" t="-1653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/>
              <p:nvPr/>
            </p:nvSpPr>
            <p:spPr>
              <a:xfrm>
                <a:off x="6252680" y="3988175"/>
                <a:ext cx="3530197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(4)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lang="ja-JP" alt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2000" dirty="0">
                    <a:latin typeface="Calibri" panose="020F0502020204030204" pitchFamily="34" charset="0"/>
                  </a:rPr>
                  <a:t>at each </a:t>
                </a: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node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80" y="3988175"/>
                <a:ext cx="3530197" cy="732060"/>
              </a:xfrm>
              <a:prstGeom prst="rect">
                <a:avLst/>
              </a:prstGeom>
              <a:blipFill>
                <a:blip r:embed="rId9"/>
                <a:stretch>
                  <a:fillRect l="-1900" t="-1667" b="-1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D5333F-16CC-0034-53C2-909DB8593B83}"/>
              </a:ext>
            </a:extLst>
          </p:cNvPr>
          <p:cNvSpPr/>
          <p:nvPr/>
        </p:nvSpPr>
        <p:spPr>
          <a:xfrm rot="20804428" flipH="1">
            <a:off x="6066049" y="4935548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0375E91-699A-44AD-6525-805223A80F84}"/>
              </a:ext>
            </a:extLst>
          </p:cNvPr>
          <p:cNvSpPr txBox="1"/>
          <p:nvPr/>
        </p:nvSpPr>
        <p:spPr>
          <a:xfrm>
            <a:off x="5139658" y="4906905"/>
            <a:ext cx="191199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Selective Reduced</a:t>
            </a:r>
            <a:b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Integration (SRI)</a:t>
            </a:r>
            <a:endParaRPr kumimoji="1" lang="ja-JP" altLang="en-US" b="1" dirty="0">
              <a:ln w="3175">
                <a:noFill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DE21052-BE59-63E9-2E1D-E018347453C3}"/>
              </a:ext>
            </a:extLst>
          </p:cNvPr>
          <p:cNvGrpSpPr/>
          <p:nvPr/>
        </p:nvGrpSpPr>
        <p:grpSpPr>
          <a:xfrm>
            <a:off x="6976265" y="1750190"/>
            <a:ext cx="2257481" cy="2208147"/>
            <a:chOff x="1513470" y="1992161"/>
            <a:chExt cx="3447483" cy="3410207"/>
          </a:xfrm>
        </p:grpSpPr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54E96B0D-2F90-342B-DF2E-A698663BF70A}"/>
                </a:ext>
              </a:extLst>
            </p:cNvPr>
            <p:cNvSpPr/>
            <p:nvPr/>
          </p:nvSpPr>
          <p:spPr>
            <a:xfrm>
              <a:off x="3522404" y="1992161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11FA364C-FB04-C1E9-8A03-F428BD6A1427}"/>
                </a:ext>
              </a:extLst>
            </p:cNvPr>
            <p:cNvSpPr/>
            <p:nvPr/>
          </p:nvSpPr>
          <p:spPr>
            <a:xfrm>
              <a:off x="3601598" y="2064169"/>
              <a:ext cx="1280161" cy="2037282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0 w 2381099"/>
                <a:gd name="connsiteY0" fmla="*/ 0 h 2893161"/>
                <a:gd name="connsiteX1" fmla="*/ 2165300 w 2381099"/>
                <a:gd name="connsiteY1" fmla="*/ 526695 h 2893161"/>
                <a:gd name="connsiteX2" fmla="*/ 2381099 w 2381099"/>
                <a:gd name="connsiteY2" fmla="*/ 2893161 h 2893161"/>
                <a:gd name="connsiteX0" fmla="*/ 0 w 2166143"/>
                <a:gd name="connsiteY0" fmla="*/ 0 h 2029967"/>
                <a:gd name="connsiteX1" fmla="*/ 2165300 w 2166143"/>
                <a:gd name="connsiteY1" fmla="*/ 526695 h 2029967"/>
                <a:gd name="connsiteX2" fmla="*/ 705919 w 2166143"/>
                <a:gd name="connsiteY2" fmla="*/ 2029967 h 2029967"/>
                <a:gd name="connsiteX0" fmla="*/ 0 w 2166900"/>
                <a:gd name="connsiteY0" fmla="*/ 0 h 2029967"/>
                <a:gd name="connsiteX1" fmla="*/ 2165300 w 2166900"/>
                <a:gd name="connsiteY1" fmla="*/ 526695 h 2029967"/>
                <a:gd name="connsiteX2" fmla="*/ 705919 w 21669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37282"/>
                <a:gd name="connsiteX1" fmla="*/ 2165300 w 2165300"/>
                <a:gd name="connsiteY1" fmla="*/ 526695 h 2037282"/>
                <a:gd name="connsiteX2" fmla="*/ 691289 w 2165300"/>
                <a:gd name="connsiteY2" fmla="*/ 2037282 h 2037282"/>
                <a:gd name="connsiteX0" fmla="*/ 0 w 1280161"/>
                <a:gd name="connsiteY0" fmla="*/ 0 h 2037282"/>
                <a:gd name="connsiteX1" fmla="*/ 1280161 w 1280161"/>
                <a:gd name="connsiteY1" fmla="*/ 256033 h 2037282"/>
                <a:gd name="connsiteX2" fmla="*/ 691289 w 1280161"/>
                <a:gd name="connsiteY2" fmla="*/ 2037282 h 20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161" h="2037282">
                  <a:moveTo>
                    <a:pt x="0" y="0"/>
                  </a:moveTo>
                  <a:lnTo>
                    <a:pt x="1280161" y="256033"/>
                  </a:lnTo>
                  <a:lnTo>
                    <a:pt x="691289" y="2037282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145EC386-1AD1-4417-ED0D-CFCE37271003}"/>
                </a:ext>
              </a:extLst>
            </p:cNvPr>
            <p:cNvSpPr/>
            <p:nvPr/>
          </p:nvSpPr>
          <p:spPr>
            <a:xfrm>
              <a:off x="1571987" y="4128604"/>
              <a:ext cx="2717594" cy="1203352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0 w 2381099"/>
                <a:gd name="connsiteY0" fmla="*/ 0 h 2893161"/>
                <a:gd name="connsiteX1" fmla="*/ 2165300 w 2381099"/>
                <a:gd name="connsiteY1" fmla="*/ 526695 h 2893161"/>
                <a:gd name="connsiteX2" fmla="*/ 2381099 w 2381099"/>
                <a:gd name="connsiteY2" fmla="*/ 2893161 h 2893161"/>
                <a:gd name="connsiteX0" fmla="*/ 0 w 2166143"/>
                <a:gd name="connsiteY0" fmla="*/ 0 h 2029967"/>
                <a:gd name="connsiteX1" fmla="*/ 2165300 w 2166143"/>
                <a:gd name="connsiteY1" fmla="*/ 526695 h 2029967"/>
                <a:gd name="connsiteX2" fmla="*/ 705919 w 2166143"/>
                <a:gd name="connsiteY2" fmla="*/ 2029967 h 2029967"/>
                <a:gd name="connsiteX0" fmla="*/ 0 w 2166900"/>
                <a:gd name="connsiteY0" fmla="*/ 0 h 2029967"/>
                <a:gd name="connsiteX1" fmla="*/ 2165300 w 2166900"/>
                <a:gd name="connsiteY1" fmla="*/ 526695 h 2029967"/>
                <a:gd name="connsiteX2" fmla="*/ 705919 w 21669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37282"/>
                <a:gd name="connsiteX1" fmla="*/ 2165300 w 2165300"/>
                <a:gd name="connsiteY1" fmla="*/ 526695 h 2037282"/>
                <a:gd name="connsiteX2" fmla="*/ 691289 w 2165300"/>
                <a:gd name="connsiteY2" fmla="*/ 2037282 h 2037282"/>
                <a:gd name="connsiteX0" fmla="*/ 2629812 w 2629812"/>
                <a:gd name="connsiteY0" fmla="*/ 0 h 2702965"/>
                <a:gd name="connsiteX1" fmla="*/ 1474011 w 2629812"/>
                <a:gd name="connsiteY1" fmla="*/ 1192378 h 2702965"/>
                <a:gd name="connsiteX2" fmla="*/ 0 w 2629812"/>
                <a:gd name="connsiteY2" fmla="*/ 2702965 h 2702965"/>
                <a:gd name="connsiteX0" fmla="*/ 2717594 w 2717594"/>
                <a:gd name="connsiteY0" fmla="*/ 0 h 1192378"/>
                <a:gd name="connsiteX1" fmla="*/ 1561793 w 2717594"/>
                <a:gd name="connsiteY1" fmla="*/ 1192378 h 1192378"/>
                <a:gd name="connsiteX2" fmla="*/ 0 w 2717594"/>
                <a:gd name="connsiteY2" fmla="*/ 3657 h 1192378"/>
                <a:gd name="connsiteX0" fmla="*/ 2717594 w 2717594"/>
                <a:gd name="connsiteY0" fmla="*/ 0 h 1258215"/>
                <a:gd name="connsiteX1" fmla="*/ 874164 w 2717594"/>
                <a:gd name="connsiteY1" fmla="*/ 1258215 h 1258215"/>
                <a:gd name="connsiteX2" fmla="*/ 0 w 2717594"/>
                <a:gd name="connsiteY2" fmla="*/ 3657 h 1258215"/>
                <a:gd name="connsiteX0" fmla="*/ 2717594 w 2717594"/>
                <a:gd name="connsiteY0" fmla="*/ 0 h 1192378"/>
                <a:gd name="connsiteX1" fmla="*/ 1839771 w 2717594"/>
                <a:gd name="connsiteY1" fmla="*/ 1192378 h 1192378"/>
                <a:gd name="connsiteX2" fmla="*/ 0 w 2717594"/>
                <a:gd name="connsiteY2" fmla="*/ 3657 h 1192378"/>
                <a:gd name="connsiteX0" fmla="*/ 2717594 w 2717594"/>
                <a:gd name="connsiteY0" fmla="*/ 10974 h 1203352"/>
                <a:gd name="connsiteX1" fmla="*/ 1839771 w 2717594"/>
                <a:gd name="connsiteY1" fmla="*/ 1203352 h 1203352"/>
                <a:gd name="connsiteX2" fmla="*/ 0 w 2717594"/>
                <a:gd name="connsiteY2" fmla="*/ 0 h 12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7594" h="1203352">
                  <a:moveTo>
                    <a:pt x="2717594" y="10974"/>
                  </a:moveTo>
                  <a:lnTo>
                    <a:pt x="1839771" y="1203352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4119B7C2-2DA5-3A4E-F67F-4951039F928B}"/>
                </a:ext>
              </a:extLst>
            </p:cNvPr>
            <p:cNvSpPr/>
            <p:nvPr/>
          </p:nvSpPr>
          <p:spPr>
            <a:xfrm>
              <a:off x="4816937" y="224296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20B243D9-9EA7-F7EC-50FB-289AE73AAB8D}"/>
                </a:ext>
              </a:extLst>
            </p:cNvPr>
            <p:cNvSpPr/>
            <p:nvPr/>
          </p:nvSpPr>
          <p:spPr>
            <a:xfrm>
              <a:off x="4217573" y="405659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B8E8FBAE-A7FC-2608-AA42-4F3FA0E8D3C3}"/>
                </a:ext>
              </a:extLst>
            </p:cNvPr>
            <p:cNvSpPr/>
            <p:nvPr/>
          </p:nvSpPr>
          <p:spPr>
            <a:xfrm>
              <a:off x="1762789" y="237758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E523BA6E-0A13-C276-3420-C89101914EEE}"/>
                </a:ext>
              </a:extLst>
            </p:cNvPr>
            <p:cNvSpPr/>
            <p:nvPr/>
          </p:nvSpPr>
          <p:spPr>
            <a:xfrm>
              <a:off x="1513470" y="405033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3377B8D5-6D2A-839B-0B6E-22E42BA2502F}"/>
                </a:ext>
              </a:extLst>
            </p:cNvPr>
            <p:cNvSpPr/>
            <p:nvPr/>
          </p:nvSpPr>
          <p:spPr>
            <a:xfrm>
              <a:off x="3347168" y="525835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321DD74D-DD48-20D6-CC5E-F06BEFAE2203}"/>
                </a:ext>
              </a:extLst>
            </p:cNvPr>
            <p:cNvSpPr/>
            <p:nvPr/>
          </p:nvSpPr>
          <p:spPr>
            <a:xfrm>
              <a:off x="1575683" y="2064169"/>
              <a:ext cx="2037282" cy="2051913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037282 w 2037282"/>
                <a:gd name="connsiteY0" fmla="*/ 0 h 2051913"/>
                <a:gd name="connsiteX1" fmla="*/ 157277 w 2037282"/>
                <a:gd name="connsiteY1" fmla="*/ 526695 h 2051913"/>
                <a:gd name="connsiteX2" fmla="*/ 0 w 2037282"/>
                <a:gd name="connsiteY2" fmla="*/ 2051913 h 2051913"/>
                <a:gd name="connsiteX0" fmla="*/ 2037282 w 2037282"/>
                <a:gd name="connsiteY0" fmla="*/ 0 h 2051913"/>
                <a:gd name="connsiteX1" fmla="*/ 157277 w 2037282"/>
                <a:gd name="connsiteY1" fmla="*/ 526695 h 2051913"/>
                <a:gd name="connsiteX2" fmla="*/ 0 w 2037282"/>
                <a:gd name="connsiteY2" fmla="*/ 2051913 h 2051913"/>
                <a:gd name="connsiteX0" fmla="*/ 2037282 w 2037282"/>
                <a:gd name="connsiteY0" fmla="*/ 0 h 2051913"/>
                <a:gd name="connsiteX1" fmla="*/ 281635 w 2037282"/>
                <a:gd name="connsiteY1" fmla="*/ 365761 h 2051913"/>
                <a:gd name="connsiteX2" fmla="*/ 0 w 2037282"/>
                <a:gd name="connsiteY2" fmla="*/ 2051913 h 205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7282" h="2051913">
                  <a:moveTo>
                    <a:pt x="2037282" y="0"/>
                  </a:moveTo>
                  <a:lnTo>
                    <a:pt x="281635" y="365761"/>
                  </a:lnTo>
                  <a:lnTo>
                    <a:pt x="0" y="2051913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8F6880AE-1A03-FA72-0D5E-30A5066AF84F}"/>
                </a:ext>
              </a:extLst>
            </p:cNvPr>
            <p:cNvSpPr/>
            <p:nvPr/>
          </p:nvSpPr>
          <p:spPr>
            <a:xfrm>
              <a:off x="1571987" y="2078354"/>
              <a:ext cx="2717594" cy="2065705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6625" h="2040940">
                  <a:moveTo>
                    <a:pt x="0" y="2026311"/>
                  </a:moveTo>
                  <a:lnTo>
                    <a:pt x="2706625" y="2040940"/>
                  </a:lnTo>
                  <a:lnTo>
                    <a:pt x="2026310" y="0"/>
                  </a:lnTo>
                  <a:lnTo>
                    <a:pt x="0" y="202631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C5DA95D-3F98-7409-5700-624C3AD4A47B}"/>
              </a:ext>
            </a:extLst>
          </p:cNvPr>
          <p:cNvCxnSpPr>
            <a:cxnSpLocks/>
          </p:cNvCxnSpPr>
          <p:nvPr/>
        </p:nvCxnSpPr>
        <p:spPr>
          <a:xfrm>
            <a:off x="6096000" y="1016732"/>
            <a:ext cx="0" cy="3698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798D65-83D1-E0DB-71E2-54F5B6D2CF3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8091ED-7F9A-1A69-2372-3408523CF1B2}"/>
              </a:ext>
            </a:extLst>
          </p:cNvPr>
          <p:cNvSpPr txBox="1"/>
          <p:nvPr/>
        </p:nvSpPr>
        <p:spPr>
          <a:xfrm>
            <a:off x="7361497" y="5141076"/>
            <a:ext cx="286277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No volumetric locking.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8C2A5C-9334-3055-8DB2-6161BF94AB82}"/>
              </a:ext>
            </a:extLst>
          </p:cNvPr>
          <p:cNvSpPr txBox="1"/>
          <p:nvPr/>
        </p:nvSpPr>
        <p:spPr>
          <a:xfrm>
            <a:off x="949447" y="2362651"/>
            <a:ext cx="1134541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Deviatoric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C43646-E128-6789-1139-D03967436821}"/>
              </a:ext>
            </a:extLst>
          </p:cNvPr>
          <p:cNvSpPr txBox="1"/>
          <p:nvPr/>
        </p:nvSpPr>
        <p:spPr>
          <a:xfrm>
            <a:off x="10046757" y="2362276"/>
            <a:ext cx="120930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Volumetric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E5C9B03-9A33-4666-68E3-D69127BD3EE6}"/>
              </a:ext>
            </a:extLst>
          </p:cNvPr>
          <p:cNvSpPr txBox="1"/>
          <p:nvPr/>
        </p:nvSpPr>
        <p:spPr>
          <a:xfrm>
            <a:off x="7356140" y="5541186"/>
            <a:ext cx="41830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FF0000"/>
                </a:solidFill>
                <a:latin typeface="+mn-lt"/>
              </a:rPr>
              <a:t>Pressure checkerboarding remains.</a:t>
            </a:r>
            <a:endParaRPr lang="ja-JP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553F766-4D05-B46A-82FC-87E0111037E8}"/>
              </a:ext>
            </a:extLst>
          </p:cNvPr>
          <p:cNvSpPr txBox="1"/>
          <p:nvPr/>
        </p:nvSpPr>
        <p:spPr>
          <a:xfrm>
            <a:off x="339308" y="5141896"/>
            <a:ext cx="4496552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No shear locking.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Excellent accuracy in deviatoric stress.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F66BEF4-A9C8-DA55-2E39-99F2ECFC7BAA}"/>
              </a:ext>
            </a:extLst>
          </p:cNvPr>
          <p:cNvSpPr/>
          <p:nvPr/>
        </p:nvSpPr>
        <p:spPr>
          <a:xfrm>
            <a:off x="10392264" y="3408718"/>
            <a:ext cx="1779535" cy="1677720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ea typeface="ＭＳ Ｐゴシック" panose="020B0600070205080204" pitchFamily="50" charset="-128"/>
              </a:rPr>
              <a:t>Similar idea as</a:t>
            </a:r>
            <a:br>
              <a:rPr kumimoji="1" lang="en-US" altLang="ja-JP" dirty="0">
                <a:ea typeface="ＭＳ Ｐゴシック" panose="020B0600070205080204" pitchFamily="50" charset="-128"/>
              </a:rPr>
            </a:br>
            <a:r>
              <a:rPr kumimoji="1" lang="en-US" altLang="ja-JP" dirty="0">
                <a:ea typeface="ＭＳ Ｐゴシック" panose="020B0600070205080204" pitchFamily="50" charset="-128"/>
              </a:rPr>
              <a:t>Selective ES/NS-FEM</a:t>
            </a:r>
            <a:endParaRPr kumimoji="1" lang="ja-JP" altLang="en-US" dirty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235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C512-A8A9-B90B-8BE8-78D9AC81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5C5AEC8-44BF-F436-E4C8-A7022215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u="sng" dirty="0"/>
              <a:t>Apply the </a:t>
            </a:r>
            <a:r>
              <a:rPr lang="en-US" altLang="ja-JP" sz="2400" b="1" u="sng" dirty="0"/>
              <a:t>selective reduced integration (SRI) </a:t>
            </a:r>
            <a:r>
              <a:rPr lang="en-US" altLang="ja-JP" sz="2400" u="sng" dirty="0"/>
              <a:t>to </a:t>
            </a:r>
            <a:r>
              <a:rPr lang="en-US" altLang="ja-JP" sz="2400" u="sng" dirty="0">
                <a:solidFill>
                  <a:srgbClr val="FF00FF"/>
                </a:solidFill>
              </a:rPr>
              <a:t>EC-SSE</a:t>
            </a:r>
            <a:r>
              <a:rPr lang="en-US" altLang="ja-JP" sz="2400" u="sng" dirty="0"/>
              <a:t> to handle rubber-like solids</a:t>
            </a:r>
            <a:endParaRPr lang="ja-JP" altLang="en-US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5840B33-6703-E0BF-6305-5020F9E2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New EC-SSE-SRI (2025)</a:t>
            </a:r>
            <a:endParaRPr kumimoji="1" lang="ja-JP" altLang="en-US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A503FA6A-FDA5-F340-6106-347551F8FF18}"/>
              </a:ext>
            </a:extLst>
          </p:cNvPr>
          <p:cNvGrpSpPr/>
          <p:nvPr/>
        </p:nvGrpSpPr>
        <p:grpSpPr>
          <a:xfrm>
            <a:off x="2988431" y="1750190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2E30859-913C-7527-A143-98BF7CBC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08B25F3-0B52-7B44-0706-768A8633D8DE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1425A18C-2EB8-6DA0-205E-2AB29AF9649E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4DC86FC2-BCE3-BD31-D943-D2E76B767CC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5CC05EA-4611-B974-11A5-02D729F4CDEB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E781A663-8390-344F-1B77-168CF1D91E52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5707CA8-B49F-18EA-8405-A766DB0B4A84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54B6021C-F158-BB60-378E-3E18E731F989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8B0AC79A-FE54-7781-05F7-271717DD2D84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237858D7-5A24-AC98-6065-5E96FC0839B3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7ED4D4A9-D465-8CD5-6ADA-BA25187A9FA7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4E7CF818-A2D1-0ED5-1C14-96750E5F385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F4065DAE-A399-C4D0-1002-5A0DC8CAF0F1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1E6314AA-40B6-2E54-0FAD-CAF7AED7D933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E2732537-AC70-A95A-AAB0-40BB2F959C76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637521F0-A151-D281-209A-48ECB3E3EDB4}"/>
              </a:ext>
            </a:extLst>
          </p:cNvPr>
          <p:cNvCxnSpPr>
            <a:cxnSpLocks/>
          </p:cNvCxnSpPr>
          <p:nvPr/>
        </p:nvCxnSpPr>
        <p:spPr>
          <a:xfrm>
            <a:off x="6094145" y="5302758"/>
            <a:ext cx="1855" cy="682526"/>
          </a:xfrm>
          <a:prstGeom prst="straightConnector1">
            <a:avLst/>
          </a:prstGeom>
          <a:ln w="127000">
            <a:solidFill>
              <a:schemeClr val="bg1">
                <a:lumMod val="6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A6AD3B45-51CB-76E2-8E4B-74ABF4C8DD90}"/>
              </a:ext>
            </a:extLst>
          </p:cNvPr>
          <p:cNvSpPr/>
          <p:nvPr/>
        </p:nvSpPr>
        <p:spPr>
          <a:xfrm rot="795572">
            <a:off x="4145794" y="4940494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109C50F6-979F-0B2B-7DD4-B58F64C14188}"/>
                  </a:ext>
                </a:extLst>
              </p:cNvPr>
              <p:cNvSpPr txBox="1"/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(1)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FF00FF"/>
                    </a:solidFill>
                    <a:latin typeface="Calibri" panose="020F0502020204030204" pitchFamily="34" charset="0"/>
                  </a:rPr>
                  <a:t>EC-SSE</a:t>
                </a:r>
                <a:endParaRPr lang="ja-JP" altLang="en-US" sz="2000" dirty="0">
                  <a:solidFill>
                    <a:srgbClr val="FF00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109C50F6-979F-0B2B-7DD4-B58F64C14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blipFill>
                <a:blip r:embed="rId5"/>
                <a:stretch>
                  <a:fillRect l="-1350" t="-2542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57363FED-83B0-2510-ACA0-30D09F944336}"/>
                  </a:ext>
                </a:extLst>
              </p:cNvPr>
              <p:cNvSpPr txBox="1"/>
              <p:nvPr/>
            </p:nvSpPr>
            <p:spPr>
              <a:xfrm>
                <a:off x="6266586" y="1017712"/>
                <a:ext cx="3533211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(3)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</a:t>
                </a:r>
                <a:r>
                  <a:rPr lang="en-US" altLang="ja-JP" sz="20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cell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with </a:t>
                </a:r>
                <a:r>
                  <a:rPr lang="en-US" altLang="ja-JP" sz="20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double strain smoothing</a:t>
                </a:r>
                <a:endParaRPr lang="ja-JP" altLang="en-US" sz="20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57363FED-83B0-2510-ACA0-30D09F944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86" y="1017712"/>
                <a:ext cx="3533211" cy="721672"/>
              </a:xfrm>
              <a:prstGeom prst="rect">
                <a:avLst/>
              </a:prstGeom>
              <a:blipFill>
                <a:blip r:embed="rId6"/>
                <a:stretch>
                  <a:fillRect l="-1897" t="-2542" r="-1034" b="-14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4233AA1C-0D1D-B1EA-96C1-1BFFEDD63E47}"/>
                  </a:ext>
                </a:extLst>
              </p:cNvPr>
              <p:cNvSpPr txBox="1"/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Calibri" panose="020F0502020204030204" pitchFamily="34" charset="0"/>
                  </a:rPr>
                  <a:t>(5) Assemble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4233AA1C-0D1D-B1EA-96C1-1BFFEDD63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903" y="5945214"/>
                <a:ext cx="2211503" cy="410497"/>
              </a:xfrm>
              <a:prstGeom prst="rect">
                <a:avLst/>
              </a:prstGeom>
              <a:blipFill>
                <a:blip r:embed="rId7"/>
                <a:stretch>
                  <a:fillRect l="-2486" t="-4412" r="-1105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C21488FA-4607-32B7-3AA8-CF2E84C8C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41CF2CE-282D-FB06-D508-66283E78972C}"/>
                  </a:ext>
                </a:extLst>
              </p:cNvPr>
              <p:cNvSpPr txBox="1"/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(2)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Calibri" panose="020F0502020204030204" pitchFamily="34" charset="0"/>
                  </a:rPr>
                  <a:t> at each Gauss point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41CF2CE-282D-FB06-D508-66283E789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blipFill>
                <a:blip r:embed="rId8"/>
                <a:stretch>
                  <a:fillRect l="-1467" t="-1653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F88AA65-DB4F-FC40-578C-9156DBC4009E}"/>
                  </a:ext>
                </a:extLst>
              </p:cNvPr>
              <p:cNvSpPr txBox="1"/>
              <p:nvPr/>
            </p:nvSpPr>
            <p:spPr>
              <a:xfrm>
                <a:off x="6252680" y="3988175"/>
                <a:ext cx="3554756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Calibri" panose="020F0502020204030204" pitchFamily="34" charset="0"/>
                  </a:rPr>
                  <a:t>(4)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lang="ja-JP" alt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2000" dirty="0">
                    <a:latin typeface="Calibri" panose="020F0502020204030204" pitchFamily="34" charset="0"/>
                  </a:rPr>
                  <a:t>at each </a:t>
                </a:r>
                <a:r>
                  <a:rPr lang="en-US" altLang="ja-JP" sz="20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cell</a:t>
                </a:r>
                <a:br>
                  <a:rPr lang="en-US" altLang="ja-JP" sz="2000" dirty="0"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latin typeface="Calibri" panose="020F0502020204030204" pitchFamily="34" charset="0"/>
                  </a:rPr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ja-JP" alt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F88AA65-DB4F-FC40-578C-9156DBC40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80" y="3988175"/>
                <a:ext cx="3554756" cy="732060"/>
              </a:xfrm>
              <a:prstGeom prst="rect">
                <a:avLst/>
              </a:prstGeom>
              <a:blipFill>
                <a:blip r:embed="rId9"/>
                <a:stretch>
                  <a:fillRect l="-1887" t="-1667" b="-1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DF486EE-CDE0-BDC6-F40E-940554F42FB5}"/>
              </a:ext>
            </a:extLst>
          </p:cNvPr>
          <p:cNvSpPr/>
          <p:nvPr/>
        </p:nvSpPr>
        <p:spPr>
          <a:xfrm rot="20804428" flipH="1">
            <a:off x="6066049" y="4935548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2293ADD8-A362-F500-05B9-B8FCFA734B8A}"/>
              </a:ext>
            </a:extLst>
          </p:cNvPr>
          <p:cNvSpPr txBox="1"/>
          <p:nvPr/>
        </p:nvSpPr>
        <p:spPr>
          <a:xfrm>
            <a:off x="5139658" y="4906905"/>
            <a:ext cx="191199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Selective Reduced</a:t>
            </a:r>
            <a:b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Integration (SRI)</a:t>
            </a:r>
            <a:endParaRPr kumimoji="1" lang="ja-JP" altLang="en-US" b="1" dirty="0">
              <a:ln w="3175">
                <a:noFill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792635C-AF3F-D0C4-74F9-1F5A0516F692}"/>
              </a:ext>
            </a:extLst>
          </p:cNvPr>
          <p:cNvCxnSpPr>
            <a:cxnSpLocks/>
          </p:cNvCxnSpPr>
          <p:nvPr/>
        </p:nvCxnSpPr>
        <p:spPr>
          <a:xfrm>
            <a:off x="6096000" y="1016732"/>
            <a:ext cx="0" cy="3698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3C7378-7F1F-3C62-B07C-E241003927A8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C563DB7-CDF9-997D-6657-DB9FCDC7B2FA}"/>
              </a:ext>
            </a:extLst>
          </p:cNvPr>
          <p:cNvSpPr txBox="1"/>
          <p:nvPr/>
        </p:nvSpPr>
        <p:spPr>
          <a:xfrm>
            <a:off x="7361497" y="5141076"/>
            <a:ext cx="3784049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No volumetric locking.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Less pressure checkerboarding.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9B32D6-25EF-3180-CFC3-C1A1FD569AB3}"/>
              </a:ext>
            </a:extLst>
          </p:cNvPr>
          <p:cNvSpPr txBox="1"/>
          <p:nvPr/>
        </p:nvSpPr>
        <p:spPr>
          <a:xfrm>
            <a:off x="949447" y="2362651"/>
            <a:ext cx="1134541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Deviatoric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C59801D-0306-A279-8D71-B08A7F4D5712}"/>
              </a:ext>
            </a:extLst>
          </p:cNvPr>
          <p:cNvSpPr txBox="1"/>
          <p:nvPr/>
        </p:nvSpPr>
        <p:spPr>
          <a:xfrm>
            <a:off x="10046757" y="2362276"/>
            <a:ext cx="120930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Volumetric</a:t>
            </a:r>
            <a:b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kumimoji="1" lang="en-US" altLang="ja-JP" dirty="0">
                <a:solidFill>
                  <a:schemeClr val="bg1"/>
                </a:solidFill>
                <a:latin typeface="Calibri" panose="020F0502020204030204" pitchFamily="34" charset="0"/>
              </a:rPr>
              <a:t>Part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E00574D-1343-9FF6-3D51-27EDAFDE7506}"/>
              </a:ext>
            </a:extLst>
          </p:cNvPr>
          <p:cNvSpPr txBox="1"/>
          <p:nvPr/>
        </p:nvSpPr>
        <p:spPr>
          <a:xfrm>
            <a:off x="339308" y="5141896"/>
            <a:ext cx="4496552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No shear locking.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</a:rPr>
              <a:t>Excellent accuracy in deviatoric stress.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27A492E-44E7-F03C-FA9B-3B75AF501428}"/>
              </a:ext>
            </a:extLst>
          </p:cNvPr>
          <p:cNvGrpSpPr/>
          <p:nvPr/>
        </p:nvGrpSpPr>
        <p:grpSpPr>
          <a:xfrm>
            <a:off x="6976265" y="1750190"/>
            <a:ext cx="2257481" cy="2208147"/>
            <a:chOff x="1513470" y="1992161"/>
            <a:chExt cx="3447483" cy="3410207"/>
          </a:xfrm>
        </p:grpSpPr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A42706F-08AA-2D70-E30B-B777609FEDB7}"/>
                </a:ext>
              </a:extLst>
            </p:cNvPr>
            <p:cNvSpPr/>
            <p:nvPr/>
          </p:nvSpPr>
          <p:spPr>
            <a:xfrm>
              <a:off x="3522404" y="1992161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DF55BA53-3D12-30EF-40F1-B8B3DAC676D8}"/>
                </a:ext>
              </a:extLst>
            </p:cNvPr>
            <p:cNvSpPr/>
            <p:nvPr/>
          </p:nvSpPr>
          <p:spPr>
            <a:xfrm>
              <a:off x="3601598" y="2064169"/>
              <a:ext cx="1280161" cy="2037282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0 w 2381099"/>
                <a:gd name="connsiteY0" fmla="*/ 0 h 2893161"/>
                <a:gd name="connsiteX1" fmla="*/ 2165300 w 2381099"/>
                <a:gd name="connsiteY1" fmla="*/ 526695 h 2893161"/>
                <a:gd name="connsiteX2" fmla="*/ 2381099 w 2381099"/>
                <a:gd name="connsiteY2" fmla="*/ 2893161 h 2893161"/>
                <a:gd name="connsiteX0" fmla="*/ 0 w 2166143"/>
                <a:gd name="connsiteY0" fmla="*/ 0 h 2029967"/>
                <a:gd name="connsiteX1" fmla="*/ 2165300 w 2166143"/>
                <a:gd name="connsiteY1" fmla="*/ 526695 h 2029967"/>
                <a:gd name="connsiteX2" fmla="*/ 705919 w 2166143"/>
                <a:gd name="connsiteY2" fmla="*/ 2029967 h 2029967"/>
                <a:gd name="connsiteX0" fmla="*/ 0 w 2166900"/>
                <a:gd name="connsiteY0" fmla="*/ 0 h 2029967"/>
                <a:gd name="connsiteX1" fmla="*/ 2165300 w 2166900"/>
                <a:gd name="connsiteY1" fmla="*/ 526695 h 2029967"/>
                <a:gd name="connsiteX2" fmla="*/ 705919 w 21669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37282"/>
                <a:gd name="connsiteX1" fmla="*/ 2165300 w 2165300"/>
                <a:gd name="connsiteY1" fmla="*/ 526695 h 2037282"/>
                <a:gd name="connsiteX2" fmla="*/ 691289 w 2165300"/>
                <a:gd name="connsiteY2" fmla="*/ 2037282 h 2037282"/>
                <a:gd name="connsiteX0" fmla="*/ 0 w 1280161"/>
                <a:gd name="connsiteY0" fmla="*/ 0 h 2037282"/>
                <a:gd name="connsiteX1" fmla="*/ 1280161 w 1280161"/>
                <a:gd name="connsiteY1" fmla="*/ 256033 h 2037282"/>
                <a:gd name="connsiteX2" fmla="*/ 691289 w 1280161"/>
                <a:gd name="connsiteY2" fmla="*/ 2037282 h 20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161" h="2037282">
                  <a:moveTo>
                    <a:pt x="0" y="0"/>
                  </a:moveTo>
                  <a:lnTo>
                    <a:pt x="1280161" y="256033"/>
                  </a:lnTo>
                  <a:lnTo>
                    <a:pt x="691289" y="2037282"/>
                  </a:lnTo>
                </a:path>
              </a:pathLst>
            </a:cu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96D52109-2C2C-380B-3835-DC9AB6CD9FF5}"/>
                </a:ext>
              </a:extLst>
            </p:cNvPr>
            <p:cNvSpPr/>
            <p:nvPr/>
          </p:nvSpPr>
          <p:spPr>
            <a:xfrm>
              <a:off x="1571987" y="4128604"/>
              <a:ext cx="2717594" cy="1203352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0 w 2381099"/>
                <a:gd name="connsiteY0" fmla="*/ 0 h 2893161"/>
                <a:gd name="connsiteX1" fmla="*/ 2165300 w 2381099"/>
                <a:gd name="connsiteY1" fmla="*/ 526695 h 2893161"/>
                <a:gd name="connsiteX2" fmla="*/ 2381099 w 2381099"/>
                <a:gd name="connsiteY2" fmla="*/ 2893161 h 2893161"/>
                <a:gd name="connsiteX0" fmla="*/ 0 w 2166143"/>
                <a:gd name="connsiteY0" fmla="*/ 0 h 2029967"/>
                <a:gd name="connsiteX1" fmla="*/ 2165300 w 2166143"/>
                <a:gd name="connsiteY1" fmla="*/ 526695 h 2029967"/>
                <a:gd name="connsiteX2" fmla="*/ 705919 w 2166143"/>
                <a:gd name="connsiteY2" fmla="*/ 2029967 h 2029967"/>
                <a:gd name="connsiteX0" fmla="*/ 0 w 2166900"/>
                <a:gd name="connsiteY0" fmla="*/ 0 h 2029967"/>
                <a:gd name="connsiteX1" fmla="*/ 2165300 w 2166900"/>
                <a:gd name="connsiteY1" fmla="*/ 526695 h 2029967"/>
                <a:gd name="connsiteX2" fmla="*/ 705919 w 21669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29967"/>
                <a:gd name="connsiteX1" fmla="*/ 2165300 w 2165300"/>
                <a:gd name="connsiteY1" fmla="*/ 526695 h 2029967"/>
                <a:gd name="connsiteX2" fmla="*/ 705919 w 2165300"/>
                <a:gd name="connsiteY2" fmla="*/ 2029967 h 2029967"/>
                <a:gd name="connsiteX0" fmla="*/ 0 w 2165300"/>
                <a:gd name="connsiteY0" fmla="*/ 0 h 2037282"/>
                <a:gd name="connsiteX1" fmla="*/ 2165300 w 2165300"/>
                <a:gd name="connsiteY1" fmla="*/ 526695 h 2037282"/>
                <a:gd name="connsiteX2" fmla="*/ 691289 w 2165300"/>
                <a:gd name="connsiteY2" fmla="*/ 2037282 h 2037282"/>
                <a:gd name="connsiteX0" fmla="*/ 2629812 w 2629812"/>
                <a:gd name="connsiteY0" fmla="*/ 0 h 2702965"/>
                <a:gd name="connsiteX1" fmla="*/ 1474011 w 2629812"/>
                <a:gd name="connsiteY1" fmla="*/ 1192378 h 2702965"/>
                <a:gd name="connsiteX2" fmla="*/ 0 w 2629812"/>
                <a:gd name="connsiteY2" fmla="*/ 2702965 h 2702965"/>
                <a:gd name="connsiteX0" fmla="*/ 2717594 w 2717594"/>
                <a:gd name="connsiteY0" fmla="*/ 0 h 1192378"/>
                <a:gd name="connsiteX1" fmla="*/ 1561793 w 2717594"/>
                <a:gd name="connsiteY1" fmla="*/ 1192378 h 1192378"/>
                <a:gd name="connsiteX2" fmla="*/ 0 w 2717594"/>
                <a:gd name="connsiteY2" fmla="*/ 3657 h 1192378"/>
                <a:gd name="connsiteX0" fmla="*/ 2717594 w 2717594"/>
                <a:gd name="connsiteY0" fmla="*/ 0 h 1258215"/>
                <a:gd name="connsiteX1" fmla="*/ 874164 w 2717594"/>
                <a:gd name="connsiteY1" fmla="*/ 1258215 h 1258215"/>
                <a:gd name="connsiteX2" fmla="*/ 0 w 2717594"/>
                <a:gd name="connsiteY2" fmla="*/ 3657 h 1258215"/>
                <a:gd name="connsiteX0" fmla="*/ 2717594 w 2717594"/>
                <a:gd name="connsiteY0" fmla="*/ 0 h 1192378"/>
                <a:gd name="connsiteX1" fmla="*/ 1839771 w 2717594"/>
                <a:gd name="connsiteY1" fmla="*/ 1192378 h 1192378"/>
                <a:gd name="connsiteX2" fmla="*/ 0 w 2717594"/>
                <a:gd name="connsiteY2" fmla="*/ 3657 h 1192378"/>
                <a:gd name="connsiteX0" fmla="*/ 2717594 w 2717594"/>
                <a:gd name="connsiteY0" fmla="*/ 10974 h 1203352"/>
                <a:gd name="connsiteX1" fmla="*/ 1839771 w 2717594"/>
                <a:gd name="connsiteY1" fmla="*/ 1203352 h 1203352"/>
                <a:gd name="connsiteX2" fmla="*/ 0 w 2717594"/>
                <a:gd name="connsiteY2" fmla="*/ 0 h 12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7594" h="1203352">
                  <a:moveTo>
                    <a:pt x="2717594" y="10974"/>
                  </a:moveTo>
                  <a:lnTo>
                    <a:pt x="1839771" y="1203352"/>
                  </a:lnTo>
                  <a:lnTo>
                    <a:pt x="0" y="0"/>
                  </a:lnTo>
                </a:path>
              </a:pathLst>
            </a:cu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ED85A079-7BFC-EE99-5C8E-B42B4033F0AA}"/>
                </a:ext>
              </a:extLst>
            </p:cNvPr>
            <p:cNvSpPr/>
            <p:nvPr/>
          </p:nvSpPr>
          <p:spPr>
            <a:xfrm>
              <a:off x="4816937" y="224296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46ADF095-1B9D-EBB3-4A99-B4F3566E296F}"/>
                </a:ext>
              </a:extLst>
            </p:cNvPr>
            <p:cNvSpPr/>
            <p:nvPr/>
          </p:nvSpPr>
          <p:spPr>
            <a:xfrm>
              <a:off x="4217573" y="405659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026477B2-A9E7-4FA2-ECC7-04609C21B86C}"/>
                </a:ext>
              </a:extLst>
            </p:cNvPr>
            <p:cNvSpPr/>
            <p:nvPr/>
          </p:nvSpPr>
          <p:spPr>
            <a:xfrm>
              <a:off x="1762789" y="237758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8C7C346B-5C80-DC52-90E7-D9171E62CAE9}"/>
                </a:ext>
              </a:extLst>
            </p:cNvPr>
            <p:cNvSpPr/>
            <p:nvPr/>
          </p:nvSpPr>
          <p:spPr>
            <a:xfrm>
              <a:off x="1513470" y="405033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F4F9AB8C-CBB0-BE24-1D44-0D52E9FA70FD}"/>
                </a:ext>
              </a:extLst>
            </p:cNvPr>
            <p:cNvSpPr/>
            <p:nvPr/>
          </p:nvSpPr>
          <p:spPr>
            <a:xfrm>
              <a:off x="3347168" y="525835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15BC309D-44BC-3703-8C0F-0998AB282CD3}"/>
                </a:ext>
              </a:extLst>
            </p:cNvPr>
            <p:cNvSpPr/>
            <p:nvPr/>
          </p:nvSpPr>
          <p:spPr>
            <a:xfrm>
              <a:off x="1575683" y="2064169"/>
              <a:ext cx="2037282" cy="2051913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  <a:gd name="connsiteX0" fmla="*/ 0 w 2523745"/>
                <a:gd name="connsiteY0" fmla="*/ 2026311 h 2999231"/>
                <a:gd name="connsiteX1" fmla="*/ 2523745 w 2523745"/>
                <a:gd name="connsiteY1" fmla="*/ 2999231 h 2999231"/>
                <a:gd name="connsiteX2" fmla="*/ 2026310 w 2523745"/>
                <a:gd name="connsiteY2" fmla="*/ 0 h 2999231"/>
                <a:gd name="connsiteX3" fmla="*/ 0 w 2523745"/>
                <a:gd name="connsiteY3" fmla="*/ 2026311 h 2999231"/>
                <a:gd name="connsiteX0" fmla="*/ 0 w 4579315"/>
                <a:gd name="connsiteY0" fmla="*/ 1060705 h 2033625"/>
                <a:gd name="connsiteX1" fmla="*/ 2523745 w 4579315"/>
                <a:gd name="connsiteY1" fmla="*/ 2033625 h 2033625"/>
                <a:gd name="connsiteX2" fmla="*/ 4579315 w 4579315"/>
                <a:gd name="connsiteY2" fmla="*/ 0 h 2033625"/>
                <a:gd name="connsiteX3" fmla="*/ 0 w 4579315"/>
                <a:gd name="connsiteY3" fmla="*/ 1060705 h 2033625"/>
                <a:gd name="connsiteX0" fmla="*/ 0 w 2179929"/>
                <a:gd name="connsiteY0" fmla="*/ 0 h 2275026"/>
                <a:gd name="connsiteX1" fmla="*/ 124359 w 2179929"/>
                <a:gd name="connsiteY1" fmla="*/ 2275026 h 2275026"/>
                <a:gd name="connsiteX2" fmla="*/ 2179929 w 2179929"/>
                <a:gd name="connsiteY2" fmla="*/ 241401 h 2275026"/>
                <a:gd name="connsiteX3" fmla="*/ 0 w 2179929"/>
                <a:gd name="connsiteY3" fmla="*/ 0 h 2275026"/>
                <a:gd name="connsiteX0" fmla="*/ 2179929 w 2179929"/>
                <a:gd name="connsiteY0" fmla="*/ 241401 h 2366466"/>
                <a:gd name="connsiteX1" fmla="*/ 0 w 2179929"/>
                <a:gd name="connsiteY1" fmla="*/ 0 h 2366466"/>
                <a:gd name="connsiteX2" fmla="*/ 215799 w 2179929"/>
                <a:gd name="connsiteY2" fmla="*/ 2366466 h 2366466"/>
                <a:gd name="connsiteX0" fmla="*/ 2253081 w 2253081"/>
                <a:gd name="connsiteY0" fmla="*/ 321868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253081 w 2253081"/>
                <a:gd name="connsiteY0" fmla="*/ 314553 h 2366466"/>
                <a:gd name="connsiteX1" fmla="*/ 0 w 2253081"/>
                <a:gd name="connsiteY1" fmla="*/ 0 h 2366466"/>
                <a:gd name="connsiteX2" fmla="*/ 215799 w 2253081"/>
                <a:gd name="connsiteY2" fmla="*/ 2366466 h 2366466"/>
                <a:gd name="connsiteX0" fmla="*/ 2037282 w 2037282"/>
                <a:gd name="connsiteY0" fmla="*/ 0 h 2051913"/>
                <a:gd name="connsiteX1" fmla="*/ 157277 w 2037282"/>
                <a:gd name="connsiteY1" fmla="*/ 526695 h 2051913"/>
                <a:gd name="connsiteX2" fmla="*/ 0 w 2037282"/>
                <a:gd name="connsiteY2" fmla="*/ 2051913 h 2051913"/>
                <a:gd name="connsiteX0" fmla="*/ 2037282 w 2037282"/>
                <a:gd name="connsiteY0" fmla="*/ 0 h 2051913"/>
                <a:gd name="connsiteX1" fmla="*/ 157277 w 2037282"/>
                <a:gd name="connsiteY1" fmla="*/ 526695 h 2051913"/>
                <a:gd name="connsiteX2" fmla="*/ 0 w 2037282"/>
                <a:gd name="connsiteY2" fmla="*/ 2051913 h 2051913"/>
                <a:gd name="connsiteX0" fmla="*/ 2037282 w 2037282"/>
                <a:gd name="connsiteY0" fmla="*/ 0 h 2051913"/>
                <a:gd name="connsiteX1" fmla="*/ 281635 w 2037282"/>
                <a:gd name="connsiteY1" fmla="*/ 365761 h 2051913"/>
                <a:gd name="connsiteX2" fmla="*/ 0 w 2037282"/>
                <a:gd name="connsiteY2" fmla="*/ 2051913 h 205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7282" h="2051913">
                  <a:moveTo>
                    <a:pt x="2037282" y="0"/>
                  </a:moveTo>
                  <a:lnTo>
                    <a:pt x="281635" y="365761"/>
                  </a:lnTo>
                  <a:lnTo>
                    <a:pt x="0" y="2051913"/>
                  </a:lnTo>
                </a:path>
              </a:pathLst>
            </a:cu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629921FC-0418-4DFC-F610-CBE5B9924801}"/>
                </a:ext>
              </a:extLst>
            </p:cNvPr>
            <p:cNvSpPr/>
            <p:nvPr/>
          </p:nvSpPr>
          <p:spPr>
            <a:xfrm>
              <a:off x="1571987" y="2078354"/>
              <a:ext cx="2717594" cy="2065705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2026311 h 2026311"/>
                <a:gd name="connsiteX1" fmla="*/ 2216506 w 2216506"/>
                <a:gd name="connsiteY1" fmla="*/ 2011679 h 2026311"/>
                <a:gd name="connsiteX2" fmla="*/ 2026310 w 2216506"/>
                <a:gd name="connsiteY2" fmla="*/ 0 h 2026311"/>
                <a:gd name="connsiteX3" fmla="*/ 0 w 2216506"/>
                <a:gd name="connsiteY3" fmla="*/ 2026311 h 2026311"/>
                <a:gd name="connsiteX0" fmla="*/ 0 w 2706625"/>
                <a:gd name="connsiteY0" fmla="*/ 2026311 h 2040940"/>
                <a:gd name="connsiteX1" fmla="*/ 2706625 w 2706625"/>
                <a:gd name="connsiteY1" fmla="*/ 2040940 h 2040940"/>
                <a:gd name="connsiteX2" fmla="*/ 2026310 w 2706625"/>
                <a:gd name="connsiteY2" fmla="*/ 0 h 2040940"/>
                <a:gd name="connsiteX3" fmla="*/ 0 w 2706625"/>
                <a:gd name="connsiteY3" fmla="*/ 2026311 h 204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6625" h="2040940">
                  <a:moveTo>
                    <a:pt x="0" y="2026311"/>
                  </a:moveTo>
                  <a:lnTo>
                    <a:pt x="2706625" y="2040940"/>
                  </a:lnTo>
                  <a:lnTo>
                    <a:pt x="2026310" y="0"/>
                  </a:lnTo>
                  <a:lnTo>
                    <a:pt x="0" y="20263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0EC620-6F6D-C474-B272-B6F3C356B59B}"/>
              </a:ext>
            </a:extLst>
          </p:cNvPr>
          <p:cNvSpPr txBox="1"/>
          <p:nvPr/>
        </p:nvSpPr>
        <p:spPr>
          <a:xfrm>
            <a:off x="9903902" y="3140968"/>
            <a:ext cx="228809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  <a:ea typeface="MS UI Gothic" panose="020B0600070205080204" pitchFamily="50" charset="-128"/>
              </a:rPr>
              <a:t>Double strain smoothing</a:t>
            </a:r>
            <a:r>
              <a:rPr lang="en-US" altLang="ja-JP" sz="1600" dirty="0">
                <a:ea typeface="MS UI Gothic" panose="020B0600070205080204" pitchFamily="50" charset="-128"/>
              </a:rPr>
              <a:t>:</a:t>
            </a:r>
            <a:br>
              <a:rPr kumimoji="1" lang="en-US" altLang="ja-JP" sz="1600" dirty="0">
                <a:ea typeface="MS UI Gothic" panose="020B0600070205080204" pitchFamily="50" charset="-128"/>
              </a:rPr>
            </a:br>
            <a:r>
              <a:rPr kumimoji="1" lang="en-US" altLang="ja-JP" sz="1600" dirty="0">
                <a:ea typeface="MS UI Gothic" panose="020B0600070205080204" pitchFamily="50" charset="-128"/>
              </a:rPr>
              <a:t>Strain smoothing at nodes (NS-FEM) followed by strain smoothing at cells </a:t>
            </a:r>
            <a:r>
              <a:rPr lang="en-US" altLang="ja-JP" sz="1600" dirty="0">
                <a:ea typeface="MS UI Gothic" panose="020B0600070205080204" pitchFamily="50" charset="-128"/>
              </a:rPr>
              <a:t>(NS-FEM</a:t>
            </a:r>
            <a:r>
              <a:rPr lang="en-US" altLang="ja-JP" sz="1600" baseline="30000" dirty="0">
                <a:ea typeface="MS UI Gothic" panose="020B0600070205080204" pitchFamily="50" charset="-128"/>
              </a:rPr>
              <a:t>-1</a:t>
            </a:r>
            <a:r>
              <a:rPr lang="en-US" altLang="ja-JP" sz="1600" dirty="0">
                <a:ea typeface="MS UI Gothic" panose="020B0600070205080204" pitchFamily="50" charset="-128"/>
              </a:rPr>
              <a:t>)</a:t>
            </a:r>
            <a:endParaRPr kumimoji="1" lang="ja-JP" altLang="en-US" sz="1600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2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C94BF3AC-48EF-45AB-8DC4-BA94CE50C6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One-point integration for hydrostatic stress integration at Cell </a:t>
                </a:r>
                <a14:m>
                  <m:oMath xmlns:m="http://schemas.openxmlformats.org/officeDocument/2006/math"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:</a:t>
                </a:r>
                <a:br>
                  <a:rPr lang="en-US" altLang="ja-JP" dirty="0">
                    <a:latin typeface="+mn-lt"/>
                  </a:rPr>
                </a:br>
                <a:endParaRPr lang="en-US" altLang="ja-JP" sz="4400" dirty="0"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Cell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hyd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int</m:t>
                                  </m:r>
                                </m:sup>
                              </m:sSubSup>
                            </m:e>
                          </m:sPre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latin typeface="Cambria Math" panose="02040503050406030204" pitchFamily="18" charset="0"/>
                                    </a:rPr>
                                    <m:t>Cell</m:t>
                                  </m:r>
                                </m:sup>
                                <m:e>
                                  <m:r>
                                    <a:rPr lang="en-US" altLang="ja-JP" b="0" i="1" smtClean="0"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sPre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Cell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ja-JP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b="0" i="1" smtClean="0">
                                          <a:effectLst>
                                            <a:glow rad="228600">
                                              <a:schemeClr val="accent2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b="0" i="1" smtClean="0">
                                          <a:effectLst>
                                            <a:glow rad="228600">
                                              <a:schemeClr val="accent2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b="0" i="0" dirty="0" smtClean="0">
                                      <a:latin typeface="Cambria Math" panose="02040503050406030204" pitchFamily="18" charset="0"/>
                                    </a:rPr>
                                    <m:t>hyd</m:t>
                                  </m:r>
                                </m:sub>
                              </m:sSub>
                            </m:e>
                          </m:sPre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sPre>
                        <m:sPre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Cell</m:t>
                          </m:r>
                        </m:sup>
                        <m:e>
                          <m:r>
                            <a:rPr lang="en-US" altLang="ja-JP" b="0" i="1" smtClean="0">
                              <a:effectLst>
                                <a:glow rad="228600">
                                  <a:srgbClr val="FFFF00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sPre>
                    </m:oMath>
                  </m:oMathPara>
                </a14:m>
                <a:endParaRPr lang="en-US" altLang="ja-JP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5400" i="1" dirty="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By using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Cell</m:t>
                            </m:r>
                          </m:sup>
                          <m:e>
                            <m:r>
                              <a:rPr lang="en-US" altLang="ja-JP" sz="2400" i="1" smtClean="0">
                                <a:effectLst>
                                  <a:glow rad="228600">
                                    <a:srgbClr val="FFFF00">
                                      <a:alpha val="40000"/>
                                    </a:srgb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sPre>
                      </m:e>
                    </m:d>
                  </m:oMath>
                </a14:m>
                <a:r>
                  <a:rPr lang="en-US" altLang="ja-JP" sz="2400" dirty="0"/>
                  <a:t>, the distribution range of the internal force becomes narrower. </a:t>
                </a:r>
                <a:br>
                  <a:rPr lang="en-US" altLang="ja-JP" sz="2400" dirty="0"/>
                </a:b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/>
                  <a:t> It distributes nodal force only to the 4 nodes of Cell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/>
                  <a:t>.)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On the other hand,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Cell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400" i="1" smtClean="0">
                                        <a:effectLst>
                                          <a:glow rad="228600">
                                            <a:schemeClr val="accent2">
                                              <a:satMod val="175000"/>
                                              <a:alpha val="40000"/>
                                            </a:schemeClr>
                                          </a:glo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effectLst>
                                          <a:glow rad="228600">
                                            <a:schemeClr val="accent2">
                                              <a:satMod val="175000"/>
                                              <a:alpha val="40000"/>
                                            </a:schemeClr>
                                          </a:glo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 dirty="0">
                                    <a:latin typeface="Cambria Math" panose="02040503050406030204" pitchFamily="18" charset="0"/>
                                  </a:rPr>
                                  <m:t>hyd</m:t>
                                </m:r>
                              </m:sub>
                            </m:sSub>
                          </m:e>
                        </m:sPre>
                      </m:e>
                    </m:d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is derived from the influence of many cells around Cell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In short, this hydrostatic stress integration is “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collecting widely &amp; distributing narrowly</a:t>
                </a:r>
                <a:r>
                  <a:rPr lang="en-US" altLang="ja-JP" sz="2400" dirty="0"/>
                  <a:t>”,</a:t>
                </a:r>
                <a:br>
                  <a:rPr lang="en-US" altLang="ja-JP" sz="2400" dirty="0"/>
                </a:br>
                <a:r>
                  <a:rPr lang="en-US" altLang="ja-JP" sz="2400" dirty="0"/>
                  <a:t>which is effective to suppress pressure checkerboarding.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This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inconsistent stress integration</a:t>
                </a:r>
                <a:r>
                  <a:rPr lang="en-US" altLang="ja-JP" sz="2400" dirty="0"/>
                  <a:t> leads to energy divergence in dynamic analyses</a:t>
                </a:r>
                <a:br>
                  <a:rPr lang="en-US" altLang="ja-JP" sz="2400" dirty="0"/>
                </a:b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is no longer in the form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/>
                  <a:t>); but, it is OK in </a:t>
                </a:r>
                <a:r>
                  <a:rPr lang="en-US" altLang="ja-JP" sz="2400" b="1" dirty="0"/>
                  <a:t>static</a:t>
                </a:r>
                <a:r>
                  <a:rPr lang="en-US" altLang="ja-JP" sz="2400" dirty="0"/>
                  <a:t> cases.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C94BF3AC-48EF-45AB-8DC4-BA94CE50C6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b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7116EC08-ED6B-C97A-5DA3-5E330BED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Inconsistent Hydrostatic Stress Integration in </a:t>
            </a:r>
            <a:r>
              <a:rPr lang="en-US" altLang="ja-JP" sz="2800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New EC-SSE-SRI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462904-F658-5804-566F-3FA748BC0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617A29C-64BC-245E-EF8E-D2583E5F4284}"/>
                  </a:ext>
                </a:extLst>
              </p:cNvPr>
              <p:cNvSpPr txBox="1"/>
              <p:nvPr/>
            </p:nvSpPr>
            <p:spPr>
              <a:xfrm>
                <a:off x="628649" y="1724832"/>
                <a:ext cx="2505046" cy="7360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ea typeface="MS UI Gothic" panose="020B0600070205080204" pitchFamily="50" charset="-128"/>
                  </a:rPr>
                  <a:t>Contribution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hyd</m:t>
                        </m:r>
                      </m:sub>
                    </m:sSub>
                  </m:oMath>
                </a14:m>
                <a:br>
                  <a:rPr kumimoji="1" lang="en-US" altLang="ja-JP" sz="2000" dirty="0">
                    <a:ea typeface="MS UI Gothic" panose="020B0600070205080204" pitchFamily="50" charset="-128"/>
                  </a:rPr>
                </a:br>
                <a:r>
                  <a:rPr kumimoji="1" lang="en-US" altLang="ja-JP" sz="2000" dirty="0">
                    <a:ea typeface="MS UI Gothic" panose="020B0600070205080204" pitchFamily="50" charset="-128"/>
                  </a:rPr>
                  <a:t>to nodal internal force</a:t>
                </a:r>
                <a:endParaRPr kumimoji="1" lang="ja-JP" altLang="en-US" sz="2000" dirty="0"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617A29C-64BC-245E-EF8E-D2583E5F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724832"/>
                <a:ext cx="2505046" cy="736099"/>
              </a:xfrm>
              <a:prstGeom prst="rect">
                <a:avLst/>
              </a:prstGeom>
              <a:blipFill>
                <a:blip r:embed="rId4"/>
                <a:stretch>
                  <a:fillRect l="-1435" t="-781" r="-1196" b="-109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1F8D61-2991-63FE-72B7-E285CCAD6377}"/>
              </a:ext>
            </a:extLst>
          </p:cNvPr>
          <p:cNvSpPr txBox="1"/>
          <p:nvPr/>
        </p:nvSpPr>
        <p:spPr>
          <a:xfrm>
            <a:off x="4331804" y="1064930"/>
            <a:ext cx="2635723" cy="707886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a typeface="MS UI Gothic" panose="020B0600070205080204" pitchFamily="50" charset="-128"/>
              </a:rPr>
              <a:t>B-matrix</a:t>
            </a:r>
            <a:br>
              <a:rPr kumimoji="1" lang="en-US" altLang="ja-JP" sz="2000" dirty="0">
                <a:ea typeface="MS UI Gothic" panose="020B0600070205080204" pitchFamily="50" charset="-128"/>
              </a:rPr>
            </a:br>
            <a:r>
              <a:rPr kumimoji="1" lang="en-US" altLang="ja-JP" sz="2000" dirty="0">
                <a:ea typeface="MS UI Gothic" panose="020B0600070205080204" pitchFamily="50" charset="-128"/>
              </a:rPr>
              <a:t>of the standard FEM-T4</a:t>
            </a:r>
            <a:endParaRPr kumimoji="1" lang="ja-JP" altLang="en-US" sz="2000" dirty="0"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C13CED2-6064-68F9-1296-3A18F505B9C4}"/>
                  </a:ext>
                </a:extLst>
              </p:cNvPr>
              <p:cNvSpPr txBox="1"/>
              <p:nvPr/>
            </p:nvSpPr>
            <p:spPr>
              <a:xfrm>
                <a:off x="5303842" y="2348880"/>
                <a:ext cx="3924472" cy="102944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ea typeface="MS UI Gothic" panose="020B0600070205080204" pitchFamily="50" charset="-128"/>
                  </a:rPr>
                  <a:t>Hydrostatic stress derived with </a:t>
                </a:r>
                <a:br>
                  <a:rPr kumimoji="1" lang="en-US" altLang="ja-JP" sz="2000" dirty="0">
                    <a:ea typeface="MS UI Gothic" panose="020B0600070205080204" pitchFamily="50" charset="-128"/>
                  </a:rPr>
                </a:br>
                <a:r>
                  <a:rPr kumimoji="1" lang="en-US" altLang="ja-JP" sz="2000" dirty="0">
                    <a:ea typeface="MS UI Gothic" panose="020B0600070205080204" pitchFamily="50" charset="-128"/>
                  </a:rPr>
                  <a:t>double smoothed volumetric strain,</a:t>
                </a:r>
                <a:br>
                  <a:rPr kumimoji="1" lang="en-US" altLang="ja-JP" sz="2000" dirty="0">
                    <a:ea typeface="MS UI Gothic" panose="020B0600070205080204" pitchFamily="50" charset="-128"/>
                  </a:rPr>
                </a:br>
                <a:r>
                  <a:rPr kumimoji="1" lang="en-US" altLang="ja-JP" sz="2000" dirty="0">
                    <a:ea typeface="MS UI Gothic" panose="020B0600070205080204" pitchFamily="50" charset="-128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Cell</m:t>
                        </m:r>
                      </m:sup>
                      <m:e>
                        <m:sSub>
                          <m:sSubPr>
                            <m:ctrlPr>
                              <a:rPr kumimoji="1" lang="en-US" altLang="ja-JP" sz="2000" b="0" i="1" dirty="0" smtClean="0">
                                <a:latin typeface="Cambria Math" panose="02040503050406030204" pitchFamily="18" charset="0"/>
                                <a:ea typeface="MS UI Gothic" panose="020B0600070205080204" pitchFamily="50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  <a:ea typeface="MS UI Gothic" panose="020B0600070205080204" pitchFamily="50" charset="-128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  <a:ea typeface="MS UI Gothic" panose="020B0600070205080204" pitchFamily="50" charset="-128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 b="0" i="0" dirty="0" smtClean="0">
                                <a:latin typeface="Cambria Math" panose="02040503050406030204" pitchFamily="18" charset="0"/>
                                <a:ea typeface="MS UI Gothic" panose="020B0600070205080204" pitchFamily="50" charset="-128"/>
                              </a:rPr>
                              <m:t>vol</m:t>
                            </m:r>
                          </m:sub>
                        </m:sSub>
                      </m:e>
                    </m:sPre>
                  </m:oMath>
                </a14:m>
                <a:endParaRPr kumimoji="1" lang="en-US" altLang="ja-JP" sz="2000" dirty="0"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C13CED2-6064-68F9-1296-3A18F505B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842" y="2348880"/>
                <a:ext cx="3924472" cy="1029449"/>
              </a:xfrm>
              <a:prstGeom prst="rect">
                <a:avLst/>
              </a:prstGeom>
              <a:blipFill>
                <a:blip r:embed="rId5"/>
                <a:stretch>
                  <a:fillRect l="-617" t="-1724" r="-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8CB8F4-4DAB-A1B8-B136-9B0D2F77E1AD}"/>
              </a:ext>
            </a:extLst>
          </p:cNvPr>
          <p:cNvSpPr txBox="1"/>
          <p:nvPr/>
        </p:nvSpPr>
        <p:spPr>
          <a:xfrm>
            <a:off x="7312705" y="1068503"/>
            <a:ext cx="2635723" cy="707886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a typeface="MS UI Gothic" panose="020B0600070205080204" pitchFamily="50" charset="-128"/>
              </a:rPr>
              <a:t>Cell volume</a:t>
            </a:r>
            <a:br>
              <a:rPr kumimoji="1" lang="en-US" altLang="ja-JP" sz="2000" dirty="0">
                <a:ea typeface="MS UI Gothic" panose="020B0600070205080204" pitchFamily="50" charset="-128"/>
              </a:rPr>
            </a:br>
            <a:r>
              <a:rPr kumimoji="1" lang="en-US" altLang="ja-JP" sz="2000" dirty="0">
                <a:ea typeface="MS UI Gothic" panose="020B0600070205080204" pitchFamily="50" charset="-128"/>
              </a:rPr>
              <a:t>of the standard FEM-T4</a:t>
            </a:r>
            <a:endParaRPr kumimoji="1" lang="ja-JP" altLang="en-US" sz="2000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44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&amp; Discussion</a:t>
            </a:r>
            <a:br>
              <a:rPr kumimoji="1" lang="en-US" altLang="ja-JP" dirty="0"/>
            </a:br>
            <a:r>
              <a:rPr kumimoji="1" lang="en-US" altLang="ja-JP" sz="2400" b="0" dirty="0"/>
              <a:t>Performance evalu</a:t>
            </a:r>
            <a:r>
              <a:rPr lang="en-US" altLang="ja-JP" sz="2400" b="0" dirty="0"/>
              <a:t>ation of New EC-SSE-SRI-T4 and Discussion on CPU Cost</a:t>
            </a:r>
            <a:endParaRPr lang="ja-JP" altLang="en-US" sz="2800" b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10 x 1 x 1 m cantilever.</a:t>
                </a:r>
              </a:p>
              <a:p>
                <a:r>
                  <a:rPr lang="en-US" altLang="ja-JP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Dead load applied to the tip node.</a:t>
                </a:r>
              </a:p>
              <a:p>
                <a:r>
                  <a:rPr lang="en-US" altLang="ja-JP" dirty="0"/>
                  <a:t>A large deflection analysis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=−6.5</m:t>
                    </m:r>
                  </m:oMath>
                </a14:m>
                <a:r>
                  <a:rPr lang="en-US" altLang="ja-JP" dirty="0"/>
                  <a:t> m at the final state.</a:t>
                </a:r>
              </a:p>
              <a:p>
                <a:r>
                  <a:rPr lang="en-US" altLang="ja-JP" dirty="0"/>
                  <a:t>Compared the results of </a:t>
                </a:r>
                <a:r>
                  <a:rPr lang="en-US" altLang="ja-JP" dirty="0">
                    <a:solidFill>
                      <a:schemeClr val="accent5">
                        <a:lumMod val="50000"/>
                      </a:schemeClr>
                    </a:solidFill>
                  </a:rPr>
                  <a:t>Old/</a:t>
                </a:r>
                <a:r>
                  <a:rPr lang="en-US" altLang="ja-JP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New EC-SSE-SRI-T4 </a:t>
                </a:r>
                <a:r>
                  <a:rPr lang="en-US" altLang="ja-JP" dirty="0"/>
                  <a:t>and </a:t>
                </a:r>
                <a:r>
                  <a:rPr lang="en-US" altLang="ja-JP" b="1" dirty="0"/>
                  <a:t>ABAQUS C3D4.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370552" y="764704"/>
            <a:ext cx="7450895" cy="2448272"/>
            <a:chOff x="1655676" y="980728"/>
            <a:chExt cx="6373518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9978" y="2295933"/>
              <a:ext cx="1289216" cy="3666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Dead Load</a:t>
              </a:r>
              <a:endParaRPr kumimoji="1" lang="ja-JP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241D-5380-8770-0820-C83718AB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B5D77C-A2C5-51D0-29FD-09A2D543C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Finial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6A0DAD7-062B-1002-5384-B3A71D1B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FF879-2A2E-A0E5-0C15-47558F930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2359F5-0771-823D-E1B1-E7067315B00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F442E5A-7B1B-C1E2-4624-D859CF90E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80" y="591975"/>
            <a:ext cx="2675620" cy="26213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図 9" descr="光, メータ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3695AA3-DE11-E211-CD36-445861623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3890"/>
            <a:ext cx="8275247" cy="575939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ECD365-53CD-5B9C-0311-BDFC5FAAEB0C}"/>
              </a:ext>
            </a:extLst>
          </p:cNvPr>
          <p:cNvSpPr txBox="1"/>
          <p:nvPr/>
        </p:nvSpPr>
        <p:spPr>
          <a:xfrm>
            <a:off x="9516380" y="2290005"/>
            <a:ext cx="179613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ea typeface="MS UI Gothic" panose="020B0600070205080204" pitchFamily="50" charset="-128"/>
              </a:rPr>
              <a:t>(Ref.)</a:t>
            </a:r>
            <a:br>
              <a:rPr kumimoji="1" lang="en-US" altLang="ja-JP" dirty="0">
                <a:ea typeface="MS UI Gothic" panose="020B0600070205080204" pitchFamily="50" charset="-128"/>
              </a:rPr>
            </a:br>
            <a:r>
              <a:rPr kumimoji="1" lang="en-US" altLang="ja-JP" dirty="0">
                <a:ea typeface="MS UI Gothic" panose="020B0600070205080204" pitchFamily="50" charset="-128"/>
              </a:rPr>
              <a:t>ABAQUS C3D4:</a:t>
            </a:r>
            <a:br>
              <a:rPr kumimoji="1" lang="en-US" altLang="ja-JP" dirty="0">
                <a:ea typeface="MS UI Gothic" panose="020B0600070205080204" pitchFamily="50" charset="-128"/>
              </a:rPr>
            </a:br>
            <a:r>
              <a:rPr kumimoji="1" lang="en-US" altLang="ja-JP" dirty="0">
                <a:ea typeface="MS UI Gothic" panose="020B0600070205080204" pitchFamily="50" charset="-128"/>
              </a:rPr>
              <a:t>Standard FEM-T4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79EE23F-6658-61A6-7077-6856143C646A}"/>
              </a:ext>
            </a:extLst>
          </p:cNvPr>
          <p:cNvSpPr txBox="1"/>
          <p:nvPr/>
        </p:nvSpPr>
        <p:spPr>
          <a:xfrm>
            <a:off x="83332" y="3597984"/>
            <a:ext cx="3816424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Both results are excellent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and have no much difference.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No issues in nodal displacement &amp; force (details omitted).</a:t>
            </a:r>
            <a:endParaRPr kumimoji="1" lang="ja-JP" altLang="en-US" sz="2000" dirty="0">
              <a:latin typeface="Calibri" panose="020F0502020204030204" pitchFamily="34" charset="0"/>
              <a:ea typeface="MS UI Gothic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0B88D8-CAA9-4C5A-B6D2-04EF7FA4EC1C}"/>
              </a:ext>
            </a:extLst>
          </p:cNvPr>
          <p:cNvSpPr txBox="1"/>
          <p:nvPr/>
        </p:nvSpPr>
        <p:spPr>
          <a:xfrm>
            <a:off x="7009957" y="5697252"/>
            <a:ext cx="2542427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New</a:t>
            </a:r>
            <a:r>
              <a:rPr lang="ja-JP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 </a:t>
            </a:r>
            <a:r>
              <a:rPr kumimoji="1"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EC-SSE-SRI-T4</a:t>
            </a:r>
            <a:endParaRPr kumimoji="1" lang="ja-JP" altLang="en-US" sz="2400" dirty="0">
              <a:solidFill>
                <a:schemeClr val="accent6">
                  <a:lumMod val="60000"/>
                  <a:lumOff val="40000"/>
                </a:schemeClr>
              </a:solidFill>
              <a:ea typeface="MS UI Gothic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9FF5CF-5E64-DD06-8748-7A628DF883B9}"/>
              </a:ext>
            </a:extLst>
          </p:cNvPr>
          <p:cNvSpPr txBox="1"/>
          <p:nvPr/>
        </p:nvSpPr>
        <p:spPr>
          <a:xfrm>
            <a:off x="3652349" y="5697252"/>
            <a:ext cx="2407647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Old</a:t>
            </a:r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 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EC-SSE-SRI-T4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430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DA2E3-54B6-4670-6BC1-1C007C5E6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B0C607-98E3-11F7-C79D-2325AC345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Finial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73AB56-B446-4051-53FC-8FD775CA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7490DC-0375-A143-3F5B-8620A0063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61ECA6-43D4-A056-B0D3-5F2954412CC5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5" name="図 4" descr="ミミズ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3430B43-1B50-A4E0-47AA-970FABB1C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0688"/>
            <a:ext cx="8295854" cy="5773736"/>
          </a:xfrm>
          <a:prstGeom prst="rect">
            <a:avLst/>
          </a:prstGeom>
        </p:spPr>
      </p:pic>
      <p:pic>
        <p:nvPicPr>
          <p:cNvPr id="15" name="図 1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46CA59F0-90AF-467D-532F-ECB92F6EC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80" y="582641"/>
            <a:ext cx="2675619" cy="26280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BD8E47-465C-2D8C-9598-477D21AFD908}"/>
              </a:ext>
            </a:extLst>
          </p:cNvPr>
          <p:cNvSpPr txBox="1"/>
          <p:nvPr/>
        </p:nvSpPr>
        <p:spPr>
          <a:xfrm>
            <a:off x="9516380" y="2290005"/>
            <a:ext cx="179613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ea typeface="MS UI Gothic" panose="020B0600070205080204" pitchFamily="50" charset="-128"/>
              </a:rPr>
              <a:t>(Ref.)</a:t>
            </a:r>
            <a:br>
              <a:rPr kumimoji="1" lang="en-US" altLang="ja-JP" dirty="0">
                <a:ea typeface="MS UI Gothic" panose="020B0600070205080204" pitchFamily="50" charset="-128"/>
              </a:rPr>
            </a:br>
            <a:r>
              <a:rPr kumimoji="1" lang="en-US" altLang="ja-JP" dirty="0">
                <a:ea typeface="MS UI Gothic" panose="020B0600070205080204" pitchFamily="50" charset="-128"/>
              </a:rPr>
              <a:t>ABAQUS C3D4:</a:t>
            </a:r>
            <a:br>
              <a:rPr kumimoji="1" lang="en-US" altLang="ja-JP" dirty="0">
                <a:ea typeface="MS UI Gothic" panose="020B0600070205080204" pitchFamily="50" charset="-128"/>
              </a:rPr>
            </a:br>
            <a:r>
              <a:rPr kumimoji="1" lang="en-US" altLang="ja-JP" dirty="0">
                <a:ea typeface="MS UI Gothic" panose="020B0600070205080204" pitchFamily="50" charset="-128"/>
              </a:rPr>
              <a:t>Standard FEM-T4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9E52C3-94DE-9BDB-54C9-5905E144DBAB}"/>
              </a:ext>
            </a:extLst>
          </p:cNvPr>
          <p:cNvSpPr txBox="1"/>
          <p:nvPr/>
        </p:nvSpPr>
        <p:spPr>
          <a:xfrm>
            <a:off x="83332" y="3609020"/>
            <a:ext cx="3240360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In the old formulation, checkerboarding remains.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In the new formulation,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checkerboarding is almost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suppressed!!</a:t>
            </a:r>
            <a:endParaRPr kumimoji="1" lang="ja-JP" altLang="en-US" sz="2000" dirty="0">
              <a:latin typeface="Calibri" panose="020F0502020204030204" pitchFamily="34" charset="0"/>
              <a:ea typeface="MS UI Gothic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D32C4B-213A-8430-F1F6-C6CEDEA56558}"/>
              </a:ext>
            </a:extLst>
          </p:cNvPr>
          <p:cNvSpPr txBox="1"/>
          <p:nvPr/>
        </p:nvSpPr>
        <p:spPr>
          <a:xfrm>
            <a:off x="7009957" y="5697252"/>
            <a:ext cx="2542427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New</a:t>
            </a:r>
            <a:r>
              <a:rPr lang="ja-JP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 </a:t>
            </a:r>
            <a:r>
              <a:rPr kumimoji="1" lang="en-US" altLang="ja-JP" sz="2400" dirty="0">
                <a:solidFill>
                  <a:schemeClr val="accent6">
                    <a:lumMod val="60000"/>
                    <a:lumOff val="40000"/>
                  </a:schemeClr>
                </a:solidFill>
                <a:ea typeface="MS UI Gothic" panose="020B0600070205080204" pitchFamily="50" charset="-128"/>
              </a:rPr>
              <a:t>EC-SSE-SRI-T4</a:t>
            </a:r>
            <a:endParaRPr kumimoji="1" lang="ja-JP" altLang="en-US" sz="2400" dirty="0">
              <a:solidFill>
                <a:schemeClr val="accent6">
                  <a:lumMod val="60000"/>
                  <a:lumOff val="40000"/>
                </a:schemeClr>
              </a:solidFill>
              <a:ea typeface="MS UI Gothic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CE84C5-6A6F-FEA3-952F-94E8606AD214}"/>
              </a:ext>
            </a:extLst>
          </p:cNvPr>
          <p:cNvSpPr txBox="1"/>
          <p:nvPr/>
        </p:nvSpPr>
        <p:spPr>
          <a:xfrm>
            <a:off x="3652349" y="5697252"/>
            <a:ext cx="2407647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Old</a:t>
            </a:r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 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ea typeface="MS UI Gothic" panose="020B0600070205080204" pitchFamily="50" charset="-128"/>
              </a:rPr>
              <a:t>EC-SSE-SRI-T4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725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dirty="0"/>
              </a:p>
              <a:p>
                <a:r>
                  <a:rPr lang="en-US" altLang="ja-JP" dirty="0"/>
                  <a:t>1 x 1 x 1 m block.</a:t>
                </a:r>
              </a:p>
              <a:p>
                <a:r>
                  <a:rPr lang="en-US" altLang="ja-JP" dirty="0"/>
                  <a:t>Arruda-Boyce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r>
                  <a:rPr lang="en-US" altLang="ja-JP" dirty="0"/>
                  <a:t> GPa,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Applying pressure on ¼ of the top face with lateral confinement.</a:t>
                </a:r>
              </a:p>
              <a:p>
                <a:r>
                  <a:rPr lang="en-US" altLang="ja-JP" dirty="0"/>
                  <a:t>Evaluated the result of </a:t>
                </a:r>
                <a:r>
                  <a:rPr lang="en-US" altLang="ja-JP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New EC-SSE-SRI-T4</a:t>
                </a:r>
                <a:r>
                  <a:rPr lang="en-US" altLang="ja-JP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791743" y="657227"/>
            <a:ext cx="5184577" cy="3527858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84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  <a:latin typeface="Calibri" panose="020F0502020204030204" pitchFamily="34" charset="0"/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9446E3-5643-157C-5889-E0E452F939A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9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D307D-75FA-ADAD-EEB0-FAD988E1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3E7ACE-44D7-9436-A59D-F0ACFFBDE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EC-SSE-SRI-T4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sz="48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FBAA30-88AE-BAE1-4C1F-3588FFB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857FE3-D2C5-A0A5-AD9A-04EE2A42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421E11-2001-72A1-7B95-2A7488B81AE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5" name="block_pressure-m">
            <a:hlinkClick r:id="" action="ppaction://media"/>
            <a:extLst>
              <a:ext uri="{FF2B5EF4-FFF2-40B4-BE49-F238E27FC236}">
                <a16:creationId xmlns:a16="http://schemas.microsoft.com/office/drawing/2014/main" id="{177C484C-8092-5395-ACDD-B367E5EDA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4206"/>
          <a:stretch>
            <a:fillRect/>
          </a:stretch>
        </p:blipFill>
        <p:spPr>
          <a:xfrm>
            <a:off x="3575646" y="623890"/>
            <a:ext cx="6876838" cy="57606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4B7F6D-B50C-D79C-ECFA-14540195921C}"/>
              </a:ext>
            </a:extLst>
          </p:cNvPr>
          <p:cNvSpPr txBox="1"/>
          <p:nvPr/>
        </p:nvSpPr>
        <p:spPr>
          <a:xfrm>
            <a:off x="46828" y="2613392"/>
            <a:ext cx="2952828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No major issue found: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Smooth distribution of 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Mises stress.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Sufficient robustness in 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large deformation</a:t>
            </a:r>
          </a:p>
        </p:txBody>
      </p:sp>
    </p:spTree>
    <p:extLst>
      <p:ext uri="{BB962C8B-B14F-4D97-AF65-F5344CB8AC3E}">
        <p14:creationId xmlns:p14="http://schemas.microsoft.com/office/powerpoint/2010/main" val="32438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dirty="0"/>
                  <a:t>Solve </a:t>
                </a:r>
                <a:r>
                  <a:rPr lang="en-US" altLang="ja-JP" b="1" dirty="0">
                    <a:solidFill>
                      <a:srgbClr val="7030A0"/>
                    </a:solidFill>
                  </a:rPr>
                  <a:t>severe large deformation </a:t>
                </a:r>
                <a:br>
                  <a:rPr lang="en-US" altLang="ja-JP" b="1" dirty="0">
                    <a:solidFill>
                      <a:srgbClr val="7030A0"/>
                    </a:solidFill>
                  </a:rPr>
                </a:br>
                <a:r>
                  <a:rPr lang="en-US" altLang="ja-JP" dirty="0"/>
                  <a:t>analyses with finite elements.</a:t>
                </a:r>
              </a:p>
              <a:p>
                <a:pPr lvl="0"/>
                <a:r>
                  <a:rPr lang="en-US" altLang="ja-JP" dirty="0"/>
                  <a:t>Treat complex geometries </a:t>
                </a:r>
                <a:br>
                  <a:rPr lang="en-US" altLang="ja-JP" dirty="0"/>
                </a:br>
                <a:r>
                  <a:rPr lang="en-US" altLang="ja-JP" dirty="0"/>
                  <a:t>with 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tetrahedral (</a:t>
                </a:r>
                <a:r>
                  <a:rPr lang="en-US" altLang="ja-JP" b="1" dirty="0" err="1">
                    <a:solidFill>
                      <a:srgbClr val="008000"/>
                    </a:solidFill>
                  </a:rPr>
                  <a:t>tet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) meshes</a:t>
                </a:r>
                <a:r>
                  <a:rPr lang="en-US" altLang="ja-JP" dirty="0"/>
                  <a:t>.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dirty="0"/>
                  <a:t>Consider </a:t>
                </a:r>
                <a:r>
                  <a:rPr lang="en-US" altLang="ja-JP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dirty="0"/>
                  <a:t>Handle </a:t>
                </a:r>
                <a:r>
                  <a:rPr lang="en-US" altLang="ja-JP" b="1" dirty="0"/>
                  <a:t>auto re-meshing</a:t>
                </a:r>
                <a:r>
                  <a:rPr lang="en-US" altLang="ja-JP" dirty="0"/>
                  <a:t>.</a:t>
                </a:r>
              </a:p>
              <a:p>
                <a:pPr lvl="0"/>
                <a:endParaRPr lang="en-US" altLang="ja-JP" sz="1400" dirty="0"/>
              </a:p>
              <a:p>
                <a:pPr marL="0" lv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Current situation:</a:t>
                </a:r>
              </a:p>
              <a:p>
                <a:pPr marL="0" lvl="0" indent="0">
                  <a:buNone/>
                </a:pPr>
                <a:r>
                  <a:rPr lang="en-US" altLang="ja-JP" dirty="0"/>
                  <a:t>There is no </a:t>
                </a:r>
                <a:r>
                  <a:rPr lang="en-US" altLang="ja-JP" dirty="0" err="1"/>
                  <a:t>tet</a:t>
                </a:r>
                <a:r>
                  <a:rPr lang="en-US" altLang="ja-JP" dirty="0"/>
                  <a:t> FE formulation that satisfies the </a:t>
                </a:r>
                <a:r>
                  <a:rPr lang="en-US" altLang="ja-JP" b="1" dirty="0"/>
                  <a:t>3 points</a:t>
                </a:r>
                <a:r>
                  <a:rPr lang="en-US" altLang="ja-JP" dirty="0"/>
                  <a:t>:</a:t>
                </a:r>
                <a:br>
                  <a:rPr lang="en-US" altLang="ja-JP" dirty="0"/>
                </a:br>
                <a:r>
                  <a:rPr lang="en-US" altLang="ja-JP" b="1" dirty="0" err="1"/>
                  <a:t>i</a:t>
                </a:r>
                <a:r>
                  <a:rPr lang="en-US" altLang="ja-JP" b="1" dirty="0"/>
                  <a:t>) Accuracy</a:t>
                </a:r>
                <a:r>
                  <a:rPr lang="en-US" altLang="ja-JP" dirty="0"/>
                  <a:t>,  </a:t>
                </a:r>
                <a:r>
                  <a:rPr lang="en-US" altLang="ja-JP" b="1" dirty="0"/>
                  <a:t>ii) Robustness in large deformation</a:t>
                </a:r>
                <a:r>
                  <a:rPr lang="en-US" altLang="ja-JP" dirty="0"/>
                  <a:t>, and  </a:t>
                </a:r>
                <a:r>
                  <a:rPr lang="en-US" altLang="ja-JP" b="1" dirty="0"/>
                  <a:t>iii) Compute time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70ECED0-437E-1F0B-EB11-2E4B7F32A4C2}"/>
              </a:ext>
            </a:extLst>
          </p:cNvPr>
          <p:cNvGrpSpPr>
            <a:grpSpLocks noChangeAspect="1"/>
          </p:cNvGrpSpPr>
          <p:nvPr/>
        </p:nvGrpSpPr>
        <p:grpSpPr>
          <a:xfrm>
            <a:off x="5763268" y="620688"/>
            <a:ext cx="3555372" cy="2448273"/>
            <a:chOff x="5789753" y="805001"/>
            <a:chExt cx="3392283" cy="233596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EE5FAD4-5130-099D-82FB-0A3287B11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59"/>
            <a:stretch>
              <a:fillRect/>
            </a:stretch>
          </p:blipFill>
          <p:spPr>
            <a:xfrm>
              <a:off x="5789753" y="805001"/>
              <a:ext cx="3392283" cy="2335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6E60213-1890-177F-36DD-7DD0DB38DAE1}"/>
                </a:ext>
              </a:extLst>
            </p:cNvPr>
            <p:cNvSpPr txBox="1"/>
            <p:nvPr/>
          </p:nvSpPr>
          <p:spPr>
            <a:xfrm>
              <a:off x="7506029" y="2679303"/>
              <a:ext cx="1246332" cy="3817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S UI Gothic" panose="020B0600070205080204" pitchFamily="50" charset="-128"/>
                </a:rPr>
                <a:t>Rubber</a:t>
              </a:r>
              <a:endParaRPr lang="ja-JP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UI Gothic" panose="020B060007020508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3D74954-75B3-1296-C617-6E93006F057F}"/>
              </a:ext>
            </a:extLst>
          </p:cNvPr>
          <p:cNvGrpSpPr/>
          <p:nvPr/>
        </p:nvGrpSpPr>
        <p:grpSpPr>
          <a:xfrm>
            <a:off x="8716386" y="3161685"/>
            <a:ext cx="3392282" cy="2463559"/>
            <a:chOff x="7921774" y="3773752"/>
            <a:chExt cx="3392282" cy="246355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C324B82-E799-623A-BB5F-B4E94EC0D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774" y="3773752"/>
              <a:ext cx="3392282" cy="24635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14C120B-3EBA-EFF9-F4F4-CAB65017DAC3}"/>
                </a:ext>
              </a:extLst>
            </p:cNvPr>
            <p:cNvSpPr txBox="1"/>
            <p:nvPr/>
          </p:nvSpPr>
          <p:spPr>
            <a:xfrm>
              <a:off x="9189820" y="5589239"/>
              <a:ext cx="2124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S UI Gothic" panose="020B0600070205080204" pitchFamily="50" charset="-128"/>
                </a:rPr>
                <a:t>Hot Plastic/Glass</a:t>
              </a:r>
              <a:endParaRPr lang="ja-JP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UI Gothic" panose="020B060007020508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866C377-D082-9FC0-58F6-143CAC759894}"/>
              </a:ext>
            </a:extLst>
          </p:cNvPr>
          <p:cNvGrpSpPr/>
          <p:nvPr/>
        </p:nvGrpSpPr>
        <p:grpSpPr>
          <a:xfrm>
            <a:off x="9467543" y="620688"/>
            <a:ext cx="2641125" cy="2448272"/>
            <a:chOff x="3287688" y="3789040"/>
            <a:chExt cx="2641125" cy="244827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9ABA6BAF-6C3D-095B-6F84-579E6E474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4457" b="802"/>
            <a:stretch/>
          </p:blipFill>
          <p:spPr>
            <a:xfrm>
              <a:off x="3287688" y="3789040"/>
              <a:ext cx="2641125" cy="244827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2AD177B-D94C-7265-11F0-A0383C7D04CD}"/>
                </a:ext>
              </a:extLst>
            </p:cNvPr>
            <p:cNvSpPr txBox="1"/>
            <p:nvPr/>
          </p:nvSpPr>
          <p:spPr>
            <a:xfrm>
              <a:off x="4137861" y="4774698"/>
              <a:ext cx="9348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S UI Gothic" panose="020B0600070205080204" pitchFamily="50" charset="-128"/>
                </a:rPr>
                <a:t>Ductile</a:t>
              </a:r>
              <a:br>
                <a:rPr lang="en-US" altLang="ja-JP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S UI Gothic" panose="020B0600070205080204" pitchFamily="50" charset="-128"/>
                </a:rPr>
              </a:br>
              <a:r>
                <a:rPr lang="en-US" altLang="ja-JP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S UI Gothic" panose="020B0600070205080204" pitchFamily="50" charset="-128"/>
                </a:rPr>
                <a:t>Metal</a:t>
              </a:r>
              <a:endParaRPr lang="ja-JP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UI Gothic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998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D307D-75FA-ADAD-EEB0-FAD988E1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3E7ACE-44D7-9436-A59D-F0ACFFBDE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EC-SSE-SRI-T4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ja-JP" sz="48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FBAA30-88AE-BAE1-4C1F-3588FFB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857FE3-D2C5-A0A5-AD9A-04EE2A42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421E11-2001-72A1-7B95-2A7488B81AE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7" name="block_pressure-p">
            <a:hlinkClick r:id="" action="ppaction://media"/>
            <a:extLst>
              <a:ext uri="{FF2B5EF4-FFF2-40B4-BE49-F238E27FC236}">
                <a16:creationId xmlns:a16="http://schemas.microsoft.com/office/drawing/2014/main" id="{27B3112F-689E-C24E-F451-DD51C26D3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4334"/>
          <a:stretch>
            <a:fillRect/>
          </a:stretch>
        </p:blipFill>
        <p:spPr>
          <a:xfrm>
            <a:off x="3573352" y="623890"/>
            <a:ext cx="6876763" cy="577033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4B7F6D-B50C-D79C-ECFA-14540195921C}"/>
              </a:ext>
            </a:extLst>
          </p:cNvPr>
          <p:cNvSpPr txBox="1"/>
          <p:nvPr/>
        </p:nvSpPr>
        <p:spPr>
          <a:xfrm>
            <a:off x="46828" y="2613392"/>
            <a:ext cx="3636904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Noticeable checkerboarding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at the final state.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But, in the middle stage,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checkerboarding is limited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and sufficiently practical.</a:t>
            </a:r>
          </a:p>
        </p:txBody>
      </p:sp>
    </p:spTree>
    <p:extLst>
      <p:ext uri="{BB962C8B-B14F-4D97-AF65-F5344CB8AC3E}">
        <p14:creationId xmlns:p14="http://schemas.microsoft.com/office/powerpoint/2010/main" val="23246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r>
                  <a:rPr lang="en-US" altLang="ja-JP" sz="2400" dirty="0"/>
                  <a:t>0.5 x 0.5 x 0.5 m cube (1/8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model)</a:t>
                </a:r>
              </a:p>
              <a:p>
                <a:r>
                  <a:rPr lang="en-US" altLang="ja-JP" sz="2400" dirty="0"/>
                  <a:t>Rubber: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Iron Filler: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Applying enforced tensioning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New EC-SSE-SRI-T4</a:t>
                </a:r>
                <a:r>
                  <a:rPr lang="en-US" altLang="ja-JP" sz="2400" dirty="0"/>
                  <a:t>.</a:t>
                </a:r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20689"/>
            <a:ext cx="5481126" cy="39244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0A8D4-6729-7489-E5FB-F71C8C7EFF25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C7D5D-B20C-F67B-AAAC-19D019403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61EF224-9CD1-9DE4-6D9B-23F102ED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EC-SSE-SRI-T4</a:t>
            </a:r>
            <a:endParaRPr lang="en-US" altLang="ja-JP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B5B5E7D-71B0-54D0-E2C6-58AB65BE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A0C3F6-40ED-46F4-64DC-5EC71D59A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B0E39A-CD70-BF0D-6989-1081DF277202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2" name="filler_simplest-m">
            <a:hlinkClick r:id="" action="ppaction://media"/>
            <a:extLst>
              <a:ext uri="{FF2B5EF4-FFF2-40B4-BE49-F238E27FC236}">
                <a16:creationId xmlns:a16="http://schemas.microsoft.com/office/drawing/2014/main" id="{AA3149DF-214D-4EE1-656A-5419CB637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50000"/>
          <a:stretch>
            <a:fillRect/>
          </a:stretch>
        </p:blipFill>
        <p:spPr>
          <a:xfrm>
            <a:off x="3647727" y="623890"/>
            <a:ext cx="4145864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E4CE4A-7C57-1FD5-A3FD-409DF72469D0}"/>
              </a:ext>
            </a:extLst>
          </p:cNvPr>
          <p:cNvSpPr txBox="1"/>
          <p:nvPr/>
        </p:nvSpPr>
        <p:spPr>
          <a:xfrm>
            <a:off x="731404" y="3124087"/>
            <a:ext cx="227785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  <a:ea typeface="MS UI Gothic" panose="020B0600070205080204" pitchFamily="50" charset="-128"/>
              </a:rPr>
              <a:t>Convergence failure at 188</a:t>
            </a:r>
            <a:r>
              <a:rPr lang="en-US" altLang="ja-JP" sz="2000" dirty="0">
                <a:latin typeface="+mn-lt"/>
                <a:ea typeface="MS UI Gothic" panose="020B0600070205080204" pitchFamily="50" charset="-128"/>
              </a:rPr>
              <a:t>%</a:t>
            </a:r>
            <a:r>
              <a:rPr lang="ja-JP" altLang="en-US" sz="2000" dirty="0">
                <a:latin typeface="+mn-lt"/>
                <a:ea typeface="MS UI Gothic" panose="020B0600070205080204" pitchFamily="50" charset="-128"/>
              </a:rPr>
              <a:t> </a:t>
            </a:r>
            <a:r>
              <a:rPr lang="en-US" altLang="ja-JP" sz="2000" dirty="0">
                <a:latin typeface="+mn-lt"/>
                <a:ea typeface="MS UI Gothic" panose="020B0600070205080204" pitchFamily="50" charset="-128"/>
              </a:rPr>
              <a:t>nominal</a:t>
            </a:r>
            <a:r>
              <a:rPr lang="ja-JP" altLang="en-US" sz="2000" dirty="0">
                <a:latin typeface="+mn-lt"/>
                <a:ea typeface="MS UI Gothic" panose="020B0600070205080204" pitchFamily="50" charset="-128"/>
              </a:rPr>
              <a:t> </a:t>
            </a:r>
            <a:r>
              <a:rPr lang="en-US" altLang="ja-JP" sz="2000" dirty="0" err="1">
                <a:latin typeface="+mn-lt"/>
                <a:ea typeface="MS UI Gothic" panose="020B0600070205080204" pitchFamily="50" charset="-128"/>
              </a:rPr>
              <a:t>streatch</a:t>
            </a:r>
            <a:endParaRPr kumimoji="1" lang="ja-JP" altLang="en-US" sz="2000" dirty="0">
              <a:latin typeface="+mn-lt"/>
              <a:ea typeface="MS UI Gothic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AF41C5-B6E6-B000-533B-803D93EAE41F}"/>
              </a:ext>
            </a:extLst>
          </p:cNvPr>
          <p:cNvSpPr txBox="1"/>
          <p:nvPr/>
        </p:nvSpPr>
        <p:spPr>
          <a:xfrm>
            <a:off x="8144026" y="2613392"/>
            <a:ext cx="3028538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No major issue is found: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Smooth distribution of 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Mises stress.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Sufficient robustness in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large deformation.</a:t>
            </a:r>
          </a:p>
        </p:txBody>
      </p:sp>
    </p:spTree>
    <p:extLst>
      <p:ext uri="{BB962C8B-B14F-4D97-AF65-F5344CB8AC3E}">
        <p14:creationId xmlns:p14="http://schemas.microsoft.com/office/powerpoint/2010/main" val="2608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C7D5D-B20C-F67B-AAAC-19D019403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61EF224-9CD1-9DE4-6D9B-23F102ED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EC-SSE-SRI-T4</a:t>
            </a:r>
            <a:endParaRPr lang="en-US" altLang="ja-JP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B5B5E7D-71B0-54D0-E2C6-58AB65BE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A0C3F6-40ED-46F4-64DC-5EC71D59A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B0E39A-CD70-BF0D-6989-1081DF277202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Static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Implicit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0" name="filler_simplest-p">
            <a:hlinkClick r:id="" action="ppaction://media"/>
            <a:extLst>
              <a:ext uri="{FF2B5EF4-FFF2-40B4-BE49-F238E27FC236}">
                <a16:creationId xmlns:a16="http://schemas.microsoft.com/office/drawing/2014/main" id="{CDCC9E46-1C9F-CFEC-4F8A-84FE2C790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50000"/>
          <a:stretch>
            <a:fillRect/>
          </a:stretch>
        </p:blipFill>
        <p:spPr>
          <a:xfrm>
            <a:off x="3664983" y="625950"/>
            <a:ext cx="4123205" cy="57421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4CE1D9-71A2-2154-28E7-9415F63EC268}"/>
              </a:ext>
            </a:extLst>
          </p:cNvPr>
          <p:cNvSpPr txBox="1"/>
          <p:nvPr/>
        </p:nvSpPr>
        <p:spPr>
          <a:xfrm>
            <a:off x="8148228" y="2613392"/>
            <a:ext cx="3528818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Practical result is obtained: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No checkerboarding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in the steel part.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Only little checkerboarding</a:t>
            </a:r>
            <a:b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MS UI Gothic" panose="020B0600070205080204" pitchFamily="50" charset="-128"/>
              </a:rPr>
              <a:t>in the rubber part.</a:t>
            </a:r>
          </a:p>
        </p:txBody>
      </p:sp>
    </p:spTree>
    <p:extLst>
      <p:ext uri="{BB962C8B-B14F-4D97-AF65-F5344CB8AC3E}">
        <p14:creationId xmlns:p14="http://schemas.microsoft.com/office/powerpoint/2010/main" val="36539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400" dirty="0"/>
                  <a:t>Since the most of CPU time for implicit analyses is spent solving the stiffness equation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(i.e.,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400" dirty="0"/>
                  <a:t>), the size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matrix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400" dirty="0"/>
                  <a:t>) directly affects the CPU time.</a:t>
                </a:r>
              </a:p>
              <a:p>
                <a:r>
                  <a:rPr lang="en-US" altLang="ja-JP" sz="2400" dirty="0"/>
                  <a:t>S-FEMs including the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 EC-SSE-T4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family are purely displacement-based FE formulations; thus,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matrix size 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) is exactly identical to that of FEM-T4.</a:t>
                </a:r>
              </a:p>
              <a:p>
                <a:r>
                  <a:rPr lang="en-US" altLang="ja-JP" sz="2400" dirty="0"/>
                  <a:t>The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EC-SSE-T4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400" dirty="0"/>
                  <a:t>family has all the same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bandwidth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, </a:t>
                </a:r>
                <a:br>
                  <a:rPr lang="en-US" altLang="ja-JP" sz="2400" dirty="0"/>
                </a:br>
                <a:r>
                  <a:rPr lang="en-US" altLang="ja-JP" sz="2400" dirty="0"/>
                  <a:t>which is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x6.7 wider than that of F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EM-T4.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endParaRPr lang="en-US" altLang="ja-JP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DEFD1131-87E0-4F18-97A6-2F456EA4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New 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498F8-5E27-2F95-D2C9-9277765E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573475"/>
                  </p:ext>
                </p:extLst>
              </p:nvPr>
            </p:nvGraphicFramePr>
            <p:xfrm>
              <a:off x="1106242" y="3032956"/>
              <a:ext cx="6429918" cy="32520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Bandwidth</a:t>
                          </a:r>
                          <a:r>
                            <a:rPr kumimoji="1" lang="ja-JP" altLang="en-US" sz="2000" dirty="0"/>
                            <a:t> </a:t>
                          </a:r>
                          <a:r>
                            <a:rPr kumimoji="1" lang="en-US" altLang="ja-JP" sz="2000" dirty="0"/>
                            <a:t>of</a:t>
                          </a:r>
                          <a:r>
                            <a:rPr kumimoji="1" lang="ja-JP" alt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</a:rPr>
                            <a:t>Old EC-SSE-SRI-T4,</a:t>
                          </a:r>
                          <a:br>
                            <a:rPr lang="en-US" altLang="ja-JP" sz="20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</a:rPr>
                          </a:br>
                          <a:r>
                            <a:rPr lang="en-US" altLang="ja-JP" sz="200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New EC-SSE-SRI-T4</a:t>
                          </a:r>
                          <a:endParaRPr kumimoji="1" lang="ja-JP" altLang="en-US" sz="200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573475"/>
                  </p:ext>
                </p:extLst>
              </p:nvPr>
            </p:nvGraphicFramePr>
            <p:xfrm>
              <a:off x="1106242" y="3032956"/>
              <a:ext cx="6429918" cy="32520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0" marB="0" anchor="ctr">
                        <a:blipFill>
                          <a:blip r:embed="rId4"/>
                          <a:stretch>
                            <a:fillRect l="-110435" t="-2817" r="-97101" b="-687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</a:rPr>
                            <a:t>Old EC-SSE-SRI-T4,</a:t>
                          </a:r>
                          <a:br>
                            <a:rPr lang="en-US" altLang="ja-JP" sz="20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</a:rPr>
                          </a:br>
                          <a:r>
                            <a:rPr lang="en-US" altLang="ja-JP" sz="200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New EC-SSE-SRI-T4</a:t>
                          </a:r>
                          <a:endParaRPr kumimoji="1" lang="ja-JP" altLang="en-US" sz="200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6DA887D-4E7B-65B6-D60D-97A637898A23}"/>
              </a:ext>
            </a:extLst>
          </p:cNvPr>
          <p:cNvSpPr/>
          <p:nvPr/>
        </p:nvSpPr>
        <p:spPr>
          <a:xfrm>
            <a:off x="8148228" y="4041068"/>
            <a:ext cx="3384376" cy="1440160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>
                <a:ea typeface="ＭＳ Ｐゴシック" panose="020B0600070205080204" pitchFamily="50" charset="-128"/>
              </a:rPr>
              <a:t>No increase in CPU </a:t>
            </a:r>
            <a:r>
              <a:rPr lang="en-US" altLang="ja-JP" sz="2400" dirty="0">
                <a:ea typeface="ＭＳ Ｐゴシック" panose="020B0600070205080204" pitchFamily="50" charset="-128"/>
              </a:rPr>
              <a:t>time</a:t>
            </a:r>
            <a:br>
              <a:rPr lang="en-US" altLang="ja-JP" sz="2400" dirty="0">
                <a:ea typeface="ＭＳ Ｐゴシック" panose="020B0600070205080204" pitchFamily="50" charset="-128"/>
              </a:rPr>
            </a:br>
            <a:r>
              <a:rPr lang="en-US" altLang="ja-JP" sz="2400" dirty="0">
                <a:ea typeface="ＭＳ Ｐゴシック" panose="020B0600070205080204" pitchFamily="50" charset="-128"/>
              </a:rPr>
              <a:t>compared to EC-SSE-T4</a:t>
            </a:r>
            <a:br>
              <a:rPr lang="en-US" altLang="ja-JP" sz="2400" dirty="0">
                <a:ea typeface="ＭＳ Ｐゴシック" panose="020B0600070205080204" pitchFamily="50" charset="-128"/>
              </a:rPr>
            </a:br>
            <a:r>
              <a:rPr lang="en-US" altLang="ja-JP" sz="2400" dirty="0">
                <a:ea typeface="ＭＳ Ｐゴシック" panose="020B0600070205080204" pitchFamily="50" charset="-128"/>
              </a:rPr>
              <a:t>or Old EC-SSE-SRI-T4.</a:t>
            </a:r>
            <a:endParaRPr kumimoji="1" lang="ja-JP" altLang="en-US" sz="2400" dirty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0213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312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77A963C-E2C9-B822-476B-5E06E2DAA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EC-SSE-SRI-T4 </a:t>
            </a:r>
            <a:r>
              <a:rPr lang="en-US" altLang="ja-JP" dirty="0"/>
              <a:t>introduces </a:t>
            </a:r>
            <a:r>
              <a:rPr lang="en-US" altLang="ja-JP" b="1" u="sng" dirty="0"/>
              <a:t>double smoothing</a:t>
            </a:r>
            <a:r>
              <a:rPr lang="en-US" altLang="ja-JP" u="sng" dirty="0"/>
              <a:t> </a:t>
            </a:r>
            <a:r>
              <a:rPr lang="en-US" altLang="ja-JP" dirty="0"/>
              <a:t>and </a:t>
            </a:r>
            <a:r>
              <a:rPr lang="en-US" altLang="ja-JP" b="1" u="sng" dirty="0"/>
              <a:t>inconsistent stress integration</a:t>
            </a:r>
            <a:r>
              <a:rPr lang="en-US" altLang="ja-JP" b="1" dirty="0"/>
              <a:t> </a:t>
            </a:r>
            <a:r>
              <a:rPr lang="en-US" altLang="ja-JP" dirty="0"/>
              <a:t>in the volumetric/hydrostatic part. </a:t>
            </a:r>
          </a:p>
          <a:p>
            <a:r>
              <a:rPr lang="en-US" altLang="ja-JP" dirty="0"/>
              <a:t>Its specs in nearly incompressible large deformation analyses are: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1800" dirty="0"/>
          </a:p>
          <a:p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EC-SSE-SRI-T4 </a:t>
            </a:r>
            <a:r>
              <a:rPr lang="en-US" altLang="ja-JP" dirty="0"/>
              <a:t>is a method very close to our goal.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45236B3B-4DAD-EB01-FEFF-DCB0FED46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811136"/>
              </p:ext>
            </p:extLst>
          </p:nvPr>
        </p:nvGraphicFramePr>
        <p:xfrm>
          <a:off x="1739516" y="1988840"/>
          <a:ext cx="8676964" cy="29425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8161">
                  <a:extLst>
                    <a:ext uri="{9D8B030D-6E8A-4147-A177-3AD203B41FA5}">
                      <a16:colId xmlns:a16="http://schemas.microsoft.com/office/drawing/2014/main" val="1435391177"/>
                    </a:ext>
                  </a:extLst>
                </a:gridCol>
                <a:gridCol w="6118803">
                  <a:extLst>
                    <a:ext uri="{9D8B030D-6E8A-4147-A177-3AD203B41FA5}">
                      <a16:colId xmlns:a16="http://schemas.microsoft.com/office/drawing/2014/main" val="2426837211"/>
                    </a:ext>
                  </a:extLst>
                </a:gridCol>
              </a:tblGrid>
              <a:tr h="465292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Points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Results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86015"/>
                  </a:ext>
                </a:extLst>
              </a:tr>
              <a:tr h="822911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Accuracy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Excellent in Mises stress.</a:t>
                      </a:r>
                    </a:p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No shear/volumetric locking.</a:t>
                      </a:r>
                    </a:p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400" b="1" dirty="0">
                          <a:solidFill>
                            <a:srgbClr val="0000CC"/>
                          </a:solidFill>
                          <a:latin typeface="+mn-lt"/>
                          <a:ea typeface="MS UI Gothic" panose="020B0600070205080204" pitchFamily="50" charset="-128"/>
                        </a:rPr>
                        <a:t>Sufficiently small pressure checkerboarding</a:t>
                      </a:r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+mn-lt"/>
                          <a:ea typeface="MS UI Gothic" panose="020B0600070205080204" pitchFamily="50" charset="-128"/>
                        </a:rPr>
                        <a:t>.</a:t>
                      </a:r>
                      <a:endParaRPr kumimoji="1" lang="en-US" altLang="ja-JP" sz="2400" b="1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314030"/>
                  </a:ext>
                </a:extLst>
              </a:tr>
              <a:tr h="823209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Robustness in </a:t>
                      </a:r>
                      <a:b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</a:b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Large Deformation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No</a:t>
                      </a:r>
                      <a:r>
                        <a:rPr kumimoji="1" lang="ja-JP" altLang="en-US" sz="2400" dirty="0">
                          <a:latin typeface="+mn-lt"/>
                          <a:ea typeface="MS UI Gothic" panose="020B0600070205080204" pitchFamily="50" charset="-128"/>
                        </a:rPr>
                        <a:t> </a:t>
                      </a: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problem.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46042"/>
                  </a:ext>
                </a:extLst>
              </a:tr>
              <a:tr h="465292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Compute Time</a:t>
                      </a:r>
                      <a:endParaRPr kumimoji="1" lang="ja-JP" altLang="en-US" sz="24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400" dirty="0">
                          <a:latin typeface="+mn-lt"/>
                          <a:ea typeface="MS UI Gothic" panose="020B0600070205080204" pitchFamily="50" charset="-128"/>
                        </a:rPr>
                        <a:t>Same as EC-SSE-T4.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5462"/>
                  </a:ext>
                </a:extLst>
              </a:tr>
            </a:tbl>
          </a:graphicData>
        </a:graphic>
      </p:graphicFrame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6844929-0657-A2E5-35CD-A80A24F15381}"/>
              </a:ext>
            </a:extLst>
          </p:cNvPr>
          <p:cNvSpPr/>
          <p:nvPr/>
        </p:nvSpPr>
        <p:spPr>
          <a:xfrm>
            <a:off x="3476246" y="5625244"/>
            <a:ext cx="5238582" cy="39604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75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10300" dirty="0"/>
              <a:t>Appendix</a:t>
            </a:r>
            <a:endParaRPr lang="ja-JP" altLang="en-US" sz="1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[Deviatoric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b="1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𝐅𝐚𝐜𝐞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b="1" dirty="0"/>
                  <a:t>s by re-smoothing three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𝐄𝐝𝐠𝐞</m:t>
                            </m:r>
                          </m:sup>
                        </m:s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altLang="ja-JP" sz="2400" b="1" dirty="0"/>
                  <a:t>s per face.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</a:t>
                </a:r>
                <a:r>
                  <a:rPr lang="en-US" altLang="ja-JP" sz="2400" b="1" dirty="0">
                    <a:latin typeface="+mn-lt"/>
                  </a:rPr>
                  <a:t>face</a:t>
                </a:r>
                <a:r>
                  <a:rPr lang="en-US" altLang="ja-JP" sz="2400" dirty="0">
                    <a:latin typeface="+mn-lt"/>
                  </a:rPr>
                  <a:t>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u="sng" dirty="0">
                    <a:latin typeface="+mn-lt"/>
                  </a:rPr>
                  <a:t> </a:t>
                </a:r>
                <a:r>
                  <a:rPr lang="en-US" altLang="ja-JP" sz="2400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𝐆𝐚𝐮𝐬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s </a:t>
                </a:r>
                <a:r>
                  <a:rPr lang="en-US" altLang="ja-JP" sz="2400" dirty="0"/>
                  <a:t>in each cell as the extrapolation of the </a:t>
                </a:r>
                <a:r>
                  <a:rPr lang="en-US" altLang="ja-JP" sz="2400" b="1" dirty="0"/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dirty="0">
                    <a:latin typeface="+mn-lt"/>
                  </a:rPr>
                  <a:t> </a:t>
                </a:r>
                <a:r>
                  <a:rPr lang="en-US" altLang="ja-JP" sz="2400" b="1" dirty="0"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 like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[Volumetric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Node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NS-FEM.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[SRI]</a:t>
                </a:r>
              </a:p>
              <a:p>
                <a:r>
                  <a:rPr lang="en-US" altLang="ja-JP" sz="2400" b="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dev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vol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pPr marL="0" indent="0">
                  <a:buNone/>
                </a:pPr>
                <a:endParaRPr lang="ja-JP" altLang="en-US" sz="2400" dirty="0">
                  <a:latin typeface="+mn-lt"/>
                </a:endParaRP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 b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A7E79BAA-413A-7CF2-50D4-E0675182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Old EC-SSE-SRI-T4</a:t>
            </a:r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ja-JP" dirty="0"/>
              <a:t>(in 3D)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FA2CA-D413-BF92-2D31-F336D4A1E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F1527DE-AE20-1036-8209-8A8869789E6E}"/>
              </a:ext>
            </a:extLst>
          </p:cNvPr>
          <p:cNvGrpSpPr>
            <a:grpSpLocks noChangeAspect="1"/>
          </p:cNvGrpSpPr>
          <p:nvPr/>
        </p:nvGrpSpPr>
        <p:grpSpPr>
          <a:xfrm>
            <a:off x="8832304" y="1052736"/>
            <a:ext cx="1358034" cy="1052727"/>
            <a:chOff x="7896806" y="3359140"/>
            <a:chExt cx="1113158" cy="862902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A518305-22E9-9455-4F93-F6C0D375CDDC}"/>
                </a:ext>
              </a:extLst>
            </p:cNvPr>
            <p:cNvCxnSpPr>
              <a:stCxn id="8" idx="2"/>
              <a:endCxn id="13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841FE5E7-68FA-0906-44C4-9665E504A7FB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D20679CF-85A1-C655-8847-E099F922053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E84FA952-9080-B80B-7634-5BF8DD5DE4AE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5">
              <a:extLst>
                <a:ext uri="{FF2B5EF4-FFF2-40B4-BE49-F238E27FC236}">
                  <a16:creationId xmlns:a16="http://schemas.microsoft.com/office/drawing/2014/main" id="{65AAD6EF-D318-03AF-6B50-775CD562B707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6">
              <a:extLst>
                <a:ext uri="{FF2B5EF4-FFF2-40B4-BE49-F238E27FC236}">
                  <a16:creationId xmlns:a16="http://schemas.microsoft.com/office/drawing/2014/main" id="{7CB71AA9-5323-ACF9-B935-D00A1B7AAD07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7">
              <a:extLst>
                <a:ext uri="{FF2B5EF4-FFF2-40B4-BE49-F238E27FC236}">
                  <a16:creationId xmlns:a16="http://schemas.microsoft.com/office/drawing/2014/main" id="{9BEE763C-5897-F226-780A-0BCF59918F12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6AB9DC-255E-87F9-7C43-966DBFB572F2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with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text only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09056D-8BB1-9E95-E6C5-A887FCED9D16}"/>
              </a:ext>
            </a:extLst>
          </p:cNvPr>
          <p:cNvSpPr txBox="1"/>
          <p:nvPr/>
        </p:nvSpPr>
        <p:spPr>
          <a:xfrm>
            <a:off x="9189876" y="197954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lt"/>
              </a:rPr>
              <a:t>T4</a:t>
            </a:r>
            <a:endParaRPr kumimoji="1" lang="ja-JP" altLang="en-US" sz="2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452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6E14D98B-D41A-D977-312E-16CF55E99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000196"/>
              </p:ext>
            </p:extLst>
          </p:nvPr>
        </p:nvGraphicFramePr>
        <p:xfrm>
          <a:off x="1415480" y="656692"/>
          <a:ext cx="7801630" cy="2286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40570">
                  <a:extLst>
                    <a:ext uri="{9D8B030D-6E8A-4147-A177-3AD203B41FA5}">
                      <a16:colId xmlns:a16="http://schemas.microsoft.com/office/drawing/2014/main" val="1994537493"/>
                    </a:ext>
                  </a:extLst>
                </a:gridCol>
                <a:gridCol w="4261060">
                  <a:extLst>
                    <a:ext uri="{9D8B030D-6E8A-4147-A177-3AD203B41FA5}">
                      <a16:colId xmlns:a16="http://schemas.microsoft.com/office/drawing/2014/main" val="3011993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Issues in Accuracy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Solutions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732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Shear Locking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2</a:t>
                      </a:r>
                      <a:r>
                        <a:rPr kumimoji="1" lang="en-US" altLang="ja-JP" sz="2400" baseline="30000" dirty="0"/>
                        <a:t>nd</a:t>
                      </a:r>
                      <a:r>
                        <a:rPr kumimoji="1" lang="en-US" altLang="ja-JP" sz="2400" dirty="0"/>
                        <a:t>-order, ES-FEM, NS-FEM, etc.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96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Volumetric Locking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SRI, B-bar, F-bar, NS-FEM, etc.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Reaction Force Oscillation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</a:t>
                      </a:r>
                      <a:r>
                        <a:rPr kumimoji="1" lang="en-US" altLang="ja-JP" sz="2400" baseline="30000" dirty="0"/>
                        <a:t>st</a:t>
                      </a:r>
                      <a:r>
                        <a:rPr kumimoji="1" lang="en-US" altLang="ja-JP" sz="2400" dirty="0"/>
                        <a:t>-order, Modified 2</a:t>
                      </a:r>
                      <a:r>
                        <a:rPr kumimoji="1" lang="en-US" altLang="ja-JP" sz="2400" baseline="30000" dirty="0"/>
                        <a:t>nd</a:t>
                      </a:r>
                      <a:r>
                        <a:rPr kumimoji="1" lang="en-US" altLang="ja-JP" sz="2400" dirty="0"/>
                        <a:t>-order, etc.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2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Pressure Checkerboarding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None!</a:t>
                      </a:r>
                      <a:r>
                        <a:rPr kumimoji="1" lang="en-US" altLang="ja-JP" sz="2400" b="1" dirty="0"/>
                        <a:t> (No absolute solution)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90903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55383CE-1627-AD57-9AE6-3AB24C16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Accuracy and Their Solutions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4C568F-C63B-8D11-20A5-8D40A6456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758481-6F6B-3761-47F2-41634DEDF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3" y="2964096"/>
            <a:ext cx="3096343" cy="30211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E905CC-9209-D403-7617-036B52937834}"/>
              </a:ext>
            </a:extLst>
          </p:cNvPr>
          <p:cNvSpPr txBox="1"/>
          <p:nvPr/>
        </p:nvSpPr>
        <p:spPr>
          <a:xfrm>
            <a:off x="388301" y="5913382"/>
            <a:ext cx="536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u="sng" dirty="0">
                <a:latin typeface="+mn-lt"/>
              </a:rPr>
              <a:t>Typical reaction force oscillation (ABAQUS C3D10)</a:t>
            </a:r>
            <a:endParaRPr kumimoji="1" lang="ja-JP" altLang="en-US" sz="2000" u="sng" dirty="0" err="1">
              <a:latin typeface="+mn-lt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3B7126E8-632E-09CF-1E72-599DD857B534}"/>
              </a:ext>
            </a:extLst>
          </p:cNvPr>
          <p:cNvSpPr/>
          <p:nvPr/>
        </p:nvSpPr>
        <p:spPr>
          <a:xfrm>
            <a:off x="9261685" y="1196752"/>
            <a:ext cx="326703" cy="1188132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DE0361-B519-B3B6-76F6-9CB8CFE77934}"/>
              </a:ext>
            </a:extLst>
          </p:cNvPr>
          <p:cNvSpPr txBox="1"/>
          <p:nvPr/>
        </p:nvSpPr>
        <p:spPr>
          <a:xfrm>
            <a:off x="9669322" y="1467652"/>
            <a:ext cx="186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lt"/>
              </a:rPr>
              <a:t>Related to</a:t>
            </a:r>
            <a:br>
              <a:rPr lang="en-US" altLang="ja-JP" dirty="0">
                <a:latin typeface="+mn-lt"/>
              </a:rPr>
            </a:br>
            <a:r>
              <a:rPr lang="en-US" altLang="ja-JP" dirty="0">
                <a:latin typeface="+mn-lt"/>
              </a:rPr>
              <a:t>Nodal Force/Disp.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E063EB-FDF8-7D45-054E-EE2C9D6F6C8B}"/>
              </a:ext>
            </a:extLst>
          </p:cNvPr>
          <p:cNvSpPr txBox="1"/>
          <p:nvPr/>
        </p:nvSpPr>
        <p:spPr>
          <a:xfrm>
            <a:off x="9257223" y="2528900"/>
            <a:ext cx="23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lt"/>
              </a:rPr>
              <a:t>Related to Stress/Strain</a:t>
            </a:r>
            <a:endParaRPr kumimoji="1" lang="ja-JP" altLang="en-US" dirty="0" err="1">
              <a:latin typeface="+mn-lt"/>
            </a:endParaRPr>
          </a:p>
        </p:txBody>
      </p:sp>
      <p:pic>
        <p:nvPicPr>
          <p:cNvPr id="11" name="図 10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44862869-13F1-033C-7322-6F17777E6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77" y="3019945"/>
            <a:ext cx="2957990" cy="2905371"/>
          </a:xfrm>
          <a:prstGeom prst="rect">
            <a:avLst/>
          </a:prstGeom>
          <a:ln w="12700">
            <a:noFill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7F6561-CB70-CDB6-198D-C1D775C20013}"/>
              </a:ext>
            </a:extLst>
          </p:cNvPr>
          <p:cNvSpPr txBox="1"/>
          <p:nvPr/>
        </p:nvSpPr>
        <p:spPr>
          <a:xfrm>
            <a:off x="6420036" y="5912650"/>
            <a:ext cx="536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u="sng" dirty="0">
                <a:latin typeface="+mn-lt"/>
              </a:rPr>
              <a:t>Typical pressure checkerboarding (ABAQUS C3D4)</a:t>
            </a:r>
            <a:endParaRPr kumimoji="1" lang="ja-JP" altLang="en-US" sz="2000" u="sng" dirty="0" err="1">
              <a:latin typeface="+mn-lt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0BB4E31-2105-EED7-5E9F-3668A9FCD4BA}"/>
              </a:ext>
            </a:extLst>
          </p:cNvPr>
          <p:cNvSpPr/>
          <p:nvPr/>
        </p:nvSpPr>
        <p:spPr>
          <a:xfrm>
            <a:off x="5710151" y="4875347"/>
            <a:ext cx="3647791" cy="929917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ＭＳ Ｐゴシック" panose="020B0600070205080204" pitchFamily="50" charset="-128"/>
              </a:rPr>
              <a:t>Pressure checkerboarding is quite difficult to resolve.</a:t>
            </a:r>
            <a:endParaRPr kumimoji="1" lang="ja-JP" altLang="en-US" sz="2400" dirty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23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in cantilever bending analyses in 2D</a:t>
            </a:r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Birth of a Next-gen S-FEM,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r>
              <a:rPr lang="en-US" altLang="ja-JP" dirty="0"/>
              <a:t>, in 2022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06" r="18764" b="5776"/>
          <a:stretch/>
        </p:blipFill>
        <p:spPr>
          <a:xfrm>
            <a:off x="1171262" y="2597432"/>
            <a:ext cx="5760640" cy="24221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811" b="82151"/>
          <a:stretch/>
        </p:blipFill>
        <p:spPr>
          <a:xfrm>
            <a:off x="1154565" y="1311151"/>
            <a:ext cx="5760640" cy="12401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2176961" y="980728"/>
            <a:ext cx="43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</a:rPr>
              <a:t>T. </a:t>
            </a:r>
            <a:r>
              <a:rPr lang="en-US" altLang="ja-JP" dirty="0" err="1">
                <a:latin typeface="Calibri" panose="020F0502020204030204" pitchFamily="34" charset="0"/>
              </a:rPr>
              <a:t>Jinsong</a:t>
            </a:r>
            <a:r>
              <a:rPr lang="en-US" altLang="ja-JP" dirty="0">
                <a:latin typeface="Calibri" panose="020F0502020204030204" pitchFamily="34" charset="0"/>
              </a:rPr>
              <a:t> </a:t>
            </a:r>
            <a:r>
              <a:rPr lang="en-US" altLang="ja-JP" i="1" dirty="0">
                <a:latin typeface="Calibri" panose="020F0502020204030204" pitchFamily="34" charset="0"/>
              </a:rPr>
              <a:t>et al</a:t>
            </a:r>
            <a:r>
              <a:rPr lang="en-US" altLang="ja-JP" dirty="0">
                <a:latin typeface="Calibri" panose="020F0502020204030204" pitchFamily="34" charset="0"/>
              </a:rPr>
              <a:t>., Euro. J. Mech. /A, v95, 2022.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206570" y="3032955"/>
            <a:ext cx="857446" cy="23227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6971895" y="1593645"/>
            <a:ext cx="30151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Calibri" panose="020F0502020204030204" pitchFamily="34" charset="0"/>
              </a:rPr>
              <a:t>Step-like stress dist. (poor).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</a:rPr>
              <a:t>Shear locking.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BB3648-C632-A02B-489B-D5FFFC55405A}"/>
              </a:ext>
            </a:extLst>
          </p:cNvPr>
          <p:cNvSpPr txBox="1"/>
          <p:nvPr/>
        </p:nvSpPr>
        <p:spPr>
          <a:xfrm>
            <a:off x="11324" y="2492896"/>
            <a:ext cx="1196838" cy="1303809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360000"/>
            <a:r>
              <a:rPr lang="en-US" altLang="ja-JP" sz="1600" dirty="0">
                <a:latin typeface="Calibri" panose="020F0502020204030204" pitchFamily="34" charset="0"/>
              </a:rPr>
              <a:t>Edge</a:t>
            </a:r>
            <a:br>
              <a:rPr lang="en-US" altLang="ja-JP" sz="1600" dirty="0">
                <a:latin typeface="Calibri" panose="020F0502020204030204" pitchFamily="34" charset="0"/>
              </a:rPr>
            </a:br>
            <a:r>
              <a:rPr lang="en-US" altLang="ja-JP" sz="1600" dirty="0">
                <a:latin typeface="Calibri" panose="020F0502020204030204" pitchFamily="34" charset="0"/>
              </a:rPr>
              <a:t>Center-based</a:t>
            </a:r>
            <a:br>
              <a:rPr lang="en-US" altLang="ja-JP" sz="1600" dirty="0">
                <a:latin typeface="Calibri" panose="020F0502020204030204" pitchFamily="34" charset="0"/>
              </a:rPr>
            </a:br>
            <a:r>
              <a:rPr lang="en-US" altLang="ja-JP" sz="1600" dirty="0">
                <a:latin typeface="Calibri" panose="020F0502020204030204" pitchFamily="34" charset="0"/>
              </a:rPr>
              <a:t>Strain</a:t>
            </a:r>
            <a:br>
              <a:rPr lang="en-US" altLang="ja-JP" sz="1600" dirty="0">
                <a:latin typeface="Calibri" panose="020F0502020204030204" pitchFamily="34" charset="0"/>
              </a:rPr>
            </a:br>
            <a:r>
              <a:rPr lang="en-US" altLang="ja-JP" sz="1600" dirty="0">
                <a:latin typeface="Calibri" panose="020F0502020204030204" pitchFamily="34" charset="0"/>
              </a:rPr>
              <a:t>Smoothing</a:t>
            </a:r>
            <a:br>
              <a:rPr lang="en-US" altLang="ja-JP" sz="1600" dirty="0">
                <a:latin typeface="Calibri" panose="020F0502020204030204" pitchFamily="34" charset="0"/>
              </a:rPr>
            </a:br>
            <a:r>
              <a:rPr lang="en-US" altLang="ja-JP" sz="1600" dirty="0">
                <a:latin typeface="Calibri" panose="020F0502020204030204" pitchFamily="34" charset="0"/>
              </a:rPr>
              <a:t>Element</a:t>
            </a:r>
            <a:endParaRPr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7AD64D-0022-5E4F-DE5D-5C720718D0D3}"/>
              </a:ext>
            </a:extLst>
          </p:cNvPr>
          <p:cNvSpPr txBox="1"/>
          <p:nvPr/>
        </p:nvSpPr>
        <p:spPr>
          <a:xfrm>
            <a:off x="468177" y="3825044"/>
            <a:ext cx="148736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Calibri" panose="020F0502020204030204" pitchFamily="34" charset="0"/>
              </a:rPr>
              <a:t>Detailed Later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9C3420-6297-C0B5-2176-5549BDF84B0B}"/>
              </a:ext>
            </a:extLst>
          </p:cNvPr>
          <p:cNvSpPr txBox="1"/>
          <p:nvPr/>
        </p:nvSpPr>
        <p:spPr>
          <a:xfrm>
            <a:off x="6963648" y="2552707"/>
            <a:ext cx="3487943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Calibri" panose="020F0502020204030204" pitchFamily="34" charset="0"/>
              </a:rPr>
              <a:t>Linear stress dist. (very good) 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using the same T3 mesh.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Very close to analytical solution.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</a:rPr>
              <a:t>No shear locking.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/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excellent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formulation for compressible solids; </a:t>
                </a:r>
                <a:b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 when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𝝂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≃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volumetric locking 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pressure checkerboarding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 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NOT directly applicable to nearly incompressible solids.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blipFill>
                <a:blip r:embed="rId4"/>
                <a:stretch>
                  <a:fillRect l="-890" t="-3500" r="-1484" b="-9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884526F-2F55-942E-6521-F9D582667D63}"/>
              </a:ext>
            </a:extLst>
          </p:cNvPr>
          <p:cNvGrpSpPr/>
          <p:nvPr/>
        </p:nvGrpSpPr>
        <p:grpSpPr>
          <a:xfrm>
            <a:off x="10604918" y="802674"/>
            <a:ext cx="1107706" cy="1006146"/>
            <a:chOff x="10462602" y="1340768"/>
            <a:chExt cx="1107706" cy="1006146"/>
          </a:xfrm>
        </p:grpSpPr>
        <p:sp>
          <p:nvSpPr>
            <p:cNvPr id="23" name="二等辺三角形 22">
              <a:extLst>
                <a:ext uri="{FF2B5EF4-FFF2-40B4-BE49-F238E27FC236}">
                  <a16:creationId xmlns:a16="http://schemas.microsoft.com/office/drawing/2014/main" id="{1B2FD22E-466E-7C63-6BA8-710813BC2566}"/>
                </a:ext>
              </a:extLst>
            </p:cNvPr>
            <p:cNvSpPr/>
            <p:nvPr/>
          </p:nvSpPr>
          <p:spPr>
            <a:xfrm>
              <a:off x="10553957" y="1423831"/>
              <a:ext cx="942643" cy="852681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1FD3E51D-AD70-B6E2-F51A-8C7A6D1756C6}"/>
                </a:ext>
              </a:extLst>
            </p:cNvPr>
            <p:cNvSpPr/>
            <p:nvPr/>
          </p:nvSpPr>
          <p:spPr>
            <a:xfrm>
              <a:off x="11068842" y="1340768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5">
              <a:extLst>
                <a:ext uri="{FF2B5EF4-FFF2-40B4-BE49-F238E27FC236}">
                  <a16:creationId xmlns:a16="http://schemas.microsoft.com/office/drawing/2014/main" id="{BE94C81F-B9F1-4C31-A7FF-50B8D994B476}"/>
                </a:ext>
              </a:extLst>
            </p:cNvPr>
            <p:cNvSpPr/>
            <p:nvPr/>
          </p:nvSpPr>
          <p:spPr>
            <a:xfrm>
              <a:off x="10462602" y="2206109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EF030ACF-7136-F0C9-E05F-957DB463DE4A}"/>
                </a:ext>
              </a:extLst>
            </p:cNvPr>
            <p:cNvSpPr/>
            <p:nvPr/>
          </p:nvSpPr>
          <p:spPr>
            <a:xfrm>
              <a:off x="11430582" y="2197585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CA7F06-FE23-0A8F-5FF8-E9B0EE182047}"/>
              </a:ext>
            </a:extLst>
          </p:cNvPr>
          <p:cNvSpPr txBox="1"/>
          <p:nvPr/>
        </p:nvSpPr>
        <p:spPr>
          <a:xfrm>
            <a:off x="10934162" y="1736812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T3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/>
              <p:nvPr/>
            </p:nvSpPr>
            <p:spPr>
              <a:xfrm>
                <a:off x="10651267" y="2213702"/>
                <a:ext cx="103265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Calibri" panose="020F0502020204030204" pitchFamily="34" charset="0"/>
                  </a:rPr>
                  <a:t>Poisson’s</a:t>
                </a:r>
                <a:br>
                  <a:rPr kumimoji="1" lang="en-US" altLang="ja-JP" dirty="0">
                    <a:latin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</a:rPr>
                  <a:t>Ratio:</a:t>
                </a:r>
                <a:br>
                  <a:rPr kumimoji="1" lang="en-US" altLang="ja-JP" dirty="0">
                    <a:latin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1" lang="ja-JP" alt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267" y="2213702"/>
                <a:ext cx="1032654" cy="923330"/>
              </a:xfrm>
              <a:prstGeom prst="rect">
                <a:avLst/>
              </a:prstGeom>
              <a:blipFill>
                <a:blip r:embed="rId5"/>
                <a:stretch>
                  <a:fillRect l="-4706" t="-3289" r="-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426C7C-CA08-45DB-90F6-9CBD5A522F99}"/>
              </a:ext>
            </a:extLst>
          </p:cNvPr>
          <p:cNvSpPr txBox="1"/>
          <p:nvPr/>
        </p:nvSpPr>
        <p:spPr>
          <a:xfrm>
            <a:off x="9556454" y="3909826"/>
            <a:ext cx="1891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</a:rPr>
              <a:t>This breakthrough</a:t>
            </a:r>
            <a:br>
              <a:rPr kumimoji="1" lang="en-US" altLang="ja-JP" dirty="0">
                <a:latin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</a:rPr>
              <a:t>should be called </a:t>
            </a:r>
          </a:p>
          <a:p>
            <a:pPr algn="ctr"/>
            <a:r>
              <a:rPr lang="en-US" altLang="ja-JP" dirty="0">
                <a:latin typeface="Calibri" panose="020F0502020204030204" pitchFamily="34" charset="0"/>
              </a:rPr>
              <a:t>“</a:t>
            </a:r>
            <a:r>
              <a:rPr lang="en-US" altLang="ja-JP" b="1" dirty="0">
                <a:latin typeface="Calibri" panose="020F0502020204030204" pitchFamily="34" charset="0"/>
              </a:rPr>
              <a:t>S-FEM 2.0</a:t>
            </a:r>
            <a:r>
              <a:rPr lang="en-US" altLang="ja-JP" dirty="0">
                <a:latin typeface="Calibri" panose="020F0502020204030204" pitchFamily="34" charset="0"/>
              </a:rPr>
              <a:t>”.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5" name="矢印: 折線 4">
            <a:extLst>
              <a:ext uri="{FF2B5EF4-FFF2-40B4-BE49-F238E27FC236}">
                <a16:creationId xmlns:a16="http://schemas.microsoft.com/office/drawing/2014/main" id="{E841D435-E43F-848F-91A5-4B34F96A4A7B}"/>
              </a:ext>
            </a:extLst>
          </p:cNvPr>
          <p:cNvSpPr/>
          <p:nvPr/>
        </p:nvSpPr>
        <p:spPr>
          <a:xfrm rot="10800000" flipH="1">
            <a:off x="8609483" y="3752652"/>
            <a:ext cx="870893" cy="756468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45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AB63E09-1E54-4A64-6CBD-DBD83425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Rubber Cantilever Bending Analysis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7482AA-E6C0-2ED0-395A-3957B018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Development of </a:t>
            </a:r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  <a:t>EC-SSE-</a:t>
            </a:r>
            <a:r>
              <a:rPr kumimoji="1" lang="en-US" altLang="ja-JP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SRI</a:t>
            </a:r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  <a:t>-T4</a:t>
            </a:r>
            <a:r>
              <a:rPr kumimoji="1" lang="en-US" altLang="ja-JP" dirty="0"/>
              <a:t> in 2024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0FCCE8-21A2-9B9D-5EA3-244E8FE6E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6EA9E62-3CC4-2A8A-7295-9E9A48D8A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08770"/>
              </p:ext>
            </p:extLst>
          </p:nvPr>
        </p:nvGraphicFramePr>
        <p:xfrm>
          <a:off x="6213456" y="716084"/>
          <a:ext cx="5862702" cy="2804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874">
                  <a:extLst>
                    <a:ext uri="{9D8B030D-6E8A-4147-A177-3AD203B41FA5}">
                      <a16:colId xmlns:a16="http://schemas.microsoft.com/office/drawing/2014/main" val="1435391177"/>
                    </a:ext>
                  </a:extLst>
                </a:gridCol>
                <a:gridCol w="3699828">
                  <a:extLst>
                    <a:ext uri="{9D8B030D-6E8A-4147-A177-3AD203B41FA5}">
                      <a16:colId xmlns:a16="http://schemas.microsoft.com/office/drawing/2014/main" val="2426837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Points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Results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Accuracy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Excellent in Mises stress.</a:t>
                      </a:r>
                    </a:p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No shear/volumetric locking.</a:t>
                      </a:r>
                    </a:p>
                    <a:p>
                      <a:pPr marL="342900" indent="-34290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+mn-lt"/>
                          <a:ea typeface="MS UI Gothic" panose="020B0600070205080204" pitchFamily="50" charset="-128"/>
                        </a:rPr>
                        <a:t>Pressure checkerboarding</a:t>
                      </a:r>
                      <a:b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+mn-lt"/>
                          <a:ea typeface="MS UI Gothic" panose="020B0600070205080204" pitchFamily="50" charset="-128"/>
                        </a:rPr>
                      </a:b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+mn-lt"/>
                          <a:ea typeface="MS UI Gothic" panose="020B0600070205080204" pitchFamily="50" charset="-128"/>
                        </a:rPr>
                        <a:t>still remains.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31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Robustness in Large Deformation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No</a:t>
                      </a:r>
                      <a:r>
                        <a:rPr kumimoji="1" lang="ja-JP" altLang="en-US" sz="2000" dirty="0">
                          <a:latin typeface="+mn-lt"/>
                          <a:ea typeface="MS UI Gothic" panose="020B0600070205080204" pitchFamily="50" charset="-128"/>
                        </a:rPr>
                        <a:t> </a:t>
                      </a:r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problem.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46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Compute Time</a:t>
                      </a:r>
                      <a:endParaRPr kumimoji="1" lang="ja-JP" altLang="en-US" sz="2000" dirty="0"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dirty="0">
                          <a:latin typeface="+mn-lt"/>
                          <a:ea typeface="MS UI Gothic" panose="020B0600070205080204" pitchFamily="50" charset="-128"/>
                        </a:rPr>
                        <a:t>Same as EC-SSE-T4.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+mn-lt"/>
                        <a:ea typeface="MS UI Gothic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54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9A48833-7208-F563-37E8-5748CE7E7AD5}"/>
                  </a:ext>
                </a:extLst>
              </p:cNvPr>
              <p:cNvSpPr txBox="1"/>
              <p:nvPr/>
            </p:nvSpPr>
            <p:spPr>
              <a:xfrm>
                <a:off x="6232829" y="3884435"/>
                <a:ext cx="5875839" cy="948721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ea typeface="MS UI Gothic" panose="020B0600070205080204" pitchFamily="50" charset="-128"/>
                  </a:rPr>
                  <a:t>When the pressure checkerboarding is present……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ea typeface="MS UI Gothic" panose="020B0600070205080204" pitchFamily="50" charset="-128"/>
                  </a:rPr>
                  <a:t>We cannot trust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𝑥𝑥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𝑦𝑦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and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 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𝑧𝑧</m:t>
                        </m:r>
                      </m:sub>
                    </m:sSub>
                  </m:oMath>
                </a14:m>
                <a:r>
                  <a:rPr kumimoji="1" lang="ja-JP" altLang="en-US" dirty="0">
                    <a:ea typeface="MS UI Gothic" panose="020B0600070205080204" pitchFamily="50" charset="-128"/>
                  </a:rPr>
                  <a:t> </a:t>
                </a:r>
                <a:r>
                  <a:rPr kumimoji="1" lang="en-US" altLang="ja-JP" dirty="0">
                    <a:ea typeface="MS UI Gothic" panose="020B0600070205080204" pitchFamily="50" charset="-128"/>
                  </a:rPr>
                  <a:t>as well as pressure.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ea typeface="MS UI Gothic" panose="020B0600070205080204" pitchFamily="50" charset="-128"/>
                  </a:rPr>
                  <a:t>Contact instability occurs especially in finite sliding cases.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9A48833-7208-F563-37E8-5748CE7E7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829" y="3884435"/>
                <a:ext cx="5875839" cy="948721"/>
              </a:xfrm>
              <a:prstGeom prst="rect">
                <a:avLst/>
              </a:prstGeom>
              <a:blipFill>
                <a:blip r:embed="rId3"/>
                <a:stretch>
                  <a:fillRect l="-619" t="-1875" b="-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BC25E6-A6EB-AA5E-C9AA-301B03C07E3F}"/>
              </a:ext>
            </a:extLst>
          </p:cNvPr>
          <p:cNvSpPr txBox="1"/>
          <p:nvPr/>
        </p:nvSpPr>
        <p:spPr>
          <a:xfrm>
            <a:off x="6521845" y="5046275"/>
            <a:ext cx="5262787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ea typeface="MS UI Gothic" panose="020B0600070205080204" pitchFamily="50" charset="-128"/>
              </a:rPr>
              <a:t>Hence, EC-SSE-SRI-T4(2024) is not bad,</a:t>
            </a:r>
            <a:br>
              <a:rPr lang="en-US" altLang="ja-JP" sz="2400" dirty="0">
                <a:ea typeface="MS UI Gothic" panose="020B0600070205080204" pitchFamily="50" charset="-128"/>
              </a:rPr>
            </a:br>
            <a:r>
              <a:rPr lang="en-US" altLang="ja-JP" sz="2400" dirty="0">
                <a:ea typeface="MS UI Gothic" panose="020B0600070205080204" pitchFamily="50" charset="-128"/>
              </a:rPr>
              <a:t>but it is not an ultimate formulation, yet.</a:t>
            </a:r>
            <a:endParaRPr kumimoji="1" lang="ja-JP" altLang="en-US" sz="1600" dirty="0">
              <a:ea typeface="MS UI Gothic" panose="020B0600070205080204" pitchFamily="50" charset="-128"/>
            </a:endParaRPr>
          </a:p>
        </p:txBody>
      </p:sp>
      <p:pic>
        <p:nvPicPr>
          <p:cNvPr id="5" name="図 4" descr="光 が含まれている画像&#10;&#10;自動的に生成された説明">
            <a:extLst>
              <a:ext uri="{FF2B5EF4-FFF2-40B4-BE49-F238E27FC236}">
                <a16:creationId xmlns:a16="http://schemas.microsoft.com/office/drawing/2014/main" id="{846941EE-C0B6-D502-B0DB-F8E80E174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r="34911"/>
          <a:stretch>
            <a:fillRect/>
          </a:stretch>
        </p:blipFill>
        <p:spPr>
          <a:xfrm>
            <a:off x="2855640" y="1020470"/>
            <a:ext cx="3385596" cy="5377157"/>
          </a:xfrm>
          <a:prstGeom prst="rect">
            <a:avLst/>
          </a:prstGeom>
        </p:spPr>
      </p:pic>
      <p:pic>
        <p:nvPicPr>
          <p:cNvPr id="8" name="図 7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0E8541ED-AE1F-AF98-6D3A-085F41D70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2776" b="60186"/>
          <a:stretch>
            <a:fillRect/>
          </a:stretch>
        </p:blipFill>
        <p:spPr>
          <a:xfrm>
            <a:off x="407368" y="4080262"/>
            <a:ext cx="1296144" cy="2265061"/>
          </a:xfrm>
          <a:prstGeom prst="rect">
            <a:avLst/>
          </a:prstGeom>
        </p:spPr>
      </p:pic>
      <p:pic>
        <p:nvPicPr>
          <p:cNvPr id="13" name="図 12" descr="光 が含まれている画像&#10;&#10;自動的に生成された説明">
            <a:extLst>
              <a:ext uri="{FF2B5EF4-FFF2-40B4-BE49-F238E27FC236}">
                <a16:creationId xmlns:a16="http://schemas.microsoft.com/office/drawing/2014/main" id="{C9255491-C4D2-42CB-EC57-DD20A7113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89" b="60216"/>
          <a:stretch>
            <a:fillRect/>
          </a:stretch>
        </p:blipFill>
        <p:spPr>
          <a:xfrm>
            <a:off x="3323692" y="4080263"/>
            <a:ext cx="1296144" cy="2265061"/>
          </a:xfrm>
          <a:prstGeom prst="rect">
            <a:avLst/>
          </a:prstGeom>
        </p:spPr>
      </p:pic>
      <p:pic>
        <p:nvPicPr>
          <p:cNvPr id="6" name="図 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6B3CD789-4C38-1E35-C294-FEB28C2A3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r="34984"/>
          <a:stretch>
            <a:fillRect/>
          </a:stretch>
        </p:blipFill>
        <p:spPr>
          <a:xfrm>
            <a:off x="42939" y="1024600"/>
            <a:ext cx="3388765" cy="5373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3C19CA2-3575-191A-1B51-A7604B1F132C}"/>
                  </a:ext>
                </a:extLst>
              </p:cNvPr>
              <p:cNvSpPr txBox="1"/>
              <p:nvPr/>
            </p:nvSpPr>
            <p:spPr>
              <a:xfrm>
                <a:off x="1235460" y="1084674"/>
                <a:ext cx="1453283" cy="40011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ini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=0.49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C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3C19CA2-3575-191A-1B51-A7604B1F1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60" y="1084674"/>
                <a:ext cx="145328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6C20AE2-C6EF-1F1D-2A8A-ED287C595A99}"/>
              </a:ext>
            </a:extLst>
          </p:cNvPr>
          <p:cNvGrpSpPr>
            <a:grpSpLocks noChangeAspect="1"/>
          </p:cNvGrpSpPr>
          <p:nvPr/>
        </p:nvGrpSpPr>
        <p:grpSpPr>
          <a:xfrm>
            <a:off x="4686099" y="991129"/>
            <a:ext cx="1358034" cy="1052727"/>
            <a:chOff x="7896806" y="3359140"/>
            <a:chExt cx="1113158" cy="862902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FF1324F-3371-AA5A-BE3B-CE523628C74D}"/>
                </a:ext>
              </a:extLst>
            </p:cNvPr>
            <p:cNvCxnSpPr>
              <a:stCxn id="16" idx="2"/>
              <a:endCxn id="21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3B72B6E4-ED30-5150-FC94-A3CE8196A078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62CE1DD7-18D4-5C8C-52D6-F1B1880553B8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B0C5822C-B512-69CB-D7BF-414E1E0D5E1B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3B6D2DB9-C9C0-18F6-3427-31870E94F1A1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6">
              <a:extLst>
                <a:ext uri="{FF2B5EF4-FFF2-40B4-BE49-F238E27FC236}">
                  <a16:creationId xmlns:a16="http://schemas.microsoft.com/office/drawing/2014/main" id="{5B40B250-9C5E-9E63-4502-E61E4B1FCA41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7">
              <a:extLst>
                <a:ext uri="{FF2B5EF4-FFF2-40B4-BE49-F238E27FC236}">
                  <a16:creationId xmlns:a16="http://schemas.microsoft.com/office/drawing/2014/main" id="{FA4E12B7-6CE8-D49D-40F7-0D384A425034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635978-857F-2491-BDC1-F2D140BFB0B4}"/>
              </a:ext>
            </a:extLst>
          </p:cNvPr>
          <p:cNvSpPr txBox="1"/>
          <p:nvPr/>
        </p:nvSpPr>
        <p:spPr>
          <a:xfrm>
            <a:off x="5042410" y="1952836"/>
            <a:ext cx="492443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ea typeface="HG創英角ﾎﾟｯﾌﾟ体" panose="040B0A09000000000000" pitchFamily="49" charset="-128"/>
              </a:rPr>
              <a:t>T4</a:t>
            </a:r>
            <a:endParaRPr kumimoji="1" lang="ja-JP" altLang="en-US" sz="2400" dirty="0"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90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1D8288-85BA-F962-0491-096BD630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b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Adopting the following two techniques (detailed later):</a:t>
            </a:r>
          </a:p>
          <a:p>
            <a:pPr marL="571500" indent="-571500">
              <a:buFont typeface="+mj-lt"/>
              <a:buAutoNum type="arabicPeriod"/>
            </a:pPr>
            <a:r>
              <a:rPr lang="en-US" altLang="ja-JP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Double strain smoothing in the volumetric part,</a:t>
            </a:r>
            <a:endParaRPr lang="en-US" altLang="ja-JP" dirty="0">
              <a:ea typeface="HG創英角ﾎﾟｯﾌﾟ体" panose="040B0A09000000000000" pitchFamily="49" charset="-128"/>
            </a:endParaRPr>
          </a:p>
          <a:p>
            <a:pPr marL="571500" indent="-571500">
              <a:buFont typeface="+mj-lt"/>
              <a:buAutoNum type="arabicPeriod"/>
            </a:pPr>
            <a:r>
              <a:rPr lang="en-US" altLang="ja-JP" dirty="0">
                <a:ea typeface="HG創英角ﾎﾟｯﾌﾟ体" panose="040B0A09000000000000" pitchFamily="49" charset="-128"/>
              </a:rPr>
              <a:t>Inconsistent hydrostatic stress integration.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 and Strategy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035421" y="1232756"/>
            <a:ext cx="10121158" cy="1704544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Develop a </a:t>
            </a:r>
            <a:r>
              <a: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ea typeface="HG創英角ﾎﾟｯﾌﾟ体" panose="040B0A09000000000000" pitchFamily="49" charset="-128"/>
              </a:rPr>
              <a:t>new low-cost improvement </a:t>
            </a: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method </a:t>
            </a:r>
            <a:b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</a:b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of </a:t>
            </a:r>
            <a:r>
              <a:rPr lang="en-US" altLang="ja-JP" sz="3200" dirty="0">
                <a:solidFill>
                  <a:schemeClr val="accent5">
                    <a:lumMod val="50000"/>
                  </a:schemeClr>
                </a:solidFill>
                <a:ea typeface="HG創英角ﾎﾟｯﾌﾟ体" panose="040B0A09000000000000" pitchFamily="49" charset="-128"/>
              </a:rPr>
              <a:t>EC-SSE-SRI</a:t>
            </a: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 to </a:t>
            </a:r>
            <a:r>
              <a:rPr lang="en-US" altLang="ja-JP" sz="3200" b="1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suppress the pressure checkerboarding </a:t>
            </a:r>
            <a:b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</a:br>
            <a:r>
              <a:rPr lang="en-US" altLang="ja-JP" sz="3200" dirty="0">
                <a:solidFill>
                  <a:schemeClr val="tx1"/>
                </a:solidFill>
                <a:ea typeface="HG創英角ﾎﾟｯﾌﾟ体" panose="040B0A09000000000000" pitchFamily="49" charset="-128"/>
              </a:rPr>
              <a:t>in nearly incompressible large deformation analysis.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E2D356-6480-8BC9-4861-D7832B705014}"/>
              </a:ext>
            </a:extLst>
          </p:cNvPr>
          <p:cNvSpPr txBox="1"/>
          <p:nvPr/>
        </p:nvSpPr>
        <p:spPr>
          <a:xfrm>
            <a:off x="8868308" y="4427753"/>
            <a:ext cx="2514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New EC-SSE-SRI</a:t>
            </a:r>
            <a:endParaRPr kumimoji="1" lang="ja-JP" alt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E91D0271-8F86-96B8-0EFD-7CA11297F779}"/>
              </a:ext>
            </a:extLst>
          </p:cNvPr>
          <p:cNvSpPr/>
          <p:nvPr/>
        </p:nvSpPr>
        <p:spPr>
          <a:xfrm>
            <a:off x="8292244" y="4293096"/>
            <a:ext cx="432048" cy="792535"/>
          </a:xfrm>
          <a:prstGeom prst="rightBrace">
            <a:avLst>
              <a:gd name="adj1" fmla="val 3252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</a:t>
            </a:r>
            <a:br>
              <a:rPr lang="en-US" altLang="ja-JP" sz="2400" dirty="0"/>
            </a:br>
            <a:r>
              <a:rPr lang="en-US" altLang="ja-JP" sz="2400" b="0" dirty="0"/>
              <a:t>Introduction to ES-FEM, NS-FEM, EC-SSE,</a:t>
            </a:r>
            <a:r>
              <a:rPr lang="ja-JP" altLang="en-US" sz="2400" b="0" dirty="0"/>
              <a:t> </a:t>
            </a:r>
            <a:r>
              <a:rPr lang="en-US" altLang="ja-JP" sz="2400" b="0" dirty="0"/>
              <a:t>and Old/New EC-SSE-SRI</a:t>
            </a:r>
            <a:endParaRPr lang="ja-JP" altLang="en-US" sz="2400" b="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ES-FEM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019DFD80-6701-452F-06DF-7A5B9DD9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89109" y="3534876"/>
            <a:ext cx="230300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on each edge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93A197-59F0-B9AD-3F06-77F2BB59DED7}"/>
              </a:ext>
            </a:extLst>
          </p:cNvPr>
          <p:cNvSpPr txBox="1"/>
          <p:nvPr/>
        </p:nvSpPr>
        <p:spPr>
          <a:xfrm>
            <a:off x="1133628" y="4993834"/>
            <a:ext cx="301396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Strain distribution is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piecewise constant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in each smoothing domain.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8320658" y="3621594"/>
            <a:ext cx="2942471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 No shear locking.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B2759-8AED-2446-2F5B-13E39EC95958}"/>
              </a:ext>
            </a:extLst>
          </p:cNvPr>
          <p:cNvSpPr txBox="1"/>
          <p:nvPr/>
        </p:nvSpPr>
        <p:spPr>
          <a:xfrm>
            <a:off x="8320659" y="4223942"/>
            <a:ext cx="29424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</a:rPr>
              <a:t>Cannot avoid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volumetric locking &amp;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pressure checkerboarding.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3DD4E1C-D0FD-616E-EB5C-D8423166080D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6D17C4B4-0CD2-CAB4-FBB4-A96E3D581824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1B546A4-9BEA-D21E-B9B9-F96D6DA9AE76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5D19CD8-BA99-924E-C6A1-BACBC1CFB2DA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5D19CD8-BA99-924E-C6A1-BACBC1CFB2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6EFCDEA-44A5-1154-B913-9560490D66AB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6EFCDEA-44A5-1154-B913-9560490D6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DA1F023-D336-189E-DB63-419EF288DA72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24" name="矢印: 右 23">
              <a:extLst>
                <a:ext uri="{FF2B5EF4-FFF2-40B4-BE49-F238E27FC236}">
                  <a16:creationId xmlns:a16="http://schemas.microsoft.com/office/drawing/2014/main" id="{5C8B97CC-6DB0-DCEB-862A-CDED0D668DB5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61C951E9-D22B-39CC-9410-4ECC867EF854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3D11E207-0721-88A4-1FC3-88A2D57563C7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0000"/>
            </a:fgClr>
            <a:bgClr>
              <a:srgbClr val="4DFFC4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6"/>
                <a:stretch>
                  <a:fillRect l="-493" r="-493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3407B90-CA05-A689-43A8-1D9F61896678}"/>
              </a:ext>
            </a:extLst>
          </p:cNvPr>
          <p:cNvCxnSpPr>
            <a:cxnSpLocks/>
          </p:cNvCxnSpPr>
          <p:nvPr/>
        </p:nvCxnSpPr>
        <p:spPr>
          <a:xfrm flipV="1">
            <a:off x="5531768" y="3283035"/>
            <a:ext cx="1034143" cy="213360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F88A0F7-6967-0E2D-32A4-CCB2CF35E93B}"/>
              </a:ext>
            </a:extLst>
          </p:cNvPr>
          <p:cNvCxnSpPr>
            <a:cxnSpLocks/>
            <a:stCxn id="11" idx="1"/>
            <a:endCxn id="1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0000CC"/>
                </a:solidFill>
              </a:rPr>
              <a:t>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four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nodal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8430" y="3532994"/>
            <a:ext cx="23259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As if putting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a Gauss point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on each node center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Node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blipFill>
                <a:blip r:embed="rId4"/>
                <a:stretch>
                  <a:fillRect l="-478" r="-478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etc.</a:t>
                </a:r>
                <a:endParaRPr lang="ja-JP" altLang="en-US" sz="24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7751264" y="3580982"/>
            <a:ext cx="3437801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No shear/volumetric locking.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Less pressure checkerboarding.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259796" y="3018624"/>
            <a:ext cx="3089367" cy="2497182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0 h 2383970"/>
              <a:gd name="connsiteX1" fmla="*/ 1626326 w 4212772"/>
              <a:gd name="connsiteY1" fmla="*/ 1064622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32658 h 2416628"/>
              <a:gd name="connsiteX1" fmla="*/ 2270760 w 4212772"/>
              <a:gd name="connsiteY1" fmla="*/ 0 h 2416628"/>
              <a:gd name="connsiteX2" fmla="*/ 4212772 w 4212772"/>
              <a:gd name="connsiteY2" fmla="*/ 2416628 h 2416628"/>
              <a:gd name="connsiteX3" fmla="*/ 1524000 w 4212772"/>
              <a:gd name="connsiteY3" fmla="*/ 2351314 h 2416628"/>
              <a:gd name="connsiteX4" fmla="*/ 0 w 4212772"/>
              <a:gd name="connsiteY4" fmla="*/ 32658 h 2416628"/>
              <a:gd name="connsiteX0" fmla="*/ 0 w 4212772"/>
              <a:gd name="connsiteY0" fmla="*/ 0 h 2383970"/>
              <a:gd name="connsiteX1" fmla="*/ 3585754 w 4212772"/>
              <a:gd name="connsiteY1" fmla="*/ 106679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200298 w 2688772"/>
              <a:gd name="connsiteY0" fmla="*/ 0 h 2314302"/>
              <a:gd name="connsiteX1" fmla="*/ 2061754 w 2688772"/>
              <a:gd name="connsiteY1" fmla="*/ 37011 h 2314302"/>
              <a:gd name="connsiteX2" fmla="*/ 2688772 w 2688772"/>
              <a:gd name="connsiteY2" fmla="*/ 2314302 h 2314302"/>
              <a:gd name="connsiteX3" fmla="*/ 0 w 2688772"/>
              <a:gd name="connsiteY3" fmla="*/ 2248988 h 2314302"/>
              <a:gd name="connsiteX4" fmla="*/ 200298 w 2688772"/>
              <a:gd name="connsiteY4" fmla="*/ 0 h 2314302"/>
              <a:gd name="connsiteX0" fmla="*/ 940527 w 3429001"/>
              <a:gd name="connsiteY0" fmla="*/ 0 h 2314302"/>
              <a:gd name="connsiteX1" fmla="*/ 2801983 w 3429001"/>
              <a:gd name="connsiteY1" fmla="*/ 37011 h 2314302"/>
              <a:gd name="connsiteX2" fmla="*/ 3429001 w 3429001"/>
              <a:gd name="connsiteY2" fmla="*/ 2314302 h 2314302"/>
              <a:gd name="connsiteX3" fmla="*/ 0 w 3429001"/>
              <a:gd name="connsiteY3" fmla="*/ 1813559 h 2314302"/>
              <a:gd name="connsiteX4" fmla="*/ 940527 w 3429001"/>
              <a:gd name="connsiteY4" fmla="*/ 0 h 2314302"/>
              <a:gd name="connsiteX0" fmla="*/ 1140824 w 3429001"/>
              <a:gd name="connsiteY0" fmla="*/ 0 h 2462348"/>
              <a:gd name="connsiteX1" fmla="*/ 2801983 w 3429001"/>
              <a:gd name="connsiteY1" fmla="*/ 185057 h 2462348"/>
              <a:gd name="connsiteX2" fmla="*/ 3429001 w 3429001"/>
              <a:gd name="connsiteY2" fmla="*/ 2462348 h 2462348"/>
              <a:gd name="connsiteX3" fmla="*/ 0 w 3429001"/>
              <a:gd name="connsiteY3" fmla="*/ 1961605 h 2462348"/>
              <a:gd name="connsiteX4" fmla="*/ 1140824 w 3429001"/>
              <a:gd name="connsiteY4" fmla="*/ 0 h 2462348"/>
              <a:gd name="connsiteX0" fmla="*/ 1140824 w 3089367"/>
              <a:gd name="connsiteY0" fmla="*/ 0 h 2601685"/>
              <a:gd name="connsiteX1" fmla="*/ 2801983 w 3089367"/>
              <a:gd name="connsiteY1" fmla="*/ 185057 h 2601685"/>
              <a:gd name="connsiteX2" fmla="*/ 3089367 w 3089367"/>
              <a:gd name="connsiteY2" fmla="*/ 2601685 h 2601685"/>
              <a:gd name="connsiteX3" fmla="*/ 0 w 3089367"/>
              <a:gd name="connsiteY3" fmla="*/ 1961605 h 2601685"/>
              <a:gd name="connsiteX4" fmla="*/ 1140824 w 3089367"/>
              <a:gd name="connsiteY4" fmla="*/ 0 h 2601685"/>
              <a:gd name="connsiteX0" fmla="*/ 1210492 w 3089367"/>
              <a:gd name="connsiteY0" fmla="*/ 0 h 2497182"/>
              <a:gd name="connsiteX1" fmla="*/ 2801983 w 3089367"/>
              <a:gd name="connsiteY1" fmla="*/ 80554 h 2497182"/>
              <a:gd name="connsiteX2" fmla="*/ 3089367 w 3089367"/>
              <a:gd name="connsiteY2" fmla="*/ 2497182 h 2497182"/>
              <a:gd name="connsiteX3" fmla="*/ 0 w 3089367"/>
              <a:gd name="connsiteY3" fmla="*/ 1857102 h 2497182"/>
              <a:gd name="connsiteX4" fmla="*/ 1210492 w 3089367"/>
              <a:gd name="connsiteY4" fmla="*/ 0 h 24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367" h="2497182">
                <a:moveTo>
                  <a:pt x="1210492" y="0"/>
                </a:moveTo>
                <a:lnTo>
                  <a:pt x="2801983" y="80554"/>
                </a:lnTo>
                <a:lnTo>
                  <a:pt x="3089367" y="2497182"/>
                </a:lnTo>
                <a:lnTo>
                  <a:pt x="0" y="1857102"/>
                </a:lnTo>
                <a:lnTo>
                  <a:pt x="1210492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211009" y="3468134"/>
            <a:ext cx="1535289" cy="1398650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0 w 1319794"/>
              <a:gd name="connsiteY5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50116 w 1319794"/>
              <a:gd name="connsiteY5" fmla="*/ 1504088 h 2138879"/>
              <a:gd name="connsiteX6" fmla="*/ 0 w 1319794"/>
              <a:gd name="connsiteY6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755510 w 1319794"/>
              <a:gd name="connsiteY4" fmla="*/ 1843722 h 2138879"/>
              <a:gd name="connsiteX5" fmla="*/ 86824 w 1319794"/>
              <a:gd name="connsiteY5" fmla="*/ 2138879 h 2138879"/>
              <a:gd name="connsiteX6" fmla="*/ 50116 w 1319794"/>
              <a:gd name="connsiteY6" fmla="*/ 1504088 h 2138879"/>
              <a:gd name="connsiteX7" fmla="*/ 0 w 1319794"/>
              <a:gd name="connsiteY7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0 w 1319794"/>
              <a:gd name="connsiteY0" fmla="*/ 753114 h 2138879"/>
              <a:gd name="connsiteX1" fmla="*/ 694550 w 1319794"/>
              <a:gd name="connsiteY1" fmla="*/ 102007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89221 w 1269678"/>
              <a:gd name="connsiteY0" fmla="*/ 491856 h 2138879"/>
              <a:gd name="connsiteX1" fmla="*/ 644434 w 1269678"/>
              <a:gd name="connsiteY1" fmla="*/ 102007 h 2138879"/>
              <a:gd name="connsiteX2" fmla="*/ 1075014 w 1269678"/>
              <a:gd name="connsiteY2" fmla="*/ 0 h 2138879"/>
              <a:gd name="connsiteX3" fmla="*/ 1166948 w 1269678"/>
              <a:gd name="connsiteY3" fmla="*/ 938031 h 2138879"/>
              <a:gd name="connsiteX4" fmla="*/ 1269678 w 1269678"/>
              <a:gd name="connsiteY4" fmla="*/ 1622267 h 2138879"/>
              <a:gd name="connsiteX5" fmla="*/ 705394 w 1269678"/>
              <a:gd name="connsiteY5" fmla="*/ 1843722 h 2138879"/>
              <a:gd name="connsiteX6" fmla="*/ 36708 w 1269678"/>
              <a:gd name="connsiteY6" fmla="*/ 2138879 h 2138879"/>
              <a:gd name="connsiteX7" fmla="*/ 0 w 1269678"/>
              <a:gd name="connsiteY7" fmla="*/ 1504088 h 2138879"/>
              <a:gd name="connsiteX8" fmla="*/ 89221 w 1269678"/>
              <a:gd name="connsiteY8" fmla="*/ 491856 h 2138879"/>
              <a:gd name="connsiteX0" fmla="*/ 52513 w 1232970"/>
              <a:gd name="connsiteY0" fmla="*/ 491856 h 2138879"/>
              <a:gd name="connsiteX1" fmla="*/ 607726 w 1232970"/>
              <a:gd name="connsiteY1" fmla="*/ 102007 h 2138879"/>
              <a:gd name="connsiteX2" fmla="*/ 1038306 w 1232970"/>
              <a:gd name="connsiteY2" fmla="*/ 0 h 2138879"/>
              <a:gd name="connsiteX3" fmla="*/ 1130240 w 1232970"/>
              <a:gd name="connsiteY3" fmla="*/ 938031 h 2138879"/>
              <a:gd name="connsiteX4" fmla="*/ 1232970 w 1232970"/>
              <a:gd name="connsiteY4" fmla="*/ 1622267 h 2138879"/>
              <a:gd name="connsiteX5" fmla="*/ 668686 w 1232970"/>
              <a:gd name="connsiteY5" fmla="*/ 1843722 h 2138879"/>
              <a:gd name="connsiteX6" fmla="*/ 0 w 1232970"/>
              <a:gd name="connsiteY6" fmla="*/ 2138879 h 2138879"/>
              <a:gd name="connsiteX7" fmla="*/ 41669 w 1232970"/>
              <a:gd name="connsiteY7" fmla="*/ 998991 h 2138879"/>
              <a:gd name="connsiteX8" fmla="*/ 52513 w 1232970"/>
              <a:gd name="connsiteY8" fmla="*/ 491856 h 2138879"/>
              <a:gd name="connsiteX0" fmla="*/ 10844 w 1191301"/>
              <a:gd name="connsiteY0" fmla="*/ 491856 h 1843722"/>
              <a:gd name="connsiteX1" fmla="*/ 566057 w 1191301"/>
              <a:gd name="connsiteY1" fmla="*/ 102007 h 1843722"/>
              <a:gd name="connsiteX2" fmla="*/ 996637 w 1191301"/>
              <a:gd name="connsiteY2" fmla="*/ 0 h 1843722"/>
              <a:gd name="connsiteX3" fmla="*/ 1088571 w 1191301"/>
              <a:gd name="connsiteY3" fmla="*/ 938031 h 1843722"/>
              <a:gd name="connsiteX4" fmla="*/ 1191301 w 1191301"/>
              <a:gd name="connsiteY4" fmla="*/ 1622267 h 1843722"/>
              <a:gd name="connsiteX5" fmla="*/ 627017 w 1191301"/>
              <a:gd name="connsiteY5" fmla="*/ 1843722 h 1843722"/>
              <a:gd name="connsiteX6" fmla="*/ 602765 w 1191301"/>
              <a:gd name="connsiteY6" fmla="*/ 1398650 h 1843722"/>
              <a:gd name="connsiteX7" fmla="*/ 0 w 1191301"/>
              <a:gd name="connsiteY7" fmla="*/ 998991 h 1843722"/>
              <a:gd name="connsiteX8" fmla="*/ 10844 w 1191301"/>
              <a:gd name="connsiteY8" fmla="*/ 491856 h 1843722"/>
              <a:gd name="connsiteX0" fmla="*/ 10844 w 1271451"/>
              <a:gd name="connsiteY0" fmla="*/ 491856 h 1843722"/>
              <a:gd name="connsiteX1" fmla="*/ 566057 w 1271451"/>
              <a:gd name="connsiteY1" fmla="*/ 102007 h 1843722"/>
              <a:gd name="connsiteX2" fmla="*/ 996637 w 1271451"/>
              <a:gd name="connsiteY2" fmla="*/ 0 h 1843722"/>
              <a:gd name="connsiteX3" fmla="*/ 1271451 w 1271451"/>
              <a:gd name="connsiteY3" fmla="*/ 232637 h 1843722"/>
              <a:gd name="connsiteX4" fmla="*/ 1191301 w 1271451"/>
              <a:gd name="connsiteY4" fmla="*/ 1622267 h 1843722"/>
              <a:gd name="connsiteX5" fmla="*/ 627017 w 1271451"/>
              <a:gd name="connsiteY5" fmla="*/ 1843722 h 1843722"/>
              <a:gd name="connsiteX6" fmla="*/ 602765 w 1271451"/>
              <a:gd name="connsiteY6" fmla="*/ 1398650 h 1843722"/>
              <a:gd name="connsiteX7" fmla="*/ 0 w 1271451"/>
              <a:gd name="connsiteY7" fmla="*/ 998991 h 1843722"/>
              <a:gd name="connsiteX8" fmla="*/ 10844 w 1271451"/>
              <a:gd name="connsiteY8" fmla="*/ 491856 h 1843722"/>
              <a:gd name="connsiteX0" fmla="*/ 10844 w 1565769"/>
              <a:gd name="connsiteY0" fmla="*/ 491856 h 1843722"/>
              <a:gd name="connsiteX1" fmla="*/ 566057 w 1565769"/>
              <a:gd name="connsiteY1" fmla="*/ 102007 h 1843722"/>
              <a:gd name="connsiteX2" fmla="*/ 996637 w 1565769"/>
              <a:gd name="connsiteY2" fmla="*/ 0 h 1843722"/>
              <a:gd name="connsiteX3" fmla="*/ 1271451 w 1565769"/>
              <a:gd name="connsiteY3" fmla="*/ 232637 h 1843722"/>
              <a:gd name="connsiteX4" fmla="*/ 1565769 w 1565769"/>
              <a:gd name="connsiteY4" fmla="*/ 716575 h 1843722"/>
              <a:gd name="connsiteX5" fmla="*/ 627017 w 1565769"/>
              <a:gd name="connsiteY5" fmla="*/ 1843722 h 1843722"/>
              <a:gd name="connsiteX6" fmla="*/ 602765 w 1565769"/>
              <a:gd name="connsiteY6" fmla="*/ 1398650 h 1843722"/>
              <a:gd name="connsiteX7" fmla="*/ 0 w 1565769"/>
              <a:gd name="connsiteY7" fmla="*/ 998991 h 1843722"/>
              <a:gd name="connsiteX8" fmla="*/ 10844 w 1565769"/>
              <a:gd name="connsiteY8" fmla="*/ 491856 h 1843722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271451 w 1565769"/>
              <a:gd name="connsiteY3" fmla="*/ 23263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71452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19311 h 1398650"/>
              <a:gd name="connsiteX8" fmla="*/ 0 w 1554925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39631 h 1398650"/>
              <a:gd name="connsiteX8" fmla="*/ 0 w 1554925"/>
              <a:gd name="connsiteY8" fmla="*/ 491856 h 1398650"/>
              <a:gd name="connsiteX0" fmla="*/ 51484 w 1535289"/>
              <a:gd name="connsiteY0" fmla="*/ 522336 h 1398650"/>
              <a:gd name="connsiteX1" fmla="*/ 535577 w 1535289"/>
              <a:gd name="connsiteY1" fmla="*/ 102007 h 1398650"/>
              <a:gd name="connsiteX2" fmla="*/ 966157 w 1535289"/>
              <a:gd name="connsiteY2" fmla="*/ 0 h 1398650"/>
              <a:gd name="connsiteX3" fmla="*/ 1291771 w 1535289"/>
              <a:gd name="connsiteY3" fmla="*/ 202157 h 1398650"/>
              <a:gd name="connsiteX4" fmla="*/ 1535289 w 1535289"/>
              <a:gd name="connsiteY4" fmla="*/ 716575 h 1398650"/>
              <a:gd name="connsiteX5" fmla="*/ 1362892 w 1535289"/>
              <a:gd name="connsiteY5" fmla="*/ 1303790 h 1398650"/>
              <a:gd name="connsiteX6" fmla="*/ 684045 w 1535289"/>
              <a:gd name="connsiteY6" fmla="*/ 1398650 h 1398650"/>
              <a:gd name="connsiteX7" fmla="*/ 0 w 1535289"/>
              <a:gd name="connsiteY7" fmla="*/ 1039631 h 1398650"/>
              <a:gd name="connsiteX8" fmla="*/ 51484 w 1535289"/>
              <a:gd name="connsiteY8" fmla="*/ 522336 h 13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289" h="1398650">
                <a:moveTo>
                  <a:pt x="51484" y="522336"/>
                </a:moveTo>
                <a:lnTo>
                  <a:pt x="535577" y="102007"/>
                </a:lnTo>
                <a:lnTo>
                  <a:pt x="966157" y="0"/>
                </a:lnTo>
                <a:lnTo>
                  <a:pt x="1291771" y="202157"/>
                </a:lnTo>
                <a:lnTo>
                  <a:pt x="1535289" y="716575"/>
                </a:lnTo>
                <a:lnTo>
                  <a:pt x="1362892" y="1303790"/>
                </a:lnTo>
                <a:lnTo>
                  <a:pt x="684045" y="1398650"/>
                </a:lnTo>
                <a:lnTo>
                  <a:pt x="0" y="1039631"/>
                </a:lnTo>
                <a:lnTo>
                  <a:pt x="51484" y="522336"/>
                </a:lnTo>
                <a:close/>
              </a:path>
            </a:pathLst>
          </a:custGeom>
          <a:pattFill prst="lgGrid">
            <a:fgClr>
              <a:srgbClr val="0000CC"/>
            </a:fgClr>
            <a:bgClr>
              <a:srgbClr val="4DFFC4"/>
            </a:bgClr>
          </a:patt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DB50684-7478-9F08-A866-CED174D1CBE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6109" y="3099178"/>
            <a:ext cx="1025670" cy="1118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063CD2B-E010-D90A-F037-7D3C8F7600E7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6036109" y="4217763"/>
            <a:ext cx="1313054" cy="129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FDA60B4-E413-7D34-06A5-F640861BEEA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259796" y="4206382"/>
            <a:ext cx="1767535" cy="669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470288" y="3018624"/>
            <a:ext cx="557043" cy="1187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A67009E-2D0A-B0C5-12D9-6D2F4D3C0DE7}"/>
              </a:ext>
            </a:extLst>
          </p:cNvPr>
          <p:cNvGrpSpPr/>
          <p:nvPr/>
        </p:nvGrpSpPr>
        <p:grpSpPr>
          <a:xfrm>
            <a:off x="4968194" y="3160857"/>
            <a:ext cx="2082015" cy="1982001"/>
            <a:chOff x="4968194" y="3160857"/>
            <a:chExt cx="2082015" cy="1982001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266772">
              <a:off x="4968194" y="3862243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DE59A4BF-83CA-B945-78D4-07E4F3EBA05B}"/>
                </a:ext>
              </a:extLst>
            </p:cNvPr>
            <p:cNvSpPr/>
            <p:nvPr/>
          </p:nvSpPr>
          <p:spPr>
            <a:xfrm rot="6006688">
              <a:off x="6083877" y="3197669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2B82864F-6A5C-A562-1AF9-70A15A357281}"/>
                </a:ext>
              </a:extLst>
            </p:cNvPr>
            <p:cNvSpPr/>
            <p:nvPr/>
          </p:nvSpPr>
          <p:spPr>
            <a:xfrm rot="16966189">
              <a:off x="5742070" y="4919998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矢印: 右 41">
              <a:extLst>
                <a:ext uri="{FF2B5EF4-FFF2-40B4-BE49-F238E27FC236}">
                  <a16:creationId xmlns:a16="http://schemas.microsoft.com/office/drawing/2014/main" id="{B7F0E95B-4DFE-70F1-9B76-FCB842539CF2}"/>
                </a:ext>
              </a:extLst>
            </p:cNvPr>
            <p:cNvSpPr/>
            <p:nvPr/>
          </p:nvSpPr>
          <p:spPr>
            <a:xfrm rot="10370677">
              <a:off x="6790537" y="4052272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E8CE651-0F31-8790-830E-D863A086F594}"/>
              </a:ext>
            </a:extLst>
          </p:cNvPr>
          <p:cNvGrpSpPr/>
          <p:nvPr/>
        </p:nvGrpSpPr>
        <p:grpSpPr>
          <a:xfrm>
            <a:off x="4996116" y="3006469"/>
            <a:ext cx="2369879" cy="2177015"/>
            <a:chOff x="4996116" y="3006469"/>
            <a:chExt cx="2369879" cy="217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46" r="-1493" b="-18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58" r="-1515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/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504" r="-1504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/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1515" b="-171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楕円 45">
            <a:extLst>
              <a:ext uri="{FF2B5EF4-FFF2-40B4-BE49-F238E27FC236}">
                <a16:creationId xmlns:a16="http://schemas.microsoft.com/office/drawing/2014/main" id="{AD1E07B8-1FA7-7487-F992-F17A911CDC67}"/>
              </a:ext>
            </a:extLst>
          </p:cNvPr>
          <p:cNvSpPr/>
          <p:nvPr/>
        </p:nvSpPr>
        <p:spPr>
          <a:xfrm>
            <a:off x="5960400" y="4145846"/>
            <a:ext cx="144016" cy="144016"/>
          </a:xfrm>
          <a:prstGeom prst="ellipse">
            <a:avLst/>
          </a:prstGeom>
          <a:noFill/>
          <a:ln w="57150">
            <a:solidFill>
              <a:srgbClr val="0000CC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7C1B52-BAFF-3DE8-5EC6-41C8337F56A5}"/>
              </a:ext>
            </a:extLst>
          </p:cNvPr>
          <p:cNvSpPr txBox="1"/>
          <p:nvPr/>
        </p:nvSpPr>
        <p:spPr>
          <a:xfrm>
            <a:off x="7751263" y="4608139"/>
            <a:ext cx="343780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Cannot avoid 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spurious low-energy modes.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547776-DFCC-A443-7DED-6690BE5DC309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Let me 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explain in 2D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for simplicity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E42EF4-72F3-A8AF-F93D-9EF2681EAB83}"/>
              </a:ext>
            </a:extLst>
          </p:cNvPr>
          <p:cNvSpPr txBox="1"/>
          <p:nvPr/>
        </p:nvSpPr>
        <p:spPr>
          <a:xfrm>
            <a:off x="1133628" y="4993834"/>
            <a:ext cx="301396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Strain distribution is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piecewise constant</a:t>
            </a:r>
            <a:br>
              <a:rPr lang="en-US" altLang="ja-JP" sz="2000" dirty="0">
                <a:latin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</a:rPr>
              <a:t>in each smoothing domain.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LTRA_SCORM_COURCE_TITLE" val="iccm2025.S-FEM"/>
  <p:tag name="ISPRING_SCORM_PASSING_SCORE" val="3.000000"/>
  <p:tag name="ISPRING_PRESENTATION_TITLE" val="iccm2025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:ΐ{72A51743-E4E9-4391-9808-E4FA817F882C}&quot;,&quot;Z:\\ACHIEVEMENT\\conference\\2025\\iccm2025&quot;],[&quot;\uFFFD:ΐ{D1755AF1-CE76-4E7B-AD72-0A93CD10DC52}&quot;,&quot;Z:\\ACHIEVEMENT\\conference\\2025\\iccm2025&quot;],[&quot;0\uFFFD\u0016\uFFFD{42BFAA3A-C19F-44FB-809C-CB8295A4D761}&quot;,&quot;Z:\\ACHIEVEMENT\\conference\\2024\\iwacom2024&quot;],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dirty="0" err="1" smtClean="0">
            <a:latin typeface="+mn-lt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94658</TotalTime>
  <Words>2462</Words>
  <Application>Microsoft Office PowerPoint</Application>
  <PresentationFormat>ワイド画面</PresentationFormat>
  <Paragraphs>392</Paragraphs>
  <Slides>28</Slides>
  <Notes>28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9" baseType="lpstr">
      <vt:lpstr>Calibri</vt:lpstr>
      <vt:lpstr>Arial</vt:lpstr>
      <vt:lpstr>ＭＳ Ｐゴシック</vt:lpstr>
      <vt:lpstr>MS UI Gothic</vt:lpstr>
      <vt:lpstr>ＭＳ Ｐゴシック</vt:lpstr>
      <vt:lpstr>メイリオ</vt:lpstr>
      <vt:lpstr>Comic Sans MS</vt:lpstr>
      <vt:lpstr>HG創英角ﾎﾟｯﾌﾟ体</vt:lpstr>
      <vt:lpstr>Cambria Math</vt:lpstr>
      <vt:lpstr>Wingdings</vt:lpstr>
      <vt:lpstr>デザインの設定</vt:lpstr>
      <vt:lpstr>Pressure checkerboarding suppression in the next-gen smoothed finite element method: EC-SSE-SRI-T4</vt:lpstr>
      <vt:lpstr>Motivation</vt:lpstr>
      <vt:lpstr>Issues in Accuracy and Their Solutions </vt:lpstr>
      <vt:lpstr>Birth of a Next-gen S-FEM, EC-SSE, in 2022</vt:lpstr>
      <vt:lpstr>Development of EC-SSE-SRI-T4 in 2024</vt:lpstr>
      <vt:lpstr>Objective and Strategy</vt:lpstr>
      <vt:lpstr>Method Introduction to ES-FEM, NS-FEM, EC-SSE, and Old/New EC-SSE-SRI</vt:lpstr>
      <vt:lpstr>Brief of ES-FEM</vt:lpstr>
      <vt:lpstr>Brief of NS-FEM</vt:lpstr>
      <vt:lpstr>Brief of EC-SSE</vt:lpstr>
      <vt:lpstr>Brief of Old EC-SSE-SRI (2024)</vt:lpstr>
      <vt:lpstr>Brief of New EC-SSE-SRI (2025)</vt:lpstr>
      <vt:lpstr>Inconsistent Hydrostatic Stress Integration in New EC-SSE-SRI</vt:lpstr>
      <vt:lpstr>Result &amp; Discussion Performance evaluation of New EC-SSE-SRI-T4 and Discussion on CPU Cost</vt:lpstr>
      <vt:lpstr>      Bending of Rubber Cantilever</vt:lpstr>
      <vt:lpstr>      Bending of Rubber Cantilever</vt:lpstr>
      <vt:lpstr>      Bending of Rubber Cantilever</vt:lpstr>
      <vt:lpstr>      Pressuring of Rubber Block</vt:lpstr>
      <vt:lpstr>      Pressuring of Rubber Block</vt:lpstr>
      <vt:lpstr>      Pressuring of Rubber Block</vt:lpstr>
      <vt:lpstr>      Tensioning of Rubber-Filler Composite</vt:lpstr>
      <vt:lpstr>      Tensioning of Rubber-Filler Composite</vt:lpstr>
      <vt:lpstr>      Tensioning of Rubber-Filler Composite</vt:lpstr>
      <vt:lpstr>Discussion on CPU Time of New EC-SSE-SRI-T4</vt:lpstr>
      <vt:lpstr>Summary</vt:lpstr>
      <vt:lpstr>Summary</vt:lpstr>
      <vt:lpstr>Appendix</vt:lpstr>
      <vt:lpstr>Brief of Old EC-SSE-SRI-T4 (in 3D)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iccm2025.S-FEM</dc:title>
  <dc:creator>Yuki ONISHI</dc:creator>
  <cp:lastModifiedBy>Yuki ONISHI</cp:lastModifiedBy>
  <cp:revision>3577</cp:revision>
  <cp:lastPrinted>2012-03-06T10:21:50Z</cp:lastPrinted>
  <dcterms:created xsi:type="dcterms:W3CDTF">2007-11-22T18:02:40Z</dcterms:created>
  <dcterms:modified xsi:type="dcterms:W3CDTF">2025-09-29T13:45:24Z</dcterms:modified>
</cp:coreProperties>
</file>