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4"/>
  </p:notesMasterIdLst>
  <p:handoutMasterIdLst>
    <p:handoutMasterId r:id="rId45"/>
  </p:handoutMasterIdLst>
  <p:sldIdLst>
    <p:sldId id="961" r:id="rId2"/>
    <p:sldId id="765" r:id="rId3"/>
    <p:sldId id="1036" r:id="rId4"/>
    <p:sldId id="1037" r:id="rId5"/>
    <p:sldId id="987" r:id="rId6"/>
    <p:sldId id="1049" r:id="rId7"/>
    <p:sldId id="994" r:id="rId8"/>
    <p:sldId id="998" r:id="rId9"/>
    <p:sldId id="1003" r:id="rId10"/>
    <p:sldId id="903" r:id="rId11"/>
    <p:sldId id="1051" r:id="rId12"/>
    <p:sldId id="1038" r:id="rId13"/>
    <p:sldId id="1039" r:id="rId14"/>
    <p:sldId id="988" r:id="rId15"/>
    <p:sldId id="1055" r:id="rId16"/>
    <p:sldId id="1040" r:id="rId17"/>
    <p:sldId id="971" r:id="rId18"/>
    <p:sldId id="1042" r:id="rId19"/>
    <p:sldId id="1043" r:id="rId20"/>
    <p:sldId id="1044" r:id="rId21"/>
    <p:sldId id="1045" r:id="rId22"/>
    <p:sldId id="1056" r:id="rId23"/>
    <p:sldId id="990" r:id="rId24"/>
    <p:sldId id="1032" r:id="rId25"/>
    <p:sldId id="1033" r:id="rId26"/>
    <p:sldId id="1046" r:id="rId27"/>
    <p:sldId id="1034" r:id="rId28"/>
    <p:sldId id="1035" r:id="rId29"/>
    <p:sldId id="1053" r:id="rId30"/>
    <p:sldId id="1057" r:id="rId31"/>
    <p:sldId id="1058" r:id="rId32"/>
    <p:sldId id="1061" r:id="rId33"/>
    <p:sldId id="1060" r:id="rId34"/>
    <p:sldId id="1054" r:id="rId35"/>
    <p:sldId id="1063" r:id="rId36"/>
    <p:sldId id="1067" r:id="rId37"/>
    <p:sldId id="1064" r:id="rId38"/>
    <p:sldId id="1017" r:id="rId39"/>
    <p:sldId id="1048" r:id="rId40"/>
    <p:sldId id="846" r:id="rId41"/>
    <p:sldId id="1052" r:id="rId42"/>
    <p:sldId id="1062" r:id="rId43"/>
  </p:sldIdLst>
  <p:sldSz cx="12192000" cy="6858000"/>
  <p:notesSz cx="9971088" cy="6823075"/>
  <p:custDataLst>
    <p:tags r:id="rId46"/>
  </p:custDataLst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MS PGothic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MS PGothic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MS PGothic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MS PGothic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MS PGothic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MS PGothic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MS PGothic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MS PGothic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MS PGothic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9">
          <p15:clr>
            <a:srgbClr val="A4A3A4"/>
          </p15:clr>
        </p15:guide>
        <p15:guide id="2" pos="3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uki" initials="y" lastIdx="1" clrIdx="0">
    <p:extLst>
      <p:ext uri="{19B8F6BF-5375-455C-9EA6-DF929625EA0E}">
        <p15:presenceInfo xmlns:p15="http://schemas.microsoft.com/office/powerpoint/2012/main" userId="yuk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9049"/>
    <a:srgbClr val="FF00FF"/>
    <a:srgbClr val="404040"/>
    <a:srgbClr val="008000"/>
    <a:srgbClr val="0000CC"/>
    <a:srgbClr val="FF9900"/>
    <a:srgbClr val="4747FF"/>
    <a:srgbClr val="E4CD50"/>
    <a:srgbClr val="05BCFE"/>
    <a:srgbClr val="D9D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44" autoAdjust="0"/>
    <p:restoredTop sz="96765" autoAdjust="0"/>
  </p:normalViewPr>
  <p:slideViewPr>
    <p:cSldViewPr snapToGrid="0">
      <p:cViewPr varScale="1">
        <p:scale>
          <a:sx n="123" d="100"/>
          <a:sy n="123" d="100"/>
        </p:scale>
        <p:origin x="96" y="18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9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 varScale="1">
        <p:scale>
          <a:sx n="129" d="100"/>
          <a:sy n="129" d="100"/>
        </p:scale>
        <p:origin x="1676" y="96"/>
      </p:cViewPr>
      <p:guideLst>
        <p:guide orient="horz" pos="2149"/>
        <p:guide pos="314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2117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>
              <a:ea typeface="MS UI Gothic" panose="020B0600070205080204" pitchFamily="50" charset="-128"/>
            </a:endParaRP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48325" y="0"/>
            <a:ext cx="432117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F8867-4283-4A96-9771-3601A6259625}" type="datetimeFigureOut">
              <a:rPr kumimoji="1" lang="ja-JP" altLang="en-US" smtClean="0">
                <a:ea typeface="MS UI Gothic" panose="020B0600070205080204" pitchFamily="50" charset="-128"/>
              </a:rPr>
              <a:t>2026/8/20</a:t>
            </a:fld>
            <a:endParaRPr kumimoji="1" lang="ja-JP" altLang="en-US" dirty="0">
              <a:ea typeface="MS UI Gothic" panose="020B060007020508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6480175"/>
            <a:ext cx="4321175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>
              <a:ea typeface="MS UI Gothic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9170859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149" userDrawn="1">
          <p15:clr>
            <a:srgbClr val="F26B43"/>
          </p15:clr>
        </p15:guide>
        <p15:guide id="2" pos="314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19943" cy="341209"/>
          </a:xfrm>
          <a:prstGeom prst="rect">
            <a:avLst/>
          </a:prstGeom>
        </p:spPr>
        <p:txBody>
          <a:bodyPr vert="horz" lIns="92418" tIns="46209" rIns="92418" bIns="46209" rtlCol="0"/>
          <a:lstStyle>
            <a:lvl1pPr algn="l">
              <a:defRPr sz="1200" smtClean="0">
                <a:ea typeface="MS UI Gothic" panose="020B0600070205080204" pitchFamily="50" charset="-128"/>
              </a:defRPr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5648797" y="0"/>
            <a:ext cx="4319943" cy="341209"/>
          </a:xfrm>
          <a:prstGeom prst="rect">
            <a:avLst/>
          </a:prstGeom>
        </p:spPr>
        <p:txBody>
          <a:bodyPr vert="horz" lIns="92418" tIns="46209" rIns="92418" bIns="46209" rtlCol="0"/>
          <a:lstStyle>
            <a:lvl1pPr algn="r">
              <a:defRPr sz="1200" smtClean="0">
                <a:ea typeface="MS UI Gothic" panose="020B0600070205080204" pitchFamily="50" charset="-128"/>
              </a:defRPr>
            </a:lvl1pPr>
          </a:lstStyle>
          <a:p>
            <a:pPr>
              <a:defRPr/>
            </a:pPr>
            <a:fld id="{C3B1C3B4-0EFA-4E9A-BE43-AB531CD70431}" type="datetimeFigureOut">
              <a:rPr lang="ja-JP" altLang="en-US" smtClean="0"/>
              <a:pPr>
                <a:defRPr/>
              </a:pPr>
              <a:t>2026/8/20</a:t>
            </a:fld>
            <a:endParaRPr lang="ja-JP" altLang="en-US" dirty="0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711450" y="511175"/>
            <a:ext cx="4548188" cy="2559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18" tIns="46209" rIns="92418" bIns="46209" rtlCol="0" anchor="ctr"/>
          <a:lstStyle/>
          <a:p>
            <a:pPr lvl="0"/>
            <a:endParaRPr lang="ja-JP" altLang="en-US" noProof="0" dirty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997815" y="3240934"/>
            <a:ext cx="7975460" cy="3070878"/>
          </a:xfrm>
          <a:prstGeom prst="rect">
            <a:avLst/>
          </a:prstGeom>
        </p:spPr>
        <p:txBody>
          <a:bodyPr vert="horz" lIns="92418" tIns="46209" rIns="92418" bIns="46209" rtlCol="0">
            <a:normAutofit/>
          </a:bodyPr>
          <a:lstStyle/>
          <a:p>
            <a:pPr lvl="0"/>
            <a:r>
              <a:rPr lang="ja-JP" altLang="en-US" noProof="0" dirty="0"/>
              <a:t>マスタ テキストの書式設定</a:t>
            </a:r>
          </a:p>
          <a:p>
            <a:pPr lvl="1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6480770"/>
            <a:ext cx="4319943" cy="341208"/>
          </a:xfrm>
          <a:prstGeom prst="rect">
            <a:avLst/>
          </a:prstGeom>
        </p:spPr>
        <p:txBody>
          <a:bodyPr vert="horz" lIns="92418" tIns="46209" rIns="92418" bIns="46209" rtlCol="0" anchor="b"/>
          <a:lstStyle>
            <a:lvl1pPr algn="l">
              <a:defRPr sz="1200" smtClean="0">
                <a:ea typeface="MS UI Gothic" panose="020B0600070205080204" pitchFamily="50" charset="-128"/>
              </a:defRPr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5648797" y="6480770"/>
            <a:ext cx="4319943" cy="341208"/>
          </a:xfrm>
          <a:prstGeom prst="rect">
            <a:avLst/>
          </a:prstGeom>
        </p:spPr>
        <p:txBody>
          <a:bodyPr vert="horz" lIns="92418" tIns="46209" rIns="92418" bIns="46209" rtlCol="0" anchor="b"/>
          <a:lstStyle>
            <a:lvl1pPr algn="r">
              <a:defRPr sz="1200" smtClean="0">
                <a:ea typeface="MS UI Gothic" panose="020B0600070205080204" pitchFamily="50" charset="-128"/>
              </a:defRPr>
            </a:lvl1pPr>
          </a:lstStyle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9943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MS UI Gothic" panose="020B0600070205080204" pitchFamily="50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MS UI Gothic" panose="020B0600070205080204" pitchFamily="5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MS UI Gothic" panose="020B0600070205080204" pitchFamily="5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MS UI Gothic" panose="020B0600070205080204" pitchFamily="5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MS UI Gothic" panose="020B0600070205080204" pitchFamily="50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02028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47661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03761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784443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43534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66941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01657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8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18359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9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30213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10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49840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11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768525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12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094109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13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322695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14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5639457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188B0-2197-33B9-DF32-575506A6D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B923738-F4F6-3C03-8C6A-BA19CE12FF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DDA1661-00B6-E0A4-AB69-5AFFD9667A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4DFA577-C149-4C91-3506-3203A4AF2B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15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541581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6AF60-87C5-E7F2-7257-B4BD029ED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6FEBFBE-BBA1-E0B1-E757-30D03AF731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948217B-94A5-81B5-8267-05EFDEE179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D47163D-FA6D-AA56-5FD3-A53F4F63A3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16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593254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17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13273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18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290996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19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110157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6944F-9857-5ADF-B0A9-9E24B286D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313ADEA-6AC9-DF38-CEB0-75318D9DD0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3B5A774-8CE8-1F32-FE25-086A3A730B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310E119-E925-1A5A-9018-DCFB38F3EC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20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737238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96D80-AC16-A970-BE0F-30AE8A71C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E1C6222-C5E7-8F93-97FD-6209901BC0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FE61243-A38E-6642-C4CE-478A29E013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392E4A8-4FB9-A190-2612-0C89AB6CE9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21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454090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59D22-2E8B-FDF2-F276-A097E3D1B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6B89B89-8EC9-8D25-E19B-A15EACB295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8438B38-063E-840D-160C-51281891EB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2E14660-CB47-2CCB-B35F-A48AFCB391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22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291820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23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088844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090E1-64FC-492D-DDF9-D3445A954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45DEF3E-87EA-2E89-CBB1-BF0C767CBC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78EF4B4-F605-26E9-9635-DCAE31F82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F05B867-AE92-249D-096D-52CE746154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24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466560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090E1-64FC-492D-DDF9-D3445A954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45DEF3E-87EA-2E89-CBB1-BF0C767CBC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78EF4B4-F605-26E9-9635-DCAE31F82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F05B867-AE92-249D-096D-52CE746154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25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626849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26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774700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C0816-4B87-19F8-2CED-854D3512D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73A80BC-AE30-ED3E-3DD8-156A64367B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6979814-6C4F-1A89-CEF0-2383E0646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13539E2-BE51-47B9-F066-F83E16A746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27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242912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C0816-4B87-19F8-2CED-854D3512D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73A80BC-AE30-ED3E-3DD8-156A64367B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6979814-6C4F-1A89-CEF0-2383E0646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13539E2-BE51-47B9-F066-F83E16A746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28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250810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A22A6-693E-041D-69F6-5AB0C93D5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AE66CE7-A2DE-2C77-C18C-925AE6FA43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BB135AC-00B6-71BA-7CFD-8DDB6CD6FA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5904834-19B4-D008-E518-3946018AED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29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497572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30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088015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D4BDA-EEA9-8AE3-81BD-777B10240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721A921-046B-94B7-D3F4-62D01A9717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EDC42CF-8BF3-CB14-230A-793B92DEDB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BAF6413-6FCC-C4BD-8FDA-744FD90FFB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31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784069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C4F42-5AC1-9EC5-A462-BE96B5876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6CB114F-C29B-B5CB-9A77-F7E7C81E36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28A2BB4-3B13-677D-31D9-367B40B3FA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FF580C7-7259-AD8E-7B6C-05BF6DF23D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32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874142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CBB77-3E7F-7BBD-BD63-C8AB5A103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47788EF-02DB-0D83-0DF8-65D800B2A1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3202B48-D661-9741-F00A-14DF67D7DD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48D0364-C8D6-0218-7679-2760A02784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33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720545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34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407345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850AD-449E-834C-9D6C-56871224B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8AA5EFE-BD64-6A05-363F-30D2AC859A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2DF00B8-F913-2363-3BBA-4DF89E4F29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0A97E0C-1F63-8751-D46B-4DE0581946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35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3268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850AD-449E-834C-9D6C-56871224B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8AA5EFE-BD64-6A05-363F-30D2AC859A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2DF00B8-F913-2363-3BBA-4DF89E4F29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0A97E0C-1F63-8751-D46B-4DE0581946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36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8043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69A8F-8C69-5E17-357C-AB51BA858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4354D1D-BC60-D876-AA5F-D95765C1B9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F22C0CA-9E21-BBEF-D1EF-29BB26271F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C4ED4D7-D1AA-9677-0EA0-2F5CB2C745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37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7924506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38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169109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39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676749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40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7232062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41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5447001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7511A-E19B-4650-9FBF-BD8447E14FDF}" type="slidenum">
              <a:rPr lang="ja-JP" altLang="en-US" smtClean="0"/>
              <a:pPr>
                <a:defRPr/>
              </a:pPr>
              <a:t>42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29037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0" y="1693334"/>
            <a:ext cx="12192000" cy="1951690"/>
          </a:xfrm>
        </p:spPr>
        <p:txBody>
          <a:bodyPr lIns="0" anchor="ctr"/>
          <a:lstStyle>
            <a:lvl1pPr algn="ctr">
              <a:defRPr b="1" kern="1200" baseline="0">
                <a:latin typeface="メイリオ" panose="020B0604030504040204" pitchFamily="50" charset="-128"/>
                <a:cs typeface="Arial" panose="020B0604020202020204" pitchFamily="34" charset="0"/>
              </a:defRPr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95335" y="4149080"/>
            <a:ext cx="12001333" cy="1777752"/>
          </a:xfrm>
        </p:spPr>
        <p:txBody>
          <a:bodyPr anchor="ctr"/>
          <a:lstStyle>
            <a:lvl1pPr marL="0" indent="0" algn="ctr">
              <a:buNone/>
              <a:defRPr kern="1200" baseline="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dirty="0"/>
              <a:t>マスタ サブタイトルの書式設定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50A1702-4837-8F63-F657-57F1DE6FC47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1"/>
            <a:ext cx="12192000" cy="579438"/>
          </a:xfrm>
          <a:prstGeom prst="rect">
            <a:avLst/>
          </a:prstGeom>
          <a:solidFill>
            <a:srgbClr val="40404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800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 rtl="0" eaLnBrk="1" fontAlgn="ctr" latinLnBrk="1" hangingPunct="1">
              <a:spcBef>
                <a:spcPct val="0"/>
              </a:spcBef>
              <a:spcAft>
                <a:spcPct val="0"/>
              </a:spcAft>
              <a:defRPr kumimoji="1" sz="3200" b="1" baseline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Arial" charset="0"/>
                <a:ea typeface="MS PGothic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Arial" charset="0"/>
                <a:ea typeface="MS PGothic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Arial" charset="0"/>
                <a:ea typeface="MS PGothic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Arial" charset="0"/>
                <a:ea typeface="MS PGothic" pitchFamily="5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MS PGothic" pitchFamily="50" charset="-128"/>
                <a:ea typeface="MS PGothic" pitchFamily="5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MS PGothic" pitchFamily="50" charset="-128"/>
                <a:ea typeface="MS PGothic" pitchFamily="5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MS PGothic" pitchFamily="50" charset="-128"/>
                <a:ea typeface="MS PGothic" pitchFamily="5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MS PGothic" pitchFamily="50" charset="-128"/>
                <a:ea typeface="MS PGothic" pitchFamily="50" charset="-128"/>
              </a:defRPr>
            </a:lvl9pPr>
          </a:lstStyle>
          <a:p>
            <a:endParaRPr lang="ja-JP" altLang="en-US" sz="3200" kern="1200" baseline="0" dirty="0"/>
          </a:p>
        </p:txBody>
      </p:sp>
      <p:sp>
        <p:nvSpPr>
          <p:cNvPr id="4" name="スライド番号プレースホルダー 2">
            <a:extLst>
              <a:ext uri="{FF2B5EF4-FFF2-40B4-BE49-F238E27FC236}">
                <a16:creationId xmlns:a16="http://schemas.microsoft.com/office/drawing/2014/main" id="{0B24417F-48F3-7EF7-8398-9C5B9920ED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flipH="1">
            <a:off x="5555537" y="6429968"/>
            <a:ext cx="1080000" cy="21600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>
            <a:lvl1pPr algn="ctr">
              <a:defRPr sz="1800" b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 panose="020B0604020202020204" pitchFamily="34" charset="0"/>
              </a:defRPr>
            </a:lvl1pPr>
          </a:lstStyle>
          <a:p>
            <a:r>
              <a:rPr lang="en-US" altLang="ja-JP" dirty="0"/>
              <a:t>P. </a:t>
            </a:r>
            <a:fld id="{46905B5D-1FC7-487A-AD75-007BD4BDDA5E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03033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>
            <a:extLst>
              <a:ext uri="{FF2B5EF4-FFF2-40B4-BE49-F238E27FC236}">
                <a16:creationId xmlns:a16="http://schemas.microsoft.com/office/drawing/2014/main" id="{A261E060-63FC-41D8-AD70-60996F0DA3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" y="2708920"/>
            <a:ext cx="12191999" cy="1440160"/>
          </a:xfrm>
          <a:solidFill>
            <a:srgbClr val="404040"/>
          </a:solidFill>
        </p:spPr>
        <p:txBody>
          <a:bodyPr lIns="0" anchor="ctr"/>
          <a:lstStyle>
            <a:lvl1pPr algn="ctr">
              <a:defRPr b="1" kern="1200" baseline="0">
                <a:solidFill>
                  <a:schemeClr val="bg1"/>
                </a:solidFill>
                <a:latin typeface="メイリオ" panose="020B0604030504040204" pitchFamily="50" charset="-128"/>
                <a:cs typeface="Arial" panose="020B0604020202020204" pitchFamily="34" charset="0"/>
              </a:defRPr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292D562-D46E-4913-A4FC-08D9CEE6C86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1"/>
            <a:ext cx="12192000" cy="579438"/>
          </a:xfrm>
          <a:prstGeom prst="rect">
            <a:avLst/>
          </a:prstGeom>
          <a:solidFill>
            <a:srgbClr val="40404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08000" tIns="0" rIns="0" bIns="0" numCol="1" anchor="b" anchorCtr="0" compatLnSpc="1">
            <a:prstTxWarp prst="textNoShape">
              <a:avLst/>
            </a:prstTxWarp>
            <a:noAutofit/>
          </a:bodyPr>
          <a:lstStyle>
            <a:lvl1pPr algn="l" rtl="0" eaLnBrk="1" fontAlgn="ctr" latinLnBrk="1" hangingPunct="1">
              <a:spcBef>
                <a:spcPct val="0"/>
              </a:spcBef>
              <a:spcAft>
                <a:spcPct val="0"/>
              </a:spcAft>
              <a:defRPr kumimoji="1" sz="3200" b="1" baseline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Arial" charset="0"/>
                <a:ea typeface="MS PGothic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Arial" charset="0"/>
                <a:ea typeface="MS PGothic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Arial" charset="0"/>
                <a:ea typeface="MS PGothic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Arial" charset="0"/>
                <a:ea typeface="MS PGothic" pitchFamily="5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MS PGothic" pitchFamily="50" charset="-128"/>
                <a:ea typeface="MS PGothic" pitchFamily="5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MS PGothic" pitchFamily="50" charset="-128"/>
                <a:ea typeface="MS PGothic" pitchFamily="5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MS PGothic" pitchFamily="50" charset="-128"/>
                <a:ea typeface="MS PGothic" pitchFamily="5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chemeClr val="accent2"/>
                </a:solidFill>
                <a:latin typeface="MS PGothic" pitchFamily="50" charset="-128"/>
                <a:ea typeface="MS PGothic" pitchFamily="50" charset="-128"/>
              </a:defRPr>
            </a:lvl9pPr>
          </a:lstStyle>
          <a:p>
            <a:endParaRPr lang="ja-JP" altLang="en-US" sz="3200" kern="1200" baseline="0" dirty="0"/>
          </a:p>
        </p:txBody>
      </p:sp>
      <p:sp>
        <p:nvSpPr>
          <p:cNvPr id="2" name="スライド番号プレースホルダー 2">
            <a:extLst>
              <a:ext uri="{FF2B5EF4-FFF2-40B4-BE49-F238E27FC236}">
                <a16:creationId xmlns:a16="http://schemas.microsoft.com/office/drawing/2014/main" id="{2465D377-4D33-EDBE-042C-3920531458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flipH="1">
            <a:off x="5555537" y="6429968"/>
            <a:ext cx="1080000" cy="21600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>
            <a:lvl1pPr algn="ctr">
              <a:defRPr sz="1800" b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 panose="020B0604020202020204" pitchFamily="34" charset="0"/>
              </a:defRPr>
            </a:lvl1pPr>
          </a:lstStyle>
          <a:p>
            <a:r>
              <a:rPr lang="en-US" altLang="ja-JP"/>
              <a:t>P. </a:t>
            </a:r>
            <a:fld id="{46905B5D-1FC7-487A-AD75-007BD4BDDA5E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7351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>
              <a:defRPr kern="1200" baseline="0">
                <a:latin typeface="+mn-lt"/>
                <a:cs typeface="Arial" panose="020B0604020202020204" pitchFamily="34" charset="0"/>
              </a:defRPr>
            </a:lvl1pPr>
            <a:lvl2pPr algn="l">
              <a:defRPr kern="1200" baseline="0">
                <a:latin typeface="+mn-lt"/>
                <a:cs typeface="Arial" panose="020B0604020202020204" pitchFamily="34" charset="0"/>
              </a:defRPr>
            </a:lvl2pPr>
            <a:lvl3pPr algn="l">
              <a:defRPr kern="1200" baseline="0">
                <a:latin typeface="+mn-lt"/>
                <a:cs typeface="Arial" panose="020B0604020202020204" pitchFamily="34" charset="0"/>
              </a:defRPr>
            </a:lvl3pPr>
            <a:lvl4pPr algn="l">
              <a:defRPr kern="1200" baseline="0">
                <a:latin typeface="+mn-lt"/>
                <a:cs typeface="Arial" panose="020B0604020202020204" pitchFamily="34" charset="0"/>
              </a:defRPr>
            </a:lvl4pPr>
            <a:lvl5pPr algn="l">
              <a:defRPr kern="1200" baseline="0"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0D17456-1B2F-43F1-A332-C91624F3CA92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0" y="1"/>
            <a:ext cx="12192000" cy="579438"/>
          </a:xfrm>
          <a:prstGeom prst="rect">
            <a:avLst/>
          </a:prstGeom>
          <a:solidFill>
            <a:srgbClr val="40404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360000" tIns="0" rIns="0" bIns="0" numCol="1" anchor="b" anchorCtr="0" compatLnSpc="1">
            <a:prstTxWarp prst="textNoShape">
              <a:avLst/>
            </a:prstTxWarp>
            <a:noAutofit/>
          </a:bodyPr>
          <a:lstStyle>
            <a:lvl1pPr>
              <a:defRPr sz="3200" kern="1200" baseline="0">
                <a:latin typeface="メイリオ" panose="020B0604030504040204" pitchFamily="50" charset="-128"/>
              </a:defRPr>
            </a:lvl1pPr>
          </a:lstStyle>
          <a:p>
            <a:pPr lvl="0"/>
            <a:r>
              <a:rPr lang="ja-JP" altLang="en-US" dirty="0"/>
              <a:t>マスタ タイトルの書式設定</a:t>
            </a:r>
          </a:p>
        </p:txBody>
      </p:sp>
      <p:sp>
        <p:nvSpPr>
          <p:cNvPr id="2" name="スライド番号プレースホルダー 2">
            <a:extLst>
              <a:ext uri="{FF2B5EF4-FFF2-40B4-BE49-F238E27FC236}">
                <a16:creationId xmlns:a16="http://schemas.microsoft.com/office/drawing/2014/main" id="{E217573F-8180-EB6E-2582-1B870BAACC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flipH="1">
            <a:off x="5555537" y="6429968"/>
            <a:ext cx="1080000" cy="21600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>
            <a:lvl1pPr algn="ctr">
              <a:defRPr sz="1800" b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 panose="020B0604020202020204" pitchFamily="34" charset="0"/>
              </a:defRPr>
            </a:lvl1pPr>
          </a:lstStyle>
          <a:p>
            <a:r>
              <a:rPr lang="en-US" altLang="ja-JP"/>
              <a:t>P. </a:t>
            </a:r>
            <a:fld id="{46905B5D-1FC7-487A-AD75-007BD4BDDA5E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9541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68454BC2-0834-4E0A-88F7-BF9845D015E7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0" y="1"/>
            <a:ext cx="12192000" cy="579438"/>
          </a:xfrm>
          <a:prstGeom prst="rect">
            <a:avLst/>
          </a:prstGeom>
          <a:solidFill>
            <a:srgbClr val="40404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360000" tIns="0" rIns="0" bIns="0" numCol="1" anchor="b" anchorCtr="0" compatLnSpc="1">
            <a:prstTxWarp prst="textNoShape">
              <a:avLst/>
            </a:prstTxWarp>
            <a:noAutofit/>
          </a:bodyPr>
          <a:lstStyle>
            <a:lvl1pPr>
              <a:defRPr sz="3200" kern="1200" baseline="0">
                <a:latin typeface="メイリオ" panose="020B0604030504040204" pitchFamily="50" charset="-128"/>
              </a:defRPr>
            </a:lvl1pPr>
          </a:lstStyle>
          <a:p>
            <a:pPr lvl="0"/>
            <a:r>
              <a:rPr lang="ja-JP" altLang="en-US" dirty="0"/>
              <a:t>マスタ タイトルの書式設定</a:t>
            </a:r>
          </a:p>
        </p:txBody>
      </p:sp>
      <p:sp>
        <p:nvSpPr>
          <p:cNvPr id="2" name="スライド番号プレースホルダー 2">
            <a:extLst>
              <a:ext uri="{FF2B5EF4-FFF2-40B4-BE49-F238E27FC236}">
                <a16:creationId xmlns:a16="http://schemas.microsoft.com/office/drawing/2014/main" id="{2118A3E3-02B4-08F3-3B2C-C80EFF13D5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flipH="1">
            <a:off x="5555537" y="6429968"/>
            <a:ext cx="1080000" cy="21600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>
            <a:lvl1pPr algn="ctr">
              <a:defRPr sz="1800" b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 panose="020B0604020202020204" pitchFamily="34" charset="0"/>
              </a:defRPr>
            </a:lvl1pPr>
          </a:lstStyle>
          <a:p>
            <a:r>
              <a:rPr lang="en-US" altLang="ja-JP"/>
              <a:t>P. </a:t>
            </a:r>
            <a:fld id="{46905B5D-1FC7-487A-AD75-007BD4BDDA5E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086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1"/>
            <a:ext cx="12192000" cy="579438"/>
          </a:xfrm>
          <a:prstGeom prst="rect">
            <a:avLst/>
          </a:prstGeom>
          <a:solidFill>
            <a:srgbClr val="40404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360000" tIns="0" rIns="0" bIns="0" numCol="1" anchor="b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ja-JP" altLang="en-US" dirty="0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4434" y="623890"/>
            <a:ext cx="11522207" cy="577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grpSp>
        <p:nvGrpSpPr>
          <p:cNvPr id="6" name="グループ化 5"/>
          <p:cNvGrpSpPr/>
          <p:nvPr userDrawn="1"/>
        </p:nvGrpSpPr>
        <p:grpSpPr>
          <a:xfrm>
            <a:off x="0" y="6397628"/>
            <a:ext cx="12192000" cy="460375"/>
            <a:chOff x="0" y="6397625"/>
            <a:chExt cx="9144000" cy="460375"/>
          </a:xfrm>
        </p:grpSpPr>
        <p:sp>
          <p:nvSpPr>
            <p:cNvPr id="3080" name="Rectangle 8"/>
            <p:cNvSpPr>
              <a:spLocks noChangeArrowheads="1"/>
            </p:cNvSpPr>
            <p:nvPr userDrawn="1"/>
          </p:nvSpPr>
          <p:spPr bwMode="auto">
            <a:xfrm flipV="1">
              <a:off x="0" y="6397625"/>
              <a:ext cx="9144000" cy="460375"/>
            </a:xfrm>
            <a:prstGeom prst="rect">
              <a:avLst/>
            </a:prstGeom>
            <a:solidFill>
              <a:srgbClr val="404040"/>
            </a:solidFill>
            <a:ln w="9525">
              <a:noFill/>
              <a:round/>
              <a:headEnd/>
              <a:tailEnd/>
            </a:ln>
          </p:spPr>
          <p:txBody>
            <a:bodyPr rot="10800000" wrap="none" lIns="0" tIns="0" rIns="0" bIns="0" anchor="b" anchorCtr="0"/>
            <a:lstStyle/>
            <a:p>
              <a:pPr>
                <a:defRPr/>
              </a:pPr>
              <a:endParaRPr lang="ja-JP" altLang="en-US" sz="2000" kern="1200" baseline="0" dirty="0">
                <a:latin typeface="MS UI Gothic" panose="020B0600070205080204" pitchFamily="50" charset="-128"/>
                <a:ea typeface="MS UI Gothic" panose="020B0600070205080204" pitchFamily="50" charset="-128"/>
              </a:endParaRPr>
            </a:p>
          </p:txBody>
        </p:sp>
        <p:sp>
          <p:nvSpPr>
            <p:cNvPr id="3081" name="Text Box 9"/>
            <p:cNvSpPr txBox="1">
              <a:spLocks noChangeArrowheads="1"/>
            </p:cNvSpPr>
            <p:nvPr userDrawn="1"/>
          </p:nvSpPr>
          <p:spPr bwMode="auto">
            <a:xfrm>
              <a:off x="4248854" y="6622929"/>
              <a:ext cx="645610" cy="2289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 anchor="b" anchorCtr="0">
              <a:spAutoFit/>
            </a:bodyPr>
            <a:lstStyle/>
            <a:p>
              <a:pPr algn="ctr" defTabSz="457200">
                <a:lnSpc>
                  <a:spcPct val="93000"/>
                </a:lnSpc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kumimoji="0" lang="en-US" altLang="ja-JP" sz="1600" kern="1200" baseline="0" dirty="0">
                  <a:solidFill>
                    <a:schemeClr val="bg1"/>
                  </a:solidFill>
                  <a:latin typeface="+mn-lt"/>
                  <a:ea typeface="+mn-ea"/>
                  <a:cs typeface="Arial" pitchFamily="34" charset="0"/>
                </a:rPr>
                <a:t>ICCM2026</a:t>
              </a:r>
            </a:p>
          </p:txBody>
        </p:sp>
      </p:grpSp>
      <p:pic>
        <p:nvPicPr>
          <p:cNvPr id="27" name="図 26" descr="図形&#10;&#10;中程度の精度で自動的に生成された説明">
            <a:extLst>
              <a:ext uri="{FF2B5EF4-FFF2-40B4-BE49-F238E27FC236}">
                <a16:creationId xmlns:a16="http://schemas.microsoft.com/office/drawing/2014/main" id="{F860427E-0F25-D426-D76B-5611F315338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46" t="19996" r="5346" b="10520"/>
          <a:stretch/>
        </p:blipFill>
        <p:spPr>
          <a:xfrm>
            <a:off x="334434" y="6455905"/>
            <a:ext cx="1908000" cy="3960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57D6EBA-9713-6138-AB12-412235A1F3F5}"/>
              </a:ext>
            </a:extLst>
          </p:cNvPr>
          <p:cNvSpPr txBox="1"/>
          <p:nvPr userDrawn="1"/>
        </p:nvSpPr>
        <p:spPr>
          <a:xfrm>
            <a:off x="10550164" y="6442638"/>
            <a:ext cx="1425390" cy="338554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kumimoji="1" lang="ja-JP" altLang="en-US" sz="1600" b="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東京科学大学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DDBC3CB-F52E-79C5-DB69-2B770580F69C}"/>
              </a:ext>
            </a:extLst>
          </p:cNvPr>
          <p:cNvSpPr txBox="1"/>
          <p:nvPr userDrawn="1"/>
        </p:nvSpPr>
        <p:spPr>
          <a:xfrm>
            <a:off x="653462" y="6442122"/>
            <a:ext cx="1684628" cy="397545"/>
          </a:xfrm>
          <a:prstGeom prst="rect">
            <a:avLst/>
          </a:prstGeom>
          <a:solidFill>
            <a:srgbClr val="404040"/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tIns="0" bIns="0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kumimoji="1" lang="en-US" altLang="ja-JP" sz="1000" dirty="0">
                <a:solidFill>
                  <a:schemeClr val="bg1"/>
                </a:solidFill>
                <a:ea typeface="MS UI Gothic" panose="020B0600070205080204" pitchFamily="50" charset="-128"/>
              </a:rPr>
              <a:t>Institute of</a:t>
            </a:r>
            <a:br>
              <a:rPr kumimoji="1" lang="en-US" altLang="ja-JP" sz="1400" dirty="0">
                <a:solidFill>
                  <a:schemeClr val="bg1"/>
                </a:solidFill>
                <a:ea typeface="MS UI Gothic" panose="020B0600070205080204" pitchFamily="50" charset="-128"/>
              </a:rPr>
            </a:br>
            <a:r>
              <a:rPr kumimoji="1" lang="en-US" altLang="ja-JP" sz="1800" b="1" dirty="0">
                <a:solidFill>
                  <a:schemeClr val="bg1"/>
                </a:solidFill>
                <a:ea typeface="MS UI Gothic" panose="020B0600070205080204" pitchFamily="50" charset="-128"/>
              </a:rPr>
              <a:t>SCIENCE TOKYO</a:t>
            </a:r>
            <a:endParaRPr kumimoji="1" lang="ja-JP" altLang="en-US" sz="1400" b="1" dirty="0">
              <a:solidFill>
                <a:schemeClr val="bg1"/>
              </a:solidFill>
              <a:ea typeface="MS UI Gothic" panose="020B0600070205080204" pitchFamily="50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8" r:id="rId2"/>
    <p:sldLayoutId id="2147483662" r:id="rId3"/>
    <p:sldLayoutId id="2147483666" r:id="rId4"/>
  </p:sldLayoutIdLst>
  <p:hf hdr="0" ftr="0" dt="0"/>
  <p:txStyles>
    <p:titleStyle>
      <a:lvl1pPr algn="l" rtl="0" eaLnBrk="1" fontAlgn="ctr" latinLnBrk="1" hangingPunct="1">
        <a:spcBef>
          <a:spcPct val="0"/>
        </a:spcBef>
        <a:spcAft>
          <a:spcPct val="0"/>
        </a:spcAft>
        <a:defRPr kumimoji="1" sz="3200" b="1" kern="1200" baseline="0">
          <a:solidFill>
            <a:schemeClr val="bg1"/>
          </a:solidFill>
          <a:effectLst/>
          <a:latin typeface="メイリオ" panose="020B0604030504040204" pitchFamily="50" charset="-128"/>
          <a:ea typeface="メイリオ" panose="020B0604030504040204" pitchFamily="50" charset="-128"/>
          <a:cs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latin typeface="Arial" charset="0"/>
          <a:ea typeface="MS PGothic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latin typeface="Arial" charset="0"/>
          <a:ea typeface="MS PGothic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latin typeface="Arial" charset="0"/>
          <a:ea typeface="MS PGothic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latin typeface="Arial" charset="0"/>
          <a:ea typeface="MS PGothic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latin typeface="MS PGothic" pitchFamily="50" charset="-128"/>
          <a:ea typeface="MS PGothic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latin typeface="MS PGothic" pitchFamily="50" charset="-128"/>
          <a:ea typeface="MS PGothic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latin typeface="MS PGothic" pitchFamily="50" charset="-128"/>
          <a:ea typeface="MS PGothic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600" b="1">
          <a:solidFill>
            <a:schemeClr val="accent2"/>
          </a:solidFill>
          <a:latin typeface="MS PGothic" pitchFamily="50" charset="-128"/>
          <a:ea typeface="MS PGothic" pitchFamily="50" charset="-128"/>
        </a:defRPr>
      </a:lvl9pPr>
    </p:titleStyle>
    <p:bodyStyle>
      <a:lvl1pPr marL="342900" indent="-342900" algn="l" defTabSz="180000" rtl="0" eaLnBrk="1" fontAlgn="ctr" latinLnBrk="0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n"/>
        <a:defRPr kumimoji="1" sz="2400" kern="1200" baseline="0">
          <a:solidFill>
            <a:schemeClr val="tx1"/>
          </a:solidFill>
          <a:latin typeface="MS UI Gothic" panose="020B0600070205080204" pitchFamily="50" charset="-128"/>
          <a:ea typeface="MS UI Gothic" panose="020B0600070205080204" pitchFamily="50" charset="-128"/>
          <a:cs typeface="Arial" pitchFamily="34" charset="0"/>
        </a:defRPr>
      </a:lvl1pPr>
      <a:lvl2pPr marL="742950" indent="-285750" algn="l" defTabSz="180000" rtl="0" eaLnBrk="1" fontAlgn="ctr" latinLnBrk="0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l"/>
        <a:defRPr kumimoji="1" sz="2000" kern="1200" baseline="0">
          <a:solidFill>
            <a:schemeClr val="tx1"/>
          </a:solidFill>
          <a:latin typeface="MS UI Gothic" panose="020B0600070205080204" pitchFamily="50" charset="-128"/>
          <a:ea typeface="MS UI Gothic" panose="020B0600070205080204" pitchFamily="50" charset="-128"/>
          <a:cs typeface="Arial" pitchFamily="34" charset="0"/>
        </a:defRPr>
      </a:lvl2pPr>
      <a:lvl3pPr marL="1143000" indent="-228600" algn="l" defTabSz="180000" rtl="0" eaLnBrk="1" fontAlgn="ctr" latinLnBrk="0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u"/>
        <a:defRPr kumimoji="1" sz="1800" kern="1200" baseline="0">
          <a:solidFill>
            <a:schemeClr val="tx1"/>
          </a:solidFill>
          <a:latin typeface="MS UI Gothic" panose="020B0600070205080204" pitchFamily="50" charset="-128"/>
          <a:ea typeface="MS UI Gothic" panose="020B0600070205080204" pitchFamily="50" charset="-128"/>
          <a:cs typeface="Arial" pitchFamily="34" charset="0"/>
        </a:defRPr>
      </a:lvl3pPr>
      <a:lvl4pPr marL="1600200" indent="-228600" algn="l" defTabSz="180000" rtl="0" eaLnBrk="1" fontAlgn="ctr" latinLnBrk="0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p"/>
        <a:defRPr kumimoji="1" sz="1600" kern="1200" baseline="0">
          <a:solidFill>
            <a:schemeClr val="tx1"/>
          </a:solidFill>
          <a:latin typeface="MS UI Gothic" panose="020B0600070205080204" pitchFamily="50" charset="-128"/>
          <a:ea typeface="MS UI Gothic" panose="020B0600070205080204" pitchFamily="50" charset="-128"/>
          <a:cs typeface="Arial" pitchFamily="34" charset="0"/>
        </a:defRPr>
      </a:lvl4pPr>
      <a:lvl5pPr marL="2057400" indent="-228600" algn="l" defTabSz="180000" rtl="0" eaLnBrk="1" fontAlgn="ctr" latinLnBrk="0" hangingPunct="1">
        <a:spcBef>
          <a:spcPct val="20000"/>
        </a:spcBef>
        <a:spcAft>
          <a:spcPct val="0"/>
        </a:spcAft>
        <a:buClr>
          <a:schemeClr val="tx1"/>
        </a:buClr>
        <a:buChar char="»"/>
        <a:defRPr kumimoji="1" sz="1600" kern="1200" baseline="0">
          <a:solidFill>
            <a:schemeClr val="tx1"/>
          </a:solidFill>
          <a:latin typeface="MS UI Gothic" panose="020B0600070205080204" pitchFamily="50" charset="-128"/>
          <a:ea typeface="MS UI Gothic" panose="020B0600070205080204" pitchFamily="50" charset="-128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NUL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7" Type="http://schemas.openxmlformats.org/officeDocument/2006/relationships/image" Target="NUL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170.png"/><Relationship Id="rId7" Type="http://schemas.openxmlformats.org/officeDocument/2006/relationships/image" Target="NUL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81.png"/><Relationship Id="rId7" Type="http://schemas.openxmlformats.org/officeDocument/2006/relationships/image" Target="../media/image19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1.png"/><Relationship Id="rId9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81.png"/><Relationship Id="rId7" Type="http://schemas.openxmlformats.org/officeDocument/2006/relationships/image" Target="../media/image19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0.png"/><Relationship Id="rId9" Type="http://schemas.openxmlformats.org/officeDocument/2006/relationships/image" Target="../media/image2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9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4.png"/><Relationship Id="rId7" Type="http://schemas.openxmlformats.org/officeDocument/2006/relationships/image" Target="../media/image38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0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8.pn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9.png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5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0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6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64.png"/><Relationship Id="rId5" Type="http://schemas.openxmlformats.org/officeDocument/2006/relationships/image" Target="../media/image55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58.png"/><Relationship Id="rId5" Type="http://schemas.openxmlformats.org/officeDocument/2006/relationships/image" Target="../media/image67.png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video" Target="../media/media10.mp4"/><Relationship Id="rId13" Type="http://schemas.openxmlformats.org/officeDocument/2006/relationships/image" Target="../media/image59.png"/><Relationship Id="rId18" Type="http://schemas.openxmlformats.org/officeDocument/2006/relationships/image" Target="../media/image66.png"/><Relationship Id="rId3" Type="http://schemas.microsoft.com/office/2007/relationships/media" Target="../media/media8.mp4"/><Relationship Id="rId7" Type="http://schemas.microsoft.com/office/2007/relationships/media" Target="../media/media10.mp4"/><Relationship Id="rId12" Type="http://schemas.openxmlformats.org/officeDocument/2006/relationships/notesSlide" Target="../notesSlides/notesSlide40.xml"/><Relationship Id="rId17" Type="http://schemas.openxmlformats.org/officeDocument/2006/relationships/image" Target="NULL"/><Relationship Id="rId2" Type="http://schemas.openxmlformats.org/officeDocument/2006/relationships/video" Target="../media/media7.mp4"/><Relationship Id="rId16" Type="http://schemas.openxmlformats.org/officeDocument/2006/relationships/image" Target="../media/image65.png"/><Relationship Id="rId1" Type="http://schemas.microsoft.com/office/2007/relationships/media" Target="../media/media7.mp4"/><Relationship Id="rId6" Type="http://schemas.openxmlformats.org/officeDocument/2006/relationships/video" Target="../media/media9.mp4"/><Relationship Id="rId11" Type="http://schemas.openxmlformats.org/officeDocument/2006/relationships/slideLayout" Target="../slideLayouts/slideLayout3.xml"/><Relationship Id="rId5" Type="http://schemas.microsoft.com/office/2007/relationships/media" Target="../media/media9.mp4"/><Relationship Id="rId15" Type="http://schemas.openxmlformats.org/officeDocument/2006/relationships/image" Target="../media/image63.png"/><Relationship Id="rId10" Type="http://schemas.openxmlformats.org/officeDocument/2006/relationships/video" Target="../media/media11.mp4"/><Relationship Id="rId4" Type="http://schemas.openxmlformats.org/officeDocument/2006/relationships/video" Target="../media/media8.mp4"/><Relationship Id="rId9" Type="http://schemas.microsoft.com/office/2007/relationships/media" Target="../media/media11.mp4"/><Relationship Id="rId14" Type="http://schemas.openxmlformats.org/officeDocument/2006/relationships/image" Target="../media/image6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345D07C1-119F-405C-B1A1-4002A2E10F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276027"/>
            <a:ext cx="12192000" cy="2541722"/>
          </a:xfrm>
        </p:spPr>
        <p:txBody>
          <a:bodyPr/>
          <a:lstStyle/>
          <a:p>
            <a:r>
              <a:rPr lang="en-US" altLang="ja-JP" dirty="0">
                <a:latin typeface="+mj-ea"/>
                <a:ea typeface="+mj-ea"/>
                <a:cs typeface="Microsoft Tai Le" panose="020B0502040204020203" pitchFamily="34" charset="0"/>
              </a:rPr>
              <a:t>A Low-cost and Pressure-checker-free </a:t>
            </a:r>
            <a:br>
              <a:rPr lang="en-US" altLang="ja-JP" dirty="0">
                <a:latin typeface="+mj-ea"/>
                <a:ea typeface="+mj-ea"/>
                <a:cs typeface="Microsoft Tai Le" panose="020B0502040204020203" pitchFamily="34" charset="0"/>
              </a:rPr>
            </a:br>
            <a:r>
              <a:rPr lang="en-US" altLang="ja-JP" dirty="0">
                <a:solidFill>
                  <a:schemeClr val="accent6">
                    <a:lumMod val="40000"/>
                    <a:lumOff val="60000"/>
                  </a:schemeClr>
                </a:solidFill>
                <a:latin typeface="+mj-ea"/>
                <a:ea typeface="+mj-ea"/>
                <a:cs typeface="Microsoft Tai Le" panose="020B0502040204020203" pitchFamily="34" charset="0"/>
              </a:rPr>
              <a:t>Smoothed Finite Element Formulation</a:t>
            </a:r>
            <a:r>
              <a:rPr lang="ja-JP" altLang="en-US" dirty="0">
                <a:solidFill>
                  <a:schemeClr val="accent6">
                    <a:lumMod val="40000"/>
                    <a:lumOff val="60000"/>
                  </a:schemeClr>
                </a:solidFill>
                <a:latin typeface="+mj-ea"/>
                <a:ea typeface="+mj-ea"/>
                <a:cs typeface="Microsoft Tai Le" panose="020B0502040204020203" pitchFamily="34" charset="0"/>
              </a:rPr>
              <a:t> </a:t>
            </a:r>
            <a:br>
              <a:rPr lang="en-US" altLang="ja-JP" dirty="0">
                <a:latin typeface="+mj-ea"/>
                <a:ea typeface="+mj-ea"/>
                <a:cs typeface="Microsoft Tai Le" panose="020B0502040204020203" pitchFamily="34" charset="0"/>
              </a:rPr>
            </a:br>
            <a:r>
              <a:rPr lang="en-US" altLang="ja-JP" dirty="0">
                <a:latin typeface="+mj-ea"/>
                <a:ea typeface="+mj-ea"/>
                <a:cs typeface="Microsoft Tai Le" panose="020B0502040204020203" pitchFamily="34" charset="0"/>
              </a:rPr>
              <a:t>using 4-node Tetrahedral Meshes </a:t>
            </a:r>
            <a:br>
              <a:rPr lang="en-US" altLang="ja-JP" dirty="0">
                <a:latin typeface="+mj-ea"/>
                <a:ea typeface="+mj-ea"/>
                <a:cs typeface="Microsoft Tai Le" panose="020B0502040204020203" pitchFamily="34" charset="0"/>
              </a:rPr>
            </a:br>
            <a:r>
              <a:rPr lang="en-US" altLang="ja-JP" dirty="0">
                <a:latin typeface="+mj-ea"/>
                <a:ea typeface="+mj-ea"/>
                <a:cs typeface="Microsoft Tai Le" panose="020B0502040204020203" pitchFamily="34" charset="0"/>
              </a:rPr>
              <a:t>for Nearly Incompressible Large Deformation Analyses</a:t>
            </a:r>
            <a:endParaRPr kumimoji="1" lang="ja-JP" altLang="en-US" dirty="0">
              <a:latin typeface="+mj-ea"/>
              <a:ea typeface="+mj-ea"/>
              <a:cs typeface="Microsoft Tai Le" panose="020B0502040204020203" pitchFamily="34" charset="0"/>
            </a:endParaRPr>
          </a:p>
        </p:txBody>
      </p:sp>
      <p:sp>
        <p:nvSpPr>
          <p:cNvPr id="5" name="字幕 4">
            <a:extLst>
              <a:ext uri="{FF2B5EF4-FFF2-40B4-BE49-F238E27FC236}">
                <a16:creationId xmlns:a16="http://schemas.microsoft.com/office/drawing/2014/main" id="{50976013-37B8-4994-A7C0-5AFBA1C0E2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335" y="4133582"/>
            <a:ext cx="12001333" cy="1777752"/>
          </a:xfrm>
        </p:spPr>
        <p:txBody>
          <a:bodyPr/>
          <a:lstStyle/>
          <a:p>
            <a:r>
              <a:rPr lang="en-US" altLang="zh-TW" dirty="0">
                <a:latin typeface="+mn-lt"/>
              </a:rPr>
              <a:t>Yuki ONISHI</a:t>
            </a:r>
            <a:br>
              <a:rPr lang="en-US" altLang="zh-TW" dirty="0">
                <a:latin typeface="+mn-lt"/>
              </a:rPr>
            </a:br>
            <a:r>
              <a:rPr lang="en-US" altLang="zh-TW" dirty="0">
                <a:latin typeface="+mn-lt"/>
              </a:rPr>
              <a:t>(Institute of Science Tokyo, Japan)</a:t>
            </a:r>
            <a:endParaRPr lang="en-US" altLang="ja-JP" dirty="0">
              <a:latin typeface="+mn-lt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728962C2-DDDD-3C00-FAA7-705795D8AF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 algn="ctr"/>
              <a:t>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87280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en-US" altLang="ja-JP" b="1" i="1" u="sng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What we want to do:</a:t>
                </a:r>
              </a:p>
              <a:p>
                <a:pPr lvl="0">
                  <a:spcBef>
                    <a:spcPts val="0"/>
                  </a:spcBef>
                </a:pPr>
                <a:r>
                  <a:rPr lang="en-US" altLang="ja-JP" dirty="0"/>
                  <a:t>Solve </a:t>
                </a:r>
                <a:r>
                  <a:rPr lang="en-US" altLang="ja-JP" b="1" dirty="0">
                    <a:solidFill>
                      <a:srgbClr val="E89049"/>
                    </a:solidFill>
                  </a:rPr>
                  <a:t>severe large deformation </a:t>
                </a:r>
                <a:br>
                  <a:rPr lang="en-US" altLang="ja-JP" b="1" dirty="0">
                    <a:solidFill>
                      <a:srgbClr val="7030A0"/>
                    </a:solidFill>
                  </a:rPr>
                </a:br>
                <a:r>
                  <a:rPr lang="en-US" altLang="ja-JP" dirty="0"/>
                  <a:t>analyses with finite elements.</a:t>
                </a:r>
              </a:p>
              <a:p>
                <a:pPr lvl="0">
                  <a:spcBef>
                    <a:spcPts val="0"/>
                  </a:spcBef>
                </a:pPr>
                <a:r>
                  <a:rPr lang="en-US" altLang="ja-JP" dirty="0"/>
                  <a:t>Treat complex geometries </a:t>
                </a:r>
                <a:br>
                  <a:rPr lang="en-US" altLang="ja-JP" dirty="0"/>
                </a:br>
                <a:r>
                  <a:rPr lang="en-US" altLang="ja-JP" dirty="0"/>
                  <a:t>with </a:t>
                </a:r>
                <a:r>
                  <a:rPr lang="en-US" altLang="ja-JP" b="1" dirty="0">
                    <a:solidFill>
                      <a:srgbClr val="008000"/>
                    </a:solidFill>
                  </a:rPr>
                  <a:t>tetrahedral (TET) meshes</a:t>
                </a:r>
                <a:r>
                  <a:rPr lang="en-US" altLang="ja-JP" dirty="0"/>
                  <a:t>.</a:t>
                </a:r>
                <a:endParaRPr lang="en-US" altLang="ja-JP" dirty="0">
                  <a:solidFill>
                    <a:srgbClr val="000000"/>
                  </a:solidFill>
                </a:endParaRPr>
              </a:p>
              <a:p>
                <a:pPr lvl="0">
                  <a:spcBef>
                    <a:spcPts val="0"/>
                  </a:spcBef>
                </a:pPr>
                <a:r>
                  <a:rPr lang="en-US" altLang="ja-JP" dirty="0"/>
                  <a:t>Consider </a:t>
                </a:r>
                <a:r>
                  <a:rPr lang="en-US" altLang="ja-JP" b="1" dirty="0">
                    <a:solidFill>
                      <a:srgbClr val="C00000"/>
                    </a:solidFill>
                  </a:rPr>
                  <a:t>nearly incompressible </a:t>
                </a:r>
                <a:br>
                  <a:rPr lang="en-US" altLang="ja-JP" b="1" dirty="0">
                    <a:solidFill>
                      <a:srgbClr val="C00000"/>
                    </a:solidFill>
                  </a:rPr>
                </a:br>
                <a:r>
                  <a:rPr lang="en-US" altLang="ja-JP" b="1" dirty="0">
                    <a:solidFill>
                      <a:srgbClr val="C00000"/>
                    </a:solidFill>
                  </a:rPr>
                  <a:t>materials </a:t>
                </a:r>
                <a14:m>
                  <m:oMath xmlns:m="http://schemas.openxmlformats.org/officeDocument/2006/math">
                    <m:r>
                      <a:rPr lang="en-US" altLang="ja-JP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𝝂</m:t>
                    </m:r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≃</m:t>
                    </m:r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ja-JP" dirty="0">
                    <a:solidFill>
                      <a:srgbClr val="C00000"/>
                    </a:solidFill>
                  </a:rPr>
                  <a:t>.</a:t>
                </a:r>
              </a:p>
              <a:p>
                <a:pPr>
                  <a:spcBef>
                    <a:spcPts val="0"/>
                  </a:spcBef>
                </a:pPr>
                <a:r>
                  <a:rPr lang="en-US" altLang="ja-JP" dirty="0">
                    <a:solidFill>
                      <a:srgbClr val="000000"/>
                    </a:solidFill>
                  </a:rPr>
                  <a:t>Support </a:t>
                </a:r>
                <a:r>
                  <a:rPr lang="en-US" altLang="ja-JP" b="1" dirty="0">
                    <a:solidFill>
                      <a:srgbClr val="000000"/>
                    </a:solidFill>
                  </a:rPr>
                  <a:t>contact</a:t>
                </a:r>
                <a:r>
                  <a:rPr lang="en-US" altLang="ja-JP" dirty="0">
                    <a:solidFill>
                      <a:srgbClr val="000000"/>
                    </a:solidFill>
                  </a:rPr>
                  <a:t> problems.</a:t>
                </a:r>
              </a:p>
              <a:p>
                <a:pPr lvl="0">
                  <a:spcBef>
                    <a:spcPts val="0"/>
                  </a:spcBef>
                </a:pPr>
                <a:r>
                  <a:rPr lang="en-US" altLang="ja-JP" dirty="0"/>
                  <a:t>Handle </a:t>
                </a:r>
                <a:r>
                  <a:rPr lang="en-US" altLang="ja-JP" b="1" dirty="0"/>
                  <a:t>auto re-meshing.</a:t>
                </a:r>
              </a:p>
              <a:p>
                <a:pPr lvl="0">
                  <a:spcBef>
                    <a:spcPts val="0"/>
                  </a:spcBef>
                </a:pPr>
                <a:endParaRPr lang="en-US" altLang="ja-JP" sz="1200" dirty="0">
                  <a:solidFill>
                    <a:srgbClr val="000000"/>
                  </a:solidFill>
                </a:endParaRPr>
              </a:p>
              <a:p>
                <a:pPr marL="0" lvl="0" indent="0">
                  <a:spcBef>
                    <a:spcPts val="0"/>
                  </a:spcBef>
                  <a:buNone/>
                </a:pPr>
                <a:r>
                  <a:rPr lang="en-US" altLang="ja-JP" b="1" i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Current situation:</a:t>
                </a:r>
              </a:p>
              <a:p>
                <a:pPr marL="0" lvl="0" indent="0">
                  <a:spcBef>
                    <a:spcPts val="0"/>
                  </a:spcBef>
                  <a:buNone/>
                </a:pPr>
                <a:r>
                  <a:rPr lang="en-US" altLang="ja-JP" dirty="0"/>
                  <a:t>There is no </a:t>
                </a:r>
                <a:r>
                  <a:rPr lang="en-US" altLang="ja-JP" b="1" dirty="0"/>
                  <a:t>triple-threat</a:t>
                </a:r>
                <a:r>
                  <a:rPr lang="en-US" altLang="ja-JP" dirty="0"/>
                  <a:t> TET element that satisfies</a:t>
                </a:r>
              </a:p>
              <a:p>
                <a:pPr marL="457200" lvl="0" indent="-457200"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en-US" altLang="ja-JP" b="1" dirty="0"/>
                  <a:t>Good accuracy</a:t>
                </a:r>
                <a:r>
                  <a:rPr lang="en-US" altLang="ja-JP" dirty="0"/>
                  <a:t>, </a:t>
                </a:r>
              </a:p>
              <a:p>
                <a:pPr marL="457200" indent="-457200"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en-US" altLang="ja-JP" b="1" dirty="0"/>
                  <a:t>Fast compute time</a:t>
                </a:r>
                <a:r>
                  <a:rPr lang="en-US" altLang="ja-JP" dirty="0"/>
                  <a:t>, and</a:t>
                </a:r>
              </a:p>
              <a:p>
                <a:pPr marL="457200" lvl="0" indent="-457200"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en-US" altLang="ja-JP" b="1" dirty="0"/>
                  <a:t>Enough robustness in large deformation</a:t>
                </a:r>
                <a:r>
                  <a:rPr lang="en-US" altLang="ja-JP" dirty="0"/>
                  <a:t>.</a:t>
                </a:r>
                <a:endParaRPr lang="en-US" altLang="ja-JP" b="1" i="1" u="sng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93" t="-16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Motivation</a:t>
            </a:r>
            <a:endParaRPr kumimoji="1" lang="ja-JP" altLang="en-US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59"/>
          <a:stretch>
            <a:fillRect/>
          </a:stretch>
        </p:blipFill>
        <p:spPr>
          <a:xfrm>
            <a:off x="5691260" y="748848"/>
            <a:ext cx="3555372" cy="244827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4" name="テキスト ボックス 13"/>
          <p:cNvSpPr txBox="1"/>
          <p:nvPr/>
        </p:nvSpPr>
        <p:spPr>
          <a:xfrm>
            <a:off x="7728946" y="2713261"/>
            <a:ext cx="1327228" cy="461665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UI Gothic" panose="020B0600070205080204" pitchFamily="50" charset="-128"/>
              </a:rPr>
              <a:t>Rubber</a:t>
            </a:r>
            <a:endParaRPr lang="ja-JP" alt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UI Gothic" panose="020B060007020508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92A722F-1AE9-16B4-B543-CE474A3D64A2}"/>
              </a:ext>
            </a:extLst>
          </p:cNvPr>
          <p:cNvGrpSpPr/>
          <p:nvPr/>
        </p:nvGrpSpPr>
        <p:grpSpPr>
          <a:xfrm>
            <a:off x="7323815" y="3593922"/>
            <a:ext cx="3392282" cy="2463559"/>
            <a:chOff x="7921774" y="3773752"/>
            <a:chExt cx="3392282" cy="2463559"/>
          </a:xfrm>
        </p:grpSpPr>
        <p:pic>
          <p:nvPicPr>
            <p:cNvPr id="12" name="図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1774" y="3773752"/>
              <a:ext cx="3392282" cy="246355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5" name="テキスト ボックス 14"/>
            <p:cNvSpPr txBox="1"/>
            <p:nvPr/>
          </p:nvSpPr>
          <p:spPr>
            <a:xfrm>
              <a:off x="8421396" y="5589239"/>
              <a:ext cx="28926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ja-JP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S UI Gothic" panose="020B0600070205080204" pitchFamily="50" charset="-128"/>
                </a:rPr>
                <a:t>Hot Plastic/Glass</a:t>
              </a:r>
              <a:endParaRPr lang="ja-JP" alt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UI Gothic" panose="020B0600070205080204" pitchFamily="50" charset="-128"/>
              </a:endParaRP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DA2B3F8C-96EC-F16D-4CE9-68763CC49089}"/>
              </a:ext>
            </a:extLst>
          </p:cNvPr>
          <p:cNvGrpSpPr/>
          <p:nvPr/>
        </p:nvGrpSpPr>
        <p:grpSpPr>
          <a:xfrm>
            <a:off x="9395535" y="748848"/>
            <a:ext cx="2641125" cy="2448272"/>
            <a:chOff x="3287688" y="3789040"/>
            <a:chExt cx="2641125" cy="2448272"/>
          </a:xfrm>
        </p:grpSpPr>
        <p:pic>
          <p:nvPicPr>
            <p:cNvPr id="6" name="図 5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44457" b="802"/>
            <a:stretch/>
          </p:blipFill>
          <p:spPr>
            <a:xfrm>
              <a:off x="3287688" y="3789040"/>
              <a:ext cx="2641125" cy="2448272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sp>
          <p:nvSpPr>
            <p:cNvPr id="16" name="テキスト ボックス 15"/>
            <p:cNvSpPr txBox="1"/>
            <p:nvPr/>
          </p:nvSpPr>
          <p:spPr>
            <a:xfrm>
              <a:off x="4002956" y="4743701"/>
              <a:ext cx="121058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S UI Gothic" panose="020B0600070205080204" pitchFamily="50" charset="-128"/>
                </a:rPr>
                <a:t>Ductile</a:t>
              </a:r>
              <a:br>
                <a:rPr lang="en-US" altLang="ja-JP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S UI Gothic" panose="020B0600070205080204" pitchFamily="50" charset="-128"/>
                </a:rPr>
              </a:br>
              <a:r>
                <a:rPr lang="en-US" altLang="ja-JP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S UI Gothic" panose="020B0600070205080204" pitchFamily="50" charset="-128"/>
                </a:rPr>
                <a:t>Metal</a:t>
              </a:r>
              <a:endParaRPr lang="ja-JP" alt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UI Gothic" panose="020B0600070205080204" pitchFamily="50" charset="-128"/>
              </a:endParaRPr>
            </a:p>
          </p:txBody>
        </p:sp>
      </p:grp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1121012-6DFF-92E7-DCA4-AE19A59B19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 algn="ctr"/>
              <a:t>2</a:t>
            </a:fld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BC5B741-1DEE-87CA-4D2B-ADD1F6F696AF}"/>
              </a:ext>
            </a:extLst>
          </p:cNvPr>
          <p:cNvGrpSpPr>
            <a:grpSpLocks noChangeAspect="1"/>
          </p:cNvGrpSpPr>
          <p:nvPr/>
        </p:nvGrpSpPr>
        <p:grpSpPr>
          <a:xfrm>
            <a:off x="4588151" y="1673817"/>
            <a:ext cx="1028657" cy="797399"/>
            <a:chOff x="7896806" y="3359140"/>
            <a:chExt cx="1113158" cy="862902"/>
          </a:xfrm>
        </p:grpSpPr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35476668-4908-820F-C806-40DA6D6CE3FF}"/>
                </a:ext>
              </a:extLst>
            </p:cNvPr>
            <p:cNvCxnSpPr>
              <a:stCxn id="10" idx="2"/>
              <a:endCxn id="20" idx="2"/>
            </p:cNvCxnSpPr>
            <p:nvPr/>
          </p:nvCxnSpPr>
          <p:spPr>
            <a:xfrm flipV="1">
              <a:off x="7971688" y="3863909"/>
              <a:ext cx="923745" cy="291756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二等辺三角形 9">
              <a:extLst>
                <a:ext uri="{FF2B5EF4-FFF2-40B4-BE49-F238E27FC236}">
                  <a16:creationId xmlns:a16="http://schemas.microsoft.com/office/drawing/2014/main" id="{DFDB68DA-797F-A29A-3DDA-61D7632BB48C}"/>
                </a:ext>
              </a:extLst>
            </p:cNvPr>
            <p:cNvSpPr/>
            <p:nvPr/>
          </p:nvSpPr>
          <p:spPr>
            <a:xfrm>
              <a:off x="7971688" y="3456737"/>
              <a:ext cx="678702" cy="698928"/>
            </a:xfrm>
            <a:prstGeom prst="triangle">
              <a:avLst>
                <a:gd name="adj" fmla="val 63125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1" name="二等辺三角形 10">
              <a:extLst>
                <a:ext uri="{FF2B5EF4-FFF2-40B4-BE49-F238E27FC236}">
                  <a16:creationId xmlns:a16="http://schemas.microsoft.com/office/drawing/2014/main" id="{AC0868B9-8331-6F55-6C73-6AD3DE97F2EA}"/>
                </a:ext>
              </a:extLst>
            </p:cNvPr>
            <p:cNvSpPr/>
            <p:nvPr/>
          </p:nvSpPr>
          <p:spPr>
            <a:xfrm rot="4162743">
              <a:off x="8321115" y="3552465"/>
              <a:ext cx="769725" cy="383075"/>
            </a:xfrm>
            <a:prstGeom prst="triangle">
              <a:avLst>
                <a:gd name="adj" fmla="val 75906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円/楕円 34">
              <a:extLst>
                <a:ext uri="{FF2B5EF4-FFF2-40B4-BE49-F238E27FC236}">
                  <a16:creationId xmlns:a16="http://schemas.microsoft.com/office/drawing/2014/main" id="{8FD49B67-B818-12DD-616C-7CF7CA993BF4}"/>
                </a:ext>
              </a:extLst>
            </p:cNvPr>
            <p:cNvSpPr/>
            <p:nvPr/>
          </p:nvSpPr>
          <p:spPr>
            <a:xfrm>
              <a:off x="8333426" y="3410645"/>
              <a:ext cx="114531" cy="11541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円/楕円 35">
              <a:extLst>
                <a:ext uri="{FF2B5EF4-FFF2-40B4-BE49-F238E27FC236}">
                  <a16:creationId xmlns:a16="http://schemas.microsoft.com/office/drawing/2014/main" id="{C544925B-AC6B-F14A-FB20-3F2A0F20E3D9}"/>
                </a:ext>
              </a:extLst>
            </p:cNvPr>
            <p:cNvSpPr/>
            <p:nvPr/>
          </p:nvSpPr>
          <p:spPr>
            <a:xfrm>
              <a:off x="7896806" y="4097957"/>
              <a:ext cx="114531" cy="11541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円/楕円 36">
              <a:extLst>
                <a:ext uri="{FF2B5EF4-FFF2-40B4-BE49-F238E27FC236}">
                  <a16:creationId xmlns:a16="http://schemas.microsoft.com/office/drawing/2014/main" id="{144A9F70-EF28-41C8-0623-E2758E1D613B}"/>
                </a:ext>
              </a:extLst>
            </p:cNvPr>
            <p:cNvSpPr/>
            <p:nvPr/>
          </p:nvSpPr>
          <p:spPr>
            <a:xfrm>
              <a:off x="8610740" y="4106627"/>
              <a:ext cx="114531" cy="11541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円/楕円 37">
              <a:extLst>
                <a:ext uri="{FF2B5EF4-FFF2-40B4-BE49-F238E27FC236}">
                  <a16:creationId xmlns:a16="http://schemas.microsoft.com/office/drawing/2014/main" id="{F48D3707-4D31-F907-4E63-11F374C6D0BE}"/>
                </a:ext>
              </a:extLst>
            </p:cNvPr>
            <p:cNvSpPr/>
            <p:nvPr/>
          </p:nvSpPr>
          <p:spPr>
            <a:xfrm>
              <a:off x="8895433" y="3806201"/>
              <a:ext cx="114531" cy="11541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72851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コンテンツ プレースホルダー 4">
                <a:extLst>
                  <a:ext uri="{FF2B5EF4-FFF2-40B4-BE49-F238E27FC236}">
                    <a16:creationId xmlns:a16="http://schemas.microsoft.com/office/drawing/2014/main" id="{6E14D98B-D41A-D977-312E-16CF55E9993E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274956906"/>
                  </p:ext>
                </p:extLst>
              </p:nvPr>
            </p:nvGraphicFramePr>
            <p:xfrm>
              <a:off x="1451642" y="656692"/>
              <a:ext cx="8311579" cy="228600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3540570">
                      <a:extLst>
                        <a:ext uri="{9D8B030D-6E8A-4147-A177-3AD203B41FA5}">
                          <a16:colId xmlns:a16="http://schemas.microsoft.com/office/drawing/2014/main" val="1994537493"/>
                        </a:ext>
                      </a:extLst>
                    </a:gridCol>
                    <a:gridCol w="4771009">
                      <a:extLst>
                        <a:ext uri="{9D8B030D-6E8A-4147-A177-3AD203B41FA5}">
                          <a16:colId xmlns:a16="http://schemas.microsoft.com/office/drawing/2014/main" val="301199341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Issues in Accuracy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Solutions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5473223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Shear Locking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2</a:t>
                          </a:r>
                          <a:r>
                            <a:rPr kumimoji="1" lang="en-US" altLang="ja-JP" sz="2400" baseline="30000" dirty="0"/>
                            <a:t>nd</a:t>
                          </a:r>
                          <a:r>
                            <a:rPr kumimoji="1" lang="en-US" altLang="ja-JP" sz="2400" dirty="0"/>
                            <a:t>-order, ES-FEM, NS-FEM, etc.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429642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Volumetric Locking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oMath>
                          </a14:m>
                          <a:r>
                            <a:rPr kumimoji="1" lang="en-US" altLang="ja-JP" sz="2400" dirty="0"/>
                            <a:t>, SRI, B-bar, F-bar, NS-FEM, etc.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0767617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Reaction Force Oscillation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1</a:t>
                          </a:r>
                          <a:r>
                            <a:rPr kumimoji="1" lang="en-US" altLang="ja-JP" sz="2400" baseline="30000" dirty="0"/>
                            <a:t>st</a:t>
                          </a:r>
                          <a:r>
                            <a:rPr kumimoji="1" lang="en-US" altLang="ja-JP" sz="2400" dirty="0"/>
                            <a:t>-order, Modified 2</a:t>
                          </a:r>
                          <a:r>
                            <a:rPr kumimoji="1" lang="en-US" altLang="ja-JP" sz="2400" baseline="30000" dirty="0"/>
                            <a:t>nd</a:t>
                          </a:r>
                          <a:r>
                            <a:rPr kumimoji="1" lang="en-US" altLang="ja-JP" sz="2400" dirty="0"/>
                            <a:t>-order, etc.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91291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b="1" dirty="0"/>
                            <a:t>Pressure Checkerboarding</a:t>
                          </a:r>
                          <a:endParaRPr kumimoji="1" lang="ja-JP" altLang="en-US" sz="2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b="1" dirty="0">
                              <a:solidFill>
                                <a:srgbClr val="FF0000"/>
                              </a:solidFill>
                            </a:rPr>
                            <a:t>None!</a:t>
                          </a:r>
                          <a:r>
                            <a:rPr kumimoji="1" lang="en-US" altLang="ja-JP" sz="2400" b="1" dirty="0"/>
                            <a:t> (No absolute solution)</a:t>
                          </a:r>
                          <a:endParaRPr kumimoji="1" lang="ja-JP" altLang="en-US" sz="24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57909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コンテンツ プレースホルダー 4">
                <a:extLst>
                  <a:ext uri="{FF2B5EF4-FFF2-40B4-BE49-F238E27FC236}">
                    <a16:creationId xmlns:a16="http://schemas.microsoft.com/office/drawing/2014/main" id="{6E14D98B-D41A-D977-312E-16CF55E9993E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274956906"/>
                  </p:ext>
                </p:extLst>
              </p:nvPr>
            </p:nvGraphicFramePr>
            <p:xfrm>
              <a:off x="1451642" y="656692"/>
              <a:ext cx="8311579" cy="228600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3540570">
                      <a:extLst>
                        <a:ext uri="{9D8B030D-6E8A-4147-A177-3AD203B41FA5}">
                          <a16:colId xmlns:a16="http://schemas.microsoft.com/office/drawing/2014/main" val="1994537493"/>
                        </a:ext>
                      </a:extLst>
                    </a:gridCol>
                    <a:gridCol w="4771009">
                      <a:extLst>
                        <a:ext uri="{9D8B030D-6E8A-4147-A177-3AD203B41FA5}">
                          <a16:colId xmlns:a16="http://schemas.microsoft.com/office/drawing/2014/main" val="3011993415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Issues in Accuracy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Solutions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5473223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Shear Locking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2</a:t>
                          </a:r>
                          <a:r>
                            <a:rPr kumimoji="1" lang="en-US" altLang="ja-JP" sz="2400" baseline="30000" dirty="0"/>
                            <a:t>nd</a:t>
                          </a:r>
                          <a:r>
                            <a:rPr kumimoji="1" lang="en-US" altLang="ja-JP" sz="2400" dirty="0"/>
                            <a:t>-order, ES-FEM, NS-FEM, etc.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4296422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Volumetric Locking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3"/>
                          <a:stretch>
                            <a:fillRect l="-74330" t="-206579" r="-511" b="-22763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0767617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Reaction Force Oscillation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1</a:t>
                          </a:r>
                          <a:r>
                            <a:rPr kumimoji="1" lang="en-US" altLang="ja-JP" sz="2400" baseline="30000" dirty="0"/>
                            <a:t>st</a:t>
                          </a:r>
                          <a:r>
                            <a:rPr kumimoji="1" lang="en-US" altLang="ja-JP" sz="2400" dirty="0"/>
                            <a:t>-order, Modified 2</a:t>
                          </a:r>
                          <a:r>
                            <a:rPr kumimoji="1" lang="en-US" altLang="ja-JP" sz="2400" baseline="30000" dirty="0"/>
                            <a:t>nd</a:t>
                          </a:r>
                          <a:r>
                            <a:rPr kumimoji="1" lang="en-US" altLang="ja-JP" sz="2400" dirty="0"/>
                            <a:t>-order, etc.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912914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b="1" dirty="0"/>
                            <a:t>Pressure Checkerboarding</a:t>
                          </a:r>
                          <a:endParaRPr kumimoji="1" lang="ja-JP" altLang="en-US" sz="2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b="1" dirty="0">
                              <a:solidFill>
                                <a:srgbClr val="FF0000"/>
                              </a:solidFill>
                            </a:rPr>
                            <a:t>None!</a:t>
                          </a:r>
                          <a:r>
                            <a:rPr kumimoji="1" lang="en-US" altLang="ja-JP" sz="2400" b="1" dirty="0"/>
                            <a:t> (No absolute solution)</a:t>
                          </a:r>
                          <a:endParaRPr kumimoji="1" lang="ja-JP" altLang="en-US" sz="24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579090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タイトル 2">
            <a:extLst>
              <a:ext uri="{FF2B5EF4-FFF2-40B4-BE49-F238E27FC236}">
                <a16:creationId xmlns:a16="http://schemas.microsoft.com/office/drawing/2014/main" id="{A55383CE-1627-AD57-9AE6-3AB24C16B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Issues of TET </a:t>
            </a:r>
            <a:r>
              <a:rPr kumimoji="1" lang="en-US" altLang="ja-JP" dirty="0" err="1"/>
              <a:t>Elems</a:t>
            </a:r>
            <a:r>
              <a:rPr kumimoji="1" lang="en-US" altLang="ja-JP" dirty="0"/>
              <a:t> in Accuracy and Their Solutions 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04C568F-C63B-8D11-20A5-8D40A6456B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3</a:t>
            </a:fld>
            <a:endParaRPr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2758481-6F6B-3761-47F2-41634DEDF3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493" y="2964096"/>
            <a:ext cx="3096343" cy="302118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1E905CC-9209-D403-7617-036B52937834}"/>
              </a:ext>
            </a:extLst>
          </p:cNvPr>
          <p:cNvSpPr txBox="1"/>
          <p:nvPr/>
        </p:nvSpPr>
        <p:spPr>
          <a:xfrm>
            <a:off x="388301" y="5913382"/>
            <a:ext cx="53667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u="sng" dirty="0">
                <a:latin typeface="+mn-lt"/>
              </a:rPr>
              <a:t>Typical reaction force oscillation (ABAQUS C3D10)</a:t>
            </a:r>
            <a:endParaRPr kumimoji="1" lang="ja-JP" altLang="en-US" sz="2000" u="sng" dirty="0" err="1">
              <a:latin typeface="+mn-lt"/>
            </a:endParaRPr>
          </a:p>
        </p:txBody>
      </p:sp>
      <p:sp>
        <p:nvSpPr>
          <p:cNvPr id="8" name="右中かっこ 7">
            <a:extLst>
              <a:ext uri="{FF2B5EF4-FFF2-40B4-BE49-F238E27FC236}">
                <a16:creationId xmlns:a16="http://schemas.microsoft.com/office/drawing/2014/main" id="{3B7126E8-632E-09CF-1E72-599DD857B534}"/>
              </a:ext>
            </a:extLst>
          </p:cNvPr>
          <p:cNvSpPr/>
          <p:nvPr/>
        </p:nvSpPr>
        <p:spPr>
          <a:xfrm>
            <a:off x="9767954" y="1196752"/>
            <a:ext cx="326703" cy="1188132"/>
          </a:xfrm>
          <a:prstGeom prst="rightBrace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6DE0361-B519-B3B6-76F6-9CB8CFE77934}"/>
              </a:ext>
            </a:extLst>
          </p:cNvPr>
          <p:cNvSpPr txBox="1"/>
          <p:nvPr/>
        </p:nvSpPr>
        <p:spPr>
          <a:xfrm>
            <a:off x="10175591" y="1467652"/>
            <a:ext cx="1862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+mn-lt"/>
              </a:rPr>
              <a:t>Related to</a:t>
            </a:r>
            <a:br>
              <a:rPr lang="en-US" altLang="ja-JP" dirty="0">
                <a:latin typeface="+mn-lt"/>
              </a:rPr>
            </a:br>
            <a:r>
              <a:rPr lang="en-US" altLang="ja-JP" dirty="0">
                <a:latin typeface="+mn-lt"/>
              </a:rPr>
              <a:t>Nodal Force/Disp.</a:t>
            </a:r>
            <a:endParaRPr kumimoji="1" lang="ja-JP" altLang="en-US" dirty="0" err="1">
              <a:latin typeface="+mn-lt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EE063EB-FDF8-7D45-054E-EE2C9D6F6C8B}"/>
              </a:ext>
            </a:extLst>
          </p:cNvPr>
          <p:cNvSpPr txBox="1"/>
          <p:nvPr/>
        </p:nvSpPr>
        <p:spPr>
          <a:xfrm>
            <a:off x="9763492" y="2528900"/>
            <a:ext cx="2384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+mn-lt"/>
              </a:rPr>
              <a:t>Related to Stress/Strain</a:t>
            </a:r>
            <a:endParaRPr kumimoji="1" lang="ja-JP" altLang="en-US" dirty="0" err="1">
              <a:latin typeface="+mn-lt"/>
            </a:endParaRPr>
          </a:p>
        </p:txBody>
      </p:sp>
      <p:pic>
        <p:nvPicPr>
          <p:cNvPr id="11" name="図 10" descr="図形&#10;&#10;AI 生成コンテンツは誤りを含む可能性があります。">
            <a:extLst>
              <a:ext uri="{FF2B5EF4-FFF2-40B4-BE49-F238E27FC236}">
                <a16:creationId xmlns:a16="http://schemas.microsoft.com/office/drawing/2014/main" id="{44862869-13F1-033C-7322-6F17777E66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577" y="3019945"/>
            <a:ext cx="2957990" cy="2905371"/>
          </a:xfrm>
          <a:prstGeom prst="rect">
            <a:avLst/>
          </a:prstGeom>
          <a:ln w="12700">
            <a:noFill/>
          </a:ln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07F6561-CB70-CDB6-198D-C1D775C20013}"/>
              </a:ext>
            </a:extLst>
          </p:cNvPr>
          <p:cNvSpPr txBox="1"/>
          <p:nvPr/>
        </p:nvSpPr>
        <p:spPr>
          <a:xfrm>
            <a:off x="6420036" y="5912650"/>
            <a:ext cx="5363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u="sng" dirty="0">
                <a:latin typeface="+mn-lt"/>
              </a:rPr>
              <a:t>Typical pressure checkerboarding (ABAQUS C3D4)</a:t>
            </a:r>
            <a:endParaRPr kumimoji="1" lang="ja-JP" altLang="en-US" sz="2000" u="sng" dirty="0" err="1">
              <a:latin typeface="+mn-lt"/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F0BB4E31-2105-EED7-5E9F-3668A9FCD4BA}"/>
              </a:ext>
            </a:extLst>
          </p:cNvPr>
          <p:cNvSpPr/>
          <p:nvPr/>
        </p:nvSpPr>
        <p:spPr>
          <a:xfrm>
            <a:off x="5710151" y="4875347"/>
            <a:ext cx="3647791" cy="929917"/>
          </a:xfrm>
          <a:prstGeom prst="roundRect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400" dirty="0">
                <a:ea typeface="ＭＳ Ｐゴシック" panose="020B0600070205080204" pitchFamily="50" charset="-128"/>
              </a:rPr>
              <a:t>Pressure checkerboarding is quite difficult to resolve.</a:t>
            </a:r>
            <a:endParaRPr kumimoji="1" lang="ja-JP" altLang="en-US" sz="2400" dirty="0">
              <a:ea typeface="ＭＳ Ｐゴシック" panose="020B060007020508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794817C-652B-6983-37D8-4E08153E2BF0}"/>
              </a:ext>
            </a:extLst>
          </p:cNvPr>
          <p:cNvSpPr txBox="1"/>
          <p:nvPr/>
        </p:nvSpPr>
        <p:spPr>
          <a:xfrm>
            <a:off x="10266282" y="767628"/>
            <a:ext cx="1532791" cy="646331"/>
          </a:xfrm>
          <a:prstGeom prst="rect">
            <a:avLst/>
          </a:prstGeom>
          <a:solidFill>
            <a:schemeClr val="accent1"/>
          </a:solidFill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1800" dirty="0">
                <a:ea typeface="MS UI Gothic" panose="020B0600070205080204" pitchFamily="50" charset="-128"/>
              </a:rPr>
              <a:t>S-FEMs will be</a:t>
            </a:r>
            <a:br>
              <a:rPr kumimoji="1" lang="en-US" altLang="ja-JP" sz="1800" dirty="0">
                <a:ea typeface="MS UI Gothic" panose="020B0600070205080204" pitchFamily="50" charset="-128"/>
              </a:rPr>
            </a:br>
            <a:r>
              <a:rPr kumimoji="1" lang="en-US" altLang="ja-JP" sz="1800" dirty="0">
                <a:ea typeface="MS UI Gothic" panose="020B0600070205080204" pitchFamily="50" charset="-128"/>
              </a:rPr>
              <a:t>detailed later.</a:t>
            </a:r>
            <a:endParaRPr kumimoji="1" lang="ja-JP" altLang="en-US" sz="1800" dirty="0">
              <a:ea typeface="MS UI Gothic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4239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Objective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4</a:t>
            </a:fld>
            <a:endParaRPr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61D8288-85BA-F962-0491-096BD630854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623888"/>
            <a:ext cx="11522075" cy="5773737"/>
          </a:xfrm>
        </p:spPr>
        <p:txBody>
          <a:bodyPr/>
          <a:lstStyle/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endParaRPr lang="en-US" altLang="ja-JP" sz="1000" dirty="0"/>
          </a:p>
          <a:p>
            <a:pPr marL="0" indent="0">
              <a:buNone/>
            </a:pPr>
            <a:endParaRPr lang="en-US" altLang="ja-JP" sz="1000" dirty="0"/>
          </a:p>
        </p:txBody>
      </p:sp>
      <p:sp>
        <p:nvSpPr>
          <p:cNvPr id="5" name="角丸四角形 4"/>
          <p:cNvSpPr/>
          <p:nvPr/>
        </p:nvSpPr>
        <p:spPr>
          <a:xfrm>
            <a:off x="1035421" y="1088108"/>
            <a:ext cx="10121158" cy="1923732"/>
          </a:xfrm>
          <a:prstGeom prst="roundRect">
            <a:avLst>
              <a:gd name="adj" fmla="val 13853"/>
            </a:avLst>
          </a:prstGeom>
          <a:noFill/>
          <a:ln w="476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>
              <a:buClr>
                <a:schemeClr val="tx1"/>
              </a:buClr>
            </a:pPr>
            <a:r>
              <a:rPr lang="en-US" altLang="ja-JP" sz="32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Develop a new</a:t>
            </a:r>
            <a:r>
              <a:rPr lang="en-US" altLang="ja-JP" sz="3200" dirty="0">
                <a:solidFill>
                  <a:schemeClr val="accent6">
                    <a:lumMod val="60000"/>
                    <a:lumOff val="40000"/>
                  </a:schemeClr>
                </a:solidFill>
                <a:ea typeface="HG創英角ﾎﾟｯﾌﾟ体" panose="040B0A09000000000000" pitchFamily="49" charset="-128"/>
              </a:rPr>
              <a:t> smoothed finite element method</a:t>
            </a:r>
          </a:p>
          <a:p>
            <a:pPr algn="ctr">
              <a:buClr>
                <a:schemeClr val="tx1"/>
              </a:buClr>
            </a:pPr>
            <a:r>
              <a:rPr lang="en-US" altLang="ja-JP" sz="32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with </a:t>
            </a:r>
            <a:r>
              <a:rPr lang="en-US" altLang="ja-JP" sz="3200" dirty="0">
                <a:solidFill>
                  <a:srgbClr val="008000"/>
                </a:solidFill>
                <a:ea typeface="HG創英角ﾎﾟｯﾌﾟ体" panose="040B0A09000000000000" pitchFamily="49" charset="-128"/>
              </a:rPr>
              <a:t>4-node tetrahedral </a:t>
            </a:r>
            <a:r>
              <a:rPr lang="en-US" altLang="ja-JP" sz="32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meshes</a:t>
            </a:r>
            <a:r>
              <a:rPr lang="en-US" altLang="ja-JP" sz="3200" dirty="0">
                <a:solidFill>
                  <a:schemeClr val="accent6">
                    <a:lumMod val="60000"/>
                    <a:lumOff val="40000"/>
                  </a:schemeClr>
                </a:solidFill>
                <a:ea typeface="HG創英角ﾎﾟｯﾌﾟ体" panose="040B0A09000000000000" pitchFamily="49" charset="-128"/>
              </a:rPr>
              <a:t> </a:t>
            </a:r>
            <a:r>
              <a:rPr lang="en-US" altLang="ja-JP" sz="32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(</a:t>
            </a:r>
            <a:r>
              <a:rPr lang="en-US" altLang="ja-JP" sz="3200" dirty="0">
                <a:solidFill>
                  <a:schemeClr val="accent6">
                    <a:lumMod val="60000"/>
                    <a:lumOff val="40000"/>
                  </a:schemeClr>
                </a:solidFill>
                <a:ea typeface="HG創英角ﾎﾟｯﾌﾟ体" panose="040B0A09000000000000" pitchFamily="49" charset="-128"/>
              </a:rPr>
              <a:t>ES-FEM-SRI-T4</a:t>
            </a:r>
            <a:r>
              <a:rPr lang="en-US" altLang="ja-JP" sz="32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) </a:t>
            </a:r>
            <a:br>
              <a:rPr lang="en-US" altLang="ja-JP" sz="32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</a:br>
            <a:r>
              <a:rPr lang="en-US" altLang="ja-JP" sz="32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to </a:t>
            </a:r>
            <a:r>
              <a:rPr lang="en-US" altLang="ja-JP" sz="3200" b="1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suppress pressure checkerboarding </a:t>
            </a:r>
            <a:br>
              <a:rPr lang="en-US" altLang="ja-JP" sz="32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</a:br>
            <a:r>
              <a:rPr lang="en-US" altLang="ja-JP" sz="32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in nearly incompressible large deformation analysis.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4E68FAD-77EC-416B-438F-CB61967ABC75}"/>
              </a:ext>
            </a:extLst>
          </p:cNvPr>
          <p:cNvSpPr txBox="1"/>
          <p:nvPr/>
        </p:nvSpPr>
        <p:spPr>
          <a:xfrm>
            <a:off x="2234302" y="3224803"/>
            <a:ext cx="7723396" cy="2800767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altLang="ja-JP" sz="32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創英角ﾎﾟｯﾌﾟ体" panose="040B0A09000000000000" pitchFamily="49" charset="-128"/>
              </a:rPr>
              <a:t>Table of Contents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n-US" altLang="ja-JP" sz="24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Quick Introduction to S-FEM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n-US" altLang="ja-JP" sz="2400" dirty="0">
                <a:ea typeface="HG創英角ﾎﾟｯﾌﾟ体" panose="040B0A09000000000000" pitchFamily="49" charset="-128"/>
              </a:rPr>
              <a:t>Method: Brief of ES-FEM-SRI-T4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n-US" altLang="ja-JP" sz="24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Result &amp; D</a:t>
            </a:r>
            <a:r>
              <a:rPr lang="en-US" altLang="ja-JP" sz="2400" dirty="0">
                <a:ea typeface="HG創英角ﾎﾟｯﾌﾟ体" panose="040B0A09000000000000" pitchFamily="49" charset="-128"/>
              </a:rPr>
              <a:t>iscussion 1: Performance of ES-FEM-SRI-T4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n-US" altLang="ja-JP" sz="24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Result &amp; D</a:t>
            </a:r>
            <a:r>
              <a:rPr lang="en-US" altLang="ja-JP" sz="2400" dirty="0">
                <a:ea typeface="HG創英角ﾎﾟｯﾌﾟ体" panose="040B0A09000000000000" pitchFamily="49" charset="-128"/>
              </a:rPr>
              <a:t>iscussion 2: Performance of Conventional S-FEM</a:t>
            </a:r>
            <a:br>
              <a:rPr lang="en-US" altLang="ja-JP" sz="2400" dirty="0">
                <a:ea typeface="HG創英角ﾎﾟｯﾌﾟ体" panose="040B0A09000000000000" pitchFamily="49" charset="-128"/>
              </a:rPr>
            </a:br>
            <a:r>
              <a:rPr lang="en-US" altLang="ja-JP" sz="2400" dirty="0">
                <a:ea typeface="HG創英角ﾎﾟｯﾌﾟ体" panose="040B0A09000000000000" pitchFamily="49" charset="-128"/>
              </a:rPr>
              <a:t>			    with Post-Smoothing in Pressure</a:t>
            </a:r>
            <a:endParaRPr lang="en-US" altLang="ja-JP" sz="24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創英角ﾎﾟｯﾌﾟ体" panose="040B0A09000000000000" pitchFamily="49" charset="-128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en-US" altLang="ja-JP" sz="2400" dirty="0">
                <a:ea typeface="HG創英角ﾎﾟｯﾌﾟ体" panose="040B0A09000000000000" pitchFamily="49" charset="-128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529040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A59EB3-A7CA-9D34-2F65-35B5847ACA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Quick Introduction to </a:t>
            </a:r>
            <a:r>
              <a:rPr kumimoji="1" lang="en-US" altLang="ja-JP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S-FEM</a:t>
            </a:r>
            <a:endParaRPr kumimoji="1" lang="ja-JP" altLang="en-US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CF9EF96-BA09-4E14-B19A-6AE39C99F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18949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What is S-FEM?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b="1" i="1" dirty="0">
                <a:solidFill>
                  <a:srgbClr val="0000CC"/>
                </a:solidFill>
                <a:latin typeface="+mn-lt"/>
              </a:rPr>
              <a:t>Smoothed</a:t>
            </a:r>
            <a:r>
              <a:rPr lang="en-US" altLang="ja-JP" b="1" dirty="0">
                <a:latin typeface="+mn-lt"/>
              </a:rPr>
              <a:t> finite element method </a:t>
            </a:r>
            <a:r>
              <a:rPr lang="en-US" altLang="ja-JP" dirty="0">
                <a:latin typeface="+mn-lt"/>
              </a:rPr>
              <a:t>is an FE formulation proposed by Prof. G.R. Liu in 2006.</a:t>
            </a:r>
          </a:p>
          <a:p>
            <a:r>
              <a:rPr lang="en-US" altLang="ja-JP" dirty="0">
                <a:latin typeface="+mn-lt"/>
              </a:rPr>
              <a:t>After 20 years of active research, practical applications are now underway in various fields.</a:t>
            </a:r>
          </a:p>
          <a:p>
            <a:pPr algn="just"/>
            <a:r>
              <a:rPr lang="en-US" altLang="ja-JP" dirty="0">
                <a:latin typeface="+mn-lt"/>
              </a:rPr>
              <a:t>S-FEM is one of the </a:t>
            </a:r>
            <a:r>
              <a:rPr lang="en-US" altLang="ja-JP" b="1" dirty="0">
                <a:solidFill>
                  <a:srgbClr val="FF0000"/>
                </a:solidFill>
                <a:latin typeface="+mn-lt"/>
              </a:rPr>
              <a:t>gradient (strain) smoothing </a:t>
            </a:r>
            <a:r>
              <a:rPr lang="en-US" altLang="ja-JP" dirty="0">
                <a:latin typeface="+mn-lt"/>
              </a:rPr>
              <a:t>techniques.</a:t>
            </a:r>
          </a:p>
          <a:p>
            <a:pPr algn="just"/>
            <a:r>
              <a:rPr lang="en-US" altLang="ja-JP" dirty="0">
                <a:latin typeface="+mn-lt"/>
              </a:rPr>
              <a:t>There are </a:t>
            </a:r>
            <a:r>
              <a:rPr lang="en-US" altLang="ja-JP" b="1" dirty="0">
                <a:solidFill>
                  <a:srgbClr val="FF00FF"/>
                </a:solidFill>
                <a:latin typeface="+mn-lt"/>
              </a:rPr>
              <a:t>many kinds of S-FEMs </a:t>
            </a:r>
            <a:r>
              <a:rPr lang="en-US" altLang="ja-JP" dirty="0">
                <a:latin typeface="+mn-lt"/>
              </a:rPr>
              <a:t>depending on the scheme of smoothing.</a:t>
            </a:r>
          </a:p>
          <a:p>
            <a:pPr algn="just"/>
            <a:r>
              <a:rPr lang="en-US" altLang="ja-JP" dirty="0">
                <a:latin typeface="+mn-lt"/>
              </a:rPr>
              <a:t>There are a few </a:t>
            </a:r>
            <a:r>
              <a:rPr lang="en-US" altLang="ja-JP" i="1" u="sng" dirty="0">
                <a:latin typeface="+mn-lt"/>
              </a:rPr>
              <a:t>classical</a:t>
            </a:r>
            <a:r>
              <a:rPr lang="en-US" altLang="ja-JP" dirty="0">
                <a:latin typeface="+mn-lt"/>
              </a:rPr>
              <a:t> S-FEMs depending on the smoothing domain.</a:t>
            </a:r>
            <a:endParaRPr lang="en-US" altLang="ja-JP" sz="800" dirty="0">
              <a:latin typeface="+mn-lt"/>
            </a:endParaRPr>
          </a:p>
          <a:p>
            <a:pPr marL="0" indent="0" algn="just">
              <a:buNone/>
            </a:pPr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For example, in a 2D triangular mesh: </a:t>
            </a:r>
          </a:p>
          <a:p>
            <a:endParaRPr lang="en-US" altLang="ja-JP" sz="2400" dirty="0">
              <a:latin typeface="+mn-lt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641C4A17-EAA3-4B93-9ABE-F10FC319C1AC}"/>
              </a:ext>
            </a:extLst>
          </p:cNvPr>
          <p:cNvGrpSpPr/>
          <p:nvPr/>
        </p:nvGrpSpPr>
        <p:grpSpPr>
          <a:xfrm>
            <a:off x="8084006" y="4241887"/>
            <a:ext cx="1784495" cy="1693839"/>
            <a:chOff x="5136741" y="3494762"/>
            <a:chExt cx="2499155" cy="2096858"/>
          </a:xfrm>
        </p:grpSpPr>
        <p:sp>
          <p:nvSpPr>
            <p:cNvPr id="6" name="二等辺三角形 5">
              <a:extLst>
                <a:ext uri="{FF2B5EF4-FFF2-40B4-BE49-F238E27FC236}">
                  <a16:creationId xmlns:a16="http://schemas.microsoft.com/office/drawing/2014/main" id="{A3443C86-55C3-4FA8-AC49-C0B411659C84}"/>
                </a:ext>
              </a:extLst>
            </p:cNvPr>
            <p:cNvSpPr/>
            <p:nvPr/>
          </p:nvSpPr>
          <p:spPr>
            <a:xfrm rot="17663715" flipH="1">
              <a:off x="5872283" y="4647816"/>
              <a:ext cx="563877" cy="238062"/>
            </a:xfrm>
            <a:prstGeom prst="triangle">
              <a:avLst>
                <a:gd name="adj" fmla="val 89456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aseline="30000" dirty="0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7" name="二等辺三角形 6">
              <a:extLst>
                <a:ext uri="{FF2B5EF4-FFF2-40B4-BE49-F238E27FC236}">
                  <a16:creationId xmlns:a16="http://schemas.microsoft.com/office/drawing/2014/main" id="{37CFFAAB-F012-4D00-86FC-E1567D885E39}"/>
                </a:ext>
              </a:extLst>
            </p:cNvPr>
            <p:cNvSpPr/>
            <p:nvPr/>
          </p:nvSpPr>
          <p:spPr>
            <a:xfrm rot="9601713" flipH="1">
              <a:off x="5682934" y="4682452"/>
              <a:ext cx="759311" cy="214969"/>
            </a:xfrm>
            <a:prstGeom prst="triangle">
              <a:avLst>
                <a:gd name="adj" fmla="val 32791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aseline="30000" dirty="0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8" name="二等辺三角形 7">
              <a:extLst>
                <a:ext uri="{FF2B5EF4-FFF2-40B4-BE49-F238E27FC236}">
                  <a16:creationId xmlns:a16="http://schemas.microsoft.com/office/drawing/2014/main" id="{1869A301-8778-4B45-A90F-57798A843573}"/>
                </a:ext>
              </a:extLst>
            </p:cNvPr>
            <p:cNvSpPr/>
            <p:nvPr/>
          </p:nvSpPr>
          <p:spPr>
            <a:xfrm rot="20401713" flipH="1">
              <a:off x="5594640" y="4411400"/>
              <a:ext cx="759311" cy="279320"/>
            </a:xfrm>
            <a:prstGeom prst="triangle">
              <a:avLst>
                <a:gd name="adj" fmla="val 82198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aseline="30000" dirty="0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9" name="二等辺三角形 8">
              <a:extLst>
                <a:ext uri="{FF2B5EF4-FFF2-40B4-BE49-F238E27FC236}">
                  <a16:creationId xmlns:a16="http://schemas.microsoft.com/office/drawing/2014/main" id="{EE241C46-B09F-4613-9D71-4A6C6B122A5F}"/>
                </a:ext>
              </a:extLst>
            </p:cNvPr>
            <p:cNvSpPr/>
            <p:nvPr/>
          </p:nvSpPr>
          <p:spPr>
            <a:xfrm rot="6819059" flipH="1">
              <a:off x="6117062" y="4715520"/>
              <a:ext cx="623674" cy="297732"/>
            </a:xfrm>
            <a:prstGeom prst="triangle">
              <a:avLst>
                <a:gd name="adj" fmla="val 10604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aseline="30000" dirty="0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0" name="二等辺三角形 9">
              <a:extLst>
                <a:ext uri="{FF2B5EF4-FFF2-40B4-BE49-F238E27FC236}">
                  <a16:creationId xmlns:a16="http://schemas.microsoft.com/office/drawing/2014/main" id="{982EFCCD-BFE7-43C5-83CF-C3E56556705D}"/>
                </a:ext>
              </a:extLst>
            </p:cNvPr>
            <p:cNvSpPr/>
            <p:nvPr/>
          </p:nvSpPr>
          <p:spPr>
            <a:xfrm rot="13520069" flipH="1">
              <a:off x="6158803" y="4662594"/>
              <a:ext cx="475703" cy="4329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aseline="30000" dirty="0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1" name="二等辺三角形 10">
              <a:extLst>
                <a:ext uri="{FF2B5EF4-FFF2-40B4-BE49-F238E27FC236}">
                  <a16:creationId xmlns:a16="http://schemas.microsoft.com/office/drawing/2014/main" id="{CC286AE9-38E2-4F4D-A418-2DB6F7A78F3B}"/>
                </a:ext>
              </a:extLst>
            </p:cNvPr>
            <p:cNvSpPr/>
            <p:nvPr/>
          </p:nvSpPr>
          <p:spPr>
            <a:xfrm rot="2720069" flipH="1">
              <a:off x="6430440" y="4441067"/>
              <a:ext cx="475703" cy="322266"/>
            </a:xfrm>
            <a:prstGeom prst="triangle">
              <a:avLst>
                <a:gd name="adj" fmla="val 1642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aseline="30000" dirty="0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2" name="二等辺三角形 11">
              <a:extLst>
                <a:ext uri="{FF2B5EF4-FFF2-40B4-BE49-F238E27FC236}">
                  <a16:creationId xmlns:a16="http://schemas.microsoft.com/office/drawing/2014/main" id="{83A00140-1684-4751-ACAB-3EE669758C05}"/>
                </a:ext>
              </a:extLst>
            </p:cNvPr>
            <p:cNvSpPr/>
            <p:nvPr/>
          </p:nvSpPr>
          <p:spPr>
            <a:xfrm rot="9613620" flipH="1">
              <a:off x="6433634" y="4444318"/>
              <a:ext cx="637046" cy="271280"/>
            </a:xfrm>
            <a:prstGeom prst="triangle">
              <a:avLst>
                <a:gd name="adj" fmla="val 75016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aseline="30000" dirty="0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3" name="二等辺三角形 12">
              <a:extLst>
                <a:ext uri="{FF2B5EF4-FFF2-40B4-BE49-F238E27FC236}">
                  <a16:creationId xmlns:a16="http://schemas.microsoft.com/office/drawing/2014/main" id="{D4D55E4F-9F80-49E0-9DAA-0E9A615E0FB0}"/>
                </a:ext>
              </a:extLst>
            </p:cNvPr>
            <p:cNvSpPr/>
            <p:nvPr/>
          </p:nvSpPr>
          <p:spPr>
            <a:xfrm rot="20344918" flipH="1">
              <a:off x="6341891" y="4237837"/>
              <a:ext cx="637046" cy="201604"/>
            </a:xfrm>
            <a:prstGeom prst="triangle">
              <a:avLst>
                <a:gd name="adj" fmla="val 1406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aseline="30000" dirty="0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4" name="二等辺三角形 13">
              <a:extLst>
                <a:ext uri="{FF2B5EF4-FFF2-40B4-BE49-F238E27FC236}">
                  <a16:creationId xmlns:a16="http://schemas.microsoft.com/office/drawing/2014/main" id="{3C53D403-CB3C-4E46-9B7F-F83C8105A256}"/>
                </a:ext>
              </a:extLst>
            </p:cNvPr>
            <p:cNvSpPr/>
            <p:nvPr/>
          </p:nvSpPr>
          <p:spPr>
            <a:xfrm rot="6852943" flipH="1">
              <a:off x="6362848" y="4192118"/>
              <a:ext cx="590555" cy="308431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aseline="30000" dirty="0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5" name="二等辺三角形 14">
              <a:extLst>
                <a:ext uri="{FF2B5EF4-FFF2-40B4-BE49-F238E27FC236}">
                  <a16:creationId xmlns:a16="http://schemas.microsoft.com/office/drawing/2014/main" id="{75FDC198-9697-4058-B6DD-141007D83ED6}"/>
                </a:ext>
              </a:extLst>
            </p:cNvPr>
            <p:cNvSpPr/>
            <p:nvPr/>
          </p:nvSpPr>
          <p:spPr>
            <a:xfrm rot="17652943" flipH="1">
              <a:off x="6046300" y="4005171"/>
              <a:ext cx="597081" cy="415747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aseline="30000" dirty="0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6" name="二等辺三角形 15">
              <a:extLst>
                <a:ext uri="{FF2B5EF4-FFF2-40B4-BE49-F238E27FC236}">
                  <a16:creationId xmlns:a16="http://schemas.microsoft.com/office/drawing/2014/main" id="{28F28C38-141F-4117-AAB0-C54BF74C1ABE}"/>
                </a:ext>
              </a:extLst>
            </p:cNvPr>
            <p:cNvSpPr/>
            <p:nvPr/>
          </p:nvSpPr>
          <p:spPr>
            <a:xfrm rot="13532799">
              <a:off x="5798789" y="4309940"/>
              <a:ext cx="535076" cy="487148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aseline="30000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7" name="二等辺三角形 16">
              <a:extLst>
                <a:ext uri="{FF2B5EF4-FFF2-40B4-BE49-F238E27FC236}">
                  <a16:creationId xmlns:a16="http://schemas.microsoft.com/office/drawing/2014/main" id="{217697EC-226E-49A7-8283-BFB936795503}"/>
                </a:ext>
              </a:extLst>
            </p:cNvPr>
            <p:cNvSpPr/>
            <p:nvPr/>
          </p:nvSpPr>
          <p:spPr>
            <a:xfrm rot="2732799">
              <a:off x="6093515" y="3994746"/>
              <a:ext cx="515478" cy="447581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aseline="30000" dirty="0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FC9B2158-7556-466A-9614-E058787B133C}"/>
                </a:ext>
              </a:extLst>
            </p:cNvPr>
            <p:cNvGrpSpPr/>
            <p:nvPr/>
          </p:nvGrpSpPr>
          <p:grpSpPr>
            <a:xfrm>
              <a:off x="5136741" y="3494762"/>
              <a:ext cx="2499155" cy="2096858"/>
              <a:chOff x="5124552" y="3490538"/>
              <a:chExt cx="2499155" cy="2096858"/>
            </a:xfrm>
          </p:grpSpPr>
          <p:grpSp>
            <p:nvGrpSpPr>
              <p:cNvPr id="31" name="グループ化 30">
                <a:extLst>
                  <a:ext uri="{FF2B5EF4-FFF2-40B4-BE49-F238E27FC236}">
                    <a16:creationId xmlns:a16="http://schemas.microsoft.com/office/drawing/2014/main" id="{FFBDABB5-EA7F-408E-97C1-80AFCEDFB181}"/>
                  </a:ext>
                </a:extLst>
              </p:cNvPr>
              <p:cNvGrpSpPr/>
              <p:nvPr/>
            </p:nvGrpSpPr>
            <p:grpSpPr>
              <a:xfrm>
                <a:off x="5124552" y="3577882"/>
                <a:ext cx="2499155" cy="1951912"/>
                <a:chOff x="5124552" y="3577882"/>
                <a:chExt cx="2499155" cy="1951912"/>
              </a:xfrm>
            </p:grpSpPr>
            <p:grpSp>
              <p:nvGrpSpPr>
                <p:cNvPr id="39" name="グループ化 38">
                  <a:extLst>
                    <a:ext uri="{FF2B5EF4-FFF2-40B4-BE49-F238E27FC236}">
                      <a16:creationId xmlns:a16="http://schemas.microsoft.com/office/drawing/2014/main" id="{FA6F93ED-1232-4BA6-9405-E0A9E69536A0}"/>
                    </a:ext>
                  </a:extLst>
                </p:cNvPr>
                <p:cNvGrpSpPr/>
                <p:nvPr/>
              </p:nvGrpSpPr>
              <p:grpSpPr>
                <a:xfrm>
                  <a:off x="5848102" y="3577882"/>
                  <a:ext cx="1775605" cy="1556855"/>
                  <a:chOff x="1106569" y="3201088"/>
                  <a:chExt cx="2365555" cy="2074125"/>
                </a:xfrm>
              </p:grpSpPr>
              <p:sp>
                <p:nvSpPr>
                  <p:cNvPr id="44" name="二等辺三角形 43">
                    <a:extLst>
                      <a:ext uri="{FF2B5EF4-FFF2-40B4-BE49-F238E27FC236}">
                        <a16:creationId xmlns:a16="http://schemas.microsoft.com/office/drawing/2014/main" id="{88715837-DF07-4BBF-8826-A81A82E6D89F}"/>
                      </a:ext>
                    </a:extLst>
                  </p:cNvPr>
                  <p:cNvSpPr/>
                  <p:nvPr/>
                </p:nvSpPr>
                <p:spPr>
                  <a:xfrm rot="20409393">
                    <a:off x="1580243" y="3201088"/>
                    <a:ext cx="1529415" cy="1069108"/>
                  </a:xfrm>
                  <a:prstGeom prst="triangle">
                    <a:avLst>
                      <a:gd name="adj" fmla="val 67308"/>
                    </a:avLst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baseline="30000">
                      <a:ea typeface="メイリオ" panose="020B0604030504040204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sp>
                <p:nvSpPr>
                  <p:cNvPr id="45" name="二等辺三角形 44">
                    <a:extLst>
                      <a:ext uri="{FF2B5EF4-FFF2-40B4-BE49-F238E27FC236}">
                        <a16:creationId xmlns:a16="http://schemas.microsoft.com/office/drawing/2014/main" id="{14CE35F4-0DA9-4F63-8112-304312BB4AC2}"/>
                      </a:ext>
                    </a:extLst>
                  </p:cNvPr>
                  <p:cNvSpPr/>
                  <p:nvPr/>
                </p:nvSpPr>
                <p:spPr>
                  <a:xfrm rot="9609393">
                    <a:off x="1106569" y="3369964"/>
                    <a:ext cx="1529415" cy="1069108"/>
                  </a:xfrm>
                  <a:prstGeom prst="triangle">
                    <a:avLst>
                      <a:gd name="adj" fmla="val 67308"/>
                    </a:avLst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baseline="30000">
                      <a:ea typeface="メイリオ" panose="020B0604030504040204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sp>
                <p:nvSpPr>
                  <p:cNvPr id="46" name="二等辺三角形 45">
                    <a:extLst>
                      <a:ext uri="{FF2B5EF4-FFF2-40B4-BE49-F238E27FC236}">
                        <a16:creationId xmlns:a16="http://schemas.microsoft.com/office/drawing/2014/main" id="{2D5A43DF-6565-4568-AC0F-5C33898441C9}"/>
                      </a:ext>
                    </a:extLst>
                  </p:cNvPr>
                  <p:cNvSpPr/>
                  <p:nvPr/>
                </p:nvSpPr>
                <p:spPr>
                  <a:xfrm rot="9609393">
                    <a:off x="1942709" y="4206105"/>
                    <a:ext cx="1529415" cy="1069108"/>
                  </a:xfrm>
                  <a:prstGeom prst="triangle">
                    <a:avLst>
                      <a:gd name="adj" fmla="val 67308"/>
                    </a:avLst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baseline="30000">
                      <a:ea typeface="メイリオ" panose="020B0604030504040204" pitchFamily="50" charset="-128"/>
                      <a:cs typeface="メイリオ" panose="020B0604030504040204" pitchFamily="50" charset="-128"/>
                    </a:endParaRPr>
                  </a:p>
                </p:txBody>
              </p:sp>
            </p:grpSp>
            <p:grpSp>
              <p:nvGrpSpPr>
                <p:cNvPr id="40" name="グループ化 39">
                  <a:extLst>
                    <a:ext uri="{FF2B5EF4-FFF2-40B4-BE49-F238E27FC236}">
                      <a16:creationId xmlns:a16="http://schemas.microsoft.com/office/drawing/2014/main" id="{D0F235A2-8BDE-4742-A89A-185726AA59A5}"/>
                    </a:ext>
                  </a:extLst>
                </p:cNvPr>
                <p:cNvGrpSpPr/>
                <p:nvPr/>
              </p:nvGrpSpPr>
              <p:grpSpPr>
                <a:xfrm rot="10800000">
                  <a:off x="5124552" y="3972939"/>
                  <a:ext cx="1775605" cy="1556855"/>
                  <a:chOff x="1106569" y="3201088"/>
                  <a:chExt cx="2365555" cy="2074125"/>
                </a:xfrm>
              </p:grpSpPr>
              <p:sp>
                <p:nvSpPr>
                  <p:cNvPr id="41" name="二等辺三角形 40">
                    <a:extLst>
                      <a:ext uri="{FF2B5EF4-FFF2-40B4-BE49-F238E27FC236}">
                        <a16:creationId xmlns:a16="http://schemas.microsoft.com/office/drawing/2014/main" id="{A30025F5-2CC6-4C06-AAE1-2FD7F1E0197C}"/>
                      </a:ext>
                    </a:extLst>
                  </p:cNvPr>
                  <p:cNvSpPr/>
                  <p:nvPr/>
                </p:nvSpPr>
                <p:spPr>
                  <a:xfrm rot="20409393">
                    <a:off x="1580243" y="3201088"/>
                    <a:ext cx="1529415" cy="1069108"/>
                  </a:xfrm>
                  <a:prstGeom prst="triangle">
                    <a:avLst>
                      <a:gd name="adj" fmla="val 67308"/>
                    </a:avLst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baseline="30000">
                      <a:ea typeface="メイリオ" panose="020B0604030504040204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sp>
                <p:nvSpPr>
                  <p:cNvPr id="42" name="二等辺三角形 41">
                    <a:extLst>
                      <a:ext uri="{FF2B5EF4-FFF2-40B4-BE49-F238E27FC236}">
                        <a16:creationId xmlns:a16="http://schemas.microsoft.com/office/drawing/2014/main" id="{926D1DFD-1303-4B84-9371-63A273F42E0F}"/>
                      </a:ext>
                    </a:extLst>
                  </p:cNvPr>
                  <p:cNvSpPr/>
                  <p:nvPr/>
                </p:nvSpPr>
                <p:spPr>
                  <a:xfrm rot="9609393">
                    <a:off x="1106569" y="3369964"/>
                    <a:ext cx="1529415" cy="1069108"/>
                  </a:xfrm>
                  <a:prstGeom prst="triangle">
                    <a:avLst>
                      <a:gd name="adj" fmla="val 67308"/>
                    </a:avLst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baseline="30000">
                      <a:ea typeface="メイリオ" panose="020B0604030504040204" pitchFamily="50" charset="-128"/>
                      <a:cs typeface="メイリオ" panose="020B0604030504040204" pitchFamily="50" charset="-128"/>
                    </a:endParaRPr>
                  </a:p>
                </p:txBody>
              </p:sp>
              <p:sp>
                <p:nvSpPr>
                  <p:cNvPr id="43" name="二等辺三角形 42">
                    <a:extLst>
                      <a:ext uri="{FF2B5EF4-FFF2-40B4-BE49-F238E27FC236}">
                        <a16:creationId xmlns:a16="http://schemas.microsoft.com/office/drawing/2014/main" id="{A8D56930-6366-428A-B08D-D6FA504083CA}"/>
                      </a:ext>
                    </a:extLst>
                  </p:cNvPr>
                  <p:cNvSpPr/>
                  <p:nvPr/>
                </p:nvSpPr>
                <p:spPr>
                  <a:xfrm rot="9609393">
                    <a:off x="1942709" y="4206105"/>
                    <a:ext cx="1529415" cy="1069108"/>
                  </a:xfrm>
                  <a:prstGeom prst="triangle">
                    <a:avLst>
                      <a:gd name="adj" fmla="val 67308"/>
                    </a:avLst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baseline="30000">
                      <a:ea typeface="メイリオ" panose="020B0604030504040204" pitchFamily="50" charset="-128"/>
                      <a:cs typeface="メイリオ" panose="020B0604030504040204" pitchFamily="50" charset="-128"/>
                    </a:endParaRPr>
                  </a:p>
                </p:txBody>
              </p:sp>
            </p:grpSp>
          </p:grpSp>
          <p:sp>
            <p:nvSpPr>
              <p:cNvPr id="32" name="円/楕円 129">
                <a:extLst>
                  <a:ext uri="{FF2B5EF4-FFF2-40B4-BE49-F238E27FC236}">
                    <a16:creationId xmlns:a16="http://schemas.microsoft.com/office/drawing/2014/main" id="{DD5A9092-15DD-401F-8E40-D5B34DDD4635}"/>
                  </a:ext>
                </a:extLst>
              </p:cNvPr>
              <p:cNvSpPr/>
              <p:nvPr/>
            </p:nvSpPr>
            <p:spPr>
              <a:xfrm>
                <a:off x="5693330" y="3857570"/>
                <a:ext cx="100075" cy="10007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aseline="30000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33" name="円/楕円 130">
                <a:extLst>
                  <a:ext uri="{FF2B5EF4-FFF2-40B4-BE49-F238E27FC236}">
                    <a16:creationId xmlns:a16="http://schemas.microsoft.com/office/drawing/2014/main" id="{8FBB7BD9-BF53-45F2-ACE4-F67DB217D1ED}"/>
                  </a:ext>
                </a:extLst>
              </p:cNvPr>
              <p:cNvSpPr/>
              <p:nvPr/>
            </p:nvSpPr>
            <p:spPr>
              <a:xfrm>
                <a:off x="6761020" y="3490538"/>
                <a:ext cx="100075" cy="10007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aseline="30000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34" name="円/楕円 131">
                <a:extLst>
                  <a:ext uri="{FF2B5EF4-FFF2-40B4-BE49-F238E27FC236}">
                    <a16:creationId xmlns:a16="http://schemas.microsoft.com/office/drawing/2014/main" id="{0C32CD6B-8ECC-4ED4-955C-735B7CE73508}"/>
                  </a:ext>
                </a:extLst>
              </p:cNvPr>
              <p:cNvSpPr/>
              <p:nvPr/>
            </p:nvSpPr>
            <p:spPr>
              <a:xfrm>
                <a:off x="6322023" y="4494391"/>
                <a:ext cx="100075" cy="10007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aseline="30000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35" name="円/楕円 132">
                <a:extLst>
                  <a:ext uri="{FF2B5EF4-FFF2-40B4-BE49-F238E27FC236}">
                    <a16:creationId xmlns:a16="http://schemas.microsoft.com/office/drawing/2014/main" id="{099A1AA9-8B0E-49FC-B68B-7916154452EA}"/>
                  </a:ext>
                </a:extLst>
              </p:cNvPr>
              <p:cNvSpPr/>
              <p:nvPr/>
            </p:nvSpPr>
            <p:spPr>
              <a:xfrm>
                <a:off x="5242347" y="4890219"/>
                <a:ext cx="100075" cy="10007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aseline="30000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36" name="円/楕円 133">
                <a:extLst>
                  <a:ext uri="{FF2B5EF4-FFF2-40B4-BE49-F238E27FC236}">
                    <a16:creationId xmlns:a16="http://schemas.microsoft.com/office/drawing/2014/main" id="{3FCB4051-CFAB-4582-8206-207F4CE2BF49}"/>
                  </a:ext>
                </a:extLst>
              </p:cNvPr>
              <p:cNvSpPr/>
              <p:nvPr/>
            </p:nvSpPr>
            <p:spPr>
              <a:xfrm>
                <a:off x="5870542" y="5487321"/>
                <a:ext cx="100075" cy="10007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aseline="30000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37" name="円/楕円 134">
                <a:extLst>
                  <a:ext uri="{FF2B5EF4-FFF2-40B4-BE49-F238E27FC236}">
                    <a16:creationId xmlns:a16="http://schemas.microsoft.com/office/drawing/2014/main" id="{93C8464D-C07B-4AF3-86DC-BC2DC1CA6DE0}"/>
                  </a:ext>
                </a:extLst>
              </p:cNvPr>
              <p:cNvSpPr/>
              <p:nvPr/>
            </p:nvSpPr>
            <p:spPr>
              <a:xfrm>
                <a:off x="6937087" y="5128553"/>
                <a:ext cx="100075" cy="10007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aseline="30000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38" name="円/楕円 135">
                <a:extLst>
                  <a:ext uri="{FF2B5EF4-FFF2-40B4-BE49-F238E27FC236}">
                    <a16:creationId xmlns:a16="http://schemas.microsoft.com/office/drawing/2014/main" id="{369A79D0-5685-401E-93B8-5B9B58CEE509}"/>
                  </a:ext>
                </a:extLst>
              </p:cNvPr>
              <p:cNvSpPr/>
              <p:nvPr/>
            </p:nvSpPr>
            <p:spPr>
              <a:xfrm>
                <a:off x="7389714" y="4111198"/>
                <a:ext cx="100075" cy="10007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aseline="30000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</p:grp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25EF2BB0-E773-431B-A674-77FD7B1E4F6C}"/>
                </a:ext>
              </a:extLst>
            </p:cNvPr>
            <p:cNvCxnSpPr>
              <a:stCxn id="17" idx="0"/>
              <a:endCxn id="17" idx="2"/>
            </p:cNvCxnSpPr>
            <p:nvPr/>
          </p:nvCxnSpPr>
          <p:spPr>
            <a:xfrm flipH="1">
              <a:off x="6011006" y="3877830"/>
              <a:ext cx="319492" cy="313454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>
              <a:extLst>
                <a:ext uri="{FF2B5EF4-FFF2-40B4-BE49-F238E27FC236}">
                  <a16:creationId xmlns:a16="http://schemas.microsoft.com/office/drawing/2014/main" id="{5F87269A-6B65-455E-AB73-192BDB7184CB}"/>
                </a:ext>
              </a:extLst>
            </p:cNvPr>
            <p:cNvCxnSpPr>
              <a:cxnSpLocks/>
              <a:stCxn id="17" idx="0"/>
              <a:endCxn id="15" idx="2"/>
            </p:cNvCxnSpPr>
            <p:nvPr/>
          </p:nvCxnSpPr>
          <p:spPr>
            <a:xfrm>
              <a:off x="6306797" y="3896022"/>
              <a:ext cx="366158" cy="120120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コネクタ 20">
              <a:extLst>
                <a:ext uri="{FF2B5EF4-FFF2-40B4-BE49-F238E27FC236}">
                  <a16:creationId xmlns:a16="http://schemas.microsoft.com/office/drawing/2014/main" id="{6DCBE8EB-144C-4861-BFA4-22E57223C0C5}"/>
                </a:ext>
              </a:extLst>
            </p:cNvPr>
            <p:cNvCxnSpPr>
              <a:stCxn id="14" idx="3"/>
              <a:endCxn id="13" idx="0"/>
            </p:cNvCxnSpPr>
            <p:nvPr/>
          </p:nvCxnSpPr>
          <p:spPr>
            <a:xfrm>
              <a:off x="6638595" y="4013783"/>
              <a:ext cx="274993" cy="120173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25481529-6904-42C8-A667-C53AFAC25F39}"/>
                </a:ext>
              </a:extLst>
            </p:cNvPr>
            <p:cNvCxnSpPr>
              <a:stCxn id="13" idx="0"/>
              <a:endCxn id="13" idx="2"/>
            </p:cNvCxnSpPr>
            <p:nvPr/>
          </p:nvCxnSpPr>
          <p:spPr>
            <a:xfrm>
              <a:off x="6913588" y="4133956"/>
              <a:ext cx="80345" cy="185118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コネクタ 22">
              <a:extLst>
                <a:ext uri="{FF2B5EF4-FFF2-40B4-BE49-F238E27FC236}">
                  <a16:creationId xmlns:a16="http://schemas.microsoft.com/office/drawing/2014/main" id="{5CA9F82F-88EC-4255-BDB1-B184B95D893B}"/>
                </a:ext>
              </a:extLst>
            </p:cNvPr>
            <p:cNvCxnSpPr>
              <a:stCxn id="12" idx="4"/>
              <a:endCxn id="11" idx="0"/>
            </p:cNvCxnSpPr>
            <p:nvPr/>
          </p:nvCxnSpPr>
          <p:spPr>
            <a:xfrm flipH="1">
              <a:off x="6944604" y="4344561"/>
              <a:ext cx="61410" cy="307978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DEEF7F02-472F-4E30-9C08-056E7D39868A}"/>
                </a:ext>
              </a:extLst>
            </p:cNvPr>
            <p:cNvCxnSpPr>
              <a:stCxn id="11" idx="0"/>
              <a:endCxn id="11" idx="2"/>
            </p:cNvCxnSpPr>
            <p:nvPr/>
          </p:nvCxnSpPr>
          <p:spPr>
            <a:xfrm flipH="1">
              <a:off x="6720892" y="4652539"/>
              <a:ext cx="223712" cy="232098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A8678298-3D83-45B4-BDDF-0319FAA63E75}"/>
                </a:ext>
              </a:extLst>
            </p:cNvPr>
            <p:cNvCxnSpPr>
              <a:cxnSpLocks/>
              <a:stCxn id="10" idx="3"/>
              <a:endCxn id="9" idx="0"/>
            </p:cNvCxnSpPr>
            <p:nvPr/>
          </p:nvCxnSpPr>
          <p:spPr>
            <a:xfrm flipH="1">
              <a:off x="6453751" y="4913720"/>
              <a:ext cx="286016" cy="228520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>
              <a:extLst>
                <a:ext uri="{FF2B5EF4-FFF2-40B4-BE49-F238E27FC236}">
                  <a16:creationId xmlns:a16="http://schemas.microsoft.com/office/drawing/2014/main" id="{64944AD8-DC4A-468A-9A0C-BF12304A3813}"/>
                </a:ext>
              </a:extLst>
            </p:cNvPr>
            <p:cNvCxnSpPr>
              <a:stCxn id="9" idx="0"/>
              <a:endCxn id="9" idx="2"/>
            </p:cNvCxnSpPr>
            <p:nvPr/>
          </p:nvCxnSpPr>
          <p:spPr>
            <a:xfrm flipH="1" flipV="1">
              <a:off x="6167439" y="5090311"/>
              <a:ext cx="299255" cy="58860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コネクタ 26">
              <a:extLst>
                <a:ext uri="{FF2B5EF4-FFF2-40B4-BE49-F238E27FC236}">
                  <a16:creationId xmlns:a16="http://schemas.microsoft.com/office/drawing/2014/main" id="{FD6CA9A0-999E-4A11-88EC-01B828E7F96C}"/>
                </a:ext>
              </a:extLst>
            </p:cNvPr>
            <p:cNvCxnSpPr>
              <a:stCxn id="6" idx="4"/>
              <a:endCxn id="6" idx="0"/>
            </p:cNvCxnSpPr>
            <p:nvPr/>
          </p:nvCxnSpPr>
          <p:spPr>
            <a:xfrm flipH="1" flipV="1">
              <a:off x="5953926" y="4920303"/>
              <a:ext cx="192251" cy="152474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6589D460-DE00-4665-90D6-1212F87B910E}"/>
                </a:ext>
              </a:extLst>
            </p:cNvPr>
            <p:cNvCxnSpPr>
              <a:stCxn id="7" idx="0"/>
            </p:cNvCxnSpPr>
            <p:nvPr/>
          </p:nvCxnSpPr>
          <p:spPr>
            <a:xfrm flipH="1" flipV="1">
              <a:off x="5692097" y="4823904"/>
              <a:ext cx="284393" cy="111684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79C2ACC1-DBD6-4328-93EC-32109CF42931}"/>
                </a:ext>
              </a:extLst>
            </p:cNvPr>
            <p:cNvCxnSpPr>
              <a:cxnSpLocks/>
              <a:stCxn id="8" idx="4"/>
              <a:endCxn id="16" idx="0"/>
            </p:cNvCxnSpPr>
            <p:nvPr/>
          </p:nvCxnSpPr>
          <p:spPr>
            <a:xfrm flipV="1">
              <a:off x="5671436" y="4513323"/>
              <a:ext cx="9056" cy="283619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>
              <a:extLst>
                <a:ext uri="{FF2B5EF4-FFF2-40B4-BE49-F238E27FC236}">
                  <a16:creationId xmlns:a16="http://schemas.microsoft.com/office/drawing/2014/main" id="{5CF5A0F9-9821-4464-A075-7824A7DB61C3}"/>
                </a:ext>
              </a:extLst>
            </p:cNvPr>
            <p:cNvCxnSpPr>
              <a:cxnSpLocks/>
              <a:stCxn id="8" idx="0"/>
              <a:endCxn id="16" idx="3"/>
            </p:cNvCxnSpPr>
            <p:nvPr/>
          </p:nvCxnSpPr>
          <p:spPr>
            <a:xfrm flipV="1">
              <a:off x="5690551" y="4211758"/>
              <a:ext cx="337677" cy="281852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グループ化 93">
            <a:extLst>
              <a:ext uri="{FF2B5EF4-FFF2-40B4-BE49-F238E27FC236}">
                <a16:creationId xmlns:a16="http://schemas.microsoft.com/office/drawing/2014/main" id="{7AB07AA8-C550-4D7E-9715-C961A252B7CC}"/>
              </a:ext>
            </a:extLst>
          </p:cNvPr>
          <p:cNvGrpSpPr/>
          <p:nvPr/>
        </p:nvGrpSpPr>
        <p:grpSpPr>
          <a:xfrm>
            <a:off x="2243572" y="4243537"/>
            <a:ext cx="1987200" cy="1670400"/>
            <a:chOff x="529796" y="2656356"/>
            <a:chExt cx="3329508" cy="2793546"/>
          </a:xfrm>
        </p:grpSpPr>
        <p:sp>
          <p:nvSpPr>
            <p:cNvPr id="95" name="二等辺三角形 94">
              <a:extLst>
                <a:ext uri="{FF2B5EF4-FFF2-40B4-BE49-F238E27FC236}">
                  <a16:creationId xmlns:a16="http://schemas.microsoft.com/office/drawing/2014/main" id="{5459FD84-B21F-43F0-8230-9BE16960EC31}"/>
                </a:ext>
              </a:extLst>
            </p:cNvPr>
            <p:cNvSpPr/>
            <p:nvPr/>
          </p:nvSpPr>
          <p:spPr>
            <a:xfrm rot="9609393">
              <a:off x="1490263" y="2948138"/>
              <a:ext cx="1529415" cy="1069108"/>
            </a:xfrm>
            <a:prstGeom prst="triangle">
              <a:avLst>
                <a:gd name="adj" fmla="val 67308"/>
              </a:avLst>
            </a:prstGeom>
            <a:solidFill>
              <a:srgbClr val="92D05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grpSp>
          <p:nvGrpSpPr>
            <p:cNvPr id="96" name="グループ化 95">
              <a:extLst>
                <a:ext uri="{FF2B5EF4-FFF2-40B4-BE49-F238E27FC236}">
                  <a16:creationId xmlns:a16="http://schemas.microsoft.com/office/drawing/2014/main" id="{72F93979-049E-4680-A558-FDD075B8B953}"/>
                </a:ext>
              </a:extLst>
            </p:cNvPr>
            <p:cNvGrpSpPr/>
            <p:nvPr/>
          </p:nvGrpSpPr>
          <p:grpSpPr>
            <a:xfrm>
              <a:off x="1493748" y="2772720"/>
              <a:ext cx="2365556" cy="2074126"/>
              <a:chOff x="1106569" y="3201088"/>
              <a:chExt cx="2365556" cy="2074126"/>
            </a:xfrm>
          </p:grpSpPr>
          <p:sp>
            <p:nvSpPr>
              <p:cNvPr id="108" name="二等辺三角形 107">
                <a:extLst>
                  <a:ext uri="{FF2B5EF4-FFF2-40B4-BE49-F238E27FC236}">
                    <a16:creationId xmlns:a16="http://schemas.microsoft.com/office/drawing/2014/main" id="{28FB5375-F8A8-4FF0-96E9-8F81C1010352}"/>
                  </a:ext>
                </a:extLst>
              </p:cNvPr>
              <p:cNvSpPr/>
              <p:nvPr/>
            </p:nvSpPr>
            <p:spPr>
              <a:xfrm rot="20409393">
                <a:off x="1580243" y="3201088"/>
                <a:ext cx="1529415" cy="1069108"/>
              </a:xfrm>
              <a:prstGeom prst="triangle">
                <a:avLst>
                  <a:gd name="adj" fmla="val 6730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109" name="二等辺三角形 108">
                <a:extLst>
                  <a:ext uri="{FF2B5EF4-FFF2-40B4-BE49-F238E27FC236}">
                    <a16:creationId xmlns:a16="http://schemas.microsoft.com/office/drawing/2014/main" id="{54E5E787-1594-4029-8F6B-F3913DE7CBE1}"/>
                  </a:ext>
                </a:extLst>
              </p:cNvPr>
              <p:cNvSpPr/>
              <p:nvPr/>
            </p:nvSpPr>
            <p:spPr>
              <a:xfrm rot="9609393">
                <a:off x="1106569" y="3369964"/>
                <a:ext cx="1529415" cy="1069108"/>
              </a:xfrm>
              <a:prstGeom prst="triangle">
                <a:avLst>
                  <a:gd name="adj" fmla="val 6730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110" name="二等辺三角形 109">
                <a:extLst>
                  <a:ext uri="{FF2B5EF4-FFF2-40B4-BE49-F238E27FC236}">
                    <a16:creationId xmlns:a16="http://schemas.microsoft.com/office/drawing/2014/main" id="{F9BC5810-9D10-432B-B6DB-FA3C03AB4971}"/>
                  </a:ext>
                </a:extLst>
              </p:cNvPr>
              <p:cNvSpPr/>
              <p:nvPr/>
            </p:nvSpPr>
            <p:spPr>
              <a:xfrm rot="9609393">
                <a:off x="1942709" y="4206105"/>
                <a:ext cx="1529416" cy="1069109"/>
              </a:xfrm>
              <a:prstGeom prst="triangle">
                <a:avLst>
                  <a:gd name="adj" fmla="val 6730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</p:grpSp>
        <p:grpSp>
          <p:nvGrpSpPr>
            <p:cNvPr id="97" name="グループ化 96">
              <a:extLst>
                <a:ext uri="{FF2B5EF4-FFF2-40B4-BE49-F238E27FC236}">
                  <a16:creationId xmlns:a16="http://schemas.microsoft.com/office/drawing/2014/main" id="{FD9F0002-662E-44B4-AFFF-77BDA49177C3}"/>
                </a:ext>
              </a:extLst>
            </p:cNvPr>
            <p:cNvGrpSpPr/>
            <p:nvPr/>
          </p:nvGrpSpPr>
          <p:grpSpPr>
            <a:xfrm rot="10800000">
              <a:off x="529796" y="3299036"/>
              <a:ext cx="2365555" cy="2074125"/>
              <a:chOff x="1106569" y="3201088"/>
              <a:chExt cx="2365555" cy="2074125"/>
            </a:xfrm>
          </p:grpSpPr>
          <p:sp>
            <p:nvSpPr>
              <p:cNvPr id="105" name="二等辺三角形 104">
                <a:extLst>
                  <a:ext uri="{FF2B5EF4-FFF2-40B4-BE49-F238E27FC236}">
                    <a16:creationId xmlns:a16="http://schemas.microsoft.com/office/drawing/2014/main" id="{7DBF518F-DCD8-4866-B2A9-32134F395578}"/>
                  </a:ext>
                </a:extLst>
              </p:cNvPr>
              <p:cNvSpPr/>
              <p:nvPr/>
            </p:nvSpPr>
            <p:spPr>
              <a:xfrm rot="20409393">
                <a:off x="1580243" y="3201088"/>
                <a:ext cx="1529415" cy="1069108"/>
              </a:xfrm>
              <a:prstGeom prst="triangle">
                <a:avLst>
                  <a:gd name="adj" fmla="val 6730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106" name="二等辺三角形 105">
                <a:extLst>
                  <a:ext uri="{FF2B5EF4-FFF2-40B4-BE49-F238E27FC236}">
                    <a16:creationId xmlns:a16="http://schemas.microsoft.com/office/drawing/2014/main" id="{06F4216E-E3CC-4F11-988E-FA4C096CE06C}"/>
                  </a:ext>
                </a:extLst>
              </p:cNvPr>
              <p:cNvSpPr/>
              <p:nvPr/>
            </p:nvSpPr>
            <p:spPr>
              <a:xfrm rot="9609393">
                <a:off x="1106569" y="3369964"/>
                <a:ext cx="1529415" cy="1069108"/>
              </a:xfrm>
              <a:prstGeom prst="triangle">
                <a:avLst>
                  <a:gd name="adj" fmla="val 6730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107" name="二等辺三角形 106">
                <a:extLst>
                  <a:ext uri="{FF2B5EF4-FFF2-40B4-BE49-F238E27FC236}">
                    <a16:creationId xmlns:a16="http://schemas.microsoft.com/office/drawing/2014/main" id="{C9C7E167-A51B-4033-9A82-0C4B919C85F6}"/>
                  </a:ext>
                </a:extLst>
              </p:cNvPr>
              <p:cNvSpPr/>
              <p:nvPr/>
            </p:nvSpPr>
            <p:spPr>
              <a:xfrm rot="9609393">
                <a:off x="1942709" y="4206105"/>
                <a:ext cx="1529415" cy="1069108"/>
              </a:xfrm>
              <a:prstGeom prst="triangle">
                <a:avLst>
                  <a:gd name="adj" fmla="val 6730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</p:grpSp>
        <p:sp>
          <p:nvSpPr>
            <p:cNvPr id="98" name="円/楕円 10">
              <a:extLst>
                <a:ext uri="{FF2B5EF4-FFF2-40B4-BE49-F238E27FC236}">
                  <a16:creationId xmlns:a16="http://schemas.microsoft.com/office/drawing/2014/main" id="{AE8E765A-6042-4982-B3B9-2372BAB0E81E}"/>
                </a:ext>
              </a:extLst>
            </p:cNvPr>
            <p:cNvSpPr/>
            <p:nvPr/>
          </p:nvSpPr>
          <p:spPr>
            <a:xfrm>
              <a:off x="1287552" y="3145336"/>
              <a:ext cx="133325" cy="133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99" name="円/楕円 11">
              <a:extLst>
                <a:ext uri="{FF2B5EF4-FFF2-40B4-BE49-F238E27FC236}">
                  <a16:creationId xmlns:a16="http://schemas.microsoft.com/office/drawing/2014/main" id="{99EF4CDB-A790-4FC9-B446-435B42E209B3}"/>
                </a:ext>
              </a:extLst>
            </p:cNvPr>
            <p:cNvSpPr/>
            <p:nvPr/>
          </p:nvSpPr>
          <p:spPr>
            <a:xfrm>
              <a:off x="2709986" y="2656356"/>
              <a:ext cx="133325" cy="133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00" name="円/楕円 12">
              <a:extLst>
                <a:ext uri="{FF2B5EF4-FFF2-40B4-BE49-F238E27FC236}">
                  <a16:creationId xmlns:a16="http://schemas.microsoft.com/office/drawing/2014/main" id="{6BE96271-E9A9-43A1-A1DA-67EE74AEFC92}"/>
                </a:ext>
              </a:extLst>
            </p:cNvPr>
            <p:cNvSpPr/>
            <p:nvPr/>
          </p:nvSpPr>
          <p:spPr>
            <a:xfrm>
              <a:off x="2125130" y="3993743"/>
              <a:ext cx="133325" cy="133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01" name="円/楕円 13">
              <a:extLst>
                <a:ext uri="{FF2B5EF4-FFF2-40B4-BE49-F238E27FC236}">
                  <a16:creationId xmlns:a16="http://schemas.microsoft.com/office/drawing/2014/main" id="{CF08833E-FCAD-4218-9C96-8BFDD4745C7B}"/>
                </a:ext>
              </a:extLst>
            </p:cNvPr>
            <p:cNvSpPr/>
            <p:nvPr/>
          </p:nvSpPr>
          <p:spPr>
            <a:xfrm>
              <a:off x="703929" y="4503884"/>
              <a:ext cx="133326" cy="13332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02" name="円/楕円 14">
              <a:extLst>
                <a:ext uri="{FF2B5EF4-FFF2-40B4-BE49-F238E27FC236}">
                  <a16:creationId xmlns:a16="http://schemas.microsoft.com/office/drawing/2014/main" id="{CD87BA15-3AF7-4445-90B0-A707B970E7DA}"/>
                </a:ext>
              </a:extLst>
            </p:cNvPr>
            <p:cNvSpPr/>
            <p:nvPr/>
          </p:nvSpPr>
          <p:spPr>
            <a:xfrm>
              <a:off x="1523644" y="5316577"/>
              <a:ext cx="133325" cy="133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03" name="円/楕円 15">
              <a:extLst>
                <a:ext uri="{FF2B5EF4-FFF2-40B4-BE49-F238E27FC236}">
                  <a16:creationId xmlns:a16="http://schemas.microsoft.com/office/drawing/2014/main" id="{1114B39F-23AB-46DA-BD27-8E4386EAEFE0}"/>
                </a:ext>
              </a:extLst>
            </p:cNvPr>
            <p:cNvSpPr/>
            <p:nvPr/>
          </p:nvSpPr>
          <p:spPr>
            <a:xfrm>
              <a:off x="2944551" y="4838607"/>
              <a:ext cx="133325" cy="133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04" name="円/楕円 16">
              <a:extLst>
                <a:ext uri="{FF2B5EF4-FFF2-40B4-BE49-F238E27FC236}">
                  <a16:creationId xmlns:a16="http://schemas.microsoft.com/office/drawing/2014/main" id="{92966A69-D72B-43E3-82DD-06112C4FDA67}"/>
                </a:ext>
              </a:extLst>
            </p:cNvPr>
            <p:cNvSpPr/>
            <p:nvPr/>
          </p:nvSpPr>
          <p:spPr>
            <a:xfrm>
              <a:off x="3547566" y="3483233"/>
              <a:ext cx="133324" cy="13332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grpSp>
        <p:nvGrpSpPr>
          <p:cNvPr id="111" name="グループ化 110">
            <a:extLst>
              <a:ext uri="{FF2B5EF4-FFF2-40B4-BE49-F238E27FC236}">
                <a16:creationId xmlns:a16="http://schemas.microsoft.com/office/drawing/2014/main" id="{63A536B8-E562-469E-890A-7EC77BA77A62}"/>
              </a:ext>
            </a:extLst>
          </p:cNvPr>
          <p:cNvGrpSpPr/>
          <p:nvPr/>
        </p:nvGrpSpPr>
        <p:grpSpPr>
          <a:xfrm>
            <a:off x="5096043" y="4243538"/>
            <a:ext cx="1988801" cy="1668657"/>
            <a:chOff x="4860075" y="1560327"/>
            <a:chExt cx="3329507" cy="2793546"/>
          </a:xfrm>
        </p:grpSpPr>
        <p:sp>
          <p:nvSpPr>
            <p:cNvPr id="112" name="二等辺三角形 111">
              <a:extLst>
                <a:ext uri="{FF2B5EF4-FFF2-40B4-BE49-F238E27FC236}">
                  <a16:creationId xmlns:a16="http://schemas.microsoft.com/office/drawing/2014/main" id="{6B87FF46-4FD9-4D40-AACB-757605A67160}"/>
                </a:ext>
              </a:extLst>
            </p:cNvPr>
            <p:cNvSpPr/>
            <p:nvPr/>
          </p:nvSpPr>
          <p:spPr>
            <a:xfrm rot="13532799">
              <a:off x="5295916" y="2480967"/>
              <a:ext cx="1216226" cy="600952"/>
            </a:xfrm>
            <a:prstGeom prst="triangle">
              <a:avLst>
                <a:gd name="adj" fmla="val 52895"/>
              </a:avLst>
            </a:prstGeom>
            <a:solidFill>
              <a:srgbClr val="FF0000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13" name="二等辺三角形 112">
              <a:extLst>
                <a:ext uri="{FF2B5EF4-FFF2-40B4-BE49-F238E27FC236}">
                  <a16:creationId xmlns:a16="http://schemas.microsoft.com/office/drawing/2014/main" id="{B73A4617-AA45-4178-BEFC-16B5087F573B}"/>
                </a:ext>
              </a:extLst>
            </p:cNvPr>
            <p:cNvSpPr/>
            <p:nvPr/>
          </p:nvSpPr>
          <p:spPr>
            <a:xfrm rot="2732799">
              <a:off x="5702498" y="2039122"/>
              <a:ext cx="1216226" cy="600952"/>
            </a:xfrm>
            <a:prstGeom prst="triangle">
              <a:avLst>
                <a:gd name="adj" fmla="val 57584"/>
              </a:avLst>
            </a:prstGeom>
            <a:solidFill>
              <a:srgbClr val="FF0000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grpSp>
          <p:nvGrpSpPr>
            <p:cNvPr id="114" name="グループ化 113">
              <a:extLst>
                <a:ext uri="{FF2B5EF4-FFF2-40B4-BE49-F238E27FC236}">
                  <a16:creationId xmlns:a16="http://schemas.microsoft.com/office/drawing/2014/main" id="{B098E77D-259A-4DC5-8AA3-984C14FCB5AB}"/>
                </a:ext>
              </a:extLst>
            </p:cNvPr>
            <p:cNvGrpSpPr/>
            <p:nvPr/>
          </p:nvGrpSpPr>
          <p:grpSpPr>
            <a:xfrm>
              <a:off x="5824027" y="1676691"/>
              <a:ext cx="2365555" cy="2074125"/>
              <a:chOff x="1106569" y="3201088"/>
              <a:chExt cx="2365555" cy="2074125"/>
            </a:xfrm>
          </p:grpSpPr>
          <p:sp>
            <p:nvSpPr>
              <p:cNvPr id="126" name="二等辺三角形 125">
                <a:extLst>
                  <a:ext uri="{FF2B5EF4-FFF2-40B4-BE49-F238E27FC236}">
                    <a16:creationId xmlns:a16="http://schemas.microsoft.com/office/drawing/2014/main" id="{16D80470-BBCA-4CB9-9DE6-188AA3A2B91A}"/>
                  </a:ext>
                </a:extLst>
              </p:cNvPr>
              <p:cNvSpPr/>
              <p:nvPr/>
            </p:nvSpPr>
            <p:spPr>
              <a:xfrm rot="20409393">
                <a:off x="1580243" y="3201088"/>
                <a:ext cx="1529415" cy="1069108"/>
              </a:xfrm>
              <a:prstGeom prst="triangle">
                <a:avLst>
                  <a:gd name="adj" fmla="val 6730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127" name="二等辺三角形 126">
                <a:extLst>
                  <a:ext uri="{FF2B5EF4-FFF2-40B4-BE49-F238E27FC236}">
                    <a16:creationId xmlns:a16="http://schemas.microsoft.com/office/drawing/2014/main" id="{D9880BFB-103E-476C-9D44-8FDC35074ADD}"/>
                  </a:ext>
                </a:extLst>
              </p:cNvPr>
              <p:cNvSpPr/>
              <p:nvPr/>
            </p:nvSpPr>
            <p:spPr>
              <a:xfrm rot="9609393">
                <a:off x="1106569" y="3369964"/>
                <a:ext cx="1529415" cy="1069108"/>
              </a:xfrm>
              <a:prstGeom prst="triangle">
                <a:avLst>
                  <a:gd name="adj" fmla="val 6730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128" name="二等辺三角形 127">
                <a:extLst>
                  <a:ext uri="{FF2B5EF4-FFF2-40B4-BE49-F238E27FC236}">
                    <a16:creationId xmlns:a16="http://schemas.microsoft.com/office/drawing/2014/main" id="{5BF1A824-65F1-46D3-9DFA-75177284942E}"/>
                  </a:ext>
                </a:extLst>
              </p:cNvPr>
              <p:cNvSpPr/>
              <p:nvPr/>
            </p:nvSpPr>
            <p:spPr>
              <a:xfrm rot="9609393">
                <a:off x="1942709" y="4206105"/>
                <a:ext cx="1529415" cy="1069108"/>
              </a:xfrm>
              <a:prstGeom prst="triangle">
                <a:avLst>
                  <a:gd name="adj" fmla="val 6730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</p:grpSp>
        <p:grpSp>
          <p:nvGrpSpPr>
            <p:cNvPr id="115" name="グループ化 114">
              <a:extLst>
                <a:ext uri="{FF2B5EF4-FFF2-40B4-BE49-F238E27FC236}">
                  <a16:creationId xmlns:a16="http://schemas.microsoft.com/office/drawing/2014/main" id="{02122EF6-ABCE-45C6-83C3-6A2264131ED6}"/>
                </a:ext>
              </a:extLst>
            </p:cNvPr>
            <p:cNvGrpSpPr/>
            <p:nvPr/>
          </p:nvGrpSpPr>
          <p:grpSpPr>
            <a:xfrm rot="10800000">
              <a:off x="4860075" y="2203007"/>
              <a:ext cx="2365555" cy="2074125"/>
              <a:chOff x="1106569" y="3201088"/>
              <a:chExt cx="2365555" cy="2074125"/>
            </a:xfrm>
          </p:grpSpPr>
          <p:sp>
            <p:nvSpPr>
              <p:cNvPr id="123" name="二等辺三角形 122">
                <a:extLst>
                  <a:ext uri="{FF2B5EF4-FFF2-40B4-BE49-F238E27FC236}">
                    <a16:creationId xmlns:a16="http://schemas.microsoft.com/office/drawing/2014/main" id="{7C9C7536-B3F3-46B0-A424-AD07DBBEAC25}"/>
                  </a:ext>
                </a:extLst>
              </p:cNvPr>
              <p:cNvSpPr/>
              <p:nvPr/>
            </p:nvSpPr>
            <p:spPr>
              <a:xfrm rot="20409393">
                <a:off x="1580243" y="3201088"/>
                <a:ext cx="1529415" cy="1069108"/>
              </a:xfrm>
              <a:prstGeom prst="triangle">
                <a:avLst>
                  <a:gd name="adj" fmla="val 6730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124" name="二等辺三角形 123">
                <a:extLst>
                  <a:ext uri="{FF2B5EF4-FFF2-40B4-BE49-F238E27FC236}">
                    <a16:creationId xmlns:a16="http://schemas.microsoft.com/office/drawing/2014/main" id="{93746A66-0829-4F38-86AF-0A1462EAE31B}"/>
                  </a:ext>
                </a:extLst>
              </p:cNvPr>
              <p:cNvSpPr/>
              <p:nvPr/>
            </p:nvSpPr>
            <p:spPr>
              <a:xfrm rot="9609393">
                <a:off x="1106569" y="3369964"/>
                <a:ext cx="1529415" cy="1069108"/>
              </a:xfrm>
              <a:prstGeom prst="triangle">
                <a:avLst>
                  <a:gd name="adj" fmla="val 6730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  <p:sp>
            <p:nvSpPr>
              <p:cNvPr id="125" name="二等辺三角形 124">
                <a:extLst>
                  <a:ext uri="{FF2B5EF4-FFF2-40B4-BE49-F238E27FC236}">
                    <a16:creationId xmlns:a16="http://schemas.microsoft.com/office/drawing/2014/main" id="{2277265C-A556-4AE2-BCB5-F782BDCF6D63}"/>
                  </a:ext>
                </a:extLst>
              </p:cNvPr>
              <p:cNvSpPr/>
              <p:nvPr/>
            </p:nvSpPr>
            <p:spPr>
              <a:xfrm rot="9609393">
                <a:off x="1942709" y="4206105"/>
                <a:ext cx="1529415" cy="1069108"/>
              </a:xfrm>
              <a:prstGeom prst="triangle">
                <a:avLst>
                  <a:gd name="adj" fmla="val 67308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ea typeface="メイリオ" panose="020B0604030504040204" pitchFamily="50" charset="-128"/>
                  <a:cs typeface="メイリオ" panose="020B0604030504040204" pitchFamily="50" charset="-128"/>
                </a:endParaRPr>
              </a:p>
            </p:txBody>
          </p:sp>
        </p:grpSp>
        <p:sp>
          <p:nvSpPr>
            <p:cNvPr id="116" name="円/楕円 34">
              <a:extLst>
                <a:ext uri="{FF2B5EF4-FFF2-40B4-BE49-F238E27FC236}">
                  <a16:creationId xmlns:a16="http://schemas.microsoft.com/office/drawing/2014/main" id="{DFB23F46-F6FF-45C4-81B6-A4FB8BA678D6}"/>
                </a:ext>
              </a:extLst>
            </p:cNvPr>
            <p:cNvSpPr/>
            <p:nvPr/>
          </p:nvSpPr>
          <p:spPr>
            <a:xfrm>
              <a:off x="5617831" y="2049307"/>
              <a:ext cx="133325" cy="133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17" name="円/楕円 35">
              <a:extLst>
                <a:ext uri="{FF2B5EF4-FFF2-40B4-BE49-F238E27FC236}">
                  <a16:creationId xmlns:a16="http://schemas.microsoft.com/office/drawing/2014/main" id="{F6D4F30E-F64D-4546-877E-A2D7B111971A}"/>
                </a:ext>
              </a:extLst>
            </p:cNvPr>
            <p:cNvSpPr/>
            <p:nvPr/>
          </p:nvSpPr>
          <p:spPr>
            <a:xfrm>
              <a:off x="7040265" y="1560327"/>
              <a:ext cx="133325" cy="133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18" name="円/楕円 36">
              <a:extLst>
                <a:ext uri="{FF2B5EF4-FFF2-40B4-BE49-F238E27FC236}">
                  <a16:creationId xmlns:a16="http://schemas.microsoft.com/office/drawing/2014/main" id="{07015276-9CF5-4213-8A1F-7AB7A94D246D}"/>
                </a:ext>
              </a:extLst>
            </p:cNvPr>
            <p:cNvSpPr/>
            <p:nvPr/>
          </p:nvSpPr>
          <p:spPr>
            <a:xfrm>
              <a:off x="6455409" y="2897714"/>
              <a:ext cx="133325" cy="133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19" name="円/楕円 37">
              <a:extLst>
                <a:ext uri="{FF2B5EF4-FFF2-40B4-BE49-F238E27FC236}">
                  <a16:creationId xmlns:a16="http://schemas.microsoft.com/office/drawing/2014/main" id="{F7E31B85-30E1-4B62-B642-CFADD18DE1F5}"/>
                </a:ext>
              </a:extLst>
            </p:cNvPr>
            <p:cNvSpPr/>
            <p:nvPr/>
          </p:nvSpPr>
          <p:spPr>
            <a:xfrm>
              <a:off x="5017008" y="3425056"/>
              <a:ext cx="133325" cy="133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20" name="円/楕円 38">
              <a:extLst>
                <a:ext uri="{FF2B5EF4-FFF2-40B4-BE49-F238E27FC236}">
                  <a16:creationId xmlns:a16="http://schemas.microsoft.com/office/drawing/2014/main" id="{53373F98-6F53-46EA-AD65-CD6428008171}"/>
                </a:ext>
              </a:extLst>
            </p:cNvPr>
            <p:cNvSpPr/>
            <p:nvPr/>
          </p:nvSpPr>
          <p:spPr>
            <a:xfrm>
              <a:off x="5853923" y="4220548"/>
              <a:ext cx="133325" cy="133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21" name="円/楕円 39">
              <a:extLst>
                <a:ext uri="{FF2B5EF4-FFF2-40B4-BE49-F238E27FC236}">
                  <a16:creationId xmlns:a16="http://schemas.microsoft.com/office/drawing/2014/main" id="{2E6017F6-F118-48F0-A05E-B4D1B93518A9}"/>
                </a:ext>
              </a:extLst>
            </p:cNvPr>
            <p:cNvSpPr/>
            <p:nvPr/>
          </p:nvSpPr>
          <p:spPr>
            <a:xfrm>
              <a:off x="7274830" y="3742578"/>
              <a:ext cx="133325" cy="133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22" name="円/楕円 40">
              <a:extLst>
                <a:ext uri="{FF2B5EF4-FFF2-40B4-BE49-F238E27FC236}">
                  <a16:creationId xmlns:a16="http://schemas.microsoft.com/office/drawing/2014/main" id="{131AF2D3-74F1-4827-A49B-F98FBBCFA1BC}"/>
                </a:ext>
              </a:extLst>
            </p:cNvPr>
            <p:cNvSpPr/>
            <p:nvPr/>
          </p:nvSpPr>
          <p:spPr>
            <a:xfrm>
              <a:off x="7877844" y="2387203"/>
              <a:ext cx="133325" cy="13332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sp>
        <p:nvSpPr>
          <p:cNvPr id="138" name="テキスト ボックス 137">
            <a:extLst>
              <a:ext uri="{FF2B5EF4-FFF2-40B4-BE49-F238E27FC236}">
                <a16:creationId xmlns:a16="http://schemas.microsoft.com/office/drawing/2014/main" id="{701C1D34-FA52-45E0-9CF7-91E28D24097F}"/>
              </a:ext>
            </a:extLst>
          </p:cNvPr>
          <p:cNvSpPr txBox="1"/>
          <p:nvPr/>
        </p:nvSpPr>
        <p:spPr>
          <a:xfrm>
            <a:off x="2190236" y="3647872"/>
            <a:ext cx="2165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u="sng" dirty="0">
                <a:latin typeface="Calibri" panose="020F0502020204030204" pitchFamily="34" charset="0"/>
              </a:rPr>
              <a:t>Standard FEM</a:t>
            </a:r>
            <a:endParaRPr lang="ja-JP" altLang="en-US" sz="2400" u="sng" dirty="0">
              <a:latin typeface="Calibri" panose="020F0502020204030204" pitchFamily="34" charset="0"/>
            </a:endParaRPr>
          </a:p>
        </p:txBody>
      </p:sp>
      <p:sp>
        <p:nvSpPr>
          <p:cNvPr id="139" name="テキスト ボックス 138">
            <a:extLst>
              <a:ext uri="{FF2B5EF4-FFF2-40B4-BE49-F238E27FC236}">
                <a16:creationId xmlns:a16="http://schemas.microsoft.com/office/drawing/2014/main" id="{904C9593-1D14-4233-B883-7E8616347D91}"/>
              </a:ext>
            </a:extLst>
          </p:cNvPr>
          <p:cNvSpPr txBox="1"/>
          <p:nvPr/>
        </p:nvSpPr>
        <p:spPr>
          <a:xfrm>
            <a:off x="4623003" y="3465005"/>
            <a:ext cx="2961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u="sng" dirty="0">
                <a:latin typeface="Calibri" panose="020F0502020204030204" pitchFamily="34" charset="0"/>
              </a:rPr>
              <a:t>Edge-based S-FEM</a:t>
            </a:r>
            <a:br>
              <a:rPr lang="en-US" altLang="ja-JP" sz="2400" u="sng" dirty="0">
                <a:latin typeface="Calibri" panose="020F0502020204030204" pitchFamily="34" charset="0"/>
              </a:rPr>
            </a:br>
            <a:r>
              <a:rPr lang="en-US" altLang="ja-JP" sz="2400" u="sng" dirty="0">
                <a:latin typeface="Calibri" panose="020F0502020204030204" pitchFamily="34" charset="0"/>
              </a:rPr>
              <a:t>(ES-FEM)</a:t>
            </a:r>
            <a:endParaRPr lang="ja-JP" altLang="en-US" sz="2400" u="sng" dirty="0">
              <a:latin typeface="Calibri" panose="020F0502020204030204" pitchFamily="34" charset="0"/>
            </a:endParaRPr>
          </a:p>
        </p:txBody>
      </p:sp>
      <p:sp>
        <p:nvSpPr>
          <p:cNvPr id="141" name="テキスト ボックス 140">
            <a:extLst>
              <a:ext uri="{FF2B5EF4-FFF2-40B4-BE49-F238E27FC236}">
                <a16:creationId xmlns:a16="http://schemas.microsoft.com/office/drawing/2014/main" id="{F2A9F759-84C8-41BD-A946-657430EC4146}"/>
              </a:ext>
            </a:extLst>
          </p:cNvPr>
          <p:cNvSpPr txBox="1"/>
          <p:nvPr/>
        </p:nvSpPr>
        <p:spPr>
          <a:xfrm>
            <a:off x="7557788" y="3470314"/>
            <a:ext cx="2961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u="sng" dirty="0">
                <a:latin typeface="Calibri" panose="020F0502020204030204" pitchFamily="34" charset="0"/>
              </a:rPr>
              <a:t>Node-based S-FEM</a:t>
            </a:r>
            <a:br>
              <a:rPr lang="en-US" altLang="ja-JP" sz="2400" u="sng" dirty="0">
                <a:latin typeface="Calibri" panose="020F0502020204030204" pitchFamily="34" charset="0"/>
              </a:rPr>
            </a:br>
            <a:r>
              <a:rPr lang="en-US" altLang="ja-JP" sz="2400" u="sng" dirty="0">
                <a:latin typeface="Calibri" panose="020F0502020204030204" pitchFamily="34" charset="0"/>
              </a:rPr>
              <a:t>(NS-FEM)</a:t>
            </a:r>
            <a:endParaRPr lang="ja-JP" altLang="en-US" sz="2400" u="sng" dirty="0">
              <a:latin typeface="Calibri" panose="020F0502020204030204" pitchFamily="34" charset="0"/>
            </a:endParaRPr>
          </a:p>
        </p:txBody>
      </p:sp>
      <p:sp>
        <p:nvSpPr>
          <p:cNvPr id="47" name="スライド番号プレースホルダー 46">
            <a:extLst>
              <a:ext uri="{FF2B5EF4-FFF2-40B4-BE49-F238E27FC236}">
                <a16:creationId xmlns:a16="http://schemas.microsoft.com/office/drawing/2014/main" id="{14785F0A-F098-4149-99C5-5FCE4D3FE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6</a:t>
            </a:fld>
            <a:endParaRPr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641A46D-A058-D14A-A764-8A5AF8E77C14}"/>
              </a:ext>
            </a:extLst>
          </p:cNvPr>
          <p:cNvSpPr txBox="1"/>
          <p:nvPr/>
        </p:nvSpPr>
        <p:spPr>
          <a:xfrm>
            <a:off x="3145176" y="5975992"/>
            <a:ext cx="5887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latin typeface="Calibri" panose="020F0502020204030204" pitchFamily="34" charset="0"/>
              </a:rPr>
              <a:t>Eac</a:t>
            </a:r>
            <a:r>
              <a:rPr lang="en-US" altLang="ja-JP" dirty="0">
                <a:latin typeface="Calibri" panose="020F0502020204030204" pitchFamily="34" charset="0"/>
              </a:rPr>
              <a:t>h c</a:t>
            </a:r>
            <a:r>
              <a:rPr kumimoji="1" lang="en-US" altLang="ja-JP" dirty="0">
                <a:latin typeface="Calibri" panose="020F0502020204030204" pitchFamily="34" charset="0"/>
              </a:rPr>
              <a:t>olored area shows the domain for gradient smoothing.</a:t>
            </a:r>
            <a:endParaRPr kumimoji="1" lang="ja-JP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711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Brief of </a:t>
            </a:r>
            <a:r>
              <a:rPr lang="en-US" altLang="ja-JP" dirty="0">
                <a:ln w="3175"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ES-FEM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ja-JP" sz="2400" dirty="0"/>
                  <a:t>Let us consider a mesh with only two 3-node triangular (T3) cells. </a:t>
                </a:r>
              </a:p>
              <a:p>
                <a:r>
                  <a:rPr lang="en-US" altLang="ja-JP" sz="2400" dirty="0"/>
                  <a:t>Calculate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ja-JP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ja-JP" sz="2400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en-US" altLang="ja-JP" sz="2400" i="1">
                        <a:latin typeface="Cambria Math" panose="02040503050406030204" pitchFamily="18" charset="0"/>
                      </a:rPr>
                      <m:t>(=</m:t>
                    </m:r>
                    <m:r>
                      <m:rPr>
                        <m:sty m:val="p"/>
                      </m:rPr>
                      <a:rPr lang="en-US" altLang="ja-JP" sz="2400">
                        <a:latin typeface="Cambria Math" panose="02040503050406030204" pitchFamily="18" charset="0"/>
                      </a:rPr>
                      <m:t>d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𝑵</m:t>
                    </m:r>
                    <m:r>
                      <a:rPr lang="en-US" altLang="ja-JP" sz="2400" i="1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 altLang="ja-JP" sz="2400">
                        <a:latin typeface="Cambria Math" panose="02040503050406030204" pitchFamily="18" charset="0"/>
                      </a:rPr>
                      <m:t>d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ja-JP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ja-JP" altLang="en-US" sz="2400" dirty="0"/>
                  <a:t> </a:t>
                </a:r>
                <a:r>
                  <a:rPr lang="en-US" altLang="ja-JP" sz="2400" dirty="0"/>
                  <a:t>at each cell as usual.</a:t>
                </a:r>
              </a:p>
              <a:p>
                <a:r>
                  <a:rPr lang="en-US" altLang="ja-JP" sz="2400" dirty="0"/>
                  <a:t>Distribute each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latin typeface="Cambria Math"/>
                      </a:rPr>
                      <m:t>[</m:t>
                    </m:r>
                    <m:r>
                      <a:rPr lang="en-US" altLang="ja-JP" sz="2400" i="1">
                        <a:latin typeface="Cambria Math"/>
                      </a:rPr>
                      <m:t>𝐵</m:t>
                    </m:r>
                    <m:r>
                      <a:rPr lang="en-US" altLang="ja-JP" sz="2400" i="1">
                        <a:latin typeface="Cambria Math"/>
                      </a:rPr>
                      <m:t>]</m:t>
                    </m:r>
                  </m:oMath>
                </a14:m>
                <a:r>
                  <a:rPr lang="ja-JP" altLang="en-US" sz="2400" dirty="0"/>
                  <a:t> </a:t>
                </a:r>
                <a:r>
                  <a:rPr lang="en-US" altLang="ja-JP" sz="2400" dirty="0"/>
                  <a:t>to the connecting </a:t>
                </a:r>
                <a:r>
                  <a:rPr lang="en-US" altLang="ja-JP" sz="2400" dirty="0">
                    <a:solidFill>
                      <a:srgbClr val="FF0000"/>
                    </a:solidFill>
                  </a:rPr>
                  <a:t>edge</a:t>
                </a:r>
                <a:r>
                  <a:rPr lang="en-US" altLang="ja-JP" sz="2400" dirty="0"/>
                  <a:t> with an area weight and build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latin typeface="Cambria Math"/>
                      </a:rPr>
                      <m:t>[</m:t>
                    </m:r>
                    <m:sSup>
                      <m:sSupPr>
                        <m:ctrlPr>
                          <a:rPr lang="en-US" altLang="ja-JP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sz="2400" i="1">
                            <a:latin typeface="Cambria Math"/>
                          </a:rPr>
                          <m:t> 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latin typeface="Cambria Math" panose="02040503050406030204" pitchFamily="18" charset="0"/>
                          </a:rPr>
                          <m:t>Edge</m:t>
                        </m:r>
                      </m:sup>
                    </m:sSup>
                    <m:r>
                      <a:rPr lang="en-US" altLang="ja-JP" sz="2400" i="1">
                        <a:latin typeface="Cambria Math"/>
                      </a:rPr>
                      <m:t>𝐵</m:t>
                    </m:r>
                    <m:r>
                      <a:rPr lang="en-US" altLang="ja-JP" sz="2400" i="1">
                        <a:latin typeface="Cambria Math"/>
                      </a:rPr>
                      <m:t>]</m:t>
                    </m:r>
                  </m:oMath>
                </a14:m>
                <a:r>
                  <a:rPr lang="ja-JP" altLang="en-US" sz="2400" dirty="0"/>
                  <a:t> </a:t>
                </a:r>
                <a:r>
                  <a:rPr lang="en-US" altLang="ja-JP" sz="2400" dirty="0"/>
                  <a:t>.</a:t>
                </a:r>
              </a:p>
              <a:p>
                <a:r>
                  <a:rPr lang="en-US" altLang="ja-JP" sz="2400" dirty="0"/>
                  <a:t>Calculate strain </a:t>
                </a:r>
                <a14:m>
                  <m:oMath xmlns:m="http://schemas.openxmlformats.org/officeDocument/2006/math">
                    <m:r>
                      <a:rPr lang="en-US" altLang="ja-JP" sz="24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ja-JP" sz="2400" b="1" i="1" smtClean="0">
                        <a:latin typeface="Cambria Math" panose="02040503050406030204" pitchFamily="18" charset="0"/>
                      </a:rPr>
                      <m:t>𝜺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ja-JP" sz="2400" dirty="0"/>
                  <a:t>, Cauchy stress (</a:t>
                </a:r>
                <a14:m>
                  <m:oMath xmlns:m="http://schemas.openxmlformats.org/officeDocument/2006/math"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𝝈</m:t>
                    </m:r>
                  </m:oMath>
                </a14:m>
                <a:r>
                  <a:rPr lang="en-US" altLang="ja-JP" sz="2400" dirty="0"/>
                  <a:t>) and nodal internal force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latin typeface="Cambria Math" panose="02040503050406030204" pitchFamily="18" charset="0"/>
                          </a:rPr>
                          <m:t>int</m:t>
                        </m:r>
                      </m:sup>
                    </m:sSup>
                    <m:r>
                      <a:rPr lang="en-US" altLang="ja-JP" sz="24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ja-JP" sz="2400" dirty="0"/>
                  <a:t> </a:t>
                </a:r>
                <a:br>
                  <a:rPr lang="en-US" altLang="ja-JP" sz="2400" dirty="0"/>
                </a:br>
                <a:r>
                  <a:rPr lang="en-US" altLang="ja-JP" sz="2400" dirty="0"/>
                  <a:t>in each </a:t>
                </a:r>
                <a:r>
                  <a:rPr lang="en-US" altLang="ja-JP" sz="2400" dirty="0">
                    <a:solidFill>
                      <a:srgbClr val="FF0000"/>
                    </a:solidFill>
                  </a:rPr>
                  <a:t>edge smoothing domain </a:t>
                </a:r>
                <a:r>
                  <a:rPr lang="en-US" altLang="ja-JP" sz="2400" dirty="0"/>
                  <a:t>with</a:t>
                </a:r>
                <a:r>
                  <a:rPr lang="en-US" altLang="ja-JP" sz="2400" dirty="0">
                    <a:solidFill>
                      <a:srgbClr val="E48D48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latin typeface="Cambria Math"/>
                      </a:rPr>
                      <m:t>[</m:t>
                    </m:r>
                    <m:sSup>
                      <m:sSupPr>
                        <m:ctrlPr>
                          <a:rPr lang="en-US" altLang="ja-JP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sz="2400" i="1">
                            <a:latin typeface="Cambria Math"/>
                          </a:rPr>
                          <m:t> 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latin typeface="Cambria Math" panose="02040503050406030204" pitchFamily="18" charset="0"/>
                          </a:rPr>
                          <m:t>Edge</m:t>
                        </m:r>
                      </m:sup>
                    </m:sSup>
                    <m:r>
                      <a:rPr lang="en-US" altLang="ja-JP" sz="2400" i="1">
                        <a:latin typeface="Cambria Math"/>
                      </a:rPr>
                      <m:t>𝐵</m:t>
                    </m:r>
                    <m:r>
                      <a:rPr lang="en-US" altLang="ja-JP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altLang="ja-JP" sz="2400" dirty="0"/>
                  <a:t>.</a:t>
                </a:r>
                <a:endParaRPr lang="ja-JP" altLang="en-US" sz="2400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40" t="-158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7</a:t>
            </a:fld>
            <a:endParaRPr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99147" y="3934038"/>
            <a:ext cx="230300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dirty="0">
                <a:latin typeface="Calibri" panose="020F0502020204030204" pitchFamily="34" charset="0"/>
              </a:rPr>
              <a:t>As if putting 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a Gauss point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on each edge center</a:t>
            </a:r>
            <a:endParaRPr lang="ja-JP" altLang="en-US" sz="2000" dirty="0">
              <a:latin typeface="Calibri" panose="020F0502020204030204" pitchFamily="34" charset="0"/>
            </a:endParaRPr>
          </a:p>
        </p:txBody>
      </p:sp>
      <p:sp>
        <p:nvSpPr>
          <p:cNvPr id="19" name="矢印: 右 18">
            <a:extLst>
              <a:ext uri="{FF2B5EF4-FFF2-40B4-BE49-F238E27FC236}">
                <a16:creationId xmlns:a16="http://schemas.microsoft.com/office/drawing/2014/main" id="{D13873AE-BDD3-4BED-9EC6-B274B2A57A89}"/>
              </a:ext>
            </a:extLst>
          </p:cNvPr>
          <p:cNvSpPr/>
          <p:nvPr/>
        </p:nvSpPr>
        <p:spPr>
          <a:xfrm>
            <a:off x="4774472" y="3486151"/>
            <a:ext cx="341286" cy="309689"/>
          </a:xfrm>
          <a:prstGeom prst="rightArrow">
            <a:avLst/>
          </a:prstGeom>
          <a:solidFill>
            <a:schemeClr val="tx1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フリーフォーム: 図形 20">
            <a:extLst>
              <a:ext uri="{FF2B5EF4-FFF2-40B4-BE49-F238E27FC236}">
                <a16:creationId xmlns:a16="http://schemas.microsoft.com/office/drawing/2014/main" id="{F4DA9098-F65F-4BF7-840C-7CC76D419FA8}"/>
              </a:ext>
            </a:extLst>
          </p:cNvPr>
          <p:cNvSpPr/>
          <p:nvPr/>
        </p:nvSpPr>
        <p:spPr>
          <a:xfrm>
            <a:off x="4007768" y="3090974"/>
            <a:ext cx="4212772" cy="2383970"/>
          </a:xfrm>
          <a:custGeom>
            <a:avLst/>
            <a:gdLst>
              <a:gd name="connsiteX0" fmla="*/ 0 w 3810000"/>
              <a:gd name="connsiteY0" fmla="*/ 54429 h 2198914"/>
              <a:gd name="connsiteX1" fmla="*/ 2155371 w 3810000"/>
              <a:gd name="connsiteY1" fmla="*/ 0 h 2198914"/>
              <a:gd name="connsiteX2" fmla="*/ 3810000 w 3810000"/>
              <a:gd name="connsiteY2" fmla="*/ 2198914 h 2198914"/>
              <a:gd name="connsiteX3" fmla="*/ 1121228 w 3810000"/>
              <a:gd name="connsiteY3" fmla="*/ 2133600 h 2198914"/>
              <a:gd name="connsiteX4" fmla="*/ 0 w 3810000"/>
              <a:gd name="connsiteY4" fmla="*/ 54429 h 2198914"/>
              <a:gd name="connsiteX0" fmla="*/ 0 w 4212772"/>
              <a:gd name="connsiteY0" fmla="*/ 0 h 2383970"/>
              <a:gd name="connsiteX1" fmla="*/ 2558143 w 4212772"/>
              <a:gd name="connsiteY1" fmla="*/ 185056 h 2383970"/>
              <a:gd name="connsiteX2" fmla="*/ 4212772 w 4212772"/>
              <a:gd name="connsiteY2" fmla="*/ 2383970 h 2383970"/>
              <a:gd name="connsiteX3" fmla="*/ 1524000 w 4212772"/>
              <a:gd name="connsiteY3" fmla="*/ 2318656 h 2383970"/>
              <a:gd name="connsiteX4" fmla="*/ 0 w 4212772"/>
              <a:gd name="connsiteY4" fmla="*/ 0 h 2383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2772" h="2383970">
                <a:moveTo>
                  <a:pt x="0" y="0"/>
                </a:moveTo>
                <a:lnTo>
                  <a:pt x="2558143" y="185056"/>
                </a:lnTo>
                <a:lnTo>
                  <a:pt x="4212772" y="2383970"/>
                </a:lnTo>
                <a:lnTo>
                  <a:pt x="1524000" y="2318656"/>
                </a:lnTo>
                <a:lnTo>
                  <a:pt x="0" y="0"/>
                </a:lnTo>
                <a:close/>
              </a:path>
            </a:pathLst>
          </a:custGeom>
          <a:solidFill>
            <a:srgbClr val="4DFFC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DD3591DA-8628-45C9-B532-98BEF26CBEE1}"/>
              </a:ext>
            </a:extLst>
          </p:cNvPr>
          <p:cNvGrpSpPr/>
          <p:nvPr/>
        </p:nvGrpSpPr>
        <p:grpSpPr>
          <a:xfrm>
            <a:off x="4361410" y="3291048"/>
            <a:ext cx="3517564" cy="2043594"/>
            <a:chOff x="2837410" y="2944998"/>
            <a:chExt cx="3517564" cy="204359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BE4D2AFF-1B86-46A1-8F47-0A13453BF167}"/>
                    </a:ext>
                  </a:extLst>
                </p:cNvPr>
                <p:cNvSpPr txBox="1"/>
                <p:nvPr/>
              </p:nvSpPr>
              <p:spPr>
                <a:xfrm>
                  <a:off x="5539494" y="4526927"/>
                  <a:ext cx="81548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ja-JP" altLang="en-US" sz="2400" dirty="0">
                    <a:latin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BE4D2AFF-1B86-46A1-8F47-0A13453BF1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39494" y="4526927"/>
                  <a:ext cx="815480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1504" r="-1504" b="-1710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9B4CEC9D-5375-4A12-ADBA-0D63F6B881AD}"/>
                    </a:ext>
                  </a:extLst>
                </p:cNvPr>
                <p:cNvSpPr txBox="1"/>
                <p:nvPr/>
              </p:nvSpPr>
              <p:spPr>
                <a:xfrm>
                  <a:off x="2837410" y="2944998"/>
                  <a:ext cx="80836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ja-JP" altLang="en-US" sz="2400" dirty="0">
                    <a:latin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9B4CEC9D-5375-4A12-ADBA-0D63F6B881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7410" y="2944998"/>
                  <a:ext cx="808363" cy="461665"/>
                </a:xfrm>
                <a:prstGeom prst="rect">
                  <a:avLst/>
                </a:prstGeom>
                <a:blipFill>
                  <a:blip r:embed="rId5"/>
                  <a:stretch>
                    <a:fillRect r="-1504" b="-1710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6B595655-D6DF-405B-BD52-C4215C0BD364}"/>
              </a:ext>
            </a:extLst>
          </p:cNvPr>
          <p:cNvGrpSpPr/>
          <p:nvPr/>
        </p:nvGrpSpPr>
        <p:grpSpPr>
          <a:xfrm>
            <a:off x="5041966" y="3715569"/>
            <a:ext cx="2136400" cy="1388977"/>
            <a:chOff x="3517966" y="3369518"/>
            <a:chExt cx="2136400" cy="1388977"/>
          </a:xfrm>
        </p:grpSpPr>
        <p:sp>
          <p:nvSpPr>
            <p:cNvPr id="31" name="矢印: 右 30">
              <a:extLst>
                <a:ext uri="{FF2B5EF4-FFF2-40B4-BE49-F238E27FC236}">
                  <a16:creationId xmlns:a16="http://schemas.microsoft.com/office/drawing/2014/main" id="{EF66857B-F433-45E5-8B54-BCA67C5B4103}"/>
                </a:ext>
              </a:extLst>
            </p:cNvPr>
            <p:cNvSpPr/>
            <p:nvPr/>
          </p:nvSpPr>
          <p:spPr>
            <a:xfrm rot="1792047">
              <a:off x="3517966" y="3369518"/>
              <a:ext cx="382093" cy="309689"/>
            </a:xfrm>
            <a:prstGeom prst="rightArrow">
              <a:avLst/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矢印: 右 31">
              <a:extLst>
                <a:ext uri="{FF2B5EF4-FFF2-40B4-BE49-F238E27FC236}">
                  <a16:creationId xmlns:a16="http://schemas.microsoft.com/office/drawing/2014/main" id="{4AE85927-C59E-45CF-A11F-C8B860F82661}"/>
                </a:ext>
              </a:extLst>
            </p:cNvPr>
            <p:cNvSpPr/>
            <p:nvPr/>
          </p:nvSpPr>
          <p:spPr>
            <a:xfrm rot="12682973">
              <a:off x="5272273" y="4448806"/>
              <a:ext cx="382093" cy="309689"/>
            </a:xfrm>
            <a:prstGeom prst="rightArrow">
              <a:avLst/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8" name="フリーフォーム: 図形 17">
            <a:extLst>
              <a:ext uri="{FF2B5EF4-FFF2-40B4-BE49-F238E27FC236}">
                <a16:creationId xmlns:a16="http://schemas.microsoft.com/office/drawing/2014/main" id="{434875A4-AEEC-4739-A75B-07C0E9DC424C}"/>
              </a:ext>
            </a:extLst>
          </p:cNvPr>
          <p:cNvSpPr/>
          <p:nvPr/>
        </p:nvSpPr>
        <p:spPr>
          <a:xfrm>
            <a:off x="5429717" y="3273390"/>
            <a:ext cx="1319794" cy="2138879"/>
          </a:xfrm>
          <a:custGeom>
            <a:avLst/>
            <a:gdLst>
              <a:gd name="connsiteX0" fmla="*/ 286438 w 1035585"/>
              <a:gd name="connsiteY0" fmla="*/ 0 h 1344058"/>
              <a:gd name="connsiteX1" fmla="*/ 1035585 w 1035585"/>
              <a:gd name="connsiteY1" fmla="*/ 440675 h 1344058"/>
              <a:gd name="connsiteX2" fmla="*/ 881349 w 1035585"/>
              <a:gd name="connsiteY2" fmla="*/ 1344058 h 1344058"/>
              <a:gd name="connsiteX3" fmla="*/ 0 w 1035585"/>
              <a:gd name="connsiteY3" fmla="*/ 958468 h 1344058"/>
              <a:gd name="connsiteX4" fmla="*/ 286438 w 1035585"/>
              <a:gd name="connsiteY4" fmla="*/ 0 h 1344058"/>
              <a:gd name="connsiteX0" fmla="*/ 286438 w 1421175"/>
              <a:gd name="connsiteY0" fmla="*/ 0 h 1685581"/>
              <a:gd name="connsiteX1" fmla="*/ 1035585 w 1421175"/>
              <a:gd name="connsiteY1" fmla="*/ 440675 h 1685581"/>
              <a:gd name="connsiteX2" fmla="*/ 1421175 w 1421175"/>
              <a:gd name="connsiteY2" fmla="*/ 1685581 h 1685581"/>
              <a:gd name="connsiteX3" fmla="*/ 0 w 1421175"/>
              <a:gd name="connsiteY3" fmla="*/ 958468 h 1685581"/>
              <a:gd name="connsiteX4" fmla="*/ 286438 w 1421175"/>
              <a:gd name="connsiteY4" fmla="*/ 0 h 1685581"/>
              <a:gd name="connsiteX0" fmla="*/ 286438 w 1421175"/>
              <a:gd name="connsiteY0" fmla="*/ 0 h 1685581"/>
              <a:gd name="connsiteX1" fmla="*/ 1299990 w 1421175"/>
              <a:gd name="connsiteY1" fmla="*/ 517793 h 1685581"/>
              <a:gd name="connsiteX2" fmla="*/ 1421175 w 1421175"/>
              <a:gd name="connsiteY2" fmla="*/ 1685581 h 1685581"/>
              <a:gd name="connsiteX3" fmla="*/ 0 w 1421175"/>
              <a:gd name="connsiteY3" fmla="*/ 958468 h 1685581"/>
              <a:gd name="connsiteX4" fmla="*/ 286438 w 1421175"/>
              <a:gd name="connsiteY4" fmla="*/ 0 h 1685581"/>
              <a:gd name="connsiteX0" fmla="*/ 22033 w 1156770"/>
              <a:gd name="connsiteY0" fmla="*/ 0 h 1685581"/>
              <a:gd name="connsiteX1" fmla="*/ 1035585 w 1156770"/>
              <a:gd name="connsiteY1" fmla="*/ 517793 h 1685581"/>
              <a:gd name="connsiteX2" fmla="*/ 1156770 w 1156770"/>
              <a:gd name="connsiteY2" fmla="*/ 1685581 h 1685581"/>
              <a:gd name="connsiteX3" fmla="*/ 0 w 1156770"/>
              <a:gd name="connsiteY3" fmla="*/ 1189822 h 1685581"/>
              <a:gd name="connsiteX4" fmla="*/ 22033 w 1156770"/>
              <a:gd name="connsiteY4" fmla="*/ 0 h 1685581"/>
              <a:gd name="connsiteX0" fmla="*/ 0 w 3453394"/>
              <a:gd name="connsiteY0" fmla="*/ 211550 h 1167788"/>
              <a:gd name="connsiteX1" fmla="*/ 3332209 w 3453394"/>
              <a:gd name="connsiteY1" fmla="*/ 0 h 1167788"/>
              <a:gd name="connsiteX2" fmla="*/ 3453394 w 3453394"/>
              <a:gd name="connsiteY2" fmla="*/ 1167788 h 1167788"/>
              <a:gd name="connsiteX3" fmla="*/ 2296624 w 3453394"/>
              <a:gd name="connsiteY3" fmla="*/ 672029 h 1167788"/>
              <a:gd name="connsiteX4" fmla="*/ 0 w 3453394"/>
              <a:gd name="connsiteY4" fmla="*/ 211550 h 1167788"/>
              <a:gd name="connsiteX0" fmla="*/ 0 w 3453394"/>
              <a:gd name="connsiteY0" fmla="*/ 211550 h 1597315"/>
              <a:gd name="connsiteX1" fmla="*/ 3332209 w 3453394"/>
              <a:gd name="connsiteY1" fmla="*/ 0 h 1597315"/>
              <a:gd name="connsiteX2" fmla="*/ 3453394 w 3453394"/>
              <a:gd name="connsiteY2" fmla="*/ 1167788 h 1597315"/>
              <a:gd name="connsiteX3" fmla="*/ 86824 w 3453394"/>
              <a:gd name="connsiteY3" fmla="*/ 1597315 h 1597315"/>
              <a:gd name="connsiteX4" fmla="*/ 0 w 3453394"/>
              <a:gd name="connsiteY4" fmla="*/ 211550 h 1597315"/>
              <a:gd name="connsiteX0" fmla="*/ 0 w 3453394"/>
              <a:gd name="connsiteY0" fmla="*/ 734064 h 2119829"/>
              <a:gd name="connsiteX1" fmla="*/ 1122409 w 3453394"/>
              <a:gd name="connsiteY1" fmla="*/ 0 h 2119829"/>
              <a:gd name="connsiteX2" fmla="*/ 3453394 w 3453394"/>
              <a:gd name="connsiteY2" fmla="*/ 1690302 h 2119829"/>
              <a:gd name="connsiteX3" fmla="*/ 86824 w 3453394"/>
              <a:gd name="connsiteY3" fmla="*/ 2119829 h 2119829"/>
              <a:gd name="connsiteX4" fmla="*/ 0 w 3453394"/>
              <a:gd name="connsiteY4" fmla="*/ 734064 h 2119829"/>
              <a:gd name="connsiteX0" fmla="*/ 0 w 1319794"/>
              <a:gd name="connsiteY0" fmla="*/ 734064 h 2119829"/>
              <a:gd name="connsiteX1" fmla="*/ 1122409 w 1319794"/>
              <a:gd name="connsiteY1" fmla="*/ 0 h 2119829"/>
              <a:gd name="connsiteX2" fmla="*/ 1319794 w 1319794"/>
              <a:gd name="connsiteY2" fmla="*/ 1603217 h 2119829"/>
              <a:gd name="connsiteX3" fmla="*/ 86824 w 1319794"/>
              <a:gd name="connsiteY3" fmla="*/ 2119829 h 2119829"/>
              <a:gd name="connsiteX4" fmla="*/ 0 w 1319794"/>
              <a:gd name="connsiteY4" fmla="*/ 734064 h 2119829"/>
              <a:gd name="connsiteX0" fmla="*/ 0 w 1319794"/>
              <a:gd name="connsiteY0" fmla="*/ 753114 h 2138879"/>
              <a:gd name="connsiteX1" fmla="*/ 1125130 w 1319794"/>
              <a:gd name="connsiteY1" fmla="*/ 0 h 2138879"/>
              <a:gd name="connsiteX2" fmla="*/ 1319794 w 1319794"/>
              <a:gd name="connsiteY2" fmla="*/ 1622267 h 2138879"/>
              <a:gd name="connsiteX3" fmla="*/ 86824 w 1319794"/>
              <a:gd name="connsiteY3" fmla="*/ 2138879 h 2138879"/>
              <a:gd name="connsiteX4" fmla="*/ 0 w 1319794"/>
              <a:gd name="connsiteY4" fmla="*/ 753114 h 2138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9794" h="2138879">
                <a:moveTo>
                  <a:pt x="0" y="753114"/>
                </a:moveTo>
                <a:lnTo>
                  <a:pt x="1125130" y="0"/>
                </a:lnTo>
                <a:lnTo>
                  <a:pt x="1319794" y="1622267"/>
                </a:lnTo>
                <a:lnTo>
                  <a:pt x="86824" y="2138879"/>
                </a:lnTo>
                <a:lnTo>
                  <a:pt x="0" y="753114"/>
                </a:lnTo>
                <a:close/>
              </a:path>
            </a:pathLst>
          </a:custGeom>
          <a:pattFill prst="lgGrid">
            <a:fgClr>
              <a:srgbClr val="FF0000"/>
            </a:fgClr>
            <a:bgClr>
              <a:srgbClr val="4DFFC4"/>
            </a:bgClr>
          </a:patt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66BBA529-C59D-4AFC-B552-D37DEB06181F}"/>
                  </a:ext>
                </a:extLst>
              </p:cNvPr>
              <p:cNvSpPr txBox="1"/>
              <p:nvPr/>
            </p:nvSpPr>
            <p:spPr>
              <a:xfrm>
                <a:off x="5349677" y="5515806"/>
                <a:ext cx="1241237" cy="4785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ja-JP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[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altLang="ja-JP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Edge</m:t>
                          </m:r>
                        </m:sup>
                      </m:sSup>
                      <m:r>
                        <a:rPr lang="en-US" altLang="ja-JP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altLang="ja-JP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ja-JP" altLang="en-US" sz="24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66BBA529-C59D-4AFC-B552-D37DEB0618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677" y="5515806"/>
                <a:ext cx="1241237" cy="478593"/>
              </a:xfrm>
              <a:prstGeom prst="rect">
                <a:avLst/>
              </a:prstGeom>
              <a:blipFill>
                <a:blip r:embed="rId6"/>
                <a:stretch>
                  <a:fillRect l="-493" r="-493" b="-1794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6A2DD9E2-43D3-4D5F-8A27-E04591497782}"/>
                  </a:ext>
                </a:extLst>
              </p:cNvPr>
              <p:cNvSpPr txBox="1"/>
              <p:nvPr/>
            </p:nvSpPr>
            <p:spPr>
              <a:xfrm>
                <a:off x="5681482" y="5917164"/>
                <a:ext cx="4821961" cy="5361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altLang="ja-JP" sz="24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↳</m:t>
                    </m:r>
                    <m:sSup>
                      <m:sSupPr>
                        <m:ctrlPr>
                          <a:rPr lang="en-US" altLang="ja-JP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/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Edge</m:t>
                        </m:r>
                      </m:sup>
                    </m:sSup>
                    <m:r>
                      <a:rPr lang="en-US" altLang="ja-JP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𝜺</m:t>
                    </m:r>
                    <m:r>
                      <a:rPr lang="en-US" altLang="ja-JP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altLang="ja-JP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/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Edge</m:t>
                        </m:r>
                      </m:sup>
                    </m:sSup>
                    <m:r>
                      <a:rPr lang="en-US" altLang="ja-JP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𝝈</m:t>
                    </m:r>
                    <m:r>
                      <a:rPr lang="en-US" altLang="ja-JP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ja-JP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{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Edge</m:t>
                        </m:r>
                      </m:sup>
                    </m:sSup>
                    <m:sSup>
                      <m:sSupPr>
                        <m:ctrlP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int</m:t>
                        </m:r>
                      </m:sup>
                    </m:sSup>
                    <m:r>
                      <a:rPr lang="en-US" altLang="ja-JP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ja-JP" altLang="en-US" sz="24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altLang="ja-JP" sz="24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etc.</a:t>
                </a:r>
                <a:endParaRPr lang="ja-JP" altLang="en-US" sz="24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6A2DD9E2-43D3-4D5F-8A27-E045914977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1482" y="5917164"/>
                <a:ext cx="4821961" cy="536172"/>
              </a:xfrm>
              <a:prstGeom prst="rect">
                <a:avLst/>
              </a:prstGeom>
              <a:blipFill>
                <a:blip r:embed="rId7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DE8930DB-BEC5-49C6-8ADB-3E6830571420}"/>
              </a:ext>
            </a:extLst>
          </p:cNvPr>
          <p:cNvCxnSpPr>
            <a:cxnSpLocks/>
          </p:cNvCxnSpPr>
          <p:nvPr/>
        </p:nvCxnSpPr>
        <p:spPr>
          <a:xfrm flipV="1">
            <a:off x="5516912" y="3291048"/>
            <a:ext cx="1034143" cy="2133600"/>
          </a:xfrm>
          <a:prstGeom prst="line">
            <a:avLst/>
          </a:prstGeom>
          <a:ln w="76200" cmpd="dbl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E0EFF63A-736A-4E55-A96F-1865CDB1F6B3}"/>
              </a:ext>
            </a:extLst>
          </p:cNvPr>
          <p:cNvCxnSpPr>
            <a:cxnSpLocks/>
            <a:stCxn id="21" idx="1"/>
            <a:endCxn id="21" idx="3"/>
          </p:cNvCxnSpPr>
          <p:nvPr/>
        </p:nvCxnSpPr>
        <p:spPr>
          <a:xfrm flipH="1">
            <a:off x="5531769" y="3276030"/>
            <a:ext cx="1034143" cy="2133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D1B9DDD-8EAC-ABB9-C50A-3EE63B017A60}"/>
              </a:ext>
            </a:extLst>
          </p:cNvPr>
          <p:cNvSpPr txBox="1"/>
          <p:nvPr/>
        </p:nvSpPr>
        <p:spPr>
          <a:xfrm>
            <a:off x="10620990" y="619524"/>
            <a:ext cx="152643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180000"/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Let me </a:t>
            </a:r>
            <a:b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</a:br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explain in 2D</a:t>
            </a:r>
            <a:b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</a:br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for simplicity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70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3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コンテンツ プレースホルダー 1">
                <a:extLst>
                  <a:ext uri="{FF2B5EF4-FFF2-40B4-BE49-F238E27FC236}">
                    <a16:creationId xmlns:a16="http://schemas.microsoft.com/office/drawing/2014/main" id="{0DE714EB-DBF5-5713-E8FD-EA8BA8C79E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kumimoji="1" lang="en-US" altLang="ja-JP" b="1" i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Cantilever Bending Analysis with Dead Load at the Tip</a:t>
                </a:r>
                <a:r>
                  <a:rPr lang="ja-JP" altLang="en-US" dirty="0"/>
                  <a:t>   </a:t>
                </a:r>
                <a:r>
                  <a:rPr lang="en-US" altLang="ja-JP" dirty="0"/>
                  <a:t>Plane-Strain, Size:</a:t>
                </a:r>
                <a:r>
                  <a:rPr lang="en-US" altLang="ja-JP" sz="2400" dirty="0"/>
                  <a:t>10x1 m, </a:t>
                </a:r>
                <a14:m>
                  <m:oMath xmlns:m="http://schemas.openxmlformats.org/officeDocument/2006/math">
                    <m:r>
                      <a:rPr lang="en-US" altLang="ja-JP" sz="2400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US" altLang="ja-JP" sz="2400" b="0" i="1" smtClean="0">
                        <a:latin typeface="Cambria Math" panose="02040503050406030204" pitchFamily="18" charset="0"/>
                      </a:rPr>
                      <m:t>=0.3</m:t>
                    </m:r>
                  </m:oMath>
                </a14:m>
                <a:endParaRPr kumimoji="1" lang="en-US" altLang="ja-JP" dirty="0"/>
              </a:p>
              <a:p>
                <a:pPr marL="0" indent="0">
                  <a:buNone/>
                </a:pPr>
                <a:r>
                  <a:rPr kumimoji="1" lang="en-US" altLang="ja-JP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Mises stress</a:t>
                </a:r>
              </a:p>
              <a:p>
                <a:pPr marL="0" indent="0">
                  <a:buNone/>
                </a:pPr>
                <a:endParaRPr lang="en-US" altLang="ja-JP" sz="2000" b="1" dirty="0"/>
              </a:p>
              <a:p>
                <a:pPr marL="0" indent="0">
                  <a:buNone/>
                </a:pPr>
                <a:endParaRPr kumimoji="1" lang="en-US" altLang="ja-JP" sz="2000" b="1" dirty="0"/>
              </a:p>
              <a:p>
                <a:pPr marL="0" indent="0">
                  <a:buNone/>
                </a:pPr>
                <a:endParaRPr lang="en-US" altLang="ja-JP" sz="2000" b="1" dirty="0"/>
              </a:p>
              <a:p>
                <a:pPr marL="0" indent="0">
                  <a:buNone/>
                </a:pPr>
                <a:endParaRPr kumimoji="1" lang="en-US" altLang="ja-JP" sz="1600" b="1" dirty="0"/>
              </a:p>
              <a:p>
                <a:pPr marL="0" indent="0">
                  <a:buNone/>
                </a:pPr>
                <a:r>
                  <a:rPr lang="en-US" altLang="ja-JP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Pressure</a:t>
                </a:r>
                <a:endParaRPr kumimoji="1" lang="ja-JP" alt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" name="コンテンツ プレースホルダー 1">
                <a:extLst>
                  <a:ext uri="{FF2B5EF4-FFF2-40B4-BE49-F238E27FC236}">
                    <a16:creationId xmlns:a16="http://schemas.microsoft.com/office/drawing/2014/main" id="{0DE714EB-DBF5-5713-E8FD-EA8BA8C79E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93" t="-16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タイトル 2">
            <a:extLst>
              <a:ext uri="{FF2B5EF4-FFF2-40B4-BE49-F238E27FC236}">
                <a16:creationId xmlns:a16="http://schemas.microsoft.com/office/drawing/2014/main" id="{67113EE4-0320-31D2-4410-01C256B24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Performance of ES-FEM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A5FD1F3-0DF4-D368-0813-5B37A4EF25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8</a:t>
            </a:fld>
            <a:endParaRPr lang="ja-JP" altLang="en-US" dirty="0"/>
          </a:p>
        </p:txBody>
      </p:sp>
      <p:pic>
        <p:nvPicPr>
          <p:cNvPr id="6" name="図 5" descr="カラフルな光の線&#10;&#10;中程度の精度で自動的に生成された説明">
            <a:extLst>
              <a:ext uri="{FF2B5EF4-FFF2-40B4-BE49-F238E27FC236}">
                <a16:creationId xmlns:a16="http://schemas.microsoft.com/office/drawing/2014/main" id="{8258A94F-552B-6F55-ACD5-1F1745A1EF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01"/>
          <a:stretch/>
        </p:blipFill>
        <p:spPr>
          <a:xfrm>
            <a:off x="1" y="1408295"/>
            <a:ext cx="6096836" cy="1152128"/>
          </a:xfrm>
          <a:prstGeom prst="rect">
            <a:avLst/>
          </a:prstGeom>
        </p:spPr>
      </p:pic>
      <p:pic>
        <p:nvPicPr>
          <p:cNvPr id="8" name="図 7" descr="カラフルな光の線&#10;&#10;自動的に生成された説明">
            <a:extLst>
              <a:ext uri="{FF2B5EF4-FFF2-40B4-BE49-F238E27FC236}">
                <a16:creationId xmlns:a16="http://schemas.microsoft.com/office/drawing/2014/main" id="{9D20C705-F385-2482-25E2-F5AC2892FC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97"/>
          <a:stretch/>
        </p:blipFill>
        <p:spPr>
          <a:xfrm>
            <a:off x="0" y="3200160"/>
            <a:ext cx="6096000" cy="115212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82EA278-CF0D-4752-2D77-67BF596EC6F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631"/>
          <a:stretch/>
        </p:blipFill>
        <p:spPr>
          <a:xfrm>
            <a:off x="6133913" y="1408295"/>
            <a:ext cx="6057161" cy="1512168"/>
          </a:xfrm>
          <a:prstGeom prst="rect">
            <a:avLst/>
          </a:prstGeom>
        </p:spPr>
      </p:pic>
      <p:pic>
        <p:nvPicPr>
          <p:cNvPr id="12" name="図 11" descr="スクリーンショットの画面&#10;&#10;中程度の精度で自動的に生成された説明">
            <a:extLst>
              <a:ext uri="{FF2B5EF4-FFF2-40B4-BE49-F238E27FC236}">
                <a16:creationId xmlns:a16="http://schemas.microsoft.com/office/drawing/2014/main" id="{58A89496-9716-952F-FEC5-71105F8DF6B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631"/>
          <a:stretch/>
        </p:blipFill>
        <p:spPr>
          <a:xfrm>
            <a:off x="6133912" y="3172490"/>
            <a:ext cx="6057162" cy="1512169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FC484BA-A063-5652-CA2D-B78CDE58AC94}"/>
              </a:ext>
            </a:extLst>
          </p:cNvPr>
          <p:cNvSpPr txBox="1"/>
          <p:nvPr/>
        </p:nvSpPr>
        <p:spPr>
          <a:xfrm>
            <a:off x="2175862" y="4233282"/>
            <a:ext cx="2135265" cy="70788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>
                <a:solidFill>
                  <a:srgbClr val="008000"/>
                </a:solidFill>
                <a:ea typeface="HG創英角ﾎﾟｯﾌﾟ体" panose="040B0A09000000000000" pitchFamily="49" charset="-128"/>
              </a:rPr>
              <a:t>ABAQUS CPE3 </a:t>
            </a:r>
            <a:br>
              <a:rPr kumimoji="1" lang="en-US" altLang="ja-JP" sz="2000" dirty="0">
                <a:solidFill>
                  <a:srgbClr val="008000"/>
                </a:solidFill>
                <a:ea typeface="HG創英角ﾎﾟｯﾌﾟ体" panose="040B0A09000000000000" pitchFamily="49" charset="-128"/>
              </a:rPr>
            </a:br>
            <a:r>
              <a:rPr kumimoji="1" lang="en-US" altLang="ja-JP" sz="2000" dirty="0">
                <a:solidFill>
                  <a:srgbClr val="008000"/>
                </a:solidFill>
                <a:ea typeface="HG創英角ﾎﾟｯﾌﾟ体" panose="040B0A09000000000000" pitchFamily="49" charset="-128"/>
              </a:rPr>
              <a:t>(Standard FEM-T3)</a:t>
            </a:r>
            <a:endParaRPr kumimoji="1" lang="ja-JP" altLang="en-US" sz="2000" dirty="0">
              <a:solidFill>
                <a:srgbClr val="008000"/>
              </a:solidFill>
              <a:ea typeface="HG創英角ﾎﾟｯﾌﾟ体" panose="040B0A09000000000000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6099F9E-52BF-008F-8164-3399D0E27C4A}"/>
              </a:ext>
            </a:extLst>
          </p:cNvPr>
          <p:cNvSpPr txBox="1"/>
          <p:nvPr/>
        </p:nvSpPr>
        <p:spPr>
          <a:xfrm>
            <a:off x="8803640" y="4347168"/>
            <a:ext cx="1338828" cy="40011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>
                <a:solidFill>
                  <a:srgbClr val="FF0000"/>
                </a:solidFill>
                <a:ea typeface="HG創英角ﾎﾟｯﾌﾟ体" panose="040B0A09000000000000" pitchFamily="49" charset="-128"/>
              </a:rPr>
              <a:t>ES-FEM-T3</a:t>
            </a:r>
            <a:endParaRPr kumimoji="1" lang="ja-JP" altLang="en-US" sz="2000" dirty="0">
              <a:solidFill>
                <a:srgbClr val="FF0000"/>
              </a:solidFill>
              <a:ea typeface="HG創英角ﾎﾟｯﾌﾟ体" panose="040B0A09000000000000" pitchFamily="49" charset="-128"/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E81CE306-4C60-8D24-365C-A0380307C0EE}"/>
              </a:ext>
            </a:extLst>
          </p:cNvPr>
          <p:cNvSpPr/>
          <p:nvPr/>
        </p:nvSpPr>
        <p:spPr>
          <a:xfrm>
            <a:off x="1055440" y="5157192"/>
            <a:ext cx="10081120" cy="936104"/>
          </a:xfrm>
          <a:prstGeom prst="roundRect">
            <a:avLst/>
          </a:prstGeom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4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ES-FEM-T3 gives more accurate stress/strain distributions </a:t>
            </a:r>
            <a:br>
              <a:rPr lang="en-US" altLang="ja-JP" sz="24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</a:br>
            <a:r>
              <a:rPr lang="en-US" altLang="ja-JP" sz="24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than the standard FEM-T3 using the same mesh.</a:t>
            </a:r>
            <a:endParaRPr kumimoji="1" lang="ja-JP" altLang="en-US" sz="2400" dirty="0">
              <a:solidFill>
                <a:schemeClr val="tx1"/>
              </a:solidFill>
              <a:ea typeface="HG創英角ﾎﾟｯﾌﾟ体" panose="040B0A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2422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コンテンツ プレースホルダー 1">
                <a:extLst>
                  <a:ext uri="{FF2B5EF4-FFF2-40B4-BE49-F238E27FC236}">
                    <a16:creationId xmlns:a16="http://schemas.microsoft.com/office/drawing/2014/main" id="{63051897-D27A-7490-2BDD-9E8782AD83D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kumimoji="1" lang="en-US" altLang="ja-JP" b="1" i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Cantilever Bending Analysis with Dead Load at the Tip</a:t>
                </a:r>
                <a:r>
                  <a:rPr lang="ja-JP" altLang="en-US" dirty="0"/>
                  <a:t>   </a:t>
                </a:r>
                <a:r>
                  <a:rPr lang="en-US" altLang="ja-JP" dirty="0"/>
                  <a:t>Plane-Strain, Size:</a:t>
                </a:r>
                <a:r>
                  <a:rPr lang="en-US" altLang="ja-JP" sz="2400" dirty="0"/>
                  <a:t>10x1 m, </a:t>
                </a:r>
                <a14:m>
                  <m:oMath xmlns:m="http://schemas.openxmlformats.org/officeDocument/2006/math">
                    <m:r>
                      <a:rPr lang="en-US" altLang="ja-JP" sz="2400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US" altLang="ja-JP" sz="2400" b="0" i="1" smtClean="0">
                        <a:latin typeface="Cambria Math" panose="02040503050406030204" pitchFamily="18" charset="0"/>
                      </a:rPr>
                      <m:t>=0.3</m:t>
                    </m:r>
                  </m:oMath>
                </a14:m>
                <a:endParaRPr kumimoji="1" lang="en-US" altLang="ja-JP" dirty="0"/>
              </a:p>
            </p:txBody>
          </p:sp>
        </mc:Choice>
        <mc:Fallback xmlns="">
          <p:sp>
            <p:nvSpPr>
              <p:cNvPr id="2" name="コンテンツ プレースホルダー 1">
                <a:extLst>
                  <a:ext uri="{FF2B5EF4-FFF2-40B4-BE49-F238E27FC236}">
                    <a16:creationId xmlns:a16="http://schemas.microsoft.com/office/drawing/2014/main" id="{63051897-D27A-7490-2BDD-9E8782AD83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93" t="-16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タイトル 2">
            <a:extLst>
              <a:ext uri="{FF2B5EF4-FFF2-40B4-BE49-F238E27FC236}">
                <a16:creationId xmlns:a16="http://schemas.microsoft.com/office/drawing/2014/main" id="{D6933F58-EBCF-EBFD-AB75-169B890F5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Performance of ES-FEM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51E7DFE-54CC-753D-8713-1B53AD89C5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9</a:t>
            </a:fld>
            <a:endParaRPr lang="ja-JP" altLang="en-US" dirty="0"/>
          </a:p>
        </p:txBody>
      </p:sp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752FE695-FCE3-0289-E0AA-57C181C58014}"/>
              </a:ext>
            </a:extLst>
          </p:cNvPr>
          <p:cNvGraphicFramePr>
            <a:graphicFrameLocks noGrp="1"/>
          </p:cNvGraphicFramePr>
          <p:nvPr/>
        </p:nvGraphicFramePr>
        <p:xfrm>
          <a:off x="7932204" y="1376772"/>
          <a:ext cx="3546561" cy="32359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35468">
                  <a:extLst>
                    <a:ext uri="{9D8B030D-6E8A-4147-A177-3AD203B41FA5}">
                      <a16:colId xmlns:a16="http://schemas.microsoft.com/office/drawing/2014/main" val="3198675668"/>
                    </a:ext>
                  </a:extLst>
                </a:gridCol>
                <a:gridCol w="1711093">
                  <a:extLst>
                    <a:ext uri="{9D8B030D-6E8A-4147-A177-3AD203B41FA5}">
                      <a16:colId xmlns:a16="http://schemas.microsoft.com/office/drawing/2014/main" val="328636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Mesh Seed</a:t>
                      </a:r>
                      <a:br>
                        <a:rPr kumimoji="1" lang="en-US" altLang="ja-JP" dirty="0"/>
                      </a:br>
                      <a:r>
                        <a:rPr kumimoji="1" lang="en-US" altLang="ja-JP" dirty="0"/>
                        <a:t>Size (m)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The Number</a:t>
                      </a:r>
                      <a:br>
                        <a:rPr kumimoji="1" lang="en-US" altLang="ja-JP" dirty="0"/>
                      </a:br>
                      <a:r>
                        <a:rPr kumimoji="1" lang="en-US" altLang="ja-JP" dirty="0"/>
                        <a:t>of Cells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6627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22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68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1/2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84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514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1/4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342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203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1/8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1,442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117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1/16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5,766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301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1/32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23,034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95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1/64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92,146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884683"/>
                  </a:ext>
                </a:extLst>
              </a:tr>
            </a:tbl>
          </a:graphicData>
        </a:graphic>
      </p:graphicFrame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46AE473-EB48-24FB-3C89-FF187A8FAB21}"/>
              </a:ext>
            </a:extLst>
          </p:cNvPr>
          <p:cNvSpPr/>
          <p:nvPr/>
        </p:nvSpPr>
        <p:spPr>
          <a:xfrm>
            <a:off x="10398645" y="2420888"/>
            <a:ext cx="468052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2400" dirty="0">
              <a:solidFill>
                <a:schemeClr val="tx1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D59CF27-3488-93A0-D1E1-82C8D12B78AE}"/>
              </a:ext>
            </a:extLst>
          </p:cNvPr>
          <p:cNvSpPr/>
          <p:nvPr/>
        </p:nvSpPr>
        <p:spPr>
          <a:xfrm>
            <a:off x="10317019" y="3537012"/>
            <a:ext cx="621686" cy="288032"/>
          </a:xfrm>
          <a:prstGeom prst="rect">
            <a:avLst/>
          </a:prstGeom>
          <a:noFill/>
          <a:ln w="381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2400" dirty="0">
              <a:solidFill>
                <a:schemeClr val="tx1"/>
              </a:solidFill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8AE6552-1CC1-C1D8-ABE9-63FAFC6B2C90}"/>
              </a:ext>
            </a:extLst>
          </p:cNvPr>
          <p:cNvSpPr txBox="1"/>
          <p:nvPr/>
        </p:nvSpPr>
        <p:spPr>
          <a:xfrm>
            <a:off x="10881284" y="2354968"/>
            <a:ext cx="1212191" cy="36933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FF0000"/>
                </a:solidFill>
                <a:ea typeface="HG創英角ﾎﾟｯﾌﾟ体" panose="040B0A09000000000000" pitchFamily="49" charset="-128"/>
              </a:rPr>
              <a:t>Converged</a:t>
            </a:r>
            <a:endParaRPr kumimoji="1" lang="ja-JP" altLang="en-US" dirty="0">
              <a:solidFill>
                <a:srgbClr val="FF0000"/>
              </a:solidFill>
              <a:ea typeface="HG創英角ﾎﾟｯﾌﾟ体" panose="040B0A09000000000000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BD4AA69-25B3-20FF-C3FB-EF959E6C67E7}"/>
              </a:ext>
            </a:extLst>
          </p:cNvPr>
          <p:cNvSpPr txBox="1"/>
          <p:nvPr/>
        </p:nvSpPr>
        <p:spPr>
          <a:xfrm>
            <a:off x="10881285" y="3483850"/>
            <a:ext cx="1212190" cy="36933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ja-JP" dirty="0">
                <a:solidFill>
                  <a:srgbClr val="008000"/>
                </a:solidFill>
                <a:ea typeface="HG創英角ﾎﾟｯﾌﾟ体" panose="040B0A09000000000000" pitchFamily="49" charset="-128"/>
              </a:rPr>
              <a:t>Converged</a:t>
            </a:r>
            <a:endParaRPr kumimoji="1" lang="ja-JP" altLang="en-US" dirty="0">
              <a:solidFill>
                <a:srgbClr val="008000"/>
              </a:solidFill>
              <a:ea typeface="HG創英角ﾎﾟｯﾌﾟ体" panose="040B0A09000000000000" pitchFamily="49" charset="-128"/>
            </a:endParaRP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251D4F05-3A1D-2B0E-6921-AE5D6A0AA849}"/>
              </a:ext>
            </a:extLst>
          </p:cNvPr>
          <p:cNvSpPr/>
          <p:nvPr/>
        </p:nvSpPr>
        <p:spPr>
          <a:xfrm>
            <a:off x="1036972" y="5469034"/>
            <a:ext cx="10117124" cy="874775"/>
          </a:xfrm>
          <a:prstGeom prst="roundRect">
            <a:avLst/>
          </a:prstGeom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>
                <a:solidFill>
                  <a:srgbClr val="FF0000"/>
                </a:solidFill>
                <a:ea typeface="HG創英角ﾎﾟｯﾌﾟ体" panose="040B0A09000000000000" pitchFamily="49" charset="-128"/>
              </a:rPr>
              <a:t>ES-FEM-T3</a:t>
            </a:r>
            <a:r>
              <a:rPr kumimoji="1" lang="en-US" altLang="ja-JP" sz="24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 is </a:t>
            </a:r>
            <a:r>
              <a:rPr kumimoji="1" lang="en-US" altLang="ja-JP" sz="2400" b="1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shear locking free </a:t>
            </a:r>
            <a:r>
              <a:rPr kumimoji="1" lang="en-US" altLang="ja-JP" sz="24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and thus the mesh convergence rate of displacement/force is much faster than the Standard FEM-T3.</a:t>
            </a:r>
            <a:endParaRPr kumimoji="1" lang="ja-JP" altLang="en-US" sz="2400" dirty="0">
              <a:solidFill>
                <a:schemeClr val="tx1"/>
              </a:solidFill>
              <a:ea typeface="HG創英角ﾎﾟｯﾌﾟ体" panose="040B0A09000000000000" pitchFamily="49" charset="-128"/>
            </a:endParaRPr>
          </a:p>
        </p:txBody>
      </p:sp>
      <p:pic>
        <p:nvPicPr>
          <p:cNvPr id="6" name="グラフィックス 5">
            <a:extLst>
              <a:ext uri="{FF2B5EF4-FFF2-40B4-BE49-F238E27FC236}">
                <a16:creationId xmlns:a16="http://schemas.microsoft.com/office/drawing/2014/main" id="{A32D6E7F-5DAB-81B8-A437-991CECBD58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336" y="1124744"/>
            <a:ext cx="7459173" cy="429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25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CA5EEC-B255-4962-ABD9-106347F96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What </a:t>
            </a:r>
            <a:r>
              <a:rPr lang="en-US" altLang="ja-JP" dirty="0"/>
              <a:t>are the benefits of S-FEM?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32C8EF1-71B3-4735-86B2-DB8AED486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ja-JP" b="1" dirty="0">
                <a:solidFill>
                  <a:srgbClr val="FF0000"/>
                </a:solidFill>
              </a:rPr>
              <a:t>Super-linear mesh convergence rate with T4 mesh.</a:t>
            </a:r>
            <a:br>
              <a:rPr kumimoji="1" lang="en-US" altLang="ja-JP" b="1" dirty="0">
                <a:solidFill>
                  <a:srgbClr val="FF0000"/>
                </a:solidFill>
              </a:rPr>
            </a:br>
            <a:r>
              <a:rPr lang="en-US" altLang="ja-JP" sz="2400" dirty="0"/>
              <a:t>(Almost same rate as 2</a:t>
            </a:r>
            <a:r>
              <a:rPr lang="en-US" altLang="ja-JP" sz="2400" baseline="30000" dirty="0"/>
              <a:t>nd</a:t>
            </a:r>
            <a:r>
              <a:rPr lang="en-US" altLang="ja-JP" sz="2400" dirty="0"/>
              <a:t>-order T10 elements.)</a:t>
            </a:r>
            <a:endParaRPr lang="en-US" altLang="ja-JP" dirty="0">
              <a:solidFill>
                <a:srgbClr val="008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ja-JP" b="1" dirty="0">
                <a:solidFill>
                  <a:srgbClr val="E89049"/>
                </a:solidFill>
              </a:rPr>
              <a:t>Shear locking free with ES-FEM-T4.</a:t>
            </a:r>
            <a:br>
              <a:rPr lang="en-US" altLang="ja-JP" b="1" dirty="0">
                <a:solidFill>
                  <a:srgbClr val="008000"/>
                </a:solidFill>
              </a:rPr>
            </a:br>
            <a:r>
              <a:rPr lang="en-US" altLang="ja-JP" sz="2400" dirty="0"/>
              <a:t>(Good accuracy with T4 mesh in solid mechanics.)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b="1" dirty="0">
                <a:solidFill>
                  <a:srgbClr val="0070C0"/>
                </a:solidFill>
              </a:rPr>
              <a:t>Volumetric locking free with NS-FEM-T4.</a:t>
            </a:r>
            <a:br>
              <a:rPr kumimoji="1" lang="en-US" altLang="ja-JP" b="1" dirty="0">
                <a:solidFill>
                  <a:srgbClr val="0070C0"/>
                </a:solidFill>
              </a:rPr>
            </a:br>
            <a:r>
              <a:rPr kumimoji="1" lang="en-US" altLang="ja-JP" sz="2400" dirty="0"/>
              <a:t>(</a:t>
            </a:r>
            <a:r>
              <a:rPr lang="en-US" altLang="ja-JP" sz="2400" dirty="0"/>
              <a:t>Key technique for </a:t>
            </a:r>
            <a:r>
              <a:rPr kumimoji="1" lang="en-US" altLang="ja-JP" sz="2400" dirty="0"/>
              <a:t>rubber-like nearly incompressible solid.)</a:t>
            </a:r>
            <a:endParaRPr kumimoji="1" lang="en-US" altLang="ja-JP" dirty="0"/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b="1" dirty="0">
                <a:solidFill>
                  <a:srgbClr val="008000"/>
                </a:solidFill>
              </a:rPr>
              <a:t>Little accuracy loss with skewed meshes.</a:t>
            </a:r>
            <a:br>
              <a:rPr kumimoji="1" lang="en-US" altLang="ja-JP" b="1" dirty="0">
                <a:solidFill>
                  <a:srgbClr val="008000"/>
                </a:solidFill>
              </a:rPr>
            </a:br>
            <a:r>
              <a:rPr lang="en-US" altLang="ja-JP" sz="2400" dirty="0"/>
              <a:t>(No problem with complex geometry or severe deformation.)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b="1" dirty="0">
                <a:solidFill>
                  <a:srgbClr val="7030A0"/>
                </a:solidFill>
              </a:rPr>
              <a:t>No increase in DOF.</a:t>
            </a:r>
            <a:br>
              <a:rPr kumimoji="1" lang="en-US" altLang="ja-JP" b="1" dirty="0">
                <a:solidFill>
                  <a:srgbClr val="7030A0"/>
                </a:solidFill>
              </a:rPr>
            </a:br>
            <a:r>
              <a:rPr kumimoji="1" lang="en-US" altLang="ja-JP" sz="2400" dirty="0"/>
              <a:t>(Purely displacement-based formulation. )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b="1" dirty="0"/>
              <a:t>Easy to code.</a:t>
            </a:r>
            <a:br>
              <a:rPr lang="en-US" altLang="ja-JP" b="1" dirty="0"/>
            </a:br>
            <a:r>
              <a:rPr lang="en-US" altLang="ja-JP" sz="2400" dirty="0"/>
              <a:t>(keeping away from mixed variational formulations.)</a:t>
            </a:r>
            <a:endParaRPr kumimoji="1" lang="ja-JP" altLang="en-US" sz="3200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40D7E8-4F18-4786-94F5-568DDF8141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10</a:t>
            </a:fld>
            <a:endParaRPr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7C3F4DE-C3AB-4F71-85FB-695BEC3FCD08}"/>
              </a:ext>
            </a:extLst>
          </p:cNvPr>
          <p:cNvSpPr txBox="1"/>
          <p:nvPr/>
        </p:nvSpPr>
        <p:spPr>
          <a:xfrm>
            <a:off x="8940316" y="620688"/>
            <a:ext cx="226459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</a:rPr>
              <a:t>T4: 4-node Tetrahedra</a:t>
            </a:r>
            <a:endParaRPr kumimoji="1" lang="ja-JP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0B1C1736-0F92-DF78-F3DA-47DDFF256790}"/>
              </a:ext>
            </a:extLst>
          </p:cNvPr>
          <p:cNvGrpSpPr>
            <a:grpSpLocks noChangeAspect="1"/>
          </p:cNvGrpSpPr>
          <p:nvPr/>
        </p:nvGrpSpPr>
        <p:grpSpPr>
          <a:xfrm>
            <a:off x="9546639" y="1062028"/>
            <a:ext cx="1358034" cy="1052727"/>
            <a:chOff x="7896806" y="3359140"/>
            <a:chExt cx="1113158" cy="862902"/>
          </a:xfrm>
        </p:grpSpPr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55AC8D3D-2308-9592-74D5-D44F33BA2E08}"/>
                </a:ext>
              </a:extLst>
            </p:cNvPr>
            <p:cNvCxnSpPr>
              <a:stCxn id="9" idx="2"/>
              <a:endCxn id="14" idx="2"/>
            </p:cNvCxnSpPr>
            <p:nvPr/>
          </p:nvCxnSpPr>
          <p:spPr>
            <a:xfrm flipV="1">
              <a:off x="7971688" y="3863909"/>
              <a:ext cx="923745" cy="291756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二等辺三角形 8">
              <a:extLst>
                <a:ext uri="{FF2B5EF4-FFF2-40B4-BE49-F238E27FC236}">
                  <a16:creationId xmlns:a16="http://schemas.microsoft.com/office/drawing/2014/main" id="{5A28BCE9-2C31-E5A8-B4A5-1E77826F214E}"/>
                </a:ext>
              </a:extLst>
            </p:cNvPr>
            <p:cNvSpPr/>
            <p:nvPr/>
          </p:nvSpPr>
          <p:spPr>
            <a:xfrm>
              <a:off x="7971688" y="3456737"/>
              <a:ext cx="678702" cy="698928"/>
            </a:xfrm>
            <a:prstGeom prst="triangle">
              <a:avLst>
                <a:gd name="adj" fmla="val 63125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0" name="二等辺三角形 9">
              <a:extLst>
                <a:ext uri="{FF2B5EF4-FFF2-40B4-BE49-F238E27FC236}">
                  <a16:creationId xmlns:a16="http://schemas.microsoft.com/office/drawing/2014/main" id="{8726B923-4D5E-1B9A-4A32-D2433EC002F1}"/>
                </a:ext>
              </a:extLst>
            </p:cNvPr>
            <p:cNvSpPr/>
            <p:nvPr/>
          </p:nvSpPr>
          <p:spPr>
            <a:xfrm rot="4162743">
              <a:off x="8321115" y="3552465"/>
              <a:ext cx="769725" cy="383075"/>
            </a:xfrm>
            <a:prstGeom prst="triangle">
              <a:avLst>
                <a:gd name="adj" fmla="val 75906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円/楕円 34">
              <a:extLst>
                <a:ext uri="{FF2B5EF4-FFF2-40B4-BE49-F238E27FC236}">
                  <a16:creationId xmlns:a16="http://schemas.microsoft.com/office/drawing/2014/main" id="{E5ECEC08-4C24-FBE0-BE95-71CFBC92AC13}"/>
                </a:ext>
              </a:extLst>
            </p:cNvPr>
            <p:cNvSpPr/>
            <p:nvPr/>
          </p:nvSpPr>
          <p:spPr>
            <a:xfrm>
              <a:off x="8333426" y="3410645"/>
              <a:ext cx="114531" cy="11541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円/楕円 35">
              <a:extLst>
                <a:ext uri="{FF2B5EF4-FFF2-40B4-BE49-F238E27FC236}">
                  <a16:creationId xmlns:a16="http://schemas.microsoft.com/office/drawing/2014/main" id="{D0618A38-989E-293D-0141-604DAADD7B35}"/>
                </a:ext>
              </a:extLst>
            </p:cNvPr>
            <p:cNvSpPr/>
            <p:nvPr/>
          </p:nvSpPr>
          <p:spPr>
            <a:xfrm>
              <a:off x="7896806" y="4097957"/>
              <a:ext cx="114531" cy="11541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円/楕円 36">
              <a:extLst>
                <a:ext uri="{FF2B5EF4-FFF2-40B4-BE49-F238E27FC236}">
                  <a16:creationId xmlns:a16="http://schemas.microsoft.com/office/drawing/2014/main" id="{D2429279-F3AA-3BFC-8251-7EA28C1F7B9A}"/>
                </a:ext>
              </a:extLst>
            </p:cNvPr>
            <p:cNvSpPr/>
            <p:nvPr/>
          </p:nvSpPr>
          <p:spPr>
            <a:xfrm>
              <a:off x="8610740" y="4106627"/>
              <a:ext cx="114531" cy="11541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円/楕円 37">
              <a:extLst>
                <a:ext uri="{FF2B5EF4-FFF2-40B4-BE49-F238E27FC236}">
                  <a16:creationId xmlns:a16="http://schemas.microsoft.com/office/drawing/2014/main" id="{43EF1C8E-D1C1-8D00-DE45-14825B376F53}"/>
                </a:ext>
              </a:extLst>
            </p:cNvPr>
            <p:cNvSpPr/>
            <p:nvPr/>
          </p:nvSpPr>
          <p:spPr>
            <a:xfrm>
              <a:off x="8895433" y="3806201"/>
              <a:ext cx="114531" cy="11541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65C99E2-242F-28D6-7AA6-57BC7A167D88}"/>
              </a:ext>
            </a:extLst>
          </p:cNvPr>
          <p:cNvSpPr txBox="1"/>
          <p:nvPr/>
        </p:nvSpPr>
        <p:spPr>
          <a:xfrm>
            <a:off x="9902950" y="2138134"/>
            <a:ext cx="492443" cy="461665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400" dirty="0">
                <a:ea typeface="HG創英角ﾎﾟｯﾌﾟ体" panose="040B0A09000000000000" pitchFamily="49" charset="-128"/>
              </a:rPr>
              <a:t>T4</a:t>
            </a:r>
            <a:endParaRPr kumimoji="1" lang="ja-JP" altLang="en-US" sz="2400" dirty="0">
              <a:ea typeface="HG創英角ﾎﾟｯﾌﾟ体" panose="040B0A09000000000000" pitchFamily="49" charset="-128"/>
            </a:endParaRPr>
          </a:p>
        </p:txBody>
      </p:sp>
      <p:pic>
        <p:nvPicPr>
          <p:cNvPr id="16" name="図 15" descr="グラフ, 等高線グラフ&#10;&#10;自動的に生成された説明">
            <a:extLst>
              <a:ext uri="{FF2B5EF4-FFF2-40B4-BE49-F238E27FC236}">
                <a16:creationId xmlns:a16="http://schemas.microsoft.com/office/drawing/2014/main" id="{0A5C59CB-45D7-FF5A-20AD-0C9C90A241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336" y="2528900"/>
            <a:ext cx="1654535" cy="255271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719C963A-4370-B8FD-BE07-90FB59F92020}"/>
              </a:ext>
            </a:extLst>
          </p:cNvPr>
          <p:cNvGrpSpPr/>
          <p:nvPr/>
        </p:nvGrpSpPr>
        <p:grpSpPr>
          <a:xfrm>
            <a:off x="9082418" y="5301208"/>
            <a:ext cx="2273231" cy="400110"/>
            <a:chOff x="4681865" y="-44450"/>
            <a:chExt cx="1584336" cy="400110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7D267C21-6919-FE36-2F61-673C7E57CA81}"/>
                </a:ext>
              </a:extLst>
            </p:cNvPr>
            <p:cNvSpPr txBox="1"/>
            <p:nvPr/>
          </p:nvSpPr>
          <p:spPr>
            <a:xfrm>
              <a:off x="4681865" y="-44450"/>
              <a:ext cx="616526" cy="40011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2000" dirty="0">
                  <a:solidFill>
                    <a:schemeClr val="bg1"/>
                  </a:solidFill>
                  <a:latin typeface="Calibri" panose="020F0502020204030204" pitchFamily="34" charset="0"/>
                  <a:ea typeface="HG創英角ﾎﾟｯﾌﾟ体" panose="040B0A09000000000000" pitchFamily="49" charset="-128"/>
                </a:rPr>
                <a:t>Search</a:t>
              </a:r>
              <a:endParaRPr kumimoji="1" lang="ja-JP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HG創英角ﾎﾟｯﾌﾟ体" panose="040B0A09000000000000" pitchFamily="49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9C9A6FFA-9406-63C3-B96F-A51AA7F77852}"/>
                </a:ext>
              </a:extLst>
            </p:cNvPr>
            <p:cNvSpPr txBox="1"/>
            <p:nvPr/>
          </p:nvSpPr>
          <p:spPr>
            <a:xfrm>
              <a:off x="5212291" y="-44450"/>
              <a:ext cx="1053910" cy="4001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2000" dirty="0">
                  <a:latin typeface="Calibri" panose="020F0502020204030204" pitchFamily="34" charset="0"/>
                  <a:ea typeface="HG創英角ﾎﾟｯﾌﾟ体" panose="040B0A09000000000000" pitchFamily="49" charset="-128"/>
                </a:rPr>
                <a:t>   S-FEM wiki</a:t>
              </a:r>
              <a:endParaRPr kumimoji="1" lang="ja-JP" altLang="en-US" sz="2000" dirty="0">
                <a:latin typeface="Calibri" panose="020F0502020204030204" pitchFamily="34" charset="0"/>
                <a:ea typeface="HG創英角ﾎﾟｯﾌﾟ体" panose="040B0A09000000000000" pitchFamily="49" charset="-128"/>
              </a:endParaRPr>
            </a:p>
          </p:txBody>
        </p: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F0B0650-1178-C29B-1375-12423EE4876C}"/>
              </a:ext>
            </a:extLst>
          </p:cNvPr>
          <p:cNvSpPr txBox="1"/>
          <p:nvPr/>
        </p:nvSpPr>
        <p:spPr>
          <a:xfrm>
            <a:off x="10896359" y="3291949"/>
            <a:ext cx="10981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dirty="0">
                <a:latin typeface="+mn-lt"/>
              </a:rPr>
              <a:t>G.R. Liu</a:t>
            </a:r>
            <a:br>
              <a:rPr kumimoji="1" lang="en-US" altLang="ja-JP" dirty="0">
                <a:latin typeface="+mn-lt"/>
              </a:rPr>
            </a:br>
            <a:r>
              <a:rPr kumimoji="1" lang="en-US" altLang="ja-JP" i="1" dirty="0">
                <a:latin typeface="+mn-lt"/>
              </a:rPr>
              <a:t>et al</a:t>
            </a:r>
            <a:r>
              <a:rPr kumimoji="1" lang="en-US" altLang="ja-JP" dirty="0">
                <a:latin typeface="+mn-lt"/>
              </a:rPr>
              <a:t>.,</a:t>
            </a:r>
            <a:br>
              <a:rPr kumimoji="1" lang="en-US" altLang="ja-JP" dirty="0">
                <a:latin typeface="+mn-lt"/>
              </a:rPr>
            </a:br>
            <a:r>
              <a:rPr kumimoji="1" lang="en-US" altLang="ja-JP" dirty="0">
                <a:latin typeface="+mn-lt"/>
              </a:rPr>
              <a:t>CRC Press</a:t>
            </a:r>
            <a:endParaRPr kumimoji="1" lang="ja-JP" altLang="en-US" dirty="0" err="1">
              <a:latin typeface="+mn-lt"/>
            </a:endParaRP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95E341F9-59AC-AA7C-E697-B17024D837BD}"/>
              </a:ext>
            </a:extLst>
          </p:cNvPr>
          <p:cNvSpPr/>
          <p:nvPr/>
        </p:nvSpPr>
        <p:spPr>
          <a:xfrm>
            <a:off x="334434" y="5806169"/>
            <a:ext cx="11522207" cy="461665"/>
          </a:xfrm>
          <a:prstGeom prst="roundRect">
            <a:avLst>
              <a:gd name="adj" fmla="val 20236"/>
            </a:avLst>
          </a:prstGeom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>
                <a:solidFill>
                  <a:schemeClr val="tx1"/>
                </a:solidFill>
              </a:rPr>
              <a:t>S-FEM is a powerful method suitable for practical industrial applications.</a:t>
            </a:r>
            <a:endParaRPr lang="ja-JP" alt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053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CA5EEC-B255-4962-ABD9-106347F96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Two Major Issues in ES-FEM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532C8EF1-71B3-4735-86B2-DB8AED4861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ja-JP" dirty="0"/>
                  <a:t>In </a:t>
                </a:r>
                <a:r>
                  <a:rPr lang="en-US" altLang="ja-JP" dirty="0">
                    <a:solidFill>
                      <a:srgbClr val="C00000"/>
                    </a:solidFill>
                  </a:rPr>
                  <a:t>nearly incompressible </a:t>
                </a:r>
                <a:r>
                  <a:rPr lang="en-US" altLang="ja-JP" dirty="0"/>
                  <a:t>solid, ES-FEM-T3 causes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altLang="ja-JP" dirty="0"/>
                  <a:t>Volumetric locking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altLang="ja-JP" dirty="0"/>
                  <a:t>Pressure checkerboarding</a:t>
                </a:r>
              </a:p>
              <a:p>
                <a:pPr marL="457200" lvl="1" indent="0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b="1" i="1" u="sng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Same Cantilever Bending Analysis with </a:t>
                </a:r>
                <a14:m>
                  <m:oMath xmlns:m="http://schemas.openxmlformats.org/officeDocument/2006/math">
                    <m:r>
                      <a:rPr kumimoji="1" lang="en-US" altLang="ja-JP" b="1" i="1" u="sng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𝝂</m:t>
                    </m:r>
                    <m:r>
                      <a:rPr kumimoji="1" lang="en-US" altLang="ja-JP" b="1" i="1" u="sng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ja-JP" b="1" i="1" u="sng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𝟎</m:t>
                    </m:r>
                    <m:r>
                      <a:rPr kumimoji="1" lang="en-US" altLang="ja-JP" b="1" i="1" u="sng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.</m:t>
                    </m:r>
                    <m:r>
                      <a:rPr kumimoji="1" lang="en-US" altLang="ja-JP" b="1" i="1" u="sng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𝟒𝟗</m:t>
                    </m:r>
                  </m:oMath>
                </a14:m>
                <a:br>
                  <a:rPr kumimoji="1" lang="en-US" altLang="ja-JP" sz="2800" dirty="0">
                    <a:solidFill>
                      <a:schemeClr val="tx1"/>
                    </a:solidFill>
                  </a:rPr>
                </a:br>
                <a:r>
                  <a:rPr kumimoji="1" lang="en-US" altLang="ja-JP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Pressure</a:t>
                </a:r>
                <a:br>
                  <a:rPr kumimoji="1" lang="en-US" altLang="ja-JP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</a:br>
                <a:br>
                  <a:rPr kumimoji="1" lang="en-US" altLang="ja-JP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</a:br>
                <a:br>
                  <a:rPr kumimoji="1" lang="en-US" altLang="ja-JP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</a:br>
                <a:endParaRPr kumimoji="1" lang="ja-JP" altLang="en-US" sz="3600" dirty="0"/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532C8EF1-71B3-4735-86B2-DB8AED4861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93" t="-158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3F68CDC-5959-4CD5-8DA0-9F774AB24A57}"/>
              </a:ext>
            </a:extLst>
          </p:cNvPr>
          <p:cNvSpPr txBox="1"/>
          <p:nvPr/>
        </p:nvSpPr>
        <p:spPr>
          <a:xfrm>
            <a:off x="2117092" y="4980664"/>
            <a:ext cx="7956884" cy="83099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sz="2400" dirty="0"/>
              <a:t>A brand-new code with a novel S-FEM formulation </a:t>
            </a:r>
            <a:br>
              <a:rPr lang="en-US" altLang="ja-JP" sz="2400" dirty="0"/>
            </a:br>
            <a:r>
              <a:rPr lang="en-US" altLang="ja-JP" sz="2400" dirty="0"/>
              <a:t>for </a:t>
            </a:r>
            <a:r>
              <a:rPr lang="en-US" altLang="ja-JP" sz="2400" dirty="0">
                <a:solidFill>
                  <a:srgbClr val="C00000"/>
                </a:solidFill>
              </a:rPr>
              <a:t>nearly incompressible</a:t>
            </a:r>
            <a:r>
              <a:rPr lang="en-US" altLang="ja-JP" sz="2400" dirty="0"/>
              <a:t> solids is still awaited.</a:t>
            </a:r>
            <a:endParaRPr lang="ja-JP" altLang="en-US" sz="2400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40D7E8-4F18-4786-94F5-568DDF8141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11</a:t>
            </a:fld>
            <a:endParaRPr lang="ja-JP" altLang="en-US" dirty="0"/>
          </a:p>
        </p:txBody>
      </p:sp>
      <p:pic>
        <p:nvPicPr>
          <p:cNvPr id="7" name="図 6" descr="背景パターン&#10;&#10;自動的に生成された説明">
            <a:extLst>
              <a:ext uri="{FF2B5EF4-FFF2-40B4-BE49-F238E27FC236}">
                <a16:creationId xmlns:a16="http://schemas.microsoft.com/office/drawing/2014/main" id="{1D5E48DF-B8F7-AD7A-F36B-51D06215CE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88029"/>
            <a:ext cx="6096000" cy="1132181"/>
          </a:xfrm>
          <a:prstGeom prst="rect">
            <a:avLst/>
          </a:prstGeom>
        </p:spPr>
      </p:pic>
      <p:pic>
        <p:nvPicPr>
          <p:cNvPr id="9" name="図 8" descr="黒い背景とぼやけた写真&#10;&#10;中程度の精度で自動的に生成された説明">
            <a:extLst>
              <a:ext uri="{FF2B5EF4-FFF2-40B4-BE49-F238E27FC236}">
                <a16:creationId xmlns:a16="http://schemas.microsoft.com/office/drawing/2014/main" id="{E5E0B89C-2B96-9858-3EA8-A5CC2B50A2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40090"/>
            <a:ext cx="5918234" cy="1404156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4682038-8A29-0370-BF77-4A9D2333D96A}"/>
              </a:ext>
            </a:extLst>
          </p:cNvPr>
          <p:cNvSpPr txBox="1"/>
          <p:nvPr/>
        </p:nvSpPr>
        <p:spPr>
          <a:xfrm>
            <a:off x="2175862" y="3832178"/>
            <a:ext cx="2135265" cy="70788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>
                <a:solidFill>
                  <a:srgbClr val="008000"/>
                </a:solidFill>
                <a:ea typeface="HG創英角ﾎﾟｯﾌﾟ体" panose="040B0A09000000000000" pitchFamily="49" charset="-128"/>
              </a:rPr>
              <a:t>ABAQUS CPE3 </a:t>
            </a:r>
            <a:br>
              <a:rPr kumimoji="1" lang="en-US" altLang="ja-JP" sz="2000" dirty="0">
                <a:solidFill>
                  <a:srgbClr val="008000"/>
                </a:solidFill>
                <a:ea typeface="HG創英角ﾎﾟｯﾌﾟ体" panose="040B0A09000000000000" pitchFamily="49" charset="-128"/>
              </a:rPr>
            </a:br>
            <a:r>
              <a:rPr kumimoji="1" lang="en-US" altLang="ja-JP" sz="2000" dirty="0">
                <a:solidFill>
                  <a:srgbClr val="008000"/>
                </a:solidFill>
                <a:ea typeface="HG創英角ﾎﾟｯﾌﾟ体" panose="040B0A09000000000000" pitchFamily="49" charset="-128"/>
              </a:rPr>
              <a:t>(Standard FEM-T3)</a:t>
            </a:r>
            <a:endParaRPr kumimoji="1" lang="ja-JP" altLang="en-US" sz="2000" dirty="0">
              <a:solidFill>
                <a:srgbClr val="008000"/>
              </a:solidFill>
              <a:ea typeface="HG創英角ﾎﾟｯﾌﾟ体" panose="040B0A09000000000000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88F0124-CB73-1920-91E0-723B02584425}"/>
              </a:ext>
            </a:extLst>
          </p:cNvPr>
          <p:cNvSpPr txBox="1"/>
          <p:nvPr/>
        </p:nvSpPr>
        <p:spPr>
          <a:xfrm>
            <a:off x="8803640" y="3946064"/>
            <a:ext cx="1338828" cy="40011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>
                <a:solidFill>
                  <a:srgbClr val="FF0000"/>
                </a:solidFill>
                <a:ea typeface="HG創英角ﾎﾟｯﾌﾟ体" panose="040B0A09000000000000" pitchFamily="49" charset="-128"/>
              </a:rPr>
              <a:t>ES-FEM-T3</a:t>
            </a:r>
            <a:endParaRPr kumimoji="1" lang="ja-JP" altLang="en-US" sz="2000" dirty="0">
              <a:solidFill>
                <a:srgbClr val="FF0000"/>
              </a:solidFill>
              <a:ea typeface="HG創英角ﾎﾟｯﾌﾟ体" panose="040B0A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1296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05EFB63B-EBCB-47FC-8198-DF7C10E41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Method</a:t>
            </a:r>
            <a:br>
              <a:rPr lang="en-US" altLang="ja-JP" sz="2400" dirty="0"/>
            </a:br>
            <a:r>
              <a:rPr lang="en-US" altLang="ja-JP" sz="2400" b="0" dirty="0"/>
              <a:t>Brief of </a:t>
            </a:r>
            <a:r>
              <a:rPr lang="en-US" altLang="ja-JP" sz="2400" b="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ES-FEM-SRI-T4</a:t>
            </a:r>
            <a:endParaRPr lang="ja-JP" altLang="en-US" sz="2400" b="0" dirty="0">
              <a:solidFill>
                <a:schemeClr val="accent6">
                  <a:lumMod val="40000"/>
                  <a:lumOff val="6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62540705-575E-4234-8E7B-92D569340F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 dirty="0"/>
              <a:t>P. </a:t>
            </a:r>
            <a:fld id="{F8FDF831-B0A3-4B44-A20D-7581D5587101}" type="slidenum">
              <a:rPr lang="ja-JP" altLang="en-US" smtClean="0"/>
              <a:pPr/>
              <a:t>12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99152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ja-JP" sz="2400" dirty="0"/>
                  <a:t>Let us consider a mesh with only two 3-node triangular (T3) cells. </a:t>
                </a:r>
              </a:p>
              <a:p>
                <a:r>
                  <a:rPr lang="en-US" altLang="ja-JP" sz="2400" dirty="0"/>
                  <a:t>Make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ja-JP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ja-JP" sz="2400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en-US" altLang="ja-JP" sz="2400" i="1">
                        <a:latin typeface="Cambria Math" panose="02040503050406030204" pitchFamily="18" charset="0"/>
                      </a:rPr>
                      <m:t>(=</m:t>
                    </m:r>
                    <m:r>
                      <m:rPr>
                        <m:sty m:val="p"/>
                      </m:rPr>
                      <a:rPr lang="en-US" altLang="ja-JP" sz="2400">
                        <a:latin typeface="Cambria Math" panose="02040503050406030204" pitchFamily="18" charset="0"/>
                      </a:rPr>
                      <m:t>d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𝑵</m:t>
                    </m:r>
                    <m:r>
                      <a:rPr lang="en-US" altLang="ja-JP" sz="2400" i="1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 altLang="ja-JP" sz="2400">
                        <a:latin typeface="Cambria Math" panose="02040503050406030204" pitchFamily="18" charset="0"/>
                      </a:rPr>
                      <m:t>d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ja-JP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ja-JP" altLang="en-US" sz="2400" dirty="0"/>
                  <a:t> </a:t>
                </a:r>
                <a:r>
                  <a:rPr lang="en-US" altLang="ja-JP" sz="2400" dirty="0"/>
                  <a:t>at each cell as usual.</a:t>
                </a:r>
              </a:p>
              <a:p>
                <a:r>
                  <a:rPr lang="en-US" altLang="ja-JP" sz="2400" dirty="0"/>
                  <a:t>At each </a:t>
                </a:r>
                <a:r>
                  <a:rPr lang="en-US" altLang="ja-JP" sz="2400" dirty="0">
                    <a:solidFill>
                      <a:srgbClr val="FF0000"/>
                    </a:solidFill>
                  </a:rPr>
                  <a:t>edge</a:t>
                </a:r>
                <a:r>
                  <a:rPr lang="en-US" altLang="ja-JP" sz="2400" dirty="0"/>
                  <a:t>, gather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latin typeface="Cambria Math"/>
                      </a:rPr>
                      <m:t>[</m:t>
                    </m:r>
                    <m:r>
                      <a:rPr lang="en-US" altLang="ja-JP" sz="2400" i="1">
                        <a:latin typeface="Cambria Math"/>
                      </a:rPr>
                      <m:t>𝐵</m:t>
                    </m:r>
                    <m:r>
                      <a:rPr lang="en-US" altLang="ja-JP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altLang="ja-JP" sz="2400" dirty="0"/>
                  <a:t>s</a:t>
                </a:r>
                <a:r>
                  <a:rPr lang="ja-JP" altLang="en-US" sz="2400" dirty="0"/>
                  <a:t> </a:t>
                </a:r>
                <a:r>
                  <a:rPr lang="en-US" altLang="ja-JP" sz="2400" dirty="0"/>
                  <a:t>of the connecting cells and average them with area weights</a:t>
                </a:r>
                <a:br>
                  <a:rPr lang="en-US" altLang="ja-JP" sz="2400" dirty="0"/>
                </a:br>
                <a:r>
                  <a:rPr lang="en-US" altLang="ja-JP" sz="2400" dirty="0"/>
                  <a:t>to build </a:t>
                </a:r>
                <a14:m>
                  <m:oMath xmlns:m="http://schemas.openxmlformats.org/officeDocument/2006/math">
                    <m:r>
                      <a:rPr lang="en-US" altLang="ja-JP" sz="2400" i="1" smtClean="0">
                        <a:solidFill>
                          <a:srgbClr val="FF0000"/>
                        </a:solidFill>
                        <a:latin typeface="Cambria Math"/>
                      </a:rPr>
                      <m:t>[</m:t>
                    </m:r>
                    <m:sSup>
                      <m:sSupPr>
                        <m:ctrlP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Edge</m:t>
                        </m:r>
                      </m:sup>
                    </m:sSup>
                    <m:r>
                      <a:rPr lang="en-US" altLang="ja-JP" sz="2400" i="1">
                        <a:solidFill>
                          <a:srgbClr val="FF0000"/>
                        </a:solidFill>
                        <a:latin typeface="Cambria Math"/>
                      </a:rPr>
                      <m:t>𝐵</m:t>
                    </m:r>
                    <m:r>
                      <a:rPr lang="en-US" altLang="ja-JP" sz="2400" i="1">
                        <a:solidFill>
                          <a:srgbClr val="FF0000"/>
                        </a:solidFill>
                        <a:latin typeface="Cambria Math"/>
                      </a:rPr>
                      <m:t>]</m:t>
                    </m:r>
                  </m:oMath>
                </a14:m>
                <a:r>
                  <a:rPr lang="ja-JP" alt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ja-JP" sz="2400" dirty="0"/>
                  <a:t>.</a:t>
                </a:r>
              </a:p>
              <a:p>
                <a:r>
                  <a:rPr lang="en-US" altLang="ja-JP" sz="2400" dirty="0"/>
                  <a:t>Calculate strain </a:t>
                </a:r>
                <a14:m>
                  <m:oMath xmlns:m="http://schemas.openxmlformats.org/officeDocument/2006/math">
                    <m:r>
                      <a:rPr lang="en-US" altLang="ja-JP" sz="24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ja-JP" sz="2400" b="1" i="1" smtClean="0">
                        <a:latin typeface="Cambria Math" panose="02040503050406030204" pitchFamily="18" charset="0"/>
                      </a:rPr>
                      <m:t>𝜺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ja-JP" sz="2400" dirty="0"/>
                  <a:t>, stress (</a:t>
                </a:r>
                <a14:m>
                  <m:oMath xmlns:m="http://schemas.openxmlformats.org/officeDocument/2006/math"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𝝈</m:t>
                    </m:r>
                  </m:oMath>
                </a14:m>
                <a:r>
                  <a:rPr lang="en-US" altLang="ja-JP" sz="2400" dirty="0"/>
                  <a:t>) and nodal internal force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latin typeface="Cambria Math" panose="02040503050406030204" pitchFamily="18" charset="0"/>
                          </a:rPr>
                          <m:t>int</m:t>
                        </m:r>
                      </m:sup>
                    </m:sSup>
                    <m:r>
                      <a:rPr lang="en-US" altLang="ja-JP" sz="24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ja-JP" sz="2400" dirty="0"/>
                  <a:t> in each </a:t>
                </a:r>
                <a:r>
                  <a:rPr lang="en-US" altLang="ja-JP" sz="2400" dirty="0">
                    <a:solidFill>
                      <a:srgbClr val="FF0000"/>
                    </a:solidFill>
                  </a:rPr>
                  <a:t>edge smoothing domain </a:t>
                </a:r>
                <a:r>
                  <a:rPr lang="en-US" altLang="ja-JP" sz="2400" dirty="0"/>
                  <a:t>with</a:t>
                </a:r>
                <a:r>
                  <a:rPr lang="en-US" altLang="ja-JP" sz="2400" dirty="0">
                    <a:solidFill>
                      <a:srgbClr val="E48D48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latin typeface="Cambria Math"/>
                      </a:rPr>
                      <m:t>[</m:t>
                    </m:r>
                    <m:sSup>
                      <m:sSupPr>
                        <m:ctrlPr>
                          <a:rPr lang="en-US" altLang="ja-JP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sz="2400" i="1">
                            <a:latin typeface="Cambria Math"/>
                          </a:rPr>
                          <m:t> 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latin typeface="Cambria Math" panose="02040503050406030204" pitchFamily="18" charset="0"/>
                          </a:rPr>
                          <m:t>Edge</m:t>
                        </m:r>
                      </m:sup>
                    </m:sSup>
                    <m:r>
                      <a:rPr lang="en-US" altLang="ja-JP" sz="2400" i="1">
                        <a:latin typeface="Cambria Math"/>
                      </a:rPr>
                      <m:t>𝐵</m:t>
                    </m:r>
                    <m:r>
                      <a:rPr lang="en-US" altLang="ja-JP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altLang="ja-JP" sz="2400" dirty="0"/>
                  <a:t>.</a:t>
                </a:r>
                <a:endParaRPr lang="ja-JP" altLang="en-US" sz="2400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40" t="-158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Brief of </a:t>
            </a:r>
            <a:r>
              <a:rPr lang="en-US" altLang="ja-JP" dirty="0">
                <a:ln w="3175"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ES-FEM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9" name="スライド番号プレースホルダー 3">
            <a:extLst>
              <a:ext uri="{FF2B5EF4-FFF2-40B4-BE49-F238E27FC236}">
                <a16:creationId xmlns:a16="http://schemas.microsoft.com/office/drawing/2014/main" id="{019DFD80-6701-452F-06DF-7A5B9DD94E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13</a:t>
            </a:fld>
            <a:endParaRPr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489109" y="3534876"/>
            <a:ext cx="230300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dirty="0">
                <a:latin typeface="Calibri" panose="020F0502020204030204" pitchFamily="34" charset="0"/>
              </a:rPr>
              <a:t>As if putting 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a Gauss point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on each edge center</a:t>
            </a:r>
            <a:endParaRPr lang="ja-JP" altLang="en-US" sz="2000" dirty="0">
              <a:latin typeface="Calibri" panose="020F050202020403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193A197-59F0-B9AD-3F06-77F2BB59DED7}"/>
              </a:ext>
            </a:extLst>
          </p:cNvPr>
          <p:cNvSpPr txBox="1"/>
          <p:nvPr/>
        </p:nvSpPr>
        <p:spPr>
          <a:xfrm>
            <a:off x="1133628" y="4993834"/>
            <a:ext cx="3013967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dirty="0">
                <a:latin typeface="Calibri" panose="020F0502020204030204" pitchFamily="34" charset="0"/>
              </a:rPr>
              <a:t>Strain distribution is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piecewise constant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in each smoothing domain.</a:t>
            </a:r>
            <a:endParaRPr lang="ja-JP" altLang="en-US" sz="2000" dirty="0">
              <a:latin typeface="Calibri" panose="020F050202020403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82EFF8-A8EA-3638-38AB-B1B0311767CF}"/>
              </a:ext>
            </a:extLst>
          </p:cNvPr>
          <p:cNvSpPr txBox="1"/>
          <p:nvPr/>
        </p:nvSpPr>
        <p:spPr>
          <a:xfrm>
            <a:off x="8320658" y="3621594"/>
            <a:ext cx="2942471" cy="4001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dirty="0">
                <a:latin typeface="Calibri" panose="020F0502020204030204" pitchFamily="34" charset="0"/>
              </a:rPr>
              <a:t> No shear locking.</a:t>
            </a:r>
            <a:endParaRPr lang="ja-JP" altLang="en-US" sz="2000" dirty="0">
              <a:latin typeface="Calibri" panose="020F050202020403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B2B2759-8AED-2446-2F5B-13E39EC95958}"/>
              </a:ext>
            </a:extLst>
          </p:cNvPr>
          <p:cNvSpPr txBox="1"/>
          <p:nvPr/>
        </p:nvSpPr>
        <p:spPr>
          <a:xfrm>
            <a:off x="8320659" y="4223942"/>
            <a:ext cx="2942472" cy="1015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2000" dirty="0">
                <a:latin typeface="Calibri" panose="020F0502020204030204" pitchFamily="34" charset="0"/>
              </a:rPr>
              <a:t>Cannot avoid 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volumetric locking &amp;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pressure checkerboarding.</a:t>
            </a:r>
            <a:endParaRPr lang="ja-JP" altLang="en-US" sz="2000" dirty="0">
              <a:latin typeface="Calibri" panose="020F050202020403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D1B9DDD-8EAC-ABB9-C50A-3EE63B017A60}"/>
              </a:ext>
            </a:extLst>
          </p:cNvPr>
          <p:cNvSpPr txBox="1"/>
          <p:nvPr/>
        </p:nvSpPr>
        <p:spPr>
          <a:xfrm>
            <a:off x="10620990" y="619524"/>
            <a:ext cx="152643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180000"/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Let me </a:t>
            </a:r>
            <a:b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</a:br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explain in 2D</a:t>
            </a:r>
            <a:b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</a:br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for simplicity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  <a:cs typeface="Calibri" panose="020F0502020204030204" pitchFamily="34" charset="0"/>
            </a:endParaRPr>
          </a:p>
        </p:txBody>
      </p:sp>
      <p:sp>
        <p:nvSpPr>
          <p:cNvPr id="10" name="矢印: 右 9">
            <a:extLst>
              <a:ext uri="{FF2B5EF4-FFF2-40B4-BE49-F238E27FC236}">
                <a16:creationId xmlns:a16="http://schemas.microsoft.com/office/drawing/2014/main" id="{53DD4E1C-D0FD-616E-EB5C-D8423166080D}"/>
              </a:ext>
            </a:extLst>
          </p:cNvPr>
          <p:cNvSpPr/>
          <p:nvPr/>
        </p:nvSpPr>
        <p:spPr>
          <a:xfrm>
            <a:off x="4774472" y="3486151"/>
            <a:ext cx="341286" cy="309689"/>
          </a:xfrm>
          <a:prstGeom prst="rightArrow">
            <a:avLst/>
          </a:prstGeom>
          <a:solidFill>
            <a:schemeClr val="tx1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6D17C4B4-0CD2-CAB4-FBB4-A96E3D581824}"/>
              </a:ext>
            </a:extLst>
          </p:cNvPr>
          <p:cNvSpPr/>
          <p:nvPr/>
        </p:nvSpPr>
        <p:spPr>
          <a:xfrm>
            <a:off x="4007768" y="3090974"/>
            <a:ext cx="4212772" cy="2383970"/>
          </a:xfrm>
          <a:custGeom>
            <a:avLst/>
            <a:gdLst>
              <a:gd name="connsiteX0" fmla="*/ 0 w 3810000"/>
              <a:gd name="connsiteY0" fmla="*/ 54429 h 2198914"/>
              <a:gd name="connsiteX1" fmla="*/ 2155371 w 3810000"/>
              <a:gd name="connsiteY1" fmla="*/ 0 h 2198914"/>
              <a:gd name="connsiteX2" fmla="*/ 3810000 w 3810000"/>
              <a:gd name="connsiteY2" fmla="*/ 2198914 h 2198914"/>
              <a:gd name="connsiteX3" fmla="*/ 1121228 w 3810000"/>
              <a:gd name="connsiteY3" fmla="*/ 2133600 h 2198914"/>
              <a:gd name="connsiteX4" fmla="*/ 0 w 3810000"/>
              <a:gd name="connsiteY4" fmla="*/ 54429 h 2198914"/>
              <a:gd name="connsiteX0" fmla="*/ 0 w 4212772"/>
              <a:gd name="connsiteY0" fmla="*/ 0 h 2383970"/>
              <a:gd name="connsiteX1" fmla="*/ 2558143 w 4212772"/>
              <a:gd name="connsiteY1" fmla="*/ 185056 h 2383970"/>
              <a:gd name="connsiteX2" fmla="*/ 4212772 w 4212772"/>
              <a:gd name="connsiteY2" fmla="*/ 2383970 h 2383970"/>
              <a:gd name="connsiteX3" fmla="*/ 1524000 w 4212772"/>
              <a:gd name="connsiteY3" fmla="*/ 2318656 h 2383970"/>
              <a:gd name="connsiteX4" fmla="*/ 0 w 4212772"/>
              <a:gd name="connsiteY4" fmla="*/ 0 h 2383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2772" h="2383970">
                <a:moveTo>
                  <a:pt x="0" y="0"/>
                </a:moveTo>
                <a:lnTo>
                  <a:pt x="2558143" y="185056"/>
                </a:lnTo>
                <a:lnTo>
                  <a:pt x="4212772" y="2383970"/>
                </a:lnTo>
                <a:lnTo>
                  <a:pt x="1524000" y="2318656"/>
                </a:lnTo>
                <a:lnTo>
                  <a:pt x="0" y="0"/>
                </a:lnTo>
                <a:close/>
              </a:path>
            </a:pathLst>
          </a:custGeom>
          <a:solidFill>
            <a:srgbClr val="4DFFC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01B546A4-9BEA-D21E-B9B9-F96D6DA9AE76}"/>
              </a:ext>
            </a:extLst>
          </p:cNvPr>
          <p:cNvGrpSpPr/>
          <p:nvPr/>
        </p:nvGrpSpPr>
        <p:grpSpPr>
          <a:xfrm>
            <a:off x="4361410" y="3291048"/>
            <a:ext cx="3517564" cy="2043594"/>
            <a:chOff x="2837410" y="2944998"/>
            <a:chExt cx="3517564" cy="204359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テキスト ボックス 15">
                  <a:extLst>
                    <a:ext uri="{FF2B5EF4-FFF2-40B4-BE49-F238E27FC236}">
                      <a16:creationId xmlns:a16="http://schemas.microsoft.com/office/drawing/2014/main" id="{15D19CD8-BA99-924E-C6A1-BACBC1CFB2DA}"/>
                    </a:ext>
                  </a:extLst>
                </p:cNvPr>
                <p:cNvSpPr txBox="1"/>
                <p:nvPr/>
              </p:nvSpPr>
              <p:spPr>
                <a:xfrm>
                  <a:off x="5539494" y="4526927"/>
                  <a:ext cx="81548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ja-JP" altLang="en-US" sz="2400" dirty="0">
                    <a:latin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6" name="テキスト ボックス 15">
                  <a:extLst>
                    <a:ext uri="{FF2B5EF4-FFF2-40B4-BE49-F238E27FC236}">
                      <a16:creationId xmlns:a16="http://schemas.microsoft.com/office/drawing/2014/main" id="{15D19CD8-BA99-924E-C6A1-BACBC1CFB2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39494" y="4526927"/>
                  <a:ext cx="815480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1504" r="-1504" b="-1710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テキスト ボックス 16">
                  <a:extLst>
                    <a:ext uri="{FF2B5EF4-FFF2-40B4-BE49-F238E27FC236}">
                      <a16:creationId xmlns:a16="http://schemas.microsoft.com/office/drawing/2014/main" id="{06EFCDEA-44A5-1154-B913-9560490D66AB}"/>
                    </a:ext>
                  </a:extLst>
                </p:cNvPr>
                <p:cNvSpPr txBox="1"/>
                <p:nvPr/>
              </p:nvSpPr>
              <p:spPr>
                <a:xfrm>
                  <a:off x="2837410" y="2944998"/>
                  <a:ext cx="80836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ja-JP" altLang="en-US" sz="2400" dirty="0">
                    <a:latin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7" name="テキスト ボックス 16">
                  <a:extLst>
                    <a:ext uri="{FF2B5EF4-FFF2-40B4-BE49-F238E27FC236}">
                      <a16:creationId xmlns:a16="http://schemas.microsoft.com/office/drawing/2014/main" id="{06EFCDEA-44A5-1154-B913-9560490D66A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7410" y="2944998"/>
                  <a:ext cx="808363" cy="461665"/>
                </a:xfrm>
                <a:prstGeom prst="rect">
                  <a:avLst/>
                </a:prstGeom>
                <a:blipFill>
                  <a:blip r:embed="rId5"/>
                  <a:stretch>
                    <a:fillRect r="-1504" b="-1710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ADA1F023-D336-189E-DB63-419EF288DA72}"/>
              </a:ext>
            </a:extLst>
          </p:cNvPr>
          <p:cNvGrpSpPr/>
          <p:nvPr/>
        </p:nvGrpSpPr>
        <p:grpSpPr>
          <a:xfrm>
            <a:off x="5041966" y="3715569"/>
            <a:ext cx="2136400" cy="1388977"/>
            <a:chOff x="3517966" y="3369518"/>
            <a:chExt cx="2136400" cy="1388977"/>
          </a:xfrm>
        </p:grpSpPr>
        <p:sp>
          <p:nvSpPr>
            <p:cNvPr id="24" name="矢印: 右 23">
              <a:extLst>
                <a:ext uri="{FF2B5EF4-FFF2-40B4-BE49-F238E27FC236}">
                  <a16:creationId xmlns:a16="http://schemas.microsoft.com/office/drawing/2014/main" id="{5C8B97CC-6DB0-DCEB-862A-CDED0D668DB5}"/>
                </a:ext>
              </a:extLst>
            </p:cNvPr>
            <p:cNvSpPr/>
            <p:nvPr/>
          </p:nvSpPr>
          <p:spPr>
            <a:xfrm rot="1792047">
              <a:off x="3517966" y="3369518"/>
              <a:ext cx="382093" cy="309689"/>
            </a:xfrm>
            <a:prstGeom prst="rightArrow">
              <a:avLst/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矢印: 右 24">
              <a:extLst>
                <a:ext uri="{FF2B5EF4-FFF2-40B4-BE49-F238E27FC236}">
                  <a16:creationId xmlns:a16="http://schemas.microsoft.com/office/drawing/2014/main" id="{61C951E9-D22B-39CC-9410-4ECC867EF854}"/>
                </a:ext>
              </a:extLst>
            </p:cNvPr>
            <p:cNvSpPr/>
            <p:nvPr/>
          </p:nvSpPr>
          <p:spPr>
            <a:xfrm rot="12682973">
              <a:off x="5272273" y="4448806"/>
              <a:ext cx="382093" cy="309689"/>
            </a:xfrm>
            <a:prstGeom prst="rightArrow">
              <a:avLst/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6" name="フリーフォーム: 図形 25">
            <a:extLst>
              <a:ext uri="{FF2B5EF4-FFF2-40B4-BE49-F238E27FC236}">
                <a16:creationId xmlns:a16="http://schemas.microsoft.com/office/drawing/2014/main" id="{3D11E207-0721-88A4-1FC3-88A2D57563C7}"/>
              </a:ext>
            </a:extLst>
          </p:cNvPr>
          <p:cNvSpPr/>
          <p:nvPr/>
        </p:nvSpPr>
        <p:spPr>
          <a:xfrm>
            <a:off x="5429717" y="3273390"/>
            <a:ext cx="1319794" cy="2138879"/>
          </a:xfrm>
          <a:custGeom>
            <a:avLst/>
            <a:gdLst>
              <a:gd name="connsiteX0" fmla="*/ 286438 w 1035585"/>
              <a:gd name="connsiteY0" fmla="*/ 0 h 1344058"/>
              <a:gd name="connsiteX1" fmla="*/ 1035585 w 1035585"/>
              <a:gd name="connsiteY1" fmla="*/ 440675 h 1344058"/>
              <a:gd name="connsiteX2" fmla="*/ 881349 w 1035585"/>
              <a:gd name="connsiteY2" fmla="*/ 1344058 h 1344058"/>
              <a:gd name="connsiteX3" fmla="*/ 0 w 1035585"/>
              <a:gd name="connsiteY3" fmla="*/ 958468 h 1344058"/>
              <a:gd name="connsiteX4" fmla="*/ 286438 w 1035585"/>
              <a:gd name="connsiteY4" fmla="*/ 0 h 1344058"/>
              <a:gd name="connsiteX0" fmla="*/ 286438 w 1421175"/>
              <a:gd name="connsiteY0" fmla="*/ 0 h 1685581"/>
              <a:gd name="connsiteX1" fmla="*/ 1035585 w 1421175"/>
              <a:gd name="connsiteY1" fmla="*/ 440675 h 1685581"/>
              <a:gd name="connsiteX2" fmla="*/ 1421175 w 1421175"/>
              <a:gd name="connsiteY2" fmla="*/ 1685581 h 1685581"/>
              <a:gd name="connsiteX3" fmla="*/ 0 w 1421175"/>
              <a:gd name="connsiteY3" fmla="*/ 958468 h 1685581"/>
              <a:gd name="connsiteX4" fmla="*/ 286438 w 1421175"/>
              <a:gd name="connsiteY4" fmla="*/ 0 h 1685581"/>
              <a:gd name="connsiteX0" fmla="*/ 286438 w 1421175"/>
              <a:gd name="connsiteY0" fmla="*/ 0 h 1685581"/>
              <a:gd name="connsiteX1" fmla="*/ 1299990 w 1421175"/>
              <a:gd name="connsiteY1" fmla="*/ 517793 h 1685581"/>
              <a:gd name="connsiteX2" fmla="*/ 1421175 w 1421175"/>
              <a:gd name="connsiteY2" fmla="*/ 1685581 h 1685581"/>
              <a:gd name="connsiteX3" fmla="*/ 0 w 1421175"/>
              <a:gd name="connsiteY3" fmla="*/ 958468 h 1685581"/>
              <a:gd name="connsiteX4" fmla="*/ 286438 w 1421175"/>
              <a:gd name="connsiteY4" fmla="*/ 0 h 1685581"/>
              <a:gd name="connsiteX0" fmla="*/ 22033 w 1156770"/>
              <a:gd name="connsiteY0" fmla="*/ 0 h 1685581"/>
              <a:gd name="connsiteX1" fmla="*/ 1035585 w 1156770"/>
              <a:gd name="connsiteY1" fmla="*/ 517793 h 1685581"/>
              <a:gd name="connsiteX2" fmla="*/ 1156770 w 1156770"/>
              <a:gd name="connsiteY2" fmla="*/ 1685581 h 1685581"/>
              <a:gd name="connsiteX3" fmla="*/ 0 w 1156770"/>
              <a:gd name="connsiteY3" fmla="*/ 1189822 h 1685581"/>
              <a:gd name="connsiteX4" fmla="*/ 22033 w 1156770"/>
              <a:gd name="connsiteY4" fmla="*/ 0 h 1685581"/>
              <a:gd name="connsiteX0" fmla="*/ 0 w 3453394"/>
              <a:gd name="connsiteY0" fmla="*/ 211550 h 1167788"/>
              <a:gd name="connsiteX1" fmla="*/ 3332209 w 3453394"/>
              <a:gd name="connsiteY1" fmla="*/ 0 h 1167788"/>
              <a:gd name="connsiteX2" fmla="*/ 3453394 w 3453394"/>
              <a:gd name="connsiteY2" fmla="*/ 1167788 h 1167788"/>
              <a:gd name="connsiteX3" fmla="*/ 2296624 w 3453394"/>
              <a:gd name="connsiteY3" fmla="*/ 672029 h 1167788"/>
              <a:gd name="connsiteX4" fmla="*/ 0 w 3453394"/>
              <a:gd name="connsiteY4" fmla="*/ 211550 h 1167788"/>
              <a:gd name="connsiteX0" fmla="*/ 0 w 3453394"/>
              <a:gd name="connsiteY0" fmla="*/ 211550 h 1597315"/>
              <a:gd name="connsiteX1" fmla="*/ 3332209 w 3453394"/>
              <a:gd name="connsiteY1" fmla="*/ 0 h 1597315"/>
              <a:gd name="connsiteX2" fmla="*/ 3453394 w 3453394"/>
              <a:gd name="connsiteY2" fmla="*/ 1167788 h 1597315"/>
              <a:gd name="connsiteX3" fmla="*/ 86824 w 3453394"/>
              <a:gd name="connsiteY3" fmla="*/ 1597315 h 1597315"/>
              <a:gd name="connsiteX4" fmla="*/ 0 w 3453394"/>
              <a:gd name="connsiteY4" fmla="*/ 211550 h 1597315"/>
              <a:gd name="connsiteX0" fmla="*/ 0 w 3453394"/>
              <a:gd name="connsiteY0" fmla="*/ 734064 h 2119829"/>
              <a:gd name="connsiteX1" fmla="*/ 1122409 w 3453394"/>
              <a:gd name="connsiteY1" fmla="*/ 0 h 2119829"/>
              <a:gd name="connsiteX2" fmla="*/ 3453394 w 3453394"/>
              <a:gd name="connsiteY2" fmla="*/ 1690302 h 2119829"/>
              <a:gd name="connsiteX3" fmla="*/ 86824 w 3453394"/>
              <a:gd name="connsiteY3" fmla="*/ 2119829 h 2119829"/>
              <a:gd name="connsiteX4" fmla="*/ 0 w 3453394"/>
              <a:gd name="connsiteY4" fmla="*/ 734064 h 2119829"/>
              <a:gd name="connsiteX0" fmla="*/ 0 w 1319794"/>
              <a:gd name="connsiteY0" fmla="*/ 734064 h 2119829"/>
              <a:gd name="connsiteX1" fmla="*/ 1122409 w 1319794"/>
              <a:gd name="connsiteY1" fmla="*/ 0 h 2119829"/>
              <a:gd name="connsiteX2" fmla="*/ 1319794 w 1319794"/>
              <a:gd name="connsiteY2" fmla="*/ 1603217 h 2119829"/>
              <a:gd name="connsiteX3" fmla="*/ 86824 w 1319794"/>
              <a:gd name="connsiteY3" fmla="*/ 2119829 h 2119829"/>
              <a:gd name="connsiteX4" fmla="*/ 0 w 1319794"/>
              <a:gd name="connsiteY4" fmla="*/ 734064 h 2119829"/>
              <a:gd name="connsiteX0" fmla="*/ 0 w 1319794"/>
              <a:gd name="connsiteY0" fmla="*/ 753114 h 2138879"/>
              <a:gd name="connsiteX1" fmla="*/ 1125130 w 1319794"/>
              <a:gd name="connsiteY1" fmla="*/ 0 h 2138879"/>
              <a:gd name="connsiteX2" fmla="*/ 1319794 w 1319794"/>
              <a:gd name="connsiteY2" fmla="*/ 1622267 h 2138879"/>
              <a:gd name="connsiteX3" fmla="*/ 86824 w 1319794"/>
              <a:gd name="connsiteY3" fmla="*/ 2138879 h 2138879"/>
              <a:gd name="connsiteX4" fmla="*/ 0 w 1319794"/>
              <a:gd name="connsiteY4" fmla="*/ 753114 h 2138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9794" h="2138879">
                <a:moveTo>
                  <a:pt x="0" y="753114"/>
                </a:moveTo>
                <a:lnTo>
                  <a:pt x="1125130" y="0"/>
                </a:lnTo>
                <a:lnTo>
                  <a:pt x="1319794" y="1622267"/>
                </a:lnTo>
                <a:lnTo>
                  <a:pt x="86824" y="2138879"/>
                </a:lnTo>
                <a:lnTo>
                  <a:pt x="0" y="753114"/>
                </a:lnTo>
                <a:close/>
              </a:path>
            </a:pathLst>
          </a:custGeom>
          <a:pattFill prst="lgGrid">
            <a:fgClr>
              <a:srgbClr val="FF0000"/>
            </a:fgClr>
            <a:bgClr>
              <a:srgbClr val="4DFFC4"/>
            </a:bgClr>
          </a:patt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416C910B-07D9-E161-D9D4-2FCFE10DC041}"/>
                  </a:ext>
                </a:extLst>
              </p:cNvPr>
              <p:cNvSpPr txBox="1"/>
              <p:nvPr/>
            </p:nvSpPr>
            <p:spPr>
              <a:xfrm>
                <a:off x="5349677" y="5515806"/>
                <a:ext cx="1241237" cy="4785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ja-JP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[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altLang="ja-JP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Edge</m:t>
                          </m:r>
                        </m:sup>
                      </m:sSup>
                      <m:r>
                        <a:rPr lang="en-US" altLang="ja-JP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altLang="ja-JP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ja-JP" altLang="en-US" sz="24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416C910B-07D9-E161-D9D4-2FCFE10DC0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677" y="5515806"/>
                <a:ext cx="1241237" cy="478593"/>
              </a:xfrm>
              <a:prstGeom prst="rect">
                <a:avLst/>
              </a:prstGeom>
              <a:blipFill>
                <a:blip r:embed="rId6"/>
                <a:stretch>
                  <a:fillRect l="-493" r="-493" b="-1794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69BCCA81-32BC-88F7-E513-5ED4C20BB4C4}"/>
                  </a:ext>
                </a:extLst>
              </p:cNvPr>
              <p:cNvSpPr txBox="1"/>
              <p:nvPr/>
            </p:nvSpPr>
            <p:spPr>
              <a:xfrm>
                <a:off x="5681482" y="5917164"/>
                <a:ext cx="4821961" cy="5361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altLang="ja-JP" sz="24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↳</m:t>
                    </m:r>
                    <m:sSup>
                      <m:sSupPr>
                        <m:ctrlPr>
                          <a:rPr lang="en-US" altLang="ja-JP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/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Edge</m:t>
                        </m:r>
                      </m:sup>
                    </m:sSup>
                    <m:r>
                      <a:rPr lang="en-US" altLang="ja-JP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𝜺</m:t>
                    </m:r>
                    <m:r>
                      <a:rPr lang="en-US" altLang="ja-JP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altLang="ja-JP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/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Edge</m:t>
                        </m:r>
                      </m:sup>
                    </m:sSup>
                    <m:r>
                      <a:rPr lang="en-US" altLang="ja-JP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𝝈</m:t>
                    </m:r>
                    <m:r>
                      <a:rPr lang="en-US" altLang="ja-JP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ja-JP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{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Edge</m:t>
                        </m:r>
                      </m:sup>
                    </m:sSup>
                    <m:sSup>
                      <m:sSupPr>
                        <m:ctrlP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int</m:t>
                        </m:r>
                      </m:sup>
                    </m:sSup>
                    <m:r>
                      <a:rPr lang="en-US" altLang="ja-JP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ja-JP" altLang="en-US" sz="24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altLang="ja-JP" sz="24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etc.</a:t>
                </a:r>
                <a:endParaRPr lang="ja-JP" altLang="en-US" sz="24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69BCCA81-32BC-88F7-E513-5ED4C20BB4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1482" y="5917164"/>
                <a:ext cx="4821961" cy="536172"/>
              </a:xfrm>
              <a:prstGeom prst="rect">
                <a:avLst/>
              </a:prstGeom>
              <a:blipFill>
                <a:blip r:embed="rId7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53407B90-CA05-A689-43A8-1D9F61896678}"/>
              </a:ext>
            </a:extLst>
          </p:cNvPr>
          <p:cNvCxnSpPr>
            <a:cxnSpLocks/>
          </p:cNvCxnSpPr>
          <p:nvPr/>
        </p:nvCxnSpPr>
        <p:spPr>
          <a:xfrm flipV="1">
            <a:off x="5531768" y="3283035"/>
            <a:ext cx="1034143" cy="2133600"/>
          </a:xfrm>
          <a:prstGeom prst="line">
            <a:avLst/>
          </a:prstGeom>
          <a:ln w="76200" cmpd="dbl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3F88A0F7-6967-0E2D-32A4-CCB2CF35E93B}"/>
              </a:ext>
            </a:extLst>
          </p:cNvPr>
          <p:cNvCxnSpPr>
            <a:cxnSpLocks/>
            <a:stCxn id="11" idx="1"/>
            <a:endCxn id="11" idx="3"/>
          </p:cNvCxnSpPr>
          <p:nvPr/>
        </p:nvCxnSpPr>
        <p:spPr>
          <a:xfrm flipH="1">
            <a:off x="5531769" y="3276030"/>
            <a:ext cx="1034143" cy="2133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Brief of </a:t>
            </a:r>
            <a:r>
              <a:rPr lang="en-US" altLang="ja-JP" dirty="0">
                <a:ln w="3175">
                  <a:solidFill>
                    <a:schemeClr val="bg1"/>
                  </a:solidFill>
                </a:ln>
                <a:solidFill>
                  <a:srgbClr val="0000CC"/>
                </a:solidFill>
              </a:rPr>
              <a:t>NS-FEM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ja-JP" sz="2400" dirty="0"/>
                  <a:t>Let us consider a mesh with only four 3-node triangular (T3) cells. </a:t>
                </a:r>
              </a:p>
              <a:p>
                <a:r>
                  <a:rPr lang="en-US" altLang="ja-JP" sz="2400" dirty="0"/>
                  <a:t>Make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ja-JP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ja-JP" sz="2400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en-US" altLang="ja-JP" sz="2400" i="1">
                        <a:latin typeface="Cambria Math" panose="02040503050406030204" pitchFamily="18" charset="0"/>
                      </a:rPr>
                      <m:t>(=</m:t>
                    </m:r>
                    <m:r>
                      <m:rPr>
                        <m:sty m:val="p"/>
                      </m:rPr>
                      <a:rPr lang="en-US" altLang="ja-JP" sz="2400">
                        <a:latin typeface="Cambria Math" panose="02040503050406030204" pitchFamily="18" charset="0"/>
                      </a:rPr>
                      <m:t>d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𝑵</m:t>
                    </m:r>
                    <m:r>
                      <a:rPr lang="en-US" altLang="ja-JP" sz="2400" i="1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 altLang="ja-JP" sz="2400">
                        <a:latin typeface="Cambria Math" panose="02040503050406030204" pitchFamily="18" charset="0"/>
                      </a:rPr>
                      <m:t>d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ja-JP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ja-JP" altLang="en-US" sz="2400" dirty="0"/>
                  <a:t> </a:t>
                </a:r>
                <a:r>
                  <a:rPr lang="en-US" altLang="ja-JP" sz="2400" dirty="0"/>
                  <a:t>at each cell as usual.</a:t>
                </a:r>
              </a:p>
              <a:p>
                <a:r>
                  <a:rPr lang="en-US" altLang="ja-JP" sz="2400" dirty="0"/>
                  <a:t>At each </a:t>
                </a:r>
                <a:r>
                  <a:rPr lang="en-US" altLang="ja-JP" sz="2400" dirty="0">
                    <a:solidFill>
                      <a:srgbClr val="0000CC"/>
                    </a:solidFill>
                  </a:rPr>
                  <a:t>node</a:t>
                </a:r>
                <a:r>
                  <a:rPr lang="en-US" altLang="ja-JP" sz="2400" dirty="0"/>
                  <a:t>, gather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latin typeface="Cambria Math"/>
                      </a:rPr>
                      <m:t>[</m:t>
                    </m:r>
                    <m:r>
                      <a:rPr lang="en-US" altLang="ja-JP" sz="2400" i="1">
                        <a:latin typeface="Cambria Math"/>
                      </a:rPr>
                      <m:t>𝐵</m:t>
                    </m:r>
                    <m:r>
                      <a:rPr lang="en-US" altLang="ja-JP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altLang="ja-JP" sz="2400" dirty="0"/>
                  <a:t>s</a:t>
                </a:r>
                <a:r>
                  <a:rPr lang="ja-JP" altLang="en-US" sz="2400" dirty="0"/>
                  <a:t> </a:t>
                </a:r>
                <a:r>
                  <a:rPr lang="en-US" altLang="ja-JP" sz="2400" dirty="0"/>
                  <a:t>of the connecting cells and average them with area weights</a:t>
                </a:r>
                <a:br>
                  <a:rPr lang="en-US" altLang="ja-JP" sz="2400" dirty="0"/>
                </a:br>
                <a:r>
                  <a:rPr lang="en-US" altLang="ja-JP" sz="2400" dirty="0"/>
                  <a:t>to build </a:t>
                </a:r>
                <a14:m>
                  <m:oMath xmlns:m="http://schemas.openxmlformats.org/officeDocument/2006/math">
                    <m:r>
                      <a:rPr lang="en-US" altLang="ja-JP" sz="2400" i="1" smtClean="0">
                        <a:solidFill>
                          <a:srgbClr val="0000CC"/>
                        </a:solidFill>
                        <a:latin typeface="Cambria Math"/>
                      </a:rPr>
                      <m:t>[</m:t>
                    </m:r>
                    <m:sSup>
                      <m:sSupPr>
                        <m:ctrlPr>
                          <a:rPr lang="en-US" altLang="ja-JP" sz="24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sz="24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 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 b="0" i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Node</m:t>
                        </m:r>
                      </m:sup>
                    </m:sSup>
                    <m:r>
                      <a:rPr lang="en-US" altLang="ja-JP" sz="2400" i="1">
                        <a:solidFill>
                          <a:srgbClr val="0000CC"/>
                        </a:solidFill>
                        <a:latin typeface="Cambria Math"/>
                      </a:rPr>
                      <m:t>𝐵</m:t>
                    </m:r>
                    <m:r>
                      <a:rPr lang="en-US" altLang="ja-JP" sz="2400" i="1">
                        <a:solidFill>
                          <a:srgbClr val="0000CC"/>
                        </a:solidFill>
                        <a:latin typeface="Cambria Math"/>
                      </a:rPr>
                      <m:t>]</m:t>
                    </m:r>
                  </m:oMath>
                </a14:m>
                <a:r>
                  <a:rPr lang="ja-JP" altLang="en-US" sz="2400" dirty="0">
                    <a:solidFill>
                      <a:srgbClr val="0000CC"/>
                    </a:solidFill>
                  </a:rPr>
                  <a:t> </a:t>
                </a:r>
                <a:r>
                  <a:rPr lang="en-US" altLang="ja-JP" sz="2400" dirty="0"/>
                  <a:t>.</a:t>
                </a:r>
              </a:p>
              <a:p>
                <a:r>
                  <a:rPr lang="en-US" altLang="ja-JP" sz="2400" dirty="0"/>
                  <a:t>Calculate strain </a:t>
                </a:r>
                <a14:m>
                  <m:oMath xmlns:m="http://schemas.openxmlformats.org/officeDocument/2006/math">
                    <m:r>
                      <a:rPr lang="en-US" altLang="ja-JP" sz="24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𝜺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ja-JP" sz="2400" dirty="0"/>
                  <a:t>, stress (</a:t>
                </a:r>
                <a14:m>
                  <m:oMath xmlns:m="http://schemas.openxmlformats.org/officeDocument/2006/math"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𝝈</m:t>
                    </m:r>
                  </m:oMath>
                </a14:m>
                <a:r>
                  <a:rPr lang="en-US" altLang="ja-JP" sz="2400" dirty="0"/>
                  <a:t>) and nodal internal force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latin typeface="Cambria Math" panose="02040503050406030204" pitchFamily="18" charset="0"/>
                          </a:rPr>
                          <m:t>int</m:t>
                        </m:r>
                      </m:sup>
                    </m:sSup>
                    <m:r>
                      <a:rPr lang="en-US" altLang="ja-JP" sz="24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ja-JP" sz="2400" dirty="0"/>
                  <a:t> in each </a:t>
                </a:r>
                <a:r>
                  <a:rPr lang="en-US" altLang="ja-JP" sz="2400" dirty="0">
                    <a:solidFill>
                      <a:srgbClr val="0000CC"/>
                    </a:solidFill>
                  </a:rPr>
                  <a:t>nodal smoothing domain </a:t>
                </a:r>
                <a:r>
                  <a:rPr lang="en-US" altLang="ja-JP" sz="2400" dirty="0"/>
                  <a:t>with</a:t>
                </a:r>
                <a:r>
                  <a:rPr lang="en-US" altLang="ja-JP" sz="2400" dirty="0">
                    <a:solidFill>
                      <a:srgbClr val="E48D48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latin typeface="Cambria Math"/>
                      </a:rPr>
                      <m:t>[</m:t>
                    </m:r>
                    <m:sSup>
                      <m:sSupPr>
                        <m:ctrlPr>
                          <a:rPr lang="en-US" altLang="ja-JP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sz="2400" i="1">
                            <a:latin typeface="Cambria Math"/>
                          </a:rPr>
                          <m:t> 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 b="0" i="0" smtClean="0">
                            <a:latin typeface="Cambria Math" panose="02040503050406030204" pitchFamily="18" charset="0"/>
                          </a:rPr>
                          <m:t>Node</m:t>
                        </m:r>
                      </m:sup>
                    </m:sSup>
                    <m:r>
                      <a:rPr lang="en-US" altLang="ja-JP" sz="2400" i="1">
                        <a:latin typeface="Cambria Math"/>
                      </a:rPr>
                      <m:t>𝐵</m:t>
                    </m:r>
                    <m:r>
                      <a:rPr lang="en-US" altLang="ja-JP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altLang="ja-JP" sz="2400" dirty="0"/>
                  <a:t>.</a:t>
                </a:r>
                <a:endParaRPr lang="ja-JP" altLang="en-US" sz="2400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40" t="-158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14</a:t>
            </a:fld>
            <a:endParaRPr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478430" y="3532994"/>
            <a:ext cx="2325958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dirty="0">
                <a:latin typeface="Calibri" panose="020F0502020204030204" pitchFamily="34" charset="0"/>
              </a:rPr>
              <a:t>As if putting 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a Gauss point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on each node center</a:t>
            </a:r>
            <a:endParaRPr lang="ja-JP" altLang="en-US" sz="2000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66BBA529-C59D-4AFC-B552-D37DEB06181F}"/>
                  </a:ext>
                </a:extLst>
              </p:cNvPr>
              <p:cNvSpPr txBox="1"/>
              <p:nvPr/>
            </p:nvSpPr>
            <p:spPr>
              <a:xfrm>
                <a:off x="5349677" y="5515806"/>
                <a:ext cx="1276503" cy="4785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ja-JP" sz="2400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sz="2400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  <m:t>[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altLang="ja-JP" sz="2400" b="0" i="0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  <m:t>Node</m:t>
                          </m:r>
                        </m:sup>
                      </m:sSup>
                      <m:r>
                        <a:rPr lang="en-US" altLang="ja-JP" sz="2400" i="1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altLang="ja-JP" sz="2400" i="1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ja-JP" altLang="en-US" sz="2400" dirty="0">
                  <a:solidFill>
                    <a:srgbClr val="0000CC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66BBA529-C59D-4AFC-B552-D37DEB0618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677" y="5515806"/>
                <a:ext cx="1276503" cy="478593"/>
              </a:xfrm>
              <a:prstGeom prst="rect">
                <a:avLst/>
              </a:prstGeom>
              <a:blipFill>
                <a:blip r:embed="rId4"/>
                <a:stretch>
                  <a:fillRect l="-478" r="-478" b="-1794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6A2DD9E2-43D3-4D5F-8A27-E04591497782}"/>
                  </a:ext>
                </a:extLst>
              </p:cNvPr>
              <p:cNvSpPr txBox="1"/>
              <p:nvPr/>
            </p:nvSpPr>
            <p:spPr>
              <a:xfrm>
                <a:off x="5681482" y="5917164"/>
                <a:ext cx="4927759" cy="5361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dirty="0">
                    <a:solidFill>
                      <a:srgbClr val="0000CC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altLang="ja-JP" sz="2400" b="1" dirty="0">
                    <a:solidFill>
                      <a:srgbClr val="0000CC"/>
                    </a:solidFill>
                    <a:latin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2400" b="1" i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↳</m:t>
                    </m:r>
                    <m:sSup>
                      <m:sSupPr>
                        <m:ctrlPr>
                          <a:rPr lang="en-US" altLang="ja-JP" sz="2400" b="1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/>
                      <m:sup>
                        <m:r>
                          <m:rPr>
                            <m:sty m:val="p"/>
                          </m:rPr>
                          <a:rPr lang="en-US" altLang="ja-JP" sz="2400" b="0" i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Node</m:t>
                        </m:r>
                      </m:sup>
                    </m:sSup>
                    <m:r>
                      <a:rPr lang="en-US" altLang="ja-JP" sz="2400" b="1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𝜺</m:t>
                    </m:r>
                    <m:r>
                      <a:rPr lang="en-US" altLang="ja-JP" sz="240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altLang="ja-JP" sz="2400" b="1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/>
                      <m:sup>
                        <m:r>
                          <m:rPr>
                            <m:sty m:val="p"/>
                          </m:rPr>
                          <a:rPr lang="en-US" altLang="ja-JP" sz="2400" b="0" i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Node</m:t>
                        </m:r>
                      </m:sup>
                    </m:sSup>
                    <m:r>
                      <a:rPr lang="en-US" altLang="ja-JP" sz="2400" b="1" i="1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𝝈</m:t>
                    </m:r>
                    <m:r>
                      <a:rPr lang="en-US" altLang="ja-JP" sz="240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ja-JP" sz="2400" i="1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en-US" altLang="ja-JP" sz="24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{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 b="0" i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Node</m:t>
                        </m:r>
                      </m:sup>
                    </m:sSup>
                    <m:sSup>
                      <m:sSupPr>
                        <m:ctrlPr>
                          <a:rPr lang="en-US" altLang="ja-JP" sz="24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40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int</m:t>
                        </m:r>
                      </m:sup>
                    </m:sSup>
                    <m:r>
                      <a:rPr lang="en-US" altLang="ja-JP" sz="2400" i="1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ja-JP" altLang="en-US" sz="2400" dirty="0">
                    <a:solidFill>
                      <a:srgbClr val="0000CC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altLang="ja-JP" sz="2400" dirty="0">
                    <a:solidFill>
                      <a:srgbClr val="0000CC"/>
                    </a:solidFill>
                    <a:latin typeface="Calibri" panose="020F0502020204030204" pitchFamily="34" charset="0"/>
                  </a:rPr>
                  <a:t>etc.</a:t>
                </a:r>
                <a:endParaRPr lang="ja-JP" altLang="en-US" sz="2400" dirty="0">
                  <a:solidFill>
                    <a:srgbClr val="0000CC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6A2DD9E2-43D3-4D5F-8A27-E045914977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1482" y="5917164"/>
                <a:ext cx="4927759" cy="536172"/>
              </a:xfrm>
              <a:prstGeom prst="rect">
                <a:avLst/>
              </a:prstGeom>
              <a:blipFill>
                <a:blip r:embed="rId5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82EFF8-A8EA-3638-38AB-B1B0311767CF}"/>
              </a:ext>
            </a:extLst>
          </p:cNvPr>
          <p:cNvSpPr txBox="1"/>
          <p:nvPr/>
        </p:nvSpPr>
        <p:spPr>
          <a:xfrm>
            <a:off x="7651078" y="3580982"/>
            <a:ext cx="3638175" cy="707886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dirty="0">
                <a:latin typeface="Calibri" panose="020F0502020204030204" pitchFamily="34" charset="0"/>
              </a:rPr>
              <a:t>No shear/volumetric locking.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Minor pressure checkerboarding.</a:t>
            </a:r>
            <a:endParaRPr lang="ja-JP" altLang="en-US" sz="2000" dirty="0">
              <a:latin typeface="Calibri" panose="020F0502020204030204" pitchFamily="34" charset="0"/>
            </a:endParaRPr>
          </a:p>
        </p:txBody>
      </p:sp>
      <p:sp>
        <p:nvSpPr>
          <p:cNvPr id="21" name="フリーフォーム: 図形 20">
            <a:extLst>
              <a:ext uri="{FF2B5EF4-FFF2-40B4-BE49-F238E27FC236}">
                <a16:creationId xmlns:a16="http://schemas.microsoft.com/office/drawing/2014/main" id="{F4DA9098-F65F-4BF7-840C-7CC76D419FA8}"/>
              </a:ext>
            </a:extLst>
          </p:cNvPr>
          <p:cNvSpPr/>
          <p:nvPr/>
        </p:nvSpPr>
        <p:spPr>
          <a:xfrm>
            <a:off x="4259796" y="3018624"/>
            <a:ext cx="3089367" cy="2497182"/>
          </a:xfrm>
          <a:custGeom>
            <a:avLst/>
            <a:gdLst>
              <a:gd name="connsiteX0" fmla="*/ 0 w 3810000"/>
              <a:gd name="connsiteY0" fmla="*/ 54429 h 2198914"/>
              <a:gd name="connsiteX1" fmla="*/ 2155371 w 3810000"/>
              <a:gd name="connsiteY1" fmla="*/ 0 h 2198914"/>
              <a:gd name="connsiteX2" fmla="*/ 3810000 w 3810000"/>
              <a:gd name="connsiteY2" fmla="*/ 2198914 h 2198914"/>
              <a:gd name="connsiteX3" fmla="*/ 1121228 w 3810000"/>
              <a:gd name="connsiteY3" fmla="*/ 2133600 h 2198914"/>
              <a:gd name="connsiteX4" fmla="*/ 0 w 3810000"/>
              <a:gd name="connsiteY4" fmla="*/ 54429 h 2198914"/>
              <a:gd name="connsiteX0" fmla="*/ 0 w 4212772"/>
              <a:gd name="connsiteY0" fmla="*/ 0 h 2383970"/>
              <a:gd name="connsiteX1" fmla="*/ 2558143 w 4212772"/>
              <a:gd name="connsiteY1" fmla="*/ 185056 h 2383970"/>
              <a:gd name="connsiteX2" fmla="*/ 4212772 w 4212772"/>
              <a:gd name="connsiteY2" fmla="*/ 2383970 h 2383970"/>
              <a:gd name="connsiteX3" fmla="*/ 1524000 w 4212772"/>
              <a:gd name="connsiteY3" fmla="*/ 2318656 h 2383970"/>
              <a:gd name="connsiteX4" fmla="*/ 0 w 4212772"/>
              <a:gd name="connsiteY4" fmla="*/ 0 h 2383970"/>
              <a:gd name="connsiteX0" fmla="*/ 0 w 4212772"/>
              <a:gd name="connsiteY0" fmla="*/ 0 h 2383970"/>
              <a:gd name="connsiteX1" fmla="*/ 1626326 w 4212772"/>
              <a:gd name="connsiteY1" fmla="*/ 1064622 h 2383970"/>
              <a:gd name="connsiteX2" fmla="*/ 4212772 w 4212772"/>
              <a:gd name="connsiteY2" fmla="*/ 2383970 h 2383970"/>
              <a:gd name="connsiteX3" fmla="*/ 1524000 w 4212772"/>
              <a:gd name="connsiteY3" fmla="*/ 2318656 h 2383970"/>
              <a:gd name="connsiteX4" fmla="*/ 0 w 4212772"/>
              <a:gd name="connsiteY4" fmla="*/ 0 h 2383970"/>
              <a:gd name="connsiteX0" fmla="*/ 0 w 4212772"/>
              <a:gd name="connsiteY0" fmla="*/ 32658 h 2416628"/>
              <a:gd name="connsiteX1" fmla="*/ 2270760 w 4212772"/>
              <a:gd name="connsiteY1" fmla="*/ 0 h 2416628"/>
              <a:gd name="connsiteX2" fmla="*/ 4212772 w 4212772"/>
              <a:gd name="connsiteY2" fmla="*/ 2416628 h 2416628"/>
              <a:gd name="connsiteX3" fmla="*/ 1524000 w 4212772"/>
              <a:gd name="connsiteY3" fmla="*/ 2351314 h 2416628"/>
              <a:gd name="connsiteX4" fmla="*/ 0 w 4212772"/>
              <a:gd name="connsiteY4" fmla="*/ 32658 h 2416628"/>
              <a:gd name="connsiteX0" fmla="*/ 0 w 4212772"/>
              <a:gd name="connsiteY0" fmla="*/ 0 h 2383970"/>
              <a:gd name="connsiteX1" fmla="*/ 3585754 w 4212772"/>
              <a:gd name="connsiteY1" fmla="*/ 106679 h 2383970"/>
              <a:gd name="connsiteX2" fmla="*/ 4212772 w 4212772"/>
              <a:gd name="connsiteY2" fmla="*/ 2383970 h 2383970"/>
              <a:gd name="connsiteX3" fmla="*/ 1524000 w 4212772"/>
              <a:gd name="connsiteY3" fmla="*/ 2318656 h 2383970"/>
              <a:gd name="connsiteX4" fmla="*/ 0 w 4212772"/>
              <a:gd name="connsiteY4" fmla="*/ 0 h 2383970"/>
              <a:gd name="connsiteX0" fmla="*/ 200298 w 2688772"/>
              <a:gd name="connsiteY0" fmla="*/ 0 h 2314302"/>
              <a:gd name="connsiteX1" fmla="*/ 2061754 w 2688772"/>
              <a:gd name="connsiteY1" fmla="*/ 37011 h 2314302"/>
              <a:gd name="connsiteX2" fmla="*/ 2688772 w 2688772"/>
              <a:gd name="connsiteY2" fmla="*/ 2314302 h 2314302"/>
              <a:gd name="connsiteX3" fmla="*/ 0 w 2688772"/>
              <a:gd name="connsiteY3" fmla="*/ 2248988 h 2314302"/>
              <a:gd name="connsiteX4" fmla="*/ 200298 w 2688772"/>
              <a:gd name="connsiteY4" fmla="*/ 0 h 2314302"/>
              <a:gd name="connsiteX0" fmla="*/ 940527 w 3429001"/>
              <a:gd name="connsiteY0" fmla="*/ 0 h 2314302"/>
              <a:gd name="connsiteX1" fmla="*/ 2801983 w 3429001"/>
              <a:gd name="connsiteY1" fmla="*/ 37011 h 2314302"/>
              <a:gd name="connsiteX2" fmla="*/ 3429001 w 3429001"/>
              <a:gd name="connsiteY2" fmla="*/ 2314302 h 2314302"/>
              <a:gd name="connsiteX3" fmla="*/ 0 w 3429001"/>
              <a:gd name="connsiteY3" fmla="*/ 1813559 h 2314302"/>
              <a:gd name="connsiteX4" fmla="*/ 940527 w 3429001"/>
              <a:gd name="connsiteY4" fmla="*/ 0 h 2314302"/>
              <a:gd name="connsiteX0" fmla="*/ 1140824 w 3429001"/>
              <a:gd name="connsiteY0" fmla="*/ 0 h 2462348"/>
              <a:gd name="connsiteX1" fmla="*/ 2801983 w 3429001"/>
              <a:gd name="connsiteY1" fmla="*/ 185057 h 2462348"/>
              <a:gd name="connsiteX2" fmla="*/ 3429001 w 3429001"/>
              <a:gd name="connsiteY2" fmla="*/ 2462348 h 2462348"/>
              <a:gd name="connsiteX3" fmla="*/ 0 w 3429001"/>
              <a:gd name="connsiteY3" fmla="*/ 1961605 h 2462348"/>
              <a:gd name="connsiteX4" fmla="*/ 1140824 w 3429001"/>
              <a:gd name="connsiteY4" fmla="*/ 0 h 2462348"/>
              <a:gd name="connsiteX0" fmla="*/ 1140824 w 3089367"/>
              <a:gd name="connsiteY0" fmla="*/ 0 h 2601685"/>
              <a:gd name="connsiteX1" fmla="*/ 2801983 w 3089367"/>
              <a:gd name="connsiteY1" fmla="*/ 185057 h 2601685"/>
              <a:gd name="connsiteX2" fmla="*/ 3089367 w 3089367"/>
              <a:gd name="connsiteY2" fmla="*/ 2601685 h 2601685"/>
              <a:gd name="connsiteX3" fmla="*/ 0 w 3089367"/>
              <a:gd name="connsiteY3" fmla="*/ 1961605 h 2601685"/>
              <a:gd name="connsiteX4" fmla="*/ 1140824 w 3089367"/>
              <a:gd name="connsiteY4" fmla="*/ 0 h 2601685"/>
              <a:gd name="connsiteX0" fmla="*/ 1210492 w 3089367"/>
              <a:gd name="connsiteY0" fmla="*/ 0 h 2497182"/>
              <a:gd name="connsiteX1" fmla="*/ 2801983 w 3089367"/>
              <a:gd name="connsiteY1" fmla="*/ 80554 h 2497182"/>
              <a:gd name="connsiteX2" fmla="*/ 3089367 w 3089367"/>
              <a:gd name="connsiteY2" fmla="*/ 2497182 h 2497182"/>
              <a:gd name="connsiteX3" fmla="*/ 0 w 3089367"/>
              <a:gd name="connsiteY3" fmla="*/ 1857102 h 2497182"/>
              <a:gd name="connsiteX4" fmla="*/ 1210492 w 3089367"/>
              <a:gd name="connsiteY4" fmla="*/ 0 h 2497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9367" h="2497182">
                <a:moveTo>
                  <a:pt x="1210492" y="0"/>
                </a:moveTo>
                <a:lnTo>
                  <a:pt x="2801983" y="80554"/>
                </a:lnTo>
                <a:lnTo>
                  <a:pt x="3089367" y="2497182"/>
                </a:lnTo>
                <a:lnTo>
                  <a:pt x="0" y="1857102"/>
                </a:lnTo>
                <a:lnTo>
                  <a:pt x="1210492" y="0"/>
                </a:lnTo>
                <a:close/>
              </a:path>
            </a:pathLst>
          </a:custGeom>
          <a:solidFill>
            <a:srgbClr val="4DFFC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8" name="フリーフォーム: 図形 17">
            <a:extLst>
              <a:ext uri="{FF2B5EF4-FFF2-40B4-BE49-F238E27FC236}">
                <a16:creationId xmlns:a16="http://schemas.microsoft.com/office/drawing/2014/main" id="{434875A4-AEEC-4739-A75B-07C0E9DC424C}"/>
              </a:ext>
            </a:extLst>
          </p:cNvPr>
          <p:cNvSpPr/>
          <p:nvPr/>
        </p:nvSpPr>
        <p:spPr>
          <a:xfrm>
            <a:off x="5211009" y="3468134"/>
            <a:ext cx="1535289" cy="1398650"/>
          </a:xfrm>
          <a:custGeom>
            <a:avLst/>
            <a:gdLst>
              <a:gd name="connsiteX0" fmla="*/ 286438 w 1035585"/>
              <a:gd name="connsiteY0" fmla="*/ 0 h 1344058"/>
              <a:gd name="connsiteX1" fmla="*/ 1035585 w 1035585"/>
              <a:gd name="connsiteY1" fmla="*/ 440675 h 1344058"/>
              <a:gd name="connsiteX2" fmla="*/ 881349 w 1035585"/>
              <a:gd name="connsiteY2" fmla="*/ 1344058 h 1344058"/>
              <a:gd name="connsiteX3" fmla="*/ 0 w 1035585"/>
              <a:gd name="connsiteY3" fmla="*/ 958468 h 1344058"/>
              <a:gd name="connsiteX4" fmla="*/ 286438 w 1035585"/>
              <a:gd name="connsiteY4" fmla="*/ 0 h 1344058"/>
              <a:gd name="connsiteX0" fmla="*/ 286438 w 1421175"/>
              <a:gd name="connsiteY0" fmla="*/ 0 h 1685581"/>
              <a:gd name="connsiteX1" fmla="*/ 1035585 w 1421175"/>
              <a:gd name="connsiteY1" fmla="*/ 440675 h 1685581"/>
              <a:gd name="connsiteX2" fmla="*/ 1421175 w 1421175"/>
              <a:gd name="connsiteY2" fmla="*/ 1685581 h 1685581"/>
              <a:gd name="connsiteX3" fmla="*/ 0 w 1421175"/>
              <a:gd name="connsiteY3" fmla="*/ 958468 h 1685581"/>
              <a:gd name="connsiteX4" fmla="*/ 286438 w 1421175"/>
              <a:gd name="connsiteY4" fmla="*/ 0 h 1685581"/>
              <a:gd name="connsiteX0" fmla="*/ 286438 w 1421175"/>
              <a:gd name="connsiteY0" fmla="*/ 0 h 1685581"/>
              <a:gd name="connsiteX1" fmla="*/ 1299990 w 1421175"/>
              <a:gd name="connsiteY1" fmla="*/ 517793 h 1685581"/>
              <a:gd name="connsiteX2" fmla="*/ 1421175 w 1421175"/>
              <a:gd name="connsiteY2" fmla="*/ 1685581 h 1685581"/>
              <a:gd name="connsiteX3" fmla="*/ 0 w 1421175"/>
              <a:gd name="connsiteY3" fmla="*/ 958468 h 1685581"/>
              <a:gd name="connsiteX4" fmla="*/ 286438 w 1421175"/>
              <a:gd name="connsiteY4" fmla="*/ 0 h 1685581"/>
              <a:gd name="connsiteX0" fmla="*/ 22033 w 1156770"/>
              <a:gd name="connsiteY0" fmla="*/ 0 h 1685581"/>
              <a:gd name="connsiteX1" fmla="*/ 1035585 w 1156770"/>
              <a:gd name="connsiteY1" fmla="*/ 517793 h 1685581"/>
              <a:gd name="connsiteX2" fmla="*/ 1156770 w 1156770"/>
              <a:gd name="connsiteY2" fmla="*/ 1685581 h 1685581"/>
              <a:gd name="connsiteX3" fmla="*/ 0 w 1156770"/>
              <a:gd name="connsiteY3" fmla="*/ 1189822 h 1685581"/>
              <a:gd name="connsiteX4" fmla="*/ 22033 w 1156770"/>
              <a:gd name="connsiteY4" fmla="*/ 0 h 1685581"/>
              <a:gd name="connsiteX0" fmla="*/ 0 w 3453394"/>
              <a:gd name="connsiteY0" fmla="*/ 211550 h 1167788"/>
              <a:gd name="connsiteX1" fmla="*/ 3332209 w 3453394"/>
              <a:gd name="connsiteY1" fmla="*/ 0 h 1167788"/>
              <a:gd name="connsiteX2" fmla="*/ 3453394 w 3453394"/>
              <a:gd name="connsiteY2" fmla="*/ 1167788 h 1167788"/>
              <a:gd name="connsiteX3" fmla="*/ 2296624 w 3453394"/>
              <a:gd name="connsiteY3" fmla="*/ 672029 h 1167788"/>
              <a:gd name="connsiteX4" fmla="*/ 0 w 3453394"/>
              <a:gd name="connsiteY4" fmla="*/ 211550 h 1167788"/>
              <a:gd name="connsiteX0" fmla="*/ 0 w 3453394"/>
              <a:gd name="connsiteY0" fmla="*/ 211550 h 1597315"/>
              <a:gd name="connsiteX1" fmla="*/ 3332209 w 3453394"/>
              <a:gd name="connsiteY1" fmla="*/ 0 h 1597315"/>
              <a:gd name="connsiteX2" fmla="*/ 3453394 w 3453394"/>
              <a:gd name="connsiteY2" fmla="*/ 1167788 h 1597315"/>
              <a:gd name="connsiteX3" fmla="*/ 86824 w 3453394"/>
              <a:gd name="connsiteY3" fmla="*/ 1597315 h 1597315"/>
              <a:gd name="connsiteX4" fmla="*/ 0 w 3453394"/>
              <a:gd name="connsiteY4" fmla="*/ 211550 h 1597315"/>
              <a:gd name="connsiteX0" fmla="*/ 0 w 3453394"/>
              <a:gd name="connsiteY0" fmla="*/ 734064 h 2119829"/>
              <a:gd name="connsiteX1" fmla="*/ 1122409 w 3453394"/>
              <a:gd name="connsiteY1" fmla="*/ 0 h 2119829"/>
              <a:gd name="connsiteX2" fmla="*/ 3453394 w 3453394"/>
              <a:gd name="connsiteY2" fmla="*/ 1690302 h 2119829"/>
              <a:gd name="connsiteX3" fmla="*/ 86824 w 3453394"/>
              <a:gd name="connsiteY3" fmla="*/ 2119829 h 2119829"/>
              <a:gd name="connsiteX4" fmla="*/ 0 w 3453394"/>
              <a:gd name="connsiteY4" fmla="*/ 734064 h 2119829"/>
              <a:gd name="connsiteX0" fmla="*/ 0 w 1319794"/>
              <a:gd name="connsiteY0" fmla="*/ 734064 h 2119829"/>
              <a:gd name="connsiteX1" fmla="*/ 1122409 w 1319794"/>
              <a:gd name="connsiteY1" fmla="*/ 0 h 2119829"/>
              <a:gd name="connsiteX2" fmla="*/ 1319794 w 1319794"/>
              <a:gd name="connsiteY2" fmla="*/ 1603217 h 2119829"/>
              <a:gd name="connsiteX3" fmla="*/ 86824 w 1319794"/>
              <a:gd name="connsiteY3" fmla="*/ 2119829 h 2119829"/>
              <a:gd name="connsiteX4" fmla="*/ 0 w 1319794"/>
              <a:gd name="connsiteY4" fmla="*/ 734064 h 2119829"/>
              <a:gd name="connsiteX0" fmla="*/ 0 w 1319794"/>
              <a:gd name="connsiteY0" fmla="*/ 753114 h 2138879"/>
              <a:gd name="connsiteX1" fmla="*/ 1125130 w 1319794"/>
              <a:gd name="connsiteY1" fmla="*/ 0 h 2138879"/>
              <a:gd name="connsiteX2" fmla="*/ 1319794 w 1319794"/>
              <a:gd name="connsiteY2" fmla="*/ 1622267 h 2138879"/>
              <a:gd name="connsiteX3" fmla="*/ 86824 w 1319794"/>
              <a:gd name="connsiteY3" fmla="*/ 2138879 h 2138879"/>
              <a:gd name="connsiteX4" fmla="*/ 0 w 1319794"/>
              <a:gd name="connsiteY4" fmla="*/ 753114 h 2138879"/>
              <a:gd name="connsiteX0" fmla="*/ 0 w 1319794"/>
              <a:gd name="connsiteY0" fmla="*/ 753114 h 2138879"/>
              <a:gd name="connsiteX1" fmla="*/ 494253 w 1319794"/>
              <a:gd name="connsiteY1" fmla="*/ 415516 h 2138879"/>
              <a:gd name="connsiteX2" fmla="*/ 1125130 w 1319794"/>
              <a:gd name="connsiteY2" fmla="*/ 0 h 2138879"/>
              <a:gd name="connsiteX3" fmla="*/ 1319794 w 1319794"/>
              <a:gd name="connsiteY3" fmla="*/ 1622267 h 2138879"/>
              <a:gd name="connsiteX4" fmla="*/ 86824 w 1319794"/>
              <a:gd name="connsiteY4" fmla="*/ 2138879 h 2138879"/>
              <a:gd name="connsiteX5" fmla="*/ 0 w 1319794"/>
              <a:gd name="connsiteY5" fmla="*/ 753114 h 2138879"/>
              <a:gd name="connsiteX0" fmla="*/ 0 w 1319794"/>
              <a:gd name="connsiteY0" fmla="*/ 753114 h 2138879"/>
              <a:gd name="connsiteX1" fmla="*/ 494253 w 1319794"/>
              <a:gd name="connsiteY1" fmla="*/ 415516 h 2138879"/>
              <a:gd name="connsiteX2" fmla="*/ 1125130 w 1319794"/>
              <a:gd name="connsiteY2" fmla="*/ 0 h 2138879"/>
              <a:gd name="connsiteX3" fmla="*/ 1319794 w 1319794"/>
              <a:gd name="connsiteY3" fmla="*/ 1622267 h 2138879"/>
              <a:gd name="connsiteX4" fmla="*/ 86824 w 1319794"/>
              <a:gd name="connsiteY4" fmla="*/ 2138879 h 2138879"/>
              <a:gd name="connsiteX5" fmla="*/ 50116 w 1319794"/>
              <a:gd name="connsiteY5" fmla="*/ 1504088 h 2138879"/>
              <a:gd name="connsiteX6" fmla="*/ 0 w 1319794"/>
              <a:gd name="connsiteY6" fmla="*/ 753114 h 2138879"/>
              <a:gd name="connsiteX0" fmla="*/ 0 w 1319794"/>
              <a:gd name="connsiteY0" fmla="*/ 753114 h 2138879"/>
              <a:gd name="connsiteX1" fmla="*/ 494253 w 1319794"/>
              <a:gd name="connsiteY1" fmla="*/ 415516 h 2138879"/>
              <a:gd name="connsiteX2" fmla="*/ 1125130 w 1319794"/>
              <a:gd name="connsiteY2" fmla="*/ 0 h 2138879"/>
              <a:gd name="connsiteX3" fmla="*/ 1319794 w 1319794"/>
              <a:gd name="connsiteY3" fmla="*/ 1622267 h 2138879"/>
              <a:gd name="connsiteX4" fmla="*/ 755510 w 1319794"/>
              <a:gd name="connsiteY4" fmla="*/ 1843722 h 2138879"/>
              <a:gd name="connsiteX5" fmla="*/ 86824 w 1319794"/>
              <a:gd name="connsiteY5" fmla="*/ 2138879 h 2138879"/>
              <a:gd name="connsiteX6" fmla="*/ 50116 w 1319794"/>
              <a:gd name="connsiteY6" fmla="*/ 1504088 h 2138879"/>
              <a:gd name="connsiteX7" fmla="*/ 0 w 1319794"/>
              <a:gd name="connsiteY7" fmla="*/ 753114 h 2138879"/>
              <a:gd name="connsiteX0" fmla="*/ 0 w 1319794"/>
              <a:gd name="connsiteY0" fmla="*/ 753114 h 2138879"/>
              <a:gd name="connsiteX1" fmla="*/ 494253 w 1319794"/>
              <a:gd name="connsiteY1" fmla="*/ 415516 h 2138879"/>
              <a:gd name="connsiteX2" fmla="*/ 1125130 w 1319794"/>
              <a:gd name="connsiteY2" fmla="*/ 0 h 2138879"/>
              <a:gd name="connsiteX3" fmla="*/ 1217064 w 1319794"/>
              <a:gd name="connsiteY3" fmla="*/ 938031 h 2138879"/>
              <a:gd name="connsiteX4" fmla="*/ 1319794 w 1319794"/>
              <a:gd name="connsiteY4" fmla="*/ 1622267 h 2138879"/>
              <a:gd name="connsiteX5" fmla="*/ 755510 w 1319794"/>
              <a:gd name="connsiteY5" fmla="*/ 1843722 h 2138879"/>
              <a:gd name="connsiteX6" fmla="*/ 86824 w 1319794"/>
              <a:gd name="connsiteY6" fmla="*/ 2138879 h 2138879"/>
              <a:gd name="connsiteX7" fmla="*/ 50116 w 1319794"/>
              <a:gd name="connsiteY7" fmla="*/ 1504088 h 2138879"/>
              <a:gd name="connsiteX8" fmla="*/ 0 w 1319794"/>
              <a:gd name="connsiteY8" fmla="*/ 753114 h 2138879"/>
              <a:gd name="connsiteX0" fmla="*/ 0 w 1319794"/>
              <a:gd name="connsiteY0" fmla="*/ 753114 h 2138879"/>
              <a:gd name="connsiteX1" fmla="*/ 694550 w 1319794"/>
              <a:gd name="connsiteY1" fmla="*/ 102007 h 2138879"/>
              <a:gd name="connsiteX2" fmla="*/ 1125130 w 1319794"/>
              <a:gd name="connsiteY2" fmla="*/ 0 h 2138879"/>
              <a:gd name="connsiteX3" fmla="*/ 1217064 w 1319794"/>
              <a:gd name="connsiteY3" fmla="*/ 938031 h 2138879"/>
              <a:gd name="connsiteX4" fmla="*/ 1319794 w 1319794"/>
              <a:gd name="connsiteY4" fmla="*/ 1622267 h 2138879"/>
              <a:gd name="connsiteX5" fmla="*/ 755510 w 1319794"/>
              <a:gd name="connsiteY5" fmla="*/ 1843722 h 2138879"/>
              <a:gd name="connsiteX6" fmla="*/ 86824 w 1319794"/>
              <a:gd name="connsiteY6" fmla="*/ 2138879 h 2138879"/>
              <a:gd name="connsiteX7" fmla="*/ 50116 w 1319794"/>
              <a:gd name="connsiteY7" fmla="*/ 1504088 h 2138879"/>
              <a:gd name="connsiteX8" fmla="*/ 0 w 1319794"/>
              <a:gd name="connsiteY8" fmla="*/ 753114 h 2138879"/>
              <a:gd name="connsiteX0" fmla="*/ 89221 w 1269678"/>
              <a:gd name="connsiteY0" fmla="*/ 491856 h 2138879"/>
              <a:gd name="connsiteX1" fmla="*/ 644434 w 1269678"/>
              <a:gd name="connsiteY1" fmla="*/ 102007 h 2138879"/>
              <a:gd name="connsiteX2" fmla="*/ 1075014 w 1269678"/>
              <a:gd name="connsiteY2" fmla="*/ 0 h 2138879"/>
              <a:gd name="connsiteX3" fmla="*/ 1166948 w 1269678"/>
              <a:gd name="connsiteY3" fmla="*/ 938031 h 2138879"/>
              <a:gd name="connsiteX4" fmla="*/ 1269678 w 1269678"/>
              <a:gd name="connsiteY4" fmla="*/ 1622267 h 2138879"/>
              <a:gd name="connsiteX5" fmla="*/ 705394 w 1269678"/>
              <a:gd name="connsiteY5" fmla="*/ 1843722 h 2138879"/>
              <a:gd name="connsiteX6" fmla="*/ 36708 w 1269678"/>
              <a:gd name="connsiteY6" fmla="*/ 2138879 h 2138879"/>
              <a:gd name="connsiteX7" fmla="*/ 0 w 1269678"/>
              <a:gd name="connsiteY7" fmla="*/ 1504088 h 2138879"/>
              <a:gd name="connsiteX8" fmla="*/ 89221 w 1269678"/>
              <a:gd name="connsiteY8" fmla="*/ 491856 h 2138879"/>
              <a:gd name="connsiteX0" fmla="*/ 52513 w 1232970"/>
              <a:gd name="connsiteY0" fmla="*/ 491856 h 2138879"/>
              <a:gd name="connsiteX1" fmla="*/ 607726 w 1232970"/>
              <a:gd name="connsiteY1" fmla="*/ 102007 h 2138879"/>
              <a:gd name="connsiteX2" fmla="*/ 1038306 w 1232970"/>
              <a:gd name="connsiteY2" fmla="*/ 0 h 2138879"/>
              <a:gd name="connsiteX3" fmla="*/ 1130240 w 1232970"/>
              <a:gd name="connsiteY3" fmla="*/ 938031 h 2138879"/>
              <a:gd name="connsiteX4" fmla="*/ 1232970 w 1232970"/>
              <a:gd name="connsiteY4" fmla="*/ 1622267 h 2138879"/>
              <a:gd name="connsiteX5" fmla="*/ 668686 w 1232970"/>
              <a:gd name="connsiteY5" fmla="*/ 1843722 h 2138879"/>
              <a:gd name="connsiteX6" fmla="*/ 0 w 1232970"/>
              <a:gd name="connsiteY6" fmla="*/ 2138879 h 2138879"/>
              <a:gd name="connsiteX7" fmla="*/ 41669 w 1232970"/>
              <a:gd name="connsiteY7" fmla="*/ 998991 h 2138879"/>
              <a:gd name="connsiteX8" fmla="*/ 52513 w 1232970"/>
              <a:gd name="connsiteY8" fmla="*/ 491856 h 2138879"/>
              <a:gd name="connsiteX0" fmla="*/ 10844 w 1191301"/>
              <a:gd name="connsiteY0" fmla="*/ 491856 h 1843722"/>
              <a:gd name="connsiteX1" fmla="*/ 566057 w 1191301"/>
              <a:gd name="connsiteY1" fmla="*/ 102007 h 1843722"/>
              <a:gd name="connsiteX2" fmla="*/ 996637 w 1191301"/>
              <a:gd name="connsiteY2" fmla="*/ 0 h 1843722"/>
              <a:gd name="connsiteX3" fmla="*/ 1088571 w 1191301"/>
              <a:gd name="connsiteY3" fmla="*/ 938031 h 1843722"/>
              <a:gd name="connsiteX4" fmla="*/ 1191301 w 1191301"/>
              <a:gd name="connsiteY4" fmla="*/ 1622267 h 1843722"/>
              <a:gd name="connsiteX5" fmla="*/ 627017 w 1191301"/>
              <a:gd name="connsiteY5" fmla="*/ 1843722 h 1843722"/>
              <a:gd name="connsiteX6" fmla="*/ 602765 w 1191301"/>
              <a:gd name="connsiteY6" fmla="*/ 1398650 h 1843722"/>
              <a:gd name="connsiteX7" fmla="*/ 0 w 1191301"/>
              <a:gd name="connsiteY7" fmla="*/ 998991 h 1843722"/>
              <a:gd name="connsiteX8" fmla="*/ 10844 w 1191301"/>
              <a:gd name="connsiteY8" fmla="*/ 491856 h 1843722"/>
              <a:gd name="connsiteX0" fmla="*/ 10844 w 1271451"/>
              <a:gd name="connsiteY0" fmla="*/ 491856 h 1843722"/>
              <a:gd name="connsiteX1" fmla="*/ 566057 w 1271451"/>
              <a:gd name="connsiteY1" fmla="*/ 102007 h 1843722"/>
              <a:gd name="connsiteX2" fmla="*/ 996637 w 1271451"/>
              <a:gd name="connsiteY2" fmla="*/ 0 h 1843722"/>
              <a:gd name="connsiteX3" fmla="*/ 1271451 w 1271451"/>
              <a:gd name="connsiteY3" fmla="*/ 232637 h 1843722"/>
              <a:gd name="connsiteX4" fmla="*/ 1191301 w 1271451"/>
              <a:gd name="connsiteY4" fmla="*/ 1622267 h 1843722"/>
              <a:gd name="connsiteX5" fmla="*/ 627017 w 1271451"/>
              <a:gd name="connsiteY5" fmla="*/ 1843722 h 1843722"/>
              <a:gd name="connsiteX6" fmla="*/ 602765 w 1271451"/>
              <a:gd name="connsiteY6" fmla="*/ 1398650 h 1843722"/>
              <a:gd name="connsiteX7" fmla="*/ 0 w 1271451"/>
              <a:gd name="connsiteY7" fmla="*/ 998991 h 1843722"/>
              <a:gd name="connsiteX8" fmla="*/ 10844 w 1271451"/>
              <a:gd name="connsiteY8" fmla="*/ 491856 h 1843722"/>
              <a:gd name="connsiteX0" fmla="*/ 10844 w 1565769"/>
              <a:gd name="connsiteY0" fmla="*/ 491856 h 1843722"/>
              <a:gd name="connsiteX1" fmla="*/ 566057 w 1565769"/>
              <a:gd name="connsiteY1" fmla="*/ 102007 h 1843722"/>
              <a:gd name="connsiteX2" fmla="*/ 996637 w 1565769"/>
              <a:gd name="connsiteY2" fmla="*/ 0 h 1843722"/>
              <a:gd name="connsiteX3" fmla="*/ 1271451 w 1565769"/>
              <a:gd name="connsiteY3" fmla="*/ 232637 h 1843722"/>
              <a:gd name="connsiteX4" fmla="*/ 1565769 w 1565769"/>
              <a:gd name="connsiteY4" fmla="*/ 716575 h 1843722"/>
              <a:gd name="connsiteX5" fmla="*/ 627017 w 1565769"/>
              <a:gd name="connsiteY5" fmla="*/ 1843722 h 1843722"/>
              <a:gd name="connsiteX6" fmla="*/ 602765 w 1565769"/>
              <a:gd name="connsiteY6" fmla="*/ 1398650 h 1843722"/>
              <a:gd name="connsiteX7" fmla="*/ 0 w 1565769"/>
              <a:gd name="connsiteY7" fmla="*/ 998991 h 1843722"/>
              <a:gd name="connsiteX8" fmla="*/ 10844 w 1565769"/>
              <a:gd name="connsiteY8" fmla="*/ 491856 h 1843722"/>
              <a:gd name="connsiteX0" fmla="*/ 10844 w 1565769"/>
              <a:gd name="connsiteY0" fmla="*/ 491856 h 1398650"/>
              <a:gd name="connsiteX1" fmla="*/ 566057 w 1565769"/>
              <a:gd name="connsiteY1" fmla="*/ 102007 h 1398650"/>
              <a:gd name="connsiteX2" fmla="*/ 996637 w 1565769"/>
              <a:gd name="connsiteY2" fmla="*/ 0 h 1398650"/>
              <a:gd name="connsiteX3" fmla="*/ 1271451 w 1565769"/>
              <a:gd name="connsiteY3" fmla="*/ 232637 h 1398650"/>
              <a:gd name="connsiteX4" fmla="*/ 1565769 w 1565769"/>
              <a:gd name="connsiteY4" fmla="*/ 716575 h 1398650"/>
              <a:gd name="connsiteX5" fmla="*/ 1393372 w 1565769"/>
              <a:gd name="connsiteY5" fmla="*/ 1303790 h 1398650"/>
              <a:gd name="connsiteX6" fmla="*/ 602765 w 1565769"/>
              <a:gd name="connsiteY6" fmla="*/ 1398650 h 1398650"/>
              <a:gd name="connsiteX7" fmla="*/ 0 w 1565769"/>
              <a:gd name="connsiteY7" fmla="*/ 998991 h 1398650"/>
              <a:gd name="connsiteX8" fmla="*/ 10844 w 1565769"/>
              <a:gd name="connsiteY8" fmla="*/ 491856 h 1398650"/>
              <a:gd name="connsiteX0" fmla="*/ 10844 w 1565769"/>
              <a:gd name="connsiteY0" fmla="*/ 491856 h 1398650"/>
              <a:gd name="connsiteX1" fmla="*/ 566057 w 1565769"/>
              <a:gd name="connsiteY1" fmla="*/ 102007 h 1398650"/>
              <a:gd name="connsiteX2" fmla="*/ 996637 w 1565769"/>
              <a:gd name="connsiteY2" fmla="*/ 0 h 1398650"/>
              <a:gd name="connsiteX3" fmla="*/ 1322251 w 1565769"/>
              <a:gd name="connsiteY3" fmla="*/ 202157 h 1398650"/>
              <a:gd name="connsiteX4" fmla="*/ 1565769 w 1565769"/>
              <a:gd name="connsiteY4" fmla="*/ 716575 h 1398650"/>
              <a:gd name="connsiteX5" fmla="*/ 1393372 w 1565769"/>
              <a:gd name="connsiteY5" fmla="*/ 1303790 h 1398650"/>
              <a:gd name="connsiteX6" fmla="*/ 602765 w 1565769"/>
              <a:gd name="connsiteY6" fmla="*/ 1398650 h 1398650"/>
              <a:gd name="connsiteX7" fmla="*/ 0 w 1565769"/>
              <a:gd name="connsiteY7" fmla="*/ 998991 h 1398650"/>
              <a:gd name="connsiteX8" fmla="*/ 10844 w 1565769"/>
              <a:gd name="connsiteY8" fmla="*/ 491856 h 1398650"/>
              <a:gd name="connsiteX0" fmla="*/ 10844 w 1565769"/>
              <a:gd name="connsiteY0" fmla="*/ 491856 h 1398650"/>
              <a:gd name="connsiteX1" fmla="*/ 566057 w 1565769"/>
              <a:gd name="connsiteY1" fmla="*/ 102007 h 1398650"/>
              <a:gd name="connsiteX2" fmla="*/ 996637 w 1565769"/>
              <a:gd name="connsiteY2" fmla="*/ 0 h 1398650"/>
              <a:gd name="connsiteX3" fmla="*/ 1322251 w 1565769"/>
              <a:gd name="connsiteY3" fmla="*/ 202157 h 1398650"/>
              <a:gd name="connsiteX4" fmla="*/ 1565769 w 1565769"/>
              <a:gd name="connsiteY4" fmla="*/ 716575 h 1398650"/>
              <a:gd name="connsiteX5" fmla="*/ 1393372 w 1565769"/>
              <a:gd name="connsiteY5" fmla="*/ 1303790 h 1398650"/>
              <a:gd name="connsiteX6" fmla="*/ 714525 w 1565769"/>
              <a:gd name="connsiteY6" fmla="*/ 1398650 h 1398650"/>
              <a:gd name="connsiteX7" fmla="*/ 0 w 1565769"/>
              <a:gd name="connsiteY7" fmla="*/ 998991 h 1398650"/>
              <a:gd name="connsiteX8" fmla="*/ 10844 w 1565769"/>
              <a:gd name="connsiteY8" fmla="*/ 491856 h 1398650"/>
              <a:gd name="connsiteX0" fmla="*/ 0 w 1554925"/>
              <a:gd name="connsiteY0" fmla="*/ 491856 h 1398650"/>
              <a:gd name="connsiteX1" fmla="*/ 555213 w 1554925"/>
              <a:gd name="connsiteY1" fmla="*/ 102007 h 1398650"/>
              <a:gd name="connsiteX2" fmla="*/ 985793 w 1554925"/>
              <a:gd name="connsiteY2" fmla="*/ 0 h 1398650"/>
              <a:gd name="connsiteX3" fmla="*/ 1311407 w 1554925"/>
              <a:gd name="connsiteY3" fmla="*/ 202157 h 1398650"/>
              <a:gd name="connsiteX4" fmla="*/ 1554925 w 1554925"/>
              <a:gd name="connsiteY4" fmla="*/ 716575 h 1398650"/>
              <a:gd name="connsiteX5" fmla="*/ 1382528 w 1554925"/>
              <a:gd name="connsiteY5" fmla="*/ 1303790 h 1398650"/>
              <a:gd name="connsiteX6" fmla="*/ 703681 w 1554925"/>
              <a:gd name="connsiteY6" fmla="*/ 1398650 h 1398650"/>
              <a:gd name="connsiteX7" fmla="*/ 19636 w 1554925"/>
              <a:gd name="connsiteY7" fmla="*/ 1019311 h 1398650"/>
              <a:gd name="connsiteX8" fmla="*/ 0 w 1554925"/>
              <a:gd name="connsiteY8" fmla="*/ 491856 h 1398650"/>
              <a:gd name="connsiteX0" fmla="*/ 0 w 1554925"/>
              <a:gd name="connsiteY0" fmla="*/ 491856 h 1398650"/>
              <a:gd name="connsiteX1" fmla="*/ 555213 w 1554925"/>
              <a:gd name="connsiteY1" fmla="*/ 102007 h 1398650"/>
              <a:gd name="connsiteX2" fmla="*/ 985793 w 1554925"/>
              <a:gd name="connsiteY2" fmla="*/ 0 h 1398650"/>
              <a:gd name="connsiteX3" fmla="*/ 1311407 w 1554925"/>
              <a:gd name="connsiteY3" fmla="*/ 202157 h 1398650"/>
              <a:gd name="connsiteX4" fmla="*/ 1554925 w 1554925"/>
              <a:gd name="connsiteY4" fmla="*/ 716575 h 1398650"/>
              <a:gd name="connsiteX5" fmla="*/ 1382528 w 1554925"/>
              <a:gd name="connsiteY5" fmla="*/ 1303790 h 1398650"/>
              <a:gd name="connsiteX6" fmla="*/ 703681 w 1554925"/>
              <a:gd name="connsiteY6" fmla="*/ 1398650 h 1398650"/>
              <a:gd name="connsiteX7" fmla="*/ 19636 w 1554925"/>
              <a:gd name="connsiteY7" fmla="*/ 1039631 h 1398650"/>
              <a:gd name="connsiteX8" fmla="*/ 0 w 1554925"/>
              <a:gd name="connsiteY8" fmla="*/ 491856 h 1398650"/>
              <a:gd name="connsiteX0" fmla="*/ 51484 w 1535289"/>
              <a:gd name="connsiteY0" fmla="*/ 522336 h 1398650"/>
              <a:gd name="connsiteX1" fmla="*/ 535577 w 1535289"/>
              <a:gd name="connsiteY1" fmla="*/ 102007 h 1398650"/>
              <a:gd name="connsiteX2" fmla="*/ 966157 w 1535289"/>
              <a:gd name="connsiteY2" fmla="*/ 0 h 1398650"/>
              <a:gd name="connsiteX3" fmla="*/ 1291771 w 1535289"/>
              <a:gd name="connsiteY3" fmla="*/ 202157 h 1398650"/>
              <a:gd name="connsiteX4" fmla="*/ 1535289 w 1535289"/>
              <a:gd name="connsiteY4" fmla="*/ 716575 h 1398650"/>
              <a:gd name="connsiteX5" fmla="*/ 1362892 w 1535289"/>
              <a:gd name="connsiteY5" fmla="*/ 1303790 h 1398650"/>
              <a:gd name="connsiteX6" fmla="*/ 684045 w 1535289"/>
              <a:gd name="connsiteY6" fmla="*/ 1398650 h 1398650"/>
              <a:gd name="connsiteX7" fmla="*/ 0 w 1535289"/>
              <a:gd name="connsiteY7" fmla="*/ 1039631 h 1398650"/>
              <a:gd name="connsiteX8" fmla="*/ 51484 w 1535289"/>
              <a:gd name="connsiteY8" fmla="*/ 522336 h 139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5289" h="1398650">
                <a:moveTo>
                  <a:pt x="51484" y="522336"/>
                </a:moveTo>
                <a:lnTo>
                  <a:pt x="535577" y="102007"/>
                </a:lnTo>
                <a:lnTo>
                  <a:pt x="966157" y="0"/>
                </a:lnTo>
                <a:lnTo>
                  <a:pt x="1291771" y="202157"/>
                </a:lnTo>
                <a:lnTo>
                  <a:pt x="1535289" y="716575"/>
                </a:lnTo>
                <a:lnTo>
                  <a:pt x="1362892" y="1303790"/>
                </a:lnTo>
                <a:lnTo>
                  <a:pt x="684045" y="1398650"/>
                </a:lnTo>
                <a:lnTo>
                  <a:pt x="0" y="1039631"/>
                </a:lnTo>
                <a:lnTo>
                  <a:pt x="51484" y="522336"/>
                </a:lnTo>
                <a:close/>
              </a:path>
            </a:pathLst>
          </a:custGeom>
          <a:pattFill prst="lgGrid">
            <a:fgClr>
              <a:srgbClr val="0000CC"/>
            </a:fgClr>
            <a:bgClr>
              <a:srgbClr val="4DFFC4"/>
            </a:bgClr>
          </a:pattFill>
          <a:ln w="190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9DB50684-7478-9F08-A866-CED174D1CBE4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6036109" y="3099178"/>
            <a:ext cx="1025670" cy="111858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9063CD2B-E010-D90A-F037-7D3C8F7600E7}"/>
              </a:ext>
            </a:extLst>
          </p:cNvPr>
          <p:cNvCxnSpPr>
            <a:cxnSpLocks/>
            <a:endCxn id="21" idx="2"/>
          </p:cNvCxnSpPr>
          <p:nvPr/>
        </p:nvCxnSpPr>
        <p:spPr>
          <a:xfrm>
            <a:off x="6036109" y="4217763"/>
            <a:ext cx="1313054" cy="129804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7FDA60B4-E413-7D34-06A5-F640861BEEA0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4259796" y="4206382"/>
            <a:ext cx="1767535" cy="66934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E0EFF63A-736A-4E55-A96F-1865CDB1F6B3}"/>
              </a:ext>
            </a:extLst>
          </p:cNvPr>
          <p:cNvCxnSpPr>
            <a:cxnSpLocks/>
            <a:stCxn id="21" idx="0"/>
          </p:cNvCxnSpPr>
          <p:nvPr/>
        </p:nvCxnSpPr>
        <p:spPr>
          <a:xfrm>
            <a:off x="5470288" y="3018624"/>
            <a:ext cx="557043" cy="118775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3A67009E-2D0A-B0C5-12D9-6D2F4D3C0DE7}"/>
              </a:ext>
            </a:extLst>
          </p:cNvPr>
          <p:cNvGrpSpPr/>
          <p:nvPr/>
        </p:nvGrpSpPr>
        <p:grpSpPr>
          <a:xfrm>
            <a:off x="4968194" y="3160857"/>
            <a:ext cx="2082015" cy="1982001"/>
            <a:chOff x="4968194" y="3160857"/>
            <a:chExt cx="2082015" cy="1982001"/>
          </a:xfrm>
        </p:grpSpPr>
        <p:sp>
          <p:nvSpPr>
            <p:cNvPr id="31" name="矢印: 右 30">
              <a:extLst>
                <a:ext uri="{FF2B5EF4-FFF2-40B4-BE49-F238E27FC236}">
                  <a16:creationId xmlns:a16="http://schemas.microsoft.com/office/drawing/2014/main" id="{EF66857B-F433-45E5-8B54-BCA67C5B4103}"/>
                </a:ext>
              </a:extLst>
            </p:cNvPr>
            <p:cNvSpPr/>
            <p:nvPr/>
          </p:nvSpPr>
          <p:spPr>
            <a:xfrm rot="1266772">
              <a:off x="4968194" y="3862243"/>
              <a:ext cx="259672" cy="186047"/>
            </a:xfrm>
            <a:prstGeom prst="rightArrow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" name="矢印: 右 37">
              <a:extLst>
                <a:ext uri="{FF2B5EF4-FFF2-40B4-BE49-F238E27FC236}">
                  <a16:creationId xmlns:a16="http://schemas.microsoft.com/office/drawing/2014/main" id="{DE59A4BF-83CA-B945-78D4-07E4F3EBA05B}"/>
                </a:ext>
              </a:extLst>
            </p:cNvPr>
            <p:cNvSpPr/>
            <p:nvPr/>
          </p:nvSpPr>
          <p:spPr>
            <a:xfrm rot="6006688">
              <a:off x="6083877" y="3197669"/>
              <a:ext cx="259672" cy="186047"/>
            </a:xfrm>
            <a:prstGeom prst="rightArrow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" name="矢印: 右 40">
              <a:extLst>
                <a:ext uri="{FF2B5EF4-FFF2-40B4-BE49-F238E27FC236}">
                  <a16:creationId xmlns:a16="http://schemas.microsoft.com/office/drawing/2014/main" id="{2B82864F-6A5C-A562-1AF9-70A15A357281}"/>
                </a:ext>
              </a:extLst>
            </p:cNvPr>
            <p:cNvSpPr/>
            <p:nvPr/>
          </p:nvSpPr>
          <p:spPr>
            <a:xfrm rot="16966189">
              <a:off x="5742070" y="4919998"/>
              <a:ext cx="259672" cy="186047"/>
            </a:xfrm>
            <a:prstGeom prst="rightArrow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" name="矢印: 右 41">
              <a:extLst>
                <a:ext uri="{FF2B5EF4-FFF2-40B4-BE49-F238E27FC236}">
                  <a16:creationId xmlns:a16="http://schemas.microsoft.com/office/drawing/2014/main" id="{B7F0E95B-4DFE-70F1-9B76-FCB842539CF2}"/>
                </a:ext>
              </a:extLst>
            </p:cNvPr>
            <p:cNvSpPr/>
            <p:nvPr/>
          </p:nvSpPr>
          <p:spPr>
            <a:xfrm rot="10370677">
              <a:off x="6790537" y="4052272"/>
              <a:ext cx="259672" cy="186047"/>
            </a:xfrm>
            <a:prstGeom prst="rightArrow">
              <a:avLst/>
            </a:prstGeom>
            <a:solidFill>
              <a:schemeClr val="tx1"/>
            </a:solidFill>
            <a:ln w="19050"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7E8CE651-0F31-8790-830E-D863A086F594}"/>
              </a:ext>
            </a:extLst>
          </p:cNvPr>
          <p:cNvGrpSpPr/>
          <p:nvPr/>
        </p:nvGrpSpPr>
        <p:grpSpPr>
          <a:xfrm>
            <a:off x="4996116" y="3006469"/>
            <a:ext cx="2369879" cy="2177015"/>
            <a:chOff x="4996116" y="3006469"/>
            <a:chExt cx="2369879" cy="21770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BE4D2AFF-1B86-46A1-8F47-0A13453BF167}"/>
                    </a:ext>
                  </a:extLst>
                </p:cNvPr>
                <p:cNvSpPr txBox="1"/>
                <p:nvPr/>
              </p:nvSpPr>
              <p:spPr>
                <a:xfrm>
                  <a:off x="5121913" y="4721819"/>
                  <a:ext cx="81548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ja-JP" altLang="en-US" sz="2400" dirty="0">
                    <a:latin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BE4D2AFF-1B86-46A1-8F47-0A13453BF1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21913" y="4721819"/>
                  <a:ext cx="815480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746" r="-1493" b="-1866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9B4CEC9D-5375-4A12-ADBA-0D63F6B881AD}"/>
                    </a:ext>
                  </a:extLst>
                </p:cNvPr>
                <p:cNvSpPr txBox="1"/>
                <p:nvPr/>
              </p:nvSpPr>
              <p:spPr>
                <a:xfrm>
                  <a:off x="4996116" y="3285251"/>
                  <a:ext cx="80836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ja-JP" altLang="en-US" sz="2400" dirty="0">
                    <a:latin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9B4CEC9D-5375-4A12-ADBA-0D63F6B881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6116" y="3285251"/>
                  <a:ext cx="808363" cy="461665"/>
                </a:xfrm>
                <a:prstGeom prst="rect">
                  <a:avLst/>
                </a:prstGeom>
                <a:blipFill>
                  <a:blip r:embed="rId7"/>
                  <a:stretch>
                    <a:fillRect l="-758" r="-1515" b="-1710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テキスト ボックス 42">
                  <a:extLst>
                    <a:ext uri="{FF2B5EF4-FFF2-40B4-BE49-F238E27FC236}">
                      <a16:creationId xmlns:a16="http://schemas.microsoft.com/office/drawing/2014/main" id="{3E19513B-8E42-99A5-326A-59DC2FCEE097}"/>
                    </a:ext>
                  </a:extLst>
                </p:cNvPr>
                <p:cNvSpPr txBox="1"/>
                <p:nvPr/>
              </p:nvSpPr>
              <p:spPr>
                <a:xfrm>
                  <a:off x="6550515" y="4224646"/>
                  <a:ext cx="81548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ja-JP" sz="2400" i="1" smtClean="0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ja-JP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ja-JP" altLang="en-US" sz="2400" dirty="0">
                    <a:latin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43" name="テキスト ボックス 42">
                  <a:extLst>
                    <a:ext uri="{FF2B5EF4-FFF2-40B4-BE49-F238E27FC236}">
                      <a16:creationId xmlns:a16="http://schemas.microsoft.com/office/drawing/2014/main" id="{3E19513B-8E42-99A5-326A-59DC2FCEE0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50515" y="4224646"/>
                  <a:ext cx="815480" cy="461665"/>
                </a:xfrm>
                <a:prstGeom prst="rect">
                  <a:avLst/>
                </a:prstGeom>
                <a:blipFill>
                  <a:blip r:embed="rId8"/>
                  <a:stretch>
                    <a:fillRect l="-1504" r="-1504" b="-1710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テキスト ボックス 43">
                  <a:extLst>
                    <a:ext uri="{FF2B5EF4-FFF2-40B4-BE49-F238E27FC236}">
                      <a16:creationId xmlns:a16="http://schemas.microsoft.com/office/drawing/2014/main" id="{7A80765C-633C-6D36-BF00-3A270A9F262E}"/>
                    </a:ext>
                  </a:extLst>
                </p:cNvPr>
                <p:cNvSpPr txBox="1"/>
                <p:nvPr/>
              </p:nvSpPr>
              <p:spPr>
                <a:xfrm>
                  <a:off x="6151687" y="3006469"/>
                  <a:ext cx="80233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ja-JP" sz="2400" i="1" smtClean="0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ja-JP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ja-JP" altLang="en-US" sz="2400" dirty="0">
                    <a:latin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44" name="テキスト ボックス 43">
                  <a:extLst>
                    <a:ext uri="{FF2B5EF4-FFF2-40B4-BE49-F238E27FC236}">
                      <a16:creationId xmlns:a16="http://schemas.microsoft.com/office/drawing/2014/main" id="{7A80765C-633C-6D36-BF00-3A270A9F262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51687" y="3006469"/>
                  <a:ext cx="802336" cy="461665"/>
                </a:xfrm>
                <a:prstGeom prst="rect">
                  <a:avLst/>
                </a:prstGeom>
                <a:blipFill>
                  <a:blip r:embed="rId9"/>
                  <a:stretch>
                    <a:fillRect r="-1515" b="-1710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6" name="楕円 45">
            <a:extLst>
              <a:ext uri="{FF2B5EF4-FFF2-40B4-BE49-F238E27FC236}">
                <a16:creationId xmlns:a16="http://schemas.microsoft.com/office/drawing/2014/main" id="{AD1E07B8-1FA7-7487-F992-F17A911CDC67}"/>
              </a:ext>
            </a:extLst>
          </p:cNvPr>
          <p:cNvSpPr/>
          <p:nvPr/>
        </p:nvSpPr>
        <p:spPr>
          <a:xfrm>
            <a:off x="5960400" y="4145846"/>
            <a:ext cx="144016" cy="144016"/>
          </a:xfrm>
          <a:prstGeom prst="ellipse">
            <a:avLst/>
          </a:prstGeom>
          <a:noFill/>
          <a:ln w="57150">
            <a:solidFill>
              <a:srgbClr val="0000CC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57C1B52-BAFF-3DE8-5EC6-41C8337F56A5}"/>
              </a:ext>
            </a:extLst>
          </p:cNvPr>
          <p:cNvSpPr txBox="1"/>
          <p:nvPr/>
        </p:nvSpPr>
        <p:spPr>
          <a:xfrm>
            <a:off x="7751263" y="4608139"/>
            <a:ext cx="3437801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dirty="0">
                <a:latin typeface="Calibri" panose="020F0502020204030204" pitchFamily="34" charset="0"/>
              </a:rPr>
              <a:t>Cannot avoid 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spurious low-energy modes.</a:t>
            </a:r>
            <a:endParaRPr lang="ja-JP" altLang="en-US" sz="2000" dirty="0">
              <a:latin typeface="Calibri" panose="020F050202020403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7547776-DFCC-A443-7DED-6690BE5DC309}"/>
              </a:ext>
            </a:extLst>
          </p:cNvPr>
          <p:cNvSpPr txBox="1"/>
          <p:nvPr/>
        </p:nvSpPr>
        <p:spPr>
          <a:xfrm>
            <a:off x="10620990" y="619524"/>
            <a:ext cx="152643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180000"/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Let me </a:t>
            </a:r>
            <a:b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</a:br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explain in 2D</a:t>
            </a:r>
            <a:b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</a:br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for simplicity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  <a:cs typeface="Calibri" panose="020F050202020403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9E42EF4-72F3-A8AF-F93D-9EF2681EAB83}"/>
              </a:ext>
            </a:extLst>
          </p:cNvPr>
          <p:cNvSpPr txBox="1"/>
          <p:nvPr/>
        </p:nvSpPr>
        <p:spPr>
          <a:xfrm>
            <a:off x="1133628" y="4993834"/>
            <a:ext cx="3013967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dirty="0">
                <a:latin typeface="Calibri" panose="020F0502020204030204" pitchFamily="34" charset="0"/>
              </a:rPr>
              <a:t>Strain distribution is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piecewise constant</a:t>
            </a:r>
            <a:br>
              <a:rPr lang="en-US" altLang="ja-JP" sz="2000" dirty="0">
                <a:latin typeface="Calibri" panose="020F0502020204030204" pitchFamily="34" charset="0"/>
              </a:rPr>
            </a:br>
            <a:r>
              <a:rPr lang="en-US" altLang="ja-JP" sz="2000" dirty="0">
                <a:latin typeface="Calibri" panose="020F0502020204030204" pitchFamily="34" charset="0"/>
              </a:rPr>
              <a:t>in each smoothing domain.</a:t>
            </a:r>
            <a:endParaRPr lang="ja-JP" altLang="en-US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95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9" grpId="0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3ADB5-6C79-9B0F-0B93-0DE7759CB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70D107D1-2019-5B75-4492-F418F05FE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Brief of </a:t>
            </a:r>
            <a:r>
              <a:rPr lang="en-US" altLang="ja-JP" dirty="0" err="1">
                <a:ln w="3175">
                  <a:solidFill>
                    <a:schemeClr val="bg1"/>
                  </a:solidFill>
                </a:ln>
                <a:solidFill>
                  <a:srgbClr val="FF00FF"/>
                </a:solidFill>
              </a:rPr>
              <a:t>SelectiveES</a:t>
            </a:r>
            <a:r>
              <a:rPr lang="en-US" altLang="ja-JP" dirty="0">
                <a:ln w="3175">
                  <a:solidFill>
                    <a:schemeClr val="bg1"/>
                  </a:solidFill>
                </a:ln>
                <a:solidFill>
                  <a:srgbClr val="FF00FF"/>
                </a:solidFill>
              </a:rPr>
              <a:t>/NS-FEM</a:t>
            </a:r>
            <a:r>
              <a:rPr lang="en-US" altLang="ja-JP" dirty="0">
                <a:solidFill>
                  <a:srgbClr val="FF00FF"/>
                </a:solidFill>
              </a:rPr>
              <a:t> </a:t>
            </a:r>
            <a:r>
              <a:rPr lang="en-US" altLang="ja-JP" dirty="0"/>
              <a:t>(Conventional Method)</a:t>
            </a:r>
            <a:endParaRPr kumimoji="1" lang="ja-JP" altLang="en-US" dirty="0"/>
          </a:p>
        </p:txBody>
      </p:sp>
      <p:sp>
        <p:nvSpPr>
          <p:cNvPr id="81" name="スライド番号プレースホルダー 80">
            <a:extLst>
              <a:ext uri="{FF2B5EF4-FFF2-40B4-BE49-F238E27FC236}">
                <a16:creationId xmlns:a16="http://schemas.microsoft.com/office/drawing/2014/main" id="{E1CE1E3F-C0CE-21DA-C921-FEA9E43F01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15</a:t>
            </a:fld>
            <a:endParaRPr lang="ja-JP" altLang="en-US" dirty="0"/>
          </a:p>
        </p:txBody>
      </p: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D42E25BE-6BDB-69DB-9F64-EFFCCA5FA65B}"/>
              </a:ext>
            </a:extLst>
          </p:cNvPr>
          <p:cNvCxnSpPr>
            <a:cxnSpLocks/>
          </p:cNvCxnSpPr>
          <p:nvPr/>
        </p:nvCxnSpPr>
        <p:spPr>
          <a:xfrm>
            <a:off x="6094145" y="5302758"/>
            <a:ext cx="1855" cy="682526"/>
          </a:xfrm>
          <a:prstGeom prst="straightConnector1">
            <a:avLst/>
          </a:prstGeom>
          <a:ln w="127000">
            <a:solidFill>
              <a:schemeClr val="bg1">
                <a:lumMod val="65000"/>
              </a:schemeClr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D53CB459-F84A-9D99-398C-F0263885F2D1}"/>
              </a:ext>
            </a:extLst>
          </p:cNvPr>
          <p:cNvSpPr/>
          <p:nvPr/>
        </p:nvSpPr>
        <p:spPr>
          <a:xfrm rot="795572">
            <a:off x="4145794" y="4940494"/>
            <a:ext cx="1935563" cy="1582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A9032580-4F03-C5ED-DF7A-F3ACB1339B66}"/>
                  </a:ext>
                </a:extLst>
              </p:cNvPr>
              <p:cNvSpPr txBox="1"/>
              <p:nvPr/>
            </p:nvSpPr>
            <p:spPr>
              <a:xfrm>
                <a:off x="2392203" y="1016732"/>
                <a:ext cx="3541930" cy="72167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000" dirty="0">
                    <a:latin typeface="Calibri" panose="020F0502020204030204" pitchFamily="34" charset="0"/>
                  </a:rPr>
                  <a:t>(1) Calculate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000" b="0" i="0" smtClean="0">
                            <a:latin typeface="Cambria Math" panose="02040503050406030204" pitchFamily="18" charset="0"/>
                          </a:rPr>
                          <m:t>dev</m:t>
                        </m:r>
                      </m:sup>
                    </m:sSup>
                  </m:oMath>
                </a14:m>
                <a:r>
                  <a:rPr lang="en-US" altLang="ja-JP" sz="2000" dirty="0">
                    <a:latin typeface="Calibri" panose="020F0502020204030204" pitchFamily="34" charset="0"/>
                  </a:rPr>
                  <a:t> at each edge</a:t>
                </a:r>
                <a:br>
                  <a:rPr lang="en-US" altLang="ja-JP" sz="2000" dirty="0">
                    <a:latin typeface="Calibri" panose="020F0502020204030204" pitchFamily="34" charset="0"/>
                  </a:rPr>
                </a:br>
                <a:r>
                  <a:rPr lang="en-US" altLang="ja-JP" sz="2000" dirty="0">
                    <a:latin typeface="Calibri" panose="020F0502020204030204" pitchFamily="34" charset="0"/>
                  </a:rPr>
                  <a:t>     with ES-FEM</a:t>
                </a:r>
                <a:endParaRPr lang="ja-JP" altLang="en-US" sz="2000" dirty="0">
                  <a:solidFill>
                    <a:srgbClr val="FF00FF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109C50F6-979F-0B2B-7DD4-B58F64C141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2203" y="1016732"/>
                <a:ext cx="3541930" cy="721672"/>
              </a:xfrm>
              <a:prstGeom prst="rect">
                <a:avLst/>
              </a:prstGeom>
              <a:blipFill>
                <a:blip r:embed="rId3"/>
                <a:stretch>
                  <a:fillRect l="-1721" t="-2542" b="-1440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802065CC-D059-6CBF-9B82-AAD80294ED72}"/>
                  </a:ext>
                </a:extLst>
              </p:cNvPr>
              <p:cNvSpPr txBox="1"/>
              <p:nvPr/>
            </p:nvSpPr>
            <p:spPr>
              <a:xfrm>
                <a:off x="6266586" y="1017712"/>
                <a:ext cx="3390223" cy="72167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000" dirty="0">
                    <a:latin typeface="Calibri" panose="020F0502020204030204" pitchFamily="34" charset="0"/>
                  </a:rPr>
                  <a:t>(3) Calculate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000" b="0" i="0" smtClean="0">
                            <a:latin typeface="Cambria Math" panose="02040503050406030204" pitchFamily="18" charset="0"/>
                          </a:rPr>
                          <m:t>vol</m:t>
                        </m:r>
                      </m:sup>
                    </m:sSup>
                  </m:oMath>
                </a14:m>
                <a:r>
                  <a:rPr lang="en-US" altLang="ja-JP" sz="2000" dirty="0">
                    <a:latin typeface="Calibri" panose="020F0502020204030204" pitchFamily="34" charset="0"/>
                  </a:rPr>
                  <a:t> at each node</a:t>
                </a:r>
                <a:br>
                  <a:rPr lang="en-US" altLang="ja-JP" sz="2000" dirty="0">
                    <a:latin typeface="Calibri" panose="020F0502020204030204" pitchFamily="34" charset="0"/>
                  </a:rPr>
                </a:br>
                <a:r>
                  <a:rPr lang="en-US" altLang="ja-JP" sz="2000" dirty="0">
                    <a:latin typeface="Calibri" panose="020F0502020204030204" pitchFamily="34" charset="0"/>
                  </a:rPr>
                  <a:t>     with NS-FEM</a:t>
                </a:r>
                <a:endParaRPr lang="ja-JP" altLang="en-US" sz="2000" dirty="0">
                  <a:solidFill>
                    <a:srgbClr val="C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802065CC-D059-6CBF-9B82-AAD80294ED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6586" y="1017712"/>
                <a:ext cx="3390223" cy="721672"/>
              </a:xfrm>
              <a:prstGeom prst="rect">
                <a:avLst/>
              </a:prstGeom>
              <a:blipFill>
                <a:blip r:embed="rId4"/>
                <a:stretch>
                  <a:fillRect l="-1978" t="-2542" r="-360" b="-1440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9FDB3566-A4A2-CCAF-50EE-4AA24A65FB05}"/>
                  </a:ext>
                </a:extLst>
              </p:cNvPr>
              <p:cNvSpPr txBox="1"/>
              <p:nvPr/>
            </p:nvSpPr>
            <p:spPr>
              <a:xfrm>
                <a:off x="4989903" y="5945214"/>
                <a:ext cx="2211503" cy="41049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2000" dirty="0">
                    <a:latin typeface="Calibri" panose="020F0502020204030204" pitchFamily="34" charset="0"/>
                  </a:rPr>
                  <a:t>(5) Assemble </a:t>
                </a:r>
                <a14:m>
                  <m:oMath xmlns:m="http://schemas.openxmlformats.org/officeDocument/2006/math">
                    <m:r>
                      <a:rPr lang="en-US" altLang="ja-JP" sz="2000" b="0" i="1" smtClean="0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000" b="0" i="0" smtClean="0">
                            <a:latin typeface="Cambria Math" panose="02040503050406030204" pitchFamily="18" charset="0"/>
                          </a:rPr>
                          <m:t>int</m:t>
                        </m:r>
                      </m:sup>
                    </m:sSup>
                    <m:r>
                      <a:rPr lang="en-US" altLang="ja-JP" sz="20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ja-JP" altLang="en-US" sz="20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4233AA1C-0D1D-B1EA-96C1-1BFFEDD63E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9903" y="5945214"/>
                <a:ext cx="2211503" cy="410497"/>
              </a:xfrm>
              <a:prstGeom prst="rect">
                <a:avLst/>
              </a:prstGeom>
              <a:blipFill>
                <a:blip r:embed="rId7"/>
                <a:stretch>
                  <a:fillRect l="-2486" t="-4412" r="-1105" b="-2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EB2ED83C-38DD-B49C-1408-2E08AECE683B}"/>
                  </a:ext>
                </a:extLst>
              </p:cNvPr>
              <p:cNvSpPr txBox="1"/>
              <p:nvPr/>
            </p:nvSpPr>
            <p:spPr>
              <a:xfrm>
                <a:off x="2384563" y="3989374"/>
                <a:ext cx="3555923" cy="7320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000" dirty="0">
                    <a:latin typeface="Calibri" panose="020F0502020204030204" pitchFamily="34" charset="0"/>
                  </a:rPr>
                  <a:t>(2) Calculate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000" b="0" i="0" smtClean="0">
                            <a:latin typeface="Cambria Math" panose="02040503050406030204" pitchFamily="18" charset="0"/>
                          </a:rPr>
                          <m:t>dev</m:t>
                        </m:r>
                      </m:sup>
                    </m:sSup>
                  </m:oMath>
                </a14:m>
                <a:r>
                  <a:rPr lang="en-US" altLang="ja-JP" sz="2000" dirty="0">
                    <a:latin typeface="Calibri" panose="020F0502020204030204" pitchFamily="34" charset="0"/>
                  </a:rPr>
                  <a:t> at each edge</a:t>
                </a:r>
                <a:br>
                  <a:rPr lang="en-US" altLang="ja-JP" sz="2000" dirty="0">
                    <a:latin typeface="Calibri" panose="020F0502020204030204" pitchFamily="34" charset="0"/>
                  </a:rPr>
                </a:br>
                <a:r>
                  <a:rPr lang="en-US" altLang="ja-JP" sz="2000" dirty="0">
                    <a:latin typeface="Calibri" panose="020F0502020204030204" pitchFamily="34" charset="0"/>
                  </a:rPr>
                  <a:t>     and its contribution to </a:t>
                </a:r>
                <a14:m>
                  <m:oMath xmlns:m="http://schemas.openxmlformats.org/officeDocument/2006/math">
                    <m:r>
                      <a:rPr lang="en-US" altLang="ja-JP" sz="2000" b="0" i="1" smtClean="0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000" b="0" i="0" smtClean="0">
                            <a:latin typeface="Cambria Math" panose="02040503050406030204" pitchFamily="18" charset="0"/>
                          </a:rPr>
                          <m:t>int</m:t>
                        </m:r>
                      </m:sup>
                    </m:sSup>
                    <m:r>
                      <a:rPr lang="en-US" altLang="ja-JP" sz="20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ja-JP" altLang="en-US" sz="20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41CF2CE-282D-FB06-D508-66283E789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563" y="3989374"/>
                <a:ext cx="3555923" cy="732060"/>
              </a:xfrm>
              <a:prstGeom prst="rect">
                <a:avLst/>
              </a:prstGeom>
              <a:blipFill>
                <a:blip r:embed="rId8"/>
                <a:stretch>
                  <a:fillRect l="-1715" t="-1653" b="-1322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629038DA-6D9F-0816-FE60-E66D4FE86B84}"/>
                  </a:ext>
                </a:extLst>
              </p:cNvPr>
              <p:cNvSpPr txBox="1"/>
              <p:nvPr/>
            </p:nvSpPr>
            <p:spPr>
              <a:xfrm>
                <a:off x="6252680" y="3988175"/>
                <a:ext cx="3530197" cy="7320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000" dirty="0">
                    <a:latin typeface="Calibri" panose="020F0502020204030204" pitchFamily="34" charset="0"/>
                  </a:rPr>
                  <a:t>(4) Calculate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000" b="0" i="0" smtClean="0">
                            <a:latin typeface="Cambria Math" panose="02040503050406030204" pitchFamily="18" charset="0"/>
                          </a:rPr>
                          <m:t>hyd</m:t>
                        </m:r>
                      </m:sup>
                    </m:sSup>
                  </m:oMath>
                </a14:m>
                <a:r>
                  <a:rPr lang="ja-JP" altLang="en-US" sz="2000" dirty="0">
                    <a:latin typeface="Calibri" panose="020F0502020204030204" pitchFamily="34" charset="0"/>
                  </a:rPr>
                  <a:t> </a:t>
                </a:r>
                <a:r>
                  <a:rPr lang="en-US" altLang="ja-JP" sz="2000" dirty="0">
                    <a:latin typeface="Calibri" panose="020F0502020204030204" pitchFamily="34" charset="0"/>
                  </a:rPr>
                  <a:t>at each node</a:t>
                </a:r>
                <a:br>
                  <a:rPr lang="en-US" altLang="ja-JP" sz="2000" dirty="0">
                    <a:latin typeface="Calibri" panose="020F0502020204030204" pitchFamily="34" charset="0"/>
                  </a:rPr>
                </a:br>
                <a:r>
                  <a:rPr lang="en-US" altLang="ja-JP" sz="2000" dirty="0">
                    <a:latin typeface="Calibri" panose="020F0502020204030204" pitchFamily="34" charset="0"/>
                  </a:rPr>
                  <a:t>     and its contribution to </a:t>
                </a:r>
                <a14:m>
                  <m:oMath xmlns:m="http://schemas.openxmlformats.org/officeDocument/2006/math">
                    <m:r>
                      <a:rPr lang="en-US" altLang="ja-JP" sz="2000" i="1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altLang="ja-JP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000">
                            <a:latin typeface="Cambria Math" panose="02040503050406030204" pitchFamily="18" charset="0"/>
                          </a:rPr>
                          <m:t>int</m:t>
                        </m:r>
                      </m:sup>
                    </m:sSup>
                    <m:r>
                      <a:rPr lang="en-US" altLang="ja-JP" sz="2000" i="1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endParaRPr lang="ja-JP" altLang="en-US" sz="20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629038DA-6D9F-0816-FE60-E66D4FE86B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2680" y="3988175"/>
                <a:ext cx="3530197" cy="732060"/>
              </a:xfrm>
              <a:prstGeom prst="rect">
                <a:avLst/>
              </a:prstGeom>
              <a:blipFill>
                <a:blip r:embed="rId9"/>
                <a:stretch>
                  <a:fillRect l="-1900" t="-1667" b="-141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AAA6F50B-18C5-4A46-B1F8-038576B0E7DF}"/>
              </a:ext>
            </a:extLst>
          </p:cNvPr>
          <p:cNvSpPr/>
          <p:nvPr/>
        </p:nvSpPr>
        <p:spPr>
          <a:xfrm rot="20804428" flipH="1">
            <a:off x="6066049" y="4935548"/>
            <a:ext cx="1935563" cy="1582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9C832F37-A668-87AF-6B93-C0FF5FBD9BCD}"/>
              </a:ext>
            </a:extLst>
          </p:cNvPr>
          <p:cNvSpPr txBox="1"/>
          <p:nvPr/>
        </p:nvSpPr>
        <p:spPr>
          <a:xfrm>
            <a:off x="5139658" y="4906905"/>
            <a:ext cx="1911997" cy="64633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b="1" dirty="0">
                <a:ln w="3175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</a:rPr>
              <a:t>Selective Reduced</a:t>
            </a:r>
            <a:br>
              <a:rPr lang="en-US" altLang="ja-JP" b="1" dirty="0">
                <a:ln w="3175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ja-JP" b="1" dirty="0">
                <a:ln w="3175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</a:rPr>
              <a:t>Integration (SRI)</a:t>
            </a:r>
            <a:endParaRPr kumimoji="1" lang="ja-JP" altLang="en-US" b="1" dirty="0">
              <a:ln w="3175">
                <a:noFill/>
              </a:ln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AA37CE6F-486B-EE25-D793-836EE700520D}"/>
              </a:ext>
            </a:extLst>
          </p:cNvPr>
          <p:cNvCxnSpPr>
            <a:cxnSpLocks/>
          </p:cNvCxnSpPr>
          <p:nvPr/>
        </p:nvCxnSpPr>
        <p:spPr>
          <a:xfrm>
            <a:off x="6096000" y="1016732"/>
            <a:ext cx="0" cy="36989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487B333-98AF-E9C3-1F5B-78F5A93654EB}"/>
              </a:ext>
            </a:extLst>
          </p:cNvPr>
          <p:cNvSpPr txBox="1"/>
          <p:nvPr/>
        </p:nvSpPr>
        <p:spPr>
          <a:xfrm>
            <a:off x="10620990" y="619524"/>
            <a:ext cx="152643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180000"/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Let me </a:t>
            </a:r>
            <a:b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</a:br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explain in 2D</a:t>
            </a:r>
            <a:b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</a:br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for simplicity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  <a:cs typeface="Calibri" panose="020F050202020403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33F9714-04FB-A87C-DD4E-F0CB84F583CD}"/>
              </a:ext>
            </a:extLst>
          </p:cNvPr>
          <p:cNvSpPr txBox="1"/>
          <p:nvPr/>
        </p:nvSpPr>
        <p:spPr>
          <a:xfrm>
            <a:off x="7361497" y="5141076"/>
            <a:ext cx="2862771" cy="40011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ja-JP" sz="2000" dirty="0">
                <a:latin typeface="Calibri" panose="020F0502020204030204" pitchFamily="34" charset="0"/>
              </a:rPr>
              <a:t>No volumetric locking.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F5E5558-56B8-68B5-B550-8A836C9FA75B}"/>
              </a:ext>
            </a:extLst>
          </p:cNvPr>
          <p:cNvSpPr txBox="1"/>
          <p:nvPr/>
        </p:nvSpPr>
        <p:spPr>
          <a:xfrm>
            <a:off x="949447" y="2362651"/>
            <a:ext cx="1134541" cy="6463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chemeClr val="bg1"/>
                </a:solidFill>
                <a:latin typeface="Calibri" panose="020F0502020204030204" pitchFamily="34" charset="0"/>
              </a:rPr>
              <a:t>Deviatoric</a:t>
            </a:r>
            <a:br>
              <a:rPr kumimoji="1" lang="en-US" altLang="ja-JP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kumimoji="1" lang="en-US" altLang="ja-JP" dirty="0">
                <a:solidFill>
                  <a:schemeClr val="bg1"/>
                </a:solidFill>
                <a:latin typeface="Calibri" panose="020F0502020204030204" pitchFamily="34" charset="0"/>
              </a:rPr>
              <a:t>Part</a:t>
            </a:r>
            <a:endParaRPr kumimoji="1" lang="ja-JP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074F3A2-0F7C-16FE-8A72-C0AC9B2D1A0F}"/>
              </a:ext>
            </a:extLst>
          </p:cNvPr>
          <p:cNvSpPr txBox="1"/>
          <p:nvPr/>
        </p:nvSpPr>
        <p:spPr>
          <a:xfrm>
            <a:off x="10046757" y="2362276"/>
            <a:ext cx="1209305" cy="6463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chemeClr val="bg1"/>
                </a:solidFill>
                <a:latin typeface="Calibri" panose="020F0502020204030204" pitchFamily="34" charset="0"/>
              </a:rPr>
              <a:t>Volumetric</a:t>
            </a:r>
            <a:br>
              <a:rPr kumimoji="1" lang="en-US" altLang="ja-JP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kumimoji="1" lang="en-US" altLang="ja-JP" dirty="0">
                <a:solidFill>
                  <a:schemeClr val="bg1"/>
                </a:solidFill>
                <a:latin typeface="Calibri" panose="020F0502020204030204" pitchFamily="34" charset="0"/>
              </a:rPr>
              <a:t>Part</a:t>
            </a:r>
            <a:endParaRPr kumimoji="1" lang="ja-JP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1B0539D7-360B-CE8C-C6EB-FDA69E54D057}"/>
              </a:ext>
            </a:extLst>
          </p:cNvPr>
          <p:cNvGrpSpPr/>
          <p:nvPr/>
        </p:nvGrpSpPr>
        <p:grpSpPr>
          <a:xfrm>
            <a:off x="2988431" y="1750190"/>
            <a:ext cx="2257481" cy="2208147"/>
            <a:chOff x="2988431" y="1750190"/>
            <a:chExt cx="2257481" cy="2208147"/>
          </a:xfrm>
        </p:grpSpPr>
        <p:sp>
          <p:nvSpPr>
            <p:cNvPr id="9" name="フリーフォーム: 図形 8">
              <a:extLst>
                <a:ext uri="{FF2B5EF4-FFF2-40B4-BE49-F238E27FC236}">
                  <a16:creationId xmlns:a16="http://schemas.microsoft.com/office/drawing/2014/main" id="{74AF8F3E-8BFB-268A-2A6A-A4258AA67630}"/>
                </a:ext>
              </a:extLst>
            </p:cNvPr>
            <p:cNvSpPr/>
            <p:nvPr/>
          </p:nvSpPr>
          <p:spPr>
            <a:xfrm>
              <a:off x="3020300" y="1780726"/>
              <a:ext cx="1325058" cy="1341484"/>
            </a:xfrm>
            <a:custGeom>
              <a:avLst/>
              <a:gdLst>
                <a:gd name="csX0" fmla="*/ 525643 w 657054"/>
                <a:gd name="csY0" fmla="*/ 470888 h 470888"/>
                <a:gd name="csX1" fmla="*/ 93083 w 657054"/>
                <a:gd name="csY1" fmla="*/ 421609 h 470888"/>
                <a:gd name="csX2" fmla="*/ 0 w 657054"/>
                <a:gd name="csY2" fmla="*/ 82132 h 470888"/>
                <a:gd name="csX3" fmla="*/ 657054 w 657054"/>
                <a:gd name="csY3" fmla="*/ 0 h 470888"/>
                <a:gd name="csX4" fmla="*/ 525643 w 657054"/>
                <a:gd name="csY4" fmla="*/ 470888 h 470888"/>
                <a:gd name="csX0" fmla="*/ 706332 w 837743"/>
                <a:gd name="csY0" fmla="*/ 739185 h 739185"/>
                <a:gd name="csX1" fmla="*/ 273772 w 837743"/>
                <a:gd name="csY1" fmla="*/ 689906 h 739185"/>
                <a:gd name="csX2" fmla="*/ 0 w 837743"/>
                <a:gd name="csY2" fmla="*/ 0 h 739185"/>
                <a:gd name="csX3" fmla="*/ 837743 w 837743"/>
                <a:gd name="csY3" fmla="*/ 268297 h 739185"/>
                <a:gd name="csX4" fmla="*/ 706332 w 837743"/>
                <a:gd name="csY4" fmla="*/ 739185 h 739185"/>
                <a:gd name="csX0" fmla="*/ 887022 w 1018433"/>
                <a:gd name="csY0" fmla="*/ 739185 h 1051285"/>
                <a:gd name="csX1" fmla="*/ 0 w 1018433"/>
                <a:gd name="csY1" fmla="*/ 1051285 h 1051285"/>
                <a:gd name="csX2" fmla="*/ 180690 w 1018433"/>
                <a:gd name="csY2" fmla="*/ 0 h 1051285"/>
                <a:gd name="csX3" fmla="*/ 1018433 w 1018433"/>
                <a:gd name="csY3" fmla="*/ 268297 h 1051285"/>
                <a:gd name="csX4" fmla="*/ 887022 w 1018433"/>
                <a:gd name="csY4" fmla="*/ 739185 h 1051285"/>
                <a:gd name="csX0" fmla="*/ 1002006 w 1018433"/>
                <a:gd name="csY0" fmla="*/ 662529 h 1051285"/>
                <a:gd name="csX1" fmla="*/ 0 w 1018433"/>
                <a:gd name="csY1" fmla="*/ 1051285 h 1051285"/>
                <a:gd name="csX2" fmla="*/ 180690 w 1018433"/>
                <a:gd name="csY2" fmla="*/ 0 h 1051285"/>
                <a:gd name="csX3" fmla="*/ 1018433 w 1018433"/>
                <a:gd name="csY3" fmla="*/ 268297 h 1051285"/>
                <a:gd name="csX4" fmla="*/ 1002006 w 1018433"/>
                <a:gd name="csY4" fmla="*/ 662529 h 1051285"/>
                <a:gd name="csX0" fmla="*/ 1002006 w 1018433"/>
                <a:gd name="csY0" fmla="*/ 706333 h 1095089"/>
                <a:gd name="csX1" fmla="*/ 0 w 1018433"/>
                <a:gd name="csY1" fmla="*/ 1095089 h 1095089"/>
                <a:gd name="csX2" fmla="*/ 180690 w 1018433"/>
                <a:gd name="csY2" fmla="*/ 0 h 1095089"/>
                <a:gd name="csX3" fmla="*/ 1018433 w 1018433"/>
                <a:gd name="csY3" fmla="*/ 312101 h 1095089"/>
                <a:gd name="csX4" fmla="*/ 1002006 w 1018433"/>
                <a:gd name="csY4" fmla="*/ 706333 h 1095089"/>
                <a:gd name="csX0" fmla="*/ 1002006 w 1325058"/>
                <a:gd name="csY0" fmla="*/ 952728 h 1341484"/>
                <a:gd name="csX1" fmla="*/ 0 w 1325058"/>
                <a:gd name="csY1" fmla="*/ 1341484 h 1341484"/>
                <a:gd name="csX2" fmla="*/ 180690 w 1325058"/>
                <a:gd name="csY2" fmla="*/ 246395 h 1341484"/>
                <a:gd name="csX3" fmla="*/ 1325058 w 1325058"/>
                <a:gd name="csY3" fmla="*/ 0 h 1341484"/>
                <a:gd name="csX4" fmla="*/ 1002006 w 1325058"/>
                <a:gd name="csY4" fmla="*/ 952728 h 1341484"/>
                <a:gd name="csX0" fmla="*/ 1051285 w 1325058"/>
                <a:gd name="csY0" fmla="*/ 903449 h 1341484"/>
                <a:gd name="csX1" fmla="*/ 0 w 1325058"/>
                <a:gd name="csY1" fmla="*/ 1341484 h 1341484"/>
                <a:gd name="csX2" fmla="*/ 180690 w 1325058"/>
                <a:gd name="csY2" fmla="*/ 246395 h 1341484"/>
                <a:gd name="csX3" fmla="*/ 1325058 w 1325058"/>
                <a:gd name="csY3" fmla="*/ 0 h 1341484"/>
                <a:gd name="csX4" fmla="*/ 1051285 w 1325058"/>
                <a:gd name="csY4" fmla="*/ 903449 h 1341484"/>
                <a:gd name="csX0" fmla="*/ 1051285 w 1325058"/>
                <a:gd name="csY0" fmla="*/ 903449 h 1341484"/>
                <a:gd name="csX1" fmla="*/ 0 w 1325058"/>
                <a:gd name="csY1" fmla="*/ 1341484 h 1341484"/>
                <a:gd name="csX2" fmla="*/ 452060 w 1325058"/>
                <a:gd name="csY2" fmla="*/ 500067 h 1341484"/>
                <a:gd name="csX3" fmla="*/ 1325058 w 1325058"/>
                <a:gd name="csY3" fmla="*/ 0 h 1341484"/>
                <a:gd name="csX4" fmla="*/ 1051285 w 1325058"/>
                <a:gd name="csY4" fmla="*/ 903449 h 13414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25058" h="1341484">
                  <a:moveTo>
                    <a:pt x="1051285" y="903449"/>
                  </a:moveTo>
                  <a:lnTo>
                    <a:pt x="0" y="1341484"/>
                  </a:lnTo>
                  <a:lnTo>
                    <a:pt x="452060" y="500067"/>
                  </a:lnTo>
                  <a:lnTo>
                    <a:pt x="1325058" y="0"/>
                  </a:lnTo>
                  <a:lnTo>
                    <a:pt x="1051285" y="903449"/>
                  </a:lnTo>
                  <a:close/>
                </a:path>
              </a:pathLst>
            </a:custGeom>
            <a:solidFill>
              <a:srgbClr val="FF00FF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楕円 13">
              <a:extLst>
                <a:ext uri="{FF2B5EF4-FFF2-40B4-BE49-F238E27FC236}">
                  <a16:creationId xmlns:a16="http://schemas.microsoft.com/office/drawing/2014/main" id="{20708B34-355A-589E-9E80-518E6559A90A}"/>
                </a:ext>
              </a:extLst>
            </p:cNvPr>
            <p:cNvSpPr/>
            <p:nvPr/>
          </p:nvSpPr>
          <p:spPr>
            <a:xfrm>
              <a:off x="3151690" y="1999756"/>
              <a:ext cx="94305" cy="932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15" name="フリーフォーム: 図形 14">
              <a:extLst>
                <a:ext uri="{FF2B5EF4-FFF2-40B4-BE49-F238E27FC236}">
                  <a16:creationId xmlns:a16="http://schemas.microsoft.com/office/drawing/2014/main" id="{1C311554-8DAB-C0BD-EE6C-6862770E19B1}"/>
                </a:ext>
              </a:extLst>
            </p:cNvPr>
            <p:cNvSpPr/>
            <p:nvPr/>
          </p:nvSpPr>
          <p:spPr>
            <a:xfrm>
              <a:off x="4081236" y="1792299"/>
              <a:ext cx="741590" cy="1336010"/>
            </a:xfrm>
            <a:custGeom>
              <a:avLst/>
              <a:gdLst>
                <a:gd name="csX0" fmla="*/ 525643 w 657054"/>
                <a:gd name="csY0" fmla="*/ 470888 h 470888"/>
                <a:gd name="csX1" fmla="*/ 93083 w 657054"/>
                <a:gd name="csY1" fmla="*/ 421609 h 470888"/>
                <a:gd name="csX2" fmla="*/ 0 w 657054"/>
                <a:gd name="csY2" fmla="*/ 82132 h 470888"/>
                <a:gd name="csX3" fmla="*/ 657054 w 657054"/>
                <a:gd name="csY3" fmla="*/ 0 h 470888"/>
                <a:gd name="csX4" fmla="*/ 525643 w 657054"/>
                <a:gd name="csY4" fmla="*/ 470888 h 470888"/>
                <a:gd name="csX0" fmla="*/ 706332 w 837743"/>
                <a:gd name="csY0" fmla="*/ 739185 h 739185"/>
                <a:gd name="csX1" fmla="*/ 273772 w 837743"/>
                <a:gd name="csY1" fmla="*/ 689906 h 739185"/>
                <a:gd name="csX2" fmla="*/ 0 w 837743"/>
                <a:gd name="csY2" fmla="*/ 0 h 739185"/>
                <a:gd name="csX3" fmla="*/ 837743 w 837743"/>
                <a:gd name="csY3" fmla="*/ 268297 h 739185"/>
                <a:gd name="csX4" fmla="*/ 706332 w 837743"/>
                <a:gd name="csY4" fmla="*/ 739185 h 739185"/>
                <a:gd name="csX0" fmla="*/ 887022 w 1018433"/>
                <a:gd name="csY0" fmla="*/ 739185 h 1051285"/>
                <a:gd name="csX1" fmla="*/ 0 w 1018433"/>
                <a:gd name="csY1" fmla="*/ 1051285 h 1051285"/>
                <a:gd name="csX2" fmla="*/ 180690 w 1018433"/>
                <a:gd name="csY2" fmla="*/ 0 h 1051285"/>
                <a:gd name="csX3" fmla="*/ 1018433 w 1018433"/>
                <a:gd name="csY3" fmla="*/ 268297 h 1051285"/>
                <a:gd name="csX4" fmla="*/ 887022 w 1018433"/>
                <a:gd name="csY4" fmla="*/ 739185 h 1051285"/>
                <a:gd name="csX0" fmla="*/ 1002006 w 1018433"/>
                <a:gd name="csY0" fmla="*/ 662529 h 1051285"/>
                <a:gd name="csX1" fmla="*/ 0 w 1018433"/>
                <a:gd name="csY1" fmla="*/ 1051285 h 1051285"/>
                <a:gd name="csX2" fmla="*/ 180690 w 1018433"/>
                <a:gd name="csY2" fmla="*/ 0 h 1051285"/>
                <a:gd name="csX3" fmla="*/ 1018433 w 1018433"/>
                <a:gd name="csY3" fmla="*/ 268297 h 1051285"/>
                <a:gd name="csX4" fmla="*/ 1002006 w 1018433"/>
                <a:gd name="csY4" fmla="*/ 662529 h 1051285"/>
                <a:gd name="csX0" fmla="*/ 1002006 w 1018433"/>
                <a:gd name="csY0" fmla="*/ 706333 h 1095089"/>
                <a:gd name="csX1" fmla="*/ 0 w 1018433"/>
                <a:gd name="csY1" fmla="*/ 1095089 h 1095089"/>
                <a:gd name="csX2" fmla="*/ 180690 w 1018433"/>
                <a:gd name="csY2" fmla="*/ 0 h 1095089"/>
                <a:gd name="csX3" fmla="*/ 1018433 w 1018433"/>
                <a:gd name="csY3" fmla="*/ 312101 h 1095089"/>
                <a:gd name="csX4" fmla="*/ 1002006 w 1018433"/>
                <a:gd name="csY4" fmla="*/ 706333 h 1095089"/>
                <a:gd name="csX0" fmla="*/ 1002006 w 1325058"/>
                <a:gd name="csY0" fmla="*/ 952728 h 1341484"/>
                <a:gd name="csX1" fmla="*/ 0 w 1325058"/>
                <a:gd name="csY1" fmla="*/ 1341484 h 1341484"/>
                <a:gd name="csX2" fmla="*/ 180690 w 1325058"/>
                <a:gd name="csY2" fmla="*/ 246395 h 1341484"/>
                <a:gd name="csX3" fmla="*/ 1325058 w 1325058"/>
                <a:gd name="csY3" fmla="*/ 0 h 1341484"/>
                <a:gd name="csX4" fmla="*/ 1002006 w 1325058"/>
                <a:gd name="csY4" fmla="*/ 952728 h 1341484"/>
                <a:gd name="csX0" fmla="*/ 1051285 w 1325058"/>
                <a:gd name="csY0" fmla="*/ 903449 h 1341484"/>
                <a:gd name="csX1" fmla="*/ 0 w 1325058"/>
                <a:gd name="csY1" fmla="*/ 1341484 h 1341484"/>
                <a:gd name="csX2" fmla="*/ 180690 w 1325058"/>
                <a:gd name="csY2" fmla="*/ 246395 h 1341484"/>
                <a:gd name="csX3" fmla="*/ 1325058 w 1325058"/>
                <a:gd name="csY3" fmla="*/ 0 h 1341484"/>
                <a:gd name="csX4" fmla="*/ 1051285 w 1325058"/>
                <a:gd name="csY4" fmla="*/ 903449 h 1341484"/>
                <a:gd name="csX0" fmla="*/ 1051285 w 1325058"/>
                <a:gd name="csY0" fmla="*/ 1051286 h 1489321"/>
                <a:gd name="csX1" fmla="*/ 0 w 1325058"/>
                <a:gd name="csY1" fmla="*/ 1489321 h 1489321"/>
                <a:gd name="csX2" fmla="*/ 470889 w 1325058"/>
                <a:gd name="csY2" fmla="*/ 0 h 1489321"/>
                <a:gd name="csX3" fmla="*/ 1325058 w 1325058"/>
                <a:gd name="csY3" fmla="*/ 147837 h 1489321"/>
                <a:gd name="csX4" fmla="*/ 1051285 w 1325058"/>
                <a:gd name="csY4" fmla="*/ 1051286 h 1489321"/>
                <a:gd name="csX0" fmla="*/ 952727 w 1325058"/>
                <a:gd name="csY0" fmla="*/ 1325059 h 1489321"/>
                <a:gd name="csX1" fmla="*/ 0 w 1325058"/>
                <a:gd name="csY1" fmla="*/ 1489321 h 1489321"/>
                <a:gd name="csX2" fmla="*/ 470889 w 1325058"/>
                <a:gd name="csY2" fmla="*/ 0 h 1489321"/>
                <a:gd name="csX3" fmla="*/ 1325058 w 1325058"/>
                <a:gd name="csY3" fmla="*/ 147837 h 1489321"/>
                <a:gd name="csX4" fmla="*/ 952727 w 1325058"/>
                <a:gd name="csY4" fmla="*/ 1325059 h 1489321"/>
                <a:gd name="csX0" fmla="*/ 936301 w 1325058"/>
                <a:gd name="csY0" fmla="*/ 1352436 h 1489321"/>
                <a:gd name="csX1" fmla="*/ 0 w 1325058"/>
                <a:gd name="csY1" fmla="*/ 1489321 h 1489321"/>
                <a:gd name="csX2" fmla="*/ 470889 w 1325058"/>
                <a:gd name="csY2" fmla="*/ 0 h 1489321"/>
                <a:gd name="csX3" fmla="*/ 1325058 w 1325058"/>
                <a:gd name="csY3" fmla="*/ 147837 h 1489321"/>
                <a:gd name="csX4" fmla="*/ 936301 w 1325058"/>
                <a:gd name="csY4" fmla="*/ 1352436 h 1489321"/>
                <a:gd name="csX0" fmla="*/ 936301 w 1325058"/>
                <a:gd name="csY0" fmla="*/ 1336010 h 1489321"/>
                <a:gd name="csX1" fmla="*/ 0 w 1325058"/>
                <a:gd name="csY1" fmla="*/ 1489321 h 1489321"/>
                <a:gd name="csX2" fmla="*/ 470889 w 1325058"/>
                <a:gd name="csY2" fmla="*/ 0 h 1489321"/>
                <a:gd name="csX3" fmla="*/ 1325058 w 1325058"/>
                <a:gd name="csY3" fmla="*/ 147837 h 1489321"/>
                <a:gd name="csX4" fmla="*/ 936301 w 1325058"/>
                <a:gd name="csY4" fmla="*/ 1336010 h 1489321"/>
                <a:gd name="csX0" fmla="*/ 542068 w 930825"/>
                <a:gd name="csY0" fmla="*/ 1336010 h 1336010"/>
                <a:gd name="csX1" fmla="*/ 0 w 930825"/>
                <a:gd name="csY1" fmla="*/ 985580 h 1336010"/>
                <a:gd name="csX2" fmla="*/ 76656 w 930825"/>
                <a:gd name="csY2" fmla="*/ 0 h 1336010"/>
                <a:gd name="csX3" fmla="*/ 930825 w 930825"/>
                <a:gd name="csY3" fmla="*/ 147837 h 1336010"/>
                <a:gd name="csX4" fmla="*/ 542068 w 930825"/>
                <a:gd name="csY4" fmla="*/ 1336010 h 1336010"/>
                <a:gd name="csX0" fmla="*/ 722758 w 1111515"/>
                <a:gd name="csY0" fmla="*/ 1336010 h 1336010"/>
                <a:gd name="csX1" fmla="*/ 0 w 1111515"/>
                <a:gd name="csY1" fmla="*/ 892497 h 1336010"/>
                <a:gd name="csX2" fmla="*/ 257346 w 1111515"/>
                <a:gd name="csY2" fmla="*/ 0 h 1336010"/>
                <a:gd name="csX3" fmla="*/ 1111515 w 1111515"/>
                <a:gd name="csY3" fmla="*/ 147837 h 1336010"/>
                <a:gd name="csX4" fmla="*/ 722758 w 1111515"/>
                <a:gd name="csY4" fmla="*/ 1336010 h 1336010"/>
                <a:gd name="csX0" fmla="*/ 741590 w 1130347"/>
                <a:gd name="csY0" fmla="*/ 1336010 h 1336010"/>
                <a:gd name="csX1" fmla="*/ 0 w 1130347"/>
                <a:gd name="csY1" fmla="*/ 892497 h 1336010"/>
                <a:gd name="csX2" fmla="*/ 276178 w 1130347"/>
                <a:gd name="csY2" fmla="*/ 0 h 1336010"/>
                <a:gd name="csX3" fmla="*/ 1130347 w 1130347"/>
                <a:gd name="csY3" fmla="*/ 147837 h 1336010"/>
                <a:gd name="csX4" fmla="*/ 741590 w 1130347"/>
                <a:gd name="csY4" fmla="*/ 1336010 h 1336010"/>
                <a:gd name="csX0" fmla="*/ 741590 w 741590"/>
                <a:gd name="csY0" fmla="*/ 1336010 h 1336010"/>
                <a:gd name="csX1" fmla="*/ 0 w 741590"/>
                <a:gd name="csY1" fmla="*/ 892497 h 1336010"/>
                <a:gd name="csX2" fmla="*/ 276178 w 741590"/>
                <a:gd name="csY2" fmla="*/ 0 h 1336010"/>
                <a:gd name="csX3" fmla="*/ 740990 w 741590"/>
                <a:gd name="csY3" fmla="*/ 454604 h 1336010"/>
                <a:gd name="csX4" fmla="*/ 741590 w 741590"/>
                <a:gd name="csY4" fmla="*/ 1336010 h 13360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41590" h="1336010">
                  <a:moveTo>
                    <a:pt x="741590" y="1336010"/>
                  </a:moveTo>
                  <a:lnTo>
                    <a:pt x="0" y="892497"/>
                  </a:lnTo>
                  <a:lnTo>
                    <a:pt x="276178" y="0"/>
                  </a:lnTo>
                  <a:lnTo>
                    <a:pt x="740990" y="454604"/>
                  </a:lnTo>
                  <a:lnTo>
                    <a:pt x="741590" y="1336010"/>
                  </a:lnTo>
                  <a:close/>
                </a:path>
              </a:pathLst>
            </a:custGeom>
            <a:solidFill>
              <a:srgbClr val="FFFF00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楕円 16">
              <a:extLst>
                <a:ext uri="{FF2B5EF4-FFF2-40B4-BE49-F238E27FC236}">
                  <a16:creationId xmlns:a16="http://schemas.microsoft.com/office/drawing/2014/main" id="{7DF3039C-6D1B-F35B-B963-7E7356B46B39}"/>
                </a:ext>
              </a:extLst>
            </p:cNvPr>
            <p:cNvSpPr/>
            <p:nvPr/>
          </p:nvSpPr>
          <p:spPr>
            <a:xfrm>
              <a:off x="4303921" y="1750190"/>
              <a:ext cx="94305" cy="932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id="{663D9DD4-D6C5-5F2C-9E39-65CDDEA9C1DB}"/>
                </a:ext>
              </a:extLst>
            </p:cNvPr>
            <p:cNvSpPr/>
            <p:nvPr/>
          </p:nvSpPr>
          <p:spPr>
            <a:xfrm>
              <a:off x="5151607" y="1912588"/>
              <a:ext cx="94305" cy="932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19" name="フリーフォーム: 図形 18">
              <a:extLst>
                <a:ext uri="{FF2B5EF4-FFF2-40B4-BE49-F238E27FC236}">
                  <a16:creationId xmlns:a16="http://schemas.microsoft.com/office/drawing/2014/main" id="{AF6F54BF-62F3-EE92-F5BF-5A76B78715D8}"/>
                </a:ext>
              </a:extLst>
            </p:cNvPr>
            <p:cNvSpPr/>
            <p:nvPr/>
          </p:nvSpPr>
          <p:spPr>
            <a:xfrm>
              <a:off x="3016218" y="2688903"/>
              <a:ext cx="1796761" cy="723664"/>
            </a:xfrm>
            <a:custGeom>
              <a:avLst/>
              <a:gdLst>
                <a:gd name="csX0" fmla="*/ 525643 w 657054"/>
                <a:gd name="csY0" fmla="*/ 470888 h 470888"/>
                <a:gd name="csX1" fmla="*/ 93083 w 657054"/>
                <a:gd name="csY1" fmla="*/ 421609 h 470888"/>
                <a:gd name="csX2" fmla="*/ 0 w 657054"/>
                <a:gd name="csY2" fmla="*/ 82132 h 470888"/>
                <a:gd name="csX3" fmla="*/ 657054 w 657054"/>
                <a:gd name="csY3" fmla="*/ 0 h 470888"/>
                <a:gd name="csX4" fmla="*/ 525643 w 657054"/>
                <a:gd name="csY4" fmla="*/ 470888 h 470888"/>
                <a:gd name="csX0" fmla="*/ 706332 w 837743"/>
                <a:gd name="csY0" fmla="*/ 739185 h 739185"/>
                <a:gd name="csX1" fmla="*/ 273772 w 837743"/>
                <a:gd name="csY1" fmla="*/ 689906 h 739185"/>
                <a:gd name="csX2" fmla="*/ 0 w 837743"/>
                <a:gd name="csY2" fmla="*/ 0 h 739185"/>
                <a:gd name="csX3" fmla="*/ 837743 w 837743"/>
                <a:gd name="csY3" fmla="*/ 268297 h 739185"/>
                <a:gd name="csX4" fmla="*/ 706332 w 837743"/>
                <a:gd name="csY4" fmla="*/ 739185 h 739185"/>
                <a:gd name="csX0" fmla="*/ 887022 w 1018433"/>
                <a:gd name="csY0" fmla="*/ 739185 h 1051285"/>
                <a:gd name="csX1" fmla="*/ 0 w 1018433"/>
                <a:gd name="csY1" fmla="*/ 1051285 h 1051285"/>
                <a:gd name="csX2" fmla="*/ 180690 w 1018433"/>
                <a:gd name="csY2" fmla="*/ 0 h 1051285"/>
                <a:gd name="csX3" fmla="*/ 1018433 w 1018433"/>
                <a:gd name="csY3" fmla="*/ 268297 h 1051285"/>
                <a:gd name="csX4" fmla="*/ 887022 w 1018433"/>
                <a:gd name="csY4" fmla="*/ 739185 h 1051285"/>
                <a:gd name="csX0" fmla="*/ 1002006 w 1018433"/>
                <a:gd name="csY0" fmla="*/ 662529 h 1051285"/>
                <a:gd name="csX1" fmla="*/ 0 w 1018433"/>
                <a:gd name="csY1" fmla="*/ 1051285 h 1051285"/>
                <a:gd name="csX2" fmla="*/ 180690 w 1018433"/>
                <a:gd name="csY2" fmla="*/ 0 h 1051285"/>
                <a:gd name="csX3" fmla="*/ 1018433 w 1018433"/>
                <a:gd name="csY3" fmla="*/ 268297 h 1051285"/>
                <a:gd name="csX4" fmla="*/ 1002006 w 1018433"/>
                <a:gd name="csY4" fmla="*/ 662529 h 1051285"/>
                <a:gd name="csX0" fmla="*/ 1002006 w 1018433"/>
                <a:gd name="csY0" fmla="*/ 706333 h 1095089"/>
                <a:gd name="csX1" fmla="*/ 0 w 1018433"/>
                <a:gd name="csY1" fmla="*/ 1095089 h 1095089"/>
                <a:gd name="csX2" fmla="*/ 180690 w 1018433"/>
                <a:gd name="csY2" fmla="*/ 0 h 1095089"/>
                <a:gd name="csX3" fmla="*/ 1018433 w 1018433"/>
                <a:gd name="csY3" fmla="*/ 312101 h 1095089"/>
                <a:gd name="csX4" fmla="*/ 1002006 w 1018433"/>
                <a:gd name="csY4" fmla="*/ 706333 h 1095089"/>
                <a:gd name="csX0" fmla="*/ 1002006 w 1325058"/>
                <a:gd name="csY0" fmla="*/ 952728 h 1341484"/>
                <a:gd name="csX1" fmla="*/ 0 w 1325058"/>
                <a:gd name="csY1" fmla="*/ 1341484 h 1341484"/>
                <a:gd name="csX2" fmla="*/ 180690 w 1325058"/>
                <a:gd name="csY2" fmla="*/ 246395 h 1341484"/>
                <a:gd name="csX3" fmla="*/ 1325058 w 1325058"/>
                <a:gd name="csY3" fmla="*/ 0 h 1341484"/>
                <a:gd name="csX4" fmla="*/ 1002006 w 1325058"/>
                <a:gd name="csY4" fmla="*/ 952728 h 1341484"/>
                <a:gd name="csX0" fmla="*/ 1051285 w 1325058"/>
                <a:gd name="csY0" fmla="*/ 903449 h 1341484"/>
                <a:gd name="csX1" fmla="*/ 0 w 1325058"/>
                <a:gd name="csY1" fmla="*/ 1341484 h 1341484"/>
                <a:gd name="csX2" fmla="*/ 180690 w 1325058"/>
                <a:gd name="csY2" fmla="*/ 246395 h 1341484"/>
                <a:gd name="csX3" fmla="*/ 1325058 w 1325058"/>
                <a:gd name="csY3" fmla="*/ 0 h 1341484"/>
                <a:gd name="csX4" fmla="*/ 1051285 w 1325058"/>
                <a:gd name="csY4" fmla="*/ 903449 h 1341484"/>
                <a:gd name="csX0" fmla="*/ 1051285 w 1325058"/>
                <a:gd name="csY0" fmla="*/ 1051286 h 1489321"/>
                <a:gd name="csX1" fmla="*/ 0 w 1325058"/>
                <a:gd name="csY1" fmla="*/ 1489321 h 1489321"/>
                <a:gd name="csX2" fmla="*/ 470889 w 1325058"/>
                <a:gd name="csY2" fmla="*/ 0 h 1489321"/>
                <a:gd name="csX3" fmla="*/ 1325058 w 1325058"/>
                <a:gd name="csY3" fmla="*/ 147837 h 1489321"/>
                <a:gd name="csX4" fmla="*/ 1051285 w 1325058"/>
                <a:gd name="csY4" fmla="*/ 1051286 h 1489321"/>
                <a:gd name="csX0" fmla="*/ 952727 w 1325058"/>
                <a:gd name="csY0" fmla="*/ 1325059 h 1489321"/>
                <a:gd name="csX1" fmla="*/ 0 w 1325058"/>
                <a:gd name="csY1" fmla="*/ 1489321 h 1489321"/>
                <a:gd name="csX2" fmla="*/ 470889 w 1325058"/>
                <a:gd name="csY2" fmla="*/ 0 h 1489321"/>
                <a:gd name="csX3" fmla="*/ 1325058 w 1325058"/>
                <a:gd name="csY3" fmla="*/ 147837 h 1489321"/>
                <a:gd name="csX4" fmla="*/ 952727 w 1325058"/>
                <a:gd name="csY4" fmla="*/ 1325059 h 1489321"/>
                <a:gd name="csX0" fmla="*/ 936301 w 1325058"/>
                <a:gd name="csY0" fmla="*/ 1352436 h 1489321"/>
                <a:gd name="csX1" fmla="*/ 0 w 1325058"/>
                <a:gd name="csY1" fmla="*/ 1489321 h 1489321"/>
                <a:gd name="csX2" fmla="*/ 470889 w 1325058"/>
                <a:gd name="csY2" fmla="*/ 0 h 1489321"/>
                <a:gd name="csX3" fmla="*/ 1325058 w 1325058"/>
                <a:gd name="csY3" fmla="*/ 147837 h 1489321"/>
                <a:gd name="csX4" fmla="*/ 936301 w 1325058"/>
                <a:gd name="csY4" fmla="*/ 1352436 h 1489321"/>
                <a:gd name="csX0" fmla="*/ 936301 w 1325058"/>
                <a:gd name="csY0" fmla="*/ 1336010 h 1489321"/>
                <a:gd name="csX1" fmla="*/ 0 w 1325058"/>
                <a:gd name="csY1" fmla="*/ 1489321 h 1489321"/>
                <a:gd name="csX2" fmla="*/ 470889 w 1325058"/>
                <a:gd name="csY2" fmla="*/ 0 h 1489321"/>
                <a:gd name="csX3" fmla="*/ 1325058 w 1325058"/>
                <a:gd name="csY3" fmla="*/ 147837 h 1489321"/>
                <a:gd name="csX4" fmla="*/ 936301 w 1325058"/>
                <a:gd name="csY4" fmla="*/ 1336010 h 1489321"/>
                <a:gd name="csX0" fmla="*/ 542068 w 930825"/>
                <a:gd name="csY0" fmla="*/ 1336010 h 1336010"/>
                <a:gd name="csX1" fmla="*/ 0 w 930825"/>
                <a:gd name="csY1" fmla="*/ 985580 h 1336010"/>
                <a:gd name="csX2" fmla="*/ 76656 w 930825"/>
                <a:gd name="csY2" fmla="*/ 0 h 1336010"/>
                <a:gd name="csX3" fmla="*/ 930825 w 930825"/>
                <a:gd name="csY3" fmla="*/ 147837 h 1336010"/>
                <a:gd name="csX4" fmla="*/ 542068 w 930825"/>
                <a:gd name="csY4" fmla="*/ 1336010 h 1336010"/>
                <a:gd name="csX0" fmla="*/ 722758 w 1111515"/>
                <a:gd name="csY0" fmla="*/ 1336010 h 1336010"/>
                <a:gd name="csX1" fmla="*/ 0 w 1111515"/>
                <a:gd name="csY1" fmla="*/ 892497 h 1336010"/>
                <a:gd name="csX2" fmla="*/ 257346 w 1111515"/>
                <a:gd name="csY2" fmla="*/ 0 h 1336010"/>
                <a:gd name="csX3" fmla="*/ 1111515 w 1111515"/>
                <a:gd name="csY3" fmla="*/ 147837 h 1336010"/>
                <a:gd name="csX4" fmla="*/ 722758 w 1111515"/>
                <a:gd name="csY4" fmla="*/ 1336010 h 1336010"/>
                <a:gd name="csX0" fmla="*/ 741590 w 1130347"/>
                <a:gd name="csY0" fmla="*/ 1336010 h 1336010"/>
                <a:gd name="csX1" fmla="*/ 0 w 1130347"/>
                <a:gd name="csY1" fmla="*/ 892497 h 1336010"/>
                <a:gd name="csX2" fmla="*/ 276178 w 1130347"/>
                <a:gd name="csY2" fmla="*/ 0 h 1336010"/>
                <a:gd name="csX3" fmla="*/ 1130347 w 1130347"/>
                <a:gd name="csY3" fmla="*/ 147837 h 1336010"/>
                <a:gd name="csX4" fmla="*/ 741590 w 1130347"/>
                <a:gd name="csY4" fmla="*/ 1336010 h 1336010"/>
                <a:gd name="csX0" fmla="*/ 741590 w 1130347"/>
                <a:gd name="csY0" fmla="*/ 1188173 h 1188173"/>
                <a:gd name="csX1" fmla="*/ 0 w 1130347"/>
                <a:gd name="csY1" fmla="*/ 744660 h 1188173"/>
                <a:gd name="csX2" fmla="*/ 577490 w 1130347"/>
                <a:gd name="csY2" fmla="*/ 25837 h 1188173"/>
                <a:gd name="csX3" fmla="*/ 1130347 w 1130347"/>
                <a:gd name="csY3" fmla="*/ 0 h 1188173"/>
                <a:gd name="csX4" fmla="*/ 741590 w 1130347"/>
                <a:gd name="csY4" fmla="*/ 1188173 h 1188173"/>
                <a:gd name="csX0" fmla="*/ 741590 w 1130347"/>
                <a:gd name="csY0" fmla="*/ 1218832 h 1218832"/>
                <a:gd name="csX1" fmla="*/ 0 w 1130347"/>
                <a:gd name="csY1" fmla="*/ 775319 h 1218832"/>
                <a:gd name="csX2" fmla="*/ 585860 w 1130347"/>
                <a:gd name="csY2" fmla="*/ 0 h 1218832"/>
                <a:gd name="csX3" fmla="*/ 1130347 w 1130347"/>
                <a:gd name="csY3" fmla="*/ 30659 h 1218832"/>
                <a:gd name="csX4" fmla="*/ 741590 w 1130347"/>
                <a:gd name="csY4" fmla="*/ 1218832 h 1218832"/>
                <a:gd name="csX0" fmla="*/ 1187281 w 1576038"/>
                <a:gd name="csY0" fmla="*/ 1218832 h 1218832"/>
                <a:gd name="csX1" fmla="*/ 0 w 1576038"/>
                <a:gd name="csY1" fmla="*/ 430065 h 1218832"/>
                <a:gd name="csX2" fmla="*/ 1031551 w 1576038"/>
                <a:gd name="csY2" fmla="*/ 0 h 1218832"/>
                <a:gd name="csX3" fmla="*/ 1576038 w 1576038"/>
                <a:gd name="csY3" fmla="*/ 30659 h 1218832"/>
                <a:gd name="csX4" fmla="*/ 1187281 w 1576038"/>
                <a:gd name="csY4" fmla="*/ 1218832 h 1218832"/>
                <a:gd name="csX0" fmla="*/ 1187281 w 1770635"/>
                <a:gd name="csY0" fmla="*/ 1218832 h 1218832"/>
                <a:gd name="csX1" fmla="*/ 0 w 1770635"/>
                <a:gd name="csY1" fmla="*/ 430065 h 1218832"/>
                <a:gd name="csX2" fmla="*/ 1031551 w 1770635"/>
                <a:gd name="csY2" fmla="*/ 0 h 1218832"/>
                <a:gd name="csX3" fmla="*/ 1770635 w 1770635"/>
                <a:gd name="csY3" fmla="*/ 447056 h 1218832"/>
                <a:gd name="csX4" fmla="*/ 1187281 w 1770635"/>
                <a:gd name="csY4" fmla="*/ 1218832 h 1218832"/>
                <a:gd name="csX0" fmla="*/ 1206113 w 1770635"/>
                <a:gd name="csY0" fmla="*/ 1225109 h 1225109"/>
                <a:gd name="csX1" fmla="*/ 0 w 1770635"/>
                <a:gd name="csY1" fmla="*/ 430065 h 1225109"/>
                <a:gd name="csX2" fmla="*/ 1031551 w 1770635"/>
                <a:gd name="csY2" fmla="*/ 0 h 1225109"/>
                <a:gd name="csX3" fmla="*/ 1770635 w 1770635"/>
                <a:gd name="csY3" fmla="*/ 447056 h 1225109"/>
                <a:gd name="csX4" fmla="*/ 1206113 w 1770635"/>
                <a:gd name="csY4" fmla="*/ 1225109 h 1225109"/>
                <a:gd name="csX0" fmla="*/ 1193559 w 1770635"/>
                <a:gd name="csY0" fmla="*/ 1225109 h 1225109"/>
                <a:gd name="csX1" fmla="*/ 0 w 1770635"/>
                <a:gd name="csY1" fmla="*/ 430065 h 1225109"/>
                <a:gd name="csX2" fmla="*/ 1031551 w 1770635"/>
                <a:gd name="csY2" fmla="*/ 0 h 1225109"/>
                <a:gd name="csX3" fmla="*/ 1770635 w 1770635"/>
                <a:gd name="csY3" fmla="*/ 447056 h 1225109"/>
                <a:gd name="csX4" fmla="*/ 1193559 w 1770635"/>
                <a:gd name="csY4" fmla="*/ 1225109 h 1225109"/>
                <a:gd name="csX0" fmla="*/ 1219685 w 1796761"/>
                <a:gd name="csY0" fmla="*/ 1225109 h 1225109"/>
                <a:gd name="csX1" fmla="*/ 0 w 1796761"/>
                <a:gd name="csY1" fmla="*/ 449659 h 1225109"/>
                <a:gd name="csX2" fmla="*/ 1057677 w 1796761"/>
                <a:gd name="csY2" fmla="*/ 0 h 1225109"/>
                <a:gd name="csX3" fmla="*/ 1796761 w 1796761"/>
                <a:gd name="csY3" fmla="*/ 447056 h 1225109"/>
                <a:gd name="csX4" fmla="*/ 1219685 w 1796761"/>
                <a:gd name="csY4" fmla="*/ 1225109 h 1225109"/>
                <a:gd name="csX0" fmla="*/ 1013208 w 1796761"/>
                <a:gd name="csY0" fmla="*/ 723664 h 723664"/>
                <a:gd name="csX1" fmla="*/ 0 w 1796761"/>
                <a:gd name="csY1" fmla="*/ 449659 h 723664"/>
                <a:gd name="csX2" fmla="*/ 1057677 w 1796761"/>
                <a:gd name="csY2" fmla="*/ 0 h 723664"/>
                <a:gd name="csX3" fmla="*/ 1796761 w 1796761"/>
                <a:gd name="csY3" fmla="*/ 447056 h 723664"/>
                <a:gd name="csX4" fmla="*/ 1013208 w 1796761"/>
                <a:gd name="csY4" fmla="*/ 723664 h 7236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96761" h="723664">
                  <a:moveTo>
                    <a:pt x="1013208" y="723664"/>
                  </a:moveTo>
                  <a:lnTo>
                    <a:pt x="0" y="449659"/>
                  </a:lnTo>
                  <a:lnTo>
                    <a:pt x="1057677" y="0"/>
                  </a:lnTo>
                  <a:lnTo>
                    <a:pt x="1796761" y="447056"/>
                  </a:lnTo>
                  <a:lnTo>
                    <a:pt x="1013208" y="723664"/>
                  </a:lnTo>
                  <a:close/>
                </a:path>
              </a:pathLst>
            </a:custGeom>
            <a:solidFill>
              <a:srgbClr val="00FFFF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フリーフォーム: 図形 19">
              <a:extLst>
                <a:ext uri="{FF2B5EF4-FFF2-40B4-BE49-F238E27FC236}">
                  <a16:creationId xmlns:a16="http://schemas.microsoft.com/office/drawing/2014/main" id="{BE9AA6CD-899F-E222-5845-5897E27EAEDF}"/>
                </a:ext>
              </a:extLst>
            </p:cNvPr>
            <p:cNvSpPr/>
            <p:nvPr/>
          </p:nvSpPr>
          <p:spPr>
            <a:xfrm>
              <a:off x="3026749" y="1806001"/>
              <a:ext cx="1779535" cy="1337567"/>
            </a:xfrm>
            <a:custGeom>
              <a:avLst/>
              <a:gdLst>
                <a:gd name="connsiteX0" fmla="*/ 34227 w 1659029"/>
                <a:gd name="connsiteY0" fmla="*/ 154859 h 1910864"/>
                <a:gd name="connsiteX1" fmla="*/ 1650887 w 1659029"/>
                <a:gd name="connsiteY1" fmla="*/ 286532 h 1910864"/>
                <a:gd name="connsiteX2" fmla="*/ 634074 w 1659029"/>
                <a:gd name="connsiteY2" fmla="*/ 1910507 h 1910864"/>
                <a:gd name="connsiteX3" fmla="*/ 34227 w 1659029"/>
                <a:gd name="connsiteY3" fmla="*/ 154859 h 1910864"/>
                <a:gd name="connsiteX0" fmla="*/ 34227 w 1659029"/>
                <a:gd name="connsiteY0" fmla="*/ 0 h 1756005"/>
                <a:gd name="connsiteX1" fmla="*/ 1650887 w 1659029"/>
                <a:gd name="connsiteY1" fmla="*/ 131673 h 1756005"/>
                <a:gd name="connsiteX2" fmla="*/ 634074 w 1659029"/>
                <a:gd name="connsiteY2" fmla="*/ 1755648 h 1756005"/>
                <a:gd name="connsiteX3" fmla="*/ 34227 w 1659029"/>
                <a:gd name="connsiteY3" fmla="*/ 0 h 1756005"/>
                <a:gd name="connsiteX0" fmla="*/ 34227 w 1650887"/>
                <a:gd name="connsiteY0" fmla="*/ 0 h 1756220"/>
                <a:gd name="connsiteX1" fmla="*/ 1650887 w 1650887"/>
                <a:gd name="connsiteY1" fmla="*/ 131673 h 1756220"/>
                <a:gd name="connsiteX2" fmla="*/ 634074 w 1650887"/>
                <a:gd name="connsiteY2" fmla="*/ 1755648 h 1756220"/>
                <a:gd name="connsiteX3" fmla="*/ 34227 w 1650887"/>
                <a:gd name="connsiteY3" fmla="*/ 0 h 1756220"/>
                <a:gd name="connsiteX0" fmla="*/ 34227 w 1650887"/>
                <a:gd name="connsiteY0" fmla="*/ 0 h 1755648"/>
                <a:gd name="connsiteX1" fmla="*/ 1650887 w 1650887"/>
                <a:gd name="connsiteY1" fmla="*/ 131673 h 1755648"/>
                <a:gd name="connsiteX2" fmla="*/ 634074 w 1650887"/>
                <a:gd name="connsiteY2" fmla="*/ 1755648 h 1755648"/>
                <a:gd name="connsiteX3" fmla="*/ 34227 w 1650887"/>
                <a:gd name="connsiteY3" fmla="*/ 0 h 1755648"/>
                <a:gd name="connsiteX0" fmla="*/ 0 w 1616660"/>
                <a:gd name="connsiteY0" fmla="*/ 0 h 1755648"/>
                <a:gd name="connsiteX1" fmla="*/ 1616660 w 1616660"/>
                <a:gd name="connsiteY1" fmla="*/ 131673 h 1755648"/>
                <a:gd name="connsiteX2" fmla="*/ 599847 w 1616660"/>
                <a:gd name="connsiteY2" fmla="*/ 1755648 h 1755648"/>
                <a:gd name="connsiteX3" fmla="*/ 0 w 1616660"/>
                <a:gd name="connsiteY3" fmla="*/ 0 h 1755648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56968"/>
                <a:gd name="connsiteY0" fmla="*/ 80468 h 1624103"/>
                <a:gd name="connsiteX1" fmla="*/ 1938529 w 1956968"/>
                <a:gd name="connsiteY1" fmla="*/ 0 h 1624103"/>
                <a:gd name="connsiteX2" fmla="*/ 921716 w 1956968"/>
                <a:gd name="connsiteY2" fmla="*/ 1623975 h 1624103"/>
                <a:gd name="connsiteX3" fmla="*/ 0 w 1956968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94075"/>
                <a:gd name="connsiteY0" fmla="*/ 80539 h 1624174"/>
                <a:gd name="connsiteX1" fmla="*/ 1938529 w 1994075"/>
                <a:gd name="connsiteY1" fmla="*/ 71 h 1624174"/>
                <a:gd name="connsiteX2" fmla="*/ 921716 w 1994075"/>
                <a:gd name="connsiteY2" fmla="*/ 1624046 h 1624174"/>
                <a:gd name="connsiteX3" fmla="*/ 0 w 1994075"/>
                <a:gd name="connsiteY3" fmla="*/ 80539 h 1624174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44"/>
                <a:gd name="connsiteX1" fmla="*/ 1938529 w 1938529"/>
                <a:gd name="connsiteY1" fmla="*/ 0 h 1624144"/>
                <a:gd name="connsiteX2" fmla="*/ 921716 w 1938529"/>
                <a:gd name="connsiteY2" fmla="*/ 1623975 h 1624144"/>
                <a:gd name="connsiteX3" fmla="*/ 0 w 1938529"/>
                <a:gd name="connsiteY3" fmla="*/ 80468 h 1624144"/>
                <a:gd name="connsiteX0" fmla="*/ 0 w 1938529"/>
                <a:gd name="connsiteY0" fmla="*/ 80468 h 1623975"/>
                <a:gd name="connsiteX1" fmla="*/ 1938529 w 1938529"/>
                <a:gd name="connsiteY1" fmla="*/ 0 h 1623975"/>
                <a:gd name="connsiteX2" fmla="*/ 921716 w 1938529"/>
                <a:gd name="connsiteY2" fmla="*/ 1623975 h 1623975"/>
                <a:gd name="connsiteX3" fmla="*/ 0 w 1938529"/>
                <a:gd name="connsiteY3" fmla="*/ 80468 h 1623975"/>
                <a:gd name="connsiteX0" fmla="*/ 0 w 1938529"/>
                <a:gd name="connsiteY0" fmla="*/ 80468 h 1324052"/>
                <a:gd name="connsiteX1" fmla="*/ 1938529 w 1938529"/>
                <a:gd name="connsiteY1" fmla="*/ 0 h 1324052"/>
                <a:gd name="connsiteX2" fmla="*/ 1441095 w 1938529"/>
                <a:gd name="connsiteY2" fmla="*/ 1324052 h 1324052"/>
                <a:gd name="connsiteX3" fmla="*/ 0 w 1938529"/>
                <a:gd name="connsiteY3" fmla="*/ 80468 h 1324052"/>
                <a:gd name="connsiteX0" fmla="*/ 0 w 958292"/>
                <a:gd name="connsiteY0" fmla="*/ 0 h 1697126"/>
                <a:gd name="connsiteX1" fmla="*/ 958292 w 958292"/>
                <a:gd name="connsiteY1" fmla="*/ 373074 h 1697126"/>
                <a:gd name="connsiteX2" fmla="*/ 460858 w 958292"/>
                <a:gd name="connsiteY2" fmla="*/ 1697126 h 1697126"/>
                <a:gd name="connsiteX3" fmla="*/ 0 w 958292"/>
                <a:gd name="connsiteY3" fmla="*/ 0 h 1697126"/>
                <a:gd name="connsiteX0" fmla="*/ 0 w 2201876"/>
                <a:gd name="connsiteY0" fmla="*/ 0 h 1697126"/>
                <a:gd name="connsiteX1" fmla="*/ 2201876 w 2201876"/>
                <a:gd name="connsiteY1" fmla="*/ 95096 h 1697126"/>
                <a:gd name="connsiteX2" fmla="*/ 460858 w 2201876"/>
                <a:gd name="connsiteY2" fmla="*/ 1697126 h 1697126"/>
                <a:gd name="connsiteX3" fmla="*/ 0 w 2201876"/>
                <a:gd name="connsiteY3" fmla="*/ 0 h 1697126"/>
                <a:gd name="connsiteX0" fmla="*/ 0 w 2201876"/>
                <a:gd name="connsiteY0" fmla="*/ 1499616 h 1594712"/>
                <a:gd name="connsiteX1" fmla="*/ 2201876 w 2201876"/>
                <a:gd name="connsiteY1" fmla="*/ 1594712 h 1594712"/>
                <a:gd name="connsiteX2" fmla="*/ 1719072 w 2201876"/>
                <a:gd name="connsiteY2" fmla="*/ 0 h 1594712"/>
                <a:gd name="connsiteX3" fmla="*/ 0 w 2201876"/>
                <a:gd name="connsiteY3" fmla="*/ 1499616 h 1594712"/>
                <a:gd name="connsiteX0" fmla="*/ 0 w 2216506"/>
                <a:gd name="connsiteY0" fmla="*/ 1609344 h 1609344"/>
                <a:gd name="connsiteX1" fmla="*/ 2216506 w 2216506"/>
                <a:gd name="connsiteY1" fmla="*/ 1594712 h 1609344"/>
                <a:gd name="connsiteX2" fmla="*/ 1733702 w 2216506"/>
                <a:gd name="connsiteY2" fmla="*/ 0 h 1609344"/>
                <a:gd name="connsiteX3" fmla="*/ 0 w 2216506"/>
                <a:gd name="connsiteY3" fmla="*/ 1609344 h 1609344"/>
                <a:gd name="connsiteX0" fmla="*/ 0 w 2216506"/>
                <a:gd name="connsiteY0" fmla="*/ 2026311 h 2026311"/>
                <a:gd name="connsiteX1" fmla="*/ 2216506 w 2216506"/>
                <a:gd name="connsiteY1" fmla="*/ 2011679 h 2026311"/>
                <a:gd name="connsiteX2" fmla="*/ 2026310 w 2216506"/>
                <a:gd name="connsiteY2" fmla="*/ 0 h 2026311"/>
                <a:gd name="connsiteX3" fmla="*/ 0 w 2216506"/>
                <a:gd name="connsiteY3" fmla="*/ 2026311 h 2026311"/>
                <a:gd name="connsiteX0" fmla="*/ 0 w 2706625"/>
                <a:gd name="connsiteY0" fmla="*/ 2026311 h 2040940"/>
                <a:gd name="connsiteX1" fmla="*/ 2706625 w 2706625"/>
                <a:gd name="connsiteY1" fmla="*/ 2040940 h 2040940"/>
                <a:gd name="connsiteX2" fmla="*/ 2026310 w 2706625"/>
                <a:gd name="connsiteY2" fmla="*/ 0 h 2040940"/>
                <a:gd name="connsiteX3" fmla="*/ 0 w 2706625"/>
                <a:gd name="connsiteY3" fmla="*/ 2026311 h 2040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06625" h="2040940">
                  <a:moveTo>
                    <a:pt x="0" y="2026311"/>
                  </a:moveTo>
                  <a:lnTo>
                    <a:pt x="2706625" y="2040940"/>
                  </a:lnTo>
                  <a:lnTo>
                    <a:pt x="2026310" y="0"/>
                  </a:lnTo>
                  <a:lnTo>
                    <a:pt x="0" y="2026311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21" name="楕円 20">
              <a:extLst>
                <a:ext uri="{FF2B5EF4-FFF2-40B4-BE49-F238E27FC236}">
                  <a16:creationId xmlns:a16="http://schemas.microsoft.com/office/drawing/2014/main" id="{B166FE2B-A008-0468-7741-27139FB81A37}"/>
                </a:ext>
              </a:extLst>
            </p:cNvPr>
            <p:cNvSpPr/>
            <p:nvPr/>
          </p:nvSpPr>
          <p:spPr>
            <a:xfrm>
              <a:off x="4189173" y="3865085"/>
              <a:ext cx="94305" cy="932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27" name="楕円 26">
              <a:extLst>
                <a:ext uri="{FF2B5EF4-FFF2-40B4-BE49-F238E27FC236}">
                  <a16:creationId xmlns:a16="http://schemas.microsoft.com/office/drawing/2014/main" id="{5B5265E0-5024-EEAD-9528-5046C34DFE5F}"/>
                </a:ext>
              </a:extLst>
            </p:cNvPr>
            <p:cNvSpPr/>
            <p:nvPr/>
          </p:nvSpPr>
          <p:spPr>
            <a:xfrm>
              <a:off x="4759132" y="3086935"/>
              <a:ext cx="94305" cy="932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40" name="楕円 39">
              <a:extLst>
                <a:ext uri="{FF2B5EF4-FFF2-40B4-BE49-F238E27FC236}">
                  <a16:creationId xmlns:a16="http://schemas.microsoft.com/office/drawing/2014/main" id="{0F378ABD-298A-FF40-CD6D-29617A3F17E6}"/>
                </a:ext>
              </a:extLst>
            </p:cNvPr>
            <p:cNvSpPr/>
            <p:nvPr/>
          </p:nvSpPr>
          <p:spPr>
            <a:xfrm>
              <a:off x="2988431" y="3082881"/>
              <a:ext cx="94305" cy="932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41" name="フリーフォーム: 図形 40">
              <a:extLst>
                <a:ext uri="{FF2B5EF4-FFF2-40B4-BE49-F238E27FC236}">
                  <a16:creationId xmlns:a16="http://schemas.microsoft.com/office/drawing/2014/main" id="{5912EE5B-F921-7214-3BE4-E15499FA75FA}"/>
                </a:ext>
              </a:extLst>
            </p:cNvPr>
            <p:cNvSpPr/>
            <p:nvPr/>
          </p:nvSpPr>
          <p:spPr>
            <a:xfrm>
              <a:off x="3004373" y="1800297"/>
              <a:ext cx="1334053" cy="1328637"/>
            </a:xfrm>
            <a:custGeom>
              <a:avLst/>
              <a:gdLst>
                <a:gd name="connsiteX0" fmla="*/ 34227 w 1659029"/>
                <a:gd name="connsiteY0" fmla="*/ 154859 h 1910864"/>
                <a:gd name="connsiteX1" fmla="*/ 1650887 w 1659029"/>
                <a:gd name="connsiteY1" fmla="*/ 286532 h 1910864"/>
                <a:gd name="connsiteX2" fmla="*/ 634074 w 1659029"/>
                <a:gd name="connsiteY2" fmla="*/ 1910507 h 1910864"/>
                <a:gd name="connsiteX3" fmla="*/ 34227 w 1659029"/>
                <a:gd name="connsiteY3" fmla="*/ 154859 h 1910864"/>
                <a:gd name="connsiteX0" fmla="*/ 34227 w 1659029"/>
                <a:gd name="connsiteY0" fmla="*/ 0 h 1756005"/>
                <a:gd name="connsiteX1" fmla="*/ 1650887 w 1659029"/>
                <a:gd name="connsiteY1" fmla="*/ 131673 h 1756005"/>
                <a:gd name="connsiteX2" fmla="*/ 634074 w 1659029"/>
                <a:gd name="connsiteY2" fmla="*/ 1755648 h 1756005"/>
                <a:gd name="connsiteX3" fmla="*/ 34227 w 1659029"/>
                <a:gd name="connsiteY3" fmla="*/ 0 h 1756005"/>
                <a:gd name="connsiteX0" fmla="*/ 34227 w 1650887"/>
                <a:gd name="connsiteY0" fmla="*/ 0 h 1756220"/>
                <a:gd name="connsiteX1" fmla="*/ 1650887 w 1650887"/>
                <a:gd name="connsiteY1" fmla="*/ 131673 h 1756220"/>
                <a:gd name="connsiteX2" fmla="*/ 634074 w 1650887"/>
                <a:gd name="connsiteY2" fmla="*/ 1755648 h 1756220"/>
                <a:gd name="connsiteX3" fmla="*/ 34227 w 1650887"/>
                <a:gd name="connsiteY3" fmla="*/ 0 h 1756220"/>
                <a:gd name="connsiteX0" fmla="*/ 34227 w 1650887"/>
                <a:gd name="connsiteY0" fmla="*/ 0 h 1755648"/>
                <a:gd name="connsiteX1" fmla="*/ 1650887 w 1650887"/>
                <a:gd name="connsiteY1" fmla="*/ 131673 h 1755648"/>
                <a:gd name="connsiteX2" fmla="*/ 634074 w 1650887"/>
                <a:gd name="connsiteY2" fmla="*/ 1755648 h 1755648"/>
                <a:gd name="connsiteX3" fmla="*/ 34227 w 1650887"/>
                <a:gd name="connsiteY3" fmla="*/ 0 h 1755648"/>
                <a:gd name="connsiteX0" fmla="*/ 0 w 1616660"/>
                <a:gd name="connsiteY0" fmla="*/ 0 h 1755648"/>
                <a:gd name="connsiteX1" fmla="*/ 1616660 w 1616660"/>
                <a:gd name="connsiteY1" fmla="*/ 131673 h 1755648"/>
                <a:gd name="connsiteX2" fmla="*/ 599847 w 1616660"/>
                <a:gd name="connsiteY2" fmla="*/ 1755648 h 1755648"/>
                <a:gd name="connsiteX3" fmla="*/ 0 w 1616660"/>
                <a:gd name="connsiteY3" fmla="*/ 0 h 1755648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56968"/>
                <a:gd name="connsiteY0" fmla="*/ 80468 h 1624103"/>
                <a:gd name="connsiteX1" fmla="*/ 1938529 w 1956968"/>
                <a:gd name="connsiteY1" fmla="*/ 0 h 1624103"/>
                <a:gd name="connsiteX2" fmla="*/ 921716 w 1956968"/>
                <a:gd name="connsiteY2" fmla="*/ 1623975 h 1624103"/>
                <a:gd name="connsiteX3" fmla="*/ 0 w 1956968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94075"/>
                <a:gd name="connsiteY0" fmla="*/ 80539 h 1624174"/>
                <a:gd name="connsiteX1" fmla="*/ 1938529 w 1994075"/>
                <a:gd name="connsiteY1" fmla="*/ 71 h 1624174"/>
                <a:gd name="connsiteX2" fmla="*/ 921716 w 1994075"/>
                <a:gd name="connsiteY2" fmla="*/ 1624046 h 1624174"/>
                <a:gd name="connsiteX3" fmla="*/ 0 w 1994075"/>
                <a:gd name="connsiteY3" fmla="*/ 80539 h 1624174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44"/>
                <a:gd name="connsiteX1" fmla="*/ 1938529 w 1938529"/>
                <a:gd name="connsiteY1" fmla="*/ 0 h 1624144"/>
                <a:gd name="connsiteX2" fmla="*/ 921716 w 1938529"/>
                <a:gd name="connsiteY2" fmla="*/ 1623975 h 1624144"/>
                <a:gd name="connsiteX3" fmla="*/ 0 w 1938529"/>
                <a:gd name="connsiteY3" fmla="*/ 80468 h 1624144"/>
                <a:gd name="connsiteX0" fmla="*/ 0 w 1938529"/>
                <a:gd name="connsiteY0" fmla="*/ 80468 h 1623975"/>
                <a:gd name="connsiteX1" fmla="*/ 1938529 w 1938529"/>
                <a:gd name="connsiteY1" fmla="*/ 0 h 1623975"/>
                <a:gd name="connsiteX2" fmla="*/ 921716 w 1938529"/>
                <a:gd name="connsiteY2" fmla="*/ 1623975 h 1623975"/>
                <a:gd name="connsiteX3" fmla="*/ 0 w 1938529"/>
                <a:gd name="connsiteY3" fmla="*/ 80468 h 1623975"/>
                <a:gd name="connsiteX0" fmla="*/ 0 w 1938529"/>
                <a:gd name="connsiteY0" fmla="*/ 80468 h 1324052"/>
                <a:gd name="connsiteX1" fmla="*/ 1938529 w 1938529"/>
                <a:gd name="connsiteY1" fmla="*/ 0 h 1324052"/>
                <a:gd name="connsiteX2" fmla="*/ 1441095 w 1938529"/>
                <a:gd name="connsiteY2" fmla="*/ 1324052 h 1324052"/>
                <a:gd name="connsiteX3" fmla="*/ 0 w 1938529"/>
                <a:gd name="connsiteY3" fmla="*/ 80468 h 1324052"/>
                <a:gd name="connsiteX0" fmla="*/ 0 w 958292"/>
                <a:gd name="connsiteY0" fmla="*/ 0 h 1697126"/>
                <a:gd name="connsiteX1" fmla="*/ 958292 w 958292"/>
                <a:gd name="connsiteY1" fmla="*/ 373074 h 1697126"/>
                <a:gd name="connsiteX2" fmla="*/ 460858 w 958292"/>
                <a:gd name="connsiteY2" fmla="*/ 1697126 h 1697126"/>
                <a:gd name="connsiteX3" fmla="*/ 0 w 958292"/>
                <a:gd name="connsiteY3" fmla="*/ 0 h 1697126"/>
                <a:gd name="connsiteX0" fmla="*/ 0 w 2201876"/>
                <a:gd name="connsiteY0" fmla="*/ 0 h 1697126"/>
                <a:gd name="connsiteX1" fmla="*/ 2201876 w 2201876"/>
                <a:gd name="connsiteY1" fmla="*/ 95096 h 1697126"/>
                <a:gd name="connsiteX2" fmla="*/ 460858 w 2201876"/>
                <a:gd name="connsiteY2" fmla="*/ 1697126 h 1697126"/>
                <a:gd name="connsiteX3" fmla="*/ 0 w 2201876"/>
                <a:gd name="connsiteY3" fmla="*/ 0 h 1697126"/>
                <a:gd name="connsiteX0" fmla="*/ 0 w 2201876"/>
                <a:gd name="connsiteY0" fmla="*/ 1499616 h 1594712"/>
                <a:gd name="connsiteX1" fmla="*/ 2201876 w 2201876"/>
                <a:gd name="connsiteY1" fmla="*/ 1594712 h 1594712"/>
                <a:gd name="connsiteX2" fmla="*/ 1719072 w 2201876"/>
                <a:gd name="connsiteY2" fmla="*/ 0 h 1594712"/>
                <a:gd name="connsiteX3" fmla="*/ 0 w 2201876"/>
                <a:gd name="connsiteY3" fmla="*/ 1499616 h 1594712"/>
                <a:gd name="connsiteX0" fmla="*/ 0 w 2216506"/>
                <a:gd name="connsiteY0" fmla="*/ 1609344 h 1609344"/>
                <a:gd name="connsiteX1" fmla="*/ 2216506 w 2216506"/>
                <a:gd name="connsiteY1" fmla="*/ 1594712 h 1609344"/>
                <a:gd name="connsiteX2" fmla="*/ 1733702 w 2216506"/>
                <a:gd name="connsiteY2" fmla="*/ 0 h 1609344"/>
                <a:gd name="connsiteX3" fmla="*/ 0 w 2216506"/>
                <a:gd name="connsiteY3" fmla="*/ 1609344 h 1609344"/>
                <a:gd name="connsiteX0" fmla="*/ 0 w 2216506"/>
                <a:gd name="connsiteY0" fmla="*/ 2026311 h 2026311"/>
                <a:gd name="connsiteX1" fmla="*/ 2216506 w 2216506"/>
                <a:gd name="connsiteY1" fmla="*/ 2011679 h 2026311"/>
                <a:gd name="connsiteX2" fmla="*/ 2026310 w 2216506"/>
                <a:gd name="connsiteY2" fmla="*/ 0 h 2026311"/>
                <a:gd name="connsiteX3" fmla="*/ 0 w 2216506"/>
                <a:gd name="connsiteY3" fmla="*/ 2026311 h 2026311"/>
                <a:gd name="connsiteX0" fmla="*/ 0 w 2706625"/>
                <a:gd name="connsiteY0" fmla="*/ 2026311 h 2040940"/>
                <a:gd name="connsiteX1" fmla="*/ 2706625 w 2706625"/>
                <a:gd name="connsiteY1" fmla="*/ 2040940 h 2040940"/>
                <a:gd name="connsiteX2" fmla="*/ 2026310 w 2706625"/>
                <a:gd name="connsiteY2" fmla="*/ 0 h 2040940"/>
                <a:gd name="connsiteX3" fmla="*/ 0 w 2706625"/>
                <a:gd name="connsiteY3" fmla="*/ 2026311 h 2040940"/>
                <a:gd name="connsiteX0" fmla="*/ 0 w 2523745"/>
                <a:gd name="connsiteY0" fmla="*/ 2026311 h 2999231"/>
                <a:gd name="connsiteX1" fmla="*/ 2523745 w 2523745"/>
                <a:gd name="connsiteY1" fmla="*/ 2999231 h 2999231"/>
                <a:gd name="connsiteX2" fmla="*/ 2026310 w 2523745"/>
                <a:gd name="connsiteY2" fmla="*/ 0 h 2999231"/>
                <a:gd name="connsiteX3" fmla="*/ 0 w 2523745"/>
                <a:gd name="connsiteY3" fmla="*/ 2026311 h 2999231"/>
                <a:gd name="connsiteX0" fmla="*/ 0 w 4579315"/>
                <a:gd name="connsiteY0" fmla="*/ 1060705 h 2033625"/>
                <a:gd name="connsiteX1" fmla="*/ 2523745 w 4579315"/>
                <a:gd name="connsiteY1" fmla="*/ 2033625 h 2033625"/>
                <a:gd name="connsiteX2" fmla="*/ 4579315 w 4579315"/>
                <a:gd name="connsiteY2" fmla="*/ 0 h 2033625"/>
                <a:gd name="connsiteX3" fmla="*/ 0 w 4579315"/>
                <a:gd name="connsiteY3" fmla="*/ 1060705 h 2033625"/>
                <a:gd name="connsiteX0" fmla="*/ 0 w 2179929"/>
                <a:gd name="connsiteY0" fmla="*/ 0 h 2275026"/>
                <a:gd name="connsiteX1" fmla="*/ 124359 w 2179929"/>
                <a:gd name="connsiteY1" fmla="*/ 2275026 h 2275026"/>
                <a:gd name="connsiteX2" fmla="*/ 2179929 w 2179929"/>
                <a:gd name="connsiteY2" fmla="*/ 241401 h 2275026"/>
                <a:gd name="connsiteX3" fmla="*/ 0 w 2179929"/>
                <a:gd name="connsiteY3" fmla="*/ 0 h 2275026"/>
                <a:gd name="connsiteX0" fmla="*/ 2179929 w 2179929"/>
                <a:gd name="connsiteY0" fmla="*/ 241401 h 2366466"/>
                <a:gd name="connsiteX1" fmla="*/ 0 w 2179929"/>
                <a:gd name="connsiteY1" fmla="*/ 0 h 2366466"/>
                <a:gd name="connsiteX2" fmla="*/ 215799 w 2179929"/>
                <a:gd name="connsiteY2" fmla="*/ 2366466 h 2366466"/>
                <a:gd name="connsiteX0" fmla="*/ 2253081 w 2253081"/>
                <a:gd name="connsiteY0" fmla="*/ 321868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2253081 w 2253081"/>
                <a:gd name="connsiteY0" fmla="*/ 314553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2037282 w 2037282"/>
                <a:gd name="connsiteY0" fmla="*/ 0 h 2051913"/>
                <a:gd name="connsiteX1" fmla="*/ 157277 w 2037282"/>
                <a:gd name="connsiteY1" fmla="*/ 526695 h 2051913"/>
                <a:gd name="connsiteX2" fmla="*/ 0 w 2037282"/>
                <a:gd name="connsiteY2" fmla="*/ 2051913 h 2051913"/>
                <a:gd name="connsiteX0" fmla="*/ 2037282 w 2037282"/>
                <a:gd name="connsiteY0" fmla="*/ 0 h 2051913"/>
                <a:gd name="connsiteX1" fmla="*/ 157277 w 2037282"/>
                <a:gd name="connsiteY1" fmla="*/ 526695 h 2051913"/>
                <a:gd name="connsiteX2" fmla="*/ 0 w 2037282"/>
                <a:gd name="connsiteY2" fmla="*/ 2051913 h 2051913"/>
                <a:gd name="connsiteX0" fmla="*/ 2037282 w 2037282"/>
                <a:gd name="connsiteY0" fmla="*/ 0 h 2051913"/>
                <a:gd name="connsiteX1" fmla="*/ 281635 w 2037282"/>
                <a:gd name="connsiteY1" fmla="*/ 365761 h 2051913"/>
                <a:gd name="connsiteX2" fmla="*/ 0 w 2037282"/>
                <a:gd name="connsiteY2" fmla="*/ 2051913 h 205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37282" h="2051913">
                  <a:moveTo>
                    <a:pt x="2037282" y="0"/>
                  </a:moveTo>
                  <a:lnTo>
                    <a:pt x="281635" y="365761"/>
                  </a:lnTo>
                  <a:lnTo>
                    <a:pt x="0" y="2051913"/>
                  </a:ln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42" name="フリーフォーム: 図形 41">
              <a:extLst>
                <a:ext uri="{FF2B5EF4-FFF2-40B4-BE49-F238E27FC236}">
                  <a16:creationId xmlns:a16="http://schemas.microsoft.com/office/drawing/2014/main" id="{0AABF070-216F-EFA1-6BA5-BE616BC630EF}"/>
                </a:ext>
              </a:extLst>
            </p:cNvPr>
            <p:cNvSpPr/>
            <p:nvPr/>
          </p:nvSpPr>
          <p:spPr>
            <a:xfrm>
              <a:off x="4364493" y="1791886"/>
              <a:ext cx="838275" cy="1319163"/>
            </a:xfrm>
            <a:custGeom>
              <a:avLst/>
              <a:gdLst>
                <a:gd name="connsiteX0" fmla="*/ 34227 w 1659029"/>
                <a:gd name="connsiteY0" fmla="*/ 154859 h 1910864"/>
                <a:gd name="connsiteX1" fmla="*/ 1650887 w 1659029"/>
                <a:gd name="connsiteY1" fmla="*/ 286532 h 1910864"/>
                <a:gd name="connsiteX2" fmla="*/ 634074 w 1659029"/>
                <a:gd name="connsiteY2" fmla="*/ 1910507 h 1910864"/>
                <a:gd name="connsiteX3" fmla="*/ 34227 w 1659029"/>
                <a:gd name="connsiteY3" fmla="*/ 154859 h 1910864"/>
                <a:gd name="connsiteX0" fmla="*/ 34227 w 1659029"/>
                <a:gd name="connsiteY0" fmla="*/ 0 h 1756005"/>
                <a:gd name="connsiteX1" fmla="*/ 1650887 w 1659029"/>
                <a:gd name="connsiteY1" fmla="*/ 131673 h 1756005"/>
                <a:gd name="connsiteX2" fmla="*/ 634074 w 1659029"/>
                <a:gd name="connsiteY2" fmla="*/ 1755648 h 1756005"/>
                <a:gd name="connsiteX3" fmla="*/ 34227 w 1659029"/>
                <a:gd name="connsiteY3" fmla="*/ 0 h 1756005"/>
                <a:gd name="connsiteX0" fmla="*/ 34227 w 1650887"/>
                <a:gd name="connsiteY0" fmla="*/ 0 h 1756220"/>
                <a:gd name="connsiteX1" fmla="*/ 1650887 w 1650887"/>
                <a:gd name="connsiteY1" fmla="*/ 131673 h 1756220"/>
                <a:gd name="connsiteX2" fmla="*/ 634074 w 1650887"/>
                <a:gd name="connsiteY2" fmla="*/ 1755648 h 1756220"/>
                <a:gd name="connsiteX3" fmla="*/ 34227 w 1650887"/>
                <a:gd name="connsiteY3" fmla="*/ 0 h 1756220"/>
                <a:gd name="connsiteX0" fmla="*/ 34227 w 1650887"/>
                <a:gd name="connsiteY0" fmla="*/ 0 h 1755648"/>
                <a:gd name="connsiteX1" fmla="*/ 1650887 w 1650887"/>
                <a:gd name="connsiteY1" fmla="*/ 131673 h 1755648"/>
                <a:gd name="connsiteX2" fmla="*/ 634074 w 1650887"/>
                <a:gd name="connsiteY2" fmla="*/ 1755648 h 1755648"/>
                <a:gd name="connsiteX3" fmla="*/ 34227 w 1650887"/>
                <a:gd name="connsiteY3" fmla="*/ 0 h 1755648"/>
                <a:gd name="connsiteX0" fmla="*/ 0 w 1616660"/>
                <a:gd name="connsiteY0" fmla="*/ 0 h 1755648"/>
                <a:gd name="connsiteX1" fmla="*/ 1616660 w 1616660"/>
                <a:gd name="connsiteY1" fmla="*/ 131673 h 1755648"/>
                <a:gd name="connsiteX2" fmla="*/ 599847 w 1616660"/>
                <a:gd name="connsiteY2" fmla="*/ 1755648 h 1755648"/>
                <a:gd name="connsiteX3" fmla="*/ 0 w 1616660"/>
                <a:gd name="connsiteY3" fmla="*/ 0 h 1755648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56968"/>
                <a:gd name="connsiteY0" fmla="*/ 80468 h 1624103"/>
                <a:gd name="connsiteX1" fmla="*/ 1938529 w 1956968"/>
                <a:gd name="connsiteY1" fmla="*/ 0 h 1624103"/>
                <a:gd name="connsiteX2" fmla="*/ 921716 w 1956968"/>
                <a:gd name="connsiteY2" fmla="*/ 1623975 h 1624103"/>
                <a:gd name="connsiteX3" fmla="*/ 0 w 1956968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94075"/>
                <a:gd name="connsiteY0" fmla="*/ 80539 h 1624174"/>
                <a:gd name="connsiteX1" fmla="*/ 1938529 w 1994075"/>
                <a:gd name="connsiteY1" fmla="*/ 71 h 1624174"/>
                <a:gd name="connsiteX2" fmla="*/ 921716 w 1994075"/>
                <a:gd name="connsiteY2" fmla="*/ 1624046 h 1624174"/>
                <a:gd name="connsiteX3" fmla="*/ 0 w 1994075"/>
                <a:gd name="connsiteY3" fmla="*/ 80539 h 1624174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44"/>
                <a:gd name="connsiteX1" fmla="*/ 1938529 w 1938529"/>
                <a:gd name="connsiteY1" fmla="*/ 0 h 1624144"/>
                <a:gd name="connsiteX2" fmla="*/ 921716 w 1938529"/>
                <a:gd name="connsiteY2" fmla="*/ 1623975 h 1624144"/>
                <a:gd name="connsiteX3" fmla="*/ 0 w 1938529"/>
                <a:gd name="connsiteY3" fmla="*/ 80468 h 1624144"/>
                <a:gd name="connsiteX0" fmla="*/ 0 w 1938529"/>
                <a:gd name="connsiteY0" fmla="*/ 80468 h 1623975"/>
                <a:gd name="connsiteX1" fmla="*/ 1938529 w 1938529"/>
                <a:gd name="connsiteY1" fmla="*/ 0 h 1623975"/>
                <a:gd name="connsiteX2" fmla="*/ 921716 w 1938529"/>
                <a:gd name="connsiteY2" fmla="*/ 1623975 h 1623975"/>
                <a:gd name="connsiteX3" fmla="*/ 0 w 1938529"/>
                <a:gd name="connsiteY3" fmla="*/ 80468 h 1623975"/>
                <a:gd name="connsiteX0" fmla="*/ 0 w 1938529"/>
                <a:gd name="connsiteY0" fmla="*/ 80468 h 1324052"/>
                <a:gd name="connsiteX1" fmla="*/ 1938529 w 1938529"/>
                <a:gd name="connsiteY1" fmla="*/ 0 h 1324052"/>
                <a:gd name="connsiteX2" fmla="*/ 1441095 w 1938529"/>
                <a:gd name="connsiteY2" fmla="*/ 1324052 h 1324052"/>
                <a:gd name="connsiteX3" fmla="*/ 0 w 1938529"/>
                <a:gd name="connsiteY3" fmla="*/ 80468 h 1324052"/>
                <a:gd name="connsiteX0" fmla="*/ 0 w 958292"/>
                <a:gd name="connsiteY0" fmla="*/ 0 h 1697126"/>
                <a:gd name="connsiteX1" fmla="*/ 958292 w 958292"/>
                <a:gd name="connsiteY1" fmla="*/ 373074 h 1697126"/>
                <a:gd name="connsiteX2" fmla="*/ 460858 w 958292"/>
                <a:gd name="connsiteY2" fmla="*/ 1697126 h 1697126"/>
                <a:gd name="connsiteX3" fmla="*/ 0 w 958292"/>
                <a:gd name="connsiteY3" fmla="*/ 0 h 1697126"/>
                <a:gd name="connsiteX0" fmla="*/ 0 w 2201876"/>
                <a:gd name="connsiteY0" fmla="*/ 0 h 1697126"/>
                <a:gd name="connsiteX1" fmla="*/ 2201876 w 2201876"/>
                <a:gd name="connsiteY1" fmla="*/ 95096 h 1697126"/>
                <a:gd name="connsiteX2" fmla="*/ 460858 w 2201876"/>
                <a:gd name="connsiteY2" fmla="*/ 1697126 h 1697126"/>
                <a:gd name="connsiteX3" fmla="*/ 0 w 2201876"/>
                <a:gd name="connsiteY3" fmla="*/ 0 h 1697126"/>
                <a:gd name="connsiteX0" fmla="*/ 0 w 2201876"/>
                <a:gd name="connsiteY0" fmla="*/ 1499616 h 1594712"/>
                <a:gd name="connsiteX1" fmla="*/ 2201876 w 2201876"/>
                <a:gd name="connsiteY1" fmla="*/ 1594712 h 1594712"/>
                <a:gd name="connsiteX2" fmla="*/ 1719072 w 2201876"/>
                <a:gd name="connsiteY2" fmla="*/ 0 h 1594712"/>
                <a:gd name="connsiteX3" fmla="*/ 0 w 2201876"/>
                <a:gd name="connsiteY3" fmla="*/ 1499616 h 1594712"/>
                <a:gd name="connsiteX0" fmla="*/ 0 w 2216506"/>
                <a:gd name="connsiteY0" fmla="*/ 1609344 h 1609344"/>
                <a:gd name="connsiteX1" fmla="*/ 2216506 w 2216506"/>
                <a:gd name="connsiteY1" fmla="*/ 1594712 h 1609344"/>
                <a:gd name="connsiteX2" fmla="*/ 1733702 w 2216506"/>
                <a:gd name="connsiteY2" fmla="*/ 0 h 1609344"/>
                <a:gd name="connsiteX3" fmla="*/ 0 w 2216506"/>
                <a:gd name="connsiteY3" fmla="*/ 1609344 h 1609344"/>
                <a:gd name="connsiteX0" fmla="*/ 0 w 2216506"/>
                <a:gd name="connsiteY0" fmla="*/ 2026311 h 2026311"/>
                <a:gd name="connsiteX1" fmla="*/ 2216506 w 2216506"/>
                <a:gd name="connsiteY1" fmla="*/ 2011679 h 2026311"/>
                <a:gd name="connsiteX2" fmla="*/ 2026310 w 2216506"/>
                <a:gd name="connsiteY2" fmla="*/ 0 h 2026311"/>
                <a:gd name="connsiteX3" fmla="*/ 0 w 2216506"/>
                <a:gd name="connsiteY3" fmla="*/ 2026311 h 2026311"/>
                <a:gd name="connsiteX0" fmla="*/ 0 w 2706625"/>
                <a:gd name="connsiteY0" fmla="*/ 2026311 h 2040940"/>
                <a:gd name="connsiteX1" fmla="*/ 2706625 w 2706625"/>
                <a:gd name="connsiteY1" fmla="*/ 2040940 h 2040940"/>
                <a:gd name="connsiteX2" fmla="*/ 2026310 w 2706625"/>
                <a:gd name="connsiteY2" fmla="*/ 0 h 2040940"/>
                <a:gd name="connsiteX3" fmla="*/ 0 w 2706625"/>
                <a:gd name="connsiteY3" fmla="*/ 2026311 h 2040940"/>
                <a:gd name="connsiteX0" fmla="*/ 0 w 2523745"/>
                <a:gd name="connsiteY0" fmla="*/ 2026311 h 2999231"/>
                <a:gd name="connsiteX1" fmla="*/ 2523745 w 2523745"/>
                <a:gd name="connsiteY1" fmla="*/ 2999231 h 2999231"/>
                <a:gd name="connsiteX2" fmla="*/ 2026310 w 2523745"/>
                <a:gd name="connsiteY2" fmla="*/ 0 h 2999231"/>
                <a:gd name="connsiteX3" fmla="*/ 0 w 2523745"/>
                <a:gd name="connsiteY3" fmla="*/ 2026311 h 2999231"/>
                <a:gd name="connsiteX0" fmla="*/ 0 w 4579315"/>
                <a:gd name="connsiteY0" fmla="*/ 1060705 h 2033625"/>
                <a:gd name="connsiteX1" fmla="*/ 2523745 w 4579315"/>
                <a:gd name="connsiteY1" fmla="*/ 2033625 h 2033625"/>
                <a:gd name="connsiteX2" fmla="*/ 4579315 w 4579315"/>
                <a:gd name="connsiteY2" fmla="*/ 0 h 2033625"/>
                <a:gd name="connsiteX3" fmla="*/ 0 w 4579315"/>
                <a:gd name="connsiteY3" fmla="*/ 1060705 h 2033625"/>
                <a:gd name="connsiteX0" fmla="*/ 0 w 2179929"/>
                <a:gd name="connsiteY0" fmla="*/ 0 h 2275026"/>
                <a:gd name="connsiteX1" fmla="*/ 124359 w 2179929"/>
                <a:gd name="connsiteY1" fmla="*/ 2275026 h 2275026"/>
                <a:gd name="connsiteX2" fmla="*/ 2179929 w 2179929"/>
                <a:gd name="connsiteY2" fmla="*/ 241401 h 2275026"/>
                <a:gd name="connsiteX3" fmla="*/ 0 w 2179929"/>
                <a:gd name="connsiteY3" fmla="*/ 0 h 2275026"/>
                <a:gd name="connsiteX0" fmla="*/ 2179929 w 2179929"/>
                <a:gd name="connsiteY0" fmla="*/ 241401 h 2366466"/>
                <a:gd name="connsiteX1" fmla="*/ 0 w 2179929"/>
                <a:gd name="connsiteY1" fmla="*/ 0 h 2366466"/>
                <a:gd name="connsiteX2" fmla="*/ 215799 w 2179929"/>
                <a:gd name="connsiteY2" fmla="*/ 2366466 h 2366466"/>
                <a:gd name="connsiteX0" fmla="*/ 2253081 w 2253081"/>
                <a:gd name="connsiteY0" fmla="*/ 321868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2253081 w 2253081"/>
                <a:gd name="connsiteY0" fmla="*/ 314553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0 w 2381099"/>
                <a:gd name="connsiteY0" fmla="*/ 0 h 2893161"/>
                <a:gd name="connsiteX1" fmla="*/ 2165300 w 2381099"/>
                <a:gd name="connsiteY1" fmla="*/ 526695 h 2893161"/>
                <a:gd name="connsiteX2" fmla="*/ 2381099 w 2381099"/>
                <a:gd name="connsiteY2" fmla="*/ 2893161 h 2893161"/>
                <a:gd name="connsiteX0" fmla="*/ 0 w 2166143"/>
                <a:gd name="connsiteY0" fmla="*/ 0 h 2029967"/>
                <a:gd name="connsiteX1" fmla="*/ 2165300 w 2166143"/>
                <a:gd name="connsiteY1" fmla="*/ 526695 h 2029967"/>
                <a:gd name="connsiteX2" fmla="*/ 705919 w 2166143"/>
                <a:gd name="connsiteY2" fmla="*/ 2029967 h 2029967"/>
                <a:gd name="connsiteX0" fmla="*/ 0 w 2166900"/>
                <a:gd name="connsiteY0" fmla="*/ 0 h 2029967"/>
                <a:gd name="connsiteX1" fmla="*/ 2165300 w 2166900"/>
                <a:gd name="connsiteY1" fmla="*/ 526695 h 2029967"/>
                <a:gd name="connsiteX2" fmla="*/ 705919 w 21669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37282"/>
                <a:gd name="connsiteX1" fmla="*/ 2165300 w 2165300"/>
                <a:gd name="connsiteY1" fmla="*/ 526695 h 2037282"/>
                <a:gd name="connsiteX2" fmla="*/ 691289 w 2165300"/>
                <a:gd name="connsiteY2" fmla="*/ 2037282 h 2037282"/>
                <a:gd name="connsiteX0" fmla="*/ 0 w 1280161"/>
                <a:gd name="connsiteY0" fmla="*/ 0 h 2037282"/>
                <a:gd name="connsiteX1" fmla="*/ 1280161 w 1280161"/>
                <a:gd name="connsiteY1" fmla="*/ 256033 h 2037282"/>
                <a:gd name="connsiteX2" fmla="*/ 691289 w 1280161"/>
                <a:gd name="connsiteY2" fmla="*/ 2037282 h 2037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0161" h="2037282">
                  <a:moveTo>
                    <a:pt x="0" y="0"/>
                  </a:moveTo>
                  <a:lnTo>
                    <a:pt x="1280161" y="256033"/>
                  </a:lnTo>
                  <a:lnTo>
                    <a:pt x="691289" y="2037282"/>
                  </a:ln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43" name="フリーフォーム: 図形 42">
              <a:extLst>
                <a:ext uri="{FF2B5EF4-FFF2-40B4-BE49-F238E27FC236}">
                  <a16:creationId xmlns:a16="http://schemas.microsoft.com/office/drawing/2014/main" id="{CDFDD86A-7743-6100-38AA-CED5FF6A0B58}"/>
                </a:ext>
              </a:extLst>
            </p:cNvPr>
            <p:cNvSpPr/>
            <p:nvPr/>
          </p:nvSpPr>
          <p:spPr>
            <a:xfrm>
              <a:off x="3022333" y="3132695"/>
              <a:ext cx="1779535" cy="779184"/>
            </a:xfrm>
            <a:custGeom>
              <a:avLst/>
              <a:gdLst>
                <a:gd name="connsiteX0" fmla="*/ 34227 w 1659029"/>
                <a:gd name="connsiteY0" fmla="*/ 154859 h 1910864"/>
                <a:gd name="connsiteX1" fmla="*/ 1650887 w 1659029"/>
                <a:gd name="connsiteY1" fmla="*/ 286532 h 1910864"/>
                <a:gd name="connsiteX2" fmla="*/ 634074 w 1659029"/>
                <a:gd name="connsiteY2" fmla="*/ 1910507 h 1910864"/>
                <a:gd name="connsiteX3" fmla="*/ 34227 w 1659029"/>
                <a:gd name="connsiteY3" fmla="*/ 154859 h 1910864"/>
                <a:gd name="connsiteX0" fmla="*/ 34227 w 1659029"/>
                <a:gd name="connsiteY0" fmla="*/ 0 h 1756005"/>
                <a:gd name="connsiteX1" fmla="*/ 1650887 w 1659029"/>
                <a:gd name="connsiteY1" fmla="*/ 131673 h 1756005"/>
                <a:gd name="connsiteX2" fmla="*/ 634074 w 1659029"/>
                <a:gd name="connsiteY2" fmla="*/ 1755648 h 1756005"/>
                <a:gd name="connsiteX3" fmla="*/ 34227 w 1659029"/>
                <a:gd name="connsiteY3" fmla="*/ 0 h 1756005"/>
                <a:gd name="connsiteX0" fmla="*/ 34227 w 1650887"/>
                <a:gd name="connsiteY0" fmla="*/ 0 h 1756220"/>
                <a:gd name="connsiteX1" fmla="*/ 1650887 w 1650887"/>
                <a:gd name="connsiteY1" fmla="*/ 131673 h 1756220"/>
                <a:gd name="connsiteX2" fmla="*/ 634074 w 1650887"/>
                <a:gd name="connsiteY2" fmla="*/ 1755648 h 1756220"/>
                <a:gd name="connsiteX3" fmla="*/ 34227 w 1650887"/>
                <a:gd name="connsiteY3" fmla="*/ 0 h 1756220"/>
                <a:gd name="connsiteX0" fmla="*/ 34227 w 1650887"/>
                <a:gd name="connsiteY0" fmla="*/ 0 h 1755648"/>
                <a:gd name="connsiteX1" fmla="*/ 1650887 w 1650887"/>
                <a:gd name="connsiteY1" fmla="*/ 131673 h 1755648"/>
                <a:gd name="connsiteX2" fmla="*/ 634074 w 1650887"/>
                <a:gd name="connsiteY2" fmla="*/ 1755648 h 1755648"/>
                <a:gd name="connsiteX3" fmla="*/ 34227 w 1650887"/>
                <a:gd name="connsiteY3" fmla="*/ 0 h 1755648"/>
                <a:gd name="connsiteX0" fmla="*/ 0 w 1616660"/>
                <a:gd name="connsiteY0" fmla="*/ 0 h 1755648"/>
                <a:gd name="connsiteX1" fmla="*/ 1616660 w 1616660"/>
                <a:gd name="connsiteY1" fmla="*/ 131673 h 1755648"/>
                <a:gd name="connsiteX2" fmla="*/ 599847 w 1616660"/>
                <a:gd name="connsiteY2" fmla="*/ 1755648 h 1755648"/>
                <a:gd name="connsiteX3" fmla="*/ 0 w 1616660"/>
                <a:gd name="connsiteY3" fmla="*/ 0 h 1755648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56968"/>
                <a:gd name="connsiteY0" fmla="*/ 80468 h 1624103"/>
                <a:gd name="connsiteX1" fmla="*/ 1938529 w 1956968"/>
                <a:gd name="connsiteY1" fmla="*/ 0 h 1624103"/>
                <a:gd name="connsiteX2" fmla="*/ 921716 w 1956968"/>
                <a:gd name="connsiteY2" fmla="*/ 1623975 h 1624103"/>
                <a:gd name="connsiteX3" fmla="*/ 0 w 1956968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94075"/>
                <a:gd name="connsiteY0" fmla="*/ 80539 h 1624174"/>
                <a:gd name="connsiteX1" fmla="*/ 1938529 w 1994075"/>
                <a:gd name="connsiteY1" fmla="*/ 71 h 1624174"/>
                <a:gd name="connsiteX2" fmla="*/ 921716 w 1994075"/>
                <a:gd name="connsiteY2" fmla="*/ 1624046 h 1624174"/>
                <a:gd name="connsiteX3" fmla="*/ 0 w 1994075"/>
                <a:gd name="connsiteY3" fmla="*/ 80539 h 1624174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44"/>
                <a:gd name="connsiteX1" fmla="*/ 1938529 w 1938529"/>
                <a:gd name="connsiteY1" fmla="*/ 0 h 1624144"/>
                <a:gd name="connsiteX2" fmla="*/ 921716 w 1938529"/>
                <a:gd name="connsiteY2" fmla="*/ 1623975 h 1624144"/>
                <a:gd name="connsiteX3" fmla="*/ 0 w 1938529"/>
                <a:gd name="connsiteY3" fmla="*/ 80468 h 1624144"/>
                <a:gd name="connsiteX0" fmla="*/ 0 w 1938529"/>
                <a:gd name="connsiteY0" fmla="*/ 80468 h 1623975"/>
                <a:gd name="connsiteX1" fmla="*/ 1938529 w 1938529"/>
                <a:gd name="connsiteY1" fmla="*/ 0 h 1623975"/>
                <a:gd name="connsiteX2" fmla="*/ 921716 w 1938529"/>
                <a:gd name="connsiteY2" fmla="*/ 1623975 h 1623975"/>
                <a:gd name="connsiteX3" fmla="*/ 0 w 1938529"/>
                <a:gd name="connsiteY3" fmla="*/ 80468 h 1623975"/>
                <a:gd name="connsiteX0" fmla="*/ 0 w 1938529"/>
                <a:gd name="connsiteY0" fmla="*/ 80468 h 1324052"/>
                <a:gd name="connsiteX1" fmla="*/ 1938529 w 1938529"/>
                <a:gd name="connsiteY1" fmla="*/ 0 h 1324052"/>
                <a:gd name="connsiteX2" fmla="*/ 1441095 w 1938529"/>
                <a:gd name="connsiteY2" fmla="*/ 1324052 h 1324052"/>
                <a:gd name="connsiteX3" fmla="*/ 0 w 1938529"/>
                <a:gd name="connsiteY3" fmla="*/ 80468 h 1324052"/>
                <a:gd name="connsiteX0" fmla="*/ 0 w 958292"/>
                <a:gd name="connsiteY0" fmla="*/ 0 h 1697126"/>
                <a:gd name="connsiteX1" fmla="*/ 958292 w 958292"/>
                <a:gd name="connsiteY1" fmla="*/ 373074 h 1697126"/>
                <a:gd name="connsiteX2" fmla="*/ 460858 w 958292"/>
                <a:gd name="connsiteY2" fmla="*/ 1697126 h 1697126"/>
                <a:gd name="connsiteX3" fmla="*/ 0 w 958292"/>
                <a:gd name="connsiteY3" fmla="*/ 0 h 1697126"/>
                <a:gd name="connsiteX0" fmla="*/ 0 w 2201876"/>
                <a:gd name="connsiteY0" fmla="*/ 0 h 1697126"/>
                <a:gd name="connsiteX1" fmla="*/ 2201876 w 2201876"/>
                <a:gd name="connsiteY1" fmla="*/ 95096 h 1697126"/>
                <a:gd name="connsiteX2" fmla="*/ 460858 w 2201876"/>
                <a:gd name="connsiteY2" fmla="*/ 1697126 h 1697126"/>
                <a:gd name="connsiteX3" fmla="*/ 0 w 2201876"/>
                <a:gd name="connsiteY3" fmla="*/ 0 h 1697126"/>
                <a:gd name="connsiteX0" fmla="*/ 0 w 2201876"/>
                <a:gd name="connsiteY0" fmla="*/ 1499616 h 1594712"/>
                <a:gd name="connsiteX1" fmla="*/ 2201876 w 2201876"/>
                <a:gd name="connsiteY1" fmla="*/ 1594712 h 1594712"/>
                <a:gd name="connsiteX2" fmla="*/ 1719072 w 2201876"/>
                <a:gd name="connsiteY2" fmla="*/ 0 h 1594712"/>
                <a:gd name="connsiteX3" fmla="*/ 0 w 2201876"/>
                <a:gd name="connsiteY3" fmla="*/ 1499616 h 1594712"/>
                <a:gd name="connsiteX0" fmla="*/ 0 w 2216506"/>
                <a:gd name="connsiteY0" fmla="*/ 1609344 h 1609344"/>
                <a:gd name="connsiteX1" fmla="*/ 2216506 w 2216506"/>
                <a:gd name="connsiteY1" fmla="*/ 1594712 h 1609344"/>
                <a:gd name="connsiteX2" fmla="*/ 1733702 w 2216506"/>
                <a:gd name="connsiteY2" fmla="*/ 0 h 1609344"/>
                <a:gd name="connsiteX3" fmla="*/ 0 w 2216506"/>
                <a:gd name="connsiteY3" fmla="*/ 1609344 h 1609344"/>
                <a:gd name="connsiteX0" fmla="*/ 0 w 2216506"/>
                <a:gd name="connsiteY0" fmla="*/ 2026311 h 2026311"/>
                <a:gd name="connsiteX1" fmla="*/ 2216506 w 2216506"/>
                <a:gd name="connsiteY1" fmla="*/ 2011679 h 2026311"/>
                <a:gd name="connsiteX2" fmla="*/ 2026310 w 2216506"/>
                <a:gd name="connsiteY2" fmla="*/ 0 h 2026311"/>
                <a:gd name="connsiteX3" fmla="*/ 0 w 2216506"/>
                <a:gd name="connsiteY3" fmla="*/ 2026311 h 2026311"/>
                <a:gd name="connsiteX0" fmla="*/ 0 w 2706625"/>
                <a:gd name="connsiteY0" fmla="*/ 2026311 h 2040940"/>
                <a:gd name="connsiteX1" fmla="*/ 2706625 w 2706625"/>
                <a:gd name="connsiteY1" fmla="*/ 2040940 h 2040940"/>
                <a:gd name="connsiteX2" fmla="*/ 2026310 w 2706625"/>
                <a:gd name="connsiteY2" fmla="*/ 0 h 2040940"/>
                <a:gd name="connsiteX3" fmla="*/ 0 w 2706625"/>
                <a:gd name="connsiteY3" fmla="*/ 2026311 h 2040940"/>
                <a:gd name="connsiteX0" fmla="*/ 0 w 2523745"/>
                <a:gd name="connsiteY0" fmla="*/ 2026311 h 2999231"/>
                <a:gd name="connsiteX1" fmla="*/ 2523745 w 2523745"/>
                <a:gd name="connsiteY1" fmla="*/ 2999231 h 2999231"/>
                <a:gd name="connsiteX2" fmla="*/ 2026310 w 2523745"/>
                <a:gd name="connsiteY2" fmla="*/ 0 h 2999231"/>
                <a:gd name="connsiteX3" fmla="*/ 0 w 2523745"/>
                <a:gd name="connsiteY3" fmla="*/ 2026311 h 2999231"/>
                <a:gd name="connsiteX0" fmla="*/ 0 w 4579315"/>
                <a:gd name="connsiteY0" fmla="*/ 1060705 h 2033625"/>
                <a:gd name="connsiteX1" fmla="*/ 2523745 w 4579315"/>
                <a:gd name="connsiteY1" fmla="*/ 2033625 h 2033625"/>
                <a:gd name="connsiteX2" fmla="*/ 4579315 w 4579315"/>
                <a:gd name="connsiteY2" fmla="*/ 0 h 2033625"/>
                <a:gd name="connsiteX3" fmla="*/ 0 w 4579315"/>
                <a:gd name="connsiteY3" fmla="*/ 1060705 h 2033625"/>
                <a:gd name="connsiteX0" fmla="*/ 0 w 2179929"/>
                <a:gd name="connsiteY0" fmla="*/ 0 h 2275026"/>
                <a:gd name="connsiteX1" fmla="*/ 124359 w 2179929"/>
                <a:gd name="connsiteY1" fmla="*/ 2275026 h 2275026"/>
                <a:gd name="connsiteX2" fmla="*/ 2179929 w 2179929"/>
                <a:gd name="connsiteY2" fmla="*/ 241401 h 2275026"/>
                <a:gd name="connsiteX3" fmla="*/ 0 w 2179929"/>
                <a:gd name="connsiteY3" fmla="*/ 0 h 2275026"/>
                <a:gd name="connsiteX0" fmla="*/ 2179929 w 2179929"/>
                <a:gd name="connsiteY0" fmla="*/ 241401 h 2366466"/>
                <a:gd name="connsiteX1" fmla="*/ 0 w 2179929"/>
                <a:gd name="connsiteY1" fmla="*/ 0 h 2366466"/>
                <a:gd name="connsiteX2" fmla="*/ 215799 w 2179929"/>
                <a:gd name="connsiteY2" fmla="*/ 2366466 h 2366466"/>
                <a:gd name="connsiteX0" fmla="*/ 2253081 w 2253081"/>
                <a:gd name="connsiteY0" fmla="*/ 321868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2253081 w 2253081"/>
                <a:gd name="connsiteY0" fmla="*/ 314553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0 w 2381099"/>
                <a:gd name="connsiteY0" fmla="*/ 0 h 2893161"/>
                <a:gd name="connsiteX1" fmla="*/ 2165300 w 2381099"/>
                <a:gd name="connsiteY1" fmla="*/ 526695 h 2893161"/>
                <a:gd name="connsiteX2" fmla="*/ 2381099 w 2381099"/>
                <a:gd name="connsiteY2" fmla="*/ 2893161 h 2893161"/>
                <a:gd name="connsiteX0" fmla="*/ 0 w 2166143"/>
                <a:gd name="connsiteY0" fmla="*/ 0 h 2029967"/>
                <a:gd name="connsiteX1" fmla="*/ 2165300 w 2166143"/>
                <a:gd name="connsiteY1" fmla="*/ 526695 h 2029967"/>
                <a:gd name="connsiteX2" fmla="*/ 705919 w 2166143"/>
                <a:gd name="connsiteY2" fmla="*/ 2029967 h 2029967"/>
                <a:gd name="connsiteX0" fmla="*/ 0 w 2166900"/>
                <a:gd name="connsiteY0" fmla="*/ 0 h 2029967"/>
                <a:gd name="connsiteX1" fmla="*/ 2165300 w 2166900"/>
                <a:gd name="connsiteY1" fmla="*/ 526695 h 2029967"/>
                <a:gd name="connsiteX2" fmla="*/ 705919 w 21669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37282"/>
                <a:gd name="connsiteX1" fmla="*/ 2165300 w 2165300"/>
                <a:gd name="connsiteY1" fmla="*/ 526695 h 2037282"/>
                <a:gd name="connsiteX2" fmla="*/ 691289 w 2165300"/>
                <a:gd name="connsiteY2" fmla="*/ 2037282 h 2037282"/>
                <a:gd name="connsiteX0" fmla="*/ 2629812 w 2629812"/>
                <a:gd name="connsiteY0" fmla="*/ 0 h 2702965"/>
                <a:gd name="connsiteX1" fmla="*/ 1474011 w 2629812"/>
                <a:gd name="connsiteY1" fmla="*/ 1192378 h 2702965"/>
                <a:gd name="connsiteX2" fmla="*/ 0 w 2629812"/>
                <a:gd name="connsiteY2" fmla="*/ 2702965 h 2702965"/>
                <a:gd name="connsiteX0" fmla="*/ 2717594 w 2717594"/>
                <a:gd name="connsiteY0" fmla="*/ 0 h 1192378"/>
                <a:gd name="connsiteX1" fmla="*/ 1561793 w 2717594"/>
                <a:gd name="connsiteY1" fmla="*/ 1192378 h 1192378"/>
                <a:gd name="connsiteX2" fmla="*/ 0 w 2717594"/>
                <a:gd name="connsiteY2" fmla="*/ 3657 h 1192378"/>
                <a:gd name="connsiteX0" fmla="*/ 2717594 w 2717594"/>
                <a:gd name="connsiteY0" fmla="*/ 0 h 1258215"/>
                <a:gd name="connsiteX1" fmla="*/ 874164 w 2717594"/>
                <a:gd name="connsiteY1" fmla="*/ 1258215 h 1258215"/>
                <a:gd name="connsiteX2" fmla="*/ 0 w 2717594"/>
                <a:gd name="connsiteY2" fmla="*/ 3657 h 1258215"/>
                <a:gd name="connsiteX0" fmla="*/ 2717594 w 2717594"/>
                <a:gd name="connsiteY0" fmla="*/ 0 h 1192378"/>
                <a:gd name="connsiteX1" fmla="*/ 1839771 w 2717594"/>
                <a:gd name="connsiteY1" fmla="*/ 1192378 h 1192378"/>
                <a:gd name="connsiteX2" fmla="*/ 0 w 2717594"/>
                <a:gd name="connsiteY2" fmla="*/ 3657 h 1192378"/>
                <a:gd name="connsiteX0" fmla="*/ 2717594 w 2717594"/>
                <a:gd name="connsiteY0" fmla="*/ 10974 h 1203352"/>
                <a:gd name="connsiteX1" fmla="*/ 1839771 w 2717594"/>
                <a:gd name="connsiteY1" fmla="*/ 1203352 h 1203352"/>
                <a:gd name="connsiteX2" fmla="*/ 0 w 2717594"/>
                <a:gd name="connsiteY2" fmla="*/ 0 h 120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7594" h="1203352">
                  <a:moveTo>
                    <a:pt x="2717594" y="10974"/>
                  </a:moveTo>
                  <a:lnTo>
                    <a:pt x="1839771" y="1203352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</p:grp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6D388E8-B158-BDA6-B5C3-82A7C2A83079}"/>
              </a:ext>
            </a:extLst>
          </p:cNvPr>
          <p:cNvSpPr txBox="1"/>
          <p:nvPr/>
        </p:nvSpPr>
        <p:spPr>
          <a:xfrm>
            <a:off x="-19307" y="536094"/>
            <a:ext cx="10530437" cy="461665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b">
            <a:spAutoFit/>
          </a:bodyPr>
          <a:lstStyle/>
          <a:p>
            <a:pPr marL="0" indent="0">
              <a:buNone/>
            </a:pPr>
            <a:r>
              <a:rPr lang="en-US" altLang="ja-JP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Apply the </a:t>
            </a:r>
            <a:r>
              <a:rPr lang="en-US" altLang="ja-JP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selective reduced integration (SRI) </a:t>
            </a:r>
            <a:r>
              <a:rPr lang="en-US" altLang="ja-JP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ES-FEM to handle </a:t>
            </a:r>
            <a:r>
              <a:rPr lang="en-US" altLang="ja-JP" sz="2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rubber-like solids</a:t>
            </a:r>
            <a:endParaRPr lang="ja-JP" altLang="en-US" sz="2400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2BA977-3E9D-D10F-AF9A-CB2C8D1C45B5}"/>
              </a:ext>
            </a:extLst>
          </p:cNvPr>
          <p:cNvGrpSpPr/>
          <p:nvPr/>
        </p:nvGrpSpPr>
        <p:grpSpPr>
          <a:xfrm>
            <a:off x="6976265" y="1750190"/>
            <a:ext cx="2257481" cy="2208147"/>
            <a:chOff x="6976265" y="1750190"/>
            <a:chExt cx="2257481" cy="2208147"/>
          </a:xfrm>
        </p:grpSpPr>
        <p:sp>
          <p:nvSpPr>
            <p:cNvPr id="7" name="フリーフォーム: 図形 6">
              <a:extLst>
                <a:ext uri="{FF2B5EF4-FFF2-40B4-BE49-F238E27FC236}">
                  <a16:creationId xmlns:a16="http://schemas.microsoft.com/office/drawing/2014/main" id="{47B94A66-8D6C-3AED-67A8-5D44ACB23C58}"/>
                </a:ext>
              </a:extLst>
            </p:cNvPr>
            <p:cNvSpPr/>
            <p:nvPr/>
          </p:nvSpPr>
          <p:spPr>
            <a:xfrm>
              <a:off x="7021287" y="2334177"/>
              <a:ext cx="1075406" cy="1233124"/>
            </a:xfrm>
            <a:custGeom>
              <a:avLst/>
              <a:gdLst>
                <a:gd name="connsiteX0" fmla="*/ 0 w 1045028"/>
                <a:gd name="connsiteY0" fmla="*/ 783772 h 1230086"/>
                <a:gd name="connsiteX1" fmla="*/ 674914 w 1045028"/>
                <a:gd name="connsiteY1" fmla="*/ 1230086 h 1230086"/>
                <a:gd name="connsiteX2" fmla="*/ 1045028 w 1045028"/>
                <a:gd name="connsiteY2" fmla="*/ 1055915 h 1230086"/>
                <a:gd name="connsiteX3" fmla="*/ 936171 w 1045028"/>
                <a:gd name="connsiteY3" fmla="*/ 794658 h 1230086"/>
                <a:gd name="connsiteX4" fmla="*/ 1045028 w 1045028"/>
                <a:gd name="connsiteY4" fmla="*/ 326572 h 1230086"/>
                <a:gd name="connsiteX5" fmla="*/ 685800 w 1045028"/>
                <a:gd name="connsiteY5" fmla="*/ 108858 h 1230086"/>
                <a:gd name="connsiteX6" fmla="*/ 533400 w 1045028"/>
                <a:gd name="connsiteY6" fmla="*/ 0 h 1230086"/>
                <a:gd name="connsiteX7" fmla="*/ 87085 w 1045028"/>
                <a:gd name="connsiteY7" fmla="*/ 174172 h 1230086"/>
                <a:gd name="connsiteX0" fmla="*/ 0 w 1066293"/>
                <a:gd name="connsiteY0" fmla="*/ 783772 h 1230086"/>
                <a:gd name="connsiteX1" fmla="*/ 674914 w 1066293"/>
                <a:gd name="connsiteY1" fmla="*/ 1230086 h 1230086"/>
                <a:gd name="connsiteX2" fmla="*/ 1045028 w 1066293"/>
                <a:gd name="connsiteY2" fmla="*/ 1055915 h 1230086"/>
                <a:gd name="connsiteX3" fmla="*/ 936171 w 1066293"/>
                <a:gd name="connsiteY3" fmla="*/ 794658 h 1230086"/>
                <a:gd name="connsiteX4" fmla="*/ 1066293 w 1066293"/>
                <a:gd name="connsiteY4" fmla="*/ 356951 h 1230086"/>
                <a:gd name="connsiteX5" fmla="*/ 685800 w 1066293"/>
                <a:gd name="connsiteY5" fmla="*/ 108858 h 1230086"/>
                <a:gd name="connsiteX6" fmla="*/ 533400 w 1066293"/>
                <a:gd name="connsiteY6" fmla="*/ 0 h 1230086"/>
                <a:gd name="connsiteX7" fmla="*/ 87085 w 1066293"/>
                <a:gd name="connsiteY7" fmla="*/ 174172 h 1230086"/>
                <a:gd name="connsiteX0" fmla="*/ 0 w 1075406"/>
                <a:gd name="connsiteY0" fmla="*/ 783772 h 1230086"/>
                <a:gd name="connsiteX1" fmla="*/ 674914 w 1075406"/>
                <a:gd name="connsiteY1" fmla="*/ 1230086 h 1230086"/>
                <a:gd name="connsiteX2" fmla="*/ 1045028 w 1075406"/>
                <a:gd name="connsiteY2" fmla="*/ 1055915 h 1230086"/>
                <a:gd name="connsiteX3" fmla="*/ 936171 w 1075406"/>
                <a:gd name="connsiteY3" fmla="*/ 794658 h 1230086"/>
                <a:gd name="connsiteX4" fmla="*/ 1075406 w 1075406"/>
                <a:gd name="connsiteY4" fmla="*/ 347837 h 1230086"/>
                <a:gd name="connsiteX5" fmla="*/ 685800 w 1075406"/>
                <a:gd name="connsiteY5" fmla="*/ 108858 h 1230086"/>
                <a:gd name="connsiteX6" fmla="*/ 533400 w 1075406"/>
                <a:gd name="connsiteY6" fmla="*/ 0 h 1230086"/>
                <a:gd name="connsiteX7" fmla="*/ 87085 w 1075406"/>
                <a:gd name="connsiteY7" fmla="*/ 174172 h 1230086"/>
                <a:gd name="connsiteX0" fmla="*/ 0 w 1075406"/>
                <a:gd name="connsiteY0" fmla="*/ 786810 h 1233124"/>
                <a:gd name="connsiteX1" fmla="*/ 674914 w 1075406"/>
                <a:gd name="connsiteY1" fmla="*/ 1233124 h 1233124"/>
                <a:gd name="connsiteX2" fmla="*/ 1045028 w 1075406"/>
                <a:gd name="connsiteY2" fmla="*/ 1058953 h 1233124"/>
                <a:gd name="connsiteX3" fmla="*/ 936171 w 1075406"/>
                <a:gd name="connsiteY3" fmla="*/ 797696 h 1233124"/>
                <a:gd name="connsiteX4" fmla="*/ 1075406 w 1075406"/>
                <a:gd name="connsiteY4" fmla="*/ 350875 h 1233124"/>
                <a:gd name="connsiteX5" fmla="*/ 685800 w 1075406"/>
                <a:gd name="connsiteY5" fmla="*/ 111896 h 1233124"/>
                <a:gd name="connsiteX6" fmla="*/ 548590 w 1075406"/>
                <a:gd name="connsiteY6" fmla="*/ 0 h 1233124"/>
                <a:gd name="connsiteX7" fmla="*/ 87085 w 1075406"/>
                <a:gd name="connsiteY7" fmla="*/ 177210 h 1233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5406" h="1233124">
                  <a:moveTo>
                    <a:pt x="0" y="786810"/>
                  </a:moveTo>
                  <a:lnTo>
                    <a:pt x="674914" y="1233124"/>
                  </a:lnTo>
                  <a:lnTo>
                    <a:pt x="1045028" y="1058953"/>
                  </a:lnTo>
                  <a:lnTo>
                    <a:pt x="936171" y="797696"/>
                  </a:lnTo>
                  <a:lnTo>
                    <a:pt x="1075406" y="350875"/>
                  </a:lnTo>
                  <a:lnTo>
                    <a:pt x="685800" y="111896"/>
                  </a:lnTo>
                  <a:lnTo>
                    <a:pt x="548590" y="0"/>
                  </a:lnTo>
                  <a:lnTo>
                    <a:pt x="87085" y="177210"/>
                  </a:lnTo>
                </a:path>
              </a:pathLst>
            </a:custGeom>
            <a:solidFill>
              <a:srgbClr val="00B0F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8" name="フリーフォーム: 図形 7">
              <a:extLst>
                <a:ext uri="{FF2B5EF4-FFF2-40B4-BE49-F238E27FC236}">
                  <a16:creationId xmlns:a16="http://schemas.microsoft.com/office/drawing/2014/main" id="{712636A3-25E7-9559-443C-F09EFF7EE60D}"/>
                </a:ext>
              </a:extLst>
            </p:cNvPr>
            <p:cNvSpPr/>
            <p:nvPr/>
          </p:nvSpPr>
          <p:spPr>
            <a:xfrm>
              <a:off x="7696200" y="3393130"/>
              <a:ext cx="794657" cy="511628"/>
            </a:xfrm>
            <a:custGeom>
              <a:avLst/>
              <a:gdLst>
                <a:gd name="connsiteX0" fmla="*/ 522514 w 794657"/>
                <a:gd name="connsiteY0" fmla="*/ 511628 h 511628"/>
                <a:gd name="connsiteX1" fmla="*/ 794657 w 794657"/>
                <a:gd name="connsiteY1" fmla="*/ 141514 h 511628"/>
                <a:gd name="connsiteX2" fmla="*/ 359229 w 794657"/>
                <a:gd name="connsiteY2" fmla="*/ 0 h 511628"/>
                <a:gd name="connsiteX3" fmla="*/ 0 w 794657"/>
                <a:gd name="connsiteY3" fmla="*/ 174171 h 511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4657" h="511628">
                  <a:moveTo>
                    <a:pt x="522514" y="511628"/>
                  </a:moveTo>
                  <a:lnTo>
                    <a:pt x="794657" y="141514"/>
                  </a:lnTo>
                  <a:lnTo>
                    <a:pt x="359229" y="0"/>
                  </a:lnTo>
                  <a:lnTo>
                    <a:pt x="0" y="174171"/>
                  </a:lnTo>
                </a:path>
              </a:pathLst>
            </a:custGeom>
            <a:solidFill>
              <a:srgbClr val="00B05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10" name="フリーフォーム: 図形 9">
              <a:extLst>
                <a:ext uri="{FF2B5EF4-FFF2-40B4-BE49-F238E27FC236}">
                  <a16:creationId xmlns:a16="http://schemas.microsoft.com/office/drawing/2014/main" id="{EC2544D5-D290-6D37-2106-46A15B00FEF5}"/>
                </a:ext>
              </a:extLst>
            </p:cNvPr>
            <p:cNvSpPr/>
            <p:nvPr/>
          </p:nvSpPr>
          <p:spPr>
            <a:xfrm>
              <a:off x="7946571" y="2304558"/>
              <a:ext cx="1055915" cy="1240972"/>
            </a:xfrm>
            <a:custGeom>
              <a:avLst/>
              <a:gdLst>
                <a:gd name="connsiteX0" fmla="*/ 849086 w 1055915"/>
                <a:gd name="connsiteY0" fmla="*/ 838200 h 1240972"/>
                <a:gd name="connsiteX1" fmla="*/ 1055915 w 1055915"/>
                <a:gd name="connsiteY1" fmla="*/ 174172 h 1240972"/>
                <a:gd name="connsiteX2" fmla="*/ 849086 w 1055915"/>
                <a:gd name="connsiteY2" fmla="*/ 0 h 1240972"/>
                <a:gd name="connsiteX3" fmla="*/ 631372 w 1055915"/>
                <a:gd name="connsiteY3" fmla="*/ 174172 h 1240972"/>
                <a:gd name="connsiteX4" fmla="*/ 130629 w 1055915"/>
                <a:gd name="connsiteY4" fmla="*/ 391886 h 1240972"/>
                <a:gd name="connsiteX5" fmla="*/ 0 w 1055915"/>
                <a:gd name="connsiteY5" fmla="*/ 838200 h 1240972"/>
                <a:gd name="connsiteX6" fmla="*/ 87086 w 1055915"/>
                <a:gd name="connsiteY6" fmla="*/ 1055915 h 1240972"/>
                <a:gd name="connsiteX7" fmla="*/ 533400 w 1055915"/>
                <a:gd name="connsiteY7" fmla="*/ 1240972 h 1240972"/>
                <a:gd name="connsiteX0" fmla="*/ 849086 w 1055915"/>
                <a:gd name="connsiteY0" fmla="*/ 838200 h 1240972"/>
                <a:gd name="connsiteX1" fmla="*/ 1055915 w 1055915"/>
                <a:gd name="connsiteY1" fmla="*/ 174172 h 1240972"/>
                <a:gd name="connsiteX2" fmla="*/ 849086 w 1055915"/>
                <a:gd name="connsiteY2" fmla="*/ 0 h 1240972"/>
                <a:gd name="connsiteX3" fmla="*/ 631372 w 1055915"/>
                <a:gd name="connsiteY3" fmla="*/ 174172 h 1240972"/>
                <a:gd name="connsiteX4" fmla="*/ 142780 w 1055915"/>
                <a:gd name="connsiteY4" fmla="*/ 382772 h 1240972"/>
                <a:gd name="connsiteX5" fmla="*/ 0 w 1055915"/>
                <a:gd name="connsiteY5" fmla="*/ 838200 h 1240972"/>
                <a:gd name="connsiteX6" fmla="*/ 87086 w 1055915"/>
                <a:gd name="connsiteY6" fmla="*/ 1055915 h 1240972"/>
                <a:gd name="connsiteX7" fmla="*/ 533400 w 1055915"/>
                <a:gd name="connsiteY7" fmla="*/ 1240972 h 1240972"/>
                <a:gd name="connsiteX0" fmla="*/ 849086 w 1055915"/>
                <a:gd name="connsiteY0" fmla="*/ 838200 h 1240972"/>
                <a:gd name="connsiteX1" fmla="*/ 1055915 w 1055915"/>
                <a:gd name="connsiteY1" fmla="*/ 174172 h 1240972"/>
                <a:gd name="connsiteX2" fmla="*/ 849086 w 1055915"/>
                <a:gd name="connsiteY2" fmla="*/ 0 h 1240972"/>
                <a:gd name="connsiteX3" fmla="*/ 631372 w 1055915"/>
                <a:gd name="connsiteY3" fmla="*/ 174172 h 1240972"/>
                <a:gd name="connsiteX4" fmla="*/ 142780 w 1055915"/>
                <a:gd name="connsiteY4" fmla="*/ 382772 h 1240972"/>
                <a:gd name="connsiteX5" fmla="*/ 0 w 1055915"/>
                <a:gd name="connsiteY5" fmla="*/ 838200 h 1240972"/>
                <a:gd name="connsiteX6" fmla="*/ 108351 w 1055915"/>
                <a:gd name="connsiteY6" fmla="*/ 1086294 h 1240972"/>
                <a:gd name="connsiteX7" fmla="*/ 533400 w 1055915"/>
                <a:gd name="connsiteY7" fmla="*/ 1240972 h 1240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5915" h="1240972">
                  <a:moveTo>
                    <a:pt x="849086" y="838200"/>
                  </a:moveTo>
                  <a:lnTo>
                    <a:pt x="1055915" y="174172"/>
                  </a:lnTo>
                  <a:lnTo>
                    <a:pt x="849086" y="0"/>
                  </a:lnTo>
                  <a:lnTo>
                    <a:pt x="631372" y="174172"/>
                  </a:lnTo>
                  <a:lnTo>
                    <a:pt x="142780" y="382772"/>
                  </a:lnTo>
                  <a:lnTo>
                    <a:pt x="0" y="838200"/>
                  </a:lnTo>
                  <a:lnTo>
                    <a:pt x="108351" y="1086294"/>
                  </a:lnTo>
                  <a:lnTo>
                    <a:pt x="533400" y="1240972"/>
                  </a:lnTo>
                </a:path>
              </a:pathLst>
            </a:custGeom>
            <a:solidFill>
              <a:srgbClr val="C0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11" name="フリーフォーム: 図形 10">
              <a:extLst>
                <a:ext uri="{FF2B5EF4-FFF2-40B4-BE49-F238E27FC236}">
                  <a16:creationId xmlns:a16="http://schemas.microsoft.com/office/drawing/2014/main" id="{18A199B1-C358-51CA-2125-607CC86E0AD4}"/>
                </a:ext>
              </a:extLst>
            </p:cNvPr>
            <p:cNvSpPr/>
            <p:nvPr/>
          </p:nvSpPr>
          <p:spPr>
            <a:xfrm>
              <a:off x="8773886" y="1890901"/>
              <a:ext cx="402771" cy="609600"/>
            </a:xfrm>
            <a:custGeom>
              <a:avLst/>
              <a:gdLst>
                <a:gd name="connsiteX0" fmla="*/ 402771 w 402771"/>
                <a:gd name="connsiteY0" fmla="*/ 54429 h 609600"/>
                <a:gd name="connsiteX1" fmla="*/ 21771 w 402771"/>
                <a:gd name="connsiteY1" fmla="*/ 0 h 609600"/>
                <a:gd name="connsiteX2" fmla="*/ 0 w 402771"/>
                <a:gd name="connsiteY2" fmla="*/ 424543 h 609600"/>
                <a:gd name="connsiteX3" fmla="*/ 217714 w 402771"/>
                <a:gd name="connsiteY3" fmla="*/ 6096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2771" h="609600">
                  <a:moveTo>
                    <a:pt x="402771" y="54429"/>
                  </a:moveTo>
                  <a:lnTo>
                    <a:pt x="21771" y="0"/>
                  </a:lnTo>
                  <a:lnTo>
                    <a:pt x="0" y="424543"/>
                  </a:lnTo>
                  <a:lnTo>
                    <a:pt x="217714" y="609600"/>
                  </a:lnTo>
                </a:path>
              </a:pathLst>
            </a:custGeom>
            <a:solidFill>
              <a:srgbClr val="7030A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12" name="フリーフォーム: 図形 11">
              <a:extLst>
                <a:ext uri="{FF2B5EF4-FFF2-40B4-BE49-F238E27FC236}">
                  <a16:creationId xmlns:a16="http://schemas.microsoft.com/office/drawing/2014/main" id="{9911FA3D-BC3F-CB8A-2CEC-FFB9DAAEAFAA}"/>
                </a:ext>
              </a:extLst>
            </p:cNvPr>
            <p:cNvSpPr/>
            <p:nvPr/>
          </p:nvSpPr>
          <p:spPr>
            <a:xfrm>
              <a:off x="7563039" y="1782044"/>
              <a:ext cx="1243503" cy="903514"/>
            </a:xfrm>
            <a:custGeom>
              <a:avLst/>
              <a:gdLst>
                <a:gd name="connsiteX0" fmla="*/ 751114 w 1219200"/>
                <a:gd name="connsiteY0" fmla="*/ 0 h 903514"/>
                <a:gd name="connsiteX1" fmla="*/ 119743 w 1219200"/>
                <a:gd name="connsiteY1" fmla="*/ 130629 h 903514"/>
                <a:gd name="connsiteX2" fmla="*/ 0 w 1219200"/>
                <a:gd name="connsiteY2" fmla="*/ 566057 h 903514"/>
                <a:gd name="connsiteX3" fmla="*/ 108857 w 1219200"/>
                <a:gd name="connsiteY3" fmla="*/ 664029 h 903514"/>
                <a:gd name="connsiteX4" fmla="*/ 500743 w 1219200"/>
                <a:gd name="connsiteY4" fmla="*/ 903514 h 903514"/>
                <a:gd name="connsiteX5" fmla="*/ 990600 w 1219200"/>
                <a:gd name="connsiteY5" fmla="*/ 696686 h 903514"/>
                <a:gd name="connsiteX6" fmla="*/ 1219200 w 1219200"/>
                <a:gd name="connsiteY6" fmla="*/ 108857 h 903514"/>
                <a:gd name="connsiteX7" fmla="*/ 1077686 w 1219200"/>
                <a:gd name="connsiteY7" fmla="*/ 54429 h 903514"/>
                <a:gd name="connsiteX0" fmla="*/ 751114 w 1219200"/>
                <a:gd name="connsiteY0" fmla="*/ 0 h 903514"/>
                <a:gd name="connsiteX1" fmla="*/ 119743 w 1219200"/>
                <a:gd name="connsiteY1" fmla="*/ 130629 h 903514"/>
                <a:gd name="connsiteX2" fmla="*/ 0 w 1219200"/>
                <a:gd name="connsiteY2" fmla="*/ 566057 h 903514"/>
                <a:gd name="connsiteX3" fmla="*/ 108857 w 1219200"/>
                <a:gd name="connsiteY3" fmla="*/ 664029 h 903514"/>
                <a:gd name="connsiteX4" fmla="*/ 500743 w 1219200"/>
                <a:gd name="connsiteY4" fmla="*/ 903514 h 903514"/>
                <a:gd name="connsiteX5" fmla="*/ 990600 w 1219200"/>
                <a:gd name="connsiteY5" fmla="*/ 696686 h 903514"/>
                <a:gd name="connsiteX6" fmla="*/ 1219200 w 1219200"/>
                <a:gd name="connsiteY6" fmla="*/ 108857 h 903514"/>
                <a:gd name="connsiteX0" fmla="*/ 751114 w 1219200"/>
                <a:gd name="connsiteY0" fmla="*/ 0 h 903514"/>
                <a:gd name="connsiteX1" fmla="*/ 119743 w 1219200"/>
                <a:gd name="connsiteY1" fmla="*/ 130629 h 903514"/>
                <a:gd name="connsiteX2" fmla="*/ 0 w 1219200"/>
                <a:gd name="connsiteY2" fmla="*/ 566057 h 903514"/>
                <a:gd name="connsiteX3" fmla="*/ 108857 w 1219200"/>
                <a:gd name="connsiteY3" fmla="*/ 664029 h 903514"/>
                <a:gd name="connsiteX4" fmla="*/ 500743 w 1219200"/>
                <a:gd name="connsiteY4" fmla="*/ 903514 h 903514"/>
                <a:gd name="connsiteX5" fmla="*/ 990600 w 1219200"/>
                <a:gd name="connsiteY5" fmla="*/ 696686 h 903514"/>
                <a:gd name="connsiteX6" fmla="*/ 1110343 w 1219200"/>
                <a:gd name="connsiteY6" fmla="*/ 402771 h 903514"/>
                <a:gd name="connsiteX7" fmla="*/ 1219200 w 1219200"/>
                <a:gd name="connsiteY7" fmla="*/ 108857 h 903514"/>
                <a:gd name="connsiteX0" fmla="*/ 751114 w 1219200"/>
                <a:gd name="connsiteY0" fmla="*/ 0 h 903514"/>
                <a:gd name="connsiteX1" fmla="*/ 119743 w 1219200"/>
                <a:gd name="connsiteY1" fmla="*/ 130629 h 903514"/>
                <a:gd name="connsiteX2" fmla="*/ 0 w 1219200"/>
                <a:gd name="connsiteY2" fmla="*/ 566057 h 903514"/>
                <a:gd name="connsiteX3" fmla="*/ 108857 w 1219200"/>
                <a:gd name="connsiteY3" fmla="*/ 664029 h 903514"/>
                <a:gd name="connsiteX4" fmla="*/ 500743 w 1219200"/>
                <a:gd name="connsiteY4" fmla="*/ 903514 h 903514"/>
                <a:gd name="connsiteX5" fmla="*/ 990600 w 1219200"/>
                <a:gd name="connsiteY5" fmla="*/ 696686 h 903514"/>
                <a:gd name="connsiteX6" fmla="*/ 1186543 w 1219200"/>
                <a:gd name="connsiteY6" fmla="*/ 511628 h 903514"/>
                <a:gd name="connsiteX7" fmla="*/ 1219200 w 1219200"/>
                <a:gd name="connsiteY7" fmla="*/ 108857 h 903514"/>
                <a:gd name="connsiteX0" fmla="*/ 775417 w 1243503"/>
                <a:gd name="connsiteY0" fmla="*/ 0 h 903514"/>
                <a:gd name="connsiteX1" fmla="*/ 144046 w 1243503"/>
                <a:gd name="connsiteY1" fmla="*/ 130629 h 903514"/>
                <a:gd name="connsiteX2" fmla="*/ 0 w 1243503"/>
                <a:gd name="connsiteY2" fmla="*/ 556944 h 903514"/>
                <a:gd name="connsiteX3" fmla="*/ 133160 w 1243503"/>
                <a:gd name="connsiteY3" fmla="*/ 664029 h 903514"/>
                <a:gd name="connsiteX4" fmla="*/ 525046 w 1243503"/>
                <a:gd name="connsiteY4" fmla="*/ 903514 h 903514"/>
                <a:gd name="connsiteX5" fmla="*/ 1014903 w 1243503"/>
                <a:gd name="connsiteY5" fmla="*/ 696686 h 903514"/>
                <a:gd name="connsiteX6" fmla="*/ 1210846 w 1243503"/>
                <a:gd name="connsiteY6" fmla="*/ 511628 h 903514"/>
                <a:gd name="connsiteX7" fmla="*/ 1243503 w 1243503"/>
                <a:gd name="connsiteY7" fmla="*/ 108857 h 903514"/>
                <a:gd name="connsiteX0" fmla="*/ 775417 w 1243503"/>
                <a:gd name="connsiteY0" fmla="*/ 0 h 903514"/>
                <a:gd name="connsiteX1" fmla="*/ 144046 w 1243503"/>
                <a:gd name="connsiteY1" fmla="*/ 130629 h 903514"/>
                <a:gd name="connsiteX2" fmla="*/ 0 w 1243503"/>
                <a:gd name="connsiteY2" fmla="*/ 556944 h 903514"/>
                <a:gd name="connsiteX3" fmla="*/ 133160 w 1243503"/>
                <a:gd name="connsiteY3" fmla="*/ 664029 h 903514"/>
                <a:gd name="connsiteX4" fmla="*/ 525046 w 1243503"/>
                <a:gd name="connsiteY4" fmla="*/ 903514 h 903514"/>
                <a:gd name="connsiteX5" fmla="*/ 1014903 w 1243503"/>
                <a:gd name="connsiteY5" fmla="*/ 696686 h 903514"/>
                <a:gd name="connsiteX6" fmla="*/ 1207808 w 1243503"/>
                <a:gd name="connsiteY6" fmla="*/ 538969 h 903514"/>
                <a:gd name="connsiteX7" fmla="*/ 1243503 w 1243503"/>
                <a:gd name="connsiteY7" fmla="*/ 108857 h 90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3503" h="903514">
                  <a:moveTo>
                    <a:pt x="775417" y="0"/>
                  </a:moveTo>
                  <a:lnTo>
                    <a:pt x="144046" y="130629"/>
                  </a:lnTo>
                  <a:lnTo>
                    <a:pt x="0" y="556944"/>
                  </a:lnTo>
                  <a:lnTo>
                    <a:pt x="133160" y="664029"/>
                  </a:lnTo>
                  <a:lnTo>
                    <a:pt x="525046" y="903514"/>
                  </a:lnTo>
                  <a:lnTo>
                    <a:pt x="1014903" y="696686"/>
                  </a:lnTo>
                  <a:lnTo>
                    <a:pt x="1207808" y="538969"/>
                  </a:lnTo>
                  <a:lnTo>
                    <a:pt x="1243503" y="108857"/>
                  </a:lnTo>
                </a:path>
              </a:pathLst>
            </a:custGeom>
            <a:solidFill>
              <a:srgbClr val="66A9B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44" name="フリーフォーム: 図形 43">
              <a:extLst>
                <a:ext uri="{FF2B5EF4-FFF2-40B4-BE49-F238E27FC236}">
                  <a16:creationId xmlns:a16="http://schemas.microsoft.com/office/drawing/2014/main" id="{94D36A16-090B-0233-554D-EBC411F0FB10}"/>
                </a:ext>
              </a:extLst>
            </p:cNvPr>
            <p:cNvSpPr/>
            <p:nvPr/>
          </p:nvSpPr>
          <p:spPr>
            <a:xfrm>
              <a:off x="7108371" y="1912673"/>
              <a:ext cx="620486" cy="631371"/>
            </a:xfrm>
            <a:custGeom>
              <a:avLst/>
              <a:gdLst>
                <a:gd name="connsiteX0" fmla="*/ 76200 w 620486"/>
                <a:gd name="connsiteY0" fmla="*/ 108857 h 631371"/>
                <a:gd name="connsiteX1" fmla="*/ 0 w 620486"/>
                <a:gd name="connsiteY1" fmla="*/ 631371 h 631371"/>
                <a:gd name="connsiteX2" fmla="*/ 468086 w 620486"/>
                <a:gd name="connsiteY2" fmla="*/ 413657 h 631371"/>
                <a:gd name="connsiteX3" fmla="*/ 620486 w 620486"/>
                <a:gd name="connsiteY3" fmla="*/ 0 h 631371"/>
                <a:gd name="connsiteX4" fmla="*/ 620486 w 620486"/>
                <a:gd name="connsiteY4" fmla="*/ 0 h 631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0486" h="631371">
                  <a:moveTo>
                    <a:pt x="76200" y="108857"/>
                  </a:moveTo>
                  <a:lnTo>
                    <a:pt x="0" y="631371"/>
                  </a:lnTo>
                  <a:lnTo>
                    <a:pt x="468086" y="413657"/>
                  </a:lnTo>
                  <a:lnTo>
                    <a:pt x="620486" y="0"/>
                  </a:lnTo>
                  <a:lnTo>
                    <a:pt x="620486" y="0"/>
                  </a:lnTo>
                </a:path>
              </a:pathLst>
            </a:custGeom>
            <a:solidFill>
              <a:srgbClr val="FF00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B9F8E336-D1F9-6B7B-8330-A82FC21CEDE1}"/>
                </a:ext>
              </a:extLst>
            </p:cNvPr>
            <p:cNvGrpSpPr/>
            <p:nvPr/>
          </p:nvGrpSpPr>
          <p:grpSpPr>
            <a:xfrm>
              <a:off x="6976265" y="1750190"/>
              <a:ext cx="2257481" cy="2208147"/>
              <a:chOff x="1513470" y="1992161"/>
              <a:chExt cx="3447483" cy="3410207"/>
            </a:xfrm>
          </p:grpSpPr>
          <p:sp>
            <p:nvSpPr>
              <p:cNvPr id="47" name="楕円 46">
                <a:extLst>
                  <a:ext uri="{FF2B5EF4-FFF2-40B4-BE49-F238E27FC236}">
                    <a16:creationId xmlns:a16="http://schemas.microsoft.com/office/drawing/2014/main" id="{8BDB45A2-2C72-FE06-23EB-8CFEF145CD73}"/>
                  </a:ext>
                </a:extLst>
              </p:cNvPr>
              <p:cNvSpPr/>
              <p:nvPr/>
            </p:nvSpPr>
            <p:spPr>
              <a:xfrm>
                <a:off x="3522404" y="1992161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メイリオ" panose="020B0604030504040204" pitchFamily="50" charset="-128"/>
                  <a:cs typeface="+mn-cs"/>
                </a:endParaRPr>
              </a:p>
            </p:txBody>
          </p:sp>
          <p:sp>
            <p:nvSpPr>
              <p:cNvPr id="48" name="フリーフォーム: 図形 47">
                <a:extLst>
                  <a:ext uri="{FF2B5EF4-FFF2-40B4-BE49-F238E27FC236}">
                    <a16:creationId xmlns:a16="http://schemas.microsoft.com/office/drawing/2014/main" id="{C6C10833-C201-CA84-DDD4-9476F8CCC1DB}"/>
                  </a:ext>
                </a:extLst>
              </p:cNvPr>
              <p:cNvSpPr/>
              <p:nvPr/>
            </p:nvSpPr>
            <p:spPr>
              <a:xfrm>
                <a:off x="3601598" y="2064169"/>
                <a:ext cx="1280161" cy="2037282"/>
              </a:xfrm>
              <a:custGeom>
                <a:avLst/>
                <a:gdLst>
                  <a:gd name="connsiteX0" fmla="*/ 34227 w 1659029"/>
                  <a:gd name="connsiteY0" fmla="*/ 154859 h 1910864"/>
                  <a:gd name="connsiteX1" fmla="*/ 1650887 w 1659029"/>
                  <a:gd name="connsiteY1" fmla="*/ 286532 h 1910864"/>
                  <a:gd name="connsiteX2" fmla="*/ 634074 w 1659029"/>
                  <a:gd name="connsiteY2" fmla="*/ 1910507 h 1910864"/>
                  <a:gd name="connsiteX3" fmla="*/ 34227 w 1659029"/>
                  <a:gd name="connsiteY3" fmla="*/ 154859 h 1910864"/>
                  <a:gd name="connsiteX0" fmla="*/ 34227 w 1659029"/>
                  <a:gd name="connsiteY0" fmla="*/ 0 h 1756005"/>
                  <a:gd name="connsiteX1" fmla="*/ 1650887 w 1659029"/>
                  <a:gd name="connsiteY1" fmla="*/ 131673 h 1756005"/>
                  <a:gd name="connsiteX2" fmla="*/ 634074 w 1659029"/>
                  <a:gd name="connsiteY2" fmla="*/ 1755648 h 1756005"/>
                  <a:gd name="connsiteX3" fmla="*/ 34227 w 1659029"/>
                  <a:gd name="connsiteY3" fmla="*/ 0 h 1756005"/>
                  <a:gd name="connsiteX0" fmla="*/ 34227 w 1650887"/>
                  <a:gd name="connsiteY0" fmla="*/ 0 h 1756220"/>
                  <a:gd name="connsiteX1" fmla="*/ 1650887 w 1650887"/>
                  <a:gd name="connsiteY1" fmla="*/ 131673 h 1756220"/>
                  <a:gd name="connsiteX2" fmla="*/ 634074 w 1650887"/>
                  <a:gd name="connsiteY2" fmla="*/ 1755648 h 1756220"/>
                  <a:gd name="connsiteX3" fmla="*/ 34227 w 1650887"/>
                  <a:gd name="connsiteY3" fmla="*/ 0 h 1756220"/>
                  <a:gd name="connsiteX0" fmla="*/ 34227 w 1650887"/>
                  <a:gd name="connsiteY0" fmla="*/ 0 h 1755648"/>
                  <a:gd name="connsiteX1" fmla="*/ 1650887 w 1650887"/>
                  <a:gd name="connsiteY1" fmla="*/ 131673 h 1755648"/>
                  <a:gd name="connsiteX2" fmla="*/ 634074 w 1650887"/>
                  <a:gd name="connsiteY2" fmla="*/ 1755648 h 1755648"/>
                  <a:gd name="connsiteX3" fmla="*/ 34227 w 1650887"/>
                  <a:gd name="connsiteY3" fmla="*/ 0 h 1755648"/>
                  <a:gd name="connsiteX0" fmla="*/ 0 w 1616660"/>
                  <a:gd name="connsiteY0" fmla="*/ 0 h 1755648"/>
                  <a:gd name="connsiteX1" fmla="*/ 1616660 w 1616660"/>
                  <a:gd name="connsiteY1" fmla="*/ 131673 h 1755648"/>
                  <a:gd name="connsiteX2" fmla="*/ 599847 w 1616660"/>
                  <a:gd name="connsiteY2" fmla="*/ 1755648 h 1755648"/>
                  <a:gd name="connsiteX3" fmla="*/ 0 w 1616660"/>
                  <a:gd name="connsiteY3" fmla="*/ 0 h 1755648"/>
                  <a:gd name="connsiteX0" fmla="*/ 0 w 1938529"/>
                  <a:gd name="connsiteY0" fmla="*/ 80468 h 1624103"/>
                  <a:gd name="connsiteX1" fmla="*/ 1938529 w 1938529"/>
                  <a:gd name="connsiteY1" fmla="*/ 0 h 1624103"/>
                  <a:gd name="connsiteX2" fmla="*/ 921716 w 1938529"/>
                  <a:gd name="connsiteY2" fmla="*/ 1623975 h 1624103"/>
                  <a:gd name="connsiteX3" fmla="*/ 0 w 1938529"/>
                  <a:gd name="connsiteY3" fmla="*/ 80468 h 1624103"/>
                  <a:gd name="connsiteX0" fmla="*/ 0 w 1956968"/>
                  <a:gd name="connsiteY0" fmla="*/ 80468 h 1624103"/>
                  <a:gd name="connsiteX1" fmla="*/ 1938529 w 1956968"/>
                  <a:gd name="connsiteY1" fmla="*/ 0 h 1624103"/>
                  <a:gd name="connsiteX2" fmla="*/ 921716 w 1956968"/>
                  <a:gd name="connsiteY2" fmla="*/ 1623975 h 1624103"/>
                  <a:gd name="connsiteX3" fmla="*/ 0 w 1956968"/>
                  <a:gd name="connsiteY3" fmla="*/ 80468 h 1624103"/>
                  <a:gd name="connsiteX0" fmla="*/ 0 w 1938529"/>
                  <a:gd name="connsiteY0" fmla="*/ 80468 h 1624103"/>
                  <a:gd name="connsiteX1" fmla="*/ 1938529 w 1938529"/>
                  <a:gd name="connsiteY1" fmla="*/ 0 h 1624103"/>
                  <a:gd name="connsiteX2" fmla="*/ 921716 w 1938529"/>
                  <a:gd name="connsiteY2" fmla="*/ 1623975 h 1624103"/>
                  <a:gd name="connsiteX3" fmla="*/ 0 w 1938529"/>
                  <a:gd name="connsiteY3" fmla="*/ 80468 h 1624103"/>
                  <a:gd name="connsiteX0" fmla="*/ 0 w 1938529"/>
                  <a:gd name="connsiteY0" fmla="*/ 80468 h 1624103"/>
                  <a:gd name="connsiteX1" fmla="*/ 1938529 w 1938529"/>
                  <a:gd name="connsiteY1" fmla="*/ 0 h 1624103"/>
                  <a:gd name="connsiteX2" fmla="*/ 921716 w 1938529"/>
                  <a:gd name="connsiteY2" fmla="*/ 1623975 h 1624103"/>
                  <a:gd name="connsiteX3" fmla="*/ 0 w 1938529"/>
                  <a:gd name="connsiteY3" fmla="*/ 80468 h 1624103"/>
                  <a:gd name="connsiteX0" fmla="*/ 0 w 1994075"/>
                  <a:gd name="connsiteY0" fmla="*/ 80539 h 1624174"/>
                  <a:gd name="connsiteX1" fmla="*/ 1938529 w 1994075"/>
                  <a:gd name="connsiteY1" fmla="*/ 71 h 1624174"/>
                  <a:gd name="connsiteX2" fmla="*/ 921716 w 1994075"/>
                  <a:gd name="connsiteY2" fmla="*/ 1624046 h 1624174"/>
                  <a:gd name="connsiteX3" fmla="*/ 0 w 1994075"/>
                  <a:gd name="connsiteY3" fmla="*/ 80539 h 1624174"/>
                  <a:gd name="connsiteX0" fmla="*/ 0 w 1938529"/>
                  <a:gd name="connsiteY0" fmla="*/ 80468 h 1624103"/>
                  <a:gd name="connsiteX1" fmla="*/ 1938529 w 1938529"/>
                  <a:gd name="connsiteY1" fmla="*/ 0 h 1624103"/>
                  <a:gd name="connsiteX2" fmla="*/ 921716 w 1938529"/>
                  <a:gd name="connsiteY2" fmla="*/ 1623975 h 1624103"/>
                  <a:gd name="connsiteX3" fmla="*/ 0 w 1938529"/>
                  <a:gd name="connsiteY3" fmla="*/ 80468 h 1624103"/>
                  <a:gd name="connsiteX0" fmla="*/ 0 w 1938529"/>
                  <a:gd name="connsiteY0" fmla="*/ 80468 h 1624103"/>
                  <a:gd name="connsiteX1" fmla="*/ 1938529 w 1938529"/>
                  <a:gd name="connsiteY1" fmla="*/ 0 h 1624103"/>
                  <a:gd name="connsiteX2" fmla="*/ 921716 w 1938529"/>
                  <a:gd name="connsiteY2" fmla="*/ 1623975 h 1624103"/>
                  <a:gd name="connsiteX3" fmla="*/ 0 w 1938529"/>
                  <a:gd name="connsiteY3" fmla="*/ 80468 h 1624103"/>
                  <a:gd name="connsiteX0" fmla="*/ 0 w 1938529"/>
                  <a:gd name="connsiteY0" fmla="*/ 80468 h 1624144"/>
                  <a:gd name="connsiteX1" fmla="*/ 1938529 w 1938529"/>
                  <a:gd name="connsiteY1" fmla="*/ 0 h 1624144"/>
                  <a:gd name="connsiteX2" fmla="*/ 921716 w 1938529"/>
                  <a:gd name="connsiteY2" fmla="*/ 1623975 h 1624144"/>
                  <a:gd name="connsiteX3" fmla="*/ 0 w 1938529"/>
                  <a:gd name="connsiteY3" fmla="*/ 80468 h 1624144"/>
                  <a:gd name="connsiteX0" fmla="*/ 0 w 1938529"/>
                  <a:gd name="connsiteY0" fmla="*/ 80468 h 1623975"/>
                  <a:gd name="connsiteX1" fmla="*/ 1938529 w 1938529"/>
                  <a:gd name="connsiteY1" fmla="*/ 0 h 1623975"/>
                  <a:gd name="connsiteX2" fmla="*/ 921716 w 1938529"/>
                  <a:gd name="connsiteY2" fmla="*/ 1623975 h 1623975"/>
                  <a:gd name="connsiteX3" fmla="*/ 0 w 1938529"/>
                  <a:gd name="connsiteY3" fmla="*/ 80468 h 1623975"/>
                  <a:gd name="connsiteX0" fmla="*/ 0 w 1938529"/>
                  <a:gd name="connsiteY0" fmla="*/ 80468 h 1324052"/>
                  <a:gd name="connsiteX1" fmla="*/ 1938529 w 1938529"/>
                  <a:gd name="connsiteY1" fmla="*/ 0 h 1324052"/>
                  <a:gd name="connsiteX2" fmla="*/ 1441095 w 1938529"/>
                  <a:gd name="connsiteY2" fmla="*/ 1324052 h 1324052"/>
                  <a:gd name="connsiteX3" fmla="*/ 0 w 1938529"/>
                  <a:gd name="connsiteY3" fmla="*/ 80468 h 1324052"/>
                  <a:gd name="connsiteX0" fmla="*/ 0 w 958292"/>
                  <a:gd name="connsiteY0" fmla="*/ 0 h 1697126"/>
                  <a:gd name="connsiteX1" fmla="*/ 958292 w 958292"/>
                  <a:gd name="connsiteY1" fmla="*/ 373074 h 1697126"/>
                  <a:gd name="connsiteX2" fmla="*/ 460858 w 958292"/>
                  <a:gd name="connsiteY2" fmla="*/ 1697126 h 1697126"/>
                  <a:gd name="connsiteX3" fmla="*/ 0 w 958292"/>
                  <a:gd name="connsiteY3" fmla="*/ 0 h 1697126"/>
                  <a:gd name="connsiteX0" fmla="*/ 0 w 2201876"/>
                  <a:gd name="connsiteY0" fmla="*/ 0 h 1697126"/>
                  <a:gd name="connsiteX1" fmla="*/ 2201876 w 2201876"/>
                  <a:gd name="connsiteY1" fmla="*/ 95096 h 1697126"/>
                  <a:gd name="connsiteX2" fmla="*/ 460858 w 2201876"/>
                  <a:gd name="connsiteY2" fmla="*/ 1697126 h 1697126"/>
                  <a:gd name="connsiteX3" fmla="*/ 0 w 2201876"/>
                  <a:gd name="connsiteY3" fmla="*/ 0 h 1697126"/>
                  <a:gd name="connsiteX0" fmla="*/ 0 w 2201876"/>
                  <a:gd name="connsiteY0" fmla="*/ 1499616 h 1594712"/>
                  <a:gd name="connsiteX1" fmla="*/ 2201876 w 2201876"/>
                  <a:gd name="connsiteY1" fmla="*/ 1594712 h 1594712"/>
                  <a:gd name="connsiteX2" fmla="*/ 1719072 w 2201876"/>
                  <a:gd name="connsiteY2" fmla="*/ 0 h 1594712"/>
                  <a:gd name="connsiteX3" fmla="*/ 0 w 2201876"/>
                  <a:gd name="connsiteY3" fmla="*/ 1499616 h 1594712"/>
                  <a:gd name="connsiteX0" fmla="*/ 0 w 2216506"/>
                  <a:gd name="connsiteY0" fmla="*/ 1609344 h 1609344"/>
                  <a:gd name="connsiteX1" fmla="*/ 2216506 w 2216506"/>
                  <a:gd name="connsiteY1" fmla="*/ 1594712 h 1609344"/>
                  <a:gd name="connsiteX2" fmla="*/ 1733702 w 2216506"/>
                  <a:gd name="connsiteY2" fmla="*/ 0 h 1609344"/>
                  <a:gd name="connsiteX3" fmla="*/ 0 w 2216506"/>
                  <a:gd name="connsiteY3" fmla="*/ 1609344 h 1609344"/>
                  <a:gd name="connsiteX0" fmla="*/ 0 w 2216506"/>
                  <a:gd name="connsiteY0" fmla="*/ 2026311 h 2026311"/>
                  <a:gd name="connsiteX1" fmla="*/ 2216506 w 2216506"/>
                  <a:gd name="connsiteY1" fmla="*/ 2011679 h 2026311"/>
                  <a:gd name="connsiteX2" fmla="*/ 2026310 w 2216506"/>
                  <a:gd name="connsiteY2" fmla="*/ 0 h 2026311"/>
                  <a:gd name="connsiteX3" fmla="*/ 0 w 2216506"/>
                  <a:gd name="connsiteY3" fmla="*/ 2026311 h 2026311"/>
                  <a:gd name="connsiteX0" fmla="*/ 0 w 2706625"/>
                  <a:gd name="connsiteY0" fmla="*/ 2026311 h 2040940"/>
                  <a:gd name="connsiteX1" fmla="*/ 2706625 w 2706625"/>
                  <a:gd name="connsiteY1" fmla="*/ 2040940 h 2040940"/>
                  <a:gd name="connsiteX2" fmla="*/ 2026310 w 2706625"/>
                  <a:gd name="connsiteY2" fmla="*/ 0 h 2040940"/>
                  <a:gd name="connsiteX3" fmla="*/ 0 w 2706625"/>
                  <a:gd name="connsiteY3" fmla="*/ 2026311 h 2040940"/>
                  <a:gd name="connsiteX0" fmla="*/ 0 w 2523745"/>
                  <a:gd name="connsiteY0" fmla="*/ 2026311 h 2999231"/>
                  <a:gd name="connsiteX1" fmla="*/ 2523745 w 2523745"/>
                  <a:gd name="connsiteY1" fmla="*/ 2999231 h 2999231"/>
                  <a:gd name="connsiteX2" fmla="*/ 2026310 w 2523745"/>
                  <a:gd name="connsiteY2" fmla="*/ 0 h 2999231"/>
                  <a:gd name="connsiteX3" fmla="*/ 0 w 2523745"/>
                  <a:gd name="connsiteY3" fmla="*/ 2026311 h 2999231"/>
                  <a:gd name="connsiteX0" fmla="*/ 0 w 4579315"/>
                  <a:gd name="connsiteY0" fmla="*/ 1060705 h 2033625"/>
                  <a:gd name="connsiteX1" fmla="*/ 2523745 w 4579315"/>
                  <a:gd name="connsiteY1" fmla="*/ 2033625 h 2033625"/>
                  <a:gd name="connsiteX2" fmla="*/ 4579315 w 4579315"/>
                  <a:gd name="connsiteY2" fmla="*/ 0 h 2033625"/>
                  <a:gd name="connsiteX3" fmla="*/ 0 w 4579315"/>
                  <a:gd name="connsiteY3" fmla="*/ 1060705 h 2033625"/>
                  <a:gd name="connsiteX0" fmla="*/ 0 w 2179929"/>
                  <a:gd name="connsiteY0" fmla="*/ 0 h 2275026"/>
                  <a:gd name="connsiteX1" fmla="*/ 124359 w 2179929"/>
                  <a:gd name="connsiteY1" fmla="*/ 2275026 h 2275026"/>
                  <a:gd name="connsiteX2" fmla="*/ 2179929 w 2179929"/>
                  <a:gd name="connsiteY2" fmla="*/ 241401 h 2275026"/>
                  <a:gd name="connsiteX3" fmla="*/ 0 w 2179929"/>
                  <a:gd name="connsiteY3" fmla="*/ 0 h 2275026"/>
                  <a:gd name="connsiteX0" fmla="*/ 2179929 w 2179929"/>
                  <a:gd name="connsiteY0" fmla="*/ 241401 h 2366466"/>
                  <a:gd name="connsiteX1" fmla="*/ 0 w 2179929"/>
                  <a:gd name="connsiteY1" fmla="*/ 0 h 2366466"/>
                  <a:gd name="connsiteX2" fmla="*/ 215799 w 2179929"/>
                  <a:gd name="connsiteY2" fmla="*/ 2366466 h 2366466"/>
                  <a:gd name="connsiteX0" fmla="*/ 2253081 w 2253081"/>
                  <a:gd name="connsiteY0" fmla="*/ 321868 h 2366466"/>
                  <a:gd name="connsiteX1" fmla="*/ 0 w 2253081"/>
                  <a:gd name="connsiteY1" fmla="*/ 0 h 2366466"/>
                  <a:gd name="connsiteX2" fmla="*/ 215799 w 2253081"/>
                  <a:gd name="connsiteY2" fmla="*/ 2366466 h 2366466"/>
                  <a:gd name="connsiteX0" fmla="*/ 2253081 w 2253081"/>
                  <a:gd name="connsiteY0" fmla="*/ 314553 h 2366466"/>
                  <a:gd name="connsiteX1" fmla="*/ 0 w 2253081"/>
                  <a:gd name="connsiteY1" fmla="*/ 0 h 2366466"/>
                  <a:gd name="connsiteX2" fmla="*/ 215799 w 2253081"/>
                  <a:gd name="connsiteY2" fmla="*/ 2366466 h 2366466"/>
                  <a:gd name="connsiteX0" fmla="*/ 0 w 2381099"/>
                  <a:gd name="connsiteY0" fmla="*/ 0 h 2893161"/>
                  <a:gd name="connsiteX1" fmla="*/ 2165300 w 2381099"/>
                  <a:gd name="connsiteY1" fmla="*/ 526695 h 2893161"/>
                  <a:gd name="connsiteX2" fmla="*/ 2381099 w 2381099"/>
                  <a:gd name="connsiteY2" fmla="*/ 2893161 h 2893161"/>
                  <a:gd name="connsiteX0" fmla="*/ 0 w 2166143"/>
                  <a:gd name="connsiteY0" fmla="*/ 0 h 2029967"/>
                  <a:gd name="connsiteX1" fmla="*/ 2165300 w 2166143"/>
                  <a:gd name="connsiteY1" fmla="*/ 526695 h 2029967"/>
                  <a:gd name="connsiteX2" fmla="*/ 705919 w 2166143"/>
                  <a:gd name="connsiteY2" fmla="*/ 2029967 h 2029967"/>
                  <a:gd name="connsiteX0" fmla="*/ 0 w 2166900"/>
                  <a:gd name="connsiteY0" fmla="*/ 0 h 2029967"/>
                  <a:gd name="connsiteX1" fmla="*/ 2165300 w 2166900"/>
                  <a:gd name="connsiteY1" fmla="*/ 526695 h 2029967"/>
                  <a:gd name="connsiteX2" fmla="*/ 705919 w 2166900"/>
                  <a:gd name="connsiteY2" fmla="*/ 2029967 h 2029967"/>
                  <a:gd name="connsiteX0" fmla="*/ 0 w 2165300"/>
                  <a:gd name="connsiteY0" fmla="*/ 0 h 2029967"/>
                  <a:gd name="connsiteX1" fmla="*/ 2165300 w 2165300"/>
                  <a:gd name="connsiteY1" fmla="*/ 526695 h 2029967"/>
                  <a:gd name="connsiteX2" fmla="*/ 705919 w 2165300"/>
                  <a:gd name="connsiteY2" fmla="*/ 2029967 h 2029967"/>
                  <a:gd name="connsiteX0" fmla="*/ 0 w 2165300"/>
                  <a:gd name="connsiteY0" fmla="*/ 0 h 2029967"/>
                  <a:gd name="connsiteX1" fmla="*/ 2165300 w 2165300"/>
                  <a:gd name="connsiteY1" fmla="*/ 526695 h 2029967"/>
                  <a:gd name="connsiteX2" fmla="*/ 705919 w 2165300"/>
                  <a:gd name="connsiteY2" fmla="*/ 2029967 h 2029967"/>
                  <a:gd name="connsiteX0" fmla="*/ 0 w 2165300"/>
                  <a:gd name="connsiteY0" fmla="*/ 0 h 2029967"/>
                  <a:gd name="connsiteX1" fmla="*/ 2165300 w 2165300"/>
                  <a:gd name="connsiteY1" fmla="*/ 526695 h 2029967"/>
                  <a:gd name="connsiteX2" fmla="*/ 705919 w 2165300"/>
                  <a:gd name="connsiteY2" fmla="*/ 2029967 h 2029967"/>
                  <a:gd name="connsiteX0" fmla="*/ 0 w 2165300"/>
                  <a:gd name="connsiteY0" fmla="*/ 0 h 2037282"/>
                  <a:gd name="connsiteX1" fmla="*/ 2165300 w 2165300"/>
                  <a:gd name="connsiteY1" fmla="*/ 526695 h 2037282"/>
                  <a:gd name="connsiteX2" fmla="*/ 691289 w 2165300"/>
                  <a:gd name="connsiteY2" fmla="*/ 2037282 h 2037282"/>
                  <a:gd name="connsiteX0" fmla="*/ 0 w 1280161"/>
                  <a:gd name="connsiteY0" fmla="*/ 0 h 2037282"/>
                  <a:gd name="connsiteX1" fmla="*/ 1280161 w 1280161"/>
                  <a:gd name="connsiteY1" fmla="*/ 256033 h 2037282"/>
                  <a:gd name="connsiteX2" fmla="*/ 691289 w 1280161"/>
                  <a:gd name="connsiteY2" fmla="*/ 2037282 h 2037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80161" h="2037282">
                    <a:moveTo>
                      <a:pt x="0" y="0"/>
                    </a:moveTo>
                    <a:lnTo>
                      <a:pt x="1280161" y="256033"/>
                    </a:lnTo>
                    <a:lnTo>
                      <a:pt x="691289" y="2037282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メイリオ" panose="020B0604030504040204" pitchFamily="50" charset="-128"/>
                  <a:cs typeface="+mn-cs"/>
                </a:endParaRPr>
              </a:p>
            </p:txBody>
          </p:sp>
          <p:sp>
            <p:nvSpPr>
              <p:cNvPr id="49" name="フリーフォーム: 図形 48">
                <a:extLst>
                  <a:ext uri="{FF2B5EF4-FFF2-40B4-BE49-F238E27FC236}">
                    <a16:creationId xmlns:a16="http://schemas.microsoft.com/office/drawing/2014/main" id="{98EE5826-2F18-068A-F664-3014E56CE108}"/>
                  </a:ext>
                </a:extLst>
              </p:cNvPr>
              <p:cNvSpPr/>
              <p:nvPr/>
            </p:nvSpPr>
            <p:spPr>
              <a:xfrm>
                <a:off x="1571987" y="4128604"/>
                <a:ext cx="2717594" cy="1203352"/>
              </a:xfrm>
              <a:custGeom>
                <a:avLst/>
                <a:gdLst>
                  <a:gd name="connsiteX0" fmla="*/ 34227 w 1659029"/>
                  <a:gd name="connsiteY0" fmla="*/ 154859 h 1910864"/>
                  <a:gd name="connsiteX1" fmla="*/ 1650887 w 1659029"/>
                  <a:gd name="connsiteY1" fmla="*/ 286532 h 1910864"/>
                  <a:gd name="connsiteX2" fmla="*/ 634074 w 1659029"/>
                  <a:gd name="connsiteY2" fmla="*/ 1910507 h 1910864"/>
                  <a:gd name="connsiteX3" fmla="*/ 34227 w 1659029"/>
                  <a:gd name="connsiteY3" fmla="*/ 154859 h 1910864"/>
                  <a:gd name="connsiteX0" fmla="*/ 34227 w 1659029"/>
                  <a:gd name="connsiteY0" fmla="*/ 0 h 1756005"/>
                  <a:gd name="connsiteX1" fmla="*/ 1650887 w 1659029"/>
                  <a:gd name="connsiteY1" fmla="*/ 131673 h 1756005"/>
                  <a:gd name="connsiteX2" fmla="*/ 634074 w 1659029"/>
                  <a:gd name="connsiteY2" fmla="*/ 1755648 h 1756005"/>
                  <a:gd name="connsiteX3" fmla="*/ 34227 w 1659029"/>
                  <a:gd name="connsiteY3" fmla="*/ 0 h 1756005"/>
                  <a:gd name="connsiteX0" fmla="*/ 34227 w 1650887"/>
                  <a:gd name="connsiteY0" fmla="*/ 0 h 1756220"/>
                  <a:gd name="connsiteX1" fmla="*/ 1650887 w 1650887"/>
                  <a:gd name="connsiteY1" fmla="*/ 131673 h 1756220"/>
                  <a:gd name="connsiteX2" fmla="*/ 634074 w 1650887"/>
                  <a:gd name="connsiteY2" fmla="*/ 1755648 h 1756220"/>
                  <a:gd name="connsiteX3" fmla="*/ 34227 w 1650887"/>
                  <a:gd name="connsiteY3" fmla="*/ 0 h 1756220"/>
                  <a:gd name="connsiteX0" fmla="*/ 34227 w 1650887"/>
                  <a:gd name="connsiteY0" fmla="*/ 0 h 1755648"/>
                  <a:gd name="connsiteX1" fmla="*/ 1650887 w 1650887"/>
                  <a:gd name="connsiteY1" fmla="*/ 131673 h 1755648"/>
                  <a:gd name="connsiteX2" fmla="*/ 634074 w 1650887"/>
                  <a:gd name="connsiteY2" fmla="*/ 1755648 h 1755648"/>
                  <a:gd name="connsiteX3" fmla="*/ 34227 w 1650887"/>
                  <a:gd name="connsiteY3" fmla="*/ 0 h 1755648"/>
                  <a:gd name="connsiteX0" fmla="*/ 0 w 1616660"/>
                  <a:gd name="connsiteY0" fmla="*/ 0 h 1755648"/>
                  <a:gd name="connsiteX1" fmla="*/ 1616660 w 1616660"/>
                  <a:gd name="connsiteY1" fmla="*/ 131673 h 1755648"/>
                  <a:gd name="connsiteX2" fmla="*/ 599847 w 1616660"/>
                  <a:gd name="connsiteY2" fmla="*/ 1755648 h 1755648"/>
                  <a:gd name="connsiteX3" fmla="*/ 0 w 1616660"/>
                  <a:gd name="connsiteY3" fmla="*/ 0 h 1755648"/>
                  <a:gd name="connsiteX0" fmla="*/ 0 w 1938529"/>
                  <a:gd name="connsiteY0" fmla="*/ 80468 h 1624103"/>
                  <a:gd name="connsiteX1" fmla="*/ 1938529 w 1938529"/>
                  <a:gd name="connsiteY1" fmla="*/ 0 h 1624103"/>
                  <a:gd name="connsiteX2" fmla="*/ 921716 w 1938529"/>
                  <a:gd name="connsiteY2" fmla="*/ 1623975 h 1624103"/>
                  <a:gd name="connsiteX3" fmla="*/ 0 w 1938529"/>
                  <a:gd name="connsiteY3" fmla="*/ 80468 h 1624103"/>
                  <a:gd name="connsiteX0" fmla="*/ 0 w 1956968"/>
                  <a:gd name="connsiteY0" fmla="*/ 80468 h 1624103"/>
                  <a:gd name="connsiteX1" fmla="*/ 1938529 w 1956968"/>
                  <a:gd name="connsiteY1" fmla="*/ 0 h 1624103"/>
                  <a:gd name="connsiteX2" fmla="*/ 921716 w 1956968"/>
                  <a:gd name="connsiteY2" fmla="*/ 1623975 h 1624103"/>
                  <a:gd name="connsiteX3" fmla="*/ 0 w 1956968"/>
                  <a:gd name="connsiteY3" fmla="*/ 80468 h 1624103"/>
                  <a:gd name="connsiteX0" fmla="*/ 0 w 1938529"/>
                  <a:gd name="connsiteY0" fmla="*/ 80468 h 1624103"/>
                  <a:gd name="connsiteX1" fmla="*/ 1938529 w 1938529"/>
                  <a:gd name="connsiteY1" fmla="*/ 0 h 1624103"/>
                  <a:gd name="connsiteX2" fmla="*/ 921716 w 1938529"/>
                  <a:gd name="connsiteY2" fmla="*/ 1623975 h 1624103"/>
                  <a:gd name="connsiteX3" fmla="*/ 0 w 1938529"/>
                  <a:gd name="connsiteY3" fmla="*/ 80468 h 1624103"/>
                  <a:gd name="connsiteX0" fmla="*/ 0 w 1938529"/>
                  <a:gd name="connsiteY0" fmla="*/ 80468 h 1624103"/>
                  <a:gd name="connsiteX1" fmla="*/ 1938529 w 1938529"/>
                  <a:gd name="connsiteY1" fmla="*/ 0 h 1624103"/>
                  <a:gd name="connsiteX2" fmla="*/ 921716 w 1938529"/>
                  <a:gd name="connsiteY2" fmla="*/ 1623975 h 1624103"/>
                  <a:gd name="connsiteX3" fmla="*/ 0 w 1938529"/>
                  <a:gd name="connsiteY3" fmla="*/ 80468 h 1624103"/>
                  <a:gd name="connsiteX0" fmla="*/ 0 w 1994075"/>
                  <a:gd name="connsiteY0" fmla="*/ 80539 h 1624174"/>
                  <a:gd name="connsiteX1" fmla="*/ 1938529 w 1994075"/>
                  <a:gd name="connsiteY1" fmla="*/ 71 h 1624174"/>
                  <a:gd name="connsiteX2" fmla="*/ 921716 w 1994075"/>
                  <a:gd name="connsiteY2" fmla="*/ 1624046 h 1624174"/>
                  <a:gd name="connsiteX3" fmla="*/ 0 w 1994075"/>
                  <a:gd name="connsiteY3" fmla="*/ 80539 h 1624174"/>
                  <a:gd name="connsiteX0" fmla="*/ 0 w 1938529"/>
                  <a:gd name="connsiteY0" fmla="*/ 80468 h 1624103"/>
                  <a:gd name="connsiteX1" fmla="*/ 1938529 w 1938529"/>
                  <a:gd name="connsiteY1" fmla="*/ 0 h 1624103"/>
                  <a:gd name="connsiteX2" fmla="*/ 921716 w 1938529"/>
                  <a:gd name="connsiteY2" fmla="*/ 1623975 h 1624103"/>
                  <a:gd name="connsiteX3" fmla="*/ 0 w 1938529"/>
                  <a:gd name="connsiteY3" fmla="*/ 80468 h 1624103"/>
                  <a:gd name="connsiteX0" fmla="*/ 0 w 1938529"/>
                  <a:gd name="connsiteY0" fmla="*/ 80468 h 1624103"/>
                  <a:gd name="connsiteX1" fmla="*/ 1938529 w 1938529"/>
                  <a:gd name="connsiteY1" fmla="*/ 0 h 1624103"/>
                  <a:gd name="connsiteX2" fmla="*/ 921716 w 1938529"/>
                  <a:gd name="connsiteY2" fmla="*/ 1623975 h 1624103"/>
                  <a:gd name="connsiteX3" fmla="*/ 0 w 1938529"/>
                  <a:gd name="connsiteY3" fmla="*/ 80468 h 1624103"/>
                  <a:gd name="connsiteX0" fmla="*/ 0 w 1938529"/>
                  <a:gd name="connsiteY0" fmla="*/ 80468 h 1624144"/>
                  <a:gd name="connsiteX1" fmla="*/ 1938529 w 1938529"/>
                  <a:gd name="connsiteY1" fmla="*/ 0 h 1624144"/>
                  <a:gd name="connsiteX2" fmla="*/ 921716 w 1938529"/>
                  <a:gd name="connsiteY2" fmla="*/ 1623975 h 1624144"/>
                  <a:gd name="connsiteX3" fmla="*/ 0 w 1938529"/>
                  <a:gd name="connsiteY3" fmla="*/ 80468 h 1624144"/>
                  <a:gd name="connsiteX0" fmla="*/ 0 w 1938529"/>
                  <a:gd name="connsiteY0" fmla="*/ 80468 h 1623975"/>
                  <a:gd name="connsiteX1" fmla="*/ 1938529 w 1938529"/>
                  <a:gd name="connsiteY1" fmla="*/ 0 h 1623975"/>
                  <a:gd name="connsiteX2" fmla="*/ 921716 w 1938529"/>
                  <a:gd name="connsiteY2" fmla="*/ 1623975 h 1623975"/>
                  <a:gd name="connsiteX3" fmla="*/ 0 w 1938529"/>
                  <a:gd name="connsiteY3" fmla="*/ 80468 h 1623975"/>
                  <a:gd name="connsiteX0" fmla="*/ 0 w 1938529"/>
                  <a:gd name="connsiteY0" fmla="*/ 80468 h 1324052"/>
                  <a:gd name="connsiteX1" fmla="*/ 1938529 w 1938529"/>
                  <a:gd name="connsiteY1" fmla="*/ 0 h 1324052"/>
                  <a:gd name="connsiteX2" fmla="*/ 1441095 w 1938529"/>
                  <a:gd name="connsiteY2" fmla="*/ 1324052 h 1324052"/>
                  <a:gd name="connsiteX3" fmla="*/ 0 w 1938529"/>
                  <a:gd name="connsiteY3" fmla="*/ 80468 h 1324052"/>
                  <a:gd name="connsiteX0" fmla="*/ 0 w 958292"/>
                  <a:gd name="connsiteY0" fmla="*/ 0 h 1697126"/>
                  <a:gd name="connsiteX1" fmla="*/ 958292 w 958292"/>
                  <a:gd name="connsiteY1" fmla="*/ 373074 h 1697126"/>
                  <a:gd name="connsiteX2" fmla="*/ 460858 w 958292"/>
                  <a:gd name="connsiteY2" fmla="*/ 1697126 h 1697126"/>
                  <a:gd name="connsiteX3" fmla="*/ 0 w 958292"/>
                  <a:gd name="connsiteY3" fmla="*/ 0 h 1697126"/>
                  <a:gd name="connsiteX0" fmla="*/ 0 w 2201876"/>
                  <a:gd name="connsiteY0" fmla="*/ 0 h 1697126"/>
                  <a:gd name="connsiteX1" fmla="*/ 2201876 w 2201876"/>
                  <a:gd name="connsiteY1" fmla="*/ 95096 h 1697126"/>
                  <a:gd name="connsiteX2" fmla="*/ 460858 w 2201876"/>
                  <a:gd name="connsiteY2" fmla="*/ 1697126 h 1697126"/>
                  <a:gd name="connsiteX3" fmla="*/ 0 w 2201876"/>
                  <a:gd name="connsiteY3" fmla="*/ 0 h 1697126"/>
                  <a:gd name="connsiteX0" fmla="*/ 0 w 2201876"/>
                  <a:gd name="connsiteY0" fmla="*/ 1499616 h 1594712"/>
                  <a:gd name="connsiteX1" fmla="*/ 2201876 w 2201876"/>
                  <a:gd name="connsiteY1" fmla="*/ 1594712 h 1594712"/>
                  <a:gd name="connsiteX2" fmla="*/ 1719072 w 2201876"/>
                  <a:gd name="connsiteY2" fmla="*/ 0 h 1594712"/>
                  <a:gd name="connsiteX3" fmla="*/ 0 w 2201876"/>
                  <a:gd name="connsiteY3" fmla="*/ 1499616 h 1594712"/>
                  <a:gd name="connsiteX0" fmla="*/ 0 w 2216506"/>
                  <a:gd name="connsiteY0" fmla="*/ 1609344 h 1609344"/>
                  <a:gd name="connsiteX1" fmla="*/ 2216506 w 2216506"/>
                  <a:gd name="connsiteY1" fmla="*/ 1594712 h 1609344"/>
                  <a:gd name="connsiteX2" fmla="*/ 1733702 w 2216506"/>
                  <a:gd name="connsiteY2" fmla="*/ 0 h 1609344"/>
                  <a:gd name="connsiteX3" fmla="*/ 0 w 2216506"/>
                  <a:gd name="connsiteY3" fmla="*/ 1609344 h 1609344"/>
                  <a:gd name="connsiteX0" fmla="*/ 0 w 2216506"/>
                  <a:gd name="connsiteY0" fmla="*/ 2026311 h 2026311"/>
                  <a:gd name="connsiteX1" fmla="*/ 2216506 w 2216506"/>
                  <a:gd name="connsiteY1" fmla="*/ 2011679 h 2026311"/>
                  <a:gd name="connsiteX2" fmla="*/ 2026310 w 2216506"/>
                  <a:gd name="connsiteY2" fmla="*/ 0 h 2026311"/>
                  <a:gd name="connsiteX3" fmla="*/ 0 w 2216506"/>
                  <a:gd name="connsiteY3" fmla="*/ 2026311 h 2026311"/>
                  <a:gd name="connsiteX0" fmla="*/ 0 w 2706625"/>
                  <a:gd name="connsiteY0" fmla="*/ 2026311 h 2040940"/>
                  <a:gd name="connsiteX1" fmla="*/ 2706625 w 2706625"/>
                  <a:gd name="connsiteY1" fmla="*/ 2040940 h 2040940"/>
                  <a:gd name="connsiteX2" fmla="*/ 2026310 w 2706625"/>
                  <a:gd name="connsiteY2" fmla="*/ 0 h 2040940"/>
                  <a:gd name="connsiteX3" fmla="*/ 0 w 2706625"/>
                  <a:gd name="connsiteY3" fmla="*/ 2026311 h 2040940"/>
                  <a:gd name="connsiteX0" fmla="*/ 0 w 2523745"/>
                  <a:gd name="connsiteY0" fmla="*/ 2026311 h 2999231"/>
                  <a:gd name="connsiteX1" fmla="*/ 2523745 w 2523745"/>
                  <a:gd name="connsiteY1" fmla="*/ 2999231 h 2999231"/>
                  <a:gd name="connsiteX2" fmla="*/ 2026310 w 2523745"/>
                  <a:gd name="connsiteY2" fmla="*/ 0 h 2999231"/>
                  <a:gd name="connsiteX3" fmla="*/ 0 w 2523745"/>
                  <a:gd name="connsiteY3" fmla="*/ 2026311 h 2999231"/>
                  <a:gd name="connsiteX0" fmla="*/ 0 w 4579315"/>
                  <a:gd name="connsiteY0" fmla="*/ 1060705 h 2033625"/>
                  <a:gd name="connsiteX1" fmla="*/ 2523745 w 4579315"/>
                  <a:gd name="connsiteY1" fmla="*/ 2033625 h 2033625"/>
                  <a:gd name="connsiteX2" fmla="*/ 4579315 w 4579315"/>
                  <a:gd name="connsiteY2" fmla="*/ 0 h 2033625"/>
                  <a:gd name="connsiteX3" fmla="*/ 0 w 4579315"/>
                  <a:gd name="connsiteY3" fmla="*/ 1060705 h 2033625"/>
                  <a:gd name="connsiteX0" fmla="*/ 0 w 2179929"/>
                  <a:gd name="connsiteY0" fmla="*/ 0 h 2275026"/>
                  <a:gd name="connsiteX1" fmla="*/ 124359 w 2179929"/>
                  <a:gd name="connsiteY1" fmla="*/ 2275026 h 2275026"/>
                  <a:gd name="connsiteX2" fmla="*/ 2179929 w 2179929"/>
                  <a:gd name="connsiteY2" fmla="*/ 241401 h 2275026"/>
                  <a:gd name="connsiteX3" fmla="*/ 0 w 2179929"/>
                  <a:gd name="connsiteY3" fmla="*/ 0 h 2275026"/>
                  <a:gd name="connsiteX0" fmla="*/ 2179929 w 2179929"/>
                  <a:gd name="connsiteY0" fmla="*/ 241401 h 2366466"/>
                  <a:gd name="connsiteX1" fmla="*/ 0 w 2179929"/>
                  <a:gd name="connsiteY1" fmla="*/ 0 h 2366466"/>
                  <a:gd name="connsiteX2" fmla="*/ 215799 w 2179929"/>
                  <a:gd name="connsiteY2" fmla="*/ 2366466 h 2366466"/>
                  <a:gd name="connsiteX0" fmla="*/ 2253081 w 2253081"/>
                  <a:gd name="connsiteY0" fmla="*/ 321868 h 2366466"/>
                  <a:gd name="connsiteX1" fmla="*/ 0 w 2253081"/>
                  <a:gd name="connsiteY1" fmla="*/ 0 h 2366466"/>
                  <a:gd name="connsiteX2" fmla="*/ 215799 w 2253081"/>
                  <a:gd name="connsiteY2" fmla="*/ 2366466 h 2366466"/>
                  <a:gd name="connsiteX0" fmla="*/ 2253081 w 2253081"/>
                  <a:gd name="connsiteY0" fmla="*/ 314553 h 2366466"/>
                  <a:gd name="connsiteX1" fmla="*/ 0 w 2253081"/>
                  <a:gd name="connsiteY1" fmla="*/ 0 h 2366466"/>
                  <a:gd name="connsiteX2" fmla="*/ 215799 w 2253081"/>
                  <a:gd name="connsiteY2" fmla="*/ 2366466 h 2366466"/>
                  <a:gd name="connsiteX0" fmla="*/ 0 w 2381099"/>
                  <a:gd name="connsiteY0" fmla="*/ 0 h 2893161"/>
                  <a:gd name="connsiteX1" fmla="*/ 2165300 w 2381099"/>
                  <a:gd name="connsiteY1" fmla="*/ 526695 h 2893161"/>
                  <a:gd name="connsiteX2" fmla="*/ 2381099 w 2381099"/>
                  <a:gd name="connsiteY2" fmla="*/ 2893161 h 2893161"/>
                  <a:gd name="connsiteX0" fmla="*/ 0 w 2166143"/>
                  <a:gd name="connsiteY0" fmla="*/ 0 h 2029967"/>
                  <a:gd name="connsiteX1" fmla="*/ 2165300 w 2166143"/>
                  <a:gd name="connsiteY1" fmla="*/ 526695 h 2029967"/>
                  <a:gd name="connsiteX2" fmla="*/ 705919 w 2166143"/>
                  <a:gd name="connsiteY2" fmla="*/ 2029967 h 2029967"/>
                  <a:gd name="connsiteX0" fmla="*/ 0 w 2166900"/>
                  <a:gd name="connsiteY0" fmla="*/ 0 h 2029967"/>
                  <a:gd name="connsiteX1" fmla="*/ 2165300 w 2166900"/>
                  <a:gd name="connsiteY1" fmla="*/ 526695 h 2029967"/>
                  <a:gd name="connsiteX2" fmla="*/ 705919 w 2166900"/>
                  <a:gd name="connsiteY2" fmla="*/ 2029967 h 2029967"/>
                  <a:gd name="connsiteX0" fmla="*/ 0 w 2165300"/>
                  <a:gd name="connsiteY0" fmla="*/ 0 h 2029967"/>
                  <a:gd name="connsiteX1" fmla="*/ 2165300 w 2165300"/>
                  <a:gd name="connsiteY1" fmla="*/ 526695 h 2029967"/>
                  <a:gd name="connsiteX2" fmla="*/ 705919 w 2165300"/>
                  <a:gd name="connsiteY2" fmla="*/ 2029967 h 2029967"/>
                  <a:gd name="connsiteX0" fmla="*/ 0 w 2165300"/>
                  <a:gd name="connsiteY0" fmla="*/ 0 h 2029967"/>
                  <a:gd name="connsiteX1" fmla="*/ 2165300 w 2165300"/>
                  <a:gd name="connsiteY1" fmla="*/ 526695 h 2029967"/>
                  <a:gd name="connsiteX2" fmla="*/ 705919 w 2165300"/>
                  <a:gd name="connsiteY2" fmla="*/ 2029967 h 2029967"/>
                  <a:gd name="connsiteX0" fmla="*/ 0 w 2165300"/>
                  <a:gd name="connsiteY0" fmla="*/ 0 h 2029967"/>
                  <a:gd name="connsiteX1" fmla="*/ 2165300 w 2165300"/>
                  <a:gd name="connsiteY1" fmla="*/ 526695 h 2029967"/>
                  <a:gd name="connsiteX2" fmla="*/ 705919 w 2165300"/>
                  <a:gd name="connsiteY2" fmla="*/ 2029967 h 2029967"/>
                  <a:gd name="connsiteX0" fmla="*/ 0 w 2165300"/>
                  <a:gd name="connsiteY0" fmla="*/ 0 h 2037282"/>
                  <a:gd name="connsiteX1" fmla="*/ 2165300 w 2165300"/>
                  <a:gd name="connsiteY1" fmla="*/ 526695 h 2037282"/>
                  <a:gd name="connsiteX2" fmla="*/ 691289 w 2165300"/>
                  <a:gd name="connsiteY2" fmla="*/ 2037282 h 2037282"/>
                  <a:gd name="connsiteX0" fmla="*/ 2629812 w 2629812"/>
                  <a:gd name="connsiteY0" fmla="*/ 0 h 2702965"/>
                  <a:gd name="connsiteX1" fmla="*/ 1474011 w 2629812"/>
                  <a:gd name="connsiteY1" fmla="*/ 1192378 h 2702965"/>
                  <a:gd name="connsiteX2" fmla="*/ 0 w 2629812"/>
                  <a:gd name="connsiteY2" fmla="*/ 2702965 h 2702965"/>
                  <a:gd name="connsiteX0" fmla="*/ 2717594 w 2717594"/>
                  <a:gd name="connsiteY0" fmla="*/ 0 h 1192378"/>
                  <a:gd name="connsiteX1" fmla="*/ 1561793 w 2717594"/>
                  <a:gd name="connsiteY1" fmla="*/ 1192378 h 1192378"/>
                  <a:gd name="connsiteX2" fmla="*/ 0 w 2717594"/>
                  <a:gd name="connsiteY2" fmla="*/ 3657 h 1192378"/>
                  <a:gd name="connsiteX0" fmla="*/ 2717594 w 2717594"/>
                  <a:gd name="connsiteY0" fmla="*/ 0 h 1258215"/>
                  <a:gd name="connsiteX1" fmla="*/ 874164 w 2717594"/>
                  <a:gd name="connsiteY1" fmla="*/ 1258215 h 1258215"/>
                  <a:gd name="connsiteX2" fmla="*/ 0 w 2717594"/>
                  <a:gd name="connsiteY2" fmla="*/ 3657 h 1258215"/>
                  <a:gd name="connsiteX0" fmla="*/ 2717594 w 2717594"/>
                  <a:gd name="connsiteY0" fmla="*/ 0 h 1192378"/>
                  <a:gd name="connsiteX1" fmla="*/ 1839771 w 2717594"/>
                  <a:gd name="connsiteY1" fmla="*/ 1192378 h 1192378"/>
                  <a:gd name="connsiteX2" fmla="*/ 0 w 2717594"/>
                  <a:gd name="connsiteY2" fmla="*/ 3657 h 1192378"/>
                  <a:gd name="connsiteX0" fmla="*/ 2717594 w 2717594"/>
                  <a:gd name="connsiteY0" fmla="*/ 10974 h 1203352"/>
                  <a:gd name="connsiteX1" fmla="*/ 1839771 w 2717594"/>
                  <a:gd name="connsiteY1" fmla="*/ 1203352 h 1203352"/>
                  <a:gd name="connsiteX2" fmla="*/ 0 w 2717594"/>
                  <a:gd name="connsiteY2" fmla="*/ 0 h 1203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17594" h="1203352">
                    <a:moveTo>
                      <a:pt x="2717594" y="10974"/>
                    </a:moveTo>
                    <a:lnTo>
                      <a:pt x="1839771" y="1203352"/>
                    </a:ln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メイリオ" panose="020B0604030504040204" pitchFamily="50" charset="-128"/>
                  <a:cs typeface="+mn-cs"/>
                </a:endParaRPr>
              </a:p>
            </p:txBody>
          </p:sp>
          <p:sp>
            <p:nvSpPr>
              <p:cNvPr id="50" name="楕円 49">
                <a:extLst>
                  <a:ext uri="{FF2B5EF4-FFF2-40B4-BE49-F238E27FC236}">
                    <a16:creationId xmlns:a16="http://schemas.microsoft.com/office/drawing/2014/main" id="{3B309C76-8687-30DD-254D-CC3018A0732F}"/>
                  </a:ext>
                </a:extLst>
              </p:cNvPr>
              <p:cNvSpPr/>
              <p:nvPr/>
            </p:nvSpPr>
            <p:spPr>
              <a:xfrm>
                <a:off x="4816937" y="2242964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メイリオ" panose="020B0604030504040204" pitchFamily="50" charset="-128"/>
                  <a:cs typeface="+mn-cs"/>
                </a:endParaRPr>
              </a:p>
            </p:txBody>
          </p:sp>
          <p:sp>
            <p:nvSpPr>
              <p:cNvPr id="51" name="楕円 50">
                <a:extLst>
                  <a:ext uri="{FF2B5EF4-FFF2-40B4-BE49-F238E27FC236}">
                    <a16:creationId xmlns:a16="http://schemas.microsoft.com/office/drawing/2014/main" id="{FFD8E40F-712C-B550-AF84-93C1C513B1C0}"/>
                  </a:ext>
                </a:extLst>
              </p:cNvPr>
              <p:cNvSpPr/>
              <p:nvPr/>
            </p:nvSpPr>
            <p:spPr>
              <a:xfrm>
                <a:off x="4217573" y="4056596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メイリオ" panose="020B0604030504040204" pitchFamily="50" charset="-128"/>
                  <a:cs typeface="+mn-cs"/>
                </a:endParaRPr>
              </a:p>
            </p:txBody>
          </p:sp>
          <p:sp>
            <p:nvSpPr>
              <p:cNvPr id="52" name="楕円 51">
                <a:extLst>
                  <a:ext uri="{FF2B5EF4-FFF2-40B4-BE49-F238E27FC236}">
                    <a16:creationId xmlns:a16="http://schemas.microsoft.com/office/drawing/2014/main" id="{27EF91B7-A37F-400F-8FDE-BD495A6B5AFB}"/>
                  </a:ext>
                </a:extLst>
              </p:cNvPr>
              <p:cNvSpPr/>
              <p:nvPr/>
            </p:nvSpPr>
            <p:spPr>
              <a:xfrm>
                <a:off x="1762789" y="2377585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メイリオ" panose="020B0604030504040204" pitchFamily="50" charset="-128"/>
                  <a:cs typeface="+mn-cs"/>
                </a:endParaRPr>
              </a:p>
            </p:txBody>
          </p:sp>
          <p:sp>
            <p:nvSpPr>
              <p:cNvPr id="53" name="楕円 52">
                <a:extLst>
                  <a:ext uri="{FF2B5EF4-FFF2-40B4-BE49-F238E27FC236}">
                    <a16:creationId xmlns:a16="http://schemas.microsoft.com/office/drawing/2014/main" id="{58AB2926-B1E6-3288-97CB-8C7E19AB01EB}"/>
                  </a:ext>
                </a:extLst>
              </p:cNvPr>
              <p:cNvSpPr/>
              <p:nvPr/>
            </p:nvSpPr>
            <p:spPr>
              <a:xfrm>
                <a:off x="1513470" y="4050335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メイリオ" panose="020B0604030504040204" pitchFamily="50" charset="-128"/>
                  <a:cs typeface="+mn-cs"/>
                </a:endParaRPr>
              </a:p>
            </p:txBody>
          </p:sp>
          <p:sp>
            <p:nvSpPr>
              <p:cNvPr id="54" name="楕円 53">
                <a:extLst>
                  <a:ext uri="{FF2B5EF4-FFF2-40B4-BE49-F238E27FC236}">
                    <a16:creationId xmlns:a16="http://schemas.microsoft.com/office/drawing/2014/main" id="{0CDF2A12-0BC8-6DF0-5A35-2218657A29CB}"/>
                  </a:ext>
                </a:extLst>
              </p:cNvPr>
              <p:cNvSpPr/>
              <p:nvPr/>
            </p:nvSpPr>
            <p:spPr>
              <a:xfrm>
                <a:off x="3347168" y="5258352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メイリオ" panose="020B0604030504040204" pitchFamily="50" charset="-128"/>
                  <a:cs typeface="+mn-cs"/>
                </a:endParaRPr>
              </a:p>
            </p:txBody>
          </p:sp>
          <p:sp>
            <p:nvSpPr>
              <p:cNvPr id="55" name="フリーフォーム: 図形 54">
                <a:extLst>
                  <a:ext uri="{FF2B5EF4-FFF2-40B4-BE49-F238E27FC236}">
                    <a16:creationId xmlns:a16="http://schemas.microsoft.com/office/drawing/2014/main" id="{7FBF6D47-8B91-44EB-8939-0A61774D1C38}"/>
                  </a:ext>
                </a:extLst>
              </p:cNvPr>
              <p:cNvSpPr/>
              <p:nvPr/>
            </p:nvSpPr>
            <p:spPr>
              <a:xfrm>
                <a:off x="1575683" y="2064169"/>
                <a:ext cx="2037282" cy="2051913"/>
              </a:xfrm>
              <a:custGeom>
                <a:avLst/>
                <a:gdLst>
                  <a:gd name="connsiteX0" fmla="*/ 34227 w 1659029"/>
                  <a:gd name="connsiteY0" fmla="*/ 154859 h 1910864"/>
                  <a:gd name="connsiteX1" fmla="*/ 1650887 w 1659029"/>
                  <a:gd name="connsiteY1" fmla="*/ 286532 h 1910864"/>
                  <a:gd name="connsiteX2" fmla="*/ 634074 w 1659029"/>
                  <a:gd name="connsiteY2" fmla="*/ 1910507 h 1910864"/>
                  <a:gd name="connsiteX3" fmla="*/ 34227 w 1659029"/>
                  <a:gd name="connsiteY3" fmla="*/ 154859 h 1910864"/>
                  <a:gd name="connsiteX0" fmla="*/ 34227 w 1659029"/>
                  <a:gd name="connsiteY0" fmla="*/ 0 h 1756005"/>
                  <a:gd name="connsiteX1" fmla="*/ 1650887 w 1659029"/>
                  <a:gd name="connsiteY1" fmla="*/ 131673 h 1756005"/>
                  <a:gd name="connsiteX2" fmla="*/ 634074 w 1659029"/>
                  <a:gd name="connsiteY2" fmla="*/ 1755648 h 1756005"/>
                  <a:gd name="connsiteX3" fmla="*/ 34227 w 1659029"/>
                  <a:gd name="connsiteY3" fmla="*/ 0 h 1756005"/>
                  <a:gd name="connsiteX0" fmla="*/ 34227 w 1650887"/>
                  <a:gd name="connsiteY0" fmla="*/ 0 h 1756220"/>
                  <a:gd name="connsiteX1" fmla="*/ 1650887 w 1650887"/>
                  <a:gd name="connsiteY1" fmla="*/ 131673 h 1756220"/>
                  <a:gd name="connsiteX2" fmla="*/ 634074 w 1650887"/>
                  <a:gd name="connsiteY2" fmla="*/ 1755648 h 1756220"/>
                  <a:gd name="connsiteX3" fmla="*/ 34227 w 1650887"/>
                  <a:gd name="connsiteY3" fmla="*/ 0 h 1756220"/>
                  <a:gd name="connsiteX0" fmla="*/ 34227 w 1650887"/>
                  <a:gd name="connsiteY0" fmla="*/ 0 h 1755648"/>
                  <a:gd name="connsiteX1" fmla="*/ 1650887 w 1650887"/>
                  <a:gd name="connsiteY1" fmla="*/ 131673 h 1755648"/>
                  <a:gd name="connsiteX2" fmla="*/ 634074 w 1650887"/>
                  <a:gd name="connsiteY2" fmla="*/ 1755648 h 1755648"/>
                  <a:gd name="connsiteX3" fmla="*/ 34227 w 1650887"/>
                  <a:gd name="connsiteY3" fmla="*/ 0 h 1755648"/>
                  <a:gd name="connsiteX0" fmla="*/ 0 w 1616660"/>
                  <a:gd name="connsiteY0" fmla="*/ 0 h 1755648"/>
                  <a:gd name="connsiteX1" fmla="*/ 1616660 w 1616660"/>
                  <a:gd name="connsiteY1" fmla="*/ 131673 h 1755648"/>
                  <a:gd name="connsiteX2" fmla="*/ 599847 w 1616660"/>
                  <a:gd name="connsiteY2" fmla="*/ 1755648 h 1755648"/>
                  <a:gd name="connsiteX3" fmla="*/ 0 w 1616660"/>
                  <a:gd name="connsiteY3" fmla="*/ 0 h 1755648"/>
                  <a:gd name="connsiteX0" fmla="*/ 0 w 1938529"/>
                  <a:gd name="connsiteY0" fmla="*/ 80468 h 1624103"/>
                  <a:gd name="connsiteX1" fmla="*/ 1938529 w 1938529"/>
                  <a:gd name="connsiteY1" fmla="*/ 0 h 1624103"/>
                  <a:gd name="connsiteX2" fmla="*/ 921716 w 1938529"/>
                  <a:gd name="connsiteY2" fmla="*/ 1623975 h 1624103"/>
                  <a:gd name="connsiteX3" fmla="*/ 0 w 1938529"/>
                  <a:gd name="connsiteY3" fmla="*/ 80468 h 1624103"/>
                  <a:gd name="connsiteX0" fmla="*/ 0 w 1956968"/>
                  <a:gd name="connsiteY0" fmla="*/ 80468 h 1624103"/>
                  <a:gd name="connsiteX1" fmla="*/ 1938529 w 1956968"/>
                  <a:gd name="connsiteY1" fmla="*/ 0 h 1624103"/>
                  <a:gd name="connsiteX2" fmla="*/ 921716 w 1956968"/>
                  <a:gd name="connsiteY2" fmla="*/ 1623975 h 1624103"/>
                  <a:gd name="connsiteX3" fmla="*/ 0 w 1956968"/>
                  <a:gd name="connsiteY3" fmla="*/ 80468 h 1624103"/>
                  <a:gd name="connsiteX0" fmla="*/ 0 w 1938529"/>
                  <a:gd name="connsiteY0" fmla="*/ 80468 h 1624103"/>
                  <a:gd name="connsiteX1" fmla="*/ 1938529 w 1938529"/>
                  <a:gd name="connsiteY1" fmla="*/ 0 h 1624103"/>
                  <a:gd name="connsiteX2" fmla="*/ 921716 w 1938529"/>
                  <a:gd name="connsiteY2" fmla="*/ 1623975 h 1624103"/>
                  <a:gd name="connsiteX3" fmla="*/ 0 w 1938529"/>
                  <a:gd name="connsiteY3" fmla="*/ 80468 h 1624103"/>
                  <a:gd name="connsiteX0" fmla="*/ 0 w 1938529"/>
                  <a:gd name="connsiteY0" fmla="*/ 80468 h 1624103"/>
                  <a:gd name="connsiteX1" fmla="*/ 1938529 w 1938529"/>
                  <a:gd name="connsiteY1" fmla="*/ 0 h 1624103"/>
                  <a:gd name="connsiteX2" fmla="*/ 921716 w 1938529"/>
                  <a:gd name="connsiteY2" fmla="*/ 1623975 h 1624103"/>
                  <a:gd name="connsiteX3" fmla="*/ 0 w 1938529"/>
                  <a:gd name="connsiteY3" fmla="*/ 80468 h 1624103"/>
                  <a:gd name="connsiteX0" fmla="*/ 0 w 1994075"/>
                  <a:gd name="connsiteY0" fmla="*/ 80539 h 1624174"/>
                  <a:gd name="connsiteX1" fmla="*/ 1938529 w 1994075"/>
                  <a:gd name="connsiteY1" fmla="*/ 71 h 1624174"/>
                  <a:gd name="connsiteX2" fmla="*/ 921716 w 1994075"/>
                  <a:gd name="connsiteY2" fmla="*/ 1624046 h 1624174"/>
                  <a:gd name="connsiteX3" fmla="*/ 0 w 1994075"/>
                  <a:gd name="connsiteY3" fmla="*/ 80539 h 1624174"/>
                  <a:gd name="connsiteX0" fmla="*/ 0 w 1938529"/>
                  <a:gd name="connsiteY0" fmla="*/ 80468 h 1624103"/>
                  <a:gd name="connsiteX1" fmla="*/ 1938529 w 1938529"/>
                  <a:gd name="connsiteY1" fmla="*/ 0 h 1624103"/>
                  <a:gd name="connsiteX2" fmla="*/ 921716 w 1938529"/>
                  <a:gd name="connsiteY2" fmla="*/ 1623975 h 1624103"/>
                  <a:gd name="connsiteX3" fmla="*/ 0 w 1938529"/>
                  <a:gd name="connsiteY3" fmla="*/ 80468 h 1624103"/>
                  <a:gd name="connsiteX0" fmla="*/ 0 w 1938529"/>
                  <a:gd name="connsiteY0" fmla="*/ 80468 h 1624103"/>
                  <a:gd name="connsiteX1" fmla="*/ 1938529 w 1938529"/>
                  <a:gd name="connsiteY1" fmla="*/ 0 h 1624103"/>
                  <a:gd name="connsiteX2" fmla="*/ 921716 w 1938529"/>
                  <a:gd name="connsiteY2" fmla="*/ 1623975 h 1624103"/>
                  <a:gd name="connsiteX3" fmla="*/ 0 w 1938529"/>
                  <a:gd name="connsiteY3" fmla="*/ 80468 h 1624103"/>
                  <a:gd name="connsiteX0" fmla="*/ 0 w 1938529"/>
                  <a:gd name="connsiteY0" fmla="*/ 80468 h 1624144"/>
                  <a:gd name="connsiteX1" fmla="*/ 1938529 w 1938529"/>
                  <a:gd name="connsiteY1" fmla="*/ 0 h 1624144"/>
                  <a:gd name="connsiteX2" fmla="*/ 921716 w 1938529"/>
                  <a:gd name="connsiteY2" fmla="*/ 1623975 h 1624144"/>
                  <a:gd name="connsiteX3" fmla="*/ 0 w 1938529"/>
                  <a:gd name="connsiteY3" fmla="*/ 80468 h 1624144"/>
                  <a:gd name="connsiteX0" fmla="*/ 0 w 1938529"/>
                  <a:gd name="connsiteY0" fmla="*/ 80468 h 1623975"/>
                  <a:gd name="connsiteX1" fmla="*/ 1938529 w 1938529"/>
                  <a:gd name="connsiteY1" fmla="*/ 0 h 1623975"/>
                  <a:gd name="connsiteX2" fmla="*/ 921716 w 1938529"/>
                  <a:gd name="connsiteY2" fmla="*/ 1623975 h 1623975"/>
                  <a:gd name="connsiteX3" fmla="*/ 0 w 1938529"/>
                  <a:gd name="connsiteY3" fmla="*/ 80468 h 1623975"/>
                  <a:gd name="connsiteX0" fmla="*/ 0 w 1938529"/>
                  <a:gd name="connsiteY0" fmla="*/ 80468 h 1324052"/>
                  <a:gd name="connsiteX1" fmla="*/ 1938529 w 1938529"/>
                  <a:gd name="connsiteY1" fmla="*/ 0 h 1324052"/>
                  <a:gd name="connsiteX2" fmla="*/ 1441095 w 1938529"/>
                  <a:gd name="connsiteY2" fmla="*/ 1324052 h 1324052"/>
                  <a:gd name="connsiteX3" fmla="*/ 0 w 1938529"/>
                  <a:gd name="connsiteY3" fmla="*/ 80468 h 1324052"/>
                  <a:gd name="connsiteX0" fmla="*/ 0 w 958292"/>
                  <a:gd name="connsiteY0" fmla="*/ 0 h 1697126"/>
                  <a:gd name="connsiteX1" fmla="*/ 958292 w 958292"/>
                  <a:gd name="connsiteY1" fmla="*/ 373074 h 1697126"/>
                  <a:gd name="connsiteX2" fmla="*/ 460858 w 958292"/>
                  <a:gd name="connsiteY2" fmla="*/ 1697126 h 1697126"/>
                  <a:gd name="connsiteX3" fmla="*/ 0 w 958292"/>
                  <a:gd name="connsiteY3" fmla="*/ 0 h 1697126"/>
                  <a:gd name="connsiteX0" fmla="*/ 0 w 2201876"/>
                  <a:gd name="connsiteY0" fmla="*/ 0 h 1697126"/>
                  <a:gd name="connsiteX1" fmla="*/ 2201876 w 2201876"/>
                  <a:gd name="connsiteY1" fmla="*/ 95096 h 1697126"/>
                  <a:gd name="connsiteX2" fmla="*/ 460858 w 2201876"/>
                  <a:gd name="connsiteY2" fmla="*/ 1697126 h 1697126"/>
                  <a:gd name="connsiteX3" fmla="*/ 0 w 2201876"/>
                  <a:gd name="connsiteY3" fmla="*/ 0 h 1697126"/>
                  <a:gd name="connsiteX0" fmla="*/ 0 w 2201876"/>
                  <a:gd name="connsiteY0" fmla="*/ 1499616 h 1594712"/>
                  <a:gd name="connsiteX1" fmla="*/ 2201876 w 2201876"/>
                  <a:gd name="connsiteY1" fmla="*/ 1594712 h 1594712"/>
                  <a:gd name="connsiteX2" fmla="*/ 1719072 w 2201876"/>
                  <a:gd name="connsiteY2" fmla="*/ 0 h 1594712"/>
                  <a:gd name="connsiteX3" fmla="*/ 0 w 2201876"/>
                  <a:gd name="connsiteY3" fmla="*/ 1499616 h 1594712"/>
                  <a:gd name="connsiteX0" fmla="*/ 0 w 2216506"/>
                  <a:gd name="connsiteY0" fmla="*/ 1609344 h 1609344"/>
                  <a:gd name="connsiteX1" fmla="*/ 2216506 w 2216506"/>
                  <a:gd name="connsiteY1" fmla="*/ 1594712 h 1609344"/>
                  <a:gd name="connsiteX2" fmla="*/ 1733702 w 2216506"/>
                  <a:gd name="connsiteY2" fmla="*/ 0 h 1609344"/>
                  <a:gd name="connsiteX3" fmla="*/ 0 w 2216506"/>
                  <a:gd name="connsiteY3" fmla="*/ 1609344 h 1609344"/>
                  <a:gd name="connsiteX0" fmla="*/ 0 w 2216506"/>
                  <a:gd name="connsiteY0" fmla="*/ 2026311 h 2026311"/>
                  <a:gd name="connsiteX1" fmla="*/ 2216506 w 2216506"/>
                  <a:gd name="connsiteY1" fmla="*/ 2011679 h 2026311"/>
                  <a:gd name="connsiteX2" fmla="*/ 2026310 w 2216506"/>
                  <a:gd name="connsiteY2" fmla="*/ 0 h 2026311"/>
                  <a:gd name="connsiteX3" fmla="*/ 0 w 2216506"/>
                  <a:gd name="connsiteY3" fmla="*/ 2026311 h 2026311"/>
                  <a:gd name="connsiteX0" fmla="*/ 0 w 2706625"/>
                  <a:gd name="connsiteY0" fmla="*/ 2026311 h 2040940"/>
                  <a:gd name="connsiteX1" fmla="*/ 2706625 w 2706625"/>
                  <a:gd name="connsiteY1" fmla="*/ 2040940 h 2040940"/>
                  <a:gd name="connsiteX2" fmla="*/ 2026310 w 2706625"/>
                  <a:gd name="connsiteY2" fmla="*/ 0 h 2040940"/>
                  <a:gd name="connsiteX3" fmla="*/ 0 w 2706625"/>
                  <a:gd name="connsiteY3" fmla="*/ 2026311 h 2040940"/>
                  <a:gd name="connsiteX0" fmla="*/ 0 w 2523745"/>
                  <a:gd name="connsiteY0" fmla="*/ 2026311 h 2999231"/>
                  <a:gd name="connsiteX1" fmla="*/ 2523745 w 2523745"/>
                  <a:gd name="connsiteY1" fmla="*/ 2999231 h 2999231"/>
                  <a:gd name="connsiteX2" fmla="*/ 2026310 w 2523745"/>
                  <a:gd name="connsiteY2" fmla="*/ 0 h 2999231"/>
                  <a:gd name="connsiteX3" fmla="*/ 0 w 2523745"/>
                  <a:gd name="connsiteY3" fmla="*/ 2026311 h 2999231"/>
                  <a:gd name="connsiteX0" fmla="*/ 0 w 4579315"/>
                  <a:gd name="connsiteY0" fmla="*/ 1060705 h 2033625"/>
                  <a:gd name="connsiteX1" fmla="*/ 2523745 w 4579315"/>
                  <a:gd name="connsiteY1" fmla="*/ 2033625 h 2033625"/>
                  <a:gd name="connsiteX2" fmla="*/ 4579315 w 4579315"/>
                  <a:gd name="connsiteY2" fmla="*/ 0 h 2033625"/>
                  <a:gd name="connsiteX3" fmla="*/ 0 w 4579315"/>
                  <a:gd name="connsiteY3" fmla="*/ 1060705 h 2033625"/>
                  <a:gd name="connsiteX0" fmla="*/ 0 w 2179929"/>
                  <a:gd name="connsiteY0" fmla="*/ 0 h 2275026"/>
                  <a:gd name="connsiteX1" fmla="*/ 124359 w 2179929"/>
                  <a:gd name="connsiteY1" fmla="*/ 2275026 h 2275026"/>
                  <a:gd name="connsiteX2" fmla="*/ 2179929 w 2179929"/>
                  <a:gd name="connsiteY2" fmla="*/ 241401 h 2275026"/>
                  <a:gd name="connsiteX3" fmla="*/ 0 w 2179929"/>
                  <a:gd name="connsiteY3" fmla="*/ 0 h 2275026"/>
                  <a:gd name="connsiteX0" fmla="*/ 2179929 w 2179929"/>
                  <a:gd name="connsiteY0" fmla="*/ 241401 h 2366466"/>
                  <a:gd name="connsiteX1" fmla="*/ 0 w 2179929"/>
                  <a:gd name="connsiteY1" fmla="*/ 0 h 2366466"/>
                  <a:gd name="connsiteX2" fmla="*/ 215799 w 2179929"/>
                  <a:gd name="connsiteY2" fmla="*/ 2366466 h 2366466"/>
                  <a:gd name="connsiteX0" fmla="*/ 2253081 w 2253081"/>
                  <a:gd name="connsiteY0" fmla="*/ 321868 h 2366466"/>
                  <a:gd name="connsiteX1" fmla="*/ 0 w 2253081"/>
                  <a:gd name="connsiteY1" fmla="*/ 0 h 2366466"/>
                  <a:gd name="connsiteX2" fmla="*/ 215799 w 2253081"/>
                  <a:gd name="connsiteY2" fmla="*/ 2366466 h 2366466"/>
                  <a:gd name="connsiteX0" fmla="*/ 2253081 w 2253081"/>
                  <a:gd name="connsiteY0" fmla="*/ 314553 h 2366466"/>
                  <a:gd name="connsiteX1" fmla="*/ 0 w 2253081"/>
                  <a:gd name="connsiteY1" fmla="*/ 0 h 2366466"/>
                  <a:gd name="connsiteX2" fmla="*/ 215799 w 2253081"/>
                  <a:gd name="connsiteY2" fmla="*/ 2366466 h 2366466"/>
                  <a:gd name="connsiteX0" fmla="*/ 2037282 w 2037282"/>
                  <a:gd name="connsiteY0" fmla="*/ 0 h 2051913"/>
                  <a:gd name="connsiteX1" fmla="*/ 157277 w 2037282"/>
                  <a:gd name="connsiteY1" fmla="*/ 526695 h 2051913"/>
                  <a:gd name="connsiteX2" fmla="*/ 0 w 2037282"/>
                  <a:gd name="connsiteY2" fmla="*/ 2051913 h 2051913"/>
                  <a:gd name="connsiteX0" fmla="*/ 2037282 w 2037282"/>
                  <a:gd name="connsiteY0" fmla="*/ 0 h 2051913"/>
                  <a:gd name="connsiteX1" fmla="*/ 157277 w 2037282"/>
                  <a:gd name="connsiteY1" fmla="*/ 526695 h 2051913"/>
                  <a:gd name="connsiteX2" fmla="*/ 0 w 2037282"/>
                  <a:gd name="connsiteY2" fmla="*/ 2051913 h 2051913"/>
                  <a:gd name="connsiteX0" fmla="*/ 2037282 w 2037282"/>
                  <a:gd name="connsiteY0" fmla="*/ 0 h 2051913"/>
                  <a:gd name="connsiteX1" fmla="*/ 281635 w 2037282"/>
                  <a:gd name="connsiteY1" fmla="*/ 365761 h 2051913"/>
                  <a:gd name="connsiteX2" fmla="*/ 0 w 2037282"/>
                  <a:gd name="connsiteY2" fmla="*/ 2051913 h 2051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7282" h="2051913">
                    <a:moveTo>
                      <a:pt x="2037282" y="0"/>
                    </a:moveTo>
                    <a:lnTo>
                      <a:pt x="281635" y="365761"/>
                    </a:lnTo>
                    <a:lnTo>
                      <a:pt x="0" y="2051913"/>
                    </a:lnTo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メイリオ" panose="020B0604030504040204" pitchFamily="50" charset="-128"/>
                  <a:cs typeface="+mn-cs"/>
                </a:endParaRPr>
              </a:p>
            </p:txBody>
          </p:sp>
          <p:sp>
            <p:nvSpPr>
              <p:cNvPr id="56" name="フリーフォーム: 図形 55">
                <a:extLst>
                  <a:ext uri="{FF2B5EF4-FFF2-40B4-BE49-F238E27FC236}">
                    <a16:creationId xmlns:a16="http://schemas.microsoft.com/office/drawing/2014/main" id="{4C693ABC-9AA1-E575-A3F6-B4F0663FD783}"/>
                  </a:ext>
                </a:extLst>
              </p:cNvPr>
              <p:cNvSpPr/>
              <p:nvPr/>
            </p:nvSpPr>
            <p:spPr>
              <a:xfrm>
                <a:off x="1571987" y="2078354"/>
                <a:ext cx="2717594" cy="2065705"/>
              </a:xfrm>
              <a:custGeom>
                <a:avLst/>
                <a:gdLst>
                  <a:gd name="connsiteX0" fmla="*/ 34227 w 1659029"/>
                  <a:gd name="connsiteY0" fmla="*/ 154859 h 1910864"/>
                  <a:gd name="connsiteX1" fmla="*/ 1650887 w 1659029"/>
                  <a:gd name="connsiteY1" fmla="*/ 286532 h 1910864"/>
                  <a:gd name="connsiteX2" fmla="*/ 634074 w 1659029"/>
                  <a:gd name="connsiteY2" fmla="*/ 1910507 h 1910864"/>
                  <a:gd name="connsiteX3" fmla="*/ 34227 w 1659029"/>
                  <a:gd name="connsiteY3" fmla="*/ 154859 h 1910864"/>
                  <a:gd name="connsiteX0" fmla="*/ 34227 w 1659029"/>
                  <a:gd name="connsiteY0" fmla="*/ 0 h 1756005"/>
                  <a:gd name="connsiteX1" fmla="*/ 1650887 w 1659029"/>
                  <a:gd name="connsiteY1" fmla="*/ 131673 h 1756005"/>
                  <a:gd name="connsiteX2" fmla="*/ 634074 w 1659029"/>
                  <a:gd name="connsiteY2" fmla="*/ 1755648 h 1756005"/>
                  <a:gd name="connsiteX3" fmla="*/ 34227 w 1659029"/>
                  <a:gd name="connsiteY3" fmla="*/ 0 h 1756005"/>
                  <a:gd name="connsiteX0" fmla="*/ 34227 w 1650887"/>
                  <a:gd name="connsiteY0" fmla="*/ 0 h 1756220"/>
                  <a:gd name="connsiteX1" fmla="*/ 1650887 w 1650887"/>
                  <a:gd name="connsiteY1" fmla="*/ 131673 h 1756220"/>
                  <a:gd name="connsiteX2" fmla="*/ 634074 w 1650887"/>
                  <a:gd name="connsiteY2" fmla="*/ 1755648 h 1756220"/>
                  <a:gd name="connsiteX3" fmla="*/ 34227 w 1650887"/>
                  <a:gd name="connsiteY3" fmla="*/ 0 h 1756220"/>
                  <a:gd name="connsiteX0" fmla="*/ 34227 w 1650887"/>
                  <a:gd name="connsiteY0" fmla="*/ 0 h 1755648"/>
                  <a:gd name="connsiteX1" fmla="*/ 1650887 w 1650887"/>
                  <a:gd name="connsiteY1" fmla="*/ 131673 h 1755648"/>
                  <a:gd name="connsiteX2" fmla="*/ 634074 w 1650887"/>
                  <a:gd name="connsiteY2" fmla="*/ 1755648 h 1755648"/>
                  <a:gd name="connsiteX3" fmla="*/ 34227 w 1650887"/>
                  <a:gd name="connsiteY3" fmla="*/ 0 h 1755648"/>
                  <a:gd name="connsiteX0" fmla="*/ 0 w 1616660"/>
                  <a:gd name="connsiteY0" fmla="*/ 0 h 1755648"/>
                  <a:gd name="connsiteX1" fmla="*/ 1616660 w 1616660"/>
                  <a:gd name="connsiteY1" fmla="*/ 131673 h 1755648"/>
                  <a:gd name="connsiteX2" fmla="*/ 599847 w 1616660"/>
                  <a:gd name="connsiteY2" fmla="*/ 1755648 h 1755648"/>
                  <a:gd name="connsiteX3" fmla="*/ 0 w 1616660"/>
                  <a:gd name="connsiteY3" fmla="*/ 0 h 1755648"/>
                  <a:gd name="connsiteX0" fmla="*/ 0 w 1938529"/>
                  <a:gd name="connsiteY0" fmla="*/ 80468 h 1624103"/>
                  <a:gd name="connsiteX1" fmla="*/ 1938529 w 1938529"/>
                  <a:gd name="connsiteY1" fmla="*/ 0 h 1624103"/>
                  <a:gd name="connsiteX2" fmla="*/ 921716 w 1938529"/>
                  <a:gd name="connsiteY2" fmla="*/ 1623975 h 1624103"/>
                  <a:gd name="connsiteX3" fmla="*/ 0 w 1938529"/>
                  <a:gd name="connsiteY3" fmla="*/ 80468 h 1624103"/>
                  <a:gd name="connsiteX0" fmla="*/ 0 w 1956968"/>
                  <a:gd name="connsiteY0" fmla="*/ 80468 h 1624103"/>
                  <a:gd name="connsiteX1" fmla="*/ 1938529 w 1956968"/>
                  <a:gd name="connsiteY1" fmla="*/ 0 h 1624103"/>
                  <a:gd name="connsiteX2" fmla="*/ 921716 w 1956968"/>
                  <a:gd name="connsiteY2" fmla="*/ 1623975 h 1624103"/>
                  <a:gd name="connsiteX3" fmla="*/ 0 w 1956968"/>
                  <a:gd name="connsiteY3" fmla="*/ 80468 h 1624103"/>
                  <a:gd name="connsiteX0" fmla="*/ 0 w 1938529"/>
                  <a:gd name="connsiteY0" fmla="*/ 80468 h 1624103"/>
                  <a:gd name="connsiteX1" fmla="*/ 1938529 w 1938529"/>
                  <a:gd name="connsiteY1" fmla="*/ 0 h 1624103"/>
                  <a:gd name="connsiteX2" fmla="*/ 921716 w 1938529"/>
                  <a:gd name="connsiteY2" fmla="*/ 1623975 h 1624103"/>
                  <a:gd name="connsiteX3" fmla="*/ 0 w 1938529"/>
                  <a:gd name="connsiteY3" fmla="*/ 80468 h 1624103"/>
                  <a:gd name="connsiteX0" fmla="*/ 0 w 1938529"/>
                  <a:gd name="connsiteY0" fmla="*/ 80468 h 1624103"/>
                  <a:gd name="connsiteX1" fmla="*/ 1938529 w 1938529"/>
                  <a:gd name="connsiteY1" fmla="*/ 0 h 1624103"/>
                  <a:gd name="connsiteX2" fmla="*/ 921716 w 1938529"/>
                  <a:gd name="connsiteY2" fmla="*/ 1623975 h 1624103"/>
                  <a:gd name="connsiteX3" fmla="*/ 0 w 1938529"/>
                  <a:gd name="connsiteY3" fmla="*/ 80468 h 1624103"/>
                  <a:gd name="connsiteX0" fmla="*/ 0 w 1994075"/>
                  <a:gd name="connsiteY0" fmla="*/ 80539 h 1624174"/>
                  <a:gd name="connsiteX1" fmla="*/ 1938529 w 1994075"/>
                  <a:gd name="connsiteY1" fmla="*/ 71 h 1624174"/>
                  <a:gd name="connsiteX2" fmla="*/ 921716 w 1994075"/>
                  <a:gd name="connsiteY2" fmla="*/ 1624046 h 1624174"/>
                  <a:gd name="connsiteX3" fmla="*/ 0 w 1994075"/>
                  <a:gd name="connsiteY3" fmla="*/ 80539 h 1624174"/>
                  <a:gd name="connsiteX0" fmla="*/ 0 w 1938529"/>
                  <a:gd name="connsiteY0" fmla="*/ 80468 h 1624103"/>
                  <a:gd name="connsiteX1" fmla="*/ 1938529 w 1938529"/>
                  <a:gd name="connsiteY1" fmla="*/ 0 h 1624103"/>
                  <a:gd name="connsiteX2" fmla="*/ 921716 w 1938529"/>
                  <a:gd name="connsiteY2" fmla="*/ 1623975 h 1624103"/>
                  <a:gd name="connsiteX3" fmla="*/ 0 w 1938529"/>
                  <a:gd name="connsiteY3" fmla="*/ 80468 h 1624103"/>
                  <a:gd name="connsiteX0" fmla="*/ 0 w 1938529"/>
                  <a:gd name="connsiteY0" fmla="*/ 80468 h 1624103"/>
                  <a:gd name="connsiteX1" fmla="*/ 1938529 w 1938529"/>
                  <a:gd name="connsiteY1" fmla="*/ 0 h 1624103"/>
                  <a:gd name="connsiteX2" fmla="*/ 921716 w 1938529"/>
                  <a:gd name="connsiteY2" fmla="*/ 1623975 h 1624103"/>
                  <a:gd name="connsiteX3" fmla="*/ 0 w 1938529"/>
                  <a:gd name="connsiteY3" fmla="*/ 80468 h 1624103"/>
                  <a:gd name="connsiteX0" fmla="*/ 0 w 1938529"/>
                  <a:gd name="connsiteY0" fmla="*/ 80468 h 1624144"/>
                  <a:gd name="connsiteX1" fmla="*/ 1938529 w 1938529"/>
                  <a:gd name="connsiteY1" fmla="*/ 0 h 1624144"/>
                  <a:gd name="connsiteX2" fmla="*/ 921716 w 1938529"/>
                  <a:gd name="connsiteY2" fmla="*/ 1623975 h 1624144"/>
                  <a:gd name="connsiteX3" fmla="*/ 0 w 1938529"/>
                  <a:gd name="connsiteY3" fmla="*/ 80468 h 1624144"/>
                  <a:gd name="connsiteX0" fmla="*/ 0 w 1938529"/>
                  <a:gd name="connsiteY0" fmla="*/ 80468 h 1623975"/>
                  <a:gd name="connsiteX1" fmla="*/ 1938529 w 1938529"/>
                  <a:gd name="connsiteY1" fmla="*/ 0 h 1623975"/>
                  <a:gd name="connsiteX2" fmla="*/ 921716 w 1938529"/>
                  <a:gd name="connsiteY2" fmla="*/ 1623975 h 1623975"/>
                  <a:gd name="connsiteX3" fmla="*/ 0 w 1938529"/>
                  <a:gd name="connsiteY3" fmla="*/ 80468 h 1623975"/>
                  <a:gd name="connsiteX0" fmla="*/ 0 w 1938529"/>
                  <a:gd name="connsiteY0" fmla="*/ 80468 h 1324052"/>
                  <a:gd name="connsiteX1" fmla="*/ 1938529 w 1938529"/>
                  <a:gd name="connsiteY1" fmla="*/ 0 h 1324052"/>
                  <a:gd name="connsiteX2" fmla="*/ 1441095 w 1938529"/>
                  <a:gd name="connsiteY2" fmla="*/ 1324052 h 1324052"/>
                  <a:gd name="connsiteX3" fmla="*/ 0 w 1938529"/>
                  <a:gd name="connsiteY3" fmla="*/ 80468 h 1324052"/>
                  <a:gd name="connsiteX0" fmla="*/ 0 w 958292"/>
                  <a:gd name="connsiteY0" fmla="*/ 0 h 1697126"/>
                  <a:gd name="connsiteX1" fmla="*/ 958292 w 958292"/>
                  <a:gd name="connsiteY1" fmla="*/ 373074 h 1697126"/>
                  <a:gd name="connsiteX2" fmla="*/ 460858 w 958292"/>
                  <a:gd name="connsiteY2" fmla="*/ 1697126 h 1697126"/>
                  <a:gd name="connsiteX3" fmla="*/ 0 w 958292"/>
                  <a:gd name="connsiteY3" fmla="*/ 0 h 1697126"/>
                  <a:gd name="connsiteX0" fmla="*/ 0 w 2201876"/>
                  <a:gd name="connsiteY0" fmla="*/ 0 h 1697126"/>
                  <a:gd name="connsiteX1" fmla="*/ 2201876 w 2201876"/>
                  <a:gd name="connsiteY1" fmla="*/ 95096 h 1697126"/>
                  <a:gd name="connsiteX2" fmla="*/ 460858 w 2201876"/>
                  <a:gd name="connsiteY2" fmla="*/ 1697126 h 1697126"/>
                  <a:gd name="connsiteX3" fmla="*/ 0 w 2201876"/>
                  <a:gd name="connsiteY3" fmla="*/ 0 h 1697126"/>
                  <a:gd name="connsiteX0" fmla="*/ 0 w 2201876"/>
                  <a:gd name="connsiteY0" fmla="*/ 1499616 h 1594712"/>
                  <a:gd name="connsiteX1" fmla="*/ 2201876 w 2201876"/>
                  <a:gd name="connsiteY1" fmla="*/ 1594712 h 1594712"/>
                  <a:gd name="connsiteX2" fmla="*/ 1719072 w 2201876"/>
                  <a:gd name="connsiteY2" fmla="*/ 0 h 1594712"/>
                  <a:gd name="connsiteX3" fmla="*/ 0 w 2201876"/>
                  <a:gd name="connsiteY3" fmla="*/ 1499616 h 1594712"/>
                  <a:gd name="connsiteX0" fmla="*/ 0 w 2216506"/>
                  <a:gd name="connsiteY0" fmla="*/ 1609344 h 1609344"/>
                  <a:gd name="connsiteX1" fmla="*/ 2216506 w 2216506"/>
                  <a:gd name="connsiteY1" fmla="*/ 1594712 h 1609344"/>
                  <a:gd name="connsiteX2" fmla="*/ 1733702 w 2216506"/>
                  <a:gd name="connsiteY2" fmla="*/ 0 h 1609344"/>
                  <a:gd name="connsiteX3" fmla="*/ 0 w 2216506"/>
                  <a:gd name="connsiteY3" fmla="*/ 1609344 h 1609344"/>
                  <a:gd name="connsiteX0" fmla="*/ 0 w 2216506"/>
                  <a:gd name="connsiteY0" fmla="*/ 2026311 h 2026311"/>
                  <a:gd name="connsiteX1" fmla="*/ 2216506 w 2216506"/>
                  <a:gd name="connsiteY1" fmla="*/ 2011679 h 2026311"/>
                  <a:gd name="connsiteX2" fmla="*/ 2026310 w 2216506"/>
                  <a:gd name="connsiteY2" fmla="*/ 0 h 2026311"/>
                  <a:gd name="connsiteX3" fmla="*/ 0 w 2216506"/>
                  <a:gd name="connsiteY3" fmla="*/ 2026311 h 2026311"/>
                  <a:gd name="connsiteX0" fmla="*/ 0 w 2706625"/>
                  <a:gd name="connsiteY0" fmla="*/ 2026311 h 2040940"/>
                  <a:gd name="connsiteX1" fmla="*/ 2706625 w 2706625"/>
                  <a:gd name="connsiteY1" fmla="*/ 2040940 h 2040940"/>
                  <a:gd name="connsiteX2" fmla="*/ 2026310 w 2706625"/>
                  <a:gd name="connsiteY2" fmla="*/ 0 h 2040940"/>
                  <a:gd name="connsiteX3" fmla="*/ 0 w 2706625"/>
                  <a:gd name="connsiteY3" fmla="*/ 2026311 h 2040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6625" h="2040940">
                    <a:moveTo>
                      <a:pt x="0" y="2026311"/>
                    </a:moveTo>
                    <a:lnTo>
                      <a:pt x="2706625" y="2040940"/>
                    </a:lnTo>
                    <a:lnTo>
                      <a:pt x="2026310" y="0"/>
                    </a:lnTo>
                    <a:lnTo>
                      <a:pt x="0" y="2026311"/>
                    </a:ln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メイリオ" panose="020B0604030504040204" pitchFamily="50" charset="-128"/>
                  <a:cs typeface="+mn-cs"/>
                </a:endParaRPr>
              </a:p>
            </p:txBody>
          </p:sp>
        </p:grpSp>
      </p:grp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B32F50EC-E0DA-A11D-3438-BDF06BDFA1B2}"/>
              </a:ext>
            </a:extLst>
          </p:cNvPr>
          <p:cNvSpPr txBox="1"/>
          <p:nvPr/>
        </p:nvSpPr>
        <p:spPr>
          <a:xfrm>
            <a:off x="7361496" y="5527865"/>
            <a:ext cx="4776820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ja-JP" sz="2000" dirty="0">
                <a:latin typeface="Calibri" panose="020F0502020204030204" pitchFamily="34" charset="0"/>
              </a:rPr>
              <a:t>Unacceptable pressure checkerboarding.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0030D1E-CF8E-1FAA-EA46-5A4923986E7B}"/>
              </a:ext>
            </a:extLst>
          </p:cNvPr>
          <p:cNvSpPr txBox="1"/>
          <p:nvPr/>
        </p:nvSpPr>
        <p:spPr>
          <a:xfrm>
            <a:off x="669932" y="5141896"/>
            <a:ext cx="4129592" cy="707886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ja-JP" sz="2000" dirty="0">
                <a:latin typeface="Calibri" panose="020F0502020204030204" pitchFamily="34" charset="0"/>
              </a:rPr>
              <a:t>No shear locking.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ja-JP" sz="2000" dirty="0">
                <a:latin typeface="Calibri" panose="020F0502020204030204" pitchFamily="34" charset="0"/>
              </a:rPr>
              <a:t>Good accuracy in deviatoric stress.</a:t>
            </a:r>
            <a:endParaRPr lang="ja-JP" altLang="en-US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362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5C512-A8A9-B90B-8BE8-78D9AC81D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75840B33-6703-E0BF-6305-5020F9E2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Brief of </a:t>
            </a:r>
            <a:r>
              <a:rPr lang="en-US" altLang="ja-JP" dirty="0">
                <a:ln w="3175">
                  <a:solidFill>
                    <a:schemeClr val="bg1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ES-FEM-SRI</a:t>
            </a:r>
            <a:r>
              <a:rPr lang="en-US" altLang="ja-JP" dirty="0"/>
              <a:t> (New Method)</a:t>
            </a:r>
            <a:endParaRPr kumimoji="1" lang="ja-JP" altLang="en-US" dirty="0"/>
          </a:p>
        </p:txBody>
      </p:sp>
      <p:sp>
        <p:nvSpPr>
          <p:cNvPr id="81" name="スライド番号プレースホルダー 80">
            <a:extLst>
              <a:ext uri="{FF2B5EF4-FFF2-40B4-BE49-F238E27FC236}">
                <a16:creationId xmlns:a16="http://schemas.microsoft.com/office/drawing/2014/main" id="{C21488FA-4607-32B7-3AA8-CF2E84C8C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16</a:t>
            </a:fld>
            <a:endParaRPr lang="ja-JP" altLang="en-US" dirty="0"/>
          </a:p>
        </p:txBody>
      </p: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637521F0-A151-D281-209A-48ECB3E3EDB4}"/>
              </a:ext>
            </a:extLst>
          </p:cNvPr>
          <p:cNvCxnSpPr>
            <a:cxnSpLocks/>
          </p:cNvCxnSpPr>
          <p:nvPr/>
        </p:nvCxnSpPr>
        <p:spPr>
          <a:xfrm>
            <a:off x="6094145" y="5302758"/>
            <a:ext cx="1855" cy="682526"/>
          </a:xfrm>
          <a:prstGeom prst="straightConnector1">
            <a:avLst/>
          </a:prstGeom>
          <a:ln w="127000">
            <a:solidFill>
              <a:schemeClr val="bg1">
                <a:lumMod val="65000"/>
              </a:schemeClr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A6AD3B45-51CB-76E2-8E4B-74ABF4C8DD90}"/>
              </a:ext>
            </a:extLst>
          </p:cNvPr>
          <p:cNvSpPr/>
          <p:nvPr/>
        </p:nvSpPr>
        <p:spPr>
          <a:xfrm rot="795572">
            <a:off x="4145794" y="4940494"/>
            <a:ext cx="1935563" cy="1582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109C50F6-979F-0B2B-7DD4-B58F64C14188}"/>
                  </a:ext>
                </a:extLst>
              </p:cNvPr>
              <p:cNvSpPr txBox="1"/>
              <p:nvPr/>
            </p:nvSpPr>
            <p:spPr>
              <a:xfrm>
                <a:off x="2392203" y="1016732"/>
                <a:ext cx="3541930" cy="72167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000" dirty="0">
                    <a:latin typeface="Calibri" panose="020F0502020204030204" pitchFamily="34" charset="0"/>
                  </a:rPr>
                  <a:t>(1) Calculate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000" b="0" i="0" smtClean="0">
                            <a:latin typeface="Cambria Math" panose="02040503050406030204" pitchFamily="18" charset="0"/>
                          </a:rPr>
                          <m:t>dev</m:t>
                        </m:r>
                      </m:sup>
                    </m:sSup>
                  </m:oMath>
                </a14:m>
                <a:r>
                  <a:rPr lang="en-US" altLang="ja-JP" sz="2000" dirty="0">
                    <a:latin typeface="Calibri" panose="020F0502020204030204" pitchFamily="34" charset="0"/>
                  </a:rPr>
                  <a:t> at each edge</a:t>
                </a:r>
                <a:br>
                  <a:rPr lang="en-US" altLang="ja-JP" sz="2000" dirty="0">
                    <a:latin typeface="Calibri" panose="020F0502020204030204" pitchFamily="34" charset="0"/>
                  </a:rPr>
                </a:br>
                <a:r>
                  <a:rPr lang="en-US" altLang="ja-JP" sz="2000" dirty="0">
                    <a:latin typeface="Calibri" panose="020F0502020204030204" pitchFamily="34" charset="0"/>
                  </a:rPr>
                  <a:t>     with ES-FEM</a:t>
                </a:r>
                <a:endParaRPr lang="ja-JP" altLang="en-US" sz="2000" dirty="0">
                  <a:solidFill>
                    <a:srgbClr val="FF00FF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109C50F6-979F-0B2B-7DD4-B58F64C141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2203" y="1016732"/>
                <a:ext cx="3541930" cy="721672"/>
              </a:xfrm>
              <a:prstGeom prst="rect">
                <a:avLst/>
              </a:prstGeom>
              <a:blipFill>
                <a:blip r:embed="rId3"/>
                <a:stretch>
                  <a:fillRect l="-1721" t="-2542" b="-1440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57363FED-83B0-2510-ACA0-30D09F944336}"/>
                  </a:ext>
                </a:extLst>
              </p:cNvPr>
              <p:cNvSpPr txBox="1"/>
              <p:nvPr/>
            </p:nvSpPr>
            <p:spPr>
              <a:xfrm>
                <a:off x="6266586" y="1017712"/>
                <a:ext cx="3533211" cy="72167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000" dirty="0">
                    <a:latin typeface="Calibri" panose="020F0502020204030204" pitchFamily="34" charset="0"/>
                  </a:rPr>
                  <a:t>(3) Calculate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000" b="0" i="0" smtClean="0">
                            <a:latin typeface="Cambria Math" panose="02040503050406030204" pitchFamily="18" charset="0"/>
                          </a:rPr>
                          <m:t>vol</m:t>
                        </m:r>
                      </m:sup>
                    </m:sSup>
                  </m:oMath>
                </a14:m>
                <a:r>
                  <a:rPr lang="en-US" altLang="ja-JP" sz="2000" dirty="0">
                    <a:latin typeface="Calibri" panose="020F0502020204030204" pitchFamily="34" charset="0"/>
                  </a:rPr>
                  <a:t> at each </a:t>
                </a:r>
                <a:r>
                  <a:rPr lang="en-US" altLang="ja-JP" sz="2000" dirty="0">
                    <a:solidFill>
                      <a:srgbClr val="C00000"/>
                    </a:solidFill>
                    <a:latin typeface="Calibri" panose="020F0502020204030204" pitchFamily="34" charset="0"/>
                  </a:rPr>
                  <a:t>cell</a:t>
                </a:r>
                <a:br>
                  <a:rPr lang="en-US" altLang="ja-JP" sz="2000" dirty="0">
                    <a:latin typeface="Calibri" panose="020F0502020204030204" pitchFamily="34" charset="0"/>
                  </a:rPr>
                </a:br>
                <a:r>
                  <a:rPr lang="en-US" altLang="ja-JP" sz="2000" dirty="0">
                    <a:latin typeface="Calibri" panose="020F0502020204030204" pitchFamily="34" charset="0"/>
                  </a:rPr>
                  <a:t>     with </a:t>
                </a:r>
                <a:r>
                  <a:rPr lang="en-US" altLang="ja-JP" sz="2000" dirty="0">
                    <a:solidFill>
                      <a:srgbClr val="C00000"/>
                    </a:solidFill>
                    <a:latin typeface="Calibri" panose="020F0502020204030204" pitchFamily="34" charset="0"/>
                  </a:rPr>
                  <a:t>double strain smoothing</a:t>
                </a:r>
                <a:endParaRPr lang="ja-JP" altLang="en-US" sz="2000" dirty="0">
                  <a:solidFill>
                    <a:srgbClr val="C0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57363FED-83B0-2510-ACA0-30D09F9443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6586" y="1017712"/>
                <a:ext cx="3533211" cy="721672"/>
              </a:xfrm>
              <a:prstGeom prst="rect">
                <a:avLst/>
              </a:prstGeom>
              <a:blipFill>
                <a:blip r:embed="rId6"/>
                <a:stretch>
                  <a:fillRect l="-1897" t="-2542" r="-1034" b="-1440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4233AA1C-0D1D-B1EA-96C1-1BFFEDD63E47}"/>
                  </a:ext>
                </a:extLst>
              </p:cNvPr>
              <p:cNvSpPr txBox="1"/>
              <p:nvPr/>
            </p:nvSpPr>
            <p:spPr>
              <a:xfrm>
                <a:off x="4989903" y="5945214"/>
                <a:ext cx="2211503" cy="41049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2000" dirty="0">
                    <a:latin typeface="Calibri" panose="020F0502020204030204" pitchFamily="34" charset="0"/>
                  </a:rPr>
                  <a:t>(5) Assemble </a:t>
                </a:r>
                <a14:m>
                  <m:oMath xmlns:m="http://schemas.openxmlformats.org/officeDocument/2006/math">
                    <m:r>
                      <a:rPr lang="en-US" altLang="ja-JP" sz="2000" b="0" i="1" smtClean="0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000" b="0" i="0" smtClean="0">
                            <a:latin typeface="Cambria Math" panose="02040503050406030204" pitchFamily="18" charset="0"/>
                          </a:rPr>
                          <m:t>int</m:t>
                        </m:r>
                      </m:sup>
                    </m:sSup>
                    <m:r>
                      <a:rPr lang="en-US" altLang="ja-JP" sz="20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ja-JP" altLang="en-US" sz="20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4233AA1C-0D1D-B1EA-96C1-1BFFEDD63E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9903" y="5945214"/>
                <a:ext cx="2211503" cy="410497"/>
              </a:xfrm>
              <a:prstGeom prst="rect">
                <a:avLst/>
              </a:prstGeom>
              <a:blipFill>
                <a:blip r:embed="rId7"/>
                <a:stretch>
                  <a:fillRect l="-2486" t="-4412" r="-1105" b="-2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41CF2CE-282D-FB06-D508-66283E78972C}"/>
                  </a:ext>
                </a:extLst>
              </p:cNvPr>
              <p:cNvSpPr txBox="1"/>
              <p:nvPr/>
            </p:nvSpPr>
            <p:spPr>
              <a:xfrm>
                <a:off x="2384563" y="3989374"/>
                <a:ext cx="3555923" cy="7320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000" dirty="0">
                    <a:latin typeface="Calibri" panose="020F0502020204030204" pitchFamily="34" charset="0"/>
                  </a:rPr>
                  <a:t>(2) Calculate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000" b="0" i="0" smtClean="0">
                            <a:latin typeface="Cambria Math" panose="02040503050406030204" pitchFamily="18" charset="0"/>
                          </a:rPr>
                          <m:t>dev</m:t>
                        </m:r>
                      </m:sup>
                    </m:sSup>
                  </m:oMath>
                </a14:m>
                <a:r>
                  <a:rPr lang="en-US" altLang="ja-JP" sz="2000" dirty="0">
                    <a:latin typeface="Calibri" panose="020F0502020204030204" pitchFamily="34" charset="0"/>
                  </a:rPr>
                  <a:t> at each edge</a:t>
                </a:r>
                <a:br>
                  <a:rPr lang="en-US" altLang="ja-JP" sz="2000" dirty="0">
                    <a:latin typeface="Calibri" panose="020F0502020204030204" pitchFamily="34" charset="0"/>
                  </a:rPr>
                </a:br>
                <a:r>
                  <a:rPr lang="en-US" altLang="ja-JP" sz="2000" dirty="0">
                    <a:latin typeface="Calibri" panose="020F0502020204030204" pitchFamily="34" charset="0"/>
                  </a:rPr>
                  <a:t>     and its contribution to </a:t>
                </a:r>
                <a14:m>
                  <m:oMath xmlns:m="http://schemas.openxmlformats.org/officeDocument/2006/math">
                    <m:r>
                      <a:rPr lang="en-US" altLang="ja-JP" sz="2000" b="0" i="1" smtClean="0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000" b="0" i="0" smtClean="0">
                            <a:latin typeface="Cambria Math" panose="02040503050406030204" pitchFamily="18" charset="0"/>
                          </a:rPr>
                          <m:t>int</m:t>
                        </m:r>
                      </m:sup>
                    </m:sSup>
                    <m:r>
                      <a:rPr lang="en-US" altLang="ja-JP" sz="20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ja-JP" altLang="en-US" sz="20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41CF2CE-282D-FB06-D508-66283E789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563" y="3989374"/>
                <a:ext cx="3555923" cy="732060"/>
              </a:xfrm>
              <a:prstGeom prst="rect">
                <a:avLst/>
              </a:prstGeom>
              <a:blipFill>
                <a:blip r:embed="rId8"/>
                <a:stretch>
                  <a:fillRect l="-1715" t="-1653" b="-1322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8F88AA65-DB4F-FC40-578C-9156DBC4009E}"/>
                  </a:ext>
                </a:extLst>
              </p:cNvPr>
              <p:cNvSpPr txBox="1"/>
              <p:nvPr/>
            </p:nvSpPr>
            <p:spPr>
              <a:xfrm>
                <a:off x="6252680" y="3988175"/>
                <a:ext cx="3554756" cy="7320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000" dirty="0">
                    <a:latin typeface="Calibri" panose="020F0502020204030204" pitchFamily="34" charset="0"/>
                  </a:rPr>
                  <a:t>(4) Calculate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000" b="0" i="0" smtClean="0">
                            <a:latin typeface="Cambria Math" panose="02040503050406030204" pitchFamily="18" charset="0"/>
                          </a:rPr>
                          <m:t>hyd</m:t>
                        </m:r>
                      </m:sup>
                    </m:sSup>
                  </m:oMath>
                </a14:m>
                <a:r>
                  <a:rPr lang="ja-JP" altLang="en-US" sz="2000" dirty="0">
                    <a:latin typeface="Calibri" panose="020F0502020204030204" pitchFamily="34" charset="0"/>
                  </a:rPr>
                  <a:t> </a:t>
                </a:r>
                <a:r>
                  <a:rPr lang="en-US" altLang="ja-JP" sz="2000" dirty="0">
                    <a:latin typeface="Calibri" panose="020F0502020204030204" pitchFamily="34" charset="0"/>
                  </a:rPr>
                  <a:t>at each </a:t>
                </a:r>
                <a:r>
                  <a:rPr lang="en-US" altLang="ja-JP" sz="2000" dirty="0">
                    <a:solidFill>
                      <a:srgbClr val="C00000"/>
                    </a:solidFill>
                    <a:latin typeface="Calibri" panose="020F0502020204030204" pitchFamily="34" charset="0"/>
                  </a:rPr>
                  <a:t>cell</a:t>
                </a:r>
                <a:br>
                  <a:rPr lang="en-US" altLang="ja-JP" sz="2000" dirty="0">
                    <a:latin typeface="Calibri" panose="020F0502020204030204" pitchFamily="34" charset="0"/>
                  </a:rPr>
                </a:br>
                <a:r>
                  <a:rPr lang="en-US" altLang="ja-JP" sz="2000" dirty="0">
                    <a:latin typeface="Calibri" panose="020F0502020204030204" pitchFamily="34" charset="0"/>
                  </a:rPr>
                  <a:t>     and its contribution to </a:t>
                </a:r>
                <a14:m>
                  <m:oMath xmlns:m="http://schemas.openxmlformats.org/officeDocument/2006/math">
                    <m:r>
                      <a:rPr lang="en-US" altLang="ja-JP" sz="2000" i="1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altLang="ja-JP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ja-JP" sz="2000">
                            <a:latin typeface="Cambria Math" panose="02040503050406030204" pitchFamily="18" charset="0"/>
                          </a:rPr>
                          <m:t>int</m:t>
                        </m:r>
                      </m:sup>
                    </m:sSup>
                    <m:r>
                      <a:rPr lang="en-US" altLang="ja-JP" sz="2000" i="1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endParaRPr lang="ja-JP" altLang="en-US" sz="20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8F88AA65-DB4F-FC40-578C-9156DBC400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2680" y="3988175"/>
                <a:ext cx="3554756" cy="732060"/>
              </a:xfrm>
              <a:prstGeom prst="rect">
                <a:avLst/>
              </a:prstGeom>
              <a:blipFill>
                <a:blip r:embed="rId9"/>
                <a:stretch>
                  <a:fillRect l="-1887" t="-1667" b="-141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ADF486EE-CDE0-BDC6-F40E-940554F42FB5}"/>
              </a:ext>
            </a:extLst>
          </p:cNvPr>
          <p:cNvSpPr/>
          <p:nvPr/>
        </p:nvSpPr>
        <p:spPr>
          <a:xfrm rot="20804428" flipH="1">
            <a:off x="6066049" y="4935548"/>
            <a:ext cx="1935563" cy="1582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2293ADD8-A362-F500-05B9-B8FCFA734B8A}"/>
              </a:ext>
            </a:extLst>
          </p:cNvPr>
          <p:cNvSpPr txBox="1"/>
          <p:nvPr/>
        </p:nvSpPr>
        <p:spPr>
          <a:xfrm>
            <a:off x="5139658" y="4906905"/>
            <a:ext cx="1911997" cy="64633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b="1" dirty="0">
                <a:ln w="3175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</a:rPr>
              <a:t>Selective Reduced</a:t>
            </a:r>
            <a:br>
              <a:rPr lang="en-US" altLang="ja-JP" b="1" dirty="0">
                <a:ln w="3175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ja-JP" b="1" dirty="0">
                <a:ln w="3175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</a:rPr>
              <a:t>Integration (SRI)</a:t>
            </a:r>
            <a:endParaRPr kumimoji="1" lang="ja-JP" altLang="en-US" b="1" dirty="0">
              <a:ln w="3175">
                <a:noFill/>
              </a:ln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C792635C-AF3F-D0C4-74F9-1F5A0516F692}"/>
              </a:ext>
            </a:extLst>
          </p:cNvPr>
          <p:cNvCxnSpPr>
            <a:cxnSpLocks/>
          </p:cNvCxnSpPr>
          <p:nvPr/>
        </p:nvCxnSpPr>
        <p:spPr>
          <a:xfrm>
            <a:off x="6096000" y="1016732"/>
            <a:ext cx="0" cy="36989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B3C7378-7F1F-3C62-B07C-E241003927A8}"/>
              </a:ext>
            </a:extLst>
          </p:cNvPr>
          <p:cNvSpPr txBox="1"/>
          <p:nvPr/>
        </p:nvSpPr>
        <p:spPr>
          <a:xfrm>
            <a:off x="10620990" y="619524"/>
            <a:ext cx="152643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180000"/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Let me </a:t>
            </a:r>
            <a:b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</a:br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explain in 2D</a:t>
            </a:r>
            <a:b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</a:br>
            <a:r>
              <a:rPr kumimoji="1"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  <a:cs typeface="Calibri" panose="020F0502020204030204" pitchFamily="34" charset="0"/>
              </a:rPr>
              <a:t>for simplicity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  <a:cs typeface="Calibri" panose="020F050202020403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C563DB7-CDF9-997D-6657-DB9FCDC7B2FA}"/>
              </a:ext>
            </a:extLst>
          </p:cNvPr>
          <p:cNvSpPr txBox="1"/>
          <p:nvPr/>
        </p:nvSpPr>
        <p:spPr>
          <a:xfrm>
            <a:off x="7361497" y="5141076"/>
            <a:ext cx="3842847" cy="707886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ja-JP" sz="2000" dirty="0">
                <a:latin typeface="Calibri" panose="020F0502020204030204" pitchFamily="34" charset="0"/>
              </a:rPr>
              <a:t>No volumetric locking.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ja-JP" sz="2000" b="1" dirty="0">
                <a:latin typeface="Calibri" panose="020F0502020204030204" pitchFamily="34" charset="0"/>
              </a:rPr>
              <a:t>Less pressure checkerboarding</a:t>
            </a:r>
            <a:r>
              <a:rPr lang="en-US" altLang="ja-JP" sz="2000" dirty="0">
                <a:latin typeface="Calibri" panose="020F0502020204030204" pitchFamily="34" charset="0"/>
              </a:rPr>
              <a:t>.</a:t>
            </a:r>
            <a:endParaRPr lang="ja-JP" altLang="en-US" sz="2000" dirty="0">
              <a:latin typeface="Calibri" panose="020F050202020403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B9B32D6-25EF-3180-CFC3-C1A1FD569AB3}"/>
              </a:ext>
            </a:extLst>
          </p:cNvPr>
          <p:cNvSpPr txBox="1"/>
          <p:nvPr/>
        </p:nvSpPr>
        <p:spPr>
          <a:xfrm>
            <a:off x="949447" y="2362651"/>
            <a:ext cx="1134541" cy="6463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chemeClr val="bg1"/>
                </a:solidFill>
                <a:latin typeface="Calibri" panose="020F0502020204030204" pitchFamily="34" charset="0"/>
              </a:rPr>
              <a:t>Deviatoric</a:t>
            </a:r>
            <a:br>
              <a:rPr kumimoji="1" lang="en-US" altLang="ja-JP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kumimoji="1" lang="en-US" altLang="ja-JP" dirty="0">
                <a:solidFill>
                  <a:schemeClr val="bg1"/>
                </a:solidFill>
                <a:latin typeface="Calibri" panose="020F0502020204030204" pitchFamily="34" charset="0"/>
              </a:rPr>
              <a:t>Part</a:t>
            </a:r>
            <a:endParaRPr kumimoji="1" lang="ja-JP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C59801D-0306-A279-8D71-B08A7F4D5712}"/>
              </a:ext>
            </a:extLst>
          </p:cNvPr>
          <p:cNvSpPr txBox="1"/>
          <p:nvPr/>
        </p:nvSpPr>
        <p:spPr>
          <a:xfrm>
            <a:off x="10046757" y="2362276"/>
            <a:ext cx="1209305" cy="6463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chemeClr val="bg1"/>
                </a:solidFill>
                <a:latin typeface="Calibri" panose="020F0502020204030204" pitchFamily="34" charset="0"/>
              </a:rPr>
              <a:t>Volumetric</a:t>
            </a:r>
            <a:br>
              <a:rPr kumimoji="1" lang="en-US" altLang="ja-JP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kumimoji="1" lang="en-US" altLang="ja-JP" dirty="0">
                <a:solidFill>
                  <a:schemeClr val="bg1"/>
                </a:solidFill>
                <a:latin typeface="Calibri" panose="020F0502020204030204" pitchFamily="34" charset="0"/>
              </a:rPr>
              <a:t>Part</a:t>
            </a:r>
            <a:endParaRPr kumimoji="1" lang="ja-JP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E00574D-1343-9FF6-3D51-27EDAFDE7506}"/>
              </a:ext>
            </a:extLst>
          </p:cNvPr>
          <p:cNvSpPr txBox="1"/>
          <p:nvPr/>
        </p:nvSpPr>
        <p:spPr>
          <a:xfrm>
            <a:off x="669932" y="5141896"/>
            <a:ext cx="4129592" cy="707886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ja-JP" sz="2000" dirty="0">
                <a:latin typeface="Calibri" panose="020F0502020204030204" pitchFamily="34" charset="0"/>
              </a:rPr>
              <a:t>No shear locking.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ja-JP" sz="2000" dirty="0">
                <a:latin typeface="Calibri" panose="020F0502020204030204" pitchFamily="34" charset="0"/>
              </a:rPr>
              <a:t>Good accuracy in deviatoric stress.</a:t>
            </a:r>
            <a:endParaRPr lang="ja-JP" altLang="en-US" sz="2000" dirty="0">
              <a:latin typeface="Calibri" panose="020F0502020204030204" pitchFamily="34" charset="0"/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F27A492E-44E7-F03C-FA9B-3B75AF501428}"/>
              </a:ext>
            </a:extLst>
          </p:cNvPr>
          <p:cNvGrpSpPr/>
          <p:nvPr/>
        </p:nvGrpSpPr>
        <p:grpSpPr>
          <a:xfrm>
            <a:off x="6976265" y="1750190"/>
            <a:ext cx="2257481" cy="2208147"/>
            <a:chOff x="1513470" y="1992161"/>
            <a:chExt cx="3447483" cy="3410207"/>
          </a:xfrm>
        </p:grpSpPr>
        <p:sp>
          <p:nvSpPr>
            <p:cNvPr id="29" name="楕円 28">
              <a:extLst>
                <a:ext uri="{FF2B5EF4-FFF2-40B4-BE49-F238E27FC236}">
                  <a16:creationId xmlns:a16="http://schemas.microsoft.com/office/drawing/2014/main" id="{EA42706F-08AA-2D70-E30B-B777609FEDB7}"/>
                </a:ext>
              </a:extLst>
            </p:cNvPr>
            <p:cNvSpPr/>
            <p:nvPr/>
          </p:nvSpPr>
          <p:spPr>
            <a:xfrm>
              <a:off x="3522404" y="1992161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0" name="フリーフォーム: 図形 29">
              <a:extLst>
                <a:ext uri="{FF2B5EF4-FFF2-40B4-BE49-F238E27FC236}">
                  <a16:creationId xmlns:a16="http://schemas.microsoft.com/office/drawing/2014/main" id="{DF55BA53-3D12-30EF-40F1-B8B3DAC676D8}"/>
                </a:ext>
              </a:extLst>
            </p:cNvPr>
            <p:cNvSpPr/>
            <p:nvPr/>
          </p:nvSpPr>
          <p:spPr>
            <a:xfrm>
              <a:off x="3601598" y="2064169"/>
              <a:ext cx="1280161" cy="2037282"/>
            </a:xfrm>
            <a:custGeom>
              <a:avLst/>
              <a:gdLst>
                <a:gd name="connsiteX0" fmla="*/ 34227 w 1659029"/>
                <a:gd name="connsiteY0" fmla="*/ 154859 h 1910864"/>
                <a:gd name="connsiteX1" fmla="*/ 1650887 w 1659029"/>
                <a:gd name="connsiteY1" fmla="*/ 286532 h 1910864"/>
                <a:gd name="connsiteX2" fmla="*/ 634074 w 1659029"/>
                <a:gd name="connsiteY2" fmla="*/ 1910507 h 1910864"/>
                <a:gd name="connsiteX3" fmla="*/ 34227 w 1659029"/>
                <a:gd name="connsiteY3" fmla="*/ 154859 h 1910864"/>
                <a:gd name="connsiteX0" fmla="*/ 34227 w 1659029"/>
                <a:gd name="connsiteY0" fmla="*/ 0 h 1756005"/>
                <a:gd name="connsiteX1" fmla="*/ 1650887 w 1659029"/>
                <a:gd name="connsiteY1" fmla="*/ 131673 h 1756005"/>
                <a:gd name="connsiteX2" fmla="*/ 634074 w 1659029"/>
                <a:gd name="connsiteY2" fmla="*/ 1755648 h 1756005"/>
                <a:gd name="connsiteX3" fmla="*/ 34227 w 1659029"/>
                <a:gd name="connsiteY3" fmla="*/ 0 h 1756005"/>
                <a:gd name="connsiteX0" fmla="*/ 34227 w 1650887"/>
                <a:gd name="connsiteY0" fmla="*/ 0 h 1756220"/>
                <a:gd name="connsiteX1" fmla="*/ 1650887 w 1650887"/>
                <a:gd name="connsiteY1" fmla="*/ 131673 h 1756220"/>
                <a:gd name="connsiteX2" fmla="*/ 634074 w 1650887"/>
                <a:gd name="connsiteY2" fmla="*/ 1755648 h 1756220"/>
                <a:gd name="connsiteX3" fmla="*/ 34227 w 1650887"/>
                <a:gd name="connsiteY3" fmla="*/ 0 h 1756220"/>
                <a:gd name="connsiteX0" fmla="*/ 34227 w 1650887"/>
                <a:gd name="connsiteY0" fmla="*/ 0 h 1755648"/>
                <a:gd name="connsiteX1" fmla="*/ 1650887 w 1650887"/>
                <a:gd name="connsiteY1" fmla="*/ 131673 h 1755648"/>
                <a:gd name="connsiteX2" fmla="*/ 634074 w 1650887"/>
                <a:gd name="connsiteY2" fmla="*/ 1755648 h 1755648"/>
                <a:gd name="connsiteX3" fmla="*/ 34227 w 1650887"/>
                <a:gd name="connsiteY3" fmla="*/ 0 h 1755648"/>
                <a:gd name="connsiteX0" fmla="*/ 0 w 1616660"/>
                <a:gd name="connsiteY0" fmla="*/ 0 h 1755648"/>
                <a:gd name="connsiteX1" fmla="*/ 1616660 w 1616660"/>
                <a:gd name="connsiteY1" fmla="*/ 131673 h 1755648"/>
                <a:gd name="connsiteX2" fmla="*/ 599847 w 1616660"/>
                <a:gd name="connsiteY2" fmla="*/ 1755648 h 1755648"/>
                <a:gd name="connsiteX3" fmla="*/ 0 w 1616660"/>
                <a:gd name="connsiteY3" fmla="*/ 0 h 1755648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56968"/>
                <a:gd name="connsiteY0" fmla="*/ 80468 h 1624103"/>
                <a:gd name="connsiteX1" fmla="*/ 1938529 w 1956968"/>
                <a:gd name="connsiteY1" fmla="*/ 0 h 1624103"/>
                <a:gd name="connsiteX2" fmla="*/ 921716 w 1956968"/>
                <a:gd name="connsiteY2" fmla="*/ 1623975 h 1624103"/>
                <a:gd name="connsiteX3" fmla="*/ 0 w 1956968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94075"/>
                <a:gd name="connsiteY0" fmla="*/ 80539 h 1624174"/>
                <a:gd name="connsiteX1" fmla="*/ 1938529 w 1994075"/>
                <a:gd name="connsiteY1" fmla="*/ 71 h 1624174"/>
                <a:gd name="connsiteX2" fmla="*/ 921716 w 1994075"/>
                <a:gd name="connsiteY2" fmla="*/ 1624046 h 1624174"/>
                <a:gd name="connsiteX3" fmla="*/ 0 w 1994075"/>
                <a:gd name="connsiteY3" fmla="*/ 80539 h 1624174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44"/>
                <a:gd name="connsiteX1" fmla="*/ 1938529 w 1938529"/>
                <a:gd name="connsiteY1" fmla="*/ 0 h 1624144"/>
                <a:gd name="connsiteX2" fmla="*/ 921716 w 1938529"/>
                <a:gd name="connsiteY2" fmla="*/ 1623975 h 1624144"/>
                <a:gd name="connsiteX3" fmla="*/ 0 w 1938529"/>
                <a:gd name="connsiteY3" fmla="*/ 80468 h 1624144"/>
                <a:gd name="connsiteX0" fmla="*/ 0 w 1938529"/>
                <a:gd name="connsiteY0" fmla="*/ 80468 h 1623975"/>
                <a:gd name="connsiteX1" fmla="*/ 1938529 w 1938529"/>
                <a:gd name="connsiteY1" fmla="*/ 0 h 1623975"/>
                <a:gd name="connsiteX2" fmla="*/ 921716 w 1938529"/>
                <a:gd name="connsiteY2" fmla="*/ 1623975 h 1623975"/>
                <a:gd name="connsiteX3" fmla="*/ 0 w 1938529"/>
                <a:gd name="connsiteY3" fmla="*/ 80468 h 1623975"/>
                <a:gd name="connsiteX0" fmla="*/ 0 w 1938529"/>
                <a:gd name="connsiteY0" fmla="*/ 80468 h 1324052"/>
                <a:gd name="connsiteX1" fmla="*/ 1938529 w 1938529"/>
                <a:gd name="connsiteY1" fmla="*/ 0 h 1324052"/>
                <a:gd name="connsiteX2" fmla="*/ 1441095 w 1938529"/>
                <a:gd name="connsiteY2" fmla="*/ 1324052 h 1324052"/>
                <a:gd name="connsiteX3" fmla="*/ 0 w 1938529"/>
                <a:gd name="connsiteY3" fmla="*/ 80468 h 1324052"/>
                <a:gd name="connsiteX0" fmla="*/ 0 w 958292"/>
                <a:gd name="connsiteY0" fmla="*/ 0 h 1697126"/>
                <a:gd name="connsiteX1" fmla="*/ 958292 w 958292"/>
                <a:gd name="connsiteY1" fmla="*/ 373074 h 1697126"/>
                <a:gd name="connsiteX2" fmla="*/ 460858 w 958292"/>
                <a:gd name="connsiteY2" fmla="*/ 1697126 h 1697126"/>
                <a:gd name="connsiteX3" fmla="*/ 0 w 958292"/>
                <a:gd name="connsiteY3" fmla="*/ 0 h 1697126"/>
                <a:gd name="connsiteX0" fmla="*/ 0 w 2201876"/>
                <a:gd name="connsiteY0" fmla="*/ 0 h 1697126"/>
                <a:gd name="connsiteX1" fmla="*/ 2201876 w 2201876"/>
                <a:gd name="connsiteY1" fmla="*/ 95096 h 1697126"/>
                <a:gd name="connsiteX2" fmla="*/ 460858 w 2201876"/>
                <a:gd name="connsiteY2" fmla="*/ 1697126 h 1697126"/>
                <a:gd name="connsiteX3" fmla="*/ 0 w 2201876"/>
                <a:gd name="connsiteY3" fmla="*/ 0 h 1697126"/>
                <a:gd name="connsiteX0" fmla="*/ 0 w 2201876"/>
                <a:gd name="connsiteY0" fmla="*/ 1499616 h 1594712"/>
                <a:gd name="connsiteX1" fmla="*/ 2201876 w 2201876"/>
                <a:gd name="connsiteY1" fmla="*/ 1594712 h 1594712"/>
                <a:gd name="connsiteX2" fmla="*/ 1719072 w 2201876"/>
                <a:gd name="connsiteY2" fmla="*/ 0 h 1594712"/>
                <a:gd name="connsiteX3" fmla="*/ 0 w 2201876"/>
                <a:gd name="connsiteY3" fmla="*/ 1499616 h 1594712"/>
                <a:gd name="connsiteX0" fmla="*/ 0 w 2216506"/>
                <a:gd name="connsiteY0" fmla="*/ 1609344 h 1609344"/>
                <a:gd name="connsiteX1" fmla="*/ 2216506 w 2216506"/>
                <a:gd name="connsiteY1" fmla="*/ 1594712 h 1609344"/>
                <a:gd name="connsiteX2" fmla="*/ 1733702 w 2216506"/>
                <a:gd name="connsiteY2" fmla="*/ 0 h 1609344"/>
                <a:gd name="connsiteX3" fmla="*/ 0 w 2216506"/>
                <a:gd name="connsiteY3" fmla="*/ 1609344 h 1609344"/>
                <a:gd name="connsiteX0" fmla="*/ 0 w 2216506"/>
                <a:gd name="connsiteY0" fmla="*/ 2026311 h 2026311"/>
                <a:gd name="connsiteX1" fmla="*/ 2216506 w 2216506"/>
                <a:gd name="connsiteY1" fmla="*/ 2011679 h 2026311"/>
                <a:gd name="connsiteX2" fmla="*/ 2026310 w 2216506"/>
                <a:gd name="connsiteY2" fmla="*/ 0 h 2026311"/>
                <a:gd name="connsiteX3" fmla="*/ 0 w 2216506"/>
                <a:gd name="connsiteY3" fmla="*/ 2026311 h 2026311"/>
                <a:gd name="connsiteX0" fmla="*/ 0 w 2706625"/>
                <a:gd name="connsiteY0" fmla="*/ 2026311 h 2040940"/>
                <a:gd name="connsiteX1" fmla="*/ 2706625 w 2706625"/>
                <a:gd name="connsiteY1" fmla="*/ 2040940 h 2040940"/>
                <a:gd name="connsiteX2" fmla="*/ 2026310 w 2706625"/>
                <a:gd name="connsiteY2" fmla="*/ 0 h 2040940"/>
                <a:gd name="connsiteX3" fmla="*/ 0 w 2706625"/>
                <a:gd name="connsiteY3" fmla="*/ 2026311 h 2040940"/>
                <a:gd name="connsiteX0" fmla="*/ 0 w 2523745"/>
                <a:gd name="connsiteY0" fmla="*/ 2026311 h 2999231"/>
                <a:gd name="connsiteX1" fmla="*/ 2523745 w 2523745"/>
                <a:gd name="connsiteY1" fmla="*/ 2999231 h 2999231"/>
                <a:gd name="connsiteX2" fmla="*/ 2026310 w 2523745"/>
                <a:gd name="connsiteY2" fmla="*/ 0 h 2999231"/>
                <a:gd name="connsiteX3" fmla="*/ 0 w 2523745"/>
                <a:gd name="connsiteY3" fmla="*/ 2026311 h 2999231"/>
                <a:gd name="connsiteX0" fmla="*/ 0 w 4579315"/>
                <a:gd name="connsiteY0" fmla="*/ 1060705 h 2033625"/>
                <a:gd name="connsiteX1" fmla="*/ 2523745 w 4579315"/>
                <a:gd name="connsiteY1" fmla="*/ 2033625 h 2033625"/>
                <a:gd name="connsiteX2" fmla="*/ 4579315 w 4579315"/>
                <a:gd name="connsiteY2" fmla="*/ 0 h 2033625"/>
                <a:gd name="connsiteX3" fmla="*/ 0 w 4579315"/>
                <a:gd name="connsiteY3" fmla="*/ 1060705 h 2033625"/>
                <a:gd name="connsiteX0" fmla="*/ 0 w 2179929"/>
                <a:gd name="connsiteY0" fmla="*/ 0 h 2275026"/>
                <a:gd name="connsiteX1" fmla="*/ 124359 w 2179929"/>
                <a:gd name="connsiteY1" fmla="*/ 2275026 h 2275026"/>
                <a:gd name="connsiteX2" fmla="*/ 2179929 w 2179929"/>
                <a:gd name="connsiteY2" fmla="*/ 241401 h 2275026"/>
                <a:gd name="connsiteX3" fmla="*/ 0 w 2179929"/>
                <a:gd name="connsiteY3" fmla="*/ 0 h 2275026"/>
                <a:gd name="connsiteX0" fmla="*/ 2179929 w 2179929"/>
                <a:gd name="connsiteY0" fmla="*/ 241401 h 2366466"/>
                <a:gd name="connsiteX1" fmla="*/ 0 w 2179929"/>
                <a:gd name="connsiteY1" fmla="*/ 0 h 2366466"/>
                <a:gd name="connsiteX2" fmla="*/ 215799 w 2179929"/>
                <a:gd name="connsiteY2" fmla="*/ 2366466 h 2366466"/>
                <a:gd name="connsiteX0" fmla="*/ 2253081 w 2253081"/>
                <a:gd name="connsiteY0" fmla="*/ 321868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2253081 w 2253081"/>
                <a:gd name="connsiteY0" fmla="*/ 314553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0 w 2381099"/>
                <a:gd name="connsiteY0" fmla="*/ 0 h 2893161"/>
                <a:gd name="connsiteX1" fmla="*/ 2165300 w 2381099"/>
                <a:gd name="connsiteY1" fmla="*/ 526695 h 2893161"/>
                <a:gd name="connsiteX2" fmla="*/ 2381099 w 2381099"/>
                <a:gd name="connsiteY2" fmla="*/ 2893161 h 2893161"/>
                <a:gd name="connsiteX0" fmla="*/ 0 w 2166143"/>
                <a:gd name="connsiteY0" fmla="*/ 0 h 2029967"/>
                <a:gd name="connsiteX1" fmla="*/ 2165300 w 2166143"/>
                <a:gd name="connsiteY1" fmla="*/ 526695 h 2029967"/>
                <a:gd name="connsiteX2" fmla="*/ 705919 w 2166143"/>
                <a:gd name="connsiteY2" fmla="*/ 2029967 h 2029967"/>
                <a:gd name="connsiteX0" fmla="*/ 0 w 2166900"/>
                <a:gd name="connsiteY0" fmla="*/ 0 h 2029967"/>
                <a:gd name="connsiteX1" fmla="*/ 2165300 w 2166900"/>
                <a:gd name="connsiteY1" fmla="*/ 526695 h 2029967"/>
                <a:gd name="connsiteX2" fmla="*/ 705919 w 21669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37282"/>
                <a:gd name="connsiteX1" fmla="*/ 2165300 w 2165300"/>
                <a:gd name="connsiteY1" fmla="*/ 526695 h 2037282"/>
                <a:gd name="connsiteX2" fmla="*/ 691289 w 2165300"/>
                <a:gd name="connsiteY2" fmla="*/ 2037282 h 2037282"/>
                <a:gd name="connsiteX0" fmla="*/ 0 w 1280161"/>
                <a:gd name="connsiteY0" fmla="*/ 0 h 2037282"/>
                <a:gd name="connsiteX1" fmla="*/ 1280161 w 1280161"/>
                <a:gd name="connsiteY1" fmla="*/ 256033 h 2037282"/>
                <a:gd name="connsiteX2" fmla="*/ 691289 w 1280161"/>
                <a:gd name="connsiteY2" fmla="*/ 2037282 h 2037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0161" h="2037282">
                  <a:moveTo>
                    <a:pt x="0" y="0"/>
                  </a:moveTo>
                  <a:lnTo>
                    <a:pt x="1280161" y="256033"/>
                  </a:lnTo>
                  <a:lnTo>
                    <a:pt x="691289" y="2037282"/>
                  </a:lnTo>
                </a:path>
              </a:pathLst>
            </a:custGeom>
            <a:solidFill>
              <a:srgbClr val="00B05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1" name="フリーフォーム: 図形 30">
              <a:extLst>
                <a:ext uri="{FF2B5EF4-FFF2-40B4-BE49-F238E27FC236}">
                  <a16:creationId xmlns:a16="http://schemas.microsoft.com/office/drawing/2014/main" id="{96D52109-2C2C-380B-3835-DC9AB6CD9FF5}"/>
                </a:ext>
              </a:extLst>
            </p:cNvPr>
            <p:cNvSpPr/>
            <p:nvPr/>
          </p:nvSpPr>
          <p:spPr>
            <a:xfrm>
              <a:off x="1571987" y="4128604"/>
              <a:ext cx="2717594" cy="1203352"/>
            </a:xfrm>
            <a:custGeom>
              <a:avLst/>
              <a:gdLst>
                <a:gd name="connsiteX0" fmla="*/ 34227 w 1659029"/>
                <a:gd name="connsiteY0" fmla="*/ 154859 h 1910864"/>
                <a:gd name="connsiteX1" fmla="*/ 1650887 w 1659029"/>
                <a:gd name="connsiteY1" fmla="*/ 286532 h 1910864"/>
                <a:gd name="connsiteX2" fmla="*/ 634074 w 1659029"/>
                <a:gd name="connsiteY2" fmla="*/ 1910507 h 1910864"/>
                <a:gd name="connsiteX3" fmla="*/ 34227 w 1659029"/>
                <a:gd name="connsiteY3" fmla="*/ 154859 h 1910864"/>
                <a:gd name="connsiteX0" fmla="*/ 34227 w 1659029"/>
                <a:gd name="connsiteY0" fmla="*/ 0 h 1756005"/>
                <a:gd name="connsiteX1" fmla="*/ 1650887 w 1659029"/>
                <a:gd name="connsiteY1" fmla="*/ 131673 h 1756005"/>
                <a:gd name="connsiteX2" fmla="*/ 634074 w 1659029"/>
                <a:gd name="connsiteY2" fmla="*/ 1755648 h 1756005"/>
                <a:gd name="connsiteX3" fmla="*/ 34227 w 1659029"/>
                <a:gd name="connsiteY3" fmla="*/ 0 h 1756005"/>
                <a:gd name="connsiteX0" fmla="*/ 34227 w 1650887"/>
                <a:gd name="connsiteY0" fmla="*/ 0 h 1756220"/>
                <a:gd name="connsiteX1" fmla="*/ 1650887 w 1650887"/>
                <a:gd name="connsiteY1" fmla="*/ 131673 h 1756220"/>
                <a:gd name="connsiteX2" fmla="*/ 634074 w 1650887"/>
                <a:gd name="connsiteY2" fmla="*/ 1755648 h 1756220"/>
                <a:gd name="connsiteX3" fmla="*/ 34227 w 1650887"/>
                <a:gd name="connsiteY3" fmla="*/ 0 h 1756220"/>
                <a:gd name="connsiteX0" fmla="*/ 34227 w 1650887"/>
                <a:gd name="connsiteY0" fmla="*/ 0 h 1755648"/>
                <a:gd name="connsiteX1" fmla="*/ 1650887 w 1650887"/>
                <a:gd name="connsiteY1" fmla="*/ 131673 h 1755648"/>
                <a:gd name="connsiteX2" fmla="*/ 634074 w 1650887"/>
                <a:gd name="connsiteY2" fmla="*/ 1755648 h 1755648"/>
                <a:gd name="connsiteX3" fmla="*/ 34227 w 1650887"/>
                <a:gd name="connsiteY3" fmla="*/ 0 h 1755648"/>
                <a:gd name="connsiteX0" fmla="*/ 0 w 1616660"/>
                <a:gd name="connsiteY0" fmla="*/ 0 h 1755648"/>
                <a:gd name="connsiteX1" fmla="*/ 1616660 w 1616660"/>
                <a:gd name="connsiteY1" fmla="*/ 131673 h 1755648"/>
                <a:gd name="connsiteX2" fmla="*/ 599847 w 1616660"/>
                <a:gd name="connsiteY2" fmla="*/ 1755648 h 1755648"/>
                <a:gd name="connsiteX3" fmla="*/ 0 w 1616660"/>
                <a:gd name="connsiteY3" fmla="*/ 0 h 1755648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56968"/>
                <a:gd name="connsiteY0" fmla="*/ 80468 h 1624103"/>
                <a:gd name="connsiteX1" fmla="*/ 1938529 w 1956968"/>
                <a:gd name="connsiteY1" fmla="*/ 0 h 1624103"/>
                <a:gd name="connsiteX2" fmla="*/ 921716 w 1956968"/>
                <a:gd name="connsiteY2" fmla="*/ 1623975 h 1624103"/>
                <a:gd name="connsiteX3" fmla="*/ 0 w 1956968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94075"/>
                <a:gd name="connsiteY0" fmla="*/ 80539 h 1624174"/>
                <a:gd name="connsiteX1" fmla="*/ 1938529 w 1994075"/>
                <a:gd name="connsiteY1" fmla="*/ 71 h 1624174"/>
                <a:gd name="connsiteX2" fmla="*/ 921716 w 1994075"/>
                <a:gd name="connsiteY2" fmla="*/ 1624046 h 1624174"/>
                <a:gd name="connsiteX3" fmla="*/ 0 w 1994075"/>
                <a:gd name="connsiteY3" fmla="*/ 80539 h 1624174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44"/>
                <a:gd name="connsiteX1" fmla="*/ 1938529 w 1938529"/>
                <a:gd name="connsiteY1" fmla="*/ 0 h 1624144"/>
                <a:gd name="connsiteX2" fmla="*/ 921716 w 1938529"/>
                <a:gd name="connsiteY2" fmla="*/ 1623975 h 1624144"/>
                <a:gd name="connsiteX3" fmla="*/ 0 w 1938529"/>
                <a:gd name="connsiteY3" fmla="*/ 80468 h 1624144"/>
                <a:gd name="connsiteX0" fmla="*/ 0 w 1938529"/>
                <a:gd name="connsiteY0" fmla="*/ 80468 h 1623975"/>
                <a:gd name="connsiteX1" fmla="*/ 1938529 w 1938529"/>
                <a:gd name="connsiteY1" fmla="*/ 0 h 1623975"/>
                <a:gd name="connsiteX2" fmla="*/ 921716 w 1938529"/>
                <a:gd name="connsiteY2" fmla="*/ 1623975 h 1623975"/>
                <a:gd name="connsiteX3" fmla="*/ 0 w 1938529"/>
                <a:gd name="connsiteY3" fmla="*/ 80468 h 1623975"/>
                <a:gd name="connsiteX0" fmla="*/ 0 w 1938529"/>
                <a:gd name="connsiteY0" fmla="*/ 80468 h 1324052"/>
                <a:gd name="connsiteX1" fmla="*/ 1938529 w 1938529"/>
                <a:gd name="connsiteY1" fmla="*/ 0 h 1324052"/>
                <a:gd name="connsiteX2" fmla="*/ 1441095 w 1938529"/>
                <a:gd name="connsiteY2" fmla="*/ 1324052 h 1324052"/>
                <a:gd name="connsiteX3" fmla="*/ 0 w 1938529"/>
                <a:gd name="connsiteY3" fmla="*/ 80468 h 1324052"/>
                <a:gd name="connsiteX0" fmla="*/ 0 w 958292"/>
                <a:gd name="connsiteY0" fmla="*/ 0 h 1697126"/>
                <a:gd name="connsiteX1" fmla="*/ 958292 w 958292"/>
                <a:gd name="connsiteY1" fmla="*/ 373074 h 1697126"/>
                <a:gd name="connsiteX2" fmla="*/ 460858 w 958292"/>
                <a:gd name="connsiteY2" fmla="*/ 1697126 h 1697126"/>
                <a:gd name="connsiteX3" fmla="*/ 0 w 958292"/>
                <a:gd name="connsiteY3" fmla="*/ 0 h 1697126"/>
                <a:gd name="connsiteX0" fmla="*/ 0 w 2201876"/>
                <a:gd name="connsiteY0" fmla="*/ 0 h 1697126"/>
                <a:gd name="connsiteX1" fmla="*/ 2201876 w 2201876"/>
                <a:gd name="connsiteY1" fmla="*/ 95096 h 1697126"/>
                <a:gd name="connsiteX2" fmla="*/ 460858 w 2201876"/>
                <a:gd name="connsiteY2" fmla="*/ 1697126 h 1697126"/>
                <a:gd name="connsiteX3" fmla="*/ 0 w 2201876"/>
                <a:gd name="connsiteY3" fmla="*/ 0 h 1697126"/>
                <a:gd name="connsiteX0" fmla="*/ 0 w 2201876"/>
                <a:gd name="connsiteY0" fmla="*/ 1499616 h 1594712"/>
                <a:gd name="connsiteX1" fmla="*/ 2201876 w 2201876"/>
                <a:gd name="connsiteY1" fmla="*/ 1594712 h 1594712"/>
                <a:gd name="connsiteX2" fmla="*/ 1719072 w 2201876"/>
                <a:gd name="connsiteY2" fmla="*/ 0 h 1594712"/>
                <a:gd name="connsiteX3" fmla="*/ 0 w 2201876"/>
                <a:gd name="connsiteY3" fmla="*/ 1499616 h 1594712"/>
                <a:gd name="connsiteX0" fmla="*/ 0 w 2216506"/>
                <a:gd name="connsiteY0" fmla="*/ 1609344 h 1609344"/>
                <a:gd name="connsiteX1" fmla="*/ 2216506 w 2216506"/>
                <a:gd name="connsiteY1" fmla="*/ 1594712 h 1609344"/>
                <a:gd name="connsiteX2" fmla="*/ 1733702 w 2216506"/>
                <a:gd name="connsiteY2" fmla="*/ 0 h 1609344"/>
                <a:gd name="connsiteX3" fmla="*/ 0 w 2216506"/>
                <a:gd name="connsiteY3" fmla="*/ 1609344 h 1609344"/>
                <a:gd name="connsiteX0" fmla="*/ 0 w 2216506"/>
                <a:gd name="connsiteY0" fmla="*/ 2026311 h 2026311"/>
                <a:gd name="connsiteX1" fmla="*/ 2216506 w 2216506"/>
                <a:gd name="connsiteY1" fmla="*/ 2011679 h 2026311"/>
                <a:gd name="connsiteX2" fmla="*/ 2026310 w 2216506"/>
                <a:gd name="connsiteY2" fmla="*/ 0 h 2026311"/>
                <a:gd name="connsiteX3" fmla="*/ 0 w 2216506"/>
                <a:gd name="connsiteY3" fmla="*/ 2026311 h 2026311"/>
                <a:gd name="connsiteX0" fmla="*/ 0 w 2706625"/>
                <a:gd name="connsiteY0" fmla="*/ 2026311 h 2040940"/>
                <a:gd name="connsiteX1" fmla="*/ 2706625 w 2706625"/>
                <a:gd name="connsiteY1" fmla="*/ 2040940 h 2040940"/>
                <a:gd name="connsiteX2" fmla="*/ 2026310 w 2706625"/>
                <a:gd name="connsiteY2" fmla="*/ 0 h 2040940"/>
                <a:gd name="connsiteX3" fmla="*/ 0 w 2706625"/>
                <a:gd name="connsiteY3" fmla="*/ 2026311 h 2040940"/>
                <a:gd name="connsiteX0" fmla="*/ 0 w 2523745"/>
                <a:gd name="connsiteY0" fmla="*/ 2026311 h 2999231"/>
                <a:gd name="connsiteX1" fmla="*/ 2523745 w 2523745"/>
                <a:gd name="connsiteY1" fmla="*/ 2999231 h 2999231"/>
                <a:gd name="connsiteX2" fmla="*/ 2026310 w 2523745"/>
                <a:gd name="connsiteY2" fmla="*/ 0 h 2999231"/>
                <a:gd name="connsiteX3" fmla="*/ 0 w 2523745"/>
                <a:gd name="connsiteY3" fmla="*/ 2026311 h 2999231"/>
                <a:gd name="connsiteX0" fmla="*/ 0 w 4579315"/>
                <a:gd name="connsiteY0" fmla="*/ 1060705 h 2033625"/>
                <a:gd name="connsiteX1" fmla="*/ 2523745 w 4579315"/>
                <a:gd name="connsiteY1" fmla="*/ 2033625 h 2033625"/>
                <a:gd name="connsiteX2" fmla="*/ 4579315 w 4579315"/>
                <a:gd name="connsiteY2" fmla="*/ 0 h 2033625"/>
                <a:gd name="connsiteX3" fmla="*/ 0 w 4579315"/>
                <a:gd name="connsiteY3" fmla="*/ 1060705 h 2033625"/>
                <a:gd name="connsiteX0" fmla="*/ 0 w 2179929"/>
                <a:gd name="connsiteY0" fmla="*/ 0 h 2275026"/>
                <a:gd name="connsiteX1" fmla="*/ 124359 w 2179929"/>
                <a:gd name="connsiteY1" fmla="*/ 2275026 h 2275026"/>
                <a:gd name="connsiteX2" fmla="*/ 2179929 w 2179929"/>
                <a:gd name="connsiteY2" fmla="*/ 241401 h 2275026"/>
                <a:gd name="connsiteX3" fmla="*/ 0 w 2179929"/>
                <a:gd name="connsiteY3" fmla="*/ 0 h 2275026"/>
                <a:gd name="connsiteX0" fmla="*/ 2179929 w 2179929"/>
                <a:gd name="connsiteY0" fmla="*/ 241401 h 2366466"/>
                <a:gd name="connsiteX1" fmla="*/ 0 w 2179929"/>
                <a:gd name="connsiteY1" fmla="*/ 0 h 2366466"/>
                <a:gd name="connsiteX2" fmla="*/ 215799 w 2179929"/>
                <a:gd name="connsiteY2" fmla="*/ 2366466 h 2366466"/>
                <a:gd name="connsiteX0" fmla="*/ 2253081 w 2253081"/>
                <a:gd name="connsiteY0" fmla="*/ 321868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2253081 w 2253081"/>
                <a:gd name="connsiteY0" fmla="*/ 314553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0 w 2381099"/>
                <a:gd name="connsiteY0" fmla="*/ 0 h 2893161"/>
                <a:gd name="connsiteX1" fmla="*/ 2165300 w 2381099"/>
                <a:gd name="connsiteY1" fmla="*/ 526695 h 2893161"/>
                <a:gd name="connsiteX2" fmla="*/ 2381099 w 2381099"/>
                <a:gd name="connsiteY2" fmla="*/ 2893161 h 2893161"/>
                <a:gd name="connsiteX0" fmla="*/ 0 w 2166143"/>
                <a:gd name="connsiteY0" fmla="*/ 0 h 2029967"/>
                <a:gd name="connsiteX1" fmla="*/ 2165300 w 2166143"/>
                <a:gd name="connsiteY1" fmla="*/ 526695 h 2029967"/>
                <a:gd name="connsiteX2" fmla="*/ 705919 w 2166143"/>
                <a:gd name="connsiteY2" fmla="*/ 2029967 h 2029967"/>
                <a:gd name="connsiteX0" fmla="*/ 0 w 2166900"/>
                <a:gd name="connsiteY0" fmla="*/ 0 h 2029967"/>
                <a:gd name="connsiteX1" fmla="*/ 2165300 w 2166900"/>
                <a:gd name="connsiteY1" fmla="*/ 526695 h 2029967"/>
                <a:gd name="connsiteX2" fmla="*/ 705919 w 21669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37282"/>
                <a:gd name="connsiteX1" fmla="*/ 2165300 w 2165300"/>
                <a:gd name="connsiteY1" fmla="*/ 526695 h 2037282"/>
                <a:gd name="connsiteX2" fmla="*/ 691289 w 2165300"/>
                <a:gd name="connsiteY2" fmla="*/ 2037282 h 2037282"/>
                <a:gd name="connsiteX0" fmla="*/ 2629812 w 2629812"/>
                <a:gd name="connsiteY0" fmla="*/ 0 h 2702965"/>
                <a:gd name="connsiteX1" fmla="*/ 1474011 w 2629812"/>
                <a:gd name="connsiteY1" fmla="*/ 1192378 h 2702965"/>
                <a:gd name="connsiteX2" fmla="*/ 0 w 2629812"/>
                <a:gd name="connsiteY2" fmla="*/ 2702965 h 2702965"/>
                <a:gd name="connsiteX0" fmla="*/ 2717594 w 2717594"/>
                <a:gd name="connsiteY0" fmla="*/ 0 h 1192378"/>
                <a:gd name="connsiteX1" fmla="*/ 1561793 w 2717594"/>
                <a:gd name="connsiteY1" fmla="*/ 1192378 h 1192378"/>
                <a:gd name="connsiteX2" fmla="*/ 0 w 2717594"/>
                <a:gd name="connsiteY2" fmla="*/ 3657 h 1192378"/>
                <a:gd name="connsiteX0" fmla="*/ 2717594 w 2717594"/>
                <a:gd name="connsiteY0" fmla="*/ 0 h 1258215"/>
                <a:gd name="connsiteX1" fmla="*/ 874164 w 2717594"/>
                <a:gd name="connsiteY1" fmla="*/ 1258215 h 1258215"/>
                <a:gd name="connsiteX2" fmla="*/ 0 w 2717594"/>
                <a:gd name="connsiteY2" fmla="*/ 3657 h 1258215"/>
                <a:gd name="connsiteX0" fmla="*/ 2717594 w 2717594"/>
                <a:gd name="connsiteY0" fmla="*/ 0 h 1192378"/>
                <a:gd name="connsiteX1" fmla="*/ 1839771 w 2717594"/>
                <a:gd name="connsiteY1" fmla="*/ 1192378 h 1192378"/>
                <a:gd name="connsiteX2" fmla="*/ 0 w 2717594"/>
                <a:gd name="connsiteY2" fmla="*/ 3657 h 1192378"/>
                <a:gd name="connsiteX0" fmla="*/ 2717594 w 2717594"/>
                <a:gd name="connsiteY0" fmla="*/ 10974 h 1203352"/>
                <a:gd name="connsiteX1" fmla="*/ 1839771 w 2717594"/>
                <a:gd name="connsiteY1" fmla="*/ 1203352 h 1203352"/>
                <a:gd name="connsiteX2" fmla="*/ 0 w 2717594"/>
                <a:gd name="connsiteY2" fmla="*/ 0 h 120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7594" h="1203352">
                  <a:moveTo>
                    <a:pt x="2717594" y="10974"/>
                  </a:moveTo>
                  <a:lnTo>
                    <a:pt x="1839771" y="1203352"/>
                  </a:lnTo>
                  <a:lnTo>
                    <a:pt x="0" y="0"/>
                  </a:lnTo>
                </a:path>
              </a:pathLst>
            </a:custGeom>
            <a:solidFill>
              <a:srgbClr val="00B0F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2" name="楕円 31">
              <a:extLst>
                <a:ext uri="{FF2B5EF4-FFF2-40B4-BE49-F238E27FC236}">
                  <a16:creationId xmlns:a16="http://schemas.microsoft.com/office/drawing/2014/main" id="{ED85A079-7BFC-EE99-5C8E-B42B4033F0AA}"/>
                </a:ext>
              </a:extLst>
            </p:cNvPr>
            <p:cNvSpPr/>
            <p:nvPr/>
          </p:nvSpPr>
          <p:spPr>
            <a:xfrm>
              <a:off x="4816937" y="2242964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3" name="楕円 32">
              <a:extLst>
                <a:ext uri="{FF2B5EF4-FFF2-40B4-BE49-F238E27FC236}">
                  <a16:creationId xmlns:a16="http://schemas.microsoft.com/office/drawing/2014/main" id="{46ADF095-1B9D-EBB3-4A99-B4F3566E296F}"/>
                </a:ext>
              </a:extLst>
            </p:cNvPr>
            <p:cNvSpPr/>
            <p:nvPr/>
          </p:nvSpPr>
          <p:spPr>
            <a:xfrm>
              <a:off x="4217573" y="4056596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4" name="楕円 33">
              <a:extLst>
                <a:ext uri="{FF2B5EF4-FFF2-40B4-BE49-F238E27FC236}">
                  <a16:creationId xmlns:a16="http://schemas.microsoft.com/office/drawing/2014/main" id="{026477B2-A9E7-4FA2-ECC7-04609C21B86C}"/>
                </a:ext>
              </a:extLst>
            </p:cNvPr>
            <p:cNvSpPr/>
            <p:nvPr/>
          </p:nvSpPr>
          <p:spPr>
            <a:xfrm>
              <a:off x="1762789" y="2377585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5" name="楕円 34">
              <a:extLst>
                <a:ext uri="{FF2B5EF4-FFF2-40B4-BE49-F238E27FC236}">
                  <a16:creationId xmlns:a16="http://schemas.microsoft.com/office/drawing/2014/main" id="{8C7C346B-5C80-DC52-90E7-D9171E62CAE9}"/>
                </a:ext>
              </a:extLst>
            </p:cNvPr>
            <p:cNvSpPr/>
            <p:nvPr/>
          </p:nvSpPr>
          <p:spPr>
            <a:xfrm>
              <a:off x="1513470" y="4050335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6" name="楕円 35">
              <a:extLst>
                <a:ext uri="{FF2B5EF4-FFF2-40B4-BE49-F238E27FC236}">
                  <a16:creationId xmlns:a16="http://schemas.microsoft.com/office/drawing/2014/main" id="{F4F9AB8C-CBB0-BE24-1D44-0D52E9FA70FD}"/>
                </a:ext>
              </a:extLst>
            </p:cNvPr>
            <p:cNvSpPr/>
            <p:nvPr/>
          </p:nvSpPr>
          <p:spPr>
            <a:xfrm>
              <a:off x="3347168" y="5258352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7" name="フリーフォーム: 図形 36">
              <a:extLst>
                <a:ext uri="{FF2B5EF4-FFF2-40B4-BE49-F238E27FC236}">
                  <a16:creationId xmlns:a16="http://schemas.microsoft.com/office/drawing/2014/main" id="{15BC309D-44BC-3703-8C0F-0998AB282CD3}"/>
                </a:ext>
              </a:extLst>
            </p:cNvPr>
            <p:cNvSpPr/>
            <p:nvPr/>
          </p:nvSpPr>
          <p:spPr>
            <a:xfrm>
              <a:off x="1575683" y="2064169"/>
              <a:ext cx="2037282" cy="2051913"/>
            </a:xfrm>
            <a:custGeom>
              <a:avLst/>
              <a:gdLst>
                <a:gd name="connsiteX0" fmla="*/ 34227 w 1659029"/>
                <a:gd name="connsiteY0" fmla="*/ 154859 h 1910864"/>
                <a:gd name="connsiteX1" fmla="*/ 1650887 w 1659029"/>
                <a:gd name="connsiteY1" fmla="*/ 286532 h 1910864"/>
                <a:gd name="connsiteX2" fmla="*/ 634074 w 1659029"/>
                <a:gd name="connsiteY2" fmla="*/ 1910507 h 1910864"/>
                <a:gd name="connsiteX3" fmla="*/ 34227 w 1659029"/>
                <a:gd name="connsiteY3" fmla="*/ 154859 h 1910864"/>
                <a:gd name="connsiteX0" fmla="*/ 34227 w 1659029"/>
                <a:gd name="connsiteY0" fmla="*/ 0 h 1756005"/>
                <a:gd name="connsiteX1" fmla="*/ 1650887 w 1659029"/>
                <a:gd name="connsiteY1" fmla="*/ 131673 h 1756005"/>
                <a:gd name="connsiteX2" fmla="*/ 634074 w 1659029"/>
                <a:gd name="connsiteY2" fmla="*/ 1755648 h 1756005"/>
                <a:gd name="connsiteX3" fmla="*/ 34227 w 1659029"/>
                <a:gd name="connsiteY3" fmla="*/ 0 h 1756005"/>
                <a:gd name="connsiteX0" fmla="*/ 34227 w 1650887"/>
                <a:gd name="connsiteY0" fmla="*/ 0 h 1756220"/>
                <a:gd name="connsiteX1" fmla="*/ 1650887 w 1650887"/>
                <a:gd name="connsiteY1" fmla="*/ 131673 h 1756220"/>
                <a:gd name="connsiteX2" fmla="*/ 634074 w 1650887"/>
                <a:gd name="connsiteY2" fmla="*/ 1755648 h 1756220"/>
                <a:gd name="connsiteX3" fmla="*/ 34227 w 1650887"/>
                <a:gd name="connsiteY3" fmla="*/ 0 h 1756220"/>
                <a:gd name="connsiteX0" fmla="*/ 34227 w 1650887"/>
                <a:gd name="connsiteY0" fmla="*/ 0 h 1755648"/>
                <a:gd name="connsiteX1" fmla="*/ 1650887 w 1650887"/>
                <a:gd name="connsiteY1" fmla="*/ 131673 h 1755648"/>
                <a:gd name="connsiteX2" fmla="*/ 634074 w 1650887"/>
                <a:gd name="connsiteY2" fmla="*/ 1755648 h 1755648"/>
                <a:gd name="connsiteX3" fmla="*/ 34227 w 1650887"/>
                <a:gd name="connsiteY3" fmla="*/ 0 h 1755648"/>
                <a:gd name="connsiteX0" fmla="*/ 0 w 1616660"/>
                <a:gd name="connsiteY0" fmla="*/ 0 h 1755648"/>
                <a:gd name="connsiteX1" fmla="*/ 1616660 w 1616660"/>
                <a:gd name="connsiteY1" fmla="*/ 131673 h 1755648"/>
                <a:gd name="connsiteX2" fmla="*/ 599847 w 1616660"/>
                <a:gd name="connsiteY2" fmla="*/ 1755648 h 1755648"/>
                <a:gd name="connsiteX3" fmla="*/ 0 w 1616660"/>
                <a:gd name="connsiteY3" fmla="*/ 0 h 1755648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56968"/>
                <a:gd name="connsiteY0" fmla="*/ 80468 h 1624103"/>
                <a:gd name="connsiteX1" fmla="*/ 1938529 w 1956968"/>
                <a:gd name="connsiteY1" fmla="*/ 0 h 1624103"/>
                <a:gd name="connsiteX2" fmla="*/ 921716 w 1956968"/>
                <a:gd name="connsiteY2" fmla="*/ 1623975 h 1624103"/>
                <a:gd name="connsiteX3" fmla="*/ 0 w 1956968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94075"/>
                <a:gd name="connsiteY0" fmla="*/ 80539 h 1624174"/>
                <a:gd name="connsiteX1" fmla="*/ 1938529 w 1994075"/>
                <a:gd name="connsiteY1" fmla="*/ 71 h 1624174"/>
                <a:gd name="connsiteX2" fmla="*/ 921716 w 1994075"/>
                <a:gd name="connsiteY2" fmla="*/ 1624046 h 1624174"/>
                <a:gd name="connsiteX3" fmla="*/ 0 w 1994075"/>
                <a:gd name="connsiteY3" fmla="*/ 80539 h 1624174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44"/>
                <a:gd name="connsiteX1" fmla="*/ 1938529 w 1938529"/>
                <a:gd name="connsiteY1" fmla="*/ 0 h 1624144"/>
                <a:gd name="connsiteX2" fmla="*/ 921716 w 1938529"/>
                <a:gd name="connsiteY2" fmla="*/ 1623975 h 1624144"/>
                <a:gd name="connsiteX3" fmla="*/ 0 w 1938529"/>
                <a:gd name="connsiteY3" fmla="*/ 80468 h 1624144"/>
                <a:gd name="connsiteX0" fmla="*/ 0 w 1938529"/>
                <a:gd name="connsiteY0" fmla="*/ 80468 h 1623975"/>
                <a:gd name="connsiteX1" fmla="*/ 1938529 w 1938529"/>
                <a:gd name="connsiteY1" fmla="*/ 0 h 1623975"/>
                <a:gd name="connsiteX2" fmla="*/ 921716 w 1938529"/>
                <a:gd name="connsiteY2" fmla="*/ 1623975 h 1623975"/>
                <a:gd name="connsiteX3" fmla="*/ 0 w 1938529"/>
                <a:gd name="connsiteY3" fmla="*/ 80468 h 1623975"/>
                <a:gd name="connsiteX0" fmla="*/ 0 w 1938529"/>
                <a:gd name="connsiteY0" fmla="*/ 80468 h 1324052"/>
                <a:gd name="connsiteX1" fmla="*/ 1938529 w 1938529"/>
                <a:gd name="connsiteY1" fmla="*/ 0 h 1324052"/>
                <a:gd name="connsiteX2" fmla="*/ 1441095 w 1938529"/>
                <a:gd name="connsiteY2" fmla="*/ 1324052 h 1324052"/>
                <a:gd name="connsiteX3" fmla="*/ 0 w 1938529"/>
                <a:gd name="connsiteY3" fmla="*/ 80468 h 1324052"/>
                <a:gd name="connsiteX0" fmla="*/ 0 w 958292"/>
                <a:gd name="connsiteY0" fmla="*/ 0 h 1697126"/>
                <a:gd name="connsiteX1" fmla="*/ 958292 w 958292"/>
                <a:gd name="connsiteY1" fmla="*/ 373074 h 1697126"/>
                <a:gd name="connsiteX2" fmla="*/ 460858 w 958292"/>
                <a:gd name="connsiteY2" fmla="*/ 1697126 h 1697126"/>
                <a:gd name="connsiteX3" fmla="*/ 0 w 958292"/>
                <a:gd name="connsiteY3" fmla="*/ 0 h 1697126"/>
                <a:gd name="connsiteX0" fmla="*/ 0 w 2201876"/>
                <a:gd name="connsiteY0" fmla="*/ 0 h 1697126"/>
                <a:gd name="connsiteX1" fmla="*/ 2201876 w 2201876"/>
                <a:gd name="connsiteY1" fmla="*/ 95096 h 1697126"/>
                <a:gd name="connsiteX2" fmla="*/ 460858 w 2201876"/>
                <a:gd name="connsiteY2" fmla="*/ 1697126 h 1697126"/>
                <a:gd name="connsiteX3" fmla="*/ 0 w 2201876"/>
                <a:gd name="connsiteY3" fmla="*/ 0 h 1697126"/>
                <a:gd name="connsiteX0" fmla="*/ 0 w 2201876"/>
                <a:gd name="connsiteY0" fmla="*/ 1499616 h 1594712"/>
                <a:gd name="connsiteX1" fmla="*/ 2201876 w 2201876"/>
                <a:gd name="connsiteY1" fmla="*/ 1594712 h 1594712"/>
                <a:gd name="connsiteX2" fmla="*/ 1719072 w 2201876"/>
                <a:gd name="connsiteY2" fmla="*/ 0 h 1594712"/>
                <a:gd name="connsiteX3" fmla="*/ 0 w 2201876"/>
                <a:gd name="connsiteY3" fmla="*/ 1499616 h 1594712"/>
                <a:gd name="connsiteX0" fmla="*/ 0 w 2216506"/>
                <a:gd name="connsiteY0" fmla="*/ 1609344 h 1609344"/>
                <a:gd name="connsiteX1" fmla="*/ 2216506 w 2216506"/>
                <a:gd name="connsiteY1" fmla="*/ 1594712 h 1609344"/>
                <a:gd name="connsiteX2" fmla="*/ 1733702 w 2216506"/>
                <a:gd name="connsiteY2" fmla="*/ 0 h 1609344"/>
                <a:gd name="connsiteX3" fmla="*/ 0 w 2216506"/>
                <a:gd name="connsiteY3" fmla="*/ 1609344 h 1609344"/>
                <a:gd name="connsiteX0" fmla="*/ 0 w 2216506"/>
                <a:gd name="connsiteY0" fmla="*/ 2026311 h 2026311"/>
                <a:gd name="connsiteX1" fmla="*/ 2216506 w 2216506"/>
                <a:gd name="connsiteY1" fmla="*/ 2011679 h 2026311"/>
                <a:gd name="connsiteX2" fmla="*/ 2026310 w 2216506"/>
                <a:gd name="connsiteY2" fmla="*/ 0 h 2026311"/>
                <a:gd name="connsiteX3" fmla="*/ 0 w 2216506"/>
                <a:gd name="connsiteY3" fmla="*/ 2026311 h 2026311"/>
                <a:gd name="connsiteX0" fmla="*/ 0 w 2706625"/>
                <a:gd name="connsiteY0" fmla="*/ 2026311 h 2040940"/>
                <a:gd name="connsiteX1" fmla="*/ 2706625 w 2706625"/>
                <a:gd name="connsiteY1" fmla="*/ 2040940 h 2040940"/>
                <a:gd name="connsiteX2" fmla="*/ 2026310 w 2706625"/>
                <a:gd name="connsiteY2" fmla="*/ 0 h 2040940"/>
                <a:gd name="connsiteX3" fmla="*/ 0 w 2706625"/>
                <a:gd name="connsiteY3" fmla="*/ 2026311 h 2040940"/>
                <a:gd name="connsiteX0" fmla="*/ 0 w 2523745"/>
                <a:gd name="connsiteY0" fmla="*/ 2026311 h 2999231"/>
                <a:gd name="connsiteX1" fmla="*/ 2523745 w 2523745"/>
                <a:gd name="connsiteY1" fmla="*/ 2999231 h 2999231"/>
                <a:gd name="connsiteX2" fmla="*/ 2026310 w 2523745"/>
                <a:gd name="connsiteY2" fmla="*/ 0 h 2999231"/>
                <a:gd name="connsiteX3" fmla="*/ 0 w 2523745"/>
                <a:gd name="connsiteY3" fmla="*/ 2026311 h 2999231"/>
                <a:gd name="connsiteX0" fmla="*/ 0 w 4579315"/>
                <a:gd name="connsiteY0" fmla="*/ 1060705 h 2033625"/>
                <a:gd name="connsiteX1" fmla="*/ 2523745 w 4579315"/>
                <a:gd name="connsiteY1" fmla="*/ 2033625 h 2033625"/>
                <a:gd name="connsiteX2" fmla="*/ 4579315 w 4579315"/>
                <a:gd name="connsiteY2" fmla="*/ 0 h 2033625"/>
                <a:gd name="connsiteX3" fmla="*/ 0 w 4579315"/>
                <a:gd name="connsiteY3" fmla="*/ 1060705 h 2033625"/>
                <a:gd name="connsiteX0" fmla="*/ 0 w 2179929"/>
                <a:gd name="connsiteY0" fmla="*/ 0 h 2275026"/>
                <a:gd name="connsiteX1" fmla="*/ 124359 w 2179929"/>
                <a:gd name="connsiteY1" fmla="*/ 2275026 h 2275026"/>
                <a:gd name="connsiteX2" fmla="*/ 2179929 w 2179929"/>
                <a:gd name="connsiteY2" fmla="*/ 241401 h 2275026"/>
                <a:gd name="connsiteX3" fmla="*/ 0 w 2179929"/>
                <a:gd name="connsiteY3" fmla="*/ 0 h 2275026"/>
                <a:gd name="connsiteX0" fmla="*/ 2179929 w 2179929"/>
                <a:gd name="connsiteY0" fmla="*/ 241401 h 2366466"/>
                <a:gd name="connsiteX1" fmla="*/ 0 w 2179929"/>
                <a:gd name="connsiteY1" fmla="*/ 0 h 2366466"/>
                <a:gd name="connsiteX2" fmla="*/ 215799 w 2179929"/>
                <a:gd name="connsiteY2" fmla="*/ 2366466 h 2366466"/>
                <a:gd name="connsiteX0" fmla="*/ 2253081 w 2253081"/>
                <a:gd name="connsiteY0" fmla="*/ 321868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2253081 w 2253081"/>
                <a:gd name="connsiteY0" fmla="*/ 314553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2037282 w 2037282"/>
                <a:gd name="connsiteY0" fmla="*/ 0 h 2051913"/>
                <a:gd name="connsiteX1" fmla="*/ 157277 w 2037282"/>
                <a:gd name="connsiteY1" fmla="*/ 526695 h 2051913"/>
                <a:gd name="connsiteX2" fmla="*/ 0 w 2037282"/>
                <a:gd name="connsiteY2" fmla="*/ 2051913 h 2051913"/>
                <a:gd name="connsiteX0" fmla="*/ 2037282 w 2037282"/>
                <a:gd name="connsiteY0" fmla="*/ 0 h 2051913"/>
                <a:gd name="connsiteX1" fmla="*/ 157277 w 2037282"/>
                <a:gd name="connsiteY1" fmla="*/ 526695 h 2051913"/>
                <a:gd name="connsiteX2" fmla="*/ 0 w 2037282"/>
                <a:gd name="connsiteY2" fmla="*/ 2051913 h 2051913"/>
                <a:gd name="connsiteX0" fmla="*/ 2037282 w 2037282"/>
                <a:gd name="connsiteY0" fmla="*/ 0 h 2051913"/>
                <a:gd name="connsiteX1" fmla="*/ 281635 w 2037282"/>
                <a:gd name="connsiteY1" fmla="*/ 365761 h 2051913"/>
                <a:gd name="connsiteX2" fmla="*/ 0 w 2037282"/>
                <a:gd name="connsiteY2" fmla="*/ 2051913 h 205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37282" h="2051913">
                  <a:moveTo>
                    <a:pt x="2037282" y="0"/>
                  </a:moveTo>
                  <a:lnTo>
                    <a:pt x="281635" y="365761"/>
                  </a:lnTo>
                  <a:lnTo>
                    <a:pt x="0" y="2051913"/>
                  </a:lnTo>
                </a:path>
              </a:pathLst>
            </a:cu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8" name="フリーフォーム: 図形 37">
              <a:extLst>
                <a:ext uri="{FF2B5EF4-FFF2-40B4-BE49-F238E27FC236}">
                  <a16:creationId xmlns:a16="http://schemas.microsoft.com/office/drawing/2014/main" id="{629921FC-0418-4DFC-F610-CBE5B9924801}"/>
                </a:ext>
              </a:extLst>
            </p:cNvPr>
            <p:cNvSpPr/>
            <p:nvPr/>
          </p:nvSpPr>
          <p:spPr>
            <a:xfrm>
              <a:off x="1571987" y="2078354"/>
              <a:ext cx="2717594" cy="2065705"/>
            </a:xfrm>
            <a:custGeom>
              <a:avLst/>
              <a:gdLst>
                <a:gd name="connsiteX0" fmla="*/ 34227 w 1659029"/>
                <a:gd name="connsiteY0" fmla="*/ 154859 h 1910864"/>
                <a:gd name="connsiteX1" fmla="*/ 1650887 w 1659029"/>
                <a:gd name="connsiteY1" fmla="*/ 286532 h 1910864"/>
                <a:gd name="connsiteX2" fmla="*/ 634074 w 1659029"/>
                <a:gd name="connsiteY2" fmla="*/ 1910507 h 1910864"/>
                <a:gd name="connsiteX3" fmla="*/ 34227 w 1659029"/>
                <a:gd name="connsiteY3" fmla="*/ 154859 h 1910864"/>
                <a:gd name="connsiteX0" fmla="*/ 34227 w 1659029"/>
                <a:gd name="connsiteY0" fmla="*/ 0 h 1756005"/>
                <a:gd name="connsiteX1" fmla="*/ 1650887 w 1659029"/>
                <a:gd name="connsiteY1" fmla="*/ 131673 h 1756005"/>
                <a:gd name="connsiteX2" fmla="*/ 634074 w 1659029"/>
                <a:gd name="connsiteY2" fmla="*/ 1755648 h 1756005"/>
                <a:gd name="connsiteX3" fmla="*/ 34227 w 1659029"/>
                <a:gd name="connsiteY3" fmla="*/ 0 h 1756005"/>
                <a:gd name="connsiteX0" fmla="*/ 34227 w 1650887"/>
                <a:gd name="connsiteY0" fmla="*/ 0 h 1756220"/>
                <a:gd name="connsiteX1" fmla="*/ 1650887 w 1650887"/>
                <a:gd name="connsiteY1" fmla="*/ 131673 h 1756220"/>
                <a:gd name="connsiteX2" fmla="*/ 634074 w 1650887"/>
                <a:gd name="connsiteY2" fmla="*/ 1755648 h 1756220"/>
                <a:gd name="connsiteX3" fmla="*/ 34227 w 1650887"/>
                <a:gd name="connsiteY3" fmla="*/ 0 h 1756220"/>
                <a:gd name="connsiteX0" fmla="*/ 34227 w 1650887"/>
                <a:gd name="connsiteY0" fmla="*/ 0 h 1755648"/>
                <a:gd name="connsiteX1" fmla="*/ 1650887 w 1650887"/>
                <a:gd name="connsiteY1" fmla="*/ 131673 h 1755648"/>
                <a:gd name="connsiteX2" fmla="*/ 634074 w 1650887"/>
                <a:gd name="connsiteY2" fmla="*/ 1755648 h 1755648"/>
                <a:gd name="connsiteX3" fmla="*/ 34227 w 1650887"/>
                <a:gd name="connsiteY3" fmla="*/ 0 h 1755648"/>
                <a:gd name="connsiteX0" fmla="*/ 0 w 1616660"/>
                <a:gd name="connsiteY0" fmla="*/ 0 h 1755648"/>
                <a:gd name="connsiteX1" fmla="*/ 1616660 w 1616660"/>
                <a:gd name="connsiteY1" fmla="*/ 131673 h 1755648"/>
                <a:gd name="connsiteX2" fmla="*/ 599847 w 1616660"/>
                <a:gd name="connsiteY2" fmla="*/ 1755648 h 1755648"/>
                <a:gd name="connsiteX3" fmla="*/ 0 w 1616660"/>
                <a:gd name="connsiteY3" fmla="*/ 0 h 1755648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56968"/>
                <a:gd name="connsiteY0" fmla="*/ 80468 h 1624103"/>
                <a:gd name="connsiteX1" fmla="*/ 1938529 w 1956968"/>
                <a:gd name="connsiteY1" fmla="*/ 0 h 1624103"/>
                <a:gd name="connsiteX2" fmla="*/ 921716 w 1956968"/>
                <a:gd name="connsiteY2" fmla="*/ 1623975 h 1624103"/>
                <a:gd name="connsiteX3" fmla="*/ 0 w 1956968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94075"/>
                <a:gd name="connsiteY0" fmla="*/ 80539 h 1624174"/>
                <a:gd name="connsiteX1" fmla="*/ 1938529 w 1994075"/>
                <a:gd name="connsiteY1" fmla="*/ 71 h 1624174"/>
                <a:gd name="connsiteX2" fmla="*/ 921716 w 1994075"/>
                <a:gd name="connsiteY2" fmla="*/ 1624046 h 1624174"/>
                <a:gd name="connsiteX3" fmla="*/ 0 w 1994075"/>
                <a:gd name="connsiteY3" fmla="*/ 80539 h 1624174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44"/>
                <a:gd name="connsiteX1" fmla="*/ 1938529 w 1938529"/>
                <a:gd name="connsiteY1" fmla="*/ 0 h 1624144"/>
                <a:gd name="connsiteX2" fmla="*/ 921716 w 1938529"/>
                <a:gd name="connsiteY2" fmla="*/ 1623975 h 1624144"/>
                <a:gd name="connsiteX3" fmla="*/ 0 w 1938529"/>
                <a:gd name="connsiteY3" fmla="*/ 80468 h 1624144"/>
                <a:gd name="connsiteX0" fmla="*/ 0 w 1938529"/>
                <a:gd name="connsiteY0" fmla="*/ 80468 h 1623975"/>
                <a:gd name="connsiteX1" fmla="*/ 1938529 w 1938529"/>
                <a:gd name="connsiteY1" fmla="*/ 0 h 1623975"/>
                <a:gd name="connsiteX2" fmla="*/ 921716 w 1938529"/>
                <a:gd name="connsiteY2" fmla="*/ 1623975 h 1623975"/>
                <a:gd name="connsiteX3" fmla="*/ 0 w 1938529"/>
                <a:gd name="connsiteY3" fmla="*/ 80468 h 1623975"/>
                <a:gd name="connsiteX0" fmla="*/ 0 w 1938529"/>
                <a:gd name="connsiteY0" fmla="*/ 80468 h 1324052"/>
                <a:gd name="connsiteX1" fmla="*/ 1938529 w 1938529"/>
                <a:gd name="connsiteY1" fmla="*/ 0 h 1324052"/>
                <a:gd name="connsiteX2" fmla="*/ 1441095 w 1938529"/>
                <a:gd name="connsiteY2" fmla="*/ 1324052 h 1324052"/>
                <a:gd name="connsiteX3" fmla="*/ 0 w 1938529"/>
                <a:gd name="connsiteY3" fmla="*/ 80468 h 1324052"/>
                <a:gd name="connsiteX0" fmla="*/ 0 w 958292"/>
                <a:gd name="connsiteY0" fmla="*/ 0 h 1697126"/>
                <a:gd name="connsiteX1" fmla="*/ 958292 w 958292"/>
                <a:gd name="connsiteY1" fmla="*/ 373074 h 1697126"/>
                <a:gd name="connsiteX2" fmla="*/ 460858 w 958292"/>
                <a:gd name="connsiteY2" fmla="*/ 1697126 h 1697126"/>
                <a:gd name="connsiteX3" fmla="*/ 0 w 958292"/>
                <a:gd name="connsiteY3" fmla="*/ 0 h 1697126"/>
                <a:gd name="connsiteX0" fmla="*/ 0 w 2201876"/>
                <a:gd name="connsiteY0" fmla="*/ 0 h 1697126"/>
                <a:gd name="connsiteX1" fmla="*/ 2201876 w 2201876"/>
                <a:gd name="connsiteY1" fmla="*/ 95096 h 1697126"/>
                <a:gd name="connsiteX2" fmla="*/ 460858 w 2201876"/>
                <a:gd name="connsiteY2" fmla="*/ 1697126 h 1697126"/>
                <a:gd name="connsiteX3" fmla="*/ 0 w 2201876"/>
                <a:gd name="connsiteY3" fmla="*/ 0 h 1697126"/>
                <a:gd name="connsiteX0" fmla="*/ 0 w 2201876"/>
                <a:gd name="connsiteY0" fmla="*/ 1499616 h 1594712"/>
                <a:gd name="connsiteX1" fmla="*/ 2201876 w 2201876"/>
                <a:gd name="connsiteY1" fmla="*/ 1594712 h 1594712"/>
                <a:gd name="connsiteX2" fmla="*/ 1719072 w 2201876"/>
                <a:gd name="connsiteY2" fmla="*/ 0 h 1594712"/>
                <a:gd name="connsiteX3" fmla="*/ 0 w 2201876"/>
                <a:gd name="connsiteY3" fmla="*/ 1499616 h 1594712"/>
                <a:gd name="connsiteX0" fmla="*/ 0 w 2216506"/>
                <a:gd name="connsiteY0" fmla="*/ 1609344 h 1609344"/>
                <a:gd name="connsiteX1" fmla="*/ 2216506 w 2216506"/>
                <a:gd name="connsiteY1" fmla="*/ 1594712 h 1609344"/>
                <a:gd name="connsiteX2" fmla="*/ 1733702 w 2216506"/>
                <a:gd name="connsiteY2" fmla="*/ 0 h 1609344"/>
                <a:gd name="connsiteX3" fmla="*/ 0 w 2216506"/>
                <a:gd name="connsiteY3" fmla="*/ 1609344 h 1609344"/>
                <a:gd name="connsiteX0" fmla="*/ 0 w 2216506"/>
                <a:gd name="connsiteY0" fmla="*/ 2026311 h 2026311"/>
                <a:gd name="connsiteX1" fmla="*/ 2216506 w 2216506"/>
                <a:gd name="connsiteY1" fmla="*/ 2011679 h 2026311"/>
                <a:gd name="connsiteX2" fmla="*/ 2026310 w 2216506"/>
                <a:gd name="connsiteY2" fmla="*/ 0 h 2026311"/>
                <a:gd name="connsiteX3" fmla="*/ 0 w 2216506"/>
                <a:gd name="connsiteY3" fmla="*/ 2026311 h 2026311"/>
                <a:gd name="connsiteX0" fmla="*/ 0 w 2706625"/>
                <a:gd name="connsiteY0" fmla="*/ 2026311 h 2040940"/>
                <a:gd name="connsiteX1" fmla="*/ 2706625 w 2706625"/>
                <a:gd name="connsiteY1" fmla="*/ 2040940 h 2040940"/>
                <a:gd name="connsiteX2" fmla="*/ 2026310 w 2706625"/>
                <a:gd name="connsiteY2" fmla="*/ 0 h 2040940"/>
                <a:gd name="connsiteX3" fmla="*/ 0 w 2706625"/>
                <a:gd name="connsiteY3" fmla="*/ 2026311 h 2040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06625" h="2040940">
                  <a:moveTo>
                    <a:pt x="0" y="2026311"/>
                  </a:moveTo>
                  <a:lnTo>
                    <a:pt x="2706625" y="2040940"/>
                  </a:lnTo>
                  <a:lnTo>
                    <a:pt x="2026310" y="0"/>
                  </a:lnTo>
                  <a:lnTo>
                    <a:pt x="0" y="202631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10EC620-6F6D-C474-B272-B6F3C356B59B}"/>
              </a:ext>
            </a:extLst>
          </p:cNvPr>
          <p:cNvSpPr txBox="1"/>
          <p:nvPr/>
        </p:nvSpPr>
        <p:spPr>
          <a:xfrm>
            <a:off x="9903902" y="3140968"/>
            <a:ext cx="2288098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1600" dirty="0">
                <a:solidFill>
                  <a:srgbClr val="C00000"/>
                </a:solidFill>
                <a:ea typeface="MS UI Gothic" panose="020B0600070205080204" pitchFamily="50" charset="-128"/>
              </a:rPr>
              <a:t>Double strain smoothing</a:t>
            </a:r>
            <a:r>
              <a:rPr lang="en-US" altLang="ja-JP" sz="1600" dirty="0">
                <a:ea typeface="MS UI Gothic" panose="020B0600070205080204" pitchFamily="50" charset="-128"/>
              </a:rPr>
              <a:t>:</a:t>
            </a:r>
            <a:br>
              <a:rPr kumimoji="1" lang="en-US" altLang="ja-JP" sz="1600" dirty="0">
                <a:ea typeface="MS UI Gothic" panose="020B0600070205080204" pitchFamily="50" charset="-128"/>
              </a:rPr>
            </a:br>
            <a:r>
              <a:rPr kumimoji="1" lang="en-US" altLang="ja-JP" sz="1600" dirty="0">
                <a:ea typeface="MS UI Gothic" panose="020B0600070205080204" pitchFamily="50" charset="-128"/>
              </a:rPr>
              <a:t>Strain smoothing at nodes (NS-FEM) followed by another smoothing at cells </a:t>
            </a:r>
            <a:r>
              <a:rPr lang="en-US" altLang="ja-JP" sz="1600" dirty="0">
                <a:ea typeface="MS UI Gothic" panose="020B0600070205080204" pitchFamily="50" charset="-128"/>
              </a:rPr>
              <a:t>(NS-FEM</a:t>
            </a:r>
            <a:r>
              <a:rPr lang="en-US" altLang="ja-JP" sz="1600" baseline="30000" dirty="0">
                <a:ea typeface="MS UI Gothic" panose="020B0600070205080204" pitchFamily="50" charset="-128"/>
              </a:rPr>
              <a:t>-1</a:t>
            </a:r>
            <a:r>
              <a:rPr lang="en-US" altLang="ja-JP" sz="1600" dirty="0">
                <a:ea typeface="MS UI Gothic" panose="020B0600070205080204" pitchFamily="50" charset="-128"/>
              </a:rPr>
              <a:t>)</a:t>
            </a:r>
            <a:endParaRPr kumimoji="1" lang="ja-JP" altLang="en-US" sz="1600" dirty="0">
              <a:ea typeface="MS UI Gothic" panose="020B0600070205080204" pitchFamily="50" charset="-128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1BFEA83C-635E-F049-818B-2E810B3C63A8}"/>
              </a:ext>
            </a:extLst>
          </p:cNvPr>
          <p:cNvGrpSpPr/>
          <p:nvPr/>
        </p:nvGrpSpPr>
        <p:grpSpPr>
          <a:xfrm>
            <a:off x="2988431" y="1750190"/>
            <a:ext cx="2257481" cy="2208147"/>
            <a:chOff x="2988431" y="1750190"/>
            <a:chExt cx="2257481" cy="2208147"/>
          </a:xfrm>
        </p:grpSpPr>
        <p:sp>
          <p:nvSpPr>
            <p:cNvPr id="9" name="フリーフォーム: 図形 8">
              <a:extLst>
                <a:ext uri="{FF2B5EF4-FFF2-40B4-BE49-F238E27FC236}">
                  <a16:creationId xmlns:a16="http://schemas.microsoft.com/office/drawing/2014/main" id="{6BE46601-4734-CF99-89D4-ECDC660E84D2}"/>
                </a:ext>
              </a:extLst>
            </p:cNvPr>
            <p:cNvSpPr/>
            <p:nvPr/>
          </p:nvSpPr>
          <p:spPr>
            <a:xfrm>
              <a:off x="3020300" y="1780726"/>
              <a:ext cx="1325058" cy="1341484"/>
            </a:xfrm>
            <a:custGeom>
              <a:avLst/>
              <a:gdLst>
                <a:gd name="csX0" fmla="*/ 525643 w 657054"/>
                <a:gd name="csY0" fmla="*/ 470888 h 470888"/>
                <a:gd name="csX1" fmla="*/ 93083 w 657054"/>
                <a:gd name="csY1" fmla="*/ 421609 h 470888"/>
                <a:gd name="csX2" fmla="*/ 0 w 657054"/>
                <a:gd name="csY2" fmla="*/ 82132 h 470888"/>
                <a:gd name="csX3" fmla="*/ 657054 w 657054"/>
                <a:gd name="csY3" fmla="*/ 0 h 470888"/>
                <a:gd name="csX4" fmla="*/ 525643 w 657054"/>
                <a:gd name="csY4" fmla="*/ 470888 h 470888"/>
                <a:gd name="csX0" fmla="*/ 706332 w 837743"/>
                <a:gd name="csY0" fmla="*/ 739185 h 739185"/>
                <a:gd name="csX1" fmla="*/ 273772 w 837743"/>
                <a:gd name="csY1" fmla="*/ 689906 h 739185"/>
                <a:gd name="csX2" fmla="*/ 0 w 837743"/>
                <a:gd name="csY2" fmla="*/ 0 h 739185"/>
                <a:gd name="csX3" fmla="*/ 837743 w 837743"/>
                <a:gd name="csY3" fmla="*/ 268297 h 739185"/>
                <a:gd name="csX4" fmla="*/ 706332 w 837743"/>
                <a:gd name="csY4" fmla="*/ 739185 h 739185"/>
                <a:gd name="csX0" fmla="*/ 887022 w 1018433"/>
                <a:gd name="csY0" fmla="*/ 739185 h 1051285"/>
                <a:gd name="csX1" fmla="*/ 0 w 1018433"/>
                <a:gd name="csY1" fmla="*/ 1051285 h 1051285"/>
                <a:gd name="csX2" fmla="*/ 180690 w 1018433"/>
                <a:gd name="csY2" fmla="*/ 0 h 1051285"/>
                <a:gd name="csX3" fmla="*/ 1018433 w 1018433"/>
                <a:gd name="csY3" fmla="*/ 268297 h 1051285"/>
                <a:gd name="csX4" fmla="*/ 887022 w 1018433"/>
                <a:gd name="csY4" fmla="*/ 739185 h 1051285"/>
                <a:gd name="csX0" fmla="*/ 1002006 w 1018433"/>
                <a:gd name="csY0" fmla="*/ 662529 h 1051285"/>
                <a:gd name="csX1" fmla="*/ 0 w 1018433"/>
                <a:gd name="csY1" fmla="*/ 1051285 h 1051285"/>
                <a:gd name="csX2" fmla="*/ 180690 w 1018433"/>
                <a:gd name="csY2" fmla="*/ 0 h 1051285"/>
                <a:gd name="csX3" fmla="*/ 1018433 w 1018433"/>
                <a:gd name="csY3" fmla="*/ 268297 h 1051285"/>
                <a:gd name="csX4" fmla="*/ 1002006 w 1018433"/>
                <a:gd name="csY4" fmla="*/ 662529 h 1051285"/>
                <a:gd name="csX0" fmla="*/ 1002006 w 1018433"/>
                <a:gd name="csY0" fmla="*/ 706333 h 1095089"/>
                <a:gd name="csX1" fmla="*/ 0 w 1018433"/>
                <a:gd name="csY1" fmla="*/ 1095089 h 1095089"/>
                <a:gd name="csX2" fmla="*/ 180690 w 1018433"/>
                <a:gd name="csY2" fmla="*/ 0 h 1095089"/>
                <a:gd name="csX3" fmla="*/ 1018433 w 1018433"/>
                <a:gd name="csY3" fmla="*/ 312101 h 1095089"/>
                <a:gd name="csX4" fmla="*/ 1002006 w 1018433"/>
                <a:gd name="csY4" fmla="*/ 706333 h 1095089"/>
                <a:gd name="csX0" fmla="*/ 1002006 w 1325058"/>
                <a:gd name="csY0" fmla="*/ 952728 h 1341484"/>
                <a:gd name="csX1" fmla="*/ 0 w 1325058"/>
                <a:gd name="csY1" fmla="*/ 1341484 h 1341484"/>
                <a:gd name="csX2" fmla="*/ 180690 w 1325058"/>
                <a:gd name="csY2" fmla="*/ 246395 h 1341484"/>
                <a:gd name="csX3" fmla="*/ 1325058 w 1325058"/>
                <a:gd name="csY3" fmla="*/ 0 h 1341484"/>
                <a:gd name="csX4" fmla="*/ 1002006 w 1325058"/>
                <a:gd name="csY4" fmla="*/ 952728 h 1341484"/>
                <a:gd name="csX0" fmla="*/ 1051285 w 1325058"/>
                <a:gd name="csY0" fmla="*/ 903449 h 1341484"/>
                <a:gd name="csX1" fmla="*/ 0 w 1325058"/>
                <a:gd name="csY1" fmla="*/ 1341484 h 1341484"/>
                <a:gd name="csX2" fmla="*/ 180690 w 1325058"/>
                <a:gd name="csY2" fmla="*/ 246395 h 1341484"/>
                <a:gd name="csX3" fmla="*/ 1325058 w 1325058"/>
                <a:gd name="csY3" fmla="*/ 0 h 1341484"/>
                <a:gd name="csX4" fmla="*/ 1051285 w 1325058"/>
                <a:gd name="csY4" fmla="*/ 903449 h 1341484"/>
                <a:gd name="csX0" fmla="*/ 1051285 w 1325058"/>
                <a:gd name="csY0" fmla="*/ 903449 h 1341484"/>
                <a:gd name="csX1" fmla="*/ 0 w 1325058"/>
                <a:gd name="csY1" fmla="*/ 1341484 h 1341484"/>
                <a:gd name="csX2" fmla="*/ 452060 w 1325058"/>
                <a:gd name="csY2" fmla="*/ 500067 h 1341484"/>
                <a:gd name="csX3" fmla="*/ 1325058 w 1325058"/>
                <a:gd name="csY3" fmla="*/ 0 h 1341484"/>
                <a:gd name="csX4" fmla="*/ 1051285 w 1325058"/>
                <a:gd name="csY4" fmla="*/ 903449 h 13414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25058" h="1341484">
                  <a:moveTo>
                    <a:pt x="1051285" y="903449"/>
                  </a:moveTo>
                  <a:lnTo>
                    <a:pt x="0" y="1341484"/>
                  </a:lnTo>
                  <a:lnTo>
                    <a:pt x="452060" y="500067"/>
                  </a:lnTo>
                  <a:lnTo>
                    <a:pt x="1325058" y="0"/>
                  </a:lnTo>
                  <a:lnTo>
                    <a:pt x="1051285" y="903449"/>
                  </a:lnTo>
                  <a:close/>
                </a:path>
              </a:pathLst>
            </a:custGeom>
            <a:solidFill>
              <a:srgbClr val="FF00FF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楕円 13">
              <a:extLst>
                <a:ext uri="{FF2B5EF4-FFF2-40B4-BE49-F238E27FC236}">
                  <a16:creationId xmlns:a16="http://schemas.microsoft.com/office/drawing/2014/main" id="{72083CFF-22E6-44B0-5090-31C5AD631A2A}"/>
                </a:ext>
              </a:extLst>
            </p:cNvPr>
            <p:cNvSpPr/>
            <p:nvPr/>
          </p:nvSpPr>
          <p:spPr>
            <a:xfrm>
              <a:off x="3151690" y="1999756"/>
              <a:ext cx="94305" cy="932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15" name="フリーフォーム: 図形 14">
              <a:extLst>
                <a:ext uri="{FF2B5EF4-FFF2-40B4-BE49-F238E27FC236}">
                  <a16:creationId xmlns:a16="http://schemas.microsoft.com/office/drawing/2014/main" id="{B0A5CA5F-AEA6-33D0-B3F0-4224FC5953EF}"/>
                </a:ext>
              </a:extLst>
            </p:cNvPr>
            <p:cNvSpPr/>
            <p:nvPr/>
          </p:nvSpPr>
          <p:spPr>
            <a:xfrm>
              <a:off x="4081236" y="1792299"/>
              <a:ext cx="741590" cy="1336010"/>
            </a:xfrm>
            <a:custGeom>
              <a:avLst/>
              <a:gdLst>
                <a:gd name="csX0" fmla="*/ 525643 w 657054"/>
                <a:gd name="csY0" fmla="*/ 470888 h 470888"/>
                <a:gd name="csX1" fmla="*/ 93083 w 657054"/>
                <a:gd name="csY1" fmla="*/ 421609 h 470888"/>
                <a:gd name="csX2" fmla="*/ 0 w 657054"/>
                <a:gd name="csY2" fmla="*/ 82132 h 470888"/>
                <a:gd name="csX3" fmla="*/ 657054 w 657054"/>
                <a:gd name="csY3" fmla="*/ 0 h 470888"/>
                <a:gd name="csX4" fmla="*/ 525643 w 657054"/>
                <a:gd name="csY4" fmla="*/ 470888 h 470888"/>
                <a:gd name="csX0" fmla="*/ 706332 w 837743"/>
                <a:gd name="csY0" fmla="*/ 739185 h 739185"/>
                <a:gd name="csX1" fmla="*/ 273772 w 837743"/>
                <a:gd name="csY1" fmla="*/ 689906 h 739185"/>
                <a:gd name="csX2" fmla="*/ 0 w 837743"/>
                <a:gd name="csY2" fmla="*/ 0 h 739185"/>
                <a:gd name="csX3" fmla="*/ 837743 w 837743"/>
                <a:gd name="csY3" fmla="*/ 268297 h 739185"/>
                <a:gd name="csX4" fmla="*/ 706332 w 837743"/>
                <a:gd name="csY4" fmla="*/ 739185 h 739185"/>
                <a:gd name="csX0" fmla="*/ 887022 w 1018433"/>
                <a:gd name="csY0" fmla="*/ 739185 h 1051285"/>
                <a:gd name="csX1" fmla="*/ 0 w 1018433"/>
                <a:gd name="csY1" fmla="*/ 1051285 h 1051285"/>
                <a:gd name="csX2" fmla="*/ 180690 w 1018433"/>
                <a:gd name="csY2" fmla="*/ 0 h 1051285"/>
                <a:gd name="csX3" fmla="*/ 1018433 w 1018433"/>
                <a:gd name="csY3" fmla="*/ 268297 h 1051285"/>
                <a:gd name="csX4" fmla="*/ 887022 w 1018433"/>
                <a:gd name="csY4" fmla="*/ 739185 h 1051285"/>
                <a:gd name="csX0" fmla="*/ 1002006 w 1018433"/>
                <a:gd name="csY0" fmla="*/ 662529 h 1051285"/>
                <a:gd name="csX1" fmla="*/ 0 w 1018433"/>
                <a:gd name="csY1" fmla="*/ 1051285 h 1051285"/>
                <a:gd name="csX2" fmla="*/ 180690 w 1018433"/>
                <a:gd name="csY2" fmla="*/ 0 h 1051285"/>
                <a:gd name="csX3" fmla="*/ 1018433 w 1018433"/>
                <a:gd name="csY3" fmla="*/ 268297 h 1051285"/>
                <a:gd name="csX4" fmla="*/ 1002006 w 1018433"/>
                <a:gd name="csY4" fmla="*/ 662529 h 1051285"/>
                <a:gd name="csX0" fmla="*/ 1002006 w 1018433"/>
                <a:gd name="csY0" fmla="*/ 706333 h 1095089"/>
                <a:gd name="csX1" fmla="*/ 0 w 1018433"/>
                <a:gd name="csY1" fmla="*/ 1095089 h 1095089"/>
                <a:gd name="csX2" fmla="*/ 180690 w 1018433"/>
                <a:gd name="csY2" fmla="*/ 0 h 1095089"/>
                <a:gd name="csX3" fmla="*/ 1018433 w 1018433"/>
                <a:gd name="csY3" fmla="*/ 312101 h 1095089"/>
                <a:gd name="csX4" fmla="*/ 1002006 w 1018433"/>
                <a:gd name="csY4" fmla="*/ 706333 h 1095089"/>
                <a:gd name="csX0" fmla="*/ 1002006 w 1325058"/>
                <a:gd name="csY0" fmla="*/ 952728 h 1341484"/>
                <a:gd name="csX1" fmla="*/ 0 w 1325058"/>
                <a:gd name="csY1" fmla="*/ 1341484 h 1341484"/>
                <a:gd name="csX2" fmla="*/ 180690 w 1325058"/>
                <a:gd name="csY2" fmla="*/ 246395 h 1341484"/>
                <a:gd name="csX3" fmla="*/ 1325058 w 1325058"/>
                <a:gd name="csY3" fmla="*/ 0 h 1341484"/>
                <a:gd name="csX4" fmla="*/ 1002006 w 1325058"/>
                <a:gd name="csY4" fmla="*/ 952728 h 1341484"/>
                <a:gd name="csX0" fmla="*/ 1051285 w 1325058"/>
                <a:gd name="csY0" fmla="*/ 903449 h 1341484"/>
                <a:gd name="csX1" fmla="*/ 0 w 1325058"/>
                <a:gd name="csY1" fmla="*/ 1341484 h 1341484"/>
                <a:gd name="csX2" fmla="*/ 180690 w 1325058"/>
                <a:gd name="csY2" fmla="*/ 246395 h 1341484"/>
                <a:gd name="csX3" fmla="*/ 1325058 w 1325058"/>
                <a:gd name="csY3" fmla="*/ 0 h 1341484"/>
                <a:gd name="csX4" fmla="*/ 1051285 w 1325058"/>
                <a:gd name="csY4" fmla="*/ 903449 h 1341484"/>
                <a:gd name="csX0" fmla="*/ 1051285 w 1325058"/>
                <a:gd name="csY0" fmla="*/ 1051286 h 1489321"/>
                <a:gd name="csX1" fmla="*/ 0 w 1325058"/>
                <a:gd name="csY1" fmla="*/ 1489321 h 1489321"/>
                <a:gd name="csX2" fmla="*/ 470889 w 1325058"/>
                <a:gd name="csY2" fmla="*/ 0 h 1489321"/>
                <a:gd name="csX3" fmla="*/ 1325058 w 1325058"/>
                <a:gd name="csY3" fmla="*/ 147837 h 1489321"/>
                <a:gd name="csX4" fmla="*/ 1051285 w 1325058"/>
                <a:gd name="csY4" fmla="*/ 1051286 h 1489321"/>
                <a:gd name="csX0" fmla="*/ 952727 w 1325058"/>
                <a:gd name="csY0" fmla="*/ 1325059 h 1489321"/>
                <a:gd name="csX1" fmla="*/ 0 w 1325058"/>
                <a:gd name="csY1" fmla="*/ 1489321 h 1489321"/>
                <a:gd name="csX2" fmla="*/ 470889 w 1325058"/>
                <a:gd name="csY2" fmla="*/ 0 h 1489321"/>
                <a:gd name="csX3" fmla="*/ 1325058 w 1325058"/>
                <a:gd name="csY3" fmla="*/ 147837 h 1489321"/>
                <a:gd name="csX4" fmla="*/ 952727 w 1325058"/>
                <a:gd name="csY4" fmla="*/ 1325059 h 1489321"/>
                <a:gd name="csX0" fmla="*/ 936301 w 1325058"/>
                <a:gd name="csY0" fmla="*/ 1352436 h 1489321"/>
                <a:gd name="csX1" fmla="*/ 0 w 1325058"/>
                <a:gd name="csY1" fmla="*/ 1489321 h 1489321"/>
                <a:gd name="csX2" fmla="*/ 470889 w 1325058"/>
                <a:gd name="csY2" fmla="*/ 0 h 1489321"/>
                <a:gd name="csX3" fmla="*/ 1325058 w 1325058"/>
                <a:gd name="csY3" fmla="*/ 147837 h 1489321"/>
                <a:gd name="csX4" fmla="*/ 936301 w 1325058"/>
                <a:gd name="csY4" fmla="*/ 1352436 h 1489321"/>
                <a:gd name="csX0" fmla="*/ 936301 w 1325058"/>
                <a:gd name="csY0" fmla="*/ 1336010 h 1489321"/>
                <a:gd name="csX1" fmla="*/ 0 w 1325058"/>
                <a:gd name="csY1" fmla="*/ 1489321 h 1489321"/>
                <a:gd name="csX2" fmla="*/ 470889 w 1325058"/>
                <a:gd name="csY2" fmla="*/ 0 h 1489321"/>
                <a:gd name="csX3" fmla="*/ 1325058 w 1325058"/>
                <a:gd name="csY3" fmla="*/ 147837 h 1489321"/>
                <a:gd name="csX4" fmla="*/ 936301 w 1325058"/>
                <a:gd name="csY4" fmla="*/ 1336010 h 1489321"/>
                <a:gd name="csX0" fmla="*/ 542068 w 930825"/>
                <a:gd name="csY0" fmla="*/ 1336010 h 1336010"/>
                <a:gd name="csX1" fmla="*/ 0 w 930825"/>
                <a:gd name="csY1" fmla="*/ 985580 h 1336010"/>
                <a:gd name="csX2" fmla="*/ 76656 w 930825"/>
                <a:gd name="csY2" fmla="*/ 0 h 1336010"/>
                <a:gd name="csX3" fmla="*/ 930825 w 930825"/>
                <a:gd name="csY3" fmla="*/ 147837 h 1336010"/>
                <a:gd name="csX4" fmla="*/ 542068 w 930825"/>
                <a:gd name="csY4" fmla="*/ 1336010 h 1336010"/>
                <a:gd name="csX0" fmla="*/ 722758 w 1111515"/>
                <a:gd name="csY0" fmla="*/ 1336010 h 1336010"/>
                <a:gd name="csX1" fmla="*/ 0 w 1111515"/>
                <a:gd name="csY1" fmla="*/ 892497 h 1336010"/>
                <a:gd name="csX2" fmla="*/ 257346 w 1111515"/>
                <a:gd name="csY2" fmla="*/ 0 h 1336010"/>
                <a:gd name="csX3" fmla="*/ 1111515 w 1111515"/>
                <a:gd name="csY3" fmla="*/ 147837 h 1336010"/>
                <a:gd name="csX4" fmla="*/ 722758 w 1111515"/>
                <a:gd name="csY4" fmla="*/ 1336010 h 1336010"/>
                <a:gd name="csX0" fmla="*/ 741590 w 1130347"/>
                <a:gd name="csY0" fmla="*/ 1336010 h 1336010"/>
                <a:gd name="csX1" fmla="*/ 0 w 1130347"/>
                <a:gd name="csY1" fmla="*/ 892497 h 1336010"/>
                <a:gd name="csX2" fmla="*/ 276178 w 1130347"/>
                <a:gd name="csY2" fmla="*/ 0 h 1336010"/>
                <a:gd name="csX3" fmla="*/ 1130347 w 1130347"/>
                <a:gd name="csY3" fmla="*/ 147837 h 1336010"/>
                <a:gd name="csX4" fmla="*/ 741590 w 1130347"/>
                <a:gd name="csY4" fmla="*/ 1336010 h 1336010"/>
                <a:gd name="csX0" fmla="*/ 741590 w 741590"/>
                <a:gd name="csY0" fmla="*/ 1336010 h 1336010"/>
                <a:gd name="csX1" fmla="*/ 0 w 741590"/>
                <a:gd name="csY1" fmla="*/ 892497 h 1336010"/>
                <a:gd name="csX2" fmla="*/ 276178 w 741590"/>
                <a:gd name="csY2" fmla="*/ 0 h 1336010"/>
                <a:gd name="csX3" fmla="*/ 740990 w 741590"/>
                <a:gd name="csY3" fmla="*/ 454604 h 1336010"/>
                <a:gd name="csX4" fmla="*/ 741590 w 741590"/>
                <a:gd name="csY4" fmla="*/ 1336010 h 13360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41590" h="1336010">
                  <a:moveTo>
                    <a:pt x="741590" y="1336010"/>
                  </a:moveTo>
                  <a:lnTo>
                    <a:pt x="0" y="892497"/>
                  </a:lnTo>
                  <a:lnTo>
                    <a:pt x="276178" y="0"/>
                  </a:lnTo>
                  <a:lnTo>
                    <a:pt x="740990" y="454604"/>
                  </a:lnTo>
                  <a:lnTo>
                    <a:pt x="741590" y="1336010"/>
                  </a:lnTo>
                  <a:close/>
                </a:path>
              </a:pathLst>
            </a:custGeom>
            <a:solidFill>
              <a:srgbClr val="FFFF00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楕円 16">
              <a:extLst>
                <a:ext uri="{FF2B5EF4-FFF2-40B4-BE49-F238E27FC236}">
                  <a16:creationId xmlns:a16="http://schemas.microsoft.com/office/drawing/2014/main" id="{A0E0DAAA-8294-B762-83C6-1D0824AAC742}"/>
                </a:ext>
              </a:extLst>
            </p:cNvPr>
            <p:cNvSpPr/>
            <p:nvPr/>
          </p:nvSpPr>
          <p:spPr>
            <a:xfrm>
              <a:off x="4303921" y="1750190"/>
              <a:ext cx="94305" cy="932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id="{70C42E0F-1357-79A7-AB24-F9BEAD8C9357}"/>
                </a:ext>
              </a:extLst>
            </p:cNvPr>
            <p:cNvSpPr/>
            <p:nvPr/>
          </p:nvSpPr>
          <p:spPr>
            <a:xfrm>
              <a:off x="5151607" y="1912588"/>
              <a:ext cx="94305" cy="932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19" name="フリーフォーム: 図形 18">
              <a:extLst>
                <a:ext uri="{FF2B5EF4-FFF2-40B4-BE49-F238E27FC236}">
                  <a16:creationId xmlns:a16="http://schemas.microsoft.com/office/drawing/2014/main" id="{29D2602E-B9A3-8189-07AE-0614C24CB01B}"/>
                </a:ext>
              </a:extLst>
            </p:cNvPr>
            <p:cNvSpPr/>
            <p:nvPr/>
          </p:nvSpPr>
          <p:spPr>
            <a:xfrm>
              <a:off x="3016218" y="2688903"/>
              <a:ext cx="1796761" cy="723664"/>
            </a:xfrm>
            <a:custGeom>
              <a:avLst/>
              <a:gdLst>
                <a:gd name="csX0" fmla="*/ 525643 w 657054"/>
                <a:gd name="csY0" fmla="*/ 470888 h 470888"/>
                <a:gd name="csX1" fmla="*/ 93083 w 657054"/>
                <a:gd name="csY1" fmla="*/ 421609 h 470888"/>
                <a:gd name="csX2" fmla="*/ 0 w 657054"/>
                <a:gd name="csY2" fmla="*/ 82132 h 470888"/>
                <a:gd name="csX3" fmla="*/ 657054 w 657054"/>
                <a:gd name="csY3" fmla="*/ 0 h 470888"/>
                <a:gd name="csX4" fmla="*/ 525643 w 657054"/>
                <a:gd name="csY4" fmla="*/ 470888 h 470888"/>
                <a:gd name="csX0" fmla="*/ 706332 w 837743"/>
                <a:gd name="csY0" fmla="*/ 739185 h 739185"/>
                <a:gd name="csX1" fmla="*/ 273772 w 837743"/>
                <a:gd name="csY1" fmla="*/ 689906 h 739185"/>
                <a:gd name="csX2" fmla="*/ 0 w 837743"/>
                <a:gd name="csY2" fmla="*/ 0 h 739185"/>
                <a:gd name="csX3" fmla="*/ 837743 w 837743"/>
                <a:gd name="csY3" fmla="*/ 268297 h 739185"/>
                <a:gd name="csX4" fmla="*/ 706332 w 837743"/>
                <a:gd name="csY4" fmla="*/ 739185 h 739185"/>
                <a:gd name="csX0" fmla="*/ 887022 w 1018433"/>
                <a:gd name="csY0" fmla="*/ 739185 h 1051285"/>
                <a:gd name="csX1" fmla="*/ 0 w 1018433"/>
                <a:gd name="csY1" fmla="*/ 1051285 h 1051285"/>
                <a:gd name="csX2" fmla="*/ 180690 w 1018433"/>
                <a:gd name="csY2" fmla="*/ 0 h 1051285"/>
                <a:gd name="csX3" fmla="*/ 1018433 w 1018433"/>
                <a:gd name="csY3" fmla="*/ 268297 h 1051285"/>
                <a:gd name="csX4" fmla="*/ 887022 w 1018433"/>
                <a:gd name="csY4" fmla="*/ 739185 h 1051285"/>
                <a:gd name="csX0" fmla="*/ 1002006 w 1018433"/>
                <a:gd name="csY0" fmla="*/ 662529 h 1051285"/>
                <a:gd name="csX1" fmla="*/ 0 w 1018433"/>
                <a:gd name="csY1" fmla="*/ 1051285 h 1051285"/>
                <a:gd name="csX2" fmla="*/ 180690 w 1018433"/>
                <a:gd name="csY2" fmla="*/ 0 h 1051285"/>
                <a:gd name="csX3" fmla="*/ 1018433 w 1018433"/>
                <a:gd name="csY3" fmla="*/ 268297 h 1051285"/>
                <a:gd name="csX4" fmla="*/ 1002006 w 1018433"/>
                <a:gd name="csY4" fmla="*/ 662529 h 1051285"/>
                <a:gd name="csX0" fmla="*/ 1002006 w 1018433"/>
                <a:gd name="csY0" fmla="*/ 706333 h 1095089"/>
                <a:gd name="csX1" fmla="*/ 0 w 1018433"/>
                <a:gd name="csY1" fmla="*/ 1095089 h 1095089"/>
                <a:gd name="csX2" fmla="*/ 180690 w 1018433"/>
                <a:gd name="csY2" fmla="*/ 0 h 1095089"/>
                <a:gd name="csX3" fmla="*/ 1018433 w 1018433"/>
                <a:gd name="csY3" fmla="*/ 312101 h 1095089"/>
                <a:gd name="csX4" fmla="*/ 1002006 w 1018433"/>
                <a:gd name="csY4" fmla="*/ 706333 h 1095089"/>
                <a:gd name="csX0" fmla="*/ 1002006 w 1325058"/>
                <a:gd name="csY0" fmla="*/ 952728 h 1341484"/>
                <a:gd name="csX1" fmla="*/ 0 w 1325058"/>
                <a:gd name="csY1" fmla="*/ 1341484 h 1341484"/>
                <a:gd name="csX2" fmla="*/ 180690 w 1325058"/>
                <a:gd name="csY2" fmla="*/ 246395 h 1341484"/>
                <a:gd name="csX3" fmla="*/ 1325058 w 1325058"/>
                <a:gd name="csY3" fmla="*/ 0 h 1341484"/>
                <a:gd name="csX4" fmla="*/ 1002006 w 1325058"/>
                <a:gd name="csY4" fmla="*/ 952728 h 1341484"/>
                <a:gd name="csX0" fmla="*/ 1051285 w 1325058"/>
                <a:gd name="csY0" fmla="*/ 903449 h 1341484"/>
                <a:gd name="csX1" fmla="*/ 0 w 1325058"/>
                <a:gd name="csY1" fmla="*/ 1341484 h 1341484"/>
                <a:gd name="csX2" fmla="*/ 180690 w 1325058"/>
                <a:gd name="csY2" fmla="*/ 246395 h 1341484"/>
                <a:gd name="csX3" fmla="*/ 1325058 w 1325058"/>
                <a:gd name="csY3" fmla="*/ 0 h 1341484"/>
                <a:gd name="csX4" fmla="*/ 1051285 w 1325058"/>
                <a:gd name="csY4" fmla="*/ 903449 h 1341484"/>
                <a:gd name="csX0" fmla="*/ 1051285 w 1325058"/>
                <a:gd name="csY0" fmla="*/ 1051286 h 1489321"/>
                <a:gd name="csX1" fmla="*/ 0 w 1325058"/>
                <a:gd name="csY1" fmla="*/ 1489321 h 1489321"/>
                <a:gd name="csX2" fmla="*/ 470889 w 1325058"/>
                <a:gd name="csY2" fmla="*/ 0 h 1489321"/>
                <a:gd name="csX3" fmla="*/ 1325058 w 1325058"/>
                <a:gd name="csY3" fmla="*/ 147837 h 1489321"/>
                <a:gd name="csX4" fmla="*/ 1051285 w 1325058"/>
                <a:gd name="csY4" fmla="*/ 1051286 h 1489321"/>
                <a:gd name="csX0" fmla="*/ 952727 w 1325058"/>
                <a:gd name="csY0" fmla="*/ 1325059 h 1489321"/>
                <a:gd name="csX1" fmla="*/ 0 w 1325058"/>
                <a:gd name="csY1" fmla="*/ 1489321 h 1489321"/>
                <a:gd name="csX2" fmla="*/ 470889 w 1325058"/>
                <a:gd name="csY2" fmla="*/ 0 h 1489321"/>
                <a:gd name="csX3" fmla="*/ 1325058 w 1325058"/>
                <a:gd name="csY3" fmla="*/ 147837 h 1489321"/>
                <a:gd name="csX4" fmla="*/ 952727 w 1325058"/>
                <a:gd name="csY4" fmla="*/ 1325059 h 1489321"/>
                <a:gd name="csX0" fmla="*/ 936301 w 1325058"/>
                <a:gd name="csY0" fmla="*/ 1352436 h 1489321"/>
                <a:gd name="csX1" fmla="*/ 0 w 1325058"/>
                <a:gd name="csY1" fmla="*/ 1489321 h 1489321"/>
                <a:gd name="csX2" fmla="*/ 470889 w 1325058"/>
                <a:gd name="csY2" fmla="*/ 0 h 1489321"/>
                <a:gd name="csX3" fmla="*/ 1325058 w 1325058"/>
                <a:gd name="csY3" fmla="*/ 147837 h 1489321"/>
                <a:gd name="csX4" fmla="*/ 936301 w 1325058"/>
                <a:gd name="csY4" fmla="*/ 1352436 h 1489321"/>
                <a:gd name="csX0" fmla="*/ 936301 w 1325058"/>
                <a:gd name="csY0" fmla="*/ 1336010 h 1489321"/>
                <a:gd name="csX1" fmla="*/ 0 w 1325058"/>
                <a:gd name="csY1" fmla="*/ 1489321 h 1489321"/>
                <a:gd name="csX2" fmla="*/ 470889 w 1325058"/>
                <a:gd name="csY2" fmla="*/ 0 h 1489321"/>
                <a:gd name="csX3" fmla="*/ 1325058 w 1325058"/>
                <a:gd name="csY3" fmla="*/ 147837 h 1489321"/>
                <a:gd name="csX4" fmla="*/ 936301 w 1325058"/>
                <a:gd name="csY4" fmla="*/ 1336010 h 1489321"/>
                <a:gd name="csX0" fmla="*/ 542068 w 930825"/>
                <a:gd name="csY0" fmla="*/ 1336010 h 1336010"/>
                <a:gd name="csX1" fmla="*/ 0 w 930825"/>
                <a:gd name="csY1" fmla="*/ 985580 h 1336010"/>
                <a:gd name="csX2" fmla="*/ 76656 w 930825"/>
                <a:gd name="csY2" fmla="*/ 0 h 1336010"/>
                <a:gd name="csX3" fmla="*/ 930825 w 930825"/>
                <a:gd name="csY3" fmla="*/ 147837 h 1336010"/>
                <a:gd name="csX4" fmla="*/ 542068 w 930825"/>
                <a:gd name="csY4" fmla="*/ 1336010 h 1336010"/>
                <a:gd name="csX0" fmla="*/ 722758 w 1111515"/>
                <a:gd name="csY0" fmla="*/ 1336010 h 1336010"/>
                <a:gd name="csX1" fmla="*/ 0 w 1111515"/>
                <a:gd name="csY1" fmla="*/ 892497 h 1336010"/>
                <a:gd name="csX2" fmla="*/ 257346 w 1111515"/>
                <a:gd name="csY2" fmla="*/ 0 h 1336010"/>
                <a:gd name="csX3" fmla="*/ 1111515 w 1111515"/>
                <a:gd name="csY3" fmla="*/ 147837 h 1336010"/>
                <a:gd name="csX4" fmla="*/ 722758 w 1111515"/>
                <a:gd name="csY4" fmla="*/ 1336010 h 1336010"/>
                <a:gd name="csX0" fmla="*/ 741590 w 1130347"/>
                <a:gd name="csY0" fmla="*/ 1336010 h 1336010"/>
                <a:gd name="csX1" fmla="*/ 0 w 1130347"/>
                <a:gd name="csY1" fmla="*/ 892497 h 1336010"/>
                <a:gd name="csX2" fmla="*/ 276178 w 1130347"/>
                <a:gd name="csY2" fmla="*/ 0 h 1336010"/>
                <a:gd name="csX3" fmla="*/ 1130347 w 1130347"/>
                <a:gd name="csY3" fmla="*/ 147837 h 1336010"/>
                <a:gd name="csX4" fmla="*/ 741590 w 1130347"/>
                <a:gd name="csY4" fmla="*/ 1336010 h 1336010"/>
                <a:gd name="csX0" fmla="*/ 741590 w 1130347"/>
                <a:gd name="csY0" fmla="*/ 1188173 h 1188173"/>
                <a:gd name="csX1" fmla="*/ 0 w 1130347"/>
                <a:gd name="csY1" fmla="*/ 744660 h 1188173"/>
                <a:gd name="csX2" fmla="*/ 577490 w 1130347"/>
                <a:gd name="csY2" fmla="*/ 25837 h 1188173"/>
                <a:gd name="csX3" fmla="*/ 1130347 w 1130347"/>
                <a:gd name="csY3" fmla="*/ 0 h 1188173"/>
                <a:gd name="csX4" fmla="*/ 741590 w 1130347"/>
                <a:gd name="csY4" fmla="*/ 1188173 h 1188173"/>
                <a:gd name="csX0" fmla="*/ 741590 w 1130347"/>
                <a:gd name="csY0" fmla="*/ 1218832 h 1218832"/>
                <a:gd name="csX1" fmla="*/ 0 w 1130347"/>
                <a:gd name="csY1" fmla="*/ 775319 h 1218832"/>
                <a:gd name="csX2" fmla="*/ 585860 w 1130347"/>
                <a:gd name="csY2" fmla="*/ 0 h 1218832"/>
                <a:gd name="csX3" fmla="*/ 1130347 w 1130347"/>
                <a:gd name="csY3" fmla="*/ 30659 h 1218832"/>
                <a:gd name="csX4" fmla="*/ 741590 w 1130347"/>
                <a:gd name="csY4" fmla="*/ 1218832 h 1218832"/>
                <a:gd name="csX0" fmla="*/ 1187281 w 1576038"/>
                <a:gd name="csY0" fmla="*/ 1218832 h 1218832"/>
                <a:gd name="csX1" fmla="*/ 0 w 1576038"/>
                <a:gd name="csY1" fmla="*/ 430065 h 1218832"/>
                <a:gd name="csX2" fmla="*/ 1031551 w 1576038"/>
                <a:gd name="csY2" fmla="*/ 0 h 1218832"/>
                <a:gd name="csX3" fmla="*/ 1576038 w 1576038"/>
                <a:gd name="csY3" fmla="*/ 30659 h 1218832"/>
                <a:gd name="csX4" fmla="*/ 1187281 w 1576038"/>
                <a:gd name="csY4" fmla="*/ 1218832 h 1218832"/>
                <a:gd name="csX0" fmla="*/ 1187281 w 1770635"/>
                <a:gd name="csY0" fmla="*/ 1218832 h 1218832"/>
                <a:gd name="csX1" fmla="*/ 0 w 1770635"/>
                <a:gd name="csY1" fmla="*/ 430065 h 1218832"/>
                <a:gd name="csX2" fmla="*/ 1031551 w 1770635"/>
                <a:gd name="csY2" fmla="*/ 0 h 1218832"/>
                <a:gd name="csX3" fmla="*/ 1770635 w 1770635"/>
                <a:gd name="csY3" fmla="*/ 447056 h 1218832"/>
                <a:gd name="csX4" fmla="*/ 1187281 w 1770635"/>
                <a:gd name="csY4" fmla="*/ 1218832 h 1218832"/>
                <a:gd name="csX0" fmla="*/ 1206113 w 1770635"/>
                <a:gd name="csY0" fmla="*/ 1225109 h 1225109"/>
                <a:gd name="csX1" fmla="*/ 0 w 1770635"/>
                <a:gd name="csY1" fmla="*/ 430065 h 1225109"/>
                <a:gd name="csX2" fmla="*/ 1031551 w 1770635"/>
                <a:gd name="csY2" fmla="*/ 0 h 1225109"/>
                <a:gd name="csX3" fmla="*/ 1770635 w 1770635"/>
                <a:gd name="csY3" fmla="*/ 447056 h 1225109"/>
                <a:gd name="csX4" fmla="*/ 1206113 w 1770635"/>
                <a:gd name="csY4" fmla="*/ 1225109 h 1225109"/>
                <a:gd name="csX0" fmla="*/ 1193559 w 1770635"/>
                <a:gd name="csY0" fmla="*/ 1225109 h 1225109"/>
                <a:gd name="csX1" fmla="*/ 0 w 1770635"/>
                <a:gd name="csY1" fmla="*/ 430065 h 1225109"/>
                <a:gd name="csX2" fmla="*/ 1031551 w 1770635"/>
                <a:gd name="csY2" fmla="*/ 0 h 1225109"/>
                <a:gd name="csX3" fmla="*/ 1770635 w 1770635"/>
                <a:gd name="csY3" fmla="*/ 447056 h 1225109"/>
                <a:gd name="csX4" fmla="*/ 1193559 w 1770635"/>
                <a:gd name="csY4" fmla="*/ 1225109 h 1225109"/>
                <a:gd name="csX0" fmla="*/ 1219685 w 1796761"/>
                <a:gd name="csY0" fmla="*/ 1225109 h 1225109"/>
                <a:gd name="csX1" fmla="*/ 0 w 1796761"/>
                <a:gd name="csY1" fmla="*/ 449659 h 1225109"/>
                <a:gd name="csX2" fmla="*/ 1057677 w 1796761"/>
                <a:gd name="csY2" fmla="*/ 0 h 1225109"/>
                <a:gd name="csX3" fmla="*/ 1796761 w 1796761"/>
                <a:gd name="csY3" fmla="*/ 447056 h 1225109"/>
                <a:gd name="csX4" fmla="*/ 1219685 w 1796761"/>
                <a:gd name="csY4" fmla="*/ 1225109 h 1225109"/>
                <a:gd name="csX0" fmla="*/ 1013208 w 1796761"/>
                <a:gd name="csY0" fmla="*/ 723664 h 723664"/>
                <a:gd name="csX1" fmla="*/ 0 w 1796761"/>
                <a:gd name="csY1" fmla="*/ 449659 h 723664"/>
                <a:gd name="csX2" fmla="*/ 1057677 w 1796761"/>
                <a:gd name="csY2" fmla="*/ 0 h 723664"/>
                <a:gd name="csX3" fmla="*/ 1796761 w 1796761"/>
                <a:gd name="csY3" fmla="*/ 447056 h 723664"/>
                <a:gd name="csX4" fmla="*/ 1013208 w 1796761"/>
                <a:gd name="csY4" fmla="*/ 723664 h 7236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96761" h="723664">
                  <a:moveTo>
                    <a:pt x="1013208" y="723664"/>
                  </a:moveTo>
                  <a:lnTo>
                    <a:pt x="0" y="449659"/>
                  </a:lnTo>
                  <a:lnTo>
                    <a:pt x="1057677" y="0"/>
                  </a:lnTo>
                  <a:lnTo>
                    <a:pt x="1796761" y="447056"/>
                  </a:lnTo>
                  <a:lnTo>
                    <a:pt x="1013208" y="723664"/>
                  </a:lnTo>
                  <a:close/>
                </a:path>
              </a:pathLst>
            </a:custGeom>
            <a:solidFill>
              <a:srgbClr val="00FFFF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フリーフォーム: 図形 19">
              <a:extLst>
                <a:ext uri="{FF2B5EF4-FFF2-40B4-BE49-F238E27FC236}">
                  <a16:creationId xmlns:a16="http://schemas.microsoft.com/office/drawing/2014/main" id="{B47E03F9-CE12-ABA3-2AD8-96B6985F4102}"/>
                </a:ext>
              </a:extLst>
            </p:cNvPr>
            <p:cNvSpPr/>
            <p:nvPr/>
          </p:nvSpPr>
          <p:spPr>
            <a:xfrm>
              <a:off x="3026749" y="1806001"/>
              <a:ext cx="1779535" cy="1337567"/>
            </a:xfrm>
            <a:custGeom>
              <a:avLst/>
              <a:gdLst>
                <a:gd name="connsiteX0" fmla="*/ 34227 w 1659029"/>
                <a:gd name="connsiteY0" fmla="*/ 154859 h 1910864"/>
                <a:gd name="connsiteX1" fmla="*/ 1650887 w 1659029"/>
                <a:gd name="connsiteY1" fmla="*/ 286532 h 1910864"/>
                <a:gd name="connsiteX2" fmla="*/ 634074 w 1659029"/>
                <a:gd name="connsiteY2" fmla="*/ 1910507 h 1910864"/>
                <a:gd name="connsiteX3" fmla="*/ 34227 w 1659029"/>
                <a:gd name="connsiteY3" fmla="*/ 154859 h 1910864"/>
                <a:gd name="connsiteX0" fmla="*/ 34227 w 1659029"/>
                <a:gd name="connsiteY0" fmla="*/ 0 h 1756005"/>
                <a:gd name="connsiteX1" fmla="*/ 1650887 w 1659029"/>
                <a:gd name="connsiteY1" fmla="*/ 131673 h 1756005"/>
                <a:gd name="connsiteX2" fmla="*/ 634074 w 1659029"/>
                <a:gd name="connsiteY2" fmla="*/ 1755648 h 1756005"/>
                <a:gd name="connsiteX3" fmla="*/ 34227 w 1659029"/>
                <a:gd name="connsiteY3" fmla="*/ 0 h 1756005"/>
                <a:gd name="connsiteX0" fmla="*/ 34227 w 1650887"/>
                <a:gd name="connsiteY0" fmla="*/ 0 h 1756220"/>
                <a:gd name="connsiteX1" fmla="*/ 1650887 w 1650887"/>
                <a:gd name="connsiteY1" fmla="*/ 131673 h 1756220"/>
                <a:gd name="connsiteX2" fmla="*/ 634074 w 1650887"/>
                <a:gd name="connsiteY2" fmla="*/ 1755648 h 1756220"/>
                <a:gd name="connsiteX3" fmla="*/ 34227 w 1650887"/>
                <a:gd name="connsiteY3" fmla="*/ 0 h 1756220"/>
                <a:gd name="connsiteX0" fmla="*/ 34227 w 1650887"/>
                <a:gd name="connsiteY0" fmla="*/ 0 h 1755648"/>
                <a:gd name="connsiteX1" fmla="*/ 1650887 w 1650887"/>
                <a:gd name="connsiteY1" fmla="*/ 131673 h 1755648"/>
                <a:gd name="connsiteX2" fmla="*/ 634074 w 1650887"/>
                <a:gd name="connsiteY2" fmla="*/ 1755648 h 1755648"/>
                <a:gd name="connsiteX3" fmla="*/ 34227 w 1650887"/>
                <a:gd name="connsiteY3" fmla="*/ 0 h 1755648"/>
                <a:gd name="connsiteX0" fmla="*/ 0 w 1616660"/>
                <a:gd name="connsiteY0" fmla="*/ 0 h 1755648"/>
                <a:gd name="connsiteX1" fmla="*/ 1616660 w 1616660"/>
                <a:gd name="connsiteY1" fmla="*/ 131673 h 1755648"/>
                <a:gd name="connsiteX2" fmla="*/ 599847 w 1616660"/>
                <a:gd name="connsiteY2" fmla="*/ 1755648 h 1755648"/>
                <a:gd name="connsiteX3" fmla="*/ 0 w 1616660"/>
                <a:gd name="connsiteY3" fmla="*/ 0 h 1755648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56968"/>
                <a:gd name="connsiteY0" fmla="*/ 80468 h 1624103"/>
                <a:gd name="connsiteX1" fmla="*/ 1938529 w 1956968"/>
                <a:gd name="connsiteY1" fmla="*/ 0 h 1624103"/>
                <a:gd name="connsiteX2" fmla="*/ 921716 w 1956968"/>
                <a:gd name="connsiteY2" fmla="*/ 1623975 h 1624103"/>
                <a:gd name="connsiteX3" fmla="*/ 0 w 1956968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94075"/>
                <a:gd name="connsiteY0" fmla="*/ 80539 h 1624174"/>
                <a:gd name="connsiteX1" fmla="*/ 1938529 w 1994075"/>
                <a:gd name="connsiteY1" fmla="*/ 71 h 1624174"/>
                <a:gd name="connsiteX2" fmla="*/ 921716 w 1994075"/>
                <a:gd name="connsiteY2" fmla="*/ 1624046 h 1624174"/>
                <a:gd name="connsiteX3" fmla="*/ 0 w 1994075"/>
                <a:gd name="connsiteY3" fmla="*/ 80539 h 1624174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44"/>
                <a:gd name="connsiteX1" fmla="*/ 1938529 w 1938529"/>
                <a:gd name="connsiteY1" fmla="*/ 0 h 1624144"/>
                <a:gd name="connsiteX2" fmla="*/ 921716 w 1938529"/>
                <a:gd name="connsiteY2" fmla="*/ 1623975 h 1624144"/>
                <a:gd name="connsiteX3" fmla="*/ 0 w 1938529"/>
                <a:gd name="connsiteY3" fmla="*/ 80468 h 1624144"/>
                <a:gd name="connsiteX0" fmla="*/ 0 w 1938529"/>
                <a:gd name="connsiteY0" fmla="*/ 80468 h 1623975"/>
                <a:gd name="connsiteX1" fmla="*/ 1938529 w 1938529"/>
                <a:gd name="connsiteY1" fmla="*/ 0 h 1623975"/>
                <a:gd name="connsiteX2" fmla="*/ 921716 w 1938529"/>
                <a:gd name="connsiteY2" fmla="*/ 1623975 h 1623975"/>
                <a:gd name="connsiteX3" fmla="*/ 0 w 1938529"/>
                <a:gd name="connsiteY3" fmla="*/ 80468 h 1623975"/>
                <a:gd name="connsiteX0" fmla="*/ 0 w 1938529"/>
                <a:gd name="connsiteY0" fmla="*/ 80468 h 1324052"/>
                <a:gd name="connsiteX1" fmla="*/ 1938529 w 1938529"/>
                <a:gd name="connsiteY1" fmla="*/ 0 h 1324052"/>
                <a:gd name="connsiteX2" fmla="*/ 1441095 w 1938529"/>
                <a:gd name="connsiteY2" fmla="*/ 1324052 h 1324052"/>
                <a:gd name="connsiteX3" fmla="*/ 0 w 1938529"/>
                <a:gd name="connsiteY3" fmla="*/ 80468 h 1324052"/>
                <a:gd name="connsiteX0" fmla="*/ 0 w 958292"/>
                <a:gd name="connsiteY0" fmla="*/ 0 h 1697126"/>
                <a:gd name="connsiteX1" fmla="*/ 958292 w 958292"/>
                <a:gd name="connsiteY1" fmla="*/ 373074 h 1697126"/>
                <a:gd name="connsiteX2" fmla="*/ 460858 w 958292"/>
                <a:gd name="connsiteY2" fmla="*/ 1697126 h 1697126"/>
                <a:gd name="connsiteX3" fmla="*/ 0 w 958292"/>
                <a:gd name="connsiteY3" fmla="*/ 0 h 1697126"/>
                <a:gd name="connsiteX0" fmla="*/ 0 w 2201876"/>
                <a:gd name="connsiteY0" fmla="*/ 0 h 1697126"/>
                <a:gd name="connsiteX1" fmla="*/ 2201876 w 2201876"/>
                <a:gd name="connsiteY1" fmla="*/ 95096 h 1697126"/>
                <a:gd name="connsiteX2" fmla="*/ 460858 w 2201876"/>
                <a:gd name="connsiteY2" fmla="*/ 1697126 h 1697126"/>
                <a:gd name="connsiteX3" fmla="*/ 0 w 2201876"/>
                <a:gd name="connsiteY3" fmla="*/ 0 h 1697126"/>
                <a:gd name="connsiteX0" fmla="*/ 0 w 2201876"/>
                <a:gd name="connsiteY0" fmla="*/ 1499616 h 1594712"/>
                <a:gd name="connsiteX1" fmla="*/ 2201876 w 2201876"/>
                <a:gd name="connsiteY1" fmla="*/ 1594712 h 1594712"/>
                <a:gd name="connsiteX2" fmla="*/ 1719072 w 2201876"/>
                <a:gd name="connsiteY2" fmla="*/ 0 h 1594712"/>
                <a:gd name="connsiteX3" fmla="*/ 0 w 2201876"/>
                <a:gd name="connsiteY3" fmla="*/ 1499616 h 1594712"/>
                <a:gd name="connsiteX0" fmla="*/ 0 w 2216506"/>
                <a:gd name="connsiteY0" fmla="*/ 1609344 h 1609344"/>
                <a:gd name="connsiteX1" fmla="*/ 2216506 w 2216506"/>
                <a:gd name="connsiteY1" fmla="*/ 1594712 h 1609344"/>
                <a:gd name="connsiteX2" fmla="*/ 1733702 w 2216506"/>
                <a:gd name="connsiteY2" fmla="*/ 0 h 1609344"/>
                <a:gd name="connsiteX3" fmla="*/ 0 w 2216506"/>
                <a:gd name="connsiteY3" fmla="*/ 1609344 h 1609344"/>
                <a:gd name="connsiteX0" fmla="*/ 0 w 2216506"/>
                <a:gd name="connsiteY0" fmla="*/ 2026311 h 2026311"/>
                <a:gd name="connsiteX1" fmla="*/ 2216506 w 2216506"/>
                <a:gd name="connsiteY1" fmla="*/ 2011679 h 2026311"/>
                <a:gd name="connsiteX2" fmla="*/ 2026310 w 2216506"/>
                <a:gd name="connsiteY2" fmla="*/ 0 h 2026311"/>
                <a:gd name="connsiteX3" fmla="*/ 0 w 2216506"/>
                <a:gd name="connsiteY3" fmla="*/ 2026311 h 2026311"/>
                <a:gd name="connsiteX0" fmla="*/ 0 w 2706625"/>
                <a:gd name="connsiteY0" fmla="*/ 2026311 h 2040940"/>
                <a:gd name="connsiteX1" fmla="*/ 2706625 w 2706625"/>
                <a:gd name="connsiteY1" fmla="*/ 2040940 h 2040940"/>
                <a:gd name="connsiteX2" fmla="*/ 2026310 w 2706625"/>
                <a:gd name="connsiteY2" fmla="*/ 0 h 2040940"/>
                <a:gd name="connsiteX3" fmla="*/ 0 w 2706625"/>
                <a:gd name="connsiteY3" fmla="*/ 2026311 h 2040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06625" h="2040940">
                  <a:moveTo>
                    <a:pt x="0" y="2026311"/>
                  </a:moveTo>
                  <a:lnTo>
                    <a:pt x="2706625" y="2040940"/>
                  </a:lnTo>
                  <a:lnTo>
                    <a:pt x="2026310" y="0"/>
                  </a:lnTo>
                  <a:lnTo>
                    <a:pt x="0" y="2026311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21" name="楕円 20">
              <a:extLst>
                <a:ext uri="{FF2B5EF4-FFF2-40B4-BE49-F238E27FC236}">
                  <a16:creationId xmlns:a16="http://schemas.microsoft.com/office/drawing/2014/main" id="{E6A9ABD2-26F9-448C-F0DE-FCFA782B3F45}"/>
                </a:ext>
              </a:extLst>
            </p:cNvPr>
            <p:cNvSpPr/>
            <p:nvPr/>
          </p:nvSpPr>
          <p:spPr>
            <a:xfrm>
              <a:off x="4189173" y="3865085"/>
              <a:ext cx="94305" cy="932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27" name="楕円 26">
              <a:extLst>
                <a:ext uri="{FF2B5EF4-FFF2-40B4-BE49-F238E27FC236}">
                  <a16:creationId xmlns:a16="http://schemas.microsoft.com/office/drawing/2014/main" id="{CF113976-B816-185A-729E-FF854512649F}"/>
                </a:ext>
              </a:extLst>
            </p:cNvPr>
            <p:cNvSpPr/>
            <p:nvPr/>
          </p:nvSpPr>
          <p:spPr>
            <a:xfrm>
              <a:off x="4759132" y="3086935"/>
              <a:ext cx="94305" cy="932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40" name="楕円 39">
              <a:extLst>
                <a:ext uri="{FF2B5EF4-FFF2-40B4-BE49-F238E27FC236}">
                  <a16:creationId xmlns:a16="http://schemas.microsoft.com/office/drawing/2014/main" id="{E90113E7-07EB-CCF0-F5AF-7A5B7EB759AD}"/>
                </a:ext>
              </a:extLst>
            </p:cNvPr>
            <p:cNvSpPr/>
            <p:nvPr/>
          </p:nvSpPr>
          <p:spPr>
            <a:xfrm>
              <a:off x="2988431" y="3082881"/>
              <a:ext cx="94305" cy="932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41" name="フリーフォーム: 図形 40">
              <a:extLst>
                <a:ext uri="{FF2B5EF4-FFF2-40B4-BE49-F238E27FC236}">
                  <a16:creationId xmlns:a16="http://schemas.microsoft.com/office/drawing/2014/main" id="{5ABA9CBF-646C-B238-CCD7-D2E0E2D05E52}"/>
                </a:ext>
              </a:extLst>
            </p:cNvPr>
            <p:cNvSpPr/>
            <p:nvPr/>
          </p:nvSpPr>
          <p:spPr>
            <a:xfrm>
              <a:off x="3004373" y="1800297"/>
              <a:ext cx="1334053" cy="1328637"/>
            </a:xfrm>
            <a:custGeom>
              <a:avLst/>
              <a:gdLst>
                <a:gd name="connsiteX0" fmla="*/ 34227 w 1659029"/>
                <a:gd name="connsiteY0" fmla="*/ 154859 h 1910864"/>
                <a:gd name="connsiteX1" fmla="*/ 1650887 w 1659029"/>
                <a:gd name="connsiteY1" fmla="*/ 286532 h 1910864"/>
                <a:gd name="connsiteX2" fmla="*/ 634074 w 1659029"/>
                <a:gd name="connsiteY2" fmla="*/ 1910507 h 1910864"/>
                <a:gd name="connsiteX3" fmla="*/ 34227 w 1659029"/>
                <a:gd name="connsiteY3" fmla="*/ 154859 h 1910864"/>
                <a:gd name="connsiteX0" fmla="*/ 34227 w 1659029"/>
                <a:gd name="connsiteY0" fmla="*/ 0 h 1756005"/>
                <a:gd name="connsiteX1" fmla="*/ 1650887 w 1659029"/>
                <a:gd name="connsiteY1" fmla="*/ 131673 h 1756005"/>
                <a:gd name="connsiteX2" fmla="*/ 634074 w 1659029"/>
                <a:gd name="connsiteY2" fmla="*/ 1755648 h 1756005"/>
                <a:gd name="connsiteX3" fmla="*/ 34227 w 1659029"/>
                <a:gd name="connsiteY3" fmla="*/ 0 h 1756005"/>
                <a:gd name="connsiteX0" fmla="*/ 34227 w 1650887"/>
                <a:gd name="connsiteY0" fmla="*/ 0 h 1756220"/>
                <a:gd name="connsiteX1" fmla="*/ 1650887 w 1650887"/>
                <a:gd name="connsiteY1" fmla="*/ 131673 h 1756220"/>
                <a:gd name="connsiteX2" fmla="*/ 634074 w 1650887"/>
                <a:gd name="connsiteY2" fmla="*/ 1755648 h 1756220"/>
                <a:gd name="connsiteX3" fmla="*/ 34227 w 1650887"/>
                <a:gd name="connsiteY3" fmla="*/ 0 h 1756220"/>
                <a:gd name="connsiteX0" fmla="*/ 34227 w 1650887"/>
                <a:gd name="connsiteY0" fmla="*/ 0 h 1755648"/>
                <a:gd name="connsiteX1" fmla="*/ 1650887 w 1650887"/>
                <a:gd name="connsiteY1" fmla="*/ 131673 h 1755648"/>
                <a:gd name="connsiteX2" fmla="*/ 634074 w 1650887"/>
                <a:gd name="connsiteY2" fmla="*/ 1755648 h 1755648"/>
                <a:gd name="connsiteX3" fmla="*/ 34227 w 1650887"/>
                <a:gd name="connsiteY3" fmla="*/ 0 h 1755648"/>
                <a:gd name="connsiteX0" fmla="*/ 0 w 1616660"/>
                <a:gd name="connsiteY0" fmla="*/ 0 h 1755648"/>
                <a:gd name="connsiteX1" fmla="*/ 1616660 w 1616660"/>
                <a:gd name="connsiteY1" fmla="*/ 131673 h 1755648"/>
                <a:gd name="connsiteX2" fmla="*/ 599847 w 1616660"/>
                <a:gd name="connsiteY2" fmla="*/ 1755648 h 1755648"/>
                <a:gd name="connsiteX3" fmla="*/ 0 w 1616660"/>
                <a:gd name="connsiteY3" fmla="*/ 0 h 1755648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56968"/>
                <a:gd name="connsiteY0" fmla="*/ 80468 h 1624103"/>
                <a:gd name="connsiteX1" fmla="*/ 1938529 w 1956968"/>
                <a:gd name="connsiteY1" fmla="*/ 0 h 1624103"/>
                <a:gd name="connsiteX2" fmla="*/ 921716 w 1956968"/>
                <a:gd name="connsiteY2" fmla="*/ 1623975 h 1624103"/>
                <a:gd name="connsiteX3" fmla="*/ 0 w 1956968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94075"/>
                <a:gd name="connsiteY0" fmla="*/ 80539 h 1624174"/>
                <a:gd name="connsiteX1" fmla="*/ 1938529 w 1994075"/>
                <a:gd name="connsiteY1" fmla="*/ 71 h 1624174"/>
                <a:gd name="connsiteX2" fmla="*/ 921716 w 1994075"/>
                <a:gd name="connsiteY2" fmla="*/ 1624046 h 1624174"/>
                <a:gd name="connsiteX3" fmla="*/ 0 w 1994075"/>
                <a:gd name="connsiteY3" fmla="*/ 80539 h 1624174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44"/>
                <a:gd name="connsiteX1" fmla="*/ 1938529 w 1938529"/>
                <a:gd name="connsiteY1" fmla="*/ 0 h 1624144"/>
                <a:gd name="connsiteX2" fmla="*/ 921716 w 1938529"/>
                <a:gd name="connsiteY2" fmla="*/ 1623975 h 1624144"/>
                <a:gd name="connsiteX3" fmla="*/ 0 w 1938529"/>
                <a:gd name="connsiteY3" fmla="*/ 80468 h 1624144"/>
                <a:gd name="connsiteX0" fmla="*/ 0 w 1938529"/>
                <a:gd name="connsiteY0" fmla="*/ 80468 h 1623975"/>
                <a:gd name="connsiteX1" fmla="*/ 1938529 w 1938529"/>
                <a:gd name="connsiteY1" fmla="*/ 0 h 1623975"/>
                <a:gd name="connsiteX2" fmla="*/ 921716 w 1938529"/>
                <a:gd name="connsiteY2" fmla="*/ 1623975 h 1623975"/>
                <a:gd name="connsiteX3" fmla="*/ 0 w 1938529"/>
                <a:gd name="connsiteY3" fmla="*/ 80468 h 1623975"/>
                <a:gd name="connsiteX0" fmla="*/ 0 w 1938529"/>
                <a:gd name="connsiteY0" fmla="*/ 80468 h 1324052"/>
                <a:gd name="connsiteX1" fmla="*/ 1938529 w 1938529"/>
                <a:gd name="connsiteY1" fmla="*/ 0 h 1324052"/>
                <a:gd name="connsiteX2" fmla="*/ 1441095 w 1938529"/>
                <a:gd name="connsiteY2" fmla="*/ 1324052 h 1324052"/>
                <a:gd name="connsiteX3" fmla="*/ 0 w 1938529"/>
                <a:gd name="connsiteY3" fmla="*/ 80468 h 1324052"/>
                <a:gd name="connsiteX0" fmla="*/ 0 w 958292"/>
                <a:gd name="connsiteY0" fmla="*/ 0 h 1697126"/>
                <a:gd name="connsiteX1" fmla="*/ 958292 w 958292"/>
                <a:gd name="connsiteY1" fmla="*/ 373074 h 1697126"/>
                <a:gd name="connsiteX2" fmla="*/ 460858 w 958292"/>
                <a:gd name="connsiteY2" fmla="*/ 1697126 h 1697126"/>
                <a:gd name="connsiteX3" fmla="*/ 0 w 958292"/>
                <a:gd name="connsiteY3" fmla="*/ 0 h 1697126"/>
                <a:gd name="connsiteX0" fmla="*/ 0 w 2201876"/>
                <a:gd name="connsiteY0" fmla="*/ 0 h 1697126"/>
                <a:gd name="connsiteX1" fmla="*/ 2201876 w 2201876"/>
                <a:gd name="connsiteY1" fmla="*/ 95096 h 1697126"/>
                <a:gd name="connsiteX2" fmla="*/ 460858 w 2201876"/>
                <a:gd name="connsiteY2" fmla="*/ 1697126 h 1697126"/>
                <a:gd name="connsiteX3" fmla="*/ 0 w 2201876"/>
                <a:gd name="connsiteY3" fmla="*/ 0 h 1697126"/>
                <a:gd name="connsiteX0" fmla="*/ 0 w 2201876"/>
                <a:gd name="connsiteY0" fmla="*/ 1499616 h 1594712"/>
                <a:gd name="connsiteX1" fmla="*/ 2201876 w 2201876"/>
                <a:gd name="connsiteY1" fmla="*/ 1594712 h 1594712"/>
                <a:gd name="connsiteX2" fmla="*/ 1719072 w 2201876"/>
                <a:gd name="connsiteY2" fmla="*/ 0 h 1594712"/>
                <a:gd name="connsiteX3" fmla="*/ 0 w 2201876"/>
                <a:gd name="connsiteY3" fmla="*/ 1499616 h 1594712"/>
                <a:gd name="connsiteX0" fmla="*/ 0 w 2216506"/>
                <a:gd name="connsiteY0" fmla="*/ 1609344 h 1609344"/>
                <a:gd name="connsiteX1" fmla="*/ 2216506 w 2216506"/>
                <a:gd name="connsiteY1" fmla="*/ 1594712 h 1609344"/>
                <a:gd name="connsiteX2" fmla="*/ 1733702 w 2216506"/>
                <a:gd name="connsiteY2" fmla="*/ 0 h 1609344"/>
                <a:gd name="connsiteX3" fmla="*/ 0 w 2216506"/>
                <a:gd name="connsiteY3" fmla="*/ 1609344 h 1609344"/>
                <a:gd name="connsiteX0" fmla="*/ 0 w 2216506"/>
                <a:gd name="connsiteY0" fmla="*/ 2026311 h 2026311"/>
                <a:gd name="connsiteX1" fmla="*/ 2216506 w 2216506"/>
                <a:gd name="connsiteY1" fmla="*/ 2011679 h 2026311"/>
                <a:gd name="connsiteX2" fmla="*/ 2026310 w 2216506"/>
                <a:gd name="connsiteY2" fmla="*/ 0 h 2026311"/>
                <a:gd name="connsiteX3" fmla="*/ 0 w 2216506"/>
                <a:gd name="connsiteY3" fmla="*/ 2026311 h 2026311"/>
                <a:gd name="connsiteX0" fmla="*/ 0 w 2706625"/>
                <a:gd name="connsiteY0" fmla="*/ 2026311 h 2040940"/>
                <a:gd name="connsiteX1" fmla="*/ 2706625 w 2706625"/>
                <a:gd name="connsiteY1" fmla="*/ 2040940 h 2040940"/>
                <a:gd name="connsiteX2" fmla="*/ 2026310 w 2706625"/>
                <a:gd name="connsiteY2" fmla="*/ 0 h 2040940"/>
                <a:gd name="connsiteX3" fmla="*/ 0 w 2706625"/>
                <a:gd name="connsiteY3" fmla="*/ 2026311 h 2040940"/>
                <a:gd name="connsiteX0" fmla="*/ 0 w 2523745"/>
                <a:gd name="connsiteY0" fmla="*/ 2026311 h 2999231"/>
                <a:gd name="connsiteX1" fmla="*/ 2523745 w 2523745"/>
                <a:gd name="connsiteY1" fmla="*/ 2999231 h 2999231"/>
                <a:gd name="connsiteX2" fmla="*/ 2026310 w 2523745"/>
                <a:gd name="connsiteY2" fmla="*/ 0 h 2999231"/>
                <a:gd name="connsiteX3" fmla="*/ 0 w 2523745"/>
                <a:gd name="connsiteY3" fmla="*/ 2026311 h 2999231"/>
                <a:gd name="connsiteX0" fmla="*/ 0 w 4579315"/>
                <a:gd name="connsiteY0" fmla="*/ 1060705 h 2033625"/>
                <a:gd name="connsiteX1" fmla="*/ 2523745 w 4579315"/>
                <a:gd name="connsiteY1" fmla="*/ 2033625 h 2033625"/>
                <a:gd name="connsiteX2" fmla="*/ 4579315 w 4579315"/>
                <a:gd name="connsiteY2" fmla="*/ 0 h 2033625"/>
                <a:gd name="connsiteX3" fmla="*/ 0 w 4579315"/>
                <a:gd name="connsiteY3" fmla="*/ 1060705 h 2033625"/>
                <a:gd name="connsiteX0" fmla="*/ 0 w 2179929"/>
                <a:gd name="connsiteY0" fmla="*/ 0 h 2275026"/>
                <a:gd name="connsiteX1" fmla="*/ 124359 w 2179929"/>
                <a:gd name="connsiteY1" fmla="*/ 2275026 h 2275026"/>
                <a:gd name="connsiteX2" fmla="*/ 2179929 w 2179929"/>
                <a:gd name="connsiteY2" fmla="*/ 241401 h 2275026"/>
                <a:gd name="connsiteX3" fmla="*/ 0 w 2179929"/>
                <a:gd name="connsiteY3" fmla="*/ 0 h 2275026"/>
                <a:gd name="connsiteX0" fmla="*/ 2179929 w 2179929"/>
                <a:gd name="connsiteY0" fmla="*/ 241401 h 2366466"/>
                <a:gd name="connsiteX1" fmla="*/ 0 w 2179929"/>
                <a:gd name="connsiteY1" fmla="*/ 0 h 2366466"/>
                <a:gd name="connsiteX2" fmla="*/ 215799 w 2179929"/>
                <a:gd name="connsiteY2" fmla="*/ 2366466 h 2366466"/>
                <a:gd name="connsiteX0" fmla="*/ 2253081 w 2253081"/>
                <a:gd name="connsiteY0" fmla="*/ 321868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2253081 w 2253081"/>
                <a:gd name="connsiteY0" fmla="*/ 314553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2037282 w 2037282"/>
                <a:gd name="connsiteY0" fmla="*/ 0 h 2051913"/>
                <a:gd name="connsiteX1" fmla="*/ 157277 w 2037282"/>
                <a:gd name="connsiteY1" fmla="*/ 526695 h 2051913"/>
                <a:gd name="connsiteX2" fmla="*/ 0 w 2037282"/>
                <a:gd name="connsiteY2" fmla="*/ 2051913 h 2051913"/>
                <a:gd name="connsiteX0" fmla="*/ 2037282 w 2037282"/>
                <a:gd name="connsiteY0" fmla="*/ 0 h 2051913"/>
                <a:gd name="connsiteX1" fmla="*/ 157277 w 2037282"/>
                <a:gd name="connsiteY1" fmla="*/ 526695 h 2051913"/>
                <a:gd name="connsiteX2" fmla="*/ 0 w 2037282"/>
                <a:gd name="connsiteY2" fmla="*/ 2051913 h 2051913"/>
                <a:gd name="connsiteX0" fmla="*/ 2037282 w 2037282"/>
                <a:gd name="connsiteY0" fmla="*/ 0 h 2051913"/>
                <a:gd name="connsiteX1" fmla="*/ 281635 w 2037282"/>
                <a:gd name="connsiteY1" fmla="*/ 365761 h 2051913"/>
                <a:gd name="connsiteX2" fmla="*/ 0 w 2037282"/>
                <a:gd name="connsiteY2" fmla="*/ 2051913 h 205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37282" h="2051913">
                  <a:moveTo>
                    <a:pt x="2037282" y="0"/>
                  </a:moveTo>
                  <a:lnTo>
                    <a:pt x="281635" y="365761"/>
                  </a:lnTo>
                  <a:lnTo>
                    <a:pt x="0" y="2051913"/>
                  </a:ln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42" name="フリーフォーム: 図形 41">
              <a:extLst>
                <a:ext uri="{FF2B5EF4-FFF2-40B4-BE49-F238E27FC236}">
                  <a16:creationId xmlns:a16="http://schemas.microsoft.com/office/drawing/2014/main" id="{A16345AD-0FA7-22AB-5939-C82597029C3A}"/>
                </a:ext>
              </a:extLst>
            </p:cNvPr>
            <p:cNvSpPr/>
            <p:nvPr/>
          </p:nvSpPr>
          <p:spPr>
            <a:xfrm>
              <a:off x="4364493" y="1791886"/>
              <a:ext cx="838275" cy="1319163"/>
            </a:xfrm>
            <a:custGeom>
              <a:avLst/>
              <a:gdLst>
                <a:gd name="connsiteX0" fmla="*/ 34227 w 1659029"/>
                <a:gd name="connsiteY0" fmla="*/ 154859 h 1910864"/>
                <a:gd name="connsiteX1" fmla="*/ 1650887 w 1659029"/>
                <a:gd name="connsiteY1" fmla="*/ 286532 h 1910864"/>
                <a:gd name="connsiteX2" fmla="*/ 634074 w 1659029"/>
                <a:gd name="connsiteY2" fmla="*/ 1910507 h 1910864"/>
                <a:gd name="connsiteX3" fmla="*/ 34227 w 1659029"/>
                <a:gd name="connsiteY3" fmla="*/ 154859 h 1910864"/>
                <a:gd name="connsiteX0" fmla="*/ 34227 w 1659029"/>
                <a:gd name="connsiteY0" fmla="*/ 0 h 1756005"/>
                <a:gd name="connsiteX1" fmla="*/ 1650887 w 1659029"/>
                <a:gd name="connsiteY1" fmla="*/ 131673 h 1756005"/>
                <a:gd name="connsiteX2" fmla="*/ 634074 w 1659029"/>
                <a:gd name="connsiteY2" fmla="*/ 1755648 h 1756005"/>
                <a:gd name="connsiteX3" fmla="*/ 34227 w 1659029"/>
                <a:gd name="connsiteY3" fmla="*/ 0 h 1756005"/>
                <a:gd name="connsiteX0" fmla="*/ 34227 w 1650887"/>
                <a:gd name="connsiteY0" fmla="*/ 0 h 1756220"/>
                <a:gd name="connsiteX1" fmla="*/ 1650887 w 1650887"/>
                <a:gd name="connsiteY1" fmla="*/ 131673 h 1756220"/>
                <a:gd name="connsiteX2" fmla="*/ 634074 w 1650887"/>
                <a:gd name="connsiteY2" fmla="*/ 1755648 h 1756220"/>
                <a:gd name="connsiteX3" fmla="*/ 34227 w 1650887"/>
                <a:gd name="connsiteY3" fmla="*/ 0 h 1756220"/>
                <a:gd name="connsiteX0" fmla="*/ 34227 w 1650887"/>
                <a:gd name="connsiteY0" fmla="*/ 0 h 1755648"/>
                <a:gd name="connsiteX1" fmla="*/ 1650887 w 1650887"/>
                <a:gd name="connsiteY1" fmla="*/ 131673 h 1755648"/>
                <a:gd name="connsiteX2" fmla="*/ 634074 w 1650887"/>
                <a:gd name="connsiteY2" fmla="*/ 1755648 h 1755648"/>
                <a:gd name="connsiteX3" fmla="*/ 34227 w 1650887"/>
                <a:gd name="connsiteY3" fmla="*/ 0 h 1755648"/>
                <a:gd name="connsiteX0" fmla="*/ 0 w 1616660"/>
                <a:gd name="connsiteY0" fmla="*/ 0 h 1755648"/>
                <a:gd name="connsiteX1" fmla="*/ 1616660 w 1616660"/>
                <a:gd name="connsiteY1" fmla="*/ 131673 h 1755648"/>
                <a:gd name="connsiteX2" fmla="*/ 599847 w 1616660"/>
                <a:gd name="connsiteY2" fmla="*/ 1755648 h 1755648"/>
                <a:gd name="connsiteX3" fmla="*/ 0 w 1616660"/>
                <a:gd name="connsiteY3" fmla="*/ 0 h 1755648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56968"/>
                <a:gd name="connsiteY0" fmla="*/ 80468 h 1624103"/>
                <a:gd name="connsiteX1" fmla="*/ 1938529 w 1956968"/>
                <a:gd name="connsiteY1" fmla="*/ 0 h 1624103"/>
                <a:gd name="connsiteX2" fmla="*/ 921716 w 1956968"/>
                <a:gd name="connsiteY2" fmla="*/ 1623975 h 1624103"/>
                <a:gd name="connsiteX3" fmla="*/ 0 w 1956968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94075"/>
                <a:gd name="connsiteY0" fmla="*/ 80539 h 1624174"/>
                <a:gd name="connsiteX1" fmla="*/ 1938529 w 1994075"/>
                <a:gd name="connsiteY1" fmla="*/ 71 h 1624174"/>
                <a:gd name="connsiteX2" fmla="*/ 921716 w 1994075"/>
                <a:gd name="connsiteY2" fmla="*/ 1624046 h 1624174"/>
                <a:gd name="connsiteX3" fmla="*/ 0 w 1994075"/>
                <a:gd name="connsiteY3" fmla="*/ 80539 h 1624174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44"/>
                <a:gd name="connsiteX1" fmla="*/ 1938529 w 1938529"/>
                <a:gd name="connsiteY1" fmla="*/ 0 h 1624144"/>
                <a:gd name="connsiteX2" fmla="*/ 921716 w 1938529"/>
                <a:gd name="connsiteY2" fmla="*/ 1623975 h 1624144"/>
                <a:gd name="connsiteX3" fmla="*/ 0 w 1938529"/>
                <a:gd name="connsiteY3" fmla="*/ 80468 h 1624144"/>
                <a:gd name="connsiteX0" fmla="*/ 0 w 1938529"/>
                <a:gd name="connsiteY0" fmla="*/ 80468 h 1623975"/>
                <a:gd name="connsiteX1" fmla="*/ 1938529 w 1938529"/>
                <a:gd name="connsiteY1" fmla="*/ 0 h 1623975"/>
                <a:gd name="connsiteX2" fmla="*/ 921716 w 1938529"/>
                <a:gd name="connsiteY2" fmla="*/ 1623975 h 1623975"/>
                <a:gd name="connsiteX3" fmla="*/ 0 w 1938529"/>
                <a:gd name="connsiteY3" fmla="*/ 80468 h 1623975"/>
                <a:gd name="connsiteX0" fmla="*/ 0 w 1938529"/>
                <a:gd name="connsiteY0" fmla="*/ 80468 h 1324052"/>
                <a:gd name="connsiteX1" fmla="*/ 1938529 w 1938529"/>
                <a:gd name="connsiteY1" fmla="*/ 0 h 1324052"/>
                <a:gd name="connsiteX2" fmla="*/ 1441095 w 1938529"/>
                <a:gd name="connsiteY2" fmla="*/ 1324052 h 1324052"/>
                <a:gd name="connsiteX3" fmla="*/ 0 w 1938529"/>
                <a:gd name="connsiteY3" fmla="*/ 80468 h 1324052"/>
                <a:gd name="connsiteX0" fmla="*/ 0 w 958292"/>
                <a:gd name="connsiteY0" fmla="*/ 0 h 1697126"/>
                <a:gd name="connsiteX1" fmla="*/ 958292 w 958292"/>
                <a:gd name="connsiteY1" fmla="*/ 373074 h 1697126"/>
                <a:gd name="connsiteX2" fmla="*/ 460858 w 958292"/>
                <a:gd name="connsiteY2" fmla="*/ 1697126 h 1697126"/>
                <a:gd name="connsiteX3" fmla="*/ 0 w 958292"/>
                <a:gd name="connsiteY3" fmla="*/ 0 h 1697126"/>
                <a:gd name="connsiteX0" fmla="*/ 0 w 2201876"/>
                <a:gd name="connsiteY0" fmla="*/ 0 h 1697126"/>
                <a:gd name="connsiteX1" fmla="*/ 2201876 w 2201876"/>
                <a:gd name="connsiteY1" fmla="*/ 95096 h 1697126"/>
                <a:gd name="connsiteX2" fmla="*/ 460858 w 2201876"/>
                <a:gd name="connsiteY2" fmla="*/ 1697126 h 1697126"/>
                <a:gd name="connsiteX3" fmla="*/ 0 w 2201876"/>
                <a:gd name="connsiteY3" fmla="*/ 0 h 1697126"/>
                <a:gd name="connsiteX0" fmla="*/ 0 w 2201876"/>
                <a:gd name="connsiteY0" fmla="*/ 1499616 h 1594712"/>
                <a:gd name="connsiteX1" fmla="*/ 2201876 w 2201876"/>
                <a:gd name="connsiteY1" fmla="*/ 1594712 h 1594712"/>
                <a:gd name="connsiteX2" fmla="*/ 1719072 w 2201876"/>
                <a:gd name="connsiteY2" fmla="*/ 0 h 1594712"/>
                <a:gd name="connsiteX3" fmla="*/ 0 w 2201876"/>
                <a:gd name="connsiteY3" fmla="*/ 1499616 h 1594712"/>
                <a:gd name="connsiteX0" fmla="*/ 0 w 2216506"/>
                <a:gd name="connsiteY0" fmla="*/ 1609344 h 1609344"/>
                <a:gd name="connsiteX1" fmla="*/ 2216506 w 2216506"/>
                <a:gd name="connsiteY1" fmla="*/ 1594712 h 1609344"/>
                <a:gd name="connsiteX2" fmla="*/ 1733702 w 2216506"/>
                <a:gd name="connsiteY2" fmla="*/ 0 h 1609344"/>
                <a:gd name="connsiteX3" fmla="*/ 0 w 2216506"/>
                <a:gd name="connsiteY3" fmla="*/ 1609344 h 1609344"/>
                <a:gd name="connsiteX0" fmla="*/ 0 w 2216506"/>
                <a:gd name="connsiteY0" fmla="*/ 2026311 h 2026311"/>
                <a:gd name="connsiteX1" fmla="*/ 2216506 w 2216506"/>
                <a:gd name="connsiteY1" fmla="*/ 2011679 h 2026311"/>
                <a:gd name="connsiteX2" fmla="*/ 2026310 w 2216506"/>
                <a:gd name="connsiteY2" fmla="*/ 0 h 2026311"/>
                <a:gd name="connsiteX3" fmla="*/ 0 w 2216506"/>
                <a:gd name="connsiteY3" fmla="*/ 2026311 h 2026311"/>
                <a:gd name="connsiteX0" fmla="*/ 0 w 2706625"/>
                <a:gd name="connsiteY0" fmla="*/ 2026311 h 2040940"/>
                <a:gd name="connsiteX1" fmla="*/ 2706625 w 2706625"/>
                <a:gd name="connsiteY1" fmla="*/ 2040940 h 2040940"/>
                <a:gd name="connsiteX2" fmla="*/ 2026310 w 2706625"/>
                <a:gd name="connsiteY2" fmla="*/ 0 h 2040940"/>
                <a:gd name="connsiteX3" fmla="*/ 0 w 2706625"/>
                <a:gd name="connsiteY3" fmla="*/ 2026311 h 2040940"/>
                <a:gd name="connsiteX0" fmla="*/ 0 w 2523745"/>
                <a:gd name="connsiteY0" fmla="*/ 2026311 h 2999231"/>
                <a:gd name="connsiteX1" fmla="*/ 2523745 w 2523745"/>
                <a:gd name="connsiteY1" fmla="*/ 2999231 h 2999231"/>
                <a:gd name="connsiteX2" fmla="*/ 2026310 w 2523745"/>
                <a:gd name="connsiteY2" fmla="*/ 0 h 2999231"/>
                <a:gd name="connsiteX3" fmla="*/ 0 w 2523745"/>
                <a:gd name="connsiteY3" fmla="*/ 2026311 h 2999231"/>
                <a:gd name="connsiteX0" fmla="*/ 0 w 4579315"/>
                <a:gd name="connsiteY0" fmla="*/ 1060705 h 2033625"/>
                <a:gd name="connsiteX1" fmla="*/ 2523745 w 4579315"/>
                <a:gd name="connsiteY1" fmla="*/ 2033625 h 2033625"/>
                <a:gd name="connsiteX2" fmla="*/ 4579315 w 4579315"/>
                <a:gd name="connsiteY2" fmla="*/ 0 h 2033625"/>
                <a:gd name="connsiteX3" fmla="*/ 0 w 4579315"/>
                <a:gd name="connsiteY3" fmla="*/ 1060705 h 2033625"/>
                <a:gd name="connsiteX0" fmla="*/ 0 w 2179929"/>
                <a:gd name="connsiteY0" fmla="*/ 0 h 2275026"/>
                <a:gd name="connsiteX1" fmla="*/ 124359 w 2179929"/>
                <a:gd name="connsiteY1" fmla="*/ 2275026 h 2275026"/>
                <a:gd name="connsiteX2" fmla="*/ 2179929 w 2179929"/>
                <a:gd name="connsiteY2" fmla="*/ 241401 h 2275026"/>
                <a:gd name="connsiteX3" fmla="*/ 0 w 2179929"/>
                <a:gd name="connsiteY3" fmla="*/ 0 h 2275026"/>
                <a:gd name="connsiteX0" fmla="*/ 2179929 w 2179929"/>
                <a:gd name="connsiteY0" fmla="*/ 241401 h 2366466"/>
                <a:gd name="connsiteX1" fmla="*/ 0 w 2179929"/>
                <a:gd name="connsiteY1" fmla="*/ 0 h 2366466"/>
                <a:gd name="connsiteX2" fmla="*/ 215799 w 2179929"/>
                <a:gd name="connsiteY2" fmla="*/ 2366466 h 2366466"/>
                <a:gd name="connsiteX0" fmla="*/ 2253081 w 2253081"/>
                <a:gd name="connsiteY0" fmla="*/ 321868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2253081 w 2253081"/>
                <a:gd name="connsiteY0" fmla="*/ 314553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0 w 2381099"/>
                <a:gd name="connsiteY0" fmla="*/ 0 h 2893161"/>
                <a:gd name="connsiteX1" fmla="*/ 2165300 w 2381099"/>
                <a:gd name="connsiteY1" fmla="*/ 526695 h 2893161"/>
                <a:gd name="connsiteX2" fmla="*/ 2381099 w 2381099"/>
                <a:gd name="connsiteY2" fmla="*/ 2893161 h 2893161"/>
                <a:gd name="connsiteX0" fmla="*/ 0 w 2166143"/>
                <a:gd name="connsiteY0" fmla="*/ 0 h 2029967"/>
                <a:gd name="connsiteX1" fmla="*/ 2165300 w 2166143"/>
                <a:gd name="connsiteY1" fmla="*/ 526695 h 2029967"/>
                <a:gd name="connsiteX2" fmla="*/ 705919 w 2166143"/>
                <a:gd name="connsiteY2" fmla="*/ 2029967 h 2029967"/>
                <a:gd name="connsiteX0" fmla="*/ 0 w 2166900"/>
                <a:gd name="connsiteY0" fmla="*/ 0 h 2029967"/>
                <a:gd name="connsiteX1" fmla="*/ 2165300 w 2166900"/>
                <a:gd name="connsiteY1" fmla="*/ 526695 h 2029967"/>
                <a:gd name="connsiteX2" fmla="*/ 705919 w 21669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37282"/>
                <a:gd name="connsiteX1" fmla="*/ 2165300 w 2165300"/>
                <a:gd name="connsiteY1" fmla="*/ 526695 h 2037282"/>
                <a:gd name="connsiteX2" fmla="*/ 691289 w 2165300"/>
                <a:gd name="connsiteY2" fmla="*/ 2037282 h 2037282"/>
                <a:gd name="connsiteX0" fmla="*/ 0 w 1280161"/>
                <a:gd name="connsiteY0" fmla="*/ 0 h 2037282"/>
                <a:gd name="connsiteX1" fmla="*/ 1280161 w 1280161"/>
                <a:gd name="connsiteY1" fmla="*/ 256033 h 2037282"/>
                <a:gd name="connsiteX2" fmla="*/ 691289 w 1280161"/>
                <a:gd name="connsiteY2" fmla="*/ 2037282 h 2037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0161" h="2037282">
                  <a:moveTo>
                    <a:pt x="0" y="0"/>
                  </a:moveTo>
                  <a:lnTo>
                    <a:pt x="1280161" y="256033"/>
                  </a:lnTo>
                  <a:lnTo>
                    <a:pt x="691289" y="2037282"/>
                  </a:ln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43" name="フリーフォーム: 図形 42">
              <a:extLst>
                <a:ext uri="{FF2B5EF4-FFF2-40B4-BE49-F238E27FC236}">
                  <a16:creationId xmlns:a16="http://schemas.microsoft.com/office/drawing/2014/main" id="{3B216E91-55C4-B869-E7CD-DBE3490ECA7D}"/>
                </a:ext>
              </a:extLst>
            </p:cNvPr>
            <p:cNvSpPr/>
            <p:nvPr/>
          </p:nvSpPr>
          <p:spPr>
            <a:xfrm>
              <a:off x="3022333" y="3132695"/>
              <a:ext cx="1779535" cy="779184"/>
            </a:xfrm>
            <a:custGeom>
              <a:avLst/>
              <a:gdLst>
                <a:gd name="connsiteX0" fmla="*/ 34227 w 1659029"/>
                <a:gd name="connsiteY0" fmla="*/ 154859 h 1910864"/>
                <a:gd name="connsiteX1" fmla="*/ 1650887 w 1659029"/>
                <a:gd name="connsiteY1" fmla="*/ 286532 h 1910864"/>
                <a:gd name="connsiteX2" fmla="*/ 634074 w 1659029"/>
                <a:gd name="connsiteY2" fmla="*/ 1910507 h 1910864"/>
                <a:gd name="connsiteX3" fmla="*/ 34227 w 1659029"/>
                <a:gd name="connsiteY3" fmla="*/ 154859 h 1910864"/>
                <a:gd name="connsiteX0" fmla="*/ 34227 w 1659029"/>
                <a:gd name="connsiteY0" fmla="*/ 0 h 1756005"/>
                <a:gd name="connsiteX1" fmla="*/ 1650887 w 1659029"/>
                <a:gd name="connsiteY1" fmla="*/ 131673 h 1756005"/>
                <a:gd name="connsiteX2" fmla="*/ 634074 w 1659029"/>
                <a:gd name="connsiteY2" fmla="*/ 1755648 h 1756005"/>
                <a:gd name="connsiteX3" fmla="*/ 34227 w 1659029"/>
                <a:gd name="connsiteY3" fmla="*/ 0 h 1756005"/>
                <a:gd name="connsiteX0" fmla="*/ 34227 w 1650887"/>
                <a:gd name="connsiteY0" fmla="*/ 0 h 1756220"/>
                <a:gd name="connsiteX1" fmla="*/ 1650887 w 1650887"/>
                <a:gd name="connsiteY1" fmla="*/ 131673 h 1756220"/>
                <a:gd name="connsiteX2" fmla="*/ 634074 w 1650887"/>
                <a:gd name="connsiteY2" fmla="*/ 1755648 h 1756220"/>
                <a:gd name="connsiteX3" fmla="*/ 34227 w 1650887"/>
                <a:gd name="connsiteY3" fmla="*/ 0 h 1756220"/>
                <a:gd name="connsiteX0" fmla="*/ 34227 w 1650887"/>
                <a:gd name="connsiteY0" fmla="*/ 0 h 1755648"/>
                <a:gd name="connsiteX1" fmla="*/ 1650887 w 1650887"/>
                <a:gd name="connsiteY1" fmla="*/ 131673 h 1755648"/>
                <a:gd name="connsiteX2" fmla="*/ 634074 w 1650887"/>
                <a:gd name="connsiteY2" fmla="*/ 1755648 h 1755648"/>
                <a:gd name="connsiteX3" fmla="*/ 34227 w 1650887"/>
                <a:gd name="connsiteY3" fmla="*/ 0 h 1755648"/>
                <a:gd name="connsiteX0" fmla="*/ 0 w 1616660"/>
                <a:gd name="connsiteY0" fmla="*/ 0 h 1755648"/>
                <a:gd name="connsiteX1" fmla="*/ 1616660 w 1616660"/>
                <a:gd name="connsiteY1" fmla="*/ 131673 h 1755648"/>
                <a:gd name="connsiteX2" fmla="*/ 599847 w 1616660"/>
                <a:gd name="connsiteY2" fmla="*/ 1755648 h 1755648"/>
                <a:gd name="connsiteX3" fmla="*/ 0 w 1616660"/>
                <a:gd name="connsiteY3" fmla="*/ 0 h 1755648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56968"/>
                <a:gd name="connsiteY0" fmla="*/ 80468 h 1624103"/>
                <a:gd name="connsiteX1" fmla="*/ 1938529 w 1956968"/>
                <a:gd name="connsiteY1" fmla="*/ 0 h 1624103"/>
                <a:gd name="connsiteX2" fmla="*/ 921716 w 1956968"/>
                <a:gd name="connsiteY2" fmla="*/ 1623975 h 1624103"/>
                <a:gd name="connsiteX3" fmla="*/ 0 w 1956968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94075"/>
                <a:gd name="connsiteY0" fmla="*/ 80539 h 1624174"/>
                <a:gd name="connsiteX1" fmla="*/ 1938529 w 1994075"/>
                <a:gd name="connsiteY1" fmla="*/ 71 h 1624174"/>
                <a:gd name="connsiteX2" fmla="*/ 921716 w 1994075"/>
                <a:gd name="connsiteY2" fmla="*/ 1624046 h 1624174"/>
                <a:gd name="connsiteX3" fmla="*/ 0 w 1994075"/>
                <a:gd name="connsiteY3" fmla="*/ 80539 h 1624174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03"/>
                <a:gd name="connsiteX1" fmla="*/ 1938529 w 1938529"/>
                <a:gd name="connsiteY1" fmla="*/ 0 h 1624103"/>
                <a:gd name="connsiteX2" fmla="*/ 921716 w 1938529"/>
                <a:gd name="connsiteY2" fmla="*/ 1623975 h 1624103"/>
                <a:gd name="connsiteX3" fmla="*/ 0 w 1938529"/>
                <a:gd name="connsiteY3" fmla="*/ 80468 h 1624103"/>
                <a:gd name="connsiteX0" fmla="*/ 0 w 1938529"/>
                <a:gd name="connsiteY0" fmla="*/ 80468 h 1624144"/>
                <a:gd name="connsiteX1" fmla="*/ 1938529 w 1938529"/>
                <a:gd name="connsiteY1" fmla="*/ 0 h 1624144"/>
                <a:gd name="connsiteX2" fmla="*/ 921716 w 1938529"/>
                <a:gd name="connsiteY2" fmla="*/ 1623975 h 1624144"/>
                <a:gd name="connsiteX3" fmla="*/ 0 w 1938529"/>
                <a:gd name="connsiteY3" fmla="*/ 80468 h 1624144"/>
                <a:gd name="connsiteX0" fmla="*/ 0 w 1938529"/>
                <a:gd name="connsiteY0" fmla="*/ 80468 h 1623975"/>
                <a:gd name="connsiteX1" fmla="*/ 1938529 w 1938529"/>
                <a:gd name="connsiteY1" fmla="*/ 0 h 1623975"/>
                <a:gd name="connsiteX2" fmla="*/ 921716 w 1938529"/>
                <a:gd name="connsiteY2" fmla="*/ 1623975 h 1623975"/>
                <a:gd name="connsiteX3" fmla="*/ 0 w 1938529"/>
                <a:gd name="connsiteY3" fmla="*/ 80468 h 1623975"/>
                <a:gd name="connsiteX0" fmla="*/ 0 w 1938529"/>
                <a:gd name="connsiteY0" fmla="*/ 80468 h 1324052"/>
                <a:gd name="connsiteX1" fmla="*/ 1938529 w 1938529"/>
                <a:gd name="connsiteY1" fmla="*/ 0 h 1324052"/>
                <a:gd name="connsiteX2" fmla="*/ 1441095 w 1938529"/>
                <a:gd name="connsiteY2" fmla="*/ 1324052 h 1324052"/>
                <a:gd name="connsiteX3" fmla="*/ 0 w 1938529"/>
                <a:gd name="connsiteY3" fmla="*/ 80468 h 1324052"/>
                <a:gd name="connsiteX0" fmla="*/ 0 w 958292"/>
                <a:gd name="connsiteY0" fmla="*/ 0 h 1697126"/>
                <a:gd name="connsiteX1" fmla="*/ 958292 w 958292"/>
                <a:gd name="connsiteY1" fmla="*/ 373074 h 1697126"/>
                <a:gd name="connsiteX2" fmla="*/ 460858 w 958292"/>
                <a:gd name="connsiteY2" fmla="*/ 1697126 h 1697126"/>
                <a:gd name="connsiteX3" fmla="*/ 0 w 958292"/>
                <a:gd name="connsiteY3" fmla="*/ 0 h 1697126"/>
                <a:gd name="connsiteX0" fmla="*/ 0 w 2201876"/>
                <a:gd name="connsiteY0" fmla="*/ 0 h 1697126"/>
                <a:gd name="connsiteX1" fmla="*/ 2201876 w 2201876"/>
                <a:gd name="connsiteY1" fmla="*/ 95096 h 1697126"/>
                <a:gd name="connsiteX2" fmla="*/ 460858 w 2201876"/>
                <a:gd name="connsiteY2" fmla="*/ 1697126 h 1697126"/>
                <a:gd name="connsiteX3" fmla="*/ 0 w 2201876"/>
                <a:gd name="connsiteY3" fmla="*/ 0 h 1697126"/>
                <a:gd name="connsiteX0" fmla="*/ 0 w 2201876"/>
                <a:gd name="connsiteY0" fmla="*/ 1499616 h 1594712"/>
                <a:gd name="connsiteX1" fmla="*/ 2201876 w 2201876"/>
                <a:gd name="connsiteY1" fmla="*/ 1594712 h 1594712"/>
                <a:gd name="connsiteX2" fmla="*/ 1719072 w 2201876"/>
                <a:gd name="connsiteY2" fmla="*/ 0 h 1594712"/>
                <a:gd name="connsiteX3" fmla="*/ 0 w 2201876"/>
                <a:gd name="connsiteY3" fmla="*/ 1499616 h 1594712"/>
                <a:gd name="connsiteX0" fmla="*/ 0 w 2216506"/>
                <a:gd name="connsiteY0" fmla="*/ 1609344 h 1609344"/>
                <a:gd name="connsiteX1" fmla="*/ 2216506 w 2216506"/>
                <a:gd name="connsiteY1" fmla="*/ 1594712 h 1609344"/>
                <a:gd name="connsiteX2" fmla="*/ 1733702 w 2216506"/>
                <a:gd name="connsiteY2" fmla="*/ 0 h 1609344"/>
                <a:gd name="connsiteX3" fmla="*/ 0 w 2216506"/>
                <a:gd name="connsiteY3" fmla="*/ 1609344 h 1609344"/>
                <a:gd name="connsiteX0" fmla="*/ 0 w 2216506"/>
                <a:gd name="connsiteY0" fmla="*/ 2026311 h 2026311"/>
                <a:gd name="connsiteX1" fmla="*/ 2216506 w 2216506"/>
                <a:gd name="connsiteY1" fmla="*/ 2011679 h 2026311"/>
                <a:gd name="connsiteX2" fmla="*/ 2026310 w 2216506"/>
                <a:gd name="connsiteY2" fmla="*/ 0 h 2026311"/>
                <a:gd name="connsiteX3" fmla="*/ 0 w 2216506"/>
                <a:gd name="connsiteY3" fmla="*/ 2026311 h 2026311"/>
                <a:gd name="connsiteX0" fmla="*/ 0 w 2706625"/>
                <a:gd name="connsiteY0" fmla="*/ 2026311 h 2040940"/>
                <a:gd name="connsiteX1" fmla="*/ 2706625 w 2706625"/>
                <a:gd name="connsiteY1" fmla="*/ 2040940 h 2040940"/>
                <a:gd name="connsiteX2" fmla="*/ 2026310 w 2706625"/>
                <a:gd name="connsiteY2" fmla="*/ 0 h 2040940"/>
                <a:gd name="connsiteX3" fmla="*/ 0 w 2706625"/>
                <a:gd name="connsiteY3" fmla="*/ 2026311 h 2040940"/>
                <a:gd name="connsiteX0" fmla="*/ 0 w 2523745"/>
                <a:gd name="connsiteY0" fmla="*/ 2026311 h 2999231"/>
                <a:gd name="connsiteX1" fmla="*/ 2523745 w 2523745"/>
                <a:gd name="connsiteY1" fmla="*/ 2999231 h 2999231"/>
                <a:gd name="connsiteX2" fmla="*/ 2026310 w 2523745"/>
                <a:gd name="connsiteY2" fmla="*/ 0 h 2999231"/>
                <a:gd name="connsiteX3" fmla="*/ 0 w 2523745"/>
                <a:gd name="connsiteY3" fmla="*/ 2026311 h 2999231"/>
                <a:gd name="connsiteX0" fmla="*/ 0 w 4579315"/>
                <a:gd name="connsiteY0" fmla="*/ 1060705 h 2033625"/>
                <a:gd name="connsiteX1" fmla="*/ 2523745 w 4579315"/>
                <a:gd name="connsiteY1" fmla="*/ 2033625 h 2033625"/>
                <a:gd name="connsiteX2" fmla="*/ 4579315 w 4579315"/>
                <a:gd name="connsiteY2" fmla="*/ 0 h 2033625"/>
                <a:gd name="connsiteX3" fmla="*/ 0 w 4579315"/>
                <a:gd name="connsiteY3" fmla="*/ 1060705 h 2033625"/>
                <a:gd name="connsiteX0" fmla="*/ 0 w 2179929"/>
                <a:gd name="connsiteY0" fmla="*/ 0 h 2275026"/>
                <a:gd name="connsiteX1" fmla="*/ 124359 w 2179929"/>
                <a:gd name="connsiteY1" fmla="*/ 2275026 h 2275026"/>
                <a:gd name="connsiteX2" fmla="*/ 2179929 w 2179929"/>
                <a:gd name="connsiteY2" fmla="*/ 241401 h 2275026"/>
                <a:gd name="connsiteX3" fmla="*/ 0 w 2179929"/>
                <a:gd name="connsiteY3" fmla="*/ 0 h 2275026"/>
                <a:gd name="connsiteX0" fmla="*/ 2179929 w 2179929"/>
                <a:gd name="connsiteY0" fmla="*/ 241401 h 2366466"/>
                <a:gd name="connsiteX1" fmla="*/ 0 w 2179929"/>
                <a:gd name="connsiteY1" fmla="*/ 0 h 2366466"/>
                <a:gd name="connsiteX2" fmla="*/ 215799 w 2179929"/>
                <a:gd name="connsiteY2" fmla="*/ 2366466 h 2366466"/>
                <a:gd name="connsiteX0" fmla="*/ 2253081 w 2253081"/>
                <a:gd name="connsiteY0" fmla="*/ 321868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2253081 w 2253081"/>
                <a:gd name="connsiteY0" fmla="*/ 314553 h 2366466"/>
                <a:gd name="connsiteX1" fmla="*/ 0 w 2253081"/>
                <a:gd name="connsiteY1" fmla="*/ 0 h 2366466"/>
                <a:gd name="connsiteX2" fmla="*/ 215799 w 2253081"/>
                <a:gd name="connsiteY2" fmla="*/ 2366466 h 2366466"/>
                <a:gd name="connsiteX0" fmla="*/ 0 w 2381099"/>
                <a:gd name="connsiteY0" fmla="*/ 0 h 2893161"/>
                <a:gd name="connsiteX1" fmla="*/ 2165300 w 2381099"/>
                <a:gd name="connsiteY1" fmla="*/ 526695 h 2893161"/>
                <a:gd name="connsiteX2" fmla="*/ 2381099 w 2381099"/>
                <a:gd name="connsiteY2" fmla="*/ 2893161 h 2893161"/>
                <a:gd name="connsiteX0" fmla="*/ 0 w 2166143"/>
                <a:gd name="connsiteY0" fmla="*/ 0 h 2029967"/>
                <a:gd name="connsiteX1" fmla="*/ 2165300 w 2166143"/>
                <a:gd name="connsiteY1" fmla="*/ 526695 h 2029967"/>
                <a:gd name="connsiteX2" fmla="*/ 705919 w 2166143"/>
                <a:gd name="connsiteY2" fmla="*/ 2029967 h 2029967"/>
                <a:gd name="connsiteX0" fmla="*/ 0 w 2166900"/>
                <a:gd name="connsiteY0" fmla="*/ 0 h 2029967"/>
                <a:gd name="connsiteX1" fmla="*/ 2165300 w 2166900"/>
                <a:gd name="connsiteY1" fmla="*/ 526695 h 2029967"/>
                <a:gd name="connsiteX2" fmla="*/ 705919 w 21669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29967"/>
                <a:gd name="connsiteX1" fmla="*/ 2165300 w 2165300"/>
                <a:gd name="connsiteY1" fmla="*/ 526695 h 2029967"/>
                <a:gd name="connsiteX2" fmla="*/ 705919 w 2165300"/>
                <a:gd name="connsiteY2" fmla="*/ 2029967 h 2029967"/>
                <a:gd name="connsiteX0" fmla="*/ 0 w 2165300"/>
                <a:gd name="connsiteY0" fmla="*/ 0 h 2037282"/>
                <a:gd name="connsiteX1" fmla="*/ 2165300 w 2165300"/>
                <a:gd name="connsiteY1" fmla="*/ 526695 h 2037282"/>
                <a:gd name="connsiteX2" fmla="*/ 691289 w 2165300"/>
                <a:gd name="connsiteY2" fmla="*/ 2037282 h 2037282"/>
                <a:gd name="connsiteX0" fmla="*/ 2629812 w 2629812"/>
                <a:gd name="connsiteY0" fmla="*/ 0 h 2702965"/>
                <a:gd name="connsiteX1" fmla="*/ 1474011 w 2629812"/>
                <a:gd name="connsiteY1" fmla="*/ 1192378 h 2702965"/>
                <a:gd name="connsiteX2" fmla="*/ 0 w 2629812"/>
                <a:gd name="connsiteY2" fmla="*/ 2702965 h 2702965"/>
                <a:gd name="connsiteX0" fmla="*/ 2717594 w 2717594"/>
                <a:gd name="connsiteY0" fmla="*/ 0 h 1192378"/>
                <a:gd name="connsiteX1" fmla="*/ 1561793 w 2717594"/>
                <a:gd name="connsiteY1" fmla="*/ 1192378 h 1192378"/>
                <a:gd name="connsiteX2" fmla="*/ 0 w 2717594"/>
                <a:gd name="connsiteY2" fmla="*/ 3657 h 1192378"/>
                <a:gd name="connsiteX0" fmla="*/ 2717594 w 2717594"/>
                <a:gd name="connsiteY0" fmla="*/ 0 h 1258215"/>
                <a:gd name="connsiteX1" fmla="*/ 874164 w 2717594"/>
                <a:gd name="connsiteY1" fmla="*/ 1258215 h 1258215"/>
                <a:gd name="connsiteX2" fmla="*/ 0 w 2717594"/>
                <a:gd name="connsiteY2" fmla="*/ 3657 h 1258215"/>
                <a:gd name="connsiteX0" fmla="*/ 2717594 w 2717594"/>
                <a:gd name="connsiteY0" fmla="*/ 0 h 1192378"/>
                <a:gd name="connsiteX1" fmla="*/ 1839771 w 2717594"/>
                <a:gd name="connsiteY1" fmla="*/ 1192378 h 1192378"/>
                <a:gd name="connsiteX2" fmla="*/ 0 w 2717594"/>
                <a:gd name="connsiteY2" fmla="*/ 3657 h 1192378"/>
                <a:gd name="connsiteX0" fmla="*/ 2717594 w 2717594"/>
                <a:gd name="connsiteY0" fmla="*/ 10974 h 1203352"/>
                <a:gd name="connsiteX1" fmla="*/ 1839771 w 2717594"/>
                <a:gd name="connsiteY1" fmla="*/ 1203352 h 1203352"/>
                <a:gd name="connsiteX2" fmla="*/ 0 w 2717594"/>
                <a:gd name="connsiteY2" fmla="*/ 0 h 120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7594" h="1203352">
                  <a:moveTo>
                    <a:pt x="2717594" y="10974"/>
                  </a:moveTo>
                  <a:lnTo>
                    <a:pt x="1839771" y="1203352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</p:grp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626F617-4ED5-FE05-19FF-23DF8DF84797}"/>
              </a:ext>
            </a:extLst>
          </p:cNvPr>
          <p:cNvSpPr txBox="1"/>
          <p:nvPr/>
        </p:nvSpPr>
        <p:spPr>
          <a:xfrm>
            <a:off x="-19307" y="536094"/>
            <a:ext cx="10530437" cy="461665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b">
            <a:spAutoFit/>
          </a:bodyPr>
          <a:lstStyle/>
          <a:p>
            <a:pPr marL="0" indent="0">
              <a:buNone/>
            </a:pPr>
            <a:r>
              <a:rPr lang="en-US" altLang="ja-JP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Apply the </a:t>
            </a:r>
            <a:r>
              <a:rPr lang="en-US" altLang="ja-JP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selective reduced integration (SRI) </a:t>
            </a:r>
            <a:r>
              <a:rPr lang="en-US" altLang="ja-JP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ES-FEM to handle </a:t>
            </a:r>
            <a:r>
              <a:rPr lang="en-US" altLang="ja-JP" sz="2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rubber-like solids</a:t>
            </a:r>
            <a:endParaRPr lang="ja-JP" altLang="en-US" sz="2400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426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コンテンツ プレースホルダー 1">
                <a:extLst>
                  <a:ext uri="{FF2B5EF4-FFF2-40B4-BE49-F238E27FC236}">
                    <a16:creationId xmlns:a16="http://schemas.microsoft.com/office/drawing/2014/main" id="{7C3C9C82-2455-635F-DC77-13E6B19222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ja-JP" sz="2400" dirty="0"/>
                  <a:t>Since the most of CPU time for implicit analyses is spent solving the stiffness equation</a:t>
                </a:r>
                <a:br>
                  <a:rPr kumimoji="1" lang="en-US" altLang="ja-JP" sz="2400" dirty="0"/>
                </a:br>
                <a:r>
                  <a:rPr kumimoji="1" lang="en-US" altLang="ja-JP" sz="2400" dirty="0"/>
                  <a:t>(i.e.,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kumimoji="1" lang="en-US" altLang="ja-JP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ja-JP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d>
                    <m:d>
                      <m:dPr>
                        <m:begChr m:val="{"/>
                        <m:endChr m:val="}"/>
                        <m:ctrlPr>
                          <a:rPr kumimoji="1" lang="en-US" altLang="ja-JP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ja-JP" sz="2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kumimoji="1" lang="en-US" altLang="ja-JP" sz="2400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kumimoji="1" lang="en-US" altLang="ja-JP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kumimoji="1" lang="en-US" altLang="ja-JP" sz="24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kumimoji="1" lang="en-US" altLang="ja-JP" sz="2400" dirty="0"/>
                  <a:t>), the size of </a:t>
                </a:r>
                <a14:m>
                  <m:oMath xmlns:m="http://schemas.openxmlformats.org/officeDocument/2006/math">
                    <m:r>
                      <a:rPr kumimoji="1" lang="en-US" altLang="ja-JP" sz="2400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kumimoji="1" lang="en-US" altLang="ja-JP" sz="24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kumimoji="1" lang="en-US" altLang="ja-JP" sz="24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kumimoji="1" lang="en-US" altLang="ja-JP" sz="2400" dirty="0"/>
                  <a:t> matrix (</a:t>
                </a:r>
                <a14:m>
                  <m:oMath xmlns:m="http://schemas.openxmlformats.org/officeDocument/2006/math">
                    <m:r>
                      <a:rPr kumimoji="1" lang="en-US" altLang="ja-JP" sz="24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kumimoji="1" lang="en-US" altLang="ja-JP" sz="2400" dirty="0"/>
                  <a:t>) directly affects the CPU time.</a:t>
                </a:r>
              </a:p>
              <a:p>
                <a:r>
                  <a:rPr lang="en-US" altLang="ja-JP" sz="2400" dirty="0"/>
                  <a:t>S-FEMs are purely displacement-based FE formulations; thus, </a:t>
                </a:r>
                <a:r>
                  <a:rPr lang="en-US" altLang="ja-JP" sz="2400" dirty="0">
                    <a:solidFill>
                      <a:srgbClr val="0000CC"/>
                    </a:solidFill>
                  </a:rPr>
                  <a:t>the matrix size (</a:t>
                </a:r>
                <a14:m>
                  <m:oMath xmlns:m="http://schemas.openxmlformats.org/officeDocument/2006/math">
                    <m:r>
                      <a:rPr lang="en-US" altLang="ja-JP" sz="2400" i="1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ja-JP" sz="2400" dirty="0">
                    <a:solidFill>
                      <a:srgbClr val="0000CC"/>
                    </a:solidFill>
                  </a:rPr>
                  <a:t>) is exactly identical to that of FEM-T4.</a:t>
                </a:r>
              </a:p>
              <a:p>
                <a:r>
                  <a:rPr lang="en-US" altLang="ja-JP" sz="2400" dirty="0"/>
                  <a:t>Both the </a:t>
                </a:r>
                <a:r>
                  <a:rPr lang="en-US" altLang="ja-JP" sz="2400" dirty="0" err="1">
                    <a:solidFill>
                      <a:srgbClr val="FF00FF"/>
                    </a:solidFill>
                  </a:rPr>
                  <a:t>SelectiveES</a:t>
                </a:r>
                <a:r>
                  <a:rPr lang="en-US" altLang="ja-JP" sz="2400" dirty="0">
                    <a:solidFill>
                      <a:srgbClr val="FF00FF"/>
                    </a:solidFill>
                  </a:rPr>
                  <a:t>/NS-FEM-T4 </a:t>
                </a:r>
                <a:r>
                  <a:rPr lang="en-US" altLang="ja-JP" sz="2400" dirty="0"/>
                  <a:t>and </a:t>
                </a:r>
                <a:r>
                  <a:rPr lang="en-US" altLang="ja-JP" sz="240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ES-FEM-SRI-T4</a:t>
                </a:r>
                <a:r>
                  <a:rPr lang="en-US" altLang="ja-JP" sz="2400" dirty="0"/>
                  <a:t> have the same </a:t>
                </a:r>
                <a:r>
                  <a:rPr lang="en-US" altLang="ja-JP" sz="2400" dirty="0">
                    <a:solidFill>
                      <a:srgbClr val="FF0000"/>
                    </a:solidFill>
                  </a:rPr>
                  <a:t>bandwidth of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ja-JP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altLang="ja-JP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altLang="ja-JP" sz="2400" dirty="0"/>
                  <a:t>, </a:t>
                </a:r>
                <a:br>
                  <a:rPr lang="en-US" altLang="ja-JP" sz="2400" dirty="0"/>
                </a:br>
                <a:r>
                  <a:rPr lang="en-US" altLang="ja-JP" sz="2400" dirty="0"/>
                  <a:t>which is </a:t>
                </a:r>
                <a:r>
                  <a:rPr kumimoji="1" lang="en-US" altLang="ja-JP" sz="2400" dirty="0">
                    <a:solidFill>
                      <a:srgbClr val="FF0000"/>
                    </a:solidFill>
                  </a:rPr>
                  <a:t>x4.3 wider than that of F</a:t>
                </a:r>
                <a:r>
                  <a:rPr lang="en-US" altLang="ja-JP" sz="2400" dirty="0">
                    <a:solidFill>
                      <a:srgbClr val="FF0000"/>
                    </a:solidFill>
                  </a:rPr>
                  <a:t>EM-T4</a:t>
                </a:r>
                <a:r>
                  <a:rPr lang="en-US" altLang="ja-JP" sz="2000" dirty="0"/>
                  <a:t>, meaning about x4 slower than FEM-T4 w/ the same mesh.</a:t>
                </a:r>
                <a:endParaRPr lang="en-US" altLang="ja-JP" dirty="0"/>
              </a:p>
            </p:txBody>
          </p:sp>
        </mc:Choice>
        <mc:Fallback xmlns="">
          <p:sp>
            <p:nvSpPr>
              <p:cNvPr id="2" name="コンテンツ プレースホルダー 1">
                <a:extLst>
                  <a:ext uri="{FF2B5EF4-FFF2-40B4-BE49-F238E27FC236}">
                    <a16:creationId xmlns:a16="http://schemas.microsoft.com/office/drawing/2014/main" id="{7C3C9C82-2455-635F-DC77-13E6B19222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534" t="-1584" r="-142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タイトル 2">
            <a:extLst>
              <a:ext uri="{FF2B5EF4-FFF2-40B4-BE49-F238E27FC236}">
                <a16:creationId xmlns:a16="http://schemas.microsoft.com/office/drawing/2014/main" id="{DEFD1131-87E0-4F18-97A6-2F456EA40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CPU </a:t>
            </a:r>
            <a:r>
              <a:rPr lang="en-US" altLang="ja-JP" dirty="0"/>
              <a:t>Time</a:t>
            </a:r>
            <a:r>
              <a:rPr kumimoji="1" lang="en-US" altLang="ja-JP" dirty="0"/>
              <a:t> of S-FEM-T4s</a:t>
            </a:r>
            <a:endParaRPr kumimoji="1" lang="ja-JP" altLang="en-US" dirty="0">
              <a:ln w="3175">
                <a:solidFill>
                  <a:schemeClr val="bg1"/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A498F8-5E27-2F95-D2C9-9277765EC1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17</a:t>
            </a:fld>
            <a:endParaRPr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表 5">
                <a:extLst>
                  <a:ext uri="{FF2B5EF4-FFF2-40B4-BE49-F238E27FC236}">
                    <a16:creationId xmlns:a16="http://schemas.microsoft.com/office/drawing/2014/main" id="{F6CF9198-C7A9-2383-C492-383435984FF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76917929"/>
                  </p:ext>
                </p:extLst>
              </p:nvPr>
            </p:nvGraphicFramePr>
            <p:xfrm>
              <a:off x="1289337" y="2972400"/>
              <a:ext cx="6823618" cy="264240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2709990">
                      <a:extLst>
                        <a:ext uri="{9D8B030D-6E8A-4147-A177-3AD203B41FA5}">
                          <a16:colId xmlns:a16="http://schemas.microsoft.com/office/drawing/2014/main" val="1690386989"/>
                        </a:ext>
                      </a:extLst>
                    </a:gridCol>
                    <a:gridCol w="2097405">
                      <a:extLst>
                        <a:ext uri="{9D8B030D-6E8A-4147-A177-3AD203B41FA5}">
                          <a16:colId xmlns:a16="http://schemas.microsoft.com/office/drawing/2014/main" val="3847538805"/>
                        </a:ext>
                      </a:extLst>
                    </a:gridCol>
                    <a:gridCol w="2016223">
                      <a:extLst>
                        <a:ext uri="{9D8B030D-6E8A-4147-A177-3AD203B41FA5}">
                          <a16:colId xmlns:a16="http://schemas.microsoft.com/office/drawing/2014/main" val="3655122189"/>
                        </a:ext>
                      </a:extLst>
                    </a:gridCol>
                  </a:tblGrid>
                  <a:tr h="43200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Formulation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Bandwidth</a:t>
                          </a:r>
                          <a:r>
                            <a:rPr kumimoji="1" lang="ja-JP" altLang="en-US" sz="2000" dirty="0"/>
                            <a:t> </a:t>
                          </a:r>
                          <a:r>
                            <a:rPr kumimoji="1" lang="en-US" altLang="ja-JP" sz="2000" dirty="0"/>
                            <a:t>of</a:t>
                          </a:r>
                          <a:r>
                            <a:rPr kumimoji="1" lang="ja-JP" altLang="en-US" sz="2000" dirty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kumimoji="1" lang="en-US" altLang="ja-JP" sz="2000" b="1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kumimoji="1" lang="en-US" altLang="ja-JP" sz="2000" b="1" i="1" smtClean="0">
                                  <a:latin typeface="Cambria Math" panose="02040503050406030204" pitchFamily="18" charset="0"/>
                                </a:rPr>
                                <m:t>𝑲</m:t>
                              </m:r>
                              <m:r>
                                <a:rPr kumimoji="1" lang="en-US" altLang="ja-JP" sz="2000" b="1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oMath>
                          </a14:m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 err="1"/>
                            <a:t>v.s</a:t>
                          </a:r>
                          <a:r>
                            <a:rPr kumimoji="1" lang="en-US" altLang="ja-JP" sz="2000" dirty="0"/>
                            <a:t>. FEM-T4 Ratio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extLst>
                      <a:ext uri="{0D108BD9-81ED-4DB2-BD59-A6C34878D82A}">
                        <a16:rowId xmlns:a16="http://schemas.microsoft.com/office/drawing/2014/main" val="1503264157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FEM-T4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14 nodes x 3 DOF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1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extLst>
                      <a:ext uri="{0D108BD9-81ED-4DB2-BD59-A6C34878D82A}">
                        <a16:rowId xmlns:a16="http://schemas.microsoft.com/office/drawing/2014/main" val="2372563311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FEM-T10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ja-JP" sz="2000" dirty="0"/>
                            <a:t>28 nodes x 3 DOF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2.0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extLst>
                      <a:ext uri="{0D108BD9-81ED-4DB2-BD59-A6C34878D82A}">
                        <a16:rowId xmlns:a16="http://schemas.microsoft.com/office/drawing/2014/main" val="1229882802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2000" dirty="0"/>
                            <a:t>ES-FEM-T4</a:t>
                          </a:r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45 nodes x 3 DOF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3.2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extLst>
                      <a:ext uri="{0D108BD9-81ED-4DB2-BD59-A6C34878D82A}">
                        <a16:rowId xmlns:a16="http://schemas.microsoft.com/office/drawing/2014/main" val="1016192594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2000" dirty="0"/>
                            <a:t>NS-FEM-T4,</a:t>
                          </a:r>
                          <a:br>
                            <a:rPr lang="en-US" altLang="ja-JP" sz="2000" dirty="0"/>
                          </a:br>
                          <a:r>
                            <a:rPr lang="en-US" altLang="ja-JP" sz="2000" dirty="0" err="1">
                              <a:solidFill>
                                <a:srgbClr val="FF00FF"/>
                              </a:solidFill>
                            </a:rPr>
                            <a:t>SelectiveES</a:t>
                          </a:r>
                          <a:r>
                            <a:rPr lang="en-US" altLang="ja-JP" sz="2000" dirty="0">
                              <a:solidFill>
                                <a:srgbClr val="FF00FF"/>
                              </a:solidFill>
                            </a:rPr>
                            <a:t>/NS-FEM-T4</a:t>
                          </a:r>
                          <a:r>
                            <a:rPr lang="en-US" altLang="ja-JP" sz="2000" dirty="0"/>
                            <a:t>,</a:t>
                          </a:r>
                          <a:br>
                            <a:rPr lang="en-US" altLang="ja-JP" sz="2000" dirty="0"/>
                          </a:br>
                          <a:r>
                            <a:rPr lang="en-US" altLang="ja-JP" sz="2000" dirty="0">
                              <a:solidFill>
                                <a:schemeClr val="accent6">
                                  <a:lumMod val="60000"/>
                                  <a:lumOff val="40000"/>
                                </a:schemeClr>
                              </a:solidFill>
                            </a:rPr>
                            <a:t>ES-FEM-SRI-T4</a:t>
                          </a:r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ja-JP" sz="2000" dirty="0"/>
                            <a:t>60 nodes x 3 DOF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>
                              <a:solidFill>
                                <a:srgbClr val="FF0000"/>
                              </a:solidFill>
                            </a:rPr>
                            <a:t>4.3</a:t>
                          </a:r>
                          <a:endParaRPr kumimoji="1" lang="ja-JP" altLang="en-US" sz="20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T="0" marB="0" anchor="ctr"/>
                    </a:tc>
                    <a:extLst>
                      <a:ext uri="{0D108BD9-81ED-4DB2-BD59-A6C34878D82A}">
                        <a16:rowId xmlns:a16="http://schemas.microsoft.com/office/drawing/2014/main" val="32708838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表 5">
                <a:extLst>
                  <a:ext uri="{FF2B5EF4-FFF2-40B4-BE49-F238E27FC236}">
                    <a16:creationId xmlns:a16="http://schemas.microsoft.com/office/drawing/2014/main" id="{F6CF9198-C7A9-2383-C492-383435984FF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76917929"/>
                  </p:ext>
                </p:extLst>
              </p:nvPr>
            </p:nvGraphicFramePr>
            <p:xfrm>
              <a:off x="1289337" y="2972400"/>
              <a:ext cx="6823618" cy="264240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2709990">
                      <a:extLst>
                        <a:ext uri="{9D8B030D-6E8A-4147-A177-3AD203B41FA5}">
                          <a16:colId xmlns:a16="http://schemas.microsoft.com/office/drawing/2014/main" val="1690386989"/>
                        </a:ext>
                      </a:extLst>
                    </a:gridCol>
                    <a:gridCol w="2097405">
                      <a:extLst>
                        <a:ext uri="{9D8B030D-6E8A-4147-A177-3AD203B41FA5}">
                          <a16:colId xmlns:a16="http://schemas.microsoft.com/office/drawing/2014/main" val="3847538805"/>
                        </a:ext>
                      </a:extLst>
                    </a:gridCol>
                    <a:gridCol w="2016223">
                      <a:extLst>
                        <a:ext uri="{9D8B030D-6E8A-4147-A177-3AD203B41FA5}">
                          <a16:colId xmlns:a16="http://schemas.microsoft.com/office/drawing/2014/main" val="3655122189"/>
                        </a:ext>
                      </a:extLst>
                    </a:gridCol>
                  </a:tblGrid>
                  <a:tr h="43200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Formulation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T="0" marB="0" anchor="ctr">
                        <a:blipFill>
                          <a:blip r:embed="rId4"/>
                          <a:stretch>
                            <a:fillRect l="-129651" t="-2817" r="-97674" b="-5478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 err="1"/>
                            <a:t>v.s</a:t>
                          </a:r>
                          <a:r>
                            <a:rPr kumimoji="1" lang="en-US" altLang="ja-JP" sz="2000" dirty="0"/>
                            <a:t>. FEM-T4 Ratio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extLst>
                      <a:ext uri="{0D108BD9-81ED-4DB2-BD59-A6C34878D82A}">
                        <a16:rowId xmlns:a16="http://schemas.microsoft.com/office/drawing/2014/main" val="1503264157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FEM-T4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14 nodes x 3 DOF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1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extLst>
                      <a:ext uri="{0D108BD9-81ED-4DB2-BD59-A6C34878D82A}">
                        <a16:rowId xmlns:a16="http://schemas.microsoft.com/office/drawing/2014/main" val="2372563311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FEM-T10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ja-JP" sz="2000" dirty="0"/>
                            <a:t>28 nodes x 3 DOF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2.0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extLst>
                      <a:ext uri="{0D108BD9-81ED-4DB2-BD59-A6C34878D82A}">
                        <a16:rowId xmlns:a16="http://schemas.microsoft.com/office/drawing/2014/main" val="1229882802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2000" dirty="0"/>
                            <a:t>ES-FEM-T4</a:t>
                          </a:r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45 nodes x 3 DOF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3.2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extLst>
                      <a:ext uri="{0D108BD9-81ED-4DB2-BD59-A6C34878D82A}">
                        <a16:rowId xmlns:a16="http://schemas.microsoft.com/office/drawing/2014/main" val="1016192594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2000" dirty="0"/>
                            <a:t>NS-FEM-T4,</a:t>
                          </a:r>
                          <a:br>
                            <a:rPr lang="en-US" altLang="ja-JP" sz="2000" dirty="0"/>
                          </a:br>
                          <a:r>
                            <a:rPr lang="en-US" altLang="ja-JP" sz="2000" dirty="0" err="1">
                              <a:solidFill>
                                <a:srgbClr val="FF00FF"/>
                              </a:solidFill>
                            </a:rPr>
                            <a:t>SelectiveES</a:t>
                          </a:r>
                          <a:r>
                            <a:rPr lang="en-US" altLang="ja-JP" sz="2000" dirty="0">
                              <a:solidFill>
                                <a:srgbClr val="FF00FF"/>
                              </a:solidFill>
                            </a:rPr>
                            <a:t>/NS-FEM-T4</a:t>
                          </a:r>
                          <a:r>
                            <a:rPr lang="en-US" altLang="ja-JP" sz="2000" dirty="0"/>
                            <a:t>,</a:t>
                          </a:r>
                          <a:br>
                            <a:rPr lang="en-US" altLang="ja-JP" sz="2000" dirty="0"/>
                          </a:br>
                          <a:r>
                            <a:rPr lang="en-US" altLang="ja-JP" sz="2000" dirty="0">
                              <a:solidFill>
                                <a:schemeClr val="accent6">
                                  <a:lumMod val="60000"/>
                                  <a:lumOff val="40000"/>
                                </a:schemeClr>
                              </a:solidFill>
                            </a:rPr>
                            <a:t>ES-FEM-SRI-T4</a:t>
                          </a:r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ja-JP" sz="2000" dirty="0"/>
                            <a:t>60 nodes x 3 DOF</a:t>
                          </a:r>
                          <a:endParaRPr kumimoji="1" lang="ja-JP" altLang="en-US" sz="2000" dirty="0"/>
                        </a:p>
                      </a:txBody>
                      <a:tcPr marT="0" marB="0" anchor="ctr"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>
                              <a:solidFill>
                                <a:srgbClr val="FF0000"/>
                              </a:solidFill>
                            </a:rPr>
                            <a:t>4.3</a:t>
                          </a:r>
                          <a:endParaRPr kumimoji="1" lang="ja-JP" altLang="en-US" sz="20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T="0" marB="0" anchor="ctr"/>
                    </a:tc>
                    <a:extLst>
                      <a:ext uri="{0D108BD9-81ED-4DB2-BD59-A6C34878D82A}">
                        <a16:rowId xmlns:a16="http://schemas.microsoft.com/office/drawing/2014/main" val="32708838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B6DA887D-4E7B-65B6-D60D-97A637898A23}"/>
              </a:ext>
            </a:extLst>
          </p:cNvPr>
          <p:cNvSpPr/>
          <p:nvPr/>
        </p:nvSpPr>
        <p:spPr>
          <a:xfrm>
            <a:off x="334434" y="5740735"/>
            <a:ext cx="11522207" cy="538951"/>
          </a:xfrm>
          <a:prstGeom prst="roundRect">
            <a:avLst/>
          </a:prstGeom>
          <a:solidFill>
            <a:schemeClr val="accent1"/>
          </a:solidFill>
          <a:ln w="3175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>
                <a:solidFill>
                  <a:schemeClr val="accent6">
                    <a:lumMod val="60000"/>
                    <a:lumOff val="40000"/>
                  </a:schemeClr>
                </a:solidFill>
                <a:ea typeface="ＭＳ Ｐゴシック" panose="020B0600070205080204" pitchFamily="50" charset="-128"/>
              </a:rPr>
              <a:t>ES-FEM-SRI-T4</a:t>
            </a:r>
            <a:r>
              <a:rPr kumimoji="1" lang="en-US" altLang="ja-JP" sz="2400" dirty="0">
                <a:ea typeface="ＭＳ Ｐゴシック" panose="020B0600070205080204" pitchFamily="50" charset="-128"/>
              </a:rPr>
              <a:t> costs the same as </a:t>
            </a:r>
            <a:r>
              <a:rPr kumimoji="1" lang="en-US" altLang="ja-JP" sz="2400" dirty="0" err="1">
                <a:solidFill>
                  <a:srgbClr val="FF00FF"/>
                </a:solidFill>
                <a:ea typeface="ＭＳ Ｐゴシック" panose="020B0600070205080204" pitchFamily="50" charset="-128"/>
              </a:rPr>
              <a:t>SelectiveES</a:t>
            </a:r>
            <a:r>
              <a:rPr kumimoji="1" lang="en-US" altLang="ja-JP" sz="2400" dirty="0">
                <a:solidFill>
                  <a:srgbClr val="FF00FF"/>
                </a:solidFill>
                <a:ea typeface="ＭＳ Ｐゴシック" panose="020B0600070205080204" pitchFamily="50" charset="-128"/>
              </a:rPr>
              <a:t>/NS-FEM-T4</a:t>
            </a:r>
            <a:r>
              <a:rPr lang="en-US" altLang="ja-JP" sz="2400" dirty="0">
                <a:solidFill>
                  <a:srgbClr val="FF00FF"/>
                </a:solidFill>
                <a:ea typeface="ＭＳ Ｐゴシック" panose="020B0600070205080204" pitchFamily="50" charset="-128"/>
              </a:rPr>
              <a:t> </a:t>
            </a:r>
            <a:r>
              <a:rPr kumimoji="1" lang="en-US" altLang="ja-JP" sz="2400" dirty="0">
                <a:ea typeface="ＭＳ Ｐゴシック" panose="020B0600070205080204" pitchFamily="50" charset="-128"/>
              </a:rPr>
              <a:t>and is relatively low-cost. </a:t>
            </a:r>
            <a:endParaRPr kumimoji="1" lang="ja-JP" altLang="en-US" sz="2400" dirty="0">
              <a:ea typeface="ＭＳ Ｐゴシック" panose="020B060007020508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4B50999-A249-94B0-231B-F052EB37EE7C}"/>
              </a:ext>
            </a:extLst>
          </p:cNvPr>
          <p:cNvSpPr txBox="1"/>
          <p:nvPr/>
        </p:nvSpPr>
        <p:spPr>
          <a:xfrm>
            <a:off x="8343254" y="3510758"/>
            <a:ext cx="3598448" cy="1754326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dirty="0">
                <a:ea typeface="MS UI Gothic" panose="020B0600070205080204" pitchFamily="50" charset="-128"/>
              </a:rPr>
              <a:t>Remind that S-FEM-T4s have much </a:t>
            </a:r>
            <a:r>
              <a:rPr lang="en-US" altLang="ja-JP" u="sng" dirty="0">
                <a:solidFill>
                  <a:schemeClr val="tx1"/>
                </a:solidFill>
                <a:ea typeface="MS UI Gothic" panose="020B0600070205080204" pitchFamily="50" charset="-128"/>
              </a:rPr>
              <a:t>faster mesh convergence </a:t>
            </a:r>
            <a:r>
              <a:rPr lang="en-US" altLang="ja-JP" u="sng" dirty="0">
                <a:ea typeface="MS UI Gothic" panose="020B0600070205080204" pitchFamily="50" charset="-128"/>
              </a:rPr>
              <a:t>rate</a:t>
            </a:r>
            <a:r>
              <a:rPr lang="en-US" altLang="ja-JP" dirty="0">
                <a:ea typeface="MS UI Gothic" panose="020B0600070205080204" pitchFamily="50" charset="-128"/>
              </a:rPr>
              <a:t> than</a:t>
            </a:r>
            <a:br>
              <a:rPr lang="en-US" altLang="ja-JP" dirty="0">
                <a:ea typeface="MS UI Gothic" panose="020B0600070205080204" pitchFamily="50" charset="-128"/>
              </a:rPr>
            </a:br>
            <a:r>
              <a:rPr lang="en-US" altLang="ja-JP" dirty="0">
                <a:ea typeface="MS UI Gothic" panose="020B0600070205080204" pitchFamily="50" charset="-128"/>
              </a:rPr>
              <a:t>FEM-T4.</a:t>
            </a:r>
          </a:p>
          <a:p>
            <a:r>
              <a:rPr lang="en-US" altLang="ja-JP" dirty="0">
                <a:ea typeface="MS UI Gothic" panose="020B0600070205080204" pitchFamily="50" charset="-128"/>
              </a:rPr>
              <a:t>Therefore, </a:t>
            </a:r>
            <a:r>
              <a:rPr lang="en-US" altLang="ja-JP" u="sng" dirty="0">
                <a:ea typeface="MS UI Gothic" panose="020B0600070205080204" pitchFamily="50" charset="-128"/>
              </a:rPr>
              <a:t>S-FEM-T4s are faster than FEM-T4</a:t>
            </a:r>
            <a:r>
              <a:rPr lang="en-US" altLang="ja-JP" dirty="0">
                <a:ea typeface="MS UI Gothic" panose="020B0600070205080204" pitchFamily="50" charset="-128"/>
              </a:rPr>
              <a:t> to obtain a solution with a certain level of accuracy.</a:t>
            </a:r>
            <a:endParaRPr kumimoji="1" lang="ja-JP" altLang="en-US" sz="1800" dirty="0">
              <a:ea typeface="MS UI Gothic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0213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05EFB63B-EBCB-47FC-8198-DF7C10E41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Result &amp; Discussion 1</a:t>
            </a:r>
            <a:br>
              <a:rPr kumimoji="1" lang="en-US" altLang="ja-JP" dirty="0"/>
            </a:br>
            <a:r>
              <a:rPr kumimoji="1" lang="en-US" altLang="ja-JP" sz="2400" b="0" dirty="0"/>
              <a:t>Performance of </a:t>
            </a:r>
            <a:r>
              <a:rPr kumimoji="1" lang="en-US" altLang="ja-JP" sz="2400" b="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ES-FEM-SRI-T4</a:t>
            </a:r>
            <a:endParaRPr lang="ja-JP" altLang="en-US" sz="2800" b="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62540705-575E-4234-8E7B-92D569340F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18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221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ja-JP" b="1" i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Outline</a:t>
                </a:r>
              </a:p>
              <a:p>
                <a:endParaRPr lang="en-US" altLang="ja-JP" dirty="0"/>
              </a:p>
              <a:p>
                <a:endParaRPr lang="en-US" altLang="ja-JP" dirty="0"/>
              </a:p>
              <a:p>
                <a:endParaRPr lang="en-US" altLang="ja-JP" dirty="0"/>
              </a:p>
              <a:p>
                <a:endParaRPr lang="en-US" altLang="ja-JP" dirty="0"/>
              </a:p>
              <a:p>
                <a:endParaRPr lang="en-US" altLang="ja-JP" dirty="0"/>
              </a:p>
              <a:p>
                <a:r>
                  <a:rPr lang="en-US" altLang="ja-JP" dirty="0"/>
                  <a:t>10 x 1 x 1 m cantilever.</a:t>
                </a:r>
              </a:p>
              <a:p>
                <a:r>
                  <a:rPr lang="en-US" altLang="ja-JP" dirty="0"/>
                  <a:t>Neo-Hookean hyperelastic material,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ja-JP">
                            <a:latin typeface="Cambria Math" panose="02040503050406030204" pitchFamily="18" charset="0"/>
                          </a:rPr>
                          <m:t>ini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</a:rPr>
                      <m:t>=6 </m:t>
                    </m:r>
                    <m:r>
                      <m:rPr>
                        <m:sty m:val="p"/>
                      </m:rPr>
                      <a:rPr lang="en-US" altLang="ja-JP" b="0" i="0" smtClean="0">
                        <a:latin typeface="Cambria Math" panose="02040503050406030204" pitchFamily="18" charset="0"/>
                      </a:rPr>
                      <m:t>G</m:t>
                    </m:r>
                    <m:r>
                      <m:rPr>
                        <m:sty m:val="p"/>
                      </m:rPr>
                      <a:rPr lang="en-US" altLang="ja-JP">
                        <a:latin typeface="Cambria Math" panose="02040503050406030204" pitchFamily="18" charset="0"/>
                      </a:rPr>
                      <m:t>Pa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ja-JP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𝝂</m:t>
                        </m:r>
                      </m:e>
                      <m:sub>
                        <m:r>
                          <a:rPr lang="en-US" altLang="ja-JP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𝐢𝐧𝐢</m:t>
                        </m:r>
                      </m:sub>
                    </m:sSub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𝟒𝟗</m:t>
                    </m:r>
                  </m:oMath>
                </a14:m>
                <a:r>
                  <a:rPr lang="en-US" altLang="ja-JP" dirty="0"/>
                  <a:t>.</a:t>
                </a:r>
              </a:p>
              <a:p>
                <a:r>
                  <a:rPr lang="en-US" altLang="ja-JP" dirty="0"/>
                  <a:t>Dead load applied to the tip node.</a:t>
                </a:r>
              </a:p>
              <a:p>
                <a:r>
                  <a:rPr lang="en-US" altLang="ja-JP" dirty="0"/>
                  <a:t>A large deflection analysis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=−6.5</m:t>
                    </m:r>
                  </m:oMath>
                </a14:m>
                <a:r>
                  <a:rPr lang="en-US" altLang="ja-JP" dirty="0"/>
                  <a:t> m at the final state.</a:t>
                </a:r>
              </a:p>
              <a:p>
                <a:r>
                  <a:rPr lang="en-US" altLang="ja-JP" dirty="0"/>
                  <a:t>Compared the results of </a:t>
                </a:r>
                <a:r>
                  <a:rPr lang="en-US" altLang="ja-JP" b="1" dirty="0"/>
                  <a:t>ABAQUS C3D4</a:t>
                </a:r>
                <a:r>
                  <a:rPr lang="en-US" altLang="ja-JP" dirty="0"/>
                  <a:t>, </a:t>
                </a:r>
                <a:r>
                  <a:rPr lang="en-US" altLang="ja-JP" b="1" dirty="0"/>
                  <a:t>ABAQUS C3D4H</a:t>
                </a:r>
                <a:r>
                  <a:rPr lang="en-US" altLang="ja-JP" dirty="0"/>
                  <a:t>, </a:t>
                </a:r>
                <a:r>
                  <a:rPr lang="en-US" altLang="ja-JP" dirty="0" err="1">
                    <a:solidFill>
                      <a:srgbClr val="FF00FF"/>
                    </a:solidFill>
                  </a:rPr>
                  <a:t>SelectiveES</a:t>
                </a:r>
                <a:r>
                  <a:rPr lang="en-US" altLang="ja-JP" dirty="0">
                    <a:solidFill>
                      <a:srgbClr val="FF00FF"/>
                    </a:solidFill>
                  </a:rPr>
                  <a:t>/NS-FEM-T4</a:t>
                </a:r>
                <a:r>
                  <a:rPr lang="en-US" altLang="ja-JP" dirty="0"/>
                  <a:t>,</a:t>
                </a:r>
                <a:r>
                  <a:rPr lang="en-US" altLang="ja-JP" dirty="0">
                    <a:solidFill>
                      <a:srgbClr val="FF00FF"/>
                    </a:solidFill>
                  </a:rPr>
                  <a:t> </a:t>
                </a:r>
                <a:br>
                  <a:rPr lang="en-US" altLang="ja-JP" dirty="0">
                    <a:solidFill>
                      <a:srgbClr val="FF00FF"/>
                    </a:solidFill>
                  </a:rPr>
                </a:br>
                <a:r>
                  <a:rPr lang="en-US" altLang="ja-JP" dirty="0"/>
                  <a:t>and </a:t>
                </a:r>
                <a:r>
                  <a:rPr lang="en-US" altLang="ja-JP" b="1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ES-FEM-SRI-T4</a:t>
                </a:r>
                <a:r>
                  <a:rPr lang="en-US" altLang="ja-JP" b="1" dirty="0"/>
                  <a:t>.</a:t>
                </a:r>
                <a:endParaRPr lang="en-US" altLang="ja-JP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93" t="-16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     Bending of Rubber Cantilever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19</a:t>
            </a:fld>
            <a:endParaRPr lang="ja-JP" altLang="en-US" dirty="0"/>
          </a:p>
        </p:txBody>
      </p:sp>
      <p:grpSp>
        <p:nvGrpSpPr>
          <p:cNvPr id="7" name="グループ化 6"/>
          <p:cNvGrpSpPr/>
          <p:nvPr/>
        </p:nvGrpSpPr>
        <p:grpSpPr>
          <a:xfrm>
            <a:off x="2370552" y="764704"/>
            <a:ext cx="7450895" cy="2448272"/>
            <a:chOff x="1655676" y="980728"/>
            <a:chExt cx="6373518" cy="1944216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5676" y="980728"/>
              <a:ext cx="6333279" cy="1944216"/>
            </a:xfrm>
            <a:prstGeom prst="rect">
              <a:avLst/>
            </a:prstGeom>
          </p:spPr>
        </p:pic>
        <p:sp>
          <p:nvSpPr>
            <p:cNvPr id="6" name="テキスト ボックス 5"/>
            <p:cNvSpPr txBox="1"/>
            <p:nvPr/>
          </p:nvSpPr>
          <p:spPr>
            <a:xfrm>
              <a:off x="6739978" y="2295933"/>
              <a:ext cx="1289216" cy="36661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2400" dirty="0">
                  <a:solidFill>
                    <a:srgbClr val="FF0000"/>
                  </a:solidFill>
                  <a:latin typeface="Calibri" panose="020F0502020204030204" pitchFamily="34" charset="0"/>
                  <a:ea typeface="HG創英角ﾎﾟｯﾌﾟ体" panose="040B0A09000000000000" pitchFamily="49" charset="-128"/>
                </a:rPr>
                <a:t>Dead Load</a:t>
              </a:r>
              <a:endParaRPr kumimoji="1" lang="ja-JP" altLang="en-US" sz="2400" dirty="0">
                <a:solidFill>
                  <a:srgbClr val="FF0000"/>
                </a:solidFill>
                <a:latin typeface="Calibri" panose="020F0502020204030204" pitchFamily="34" charset="0"/>
                <a:ea typeface="HG創英角ﾎﾟｯﾌﾟ体" panose="040B0A09000000000000" pitchFamily="49" charset="-128"/>
              </a:endParaRPr>
            </a:p>
          </p:txBody>
        </p:sp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3CA46F4-F1CA-E622-66EE-197C82918B1D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5097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9241D-5380-8770-0820-C83718AB8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AB5D77C-A2C5-51D0-29FD-09A2D543C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Mises Stress Distribution at the Finial State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A6A0DAD7-062B-1002-5384-B3A71D1BB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     Bending of Rubber Cantilever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A5FF879-2A2E-A0E5-0C15-47558F9300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20</a:t>
            </a:fld>
            <a:endParaRPr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E2359F5-0771-823D-E1B1-E7067315B006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79EE23F-6658-61A6-7077-6856143C646A}"/>
              </a:ext>
            </a:extLst>
          </p:cNvPr>
          <p:cNvSpPr txBox="1"/>
          <p:nvPr/>
        </p:nvSpPr>
        <p:spPr>
          <a:xfrm>
            <a:off x="334434" y="5613274"/>
            <a:ext cx="11522207" cy="707886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C3D4 suffers from severe volumetric  locking, whereas C3D4H has slight shear locking.</a:t>
            </a: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lang="en-US" altLang="ja-JP" sz="2000" dirty="0" err="1">
                <a:solidFill>
                  <a:srgbClr val="FF00FF"/>
                </a:solidFill>
                <a:latin typeface="Calibri" panose="020F0502020204030204" pitchFamily="34" charset="0"/>
                <a:ea typeface="MS UI Gothic" panose="020B0600070205080204" pitchFamily="50" charset="-128"/>
              </a:rPr>
              <a:t>SelectiveES</a:t>
            </a:r>
            <a:r>
              <a:rPr lang="en-US" altLang="ja-JP" sz="2000" dirty="0">
                <a:solidFill>
                  <a:srgbClr val="FF00FF"/>
                </a:solidFill>
                <a:latin typeface="Calibri" panose="020F0502020204030204" pitchFamily="34" charset="0"/>
                <a:ea typeface="MS UI Gothic" panose="020B0600070205080204" pitchFamily="50" charset="-128"/>
              </a:rPr>
              <a:t>/NS-FEM-T4 </a:t>
            </a: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and</a:t>
            </a:r>
            <a:r>
              <a:rPr lang="en-US" altLang="ja-JP" sz="2000" dirty="0">
                <a:solidFill>
                  <a:srgbClr val="7030A0"/>
                </a:solidFill>
                <a:latin typeface="Calibri" panose="020F0502020204030204" pitchFamily="34" charset="0"/>
                <a:ea typeface="MS UI Gothic" panose="020B0600070205080204" pitchFamily="50" charset="-128"/>
              </a:rPr>
              <a:t> </a:t>
            </a:r>
            <a:r>
              <a:rPr lang="en-US" altLang="ja-JP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MS UI Gothic" panose="020B0600070205080204" pitchFamily="50" charset="-128"/>
              </a:rPr>
              <a:t>ES-FEM-SRI-T4</a:t>
            </a: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 are locking-free and present smoother stress distributions.</a:t>
            </a:r>
            <a:endParaRPr kumimoji="1" lang="ja-JP" altLang="en-US" sz="2000" dirty="0">
              <a:latin typeface="Calibri" panose="020F0502020204030204" pitchFamily="34" charset="0"/>
              <a:ea typeface="MS UI Gothic" panose="020B0600070205080204" pitchFamily="50" charset="-128"/>
            </a:endParaRPr>
          </a:p>
        </p:txBody>
      </p:sp>
      <p:pic>
        <p:nvPicPr>
          <p:cNvPr id="29" name="グラフィックス 28">
            <a:extLst>
              <a:ext uri="{FF2B5EF4-FFF2-40B4-BE49-F238E27FC236}">
                <a16:creationId xmlns:a16="http://schemas.microsoft.com/office/drawing/2014/main" id="{8DA3C057-D96E-AAFA-FF00-460079A49A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620" y="975108"/>
            <a:ext cx="3359359" cy="4246027"/>
          </a:xfrm>
          <a:prstGeom prst="rect">
            <a:avLst/>
          </a:prstGeom>
        </p:spPr>
      </p:pic>
      <p:pic>
        <p:nvPicPr>
          <p:cNvPr id="31" name="グラフィックス 30">
            <a:extLst>
              <a:ext uri="{FF2B5EF4-FFF2-40B4-BE49-F238E27FC236}">
                <a16:creationId xmlns:a16="http://schemas.microsoft.com/office/drawing/2014/main" id="{98083F3A-87CE-AF8F-11DC-8E16C56304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34147" y="956752"/>
            <a:ext cx="3154729" cy="4544967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98EC8095-B817-274F-9380-B16C56CDD6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528" y="971578"/>
            <a:ext cx="3024000" cy="4563885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55B0F3E-B4B5-10F1-CEDB-7684D587AABB}"/>
              </a:ext>
            </a:extLst>
          </p:cNvPr>
          <p:cNvSpPr txBox="1"/>
          <p:nvPr/>
        </p:nvSpPr>
        <p:spPr>
          <a:xfrm>
            <a:off x="9314501" y="5083021"/>
            <a:ext cx="2002471" cy="40011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ES-FEM-SRI-T4</a:t>
            </a:r>
            <a:endParaRPr kumimoji="1" lang="ja-JP" altLang="en-US" sz="2000" dirty="0">
              <a:solidFill>
                <a:schemeClr val="accent6">
                  <a:lumMod val="60000"/>
                  <a:lumOff val="40000"/>
                </a:schemeClr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35B8F19-2095-E3A8-B745-F4A68CA12145}"/>
              </a:ext>
            </a:extLst>
          </p:cNvPr>
          <p:cNvSpPr txBox="1"/>
          <p:nvPr/>
        </p:nvSpPr>
        <p:spPr>
          <a:xfrm>
            <a:off x="3383672" y="4791641"/>
            <a:ext cx="2008883" cy="70788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ABAQUS C3D4H</a:t>
            </a:r>
            <a:br>
              <a:rPr kumimoji="1" lang="en-US" altLang="ja-JP" sz="20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</a:br>
            <a:r>
              <a:rPr kumimoji="1" lang="en-US" altLang="ja-JP" sz="20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(Hybrid)</a:t>
            </a:r>
            <a:endParaRPr kumimoji="1" lang="ja-JP" altLang="en-US" sz="20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7428DCE-82D1-A024-184A-8FA7DFCC6765}"/>
              </a:ext>
            </a:extLst>
          </p:cNvPr>
          <p:cNvSpPr txBox="1"/>
          <p:nvPr/>
        </p:nvSpPr>
        <p:spPr>
          <a:xfrm>
            <a:off x="230942" y="4812751"/>
            <a:ext cx="2263761" cy="70788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ABAQUS C3D4</a:t>
            </a:r>
            <a:br>
              <a:rPr kumimoji="1" lang="en-US" altLang="ja-JP" sz="20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</a:br>
            <a:r>
              <a:rPr kumimoji="1" lang="en-US" altLang="ja-JP" sz="20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(Standard FEM-T4)</a:t>
            </a:r>
            <a:endParaRPr kumimoji="1" lang="ja-JP" altLang="en-US" sz="20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668DC12-CDAD-E259-38C1-DFAAFC90B2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668" y="956752"/>
            <a:ext cx="3024000" cy="4563885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C88A8F5-6353-C9BC-77EB-69796FBB793F}"/>
              </a:ext>
            </a:extLst>
          </p:cNvPr>
          <p:cNvSpPr txBox="1"/>
          <p:nvPr/>
        </p:nvSpPr>
        <p:spPr>
          <a:xfrm>
            <a:off x="6291276" y="4788995"/>
            <a:ext cx="1944763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>
                <a:solidFill>
                  <a:srgbClr val="FF00FF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Selective</a:t>
            </a:r>
            <a:br>
              <a:rPr kumimoji="1" lang="en-US" altLang="ja-JP" sz="2000" dirty="0">
                <a:solidFill>
                  <a:srgbClr val="FF00FF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</a:br>
            <a:r>
              <a:rPr kumimoji="1" lang="en-US" altLang="ja-JP" sz="2000" dirty="0">
                <a:solidFill>
                  <a:srgbClr val="FF00FF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ES/NS-FEM-T4</a:t>
            </a:r>
            <a:endParaRPr kumimoji="1" lang="ja-JP" altLang="en-US" sz="2000" dirty="0">
              <a:solidFill>
                <a:srgbClr val="FF00FF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43011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DA2E3-54B6-4670-6BC1-1C007C5E6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9B0C607-98E3-11F7-C79D-2325AC345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Pressure Distribution at the Finial State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773AB56-B446-4051-53FC-8FD775CA1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     Bending of Rubber Cantilever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E7490DC-0375-A143-3F5B-8620A00632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21</a:t>
            </a:fld>
            <a:endParaRPr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D61ECA6-43D4-A056-B0D3-5F2954412CC5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D69E52C3-94DE-9BDB-54C9-5905E144DBAB}"/>
                  </a:ext>
                </a:extLst>
              </p:cNvPr>
              <p:cNvSpPr txBox="1"/>
              <p:nvPr/>
            </p:nvSpPr>
            <p:spPr>
              <a:xfrm>
                <a:off x="334434" y="5617900"/>
                <a:ext cx="11522207" cy="707886"/>
              </a:xfrm>
              <a:prstGeom prst="rect">
                <a:avLst/>
              </a:prstGeom>
              <a:solidFill>
                <a:schemeClr val="accent5">
                  <a:lumMod val="90000"/>
                </a:schemeClr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altLang="ja-JP" sz="2000" dirty="0">
                    <a:latin typeface="Calibri" panose="020F0502020204030204" pitchFamily="34" charset="0"/>
                    <a:ea typeface="MS UI Gothic" panose="020B0600070205080204" pitchFamily="50" charset="-128"/>
                  </a:rPr>
                  <a:t>Only </a:t>
                </a:r>
                <a:r>
                  <a:rPr lang="en-US" altLang="ja-JP" sz="200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  <a:latin typeface="Calibri" panose="020F0502020204030204" pitchFamily="34" charset="0"/>
                    <a:ea typeface="MS UI Gothic" panose="020B0600070205080204" pitchFamily="50" charset="-128"/>
                  </a:rPr>
                  <a:t>ES-FEM-SRI-T4</a:t>
                </a:r>
                <a:r>
                  <a:rPr lang="en-US" altLang="ja-JP" sz="2000" dirty="0">
                    <a:latin typeface="Calibri" panose="020F0502020204030204" pitchFamily="34" charset="0"/>
                    <a:ea typeface="MS UI Gothic" panose="020B0600070205080204" pitchFamily="50" charset="-128"/>
                  </a:rPr>
                  <a:t> shows an acceptable pressure-checker-free result.</a:t>
                </a: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altLang="ja-JP" sz="2000" dirty="0">
                    <a:latin typeface="Calibri" panose="020F0502020204030204" pitchFamily="34" charset="0"/>
                    <a:ea typeface="MS UI Gothic" panose="020B0600070205080204" pitchFamily="50" charset="-128"/>
                  </a:rPr>
                  <a:t>Inaccurate pressure leads to accuracy loss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b="0" i="1" smtClean="0">
                            <a:latin typeface="Cambria Math" panose="02040503050406030204" pitchFamily="18" charset="0"/>
                            <a:ea typeface="MS UI Gothic" panose="020B0600070205080204" pitchFamily="50" charset="-128"/>
                          </a:rPr>
                        </m:ctrlPr>
                      </m:sSubPr>
                      <m:e>
                        <m:r>
                          <a:rPr lang="en-US" altLang="ja-JP" sz="2000" b="0" i="1" smtClean="0">
                            <a:latin typeface="Cambria Math" panose="02040503050406030204" pitchFamily="18" charset="0"/>
                            <a:ea typeface="MS UI Gothic" panose="020B0600070205080204" pitchFamily="50" charset="-128"/>
                          </a:rPr>
                          <m:t>𝜎</m:t>
                        </m:r>
                      </m:e>
                      <m:sub>
                        <m:r>
                          <a:rPr lang="en-US" altLang="ja-JP" sz="2000" b="0" i="1" smtClean="0">
                            <a:latin typeface="Cambria Math" panose="02040503050406030204" pitchFamily="18" charset="0"/>
                            <a:ea typeface="MS UI Gothic" panose="020B0600070205080204" pitchFamily="50" charset="-128"/>
                          </a:rPr>
                          <m:t>𝑖𝑖</m:t>
                        </m:r>
                      </m:sub>
                    </m:sSub>
                  </m:oMath>
                </a14:m>
                <a:r>
                  <a:rPr lang="en-US" altLang="ja-JP" sz="2000" dirty="0">
                    <a:latin typeface="Calibri" panose="020F0502020204030204" pitchFamily="34" charset="0"/>
                    <a:ea typeface="MS UI Gothic" panose="020B0600070205080204" pitchFamily="50" charset="-128"/>
                  </a:rPr>
                  <a:t>, direction and magnitude of principal stresses, etc..</a:t>
                </a: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D69E52C3-94DE-9BDB-54C9-5905E144DB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434" y="5617900"/>
                <a:ext cx="11522207" cy="707886"/>
              </a:xfrm>
              <a:prstGeom prst="rect">
                <a:avLst/>
              </a:prstGeom>
              <a:blipFill>
                <a:blip r:embed="rId3"/>
                <a:stretch>
                  <a:fillRect l="-263" t="-1626" b="-1138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グラフィックス 6">
            <a:extLst>
              <a:ext uri="{FF2B5EF4-FFF2-40B4-BE49-F238E27FC236}">
                <a16:creationId xmlns:a16="http://schemas.microsoft.com/office/drawing/2014/main" id="{9C93A993-080A-BCE0-F6A2-0BEB21701F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66" y="967433"/>
            <a:ext cx="3358433" cy="4244859"/>
          </a:xfrm>
          <a:prstGeom prst="rect">
            <a:avLst/>
          </a:prstGeom>
        </p:spPr>
      </p:pic>
      <p:pic>
        <p:nvPicPr>
          <p:cNvPr id="10" name="グラフィックス 9">
            <a:extLst>
              <a:ext uri="{FF2B5EF4-FFF2-40B4-BE49-F238E27FC236}">
                <a16:creationId xmlns:a16="http://schemas.microsoft.com/office/drawing/2014/main" id="{BAAAC510-312F-BBDA-3987-196815CD03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46072" y="968920"/>
            <a:ext cx="3162638" cy="4556343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B218E59A-2A4F-CE35-2B3B-6F7E99C794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568" y="961378"/>
            <a:ext cx="3024000" cy="456388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4F6D02-AAF0-450C-508B-546E57B27416}"/>
              </a:ext>
            </a:extLst>
          </p:cNvPr>
          <p:cNvSpPr txBox="1"/>
          <p:nvPr/>
        </p:nvSpPr>
        <p:spPr>
          <a:xfrm>
            <a:off x="9329764" y="5083021"/>
            <a:ext cx="2002471" cy="40011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ES-FEM-SRI-T4</a:t>
            </a:r>
            <a:endParaRPr kumimoji="1" lang="ja-JP" altLang="en-US" sz="2000" dirty="0">
              <a:solidFill>
                <a:schemeClr val="accent6">
                  <a:lumMod val="60000"/>
                  <a:lumOff val="40000"/>
                </a:schemeClr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BB86757-EBF3-3112-DC80-C45D6B504198}"/>
              </a:ext>
            </a:extLst>
          </p:cNvPr>
          <p:cNvSpPr txBox="1"/>
          <p:nvPr/>
        </p:nvSpPr>
        <p:spPr>
          <a:xfrm>
            <a:off x="3399551" y="4791641"/>
            <a:ext cx="2008883" cy="70788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ABAQUS C3D4H</a:t>
            </a:r>
            <a:br>
              <a:rPr kumimoji="1" lang="en-US" altLang="ja-JP" sz="20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</a:br>
            <a:r>
              <a:rPr kumimoji="1" lang="en-US" altLang="ja-JP" sz="20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(Hybrid)</a:t>
            </a:r>
            <a:endParaRPr kumimoji="1" lang="ja-JP" altLang="en-US" sz="20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2E2D0FA-8455-EE74-C0BD-E3D7A5E5C299}"/>
              </a:ext>
            </a:extLst>
          </p:cNvPr>
          <p:cNvSpPr txBox="1"/>
          <p:nvPr/>
        </p:nvSpPr>
        <p:spPr>
          <a:xfrm>
            <a:off x="215230" y="4812751"/>
            <a:ext cx="2263761" cy="70788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ABAQUS C3D4</a:t>
            </a:r>
            <a:br>
              <a:rPr kumimoji="1" lang="en-US" altLang="ja-JP" sz="20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</a:br>
            <a:r>
              <a:rPr kumimoji="1" lang="en-US" altLang="ja-JP" sz="20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(Standard FEM-T4)</a:t>
            </a:r>
            <a:endParaRPr kumimoji="1" lang="ja-JP" altLang="en-US" sz="20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E79A21BF-8B1D-33E4-6616-E84B80A86D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985" y="961379"/>
            <a:ext cx="3024000" cy="4563885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2A9D2E6-D5D8-8B51-0EB4-0B7BB07C0B6F}"/>
              </a:ext>
            </a:extLst>
          </p:cNvPr>
          <p:cNvSpPr txBox="1"/>
          <p:nvPr/>
        </p:nvSpPr>
        <p:spPr>
          <a:xfrm>
            <a:off x="6308674" y="4796581"/>
            <a:ext cx="1919115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 err="1">
                <a:solidFill>
                  <a:srgbClr val="FF00FF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SelectiveES</a:t>
            </a:r>
            <a:r>
              <a:rPr kumimoji="1" lang="en-US" altLang="ja-JP" sz="2000" dirty="0">
                <a:solidFill>
                  <a:srgbClr val="FF00FF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/NS</a:t>
            </a:r>
            <a:br>
              <a:rPr kumimoji="1" lang="en-US" altLang="ja-JP" sz="2000" dirty="0">
                <a:solidFill>
                  <a:srgbClr val="FF00FF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</a:br>
            <a:r>
              <a:rPr kumimoji="1" lang="en-US" altLang="ja-JP" sz="2000" dirty="0">
                <a:solidFill>
                  <a:srgbClr val="FF00FF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-FEM-T4</a:t>
            </a:r>
            <a:endParaRPr kumimoji="1" lang="ja-JP" altLang="en-US" sz="2000" dirty="0">
              <a:solidFill>
                <a:srgbClr val="FF00FF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17253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4B076-5CBA-F555-DCAE-501778A2C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E4D5D9F-795B-FB3E-7B8C-727C9D12F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Pressure Distribution at the Finial State of </a:t>
            </a:r>
            <a:r>
              <a:rPr lang="en-US" altLang="ja-JP" b="1" i="1" u="sng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ES-FEM-SRI-T4</a:t>
            </a:r>
            <a: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 Various Poisson’s Ratios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B7BDAA0-B2AC-ABE0-2341-0DEE2E5F1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     Bending of Rubber Cantilever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7771C21-6B38-6413-52A5-02EFF8BA89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22</a:t>
            </a:fld>
            <a:endParaRPr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FAB9844-BDBB-1B11-FC85-B5AA18D7F32A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2CD3D907-75D8-12C0-0ABF-526622B47E28}"/>
                  </a:ext>
                </a:extLst>
              </p:cNvPr>
              <p:cNvSpPr txBox="1"/>
              <p:nvPr/>
            </p:nvSpPr>
            <p:spPr>
              <a:xfrm>
                <a:off x="334434" y="5617900"/>
                <a:ext cx="11522207" cy="461665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240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  <a:latin typeface="Calibri" panose="020F0502020204030204" pitchFamily="34" charset="0"/>
                    <a:ea typeface="MS UI Gothic" panose="020B0600070205080204" pitchFamily="50" charset="-128"/>
                  </a:rPr>
                  <a:t>ES-FEM-SRI-T4</a:t>
                </a:r>
                <a:r>
                  <a:rPr lang="en-US" altLang="ja-JP" sz="2400" dirty="0">
                    <a:latin typeface="Calibri" panose="020F0502020204030204" pitchFamily="34" charset="0"/>
                    <a:ea typeface="MS UI Gothic" panose="020B0600070205080204" pitchFamily="50" charset="-128"/>
                  </a:rPr>
                  <a:t> is pressure-checker-free up to </a:t>
                </a:r>
                <a14:m>
                  <m:oMath xmlns:m="http://schemas.openxmlformats.org/officeDocument/2006/math">
                    <m:r>
                      <a:rPr lang="en-US" altLang="ja-JP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UI Gothic" panose="020B0600070205080204" pitchFamily="50" charset="-128"/>
                      </a:rPr>
                      <m:t>𝜈</m:t>
                    </m:r>
                    <m:r>
                      <a:rPr lang="en-US" altLang="ja-JP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UI Gothic" panose="020B0600070205080204" pitchFamily="50" charset="-128"/>
                      </a:rPr>
                      <m:t>=0.49</m:t>
                    </m:r>
                  </m:oMath>
                </a14:m>
                <a:r>
                  <a:rPr lang="en-US" altLang="ja-JP" sz="2400" dirty="0">
                    <a:latin typeface="Calibri" panose="020F0502020204030204" pitchFamily="34" charset="0"/>
                    <a:ea typeface="MS UI Gothic" panose="020B0600070205080204" pitchFamily="50" charset="-128"/>
                  </a:rPr>
                  <a:t>, but not beyond that.</a:t>
                </a: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2CD3D907-75D8-12C0-0ABF-526622B47E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434" y="5617900"/>
                <a:ext cx="11522207" cy="461665"/>
              </a:xfrm>
              <a:prstGeom prst="rect">
                <a:avLst/>
              </a:prstGeom>
              <a:blipFill>
                <a:blip r:embed="rId3"/>
                <a:stretch>
                  <a:fillRect t="-4819" b="-2289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図 15">
            <a:extLst>
              <a:ext uri="{FF2B5EF4-FFF2-40B4-BE49-F238E27FC236}">
                <a16:creationId xmlns:a16="http://schemas.microsoft.com/office/drawing/2014/main" id="{0D3AD52F-56FC-0C0D-1B02-68A997E298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560" y="978037"/>
            <a:ext cx="3039970" cy="4606015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9D5B686C-FE47-AD8C-86AE-99CC1183CB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817" y="967433"/>
            <a:ext cx="3039970" cy="46060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6DB7C5D9-D46D-E789-476D-0E16AFD295CB}"/>
                  </a:ext>
                </a:extLst>
              </p:cNvPr>
              <p:cNvSpPr txBox="1"/>
              <p:nvPr/>
            </p:nvSpPr>
            <p:spPr>
              <a:xfrm>
                <a:off x="1306817" y="4330988"/>
                <a:ext cx="1729833" cy="1200329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endParaRPr kumimoji="1" lang="en-US" altLang="ja-JP" sz="2400" b="0" i="1" dirty="0">
                  <a:solidFill>
                    <a:srgbClr val="C00000"/>
                  </a:solidFill>
                  <a:latin typeface="Cambria Math" panose="02040503050406030204" pitchFamily="18" charset="0"/>
                  <a:ea typeface="MS UI Gothic" panose="020B0600070205080204" pitchFamily="50" charset="-128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ja-JP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MS UI Gothic" panose="020B0600070205080204" pitchFamily="50" charset="-128"/>
                            </a:rPr>
                          </m:ctrlPr>
                        </m:sSubPr>
                        <m:e>
                          <m:r>
                            <a:rPr kumimoji="1" lang="en-US" altLang="ja-JP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MS UI Gothic" panose="020B0600070205080204" pitchFamily="50" charset="-128"/>
                            </a:rPr>
                            <m:t>𝜈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en-US" altLang="ja-JP" sz="24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MS UI Gothic" panose="020B0600070205080204" pitchFamily="50" charset="-128"/>
                            </a:rPr>
                            <m:t>ini</m:t>
                          </m:r>
                        </m:sub>
                      </m:sSub>
                      <m:r>
                        <a:rPr kumimoji="1" lang="en-US" altLang="ja-JP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MS UI Gothic" panose="020B0600070205080204" pitchFamily="50" charset="-128"/>
                        </a:rPr>
                        <m:t>=0.49</m:t>
                      </m:r>
                    </m:oMath>
                  </m:oMathPara>
                </a14:m>
                <a:endParaRPr kumimoji="1" lang="en-US" altLang="ja-JP" sz="2400" b="0" dirty="0">
                  <a:solidFill>
                    <a:srgbClr val="C00000"/>
                  </a:solidFill>
                  <a:ea typeface="MS UI Gothic" panose="020B0600070205080204" pitchFamily="50" charset="-128"/>
                </a:endParaRPr>
              </a:p>
              <a:p>
                <a:endParaRPr kumimoji="1" lang="ja-JP" altLang="en-US" sz="2400" dirty="0">
                  <a:solidFill>
                    <a:srgbClr val="C00000"/>
                  </a:solidFill>
                  <a:ea typeface="MS UI Gothic" panose="020B0600070205080204" pitchFamily="50" charset="-128"/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6DB7C5D9-D46D-E789-476D-0E16AFD295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6817" y="4330988"/>
                <a:ext cx="1729833" cy="12003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E436ADCE-9E04-9393-4140-3D2A557C27BA}"/>
                  </a:ext>
                </a:extLst>
              </p:cNvPr>
              <p:cNvSpPr txBox="1"/>
              <p:nvPr/>
            </p:nvSpPr>
            <p:spPr>
              <a:xfrm>
                <a:off x="7868560" y="4330987"/>
                <a:ext cx="1901354" cy="1200329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endParaRPr kumimoji="1" lang="en-US" altLang="ja-JP" sz="2400" b="0" i="1" dirty="0">
                  <a:solidFill>
                    <a:srgbClr val="C00000"/>
                  </a:solidFill>
                  <a:latin typeface="Cambria Math" panose="02040503050406030204" pitchFamily="18" charset="0"/>
                  <a:ea typeface="MS UI Gothic" panose="020B0600070205080204" pitchFamily="50" charset="-128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ja-JP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MS UI Gothic" panose="020B0600070205080204" pitchFamily="50" charset="-128"/>
                            </a:rPr>
                          </m:ctrlPr>
                        </m:sSubPr>
                        <m:e>
                          <m:r>
                            <a:rPr kumimoji="1" lang="en-US" altLang="ja-JP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MS UI Gothic" panose="020B0600070205080204" pitchFamily="50" charset="-128"/>
                            </a:rPr>
                            <m:t>𝜈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en-US" altLang="ja-JP" sz="24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MS UI Gothic" panose="020B0600070205080204" pitchFamily="50" charset="-128"/>
                            </a:rPr>
                            <m:t>ini</m:t>
                          </m:r>
                        </m:sub>
                      </m:sSub>
                      <m:r>
                        <a:rPr kumimoji="1" lang="en-US" altLang="ja-JP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MS UI Gothic" panose="020B0600070205080204" pitchFamily="50" charset="-128"/>
                        </a:rPr>
                        <m:t>=0.499</m:t>
                      </m:r>
                    </m:oMath>
                  </m:oMathPara>
                </a14:m>
                <a:endParaRPr kumimoji="1" lang="en-US" altLang="ja-JP" sz="2400" b="0" dirty="0">
                  <a:solidFill>
                    <a:srgbClr val="C00000"/>
                  </a:solidFill>
                  <a:ea typeface="MS UI Gothic" panose="020B0600070205080204" pitchFamily="50" charset="-128"/>
                </a:endParaRPr>
              </a:p>
              <a:p>
                <a:endParaRPr kumimoji="1" lang="ja-JP" altLang="en-US" sz="2400" dirty="0">
                  <a:solidFill>
                    <a:srgbClr val="C00000"/>
                  </a:solidFill>
                  <a:ea typeface="MS UI Gothic" panose="020B0600070205080204" pitchFamily="50" charset="-128"/>
                </a:endParaRPr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E436ADCE-9E04-9393-4140-3D2A557C27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8560" y="4330987"/>
                <a:ext cx="1901354" cy="12003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図 24">
            <a:extLst>
              <a:ext uri="{FF2B5EF4-FFF2-40B4-BE49-F238E27FC236}">
                <a16:creationId xmlns:a16="http://schemas.microsoft.com/office/drawing/2014/main" id="{79229875-6BFC-79CB-4AA7-B26D5AD456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551" y="967432"/>
            <a:ext cx="3039971" cy="46060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68A906F0-2F29-F730-D78F-31BE135C3189}"/>
                  </a:ext>
                </a:extLst>
              </p:cNvPr>
              <p:cNvSpPr txBox="1"/>
              <p:nvPr/>
            </p:nvSpPr>
            <p:spPr>
              <a:xfrm>
                <a:off x="4575551" y="4330988"/>
                <a:ext cx="1901354" cy="1200329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endParaRPr kumimoji="1" lang="en-US" altLang="ja-JP" sz="2400" b="0" i="1" dirty="0">
                  <a:solidFill>
                    <a:srgbClr val="C00000"/>
                  </a:solidFill>
                  <a:latin typeface="Cambria Math" panose="02040503050406030204" pitchFamily="18" charset="0"/>
                  <a:ea typeface="MS UI Gothic" panose="020B0600070205080204" pitchFamily="50" charset="-128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ja-JP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MS UI Gothic" panose="020B0600070205080204" pitchFamily="50" charset="-128"/>
                            </a:rPr>
                          </m:ctrlPr>
                        </m:sSubPr>
                        <m:e>
                          <m:r>
                            <a:rPr kumimoji="1" lang="en-US" altLang="ja-JP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MS UI Gothic" panose="020B0600070205080204" pitchFamily="50" charset="-128"/>
                            </a:rPr>
                            <m:t>𝜈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en-US" altLang="ja-JP" sz="24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MS UI Gothic" panose="020B0600070205080204" pitchFamily="50" charset="-128"/>
                            </a:rPr>
                            <m:t>ini</m:t>
                          </m:r>
                        </m:sub>
                      </m:sSub>
                      <m:r>
                        <a:rPr kumimoji="1" lang="en-US" altLang="ja-JP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MS UI Gothic" panose="020B0600070205080204" pitchFamily="50" charset="-128"/>
                        </a:rPr>
                        <m:t>=0.495</m:t>
                      </m:r>
                    </m:oMath>
                  </m:oMathPara>
                </a14:m>
                <a:endParaRPr kumimoji="1" lang="en-US" altLang="ja-JP" sz="2400" b="0" dirty="0">
                  <a:solidFill>
                    <a:srgbClr val="C00000"/>
                  </a:solidFill>
                  <a:ea typeface="MS UI Gothic" panose="020B0600070205080204" pitchFamily="50" charset="-128"/>
                </a:endParaRPr>
              </a:p>
              <a:p>
                <a:endParaRPr kumimoji="1" lang="ja-JP" altLang="en-US" sz="2400" dirty="0">
                  <a:solidFill>
                    <a:srgbClr val="C00000"/>
                  </a:solidFill>
                  <a:ea typeface="MS UI Gothic" panose="020B0600070205080204" pitchFamily="50" charset="-128"/>
                </a:endParaRPr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68A906F0-2F29-F730-D78F-31BE135C31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5551" y="4330988"/>
                <a:ext cx="1901354" cy="12003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91475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 anchor="t"/>
              <a:lstStyle/>
              <a:p>
                <a:pPr marL="0" indent="0">
                  <a:buNone/>
                </a:pPr>
                <a:r>
                  <a:rPr lang="en-US" altLang="ja-JP" b="1" i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Outline</a:t>
                </a:r>
              </a:p>
              <a:p>
                <a:pPr marL="0" indent="0">
                  <a:buNone/>
                </a:pPr>
                <a:endParaRPr lang="en-US" altLang="ja-JP" b="1" i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ja-JP" b="1" i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ja-JP" b="1" i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ja-JP" b="1" i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ja-JP" sz="4800" dirty="0"/>
              </a:p>
              <a:p>
                <a:r>
                  <a:rPr lang="en-US" altLang="ja-JP" dirty="0"/>
                  <a:t>1 x 1 x 1 m block.</a:t>
                </a:r>
              </a:p>
              <a:p>
                <a:r>
                  <a:rPr lang="en-US" altLang="ja-JP" dirty="0"/>
                  <a:t>Arruda-Boyce hyperelastic material,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ja-JP" b="0" i="0" smtClean="0">
                            <a:latin typeface="Cambria Math" panose="02040503050406030204" pitchFamily="18" charset="0"/>
                          </a:rPr>
                          <m:t>ini</m:t>
                        </m:r>
                      </m:sub>
                    </m:sSub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=24</m:t>
                    </m:r>
                  </m:oMath>
                </a14:m>
                <a:r>
                  <a:rPr lang="en-US" altLang="ja-JP" dirty="0"/>
                  <a:t> GPa,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𝝂</m:t>
                        </m:r>
                      </m:e>
                      <m:sub>
                        <m:r>
                          <a:rPr lang="en-US" altLang="ja-JP" b="1" i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𝐢𝐧𝐢</m:t>
                        </m:r>
                      </m:sub>
                    </m:sSub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ja-JP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ja-JP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𝟒𝟗</m:t>
                    </m:r>
                  </m:oMath>
                </a14:m>
                <a:r>
                  <a:rPr lang="en-US" altLang="ja-JP" dirty="0"/>
                  <a:t>.</a:t>
                </a:r>
              </a:p>
              <a:p>
                <a:r>
                  <a:rPr lang="en-US" altLang="ja-JP" dirty="0"/>
                  <a:t>Applying pressure on ¼ of the top face with lateral confinement.</a:t>
                </a:r>
              </a:p>
              <a:p>
                <a:r>
                  <a:rPr lang="en-US" altLang="ja-JP" dirty="0"/>
                  <a:t>Evaluated the result of </a:t>
                </a:r>
                <a:r>
                  <a:rPr lang="en-US" altLang="ja-JP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ES-FEM-SRI-T4</a:t>
                </a:r>
                <a:r>
                  <a:rPr lang="en-US" altLang="ja-JP" dirty="0"/>
                  <a:t>.</a:t>
                </a:r>
              </a:p>
              <a:p>
                <a:pPr marL="0" indent="0">
                  <a:buNone/>
                </a:pPr>
                <a:endParaRPr lang="en-US" altLang="ja-JP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93" t="-16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     </a:t>
            </a:r>
            <a:r>
              <a:rPr lang="en-US" altLang="ja-JP" dirty="0"/>
              <a:t>Pressuring of Rubber Block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23</a:t>
            </a:fld>
            <a:endParaRPr lang="ja-JP" altLang="en-US" dirty="0"/>
          </a:p>
        </p:txBody>
      </p:sp>
      <p:grpSp>
        <p:nvGrpSpPr>
          <p:cNvPr id="7" name="グループ化 6"/>
          <p:cNvGrpSpPr/>
          <p:nvPr/>
        </p:nvGrpSpPr>
        <p:grpSpPr>
          <a:xfrm>
            <a:off x="3791743" y="657227"/>
            <a:ext cx="5184577" cy="3527858"/>
            <a:chOff x="2113145" y="664575"/>
            <a:chExt cx="4906598" cy="3671875"/>
          </a:xfrm>
        </p:grpSpPr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3145" y="664575"/>
              <a:ext cx="4906598" cy="3671875"/>
            </a:xfrm>
            <a:prstGeom prst="rect">
              <a:avLst/>
            </a:prstGeom>
          </p:spPr>
        </p:pic>
        <p:sp>
          <p:nvSpPr>
            <p:cNvPr id="9" name="テキスト ボックス 8"/>
            <p:cNvSpPr txBox="1"/>
            <p:nvPr/>
          </p:nvSpPr>
          <p:spPr>
            <a:xfrm>
              <a:off x="5652119" y="1187460"/>
              <a:ext cx="1116125" cy="38440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dirty="0">
                  <a:solidFill>
                    <a:srgbClr val="FF0000"/>
                  </a:solidFill>
                  <a:latin typeface="Calibri" panose="020F0502020204030204" pitchFamily="34" charset="0"/>
                </a:rPr>
                <a:t>Load</a:t>
              </a:r>
              <a:endParaRPr kumimoji="1" lang="ja-JP" altLang="en-US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F9446E3-5643-157C-5889-E0E452F939AB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19656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D307D-75FA-ADAD-EEB0-FAD988E1D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E3E7ACE-44D7-9436-A59D-F0ACFFBDE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0" indent="0">
              <a:buNone/>
            </a:pPr>
            <a: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Mises Stress</a:t>
            </a:r>
            <a:b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Animation of</a:t>
            </a:r>
            <a:b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ja-JP" b="1" i="1" u="sng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ES-FEM-SRI-T4</a:t>
            </a:r>
          </a:p>
          <a:p>
            <a:pPr marL="0" indent="0">
              <a:buNone/>
            </a:pPr>
            <a:endParaRPr lang="en-US" altLang="ja-JP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en-US" altLang="ja-JP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en-US" altLang="ja-JP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en-US" altLang="ja-JP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en-US" altLang="ja-JP" sz="4800" dirty="0"/>
          </a:p>
          <a:p>
            <a:pPr marL="0" indent="0">
              <a:buNone/>
            </a:pPr>
            <a:endParaRPr lang="en-US" altLang="ja-JP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FFBAA30-88AE-BAE1-4C1F-3588FFBF9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     </a:t>
            </a:r>
            <a:r>
              <a:rPr lang="en-US" altLang="ja-JP" dirty="0"/>
              <a:t>Pressuring of Rubber Block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E857FE3-D2C5-A0A5-AD9A-04EE2A4283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24</a:t>
            </a:fld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0421E11-2001-72A1-7B95-2A7488B81AE3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  <p:pic>
        <p:nvPicPr>
          <p:cNvPr id="5" name="m">
            <a:hlinkClick r:id="" action="ppaction://media"/>
            <a:extLst>
              <a:ext uri="{FF2B5EF4-FFF2-40B4-BE49-F238E27FC236}">
                <a16:creationId xmlns:a16="http://schemas.microsoft.com/office/drawing/2014/main" id="{DA316018-51C8-E07A-A657-FF62E84CC8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00400" y="586248"/>
            <a:ext cx="7937365" cy="5804879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14B7F6D-B50C-D79C-ECFA-14540195921C}"/>
              </a:ext>
            </a:extLst>
          </p:cNvPr>
          <p:cNvSpPr txBox="1"/>
          <p:nvPr/>
        </p:nvSpPr>
        <p:spPr>
          <a:xfrm>
            <a:off x="46828" y="2494574"/>
            <a:ext cx="2670544" cy="1631216"/>
          </a:xfrm>
          <a:prstGeom prst="rect">
            <a:avLst/>
          </a:prstGeom>
          <a:solidFill>
            <a:schemeClr val="accent5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Smooth distribution</a:t>
            </a:r>
            <a:b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</a:b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of Mises stress.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Sufficient robustness</a:t>
            </a:r>
            <a:b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</a:b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in large deformation</a:t>
            </a:r>
          </a:p>
          <a:p>
            <a:pPr algn="ctr"/>
            <a:r>
              <a:rPr lang="en-US" altLang="ja-JP" sz="2000" b="1" dirty="0">
                <a:latin typeface="Calibri" panose="020F0502020204030204" pitchFamily="34" charset="0"/>
                <a:ea typeface="MS UI Gothic" panose="020B0600070205080204" pitchFamily="50" charset="-128"/>
              </a:rPr>
              <a:t>No major issue is found.</a:t>
            </a:r>
          </a:p>
        </p:txBody>
      </p:sp>
    </p:spTree>
    <p:extLst>
      <p:ext uri="{BB962C8B-B14F-4D97-AF65-F5344CB8AC3E}">
        <p14:creationId xmlns:p14="http://schemas.microsoft.com/office/powerpoint/2010/main" val="324380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D307D-75FA-ADAD-EEB0-FAD988E1D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E3E7ACE-44D7-9436-A59D-F0ACFFBDE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0" indent="0">
              <a:buNone/>
            </a:pPr>
            <a: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Pressure</a:t>
            </a:r>
            <a:b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Animation of</a:t>
            </a:r>
            <a:b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ja-JP" b="1" i="1" u="sng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ES-FEM-SRI-T4</a:t>
            </a:r>
          </a:p>
          <a:p>
            <a:pPr marL="0" indent="0">
              <a:buNone/>
            </a:pPr>
            <a:endParaRPr lang="en-US" altLang="ja-JP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en-US" altLang="ja-JP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en-US" altLang="ja-JP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en-US" altLang="ja-JP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en-US" altLang="ja-JP" sz="4800" dirty="0"/>
          </a:p>
          <a:p>
            <a:pPr marL="0" indent="0">
              <a:buNone/>
            </a:pPr>
            <a:endParaRPr lang="en-US" altLang="ja-JP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FFBAA30-88AE-BAE1-4C1F-3588FFBF9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     </a:t>
            </a:r>
            <a:r>
              <a:rPr lang="en-US" altLang="ja-JP" dirty="0"/>
              <a:t>Pressuring of Rubber Block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E857FE3-D2C5-A0A5-AD9A-04EE2A4283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25</a:t>
            </a:fld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0421E11-2001-72A1-7B95-2A7488B81AE3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  <p:pic>
        <p:nvPicPr>
          <p:cNvPr id="5" name="p">
            <a:hlinkClick r:id="" action="ppaction://media"/>
            <a:extLst>
              <a:ext uri="{FF2B5EF4-FFF2-40B4-BE49-F238E27FC236}">
                <a16:creationId xmlns:a16="http://schemas.microsoft.com/office/drawing/2014/main" id="{024A98E6-F8E7-8E71-8ECF-4B1F49ABDC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01539" y="585193"/>
            <a:ext cx="7947697" cy="5812434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14B7F6D-B50C-D79C-ECFA-14540195921C}"/>
              </a:ext>
            </a:extLst>
          </p:cNvPr>
          <p:cNvSpPr txBox="1"/>
          <p:nvPr/>
        </p:nvSpPr>
        <p:spPr>
          <a:xfrm>
            <a:off x="46828" y="2406748"/>
            <a:ext cx="3218148" cy="707886"/>
          </a:xfrm>
          <a:prstGeom prst="rect">
            <a:avLst/>
          </a:prstGeom>
          <a:solidFill>
            <a:schemeClr val="accent5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No major checkerboarding.</a:t>
            </a:r>
          </a:p>
          <a:p>
            <a:pPr algn="ctr"/>
            <a:r>
              <a:rPr lang="en-US" altLang="ja-JP" sz="2000" b="1" dirty="0">
                <a:latin typeface="Calibri" panose="020F0502020204030204" pitchFamily="34" charset="0"/>
                <a:ea typeface="MS UI Gothic" panose="020B0600070205080204" pitchFamily="50" charset="-128"/>
              </a:rPr>
              <a:t>Practical result is obtained.</a:t>
            </a:r>
          </a:p>
        </p:txBody>
      </p:sp>
    </p:spTree>
    <p:extLst>
      <p:ext uri="{BB962C8B-B14F-4D97-AF65-F5344CB8AC3E}">
        <p14:creationId xmlns:p14="http://schemas.microsoft.com/office/powerpoint/2010/main" val="23246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コンテンツ プレースホルダー 4">
                <a:extLst>
                  <a:ext uri="{FF2B5EF4-FFF2-40B4-BE49-F238E27FC236}">
                    <a16:creationId xmlns:a16="http://schemas.microsoft.com/office/drawing/2014/main" id="{0D9A23B4-B73B-441F-8BAF-02F13DB9BF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kumimoji="1" lang="en-US" altLang="ja-JP" b="1" i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Outline</a:t>
                </a:r>
              </a:p>
              <a:p>
                <a:pPr marL="0" indent="0">
                  <a:buNone/>
                </a:pPr>
                <a:endParaRPr kumimoji="1" lang="en-US" altLang="ja-JP" b="1" i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:endParaRPr kumimoji="1" lang="en-US" altLang="ja-JP" dirty="0"/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:endParaRPr kumimoji="1" lang="en-US" altLang="ja-JP" dirty="0"/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:endParaRPr kumimoji="1" lang="en-US" altLang="ja-JP" dirty="0"/>
              </a:p>
              <a:p>
                <a:pPr marL="0" indent="0">
                  <a:buNone/>
                </a:pPr>
                <a:endParaRPr lang="en-US" altLang="ja-JP" dirty="0"/>
              </a:p>
              <a:p>
                <a:r>
                  <a:rPr lang="en-US" altLang="ja-JP" sz="2400" dirty="0"/>
                  <a:t>0.5 x 0.5 x 0.5 m cube (1/8</a:t>
                </a:r>
                <a:r>
                  <a:rPr lang="ja-JP" altLang="en-US" sz="2400" dirty="0"/>
                  <a:t> </a:t>
                </a:r>
                <a:r>
                  <a:rPr lang="en-US" altLang="ja-JP" sz="2400" dirty="0"/>
                  <a:t>model)</a:t>
                </a:r>
              </a:p>
              <a:p>
                <a:r>
                  <a:rPr lang="en-US" altLang="ja-JP" sz="2400" dirty="0"/>
                  <a:t>Rubber: Neo-Hookean hyperelastic material </a:t>
                </a:r>
                <a14:m>
                  <m:oMath xmlns:m="http://schemas.openxmlformats.org/officeDocument/2006/math">
                    <m:r>
                      <a:rPr lang="en-US" altLang="ja-JP" sz="2400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ja-JP" sz="2400">
                            <a:latin typeface="Cambria Math" panose="02040503050406030204" pitchFamily="18" charset="0"/>
                          </a:rPr>
                          <m:t>ini</m:t>
                        </m:r>
                      </m:sub>
                    </m:sSub>
                    <m:r>
                      <a:rPr lang="en-US" altLang="ja-JP" sz="2400" i="1">
                        <a:latin typeface="Cambria Math" panose="02040503050406030204" pitchFamily="18" charset="0"/>
                      </a:rPr>
                      <m:t>=6 </m:t>
                    </m:r>
                    <m:r>
                      <m:rPr>
                        <m:sty m:val="p"/>
                      </m:rPr>
                      <a:rPr lang="en-US" altLang="ja-JP" sz="2400">
                        <a:latin typeface="Cambria Math" panose="02040503050406030204" pitchFamily="18" charset="0"/>
                      </a:rPr>
                      <m:t>GPa</m:t>
                    </m:r>
                    <m:r>
                      <a:rPr lang="en-US" altLang="ja-JP" sz="24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ja-JP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𝝂</m:t>
                        </m:r>
                      </m:e>
                      <m:sub>
                        <m:r>
                          <a:rPr lang="en-US" altLang="ja-JP" sz="24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𝐢𝐧𝐢</m:t>
                        </m:r>
                      </m:sub>
                    </m:sSub>
                    <m:r>
                      <a:rPr lang="en-US" altLang="ja-JP" sz="24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sz="24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ja-JP" sz="24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ja-JP" sz="24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𝟒𝟗</m:t>
                    </m:r>
                    <m:r>
                      <a:rPr lang="en-US" altLang="ja-JP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ja-JP" sz="2400" dirty="0"/>
              </a:p>
              <a:p>
                <a:r>
                  <a:rPr lang="en-US" altLang="ja-JP" sz="2400" dirty="0"/>
                  <a:t>Iron Filler: Neo-Hookean hyperelastic material </a:t>
                </a:r>
                <a14:m>
                  <m:oMath xmlns:m="http://schemas.openxmlformats.org/officeDocument/2006/math">
                    <m:r>
                      <a:rPr lang="en-US" altLang="ja-JP" sz="2400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ja-JP" sz="2400">
                            <a:latin typeface="Cambria Math" panose="02040503050406030204" pitchFamily="18" charset="0"/>
                          </a:rPr>
                          <m:t>ini</m:t>
                        </m:r>
                      </m:sub>
                    </m:sSub>
                    <m:r>
                      <a:rPr lang="en-US" altLang="ja-JP" sz="2400" i="1">
                        <a:latin typeface="Cambria Math" panose="02040503050406030204" pitchFamily="18" charset="0"/>
                      </a:rPr>
                      <m:t>=260 </m:t>
                    </m:r>
                    <m:r>
                      <m:rPr>
                        <m:sty m:val="p"/>
                      </m:rPr>
                      <a:rPr lang="en-US" altLang="ja-JP" sz="2400">
                        <a:latin typeface="Cambria Math" panose="02040503050406030204" pitchFamily="18" charset="0"/>
                      </a:rPr>
                      <m:t>GPa</m:t>
                    </m:r>
                    <m:r>
                      <a:rPr lang="en-US" altLang="ja-JP" sz="24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ja-JP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latin typeface="Cambria Math" panose="02040503050406030204" pitchFamily="18" charset="0"/>
                          </a:rPr>
                          <m:t>𝝂</m:t>
                        </m:r>
                      </m:e>
                      <m:sub>
                        <m:r>
                          <a:rPr lang="en-US" altLang="ja-JP" sz="2400" b="1">
                            <a:latin typeface="Cambria Math" panose="02040503050406030204" pitchFamily="18" charset="0"/>
                          </a:rPr>
                          <m:t>𝐢𝐧𝐢</m:t>
                        </m:r>
                      </m:sub>
                    </m:sSub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altLang="ja-JP" sz="24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ja-JP" sz="2400" dirty="0"/>
              </a:p>
              <a:p>
                <a:r>
                  <a:rPr lang="en-US" altLang="ja-JP" sz="2400" dirty="0"/>
                  <a:t>Applying enforced tensioning displacement on the top face with lateral confinement.</a:t>
                </a:r>
              </a:p>
              <a:p>
                <a:r>
                  <a:rPr lang="en-US" altLang="ja-JP" sz="2400" dirty="0"/>
                  <a:t>Evaluated the result of </a:t>
                </a:r>
                <a:r>
                  <a:rPr lang="en-US" altLang="ja-JP" sz="240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ES-FEM-SRI-T4</a:t>
                </a:r>
                <a:r>
                  <a:rPr lang="en-US" altLang="ja-JP" sz="2400" dirty="0"/>
                  <a:t>.</a:t>
                </a:r>
              </a:p>
              <a:p>
                <a:endParaRPr lang="en-US" altLang="ja-JP" sz="2400" dirty="0"/>
              </a:p>
              <a:p>
                <a:endParaRPr lang="en-US" altLang="ja-JP" sz="2400" dirty="0"/>
              </a:p>
            </p:txBody>
          </p:sp>
        </mc:Choice>
        <mc:Fallback xmlns="">
          <p:sp>
            <p:nvSpPr>
              <p:cNvPr id="5" name="コンテンツ プレースホルダー 4">
                <a:extLst>
                  <a:ext uri="{FF2B5EF4-FFF2-40B4-BE49-F238E27FC236}">
                    <a16:creationId xmlns:a16="http://schemas.microsoft.com/office/drawing/2014/main" id="{0D9A23B4-B73B-441F-8BAF-02F13DB9BF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93" t="-1690" b="-8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タイトル 3">
            <a:extLst>
              <a:ext uri="{FF2B5EF4-FFF2-40B4-BE49-F238E27FC236}">
                <a16:creationId xmlns:a16="http://schemas.microsoft.com/office/drawing/2014/main" id="{147634CE-B0F3-4FFE-ACE6-FBD5FBDCB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     Tensioning </a:t>
            </a:r>
            <a:r>
              <a:rPr lang="en-US" altLang="ja-JP" dirty="0"/>
              <a:t>of Rubber-Filler Composite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DEC978A3-14D0-47EA-975E-937F9BB1D5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26</a:t>
            </a:fld>
            <a:endParaRPr lang="ja-JP" altLang="en-US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5EAFCE30-65D1-485C-9403-88F99D8E4E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712" y="620689"/>
            <a:ext cx="5481126" cy="392443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0A8D4-6729-7489-E5FB-F71C8C7EFF25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85869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C7D5D-B20C-F67B-AAAC-19D019403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261EF224-9CD1-9DE4-6D9B-23F102ED4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Mises Stress</a:t>
            </a:r>
            <a:br>
              <a:rPr kumimoji="1"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kumimoji="1"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Animation of</a:t>
            </a:r>
            <a:br>
              <a:rPr kumimoji="1"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kumimoji="1" lang="en-US" altLang="ja-JP" b="1" i="1" u="sng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ES-FEM-SRI-T4</a:t>
            </a:r>
            <a:endParaRPr lang="en-US" altLang="ja-JP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8B5B5E7D-71B0-54D0-E2C6-58AB65BE2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     Tensioning </a:t>
            </a:r>
            <a:r>
              <a:rPr lang="en-US" altLang="ja-JP" dirty="0"/>
              <a:t>of Rubber-Filler Composite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7DA0C3F6-40ED-46F4-64DC-5EC71D59A5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27</a:t>
            </a:fld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B0E39A-CD70-BF0D-6989-1081DF277202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  <p:pic>
        <p:nvPicPr>
          <p:cNvPr id="2" name="m">
            <a:hlinkClick r:id="" action="ppaction://media"/>
            <a:extLst>
              <a:ext uri="{FF2B5EF4-FFF2-40B4-BE49-F238E27FC236}">
                <a16:creationId xmlns:a16="http://schemas.microsoft.com/office/drawing/2014/main" id="{87D6C1E5-F27A-8A0A-78AE-E101C22A7D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83070" y="580975"/>
            <a:ext cx="4235084" cy="5808116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06A7608-0468-7EEE-6D1E-FEE23EC74130}"/>
              </a:ext>
            </a:extLst>
          </p:cNvPr>
          <p:cNvSpPr txBox="1"/>
          <p:nvPr/>
        </p:nvSpPr>
        <p:spPr>
          <a:xfrm>
            <a:off x="46828" y="2494574"/>
            <a:ext cx="2670544" cy="1631216"/>
          </a:xfrm>
          <a:prstGeom prst="rect">
            <a:avLst/>
          </a:prstGeom>
          <a:solidFill>
            <a:schemeClr val="accent5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Smooth distribution</a:t>
            </a:r>
            <a:b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</a:b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of Mises stress.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Sufficient robustness</a:t>
            </a:r>
            <a:b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</a:b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in large deformation</a:t>
            </a:r>
          </a:p>
          <a:p>
            <a:pPr algn="ctr"/>
            <a:r>
              <a:rPr lang="en-US" altLang="ja-JP" sz="2000" b="1" dirty="0">
                <a:latin typeface="Calibri" panose="020F0502020204030204" pitchFamily="34" charset="0"/>
                <a:ea typeface="MS UI Gothic" panose="020B0600070205080204" pitchFamily="50" charset="-128"/>
              </a:rPr>
              <a:t>No major issue is found.</a:t>
            </a:r>
          </a:p>
        </p:txBody>
      </p:sp>
    </p:spTree>
    <p:extLst>
      <p:ext uri="{BB962C8B-B14F-4D97-AF65-F5344CB8AC3E}">
        <p14:creationId xmlns:p14="http://schemas.microsoft.com/office/powerpoint/2010/main" val="260821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C7D5D-B20C-F67B-AAAC-19D019403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261EF224-9CD1-9DE4-6D9B-23F102ED4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Pressure</a:t>
            </a:r>
            <a:br>
              <a:rPr kumimoji="1"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kumimoji="1"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Animation of</a:t>
            </a:r>
            <a:br>
              <a:rPr kumimoji="1"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kumimoji="1" lang="en-US" altLang="ja-JP" b="1" i="1" u="sng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ES-FEM-SRI-T4</a:t>
            </a:r>
            <a:endParaRPr lang="en-US" altLang="ja-JP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8B5B5E7D-71B0-54D0-E2C6-58AB65BE2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     Tensioning </a:t>
            </a:r>
            <a:r>
              <a:rPr lang="en-US" altLang="ja-JP" dirty="0"/>
              <a:t>of Rubber-Filler Composite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7DA0C3F6-40ED-46F4-64DC-5EC71D59A5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28</a:t>
            </a:fld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B0E39A-CD70-BF0D-6989-1081DF277202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  <p:pic>
        <p:nvPicPr>
          <p:cNvPr id="2" name="p">
            <a:hlinkClick r:id="" action="ppaction://media"/>
            <a:extLst>
              <a:ext uri="{FF2B5EF4-FFF2-40B4-BE49-F238E27FC236}">
                <a16:creationId xmlns:a16="http://schemas.microsoft.com/office/drawing/2014/main" id="{3705B637-15F0-3396-490A-8E791F2254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77883" y="580974"/>
            <a:ext cx="4241309" cy="5816653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C7BA8F9-C7EB-A126-B50D-DBD70FFE4DD9}"/>
              </a:ext>
            </a:extLst>
          </p:cNvPr>
          <p:cNvSpPr txBox="1"/>
          <p:nvPr/>
        </p:nvSpPr>
        <p:spPr>
          <a:xfrm>
            <a:off x="46828" y="2406748"/>
            <a:ext cx="3218148" cy="1631216"/>
          </a:xfrm>
          <a:prstGeom prst="rect">
            <a:avLst/>
          </a:prstGeom>
          <a:solidFill>
            <a:schemeClr val="accent5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No checkerboarding</a:t>
            </a:r>
            <a:b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</a:b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in the steel part.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No major checkerboarding</a:t>
            </a:r>
            <a:b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</a:br>
            <a:r>
              <a:rPr lang="en-US" altLang="ja-JP" sz="2000" dirty="0">
                <a:latin typeface="Calibri" panose="020F0502020204030204" pitchFamily="34" charset="0"/>
                <a:ea typeface="MS UI Gothic" panose="020B0600070205080204" pitchFamily="50" charset="-128"/>
              </a:rPr>
              <a:t>in the rubber part.</a:t>
            </a:r>
          </a:p>
          <a:p>
            <a:pPr algn="ctr"/>
            <a:r>
              <a:rPr lang="en-US" altLang="ja-JP" sz="2000" b="1" dirty="0">
                <a:latin typeface="Calibri" panose="020F0502020204030204" pitchFamily="34" charset="0"/>
                <a:ea typeface="MS UI Gothic" panose="020B0600070205080204" pitchFamily="50" charset="-128"/>
              </a:rPr>
              <a:t>Practical result is obtained.</a:t>
            </a:r>
          </a:p>
        </p:txBody>
      </p:sp>
    </p:spTree>
    <p:extLst>
      <p:ext uri="{BB962C8B-B14F-4D97-AF65-F5344CB8AC3E}">
        <p14:creationId xmlns:p14="http://schemas.microsoft.com/office/powerpoint/2010/main" val="365398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407CA-CEC4-86C7-D881-913E7F6C8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2AEEFA7F-985A-E00A-73D0-9AC874AD5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 &amp; Discussion 2</a:t>
            </a:r>
            <a:br>
              <a:rPr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ja-JP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Performance of </a:t>
            </a:r>
            <a:r>
              <a:rPr lang="en-US" altLang="ja-JP" sz="2400" b="0" dirty="0" err="1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SelectiveES</a:t>
            </a:r>
            <a:r>
              <a:rPr lang="en-US" altLang="ja-JP" sz="2400" b="0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/NS-FEM-T4 </a:t>
            </a:r>
            <a:r>
              <a:rPr lang="en-US" altLang="ja-JP" sz="2400" b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Post-Smoothing in Pressure</a:t>
            </a:r>
            <a:endParaRPr kumimoji="1" lang="ja-JP" altLang="en-US" b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5758337-3403-8583-D0F6-A11CA45E93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29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1607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C024E812-DC05-40A1-2738-3C6EAE57F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The conventional S-FEM (</a:t>
            </a:r>
            <a:r>
              <a:rPr lang="en-US" altLang="ja-JP" dirty="0" err="1">
                <a:solidFill>
                  <a:srgbClr val="FF00FF"/>
                </a:solidFill>
              </a:rPr>
              <a:t>SelectiveES</a:t>
            </a:r>
            <a:r>
              <a:rPr lang="en-US" altLang="ja-JP" dirty="0">
                <a:solidFill>
                  <a:srgbClr val="FF00FF"/>
                </a:solidFill>
              </a:rPr>
              <a:t>/NS-FEM-T4</a:t>
            </a:r>
            <a:r>
              <a:rPr lang="en-US" altLang="ja-JP" dirty="0"/>
              <a:t>) has the </a:t>
            </a:r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pressure checkerboarding </a:t>
            </a:r>
            <a:r>
              <a:rPr lang="en-US" altLang="ja-JP" dirty="0"/>
              <a:t>issue</a:t>
            </a:r>
            <a:br>
              <a:rPr lang="en-US" altLang="ja-JP" dirty="0"/>
            </a:br>
            <a:r>
              <a:rPr lang="en-US" altLang="ja-JP" dirty="0"/>
              <a:t>in </a:t>
            </a:r>
            <a:r>
              <a:rPr lang="en-US" altLang="ja-JP" dirty="0">
                <a:solidFill>
                  <a:srgbClr val="C00000"/>
                </a:solidFill>
              </a:rPr>
              <a:t>nearly incompressible </a:t>
            </a:r>
            <a:r>
              <a:rPr lang="en-US" altLang="ja-JP" dirty="0"/>
              <a:t>analyses.</a:t>
            </a:r>
          </a:p>
          <a:p>
            <a:r>
              <a:rPr lang="en-US" altLang="ja-JP" dirty="0"/>
              <a:t>But, in most practical analyses, we can accept results </a:t>
            </a:r>
            <a:r>
              <a:rPr lang="en-US" altLang="ja-JP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smoothed</a:t>
            </a:r>
            <a:r>
              <a:rPr lang="en-US" altLang="ja-JP" dirty="0">
                <a:solidFill>
                  <a:srgbClr val="FF0000"/>
                </a:solidFill>
              </a:rPr>
              <a:t> in post-processing</a:t>
            </a:r>
            <a:r>
              <a:rPr lang="en-US" altLang="ja-JP" dirty="0"/>
              <a:t>.</a:t>
            </a:r>
            <a:endParaRPr lang="ja-JP" altLang="en-US" dirty="0"/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D8F095E-2E10-D451-991A-5E87713FE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Quick Introduction to Post-Smoothing in Pressure</a:t>
            </a:r>
            <a:endParaRPr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B6E34ECC-EAA8-FC61-401B-593A3B556B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46905B5D-1FC7-487A-AD75-007BD4BDDA5E}" type="slidenum">
              <a:rPr lang="ja-JP" altLang="en-US" smtClean="0"/>
              <a:pPr/>
              <a:t>30</a:t>
            </a:fld>
            <a:endParaRPr lang="ja-JP" altLang="en-US" dirty="0"/>
          </a:p>
        </p:txBody>
      </p:sp>
      <p:sp>
        <p:nvSpPr>
          <p:cNvPr id="6" name="矢印: 右 5">
            <a:extLst>
              <a:ext uri="{FF2B5EF4-FFF2-40B4-BE49-F238E27FC236}">
                <a16:creationId xmlns:a16="http://schemas.microsoft.com/office/drawing/2014/main" id="{133D8ECC-3B4F-A782-9EB1-37627E6FAD17}"/>
              </a:ext>
            </a:extLst>
          </p:cNvPr>
          <p:cNvSpPr/>
          <p:nvPr/>
        </p:nvSpPr>
        <p:spPr>
          <a:xfrm>
            <a:off x="5367580" y="3640808"/>
            <a:ext cx="1456839" cy="475282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B892A20B-5A4D-E9C0-6C60-987CE51761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963" y="1735809"/>
            <a:ext cx="3076800" cy="46618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CEC57E43-9D7E-F36A-9CAF-BD4F9AE49222}"/>
                  </a:ext>
                </a:extLst>
              </p:cNvPr>
              <p:cNvSpPr txBox="1"/>
              <p:nvPr/>
            </p:nvSpPr>
            <p:spPr>
              <a:xfrm>
                <a:off x="796166" y="5204058"/>
                <a:ext cx="3094501" cy="830997"/>
              </a:xfrm>
              <a:prstGeom prst="rect">
                <a:avLst/>
              </a:prstGeom>
              <a:solidFill>
                <a:schemeClr val="bg1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:r>
                  <a:rPr lang="en-US" altLang="ja-JP" sz="2400" dirty="0" err="1">
                    <a:solidFill>
                      <a:srgbClr val="FF00FF"/>
                    </a:solidFill>
                  </a:rPr>
                  <a:t>SelectiveES</a:t>
                </a:r>
                <a:r>
                  <a:rPr lang="en-US" altLang="ja-JP" sz="2400" dirty="0">
                    <a:solidFill>
                      <a:srgbClr val="FF00FF"/>
                    </a:solidFill>
                  </a:rPr>
                  <a:t>/NS-FEM-T4</a:t>
                </a:r>
                <a:br>
                  <a:rPr kumimoji="1" lang="en-US" altLang="ja-JP" sz="2400" b="0" i="1" dirty="0">
                    <a:solidFill>
                      <a:srgbClr val="C00000"/>
                    </a:solidFill>
                    <a:latin typeface="Cambria Math" panose="02040503050406030204" pitchFamily="18" charset="0"/>
                    <a:ea typeface="MS UI Gothic" panose="020B0600070205080204" pitchFamily="50" charset="-128"/>
                  </a:rPr>
                </a:b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ja-JP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MS UI Gothic" panose="020B0600070205080204" pitchFamily="50" charset="-128"/>
                            </a:rPr>
                          </m:ctrlPr>
                        </m:sSubPr>
                        <m:e>
                          <m:r>
                            <a:rPr kumimoji="1" lang="en-US" altLang="ja-JP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MS UI Gothic" panose="020B0600070205080204" pitchFamily="50" charset="-128"/>
                            </a:rPr>
                            <m:t>𝜈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en-US" altLang="ja-JP" sz="24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MS UI Gothic" panose="020B0600070205080204" pitchFamily="50" charset="-128"/>
                            </a:rPr>
                            <m:t>ini</m:t>
                          </m:r>
                        </m:sub>
                      </m:sSub>
                      <m:r>
                        <a:rPr kumimoji="1" lang="en-US" altLang="ja-JP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MS UI Gothic" panose="020B0600070205080204" pitchFamily="50" charset="-128"/>
                        </a:rPr>
                        <m:t>=0.499</m:t>
                      </m:r>
                    </m:oMath>
                  </m:oMathPara>
                </a14:m>
                <a:endParaRPr kumimoji="1" lang="ja-JP" altLang="en-US" sz="2400" dirty="0">
                  <a:solidFill>
                    <a:srgbClr val="C00000"/>
                  </a:solidFill>
                  <a:ea typeface="MS UI Gothic" panose="020B0600070205080204" pitchFamily="50" charset="-128"/>
                </a:endParaRP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CEC57E43-9D7E-F36A-9CAF-BD4F9AE49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166" y="5204058"/>
                <a:ext cx="3094501" cy="830997"/>
              </a:xfrm>
              <a:prstGeom prst="rect">
                <a:avLst/>
              </a:prstGeom>
              <a:blipFill>
                <a:blip r:embed="rId4"/>
                <a:stretch>
                  <a:fillRect l="-3156" t="-5882" r="-1775" b="-735"/>
                </a:stretch>
              </a:blip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CF676FE-49D7-4215-EAA5-E176112B49AA}"/>
              </a:ext>
            </a:extLst>
          </p:cNvPr>
          <p:cNvSpPr txBox="1"/>
          <p:nvPr/>
        </p:nvSpPr>
        <p:spPr>
          <a:xfrm>
            <a:off x="5176054" y="3017002"/>
            <a:ext cx="1838966" cy="707886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000" dirty="0">
                <a:ea typeface="MS UI Gothic" panose="020B0600070205080204" pitchFamily="50" charset="-128"/>
              </a:rPr>
              <a:t>Post-Smoothing</a:t>
            </a:r>
            <a:br>
              <a:rPr kumimoji="1" lang="en-US" altLang="ja-JP" sz="2000" dirty="0">
                <a:ea typeface="MS UI Gothic" panose="020B0600070205080204" pitchFamily="50" charset="-128"/>
              </a:rPr>
            </a:br>
            <a:r>
              <a:rPr kumimoji="1" lang="en-US" altLang="ja-JP" sz="2000" dirty="0">
                <a:ea typeface="MS UI Gothic" panose="020B0600070205080204" pitchFamily="50" charset="-128"/>
              </a:rPr>
              <a:t>in Pressure</a:t>
            </a:r>
            <a:endParaRPr kumimoji="1" lang="ja-JP" altLang="en-US" sz="2000" dirty="0">
              <a:ea typeface="MS UI Gothic" panose="020B060007020508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5284C99-4682-72CE-C31E-CFC8567D96FD}"/>
              </a:ext>
            </a:extLst>
          </p:cNvPr>
          <p:cNvSpPr txBox="1"/>
          <p:nvPr/>
        </p:nvSpPr>
        <p:spPr>
          <a:xfrm>
            <a:off x="7472379" y="2133600"/>
            <a:ext cx="2521844" cy="3154710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19900" dirty="0">
                <a:ea typeface="MS UI Gothic" panose="020B0600070205080204" pitchFamily="50" charset="-128"/>
              </a:rPr>
              <a:t> ? </a:t>
            </a:r>
            <a:endParaRPr kumimoji="1" lang="ja-JP" altLang="en-US" sz="19900" dirty="0">
              <a:ea typeface="MS UI Gothic" panose="020B060007020508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AC9354D-1A18-223A-E2D4-1D0878162649}"/>
              </a:ext>
            </a:extLst>
          </p:cNvPr>
          <p:cNvSpPr txBox="1"/>
          <p:nvPr/>
        </p:nvSpPr>
        <p:spPr>
          <a:xfrm>
            <a:off x="7090479" y="5288310"/>
            <a:ext cx="3285644" cy="461665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ja-JP" sz="2400" dirty="0">
                <a:ea typeface="MS UI Gothic" panose="020B0600070205080204" pitchFamily="50" charset="-128"/>
              </a:rPr>
              <a:t>Can we accept it, or not?</a:t>
            </a:r>
            <a:endParaRPr kumimoji="1" lang="ja-JP" altLang="en-US" sz="2400" dirty="0">
              <a:ea typeface="MS UI Gothic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63847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79790-8D88-7C9E-A75A-52336F9E7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EBFB52A3-3E3F-CA3C-5D48-4D7EDE2959D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ja-JP" b="1" i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Step-by-Step Smoothed Pressure Distributions of </a:t>
                </a:r>
                <a:r>
                  <a:rPr lang="en-US" altLang="ja-JP" b="1" i="1" u="sng" dirty="0" err="1">
                    <a:solidFill>
                      <a:srgbClr val="FF00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SelectiveES</a:t>
                </a:r>
                <a:r>
                  <a:rPr lang="en-US" altLang="ja-JP" b="1" i="1" u="sng" dirty="0">
                    <a:solidFill>
                      <a:srgbClr val="FF00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/NS-FEM-T4</a:t>
                </a:r>
                <a:r>
                  <a:rPr lang="en-US" altLang="ja-JP" b="1" i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1" i="1" u="sng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 u="sng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𝝂</m:t>
                        </m:r>
                      </m:e>
                      <m:sub>
                        <m:r>
                          <a:rPr lang="en-US" altLang="ja-JP" b="1" i="0" u="sng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𝐢𝐧𝐢</m:t>
                        </m:r>
                      </m:sub>
                    </m:sSub>
                    <m:r>
                      <a:rPr lang="en-US" altLang="ja-JP" b="1" i="1" u="sng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b="1" i="1" u="sng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ja-JP" b="1" i="1" u="sng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ja-JP" b="1" i="1" u="sng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𝟒𝟗𝟗</m:t>
                    </m:r>
                  </m:oMath>
                </a14:m>
                <a:endParaRPr lang="en-US" altLang="ja-JP" b="1" i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EBFB52A3-3E3F-CA3C-5D48-4D7EDE2959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93" t="-1690" r="-10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>
            <a:extLst>
              <a:ext uri="{FF2B5EF4-FFF2-40B4-BE49-F238E27FC236}">
                <a16:creationId xmlns:a16="http://schemas.microsoft.com/office/drawing/2014/main" id="{15BA33B2-D2F9-88F7-BF6B-2E9508D07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     Bending of Rubber Cantilever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CE3F089-A2B0-6E53-4DED-8BDECB4922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31</a:t>
            </a:fld>
            <a:endParaRPr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539E440-CD1F-CF21-76E0-178D7F9705D6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8A4AF4A-C66E-9FC5-3339-98661452E4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67841"/>
            <a:ext cx="3012769" cy="4564800"/>
          </a:xfrm>
          <a:prstGeom prst="rect">
            <a:avLst/>
          </a:prstGeom>
        </p:spPr>
      </p:pic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0B8D25ED-AC2A-502A-68FA-E280667742FE}"/>
              </a:ext>
            </a:extLst>
          </p:cNvPr>
          <p:cNvSpPr/>
          <p:nvPr/>
        </p:nvSpPr>
        <p:spPr>
          <a:xfrm>
            <a:off x="334434" y="5577092"/>
            <a:ext cx="11522207" cy="757095"/>
          </a:xfrm>
          <a:prstGeom prst="roundRect">
            <a:avLst/>
          </a:prstGeom>
          <a:solidFill>
            <a:schemeClr val="accent1"/>
          </a:solidFill>
          <a:ln w="3175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err="1">
                <a:solidFill>
                  <a:srgbClr val="FF00FF"/>
                </a:solidFill>
                <a:ea typeface="ＭＳ Ｐゴシック" panose="020B0600070205080204" pitchFamily="50" charset="-128"/>
              </a:rPr>
              <a:t>SelectiveES</a:t>
            </a:r>
            <a:r>
              <a:rPr kumimoji="1" lang="en-US" altLang="ja-JP" sz="2400" dirty="0">
                <a:solidFill>
                  <a:srgbClr val="FF00FF"/>
                </a:solidFill>
                <a:ea typeface="ＭＳ Ｐゴシック" panose="020B0600070205080204" pitchFamily="50" charset="-128"/>
              </a:rPr>
              <a:t>/NS-FEM-T4 </a:t>
            </a:r>
            <a:r>
              <a:rPr kumimoji="1" lang="en-US" altLang="ja-JP" sz="2400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with post-smoothing in pressure</a:t>
            </a:r>
            <a:r>
              <a:rPr lang="en-US" altLang="ja-JP" sz="2400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 </a:t>
            </a:r>
            <a:r>
              <a:rPr kumimoji="1" lang="en-US" altLang="ja-JP" sz="2400" dirty="0">
                <a:ea typeface="ＭＳ Ｐゴシック" panose="020B0600070205080204" pitchFamily="50" charset="-128"/>
              </a:rPr>
              <a:t>works so well</a:t>
            </a:r>
            <a:br>
              <a:rPr kumimoji="1" lang="en-US" altLang="ja-JP" sz="2400" dirty="0">
                <a:ea typeface="ＭＳ Ｐゴシック" panose="020B0600070205080204" pitchFamily="50" charset="-128"/>
              </a:rPr>
            </a:br>
            <a:r>
              <a:rPr kumimoji="1" lang="en-US" altLang="ja-JP" sz="2400" dirty="0">
                <a:ea typeface="ＭＳ Ｐゴシック" panose="020B0600070205080204" pitchFamily="50" charset="-128"/>
              </a:rPr>
              <a:t> to obtain a smooth pressure distribution.</a:t>
            </a:r>
            <a:endParaRPr kumimoji="1" lang="ja-JP" altLang="en-US" sz="2400" dirty="0">
              <a:ea typeface="ＭＳ Ｐゴシック" panose="020B0600070205080204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45563D78-98F7-9628-0C04-6E16F40110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738" y="967841"/>
            <a:ext cx="3012768" cy="45648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5CBA6297-4B78-3573-1F04-CD5D998ECA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504" y="967841"/>
            <a:ext cx="3012768" cy="4564800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6A92E93C-0489-7F97-598D-EFBAFC9A9620}"/>
              </a:ext>
            </a:extLst>
          </p:cNvPr>
          <p:cNvSpPr/>
          <p:nvPr/>
        </p:nvSpPr>
        <p:spPr>
          <a:xfrm>
            <a:off x="2679343" y="2944672"/>
            <a:ext cx="1456839" cy="475282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7E54851-E709-A2D0-FD43-84D441BC5402}"/>
              </a:ext>
            </a:extLst>
          </p:cNvPr>
          <p:cNvSpPr txBox="1"/>
          <p:nvPr/>
        </p:nvSpPr>
        <p:spPr>
          <a:xfrm>
            <a:off x="2572020" y="3360874"/>
            <a:ext cx="1671483" cy="646331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ea typeface="MS UI Gothic" panose="020B0600070205080204" pitchFamily="50" charset="-128"/>
              </a:rPr>
              <a:t>Node-to-Cell</a:t>
            </a:r>
            <a:br>
              <a:rPr kumimoji="1" lang="en-US" altLang="ja-JP" dirty="0">
                <a:ea typeface="MS UI Gothic" panose="020B0600070205080204" pitchFamily="50" charset="-128"/>
              </a:rPr>
            </a:br>
            <a:r>
              <a:rPr kumimoji="1" lang="en-US" altLang="ja-JP" dirty="0">
                <a:ea typeface="MS UI Gothic" panose="020B0600070205080204" pitchFamily="50" charset="-128"/>
              </a:rPr>
              <a:t>Post-Smoothing</a:t>
            </a:r>
            <a:endParaRPr kumimoji="1" lang="ja-JP" altLang="en-US" dirty="0">
              <a:ea typeface="MS UI Gothic" panose="020B0600070205080204" pitchFamily="50" charset="-128"/>
            </a:endParaRPr>
          </a:p>
        </p:txBody>
      </p:sp>
      <p:sp>
        <p:nvSpPr>
          <p:cNvPr id="29" name="矢印: 右 28">
            <a:extLst>
              <a:ext uri="{FF2B5EF4-FFF2-40B4-BE49-F238E27FC236}">
                <a16:creationId xmlns:a16="http://schemas.microsoft.com/office/drawing/2014/main" id="{CCD8AA2A-52F6-5A7D-4454-478ED5E15918}"/>
              </a:ext>
            </a:extLst>
          </p:cNvPr>
          <p:cNvSpPr/>
          <p:nvPr/>
        </p:nvSpPr>
        <p:spPr>
          <a:xfrm>
            <a:off x="5750551" y="2944672"/>
            <a:ext cx="1456839" cy="475282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08260DD-DF53-3823-EAAC-2548475E010F}"/>
              </a:ext>
            </a:extLst>
          </p:cNvPr>
          <p:cNvSpPr txBox="1"/>
          <p:nvPr/>
        </p:nvSpPr>
        <p:spPr>
          <a:xfrm>
            <a:off x="5619118" y="3360874"/>
            <a:ext cx="1719703" cy="646331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ja-JP" dirty="0">
                <a:ea typeface="MS UI Gothic" panose="020B0600070205080204" pitchFamily="50" charset="-128"/>
              </a:rPr>
              <a:t>Cell</a:t>
            </a:r>
            <a:r>
              <a:rPr kumimoji="1" lang="en-US" altLang="ja-JP" sz="1800" dirty="0">
                <a:ea typeface="MS UI Gothic" panose="020B0600070205080204" pitchFamily="50" charset="-128"/>
              </a:rPr>
              <a:t>-to-Node</a:t>
            </a:r>
            <a:br>
              <a:rPr kumimoji="1" lang="en-US" altLang="ja-JP" sz="1800" dirty="0">
                <a:ea typeface="MS UI Gothic" panose="020B0600070205080204" pitchFamily="50" charset="-128"/>
              </a:rPr>
            </a:br>
            <a:r>
              <a:rPr kumimoji="1" lang="en-US" altLang="ja-JP" sz="1800" dirty="0">
                <a:ea typeface="MS UI Gothic" panose="020B0600070205080204" pitchFamily="50" charset="-128"/>
              </a:rPr>
              <a:t>Post-Smoothing</a:t>
            </a:r>
            <a:endParaRPr kumimoji="1" lang="ja-JP" altLang="en-US" sz="1800" dirty="0">
              <a:ea typeface="MS UI Gothic" panose="020B0600070205080204" pitchFamily="50" charset="-128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B307E66E-36D5-3A33-C8F7-A30D4C618C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430" y="967841"/>
            <a:ext cx="3012768" cy="4564800"/>
          </a:xfrm>
          <a:prstGeom prst="rect">
            <a:avLst/>
          </a:prstGeom>
        </p:spPr>
      </p:pic>
      <p:sp>
        <p:nvSpPr>
          <p:cNvPr id="33" name="矢印: 右 32">
            <a:extLst>
              <a:ext uri="{FF2B5EF4-FFF2-40B4-BE49-F238E27FC236}">
                <a16:creationId xmlns:a16="http://schemas.microsoft.com/office/drawing/2014/main" id="{3A62EF34-2416-21D7-5DF4-E9F232CBD4B8}"/>
              </a:ext>
            </a:extLst>
          </p:cNvPr>
          <p:cNvSpPr/>
          <p:nvPr/>
        </p:nvSpPr>
        <p:spPr>
          <a:xfrm>
            <a:off x="8845869" y="2944672"/>
            <a:ext cx="1456839" cy="475282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B1F9C57-9C40-7229-DA27-7583AC87C8E4}"/>
              </a:ext>
            </a:extLst>
          </p:cNvPr>
          <p:cNvSpPr txBox="1"/>
          <p:nvPr/>
        </p:nvSpPr>
        <p:spPr>
          <a:xfrm>
            <a:off x="8713891" y="3360874"/>
            <a:ext cx="1720792" cy="646331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ja-JP" dirty="0">
                <a:ea typeface="MS UI Gothic" panose="020B0600070205080204" pitchFamily="50" charset="-128"/>
              </a:rPr>
              <a:t>Node</a:t>
            </a:r>
            <a:r>
              <a:rPr kumimoji="1" lang="en-US" altLang="ja-JP" sz="1800" dirty="0">
                <a:ea typeface="MS UI Gothic" panose="020B0600070205080204" pitchFamily="50" charset="-128"/>
              </a:rPr>
              <a:t>-to-Edge</a:t>
            </a:r>
            <a:br>
              <a:rPr kumimoji="1" lang="en-US" altLang="ja-JP" sz="1800" dirty="0">
                <a:ea typeface="MS UI Gothic" panose="020B0600070205080204" pitchFamily="50" charset="-128"/>
              </a:rPr>
            </a:br>
            <a:r>
              <a:rPr kumimoji="1" lang="en-US" altLang="ja-JP" sz="1800" dirty="0">
                <a:ea typeface="MS UI Gothic" panose="020B0600070205080204" pitchFamily="50" charset="-128"/>
              </a:rPr>
              <a:t>Post-Smoothing</a:t>
            </a:r>
            <a:endParaRPr kumimoji="1" lang="ja-JP" altLang="en-US" sz="1800" dirty="0">
              <a:ea typeface="MS UI Gothic" panose="020B060007020508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84E0BC0-7A4D-8ECF-5D44-D129DA34EDD8}"/>
              </a:ext>
            </a:extLst>
          </p:cNvPr>
          <p:cNvSpPr txBox="1"/>
          <p:nvPr/>
        </p:nvSpPr>
        <p:spPr>
          <a:xfrm>
            <a:off x="123626" y="3105834"/>
            <a:ext cx="917238" cy="646331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1800" dirty="0">
                <a:ea typeface="MS UI Gothic" panose="020B0600070205080204" pitchFamily="50" charset="-128"/>
              </a:rPr>
              <a:t>Original</a:t>
            </a:r>
            <a:br>
              <a:rPr kumimoji="1" lang="en-US" altLang="ja-JP" sz="1800" dirty="0">
                <a:ea typeface="MS UI Gothic" panose="020B0600070205080204" pitchFamily="50" charset="-128"/>
              </a:rPr>
            </a:br>
            <a:r>
              <a:rPr kumimoji="1" lang="en-US" altLang="ja-JP" sz="1800" dirty="0">
                <a:ea typeface="MS UI Gothic" panose="020B0600070205080204" pitchFamily="50" charset="-128"/>
              </a:rPr>
              <a:t>Result</a:t>
            </a:r>
            <a:endParaRPr kumimoji="1" lang="ja-JP" altLang="en-US" sz="1800" dirty="0">
              <a:ea typeface="MS UI Gothic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22643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DFFD8-1231-7519-1202-C83F854A1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106F899A-626F-CC51-EE72-0F5C231BAC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ja-JP" b="1" i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Comparison to the Reference Solution</a:t>
                </a:r>
                <a:r>
                  <a:rPr lang="ja-JP" altLang="en-US" b="1" i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altLang="ja-JP" b="1" i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(ABAQUS C3D8)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1" i="1" u="sng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 u="sng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𝝂</m:t>
                        </m:r>
                      </m:e>
                      <m:sub>
                        <m:r>
                          <a:rPr lang="en-US" altLang="ja-JP" b="1" u="sng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𝐢𝐧𝐢</m:t>
                        </m:r>
                      </m:sub>
                    </m:sSub>
                    <m:r>
                      <a:rPr lang="en-US" altLang="ja-JP" b="1" i="1" u="sng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b="1" i="1" u="sng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ja-JP" b="1" i="1" u="sng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ja-JP" b="1" i="1" u="sng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𝟒𝟗𝟗</m:t>
                    </m:r>
                  </m:oMath>
                </a14:m>
                <a:endParaRPr lang="en-US" altLang="ja-JP" b="1" i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106F899A-626F-CC51-EE72-0F5C231BAC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93" t="-16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>
            <a:extLst>
              <a:ext uri="{FF2B5EF4-FFF2-40B4-BE49-F238E27FC236}">
                <a16:creationId xmlns:a16="http://schemas.microsoft.com/office/drawing/2014/main" id="{AF3B73A8-2459-E156-15FB-B4D86F064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     Bending of Rubber Cantilever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8C1AC0B-251A-84C8-2154-FEE17BCEB3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32</a:t>
            </a:fld>
            <a:endParaRPr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B7224B9-F817-CCF8-A575-945C764ABA5F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561AD04C-CF26-36AA-FCEF-BADB1929C00B}"/>
              </a:ext>
            </a:extLst>
          </p:cNvPr>
          <p:cNvSpPr/>
          <p:nvPr/>
        </p:nvSpPr>
        <p:spPr>
          <a:xfrm>
            <a:off x="334434" y="5577092"/>
            <a:ext cx="11522207" cy="757095"/>
          </a:xfrm>
          <a:prstGeom prst="roundRect">
            <a:avLst/>
          </a:prstGeom>
          <a:solidFill>
            <a:schemeClr val="accent1"/>
          </a:solidFill>
          <a:ln w="3175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err="1">
                <a:solidFill>
                  <a:srgbClr val="FF00FF"/>
                </a:solidFill>
                <a:ea typeface="ＭＳ Ｐゴシック" panose="020B0600070205080204" pitchFamily="50" charset="-128"/>
              </a:rPr>
              <a:t>SelectiveES</a:t>
            </a:r>
            <a:r>
              <a:rPr kumimoji="1" lang="en-US" altLang="ja-JP" sz="2400" dirty="0">
                <a:solidFill>
                  <a:srgbClr val="FF00FF"/>
                </a:solidFill>
                <a:ea typeface="ＭＳ Ｐゴシック" panose="020B0600070205080204" pitchFamily="50" charset="-128"/>
              </a:rPr>
              <a:t>/NS-FEM-T4 </a:t>
            </a:r>
            <a:r>
              <a:rPr kumimoji="1" lang="en-US" altLang="ja-JP" sz="2400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with post-smoothing in pressure</a:t>
            </a:r>
            <a:r>
              <a:rPr lang="en-US" altLang="ja-JP" sz="2400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 </a:t>
            </a:r>
            <a:r>
              <a:rPr kumimoji="1" lang="en-US" altLang="ja-JP" sz="2400" dirty="0">
                <a:ea typeface="ＭＳ Ｐゴシック" panose="020B0600070205080204" pitchFamily="50" charset="-128"/>
              </a:rPr>
              <a:t>gives acceptable solutions</a:t>
            </a:r>
            <a:br>
              <a:rPr kumimoji="1" lang="en-US" altLang="ja-JP" sz="2400" dirty="0">
                <a:ea typeface="ＭＳ Ｐゴシック" panose="020B0600070205080204" pitchFamily="50" charset="-128"/>
              </a:rPr>
            </a:br>
            <a:r>
              <a:rPr kumimoji="1" lang="en-US" altLang="ja-JP" sz="2400" dirty="0">
                <a:ea typeface="ＭＳ Ｐゴシック" panose="020B0600070205080204" pitchFamily="50" charset="-128"/>
              </a:rPr>
              <a:t>for all stress components.</a:t>
            </a:r>
            <a:endParaRPr kumimoji="1" lang="ja-JP" altLang="en-US" sz="2400" dirty="0">
              <a:ea typeface="ＭＳ Ｐゴシック" panose="020B0600070205080204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F6F5EE72-5973-7459-0708-90E6610449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86628"/>
            <a:ext cx="3122705" cy="450000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C9F8D8E6-9B94-846D-9A36-FD63812954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749" y="990067"/>
            <a:ext cx="3000888" cy="4546800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90537411-08E7-BE15-7A0C-E8AFE1612F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594" y="986628"/>
            <a:ext cx="3000888" cy="45468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3C97761-27DD-E74B-B16F-03C35EC7F5C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413" y="986628"/>
            <a:ext cx="3122705" cy="4500000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18F7FF0-5A65-2342-06B9-D3A92F8B0FB0}"/>
              </a:ext>
            </a:extLst>
          </p:cNvPr>
          <p:cNvSpPr txBox="1"/>
          <p:nvPr/>
        </p:nvSpPr>
        <p:spPr>
          <a:xfrm>
            <a:off x="243882" y="3960381"/>
            <a:ext cx="979755" cy="646331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1800" dirty="0">
                <a:ea typeface="MS UI Gothic" panose="020B0600070205080204" pitchFamily="50" charset="-128"/>
              </a:rPr>
              <a:t>ABAQUS</a:t>
            </a:r>
            <a:br>
              <a:rPr kumimoji="1" lang="en-US" altLang="ja-JP" sz="1800" dirty="0">
                <a:ea typeface="MS UI Gothic" panose="020B0600070205080204" pitchFamily="50" charset="-128"/>
              </a:rPr>
            </a:br>
            <a:r>
              <a:rPr kumimoji="1" lang="en-US" altLang="ja-JP" sz="1800" dirty="0">
                <a:ea typeface="MS UI Gothic" panose="020B0600070205080204" pitchFamily="50" charset="-128"/>
              </a:rPr>
              <a:t>C3D8</a:t>
            </a:r>
            <a:endParaRPr kumimoji="1" lang="ja-JP" altLang="en-US" sz="1800" dirty="0">
              <a:ea typeface="MS UI Gothic" panose="020B060007020508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4ABB9FF-25A0-7184-A6AF-38B10C79718B}"/>
              </a:ext>
            </a:extLst>
          </p:cNvPr>
          <p:cNvSpPr txBox="1"/>
          <p:nvPr/>
        </p:nvSpPr>
        <p:spPr>
          <a:xfrm>
            <a:off x="6379243" y="3960380"/>
            <a:ext cx="979755" cy="646331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1800" dirty="0">
                <a:ea typeface="MS UI Gothic" panose="020B0600070205080204" pitchFamily="50" charset="-128"/>
              </a:rPr>
              <a:t>ABAQUS</a:t>
            </a:r>
            <a:br>
              <a:rPr kumimoji="1" lang="en-US" altLang="ja-JP" sz="1800" dirty="0">
                <a:ea typeface="MS UI Gothic" panose="020B0600070205080204" pitchFamily="50" charset="-128"/>
              </a:rPr>
            </a:br>
            <a:r>
              <a:rPr kumimoji="1" lang="en-US" altLang="ja-JP" sz="1800" dirty="0">
                <a:ea typeface="MS UI Gothic" panose="020B0600070205080204" pitchFamily="50" charset="-128"/>
              </a:rPr>
              <a:t>C3D8</a:t>
            </a:r>
            <a:endParaRPr kumimoji="1" lang="ja-JP" altLang="en-US" sz="1800" dirty="0">
              <a:ea typeface="MS UI Gothic" panose="020B060007020508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FF1D23C-3EDD-7C77-B414-A762BFD1835B}"/>
              </a:ext>
            </a:extLst>
          </p:cNvPr>
          <p:cNvSpPr txBox="1"/>
          <p:nvPr/>
        </p:nvSpPr>
        <p:spPr>
          <a:xfrm>
            <a:off x="3122706" y="3960380"/>
            <a:ext cx="1530547" cy="646331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1800" dirty="0">
                <a:solidFill>
                  <a:srgbClr val="FF00FF"/>
                </a:solidFill>
                <a:ea typeface="MS UI Gothic" panose="020B0600070205080204" pitchFamily="50" charset="-128"/>
              </a:rPr>
              <a:t>Selective</a:t>
            </a:r>
            <a:br>
              <a:rPr kumimoji="1" lang="en-US" altLang="ja-JP" sz="1800" dirty="0">
                <a:solidFill>
                  <a:srgbClr val="FF00FF"/>
                </a:solidFill>
                <a:ea typeface="MS UI Gothic" panose="020B0600070205080204" pitchFamily="50" charset="-128"/>
              </a:rPr>
            </a:br>
            <a:r>
              <a:rPr kumimoji="1" lang="en-US" altLang="ja-JP" sz="1800" dirty="0">
                <a:solidFill>
                  <a:srgbClr val="FF00FF"/>
                </a:solidFill>
                <a:ea typeface="MS UI Gothic" panose="020B0600070205080204" pitchFamily="50" charset="-128"/>
              </a:rPr>
              <a:t>ES/NS-FEM-T4</a:t>
            </a:r>
            <a:endParaRPr kumimoji="1" lang="ja-JP" altLang="en-US" sz="1800" dirty="0">
              <a:solidFill>
                <a:srgbClr val="FF00FF"/>
              </a:solidFill>
              <a:ea typeface="MS UI Gothic" panose="020B060007020508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380745F-9887-1B1A-4EF3-4D153AFA0651}"/>
              </a:ext>
            </a:extLst>
          </p:cNvPr>
          <p:cNvSpPr txBox="1"/>
          <p:nvPr/>
        </p:nvSpPr>
        <p:spPr>
          <a:xfrm>
            <a:off x="9315670" y="3960380"/>
            <a:ext cx="1530547" cy="646331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1800" dirty="0">
                <a:solidFill>
                  <a:srgbClr val="FF00FF"/>
                </a:solidFill>
                <a:ea typeface="MS UI Gothic" panose="020B0600070205080204" pitchFamily="50" charset="-128"/>
              </a:rPr>
              <a:t>Selective</a:t>
            </a:r>
            <a:br>
              <a:rPr kumimoji="1" lang="en-US" altLang="ja-JP" sz="1800" dirty="0">
                <a:solidFill>
                  <a:srgbClr val="FF00FF"/>
                </a:solidFill>
                <a:ea typeface="MS UI Gothic" panose="020B0600070205080204" pitchFamily="50" charset="-128"/>
              </a:rPr>
            </a:br>
            <a:r>
              <a:rPr kumimoji="1" lang="en-US" altLang="ja-JP" sz="1800" dirty="0">
                <a:solidFill>
                  <a:srgbClr val="FF00FF"/>
                </a:solidFill>
                <a:ea typeface="MS UI Gothic" panose="020B0600070205080204" pitchFamily="50" charset="-128"/>
              </a:rPr>
              <a:t>ES/NS-FEM-T4</a:t>
            </a:r>
            <a:endParaRPr kumimoji="1" lang="ja-JP" altLang="en-US" sz="1800" dirty="0">
              <a:solidFill>
                <a:srgbClr val="FF00FF"/>
              </a:solidFill>
              <a:ea typeface="MS UI Gothic" panose="020B060007020508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BA198DA-7492-166D-AC9F-3D0B78D14CA0}"/>
              </a:ext>
            </a:extLst>
          </p:cNvPr>
          <p:cNvSpPr txBox="1"/>
          <p:nvPr/>
        </p:nvSpPr>
        <p:spPr>
          <a:xfrm>
            <a:off x="2688741" y="3141426"/>
            <a:ext cx="867930" cy="369332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1800" dirty="0" err="1">
                <a:ea typeface="MS UI Gothic" panose="020B0600070205080204" pitchFamily="50" charset="-128"/>
              </a:rPr>
              <a:t>Pressre</a:t>
            </a:r>
            <a:endParaRPr kumimoji="1" lang="ja-JP" altLang="en-US" sz="1800" dirty="0">
              <a:ea typeface="MS UI Gothic" panose="020B060007020508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CF6E2C3-8EC2-929D-3EBE-A06F2991901B}"/>
              </a:ext>
            </a:extLst>
          </p:cNvPr>
          <p:cNvSpPr txBox="1"/>
          <p:nvPr/>
        </p:nvSpPr>
        <p:spPr>
          <a:xfrm>
            <a:off x="8851642" y="3002926"/>
            <a:ext cx="739498" cy="646331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ja-JP" dirty="0">
                <a:ea typeface="MS UI Gothic" panose="020B0600070205080204" pitchFamily="50" charset="-128"/>
              </a:rPr>
              <a:t>Mises</a:t>
            </a:r>
            <a:br>
              <a:rPr lang="en-US" altLang="ja-JP" dirty="0">
                <a:ea typeface="MS UI Gothic" panose="020B0600070205080204" pitchFamily="50" charset="-128"/>
              </a:rPr>
            </a:br>
            <a:r>
              <a:rPr lang="en-US" altLang="ja-JP" dirty="0">
                <a:ea typeface="MS UI Gothic" panose="020B0600070205080204" pitchFamily="50" charset="-128"/>
              </a:rPr>
              <a:t>Stress</a:t>
            </a:r>
            <a:endParaRPr kumimoji="1" lang="ja-JP" altLang="en-US" sz="1800" dirty="0">
              <a:ea typeface="MS UI Gothic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02243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D055D-3365-32E7-2276-1F9C5DFB5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92AD845-A31E-B77E-057A-32C8B909CF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ja-JP" b="1" i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Post-Smoothed Pressure Distribution of </a:t>
                </a:r>
                <a:r>
                  <a:rPr lang="en-US" altLang="ja-JP" b="1" i="1" u="sng" dirty="0" err="1">
                    <a:solidFill>
                      <a:srgbClr val="FF00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SelectiveES</a:t>
                </a:r>
                <a:r>
                  <a:rPr lang="en-US" altLang="ja-JP" b="1" i="1" u="sng" dirty="0">
                    <a:solidFill>
                      <a:srgbClr val="FF00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/NS-FEM-T4</a:t>
                </a:r>
                <a:r>
                  <a:rPr lang="en-US" altLang="ja-JP" b="1" i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with </a:t>
                </a:r>
                <a:r>
                  <a:rPr lang="en-US" altLang="ja-JP" b="1" i="1" u="sng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Various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1" i="1" u="sng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 u="sng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𝝂</m:t>
                        </m:r>
                      </m:e>
                      <m:sub>
                        <m:r>
                          <a:rPr lang="en-US" altLang="ja-JP" b="1" i="0" u="sng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𝐢𝐧𝐢</m:t>
                        </m:r>
                      </m:sub>
                    </m:sSub>
                  </m:oMath>
                </a14:m>
                <a:r>
                  <a:rPr lang="en-US" altLang="ja-JP" b="1" i="1" u="sng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</a:t>
                </a:r>
                <a:endParaRPr lang="en-US" altLang="ja-JP" b="1" i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92AD845-A31E-B77E-057A-32C8B909CF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93" t="-16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>
            <a:extLst>
              <a:ext uri="{FF2B5EF4-FFF2-40B4-BE49-F238E27FC236}">
                <a16:creationId xmlns:a16="http://schemas.microsoft.com/office/drawing/2014/main" id="{30B7B9BE-5394-7B26-F133-702B60FA8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     Bending of Rubber Cantilever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0124F76-6DD9-61EA-868C-F812705CAA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33</a:t>
            </a:fld>
            <a:endParaRPr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978FE44-00AC-381C-E73E-86DEE446BCD3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46A6D534-D956-5F28-44D4-56083C4E22A2}"/>
              </a:ext>
            </a:extLst>
          </p:cNvPr>
          <p:cNvSpPr/>
          <p:nvPr/>
        </p:nvSpPr>
        <p:spPr>
          <a:xfrm>
            <a:off x="334434" y="5577092"/>
            <a:ext cx="11522207" cy="757095"/>
          </a:xfrm>
          <a:prstGeom prst="roundRect">
            <a:avLst/>
          </a:prstGeom>
          <a:solidFill>
            <a:schemeClr val="accent1"/>
          </a:solidFill>
          <a:ln w="3175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err="1">
                <a:solidFill>
                  <a:srgbClr val="FF00FF"/>
                </a:solidFill>
                <a:ea typeface="ＭＳ Ｐゴシック" panose="020B0600070205080204" pitchFamily="50" charset="-128"/>
              </a:rPr>
              <a:t>SelectiveES</a:t>
            </a:r>
            <a:r>
              <a:rPr kumimoji="1" lang="en-US" altLang="ja-JP" sz="2400" dirty="0">
                <a:solidFill>
                  <a:srgbClr val="FF00FF"/>
                </a:solidFill>
                <a:ea typeface="ＭＳ Ｐゴシック" panose="020B0600070205080204" pitchFamily="50" charset="-128"/>
              </a:rPr>
              <a:t>/NS-FEM-T4 </a:t>
            </a:r>
            <a:r>
              <a:rPr kumimoji="1" lang="en-US" altLang="ja-JP" sz="2400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with post-smoothing in pressure</a:t>
            </a:r>
            <a:r>
              <a:rPr lang="en-US" altLang="ja-JP" sz="2400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 </a:t>
            </a:r>
            <a:r>
              <a:rPr kumimoji="1" lang="en-US" altLang="ja-JP" sz="2400" dirty="0">
                <a:ea typeface="ＭＳ Ｐゴシック" panose="020B0600070205080204" pitchFamily="50" charset="-128"/>
              </a:rPr>
              <a:t>works so well</a:t>
            </a:r>
            <a:br>
              <a:rPr kumimoji="1" lang="en-US" altLang="ja-JP" sz="2400" dirty="0">
                <a:ea typeface="ＭＳ Ｐゴシック" panose="020B0600070205080204" pitchFamily="50" charset="-128"/>
              </a:rPr>
            </a:br>
            <a:r>
              <a:rPr kumimoji="1" lang="en-US" altLang="ja-JP" sz="2400" dirty="0">
                <a:ea typeface="ＭＳ Ｐゴシック" panose="020B0600070205080204" pitchFamily="50" charset="-128"/>
              </a:rPr>
              <a:t> </a:t>
            </a:r>
            <a:r>
              <a:rPr lang="en-US" altLang="ja-JP" sz="2400" dirty="0">
                <a:ea typeface="ＭＳ Ｐゴシック" panose="020B0600070205080204" pitchFamily="50" charset="-128"/>
              </a:rPr>
              <a:t>even for the </a:t>
            </a:r>
            <a:r>
              <a:rPr lang="en-US" altLang="ja-JP" sz="2400" dirty="0">
                <a:solidFill>
                  <a:srgbClr val="C00000"/>
                </a:solidFill>
                <a:ea typeface="ＭＳ Ｐゴシック" panose="020B0600070205080204" pitchFamily="50" charset="-128"/>
              </a:rPr>
              <a:t>almost incompressible </a:t>
            </a:r>
            <a:r>
              <a:rPr lang="en-US" altLang="ja-JP" sz="2400" dirty="0">
                <a:ea typeface="ＭＳ Ｐゴシック" panose="020B0600070205080204" pitchFamily="50" charset="-128"/>
              </a:rPr>
              <a:t>cases</a:t>
            </a:r>
            <a:r>
              <a:rPr kumimoji="1" lang="en-US" altLang="ja-JP" sz="2400" dirty="0">
                <a:ea typeface="ＭＳ Ｐゴシック" panose="020B0600070205080204" pitchFamily="50" charset="-128"/>
              </a:rPr>
              <a:t>.</a:t>
            </a:r>
            <a:endParaRPr kumimoji="1" lang="ja-JP" altLang="en-US" sz="2400" dirty="0">
              <a:ea typeface="ＭＳ Ｐゴシック" panose="020B0600070205080204" pitchFamily="50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21EB84F3-E41D-AD69-826B-980658B95E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880" y="980644"/>
            <a:ext cx="3012768" cy="45648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9C59EF4B-ED88-9561-7772-3E93025731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644"/>
            <a:ext cx="3012768" cy="4564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636A4133-0FCB-A7C4-9069-625054087B05}"/>
                  </a:ext>
                </a:extLst>
              </p:cNvPr>
              <p:cNvSpPr txBox="1"/>
              <p:nvPr/>
            </p:nvSpPr>
            <p:spPr>
              <a:xfrm>
                <a:off x="129511" y="4169872"/>
                <a:ext cx="1583703" cy="92333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6350" cap="flat" cmpd="sng" algn="ctr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800" dirty="0">
                    <a:ea typeface="MS UI Gothic" panose="020B0600070205080204" pitchFamily="50" charset="-128"/>
                  </a:rPr>
                  <a:t>Original</a:t>
                </a:r>
                <a:br>
                  <a:rPr kumimoji="1" lang="en-US" altLang="ja-JP" sz="1800" dirty="0">
                    <a:ea typeface="MS UI Gothic" panose="020B0600070205080204" pitchFamily="50" charset="-128"/>
                  </a:rPr>
                </a:br>
                <a:r>
                  <a:rPr kumimoji="1" lang="en-US" altLang="ja-JP" sz="1800" dirty="0">
                    <a:ea typeface="MS UI Gothic" panose="020B0600070205080204" pitchFamily="50" charset="-128"/>
                  </a:rPr>
                  <a:t>Result</a:t>
                </a:r>
                <a:br>
                  <a:rPr kumimoji="1" lang="en-US" altLang="ja-JP" sz="1800" dirty="0">
                    <a:ea typeface="MS UI Gothic" panose="020B0600070205080204" pitchFamily="50" charset="-128"/>
                  </a:rPr>
                </a:b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ja-JP" sz="1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MS UI Gothic" panose="020B0600070205080204" pitchFamily="50" charset="-128"/>
                            </a:rPr>
                          </m:ctrlPr>
                        </m:sSubPr>
                        <m:e>
                          <m:r>
                            <a:rPr kumimoji="1" lang="en-US" altLang="ja-JP" sz="1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MS UI Gothic" panose="020B0600070205080204" pitchFamily="50" charset="-128"/>
                            </a:rPr>
                            <m:t>𝜈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en-US" altLang="ja-JP" sz="18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MS UI Gothic" panose="020B0600070205080204" pitchFamily="50" charset="-128"/>
                            </a:rPr>
                            <m:t>ini</m:t>
                          </m:r>
                        </m:sub>
                      </m:sSub>
                      <m:r>
                        <a:rPr kumimoji="1" lang="en-US" altLang="ja-JP" sz="1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MS UI Gothic" panose="020B0600070205080204" pitchFamily="50" charset="-128"/>
                        </a:rPr>
                        <m:t>=0.4999</m:t>
                      </m:r>
                    </m:oMath>
                  </m:oMathPara>
                </a14:m>
                <a:endParaRPr kumimoji="1" lang="ja-JP" altLang="en-US" sz="1800" dirty="0">
                  <a:ea typeface="MS UI Gothic" panose="020B0600070205080204" pitchFamily="50" charset="-128"/>
                </a:endParaRPr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636A4133-0FCB-A7C4-9069-625054087B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11" y="4169872"/>
                <a:ext cx="1583703" cy="923330"/>
              </a:xfrm>
              <a:prstGeom prst="rect">
                <a:avLst/>
              </a:prstGeom>
              <a:blipFill>
                <a:blip r:embed="rId6"/>
                <a:stretch>
                  <a:fillRect t="-1923"/>
                </a:stretch>
              </a:blip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矢印: 右 20">
            <a:extLst>
              <a:ext uri="{FF2B5EF4-FFF2-40B4-BE49-F238E27FC236}">
                <a16:creationId xmlns:a16="http://schemas.microsoft.com/office/drawing/2014/main" id="{792AE36D-6037-78F9-77B1-6E26CE840CA0}"/>
              </a:ext>
            </a:extLst>
          </p:cNvPr>
          <p:cNvSpPr/>
          <p:nvPr/>
        </p:nvSpPr>
        <p:spPr>
          <a:xfrm>
            <a:off x="2679343" y="2944672"/>
            <a:ext cx="1456839" cy="475282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884C5BA-582E-D0DB-EEF6-54795C745132}"/>
              </a:ext>
            </a:extLst>
          </p:cNvPr>
          <p:cNvSpPr txBox="1"/>
          <p:nvPr/>
        </p:nvSpPr>
        <p:spPr>
          <a:xfrm>
            <a:off x="2572020" y="3360874"/>
            <a:ext cx="1671483" cy="646331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ja-JP" dirty="0">
                <a:ea typeface="MS UI Gothic" panose="020B0600070205080204" pitchFamily="50" charset="-128"/>
              </a:rPr>
              <a:t>3-Step</a:t>
            </a:r>
            <a:br>
              <a:rPr kumimoji="1" lang="en-US" altLang="ja-JP" dirty="0">
                <a:ea typeface="MS UI Gothic" panose="020B0600070205080204" pitchFamily="50" charset="-128"/>
              </a:rPr>
            </a:br>
            <a:r>
              <a:rPr kumimoji="1" lang="en-US" altLang="ja-JP" dirty="0">
                <a:ea typeface="MS UI Gothic" panose="020B0600070205080204" pitchFamily="50" charset="-128"/>
              </a:rPr>
              <a:t>Post-Smoothing</a:t>
            </a:r>
            <a:endParaRPr kumimoji="1" lang="ja-JP" altLang="en-US" dirty="0">
              <a:ea typeface="MS UI Gothic" panose="020B060007020508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A4B7147B-D004-195C-10AD-DFABEFC36F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328" y="981588"/>
            <a:ext cx="3012768" cy="4564800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C4C1F793-EC33-D230-F85D-A78517C649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168" y="979951"/>
            <a:ext cx="3012768" cy="4564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54FDE317-7295-323E-F7B2-57989132C118}"/>
                  </a:ext>
                </a:extLst>
              </p:cNvPr>
              <p:cNvSpPr txBox="1"/>
              <p:nvPr/>
            </p:nvSpPr>
            <p:spPr>
              <a:xfrm>
                <a:off x="6231248" y="4169872"/>
                <a:ext cx="1693349" cy="92333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6350" cap="flat" cmpd="sng" algn="ctr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800" dirty="0">
                    <a:ea typeface="MS UI Gothic" panose="020B0600070205080204" pitchFamily="50" charset="-128"/>
                  </a:rPr>
                  <a:t>Original</a:t>
                </a:r>
                <a:br>
                  <a:rPr kumimoji="1" lang="en-US" altLang="ja-JP" sz="1800" dirty="0">
                    <a:ea typeface="MS UI Gothic" panose="020B0600070205080204" pitchFamily="50" charset="-128"/>
                  </a:rPr>
                </a:br>
                <a:r>
                  <a:rPr kumimoji="1" lang="en-US" altLang="ja-JP" sz="1800" dirty="0">
                    <a:ea typeface="MS UI Gothic" panose="020B0600070205080204" pitchFamily="50" charset="-128"/>
                  </a:rPr>
                  <a:t>Result</a:t>
                </a:r>
                <a:br>
                  <a:rPr kumimoji="1" lang="en-US" altLang="ja-JP" sz="1800" dirty="0">
                    <a:ea typeface="MS UI Gothic" panose="020B0600070205080204" pitchFamily="50" charset="-128"/>
                  </a:rPr>
                </a:b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ja-JP" sz="1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MS UI Gothic" panose="020B0600070205080204" pitchFamily="50" charset="-128"/>
                            </a:rPr>
                          </m:ctrlPr>
                        </m:sSubPr>
                        <m:e>
                          <m:r>
                            <a:rPr kumimoji="1" lang="en-US" altLang="ja-JP" sz="1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MS UI Gothic" panose="020B0600070205080204" pitchFamily="50" charset="-128"/>
                            </a:rPr>
                            <m:t>𝜈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en-US" altLang="ja-JP" sz="18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MS UI Gothic" panose="020B0600070205080204" pitchFamily="50" charset="-128"/>
                            </a:rPr>
                            <m:t>ini</m:t>
                          </m:r>
                        </m:sub>
                      </m:sSub>
                      <m:r>
                        <a:rPr kumimoji="1" lang="en-US" altLang="ja-JP" sz="1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MS UI Gothic" panose="020B0600070205080204" pitchFamily="50" charset="-128"/>
                        </a:rPr>
                        <m:t>=0.49999</m:t>
                      </m:r>
                    </m:oMath>
                  </m:oMathPara>
                </a14:m>
                <a:endParaRPr kumimoji="1" lang="ja-JP" altLang="en-US" sz="1800" dirty="0">
                  <a:ea typeface="MS UI Gothic" panose="020B0600070205080204" pitchFamily="50" charset="-128"/>
                </a:endParaRPr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54FDE317-7295-323E-F7B2-57989132C1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1248" y="4169872"/>
                <a:ext cx="1693349" cy="923330"/>
              </a:xfrm>
              <a:prstGeom prst="rect">
                <a:avLst/>
              </a:prstGeom>
              <a:blipFill>
                <a:blip r:embed="rId9"/>
                <a:stretch>
                  <a:fillRect t="-1923"/>
                </a:stretch>
              </a:blip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矢印: 右 38">
            <a:extLst>
              <a:ext uri="{FF2B5EF4-FFF2-40B4-BE49-F238E27FC236}">
                <a16:creationId xmlns:a16="http://schemas.microsoft.com/office/drawing/2014/main" id="{D052F6F2-742F-1427-CC71-1809C9951608}"/>
              </a:ext>
            </a:extLst>
          </p:cNvPr>
          <p:cNvSpPr/>
          <p:nvPr/>
        </p:nvSpPr>
        <p:spPr>
          <a:xfrm>
            <a:off x="8835903" y="2944672"/>
            <a:ext cx="1456839" cy="475282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1EDD146-FAF7-73BE-1592-8E01C9EDAFA3}"/>
              </a:ext>
            </a:extLst>
          </p:cNvPr>
          <p:cNvSpPr txBox="1"/>
          <p:nvPr/>
        </p:nvSpPr>
        <p:spPr>
          <a:xfrm>
            <a:off x="8728580" y="3360874"/>
            <a:ext cx="1671483" cy="646331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ja-JP" dirty="0">
                <a:ea typeface="MS UI Gothic" panose="020B0600070205080204" pitchFamily="50" charset="-128"/>
              </a:rPr>
              <a:t>3-Step</a:t>
            </a:r>
            <a:br>
              <a:rPr kumimoji="1" lang="en-US" altLang="ja-JP" dirty="0">
                <a:ea typeface="MS UI Gothic" panose="020B0600070205080204" pitchFamily="50" charset="-128"/>
              </a:rPr>
            </a:br>
            <a:r>
              <a:rPr kumimoji="1" lang="en-US" altLang="ja-JP" dirty="0">
                <a:ea typeface="MS UI Gothic" panose="020B0600070205080204" pitchFamily="50" charset="-128"/>
              </a:rPr>
              <a:t>Post-Smoothing</a:t>
            </a:r>
            <a:endParaRPr kumimoji="1" lang="ja-JP" altLang="en-US" dirty="0">
              <a:ea typeface="MS UI Gothic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31753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コンテンツ プレースホルダー 4">
                <a:extLst>
                  <a:ext uri="{FF2B5EF4-FFF2-40B4-BE49-F238E27FC236}">
                    <a16:creationId xmlns:a16="http://schemas.microsoft.com/office/drawing/2014/main" id="{639C32BC-E98C-CEA9-E806-8948EF298F5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ja-JP" sz="280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ES-FEM-SRI-T4</a:t>
                </a:r>
                <a:r>
                  <a:rPr lang="en-US" altLang="ja-JP" sz="2800" dirty="0"/>
                  <a:t>: </a:t>
                </a:r>
                <a:br>
                  <a:rPr lang="en-US" altLang="ja-JP" sz="2800" dirty="0"/>
                </a:br>
                <a:r>
                  <a:rPr lang="en-US" altLang="ja-JP" sz="2800" b="1" dirty="0"/>
                  <a:t>Pre-</a:t>
                </a:r>
                <a:r>
                  <a:rPr lang="en-US" altLang="ja-JP" sz="2800" dirty="0"/>
                  <a:t>smoothing of </a:t>
                </a:r>
                <a:r>
                  <a:rPr lang="en-US" altLang="ja-JP" sz="2800" u="sng" dirty="0"/>
                  <a:t>volumetric strain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b="0" i="1" u="sng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b="0" i="1" u="sng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ja-JP" sz="2800" b="0" i="0" u="sng" smtClean="0">
                            <a:latin typeface="Cambria Math" panose="02040503050406030204" pitchFamily="18" charset="0"/>
                          </a:rPr>
                          <m:t>vol</m:t>
                        </m:r>
                      </m:sub>
                    </m:sSub>
                  </m:oMath>
                </a14:m>
                <a:r>
                  <a:rPr lang="en-US" altLang="ja-JP" sz="2800" u="sng" dirty="0"/>
                  <a:t>)</a:t>
                </a:r>
                <a:r>
                  <a:rPr lang="en-US" altLang="ja-JP" sz="2800" dirty="0"/>
                  <a:t> </a:t>
                </a:r>
                <a:r>
                  <a:rPr lang="en-US" altLang="ja-JP" sz="2800" b="1" dirty="0"/>
                  <a:t>before</a:t>
                </a:r>
                <a:r>
                  <a:rPr lang="en-US" altLang="ja-JP" sz="2800" dirty="0"/>
                  <a:t> stress calculation.</a:t>
                </a:r>
              </a:p>
              <a:p>
                <a:pPr lvl="1">
                  <a:buFont typeface="Calibri" panose="020F0502020204030204" pitchFamily="34" charset="0"/>
                  <a:buChar char="→"/>
                </a:pPr>
                <a:r>
                  <a:rPr lang="en-US" altLang="ja-JP" sz="2800" dirty="0">
                    <a:solidFill>
                      <a:srgbClr val="7030A0"/>
                    </a:solidFill>
                  </a:rPr>
                  <a:t>Pressure-dependent constitutive models </a:t>
                </a:r>
                <a:r>
                  <a:rPr lang="en-US" altLang="ja-JP" sz="2800" dirty="0"/>
                  <a:t>(e.g., </a:t>
                </a:r>
                <a:r>
                  <a:rPr lang="en-US" altLang="ja-JP" sz="2800" dirty="0" err="1"/>
                  <a:t>Gurson</a:t>
                </a:r>
                <a:r>
                  <a:rPr lang="en-US" altLang="ja-JP" sz="2800" dirty="0"/>
                  <a:t>, Drucker-Prager, Cam-Clay, etc.) </a:t>
                </a:r>
                <a:r>
                  <a:rPr lang="en-US" altLang="ja-JP" sz="2800" b="1" dirty="0"/>
                  <a:t>can</a:t>
                </a:r>
                <a:r>
                  <a:rPr lang="en-US" altLang="ja-JP" sz="2800" dirty="0"/>
                  <a:t> be treated appropriately.</a:t>
                </a:r>
                <a:br>
                  <a:rPr lang="en-US" altLang="ja-JP" sz="2800" dirty="0"/>
                </a:br>
                <a:endParaRPr lang="en-US" altLang="ja-JP" sz="2800" dirty="0"/>
              </a:p>
              <a:p>
                <a:r>
                  <a:rPr lang="en-US" altLang="ja-JP" sz="2800" dirty="0">
                    <a:solidFill>
                      <a:srgbClr val="FF00FF"/>
                    </a:solidFill>
                  </a:rPr>
                  <a:t>Selective-ES/NS-FEM-T4 </a:t>
                </a:r>
                <a:r>
                  <a:rPr lang="en-US" altLang="ja-JP" sz="2800" dirty="0">
                    <a:solidFill>
                      <a:srgbClr val="FF0000"/>
                    </a:solidFill>
                  </a:rPr>
                  <a:t>with Post-Smoothing in Pressure</a:t>
                </a:r>
                <a:r>
                  <a:rPr lang="en-US" altLang="ja-JP" sz="2800" dirty="0"/>
                  <a:t>:</a:t>
                </a:r>
                <a:br>
                  <a:rPr lang="en-US" altLang="ja-JP" sz="2800" dirty="0"/>
                </a:br>
                <a:r>
                  <a:rPr lang="en-US" altLang="ja-JP" sz="2800" b="1" dirty="0"/>
                  <a:t>Post-</a:t>
                </a:r>
                <a:r>
                  <a:rPr lang="en-US" altLang="ja-JP" sz="2800" dirty="0"/>
                  <a:t>smoothing of </a:t>
                </a:r>
                <a:r>
                  <a:rPr lang="en-US" altLang="ja-JP" sz="2800" u="sng" dirty="0"/>
                  <a:t>pressure (</a:t>
                </a:r>
                <a14:m>
                  <m:oMath xmlns:m="http://schemas.openxmlformats.org/officeDocument/2006/math">
                    <m:r>
                      <a:rPr lang="en-US" altLang="ja-JP" sz="2800" b="0" i="1" u="sng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ja-JP" sz="2800" u="sng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b="0" i="1" u="sng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b="0" i="1" u="sng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ja-JP" sz="2800" b="0" i="0" u="sng" smtClean="0">
                            <a:latin typeface="Cambria Math" panose="02040503050406030204" pitchFamily="18" charset="0"/>
                          </a:rPr>
                          <m:t>hyd</m:t>
                        </m:r>
                      </m:sub>
                    </m:sSub>
                  </m:oMath>
                </a14:m>
                <a:r>
                  <a:rPr lang="en-US" altLang="ja-JP" sz="2800" u="sng" dirty="0"/>
                  <a:t>)</a:t>
                </a:r>
                <a:r>
                  <a:rPr lang="en-US" altLang="ja-JP" sz="2800" dirty="0"/>
                  <a:t> </a:t>
                </a:r>
                <a:r>
                  <a:rPr lang="en-US" altLang="ja-JP" sz="2800" b="1" dirty="0"/>
                  <a:t>after</a:t>
                </a:r>
                <a:r>
                  <a:rPr lang="en-US" altLang="ja-JP" sz="2800" dirty="0"/>
                  <a:t> stress calculation.</a:t>
                </a:r>
              </a:p>
              <a:p>
                <a:pPr lvl="1">
                  <a:buFont typeface="Calibri" panose="020F0502020204030204" pitchFamily="34" charset="0"/>
                  <a:buChar char="→"/>
                </a:pPr>
                <a:r>
                  <a:rPr lang="en-US" altLang="ja-JP" sz="2800" dirty="0"/>
                  <a:t>Pressure-dependent constitutive models </a:t>
                </a:r>
                <a:r>
                  <a:rPr lang="en-US" altLang="ja-JP" sz="2800" b="1" dirty="0"/>
                  <a:t>cannot</a:t>
                </a:r>
                <a:r>
                  <a:rPr lang="en-US" altLang="ja-JP" sz="2800" dirty="0"/>
                  <a:t> be treated appropriately.  </a:t>
                </a:r>
                <a:br>
                  <a:rPr lang="en-US" altLang="ja-JP" sz="2800" dirty="0"/>
                </a:br>
                <a:endParaRPr lang="en-US" altLang="ja-JP" sz="2800" dirty="0"/>
              </a:p>
              <a:p>
                <a:endParaRPr lang="en-US" altLang="ja-JP" sz="2800" dirty="0"/>
              </a:p>
              <a:p>
                <a:endParaRPr lang="en-US" altLang="ja-JP" sz="2800" dirty="0"/>
              </a:p>
            </p:txBody>
          </p:sp>
        </mc:Choice>
        <mc:Fallback xmlns="">
          <p:sp>
            <p:nvSpPr>
              <p:cNvPr id="5" name="コンテンツ プレースホルダー 4">
                <a:extLst>
                  <a:ext uri="{FF2B5EF4-FFF2-40B4-BE49-F238E27FC236}">
                    <a16:creationId xmlns:a16="http://schemas.microsoft.com/office/drawing/2014/main" id="{639C32BC-E98C-CEA9-E806-8948EF298F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746" t="-1901" r="-222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タイトル 3">
            <a:extLst>
              <a:ext uri="{FF2B5EF4-FFF2-40B4-BE49-F238E27FC236}">
                <a16:creationId xmlns:a16="http://schemas.microsoft.com/office/drawing/2014/main" id="{A8EAF750-E0C1-7C35-1E33-ED91F6D3F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Overview of the Differences Between the Two Methods </a:t>
            </a:r>
            <a:endParaRPr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952CA06D-8D35-0014-3BC1-8D3174AAAF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46905B5D-1FC7-487A-AD75-007BD4BDDA5E}" type="slidenum">
              <a:rPr lang="ja-JP" altLang="en-US" smtClean="0"/>
              <a:pPr/>
              <a:t>34</a:t>
            </a:fld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76D4CC-3B39-9BF5-3CB7-C10F41A6FFA9}"/>
              </a:ext>
            </a:extLst>
          </p:cNvPr>
          <p:cNvSpPr txBox="1"/>
          <p:nvPr/>
        </p:nvSpPr>
        <p:spPr>
          <a:xfrm>
            <a:off x="518765" y="4859554"/>
            <a:ext cx="11154469" cy="83099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sz="2400" dirty="0"/>
              <a:t>However, since handling pressure-dependent materials is relatively rare in practice, </a:t>
            </a:r>
            <a:br>
              <a:rPr lang="en-US" altLang="ja-JP" sz="2400" dirty="0"/>
            </a:br>
            <a:r>
              <a:rPr lang="en-US" altLang="ja-JP" sz="2400" dirty="0">
                <a:solidFill>
                  <a:srgbClr val="FF0000"/>
                </a:solidFill>
              </a:rPr>
              <a:t>the post-smoothing method is sufficient in most cases</a:t>
            </a:r>
            <a:r>
              <a:rPr lang="en-US" altLang="ja-JP" sz="2400" dirty="0"/>
              <a:t>.</a:t>
            </a: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2278715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E9FC1-FC33-8E28-CE82-529C34693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CD6E25-0EA8-CBCC-9B55-8726AC509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0" indent="0">
              <a:buNone/>
            </a:pPr>
            <a: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Pressure</a:t>
            </a:r>
            <a:b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Animation of</a:t>
            </a:r>
            <a:b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ja-JP" b="1" i="1" u="sng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Selective</a:t>
            </a:r>
            <a:br>
              <a:rPr lang="en-US" altLang="ja-JP" b="1" i="1" u="sng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ja-JP" b="1" i="1" u="sng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ES/NS-FEM-T4</a:t>
            </a:r>
            <a:b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ja-JP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Post-Smoothing</a:t>
            </a:r>
            <a:endParaRPr lang="en-US" altLang="ja-JP" dirty="0">
              <a:solidFill>
                <a:srgbClr val="FF0000"/>
              </a:solidFill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8FF2E0F-0060-2BE6-531A-C369C3119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     </a:t>
            </a:r>
            <a:r>
              <a:rPr lang="en-US" altLang="ja-JP" dirty="0"/>
              <a:t>Pressuring of Rubber Block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9B9E6B7-27C8-22A5-7706-0A4B6EC75F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35</a:t>
            </a:fld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E7A8862-93BB-8528-2FCB-A0E1F6552096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  <p:pic>
        <p:nvPicPr>
          <p:cNvPr id="7" name="sp">
            <a:hlinkClick r:id="" action="ppaction://media"/>
            <a:extLst>
              <a:ext uri="{FF2B5EF4-FFF2-40B4-BE49-F238E27FC236}">
                <a16:creationId xmlns:a16="http://schemas.microsoft.com/office/drawing/2014/main" id="{0C4F4823-F9F6-3CAE-7D03-35EE7394B7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03593" y="597329"/>
            <a:ext cx="7637126" cy="57699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171C2048-EF1A-51D3-2CBB-1987A4CBE317}"/>
                  </a:ext>
                </a:extLst>
              </p:cNvPr>
              <p:cNvSpPr txBox="1"/>
              <p:nvPr/>
            </p:nvSpPr>
            <p:spPr>
              <a:xfrm>
                <a:off x="34714" y="2770081"/>
                <a:ext cx="3362494" cy="1015663"/>
              </a:xfrm>
              <a:prstGeom prst="rect">
                <a:avLst/>
              </a:prstGeom>
              <a:solidFill>
                <a:schemeClr val="accent5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altLang="ja-JP" sz="2000" dirty="0">
                    <a:latin typeface="Calibri" panose="020F0502020204030204" pitchFamily="34" charset="0"/>
                    <a:ea typeface="MS UI Gothic" panose="020B0600070205080204" pitchFamily="50" charset="-128"/>
                  </a:rPr>
                  <a:t>No checkerboarding</a:t>
                </a:r>
                <a:br>
                  <a:rPr lang="en-US" altLang="ja-JP" sz="2000" dirty="0">
                    <a:latin typeface="Calibri" panose="020F0502020204030204" pitchFamily="34" charset="0"/>
                    <a:ea typeface="MS UI Gothic" panose="020B0600070205080204" pitchFamily="50" charset="-128"/>
                  </a:rPr>
                </a:br>
                <a:r>
                  <a:rPr lang="en-US" altLang="ja-JP" sz="2000" dirty="0">
                    <a:latin typeface="Calibri" panose="020F0502020204030204" pitchFamily="34" charset="0"/>
                    <a:ea typeface="MS UI Gothic" panose="020B0600070205080204" pitchFamily="50" charset="-128"/>
                  </a:rPr>
                  <a:t>although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MS UI Gothic" panose="020B0600070205080204" pitchFamily="50" charset="-128"/>
                          </a:rPr>
                        </m:ctrlPr>
                      </m:sSubPr>
                      <m:e>
                        <m:r>
                          <a:rPr lang="en-US" altLang="ja-JP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MS UI Gothic" panose="020B0600070205080204" pitchFamily="50" charset="-128"/>
                          </a:rPr>
                          <m:t>𝜈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ja-JP" sz="2000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MS UI Gothic" panose="020B0600070205080204" pitchFamily="50" charset="-128"/>
                          </a:rPr>
                          <m:t>ini</m:t>
                        </m:r>
                      </m:sub>
                    </m:sSub>
                    <m:r>
                      <a:rPr lang="en-US" altLang="ja-JP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UI Gothic" panose="020B0600070205080204" pitchFamily="50" charset="-128"/>
                      </a:rPr>
                      <m:t>=0.49</m:t>
                    </m:r>
                  </m:oMath>
                </a14:m>
                <a:r>
                  <a:rPr lang="en-US" altLang="ja-JP" sz="2000" dirty="0">
                    <a:latin typeface="Calibri" panose="020F0502020204030204" pitchFamily="34" charset="0"/>
                    <a:ea typeface="MS UI Gothic" panose="020B0600070205080204" pitchFamily="50" charset="-128"/>
                  </a:rPr>
                  <a:t>.</a:t>
                </a:r>
              </a:p>
              <a:p>
                <a:pPr algn="ctr"/>
                <a:r>
                  <a:rPr lang="en-US" altLang="ja-JP" sz="2000" b="1" dirty="0">
                    <a:latin typeface="Calibri" panose="020F0502020204030204" pitchFamily="34" charset="0"/>
                    <a:ea typeface="MS UI Gothic" panose="020B0600070205080204" pitchFamily="50" charset="-128"/>
                  </a:rPr>
                  <a:t>An excellent result is obtained.</a:t>
                </a:r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171C2048-EF1A-51D3-2CBB-1987A4CBE3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14" y="2770081"/>
                <a:ext cx="3362494" cy="1015663"/>
              </a:xfrm>
              <a:prstGeom prst="rect">
                <a:avLst/>
              </a:prstGeom>
              <a:blipFill>
                <a:blip r:embed="rId6"/>
                <a:stretch>
                  <a:fillRect l="-1808" t="-2367" r="-3436" b="-887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1563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5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E9FC1-FC33-8E28-CE82-529C34693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CD6E25-0EA8-CBCC-9B55-8726AC509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0" indent="0">
              <a:buNone/>
            </a:pPr>
            <a: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Comparison of Pressure Distributions at 1.8 </a:t>
            </a:r>
            <a:r>
              <a:rPr lang="en-US" altLang="ja-JP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GPa</a:t>
            </a:r>
            <a: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Loading State</a:t>
            </a:r>
            <a:b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altLang="ja-JP" dirty="0">
              <a:solidFill>
                <a:srgbClr val="FF0000"/>
              </a:solidFill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8FF2E0F-0060-2BE6-531A-C369C3119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     </a:t>
            </a:r>
            <a:r>
              <a:rPr lang="en-US" altLang="ja-JP" dirty="0"/>
              <a:t>Pressuring of Rubber Block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9B9E6B7-27C8-22A5-7706-0A4B6EC75F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36</a:t>
            </a:fld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E7A8862-93BB-8528-2FCB-A0E1F6552096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4B953417-C057-330B-B08C-27B888ED65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83112"/>
            <a:ext cx="6101636" cy="467284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ECF8136-55AB-4977-33EA-EA9CE225F0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" y="977056"/>
            <a:ext cx="6186412" cy="4671176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A877D51-0F75-FBE6-6A7E-26AE2720774E}"/>
              </a:ext>
            </a:extLst>
          </p:cNvPr>
          <p:cNvSpPr txBox="1"/>
          <p:nvPr/>
        </p:nvSpPr>
        <p:spPr>
          <a:xfrm>
            <a:off x="-77028" y="1104225"/>
            <a:ext cx="1671483" cy="1200329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1800" dirty="0">
                <a:solidFill>
                  <a:srgbClr val="FF00FF"/>
                </a:solidFill>
                <a:ea typeface="MS UI Gothic" panose="020B0600070205080204" pitchFamily="50" charset="-128"/>
              </a:rPr>
              <a:t>Selective</a:t>
            </a:r>
            <a:br>
              <a:rPr kumimoji="1" lang="en-US" altLang="ja-JP" sz="1800" dirty="0">
                <a:solidFill>
                  <a:srgbClr val="FF00FF"/>
                </a:solidFill>
                <a:ea typeface="MS UI Gothic" panose="020B0600070205080204" pitchFamily="50" charset="-128"/>
              </a:rPr>
            </a:br>
            <a:r>
              <a:rPr kumimoji="1" lang="en-US" altLang="ja-JP" sz="1800" dirty="0">
                <a:solidFill>
                  <a:srgbClr val="FF00FF"/>
                </a:solidFill>
                <a:ea typeface="MS UI Gothic" panose="020B0600070205080204" pitchFamily="50" charset="-128"/>
              </a:rPr>
              <a:t>ES/NS-FEM-T4</a:t>
            </a:r>
            <a:br>
              <a:rPr kumimoji="1" lang="en-US" altLang="ja-JP" sz="1800" dirty="0">
                <a:solidFill>
                  <a:srgbClr val="FF00FF"/>
                </a:solidFill>
                <a:ea typeface="MS UI Gothic" panose="020B0600070205080204" pitchFamily="50" charset="-128"/>
              </a:rPr>
            </a:br>
            <a:r>
              <a:rPr kumimoji="1" lang="en-US" altLang="ja-JP" sz="1800" dirty="0">
                <a:solidFill>
                  <a:srgbClr val="FF0000"/>
                </a:solidFill>
                <a:ea typeface="MS UI Gothic" panose="020B0600070205080204" pitchFamily="50" charset="-128"/>
              </a:rPr>
              <a:t>with</a:t>
            </a:r>
            <a:br>
              <a:rPr kumimoji="1" lang="en-US" altLang="ja-JP" sz="1800" dirty="0">
                <a:solidFill>
                  <a:srgbClr val="FF0000"/>
                </a:solidFill>
                <a:ea typeface="MS UI Gothic" panose="020B0600070205080204" pitchFamily="50" charset="-128"/>
              </a:rPr>
            </a:br>
            <a:r>
              <a:rPr kumimoji="1" lang="en-US" altLang="ja-JP" sz="1800" dirty="0">
                <a:solidFill>
                  <a:srgbClr val="FF0000"/>
                </a:solidFill>
                <a:ea typeface="MS UI Gothic" panose="020B0600070205080204" pitchFamily="50" charset="-128"/>
              </a:rPr>
              <a:t>Post-Smoothing</a:t>
            </a:r>
            <a:endParaRPr kumimoji="1" lang="ja-JP" altLang="en-US" sz="1800" dirty="0">
              <a:solidFill>
                <a:srgbClr val="FF0000"/>
              </a:solidFill>
              <a:ea typeface="MS UI Gothic" panose="020B060007020508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3C3E1EF-CB47-F372-FDC4-E27D5EA2CEB6}"/>
              </a:ext>
            </a:extLst>
          </p:cNvPr>
          <p:cNvSpPr txBox="1"/>
          <p:nvPr/>
        </p:nvSpPr>
        <p:spPr>
          <a:xfrm>
            <a:off x="10876886" y="1071181"/>
            <a:ext cx="979755" cy="646331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ja-JP" dirty="0">
                <a:solidFill>
                  <a:schemeClr val="tx1"/>
                </a:solidFill>
                <a:ea typeface="MS UI Gothic" panose="020B0600070205080204" pitchFamily="50" charset="-128"/>
              </a:rPr>
              <a:t>ABAQUS</a:t>
            </a:r>
            <a:br>
              <a:rPr lang="en-US" altLang="ja-JP" dirty="0">
                <a:solidFill>
                  <a:schemeClr val="tx1"/>
                </a:solidFill>
                <a:ea typeface="MS UI Gothic" panose="020B0600070205080204" pitchFamily="50" charset="-128"/>
              </a:rPr>
            </a:br>
            <a:r>
              <a:rPr lang="en-US" altLang="ja-JP" dirty="0">
                <a:solidFill>
                  <a:schemeClr val="tx1"/>
                </a:solidFill>
                <a:ea typeface="MS UI Gothic" panose="020B0600070205080204" pitchFamily="50" charset="-128"/>
              </a:rPr>
              <a:t>C3D8</a:t>
            </a:r>
            <a:endParaRPr kumimoji="1" lang="ja-JP" altLang="en-US" sz="1800" dirty="0">
              <a:solidFill>
                <a:schemeClr val="tx1"/>
              </a:solidFill>
              <a:ea typeface="MS UI Gothic" panose="020B0600070205080204" pitchFamily="50" charset="-128"/>
            </a:endParaRP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01DF7C1B-0ED5-D08A-D08D-B0F8F48D0A5B}"/>
              </a:ext>
            </a:extLst>
          </p:cNvPr>
          <p:cNvSpPr/>
          <p:nvPr/>
        </p:nvSpPr>
        <p:spPr>
          <a:xfrm>
            <a:off x="334434" y="5618420"/>
            <a:ext cx="11522207" cy="757095"/>
          </a:xfrm>
          <a:prstGeom prst="roundRect">
            <a:avLst/>
          </a:prstGeom>
          <a:solidFill>
            <a:schemeClr val="accent1"/>
          </a:solidFill>
          <a:ln w="3175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err="1">
                <a:solidFill>
                  <a:srgbClr val="FF00FF"/>
                </a:solidFill>
                <a:ea typeface="ＭＳ Ｐゴシック" panose="020B0600070205080204" pitchFamily="50" charset="-128"/>
              </a:rPr>
              <a:t>SelectiveES</a:t>
            </a:r>
            <a:r>
              <a:rPr kumimoji="1" lang="en-US" altLang="ja-JP" sz="2400" dirty="0">
                <a:solidFill>
                  <a:srgbClr val="FF00FF"/>
                </a:solidFill>
                <a:ea typeface="ＭＳ Ｐゴシック" panose="020B0600070205080204" pitchFamily="50" charset="-128"/>
              </a:rPr>
              <a:t>/NS-FEM-T4 </a:t>
            </a:r>
            <a:r>
              <a:rPr kumimoji="1" lang="en-US" altLang="ja-JP" sz="2400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with post-smoothing in pressure</a:t>
            </a:r>
            <a:r>
              <a:rPr lang="en-US" altLang="ja-JP" sz="2400" dirty="0">
                <a:solidFill>
                  <a:srgbClr val="FF0000"/>
                </a:solidFill>
                <a:ea typeface="ＭＳ Ｐゴシック" panose="020B0600070205080204" pitchFamily="50" charset="-128"/>
              </a:rPr>
              <a:t> </a:t>
            </a:r>
            <a:r>
              <a:rPr kumimoji="1" lang="en-US" altLang="ja-JP" sz="2400" dirty="0">
                <a:ea typeface="ＭＳ Ｐゴシック" panose="020B0600070205080204" pitchFamily="50" charset="-128"/>
              </a:rPr>
              <a:t>works so well</a:t>
            </a:r>
            <a:br>
              <a:rPr kumimoji="1" lang="en-US" altLang="ja-JP" sz="2400" dirty="0">
                <a:ea typeface="ＭＳ Ｐゴシック" panose="020B0600070205080204" pitchFamily="50" charset="-128"/>
              </a:rPr>
            </a:br>
            <a:r>
              <a:rPr kumimoji="1" lang="en-US" altLang="ja-JP" sz="2400" dirty="0">
                <a:ea typeface="ＭＳ Ｐゴシック" panose="020B0600070205080204" pitchFamily="50" charset="-128"/>
              </a:rPr>
              <a:t> </a:t>
            </a:r>
            <a:r>
              <a:rPr kumimoji="1" lang="en-US" altLang="ja-JP" sz="2400" dirty="0">
                <a:solidFill>
                  <a:schemeClr val="tx1"/>
                </a:solidFill>
                <a:ea typeface="ＭＳ Ｐゴシック" panose="020B0600070205080204" pitchFamily="50" charset="-128"/>
              </a:rPr>
              <a:t>in nearly i</a:t>
            </a:r>
            <a:r>
              <a:rPr lang="en-US" altLang="ja-JP" sz="2400" dirty="0">
                <a:solidFill>
                  <a:schemeClr val="tx1"/>
                </a:solidFill>
                <a:ea typeface="ＭＳ Ｐゴシック" panose="020B0600070205080204" pitchFamily="50" charset="-128"/>
              </a:rPr>
              <a:t>ncompressible </a:t>
            </a:r>
            <a:r>
              <a:rPr lang="en-US" altLang="ja-JP" sz="2400" b="1" dirty="0">
                <a:solidFill>
                  <a:srgbClr val="E89049"/>
                </a:solidFill>
                <a:ea typeface="ＭＳ Ｐゴシック" panose="020B0600070205080204" pitchFamily="50" charset="-128"/>
              </a:rPr>
              <a:t>severe large deformation</a:t>
            </a:r>
            <a:r>
              <a:rPr lang="en-US" altLang="ja-JP" sz="2400" dirty="0">
                <a:solidFill>
                  <a:srgbClr val="E89049"/>
                </a:solidFill>
                <a:ea typeface="ＭＳ Ｐゴシック" panose="020B0600070205080204" pitchFamily="50" charset="-128"/>
              </a:rPr>
              <a:t> </a:t>
            </a:r>
            <a:r>
              <a:rPr lang="en-US" altLang="ja-JP" sz="2400" dirty="0">
                <a:solidFill>
                  <a:schemeClr val="tx1"/>
                </a:solidFill>
                <a:ea typeface="ＭＳ Ｐゴシック" panose="020B0600070205080204" pitchFamily="50" charset="-128"/>
              </a:rPr>
              <a:t>analyses</a:t>
            </a:r>
            <a:r>
              <a:rPr kumimoji="1" lang="en-US" altLang="ja-JP" sz="2400" dirty="0">
                <a:solidFill>
                  <a:schemeClr val="tx1"/>
                </a:solidFill>
                <a:ea typeface="ＭＳ Ｐゴシック" panose="020B0600070205080204" pitchFamily="50" charset="-128"/>
              </a:rPr>
              <a:t>.</a:t>
            </a:r>
            <a:endParaRPr kumimoji="1" lang="ja-JP" altLang="en-US" sz="2400" dirty="0">
              <a:solidFill>
                <a:schemeClr val="tx1"/>
              </a:solidFill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41794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6B527-FC84-0733-E2A7-0161E1247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08ACE7D7-579E-8BDF-F8B2-E3BEE0FCBE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Pressure</a:t>
            </a:r>
            <a:br>
              <a:rPr kumimoji="1"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kumimoji="1"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Animation of</a:t>
            </a:r>
            <a:br>
              <a:rPr kumimoji="1"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ja-JP" b="1" i="1" u="sng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Selective</a:t>
            </a:r>
            <a:br>
              <a:rPr lang="en-US" altLang="ja-JP" b="1" i="1" u="sng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ja-JP" b="1" i="1" u="sng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ES/NS-FEM-T4</a:t>
            </a:r>
            <a:br>
              <a:rPr lang="en-US" altLang="ja-JP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ja-JP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Post-Smoothing</a:t>
            </a:r>
            <a:endParaRPr lang="en-US" altLang="ja-JP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1311CA43-56C5-1A10-4931-6C014AE39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     Tensioning </a:t>
            </a:r>
            <a:r>
              <a:rPr lang="en-US" altLang="ja-JP" dirty="0"/>
              <a:t>of Rubber-Filler Composite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065CCD33-350F-A8C0-F754-12F27D3B4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37</a:t>
            </a:fld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EC2977F-E231-8BCD-EFAF-7A03F1E77DC5}"/>
              </a:ext>
            </a:extLst>
          </p:cNvPr>
          <p:cNvSpPr txBox="1"/>
          <p:nvPr/>
        </p:nvSpPr>
        <p:spPr>
          <a:xfrm>
            <a:off x="0" y="0"/>
            <a:ext cx="790848" cy="575809"/>
          </a:xfrm>
          <a:prstGeom prst="rect">
            <a:avLst/>
          </a:prstGeom>
          <a:solidFill>
            <a:schemeClr val="accent1"/>
          </a:solidFill>
        </p:spPr>
        <p:txBody>
          <a:bodyPr wrap="none" lIns="36000" tIns="0" rIns="36000" bIns="21600" rtlCol="0">
            <a:noAutofit/>
          </a:bodyPr>
          <a:lstStyle/>
          <a:p>
            <a:pPr algn="ctr"/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Static</a:t>
            </a:r>
            <a:b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</a:br>
            <a:r>
              <a:rPr lang="en-US" altLang="ja-JP" dirty="0">
                <a:latin typeface="Calibri" panose="020F0502020204030204" pitchFamily="34" charset="0"/>
                <a:ea typeface="HG創英角ﾎﾟｯﾌﾟ体" panose="040B0A09000000000000" pitchFamily="49" charset="-128"/>
              </a:rPr>
              <a:t>Implicit</a:t>
            </a:r>
            <a:endParaRPr kumimoji="1" lang="ja-JP" altLang="en-US" dirty="0">
              <a:latin typeface="Calibri" panose="020F0502020204030204" pitchFamily="34" charset="0"/>
              <a:ea typeface="HG創英角ﾎﾟｯﾌﾟ体" panose="040B0A09000000000000" pitchFamily="49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426DE906-B3B0-67FE-6178-E9D5F7DD731A}"/>
                  </a:ext>
                </a:extLst>
              </p:cNvPr>
              <p:cNvSpPr txBox="1"/>
              <p:nvPr/>
            </p:nvSpPr>
            <p:spPr>
              <a:xfrm>
                <a:off x="46828" y="3175815"/>
                <a:ext cx="3550216" cy="1323439"/>
              </a:xfrm>
              <a:prstGeom prst="rect">
                <a:avLst/>
              </a:prstGeom>
              <a:solidFill>
                <a:schemeClr val="accent5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altLang="ja-JP" sz="2000" dirty="0">
                    <a:latin typeface="Calibri" panose="020F0502020204030204" pitchFamily="34" charset="0"/>
                    <a:ea typeface="MS UI Gothic" panose="020B0600070205080204" pitchFamily="50" charset="-128"/>
                  </a:rPr>
                  <a:t>No checkerboarding in both the rubber part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MS UI Gothic" panose="020B0600070205080204" pitchFamily="50" charset="-128"/>
                          </a:rPr>
                        </m:ctrlPr>
                      </m:sSubPr>
                      <m:e>
                        <m:r>
                          <a:rPr lang="en-US" altLang="ja-JP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MS UI Gothic" panose="020B0600070205080204" pitchFamily="50" charset="-128"/>
                          </a:rPr>
                          <m:t>𝜈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ja-JP" sz="2000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MS UI Gothic" panose="020B0600070205080204" pitchFamily="50" charset="-128"/>
                          </a:rPr>
                          <m:t>ini</m:t>
                        </m:r>
                      </m:sub>
                    </m:sSub>
                    <m:r>
                      <a:rPr lang="en-US" altLang="ja-JP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MS UI Gothic" panose="020B0600070205080204" pitchFamily="50" charset="-128"/>
                      </a:rPr>
                      <m:t>=0.49</m:t>
                    </m:r>
                  </m:oMath>
                </a14:m>
                <a:r>
                  <a:rPr lang="en-US" altLang="ja-JP" sz="2000" dirty="0">
                    <a:latin typeface="Calibri" panose="020F0502020204030204" pitchFamily="34" charset="0"/>
                    <a:ea typeface="MS UI Gothic" panose="020B0600070205080204" pitchFamily="50" charset="-128"/>
                  </a:rPr>
                  <a:t>) and the steel part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b="0" i="1" smtClean="0">
                            <a:latin typeface="Cambria Math" panose="02040503050406030204" pitchFamily="18" charset="0"/>
                            <a:ea typeface="MS UI Gothic" panose="020B0600070205080204" pitchFamily="50" charset="-128"/>
                          </a:rPr>
                        </m:ctrlPr>
                      </m:sSubPr>
                      <m:e>
                        <m:r>
                          <a:rPr lang="en-US" altLang="ja-JP" sz="2000" b="0" i="1" smtClean="0">
                            <a:latin typeface="Cambria Math" panose="02040503050406030204" pitchFamily="18" charset="0"/>
                            <a:ea typeface="MS UI Gothic" panose="020B0600070205080204" pitchFamily="50" charset="-128"/>
                          </a:rPr>
                          <m:t>𝜈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ja-JP" sz="2000" b="0" i="0" smtClean="0">
                            <a:latin typeface="Cambria Math" panose="02040503050406030204" pitchFamily="18" charset="0"/>
                            <a:ea typeface="MS UI Gothic" panose="020B0600070205080204" pitchFamily="50" charset="-128"/>
                          </a:rPr>
                          <m:t>ini</m:t>
                        </m:r>
                      </m:sub>
                    </m:sSub>
                    <m:r>
                      <a:rPr lang="en-US" altLang="ja-JP" sz="2000" b="0" i="1" smtClean="0">
                        <a:latin typeface="Cambria Math" panose="02040503050406030204" pitchFamily="18" charset="0"/>
                        <a:ea typeface="MS UI Gothic" panose="020B0600070205080204" pitchFamily="50" charset="-128"/>
                      </a:rPr>
                      <m:t>=0.3</m:t>
                    </m:r>
                  </m:oMath>
                </a14:m>
                <a:r>
                  <a:rPr lang="en-US" altLang="ja-JP" sz="2000" dirty="0">
                    <a:latin typeface="Calibri" panose="020F0502020204030204" pitchFamily="34" charset="0"/>
                    <a:ea typeface="MS UI Gothic" panose="020B0600070205080204" pitchFamily="50" charset="-128"/>
                  </a:rPr>
                  <a:t>).</a:t>
                </a:r>
              </a:p>
              <a:p>
                <a:pPr algn="ctr"/>
                <a:r>
                  <a:rPr lang="en-US" altLang="ja-JP" sz="2000" b="1" dirty="0">
                    <a:latin typeface="Calibri" panose="020F0502020204030204" pitchFamily="34" charset="0"/>
                    <a:ea typeface="MS UI Gothic" panose="020B0600070205080204" pitchFamily="50" charset="-128"/>
                  </a:rPr>
                  <a:t>An excellent result is obtained.</a:t>
                </a: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426DE906-B3B0-67FE-6178-E9D5F7DD73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28" y="3175815"/>
                <a:ext cx="3550216" cy="1323439"/>
              </a:xfrm>
              <a:prstGeom prst="rect">
                <a:avLst/>
              </a:prstGeom>
              <a:blipFill>
                <a:blip r:embed="rId5"/>
                <a:stretch>
                  <a:fillRect l="-1370" t="-2283" r="-3425" b="-684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sp">
            <a:hlinkClick r:id="" action="ppaction://media"/>
            <a:extLst>
              <a:ext uri="{FF2B5EF4-FFF2-40B4-BE49-F238E27FC236}">
                <a16:creationId xmlns:a16="http://schemas.microsoft.com/office/drawing/2014/main" id="{7A664379-5DAA-32E6-8664-94EC791E13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00275" y="611778"/>
            <a:ext cx="3929349" cy="577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85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05EFB63B-EBCB-47FC-8198-DF7C10E41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62540705-575E-4234-8E7B-92D569340F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38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531228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077A963C-E2C9-B822-476B-5E06E2DAA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A new smoothed finite element method (</a:t>
            </a:r>
            <a:r>
              <a:rPr lang="en-US" altLang="ja-JP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ES-FEM-SRI-T4</a:t>
            </a:r>
            <a:r>
              <a:rPr lang="en-US" altLang="ja-JP" dirty="0"/>
              <a:t>) was proposed.</a:t>
            </a:r>
          </a:p>
          <a:p>
            <a:r>
              <a:rPr lang="en-US" altLang="ja-JP" dirty="0"/>
              <a:t>Despite using </a:t>
            </a:r>
            <a:r>
              <a:rPr lang="en-US" altLang="ja-JP" dirty="0">
                <a:solidFill>
                  <a:srgbClr val="008000"/>
                </a:solidFill>
              </a:rPr>
              <a:t>4-node tetrahedral (T4) meshes</a:t>
            </a:r>
            <a:r>
              <a:rPr lang="en-US" altLang="ja-JP" dirty="0"/>
              <a:t>, ES-FEM-SRI-T4</a:t>
            </a:r>
            <a:r>
              <a:rPr lang="ja-JP" altLang="en-US" dirty="0"/>
              <a:t> </a:t>
            </a:r>
            <a:r>
              <a:rPr lang="en-US" altLang="ja-JP" dirty="0"/>
              <a:t>is</a:t>
            </a:r>
            <a:r>
              <a:rPr lang="ja-JP" altLang="en-US" dirty="0"/>
              <a:t> </a:t>
            </a:r>
            <a:r>
              <a:rPr lang="en-US" altLang="ja-JP" dirty="0"/>
              <a:t>not</a:t>
            </a:r>
            <a:r>
              <a:rPr lang="ja-JP" altLang="en-US" dirty="0"/>
              <a:t> </a:t>
            </a:r>
            <a:r>
              <a:rPr lang="en-US" altLang="ja-JP" dirty="0"/>
              <a:t>only</a:t>
            </a:r>
            <a:r>
              <a:rPr lang="ja-JP" altLang="en-US" dirty="0"/>
              <a:t> </a:t>
            </a:r>
            <a:r>
              <a:rPr lang="en-US" altLang="ja-JP" dirty="0"/>
              <a:t>locking-free but also </a:t>
            </a:r>
            <a:r>
              <a:rPr lang="en-US" altLang="ja-JP" dirty="0">
                <a:solidFill>
                  <a:srgbClr val="0000CC"/>
                </a:solidFill>
              </a:rPr>
              <a:t>pressure-checker-free</a:t>
            </a:r>
            <a:r>
              <a:rPr lang="en-US" altLang="ja-JP" dirty="0"/>
              <a:t> for solids with </a:t>
            </a:r>
            <a:r>
              <a:rPr lang="en-US" altLang="ja-JP" dirty="0">
                <a:solidFill>
                  <a:srgbClr val="C00000"/>
                </a:solidFill>
              </a:rPr>
              <a:t>Poisson’s ratio up to 0.49</a:t>
            </a:r>
            <a:r>
              <a:rPr lang="en-US" altLang="ja-JP" dirty="0"/>
              <a:t>.</a:t>
            </a:r>
          </a:p>
          <a:p>
            <a:r>
              <a:rPr lang="en-US" altLang="ja-JP" dirty="0"/>
              <a:t>The pressure-checker-free property is especially important in the implicit analyses with </a:t>
            </a:r>
            <a:r>
              <a:rPr lang="en-US" altLang="ja-JP" dirty="0">
                <a:solidFill>
                  <a:srgbClr val="7030A0"/>
                </a:solidFill>
              </a:rPr>
              <a:t>pressure-dependent constitutive models </a:t>
            </a:r>
            <a:r>
              <a:rPr lang="en-US" altLang="ja-JP" dirty="0"/>
              <a:t>(e.g., </a:t>
            </a:r>
            <a:r>
              <a:rPr lang="en-US" altLang="ja-JP" dirty="0" err="1"/>
              <a:t>Gurson</a:t>
            </a:r>
            <a:r>
              <a:rPr lang="en-US" altLang="ja-JP" dirty="0"/>
              <a:t>, Drucker-Prager, Cam-Clay, etc.), in which cosmetic post-smoothing in pressure does not work.</a:t>
            </a:r>
          </a:p>
          <a:p>
            <a:endParaRPr lang="en-US" altLang="ja-JP" dirty="0"/>
          </a:p>
          <a:p>
            <a:r>
              <a:rPr lang="en-US" altLang="ja-JP" dirty="0"/>
              <a:t>For the analyses only with pressure-independent constitutive models, the conventional </a:t>
            </a:r>
            <a:r>
              <a:rPr lang="en-US" altLang="ja-JP" dirty="0" err="1">
                <a:solidFill>
                  <a:srgbClr val="FF00FF"/>
                </a:solidFill>
              </a:rPr>
              <a:t>SelectiveES</a:t>
            </a:r>
            <a:r>
              <a:rPr lang="en-US" altLang="ja-JP" dirty="0">
                <a:solidFill>
                  <a:srgbClr val="FF00FF"/>
                </a:solidFill>
              </a:rPr>
              <a:t>/NS-FEM-T4 </a:t>
            </a:r>
            <a:r>
              <a:rPr lang="en-US" altLang="ja-JP" dirty="0">
                <a:solidFill>
                  <a:srgbClr val="FF0000"/>
                </a:solidFill>
              </a:rPr>
              <a:t>with post-smoothing in pressure </a:t>
            </a:r>
            <a:r>
              <a:rPr lang="en-US" altLang="ja-JP" dirty="0"/>
              <a:t>works well.</a:t>
            </a:r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ja-JP" dirty="0"/>
              <a:t>Summary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39</a:t>
            </a:fld>
            <a:endParaRPr lang="ja-JP" altLang="en-US" dirty="0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0CF5F015-B62B-5851-7962-09303E37D228}"/>
              </a:ext>
            </a:extLst>
          </p:cNvPr>
          <p:cNvSpPr/>
          <p:nvPr/>
        </p:nvSpPr>
        <p:spPr>
          <a:xfrm>
            <a:off x="438878" y="4488966"/>
            <a:ext cx="11313318" cy="1554547"/>
          </a:xfrm>
          <a:prstGeom prst="roundRect">
            <a:avLst/>
          </a:prstGeom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400" b="1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創英角ﾎﾟｯﾌﾟ体" panose="040B0A09000000000000" pitchFamily="49" charset="-128"/>
              </a:rPr>
              <a:t>Take Home Message:</a:t>
            </a:r>
          </a:p>
          <a:p>
            <a:r>
              <a:rPr lang="en-US" altLang="ja-JP" sz="24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By using </a:t>
            </a:r>
            <a:r>
              <a:rPr lang="en-US" altLang="ja-JP" sz="2400" dirty="0" err="1">
                <a:solidFill>
                  <a:srgbClr val="FF00FF"/>
                </a:solidFill>
                <a:ea typeface="HG創英角ﾎﾟｯﾌﾟ体" panose="040B0A09000000000000" pitchFamily="49" charset="-128"/>
              </a:rPr>
              <a:t>SelectiveES</a:t>
            </a:r>
            <a:r>
              <a:rPr lang="en-US" altLang="ja-JP" sz="2400" dirty="0">
                <a:solidFill>
                  <a:srgbClr val="FF00FF"/>
                </a:solidFill>
                <a:ea typeface="HG創英角ﾎﾟｯﾌﾟ体" panose="040B0A09000000000000" pitchFamily="49" charset="-128"/>
              </a:rPr>
              <a:t>/NS-FEM-T4 </a:t>
            </a:r>
            <a:r>
              <a:rPr lang="en-US" altLang="ja-JP" sz="2400" dirty="0">
                <a:solidFill>
                  <a:srgbClr val="FF0000"/>
                </a:solidFill>
                <a:ea typeface="HG創英角ﾎﾟｯﾌﾟ体" panose="040B0A09000000000000" pitchFamily="49" charset="-128"/>
              </a:rPr>
              <a:t>with post-smoothing </a:t>
            </a:r>
            <a:r>
              <a:rPr lang="en-US" altLang="ja-JP" sz="24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or </a:t>
            </a:r>
            <a:r>
              <a:rPr lang="en-US" altLang="ja-JP" sz="2400" dirty="0">
                <a:solidFill>
                  <a:schemeClr val="accent6">
                    <a:lumMod val="60000"/>
                    <a:lumOff val="40000"/>
                  </a:schemeClr>
                </a:solidFill>
                <a:ea typeface="HG創英角ﾎﾟｯﾌﾟ体" panose="040B0A09000000000000" pitchFamily="49" charset="-128"/>
              </a:rPr>
              <a:t>ES-FEM-SRI-T4</a:t>
            </a:r>
            <a:r>
              <a:rPr lang="en-US" altLang="ja-JP" sz="24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 appropriately, </a:t>
            </a:r>
            <a:br>
              <a:rPr lang="en-US" altLang="ja-JP" sz="24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</a:br>
            <a:r>
              <a:rPr lang="en-US" altLang="ja-JP" sz="24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most practical problems, including nearly incompressible large deformation analyses</a:t>
            </a:r>
            <a:r>
              <a:rPr lang="ja-JP" altLang="en-US" sz="24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 </a:t>
            </a:r>
            <a:r>
              <a:rPr lang="en-US" altLang="ja-JP" sz="2400" dirty="0">
                <a:solidFill>
                  <a:schemeClr val="tx1"/>
                </a:solidFill>
                <a:ea typeface="HG創英角ﾎﾟｯﾌﾟ体" panose="040B0A09000000000000" pitchFamily="49" charset="-128"/>
              </a:rPr>
              <a:t>with complex geometries, are accurately solved.</a:t>
            </a:r>
            <a:endParaRPr kumimoji="1" lang="ja-JP" altLang="en-US" sz="2400" dirty="0">
              <a:solidFill>
                <a:schemeClr val="tx1"/>
              </a:solidFill>
              <a:ea typeface="HG創英角ﾎﾟｯﾌﾟ体" panose="040B0A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45751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6D19FA-1156-4E9C-8B86-14C631385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Applications of S-FEM-T4s in Our Lab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BC64A5E-14D3-44A2-A7C8-691323410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 deformation solid mechanics </a:t>
            </a:r>
            <a:r>
              <a:rPr lang="en-US" altLang="ja-JP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(still in academic</a:t>
            </a:r>
            <a:r>
              <a:rPr lang="ja-JP" altLang="en-US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research)</a:t>
            </a:r>
          </a:p>
          <a:p>
            <a:pPr marL="0" indent="0">
              <a:buNone/>
            </a:pPr>
            <a:r>
              <a:rPr lang="en-US" altLang="ja-JP" sz="2000" b="1" i="1" dirty="0"/>
              <a:t>             Dynamic Explicit                                              Static Implicit                                                          Viscous Implicit</a:t>
            </a:r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endParaRPr lang="en-US" altLang="ja-JP" sz="900" dirty="0"/>
          </a:p>
          <a:p>
            <a:r>
              <a:rPr lang="en-US" altLang="ja-JP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Electrostatic</a:t>
            </a:r>
            <a:br>
              <a:rPr lang="en-US" altLang="ja-JP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ja-JP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(already in </a:t>
            </a:r>
            <a:br>
              <a:rPr lang="en-US" altLang="ja-JP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ja-JP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commercial use)</a:t>
            </a:r>
            <a:endParaRPr lang="en-US" altLang="ja-JP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msmpeg4v2">
            <a:hlinkClick r:id="" action="ppaction://media"/>
            <a:extLst>
              <a:ext uri="{FF2B5EF4-FFF2-40B4-BE49-F238E27FC236}">
                <a16:creationId xmlns:a16="http://schemas.microsoft.com/office/drawing/2014/main" id="{10E70216-A129-4570-A365-D03146B67A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791744" y="1324608"/>
            <a:ext cx="3045479" cy="2816025"/>
          </a:xfrm>
          <a:prstGeom prst="rect">
            <a:avLst/>
          </a:prstGeom>
          <a:ln w="19050">
            <a:noFill/>
          </a:ln>
        </p:spPr>
      </p:pic>
      <p:pic>
        <p:nvPicPr>
          <p:cNvPr id="6" name="bunny">
            <a:hlinkClick r:id="" action="ppaction://media"/>
            <a:extLst>
              <a:ext uri="{FF2B5EF4-FFF2-40B4-BE49-F238E27FC236}">
                <a16:creationId xmlns:a16="http://schemas.microsoft.com/office/drawing/2014/main" id="{67690CBF-7D52-4D0C-9024-AF123D88EC5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4"/>
          <a:srcRect l="5576" r="3425" b="16106"/>
          <a:stretch/>
        </p:blipFill>
        <p:spPr>
          <a:xfrm>
            <a:off x="119336" y="1609366"/>
            <a:ext cx="3560908" cy="1935552"/>
          </a:xfrm>
          <a:prstGeom prst="rect">
            <a:avLst/>
          </a:prstGeom>
        </p:spPr>
      </p:pic>
      <p:sp>
        <p:nvSpPr>
          <p:cNvPr id="10" name="スライド番号プレースホルダー 9">
            <a:extLst>
              <a:ext uri="{FF2B5EF4-FFF2-40B4-BE49-F238E27FC236}">
                <a16:creationId xmlns:a16="http://schemas.microsoft.com/office/drawing/2014/main" id="{ADF61669-B7DC-4134-B21C-B5C333C99A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F8FDF831-B0A3-4B44-A20D-7581D5587101}" type="slidenum">
              <a:rPr lang="ja-JP" altLang="en-US" smtClean="0"/>
              <a:pPr/>
              <a:t>40</a:t>
            </a:fld>
            <a:endParaRPr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C05A278-00A1-4491-9F04-B79ABAB84CC4}"/>
              </a:ext>
            </a:extLst>
          </p:cNvPr>
          <p:cNvSpPr txBox="1"/>
          <p:nvPr/>
        </p:nvSpPr>
        <p:spPr>
          <a:xfrm>
            <a:off x="2548968" y="4185084"/>
            <a:ext cx="1314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2000" i="1" dirty="0">
                <a:latin typeface="Calibri" panose="020F0502020204030204" pitchFamily="34" charset="0"/>
                <a:cs typeface="Calibri" panose="020F0502020204030204" pitchFamily="34" charset="0"/>
              </a:rPr>
              <a:t>Carbody</a:t>
            </a:r>
            <a:br>
              <a:rPr lang="en-US" altLang="ja-JP" sz="20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ja-JP" sz="2000" i="1" dirty="0">
                <a:latin typeface="Calibri" panose="020F0502020204030204" pitchFamily="34" charset="0"/>
                <a:cs typeface="Calibri" panose="020F0502020204030204" pitchFamily="34" charset="0"/>
              </a:rPr>
              <a:t>Electro</a:t>
            </a:r>
            <a:br>
              <a:rPr lang="en-US" altLang="ja-JP" sz="20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ja-JP" sz="2000" i="1" dirty="0">
                <a:latin typeface="Calibri" panose="020F0502020204030204" pitchFamily="34" charset="0"/>
                <a:cs typeface="Calibri" panose="020F0502020204030204" pitchFamily="34" charset="0"/>
              </a:rPr>
              <a:t>Deposition</a:t>
            </a:r>
            <a:endParaRPr lang="ja-JP" altLang="en-US" sz="20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utput2">
            <a:hlinkClick r:id="" action="ppaction://media"/>
            <a:extLst>
              <a:ext uri="{FF2B5EF4-FFF2-40B4-BE49-F238E27FC236}">
                <a16:creationId xmlns:a16="http://schemas.microsoft.com/office/drawing/2014/main" id="{107A7E01-C755-4107-82D4-D81448EA12E7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5"/>
          <a:srcRect l="14600" r="27405"/>
          <a:stretch>
            <a:fillRect/>
          </a:stretch>
        </p:blipFill>
        <p:spPr>
          <a:xfrm>
            <a:off x="9984432" y="1324605"/>
            <a:ext cx="2180566" cy="5056855"/>
          </a:xfrm>
          <a:prstGeom prst="rect">
            <a:avLst/>
          </a:prstGeom>
        </p:spPr>
      </p:pic>
      <p:pic>
        <p:nvPicPr>
          <p:cNvPr id="8" name="shear_necking">
            <a:hlinkClick r:id="" action="ppaction://media"/>
            <a:extLst>
              <a:ext uri="{FF2B5EF4-FFF2-40B4-BE49-F238E27FC236}">
                <a16:creationId xmlns:a16="http://schemas.microsoft.com/office/drawing/2014/main" id="{7134B67D-5D9B-8F9D-487F-C1570A9C6007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 rotWithShape="1">
          <a:blip r:embed="rId16"/>
          <a:srcRect l="1307" r="40102"/>
          <a:stretch/>
        </p:blipFill>
        <p:spPr>
          <a:xfrm>
            <a:off x="6864560" y="1330375"/>
            <a:ext cx="3108749" cy="45365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844DF41F-A089-1B66-D256-4FD0747B9352}"/>
                  </a:ext>
                </a:extLst>
              </p:cNvPr>
              <p:cNvSpPr/>
              <p:nvPr/>
            </p:nvSpPr>
            <p:spPr>
              <a:xfrm>
                <a:off x="8677165" y="1330375"/>
                <a:ext cx="1296118" cy="216023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  <a:ea typeface="ＭＳ Ｐゴシック" panose="020B0600070205080204" pitchFamily="50" charset="-128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  <a:ea typeface="ＭＳ Ｐゴシック" panose="020B0600070205080204" pitchFamily="50" charset="-128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  <a:ea typeface="ＭＳ Ｐゴシック" panose="020B0600070205080204" pitchFamily="50" charset="-128"/>
                                </a:rPr>
                                <m:t>𝜀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  <a:ea typeface="ＭＳ Ｐゴシック" panose="020B0600070205080204" pitchFamily="50" charset="-128"/>
                                </a:rPr>
                                <m:t>pl</m:t>
                              </m:r>
                            </m:sup>
                          </m:sSup>
                        </m:e>
                      </m:acc>
                    </m:oMath>
                  </m:oMathPara>
                </a14:m>
                <a:endParaRPr kumimoji="1" lang="ja-JP" altLang="en-US" sz="16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endParaRPr>
              </a:p>
            </p:txBody>
          </p:sp>
        </mc:Choice>
        <mc:Fallback xmlns=""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844DF41F-A089-1B66-D256-4FD0747B93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7165" y="1330375"/>
                <a:ext cx="1296118" cy="216023"/>
              </a:xfrm>
              <a:prstGeom prst="rect">
                <a:avLst/>
              </a:prstGeom>
              <a:blipFill>
                <a:blip r:embed="rId17"/>
                <a:stretch>
                  <a:fillRect b="-16667"/>
                </a:stretch>
              </a:blipFill>
              <a:ln w="3175">
                <a:noFill/>
              </a:ln>
              <a:effectLst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8110635-D353-2706-F9D7-2CDD239E16E9}"/>
              </a:ext>
            </a:extLst>
          </p:cNvPr>
          <p:cNvSpPr/>
          <p:nvPr/>
        </p:nvSpPr>
        <p:spPr>
          <a:xfrm>
            <a:off x="9471032" y="1546398"/>
            <a:ext cx="656430" cy="183620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1" name="j">
            <a:hlinkClick r:id="" action="ppaction://media"/>
            <a:extLst>
              <a:ext uri="{FF2B5EF4-FFF2-40B4-BE49-F238E27FC236}">
                <a16:creationId xmlns:a16="http://schemas.microsoft.com/office/drawing/2014/main" id="{96C986EA-81DA-4C41-A245-9B7B5B61DB7A}"/>
              </a:ext>
            </a:extLst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 rotWithShape="1">
          <a:blip r:embed="rId18"/>
          <a:srcRect l="51181" t="51087"/>
          <a:stretch>
            <a:fillRect/>
          </a:stretch>
        </p:blipFill>
        <p:spPr>
          <a:xfrm>
            <a:off x="3815294" y="4164433"/>
            <a:ext cx="4044902" cy="2233191"/>
          </a:xfrm>
          <a:prstGeom prst="rect">
            <a:avLst/>
          </a:prstGeom>
        </p:spPr>
      </p:pic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92D6DE6B-9941-E1D4-BFD0-0E54B8603457}"/>
              </a:ext>
            </a:extLst>
          </p:cNvPr>
          <p:cNvSpPr/>
          <p:nvPr/>
        </p:nvSpPr>
        <p:spPr>
          <a:xfrm>
            <a:off x="256919" y="5314557"/>
            <a:ext cx="3250018" cy="898740"/>
          </a:xfrm>
          <a:prstGeom prst="roundRect">
            <a:avLst>
              <a:gd name="adj" fmla="val 25858"/>
            </a:avLst>
          </a:prstGeom>
          <a:solidFill>
            <a:schemeClr val="tx1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Thank you for your</a:t>
            </a:r>
            <a:br>
              <a:rPr lang="en-US" altLang="ja-JP" sz="24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US" altLang="ja-JP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kind attention!</a:t>
            </a:r>
            <a:endParaRPr lang="ja-JP" altLang="en-US" sz="24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001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9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3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4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4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33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39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43B5632C-F94E-6582-F8BA-7E45F0AA39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ja-JP" dirty="0"/>
              <a:t>Appendix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2E5C146-79C5-2FCF-9DE5-93C1446B9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46905B5D-1FC7-487A-AD75-007BD4BDDA5E}" type="slidenum">
              <a:rPr lang="ja-JP" altLang="en-US" smtClean="0"/>
              <a:pPr/>
              <a:t>41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120238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>
            <a:extLst>
              <a:ext uri="{FF2B5EF4-FFF2-40B4-BE49-F238E27FC236}">
                <a16:creationId xmlns:a16="http://schemas.microsoft.com/office/drawing/2014/main" id="{C95536AE-FCAD-EB1F-A551-DBD69ECA3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pPr marL="0" indent="0" algn="ctr">
              <a:buNone/>
            </a:pPr>
            <a:r>
              <a:rPr lang="en-US" altLang="ja-JP" dirty="0"/>
              <a:t>Post-smoothing is a technique for cosmetic improvement and is not welcomed;</a:t>
            </a:r>
            <a:br>
              <a:rPr lang="en-US" altLang="ja-JP" dirty="0"/>
            </a:br>
            <a:r>
              <a:rPr lang="en-US" altLang="ja-JP" dirty="0"/>
              <a:t>however, it is an extremely useful technique for materials without pressure dependency </a:t>
            </a:r>
            <a:br>
              <a:rPr lang="en-US" altLang="ja-JP" dirty="0"/>
            </a:br>
            <a:r>
              <a:rPr lang="en-US" altLang="ja-JP" dirty="0"/>
              <a:t>in engineering applications.</a:t>
            </a:r>
            <a:endParaRPr kumimoji="1" lang="ja-JP" altLang="en-US" dirty="0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35AB924E-1094-4C5A-2C4A-3D328CECD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Proper Usage of S-FEM-T4s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D8BC650-D45B-4E9D-CB54-D371670AC5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ja-JP"/>
              <a:t>P. </a:t>
            </a:r>
            <a:fld id="{46905B5D-1FC7-487A-AD75-007BD4BDDA5E}" type="slidenum">
              <a:rPr lang="ja-JP" altLang="en-US" smtClean="0"/>
              <a:pPr/>
              <a:t>42</a:t>
            </a:fld>
            <a:endParaRPr lang="ja-JP" altLang="en-US" dirty="0"/>
          </a:p>
        </p:txBody>
      </p:sp>
      <p:graphicFrame>
        <p:nvGraphicFramePr>
          <p:cNvPr id="5" name="コンテンツ プレースホルダー 4">
            <a:extLst>
              <a:ext uri="{FF2B5EF4-FFF2-40B4-BE49-F238E27FC236}">
                <a16:creationId xmlns:a16="http://schemas.microsoft.com/office/drawing/2014/main" id="{D046C3C0-A989-E135-9BDF-7A5D5ADFB0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6405072"/>
              </p:ext>
            </p:extLst>
          </p:nvPr>
        </p:nvGraphicFramePr>
        <p:xfrm>
          <a:off x="383408" y="1041726"/>
          <a:ext cx="11437180" cy="2499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818126">
                  <a:extLst>
                    <a:ext uri="{9D8B030D-6E8A-4147-A177-3AD203B41FA5}">
                      <a16:colId xmlns:a16="http://schemas.microsoft.com/office/drawing/2014/main" val="3693730235"/>
                    </a:ext>
                  </a:extLst>
                </a:gridCol>
                <a:gridCol w="6619054">
                  <a:extLst>
                    <a:ext uri="{9D8B030D-6E8A-4147-A177-3AD203B41FA5}">
                      <a16:colId xmlns:a16="http://schemas.microsoft.com/office/drawing/2014/main" val="147863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000" dirty="0"/>
                        <a:t>Material Properties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/>
                        <a:t>Recommended Method</a:t>
                      </a:r>
                      <a:endParaRPr kumimoji="1" lang="ja-JP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057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000" dirty="0"/>
                        <a:t>A) Compressible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l"/>
                      </a:pPr>
                      <a:r>
                        <a:rPr kumimoji="1" lang="en-US" altLang="ja-JP" sz="2000" dirty="0"/>
                        <a:t>ES-FEM-T4   or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l"/>
                      </a:pPr>
                      <a:r>
                        <a:rPr kumimoji="1" lang="en-US" altLang="ja-JP" sz="2000" dirty="0" err="1">
                          <a:solidFill>
                            <a:srgbClr val="FF00FF"/>
                          </a:solidFill>
                        </a:rPr>
                        <a:t>SelectiveES</a:t>
                      </a:r>
                      <a:r>
                        <a:rPr kumimoji="1" lang="en-US" altLang="ja-JP" sz="2000" dirty="0">
                          <a:solidFill>
                            <a:srgbClr val="FF00FF"/>
                          </a:solidFill>
                        </a:rPr>
                        <a:t>/NS-FEM-T4</a:t>
                      </a:r>
                      <a:endParaRPr kumimoji="1" lang="ja-JP" altLang="en-US" sz="2000" dirty="0">
                        <a:solidFill>
                          <a:srgbClr val="FF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405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000" dirty="0"/>
                        <a:t>B) Incompressible &amp; Pressure-independent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l"/>
                      </a:pPr>
                      <a:r>
                        <a:rPr kumimoji="1" lang="en-US" altLang="ja-JP" sz="2000" dirty="0" err="1">
                          <a:solidFill>
                            <a:srgbClr val="FF00FF"/>
                          </a:solidFill>
                        </a:rPr>
                        <a:t>SelectiveES</a:t>
                      </a:r>
                      <a:r>
                        <a:rPr kumimoji="1" lang="en-US" altLang="ja-JP" sz="2000" dirty="0">
                          <a:solidFill>
                            <a:srgbClr val="FF00FF"/>
                          </a:solidFill>
                        </a:rPr>
                        <a:t>/NS-FEM-T4 </a:t>
                      </a:r>
                      <a:r>
                        <a:rPr kumimoji="1" lang="en-US" altLang="ja-JP" sz="2000" dirty="0">
                          <a:solidFill>
                            <a:srgbClr val="FF0000"/>
                          </a:solidFill>
                        </a:rPr>
                        <a:t>with Post-Smoothing</a:t>
                      </a:r>
                      <a:endParaRPr kumimoji="1" lang="ja-JP" alt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572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000" dirty="0"/>
                        <a:t>C) Incompressible &amp; Pressure-dependent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en-US" altLang="ja-JP" sz="20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rPr>
                        <a:t>ES-FEM-SRI-T4</a:t>
                      </a:r>
                      <a:r>
                        <a:rPr kumimoji="1" lang="en-US" altLang="ja-JP" sz="2000" dirty="0"/>
                        <a:t> </a:t>
                      </a:r>
                      <a:r>
                        <a:rPr kumimoji="1" lang="en-US" altLang="ja-JP" sz="2000" dirty="0">
                          <a:solidFill>
                            <a:srgbClr val="C00000"/>
                          </a:solidFill>
                        </a:rPr>
                        <a:t>with Poisson’s Ratio up to 0.49</a:t>
                      </a:r>
                      <a:r>
                        <a:rPr kumimoji="1" lang="en-US" altLang="ja-JP" sz="2000" dirty="0"/>
                        <a:t>   or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tabLst/>
                        <a:defRPr/>
                      </a:pPr>
                      <a:r>
                        <a:rPr kumimoji="1" lang="en-US" altLang="ja-JP" sz="2000" dirty="0" err="1">
                          <a:solidFill>
                            <a:srgbClr val="FF00FF"/>
                          </a:solidFill>
                        </a:rPr>
                        <a:t>SelectiveES</a:t>
                      </a:r>
                      <a:r>
                        <a:rPr kumimoji="1" lang="en-US" altLang="ja-JP" sz="2000" dirty="0">
                          <a:solidFill>
                            <a:srgbClr val="FF00FF"/>
                          </a:solidFill>
                        </a:rPr>
                        <a:t>/NS-FEM-T4 </a:t>
                      </a:r>
                      <a:r>
                        <a:rPr kumimoji="1" lang="en-US" altLang="ja-JP" sz="2000" dirty="0">
                          <a:solidFill>
                            <a:srgbClr val="FF0000"/>
                          </a:solidFill>
                        </a:rPr>
                        <a:t>with Post-Smoothing</a:t>
                      </a:r>
                      <a:br>
                        <a:rPr kumimoji="1" lang="en-US" altLang="ja-JP" sz="2000" dirty="0"/>
                      </a:br>
                      <a:r>
                        <a:rPr kumimoji="1" lang="en-US" altLang="ja-JP" sz="2000" dirty="0"/>
                        <a:t>and Explicit parameterization for Pressure</a:t>
                      </a:r>
                      <a:endParaRPr kumimoji="1" lang="ja-JP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966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97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SLIDE_COUNT" val="1"/>
  <p:tag name="ISPRING_LMS_API_VERSION" val="SCORM 1.2"/>
  <p:tag name="ISPRING_ULTRA_SCORM_COURSE_ID" val="3F38C8C8-9BE9-4FF2-99FD-35F8FCC6C998"/>
  <p:tag name="ISPRING_CMI5_LAUNCH_METHOD" val="any window"/>
  <p:tag name="ISPRING_SCORM_RATE_SLIDES" val="1"/>
  <p:tag name="ISPRINGCLOUDFOLDERID" val="1"/>
  <p:tag name="ISPRINGONLINEFOLDERID" val="1"/>
  <p:tag name="ISPRING_FIRST_PUBLISH" val="1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free&quot;},&quot;advancedSettings&quot;:{&quot;enableTextAllocation&quot;:&quot;T_TRUE&quot;,&quot;viewingFromLocalDrive&quot;:&quot;T_TRUE&quot;,&quot;contentScale&quot;:75,&quot;contentScaleMode&quot;:&quot;FIT_TO_WINDOW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ULTRA_SCORM_COURCE_TITLE" val="iccm2026.S-FEM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[[&quot;\uFFFD:ΐ{F2DD8E05-D37A-4BB3-9447-D429B9F6B75C}&quot;,&quot;Z:\\share\\ACHIEVEMENT\\conference\\2026\\iccm2026&quot;],[&quot;\uFFFD:ΐ{0B546401-EFD8-4DF6-8010-2FD997F6AEBE}&quot;,&quot;Z:\\share\\ACHIEVEMENT\\conference\\2026\\wccm-eccomas2026&quot;],[&quot;\uFFFD:ΐ{76EADA5E-03F1-46F5-952F-ED1270771BB5}&quot;,&quot;Z:\\ACHIEVEMENT\\conference\\2026\\edatech2026&quot;],[&quot;\uFFFD:ΐ{3CEE3DD4-803A-4060-96AA-167671EDD26C}&quot;,&quot;Z:\\ACHIEVEMENT\\conference\\2025\\jsces2025&quot;],[&quot;0\uFFFD\u0016\uFFFD{72CC8BE8-5273-4F89-A9DB-6C2224B55B6C}&quot;,&quot;Z:\\ACHIEVEMENT\\conference\\2024\\cmd2024&quot;],[&quot;0\uFFFD\u0016\uFFFD{DEE640B2-8B0E-4298-9AB9-4AB5AACAD798}&quot;,&quot;Z:\\ACHIEVEMENT\\conference\\2023\\jsces2023&quot;],[&quot;\uFFFD\uFFFD&lt;{A673FCB7-976C-4B3E-91BB-80E00AB4F6CF}&quot;,&quot;D:\\share\\ACHIEVEMENT\\conference\\2021\\srij-seminar&quot;]]"/>
  <p:tag name="ISPRING_SCORM_RATE_QUIZZES" val="0"/>
  <p:tag name="ISPRING_SCORM_PASSING_SCORE" val="2.000000"/>
  <p:tag name="ISPRING_PRESENTATION_TITLE" val="iccm2026.S-FEM"/>
</p:tagLst>
</file>

<file path=ppt/theme/theme1.xml><?xml version="1.0" encoding="utf-8"?>
<a:theme xmlns:a="http://schemas.openxmlformats.org/drawingml/2006/main" name="デザインの設定">
  <a:themeElements>
    <a:clrScheme name="デザインの設定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Yuki">
      <a:majorFont>
        <a:latin typeface="Segoe UI Black"/>
        <a:ea typeface="メイリオ"/>
        <a:cs typeface=""/>
      </a:majorFont>
      <a:minorFont>
        <a:latin typeface="Calibri"/>
        <a:ea typeface="MS UI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solidFill>
            <a:schemeClr val="tx1"/>
          </a:solidFill>
        </a:ln>
        <a:scene3d>
          <a:camera prst="orthographicFront"/>
          <a:lightRig rig="threePt" dir="t"/>
        </a:scene3d>
        <a:sp3d>
          <a:bevelT/>
        </a:sp3d>
      </a:spPr>
      <a:bodyPr rtlCol="0" anchor="ctr"/>
      <a:lstStyle>
        <a:defPPr algn="ctr">
          <a:defRPr kumimoji="1" sz="2400" dirty="0" smtClean="0">
            <a:solidFill>
              <a:schemeClr val="tx1"/>
            </a:solidFill>
            <a:latin typeface="MS UI Gothic" panose="020B0600070205080204" pitchFamily="50" charset="-128"/>
            <a:ea typeface="MS UI Gothic" panose="020B0600070205080204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accent1"/>
        </a:solidFill>
        <a:ln w="6350" cap="flat" cmpd="sng" algn="ctr">
          <a:noFill/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a:spPr>
      <a:bodyPr wrap="none" rtlCol="0">
        <a:spAutoFit/>
      </a:bodyPr>
      <a:lstStyle>
        <a:defPPr algn="ctr">
          <a:defRPr kumimoji="1" sz="1800" dirty="0" smtClean="0">
            <a:ea typeface="MS UI Gothic" panose="020B0600070205080204" pitchFamily="50" charset="-128"/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txDef>
  </a:objectDefaults>
  <a:extraClrSchemeLst>
    <a:extraClrScheme>
      <a:clrScheme name="デザインの設定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デザインの設定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デザインの設定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105935</TotalTime>
  <Words>3035</Words>
  <Application>Microsoft Office PowerPoint</Application>
  <PresentationFormat>ワイド画面</PresentationFormat>
  <Paragraphs>499</Paragraphs>
  <Slides>42</Slides>
  <Notes>42</Notes>
  <HiddenSlides>0</HiddenSlides>
  <MMClips>11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42</vt:i4>
      </vt:variant>
    </vt:vector>
  </HeadingPairs>
  <TitlesOfParts>
    <vt:vector size="54" baseType="lpstr">
      <vt:lpstr>BIZ UDPゴシック</vt:lpstr>
      <vt:lpstr>HG創英角ﾎﾟｯﾌﾟ体</vt:lpstr>
      <vt:lpstr>ＭＳ Ｐゴシック</vt:lpstr>
      <vt:lpstr>ＭＳ Ｐゴシック</vt:lpstr>
      <vt:lpstr>MS UI Gothic</vt:lpstr>
      <vt:lpstr>メイリオ</vt:lpstr>
      <vt:lpstr>Arial</vt:lpstr>
      <vt:lpstr>Calibri</vt:lpstr>
      <vt:lpstr>Cambria Math</vt:lpstr>
      <vt:lpstr>Comic Sans MS</vt:lpstr>
      <vt:lpstr>Wingdings</vt:lpstr>
      <vt:lpstr>デザインの設定</vt:lpstr>
      <vt:lpstr>A Low-cost and Pressure-checker-free  Smoothed Finite Element Formulation  using 4-node Tetrahedral Meshes  for Nearly Incompressible Large Deformation Analyses</vt:lpstr>
      <vt:lpstr>Motivation</vt:lpstr>
      <vt:lpstr>Issues of TET Elems in Accuracy and Their Solutions </vt:lpstr>
      <vt:lpstr>Objective</vt:lpstr>
      <vt:lpstr>Quick Introduction to S-FEM</vt:lpstr>
      <vt:lpstr>What is S-FEM?</vt:lpstr>
      <vt:lpstr>Brief of ES-FEM</vt:lpstr>
      <vt:lpstr>Performance of ES-FEM</vt:lpstr>
      <vt:lpstr>Performance of ES-FEM</vt:lpstr>
      <vt:lpstr>What are the benefits of S-FEM?</vt:lpstr>
      <vt:lpstr>Two Major Issues in ES-FEM</vt:lpstr>
      <vt:lpstr>Method Brief of ES-FEM-SRI-T4</vt:lpstr>
      <vt:lpstr>Brief of ES-FEM</vt:lpstr>
      <vt:lpstr>Brief of NS-FEM</vt:lpstr>
      <vt:lpstr>Brief of SelectiveES/NS-FEM (Conventional Method)</vt:lpstr>
      <vt:lpstr>Brief of ES-FEM-SRI (New Method)</vt:lpstr>
      <vt:lpstr>CPU Time of S-FEM-T4s</vt:lpstr>
      <vt:lpstr>Result &amp; Discussion 1 Performance of ES-FEM-SRI-T4</vt:lpstr>
      <vt:lpstr>     Bending of Rubber Cantilever</vt:lpstr>
      <vt:lpstr>     Bending of Rubber Cantilever</vt:lpstr>
      <vt:lpstr>     Bending of Rubber Cantilever</vt:lpstr>
      <vt:lpstr>     Bending of Rubber Cantilever</vt:lpstr>
      <vt:lpstr>     Pressuring of Rubber Block</vt:lpstr>
      <vt:lpstr>     Pressuring of Rubber Block</vt:lpstr>
      <vt:lpstr>     Pressuring of Rubber Block</vt:lpstr>
      <vt:lpstr>     Tensioning of Rubber-Filler Composite</vt:lpstr>
      <vt:lpstr>     Tensioning of Rubber-Filler Composite</vt:lpstr>
      <vt:lpstr>     Tensioning of Rubber-Filler Composite</vt:lpstr>
      <vt:lpstr>Result &amp; Discussion 2 Performance of SelectiveES/NS-FEM-T4 with Post-Smoothing in Pressure</vt:lpstr>
      <vt:lpstr>Quick Introduction to Post-Smoothing in Pressure</vt:lpstr>
      <vt:lpstr>     Bending of Rubber Cantilever</vt:lpstr>
      <vt:lpstr>     Bending of Rubber Cantilever</vt:lpstr>
      <vt:lpstr>     Bending of Rubber Cantilever</vt:lpstr>
      <vt:lpstr>Overview of the Differences Between the Two Methods </vt:lpstr>
      <vt:lpstr>     Pressuring of Rubber Block</vt:lpstr>
      <vt:lpstr>     Pressuring of Rubber Block</vt:lpstr>
      <vt:lpstr>     Tensioning of Rubber-Filler Composite</vt:lpstr>
      <vt:lpstr>Summary</vt:lpstr>
      <vt:lpstr>Summary</vt:lpstr>
      <vt:lpstr>Applications of S-FEM-T4s in Our Lab</vt:lpstr>
      <vt:lpstr>Appendix</vt:lpstr>
      <vt:lpstr>Proper Usage of S-FEM-T4s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iccm2026.S-FEM</dc:title>
  <dc:creator>Yuki ONISHI</dc:creator>
  <cp:lastModifiedBy>Yuki ONISHI</cp:lastModifiedBy>
  <cp:revision>3956</cp:revision>
  <cp:lastPrinted>2012-03-06T10:21:50Z</cp:lastPrinted>
  <dcterms:created xsi:type="dcterms:W3CDTF">2007-11-22T18:02:40Z</dcterms:created>
  <dcterms:modified xsi:type="dcterms:W3CDTF">2026-08-20T03:52:56Z</dcterms:modified>
</cp:coreProperties>
</file>