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469" r:id="rId2"/>
    <p:sldId id="479" r:id="rId3"/>
    <p:sldId id="493" r:id="rId4"/>
    <p:sldId id="481" r:id="rId5"/>
    <p:sldId id="448" r:id="rId6"/>
    <p:sldId id="482" r:id="rId7"/>
    <p:sldId id="483" r:id="rId8"/>
    <p:sldId id="452" r:id="rId9"/>
    <p:sldId id="488" r:id="rId10"/>
    <p:sldId id="449" r:id="rId11"/>
    <p:sldId id="486" r:id="rId12"/>
    <p:sldId id="487" r:id="rId13"/>
    <p:sldId id="457" r:id="rId14"/>
    <p:sldId id="484" r:id="rId15"/>
    <p:sldId id="450" r:id="rId16"/>
    <p:sldId id="439" r:id="rId17"/>
    <p:sldId id="461" r:id="rId18"/>
    <p:sldId id="466" r:id="rId19"/>
    <p:sldId id="467" r:id="rId20"/>
    <p:sldId id="470" r:id="rId21"/>
    <p:sldId id="471" r:id="rId22"/>
    <p:sldId id="472" r:id="rId23"/>
    <p:sldId id="473" r:id="rId24"/>
    <p:sldId id="475" r:id="rId25"/>
    <p:sldId id="476" r:id="rId26"/>
    <p:sldId id="477" r:id="rId27"/>
    <p:sldId id="500" r:id="rId28"/>
    <p:sldId id="490" r:id="rId29"/>
    <p:sldId id="497" r:id="rId30"/>
    <p:sldId id="498" r:id="rId31"/>
    <p:sldId id="505" r:id="rId32"/>
    <p:sldId id="403" r:id="rId33"/>
    <p:sldId id="416" r:id="rId34"/>
    <p:sldId id="491" r:id="rId35"/>
    <p:sldId id="509" r:id="rId36"/>
    <p:sldId id="508" r:id="rId37"/>
    <p:sldId id="465" r:id="rId38"/>
    <p:sldId id="458" r:id="rId39"/>
    <p:sldId id="459" r:id="rId40"/>
    <p:sldId id="506" r:id="rId41"/>
    <p:sldId id="507" r:id="rId42"/>
    <p:sldId id="504" r:id="rId43"/>
  </p:sldIdLst>
  <p:sldSz cx="9144000" cy="6858000" type="screen4x3"/>
  <p:notesSz cx="9971088" cy="6823075"/>
  <p:custDataLst>
    <p:tags r:id="rId46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FF00FF"/>
    <a:srgbClr val="EDF6F7"/>
    <a:srgbClr val="6600CC"/>
    <a:srgbClr val="FF0000"/>
    <a:srgbClr val="404040"/>
    <a:srgbClr val="FF9900"/>
    <a:srgbClr val="00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82" autoAdjust="0"/>
    <p:restoredTop sz="88252" autoAdjust="0"/>
  </p:normalViewPr>
  <p:slideViewPr>
    <p:cSldViewPr>
      <p:cViewPr varScale="1">
        <p:scale>
          <a:sx n="91" d="100"/>
          <a:sy n="91" d="100"/>
        </p:scale>
        <p:origin x="15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2024/4/9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970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2338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375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218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8083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1508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0035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9496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165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0026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217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7824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2553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47619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3883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9785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1087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1037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1627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50703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9932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09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9208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3016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0103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3190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5682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245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2758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038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50937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8699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939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6998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28303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3395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061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1203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441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071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957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732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233540" y="6446838"/>
              <a:ext cx="724557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ICMS</a:t>
              </a:r>
              <a:r>
                <a:rPr kumimoji="0" lang="en-GB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2012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itchFamily="34" charset="0"/>
          <a:ea typeface="Arial Unicode MS" pitchFamily="50" charset="-128"/>
          <a:cs typeface="Arial Unicode MS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3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496944" cy="3564396"/>
          </a:xfrm>
        </p:spPr>
        <p:txBody>
          <a:bodyPr>
            <a:noAutofit/>
          </a:bodyPr>
          <a:lstStyle/>
          <a:p>
            <a:r>
              <a:rPr lang="en-US" altLang="ja-JP" sz="3200" b="1" dirty="0"/>
              <a:t>A Stable </a:t>
            </a:r>
            <a:r>
              <a:rPr lang="en-US" altLang="ja-JP" sz="3200" b="1" dirty="0">
                <a:solidFill>
                  <a:srgbClr val="FF0000"/>
                </a:solidFill>
              </a:rPr>
              <a:t>Rezoning</a:t>
            </a:r>
            <a:r>
              <a:rPr lang="en-US" altLang="ja-JP" sz="3200" b="1" dirty="0"/>
              <a:t> Method</a:t>
            </a:r>
            <a:br>
              <a:rPr lang="en-US" altLang="ja-JP" sz="3200" b="1" dirty="0"/>
            </a:br>
            <a:r>
              <a:rPr lang="en-US" altLang="ja-JP" sz="3200" b="1" dirty="0"/>
              <a:t>for </a:t>
            </a:r>
            <a:r>
              <a:rPr lang="en-US" altLang="ja-JP" sz="3200" b="1" dirty="0">
                <a:solidFill>
                  <a:srgbClr val="6600CC"/>
                </a:solidFill>
              </a:rPr>
              <a:t>Large Deformation</a:t>
            </a:r>
            <a:br>
              <a:rPr lang="en-US" altLang="ja-JP" sz="3200" b="1" dirty="0"/>
            </a:br>
            <a:r>
              <a:rPr lang="en-US" altLang="ja-JP" sz="3200" b="1" u="sng" dirty="0">
                <a:solidFill>
                  <a:srgbClr val="FF00FF"/>
                </a:solidFill>
              </a:rPr>
              <a:t>Finite Element </a:t>
            </a:r>
            <a:r>
              <a:rPr lang="en-US" altLang="ja-JP" sz="3200" b="1" dirty="0"/>
              <a:t>Analysis</a:t>
            </a:r>
            <a:br>
              <a:rPr lang="en-US" altLang="ja-JP" sz="3200" b="1" dirty="0"/>
            </a:br>
            <a:r>
              <a:rPr lang="en-US" altLang="ja-JP" sz="3200" b="1" dirty="0"/>
              <a:t>using </a:t>
            </a:r>
            <a:r>
              <a:rPr lang="en-US" altLang="ja-JP" sz="3200" b="1" dirty="0">
                <a:solidFill>
                  <a:srgbClr val="008000"/>
                </a:solidFill>
              </a:rPr>
              <a:t>Incremental Equilibrium Equation</a:t>
            </a:r>
            <a:endParaRPr kumimoji="1" lang="ja-JP" altLang="en-US" sz="3200" b="0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935596" y="5579299"/>
            <a:ext cx="7344816" cy="1018053"/>
          </a:xfrm>
        </p:spPr>
        <p:txBody>
          <a:bodyPr/>
          <a:lstStyle/>
          <a:p>
            <a:r>
              <a:rPr lang="en-US" altLang="zh-TW" sz="2400" b="1" u="sng" dirty="0"/>
              <a:t>Yuki ONISHI</a:t>
            </a:r>
            <a:r>
              <a:rPr lang="en-US" altLang="zh-TW" sz="2400" b="1" dirty="0"/>
              <a:t>,  Kenji AMAYA</a:t>
            </a:r>
          </a:p>
          <a:p>
            <a:r>
              <a:rPr lang="en-US" altLang="zh-TW" sz="2400" b="1" dirty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10" name="U ターン矢印 9"/>
          <p:cNvSpPr/>
          <p:nvPr/>
        </p:nvSpPr>
        <p:spPr>
          <a:xfrm rot="16200000">
            <a:off x="92551" y="2039797"/>
            <a:ext cx="2154143" cy="1836202"/>
          </a:xfrm>
          <a:prstGeom prst="uturnArrow">
            <a:avLst>
              <a:gd name="adj1" fmla="val 2134"/>
              <a:gd name="adj2" fmla="val 3207"/>
              <a:gd name="adj3" fmla="val 12648"/>
              <a:gd name="adj4" fmla="val 31774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07704" y="3182196"/>
            <a:ext cx="2569015" cy="1938992"/>
          </a:xfrm>
          <a:prstGeom prst="rect">
            <a:avLst/>
          </a:prstGeom>
          <a:solidFill>
            <a:srgbClr val="EDF6F7"/>
          </a:solidFill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This </a:t>
            </a:r>
            <a:r>
              <a:rPr lang="en-US" altLang="ja-JP" sz="2000" dirty="0"/>
              <a:t>talk in</a:t>
            </a:r>
            <a:r>
              <a:rPr kumimoji="1" lang="en-US" altLang="ja-JP" sz="2000" dirty="0"/>
              <a:t>directly relates to Particle/</a:t>
            </a:r>
            <a:r>
              <a:rPr kumimoji="1" lang="en-US" altLang="ja-JP" sz="2000" dirty="0" err="1"/>
              <a:t>Meshfree</a:t>
            </a:r>
            <a:r>
              <a:rPr kumimoji="1" lang="en-US" altLang="ja-JP" sz="2000" dirty="0"/>
              <a:t> methods.</a:t>
            </a:r>
          </a:p>
          <a:p>
            <a:pPr algn="ctr"/>
            <a:r>
              <a:rPr lang="en-US" altLang="ja-JP" sz="2000" dirty="0"/>
              <a:t>I beg your patience till the end.</a:t>
            </a:r>
            <a:endParaRPr kumimoji="1" lang="ja-JP" altLang="en-US" sz="20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2636913"/>
            <a:ext cx="2153610" cy="295232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75907" y="0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yonishi@a.mei.titech.ac.jp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lang="en-US" altLang="ja-JP" sz="4000" dirty="0"/>
          </a:p>
          <a:p>
            <a:pPr marL="742950" indent="-742950" algn="ctr">
              <a:buFont typeface="+mj-ea"/>
              <a:buAutoNum type="circleNumDbPlain" startAt="2"/>
            </a:pPr>
            <a:r>
              <a:rPr lang="en-US" altLang="ja-JP" sz="4000" dirty="0"/>
              <a:t> </a:t>
            </a:r>
          </a:p>
          <a:p>
            <a:pPr marL="0" indent="0" algn="ctr">
              <a:buNone/>
            </a:pPr>
            <a:r>
              <a:rPr lang="en-US" altLang="ja-JP" sz="4000" dirty="0"/>
              <a:t>Formulation of</a:t>
            </a:r>
          </a:p>
          <a:p>
            <a:pPr marL="0" indent="0" algn="ctr">
              <a:buNone/>
            </a:pPr>
            <a:r>
              <a:rPr lang="en-US" altLang="ja-JP" sz="4000" dirty="0">
                <a:solidFill>
                  <a:srgbClr val="FF0000"/>
                </a:solidFill>
              </a:rPr>
              <a:t>our </a:t>
            </a:r>
            <a:r>
              <a:rPr lang="en-US" altLang="ja-JP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</a:t>
            </a:r>
            <a:r>
              <a:rPr lang="en-US" altLang="ja-JP" sz="4000" dirty="0">
                <a:solidFill>
                  <a:srgbClr val="FF0000"/>
                </a:solidFill>
              </a:rPr>
              <a:t> FE rezoning method</a:t>
            </a:r>
            <a:br>
              <a:rPr lang="en-US" altLang="ja-JP" sz="4000" dirty="0"/>
            </a:br>
            <a:r>
              <a:rPr lang="en-US" altLang="ja-JP" sz="4000" dirty="0"/>
              <a:t>based on the</a:t>
            </a:r>
            <a:r>
              <a:rPr lang="en-US" altLang="ja-JP" sz="4000" dirty="0">
                <a:solidFill>
                  <a:srgbClr val="008000"/>
                </a:solidFill>
              </a:rPr>
              <a:t> IEE</a:t>
            </a:r>
          </a:p>
          <a:p>
            <a:pPr marL="0" indent="0" algn="ctr">
              <a:buNone/>
            </a:pPr>
            <a:endParaRPr lang="ja-JP" altLang="en-US" sz="40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Conventional Implicit FE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219" y="4169421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6600CC"/>
                </a:solidFill>
              </a:rPr>
              <a:t>Standard </a:t>
            </a:r>
            <a:r>
              <a:rPr kumimoji="1" lang="en-US" altLang="ja-JP" sz="2000" dirty="0">
                <a:solidFill>
                  <a:srgbClr val="6600CC"/>
                </a:solidFill>
              </a:rPr>
              <a:t>EE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520977" y="4169421"/>
            <a:ext cx="147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Remesh</a:t>
            </a:r>
            <a:endParaRPr lang="en-US" altLang="ja-JP" sz="2000" dirty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/>
          </a:p>
          <a:p>
            <a:pPr algn="ctr"/>
            <a:r>
              <a:rPr lang="en-US" altLang="ja-JP" sz="2000" dirty="0"/>
              <a:t>Map States</a:t>
            </a:r>
            <a:endParaRPr kumimoji="1"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05070" y="4169421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u="sng" dirty="0"/>
              <a:t>Resolve</a:t>
            </a:r>
          </a:p>
          <a:p>
            <a:pPr algn="ctr"/>
            <a:r>
              <a:rPr kumimoji="1" lang="en-US" altLang="ja-JP" sz="2000" dirty="0">
                <a:solidFill>
                  <a:srgbClr val="6600CC"/>
                </a:solidFill>
              </a:rPr>
              <a:t>Standard </a:t>
            </a:r>
            <a:r>
              <a:rPr lang="en-US" altLang="ja-JP" sz="2000" dirty="0">
                <a:solidFill>
                  <a:srgbClr val="6600CC"/>
                </a:solidFill>
              </a:rPr>
              <a:t>EE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188015" y="4169421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6600CC"/>
                </a:solidFill>
              </a:rPr>
              <a:t>Standard </a:t>
            </a:r>
            <a:r>
              <a:rPr kumimoji="1" lang="en-US" altLang="ja-JP" sz="2000" dirty="0">
                <a:solidFill>
                  <a:srgbClr val="6600CC"/>
                </a:solidFill>
              </a:rPr>
              <a:t>EE</a:t>
            </a:r>
            <a:endParaRPr kumimoji="1" lang="ja-JP" altLang="en-US" sz="2000" dirty="0">
              <a:solidFill>
                <a:srgbClr val="6600CC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2242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300610" y="5085184"/>
            <a:ext cx="26372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I</a:t>
            </a:r>
            <a:r>
              <a:rPr kumimoji="1" lang="en-US" altLang="ja-JP" sz="2000" dirty="0">
                <a:solidFill>
                  <a:srgbClr val="FF0000"/>
                </a:solidFill>
              </a:rPr>
              <a:t>nduce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L</a:t>
            </a:r>
            <a:r>
              <a:rPr kumimoji="1" lang="en-US" altLang="ja-JP" sz="2000" dirty="0">
                <a:solidFill>
                  <a:srgbClr val="FF0000"/>
                </a:solidFill>
              </a:rPr>
              <a:t>arge </a:t>
            </a:r>
            <a:r>
              <a:rPr lang="en-US" altLang="ja-JP" sz="2000" dirty="0">
                <a:solidFill>
                  <a:srgbClr val="FF0000"/>
                </a:solidFill>
              </a:rPr>
              <a:t>D</a:t>
            </a:r>
            <a:r>
              <a:rPr kumimoji="1" lang="en-US" altLang="ja-JP" sz="2000" dirty="0">
                <a:solidFill>
                  <a:srgbClr val="FF0000"/>
                </a:solidFill>
              </a:rPr>
              <a:t>eformation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and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Convergence Failure 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:\emoticon\popo_emotions_full_version\popo_emotions_full_png\popo_emotions_addon\too_sa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88" y="519319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01" y="1541253"/>
            <a:ext cx="2124075" cy="1838325"/>
          </a:xfrm>
          <a:prstGeom prst="rect">
            <a:avLst/>
          </a:prstGeom>
        </p:spPr>
      </p:pic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Proposed</a:t>
            </a:r>
            <a:r>
              <a:rPr kumimoji="1" lang="en-US" altLang="ja-JP" dirty="0"/>
              <a:t> Implicit FE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43374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43374"/>
            <a:ext cx="2124075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35734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33721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33721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8779" y="4162374"/>
            <a:ext cx="827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008000"/>
                </a:solidFill>
              </a:rPr>
              <a:t>I</a:t>
            </a:r>
            <a:r>
              <a:rPr kumimoji="1" lang="en-US" altLang="ja-JP" sz="2000" dirty="0">
                <a:solidFill>
                  <a:srgbClr val="008000"/>
                </a:solidFill>
              </a:rPr>
              <a:t>EE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2556242" y="4162374"/>
                <a:ext cx="1409360" cy="1354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Remesh</a:t>
                </a:r>
              </a:p>
              <a:p>
                <a:pPr algn="ctr"/>
                <a:r>
                  <a:rPr lang="en-US" altLang="ja-JP" sz="2000" dirty="0"/>
                  <a:t>&amp;</a:t>
                </a:r>
                <a:endParaRPr kumimoji="1" lang="en-US" altLang="ja-JP" sz="2000" dirty="0"/>
              </a:p>
              <a:p>
                <a:pPr algn="ctr"/>
                <a:r>
                  <a:rPr lang="en-US" altLang="ja-JP" sz="2000" dirty="0">
                    <a:solidFill>
                      <a:srgbClr val="C00000"/>
                    </a:solidFill>
                  </a:rPr>
                  <a:t>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endParaRPr kumimoji="1" lang="en-US" altLang="ja-JP" sz="200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altLang="ja-JP" sz="2000" dirty="0"/>
                  <a:t>and States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242" y="4162374"/>
                <a:ext cx="1409360" cy="1354858"/>
              </a:xfrm>
              <a:prstGeom prst="rect">
                <a:avLst/>
              </a:prstGeom>
              <a:blipFill rotWithShape="1">
                <a:blip r:embed="rId5"/>
                <a:stretch>
                  <a:fillRect l="-3879" t="-1802" r="-3879" b="-76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4870153" y="4162374"/>
                <a:ext cx="1508426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rgbClr val="C00000"/>
                    </a:solidFill>
                  </a:rPr>
                  <a:t>Assign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kumimoji="1" lang="en-US" altLang="ja-JP" sz="2000" dirty="0">
                    <a:solidFill>
                      <a:srgbClr val="C00000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int</m:t>
                        </m:r>
                      </m:sup>
                    </m:sSup>
                  </m:oMath>
                </a14:m>
                <a:endParaRPr kumimoji="1" lang="en-US" altLang="ja-JP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153" y="4162374"/>
                <a:ext cx="1508426" cy="757451"/>
              </a:xfrm>
              <a:prstGeom prst="rect">
                <a:avLst/>
              </a:prstGeom>
              <a:blipFill rotWithShape="1">
                <a:blip r:embed="rId6"/>
                <a:stretch>
                  <a:fillRect l="-1619" t="-3226" b="-145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テキスト ボックス 44"/>
          <p:cNvSpPr txBox="1"/>
          <p:nvPr/>
        </p:nvSpPr>
        <p:spPr>
          <a:xfrm>
            <a:off x="7593574" y="4162374"/>
            <a:ext cx="827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lang="en-US" altLang="ja-JP" sz="2000" dirty="0">
                <a:solidFill>
                  <a:srgbClr val="008000"/>
                </a:solidFill>
              </a:rPr>
              <a:t>I</a:t>
            </a:r>
            <a:r>
              <a:rPr kumimoji="1" lang="en-US" altLang="ja-JP" sz="2000" dirty="0">
                <a:solidFill>
                  <a:srgbClr val="008000"/>
                </a:solidFill>
              </a:rPr>
              <a:t>EE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15382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341005" y="5085184"/>
            <a:ext cx="2566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Never Induce</a:t>
            </a:r>
          </a:p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Any D</a:t>
            </a:r>
            <a:r>
              <a:rPr kumimoji="1" lang="en-US" altLang="ja-JP" sz="2000" dirty="0">
                <a:solidFill>
                  <a:srgbClr val="0000CC"/>
                </a:solidFill>
              </a:rPr>
              <a:t>eformation</a:t>
            </a:r>
          </a:p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nor</a:t>
            </a:r>
            <a:endParaRPr kumimoji="1" lang="en-US" altLang="ja-JP" sz="2000" dirty="0">
              <a:solidFill>
                <a:srgbClr val="0000CC"/>
              </a:solidFill>
            </a:endParaRPr>
          </a:p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Convergence Failure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35562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35562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35562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35562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38260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38260"/>
                <a:ext cx="1374864" cy="357342"/>
              </a:xfrm>
              <a:prstGeom prst="rect">
                <a:avLst/>
              </a:prstGeom>
              <a:blipFill rotWithShape="1">
                <a:blip r:embed="rId9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V:\emoticon\popo_emotions_full_version\popo_emotions_full_png\popo_emotions\hah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88" y="515719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矢印コネクタ 2"/>
          <p:cNvCxnSpPr>
            <a:stCxn id="5" idx="0"/>
            <a:endCxn id="43" idx="2"/>
          </p:cNvCxnSpPr>
          <p:nvPr/>
        </p:nvCxnSpPr>
        <p:spPr>
          <a:xfrm flipV="1">
            <a:off x="2969117" y="5517232"/>
            <a:ext cx="291805" cy="46398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07580" y="5981218"/>
            <a:ext cx="2323073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Unique Operations</a:t>
            </a:r>
            <a:endParaRPr lang="en-US" altLang="ja-JP" sz="2000" dirty="0"/>
          </a:p>
        </p:txBody>
      </p:sp>
      <p:cxnSp>
        <p:nvCxnSpPr>
          <p:cNvPr id="32" name="直線矢印コネクタ 31"/>
          <p:cNvCxnSpPr>
            <a:stCxn id="5" idx="0"/>
          </p:cNvCxnSpPr>
          <p:nvPr/>
        </p:nvCxnSpPr>
        <p:spPr>
          <a:xfrm flipV="1">
            <a:off x="2969117" y="4883822"/>
            <a:ext cx="1901036" cy="109739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644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ja-JP" dirty="0"/>
              <a:t>Flowchart of the Proposed Method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Start of </a:t>
                </a:r>
                <a:r>
                  <a:rPr lang="en-US" altLang="ja-JP" sz="24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timestep</a:t>
                </a:r>
                <a:r>
                  <a:rPr lang="en-US" altLang="ja-JP" sz="24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loop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Assume initial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}</m:t>
                    </m:r>
                  </m:oMath>
                </a14:m>
                <a:endParaRPr lang="en-US" altLang="ja-JP" sz="2400" dirty="0"/>
              </a:p>
              <a:p>
                <a:pPr lvl="1">
                  <a:buClr>
                    <a:schemeClr val="tx1"/>
                  </a:buClr>
                </a:pPr>
                <a:r>
                  <a:rPr lang="en-US" altLang="ja-JP" sz="24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tart of (implicit) Newton-</a:t>
                </a:r>
                <a:r>
                  <a:rPr lang="en-US" altLang="ja-JP" sz="2400" dirty="0" err="1">
                    <a:solidFill>
                      <a:srgbClr val="0000CC"/>
                    </a:solidFill>
                  </a:rPr>
                  <a:t>Raphson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loop</a:t>
                </a:r>
                <a:endParaRPr lang="ja-JP" altLang="en-US" sz="2400" dirty="0">
                  <a:solidFill>
                    <a:srgbClr val="0000CC"/>
                  </a:solidFill>
                </a:endParaRPr>
              </a:p>
              <a:p>
                <a:pPr lvl="2"/>
                <a:r>
                  <a:rPr lang="en-US" altLang="ja-JP" dirty="0"/>
                  <a:t>Calculate trial states</a:t>
                </a:r>
              </a:p>
              <a:p>
                <a:pPr lvl="2"/>
                <a:r>
                  <a:rPr lang="en-US" altLang="ja-JP" dirty="0">
                    <a:solidFill>
                      <a:srgbClr val="008000"/>
                    </a:solidFill>
                    <a:cs typeface="+mn-cs"/>
                  </a:rPr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/>
                            <a:cs typeface="+mn-cs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+mn-cs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+mn-cs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i="1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  <a:cs typeface="+mn-cs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, </m:t>
                    </m:r>
                    <m:r>
                      <m:rPr>
                        <m:nor/>
                      </m:rPr>
                      <a:rPr lang="en-US" altLang="ja-JP" i="0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and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 [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𝐾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]</m:t>
                    </m:r>
                  </m:oMath>
                </a14:m>
                <a:endParaRPr lang="ja-JP" alt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altLang="ja-JP" dirty="0"/>
                  <a:t>Convergence check</a:t>
                </a:r>
              </a:p>
              <a:p>
                <a:pPr lvl="2"/>
                <a:r>
                  <a:rPr lang="en-US" altLang="ja-JP" dirty="0">
                    <a:solidFill>
                      <a:srgbClr val="008000"/>
                    </a:solidFill>
                  </a:rPr>
                  <a:t>Solve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𝛿</m:t>
                        </m:r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ext</m:t>
                                </m:r>
                              </m:sup>
                            </m:sSup>
                          </m:e>
                        </m:d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+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ext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 −(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ja-JP" dirty="0"/>
              </a:p>
              <a:p>
                <a:pPr lvl="2"/>
                <a:r>
                  <a:rPr lang="en-US" altLang="ja-JP" dirty="0"/>
                  <a:t>Substitute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</a:rPr>
                          <m:t>Δ</m:t>
                        </m:r>
                        <m:r>
                          <a:rPr lang="en-US" altLang="ja-JP" b="0" i="1" smtClean="0"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latin typeface="Cambria Math"/>
                      </a:rPr>
                      <m:t>+{</m:t>
                    </m:r>
                    <m:r>
                      <a:rPr lang="en-US" altLang="ja-JP" b="0" i="1" smtClean="0">
                        <a:latin typeface="Cambria Math"/>
                      </a:rPr>
                      <m:t>𝛿</m:t>
                    </m:r>
                    <m:r>
                      <a:rPr lang="en-US" altLang="ja-JP" b="0" i="1" smtClean="0">
                        <a:latin typeface="Cambria Math"/>
                      </a:rPr>
                      <m:t>𝑢</m:t>
                    </m:r>
                    <m:r>
                      <a:rPr lang="en-US" altLang="ja-JP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dirty="0"/>
                  <a:t> 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/>
                      </a:rPr>
                      <m:t>Δ</m:t>
                    </m:r>
                    <m:r>
                      <a:rPr lang="en-US" altLang="ja-JP" b="0" i="1" smtClean="0">
                        <a:latin typeface="Cambria Math"/>
                      </a:rPr>
                      <m:t>𝑢</m:t>
                    </m:r>
                    <m:r>
                      <a:rPr lang="en-US" altLang="ja-JP" b="0" i="1" smtClean="0">
                        <a:latin typeface="Cambria Math"/>
                      </a:rPr>
                      <m:t>}</m:t>
                    </m:r>
                  </m:oMath>
                </a14:m>
                <a:endParaRPr lang="en-US" altLang="ja-JP" sz="2400" dirty="0"/>
              </a:p>
              <a:p>
                <a:pPr lvl="1"/>
                <a:r>
                  <a:rPr lang="en-US" altLang="ja-JP" sz="2400" dirty="0">
                    <a:solidFill>
                      <a:srgbClr val="008000"/>
                    </a:solidFill>
                  </a:rPr>
                  <a:t>Substitute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+{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rgbClr val="008000"/>
                        </a:solidFill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endParaRPr lang="en-US" altLang="ja-JP" sz="2400" dirty="0">
                  <a:solidFill>
                    <a:srgbClr val="008000"/>
                  </a:solidFill>
                </a:endParaRPr>
              </a:p>
              <a:p>
                <a:pPr lvl="1"/>
                <a:r>
                  <a:rPr lang="en-US" altLang="ja-JP" sz="2400" dirty="0">
                    <a:solidFill>
                      <a:srgbClr val="008000"/>
                    </a:solidFill>
                  </a:rPr>
                  <a:t>Substitute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</a:p>
              <a:p>
                <a:pPr lvl="1"/>
                <a:r>
                  <a:rPr lang="en-US" altLang="ja-JP" sz="2400" dirty="0"/>
                  <a:t>Update States</a:t>
                </a:r>
              </a:p>
              <a:p>
                <a:pPr lvl="1"/>
                <a:r>
                  <a:rPr lang="en-US" altLang="ja-JP" sz="2400" dirty="0">
                    <a:solidFill>
                      <a:srgbClr val="FF0000"/>
                    </a:solidFill>
                  </a:rPr>
                  <a:t>Rezone if necessary</a:t>
                </a:r>
              </a:p>
            </p:txBody>
          </p:sp>
        </mc:Choice>
        <mc:Fallback xmlns="">
          <p:sp>
            <p:nvSpPr>
              <p:cNvPr id="849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45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3" name="左大かっこ 2"/>
          <p:cNvSpPr/>
          <p:nvPr/>
        </p:nvSpPr>
        <p:spPr>
          <a:xfrm>
            <a:off x="215516" y="800708"/>
            <a:ext cx="347600" cy="5076564"/>
          </a:xfrm>
          <a:prstGeom prst="leftBracket">
            <a:avLst>
              <a:gd name="adj" fmla="val 1061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左大かっこ 9"/>
          <p:cNvSpPr/>
          <p:nvPr/>
        </p:nvSpPr>
        <p:spPr>
          <a:xfrm>
            <a:off x="611560" y="1682848"/>
            <a:ext cx="360041" cy="2466232"/>
          </a:xfrm>
          <a:prstGeom prst="leftBracket">
            <a:avLst>
              <a:gd name="adj" fmla="val 10616"/>
            </a:avLst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79906" y="5149641"/>
            <a:ext cx="342058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Almost the same </a:t>
            </a:r>
            <a:r>
              <a:rPr lang="en-US" altLang="ja-JP" sz="2000" dirty="0"/>
              <a:t>as the</a:t>
            </a:r>
          </a:p>
          <a:p>
            <a:pPr algn="ctr"/>
            <a:r>
              <a:rPr lang="en-US" altLang="ja-JP" sz="2000" dirty="0"/>
              <a:t>conventional implicit method</a:t>
            </a:r>
          </a:p>
          <a:p>
            <a:pPr algn="ctr"/>
            <a:r>
              <a:rPr kumimoji="1" lang="en-US" altLang="ja-JP" sz="2000" dirty="0"/>
              <a:t>except th</a:t>
            </a:r>
            <a:r>
              <a:rPr lang="en-US" altLang="ja-JP" sz="2000" dirty="0"/>
              <a:t>e </a:t>
            </a:r>
            <a:r>
              <a:rPr lang="en-US" altLang="ja-JP" sz="2000" dirty="0">
                <a:solidFill>
                  <a:srgbClr val="008000"/>
                </a:solidFill>
              </a:rPr>
              <a:t>green parts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24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Proposed vs. Conventional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6569285"/>
                  </p:ext>
                </p:extLst>
              </p:nvPr>
            </p:nvGraphicFramePr>
            <p:xfrm>
              <a:off x="251520" y="692696"/>
              <a:ext cx="8640960" cy="48541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31323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23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7363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257411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400" dirty="0"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u="sng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Proposed</a:t>
                          </a:r>
                          <a:endParaRPr kumimoji="1" lang="en-US" altLang="ja-JP" sz="2400" u="sng" baseline="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2400" i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</a:t>
                          </a:r>
                          <a:r>
                            <a:rPr kumimoji="1" lang="en-US" altLang="ja-JP" sz="2400" baseline="0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Conventional</a:t>
                          </a:r>
                          <a:r>
                            <a:rPr kumimoji="1" lang="en-US" altLang="ja-JP" sz="2400" i="0" baseline="0" dirty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</a:t>
                          </a:r>
                          <a:r>
                            <a:rPr kumimoji="1" lang="en-US" altLang="ja-JP" sz="2400" i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</a:t>
                          </a:r>
                          <a:r>
                            <a:rPr kumimoji="1" lang="en-US" altLang="ja-JP" sz="2400" baseline="0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</a:t>
                          </a:r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Equation</a:t>
                          </a:r>
                          <a:r>
                            <a:rPr kumimoji="1" lang="en-US" altLang="ja-JP" sz="2400" baseline="0" dirty="0"/>
                            <a:t> to be Solved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008000"/>
                              </a:solidFill>
                            </a:rPr>
                            <a:t>IEE</a:t>
                          </a:r>
                          <a:endParaRPr kumimoji="1" lang="ja-JP" alt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6600CC"/>
                              </a:solidFill>
                            </a:rPr>
                            <a:t>Standard</a:t>
                          </a:r>
                          <a:r>
                            <a:rPr kumimoji="1" lang="en-US" altLang="ja-JP" sz="2400" baseline="0" dirty="0">
                              <a:solidFill>
                                <a:srgbClr val="6600CC"/>
                              </a:solidFill>
                            </a:rPr>
                            <a:t> EE</a:t>
                          </a:r>
                          <a:endParaRPr kumimoji="1" lang="ja-JP" altLang="en-US" sz="2400" dirty="0">
                            <a:solidFill>
                              <a:srgbClr val="6600CC"/>
                            </a:solidFill>
                          </a:endParaRPr>
                        </a:p>
                      </a:txBody>
                      <a:tcPr marL="45720" marR="45720"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83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Mapping</a:t>
                          </a:r>
                          <a:r>
                            <a:rPr kumimoji="1" lang="en-US" altLang="ja-JP" sz="2400" baseline="0" dirty="0"/>
                            <a:t> of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4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baseline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kumimoji="1" lang="en-US" altLang="ja-JP" sz="2400" b="0" i="0" baseline="0" smtClean="0">
                                      <a:latin typeface="Cambria Math"/>
                                    </a:rPr>
                                    <m:t>ext</m:t>
                                  </m:r>
                                </m:sup>
                              </m:sSup>
                            </m:oMath>
                          </a14:m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Required...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Unnecessary!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Equilibrium</a:t>
                          </a:r>
                          <a:r>
                            <a:rPr kumimoji="1" lang="en-US" altLang="ja-JP" sz="2400" baseline="0" dirty="0"/>
                            <a:t> </a:t>
                          </a:r>
                          <a:r>
                            <a:rPr kumimoji="1" lang="en-US" altLang="ja-JP" sz="2400" dirty="0"/>
                            <a:t>after</a:t>
                          </a:r>
                          <a:r>
                            <a:rPr kumimoji="1" lang="en-US" altLang="ja-JP" sz="2400" baseline="0" dirty="0"/>
                            <a:t> Mapping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Unique Deformed Shape at a Time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Convergence Failure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in Rezoning</a:t>
                          </a:r>
                          <a:r>
                            <a:rPr kumimoji="1" lang="en-US" altLang="ja-JP" sz="2400" baseline="0" dirty="0"/>
                            <a:t> Process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0000"/>
                              </a:solidFill>
                            </a:rPr>
                            <a:t>NO!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</a:rPr>
                            <a:t>YES...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6569285"/>
                  </p:ext>
                </p:extLst>
              </p:nvPr>
            </p:nvGraphicFramePr>
            <p:xfrm>
              <a:off x="251520" y="692696"/>
              <a:ext cx="8640960" cy="48541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3132348"/>
                    <a:gridCol w="2772308"/>
                    <a:gridCol w="2736304"/>
                  </a:tblGrid>
                  <a:tr h="1257411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400" dirty="0"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u="sng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Proposed</a:t>
                          </a:r>
                          <a:endParaRPr kumimoji="1" lang="en-US" altLang="ja-JP" sz="2400" u="sng" baseline="0" dirty="0" smtClean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2400" i="1" baseline="0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</a:t>
                          </a:r>
                          <a:r>
                            <a:rPr kumimoji="1" lang="en-US" altLang="ja-JP" sz="2400" baseline="0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i="0" dirty="0" smtClean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Conventional</a:t>
                          </a:r>
                          <a:r>
                            <a:rPr kumimoji="1" lang="en-US" altLang="ja-JP" sz="2400" i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</a:t>
                          </a:r>
                          <a:r>
                            <a:rPr kumimoji="1" lang="en-US" altLang="ja-JP" sz="2400" i="1" baseline="0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Implicit</a:t>
                          </a:r>
                          <a:r>
                            <a:rPr kumimoji="1" lang="en-US" altLang="ja-JP" sz="2400" baseline="0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 </a:t>
                          </a:r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Arial Unicode MS" pitchFamily="50" charset="-128"/>
                              <a:cs typeface="Arial" pitchFamily="34" charset="0"/>
                            </a:rPr>
                            <a:t>FE Rezoning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Arial Unicode MS" pitchFamily="50" charset="-128"/>
                            <a:cs typeface="Arial" pitchFamily="34" charset="0"/>
                          </a:endParaRPr>
                        </a:p>
                      </a:txBody>
                      <a:tcPr marL="45720" marR="4572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Equation</a:t>
                          </a:r>
                          <a:r>
                            <a:rPr kumimoji="1" lang="en-US" altLang="ja-JP" sz="2400" baseline="0" dirty="0" smtClean="0"/>
                            <a:t> to be Solved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008000"/>
                              </a:solidFill>
                            </a:rPr>
                            <a:t>IEE</a:t>
                          </a:r>
                          <a:endParaRPr kumimoji="1" lang="ja-JP" alt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6600CC"/>
                              </a:solidFill>
                            </a:rPr>
                            <a:t>Standard</a:t>
                          </a:r>
                          <a:r>
                            <a:rPr kumimoji="1" lang="en-US" altLang="ja-JP" sz="2400" baseline="0" dirty="0" smtClean="0">
                              <a:solidFill>
                                <a:srgbClr val="6600CC"/>
                              </a:solidFill>
                            </a:rPr>
                            <a:t> EE</a:t>
                          </a:r>
                          <a:endParaRPr kumimoji="1" lang="ja-JP" altLang="en-US" sz="2400" dirty="0">
                            <a:solidFill>
                              <a:srgbClr val="6600CC"/>
                            </a:solidFill>
                          </a:endParaRPr>
                        </a:p>
                      </a:txBody>
                      <a:tcPr marL="45720" marR="45720"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8362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362500" r="-175875" b="-55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Required...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Unnecessary!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Equilibrium</a:t>
                          </a:r>
                          <a:r>
                            <a:rPr kumimoji="1" lang="en-US" altLang="ja-JP" sz="2400" baseline="0" dirty="0" smtClean="0"/>
                            <a:t> </a:t>
                          </a:r>
                          <a:r>
                            <a:rPr kumimoji="1" lang="en-US" altLang="ja-JP" sz="2400" dirty="0" smtClean="0"/>
                            <a:t>after</a:t>
                          </a:r>
                          <a:r>
                            <a:rPr kumimoji="1" lang="en-US" altLang="ja-JP" sz="2400" baseline="0" dirty="0" smtClean="0"/>
                            <a:t> Mapping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Unique Deformed Shape at a Time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YES!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NO...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870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Convergence Failure</a:t>
                          </a:r>
                        </a:p>
                        <a:p>
                          <a:pPr algn="ctr"/>
                          <a:r>
                            <a:rPr kumimoji="1" lang="en-US" altLang="ja-JP" sz="2400" dirty="0" smtClean="0"/>
                            <a:t>in Rezoning</a:t>
                          </a:r>
                          <a:r>
                            <a:rPr kumimoji="1" lang="en-US" altLang="ja-JP" sz="2400" baseline="0" dirty="0" smtClean="0"/>
                            <a:t> Process</a:t>
                          </a:r>
                          <a:endParaRPr kumimoji="1" lang="ja-JP" altLang="en-US" sz="2400" dirty="0"/>
                        </a:p>
                      </a:txBody>
                      <a:tcPr marL="45720" marR="45720" anchor="ctr">
                        <a:lnL w="9525" cap="flat" cmpd="sng" algn="ctr">
                          <a:noFill/>
                          <a:prstDash val="soli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rgbClr val="FF0000"/>
                              </a:solidFill>
                            </a:rPr>
                            <a:t>NO!</a:t>
                          </a:r>
                          <a:endParaRPr kumimoji="1" lang="ja-JP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YES...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>
                          <a:noFill/>
                        </a:lnL>
                        <a:lnR w="9525" cap="flat" cmpd="sng" algn="ctr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17830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4000" dirty="0"/>
          </a:p>
          <a:p>
            <a:pPr marL="0" indent="0" algn="ctr">
              <a:buNone/>
            </a:pPr>
            <a:endParaRPr lang="en-US" altLang="ja-JP" sz="4000" dirty="0"/>
          </a:p>
          <a:p>
            <a:pPr marL="742950" indent="-742950" algn="ctr">
              <a:buFont typeface="+mj-ea"/>
              <a:buAutoNum type="circleNumDbPlain" startAt="3"/>
            </a:pPr>
            <a:r>
              <a:rPr kumimoji="1" lang="en-US" altLang="ja-JP" sz="4000" dirty="0"/>
              <a:t> </a:t>
            </a:r>
          </a:p>
          <a:p>
            <a:pPr marL="0" indent="0" algn="ctr">
              <a:buNone/>
            </a:pPr>
            <a:r>
              <a:rPr lang="en-US" altLang="ja-JP" sz="4000" dirty="0"/>
              <a:t>Verification Analysis</a:t>
            </a:r>
            <a:endParaRPr lang="ja-JP" altLang="en-US" sz="4000" dirty="0"/>
          </a:p>
          <a:p>
            <a:pPr marL="0" indent="0" algn="ctr">
              <a:buNone/>
            </a:pPr>
            <a:r>
              <a:rPr lang="en-US" altLang="ja-JP" sz="4000" dirty="0"/>
              <a:t>in 2D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092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Shearing of 2D Bar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3550196"/>
            <a:ext cx="8928100" cy="2831554"/>
          </a:xfrm>
        </p:spPr>
        <p:txBody>
          <a:bodyPr/>
          <a:lstStyle/>
          <a:p>
            <a:r>
              <a:rPr lang="en-US" altLang="ja-JP" dirty="0"/>
              <a:t>Static, 2D Plane-strain condition</a:t>
            </a:r>
            <a:endParaRPr lang="ja-JP" altLang="en-US" dirty="0"/>
          </a:p>
          <a:p>
            <a:r>
              <a:rPr lang="en-US" altLang="ja-JP" dirty="0"/>
              <a:t>All 1st order triangular elements</a:t>
            </a:r>
          </a:p>
          <a:p>
            <a:r>
              <a:rPr lang="en-US" altLang="ja-JP" dirty="0"/>
              <a:t>Global rezoning every 10 </a:t>
            </a:r>
            <a:r>
              <a:rPr lang="en-US" altLang="ja-JP" dirty="0" err="1"/>
              <a:t>timesteps</a:t>
            </a:r>
            <a:br>
              <a:rPr lang="en-US" altLang="ja-JP" dirty="0"/>
            </a:br>
            <a:r>
              <a:rPr lang="en-US" altLang="ja-JP" dirty="0"/>
              <a:t>(much more frequent than necessary)</a:t>
            </a:r>
          </a:p>
          <a:p>
            <a:r>
              <a:rPr lang="en-US" altLang="ja-JP" dirty="0" err="1"/>
              <a:t>remeshing</a:t>
            </a:r>
            <a:r>
              <a:rPr lang="en-US" altLang="ja-JP" dirty="0"/>
              <a:t> with </a:t>
            </a:r>
            <a:r>
              <a:rPr kumimoji="1" lang="en-US" altLang="ja-JP" dirty="0"/>
              <a:t>ANSYS GAMBIT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728700"/>
            <a:ext cx="63722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6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Shearing of 2D Bar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Material: </a:t>
                </a:r>
                <a:r>
                  <a:rPr lang="en-US" altLang="ja-JP" dirty="0" err="1">
                    <a:solidFill>
                      <a:srgbClr val="FF0000"/>
                    </a:solidFill>
                  </a:rPr>
                  <a:t>Hencky's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elastic body</a:t>
                </a:r>
              </a:p>
              <a:p>
                <a:pPr lvl="1"/>
                <a:r>
                  <a:rPr lang="en-US" altLang="ja-JP" dirty="0"/>
                  <a:t>constitutive equation in total strain form:</a:t>
                </a:r>
              </a:p>
              <a:p>
                <a:pPr lvl="1"/>
                <a:endParaRPr lang="en-US" altLang="ja-JP" dirty="0"/>
              </a:p>
              <a:p>
                <a:pPr marL="457200" lvl="1" indent="0" algn="ctr">
                  <a:buNone/>
                </a:pPr>
                <a:r>
                  <a:rPr lang="en-US" altLang="ja-JP" sz="2400" dirty="0"/>
                  <a:t>Cauchy Stress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err="1"/>
                  <a:t>Hencky</a:t>
                </a:r>
                <a:r>
                  <a:rPr lang="en-US" altLang="ja-JP" sz="2400" dirty="0"/>
                  <a:t> Strain</a:t>
                </a:r>
              </a:p>
              <a:p>
                <a:pPr lvl="1"/>
                <a:r>
                  <a:rPr lang="en-US" altLang="ja-JP" dirty="0"/>
                  <a:t>constitutive equation in rate form:</a:t>
                </a:r>
              </a:p>
              <a:p>
                <a:pPr lvl="1"/>
                <a:endParaRPr lang="en-US" altLang="ja-JP" dirty="0"/>
              </a:p>
              <a:p>
                <a:pPr marL="457200" lvl="1" indent="0" algn="ctr">
                  <a:buNone/>
                </a:pPr>
                <a:r>
                  <a:rPr lang="en-US" altLang="ja-JP" sz="2400" dirty="0" err="1"/>
                  <a:t>Jaumann</a:t>
                </a:r>
                <a:r>
                  <a:rPr lang="en-US" altLang="ja-JP" sz="2400" dirty="0"/>
                  <a:t> Rate of Cauchy Stress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altLang="ja-JP" sz="2400" dirty="0"/>
                  <a:t> Stretching</a:t>
                </a:r>
              </a:p>
              <a:p>
                <a:pPr marL="457200" lvl="1" indent="0" algn="ctr">
                  <a:buNone/>
                </a:pPr>
                <a:endParaRPr lang="en-US" altLang="ja-JP" sz="2000" dirty="0"/>
              </a:p>
              <a:p>
                <a:pPr lvl="1"/>
                <a:r>
                  <a:rPr lang="en-US" altLang="ja-JP" dirty="0"/>
                  <a:t>Young's modulus: 1 </a:t>
                </a:r>
                <a:r>
                  <a:rPr lang="en-US" altLang="ja-JP" dirty="0" err="1"/>
                  <a:t>GPa</a:t>
                </a:r>
                <a:r>
                  <a:rPr lang="en-US" altLang="ja-JP" dirty="0"/>
                  <a:t>; Poisson's Ratio: 0.3</a:t>
                </a:r>
              </a:p>
              <a:p>
                <a:pPr marL="457200" lvl="1" indent="0">
                  <a:buNone/>
                </a:pPr>
                <a:endParaRPr lang="en-US" altLang="ja-JP" dirty="0"/>
              </a:p>
              <a:p>
                <a:pPr lvl="1"/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609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8" t="-15139" r="-3413" b="-7705"/>
          <a:stretch/>
        </p:blipFill>
        <p:spPr>
          <a:xfrm>
            <a:off x="3456000" y="1700808"/>
            <a:ext cx="2232000" cy="432000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2" t="-10793" r="-4079" b="-5812"/>
          <a:stretch/>
        </p:blipFill>
        <p:spPr>
          <a:xfrm>
            <a:off x="3420000" y="3141028"/>
            <a:ext cx="2304000" cy="54000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471586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Shearing of 2D Bar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shift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732" y="656692"/>
            <a:ext cx="471325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Shearing of 2D Bar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656692"/>
            <a:ext cx="4321175" cy="182724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89" y="674002"/>
            <a:ext cx="4289203" cy="178289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528900"/>
            <a:ext cx="4283576" cy="31166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2" y="2528900"/>
            <a:ext cx="4271969" cy="315168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12216" y="5801198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Proposed Method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91980" y="5805264"/>
            <a:ext cx="4745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Standard Implicit </a:t>
            </a:r>
            <a:r>
              <a:rPr lang="en-US" altLang="ja-JP" sz="2000" dirty="0"/>
              <a:t>FEM </a:t>
            </a:r>
            <a:r>
              <a:rPr kumimoji="1" lang="en-US" altLang="ja-JP" sz="2000" dirty="0"/>
              <a:t>without Rezoning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3508" y="1556792"/>
            <a:ext cx="2031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</a:t>
            </a:r>
            <a:r>
              <a:rPr lang="ja-JP" altLang="en-US" dirty="0"/>
              <a:t> </a:t>
            </a:r>
            <a:r>
              <a:rPr kumimoji="1" lang="en-US" altLang="ja-JP" dirty="0"/>
              <a:t>m Disp.</a:t>
            </a:r>
          </a:p>
          <a:p>
            <a:r>
              <a:rPr lang="en-US" altLang="ja-JP" dirty="0"/>
              <a:t>9</a:t>
            </a:r>
            <a:r>
              <a:rPr kumimoji="1" lang="en-US" altLang="ja-JP" dirty="0"/>
              <a:t> </a:t>
            </a:r>
            <a:r>
              <a:rPr lang="en-US" altLang="ja-JP" dirty="0"/>
              <a:t>T</a:t>
            </a:r>
            <a:r>
              <a:rPr kumimoji="1" lang="en-US" altLang="ja-JP" dirty="0"/>
              <a:t>imes Rezoning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9512" y="3465004"/>
            <a:ext cx="2159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2.5 </a:t>
            </a:r>
            <a:r>
              <a:rPr kumimoji="1" lang="en-US" altLang="ja-JP" dirty="0"/>
              <a:t>m Disp.</a:t>
            </a:r>
          </a:p>
          <a:p>
            <a:r>
              <a:rPr lang="en-US" altLang="ja-JP" dirty="0"/>
              <a:t>24 Times Rezoning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80012" y="156544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m Disp.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24628" y="348153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2.5 </a:t>
            </a:r>
            <a:r>
              <a:rPr kumimoji="1" lang="en-US" altLang="ja-JP" dirty="0"/>
              <a:t>m Disp.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12425" y="400506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C00000"/>
                </a:solidFill>
              </a:rPr>
              <a:t>Shear</a:t>
            </a:r>
          </a:p>
          <a:p>
            <a:pPr algn="ctr"/>
            <a:r>
              <a:rPr kumimoji="1" lang="en-US" altLang="ja-JP" dirty="0">
                <a:solidFill>
                  <a:srgbClr val="C00000"/>
                </a:solidFill>
              </a:rPr>
              <a:t>Locking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7" name="フリーフォーム 16"/>
          <p:cNvSpPr/>
          <p:nvPr/>
        </p:nvSpPr>
        <p:spPr>
          <a:xfrm>
            <a:off x="6030930" y="3626778"/>
            <a:ext cx="688369" cy="1222624"/>
          </a:xfrm>
          <a:custGeom>
            <a:avLst/>
            <a:gdLst>
              <a:gd name="connsiteX0" fmla="*/ 283460 w 704701"/>
              <a:gd name="connsiteY0" fmla="*/ 0 h 1222624"/>
              <a:gd name="connsiteX1" fmla="*/ 16332 w 704701"/>
              <a:gd name="connsiteY1" fmla="*/ 554804 h 1222624"/>
              <a:gd name="connsiteX2" fmla="*/ 704701 w 704701"/>
              <a:gd name="connsiteY2" fmla="*/ 1222624 h 1222624"/>
              <a:gd name="connsiteX0" fmla="*/ 267128 w 688369"/>
              <a:gd name="connsiteY0" fmla="*/ 0 h 1222624"/>
              <a:gd name="connsiteX1" fmla="*/ 0 w 688369"/>
              <a:gd name="connsiteY1" fmla="*/ 554804 h 1222624"/>
              <a:gd name="connsiteX2" fmla="*/ 688369 w 688369"/>
              <a:gd name="connsiteY2" fmla="*/ 1222624 h 1222624"/>
              <a:gd name="connsiteX0" fmla="*/ 267128 w 688369"/>
              <a:gd name="connsiteY0" fmla="*/ 0 h 1222624"/>
              <a:gd name="connsiteX1" fmla="*/ 0 w 688369"/>
              <a:gd name="connsiteY1" fmla="*/ 554804 h 1222624"/>
              <a:gd name="connsiteX2" fmla="*/ 688369 w 688369"/>
              <a:gd name="connsiteY2" fmla="*/ 1222624 h 122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369" h="1222624">
                <a:moveTo>
                  <a:pt x="267128" y="0"/>
                </a:moveTo>
                <a:lnTo>
                  <a:pt x="0" y="554804"/>
                </a:lnTo>
                <a:lnTo>
                  <a:pt x="688369" y="1222624"/>
                </a:lnTo>
              </a:path>
            </a:pathLst>
          </a:custGeom>
          <a:noFill/>
          <a:ln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956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 and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623887"/>
            <a:ext cx="6431966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/>
              <a:t>We want to solve </a:t>
            </a:r>
            <a:r>
              <a:rPr kumimoji="1" lang="en-US" altLang="ja-JP" b="1" dirty="0">
                <a:solidFill>
                  <a:srgbClr val="7030A0"/>
                </a:solidFill>
              </a:rPr>
              <a:t>severely large deformation</a:t>
            </a:r>
            <a:r>
              <a:rPr kumimoji="1" lang="en-US" altLang="ja-JP" b="1" dirty="0"/>
              <a:t> </a:t>
            </a:r>
            <a:r>
              <a:rPr kumimoji="1" lang="en-US" altLang="ja-JP" dirty="0"/>
              <a:t>problems</a:t>
            </a:r>
            <a:br>
              <a:rPr kumimoji="1" lang="en-US" altLang="ja-JP" dirty="0"/>
            </a:br>
            <a:r>
              <a:rPr kumimoji="1" lang="en-US" altLang="ja-JP" b="1" u="sng" dirty="0"/>
              <a:t>accurately and stably</a:t>
            </a:r>
            <a:r>
              <a:rPr kumimoji="1" lang="en-US" altLang="ja-JP" u="sng" dirty="0"/>
              <a:t>!</a:t>
            </a:r>
            <a:br>
              <a:rPr lang="en-US" altLang="ja-JP" u="sng" dirty="0"/>
            </a:br>
            <a:r>
              <a:rPr lang="en-US" altLang="ja-JP" sz="2400" dirty="0"/>
              <a:t>(</a:t>
            </a:r>
            <a:r>
              <a:rPr kumimoji="1" lang="en-US" altLang="ja-JP" sz="2400" dirty="0"/>
              <a:t>Final </a:t>
            </a:r>
            <a:r>
              <a:rPr lang="en-US" altLang="ja-JP" sz="2400" dirty="0"/>
              <a:t>t</a:t>
            </a:r>
            <a:r>
              <a:rPr kumimoji="1" lang="en-US" altLang="ja-JP" sz="2400" dirty="0"/>
              <a:t>arget: thermal </a:t>
            </a:r>
            <a:r>
              <a:rPr kumimoji="1" lang="en-US" altLang="ja-JP" sz="2400" dirty="0" err="1"/>
              <a:t>nanoimprinting</a:t>
            </a:r>
            <a:r>
              <a:rPr kumimoji="1" lang="en-US" altLang="ja-JP" sz="2400" dirty="0"/>
              <a:t>)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/>
              <a:t>Finite 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in a short time, thereby resulting</a:t>
            </a:r>
            <a:br>
              <a:rPr lang="en-US" altLang="ja-JP" dirty="0"/>
            </a:br>
            <a:r>
              <a:rPr lang="en-US" altLang="ja-JP" dirty="0"/>
              <a:t>in convergence failure.</a:t>
            </a:r>
          </a:p>
          <a:p>
            <a:pPr marL="400050" lvl="1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800" dirty="0"/>
              <a:t>FE </a:t>
            </a:r>
            <a:r>
              <a:rPr lang="en-US" altLang="ja-JP" sz="2800" dirty="0">
                <a:solidFill>
                  <a:srgbClr val="FF0000"/>
                </a:solidFill>
              </a:rPr>
              <a:t>rezoning</a:t>
            </a:r>
            <a:r>
              <a:rPr lang="en-US" altLang="ja-JP" sz="2800" dirty="0"/>
              <a:t> method (</a:t>
            </a:r>
            <a:r>
              <a:rPr lang="en-US" altLang="ja-JP" sz="2800" i="1" dirty="0"/>
              <a:t>h</a:t>
            </a:r>
            <a:r>
              <a:rPr lang="en-US" altLang="ja-JP" sz="2800" dirty="0"/>
              <a:t>-adaptive</a:t>
            </a:r>
            <a:br>
              <a:rPr lang="en-US" altLang="ja-JP" sz="2800" dirty="0"/>
            </a:br>
            <a:r>
              <a:rPr lang="en-US" altLang="ja-JP" sz="2800" dirty="0"/>
              <a:t>mesh-to-mesh solution mapping)</a:t>
            </a:r>
            <a:br>
              <a:rPr lang="en-US" altLang="ja-JP" sz="2800" dirty="0"/>
            </a:br>
            <a:r>
              <a:rPr lang="en-US" altLang="ja-JP" sz="2800" dirty="0"/>
              <a:t>is indispensable.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4113076"/>
            <a:ext cx="8928100" cy="2268674"/>
          </a:xfrm>
        </p:spPr>
        <p:txBody>
          <a:bodyPr/>
          <a:lstStyle/>
          <a:p>
            <a:r>
              <a:rPr lang="en-US" altLang="ja-JP" dirty="0"/>
              <a:t>Static, 2D Plane-strain condition</a:t>
            </a:r>
            <a:endParaRPr lang="ja-JP" altLang="en-US" dirty="0"/>
          </a:p>
          <a:p>
            <a:r>
              <a:rPr lang="en-US" altLang="ja-JP" dirty="0"/>
              <a:t>All 1st order triangular elements</a:t>
            </a:r>
          </a:p>
          <a:p>
            <a:r>
              <a:rPr lang="en-US" altLang="ja-JP" dirty="0"/>
              <a:t>Global rezoning every 5 </a:t>
            </a:r>
            <a:r>
              <a:rPr lang="en-US" altLang="ja-JP" dirty="0" err="1"/>
              <a:t>timesteps</a:t>
            </a:r>
            <a:endParaRPr lang="en-US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646137"/>
            <a:ext cx="3888432" cy="33387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12593" y="908720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C00000"/>
                </a:solidFill>
              </a:rPr>
              <a:t>Up to 400%</a:t>
            </a:r>
          </a:p>
          <a:p>
            <a:r>
              <a:rPr lang="en-US" altLang="ja-JP" sz="2000" dirty="0">
                <a:solidFill>
                  <a:srgbClr val="C00000"/>
                </a:solidFill>
              </a:rPr>
              <a:t>Nominal Strain</a:t>
            </a:r>
            <a:endParaRPr kumimoji="1" lang="ja-JP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3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44" y="2771584"/>
            <a:ext cx="4503420" cy="6934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22" y="1619456"/>
            <a:ext cx="4194810" cy="6934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404040"/>
                </a:solidFill>
              </a:rPr>
              <a:t>Material: </a:t>
            </a:r>
            <a:r>
              <a:rPr lang="en-US" altLang="ja-JP" dirty="0">
                <a:solidFill>
                  <a:srgbClr val="FF0000"/>
                </a:solidFill>
              </a:rPr>
              <a:t>Neo-</a:t>
            </a:r>
            <a:r>
              <a:rPr lang="en-US" altLang="ja-JP" dirty="0" err="1">
                <a:solidFill>
                  <a:srgbClr val="FF0000"/>
                </a:solidFill>
              </a:rPr>
              <a:t>Hookean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hyperelastic</a:t>
            </a:r>
            <a:r>
              <a:rPr lang="en-US" altLang="ja-JP" dirty="0">
                <a:solidFill>
                  <a:srgbClr val="FF0000"/>
                </a:solidFill>
              </a:rPr>
              <a:t> body</a:t>
            </a:r>
          </a:p>
          <a:p>
            <a:pPr lvl="1"/>
            <a:r>
              <a:rPr lang="en-US" altLang="ja-JP" dirty="0"/>
              <a:t>Strain energy density function:</a:t>
            </a:r>
          </a:p>
          <a:p>
            <a:pPr marL="457200" lvl="1" indent="0">
              <a:buNone/>
            </a:pPr>
            <a:endParaRPr lang="en-US" altLang="ja-JP" sz="3200" dirty="0"/>
          </a:p>
          <a:p>
            <a:pPr lvl="1"/>
            <a:r>
              <a:rPr lang="en-US" altLang="ja-JP" dirty="0"/>
              <a:t>Constitutive equation in total strain form:</a:t>
            </a:r>
          </a:p>
          <a:p>
            <a:pPr lvl="1"/>
            <a:endParaRPr lang="en-US" altLang="ja-JP" sz="3200" dirty="0"/>
          </a:p>
          <a:p>
            <a:pPr lvl="1"/>
            <a:r>
              <a:rPr lang="en-US" altLang="ja-JP" dirty="0"/>
              <a:t>Constitutive equation in strain rate form:</a:t>
            </a:r>
            <a:br>
              <a:rPr lang="en-US" altLang="ja-JP" dirty="0"/>
            </a:br>
            <a:endParaRPr lang="en-US" altLang="ja-JP" sz="4000" dirty="0"/>
          </a:p>
          <a:p>
            <a:pPr marL="57150" indent="0" algn="r">
              <a:buNone/>
            </a:pPr>
            <a:r>
              <a:rPr lang="en-US" altLang="ja-JP" sz="2400" dirty="0"/>
              <a:t>where </a:t>
            </a:r>
            <a:r>
              <a:rPr lang="en-US" altLang="ja-JP" sz="2400" i="1" dirty="0"/>
              <a:t>C</a:t>
            </a:r>
            <a:r>
              <a:rPr lang="en-US" altLang="ja-JP" sz="1800" dirty="0"/>
              <a:t>L</a:t>
            </a:r>
            <a:r>
              <a:rPr lang="en-US" altLang="ja-JP" sz="2400" dirty="0"/>
              <a:t>(</a:t>
            </a:r>
            <a:r>
              <a:rPr lang="en-US" altLang="ja-JP" sz="2400" i="1" dirty="0"/>
              <a:t>F</a:t>
            </a:r>
            <a:r>
              <a:rPr lang="en-US" altLang="ja-JP" sz="2400" dirty="0"/>
              <a:t>) is obtained through a long hand calculation.</a:t>
            </a:r>
            <a:endParaRPr lang="en-US" altLang="ja-JP" sz="2000" dirty="0"/>
          </a:p>
          <a:p>
            <a:pPr lvl="1"/>
            <a:r>
              <a:rPr lang="en-US" altLang="ja-JP" i="1" dirty="0"/>
              <a:t>C</a:t>
            </a:r>
            <a:r>
              <a:rPr lang="en-US" altLang="ja-JP" baseline="-25000" dirty="0"/>
              <a:t>10</a:t>
            </a:r>
            <a:r>
              <a:rPr lang="en-US" altLang="ja-JP" dirty="0"/>
              <a:t>=0.172 </a:t>
            </a:r>
            <a:r>
              <a:rPr lang="en-US" altLang="ja-JP" dirty="0" err="1"/>
              <a:t>GPa</a:t>
            </a:r>
            <a:r>
              <a:rPr lang="en-US" altLang="ja-JP" dirty="0"/>
              <a:t>;  </a:t>
            </a:r>
            <a:r>
              <a:rPr lang="en-US" altLang="ja-JP" i="1" dirty="0"/>
              <a:t>D</a:t>
            </a:r>
            <a:r>
              <a:rPr lang="en-US" altLang="ja-JP" baseline="-25000" dirty="0"/>
              <a:t>1</a:t>
            </a:r>
            <a:r>
              <a:rPr lang="en-US" altLang="ja-JP" dirty="0"/>
              <a:t>=0.6 GPa</a:t>
            </a:r>
            <a:r>
              <a:rPr lang="en-US" altLang="ja-JP" baseline="30000" dirty="0"/>
              <a:t>-1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4" t="-16681" r="-2479" b="-9303"/>
          <a:stretch/>
        </p:blipFill>
        <p:spPr>
          <a:xfrm>
            <a:off x="3275856" y="3886313"/>
            <a:ext cx="2559558" cy="550799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492327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921" y="633338"/>
            <a:ext cx="3775307" cy="57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0.5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kumimoji="1" lang="en-US" altLang="ja-JP" sz="2000" dirty="0"/>
              <a:t>(100% Nominal</a:t>
            </a:r>
          </a:p>
          <a:p>
            <a:pPr algn="r"/>
            <a:r>
              <a:rPr kumimoji="1" lang="en-US" altLang="ja-JP" sz="2000" dirty="0"/>
              <a:t>Strain)</a:t>
            </a:r>
            <a:endParaRPr kumimoji="1" lang="ja-JP" altLang="en-US" sz="20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4" y="1208694"/>
            <a:ext cx="3994785" cy="40005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67" y="1208696"/>
            <a:ext cx="3994785" cy="400050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-508" y="1143121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(19 Times Rezoning)</a:t>
            </a:r>
            <a:endParaRPr kumimoji="1" lang="ja-JP" altLang="en-US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652089" y="1088860"/>
            <a:ext cx="492443" cy="46528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en-US" altLang="ja-JP" sz="2000" dirty="0"/>
              <a:t>Standard Implicit FEM without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1353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64" y="656693"/>
            <a:ext cx="3866388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4" y="656693"/>
            <a:ext cx="3866388" cy="57340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1.0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(200%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1143120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(39 Times Rezoning)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52067" y="1088856"/>
            <a:ext cx="492443" cy="46528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ja-JP" sz="2000" dirty="0"/>
              <a:t>Standard Implicit FEM without </a:t>
            </a:r>
            <a:r>
              <a:rPr kumimoji="1" lang="en-US" altLang="ja-JP" sz="2000" dirty="0"/>
              <a:t>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99784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8" y="656692"/>
            <a:ext cx="2891600" cy="57340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44" y="656692"/>
            <a:ext cx="2891600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7665" y="5340114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1.5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(300%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508" y="1143121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(59 Times Rezoning)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52067" y="1088856"/>
            <a:ext cx="492443" cy="46528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ja-JP" sz="2000" dirty="0"/>
              <a:t>Standard Implicit FEM without </a:t>
            </a:r>
            <a:r>
              <a:rPr kumimoji="1" lang="en-US" altLang="ja-JP" sz="2000" dirty="0"/>
              <a:t>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7997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67" y="656692"/>
            <a:ext cx="2342769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2D Brick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2.0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(400%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56692"/>
            <a:ext cx="2342769" cy="57340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-508" y="1143121"/>
            <a:ext cx="492443" cy="45522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kumimoji="1" lang="en-US" altLang="ja-JP" sz="2000" dirty="0"/>
              <a:t>Proposed Method (79 Times Rezoning)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52067" y="1088856"/>
            <a:ext cx="492443" cy="46528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ja-JP" sz="2000" dirty="0"/>
              <a:t>Standard Implicit FEM without </a:t>
            </a:r>
            <a:r>
              <a:rPr kumimoji="1" lang="en-US" altLang="ja-JP" sz="2000" dirty="0"/>
              <a:t>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8829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4000" dirty="0"/>
          </a:p>
          <a:p>
            <a:pPr marL="0" indent="0" algn="ctr">
              <a:buNone/>
            </a:pPr>
            <a:endParaRPr lang="en-US" altLang="ja-JP" sz="4000" dirty="0"/>
          </a:p>
          <a:p>
            <a:pPr marL="742950" indent="-742950" algn="ctr">
              <a:buFont typeface="+mj-ea"/>
              <a:buAutoNum type="circleNumDbPlain" startAt="4"/>
            </a:pPr>
            <a:r>
              <a:rPr kumimoji="1" lang="en-US" altLang="ja-JP" sz="4000" dirty="0"/>
              <a:t> </a:t>
            </a:r>
          </a:p>
          <a:p>
            <a:pPr marL="0" indent="0" algn="ctr">
              <a:buNone/>
            </a:pPr>
            <a:r>
              <a:rPr lang="en-US" altLang="ja-JP" sz="4000" dirty="0"/>
              <a:t>Demonstration Analysis</a:t>
            </a:r>
          </a:p>
          <a:p>
            <a:pPr marL="0" indent="0" algn="ctr">
              <a:buNone/>
            </a:pPr>
            <a:r>
              <a:rPr lang="en-US" altLang="ja-JP" sz="4000" dirty="0"/>
              <a:t>in 3D</a:t>
            </a:r>
            <a:endParaRPr lang="ja-JP" altLang="en-US" sz="4000" dirty="0"/>
          </a:p>
          <a:p>
            <a:pPr marL="0" indent="0" algn="ctr">
              <a:buNone/>
            </a:pP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1106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3D Cube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4" name="3Dtension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648072"/>
            <a:ext cx="3147983" cy="573325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51631" y="1448780"/>
            <a:ext cx="40684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/>
              <a:t>Static, 3D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/>
              <a:t>1/8 model of a cube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/>
              <a:t>Neo-</a:t>
            </a:r>
            <a:r>
              <a:rPr lang="en-US" altLang="ja-JP" sz="2400" dirty="0" err="1"/>
              <a:t>Hookean</a:t>
            </a:r>
            <a:br>
              <a:rPr lang="en-US" altLang="ja-JP" sz="2400" dirty="0"/>
            </a:br>
            <a:r>
              <a:rPr lang="en-US" altLang="ja-JP" sz="2400" dirty="0"/>
              <a:t> </a:t>
            </a:r>
            <a:r>
              <a:rPr lang="en-US" altLang="ja-JP" sz="2400" dirty="0" err="1"/>
              <a:t>hyperelastic</a:t>
            </a:r>
            <a:r>
              <a:rPr lang="en-US" altLang="ja-JP" sz="2400" dirty="0"/>
              <a:t> body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/>
              <a:t>All 1st order</a:t>
            </a:r>
            <a:br>
              <a:rPr lang="en-US" altLang="ja-JP" sz="2400" dirty="0"/>
            </a:br>
            <a:r>
              <a:rPr lang="en-US" altLang="ja-JP" sz="2400" dirty="0"/>
              <a:t> tetrahedral elements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/>
              <a:t>Global rezoning</a:t>
            </a:r>
            <a:br>
              <a:rPr lang="en-US" altLang="ja-JP" sz="2400" dirty="0"/>
            </a:br>
            <a:r>
              <a:rPr lang="en-US" altLang="ja-JP" sz="2400" dirty="0"/>
              <a:t> every 10 </a:t>
            </a:r>
            <a:r>
              <a:rPr lang="en-US" altLang="ja-JP" sz="2400" dirty="0" err="1"/>
              <a:t>timesteps</a:t>
            </a:r>
            <a:r>
              <a:rPr lang="en-US" altLang="ja-JP" sz="2400" dirty="0"/>
              <a:t> 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en-US" altLang="ja-JP" sz="2400" dirty="0">
                <a:solidFill>
                  <a:srgbClr val="0000CC"/>
                </a:solidFill>
              </a:rPr>
              <a:t>Up to 300%</a:t>
            </a:r>
            <a:br>
              <a:rPr lang="en-US" altLang="ja-JP" sz="2400" dirty="0">
                <a:solidFill>
                  <a:srgbClr val="0000CC"/>
                </a:solidFill>
              </a:rPr>
            </a:br>
            <a:r>
              <a:rPr lang="en-US" altLang="ja-JP" sz="2400" dirty="0">
                <a:solidFill>
                  <a:srgbClr val="0000CC"/>
                </a:solidFill>
              </a:rPr>
              <a:t> nominal strain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Twist of 3D Cuboid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4" name="1x2x4-fine-nu_0.4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789" y="654868"/>
            <a:ext cx="4769263" cy="5710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040051" y="1376772"/>
                <a:ext cx="385242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Static, 3D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1 x 2 x 4 m size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 err="1"/>
                  <a:t>Henkey's</a:t>
                </a:r>
                <a:r>
                  <a:rPr lang="en-US" altLang="ja-JP" sz="2400" dirty="0"/>
                  <a:t> elastic body</a:t>
                </a:r>
                <a:br>
                  <a:rPr lang="en-US" altLang="ja-JP" sz="2400" dirty="0"/>
                </a:br>
                <a:r>
                  <a:rPr lang="en-US" altLang="ja-JP" sz="2400" dirty="0"/>
                  <a:t> 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/>
                      </a:rPr>
                      <m:t>𝜈</m:t>
                    </m:r>
                    <m:r>
                      <a:rPr lang="en-US" altLang="ja-JP" sz="2400" b="0" i="1" smtClean="0">
                        <a:latin typeface="Cambria Math"/>
                      </a:rPr>
                      <m:t>=0.45</m:t>
                    </m:r>
                  </m:oMath>
                </a14:m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All 1st order tetrahedral</a:t>
                </a:r>
                <a:br>
                  <a:rPr lang="en-US" altLang="ja-JP" sz="2400" dirty="0"/>
                </a:br>
                <a:r>
                  <a:rPr lang="en-US" altLang="ja-JP" sz="2400" dirty="0"/>
                  <a:t> elements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rezoning</a:t>
                </a:r>
                <a:br>
                  <a:rPr lang="en-US" altLang="ja-JP" sz="2400" dirty="0"/>
                </a:br>
                <a:r>
                  <a:rPr lang="en-US" altLang="ja-JP" sz="2400" dirty="0"/>
                  <a:t> every 30 degree 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>
                    <a:solidFill>
                      <a:srgbClr val="0000CC"/>
                    </a:solidFill>
                  </a:rPr>
                  <a:t>Up to 360 degree</a:t>
                </a:r>
                <a:br>
                  <a:rPr lang="en-US" altLang="ja-JP" sz="2400" dirty="0">
                    <a:solidFill>
                      <a:srgbClr val="0000CC"/>
                    </a:solidFill>
                  </a:rPr>
                </a:br>
                <a:r>
                  <a:rPr lang="en-US" altLang="ja-JP" sz="2400" dirty="0">
                    <a:solidFill>
                      <a:srgbClr val="0000CC"/>
                    </a:solidFill>
                  </a:rPr>
                  <a:t> rotation</a:t>
                </a:r>
                <a:endParaRPr kumimoji="1"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51" y="1376772"/>
                <a:ext cx="3852429" cy="3785652"/>
              </a:xfrm>
              <a:prstGeom prst="rect">
                <a:avLst/>
              </a:prstGeom>
              <a:blipFill rotWithShape="1">
                <a:blip r:embed="rId6"/>
                <a:stretch>
                  <a:fillRect l="-2215" t="-1127" b="-28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9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Methods for Forming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875597"/>
              </p:ext>
            </p:extLst>
          </p:nvPr>
        </p:nvGraphicFramePr>
        <p:xfrm>
          <a:off x="251520" y="657631"/>
          <a:ext cx="8640960" cy="424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383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Software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u="sng" dirty="0">
                          <a:solidFill>
                            <a:schemeClr val="tx1"/>
                          </a:solidFill>
                        </a:rPr>
                        <a:t>Accuracy</a:t>
                      </a:r>
                      <a:endParaRPr kumimoji="1" lang="ja-JP" altLang="en-US" sz="2000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u="sng" dirty="0">
                          <a:solidFill>
                            <a:schemeClr val="tx1"/>
                          </a:solidFill>
                        </a:rPr>
                        <a:t>Stability</a:t>
                      </a:r>
                      <a:endParaRPr kumimoji="1" lang="ja-JP" altLang="en-US" sz="2000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One</a:t>
                      </a:r>
                      <a:r>
                        <a:rPr kumimoji="1" lang="en-US" altLang="ja-JP" sz="2000" baseline="0" dirty="0"/>
                        <a:t> S</a:t>
                      </a:r>
                      <a:r>
                        <a:rPr kumimoji="1" lang="en-US" altLang="ja-JP" sz="2000" dirty="0"/>
                        <a:t>tep Method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/>
                        <a:t>HyperForm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en-US" altLang="ja-JP" sz="2000" dirty="0"/>
                        <a:t>FASTFORM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de Latin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Dynamic-</a:t>
                      </a:r>
                      <a:r>
                        <a:rPr kumimoji="1" lang="en-US" altLang="ja-JP" sz="2000" dirty="0">
                          <a:solidFill>
                            <a:srgbClr val="0000CC"/>
                          </a:solidFill>
                        </a:rPr>
                        <a:t>Explicit </a:t>
                      </a:r>
                      <a:r>
                        <a:rPr kumimoji="1" lang="en-US" altLang="ja-JP" sz="2000" dirty="0"/>
                        <a:t>FE</a:t>
                      </a:r>
                      <a:r>
                        <a:rPr kumimoji="1" lang="en-US" altLang="ja-JP" sz="2000" baseline="0" dirty="0"/>
                        <a:t> Rezoning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LS-DYNA</a:t>
                      </a:r>
                    </a:p>
                    <a:p>
                      <a:pPr algn="ctr"/>
                      <a:r>
                        <a:rPr kumimoji="1" lang="en-US" altLang="ja-JP" sz="2000" dirty="0"/>
                        <a:t>PAM-STAMP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Wide Latin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Static-</a:t>
                      </a:r>
                      <a:r>
                        <a:rPr kumimoji="1" lang="en-US" altLang="ja-JP" sz="2000" dirty="0">
                          <a:solidFill>
                            <a:srgbClr val="0000CC"/>
                          </a:solidFill>
                        </a:rPr>
                        <a:t>Explicit</a:t>
                      </a:r>
                      <a:r>
                        <a:rPr kumimoji="1" lang="en-US" altLang="ja-JP" sz="2000" baseline="0" dirty="0"/>
                        <a:t> FE Rezoning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ASU/P-form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Static-</a:t>
                      </a:r>
                      <a:r>
                        <a:rPr kumimoji="1" lang="en-US" altLang="ja-JP" sz="20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Implicit</a:t>
                      </a:r>
                      <a:r>
                        <a:rPr kumimoji="1" lang="en-US" altLang="ja-JP" sz="2000" baseline="0" dirty="0"/>
                        <a:t> FE Rezoning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ABAQUS</a:t>
                      </a:r>
                    </a:p>
                    <a:p>
                      <a:pPr algn="ctr"/>
                      <a:r>
                        <a:rPr kumimoji="1" lang="en-US" altLang="ja-JP" sz="2000" dirty="0"/>
                        <a:t>MARC</a:t>
                      </a:r>
                      <a:endParaRPr kumimoji="1" lang="en-US" altLang="ja-JP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299745" y="4953942"/>
            <a:ext cx="2339102" cy="923330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Most of the </a:t>
            </a:r>
          </a:p>
          <a:p>
            <a:pPr algn="ctr"/>
            <a:r>
              <a:rPr kumimoji="1" lang="en-US" altLang="ja-JP" dirty="0"/>
              <a:t>rezoning </a:t>
            </a:r>
            <a:r>
              <a:rPr lang="en-US" altLang="ja-JP" dirty="0"/>
              <a:t>researche</a:t>
            </a:r>
            <a:r>
              <a:rPr kumimoji="1" lang="en-US" altLang="ja-JP" dirty="0"/>
              <a:t>s </a:t>
            </a:r>
          </a:p>
          <a:p>
            <a:pPr algn="ctr"/>
            <a:r>
              <a:rPr kumimoji="1" lang="en-US" altLang="ja-JP" dirty="0"/>
              <a:t>try to improve </a:t>
            </a:r>
            <a:r>
              <a:rPr kumimoji="1" lang="en-US" altLang="ja-JP" dirty="0">
                <a:solidFill>
                  <a:srgbClr val="0000CC"/>
                </a:solidFill>
              </a:rPr>
              <a:t>this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78431" y="4953942"/>
            <a:ext cx="1762021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Our approach</a:t>
            </a:r>
          </a:p>
          <a:p>
            <a:pPr algn="ctr"/>
            <a:r>
              <a:rPr lang="en-US" altLang="ja-JP" dirty="0"/>
              <a:t>tries to improve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this </a:t>
            </a:r>
            <a:r>
              <a:rPr lang="en-US" altLang="ja-JP" dirty="0"/>
              <a:t>with</a:t>
            </a:r>
          </a:p>
          <a:p>
            <a:pPr algn="ctr"/>
            <a:r>
              <a:rPr lang="en-US" altLang="ja-JP" dirty="0">
                <a:solidFill>
                  <a:srgbClr val="008000"/>
                </a:solidFill>
              </a:rPr>
              <a:t>a new idea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8" name="曲折矢印 7"/>
          <p:cNvSpPr/>
          <p:nvPr/>
        </p:nvSpPr>
        <p:spPr>
          <a:xfrm>
            <a:off x="4463988" y="2384884"/>
            <a:ext cx="576064" cy="2569058"/>
          </a:xfrm>
          <a:prstGeom prst="bentArrow">
            <a:avLst>
              <a:gd name="adj1" fmla="val 8354"/>
              <a:gd name="adj2" fmla="val 21433"/>
              <a:gd name="adj3" fmla="val 25000"/>
              <a:gd name="adj4" fmla="val 43750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曲折矢印 9"/>
          <p:cNvSpPr/>
          <p:nvPr/>
        </p:nvSpPr>
        <p:spPr>
          <a:xfrm flipH="1">
            <a:off x="7992380" y="4257092"/>
            <a:ext cx="459668" cy="696850"/>
          </a:xfrm>
          <a:prstGeom prst="bentArrow">
            <a:avLst>
              <a:gd name="adj1" fmla="val 8354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24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Punching of 3D</a:t>
            </a:r>
            <a:r>
              <a:rPr kumimoji="1" lang="en-US" altLang="ja-JP" dirty="0"/>
              <a:t> Cuboid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4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" y="661318"/>
            <a:ext cx="5952801" cy="5720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976156" y="800708"/>
                <a:ext cx="316784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Static, 3D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1/4 model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2 x 3 x 4 m size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 err="1"/>
                  <a:t>Henkey's</a:t>
                </a:r>
                <a:r>
                  <a:rPr lang="en-US" altLang="ja-JP" sz="2400" dirty="0"/>
                  <a:t> elastic</a:t>
                </a:r>
                <a:br>
                  <a:rPr lang="en-US" altLang="ja-JP" sz="2400" dirty="0"/>
                </a:br>
                <a:r>
                  <a:rPr lang="en-US" altLang="ja-JP" sz="2400" dirty="0"/>
                  <a:t> body 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/>
                      </a:rPr>
                      <m:t>𝜈</m:t>
                    </m:r>
                    <m:r>
                      <a:rPr lang="en-US" altLang="ja-JP" sz="2400" b="0" i="1" smtClean="0">
                        <a:latin typeface="Cambria Math"/>
                      </a:rPr>
                      <m:t>=0.2</m:t>
                    </m:r>
                  </m:oMath>
                </a14:m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All 1st order</a:t>
                </a:r>
                <a:br>
                  <a:rPr lang="en-US" altLang="ja-JP" sz="2400" dirty="0"/>
                </a:br>
                <a:r>
                  <a:rPr lang="en-US" altLang="ja-JP" sz="2400" dirty="0"/>
                  <a:t> tetrahedral</a:t>
                </a:r>
                <a:br>
                  <a:rPr lang="en-US" altLang="ja-JP" sz="2400" dirty="0"/>
                </a:br>
                <a:r>
                  <a:rPr lang="en-US" altLang="ja-JP" sz="2400" dirty="0"/>
                  <a:t> elements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rezoning</a:t>
                </a:r>
                <a:br>
                  <a:rPr lang="en-US" altLang="ja-JP" sz="2400" dirty="0"/>
                </a:br>
                <a:r>
                  <a:rPr lang="en-US" altLang="ja-JP" sz="2400" dirty="0"/>
                  <a:t>every 10 </a:t>
                </a:r>
                <a:r>
                  <a:rPr lang="en-US" altLang="ja-JP" sz="2400" dirty="0" err="1"/>
                  <a:t>timesteps</a:t>
                </a:r>
                <a:r>
                  <a:rPr lang="en-US" altLang="ja-JP" sz="2400" dirty="0"/>
                  <a:t> 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radius of punch</a:t>
                </a:r>
                <a:br>
                  <a:rPr lang="en-US" altLang="ja-JP" sz="2400" dirty="0"/>
                </a:b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/>
                      </a:rPr>
                      <m:t>𝑅</m:t>
                    </m:r>
                    <m:r>
                      <a:rPr lang="en-US" altLang="ja-JP" sz="24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ja-JP" sz="2400" dirty="0"/>
                  <a:t> m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>
                    <a:solidFill>
                      <a:srgbClr val="0000CC"/>
                    </a:solidFill>
                  </a:rPr>
                  <a:t>punch up to</a:t>
                </a:r>
                <a:br>
                  <a:rPr lang="en-US" altLang="ja-JP" sz="2400" dirty="0">
                    <a:solidFill>
                      <a:srgbClr val="0000CC"/>
                    </a:solidFill>
                  </a:rPr>
                </a:br>
                <a:r>
                  <a:rPr lang="en-US" altLang="ja-JP" sz="2400" dirty="0">
                    <a:solidFill>
                      <a:srgbClr val="0000CC"/>
                    </a:solidFill>
                  </a:rPr>
                  <a:t> 1/3 height</a:t>
                </a:r>
                <a:endParaRPr kumimoji="1"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156" y="800708"/>
                <a:ext cx="3167844" cy="5262979"/>
              </a:xfrm>
              <a:prstGeom prst="rect">
                <a:avLst/>
              </a:prstGeom>
              <a:blipFill rotWithShape="1">
                <a:blip r:embed="rId6"/>
                <a:stretch>
                  <a:fillRect l="-2500" t="-810" r="-385" b="-17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2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Our method is as </a:t>
            </a:r>
            <a:r>
              <a:rPr lang="en-US" altLang="ja-JP" sz="2800" b="1" dirty="0"/>
              <a:t>stable</a:t>
            </a:r>
            <a:r>
              <a:rPr lang="en-US" altLang="ja-JP" sz="2800" dirty="0"/>
              <a:t> as the </a:t>
            </a:r>
            <a:r>
              <a:rPr lang="en-US" altLang="ja-JP" sz="2800" i="1" dirty="0"/>
              <a:t>explicit</a:t>
            </a:r>
            <a:r>
              <a:rPr lang="en-US" altLang="ja-JP" sz="2800" dirty="0"/>
              <a:t> method</a:t>
            </a:r>
            <a:br>
              <a:rPr lang="en-US" altLang="ja-JP" sz="2800" dirty="0"/>
            </a:br>
            <a:r>
              <a:rPr lang="en-US" altLang="ja-JP" sz="2800" dirty="0"/>
              <a:t>               and as </a:t>
            </a:r>
            <a:r>
              <a:rPr lang="en-US" altLang="ja-JP" sz="2800" b="1" dirty="0"/>
              <a:t>accurate</a:t>
            </a:r>
            <a:r>
              <a:rPr lang="en-US" altLang="ja-JP" sz="2800" dirty="0"/>
              <a:t> as the </a:t>
            </a:r>
            <a:r>
              <a:rPr lang="en-US" altLang="ja-JP" sz="2800" i="1" dirty="0"/>
              <a:t>implicit</a:t>
            </a:r>
            <a:r>
              <a:rPr lang="en-US" altLang="ja-JP" sz="2800" dirty="0"/>
              <a:t> method.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The </a:t>
            </a:r>
            <a:r>
              <a:rPr kumimoji="1" lang="en-US" altLang="ja-JP" sz="28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</a:t>
            </a:r>
            <a:r>
              <a:rPr kumimoji="1" lang="en-US" altLang="ja-JP" sz="2800" dirty="0">
                <a:solidFill>
                  <a:srgbClr val="008000"/>
                </a:solidFill>
              </a:rPr>
              <a:t> IEE </a:t>
            </a:r>
            <a:r>
              <a:rPr kumimoji="1" lang="en-US" altLang="ja-JP" sz="2800" dirty="0"/>
              <a:t>is useful not only for FE rezoning</a:t>
            </a:r>
          </a:p>
          <a:p>
            <a:pPr marL="0" indent="0" algn="ctr">
              <a:buNone/>
            </a:pPr>
            <a:r>
              <a:rPr lang="en-US" altLang="ja-JP" sz="2800" dirty="0"/>
              <a:t>but also </a:t>
            </a:r>
            <a:r>
              <a:rPr lang="en-US" altLang="ja-JP" sz="2800" dirty="0" err="1">
                <a:solidFill>
                  <a:srgbClr val="FF0000"/>
                </a:solidFill>
              </a:rPr>
              <a:t>Meshfree</a:t>
            </a:r>
            <a:r>
              <a:rPr lang="en-US" altLang="ja-JP" sz="2800" dirty="0">
                <a:solidFill>
                  <a:srgbClr val="FF0000"/>
                </a:solidFill>
              </a:rPr>
              <a:t>/Particle</a:t>
            </a:r>
            <a:r>
              <a:rPr lang="en-US" altLang="ja-JP" sz="2800" dirty="0"/>
              <a:t> methods.</a:t>
            </a:r>
          </a:p>
          <a:p>
            <a:pPr marL="0" indent="0" algn="ctr">
              <a:buNone/>
            </a:pPr>
            <a:endParaRPr kumimoji="1" lang="en-US" altLang="ja-JP" sz="2800" dirty="0"/>
          </a:p>
          <a:p>
            <a:pPr marL="0" indent="0" algn="ctr">
              <a:buNone/>
            </a:pPr>
            <a:endParaRPr lang="en-US" altLang="ja-JP" sz="2800" dirty="0"/>
          </a:p>
          <a:p>
            <a:pPr marL="0" indent="0" algn="ctr">
              <a:buNone/>
            </a:pPr>
            <a:endParaRPr kumimoji="1" lang="en-US" altLang="ja-JP" sz="2800" dirty="0"/>
          </a:p>
          <a:p>
            <a:pPr marL="0" indent="0" algn="ctr">
              <a:buNone/>
            </a:pPr>
            <a:endParaRPr lang="en-US" altLang="ja-JP" sz="2800" dirty="0"/>
          </a:p>
          <a:p>
            <a:pPr marL="0" indent="0" algn="ctr">
              <a:buNone/>
            </a:pPr>
            <a:endParaRPr lang="en-US" altLang="ja-JP" sz="2800" dirty="0"/>
          </a:p>
          <a:p>
            <a:pPr marL="0" indent="0" algn="ctr">
              <a:buNone/>
            </a:pPr>
            <a:r>
              <a:rPr lang="en-US" altLang="ja-JP" sz="2800" dirty="0"/>
              <a:t>See the e-book of </a:t>
            </a:r>
            <a:r>
              <a:rPr lang="en-US" altLang="ja-JP" sz="2800" u="sng" dirty="0"/>
              <a:t>PARTICLES2011</a:t>
            </a:r>
            <a:br>
              <a:rPr lang="en-US" altLang="ja-JP" sz="2800" dirty="0"/>
            </a:br>
            <a:r>
              <a:rPr lang="en-US" altLang="ja-JP" sz="2800" dirty="0"/>
              <a:t> or our full-paper in </a:t>
            </a:r>
            <a:r>
              <a:rPr lang="en-US" altLang="ja-JP" sz="2800" u="sng" dirty="0"/>
              <a:t>Int. J. </a:t>
            </a:r>
            <a:r>
              <a:rPr lang="en-US" altLang="ja-JP" sz="2800" u="sng" dirty="0" err="1"/>
              <a:t>Numer</a:t>
            </a:r>
            <a:r>
              <a:rPr lang="en-US" altLang="ja-JP" sz="2800" u="sng" dirty="0"/>
              <a:t>. Meth. </a:t>
            </a:r>
            <a:r>
              <a:rPr lang="en-US" altLang="ja-JP" sz="2800" u="sng" dirty="0" err="1"/>
              <a:t>Engng</a:t>
            </a:r>
            <a:r>
              <a:rPr lang="en-US" altLang="ja-JP" sz="2800" u="sng" dirty="0"/>
              <a:t> (2012)</a:t>
            </a:r>
            <a:br>
              <a:rPr lang="en-US" altLang="ja-JP" sz="2800" u="sng" dirty="0"/>
            </a:br>
            <a:r>
              <a:rPr lang="en-US" altLang="ja-JP" sz="2800" dirty="0"/>
              <a:t>in detail.</a:t>
            </a:r>
          </a:p>
          <a:p>
            <a:pPr marL="0" indent="0" algn="ctr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Picture 2" descr="V:\_yuki\work\paper\2011\IJNME-meshfree\manuscript\paraview\trapezoid-mises-40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81" y="2456892"/>
            <a:ext cx="4181411" cy="27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V:\_yuki\work\paper\2011\IJNME-meshfree\manuscript\paraview\plastic-shift1.5-peeq-150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6892"/>
            <a:ext cx="4556087" cy="27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46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 and Future Work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Summary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>
                    <a:solidFill>
                      <a:srgbClr val="FF0000"/>
                    </a:solidFill>
                  </a:rPr>
                  <a:t>A new </a:t>
                </a:r>
                <a:r>
                  <a:rPr lang="en-US" altLang="ja-JP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implicit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FE rezoning method </a:t>
                </a:r>
                <a:r>
                  <a:rPr lang="en-US" altLang="ja-JP" dirty="0"/>
                  <a:t>for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severely large deformation</a:t>
                </a:r>
                <a:r>
                  <a:rPr lang="en-US" altLang="ja-JP" dirty="0"/>
                  <a:t> analysis is proposed.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>
                    <a:solidFill>
                      <a:srgbClr val="008000"/>
                    </a:solidFill>
                  </a:rPr>
                  <a:t>It solves the IEE </a:t>
                </a:r>
                <a:r>
                  <a:rPr lang="en-US" altLang="ja-JP" dirty="0"/>
                  <a:t>instead of the standard EE. 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>
                    <a:solidFill>
                      <a:srgbClr val="C00000"/>
                    </a:solidFill>
                  </a:rPr>
                  <a:t>It maps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dirty="0"/>
                  <a:t> in addition to the other states.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b="1" u="sng" dirty="0"/>
                  <a:t>Its accuracy and stability</a:t>
                </a:r>
                <a:r>
                  <a:rPr lang="en-US" altLang="ja-JP" dirty="0"/>
                  <a:t> are verified.</a:t>
                </a: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ja-JP" dirty="0"/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ja-JP" dirty="0"/>
                  <a:t>Future Work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/>
                  <a:t>More V&amp;V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/>
                  <a:t>SFEM implementation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ja-JP" dirty="0"/>
                  <a:t>Apply to contact forming, crack propagation, etc.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609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66834" y="5949280"/>
            <a:ext cx="3985386" cy="400110"/>
          </a:xfrm>
          <a:prstGeom prst="rect">
            <a:avLst/>
          </a:prstGeom>
          <a:solidFill>
            <a:schemeClr val="accent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Thank you for your kind attention!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9600" dirty="0"/>
          </a:p>
          <a:p>
            <a:pPr marL="0" indent="0" algn="ctr">
              <a:buNone/>
            </a:pPr>
            <a:r>
              <a:rPr lang="en-US" altLang="ja-JP" sz="9600" dirty="0"/>
              <a:t>Appendix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Tension of 3D Cube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58" y="692696"/>
            <a:ext cx="2641150" cy="56886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2032812"/>
            <a:ext cx="2412268" cy="43485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079753"/>
            <a:ext cx="2304256" cy="32655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1825304" cy="199984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35696" y="692696"/>
            <a:ext cx="251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0% </a:t>
            </a:r>
            <a:r>
              <a:rPr lang="en-US" altLang="ja-JP" sz="2000" dirty="0"/>
              <a:t>Nominal </a:t>
            </a:r>
            <a:r>
              <a:rPr kumimoji="1" lang="en-US" altLang="ja-JP" sz="2000" dirty="0"/>
              <a:t>Strain</a:t>
            </a:r>
          </a:p>
          <a:p>
            <a:r>
              <a:rPr kumimoji="1" lang="en-US" altLang="ja-JP" sz="2000" dirty="0"/>
              <a:t>(Initial </a:t>
            </a:r>
            <a:r>
              <a:rPr lang="en-US" altLang="ja-JP" sz="2000" dirty="0"/>
              <a:t>State)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41115" y="3825044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0052" y="2924944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56376" y="1832757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76732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Twist of 3D Cuboid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67920"/>
            <a:ext cx="4772110" cy="571397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67920"/>
            <a:ext cx="4768749" cy="57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2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Punching of 3D Cuboid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3" y="665375"/>
            <a:ext cx="4031933" cy="57159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665374"/>
            <a:ext cx="4031933" cy="57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91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Mapping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28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u="sng" dirty="0"/>
                  <a:t>Boil down to the following minimization problem:</a:t>
                </a:r>
              </a:p>
              <a:p>
                <a:r>
                  <a:rPr lang="en-US" altLang="ja-JP" sz="2800" dirty="0"/>
                  <a:t>Unknown</a:t>
                </a:r>
                <a:endParaRPr kumimoji="1" lang="en-US" altLang="ja-JP" sz="2800" dirty="0"/>
              </a:p>
              <a:p>
                <a:pPr marL="0" indent="0" algn="ctr">
                  <a:buNone/>
                </a:pPr>
                <a:r>
                  <a:rPr lang="en-US" altLang="ja-JP" sz="2800" b="0" dirty="0"/>
                  <a:t>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800" dirty="0"/>
                  <a:t> on the new mesh surface</a:t>
                </a:r>
                <a:endParaRPr kumimoji="1" lang="en-US" altLang="ja-JP" sz="2800" dirty="0"/>
              </a:p>
              <a:p>
                <a:r>
                  <a:rPr lang="en-US" altLang="ja-JP" sz="2800" dirty="0"/>
                  <a:t>Cost Function</a:t>
                </a:r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         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/>
                      </a:rPr>
                      <m:t>∑</m:t>
                    </m:r>
                  </m:oMath>
                </a14:m>
                <a:r>
                  <a:rPr kumimoji="1" lang="en-US" altLang="ja-JP" sz="2800" dirty="0"/>
                  <a:t> || {surface traction on the new mesh face}</a:t>
                </a:r>
              </a:p>
              <a:p>
                <a:pPr marL="0" indent="0" algn="ctr">
                  <a:buNone/>
                </a:pPr>
                <a:r>
                  <a:rPr kumimoji="1" lang="en-US" altLang="ja-JP" sz="2800" b="0" dirty="0"/>
                  <a:t>         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/>
                      </a:rPr>
                      <m:t>−</m:t>
                    </m:r>
                  </m:oMath>
                </a14:m>
                <a:r>
                  <a:rPr kumimoji="1" lang="en-US" altLang="ja-JP" sz="2800" dirty="0"/>
                  <a:t> {surface traction on the old mesh face} ||</a:t>
                </a:r>
                <a:r>
                  <a:rPr kumimoji="1" lang="en-US" altLang="ja-JP" sz="2800" baseline="30000" dirty="0"/>
                  <a:t>2</a:t>
                </a:r>
                <a:endParaRPr kumimoji="1" lang="en-US" altLang="ja-JP" sz="2800" dirty="0"/>
              </a:p>
              <a:p>
                <a:r>
                  <a:rPr lang="en-US" altLang="ja-JP" sz="2800" dirty="0"/>
                  <a:t>Constraints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{new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 </a:t>
                </a:r>
                <a14:m>
                  <m:oMath xmlns:m="http://schemas.openxmlformats.org/officeDocument/2006/math">
                    <m:r>
                      <a:rPr lang="en-US" altLang="ja-JP" sz="2400" b="0" i="0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{old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{new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ja-JP" sz="2400" b="0" i="1" dirty="0" smtClean="0">
                            <a:latin typeface="Cambria Math"/>
                          </a:rPr>
                          <m:t>×</m:t>
                        </m:r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/>
                      </a:rPr>
                      <m:t>∑</m:t>
                    </m:r>
                  </m:oMath>
                </a14:m>
                <a:r>
                  <a:rPr lang="en-US" altLang="ja-JP" sz="2400" dirty="0"/>
                  <a:t> {old nodal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ja-JP" sz="2400" b="0" i="1" dirty="0" smtClean="0">
                            <a:latin typeface="Cambria Math"/>
                          </a:rPr>
                          <m:t>×</m:t>
                        </m:r>
                        <m:r>
                          <a:rPr lang="en-US" altLang="ja-JP" sz="2400" i="1" dirty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lang="en-US" altLang="ja-JP" sz="2400" dirty="0"/>
                  <a:t>}</a:t>
                </a:r>
              </a:p>
              <a:p>
                <a:pPr lvl="1"/>
                <a:endParaRPr lang="en-US" altLang="ja-JP" sz="2400" dirty="0"/>
              </a:p>
              <a:p>
                <a:pPr marL="0" indent="0" algn="ctr">
                  <a:buNone/>
                </a:pPr>
                <a:r>
                  <a:rPr kumimoji="1" lang="en-US" altLang="ja-JP" sz="2800" dirty="0">
                    <a:solidFill>
                      <a:srgbClr val="FF0000"/>
                    </a:solidFill>
                  </a:rPr>
                  <a:t>Solve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it </a:t>
                </a:r>
                <a:r>
                  <a:rPr kumimoji="1" lang="en-US" altLang="ja-JP" sz="2800" dirty="0">
                    <a:solidFill>
                      <a:srgbClr val="FF0000"/>
                    </a:solidFill>
                  </a:rPr>
                  <a:t>with Lagrange multiplier method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468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2577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Derivation of Stiffness Matrix (1/2)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43595"/>
                <a:ext cx="8641655" cy="5773737"/>
              </a:xfrm>
            </p:spPr>
            <p:txBody>
              <a:bodyPr/>
              <a:lstStyle/>
              <a:p>
                <a:r>
                  <a:rPr lang="en-US" altLang="ja-JP" dirty="0"/>
                  <a:t>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/>
                              </a:rPr>
                              <m:t>Π</m:t>
                            </m:r>
                          </m:e>
                        </m:acc>
                      </m:e>
                      <m:sub>
                        <m:r>
                          <a:rPr lang="en-US" altLang="ja-JP" b="0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altLang="ja-JP" dirty="0"/>
                  <a:t>:</a:t>
                </a:r>
                <a:r>
                  <a:rPr lang="ja-JP" altLang="en-US" dirty="0"/>
                  <a:t>　</a:t>
                </a: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Relation between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/>
                          </a:rPr>
                          <m:t>□</m:t>
                        </m:r>
                      </m:e>
                    </m:acc>
                  </m:oMath>
                </a14:m>
                <a:r>
                  <a:rPr lang="en-US" altLang="ja-JP" dirty="0"/>
                  <a:t> and </a:t>
                </a:r>
                <a:r>
                  <a:rPr lang="en-US" altLang="ja-JP" dirty="0" err="1"/>
                  <a:t>Jaumann</a:t>
                </a:r>
                <a:r>
                  <a:rPr lang="en-US" altLang="ja-JP" dirty="0"/>
                  <a:t> rate: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Erasing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altLang="ja-JP" dirty="0"/>
                  <a:t>: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Constitutive equation (e.g. </a:t>
                </a:r>
                <a:r>
                  <a:rPr lang="en-US" altLang="ja-JP" dirty="0" err="1"/>
                  <a:t>Hencky's</a:t>
                </a:r>
                <a:r>
                  <a:rPr lang="en-US" altLang="ja-JP" dirty="0"/>
                  <a:t>):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Erasing    :</a:t>
                </a:r>
                <a:endParaRPr lang="ja-JP" altLang="en-US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6" name="コンテンツ プレースホルダー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43595"/>
                <a:ext cx="8641655" cy="5773737"/>
              </a:xfrm>
              <a:blipFill rotWithShape="1">
                <a:blip r:embed="rId3"/>
                <a:stretch>
                  <a:fillRect l="-260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03" y="1198079"/>
            <a:ext cx="4124325" cy="4667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97832"/>
            <a:ext cx="3714750" cy="4191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4" y="4783906"/>
            <a:ext cx="2062163" cy="44529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7" y="5878599"/>
            <a:ext cx="7984331" cy="4667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92" y="3555293"/>
            <a:ext cx="7048500" cy="4857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61"/>
          <a:stretch/>
        </p:blipFill>
        <p:spPr>
          <a:xfrm>
            <a:off x="2073871" y="5359970"/>
            <a:ext cx="301885" cy="4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Derivation of Stiffness Matrix (2/2)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50824" y="643595"/>
            <a:ext cx="8641655" cy="5773737"/>
          </a:xfrm>
        </p:spPr>
        <p:txBody>
          <a:bodyPr/>
          <a:lstStyle/>
          <a:p>
            <a:r>
              <a:rPr lang="en-US" altLang="ja-JP" dirty="0"/>
              <a:t>Rewrite in matrix form: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/>
              <a:t>where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4000" dirty="0"/>
          </a:p>
          <a:p>
            <a:r>
              <a:rPr kumimoji="1" lang="en-US" altLang="ja-JP" dirty="0"/>
              <a:t>Stiffness Matrix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" y="5373216"/>
            <a:ext cx="8934450" cy="10334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" y="1628800"/>
            <a:ext cx="8980661" cy="333177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15" y="1128452"/>
            <a:ext cx="4764881" cy="4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87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" y="36513"/>
            <a:ext cx="9144000" cy="620712"/>
          </a:xfrm>
        </p:spPr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692696"/>
            <a:ext cx="8172908" cy="194421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an </a:t>
            </a:r>
            <a:r>
              <a:rPr lang="en-US" altLang="ja-JP" sz="32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accurate and stable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implicit</a:t>
            </a: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FE rezoning method</a:t>
            </a:r>
          </a:p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altLang="ja-JP" sz="3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 new idea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ja-JP" sz="3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3702511"/>
            <a:ext cx="853310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571500" indent="-571500">
              <a:buFont typeface="+mj-ea"/>
              <a:buAutoNum type="circleNumDbPlain"/>
            </a:pPr>
            <a:r>
              <a:rPr kumimoji="1" lang="en-US" altLang="ja-JP" sz="2800" dirty="0"/>
              <a:t>Derivation of the</a:t>
            </a:r>
            <a:r>
              <a:rPr kumimoji="1" lang="en-US" altLang="ja-JP" sz="2800" dirty="0">
                <a:solidFill>
                  <a:srgbClr val="008000"/>
                </a:solidFill>
              </a:rPr>
              <a:t> IEE </a:t>
            </a:r>
            <a:r>
              <a:rPr kumimoji="1" lang="en-US" altLang="ja-JP" sz="2800" dirty="0"/>
              <a:t>for static-</a:t>
            </a:r>
            <a:r>
              <a:rPr kumimoji="1"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</a:t>
            </a:r>
            <a:r>
              <a:rPr kumimoji="1" lang="en-US" altLang="ja-JP" sz="2800" dirty="0"/>
              <a:t> analysis</a:t>
            </a:r>
          </a:p>
          <a:p>
            <a:pPr marL="571500" indent="-571500">
              <a:buFont typeface="+mj-lt"/>
              <a:buAutoNum type="circleNumDbPlain"/>
            </a:pPr>
            <a:r>
              <a:rPr kumimoji="1" lang="en-US" altLang="ja-JP" sz="2800" dirty="0"/>
              <a:t>Formulation of </a:t>
            </a:r>
            <a:r>
              <a:rPr kumimoji="1" lang="en-US" altLang="ja-JP" sz="2800" dirty="0">
                <a:solidFill>
                  <a:srgbClr val="FF0000"/>
                </a:solidFill>
              </a:rPr>
              <a:t>our</a:t>
            </a:r>
            <a:r>
              <a:rPr kumimoji="1" lang="en-US" altLang="ja-JP" sz="2800" dirty="0"/>
              <a:t> </a:t>
            </a:r>
            <a:r>
              <a:rPr kumimoji="1"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</a:t>
            </a:r>
            <a:r>
              <a:rPr kumimoji="1" lang="en-US" altLang="ja-JP" sz="2800" dirty="0">
                <a:solidFill>
                  <a:srgbClr val="FF0000"/>
                </a:solidFill>
              </a:rPr>
              <a:t> FE rezoning method</a:t>
            </a:r>
            <a:br>
              <a:rPr kumimoji="1" lang="en-US" altLang="ja-JP" sz="2800" dirty="0"/>
            </a:br>
            <a:r>
              <a:rPr kumimoji="1" lang="en-US" altLang="ja-JP" sz="2800" dirty="0"/>
              <a:t>based on the </a:t>
            </a:r>
            <a:r>
              <a:rPr kumimoji="1" lang="en-US" altLang="ja-JP" sz="2800" dirty="0">
                <a:solidFill>
                  <a:srgbClr val="008000"/>
                </a:solidFill>
              </a:rPr>
              <a:t>IEE</a:t>
            </a:r>
          </a:p>
          <a:p>
            <a:pPr marL="571500" indent="-571500">
              <a:buFont typeface="+mj-lt"/>
              <a:buAutoNum type="circleNumDbPlain"/>
            </a:pPr>
            <a:r>
              <a:rPr lang="en-US" altLang="ja-JP" sz="2800" dirty="0"/>
              <a:t>Verification analysis in 2D</a:t>
            </a:r>
          </a:p>
          <a:p>
            <a:pPr marL="571500" indent="-571500">
              <a:buFont typeface="+mj-lt"/>
              <a:buAutoNum type="circleNumDbPlain"/>
            </a:pPr>
            <a:r>
              <a:rPr lang="en-US" altLang="ja-JP" sz="2800" dirty="0"/>
              <a:t>Demonstration analysis in 3D</a:t>
            </a:r>
          </a:p>
          <a:p>
            <a:pPr marL="571500" indent="-571500">
              <a:buFont typeface="+mj-lt"/>
              <a:buAutoNum type="circleNumDbPlain"/>
            </a:pP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592" y="2814027"/>
            <a:ext cx="7344816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New Idea</a:t>
            </a:r>
            <a:r>
              <a:rPr lang="en-US" altLang="ja-JP" sz="2400" dirty="0">
                <a:latin typeface="Arial" pitchFamily="34" charset="0"/>
                <a:cs typeface="Arial" pitchFamily="34" charset="0"/>
              </a:rPr>
              <a:t>: adopting implicit FE formulation based on</a:t>
            </a:r>
          </a:p>
          <a:p>
            <a:pPr algn="r"/>
            <a:r>
              <a:rPr lang="en-US" altLang="ja-JP" sz="2400" dirty="0">
                <a:latin typeface="Arial" pitchFamily="34" charset="0"/>
                <a:cs typeface="Arial" pitchFamily="34" charset="0"/>
              </a:rPr>
              <a:t>the</a:t>
            </a:r>
            <a:r>
              <a:rPr lang="en-US" altLang="ja-JP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incremental equilibrium equation (IEE)</a:t>
            </a:r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Characteristics of </a:t>
            </a:r>
            <a:r>
              <a:rPr lang="en-US" altLang="ja-JP" dirty="0" err="1"/>
              <a:t>Meshfree</a:t>
            </a:r>
            <a:r>
              <a:rPr lang="en-US" altLang="ja-JP" dirty="0"/>
              <a:t> </a:t>
            </a:r>
            <a:r>
              <a:rPr kumimoji="1" lang="en-US" altLang="ja-JP" dirty="0"/>
              <a:t>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</a:t>
            </a:r>
          </a:p>
          <a:p>
            <a:pPr lvl="1"/>
            <a:r>
              <a:rPr lang="en-US" altLang="ja-JP" dirty="0"/>
              <a:t>Locking free</a:t>
            </a:r>
          </a:p>
          <a:p>
            <a:pPr lvl="1"/>
            <a:r>
              <a:rPr kumimoji="1" lang="en-US" altLang="ja-JP" dirty="0"/>
              <a:t>Easy to add/remove nodes</a:t>
            </a:r>
          </a:p>
          <a:p>
            <a:pPr lvl="1"/>
            <a:endParaRPr lang="en-US" altLang="ja-JP" dirty="0"/>
          </a:p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Disadvantage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High cost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/>
              <a:t>to construct a stable shape function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High cost </a:t>
            </a:r>
            <a:r>
              <a:rPr kumimoji="1" lang="en-US" altLang="ja-JP" dirty="0"/>
              <a:t>to correct [B] to satisfy the divergence-free condition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High cost </a:t>
            </a:r>
            <a:r>
              <a:rPr kumimoji="1" lang="en-US" altLang="ja-JP" dirty="0"/>
              <a:t>to treat multiple materials, concave boundaries, contact, etc.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7228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Characteristics of Static-Explicit Method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Advantage</a:t>
                </a:r>
              </a:p>
              <a:p>
                <a:pPr lvl="1"/>
                <a:r>
                  <a:rPr lang="en-US" altLang="ja-JP" dirty="0"/>
                  <a:t>No convergence calculation</a:t>
                </a:r>
              </a:p>
              <a:p>
                <a:pPr lvl="1"/>
                <a:r>
                  <a:rPr lang="en-US" altLang="ja-JP" dirty="0"/>
                  <a:t>Solution can stably be obtained</a:t>
                </a:r>
                <a:br>
                  <a:rPr lang="en-US" altLang="ja-JP" dirty="0"/>
                </a:br>
                <a:r>
                  <a:rPr lang="en-US" altLang="ja-JP" dirty="0"/>
                  <a:t>(even if there exist no static solution) </a:t>
                </a:r>
              </a:p>
              <a:p>
                <a:pPr lvl="1"/>
                <a:endParaRPr lang="en-US" altLang="ja-JP" dirty="0"/>
              </a:p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Disadvantage</a:t>
                </a:r>
              </a:p>
              <a:p>
                <a:pPr lvl="1"/>
                <a:r>
                  <a:rPr lang="en-US" altLang="ja-JP" dirty="0">
                    <a:solidFill>
                      <a:srgbClr val="FF0000"/>
                    </a:solidFill>
                  </a:rPr>
                  <a:t>Equilibrium is not guaranteed </a:t>
                </a:r>
                <a:r>
                  <a:rPr lang="en-US" altLang="ja-JP" dirty="0"/>
                  <a:t>due to error accumulation</a:t>
                </a:r>
              </a:p>
              <a:p>
                <a:pPr lvl="1"/>
                <a:r>
                  <a:rPr lang="en-US" altLang="ja-JP" dirty="0">
                    <a:solidFill>
                      <a:srgbClr val="FF0000"/>
                    </a:solidFill>
                  </a:rPr>
                  <a:t>Necessitates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rgbClr val="FF0000"/>
                        </a:solidFill>
                        <a:latin typeface="Cambria Math"/>
                      </a:rPr>
                      <m:t>Δ</m:t>
                    </m:r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𝑡</m:t>
                    </m:r>
                  </m:oMath>
                </a14:m>
                <a:r>
                  <a:rPr lang="en-US" altLang="ja-JP" dirty="0"/>
                  <a:t> with r-min method in plasticity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3808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07504" y="3573016"/>
            <a:ext cx="8928992" cy="2772308"/>
          </a:xfrm>
          <a:prstGeom prst="rect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of IEE to Stiffness Eq.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" y="4459756"/>
            <a:ext cx="8785860" cy="1813560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107504" y="692696"/>
            <a:ext cx="252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7030A0"/>
                </a:solidFill>
              </a:rPr>
              <a:t>[</a:t>
            </a:r>
            <a:r>
              <a:rPr lang="en-US" altLang="ja-JP" sz="2000" b="1" dirty="0">
                <a:solidFill>
                  <a:srgbClr val="7030A0"/>
                </a:solidFill>
              </a:rPr>
              <a:t>Standard</a:t>
            </a:r>
          </a:p>
          <a:p>
            <a:r>
              <a:rPr lang="en-US" altLang="ja-JP" sz="2000" b="1" dirty="0">
                <a:solidFill>
                  <a:srgbClr val="7030A0"/>
                </a:solidFill>
              </a:rPr>
              <a:t>  Static-</a:t>
            </a:r>
            <a:r>
              <a:rPr lang="en-US" altLang="ja-JP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Explicit</a:t>
            </a:r>
            <a:r>
              <a:rPr lang="ja-JP" altLang="en-US" sz="2000" b="1" dirty="0">
                <a:solidFill>
                  <a:srgbClr val="7030A0"/>
                </a:solidFill>
              </a:rPr>
              <a:t> </a:t>
            </a:r>
            <a:r>
              <a:rPr lang="en-US" altLang="ja-JP" sz="2000" b="1" dirty="0">
                <a:solidFill>
                  <a:srgbClr val="7030A0"/>
                </a:solidFill>
              </a:rPr>
              <a:t>EE]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3573016"/>
            <a:ext cx="1462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8000"/>
                </a:solidFill>
              </a:rPr>
              <a:t>[</a:t>
            </a:r>
            <a:r>
              <a:rPr lang="en-US" altLang="ja-JP" sz="2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</a:t>
            </a:r>
          </a:p>
          <a:p>
            <a:r>
              <a:rPr lang="en-US" altLang="ja-JP" sz="2400" b="1" dirty="0">
                <a:solidFill>
                  <a:srgbClr val="008000"/>
                </a:solidFill>
              </a:rPr>
              <a:t>        IEE]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07062" y="688593"/>
            <a:ext cx="8928992" cy="2772308"/>
          </a:xfrm>
          <a:prstGeom prst="rect">
            <a:avLst/>
          </a:prstGeom>
          <a:noFill/>
          <a:ln w="635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" t="-9957" r="-2003" b="-17354"/>
          <a:stretch/>
        </p:blipFill>
        <p:spPr>
          <a:xfrm>
            <a:off x="1548000" y="3753036"/>
            <a:ext cx="6264000" cy="576000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70" y="1628800"/>
            <a:ext cx="6886575" cy="111918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868144" y="764704"/>
            <a:ext cx="30895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C00000"/>
                </a:solidFill>
              </a:rPr>
              <a:t>NOT equilibrium equation</a:t>
            </a:r>
          </a:p>
          <a:p>
            <a:r>
              <a:rPr lang="en-US" altLang="ja-JP" sz="2000" dirty="0">
                <a:solidFill>
                  <a:srgbClr val="C00000"/>
                </a:solidFill>
              </a:rPr>
              <a:t>BUT stiffness equation</a:t>
            </a:r>
          </a:p>
          <a:p>
            <a:r>
              <a:rPr kumimoji="1" lang="en-US" altLang="ja-JP" sz="2000" dirty="0">
                <a:solidFill>
                  <a:srgbClr val="C00000"/>
                </a:solidFill>
              </a:rPr>
              <a:t>without trial values</a:t>
            </a:r>
            <a:endParaRPr kumimoji="1" lang="ja-JP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5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4000" dirty="0"/>
          </a:p>
          <a:p>
            <a:pPr marL="514350" indent="-514350" algn="ctr">
              <a:buFont typeface="+mj-ea"/>
              <a:buAutoNum type="circleNumDbPlain"/>
            </a:pPr>
            <a:r>
              <a:rPr lang="en-US" altLang="ja-JP" sz="4000" dirty="0"/>
              <a:t> </a:t>
            </a:r>
          </a:p>
          <a:p>
            <a:pPr marL="0" indent="0" algn="ctr">
              <a:buNone/>
            </a:pPr>
            <a:r>
              <a:rPr lang="en-US" altLang="ja-JP" sz="4000" dirty="0"/>
              <a:t>Derivation of</a:t>
            </a:r>
            <a:br>
              <a:rPr lang="en-US" altLang="ja-JP" sz="4000" dirty="0"/>
            </a:br>
            <a:r>
              <a:rPr lang="en-US" altLang="ja-JP" sz="4000" dirty="0"/>
              <a:t>the</a:t>
            </a:r>
            <a:r>
              <a:rPr lang="en-US" altLang="ja-JP" sz="4000" dirty="0">
                <a:solidFill>
                  <a:srgbClr val="008000"/>
                </a:solidFill>
              </a:rPr>
              <a:t> incremental equilibrium equation (IEE)</a:t>
            </a:r>
          </a:p>
          <a:p>
            <a:pPr marL="0" indent="0" algn="ctr">
              <a:buNone/>
            </a:pPr>
            <a:r>
              <a:rPr kumimoji="1" lang="en-US" altLang="ja-JP" sz="4000" dirty="0"/>
              <a:t>for static-</a:t>
            </a:r>
            <a:r>
              <a:rPr kumimoji="1" lang="en-US" altLang="ja-JP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</a:t>
            </a:r>
            <a:r>
              <a:rPr kumimoji="1" lang="en-US" altLang="ja-JP" sz="4000" dirty="0"/>
              <a:t> analysis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856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Virtual Work Equation in Rate Form</a:t>
            </a:r>
            <a:endParaRPr kumimoji="1" lang="ja-JP" altLang="en-US" sz="3600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56692"/>
            <a:ext cx="8642350" cy="2145333"/>
          </a:xfrm>
          <a:solidFill>
            <a:schemeClr val="accent1"/>
          </a:solidFill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27980"/>
            <a:ext cx="7488832" cy="353778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1691680" y="1283888"/>
            <a:ext cx="4679114" cy="462216"/>
            <a:chOff x="1691680" y="1283888"/>
            <a:chExt cx="4679114" cy="462216"/>
          </a:xfrm>
        </p:grpSpPr>
        <p:sp>
          <p:nvSpPr>
            <p:cNvPr id="5" name="フリーフォーム 4"/>
            <p:cNvSpPr/>
            <p:nvPr/>
          </p:nvSpPr>
          <p:spPr>
            <a:xfrm>
              <a:off x="1691680" y="1283888"/>
              <a:ext cx="2893290" cy="308908"/>
            </a:xfrm>
            <a:custGeom>
              <a:avLst/>
              <a:gdLst>
                <a:gd name="connsiteX0" fmla="*/ 0 w 3286583"/>
                <a:gd name="connsiteY0" fmla="*/ 123290 h 260222"/>
                <a:gd name="connsiteX1" fmla="*/ 3215812 w 3286583"/>
                <a:gd name="connsiteY1" fmla="*/ 256854 h 260222"/>
                <a:gd name="connsiteX2" fmla="*/ 2219218 w 3286583"/>
                <a:gd name="connsiteY2" fmla="*/ 0 h 260222"/>
                <a:gd name="connsiteX0" fmla="*/ 0 w 2909655"/>
                <a:gd name="connsiteY0" fmla="*/ 0 h 308469"/>
                <a:gd name="connsiteX1" fmla="*/ 2856217 w 2909655"/>
                <a:gd name="connsiteY1" fmla="*/ 308225 h 308469"/>
                <a:gd name="connsiteX2" fmla="*/ 1859623 w 2909655"/>
                <a:gd name="connsiteY2" fmla="*/ 51371 h 308469"/>
                <a:gd name="connsiteX0" fmla="*/ 0 w 2883868"/>
                <a:gd name="connsiteY0" fmla="*/ 0 h 308260"/>
                <a:gd name="connsiteX1" fmla="*/ 2856217 w 2883868"/>
                <a:gd name="connsiteY1" fmla="*/ 308225 h 308260"/>
                <a:gd name="connsiteX2" fmla="*/ 1469205 w 2883868"/>
                <a:gd name="connsiteY2" fmla="*/ 20548 h 308260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93290"/>
                <a:gd name="connsiteY0" fmla="*/ 0 h 308908"/>
                <a:gd name="connsiteX1" fmla="*/ 2856217 w 2893290"/>
                <a:gd name="connsiteY1" fmla="*/ 308225 h 308908"/>
                <a:gd name="connsiteX2" fmla="*/ 1469205 w 2893290"/>
                <a:gd name="connsiteY2" fmla="*/ 20548 h 3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290" h="308908">
                  <a:moveTo>
                    <a:pt x="0" y="0"/>
                  </a:moveTo>
                  <a:cubicBezTo>
                    <a:pt x="683232" y="282539"/>
                    <a:pt x="2611350" y="304800"/>
                    <a:pt x="2856217" y="308225"/>
                  </a:cubicBezTo>
                  <a:cubicBezTo>
                    <a:pt x="3101084" y="311650"/>
                    <a:pt x="2075381" y="313362"/>
                    <a:pt x="1469205" y="20548"/>
                  </a:cubicBezTo>
                </a:path>
              </a:pathLst>
            </a:custGeom>
            <a:noFill/>
            <a:ln>
              <a:solidFill>
                <a:srgbClr val="6600CC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535996" y="1376772"/>
              <a:ext cx="1834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6600CC"/>
                  </a:solidFill>
                </a:rPr>
                <a:t>Work Conjugate</a:t>
              </a:r>
              <a:endParaRPr kumimoji="1" lang="ja-JP" altLang="en-US" dirty="0">
                <a:solidFill>
                  <a:srgbClr val="6600CC"/>
                </a:solidFill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6408204" y="656692"/>
            <a:ext cx="24641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C00000"/>
                </a:solidFill>
              </a:rPr>
              <a:t>The static-</a:t>
            </a:r>
            <a:r>
              <a:rPr lang="en-US" altLang="ja-JP" sz="2000" dirty="0">
                <a:solidFill>
                  <a:srgbClr val="0000CC"/>
                </a:solidFill>
              </a:rPr>
              <a:t>explicit</a:t>
            </a:r>
            <a:br>
              <a:rPr lang="en-US" altLang="ja-JP" sz="2000" dirty="0">
                <a:solidFill>
                  <a:srgbClr val="C00000"/>
                </a:solidFill>
              </a:rPr>
            </a:br>
            <a:r>
              <a:rPr lang="en-US" altLang="ja-JP" sz="2000" dirty="0">
                <a:solidFill>
                  <a:srgbClr val="C00000"/>
                </a:solidFill>
              </a:rPr>
              <a:t>FE formulation uses</a:t>
            </a:r>
          </a:p>
          <a:p>
            <a:pPr algn="ctr"/>
            <a:r>
              <a:rPr kumimoji="1" lang="en-US" altLang="ja-JP" sz="2000" dirty="0">
                <a:solidFill>
                  <a:srgbClr val="C00000"/>
                </a:solidFill>
              </a:rPr>
              <a:t>the same Eq.</a:t>
            </a:r>
            <a:endParaRPr kumimoji="1" lang="ja-JP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1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Linearization and Discretization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4376692"/>
            <a:ext cx="8640452" cy="1968632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下矢印 5"/>
          <p:cNvSpPr/>
          <p:nvPr/>
        </p:nvSpPr>
        <p:spPr>
          <a:xfrm>
            <a:off x="71500" y="2888940"/>
            <a:ext cx="432048" cy="13990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09" y="2924944"/>
            <a:ext cx="6886575" cy="37338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35" y="3537012"/>
            <a:ext cx="4880637" cy="3158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51532" y="4047005"/>
            <a:ext cx="31804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lang="en-US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Implicit </a:t>
            </a:r>
            <a:r>
              <a:rPr lang="en-US" altLang="ja-JP" dirty="0"/>
              <a:t>Time Advancing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1532" y="2816932"/>
            <a:ext cx="138075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dirty="0"/>
              <a:t>Linearization</a:t>
            </a:r>
          </a:p>
          <a:p>
            <a:pPr algn="ctr"/>
            <a:r>
              <a:rPr lang="en-US" altLang="ja-JP" dirty="0">
                <a:solidFill>
                  <a:srgbClr val="000000"/>
                </a:solidFill>
              </a:rPr>
              <a:t>in Time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8018" y="3429000"/>
            <a:ext cx="145769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dirty="0" err="1"/>
              <a:t>Galerkin</a:t>
            </a:r>
            <a:endParaRPr lang="en-US" altLang="ja-JP" dirty="0"/>
          </a:p>
          <a:p>
            <a:pPr algn="ctr"/>
            <a:r>
              <a:rPr lang="en-US" altLang="ja-JP" dirty="0"/>
              <a:t>Discretization</a:t>
            </a:r>
            <a:endParaRPr kumimoji="1" lang="ja-JP" altLang="en-US" dirty="0"/>
          </a:p>
        </p:txBody>
      </p:sp>
      <p:pic>
        <p:nvPicPr>
          <p:cNvPr id="20" name="コンテンツ プレースホルダ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656692"/>
            <a:ext cx="8640960" cy="2144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875307" y="4376692"/>
                <a:ext cx="301717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□</m:t>
                        </m:r>
                      </m:e>
                      <m:sup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</a:rPr>
                  <a:t>:T</a:t>
                </a:r>
                <a:r>
                  <a:rPr kumimoji="1" lang="en-US" altLang="ja-JP" sz="2000" dirty="0">
                    <a:solidFill>
                      <a:srgbClr val="FF0000"/>
                    </a:solidFill>
                  </a:rPr>
                  <a:t>rial 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V</a:t>
                </a:r>
                <a:r>
                  <a:rPr kumimoji="1" lang="en-US" altLang="ja-JP" sz="2000" dirty="0">
                    <a:solidFill>
                      <a:srgbClr val="FF0000"/>
                    </a:solidFill>
                  </a:rPr>
                  <a:t>ariable,</a:t>
                </a:r>
              </a:p>
              <a:p>
                <a:r>
                  <a:rPr lang="en-US" altLang="ja-JP" sz="2000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altLang="ja-JP" sz="2000" dirty="0">
                    <a:solidFill>
                      <a:srgbClr val="6600CC"/>
                    </a:solidFill>
                  </a:rPr>
                  <a:t> : Set of Elements,</a:t>
                </a:r>
              </a:p>
              <a:p>
                <a:r>
                  <a:rPr kumimoji="1" lang="en-US" altLang="ja-JP" sz="2000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</a:t>
                </a:r>
                <a:r>
                  <a:rPr kumimoji="1" lang="en-US" altLang="ja-JP" sz="2000" dirty="0">
                    <a:solidFill>
                      <a:srgbClr val="6600CC"/>
                    </a:solidFill>
                  </a:rPr>
                  <a:t> : Set of </a:t>
                </a:r>
                <a:r>
                  <a:rPr lang="en-US" altLang="ja-JP" sz="2000" dirty="0">
                    <a:solidFill>
                      <a:srgbClr val="6600CC"/>
                    </a:solidFill>
                  </a:rPr>
                  <a:t>Element Faces</a:t>
                </a:r>
                <a:endParaRPr kumimoji="1" lang="ja-JP" altLang="en-US" sz="2000" dirty="0">
                  <a:solidFill>
                    <a:srgbClr val="6600CC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307" y="4376692"/>
                <a:ext cx="3017173" cy="1015663"/>
              </a:xfrm>
              <a:prstGeom prst="rect">
                <a:avLst/>
              </a:prstGeom>
              <a:blipFill rotWithShape="1">
                <a:blip r:embed="rId7"/>
                <a:stretch>
                  <a:fillRect l="-2222" t="-2395" r="-1010" b="-13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グループ化 12"/>
          <p:cNvGrpSpPr/>
          <p:nvPr/>
        </p:nvGrpSpPr>
        <p:grpSpPr>
          <a:xfrm>
            <a:off x="1691680" y="1283888"/>
            <a:ext cx="4679114" cy="462216"/>
            <a:chOff x="1691680" y="1283888"/>
            <a:chExt cx="4679114" cy="462216"/>
          </a:xfrm>
        </p:grpSpPr>
        <p:sp>
          <p:nvSpPr>
            <p:cNvPr id="16" name="フリーフォーム 15"/>
            <p:cNvSpPr/>
            <p:nvPr/>
          </p:nvSpPr>
          <p:spPr>
            <a:xfrm>
              <a:off x="1691680" y="1283888"/>
              <a:ext cx="2893290" cy="308908"/>
            </a:xfrm>
            <a:custGeom>
              <a:avLst/>
              <a:gdLst>
                <a:gd name="connsiteX0" fmla="*/ 0 w 3286583"/>
                <a:gd name="connsiteY0" fmla="*/ 123290 h 260222"/>
                <a:gd name="connsiteX1" fmla="*/ 3215812 w 3286583"/>
                <a:gd name="connsiteY1" fmla="*/ 256854 h 260222"/>
                <a:gd name="connsiteX2" fmla="*/ 2219218 w 3286583"/>
                <a:gd name="connsiteY2" fmla="*/ 0 h 260222"/>
                <a:gd name="connsiteX0" fmla="*/ 0 w 2909655"/>
                <a:gd name="connsiteY0" fmla="*/ 0 h 308469"/>
                <a:gd name="connsiteX1" fmla="*/ 2856217 w 2909655"/>
                <a:gd name="connsiteY1" fmla="*/ 308225 h 308469"/>
                <a:gd name="connsiteX2" fmla="*/ 1859623 w 2909655"/>
                <a:gd name="connsiteY2" fmla="*/ 51371 h 308469"/>
                <a:gd name="connsiteX0" fmla="*/ 0 w 2883868"/>
                <a:gd name="connsiteY0" fmla="*/ 0 h 308260"/>
                <a:gd name="connsiteX1" fmla="*/ 2856217 w 2883868"/>
                <a:gd name="connsiteY1" fmla="*/ 308225 h 308260"/>
                <a:gd name="connsiteX2" fmla="*/ 1469205 w 2883868"/>
                <a:gd name="connsiteY2" fmla="*/ 20548 h 308260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93290"/>
                <a:gd name="connsiteY0" fmla="*/ 0 h 308908"/>
                <a:gd name="connsiteX1" fmla="*/ 2856217 w 2893290"/>
                <a:gd name="connsiteY1" fmla="*/ 308225 h 308908"/>
                <a:gd name="connsiteX2" fmla="*/ 1469205 w 2893290"/>
                <a:gd name="connsiteY2" fmla="*/ 20548 h 3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290" h="308908">
                  <a:moveTo>
                    <a:pt x="0" y="0"/>
                  </a:moveTo>
                  <a:cubicBezTo>
                    <a:pt x="683232" y="282539"/>
                    <a:pt x="2611350" y="304800"/>
                    <a:pt x="2856217" y="308225"/>
                  </a:cubicBezTo>
                  <a:cubicBezTo>
                    <a:pt x="3101084" y="311650"/>
                    <a:pt x="2075381" y="313362"/>
                    <a:pt x="1469205" y="20548"/>
                  </a:cubicBezTo>
                </a:path>
              </a:pathLst>
            </a:custGeom>
            <a:noFill/>
            <a:ln>
              <a:solidFill>
                <a:srgbClr val="6600CC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535996" y="1376772"/>
              <a:ext cx="1834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6600CC"/>
                  </a:solidFill>
                </a:rPr>
                <a:t>Work Conjugate</a:t>
              </a:r>
              <a:endParaRPr kumimoji="1" lang="ja-JP" altLang="en-US" dirty="0">
                <a:solidFill>
                  <a:srgbClr val="66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6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Incremental Equilibrium Equation (IEE)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656692"/>
            <a:ext cx="8640452" cy="1968632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81028"/>
            <a:ext cx="4144518" cy="432054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7"/>
          <a:stretch/>
        </p:blipFill>
        <p:spPr>
          <a:xfrm>
            <a:off x="774086" y="5303058"/>
            <a:ext cx="7596000" cy="427294"/>
          </a:xfrm>
          <a:prstGeom prst="rect">
            <a:avLst/>
          </a:prstGeom>
          <a:solidFill>
            <a:srgbClr val="92D050"/>
          </a:solidFill>
          <a:ln w="38100">
            <a:solidFill>
              <a:srgbClr val="0000CC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52020" y="2636912"/>
                <a:ext cx="3939540" cy="789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Let the left-hand side be 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/>
                      </a:rPr>
                      <m:t>{</m:t>
                    </m:r>
                    <m:r>
                      <a:rPr lang="ja-JP" altLang="en-US" sz="2000" b="0" i="1" smtClean="0">
                        <a:latin typeface="Cambria Math"/>
                      </a:rPr>
                      <m:t>∆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000" b="0" i="0" smtClean="0">
                            <a:latin typeface="Cambria Math"/>
                          </a:rPr>
                          <m:t>int</m:t>
                        </m:r>
                      </m:sup>
                    </m:sSup>
                    <m:r>
                      <a:rPr lang="en-US" altLang="ja-JP" sz="2000" b="0" i="0" smtClean="0">
                        <a:latin typeface="Cambria Math"/>
                      </a:rPr>
                      <m:t>}</m:t>
                    </m:r>
                  </m:oMath>
                </a14:m>
                <a:r>
                  <a:rPr kumimoji="1" lang="en-US" altLang="ja-JP" sz="2000" dirty="0"/>
                  <a:t>,</a:t>
                </a:r>
                <a:br>
                  <a:rPr kumimoji="1" lang="en-US" altLang="ja-JP" sz="2000" dirty="0"/>
                </a:br>
                <a:r>
                  <a:rPr kumimoji="1" lang="en-US" altLang="ja-JP" sz="2000" dirty="0"/>
                  <a:t>    the right-hand side be </a:t>
                </a:r>
                <a14:m>
                  <m:oMath xmlns:m="http://schemas.openxmlformats.org/officeDocument/2006/math">
                    <m:r>
                      <a:rPr lang="en-US" altLang="ja-JP" sz="2000">
                        <a:latin typeface="Cambria Math"/>
                      </a:rPr>
                      <m:t>{</m:t>
                    </m:r>
                    <m:r>
                      <a:rPr lang="ja-JP" altLang="en-US" sz="2000" i="1">
                        <a:latin typeface="Cambria Math"/>
                      </a:rPr>
                      <m:t>∆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000" b="0" i="0" smtClean="0"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000">
                        <a:latin typeface="Cambria Math"/>
                      </a:rPr>
                      <m:t>}</m:t>
                    </m:r>
                  </m:oMath>
                </a14:m>
                <a:r>
                  <a:rPr kumimoji="1" lang="en-US" altLang="ja-JP" sz="2000" dirty="0"/>
                  <a:t>.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2636912"/>
                <a:ext cx="3939540" cy="789640"/>
              </a:xfrm>
              <a:prstGeom prst="rect">
                <a:avLst/>
              </a:prstGeom>
              <a:blipFill rotWithShape="1">
                <a:blip r:embed="rId6"/>
                <a:stretch>
                  <a:fillRect l="-1703" r="-774" b="-139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矢印 8"/>
          <p:cNvSpPr/>
          <p:nvPr/>
        </p:nvSpPr>
        <p:spPr>
          <a:xfrm>
            <a:off x="4391980" y="2708920"/>
            <a:ext cx="342292" cy="828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>
            <a:off x="4391980" y="4257092"/>
            <a:ext cx="342292" cy="861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52020" y="4293096"/>
            <a:ext cx="3015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Avoid error accumulation</a:t>
            </a:r>
            <a:br>
              <a:rPr lang="en-US" altLang="ja-JP" sz="2000" dirty="0"/>
            </a:br>
            <a:r>
              <a:rPr lang="en-US" altLang="ja-JP" sz="2000" dirty="0"/>
              <a:t> through </a:t>
            </a:r>
            <a:r>
              <a:rPr lang="en-US" altLang="ja-JP" sz="2000" dirty="0" err="1"/>
              <a:t>timesteps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702" y="3651411"/>
            <a:ext cx="2424062" cy="46166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The implicit IEE: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508" y="4869160"/>
            <a:ext cx="482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CC"/>
                </a:solidFill>
              </a:rPr>
              <a:t>The implicit IEE (secondary form):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05226" y="5785229"/>
            <a:ext cx="671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We use the secondary form in the actual implementation.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875306" y="656692"/>
                <a:ext cx="301717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□</m:t>
                        </m:r>
                      </m:e>
                      <m:sup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</a:rPr>
                  <a:t>:T</a:t>
                </a:r>
                <a:r>
                  <a:rPr kumimoji="1" lang="en-US" altLang="ja-JP" sz="2000" dirty="0">
                    <a:solidFill>
                      <a:srgbClr val="FF0000"/>
                    </a:solidFill>
                  </a:rPr>
                  <a:t>rial 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V</a:t>
                </a:r>
                <a:r>
                  <a:rPr kumimoji="1" lang="en-US" altLang="ja-JP" sz="2000" dirty="0">
                    <a:solidFill>
                      <a:srgbClr val="FF0000"/>
                    </a:solidFill>
                  </a:rPr>
                  <a:t>ariable,</a:t>
                </a:r>
              </a:p>
              <a:p>
                <a:r>
                  <a:rPr lang="en-US" altLang="ja-JP" sz="2000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altLang="ja-JP" sz="2000" dirty="0">
                    <a:solidFill>
                      <a:srgbClr val="6600CC"/>
                    </a:solidFill>
                  </a:rPr>
                  <a:t> : Set of Elements,</a:t>
                </a:r>
              </a:p>
              <a:p>
                <a:r>
                  <a:rPr kumimoji="1" lang="en-US" altLang="ja-JP" sz="2000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</a:t>
                </a:r>
                <a:r>
                  <a:rPr kumimoji="1" lang="en-US" altLang="ja-JP" sz="2000" dirty="0">
                    <a:solidFill>
                      <a:srgbClr val="6600CC"/>
                    </a:solidFill>
                  </a:rPr>
                  <a:t> : Set of </a:t>
                </a:r>
                <a:r>
                  <a:rPr lang="en-US" altLang="ja-JP" sz="2000" dirty="0">
                    <a:solidFill>
                      <a:srgbClr val="6600CC"/>
                    </a:solidFill>
                  </a:rPr>
                  <a:t>Element Faces</a:t>
                </a:r>
                <a:endParaRPr kumimoji="1" lang="ja-JP" altLang="en-US" sz="2000" dirty="0">
                  <a:solidFill>
                    <a:srgbClr val="6600CC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306" y="656692"/>
                <a:ext cx="3017173" cy="1015663"/>
              </a:xfrm>
              <a:prstGeom prst="rect">
                <a:avLst/>
              </a:prstGeom>
              <a:blipFill rotWithShape="1">
                <a:blip r:embed="rId7"/>
                <a:stretch>
                  <a:fillRect l="-2222" t="-2410" r="-1010" b="-132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19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07504" y="3573016"/>
            <a:ext cx="8928992" cy="2772308"/>
          </a:xfrm>
          <a:prstGeom prst="rect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of IEE to Standard EE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" y="4459756"/>
            <a:ext cx="8785860" cy="1813560"/>
          </a:xfrm>
          <a:prstGeom prst="rect">
            <a:avLst/>
          </a:prstGeom>
          <a:noFill/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556792"/>
            <a:ext cx="8092440" cy="181356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504" y="692696"/>
            <a:ext cx="252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6600CC"/>
                </a:solidFill>
              </a:rPr>
              <a:t>[</a:t>
            </a:r>
            <a:r>
              <a:rPr lang="en-US" altLang="ja-JP" sz="2000" b="1" dirty="0">
                <a:solidFill>
                  <a:srgbClr val="6600CC"/>
                </a:solidFill>
              </a:rPr>
              <a:t>Standard</a:t>
            </a:r>
          </a:p>
          <a:p>
            <a:r>
              <a:rPr lang="en-US" altLang="ja-JP" sz="2000" b="1" dirty="0">
                <a:solidFill>
                  <a:srgbClr val="6600CC"/>
                </a:solidFill>
              </a:rPr>
              <a:t>  Static-Implicit</a:t>
            </a:r>
            <a:r>
              <a:rPr lang="ja-JP" altLang="en-US" sz="2000" b="1" dirty="0">
                <a:solidFill>
                  <a:srgbClr val="6600CC"/>
                </a:solidFill>
              </a:rPr>
              <a:t> </a:t>
            </a:r>
            <a:r>
              <a:rPr lang="en-US" altLang="ja-JP" sz="2000" b="1" dirty="0">
                <a:solidFill>
                  <a:srgbClr val="6600CC"/>
                </a:solidFill>
              </a:rPr>
              <a:t>EE]</a:t>
            </a:r>
            <a:endParaRPr kumimoji="1" lang="ja-JP" altLang="en-US" sz="2000" b="1" dirty="0">
              <a:solidFill>
                <a:srgbClr val="6600CC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3573016"/>
            <a:ext cx="1462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8000"/>
                </a:solidFill>
              </a:rPr>
              <a:t>[Implicit</a:t>
            </a:r>
          </a:p>
          <a:p>
            <a:r>
              <a:rPr lang="en-US" altLang="ja-JP" sz="2400" b="1" dirty="0">
                <a:solidFill>
                  <a:srgbClr val="008000"/>
                </a:solidFill>
              </a:rPr>
              <a:t>        IEE]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" t="-13410" r="-1606" b="-13901"/>
          <a:stretch/>
        </p:blipFill>
        <p:spPr>
          <a:xfrm>
            <a:off x="2268000" y="3753036"/>
            <a:ext cx="4572000" cy="576000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-9883" r="-2258" b="-17430"/>
          <a:stretch/>
        </p:blipFill>
        <p:spPr>
          <a:xfrm>
            <a:off x="2628000" y="836712"/>
            <a:ext cx="3924000" cy="57600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3" name="正方形/長方形 12"/>
          <p:cNvSpPr/>
          <p:nvPr/>
        </p:nvSpPr>
        <p:spPr>
          <a:xfrm>
            <a:off x="107062" y="688593"/>
            <a:ext cx="8928992" cy="2772308"/>
          </a:xfrm>
          <a:prstGeom prst="rect">
            <a:avLst/>
          </a:prstGeom>
          <a:noFill/>
          <a:ln w="635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023102" y="2999701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C00000"/>
                </a:solidFill>
              </a:rPr>
              <a:t>Cauchy Stress</a:t>
            </a:r>
            <a:endParaRPr kumimoji="1" lang="ja-JP" altLang="en-US" sz="2000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9141" y="5601434"/>
            <a:ext cx="1821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C00000"/>
                </a:solidFill>
              </a:rPr>
              <a:t>1st P-K Stress</a:t>
            </a:r>
          </a:p>
          <a:p>
            <a:pPr algn="ctr"/>
            <a:r>
              <a:rPr lang="en-US" altLang="ja-JP" sz="2000" dirty="0">
                <a:solidFill>
                  <a:srgbClr val="C00000"/>
                </a:solidFill>
              </a:rPr>
              <a:t>increment</a:t>
            </a:r>
            <a:endParaRPr kumimoji="1" lang="ja-JP" altLang="en-US" sz="2000" dirty="0">
              <a:solidFill>
                <a:srgbClr val="C00000"/>
              </a:solidFill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4211960" y="3044633"/>
            <a:ext cx="2856217" cy="185004"/>
          </a:xfrm>
          <a:custGeom>
            <a:avLst/>
            <a:gdLst>
              <a:gd name="connsiteX0" fmla="*/ 0 w 3286583"/>
              <a:gd name="connsiteY0" fmla="*/ 123290 h 260222"/>
              <a:gd name="connsiteX1" fmla="*/ 3215812 w 3286583"/>
              <a:gd name="connsiteY1" fmla="*/ 256854 h 260222"/>
              <a:gd name="connsiteX2" fmla="*/ 2219218 w 3286583"/>
              <a:gd name="connsiteY2" fmla="*/ 0 h 260222"/>
              <a:gd name="connsiteX0" fmla="*/ 0 w 2909655"/>
              <a:gd name="connsiteY0" fmla="*/ 0 h 308469"/>
              <a:gd name="connsiteX1" fmla="*/ 2856217 w 2909655"/>
              <a:gd name="connsiteY1" fmla="*/ 308225 h 308469"/>
              <a:gd name="connsiteX2" fmla="*/ 1859623 w 2909655"/>
              <a:gd name="connsiteY2" fmla="*/ 51371 h 308469"/>
              <a:gd name="connsiteX0" fmla="*/ 0 w 2883868"/>
              <a:gd name="connsiteY0" fmla="*/ 0 h 308260"/>
              <a:gd name="connsiteX1" fmla="*/ 2856217 w 2883868"/>
              <a:gd name="connsiteY1" fmla="*/ 308225 h 308260"/>
              <a:gd name="connsiteX2" fmla="*/ 1469205 w 2883868"/>
              <a:gd name="connsiteY2" fmla="*/ 20548 h 308260"/>
              <a:gd name="connsiteX0" fmla="*/ 0 w 2883534"/>
              <a:gd name="connsiteY0" fmla="*/ 0 h 308269"/>
              <a:gd name="connsiteX1" fmla="*/ 2856217 w 2883534"/>
              <a:gd name="connsiteY1" fmla="*/ 308225 h 308269"/>
              <a:gd name="connsiteX2" fmla="*/ 1469205 w 2883534"/>
              <a:gd name="connsiteY2" fmla="*/ 20548 h 308269"/>
              <a:gd name="connsiteX0" fmla="*/ 0 w 2883534"/>
              <a:gd name="connsiteY0" fmla="*/ 0 h 308269"/>
              <a:gd name="connsiteX1" fmla="*/ 2856217 w 2883534"/>
              <a:gd name="connsiteY1" fmla="*/ 308225 h 308269"/>
              <a:gd name="connsiteX2" fmla="*/ 1469205 w 2883534"/>
              <a:gd name="connsiteY2" fmla="*/ 20548 h 308269"/>
              <a:gd name="connsiteX0" fmla="*/ 0 w 2893290"/>
              <a:gd name="connsiteY0" fmla="*/ 0 h 308908"/>
              <a:gd name="connsiteX1" fmla="*/ 2856217 w 2893290"/>
              <a:gd name="connsiteY1" fmla="*/ 308225 h 308908"/>
              <a:gd name="connsiteX2" fmla="*/ 1469205 w 2893290"/>
              <a:gd name="connsiteY2" fmla="*/ 20548 h 308908"/>
              <a:gd name="connsiteX0" fmla="*/ 0 w 2856217"/>
              <a:gd name="connsiteY0" fmla="*/ 0 h 308225"/>
              <a:gd name="connsiteX1" fmla="*/ 2856217 w 2856217"/>
              <a:gd name="connsiteY1" fmla="*/ 308225 h 308225"/>
              <a:gd name="connsiteX0" fmla="*/ 0 w 2856217"/>
              <a:gd name="connsiteY0" fmla="*/ 0 h 193457"/>
              <a:gd name="connsiteX1" fmla="*/ 2856217 w 2856217"/>
              <a:gd name="connsiteY1" fmla="*/ 174661 h 193457"/>
              <a:gd name="connsiteX0" fmla="*/ 0 w 2856217"/>
              <a:gd name="connsiteY0" fmla="*/ 0 h 197755"/>
              <a:gd name="connsiteX1" fmla="*/ 2856217 w 2856217"/>
              <a:gd name="connsiteY1" fmla="*/ 174661 h 197755"/>
              <a:gd name="connsiteX0" fmla="*/ 0 w 2856217"/>
              <a:gd name="connsiteY0" fmla="*/ 0 h 185004"/>
              <a:gd name="connsiteX1" fmla="*/ 2856217 w 2856217"/>
              <a:gd name="connsiteY1" fmla="*/ 174661 h 18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6217" h="185004">
                <a:moveTo>
                  <a:pt x="0" y="0"/>
                </a:moveTo>
                <a:cubicBezTo>
                  <a:pt x="683232" y="282539"/>
                  <a:pt x="1070227" y="150688"/>
                  <a:pt x="2856217" y="174661"/>
                </a:cubicBezTo>
              </a:path>
            </a:pathLst>
          </a:custGeom>
          <a:noFill/>
          <a:ln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4364360" y="5948409"/>
            <a:ext cx="2856217" cy="185004"/>
          </a:xfrm>
          <a:custGeom>
            <a:avLst/>
            <a:gdLst>
              <a:gd name="connsiteX0" fmla="*/ 0 w 3286583"/>
              <a:gd name="connsiteY0" fmla="*/ 123290 h 260222"/>
              <a:gd name="connsiteX1" fmla="*/ 3215812 w 3286583"/>
              <a:gd name="connsiteY1" fmla="*/ 256854 h 260222"/>
              <a:gd name="connsiteX2" fmla="*/ 2219218 w 3286583"/>
              <a:gd name="connsiteY2" fmla="*/ 0 h 260222"/>
              <a:gd name="connsiteX0" fmla="*/ 0 w 2909655"/>
              <a:gd name="connsiteY0" fmla="*/ 0 h 308469"/>
              <a:gd name="connsiteX1" fmla="*/ 2856217 w 2909655"/>
              <a:gd name="connsiteY1" fmla="*/ 308225 h 308469"/>
              <a:gd name="connsiteX2" fmla="*/ 1859623 w 2909655"/>
              <a:gd name="connsiteY2" fmla="*/ 51371 h 308469"/>
              <a:gd name="connsiteX0" fmla="*/ 0 w 2883868"/>
              <a:gd name="connsiteY0" fmla="*/ 0 h 308260"/>
              <a:gd name="connsiteX1" fmla="*/ 2856217 w 2883868"/>
              <a:gd name="connsiteY1" fmla="*/ 308225 h 308260"/>
              <a:gd name="connsiteX2" fmla="*/ 1469205 w 2883868"/>
              <a:gd name="connsiteY2" fmla="*/ 20548 h 308260"/>
              <a:gd name="connsiteX0" fmla="*/ 0 w 2883534"/>
              <a:gd name="connsiteY0" fmla="*/ 0 h 308269"/>
              <a:gd name="connsiteX1" fmla="*/ 2856217 w 2883534"/>
              <a:gd name="connsiteY1" fmla="*/ 308225 h 308269"/>
              <a:gd name="connsiteX2" fmla="*/ 1469205 w 2883534"/>
              <a:gd name="connsiteY2" fmla="*/ 20548 h 308269"/>
              <a:gd name="connsiteX0" fmla="*/ 0 w 2883534"/>
              <a:gd name="connsiteY0" fmla="*/ 0 h 308269"/>
              <a:gd name="connsiteX1" fmla="*/ 2856217 w 2883534"/>
              <a:gd name="connsiteY1" fmla="*/ 308225 h 308269"/>
              <a:gd name="connsiteX2" fmla="*/ 1469205 w 2883534"/>
              <a:gd name="connsiteY2" fmla="*/ 20548 h 308269"/>
              <a:gd name="connsiteX0" fmla="*/ 0 w 2893290"/>
              <a:gd name="connsiteY0" fmla="*/ 0 h 308908"/>
              <a:gd name="connsiteX1" fmla="*/ 2856217 w 2893290"/>
              <a:gd name="connsiteY1" fmla="*/ 308225 h 308908"/>
              <a:gd name="connsiteX2" fmla="*/ 1469205 w 2893290"/>
              <a:gd name="connsiteY2" fmla="*/ 20548 h 308908"/>
              <a:gd name="connsiteX0" fmla="*/ 0 w 2856217"/>
              <a:gd name="connsiteY0" fmla="*/ 0 h 308225"/>
              <a:gd name="connsiteX1" fmla="*/ 2856217 w 2856217"/>
              <a:gd name="connsiteY1" fmla="*/ 308225 h 308225"/>
              <a:gd name="connsiteX0" fmla="*/ 0 w 2856217"/>
              <a:gd name="connsiteY0" fmla="*/ 0 h 193457"/>
              <a:gd name="connsiteX1" fmla="*/ 2856217 w 2856217"/>
              <a:gd name="connsiteY1" fmla="*/ 174661 h 193457"/>
              <a:gd name="connsiteX0" fmla="*/ 0 w 2856217"/>
              <a:gd name="connsiteY0" fmla="*/ 0 h 197755"/>
              <a:gd name="connsiteX1" fmla="*/ 2856217 w 2856217"/>
              <a:gd name="connsiteY1" fmla="*/ 174661 h 197755"/>
              <a:gd name="connsiteX0" fmla="*/ 0 w 2856217"/>
              <a:gd name="connsiteY0" fmla="*/ 0 h 185004"/>
              <a:gd name="connsiteX1" fmla="*/ 2856217 w 2856217"/>
              <a:gd name="connsiteY1" fmla="*/ 174661 h 18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6217" h="185004">
                <a:moveTo>
                  <a:pt x="0" y="0"/>
                </a:moveTo>
                <a:cubicBezTo>
                  <a:pt x="683232" y="282539"/>
                  <a:pt x="1070227" y="150688"/>
                  <a:pt x="2856217" y="174661"/>
                </a:cubicBezTo>
              </a:path>
            </a:pathLst>
          </a:custGeom>
          <a:noFill/>
          <a:ln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130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B7BE3D30-71A4-4EC7-8094-4884520913A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icms2012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32535</TotalTime>
  <Words>1669</Words>
  <Application>Microsoft Office PowerPoint</Application>
  <PresentationFormat>画面に合わせる (4:3)</PresentationFormat>
  <Paragraphs>454</Paragraphs>
  <Slides>42</Slides>
  <Notes>42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0" baseType="lpstr">
      <vt:lpstr>MS PGothic</vt:lpstr>
      <vt:lpstr>Arial</vt:lpstr>
      <vt:lpstr>Calibri</vt:lpstr>
      <vt:lpstr>Cambria Math</vt:lpstr>
      <vt:lpstr>Eras Bold ITC</vt:lpstr>
      <vt:lpstr>Wide Latin</vt:lpstr>
      <vt:lpstr>Wingdings</vt:lpstr>
      <vt:lpstr>デザインの設定</vt:lpstr>
      <vt:lpstr>A Stable Rezoning Method for Large Deformation Finite Element Analysis using Incremental Equilibrium Equation</vt:lpstr>
      <vt:lpstr>Motivation and Background</vt:lpstr>
      <vt:lpstr>Methods for Forming Simulation</vt:lpstr>
      <vt:lpstr>Objective</vt:lpstr>
      <vt:lpstr>PowerPoint プレゼンテーション</vt:lpstr>
      <vt:lpstr>Virtual Work Equation in Rate Form</vt:lpstr>
      <vt:lpstr>Linearization and Discretization</vt:lpstr>
      <vt:lpstr>Incremental Equilibrium Equation (IEE)</vt:lpstr>
      <vt:lpstr>Comparison of IEE to Standard EE</vt:lpstr>
      <vt:lpstr>PowerPoint プレゼンテーション</vt:lpstr>
      <vt:lpstr>Conventional Implicit FE Rezoning</vt:lpstr>
      <vt:lpstr>Proposed Implicit FE Rezoning</vt:lpstr>
      <vt:lpstr>Flowchart of the Proposed Method</vt:lpstr>
      <vt:lpstr>Proposed vs. Conventional</vt:lpstr>
      <vt:lpstr>PowerPoint プレゼンテーション</vt:lpstr>
      <vt:lpstr>Shearing of 2D Bar</vt:lpstr>
      <vt:lpstr>Shearing of 2D Bar</vt:lpstr>
      <vt:lpstr>Shearing of 2D Bar</vt:lpstr>
      <vt:lpstr>Shearing of 2D Bar</vt:lpstr>
      <vt:lpstr>Tension of 2D Brick</vt:lpstr>
      <vt:lpstr>Tension of 2D Brick</vt:lpstr>
      <vt:lpstr>Tension of 2D Brick</vt:lpstr>
      <vt:lpstr>Tension of 2D Brick</vt:lpstr>
      <vt:lpstr>Tension of 2D Brick</vt:lpstr>
      <vt:lpstr>Tension of 2D Brick</vt:lpstr>
      <vt:lpstr>Tension of 2D Brick</vt:lpstr>
      <vt:lpstr>PowerPoint プレゼンテーション</vt:lpstr>
      <vt:lpstr>Tension of 3D Cube</vt:lpstr>
      <vt:lpstr>Twist of 3D Cuboid</vt:lpstr>
      <vt:lpstr>Punching of 3D Cuboid</vt:lpstr>
      <vt:lpstr>Take-Home Messages</vt:lpstr>
      <vt:lpstr>Summary and Future Work</vt:lpstr>
      <vt:lpstr>PowerPoint プレゼンテーション</vt:lpstr>
      <vt:lpstr>Tension of 3D Cube</vt:lpstr>
      <vt:lpstr>Twist of 3D Cuboid</vt:lpstr>
      <vt:lpstr>Punching of 3D Cuboid</vt:lpstr>
      <vt:lpstr>Mapping of f^ext</vt:lpstr>
      <vt:lpstr>Derivation of Stiffness Matrix (1/2)</vt:lpstr>
      <vt:lpstr>Derivation of Stiffness Matrix (2/2)</vt:lpstr>
      <vt:lpstr>Characteristics of Meshfree Method</vt:lpstr>
      <vt:lpstr>Characteristics of Static-Explicit Method</vt:lpstr>
      <vt:lpstr>Comparison of IEE to Stiffness Eq.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icms2012-slide</dc:title>
  <dc:creator/>
  <cp:lastModifiedBy>T20190041572</cp:lastModifiedBy>
  <cp:revision>1327</cp:revision>
  <cp:lastPrinted>2012-03-06T10:21:50Z</cp:lastPrinted>
  <dcterms:created xsi:type="dcterms:W3CDTF">2007-11-22T18:02:40Z</dcterms:created>
  <dcterms:modified xsi:type="dcterms:W3CDTF">2024-04-09T03:48:52Z</dcterms:modified>
</cp:coreProperties>
</file>