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2"/>
  </p:notesMasterIdLst>
  <p:handoutMasterIdLst>
    <p:handoutMasterId r:id="rId33"/>
  </p:handoutMasterIdLst>
  <p:sldIdLst>
    <p:sldId id="912" r:id="rId2"/>
    <p:sldId id="536" r:id="rId3"/>
    <p:sldId id="538" r:id="rId4"/>
    <p:sldId id="537" r:id="rId5"/>
    <p:sldId id="922" r:id="rId6"/>
    <p:sldId id="571" r:id="rId7"/>
    <p:sldId id="539" r:id="rId8"/>
    <p:sldId id="914" r:id="rId9"/>
    <p:sldId id="918" r:id="rId10"/>
    <p:sldId id="919" r:id="rId11"/>
    <p:sldId id="920" r:id="rId12"/>
    <p:sldId id="921" r:id="rId13"/>
    <p:sldId id="925" r:id="rId14"/>
    <p:sldId id="923" r:id="rId15"/>
    <p:sldId id="924" r:id="rId16"/>
    <p:sldId id="915" r:id="rId17"/>
    <p:sldId id="926" r:id="rId18"/>
    <p:sldId id="927" r:id="rId19"/>
    <p:sldId id="928" r:id="rId20"/>
    <p:sldId id="573" r:id="rId21"/>
    <p:sldId id="572" r:id="rId22"/>
    <p:sldId id="916" r:id="rId23"/>
    <p:sldId id="929" r:id="rId24"/>
    <p:sldId id="930" r:id="rId25"/>
    <p:sldId id="933" r:id="rId26"/>
    <p:sldId id="932" r:id="rId27"/>
    <p:sldId id="558" r:id="rId28"/>
    <p:sldId id="931" r:id="rId29"/>
    <p:sldId id="917" r:id="rId30"/>
    <p:sldId id="546" r:id="rId31"/>
  </p:sldIdLst>
  <p:sldSz cx="9144000" cy="6858000" type="screen4x3"/>
  <p:notesSz cx="9971088" cy="6823075"/>
  <p:custDataLst>
    <p:tags r:id="rId34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CC"/>
    <a:srgbClr val="4DFFC4"/>
    <a:srgbClr val="FF00FF"/>
    <a:srgbClr val="2B28F1"/>
    <a:srgbClr val="FF9900"/>
    <a:srgbClr val="E89049"/>
    <a:srgbClr val="66A9B1"/>
    <a:srgbClr val="FF00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52" autoAdjust="0"/>
    <p:restoredTop sz="88252" autoAdjust="0"/>
  </p:normalViewPr>
  <p:slideViewPr>
    <p:cSldViewPr>
      <p:cViewPr varScale="1">
        <p:scale>
          <a:sx n="118" d="100"/>
          <a:sy n="118" d="100"/>
        </p:scale>
        <p:origin x="18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1056" y="90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2022/4/11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2022/4/11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028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0" y="1268761"/>
            <a:ext cx="9144000" cy="1951690"/>
          </a:xfrm>
        </p:spPr>
        <p:txBody>
          <a:bodyPr lIns="0" anchor="ctr"/>
          <a:lstStyle>
            <a:lvl1pPr algn="ctr">
              <a:defRPr b="1" kern="1200" baseline="0">
                <a:latin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71500" y="3861048"/>
            <a:ext cx="9001000" cy="1777752"/>
          </a:xfrm>
        </p:spPr>
        <p:txBody>
          <a:bodyPr anchor="ctr"/>
          <a:lstStyle>
            <a:lvl1pPr marL="0" indent="0" algn="ctr">
              <a:buNone/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14" name="スライド番号プレースホルダー 4">
            <a:extLst>
              <a:ext uri="{FF2B5EF4-FFF2-40B4-BE49-F238E27FC236}">
                <a16:creationId xmlns:a16="http://schemas.microsoft.com/office/drawing/2014/main" id="{E022455E-6B03-44FA-9A3F-08BECDE73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261E060-63FC-41D8-AD70-60996F0DA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500" y="1268760"/>
            <a:ext cx="9001000" cy="4140460"/>
          </a:xfrm>
          <a:noFill/>
        </p:spPr>
        <p:txBody>
          <a:bodyPr lIns="0" anchor="ctr"/>
          <a:lstStyle>
            <a:lvl1pPr algn="ctr">
              <a:defRPr b="1" kern="1200" baseline="0">
                <a:solidFill>
                  <a:schemeClr val="tx1"/>
                </a:solidFill>
                <a:latin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92D562-D46E-4913-A4FC-08D9CEE6C8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kern="1200" baseline="0" dirty="0"/>
          </a:p>
        </p:txBody>
      </p: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141F9541-DF6B-4880-BEE5-863B1AADA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D17456-1B2F-43F1-A332-C91624F3CA9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8" name="スライド番号プレースホルダー 4">
            <a:extLst>
              <a:ext uri="{FF2B5EF4-FFF2-40B4-BE49-F238E27FC236}">
                <a16:creationId xmlns:a16="http://schemas.microsoft.com/office/drawing/2014/main" id="{CC3133A5-4819-431E-BA8A-B09C73DB1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8454BC2-0834-4E0A-88F7-BF9845D015E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6E6E9ABB-F236-45A5-A65B-23E8BF42A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10800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5999"/>
            <a:chOff x="0" y="6397625"/>
            <a:chExt cx="9144000" cy="465999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lIns="0" tIns="0" rIns="0" bIns="0" anchor="b" anchorCtr="0"/>
            <a:lstStyle/>
            <a:p>
              <a:pPr>
                <a:defRPr/>
              </a:pPr>
              <a:endParaRPr lang="ja-JP" altLang="en-US" sz="1800" kern="1200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83532" y="6659529"/>
              <a:ext cx="976228" cy="2040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b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Arial" pitchFamily="34" charset="0"/>
                </a:rPr>
                <a:t>ICPST2021</a:t>
              </a:r>
              <a:endParaRPr kumimoji="0" lang="en-GB" altLang="ja-JP" sz="1400" kern="1200" baseline="0" dirty="0">
                <a:solidFill>
                  <a:schemeClr val="bg1"/>
                </a:solidFill>
                <a:latin typeface="+mn-ea"/>
                <a:ea typeface="+mn-ea"/>
                <a:cs typeface="Arial" pitchFamily="34" charset="0"/>
              </a:endParaRP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C530747-D4E6-40B4-9405-F88C8155F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24500" r="5523" b="24500"/>
          <a:stretch/>
        </p:blipFill>
        <p:spPr>
          <a:xfrm>
            <a:off x="250824" y="6428887"/>
            <a:ext cx="1840238" cy="396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9872A94-87EA-4B51-A25B-45DF9EDB9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25975" r="7483" b="25974"/>
          <a:stretch/>
        </p:blipFill>
        <p:spPr>
          <a:xfrm>
            <a:off x="7150079" y="6432417"/>
            <a:ext cx="1742400" cy="3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l" rtl="0" eaLnBrk="1" fontAlgn="ctr" latinLnBrk="1" hangingPunct="1">
        <a:spcBef>
          <a:spcPct val="0"/>
        </a:spcBef>
        <a:spcAft>
          <a:spcPct val="0"/>
        </a:spcAft>
        <a:defRPr kumimoji="1" sz="3200" b="1" kern="1200" baseline="0">
          <a:solidFill>
            <a:schemeClr val="bg1"/>
          </a:solidFill>
          <a:effectLst/>
          <a:latin typeface="メイリオ" panose="020B0604030504040204" pitchFamily="50" charset="-128"/>
          <a:ea typeface="メイリオ" panose="020B0604030504040204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1pPr>
      <a:lvl2pPr marL="742950" indent="-28575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2pPr>
      <a:lvl3pPr marL="11430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3pPr>
      <a:lvl4pPr marL="16002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4pPr>
      <a:lvl5pPr marL="20574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45D07C1-119F-405C-B1A1-4002A2E10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00708"/>
            <a:ext cx="9144000" cy="2628291"/>
          </a:xfrm>
        </p:spPr>
        <p:txBody>
          <a:bodyPr/>
          <a:lstStyle/>
          <a:p>
            <a:r>
              <a:rPr lang="en-US" altLang="ja-JP" dirty="0"/>
              <a:t>Resin Deformation Analysis in </a:t>
            </a:r>
            <a:r>
              <a:rPr lang="en-US" altLang="ja-JP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UV Imprint</a:t>
            </a:r>
            <a:br>
              <a:rPr lang="en-US" altLang="ja-JP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n-US" altLang="ja-JP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ja-JP" dirty="0"/>
              <a:t>Considering UV Shrinkage, </a:t>
            </a:r>
            <a:br>
              <a:rPr lang="en-US" altLang="ja-JP" dirty="0"/>
            </a:br>
            <a:r>
              <a:rPr lang="en-US" altLang="ja-JP" dirty="0"/>
              <a:t>Thermal Deformation, </a:t>
            </a:r>
            <a:br>
              <a:rPr lang="en-US" altLang="ja-JP" dirty="0"/>
            </a:br>
            <a:r>
              <a:rPr lang="en-US" altLang="ja-JP" dirty="0"/>
              <a:t>and Thermochemical Kinetics</a:t>
            </a:r>
            <a:endParaRPr kumimoji="1" lang="ja-JP" altLang="en-US" dirty="0"/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50976013-37B8-4994-A7C0-5AFBA1C0E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00" y="3861048"/>
            <a:ext cx="8640960" cy="1777752"/>
          </a:xfrm>
        </p:spPr>
        <p:txBody>
          <a:bodyPr/>
          <a:lstStyle/>
          <a:p>
            <a:pPr algn="r"/>
            <a:r>
              <a:rPr lang="en-US" altLang="zh-TW" u="sng" dirty="0"/>
              <a:t>Yuki ONISHI</a:t>
            </a:r>
            <a:r>
              <a:rPr lang="en-US" altLang="zh-TW" dirty="0"/>
              <a:t>, </a:t>
            </a:r>
            <a:r>
              <a:rPr lang="en-US" altLang="zh-TW" dirty="0" err="1"/>
              <a:t>Ryunosuke</a:t>
            </a:r>
            <a:r>
              <a:rPr lang="en-US" altLang="zh-TW" dirty="0"/>
              <a:t> YAMASHITA, Kenji AMAYA</a:t>
            </a:r>
            <a:br>
              <a:rPr lang="en-US" altLang="zh-TW" dirty="0"/>
            </a:br>
            <a:r>
              <a:rPr lang="en-US" altLang="zh-TW" dirty="0"/>
              <a:t> (Tokyo Institute of Technology)</a:t>
            </a:r>
          </a:p>
          <a:p>
            <a:pPr algn="r"/>
            <a:endParaRPr lang="en-US" altLang="ja-JP" sz="700" dirty="0"/>
          </a:p>
          <a:p>
            <a:pPr algn="r"/>
            <a:r>
              <a:rPr lang="en-US" altLang="ja-JP" dirty="0"/>
              <a:t>Yoshihiko HIRAI</a:t>
            </a:r>
          </a:p>
          <a:p>
            <a:pPr algn="r"/>
            <a:r>
              <a:rPr lang="en-US" altLang="ja-JP" dirty="0"/>
              <a:t> (Osaka Prefecture University)</a:t>
            </a:r>
            <a:endParaRPr lang="zh-TW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1A1729-0926-466A-82F9-74A862E9A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63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16115F4B-AAE9-4DF7-B8D5-5FFB58B92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example result (300 </a:t>
            </a:r>
            <a:r>
              <a:rPr kumimoji="1"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/cm</a:t>
            </a:r>
            <a:r>
              <a:rPr kumimoji="1" lang="en-US" altLang="ja-JP" b="1" i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case)</a:t>
            </a:r>
          </a:p>
          <a:p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97505A55-BEBA-489C-B9B9-4AB0A1D82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Resin temperature measurement test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08B820-1723-4462-B9F6-BE301A061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5" name="thermography_about-0.5mm_300mW_2019-09-01">
            <a:hlinkClick r:id="" action="ppaction://media"/>
            <a:extLst>
              <a:ext uri="{FF2B5EF4-FFF2-40B4-BE49-F238E27FC236}">
                <a16:creationId xmlns:a16="http://schemas.microsoft.com/office/drawing/2014/main" id="{5F9BE3E6-4AB0-49CF-AFB9-166928B237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871" t="4788" b="15923"/>
          <a:stretch>
            <a:fillRect/>
          </a:stretch>
        </p:blipFill>
        <p:spPr bwMode="auto">
          <a:xfrm>
            <a:off x="1013971" y="1045056"/>
            <a:ext cx="7236121" cy="46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8">
                <a:extLst>
                  <a:ext uri="{FF2B5EF4-FFF2-40B4-BE49-F238E27FC236}">
                    <a16:creationId xmlns:a16="http://schemas.microsoft.com/office/drawing/2014/main" id="{1AC8B2BE-258A-48E8-9362-F38C93EC342F}"/>
                  </a:ext>
                </a:extLst>
              </p:cNvPr>
              <p:cNvSpPr txBox="1"/>
              <p:nvPr/>
            </p:nvSpPr>
            <p:spPr>
              <a:xfrm>
                <a:off x="7056276" y="936592"/>
                <a:ext cx="9805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0" dirty="0">
                    <a:solidFill>
                      <a:schemeClr val="bg1"/>
                    </a:solidFill>
                  </a:rPr>
                  <a:t>150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18">
                <a:extLst>
                  <a:ext uri="{FF2B5EF4-FFF2-40B4-BE49-F238E27FC236}">
                    <a16:creationId xmlns:a16="http://schemas.microsoft.com/office/drawing/2014/main" id="{1AC8B2BE-258A-48E8-9362-F38C93EC3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276" y="936592"/>
                <a:ext cx="980547" cy="400110"/>
              </a:xfrm>
              <a:prstGeom prst="rect">
                <a:avLst/>
              </a:prstGeom>
              <a:blipFill>
                <a:blip r:embed="rId5"/>
                <a:stretch>
                  <a:fillRect t="-7692" r="-625" b="-292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9">
                <a:extLst>
                  <a:ext uri="{FF2B5EF4-FFF2-40B4-BE49-F238E27FC236}">
                    <a16:creationId xmlns:a16="http://schemas.microsoft.com/office/drawing/2014/main" id="{25CB04BC-E550-4DEE-AB40-B9FA68F0F072}"/>
                  </a:ext>
                </a:extLst>
              </p:cNvPr>
              <p:cNvSpPr txBox="1"/>
              <p:nvPr/>
            </p:nvSpPr>
            <p:spPr>
              <a:xfrm>
                <a:off x="7056276" y="5261138"/>
                <a:ext cx="9721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>
                    <a:solidFill>
                      <a:schemeClr val="bg1"/>
                    </a:solidFill>
                  </a:rPr>
                  <a:t>25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19">
                <a:extLst>
                  <a:ext uri="{FF2B5EF4-FFF2-40B4-BE49-F238E27FC236}">
                    <a16:creationId xmlns:a16="http://schemas.microsoft.com/office/drawing/2014/main" id="{25CB04BC-E550-4DEE-AB40-B9FA68F0F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276" y="5261138"/>
                <a:ext cx="972108" cy="400110"/>
              </a:xfrm>
              <a:prstGeom prst="rect">
                <a:avLst/>
              </a:prstGeom>
              <a:blipFill>
                <a:blip r:embed="rId6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9">
            <a:extLst>
              <a:ext uri="{FF2B5EF4-FFF2-40B4-BE49-F238E27FC236}">
                <a16:creationId xmlns:a16="http://schemas.microsoft.com/office/drawing/2014/main" id="{E11DF1B7-400B-441E-B92A-0812A3A2ED8B}"/>
              </a:ext>
            </a:extLst>
          </p:cNvPr>
          <p:cNvSpPr txBox="1"/>
          <p:nvPr/>
        </p:nvSpPr>
        <p:spPr>
          <a:xfrm>
            <a:off x="3347864" y="1476651"/>
            <a:ext cx="2110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</a:rPr>
              <a:t>~ 20 mm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cxnSp>
        <p:nvCxnSpPr>
          <p:cNvPr id="9" name="直線矢印コネクタ 7">
            <a:extLst>
              <a:ext uri="{FF2B5EF4-FFF2-40B4-BE49-F238E27FC236}">
                <a16:creationId xmlns:a16="http://schemas.microsoft.com/office/drawing/2014/main" id="{CC5CB941-FAF7-4F74-B1D1-AB98C3ADDD15}"/>
              </a:ext>
            </a:extLst>
          </p:cNvPr>
          <p:cNvCxnSpPr>
            <a:cxnSpLocks/>
          </p:cNvCxnSpPr>
          <p:nvPr/>
        </p:nvCxnSpPr>
        <p:spPr>
          <a:xfrm>
            <a:off x="3455876" y="1876762"/>
            <a:ext cx="188222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88B40805-79E9-4751-AD71-A263ED3B5EA0}"/>
              </a:ext>
            </a:extLst>
          </p:cNvPr>
          <p:cNvSpPr/>
          <p:nvPr/>
        </p:nvSpPr>
        <p:spPr>
          <a:xfrm>
            <a:off x="395187" y="5695871"/>
            <a:ext cx="8352927" cy="685457"/>
          </a:xfrm>
          <a:prstGeom prst="roundRect">
            <a:avLst>
              <a:gd name="adj" fmla="val 227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The temp. reaches the maximum in several seconds </a:t>
            </a:r>
            <a:br>
              <a:rPr lang="en-US" altLang="ja-JP" sz="2400" dirty="0">
                <a:solidFill>
                  <a:schemeClr val="tx1"/>
                </a:solidFill>
                <a:ea typeface="ＭＳ Ｐゴシック" panose="020B0600070205080204" pitchFamily="50" charset="-128"/>
              </a:rPr>
            </a:br>
            <a:r>
              <a:rPr lang="en-US" altLang="ja-JP" sz="24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after the start of exposure and gradually returns to room temp..</a:t>
            </a:r>
          </a:p>
        </p:txBody>
      </p:sp>
    </p:spTree>
    <p:extLst>
      <p:ext uri="{BB962C8B-B14F-4D97-AF65-F5344CB8AC3E}">
        <p14:creationId xmlns:p14="http://schemas.microsoft.com/office/powerpoint/2010/main" val="27358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1D09D99D-99F2-44AB-893D-66D3734480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Time histories of temp. and expansion</a:t>
                </a:r>
                <a:r>
                  <a:rPr kumimoji="1" lang="ja-JP" altLang="en-US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（</a:t>
                </a: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50 </a:t>
                </a:r>
                <a:r>
                  <a:rPr lang="en-US" altLang="ja-JP" b="1" i="1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mW</a:t>
                </a: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/cm</a:t>
                </a:r>
                <a:r>
                  <a:rPr lang="en-US" altLang="ja-JP" b="1" i="1" u="sng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30s)</a:t>
                </a: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sz="32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ja-JP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⋇</m:t>
                    </m:r>
                  </m:oMath>
                </a14:m>
                <a:r>
                  <a:rPr lang="en-US" altLang="ja-JP" sz="2000" dirty="0"/>
                  <a:t> From another experiment, the coef. of linear thermal expansion is obtained as </a:t>
                </a:r>
                <a14:m>
                  <m:oMath xmlns:m="http://schemas.openxmlformats.org/officeDocument/2006/math">
                    <m:r>
                      <a:rPr kumimoji="1" lang="en-US" altLang="ja-JP" sz="2000" b="0" i="0" smtClean="0">
                        <a:effectLst/>
                        <a:latin typeface="Cambria Math" panose="02040503050406030204" pitchFamily="18" charset="0"/>
                      </a:rPr>
                      <m:t>1.0×1</m:t>
                    </m:r>
                    <m:sSup>
                      <m:sSupPr>
                        <m:ctrlPr>
                          <a:rPr kumimoji="1" lang="en-US" altLang="ja-JP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0" smtClean="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kumimoji="1" lang="en-US" altLang="ja-JP" sz="2000" b="0" i="0" smtClean="0">
                            <a:effectLst/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kumimoji="1" lang="ja-JP" altLang="en-US" sz="2000" dirty="0">
                    <a:effectLst/>
                  </a:rPr>
                  <a:t> </a:t>
                </a:r>
                <a:r>
                  <a:rPr kumimoji="1" lang="en-US" altLang="ja-JP" sz="2000" dirty="0">
                    <a:effectLst/>
                  </a:rPr>
                  <a:t>[1/K].</a:t>
                </a:r>
                <a:endParaRPr kumimoji="1" lang="ja-JP" alt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1D09D99D-99F2-44AB-893D-66D3734480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112" r="-2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100841C5-163F-4506-85B8-360920E2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Resin temperature measurement test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90EC98-ED05-4CC8-92D8-13B4A82C3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7530FB9-DE9B-4849-B33C-2950FF999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052736"/>
            <a:ext cx="7175105" cy="3782242"/>
          </a:xfrm>
          <a:prstGeom prst="rect">
            <a:avLst/>
          </a:prstGeom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BC0FD36-22ED-4C26-B008-945E49930B57}"/>
              </a:ext>
            </a:extLst>
          </p:cNvPr>
          <p:cNvSpPr/>
          <p:nvPr/>
        </p:nvSpPr>
        <p:spPr>
          <a:xfrm>
            <a:off x="647564" y="5373216"/>
            <a:ext cx="7416824" cy="1024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A temperature increase about 100 K causes about </a:t>
            </a:r>
            <a:br>
              <a:rPr lang="en-US" altLang="ja-JP" sz="2400" dirty="0">
                <a:solidFill>
                  <a:schemeClr val="tx1"/>
                </a:solidFill>
                <a:ea typeface="ＭＳ Ｐゴシック" panose="020B0600070205080204" pitchFamily="50" charset="-128"/>
              </a:rPr>
            </a:br>
            <a:r>
              <a:rPr lang="en-US" altLang="ja-JP" sz="24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1% thermal linear expansion (3% expansion in volume) </a:t>
            </a:r>
            <a:br>
              <a:rPr lang="en-US" altLang="ja-JP" sz="2400" dirty="0">
                <a:solidFill>
                  <a:schemeClr val="tx1"/>
                </a:solidFill>
                <a:ea typeface="ＭＳ Ｐゴシック" panose="020B0600070205080204" pitchFamily="50" charset="-128"/>
              </a:rPr>
            </a:br>
            <a:r>
              <a:rPr lang="en-US" altLang="ja-JP" sz="24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in 6 s after exposure.</a:t>
            </a:r>
            <a:endParaRPr kumimoji="1" lang="ja-JP" altLang="en-US" sz="2400" dirty="0">
              <a:solidFill>
                <a:schemeClr val="tx1"/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7414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F745FC0E-2EF0-4BE6-8552-ABE1EDE93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r>
              <a:rPr lang="en-US" altLang="ja-JP" sz="2400" dirty="0"/>
              <a:t>Rotational oscillatory rheometer.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Small rotational oscillation</a:t>
            </a:r>
            <a:r>
              <a:rPr lang="en-US" altLang="ja-JP" sz="2400" dirty="0"/>
              <a:t> is </a:t>
            </a:r>
            <a:br>
              <a:rPr lang="en-US" altLang="ja-JP" sz="2400" dirty="0"/>
            </a:br>
            <a:r>
              <a:rPr lang="en-US" altLang="ja-JP" sz="2400" dirty="0"/>
              <a:t>given to the UV resin under </a:t>
            </a:r>
            <a:br>
              <a:rPr lang="en-US" altLang="ja-JP" sz="2400" dirty="0"/>
            </a:br>
            <a:r>
              <a:rPr lang="en-US" altLang="ja-JP" sz="2400" dirty="0"/>
              <a:t>UV curing.</a:t>
            </a:r>
          </a:p>
          <a:p>
            <a:r>
              <a:rPr lang="en-US" altLang="ja-JP" sz="2400" dirty="0"/>
              <a:t>Time history of </a:t>
            </a:r>
            <a:r>
              <a:rPr lang="en-US" altLang="ja-JP" sz="2400" dirty="0">
                <a:solidFill>
                  <a:srgbClr val="2B28F1"/>
                </a:solidFill>
              </a:rPr>
              <a:t>UV shrinkage</a:t>
            </a:r>
            <a:br>
              <a:rPr lang="en-US" altLang="ja-JP" sz="2400" dirty="0"/>
            </a:br>
            <a:r>
              <a:rPr lang="en-US" altLang="ja-JP" sz="2400" dirty="0"/>
              <a:t>(gap length) is measured.</a:t>
            </a:r>
          </a:p>
          <a:p>
            <a:r>
              <a:rPr kumimoji="1" lang="en-US" altLang="ja-JP" sz="2400" dirty="0"/>
              <a:t>Time history of </a:t>
            </a:r>
            <a:r>
              <a:rPr kumimoji="1" lang="en-US" altLang="ja-JP" sz="2400" dirty="0">
                <a:solidFill>
                  <a:srgbClr val="008000"/>
                </a:solidFill>
              </a:rPr>
              <a:t>Complex shear</a:t>
            </a:r>
            <a:br>
              <a:rPr kumimoji="1" lang="en-US" altLang="ja-JP" sz="2400" dirty="0">
                <a:solidFill>
                  <a:srgbClr val="008000"/>
                </a:solidFill>
              </a:rPr>
            </a:br>
            <a:r>
              <a:rPr kumimoji="1" lang="en-US" altLang="ja-JP" sz="2400" dirty="0">
                <a:solidFill>
                  <a:srgbClr val="008000"/>
                </a:solidFill>
              </a:rPr>
              <a:t>modulus</a:t>
            </a:r>
            <a:r>
              <a:rPr kumimoji="1" lang="en-US" altLang="ja-JP" sz="2400" dirty="0"/>
              <a:t> </a:t>
            </a:r>
            <a:r>
              <a:rPr kumimoji="1" lang="en-US" altLang="ja-JP" sz="2400" dirty="0">
                <a:solidFill>
                  <a:srgbClr val="008000"/>
                </a:solidFill>
              </a:rPr>
              <a:t>at various temps. and </a:t>
            </a:r>
            <a:br>
              <a:rPr kumimoji="1" lang="en-US" altLang="ja-JP" sz="2400" dirty="0">
                <a:solidFill>
                  <a:srgbClr val="008000"/>
                </a:solidFill>
              </a:rPr>
            </a:br>
            <a:r>
              <a:rPr kumimoji="1" lang="en-US" altLang="ja-JP" sz="2400" dirty="0" err="1">
                <a:solidFill>
                  <a:srgbClr val="008000"/>
                </a:solidFill>
              </a:rPr>
              <a:t>freqs</a:t>
            </a:r>
            <a:r>
              <a:rPr lang="en-US" altLang="ja-JP" sz="2400" dirty="0">
                <a:solidFill>
                  <a:srgbClr val="008000"/>
                </a:solidFill>
              </a:rPr>
              <a:t>. </a:t>
            </a:r>
            <a:r>
              <a:rPr lang="en-US" altLang="ja-JP" sz="2400" dirty="0"/>
              <a:t>is also measured.</a:t>
            </a:r>
            <a:endParaRPr kumimoji="1" lang="en-US" altLang="ja-JP" sz="2400" dirty="0"/>
          </a:p>
          <a:p>
            <a:r>
              <a:rPr lang="en-US" altLang="ja-JP" sz="2400" dirty="0"/>
              <a:t>Resin temp. is kept constant</a:t>
            </a:r>
            <a:br>
              <a:rPr lang="en-US" altLang="ja-JP" sz="2400" dirty="0"/>
            </a:br>
            <a:r>
              <a:rPr lang="en-US" altLang="ja-JP" sz="2400" dirty="0"/>
              <a:t>by the aluminum rod with temp.</a:t>
            </a:r>
            <a:br>
              <a:rPr lang="en-US" altLang="ja-JP" sz="2400" dirty="0"/>
            </a:br>
            <a:r>
              <a:rPr lang="en-US" altLang="ja-JP" sz="2400" dirty="0"/>
              <a:t>control.</a:t>
            </a:r>
          </a:p>
          <a:p>
            <a:r>
              <a:rPr lang="en-US" altLang="ja-JP" sz="2400" dirty="0"/>
              <a:t>Same UV exposure condition as the micromirror array imprint.</a:t>
            </a:r>
          </a:p>
          <a:p>
            <a:endParaRPr kumimoji="1" lang="ja-JP" altLang="en-US" sz="24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E9AB202-7F4E-4C0A-9E21-346D8C53E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none">
            <a:normAutofit/>
          </a:bodyPr>
          <a:lstStyle/>
          <a:p>
            <a:r>
              <a:rPr kumimoji="1" lang="en-US" altLang="ja-JP" sz="2400" dirty="0"/>
              <a:t>UV shrinkage &amp; complex shear modulus meas. </a:t>
            </a:r>
            <a:r>
              <a:rPr lang="en-US" altLang="ja-JP" sz="2400" dirty="0"/>
              <a:t>tests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A0B7D1-BC77-4DF2-966F-9408537A7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4682738-73A5-449E-993B-24CEF6A39E5D}"/>
              </a:ext>
            </a:extLst>
          </p:cNvPr>
          <p:cNvSpPr/>
          <p:nvPr/>
        </p:nvSpPr>
        <p:spPr>
          <a:xfrm>
            <a:off x="7036981" y="1688526"/>
            <a:ext cx="1290722" cy="169961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dirty="0"/>
              <a:t>Cylinder</a:t>
            </a:r>
          </a:p>
          <a:p>
            <a:pPr algn="ctr"/>
            <a:r>
              <a:rPr lang="en-US" altLang="ja-JP" sz="1500" dirty="0"/>
              <a:t>Rod</a:t>
            </a:r>
            <a:endParaRPr lang="ja-JP" altLang="en-US" sz="15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9061F9B-9126-4FE1-93EA-0EA11A351B4A}"/>
              </a:ext>
            </a:extLst>
          </p:cNvPr>
          <p:cNvSpPr/>
          <p:nvPr/>
        </p:nvSpPr>
        <p:spPr>
          <a:xfrm>
            <a:off x="6615723" y="3695081"/>
            <a:ext cx="2133237" cy="4050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dirty="0">
                <a:solidFill>
                  <a:schemeClr val="tx1"/>
                </a:solidFill>
              </a:rPr>
              <a:t>Glass Plate</a:t>
            </a:r>
            <a:endParaRPr lang="ja-JP" altLang="en-US" sz="1500" dirty="0">
              <a:solidFill>
                <a:schemeClr val="tx1"/>
              </a:solidFill>
            </a:endParaRPr>
          </a:p>
        </p:txBody>
      </p:sp>
      <p:sp>
        <p:nvSpPr>
          <p:cNvPr id="7" name="角丸四角形 7">
            <a:extLst>
              <a:ext uri="{FF2B5EF4-FFF2-40B4-BE49-F238E27FC236}">
                <a16:creationId xmlns:a16="http://schemas.microsoft.com/office/drawing/2014/main" id="{53E66C97-75A4-4314-8006-329C5F38496D}"/>
              </a:ext>
            </a:extLst>
          </p:cNvPr>
          <p:cNvSpPr/>
          <p:nvPr/>
        </p:nvSpPr>
        <p:spPr>
          <a:xfrm>
            <a:off x="6985657" y="3388255"/>
            <a:ext cx="1393370" cy="306826"/>
          </a:xfrm>
          <a:prstGeom prst="roundRect">
            <a:avLst>
              <a:gd name="adj" fmla="val 2544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dirty="0"/>
              <a:t>UV Resin</a:t>
            </a:r>
            <a:endParaRPr lang="ja-JP" altLang="en-US" sz="1500" dirty="0"/>
          </a:p>
        </p:txBody>
      </p:sp>
      <p:sp>
        <p:nvSpPr>
          <p:cNvPr id="8" name="上矢印 8">
            <a:extLst>
              <a:ext uri="{FF2B5EF4-FFF2-40B4-BE49-F238E27FC236}">
                <a16:creationId xmlns:a16="http://schemas.microsoft.com/office/drawing/2014/main" id="{878D5026-EF3D-4AD2-A4C0-ADB39DA805CE}"/>
              </a:ext>
            </a:extLst>
          </p:cNvPr>
          <p:cNvSpPr/>
          <p:nvPr/>
        </p:nvSpPr>
        <p:spPr>
          <a:xfrm>
            <a:off x="6674001" y="4110504"/>
            <a:ext cx="2035679" cy="360390"/>
          </a:xfrm>
          <a:prstGeom prst="upArrow">
            <a:avLst>
              <a:gd name="adj1" fmla="val 67702"/>
              <a:gd name="adj2" fmla="val 5242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UV Light</a:t>
            </a:r>
            <a:endParaRPr kumimoji="1" lang="ja-JP" altLang="en-US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EED2CC4-3ECC-4771-9F3D-44841B109532}"/>
              </a:ext>
            </a:extLst>
          </p:cNvPr>
          <p:cNvGrpSpPr/>
          <p:nvPr/>
        </p:nvGrpSpPr>
        <p:grpSpPr>
          <a:xfrm>
            <a:off x="6785851" y="1321247"/>
            <a:ext cx="1782587" cy="796675"/>
            <a:chOff x="9567116" y="710583"/>
            <a:chExt cx="1749814" cy="1655866"/>
          </a:xfrm>
          <a:solidFill>
            <a:srgbClr val="FF0000"/>
          </a:solidFill>
        </p:grpSpPr>
        <p:sp>
          <p:nvSpPr>
            <p:cNvPr id="10" name="環状矢印 17">
              <a:extLst>
                <a:ext uri="{FF2B5EF4-FFF2-40B4-BE49-F238E27FC236}">
                  <a16:creationId xmlns:a16="http://schemas.microsoft.com/office/drawing/2014/main" id="{380502C8-E4FF-4B1A-9D8A-1F192CB99652}"/>
                </a:ext>
              </a:extLst>
            </p:cNvPr>
            <p:cNvSpPr/>
            <p:nvPr/>
          </p:nvSpPr>
          <p:spPr>
            <a:xfrm rot="16200000">
              <a:off x="9599781" y="678153"/>
              <a:ext cx="1655631" cy="1720961"/>
            </a:xfrm>
            <a:prstGeom prst="circularArrow">
              <a:avLst>
                <a:gd name="adj1" fmla="val 10722"/>
                <a:gd name="adj2" fmla="val 1216512"/>
                <a:gd name="adj3" fmla="val 20344974"/>
                <a:gd name="adj4" fmla="val 8932130"/>
                <a:gd name="adj5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環状矢印 18">
              <a:extLst>
                <a:ext uri="{FF2B5EF4-FFF2-40B4-BE49-F238E27FC236}">
                  <a16:creationId xmlns:a16="http://schemas.microsoft.com/office/drawing/2014/main" id="{93715189-3D70-4195-82A8-49A770382D89}"/>
                </a:ext>
              </a:extLst>
            </p:cNvPr>
            <p:cNvSpPr/>
            <p:nvPr/>
          </p:nvSpPr>
          <p:spPr>
            <a:xfrm rot="5400000" flipH="1">
              <a:off x="9628634" y="677918"/>
              <a:ext cx="1655631" cy="1720961"/>
            </a:xfrm>
            <a:prstGeom prst="circularArrow">
              <a:avLst>
                <a:gd name="adj1" fmla="val 10722"/>
                <a:gd name="adj2" fmla="val 1216512"/>
                <a:gd name="adj3" fmla="val 20344974"/>
                <a:gd name="adj4" fmla="val 8932130"/>
                <a:gd name="adj5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2E6F9CC-69DB-410B-8E85-6BE809E6123E}"/>
              </a:ext>
            </a:extLst>
          </p:cNvPr>
          <p:cNvSpPr txBox="1"/>
          <p:nvPr/>
        </p:nvSpPr>
        <p:spPr>
          <a:xfrm>
            <a:off x="6673840" y="872716"/>
            <a:ext cx="19960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500" dirty="0">
                <a:solidFill>
                  <a:srgbClr val="FF0000"/>
                </a:solidFill>
              </a:rPr>
              <a:t>Small</a:t>
            </a:r>
            <a:br>
              <a:rPr lang="en-US" altLang="ja-JP" sz="1500" dirty="0">
                <a:solidFill>
                  <a:srgbClr val="FF0000"/>
                </a:solidFill>
              </a:rPr>
            </a:br>
            <a:r>
              <a:rPr lang="en-US" altLang="ja-JP" sz="1500" dirty="0">
                <a:solidFill>
                  <a:srgbClr val="FF0000"/>
                </a:solidFill>
              </a:rPr>
              <a:t>Rotational Oscillation</a:t>
            </a:r>
            <a:endParaRPr lang="ja-JP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ストライプ矢印 23">
            <a:extLst>
              <a:ext uri="{FF2B5EF4-FFF2-40B4-BE49-F238E27FC236}">
                <a16:creationId xmlns:a16="http://schemas.microsoft.com/office/drawing/2014/main" id="{A8D8BE19-1396-4AA3-9862-FDDA1DB552FD}"/>
              </a:ext>
            </a:extLst>
          </p:cNvPr>
          <p:cNvSpPr/>
          <p:nvPr/>
        </p:nvSpPr>
        <p:spPr>
          <a:xfrm rot="5400000">
            <a:off x="8507467" y="1722876"/>
            <a:ext cx="336899" cy="268834"/>
          </a:xfrm>
          <a:prstGeom prst="striped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4361313-2D47-4F31-9E79-E5EDBA361CDA}"/>
              </a:ext>
            </a:extLst>
          </p:cNvPr>
          <p:cNvSpPr txBox="1"/>
          <p:nvPr/>
        </p:nvSpPr>
        <p:spPr>
          <a:xfrm>
            <a:off x="8247370" y="1991539"/>
            <a:ext cx="86113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500" dirty="0">
                <a:solidFill>
                  <a:srgbClr val="FF9900"/>
                </a:solidFill>
              </a:rPr>
              <a:t>Follow</a:t>
            </a:r>
          </a:p>
          <a:p>
            <a:pPr algn="ctr"/>
            <a:r>
              <a:rPr lang="en-US" altLang="ja-JP" sz="1500" dirty="0">
                <a:solidFill>
                  <a:srgbClr val="FF9900"/>
                </a:solidFill>
              </a:rPr>
              <a:t>Gap</a:t>
            </a:r>
          </a:p>
          <a:p>
            <a:pPr algn="ctr"/>
            <a:r>
              <a:rPr lang="en-US" altLang="ja-JP" sz="1500" dirty="0">
                <a:solidFill>
                  <a:srgbClr val="FF9900"/>
                </a:solidFill>
              </a:rPr>
              <a:t>Change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F522960F-B11C-43DE-A3B7-FD63CE21F366}"/>
              </a:ext>
            </a:extLst>
          </p:cNvPr>
          <p:cNvCxnSpPr/>
          <p:nvPr/>
        </p:nvCxnSpPr>
        <p:spPr>
          <a:xfrm>
            <a:off x="8478930" y="3388143"/>
            <a:ext cx="0" cy="30693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3B2676D-3026-4168-ACC5-92E60F475F09}"/>
              </a:ext>
            </a:extLst>
          </p:cNvPr>
          <p:cNvSpPr txBox="1"/>
          <p:nvPr/>
        </p:nvSpPr>
        <p:spPr>
          <a:xfrm>
            <a:off x="8471897" y="3394885"/>
            <a:ext cx="5485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dirty="0"/>
              <a:t>Gap</a:t>
            </a:r>
            <a:endParaRPr lang="ja-JP" altLang="en-US" sz="1500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8E41400-0426-4E71-A95F-DA9A85728F56}"/>
              </a:ext>
            </a:extLst>
          </p:cNvPr>
          <p:cNvGrpSpPr/>
          <p:nvPr/>
        </p:nvGrpSpPr>
        <p:grpSpPr>
          <a:xfrm>
            <a:off x="6758576" y="4279625"/>
            <a:ext cx="2345318" cy="1043877"/>
            <a:chOff x="9058780" y="5271245"/>
            <a:chExt cx="3127091" cy="1391836"/>
          </a:xfrm>
        </p:grpSpPr>
        <p:sp>
          <p:nvSpPr>
            <p:cNvPr id="18" name="フリーフォーム 11">
              <a:extLst>
                <a:ext uri="{FF2B5EF4-FFF2-40B4-BE49-F238E27FC236}">
                  <a16:creationId xmlns:a16="http://schemas.microsoft.com/office/drawing/2014/main" id="{FC41106B-071C-467A-981A-DAED34024F4E}"/>
                </a:ext>
              </a:extLst>
            </p:cNvPr>
            <p:cNvSpPr/>
            <p:nvPr/>
          </p:nvSpPr>
          <p:spPr>
            <a:xfrm>
              <a:off x="9840417" y="5645063"/>
              <a:ext cx="1362636" cy="448236"/>
            </a:xfrm>
            <a:custGeom>
              <a:avLst/>
              <a:gdLst>
                <a:gd name="connsiteX0" fmla="*/ 22428 w 793393"/>
                <a:gd name="connsiteY0" fmla="*/ 503705 h 527316"/>
                <a:gd name="connsiteX1" fmla="*/ 22428 w 793393"/>
                <a:gd name="connsiteY1" fmla="*/ 55470 h 527316"/>
                <a:gd name="connsiteX2" fmla="*/ 255511 w 793393"/>
                <a:gd name="connsiteY2" fmla="*/ 55470 h 527316"/>
                <a:gd name="connsiteX3" fmla="*/ 228617 w 793393"/>
                <a:gd name="connsiteY3" fmla="*/ 494740 h 527316"/>
                <a:gd name="connsiteX4" fmla="*/ 793393 w 793393"/>
                <a:gd name="connsiteY4" fmla="*/ 458882 h 527316"/>
                <a:gd name="connsiteX0" fmla="*/ 0 w 770965"/>
                <a:gd name="connsiteY0" fmla="*/ 503705 h 527316"/>
                <a:gd name="connsiteX1" fmla="*/ 0 w 770965"/>
                <a:gd name="connsiteY1" fmla="*/ 55470 h 527316"/>
                <a:gd name="connsiteX2" fmla="*/ 233083 w 770965"/>
                <a:gd name="connsiteY2" fmla="*/ 55470 h 527316"/>
                <a:gd name="connsiteX3" fmla="*/ 206189 w 770965"/>
                <a:gd name="connsiteY3" fmla="*/ 494740 h 527316"/>
                <a:gd name="connsiteX4" fmla="*/ 770965 w 770965"/>
                <a:gd name="connsiteY4" fmla="*/ 458882 h 527316"/>
                <a:gd name="connsiteX0" fmla="*/ 0 w 770965"/>
                <a:gd name="connsiteY0" fmla="*/ 448235 h 471846"/>
                <a:gd name="connsiteX1" fmla="*/ 0 w 770965"/>
                <a:gd name="connsiteY1" fmla="*/ 0 h 471846"/>
                <a:gd name="connsiteX2" fmla="*/ 233083 w 770965"/>
                <a:gd name="connsiteY2" fmla="*/ 0 h 471846"/>
                <a:gd name="connsiteX3" fmla="*/ 206189 w 770965"/>
                <a:gd name="connsiteY3" fmla="*/ 439270 h 471846"/>
                <a:gd name="connsiteX4" fmla="*/ 770965 w 770965"/>
                <a:gd name="connsiteY4" fmla="*/ 403412 h 471846"/>
                <a:gd name="connsiteX0" fmla="*/ 0 w 770965"/>
                <a:gd name="connsiteY0" fmla="*/ 448235 h 471846"/>
                <a:gd name="connsiteX1" fmla="*/ 0 w 770965"/>
                <a:gd name="connsiteY1" fmla="*/ 0 h 471846"/>
                <a:gd name="connsiteX2" fmla="*/ 233083 w 770965"/>
                <a:gd name="connsiteY2" fmla="*/ 0 h 471846"/>
                <a:gd name="connsiteX3" fmla="*/ 206189 w 770965"/>
                <a:gd name="connsiteY3" fmla="*/ 439270 h 471846"/>
                <a:gd name="connsiteX4" fmla="*/ 770965 w 770965"/>
                <a:gd name="connsiteY4" fmla="*/ 403412 h 471846"/>
                <a:gd name="connsiteX0" fmla="*/ 0 w 770965"/>
                <a:gd name="connsiteY0" fmla="*/ 448235 h 448235"/>
                <a:gd name="connsiteX1" fmla="*/ 0 w 770965"/>
                <a:gd name="connsiteY1" fmla="*/ 0 h 448235"/>
                <a:gd name="connsiteX2" fmla="*/ 233083 w 770965"/>
                <a:gd name="connsiteY2" fmla="*/ 0 h 448235"/>
                <a:gd name="connsiteX3" fmla="*/ 206189 w 770965"/>
                <a:gd name="connsiteY3" fmla="*/ 439270 h 448235"/>
                <a:gd name="connsiteX4" fmla="*/ 770965 w 770965"/>
                <a:gd name="connsiteY4" fmla="*/ 403412 h 448235"/>
                <a:gd name="connsiteX0" fmla="*/ 0 w 770965"/>
                <a:gd name="connsiteY0" fmla="*/ 480773 h 480773"/>
                <a:gd name="connsiteX1" fmla="*/ 0 w 770965"/>
                <a:gd name="connsiteY1" fmla="*/ 32538 h 480773"/>
                <a:gd name="connsiteX2" fmla="*/ 233083 w 770965"/>
                <a:gd name="connsiteY2" fmla="*/ 32538 h 480773"/>
                <a:gd name="connsiteX3" fmla="*/ 242048 w 770965"/>
                <a:gd name="connsiteY3" fmla="*/ 471808 h 480773"/>
                <a:gd name="connsiteX4" fmla="*/ 770965 w 770965"/>
                <a:gd name="connsiteY4" fmla="*/ 435950 h 480773"/>
                <a:gd name="connsiteX0" fmla="*/ 0 w 914400"/>
                <a:gd name="connsiteY0" fmla="*/ 480773 h 512264"/>
                <a:gd name="connsiteX1" fmla="*/ 0 w 914400"/>
                <a:gd name="connsiteY1" fmla="*/ 32538 h 512264"/>
                <a:gd name="connsiteX2" fmla="*/ 233083 w 914400"/>
                <a:gd name="connsiteY2" fmla="*/ 32538 h 512264"/>
                <a:gd name="connsiteX3" fmla="*/ 242048 w 914400"/>
                <a:gd name="connsiteY3" fmla="*/ 471808 h 512264"/>
                <a:gd name="connsiteX4" fmla="*/ 914400 w 914400"/>
                <a:gd name="connsiteY4" fmla="*/ 498703 h 512264"/>
                <a:gd name="connsiteX0" fmla="*/ 0 w 914400"/>
                <a:gd name="connsiteY0" fmla="*/ 448235 h 479726"/>
                <a:gd name="connsiteX1" fmla="*/ 0 w 914400"/>
                <a:gd name="connsiteY1" fmla="*/ 0 h 479726"/>
                <a:gd name="connsiteX2" fmla="*/ 233083 w 914400"/>
                <a:gd name="connsiteY2" fmla="*/ 0 h 479726"/>
                <a:gd name="connsiteX3" fmla="*/ 242048 w 914400"/>
                <a:gd name="connsiteY3" fmla="*/ 439270 h 479726"/>
                <a:gd name="connsiteX4" fmla="*/ 914400 w 914400"/>
                <a:gd name="connsiteY4" fmla="*/ 466165 h 479726"/>
                <a:gd name="connsiteX0" fmla="*/ 0 w 914400"/>
                <a:gd name="connsiteY0" fmla="*/ 448235 h 479726"/>
                <a:gd name="connsiteX1" fmla="*/ 0 w 914400"/>
                <a:gd name="connsiteY1" fmla="*/ 0 h 479726"/>
                <a:gd name="connsiteX2" fmla="*/ 233083 w 914400"/>
                <a:gd name="connsiteY2" fmla="*/ 0 h 479726"/>
                <a:gd name="connsiteX3" fmla="*/ 242048 w 914400"/>
                <a:gd name="connsiteY3" fmla="*/ 439270 h 479726"/>
                <a:gd name="connsiteX4" fmla="*/ 914400 w 914400"/>
                <a:gd name="connsiteY4" fmla="*/ 466165 h 479726"/>
                <a:gd name="connsiteX0" fmla="*/ 0 w 914400"/>
                <a:gd name="connsiteY0" fmla="*/ 448235 h 466165"/>
                <a:gd name="connsiteX1" fmla="*/ 0 w 914400"/>
                <a:gd name="connsiteY1" fmla="*/ 0 h 466165"/>
                <a:gd name="connsiteX2" fmla="*/ 233083 w 914400"/>
                <a:gd name="connsiteY2" fmla="*/ 0 h 466165"/>
                <a:gd name="connsiteX3" fmla="*/ 242048 w 914400"/>
                <a:gd name="connsiteY3" fmla="*/ 439270 h 466165"/>
                <a:gd name="connsiteX4" fmla="*/ 914400 w 914400"/>
                <a:gd name="connsiteY4" fmla="*/ 466165 h 466165"/>
                <a:gd name="connsiteX0" fmla="*/ 0 w 923365"/>
                <a:gd name="connsiteY0" fmla="*/ 448235 h 469572"/>
                <a:gd name="connsiteX1" fmla="*/ 0 w 923365"/>
                <a:gd name="connsiteY1" fmla="*/ 0 h 469572"/>
                <a:gd name="connsiteX2" fmla="*/ 233083 w 923365"/>
                <a:gd name="connsiteY2" fmla="*/ 0 h 469572"/>
                <a:gd name="connsiteX3" fmla="*/ 242048 w 923365"/>
                <a:gd name="connsiteY3" fmla="*/ 439270 h 469572"/>
                <a:gd name="connsiteX4" fmla="*/ 923365 w 923365"/>
                <a:gd name="connsiteY4" fmla="*/ 430306 h 469572"/>
                <a:gd name="connsiteX0" fmla="*/ 0 w 923365"/>
                <a:gd name="connsiteY0" fmla="*/ 448235 h 544499"/>
                <a:gd name="connsiteX1" fmla="*/ 0 w 923365"/>
                <a:gd name="connsiteY1" fmla="*/ 0 h 544499"/>
                <a:gd name="connsiteX2" fmla="*/ 233083 w 923365"/>
                <a:gd name="connsiteY2" fmla="*/ 0 h 544499"/>
                <a:gd name="connsiteX3" fmla="*/ 242048 w 923365"/>
                <a:gd name="connsiteY3" fmla="*/ 439270 h 544499"/>
                <a:gd name="connsiteX4" fmla="*/ 923365 w 923365"/>
                <a:gd name="connsiteY4" fmla="*/ 430306 h 544499"/>
                <a:gd name="connsiteX0" fmla="*/ 0 w 923365"/>
                <a:gd name="connsiteY0" fmla="*/ 448235 h 544499"/>
                <a:gd name="connsiteX1" fmla="*/ 0 w 923365"/>
                <a:gd name="connsiteY1" fmla="*/ 0 h 544499"/>
                <a:gd name="connsiteX2" fmla="*/ 233083 w 923365"/>
                <a:gd name="connsiteY2" fmla="*/ 0 h 544499"/>
                <a:gd name="connsiteX3" fmla="*/ 242048 w 923365"/>
                <a:gd name="connsiteY3" fmla="*/ 439270 h 544499"/>
                <a:gd name="connsiteX4" fmla="*/ 923365 w 923365"/>
                <a:gd name="connsiteY4" fmla="*/ 430306 h 544499"/>
                <a:gd name="connsiteX0" fmla="*/ 0 w 923365"/>
                <a:gd name="connsiteY0" fmla="*/ 448235 h 544499"/>
                <a:gd name="connsiteX1" fmla="*/ 0 w 923365"/>
                <a:gd name="connsiteY1" fmla="*/ 0 h 544499"/>
                <a:gd name="connsiteX2" fmla="*/ 233083 w 923365"/>
                <a:gd name="connsiteY2" fmla="*/ 0 h 544499"/>
                <a:gd name="connsiteX3" fmla="*/ 242048 w 923365"/>
                <a:gd name="connsiteY3" fmla="*/ 439270 h 544499"/>
                <a:gd name="connsiteX4" fmla="*/ 923365 w 923365"/>
                <a:gd name="connsiteY4" fmla="*/ 430306 h 544499"/>
                <a:gd name="connsiteX0" fmla="*/ 0 w 923365"/>
                <a:gd name="connsiteY0" fmla="*/ 448235 h 544499"/>
                <a:gd name="connsiteX1" fmla="*/ 0 w 923365"/>
                <a:gd name="connsiteY1" fmla="*/ 0 h 544499"/>
                <a:gd name="connsiteX2" fmla="*/ 233083 w 923365"/>
                <a:gd name="connsiteY2" fmla="*/ 0 h 544499"/>
                <a:gd name="connsiteX3" fmla="*/ 242048 w 923365"/>
                <a:gd name="connsiteY3" fmla="*/ 439270 h 544499"/>
                <a:gd name="connsiteX4" fmla="*/ 923365 w 923365"/>
                <a:gd name="connsiteY4" fmla="*/ 430306 h 544499"/>
                <a:gd name="connsiteX0" fmla="*/ 0 w 923365"/>
                <a:gd name="connsiteY0" fmla="*/ 448235 h 544499"/>
                <a:gd name="connsiteX1" fmla="*/ 0 w 923365"/>
                <a:gd name="connsiteY1" fmla="*/ 0 h 544499"/>
                <a:gd name="connsiteX2" fmla="*/ 233083 w 923365"/>
                <a:gd name="connsiteY2" fmla="*/ 0 h 544499"/>
                <a:gd name="connsiteX3" fmla="*/ 242048 w 923365"/>
                <a:gd name="connsiteY3" fmla="*/ 439270 h 544499"/>
                <a:gd name="connsiteX4" fmla="*/ 923365 w 923365"/>
                <a:gd name="connsiteY4" fmla="*/ 430306 h 544499"/>
                <a:gd name="connsiteX0" fmla="*/ 0 w 923365"/>
                <a:gd name="connsiteY0" fmla="*/ 448235 h 448235"/>
                <a:gd name="connsiteX1" fmla="*/ 0 w 923365"/>
                <a:gd name="connsiteY1" fmla="*/ 0 h 448235"/>
                <a:gd name="connsiteX2" fmla="*/ 233083 w 923365"/>
                <a:gd name="connsiteY2" fmla="*/ 0 h 448235"/>
                <a:gd name="connsiteX3" fmla="*/ 242048 w 923365"/>
                <a:gd name="connsiteY3" fmla="*/ 439270 h 448235"/>
                <a:gd name="connsiteX4" fmla="*/ 923365 w 923365"/>
                <a:gd name="connsiteY4" fmla="*/ 430306 h 448235"/>
                <a:gd name="connsiteX0" fmla="*/ 0 w 923365"/>
                <a:gd name="connsiteY0" fmla="*/ 448235 h 448235"/>
                <a:gd name="connsiteX1" fmla="*/ 0 w 923365"/>
                <a:gd name="connsiteY1" fmla="*/ 0 h 448235"/>
                <a:gd name="connsiteX2" fmla="*/ 233083 w 923365"/>
                <a:gd name="connsiteY2" fmla="*/ 0 h 448235"/>
                <a:gd name="connsiteX3" fmla="*/ 242048 w 923365"/>
                <a:gd name="connsiteY3" fmla="*/ 439270 h 448235"/>
                <a:gd name="connsiteX4" fmla="*/ 923365 w 923365"/>
                <a:gd name="connsiteY4" fmla="*/ 430306 h 448235"/>
                <a:gd name="connsiteX0" fmla="*/ 0 w 1362636"/>
                <a:gd name="connsiteY0" fmla="*/ 448235 h 474228"/>
                <a:gd name="connsiteX1" fmla="*/ 0 w 1362636"/>
                <a:gd name="connsiteY1" fmla="*/ 0 h 474228"/>
                <a:gd name="connsiteX2" fmla="*/ 233083 w 1362636"/>
                <a:gd name="connsiteY2" fmla="*/ 0 h 474228"/>
                <a:gd name="connsiteX3" fmla="*/ 242048 w 1362636"/>
                <a:gd name="connsiteY3" fmla="*/ 439270 h 474228"/>
                <a:gd name="connsiteX4" fmla="*/ 1362636 w 1362636"/>
                <a:gd name="connsiteY4" fmla="*/ 448236 h 474228"/>
                <a:gd name="connsiteX0" fmla="*/ 0 w 1362636"/>
                <a:gd name="connsiteY0" fmla="*/ 448235 h 474228"/>
                <a:gd name="connsiteX1" fmla="*/ 0 w 1362636"/>
                <a:gd name="connsiteY1" fmla="*/ 0 h 474228"/>
                <a:gd name="connsiteX2" fmla="*/ 233083 w 1362636"/>
                <a:gd name="connsiteY2" fmla="*/ 0 h 474228"/>
                <a:gd name="connsiteX3" fmla="*/ 242048 w 1362636"/>
                <a:gd name="connsiteY3" fmla="*/ 439270 h 474228"/>
                <a:gd name="connsiteX4" fmla="*/ 1362636 w 1362636"/>
                <a:gd name="connsiteY4" fmla="*/ 448236 h 474228"/>
                <a:gd name="connsiteX0" fmla="*/ 0 w 1362636"/>
                <a:gd name="connsiteY0" fmla="*/ 448235 h 474228"/>
                <a:gd name="connsiteX1" fmla="*/ 0 w 1362636"/>
                <a:gd name="connsiteY1" fmla="*/ 0 h 474228"/>
                <a:gd name="connsiteX2" fmla="*/ 233083 w 1362636"/>
                <a:gd name="connsiteY2" fmla="*/ 0 h 474228"/>
                <a:gd name="connsiteX3" fmla="*/ 242048 w 1362636"/>
                <a:gd name="connsiteY3" fmla="*/ 439270 h 474228"/>
                <a:gd name="connsiteX4" fmla="*/ 1362636 w 1362636"/>
                <a:gd name="connsiteY4" fmla="*/ 448236 h 474228"/>
                <a:gd name="connsiteX0" fmla="*/ 0 w 1362636"/>
                <a:gd name="connsiteY0" fmla="*/ 448235 h 448236"/>
                <a:gd name="connsiteX1" fmla="*/ 0 w 1362636"/>
                <a:gd name="connsiteY1" fmla="*/ 0 h 448236"/>
                <a:gd name="connsiteX2" fmla="*/ 233083 w 1362636"/>
                <a:gd name="connsiteY2" fmla="*/ 0 h 448236"/>
                <a:gd name="connsiteX3" fmla="*/ 242048 w 1362636"/>
                <a:gd name="connsiteY3" fmla="*/ 439270 h 448236"/>
                <a:gd name="connsiteX4" fmla="*/ 1362636 w 1362636"/>
                <a:gd name="connsiteY4" fmla="*/ 448236 h 44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636" h="448236">
                  <a:moveTo>
                    <a:pt x="0" y="448235"/>
                  </a:moveTo>
                  <a:lnTo>
                    <a:pt x="0" y="0"/>
                  </a:lnTo>
                  <a:lnTo>
                    <a:pt x="233083" y="0"/>
                  </a:lnTo>
                  <a:lnTo>
                    <a:pt x="242048" y="439270"/>
                  </a:lnTo>
                  <a:lnTo>
                    <a:pt x="1362636" y="448236"/>
                  </a:lnTo>
                </a:path>
              </a:pathLst>
            </a:custGeom>
            <a:ln w="38100">
              <a:solidFill>
                <a:srgbClr val="7030A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BE84093-26DD-4629-A787-36FD7C694623}"/>
                </a:ext>
              </a:extLst>
            </p:cNvPr>
            <p:cNvSpPr txBox="1"/>
            <p:nvPr/>
          </p:nvSpPr>
          <p:spPr>
            <a:xfrm>
              <a:off x="9460339" y="6057292"/>
              <a:ext cx="27255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   0  30    time (s)  </a:t>
              </a:r>
              <a:endParaRPr kumimoji="1" lang="ja-JP" altLang="en-US" dirty="0"/>
            </a:p>
          </p:txBody>
        </p: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2802C40A-AE0F-4BE2-B46F-0F45A1A95911}"/>
                </a:ext>
              </a:extLst>
            </p:cNvPr>
            <p:cNvCxnSpPr/>
            <p:nvPr/>
          </p:nvCxnSpPr>
          <p:spPr>
            <a:xfrm>
              <a:off x="9562383" y="6093296"/>
              <a:ext cx="176234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EF1EBEEB-4996-4AB6-95A8-698B73DC77B9}"/>
                </a:ext>
              </a:extLst>
            </p:cNvPr>
            <p:cNvCxnSpPr/>
            <p:nvPr/>
          </p:nvCxnSpPr>
          <p:spPr>
            <a:xfrm flipV="1">
              <a:off x="9562383" y="5645063"/>
              <a:ext cx="0" cy="4691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F63918B7-780F-486B-8C63-AC9A58F9F5E9}"/>
                </a:ext>
              </a:extLst>
            </p:cNvPr>
            <p:cNvSpPr txBox="1"/>
            <p:nvPr/>
          </p:nvSpPr>
          <p:spPr>
            <a:xfrm rot="16200000">
              <a:off x="8609084" y="5720941"/>
              <a:ext cx="139183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/>
                <a:t>Intensity</a:t>
              </a:r>
              <a:endParaRPr kumimoji="1" lang="ja-JP" altLang="en-US" dirty="0"/>
            </a:p>
          </p:txBody>
        </p:sp>
      </p:grpSp>
      <p:pic>
        <p:nvPicPr>
          <p:cNvPr id="23" name="Picture 10">
            <a:extLst>
              <a:ext uri="{FF2B5EF4-FFF2-40B4-BE49-F238E27FC236}">
                <a16:creationId xmlns:a16="http://schemas.microsoft.com/office/drawing/2014/main" id="{A83995F3-AA12-4EE1-8E3B-07303D2D8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3" y="1412776"/>
            <a:ext cx="1951955" cy="2506487"/>
          </a:xfrm>
          <a:prstGeom prst="rect">
            <a:avLst/>
          </a:prstGeom>
        </p:spPr>
      </p:pic>
      <p:sp>
        <p:nvSpPr>
          <p:cNvPr id="24" name="TextBox 13">
            <a:extLst>
              <a:ext uri="{FF2B5EF4-FFF2-40B4-BE49-F238E27FC236}">
                <a16:creationId xmlns:a16="http://schemas.microsoft.com/office/drawing/2014/main" id="{5C528A01-3FCD-4C9E-868C-843FB3B5CD99}"/>
              </a:ext>
            </a:extLst>
          </p:cNvPr>
          <p:cNvSpPr txBox="1"/>
          <p:nvPr/>
        </p:nvSpPr>
        <p:spPr>
          <a:xfrm>
            <a:off x="4507210" y="3916018"/>
            <a:ext cx="20890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Anton </a:t>
            </a:r>
            <a:r>
              <a:rPr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Paar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MCR series</a:t>
            </a:r>
          </a:p>
          <a:p>
            <a:r>
              <a:rPr lang="en-US" altLang="ja-JP" sz="1050" u="sng" dirty="0">
                <a:solidFill>
                  <a:srgbClr val="0070C0"/>
                </a:solidFill>
              </a:rPr>
              <a:t>https://www.anton-paar.com/corp-en/products/details/rheometer-mcr-102-302-502/</a:t>
            </a:r>
          </a:p>
        </p:txBody>
      </p:sp>
    </p:spTree>
    <p:extLst>
      <p:ext uri="{BB962C8B-B14F-4D97-AF65-F5344CB8AC3E}">
        <p14:creationId xmlns:p14="http://schemas.microsoft.com/office/powerpoint/2010/main" val="2245180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8C8F3115-98E7-4F9B-A85A-C191B0DE77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Time history of UV shrinkage </a:t>
                </a:r>
                <a:r>
                  <a:rPr kumimoji="1"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at 40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4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ja-JP" sz="24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ja-JP" sz="24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  <m:e>
                        <m:r>
                          <a:rPr lang="en-US" altLang="ja-JP" sz="24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sPre>
                  </m:oMath>
                </a14:m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independent of freq.)</a:t>
                </a:r>
                <a:endParaRPr kumimoji="1"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8C8F3115-98E7-4F9B-A85A-C191B0DE77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 r="-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25CA37CF-8E66-4E1E-A53A-D9580442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dirty="0"/>
              <a:t>UV shrinkage &amp; complex shear modulus meas. tests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1889C7-035C-411D-9417-7793296AB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F0565519-A54F-4D3F-B944-42248F9B9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957" y="1052736"/>
            <a:ext cx="6709387" cy="38206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DCE6BF40-20C9-4C9F-9982-81DFAC761E63}"/>
                  </a:ext>
                </a:extLst>
              </p:cNvPr>
              <p:cNvSpPr/>
              <p:nvPr/>
            </p:nvSpPr>
            <p:spPr>
              <a:xfrm>
                <a:off x="359184" y="4929071"/>
                <a:ext cx="8641655" cy="144951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400" dirty="0">
                    <a:solidFill>
                      <a:schemeClr val="tx1"/>
                    </a:solidFill>
                    <a:ea typeface="ＭＳ Ｐゴシック" panose="020B0600070205080204" pitchFamily="50" charset="-128"/>
                  </a:rPr>
                  <a:t>UV curing finally causes about </a:t>
                </a:r>
                <a:br>
                  <a:rPr lang="en-US" altLang="ja-JP" sz="2400" dirty="0">
                    <a:solidFill>
                      <a:schemeClr val="tx1"/>
                    </a:solidFill>
                    <a:ea typeface="ＭＳ Ｐゴシック" panose="020B0600070205080204" pitchFamily="50" charset="-128"/>
                  </a:rPr>
                </a:br>
                <a:r>
                  <a:rPr lang="en-US" altLang="ja-JP" sz="2400" dirty="0">
                    <a:solidFill>
                      <a:schemeClr val="tx1"/>
                    </a:solidFill>
                    <a:ea typeface="ＭＳ Ｐゴシック" panose="020B0600070205080204" pitchFamily="50" charset="-128"/>
                  </a:rPr>
                  <a:t>0.7% linear shrinkage (2% shrinkage in volume)</a:t>
                </a:r>
                <a:br>
                  <a:rPr lang="en-US" altLang="ja-JP" sz="2400" dirty="0">
                    <a:solidFill>
                      <a:schemeClr val="tx1"/>
                    </a:solidFill>
                    <a:ea typeface="ＭＳ Ｐゴシック" panose="020B0600070205080204" pitchFamily="50" charset="-128"/>
                  </a:rPr>
                </a:br>
                <a:r>
                  <a:rPr lang="en-US" altLang="ja-JP" sz="2400" dirty="0">
                    <a:solidFill>
                      <a:schemeClr val="tx1"/>
                    </a:solidFill>
                    <a:ea typeface="ＭＳ Ｐゴシック" panose="020B0600070205080204" pitchFamily="50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anose="020B0600070205080204" pitchFamily="50" charset="-128"/>
                      </a:rPr>
                      <m:t>⟹</m:t>
                    </m:r>
                  </m:oMath>
                </a14:m>
                <a:r>
                  <a:rPr kumimoji="1" lang="ja-JP" altLang="en-US" sz="2400" dirty="0">
                    <a:solidFill>
                      <a:schemeClr val="tx1"/>
                    </a:solidFill>
                    <a:ea typeface="ＭＳ Ｐゴシック" panose="020B0600070205080204" pitchFamily="50" charset="-128"/>
                  </a:rPr>
                  <a:t> </a:t>
                </a:r>
                <a:r>
                  <a:rPr kumimoji="1" lang="en-US" altLang="ja-JP" sz="2400" dirty="0">
                    <a:solidFill>
                      <a:schemeClr val="tx1"/>
                    </a:solidFill>
                    <a:ea typeface="ＭＳ Ｐゴシック" panose="020B0600070205080204" pitchFamily="50" charset="-128"/>
                  </a:rPr>
                  <a:t>It seems possible to </a:t>
                </a:r>
                <a:r>
                  <a:rPr lang="en-US" altLang="ja-JP" sz="2400" dirty="0">
                    <a:solidFill>
                      <a:schemeClr val="tx1"/>
                    </a:solidFill>
                    <a:ea typeface="ＭＳ Ｐゴシック" panose="020B0600070205080204" pitchFamily="50" charset="-128"/>
                  </a:rPr>
                  <a:t>treat this as virtual “thermal” contraction </a:t>
                </a:r>
                <a:br>
                  <a:rPr lang="en-US" altLang="ja-JP" sz="2400" dirty="0">
                    <a:solidFill>
                      <a:schemeClr val="tx1"/>
                    </a:solidFill>
                    <a:ea typeface="ＭＳ Ｐゴシック" panose="020B0600070205080204" pitchFamily="50" charset="-128"/>
                  </a:rPr>
                </a:br>
                <a:r>
                  <a:rPr lang="en-US" altLang="ja-JP" sz="2400" dirty="0">
                    <a:solidFill>
                      <a:schemeClr val="tx1"/>
                    </a:solidFill>
                    <a:ea typeface="ＭＳ Ｐゴシック" panose="020B0600070205080204" pitchFamily="50" charset="-128"/>
                  </a:rPr>
                  <a:t>by combining this with the real thermal expansion.</a:t>
                </a:r>
                <a:endParaRPr kumimoji="1" lang="ja-JP" altLang="en-US" sz="2400" dirty="0">
                  <a:solidFill>
                    <a:schemeClr val="tx1"/>
                  </a:solidFill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DCE6BF40-20C9-4C9F-9982-81DFAC761E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184" y="4929071"/>
                <a:ext cx="8641655" cy="1449517"/>
              </a:xfrm>
              <a:prstGeom prst="roundRect">
                <a:avLst/>
              </a:prstGeom>
              <a:blipFill>
                <a:blip r:embed="rId5"/>
                <a:stretch>
                  <a:fillRect t="-6695" b="-129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1DA61D6-60D5-49D9-9DE4-38E9F377AAC7}"/>
              </a:ext>
            </a:extLst>
          </p:cNvPr>
          <p:cNvSpPr txBox="1"/>
          <p:nvPr/>
        </p:nvSpPr>
        <p:spPr>
          <a:xfrm>
            <a:off x="4680012" y="1880828"/>
            <a:ext cx="221086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UV shrinkage</a:t>
            </a:r>
            <a:br>
              <a:rPr kumimoji="1" lang="en-US" altLang="ja-JP" dirty="0"/>
            </a:br>
            <a:r>
              <a:rPr kumimoji="1" lang="en-US" altLang="ja-JP" dirty="0"/>
              <a:t>continues after</a:t>
            </a:r>
            <a:br>
              <a:rPr kumimoji="1" lang="en-US" altLang="ja-JP" dirty="0"/>
            </a:br>
            <a:r>
              <a:rPr kumimoji="1" lang="en-US" altLang="ja-JP" dirty="0"/>
              <a:t>the UV exposure</a:t>
            </a:r>
            <a:br>
              <a:rPr kumimoji="1" lang="en-US" altLang="ja-JP" dirty="0"/>
            </a:br>
            <a:r>
              <a:rPr kumimoji="1" lang="en-US" altLang="ja-JP" dirty="0"/>
              <a:t>due to </a:t>
            </a:r>
            <a:r>
              <a:rPr kumimoji="1" lang="en-US" altLang="ja-JP" b="1" dirty="0"/>
              <a:t>dark curing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4261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8C8F3115-98E7-4F9B-A85A-C191B0DE7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history of complex shear modulus at various tem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ps.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Hz in freq.)</a:t>
            </a:r>
            <a:endParaRPr lang="en-US" altLang="ja-JP" sz="2400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25CA37CF-8E66-4E1E-A53A-D9580442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dirty="0"/>
              <a:t>UV shrinkage &amp; complex shear modulus meas. tests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1889C7-035C-411D-9417-7793296AB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1D880AEB-BD5A-461A-9C5B-9667F8EEE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03" y="1664804"/>
            <a:ext cx="5673908" cy="3492388"/>
          </a:xfrm>
          <a:prstGeom prst="rect">
            <a:avLst/>
          </a:prstGeom>
        </p:spPr>
      </p:pic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95F3561F-7F11-4467-A6B8-6CEA7C9A1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3764" y="2420888"/>
            <a:ext cx="3430236" cy="2052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5E530769-3A7B-41EE-86C1-1AFD6B4B78C9}"/>
                  </a:ext>
                </a:extLst>
              </p:cNvPr>
              <p:cNvSpPr/>
              <p:nvPr/>
            </p:nvSpPr>
            <p:spPr>
              <a:xfrm>
                <a:off x="863239" y="5212904"/>
                <a:ext cx="7416824" cy="110166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400" dirty="0">
                    <a:solidFill>
                      <a:schemeClr val="tx1"/>
                    </a:solidFill>
                    <a:ea typeface="ＭＳ Ｐゴシック" panose="020B0600070205080204" pitchFamily="50" charset="-128"/>
                  </a:rPr>
                  <a:t>UV curing progresses faster as the temp. increases.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anose="020B0600070205080204" pitchFamily="50" charset="-128"/>
                      </a:rPr>
                      <m:t>⟹</m:t>
                    </m:r>
                  </m:oMath>
                </a14:m>
                <a:r>
                  <a:rPr kumimoji="1" lang="ja-JP" altLang="en-US" sz="2400" dirty="0">
                    <a:solidFill>
                      <a:schemeClr val="tx1"/>
                    </a:solidFill>
                    <a:ea typeface="ＭＳ Ｐゴシック" panose="020B0600070205080204" pitchFamily="50" charset="-128"/>
                  </a:rPr>
                  <a:t> </a:t>
                </a:r>
                <a:r>
                  <a:rPr kumimoji="1" lang="en-US" altLang="ja-JP" sz="2400" dirty="0">
                    <a:solidFill>
                      <a:schemeClr val="tx1"/>
                    </a:solidFill>
                    <a:ea typeface="ＭＳ Ｐゴシック" panose="020B0600070205080204" pitchFamily="50" charset="-128"/>
                  </a:rPr>
                  <a:t>It seems possible to identity the temp.-dependent</a:t>
                </a:r>
                <a:br>
                  <a:rPr kumimoji="1" lang="en-US" altLang="ja-JP" sz="2400" dirty="0">
                    <a:solidFill>
                      <a:schemeClr val="tx1"/>
                    </a:solidFill>
                    <a:ea typeface="ＭＳ Ｐゴシック" panose="020B0600070205080204" pitchFamily="50" charset="-128"/>
                  </a:rPr>
                </a:br>
                <a:r>
                  <a:rPr kumimoji="1" lang="en-US" altLang="ja-JP" sz="2400" dirty="0">
                    <a:solidFill>
                      <a:schemeClr val="tx1"/>
                    </a:solidFill>
                    <a:ea typeface="ＭＳ Ｐゴシック" panose="020B0600070205080204" pitchFamily="50" charset="-128"/>
                  </a:rPr>
                  <a:t>reaction rate constants.</a:t>
                </a:r>
                <a:endParaRPr kumimoji="1" lang="ja-JP" altLang="en-US" sz="2400" dirty="0">
                  <a:solidFill>
                    <a:schemeClr val="tx1"/>
                  </a:solidFill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5E530769-3A7B-41EE-86C1-1AFD6B4B78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9" y="5212904"/>
                <a:ext cx="7416824" cy="1101661"/>
              </a:xfrm>
              <a:prstGeom prst="roundRect">
                <a:avLst/>
              </a:prstGeom>
              <a:blipFill>
                <a:blip r:embed="rId6"/>
                <a:stretch>
                  <a:fillRect t="-7650" b="-158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F78E23-B8C1-4057-80F7-FFB2F8A40D83}"/>
              </a:ext>
            </a:extLst>
          </p:cNvPr>
          <p:cNvSpPr txBox="1"/>
          <p:nvPr/>
        </p:nvSpPr>
        <p:spPr>
          <a:xfrm>
            <a:off x="2841146" y="1232756"/>
            <a:ext cx="594265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Left: Storage shear modulus, Right: Loss shear modulus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1734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8C8F3115-98E7-4F9B-A85A-C191B0DE77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Time history of complex shear modulus at various </a:t>
                </a:r>
                <a:r>
                  <a:rPr lang="en-US" altLang="ja-JP" b="1" i="1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freqs</a:t>
                </a: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  <a:b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(40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ja-JP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ja-JP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  <m:e>
                        <m:r>
                          <a:rPr lang="en-US" altLang="ja-JP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sPre>
                  </m:oMath>
                </a14:m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in temp.)</a:t>
                </a:r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8C8F3115-98E7-4F9B-A85A-C191B0DE77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25CA37CF-8E66-4E1E-A53A-D9580442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dirty="0"/>
              <a:t>UV shrinkage &amp; complex shear modulus meas. tests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1889C7-035C-411D-9417-7793296AB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5E530769-3A7B-41EE-86C1-1AFD6B4B78C9}"/>
                  </a:ext>
                </a:extLst>
              </p:cNvPr>
              <p:cNvSpPr/>
              <p:nvPr/>
            </p:nvSpPr>
            <p:spPr>
              <a:xfrm>
                <a:off x="89153" y="5214323"/>
                <a:ext cx="8964995" cy="116352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4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The storage modulus becomes larger as the freq. increases.</a:t>
                </a:r>
                <a:br>
                  <a:rPr lang="en-US" altLang="ja-JP" sz="24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</a:b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ＭＳ Ｐゴシック" panose="020B0600070205080204" pitchFamily="50" charset="-128"/>
                      </a:rPr>
                      <m:t>⟹</m:t>
                    </m:r>
                  </m:oMath>
                </a14:m>
                <a:r>
                  <a:rPr kumimoji="1" lang="ja-JP" altLang="en-US" sz="24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  <a:r>
                  <a:rPr kumimoji="1" lang="en-US" altLang="ja-JP" sz="24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It seems possible to identify the Prony series of the generalized Maxwell model and the time-(virtual)temperature 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superposition law.</a:t>
                </a:r>
                <a:r>
                  <a:rPr kumimoji="1" lang="en-US" altLang="ja-JP" sz="24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  <a:endParaRPr kumimoji="1" lang="ja-JP" altLang="en-US" sz="2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5E530769-3A7B-41EE-86C1-1AFD6B4B78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3" y="5214323"/>
                <a:ext cx="8964995" cy="1163524"/>
              </a:xfrm>
              <a:prstGeom prst="roundRect">
                <a:avLst/>
              </a:prstGeom>
              <a:blipFill>
                <a:blip r:embed="rId3"/>
                <a:stretch>
                  <a:fillRect t="-4663" r="-1087" b="-129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D3C89777-ABB9-42E7-A068-FEB6099B6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520788"/>
            <a:ext cx="5572125" cy="3657600"/>
          </a:xfrm>
          <a:prstGeom prst="rect">
            <a:avLst/>
          </a:prstGeom>
        </p:spPr>
      </p:pic>
      <p:pic>
        <p:nvPicPr>
          <p:cNvPr id="11" name="グラフィックス 10">
            <a:extLst>
              <a:ext uri="{FF2B5EF4-FFF2-40B4-BE49-F238E27FC236}">
                <a16:creationId xmlns:a16="http://schemas.microsoft.com/office/drawing/2014/main" id="{5EC815CC-598E-4820-B615-1A34CE9B3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86638" y="2456892"/>
            <a:ext cx="3756665" cy="209987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B9568D5-2630-4DAB-90CB-9FC23CE3DF01}"/>
              </a:ext>
            </a:extLst>
          </p:cNvPr>
          <p:cNvSpPr txBox="1"/>
          <p:nvPr/>
        </p:nvSpPr>
        <p:spPr>
          <a:xfrm>
            <a:off x="2841146" y="1232756"/>
            <a:ext cx="594265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Left: Storage shear modulus, Right: Loss shear modulus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772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6676827F-CB50-4F59-8138-4489F2CAC5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Methods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5DC3B1B-67CE-42AE-9943-37134DD4C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06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016AAFBF-2AE2-4921-B730-42A362EA4C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The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reaction rate scaling factor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real</m:t>
                            </m:r>
                          </m:sup>
                        </m:sSup>
                      </m:e>
                    </m:d>
                  </m:oMath>
                </a14:m>
                <a:br>
                  <a:rPr lang="en-US" altLang="ja-JP" sz="2400" dirty="0"/>
                </a:br>
                <a:r>
                  <a:rPr lang="en-US" altLang="ja-JP" sz="2400" dirty="0"/>
                  <a:t>can be identified from the time history</a:t>
                </a:r>
                <a:br>
                  <a:rPr lang="en-US" altLang="ja-JP" sz="2400" dirty="0"/>
                </a:br>
                <a:r>
                  <a:rPr lang="en-US" altLang="ja-JP" sz="2400" dirty="0"/>
                  <a:t>of the complex shear modulus at </a:t>
                </a:r>
                <a:br>
                  <a:rPr lang="en-US" altLang="ja-JP" sz="2400" dirty="0"/>
                </a:br>
                <a:r>
                  <a:rPr lang="en-US" altLang="ja-JP" sz="2400" dirty="0"/>
                  <a:t>various temps. (right fig.).</a:t>
                </a:r>
              </a:p>
              <a:p>
                <a:r>
                  <a:rPr lang="en-US" altLang="ja-JP" sz="2400" dirty="0"/>
                  <a:t>Based on thermochemical kinetics, </a:t>
                </a:r>
                <a:br>
                  <a:rPr lang="en-US" altLang="ja-JP" sz="2400" dirty="0"/>
                </a:br>
                <a:r>
                  <a:rPr lang="en-US" altLang="ja-JP" sz="2400" dirty="0"/>
                  <a:t>the </a:t>
                </a:r>
                <a:r>
                  <a:rPr lang="en-US" altLang="ja-JP" sz="2400" dirty="0">
                    <a:solidFill>
                      <a:srgbClr val="008000"/>
                    </a:solidFill>
                  </a:rPr>
                  <a:t>Arrhenius equation </a:t>
                </a:r>
                <a:r>
                  <a:rPr lang="en-US" altLang="ja-JP" sz="2400" dirty="0"/>
                  <a:t>is used for curve fitting.</a:t>
                </a:r>
                <a:br>
                  <a:rPr lang="en-US" altLang="ja-JP" sz="2400" dirty="0"/>
                </a:b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000" b="0" i="0" smtClean="0">
                                <a:latin typeface="Cambria Math" panose="02040503050406030204" pitchFamily="18" charset="0"/>
                              </a:rPr>
                              <m:t>real</m:t>
                            </m:r>
                          </m:sup>
                        </m:sSup>
                      </m:e>
                    </m:d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1" smtClean="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/(</m:t>
                        </m:r>
                        <m:sSup>
                          <m:sSupPr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000" b="0" i="0" smtClean="0">
                                <a:latin typeface="Cambria Math" panose="02040503050406030204" pitchFamily="18" charset="0"/>
                              </a:rPr>
                              <m:t>real</m:t>
                            </m:r>
                          </m:sup>
                        </m:sSup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+273.15)</m:t>
                        </m:r>
                      </m:e>
                    </m:d>
                  </m:oMath>
                </a14:m>
                <a:endParaRPr lang="en-US" altLang="ja-JP" sz="2000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016AAFBF-2AE2-4921-B730-42A362EA4C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 t="-11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4BCCD6BE-97E2-4055-8345-9529230B6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Identification of Arrhenius Constants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2D012D-64CE-4CDA-9DB6-38CAAB7FC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AA513BC1-79AF-47AF-AF2F-AA678AE77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44108" y="603851"/>
            <a:ext cx="3595483" cy="2213081"/>
          </a:xfrm>
          <a:prstGeom prst="rect">
            <a:avLst/>
          </a:prstGeom>
        </p:spPr>
      </p:pic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F12A59DF-86AC-44F9-AB2D-BAFA9A121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1796" y="3283935"/>
            <a:ext cx="5524500" cy="3133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FD93175-4ECA-4A4A-8F21-4991E2F7D1C9}"/>
                  </a:ext>
                </a:extLst>
              </p:cNvPr>
              <p:cNvSpPr txBox="1"/>
              <p:nvPr/>
            </p:nvSpPr>
            <p:spPr>
              <a:xfrm>
                <a:off x="7341849" y="3943321"/>
                <a:ext cx="1260602" cy="120032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>
                    <a:effectLst/>
                  </a:rPr>
                  <a:t>Ref. </a:t>
                </a:r>
                <a:r>
                  <a:rPr lang="en-US" altLang="ja-JP" dirty="0">
                    <a:effectLst/>
                  </a:rPr>
                  <a:t>temp.</a:t>
                </a:r>
                <a:br>
                  <a:rPr lang="en-US" altLang="ja-JP" dirty="0"/>
                </a:br>
                <a:r>
                  <a:rPr lang="en-US" altLang="ja-JP" dirty="0">
                    <a:effectLst/>
                  </a:rPr>
                  <a:t>is 40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>
                            <a:effectLst/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ja-JP" b="0" i="0"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ja-JP" b="0" i="0">
                            <a:effectLst/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b="0" i="0">
                            <a:effectLst/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</m:oMath>
                </a14:m>
                <a:br>
                  <a:rPr kumimoji="1" lang="en-US" altLang="ja-JP" dirty="0">
                    <a:effectLst/>
                  </a:rPr>
                </a:br>
                <a:r>
                  <a:rPr kumimoji="1" lang="en-US" altLang="ja-JP" dirty="0">
                    <a:effectLst/>
                  </a:rPr>
                  <a:t>(i.e.,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effectLst/>
                        <a:latin typeface="Cambria Math" panose="02040503050406030204" pitchFamily="18" charset="0"/>
                      </a:rPr>
                      <m:t>𝑘</m:t>
                    </m:r>
                    <m:r>
                      <a:rPr kumimoji="1" lang="en-US" altLang="ja-JP" b="0" i="1" smtClean="0">
                        <a:effectLst/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br>
                  <a:rPr kumimoji="1" lang="en-US" altLang="ja-JP" dirty="0">
                    <a:effectLst/>
                  </a:rPr>
                </a:br>
                <a:r>
                  <a:rPr kumimoji="1" lang="en-US" altLang="ja-JP" dirty="0">
                    <a:effectLst/>
                  </a:rPr>
                  <a:t>at </a:t>
                </a:r>
                <a:r>
                  <a:rPr lang="en-US" altLang="ja-JP" dirty="0"/>
                  <a:t>40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kumimoji="1" lang="en-US" altLang="ja-JP" dirty="0">
                    <a:effectLst/>
                  </a:rPr>
                  <a:t>)</a:t>
                </a:r>
                <a:endParaRPr kumimoji="1" lang="ja-JP" altLang="en-US" dirty="0">
                  <a:effectLst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FD93175-4ECA-4A4A-8F21-4991E2F7D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849" y="3943321"/>
                <a:ext cx="1260602" cy="1200329"/>
              </a:xfrm>
              <a:prstGeom prst="rect">
                <a:avLst/>
              </a:prstGeom>
              <a:blipFill>
                <a:blip r:embed="rId7"/>
                <a:stretch>
                  <a:fillRect l="-3382" t="-3046" r="-3865" b="-71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9122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2517056B-A349-4414-A255-86FDAAF418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virt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JP" sz="2400" dirty="0"/>
                  <a:t> before UV exposure </a:t>
                </a:r>
                <a14:m>
                  <m:oMath xmlns:m="http://schemas.openxmlformats.org/officeDocument/2006/math">
                    <m:r>
                      <a:rPr kumimoji="1" lang="en-US" altLang="ja-JP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kumimoji="1" lang="en-US" altLang="ja-JP" sz="2400" dirty="0"/>
                  <a:t>).</a:t>
                </a:r>
              </a:p>
              <a:p>
                <a:r>
                  <a:rPr lang="en-US" altLang="ja-JP" sz="2400" dirty="0"/>
                  <a:t>After UV exposure,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virt</m:t>
                        </m:r>
                      </m:sup>
                    </m:sSup>
                  </m:oMath>
                </a14:m>
                <a:r>
                  <a:rPr lang="en-US" altLang="ja-JP" sz="2400" dirty="0"/>
                  <a:t> is monotonically decreased according to the reaction rate factor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ja-JP" sz="2400" dirty="0"/>
                  <a:t> at each moment.</a:t>
                </a:r>
                <a:br>
                  <a:rPr lang="en-US" altLang="ja-JP" sz="24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virt</m:t>
                        </m:r>
                      </m:sup>
                    </m:sSup>
                    <m:d>
                      <m:d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nary>
                      <m:nary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ja-JP" sz="2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real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altLang="ja-JP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nary>
                  </m:oMath>
                </a14:m>
                <a:endParaRPr kumimoji="1" lang="en-US" altLang="ja-JP" sz="2400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2517056B-A349-4414-A255-86FDAAF418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56EA0CBF-B9E7-4518-AB61-73A46E368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Definition of virtual temp. time history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54E0483-F26C-4146-B35C-E38D0A333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DE5E8394-959A-4253-A46A-211D34175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4164" y="2636912"/>
            <a:ext cx="6516724" cy="3691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9033CA7-48F5-4837-A0DE-EE734A60A93B}"/>
                  </a:ext>
                </a:extLst>
              </p:cNvPr>
              <p:cNvSpPr txBox="1"/>
              <p:nvPr/>
            </p:nvSpPr>
            <p:spPr>
              <a:xfrm>
                <a:off x="7596336" y="3801385"/>
                <a:ext cx="1479892" cy="120924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>
                    <a:solidFill>
                      <a:srgbClr val="7030A0"/>
                    </a:solidFill>
                  </a:rPr>
                  <a:t>The Curve </a:t>
                </a:r>
                <a:br>
                  <a:rPr lang="en-US" altLang="ja-JP" dirty="0">
                    <a:solidFill>
                      <a:srgbClr val="7030A0"/>
                    </a:solidFill>
                  </a:rPr>
                </a:br>
                <a:r>
                  <a:rPr lang="en-US" altLang="ja-JP" dirty="0">
                    <a:solidFill>
                      <a:srgbClr val="7030A0"/>
                    </a:solidFill>
                  </a:rPr>
                  <a:t>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virt</m:t>
                        </m:r>
                      </m:sup>
                    </m:sSup>
                    <m:r>
                      <a:rPr lang="en-US" altLang="ja-JP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kumimoji="1" lang="en-US" altLang="ja-JP" dirty="0">
                    <a:solidFill>
                      <a:srgbClr val="7030A0"/>
                    </a:solidFill>
                  </a:rPr>
                </a:br>
                <a:r>
                  <a:rPr kumimoji="1" lang="en-US" altLang="ja-JP" dirty="0"/>
                  <a:t>is defined as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a table data.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9033CA7-48F5-4837-A0DE-EE734A60A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336" y="3801385"/>
                <a:ext cx="1479892" cy="1209242"/>
              </a:xfrm>
              <a:prstGeom prst="rect">
                <a:avLst/>
              </a:prstGeom>
              <a:blipFill>
                <a:blip r:embed="rId5"/>
                <a:stretch>
                  <a:fillRect l="-2881" t="-3030" r="-3292" b="-75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32597DD8-46DE-49E9-B6F7-F97F1AD04D90}"/>
                  </a:ext>
                </a:extLst>
              </p:cNvPr>
              <p:cNvSpPr/>
              <p:nvPr/>
            </p:nvSpPr>
            <p:spPr>
              <a:xfrm>
                <a:off x="6789668" y="1704669"/>
                <a:ext cx="2123728" cy="932243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virt</m:t>
                        </m:r>
                      </m:sup>
                    </m:sSup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represents </a:t>
                </a:r>
                <a:br>
                  <a:rPr lang="en-US" altLang="ja-JP" dirty="0"/>
                </a:br>
                <a:r>
                  <a:rPr lang="en-US" altLang="ja-JP" dirty="0"/>
                  <a:t>the measure UV reaction progress.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32597DD8-46DE-49E9-B6F7-F97F1AD04D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9668" y="1704669"/>
                <a:ext cx="2123728" cy="932243"/>
              </a:xfrm>
              <a:prstGeom prst="rect">
                <a:avLst/>
              </a:prstGeom>
              <a:blipFill>
                <a:blip r:embed="rId6"/>
                <a:stretch>
                  <a:fillRect l="-287" t="-2614" r="-3736" b="-98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8">
            <a:extLst>
              <a:ext uri="{FF2B5EF4-FFF2-40B4-BE49-F238E27FC236}">
                <a16:creationId xmlns:a16="http://schemas.microsoft.com/office/drawing/2014/main" id="{A743FA67-FC9A-4110-B4F9-FDB1E45BA50E}"/>
              </a:ext>
            </a:extLst>
          </p:cNvPr>
          <p:cNvSpPr txBox="1"/>
          <p:nvPr/>
        </p:nvSpPr>
        <p:spPr>
          <a:xfrm>
            <a:off x="934900" y="2528900"/>
            <a:ext cx="576760" cy="36933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Bef.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A3D512FA-4015-4DFD-82C4-4D093C574A00}"/>
              </a:ext>
            </a:extLst>
          </p:cNvPr>
          <p:cNvSpPr txBox="1"/>
          <p:nvPr/>
        </p:nvSpPr>
        <p:spPr>
          <a:xfrm>
            <a:off x="1007604" y="5805264"/>
            <a:ext cx="46805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Aft.</a:t>
            </a:r>
          </a:p>
        </p:txBody>
      </p:sp>
    </p:spTree>
    <p:extLst>
      <p:ext uri="{BB962C8B-B14F-4D97-AF65-F5344CB8AC3E}">
        <p14:creationId xmlns:p14="http://schemas.microsoft.com/office/powerpoint/2010/main" val="661839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9C384347-8704-4A21-9989-D96A62B3A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400" dirty="0"/>
              <a:t>The previous plots of time-dependent </a:t>
            </a:r>
            <a:r>
              <a:rPr kumimoji="1" lang="en-US" altLang="ja-JP" sz="2400" dirty="0">
                <a:solidFill>
                  <a:srgbClr val="FF0000"/>
                </a:solidFill>
              </a:rPr>
              <a:t>thermal deformation</a:t>
            </a:r>
            <a:r>
              <a:rPr kumimoji="1" lang="en-US" altLang="ja-JP" sz="2400" dirty="0"/>
              <a:t> and </a:t>
            </a:r>
            <a:r>
              <a:rPr kumimoji="1" lang="en-US" altLang="ja-JP" sz="2400" dirty="0">
                <a:solidFill>
                  <a:srgbClr val="0000CC"/>
                </a:solidFill>
              </a:rPr>
              <a:t>UV shrinkage </a:t>
            </a:r>
            <a:r>
              <a:rPr kumimoji="1" lang="en-US" altLang="ja-JP" sz="2400" dirty="0"/>
              <a:t>are converted into virtual temp.-dependent plots.</a:t>
            </a:r>
          </a:p>
          <a:p>
            <a:r>
              <a:rPr lang="en-US" altLang="ja-JP" sz="2400" dirty="0"/>
              <a:t>The </a:t>
            </a:r>
            <a:r>
              <a:rPr lang="en-US" altLang="ja-JP" sz="2400" dirty="0">
                <a:solidFill>
                  <a:srgbClr val="008000"/>
                </a:solidFill>
              </a:rPr>
              <a:t>sum of the two </a:t>
            </a:r>
            <a:r>
              <a:rPr lang="en-US" altLang="ja-JP" sz="2400" dirty="0"/>
              <a:t>is the virtual temp.-dependent expansion coefficient.</a:t>
            </a:r>
            <a:endParaRPr kumimoji="1" lang="en-US" altLang="ja-JP" sz="24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478F546-9531-481C-A8E2-000A23F72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400" dirty="0"/>
              <a:t>Identification of virtual temp.-dependent expansion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A19635-ABC2-451E-B950-60AE6CCFD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55A4B434-591C-4CEA-B3D9-73BF8E6DB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556" y="2384884"/>
            <a:ext cx="6876764" cy="3976196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ECB3F717-E55C-457F-943F-E75E50CCC502}"/>
              </a:ext>
            </a:extLst>
          </p:cNvPr>
          <p:cNvSpPr txBox="1"/>
          <p:nvPr/>
        </p:nvSpPr>
        <p:spPr>
          <a:xfrm>
            <a:off x="7092280" y="5991748"/>
            <a:ext cx="576760" cy="36933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Bef.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65647DB5-8481-4FEE-85C0-73F0A9991737}"/>
              </a:ext>
            </a:extLst>
          </p:cNvPr>
          <p:cNvSpPr txBox="1"/>
          <p:nvPr/>
        </p:nvSpPr>
        <p:spPr>
          <a:xfrm>
            <a:off x="1619672" y="5987746"/>
            <a:ext cx="46805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Aft.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DA7AB5EC-60AE-47A7-BC2F-89736D4C6965}"/>
                  </a:ext>
                </a:extLst>
              </p:cNvPr>
              <p:cNvSpPr txBox="1"/>
              <p:nvPr/>
            </p:nvSpPr>
            <p:spPr>
              <a:xfrm>
                <a:off x="4175956" y="3015104"/>
                <a:ext cx="2876620" cy="413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total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thermal</m:t>
                          </m:r>
                        </m:sup>
                      </m:s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UV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DA7AB5EC-60AE-47A7-BC2F-89736D4C6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956" y="3015104"/>
                <a:ext cx="2876620" cy="4138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3E2EE3E0-FDB2-4CFB-BC46-2CF9DC2A676B}"/>
                  </a:ext>
                </a:extLst>
              </p:cNvPr>
              <p:cNvSpPr txBox="1"/>
              <p:nvPr/>
            </p:nvSpPr>
            <p:spPr>
              <a:xfrm>
                <a:off x="7452320" y="3573016"/>
                <a:ext cx="1682640" cy="120924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>
                    <a:solidFill>
                      <a:srgbClr val="008000"/>
                    </a:solidFill>
                  </a:rPr>
                  <a:t>The Curve </a:t>
                </a:r>
                <a:br>
                  <a:rPr lang="en-US" altLang="ja-JP" dirty="0">
                    <a:solidFill>
                      <a:srgbClr val="008000"/>
                    </a:solidFill>
                  </a:rPr>
                </a:br>
                <a:r>
                  <a:rPr lang="en-US" altLang="ja-JP" dirty="0">
                    <a:solidFill>
                      <a:srgbClr val="008000"/>
                    </a:solidFill>
                  </a:rPr>
                  <a:t>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total</m:t>
                        </m:r>
                      </m:sup>
                    </m:sSup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virt</m:t>
                        </m:r>
                      </m:sup>
                    </m:sSup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kumimoji="1" lang="en-US" altLang="ja-JP" dirty="0">
                    <a:solidFill>
                      <a:srgbClr val="008000"/>
                    </a:solidFill>
                  </a:rPr>
                </a:br>
                <a:r>
                  <a:rPr kumimoji="1" lang="en-US" altLang="ja-JP" dirty="0"/>
                  <a:t>is defined as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a table data.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3E2EE3E0-FDB2-4CFB-BC46-2CF9DC2A6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3573016"/>
                <a:ext cx="1682640" cy="1209242"/>
              </a:xfrm>
              <a:prstGeom prst="rect">
                <a:avLst/>
              </a:prstGeom>
              <a:blipFill>
                <a:blip r:embed="rId5"/>
                <a:stretch>
                  <a:fillRect l="-722" t="-2525" b="-75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1FC5C42-EDC2-4CD7-9AC4-EE9770E6BA70}"/>
              </a:ext>
            </a:extLst>
          </p:cNvPr>
          <p:cNvSpPr/>
          <p:nvPr/>
        </p:nvSpPr>
        <p:spPr>
          <a:xfrm>
            <a:off x="2340260" y="1810561"/>
            <a:ext cx="4572000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Thermal deformation </a:t>
            </a:r>
            <a:r>
              <a:rPr lang="en-US" altLang="ja-JP" dirty="0"/>
              <a:t>and </a:t>
            </a:r>
            <a:r>
              <a:rPr lang="en-US" altLang="ja-JP" dirty="0">
                <a:solidFill>
                  <a:srgbClr val="0000CC"/>
                </a:solidFill>
              </a:rPr>
              <a:t>UV shrinkage </a:t>
            </a:r>
            <a:r>
              <a:rPr lang="en-US" altLang="ja-JP" dirty="0"/>
              <a:t>can be considered </a:t>
            </a:r>
            <a:r>
              <a:rPr lang="en-US" altLang="ja-JP" dirty="0">
                <a:solidFill>
                  <a:srgbClr val="008000"/>
                </a:solidFill>
              </a:rPr>
              <a:t>simultaneously</a:t>
            </a:r>
            <a:r>
              <a:rPr lang="en-US" altLang="ja-JP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9030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5C1DC-8D24-4088-ADAE-2BFD3FD3A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633ED-9C59-48EF-A32D-0A00072D7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7030A0"/>
                </a:solidFill>
              </a:rPr>
              <a:t>UV imprint</a:t>
            </a:r>
            <a:r>
              <a:rPr lang="en-US" altLang="ja-JP" dirty="0">
                <a:solidFill>
                  <a:srgbClr val="7030A0"/>
                </a:solidFill>
              </a:rPr>
              <a:t> </a:t>
            </a:r>
            <a:r>
              <a:rPr lang="en-US" altLang="ja-JP" dirty="0"/>
              <a:t>i</a:t>
            </a:r>
            <a:r>
              <a:rPr lang="en-US" altLang="ja-JP" sz="2800" dirty="0"/>
              <a:t>s known as a low-cost and high-throughput  </a:t>
            </a:r>
            <a:r>
              <a:rPr lang="en-US" altLang="ja-JP" sz="2800" dirty="0" err="1"/>
              <a:t>nano</a:t>
            </a:r>
            <a:r>
              <a:rPr lang="en-US" altLang="ja-JP" sz="2800" dirty="0"/>
              <a:t>/micro fabrication method.</a:t>
            </a:r>
          </a:p>
          <a:p>
            <a:r>
              <a:rPr lang="en-US" altLang="ja-JP" dirty="0"/>
              <a:t>In recent years, it has been adopted as a fabrication method for micro-optical devices such as micromirror array that requires </a:t>
            </a:r>
            <a:r>
              <a:rPr lang="en-US" altLang="ja-JP" dirty="0">
                <a:solidFill>
                  <a:srgbClr val="008000"/>
                </a:solidFill>
              </a:rPr>
              <a:t>high-precision surface profiles</a:t>
            </a:r>
            <a:r>
              <a:rPr lang="en-US" altLang="ja-JP" dirty="0"/>
              <a:t>.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14D1B-9D3D-452D-BE4D-252E214A8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4DE581-A19A-4584-91C3-2FF6C8C89910}"/>
              </a:ext>
            </a:extLst>
          </p:cNvPr>
          <p:cNvSpPr txBox="1"/>
          <p:nvPr/>
        </p:nvSpPr>
        <p:spPr>
          <a:xfrm>
            <a:off x="745007" y="5107726"/>
            <a:ext cx="3081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steps in UV imprint.</a:t>
            </a:r>
            <a:endParaRPr lang="en-US" altLang="ja-JP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1453F3A4-A774-4536-8066-5C0C69FD53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1898"/>
            <a:ext cx="4572000" cy="1597282"/>
          </a:xfrm>
          <a:prstGeom prst="rect">
            <a:avLst/>
          </a:prstGeom>
        </p:spPr>
      </p:pic>
      <p:sp>
        <p:nvSpPr>
          <p:cNvPr id="14" name="TextBox 34">
            <a:extLst>
              <a:ext uri="{FF2B5EF4-FFF2-40B4-BE49-F238E27FC236}">
                <a16:creationId xmlns:a16="http://schemas.microsoft.com/office/drawing/2014/main" id="{D09E9F59-1E2B-4840-9EDF-6E394B0E36C8}"/>
              </a:ext>
            </a:extLst>
          </p:cNvPr>
          <p:cNvSpPr txBox="1"/>
          <p:nvPr/>
        </p:nvSpPr>
        <p:spPr>
          <a:xfrm>
            <a:off x="4668966" y="5545105"/>
            <a:ext cx="4334960" cy="8002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/>
              <a:t>Optical device produced by thermal imprint. </a:t>
            </a:r>
          </a:p>
          <a:p>
            <a:pPr algn="ctr"/>
            <a:r>
              <a:rPr lang="en-US" sz="1600" b="1" dirty="0"/>
              <a:t>Parity Innovations Co., Ltd. </a:t>
            </a:r>
          </a:p>
          <a:p>
            <a:pPr algn="ctr"/>
            <a:r>
              <a:rPr lang="en-US" sz="1400" u="sng" dirty="0">
                <a:solidFill>
                  <a:srgbClr val="0070C0"/>
                </a:solidFill>
                <a:latin typeface="+mn-lt"/>
              </a:rPr>
              <a:t>https://www.piq.co.jp/about_e.html</a:t>
            </a:r>
            <a:endParaRPr lang="en-US" sz="1400" dirty="0">
              <a:latin typeface="+mn-lt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44857D02-5FF7-4838-8D1C-6C4D8FAE2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55" y="2982295"/>
            <a:ext cx="4513982" cy="253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27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6105-B050-4015-B75A-9D9DB555A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Identification of thermo-viscoelastic properties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906F4D-52F5-47F4-B7DF-2E0A7DA209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Prony series </a:t>
                </a:r>
                <a:r>
                  <a:rPr lang="en-US" altLang="ja-JP" b="1" i="1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coefs</a:t>
                </a: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</a:p>
              <a:p>
                <a:r>
                  <a:rPr lang="en-US" altLang="ja-JP" sz="2400" dirty="0"/>
                  <a:t>The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Prony series </a:t>
                </a:r>
                <a:r>
                  <a:rPr lang="en-US" altLang="ja-JP" sz="2400" dirty="0" err="1">
                    <a:solidFill>
                      <a:srgbClr val="FF0000"/>
                    </a:solidFill>
                  </a:rPr>
                  <a:t>coefs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.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ja-JP" sz="2400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ja-JP" sz="2400" dirty="0">
                    <a:solidFill>
                      <a:srgbClr val="FF0000"/>
                    </a:solidFill>
                  </a:rPr>
                  <a:t>)s </a:t>
                </a:r>
                <a:r>
                  <a:rPr lang="en-US" altLang="ja-JP" sz="2400" dirty="0"/>
                  <a:t>are identified by the curve fitting for the </a:t>
                </a:r>
                <a:r>
                  <a:rPr lang="en-US" altLang="ja-JP" sz="2400" dirty="0">
                    <a:solidFill>
                      <a:srgbClr val="7030A0"/>
                    </a:solidFill>
                  </a:rPr>
                  <a:t>master curves </a:t>
                </a:r>
                <a:r>
                  <a:rPr lang="en-US" altLang="ja-JP" sz="2400" dirty="0"/>
                  <a:t>of storage/loss shear modulus.</a:t>
                </a:r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altLang="ja-JP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906F4D-52F5-47F4-B7DF-2E0A7DA209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F436E-0398-4CD3-82EA-C509E2475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19CB6F-3EC7-42C1-B4E4-3A572F47BF45}"/>
                  </a:ext>
                </a:extLst>
              </p:cNvPr>
              <p:cNvSpPr txBox="1"/>
              <p:nvPr/>
            </p:nvSpPr>
            <p:spPr>
              <a:xfrm>
                <a:off x="827584" y="1983979"/>
                <a:ext cx="3733331" cy="796949"/>
              </a:xfrm>
              <a:prstGeom prst="rect">
                <a:avLst/>
              </a:prstGeom>
              <a:solidFill>
                <a:srgbClr val="FFEFAB"/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19CB6F-3EC7-42C1-B4E4-3A572F47B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1983979"/>
                <a:ext cx="3733331" cy="7969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32CBD0-CD2A-4D65-AAA7-48889EBADCF6}"/>
                  </a:ext>
                </a:extLst>
              </p:cNvPr>
              <p:cNvSpPr txBox="1"/>
              <p:nvPr/>
            </p:nvSpPr>
            <p:spPr>
              <a:xfrm>
                <a:off x="5645752" y="1998854"/>
                <a:ext cx="3241048" cy="782074"/>
              </a:xfrm>
              <a:prstGeom prst="rect">
                <a:avLst/>
              </a:prstGeom>
              <a:solidFill>
                <a:srgbClr val="FFEFAB"/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32CBD0-CD2A-4D65-AAA7-48889EBAD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752" y="1998854"/>
                <a:ext cx="3241048" cy="7820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グラフィックス 12">
            <a:extLst>
              <a:ext uri="{FF2B5EF4-FFF2-40B4-BE49-F238E27FC236}">
                <a16:creationId xmlns:a16="http://schemas.microsoft.com/office/drawing/2014/main" id="{A240F6C1-D1F3-4635-9470-F080B7B63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" y="2861668"/>
            <a:ext cx="4558394" cy="2799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04F9E0-C980-4096-A691-52BC89D5DB9D}"/>
                  </a:ext>
                </a:extLst>
              </p:cNvPr>
              <p:cNvSpPr txBox="1"/>
              <p:nvPr/>
            </p:nvSpPr>
            <p:spPr>
              <a:xfrm>
                <a:off x="2563931" y="3902288"/>
                <a:ext cx="1656184" cy="646331"/>
              </a:xfrm>
              <a:prstGeom prst="rect">
                <a:avLst/>
              </a:prstGeom>
              <a:solidFill>
                <a:srgbClr val="66FF33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/>
                  <a:t>Storage shear modulus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04F9E0-C980-4096-A691-52BC89D5D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931" y="3902288"/>
                <a:ext cx="1656184" cy="646331"/>
              </a:xfrm>
              <a:prstGeom prst="rect">
                <a:avLst/>
              </a:prstGeom>
              <a:blipFill>
                <a:blip r:embed="rId7"/>
                <a:stretch>
                  <a:fillRect l="-2214" t="-4717" r="-5904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グラフィックス 14">
            <a:extLst>
              <a:ext uri="{FF2B5EF4-FFF2-40B4-BE49-F238E27FC236}">
                <a16:creationId xmlns:a16="http://schemas.microsoft.com/office/drawing/2014/main" id="{F051F9BF-C7E9-402A-9DC8-D4A49B5E3A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71651" y="2861668"/>
            <a:ext cx="4558396" cy="27995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EE9377-0201-4D2F-9ABC-649314AD5613}"/>
                  </a:ext>
                </a:extLst>
              </p:cNvPr>
              <p:cNvSpPr txBox="1"/>
              <p:nvPr/>
            </p:nvSpPr>
            <p:spPr>
              <a:xfrm>
                <a:off x="7129849" y="3902288"/>
                <a:ext cx="1417199" cy="646331"/>
              </a:xfrm>
              <a:prstGeom prst="rect">
                <a:avLst/>
              </a:prstGeom>
              <a:solidFill>
                <a:srgbClr val="66FF33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/>
                  <a:t>Loss shear</a:t>
                </a:r>
                <a:br>
                  <a:rPr lang="en-US" altLang="ja-JP" dirty="0"/>
                </a:br>
                <a:r>
                  <a:rPr lang="en-US" altLang="ja-JP" dirty="0"/>
                  <a:t>modulus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′′</m:t>
                    </m:r>
                  </m:oMath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EE9377-0201-4D2F-9ABC-649314AD5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849" y="3902288"/>
                <a:ext cx="1417199" cy="646331"/>
              </a:xfrm>
              <a:prstGeom prst="rect">
                <a:avLst/>
              </a:prstGeom>
              <a:blipFill>
                <a:blip r:embed="rId10"/>
                <a:stretch>
                  <a:fillRect l="-2586" t="-471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2285DE2-0919-4465-A9B6-229E65F94002}"/>
                  </a:ext>
                </a:extLst>
              </p:cNvPr>
              <p:cNvSpPr txBox="1"/>
              <p:nvPr/>
            </p:nvSpPr>
            <p:spPr>
              <a:xfrm>
                <a:off x="2523494" y="5835642"/>
                <a:ext cx="4096314" cy="3693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-US" altLang="ja-JP" dirty="0">
                    <a:solidFill>
                      <a:srgbClr val="FF0000"/>
                    </a:solidFill>
                  </a:rPr>
                  <a:t>)s </a:t>
                </a:r>
                <a:r>
                  <a:rPr kumimoji="1" lang="en-US" altLang="ja-JP" dirty="0"/>
                  <a:t>are described as a table data.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2285DE2-0919-4465-A9B6-229E65F94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3494" y="5835642"/>
                <a:ext cx="4096314" cy="369332"/>
              </a:xfrm>
              <a:prstGeom prst="rect">
                <a:avLst/>
              </a:prstGeom>
              <a:blipFill>
                <a:blip r:embed="rId11"/>
                <a:stretch>
                  <a:fillRect l="-1339" t="-8197" r="-149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0597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EE2D3-8C58-4918-BDFA-457339A75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Identification of thermo-viscoelastic properties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403AAA-810B-421B-A211-6F75EA158B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Time-</a:t>
                </a:r>
                <a:r>
                  <a:rPr lang="en-US" altLang="ja-JP" b="1" i="1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virtul</a:t>
                </a: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temp. superposition</a:t>
                </a:r>
              </a:p>
              <a:p>
                <a:r>
                  <a:rPr lang="en-US" altLang="ja-JP" sz="2400" dirty="0"/>
                  <a:t>The </a:t>
                </a:r>
                <a:r>
                  <a:rPr lang="en-US" altLang="ja-JP" sz="2400" dirty="0">
                    <a:solidFill>
                      <a:srgbClr val="008000"/>
                    </a:solidFill>
                  </a:rPr>
                  <a:t>shift factor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virt</m:t>
                        </m:r>
                      </m:sup>
                    </m:sSup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>
                    <a:solidFill>
                      <a:srgbClr val="008000"/>
                    </a:solidFill>
                  </a:rPr>
                  <a:t> </a:t>
                </a:r>
                <a:r>
                  <a:rPr lang="en-US" altLang="ja-JP" sz="2400" dirty="0"/>
                  <a:t>for the time-virtual temp. superposition is identified by curve fitting using time shift data for the master curves.</a:t>
                </a:r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1200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403AAA-810B-421B-A211-6F75EA158B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 r="-21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5E34D-7957-4302-9FD2-2EB94132D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94EDA-EC0F-4ECC-B5AE-06640DB0ECF6}"/>
              </a:ext>
            </a:extLst>
          </p:cNvPr>
          <p:cNvSpPr txBox="1"/>
          <p:nvPr/>
        </p:nvSpPr>
        <p:spPr>
          <a:xfrm>
            <a:off x="471369" y="5449738"/>
            <a:ext cx="820056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Now, a set of model parameters for UV resin deformation</a:t>
            </a:r>
            <a:b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was all identified.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C0041592-7655-4B14-8A78-B9CD653FA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1076" y="2000875"/>
            <a:ext cx="5448300" cy="3162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1B1E87CB-5A89-4C55-8768-7CDCC456E4DA}"/>
                  </a:ext>
                </a:extLst>
              </p:cNvPr>
              <p:cNvSpPr txBox="1"/>
              <p:nvPr/>
            </p:nvSpPr>
            <p:spPr>
              <a:xfrm>
                <a:off x="7308304" y="3115903"/>
                <a:ext cx="1395900" cy="9322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kumimoji="1" lang="en-US" altLang="ja-JP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1"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virt</m:t>
                        </m:r>
                      </m:sup>
                    </m:sSup>
                    <m:r>
                      <a:rPr kumimoji="1" lang="en-US" altLang="ja-JP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JP" dirty="0">
                    <a:solidFill>
                      <a:srgbClr val="008000"/>
                    </a:solidFill>
                  </a:rPr>
                  <a:t> </a:t>
                </a:r>
                <a:r>
                  <a:rPr kumimoji="1" lang="en-US" altLang="ja-JP" dirty="0"/>
                  <a:t>is defined as a table data.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1B1E87CB-5A89-4C55-8768-7CDCC456E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4" y="3115903"/>
                <a:ext cx="1395900" cy="932243"/>
              </a:xfrm>
              <a:prstGeom prst="rect">
                <a:avLst/>
              </a:prstGeom>
              <a:blipFill>
                <a:blip r:embed="rId5"/>
                <a:stretch>
                  <a:fillRect l="-5240" t="-1961" r="-10044" b="-98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>
            <a:extLst>
              <a:ext uri="{FF2B5EF4-FFF2-40B4-BE49-F238E27FC236}">
                <a16:creationId xmlns:a16="http://schemas.microsoft.com/office/drawing/2014/main" id="{2989FE3C-991F-47FC-90E6-F58FE0ED5194}"/>
              </a:ext>
            </a:extLst>
          </p:cNvPr>
          <p:cNvSpPr txBox="1"/>
          <p:nvPr/>
        </p:nvSpPr>
        <p:spPr>
          <a:xfrm>
            <a:off x="6656086" y="4931876"/>
            <a:ext cx="576760" cy="36933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Bef.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AB366609-ED39-42CD-8DA1-7E3FF2D51F1F}"/>
              </a:ext>
            </a:extLst>
          </p:cNvPr>
          <p:cNvSpPr txBox="1"/>
          <p:nvPr/>
        </p:nvSpPr>
        <p:spPr>
          <a:xfrm>
            <a:off x="2159732" y="4931876"/>
            <a:ext cx="46805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Aft.</a:t>
            </a:r>
          </a:p>
        </p:txBody>
      </p:sp>
    </p:spTree>
    <p:extLst>
      <p:ext uri="{BB962C8B-B14F-4D97-AF65-F5344CB8AC3E}">
        <p14:creationId xmlns:p14="http://schemas.microsoft.com/office/powerpoint/2010/main" val="3803034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AA73EB4-11D1-47C5-A084-7280535FAC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Results and Discussion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27FBBF-6310-4E95-B41D-BAD061051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8385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34CBD81E-4B4E-472C-9E62-3B6ED01D6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r>
              <a:rPr lang="en-US" altLang="ja-JP" sz="2400" dirty="0"/>
              <a:t>Target pattern is a </a:t>
            </a:r>
            <a:r>
              <a:rPr lang="en-US" altLang="ja-JP" sz="2400" b="1" dirty="0">
                <a:solidFill>
                  <a:srgbClr val="7030A0"/>
                </a:solidFill>
              </a:rPr>
              <a:t>micromirror </a:t>
            </a:r>
            <a:br>
              <a:rPr lang="en-US" altLang="ja-JP" sz="2400" b="1" dirty="0">
                <a:solidFill>
                  <a:srgbClr val="7030A0"/>
                </a:solidFill>
              </a:rPr>
            </a:br>
            <a:r>
              <a:rPr lang="en-US" altLang="ja-JP" sz="2400" b="1" dirty="0">
                <a:solidFill>
                  <a:srgbClr val="7030A0"/>
                </a:solidFill>
              </a:rPr>
              <a:t>array </a:t>
            </a:r>
            <a:r>
              <a:rPr lang="en-US" altLang="ja-JP" sz="2400" dirty="0"/>
              <a:t>for aerial display.</a:t>
            </a:r>
          </a:p>
          <a:p>
            <a:r>
              <a:rPr lang="en-US" altLang="ja-JP" sz="2400" dirty="0"/>
              <a:t>Since the mold has repetitive </a:t>
            </a:r>
            <a:br>
              <a:rPr lang="en-US" altLang="ja-JP" sz="2400" dirty="0"/>
            </a:br>
            <a:r>
              <a:rPr lang="en-US" altLang="ja-JP" sz="2400" dirty="0"/>
              <a:t>structure, only </a:t>
            </a:r>
            <a:r>
              <a:rPr lang="en-US" altLang="ja-JP" sz="2400" b="1" dirty="0">
                <a:solidFill>
                  <a:srgbClr val="008000"/>
                </a:solidFill>
              </a:rPr>
              <a:t>one pattern is </a:t>
            </a:r>
            <a:br>
              <a:rPr lang="en-US" altLang="ja-JP" sz="2400" b="1" dirty="0">
                <a:solidFill>
                  <a:srgbClr val="008000"/>
                </a:solidFill>
              </a:rPr>
            </a:br>
            <a:r>
              <a:rPr lang="en-US" altLang="ja-JP" sz="2400" b="1" dirty="0">
                <a:solidFill>
                  <a:srgbClr val="008000"/>
                </a:solidFill>
              </a:rPr>
              <a:t>taken into account </a:t>
            </a:r>
            <a:r>
              <a:rPr lang="en-US" altLang="ja-JP" sz="2400" dirty="0"/>
              <a:t>with </a:t>
            </a:r>
            <a:br>
              <a:rPr lang="en-US" altLang="ja-JP" sz="2400" dirty="0"/>
            </a:br>
            <a:r>
              <a:rPr lang="en-US" altLang="ja-JP" sz="2400" dirty="0">
                <a:solidFill>
                  <a:srgbClr val="C00000"/>
                </a:solidFill>
              </a:rPr>
              <a:t>periodic boundary conditions</a:t>
            </a:r>
            <a:r>
              <a:rPr lang="en-US" altLang="ja-JP" sz="2400" dirty="0"/>
              <a:t>.</a:t>
            </a:r>
          </a:p>
          <a:p>
            <a:r>
              <a:rPr lang="en-US" altLang="ja-JP" sz="2400" dirty="0"/>
              <a:t>The initial state is when the </a:t>
            </a:r>
            <a:br>
              <a:rPr lang="en-US" altLang="ja-JP" sz="2400" dirty="0"/>
            </a:br>
            <a:r>
              <a:rPr lang="en-US" altLang="ja-JP" sz="2400" dirty="0"/>
              <a:t>pattern is filled with UV resin.</a:t>
            </a:r>
          </a:p>
          <a:p>
            <a:r>
              <a:rPr lang="en-US" altLang="ja-JP" sz="2400" dirty="0"/>
              <a:t>Commercial finite element code,</a:t>
            </a:r>
            <a:br>
              <a:rPr lang="en-US" altLang="ja-JP" sz="2400" dirty="0"/>
            </a:br>
            <a:r>
              <a:rPr lang="en-US" altLang="ja-JP" sz="2400" dirty="0"/>
              <a:t>ABAQUS, is used for simulation.</a:t>
            </a:r>
          </a:p>
          <a:p>
            <a:r>
              <a:rPr lang="en-US" altLang="ja-JP" sz="2400" dirty="0"/>
              <a:t>8-node hexahedral SRI element</a:t>
            </a:r>
            <a:br>
              <a:rPr lang="en-US" altLang="ja-JP" sz="2400" dirty="0"/>
            </a:br>
            <a:r>
              <a:rPr lang="en-US" altLang="ja-JP" sz="2400" dirty="0"/>
              <a:t>(C3D8) is adopted.</a:t>
            </a:r>
          </a:p>
          <a:p>
            <a:endParaRPr kumimoji="1" lang="ja-JP" altLang="en-US" sz="24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D0FD7FFA-19DB-45E7-A555-0ED5A9666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Micromirror array imprint analysis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83E46D-8638-4512-A19E-5A96052D1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10" name="TextBox 34">
            <a:extLst>
              <a:ext uri="{FF2B5EF4-FFF2-40B4-BE49-F238E27FC236}">
                <a16:creationId xmlns:a16="http://schemas.microsoft.com/office/drawing/2014/main" id="{C71819AF-ADFE-488A-A549-83C6C38104F7}"/>
              </a:ext>
            </a:extLst>
          </p:cNvPr>
          <p:cNvSpPr txBox="1"/>
          <p:nvPr/>
        </p:nvSpPr>
        <p:spPr>
          <a:xfrm>
            <a:off x="4668966" y="4392977"/>
            <a:ext cx="4334960" cy="8002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/>
              <a:t>Optical device produced by thermal imprint. </a:t>
            </a:r>
          </a:p>
          <a:p>
            <a:pPr algn="ctr"/>
            <a:r>
              <a:rPr lang="en-US" sz="1600" b="1" dirty="0"/>
              <a:t>Parity Innovations Co., Ltd. </a:t>
            </a:r>
          </a:p>
          <a:p>
            <a:pPr algn="ctr"/>
            <a:r>
              <a:rPr lang="en-US" sz="1400" u="sng" dirty="0">
                <a:solidFill>
                  <a:srgbClr val="0070C0"/>
                </a:solidFill>
                <a:latin typeface="+mn-lt"/>
              </a:rPr>
              <a:t>https://www.piq.co.jp/about_e.html</a:t>
            </a:r>
            <a:endParaRPr lang="en-US" sz="1400" dirty="0">
              <a:latin typeface="+mn-lt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A64F7F3-74A7-40A3-A96C-1663274E8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55" y="1830167"/>
            <a:ext cx="4513982" cy="253911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2D1E552-5E3D-4842-8E16-54DF8460B3B8}"/>
              </a:ext>
            </a:extLst>
          </p:cNvPr>
          <p:cNvSpPr txBox="1"/>
          <p:nvPr/>
        </p:nvSpPr>
        <p:spPr>
          <a:xfrm>
            <a:off x="4579455" y="1112302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Schematic view of</a:t>
            </a:r>
          </a:p>
          <a:p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icromirror array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381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34CBD81E-4B4E-472C-9E62-3B6ED01D6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r>
              <a:rPr lang="en-US" altLang="ja-JP" sz="2400" dirty="0"/>
              <a:t>Target pattern is a </a:t>
            </a:r>
            <a:r>
              <a:rPr lang="en-US" altLang="ja-JP" sz="2400" b="1" dirty="0">
                <a:solidFill>
                  <a:srgbClr val="7030A0"/>
                </a:solidFill>
              </a:rPr>
              <a:t>micromirror </a:t>
            </a:r>
            <a:br>
              <a:rPr lang="en-US" altLang="ja-JP" sz="2400" b="1" dirty="0">
                <a:solidFill>
                  <a:srgbClr val="7030A0"/>
                </a:solidFill>
              </a:rPr>
            </a:br>
            <a:r>
              <a:rPr lang="en-US" altLang="ja-JP" sz="2400" b="1" dirty="0">
                <a:solidFill>
                  <a:srgbClr val="7030A0"/>
                </a:solidFill>
              </a:rPr>
              <a:t>array </a:t>
            </a:r>
            <a:r>
              <a:rPr lang="en-US" altLang="ja-JP" sz="2400" dirty="0"/>
              <a:t>for aerial display.</a:t>
            </a:r>
          </a:p>
          <a:p>
            <a:r>
              <a:rPr lang="en-US" altLang="ja-JP" sz="2400" dirty="0"/>
              <a:t>Since the mold has repetitive </a:t>
            </a:r>
            <a:br>
              <a:rPr lang="en-US" altLang="ja-JP" sz="2400" dirty="0"/>
            </a:br>
            <a:r>
              <a:rPr lang="en-US" altLang="ja-JP" sz="2400" dirty="0"/>
              <a:t>structure, only </a:t>
            </a:r>
            <a:r>
              <a:rPr lang="en-US" altLang="ja-JP" sz="2400" b="1" dirty="0">
                <a:solidFill>
                  <a:srgbClr val="008000"/>
                </a:solidFill>
              </a:rPr>
              <a:t>one pattern is </a:t>
            </a:r>
            <a:br>
              <a:rPr lang="en-US" altLang="ja-JP" sz="2400" b="1" dirty="0">
                <a:solidFill>
                  <a:srgbClr val="008000"/>
                </a:solidFill>
              </a:rPr>
            </a:br>
            <a:r>
              <a:rPr lang="en-US" altLang="ja-JP" sz="2400" b="1" dirty="0">
                <a:solidFill>
                  <a:srgbClr val="008000"/>
                </a:solidFill>
              </a:rPr>
              <a:t>taken into account </a:t>
            </a:r>
            <a:r>
              <a:rPr lang="en-US" altLang="ja-JP" sz="2400" dirty="0"/>
              <a:t>with </a:t>
            </a:r>
            <a:br>
              <a:rPr lang="en-US" altLang="ja-JP" sz="2400" dirty="0"/>
            </a:br>
            <a:r>
              <a:rPr lang="en-US" altLang="ja-JP" sz="2400" dirty="0">
                <a:solidFill>
                  <a:srgbClr val="C00000"/>
                </a:solidFill>
              </a:rPr>
              <a:t>periodic boundary conditions</a:t>
            </a:r>
            <a:r>
              <a:rPr lang="en-US" altLang="ja-JP" sz="2400" dirty="0"/>
              <a:t>.</a:t>
            </a:r>
          </a:p>
          <a:p>
            <a:r>
              <a:rPr lang="en-US" altLang="ja-JP" sz="2400" dirty="0"/>
              <a:t>The initial state is when the </a:t>
            </a:r>
            <a:br>
              <a:rPr lang="en-US" altLang="ja-JP" sz="2400" dirty="0"/>
            </a:br>
            <a:r>
              <a:rPr lang="en-US" altLang="ja-JP" sz="2400" dirty="0"/>
              <a:t>pattern is filled with UV resin.</a:t>
            </a:r>
          </a:p>
          <a:p>
            <a:r>
              <a:rPr lang="en-US" altLang="ja-JP" sz="2400" dirty="0"/>
              <a:t>Commercial finite element code,</a:t>
            </a:r>
            <a:br>
              <a:rPr lang="en-US" altLang="ja-JP" sz="2400" dirty="0"/>
            </a:br>
            <a:r>
              <a:rPr lang="en-US" altLang="ja-JP" sz="2400" dirty="0"/>
              <a:t>ABAQUS, is used for simulation.</a:t>
            </a:r>
          </a:p>
          <a:p>
            <a:r>
              <a:rPr lang="en-US" altLang="ja-JP" sz="2400" dirty="0"/>
              <a:t>8-node hexahedral SRI element</a:t>
            </a:r>
            <a:br>
              <a:rPr lang="en-US" altLang="ja-JP" sz="2400" dirty="0"/>
            </a:br>
            <a:r>
              <a:rPr lang="en-US" altLang="ja-JP" sz="2400" dirty="0"/>
              <a:t>(C3D8) is adopted.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D0FD7FFA-19DB-45E7-A555-0ED5A9666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Micromirror array imprint analysis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83E46D-8638-4512-A19E-5A96052D1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23" name="グラフィックス 22">
            <a:extLst>
              <a:ext uri="{FF2B5EF4-FFF2-40B4-BE49-F238E27FC236}">
                <a16:creationId xmlns:a16="http://schemas.microsoft.com/office/drawing/2014/main" id="{B7702257-A1F6-4A24-B0EF-1814D1D3D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0320" y="1016732"/>
            <a:ext cx="2135956" cy="4832602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2C042115-D3BA-462A-A322-CC85391C30ED}"/>
              </a:ext>
            </a:extLst>
          </p:cNvPr>
          <p:cNvGrpSpPr/>
          <p:nvPr/>
        </p:nvGrpSpPr>
        <p:grpSpPr>
          <a:xfrm>
            <a:off x="7200292" y="589049"/>
            <a:ext cx="1584177" cy="5803670"/>
            <a:chOff x="5292081" y="589049"/>
            <a:chExt cx="1584177" cy="5803670"/>
          </a:xfrm>
        </p:grpSpPr>
        <p:pic>
          <p:nvPicPr>
            <p:cNvPr id="21" name="グラフィックス 20">
              <a:extLst>
                <a:ext uri="{FF2B5EF4-FFF2-40B4-BE49-F238E27FC236}">
                  <a16:creationId xmlns:a16="http://schemas.microsoft.com/office/drawing/2014/main" id="{0D11D18B-46F2-4445-80CC-6B3CEF242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6308" r="15254" b="1783"/>
            <a:stretch/>
          </p:blipFill>
          <p:spPr>
            <a:xfrm>
              <a:off x="5292081" y="589049"/>
              <a:ext cx="1584176" cy="3992079"/>
            </a:xfrm>
            <a:prstGeom prst="rect">
              <a:avLst/>
            </a:prstGeom>
          </p:spPr>
        </p:pic>
        <p:pic>
          <p:nvPicPr>
            <p:cNvPr id="19" name="グラフィックス 18">
              <a:extLst>
                <a:ext uri="{FF2B5EF4-FFF2-40B4-BE49-F238E27FC236}">
                  <a16:creationId xmlns:a16="http://schemas.microsoft.com/office/drawing/2014/main" id="{CFFB2CD9-3E89-4D5D-ADA4-9A13317E6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4196" t="8542" r="14739"/>
            <a:stretch/>
          </p:blipFill>
          <p:spPr>
            <a:xfrm>
              <a:off x="5292082" y="4574172"/>
              <a:ext cx="1584176" cy="1818547"/>
            </a:xfrm>
            <a:prstGeom prst="rect">
              <a:avLst/>
            </a:prstGeom>
          </p:spPr>
        </p:pic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9C93D1C-8510-4BB8-A722-2BD4E053E2EB}"/>
              </a:ext>
            </a:extLst>
          </p:cNvPr>
          <p:cNvSpPr txBox="1"/>
          <p:nvPr/>
        </p:nvSpPr>
        <p:spPr>
          <a:xfrm>
            <a:off x="5256076" y="5754147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Entire model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F34BE26-87DC-4F69-A6C0-9FA5A8EC9B27}"/>
              </a:ext>
            </a:extLst>
          </p:cNvPr>
          <p:cNvSpPr txBox="1"/>
          <p:nvPr/>
        </p:nvSpPr>
        <p:spPr>
          <a:xfrm>
            <a:off x="6785883" y="742587"/>
            <a:ext cx="68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8000"/>
                </a:solidFill>
              </a:rPr>
              <a:t>Mold</a:t>
            </a:r>
            <a:br>
              <a:rPr kumimoji="1" lang="en-US" altLang="ja-JP" dirty="0">
                <a:solidFill>
                  <a:srgbClr val="008000"/>
                </a:solidFill>
              </a:rPr>
            </a:br>
            <a:r>
              <a:rPr kumimoji="1" lang="en-US" altLang="ja-JP" dirty="0">
                <a:solidFill>
                  <a:srgbClr val="008000"/>
                </a:solidFill>
              </a:rPr>
              <a:t>part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ECBAB41-4E30-4ABF-9BA4-62C8BF9449E0}"/>
              </a:ext>
            </a:extLst>
          </p:cNvPr>
          <p:cNvSpPr txBox="1"/>
          <p:nvPr/>
        </p:nvSpPr>
        <p:spPr>
          <a:xfrm>
            <a:off x="8333933" y="4618873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70C0"/>
                </a:solidFill>
              </a:rPr>
              <a:t>Resin</a:t>
            </a:r>
            <a:br>
              <a:rPr lang="en-US" altLang="ja-JP" dirty="0">
                <a:solidFill>
                  <a:srgbClr val="0070C0"/>
                </a:solidFill>
              </a:rPr>
            </a:br>
            <a:r>
              <a:rPr lang="en-US" altLang="ja-JP" dirty="0">
                <a:solidFill>
                  <a:srgbClr val="0070C0"/>
                </a:solidFill>
              </a:rPr>
              <a:t>part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7CB0244-E2E4-42C9-89EB-8B98E8FD1CC6}"/>
              </a:ext>
            </a:extLst>
          </p:cNvPr>
          <p:cNvSpPr txBox="1"/>
          <p:nvPr/>
        </p:nvSpPr>
        <p:spPr>
          <a:xfrm>
            <a:off x="4644008" y="512676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Finite element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mesh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1039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F02E921-93C6-49AF-AED2-8F3839E3F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Steps for imprint simulation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F0C0F3-E91A-4F5C-9300-B281C32E4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5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8A9FFA4D-DBBE-4F1F-80B7-BDEA9224E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08977"/>
            <a:ext cx="3982734" cy="42054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9A94BFD-D32B-4881-8395-3D23B05F611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56521" y="708977"/>
                <a:ext cx="4631503" cy="5600343"/>
              </a:xfrm>
              <a:prstGeom prst="roundRect">
                <a:avLst>
                  <a:gd name="adj" fmla="val 2954"/>
                </a:avLst>
              </a:prstGeom>
              <a:noFill/>
              <a:ln w="28575">
                <a:solidFill>
                  <a:schemeClr val="tx1"/>
                </a:solidFill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ctr" latinLnBrk="0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n"/>
                  <a:defRPr kumimoji="1" sz="2800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itchFamily="34" charset="0"/>
                  </a:defRPr>
                </a:lvl1pPr>
                <a:lvl2pPr marL="742950" indent="-285750" algn="l" rtl="0" eaLnBrk="1" fontAlgn="ctr" latinLnBrk="0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l"/>
                  <a:defRPr kumimoji="1" sz="2400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itchFamily="34" charset="0"/>
                  </a:defRPr>
                </a:lvl2pPr>
                <a:lvl3pPr marL="1143000" indent="-228600" algn="l" rtl="0" eaLnBrk="1" fontAlgn="ctr" latinLnBrk="0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Font typeface="Wingdings" pitchFamily="2" charset="2"/>
                  <a:buChar char="u"/>
                  <a:defRPr kumimoji="1" sz="2000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itchFamily="34" charset="0"/>
                  </a:defRPr>
                </a:lvl3pPr>
                <a:lvl4pPr marL="1600200" indent="-228600" algn="l" rtl="0" eaLnBrk="1" fontAlgn="ctr" latinLnBrk="0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p"/>
                  <a:defRPr kumimoji="1" sz="1800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itchFamily="34" charset="0"/>
                  </a:defRPr>
                </a:lvl4pPr>
                <a:lvl5pPr marL="2057400" indent="-228600" algn="l" rtl="0" eaLnBrk="1" fontAlgn="ctr" latinLnBrk="0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»"/>
                  <a:defRPr kumimoji="1" sz="1800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Step</a:t>
                </a:r>
                <a:r>
                  <a:rPr lang="ja-JP" altLang="en-US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1:</a:t>
                </a:r>
                <a:r>
                  <a:rPr lang="ja-JP" altLang="en-US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Initial state</a:t>
                </a:r>
                <a:r>
                  <a:rPr lang="ja-JP" altLang="en-US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0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s)</a:t>
                </a:r>
              </a:p>
              <a:p>
                <a:pPr lvl="1">
                  <a:buFont typeface="Wingdings" pitchFamily="2" charset="2"/>
                  <a:buChar char="q"/>
                </a:pPr>
                <a:r>
                  <a:rPr lang="en-US" altLang="ja-JP" sz="2000" dirty="0"/>
                  <a:t>Static analysis considering gravity</a:t>
                </a:r>
              </a:p>
              <a:p>
                <a:pPr lvl="1">
                  <a:buFont typeface="Wingdings" pitchFamily="2" charset="2"/>
                  <a:buChar char="q"/>
                </a:pPr>
                <a:r>
                  <a:rPr lang="en-US" altLang="ja-JP" sz="2000" dirty="0">
                    <a:solidFill>
                      <a:srgbClr val="FF00FF"/>
                    </a:solidFill>
                  </a:rPr>
                  <a:t>Apply non-separation &amp; non-slip contact</a:t>
                </a:r>
              </a:p>
              <a:p>
                <a: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Step</a:t>
                </a:r>
                <a:r>
                  <a:rPr lang="ja-JP" altLang="en-US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2:</a:t>
                </a:r>
                <a:r>
                  <a:rPr lang="ja-JP" altLang="en-US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UV exposure and dark curing</a:t>
                </a:r>
                <a:b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(500 s)</a:t>
                </a:r>
              </a:p>
              <a:p>
                <a:pPr lvl="1">
                  <a:buFont typeface="Wingdings" pitchFamily="2" charset="2"/>
                  <a:buChar char="q"/>
                </a:pPr>
                <a:r>
                  <a:rPr lang="en-US" altLang="ja-JP" sz="2000" dirty="0"/>
                  <a:t>Quasi-static analysis (till the end)</a:t>
                </a:r>
              </a:p>
              <a:p>
                <a:pPr lvl="1">
                  <a:buFont typeface="Wingdings" pitchFamily="2" charset="2"/>
                  <a:buChar char="q"/>
                </a:pPr>
                <a:r>
                  <a:rPr lang="en-US" altLang="ja-JP" sz="2000" dirty="0">
                    <a:solidFill>
                      <a:schemeClr val="tx1"/>
                    </a:solidFill>
                  </a:rPr>
                  <a:t>Decrease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virt</m:t>
                        </m:r>
                      </m:sup>
                    </m:sSup>
                  </m:oMath>
                </a14:m>
                <a:r>
                  <a:rPr lang="en-US" altLang="ja-JP" sz="2000" dirty="0"/>
                  <a:t> (</a:t>
                </a:r>
                <a14:m>
                  <m:oMath xmlns:m="http://schemas.openxmlformats.org/officeDocument/2006/math">
                    <m:r>
                      <a:rPr lang="en-US" altLang="ja-JP" sz="2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ja-JP" sz="20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→−312</m:t>
                    </m:r>
                  </m:oMath>
                </a14:m>
                <a:r>
                  <a:rPr lang="en-US" altLang="ja-JP" sz="2000" dirty="0">
                    <a:solidFill>
                      <a:srgbClr val="0000FF"/>
                    </a:solidFill>
                  </a:rPr>
                  <a:t>)</a:t>
                </a:r>
              </a:p>
              <a:p>
                <a: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Step</a:t>
                </a:r>
                <a:r>
                  <a:rPr lang="ja-JP" altLang="en-US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3: Demolding</a:t>
                </a:r>
                <a:r>
                  <a:rPr lang="ja-JP" altLang="en-US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and dark curing</a:t>
                </a:r>
                <a:b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(10 s)</a:t>
                </a:r>
              </a:p>
              <a:p>
                <a:pPr lvl="1">
                  <a:buFont typeface="Wingdings" pitchFamily="2" charset="2"/>
                  <a:buChar char="q"/>
                </a:pPr>
                <a:r>
                  <a:rPr lang="en-US" altLang="ja-JP" sz="2000" dirty="0">
                    <a:solidFill>
                      <a:srgbClr val="FF00FF"/>
                    </a:solidFill>
                  </a:rPr>
                  <a:t>Remove the contact definition</a:t>
                </a:r>
                <a:endParaRPr lang="en-US" altLang="ja-JP" sz="2000" dirty="0"/>
              </a:p>
              <a:p>
                <a:pPr lvl="1">
                  <a:buFont typeface="Wingdings" pitchFamily="2" charset="2"/>
                  <a:buChar char="q"/>
                </a:pPr>
                <a:r>
                  <a:rPr lang="en-US" altLang="ja-JP" sz="2000" dirty="0">
                    <a:solidFill>
                      <a:srgbClr val="FF0000"/>
                    </a:solidFill>
                  </a:rPr>
                  <a:t>Lift up the mold</a:t>
                </a:r>
                <a:endParaRPr lang="en-US" altLang="ja-JP" sz="20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lvl="1">
                  <a:buFont typeface="Wingdings" pitchFamily="2" charset="2"/>
                  <a:buChar char="q"/>
                </a:pPr>
                <a:r>
                  <a:rPr lang="en-US" altLang="ja-JP" sz="2000" dirty="0"/>
                  <a:t>Decrease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virt</m:t>
                        </m:r>
                      </m:sup>
                    </m:sSup>
                  </m:oMath>
                </a14:m>
                <a:r>
                  <a:rPr lang="en-US" altLang="ja-JP" sz="2000" dirty="0"/>
                  <a:t> (</a:t>
                </a:r>
                <a14:m>
                  <m:oMath xmlns:m="http://schemas.openxmlformats.org/officeDocument/2006/math">
                    <m:r>
                      <a:rPr lang="en-US" altLang="ja-JP" sz="20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−312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→−</m:t>
                    </m:r>
                    <m:r>
                      <a:rPr lang="en-US" altLang="ja-JP" sz="20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316</m:t>
                    </m:r>
                  </m:oMath>
                </a14:m>
                <a:r>
                  <a:rPr lang="en-US" altLang="ja-JP" sz="2000" dirty="0"/>
                  <a:t>)</a:t>
                </a:r>
              </a:p>
              <a:p>
                <a: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Step</a:t>
                </a:r>
                <a:r>
                  <a:rPr lang="ja-JP" altLang="en-US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4: Dark curing</a:t>
                </a:r>
                <a:r>
                  <a:rPr lang="ja-JP" altLang="en-US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(100000 s)</a:t>
                </a:r>
                <a:endParaRPr lang="en-US" altLang="ja-JP" sz="2000" dirty="0"/>
              </a:p>
              <a:p>
                <a:pPr lvl="1">
                  <a:buFont typeface="Wingdings" pitchFamily="2" charset="2"/>
                  <a:buChar char="q"/>
                </a:pPr>
                <a:r>
                  <a:rPr lang="en-US" altLang="ja-JP" sz="2000" dirty="0"/>
                  <a:t>Decrease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virt</m:t>
                        </m:r>
                      </m:sup>
                    </m:sSup>
                  </m:oMath>
                </a14:m>
                <a:r>
                  <a:rPr lang="en-US" altLang="ja-JP" sz="2000" dirty="0"/>
                  <a:t> (</a:t>
                </a:r>
                <a14:m>
                  <m:oMath xmlns:m="http://schemas.openxmlformats.org/officeDocument/2006/math">
                    <m:r>
                      <a:rPr lang="en-US" altLang="ja-JP" sz="20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−316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→−</m:t>
                    </m:r>
                    <m:r>
                      <a:rPr lang="en-US" altLang="ja-JP" sz="20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41164</m:t>
                    </m:r>
                  </m:oMath>
                </a14:m>
                <a:r>
                  <a:rPr lang="en-US" altLang="ja-JP" sz="2000" dirty="0"/>
                  <a:t>)</a:t>
                </a:r>
              </a:p>
              <a:p>
                <a:pPr lvl="1">
                  <a:buFont typeface="Wingdings" pitchFamily="2" charset="2"/>
                  <a:buChar char="q"/>
                </a:pPr>
                <a:endParaRPr lang="en-US" sz="20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9A94BFD-D32B-4881-8395-3D23B05F6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521" y="708977"/>
                <a:ext cx="4631503" cy="5600343"/>
              </a:xfrm>
              <a:prstGeom prst="roundRect">
                <a:avLst>
                  <a:gd name="adj" fmla="val 2954"/>
                </a:avLst>
              </a:prstGeom>
              <a:blipFill>
                <a:blip r:embed="rId3"/>
                <a:stretch>
                  <a:fillRect l="-2225" t="-541"/>
                </a:stretch>
              </a:blipFill>
              <a:ln w="285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4F5E0B4D-ABB7-4D57-B93D-1BC389A4C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240447"/>
              </p:ext>
            </p:extLst>
          </p:nvPr>
        </p:nvGraphicFramePr>
        <p:xfrm>
          <a:off x="5013886" y="5028511"/>
          <a:ext cx="3982735" cy="1018820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1016547">
                  <a:extLst>
                    <a:ext uri="{9D8B030D-6E8A-4147-A177-3AD203B41FA5}">
                      <a16:colId xmlns:a16="http://schemas.microsoft.com/office/drawing/2014/main" val="2516218532"/>
                    </a:ext>
                  </a:extLst>
                </a:gridCol>
                <a:gridCol w="2966188">
                  <a:extLst>
                    <a:ext uri="{9D8B030D-6E8A-4147-A177-3AD203B41FA5}">
                      <a16:colId xmlns:a16="http://schemas.microsoft.com/office/drawing/2014/main" val="2959113331"/>
                    </a:ext>
                  </a:extLst>
                </a:gridCol>
              </a:tblGrid>
              <a:tr h="26557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b="1" dirty="0">
                          <a:solidFill>
                            <a:schemeClr val="bg1"/>
                          </a:solidFill>
                        </a:rPr>
                        <a:t>Part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b="1" dirty="0">
                          <a:solidFill>
                            <a:schemeClr val="bg1"/>
                          </a:solidFill>
                        </a:rPr>
                        <a:t>Material model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68087"/>
                  </a:ext>
                </a:extLst>
              </a:tr>
              <a:tr h="26557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dirty="0"/>
                        <a:t>UV resin</a:t>
                      </a:r>
                      <a:endParaRPr lang="en-US" sz="1600" dirty="0">
                        <a:solidFill>
                          <a:srgbClr val="0070C0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/>
                        <a:t>Thermo viscoelastic body</a:t>
                      </a:r>
                      <a:br>
                        <a:rPr lang="en-US" altLang="ja-JP" sz="1600" dirty="0"/>
                      </a:br>
                      <a:r>
                        <a:rPr lang="en-US" altLang="ja-JP" sz="1600" dirty="0"/>
                        <a:t>with the identified params.</a:t>
                      </a:r>
                      <a:endParaRPr lang="en-US" altLang="ja-JP" sz="1600" dirty="0">
                        <a:solidFill>
                          <a:srgbClr val="0070C0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942877"/>
                  </a:ext>
                </a:extLst>
              </a:tr>
              <a:tr h="26557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dirty="0"/>
                        <a:t>Mold</a:t>
                      </a:r>
                      <a:endParaRPr lang="en-US" sz="1600" dirty="0">
                        <a:solidFill>
                          <a:srgbClr val="008000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/>
                        <a:t>Neo-Hookean </a:t>
                      </a:r>
                      <a:r>
                        <a:rPr lang="en-US" altLang="ja-JP" sz="1600" dirty="0" err="1"/>
                        <a:t>hyperelastic</a:t>
                      </a:r>
                      <a:r>
                        <a:rPr lang="en-US" altLang="ja-JP" sz="1600" dirty="0"/>
                        <a:t> body</a:t>
                      </a:r>
                      <a:endParaRPr lang="en-US" altLang="ja-JP" sz="1600" dirty="0">
                        <a:solidFill>
                          <a:srgbClr val="008000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5928773"/>
                  </a:ext>
                </a:extLst>
              </a:tr>
            </a:tbl>
          </a:graphicData>
        </a:graphic>
      </p:graphicFrame>
      <p:sp>
        <p:nvSpPr>
          <p:cNvPr id="8" name="TextBox 9">
            <a:extLst>
              <a:ext uri="{FF2B5EF4-FFF2-40B4-BE49-F238E27FC236}">
                <a16:creationId xmlns:a16="http://schemas.microsoft.com/office/drawing/2014/main" id="{25007E09-B22F-4248-8AC8-083D11360F34}"/>
              </a:ext>
            </a:extLst>
          </p:cNvPr>
          <p:cNvSpPr txBox="1"/>
          <p:nvPr/>
        </p:nvSpPr>
        <p:spPr>
          <a:xfrm>
            <a:off x="7882022" y="2174894"/>
            <a:ext cx="722426" cy="923330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2D</a:t>
            </a:r>
          </a:p>
          <a:p>
            <a:pPr algn="ctr"/>
            <a:r>
              <a:rPr lang="en-US" altLang="ja-JP" dirty="0"/>
              <a:t>cut</a:t>
            </a:r>
            <a:br>
              <a:rPr lang="en-US" altLang="ja-JP" dirty="0"/>
            </a:br>
            <a:r>
              <a:rPr lang="en-US" altLang="ja-JP" dirty="0"/>
              <a:t>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10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4A1D314E-FCBF-4140-8F46-ED634A809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Z </a:t>
            </a:r>
            <a:r>
              <a:rPr lang="en-US" altLang="ja-JP" sz="24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dist. 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central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cross-section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114059D-2C62-420A-AE3E-836BFE52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Simulation result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5A9CE0-D67A-44C8-84D1-324650B4E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5" name="U3">
            <a:hlinkClick r:id="" action="ppaction://media"/>
            <a:extLst>
              <a:ext uri="{FF2B5EF4-FFF2-40B4-BE49-F238E27FC236}">
                <a16:creationId xmlns:a16="http://schemas.microsoft.com/office/drawing/2014/main" id="{99844E37-F393-4CF5-9021-B53C194800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91" r="16096"/>
          <a:stretch>
            <a:fillRect/>
          </a:stretch>
        </p:blipFill>
        <p:spPr>
          <a:xfrm>
            <a:off x="2123728" y="623886"/>
            <a:ext cx="4608512" cy="5773737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BBD3781-9148-49A3-A272-E4ED7634D70D}"/>
              </a:ext>
            </a:extLst>
          </p:cNvPr>
          <p:cNvSpPr/>
          <p:nvPr/>
        </p:nvSpPr>
        <p:spPr>
          <a:xfrm>
            <a:off x="308372" y="3248980"/>
            <a:ext cx="179499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ja-JP" sz="2000" dirty="0"/>
              <a:t>Deformation magnification:</a:t>
            </a:r>
            <a:br>
              <a:rPr lang="en-US" altLang="ja-JP" sz="2000" dirty="0"/>
            </a:br>
            <a:r>
              <a:rPr lang="en-US" altLang="ja-JP" sz="2000" dirty="0"/>
              <a:t>x 10</a:t>
            </a:r>
            <a:endParaRPr lang="ja-JP" alt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359574F-72DC-4E41-8205-600CBD978E03}"/>
              </a:ext>
            </a:extLst>
          </p:cNvPr>
          <p:cNvSpPr txBox="1"/>
          <p:nvPr/>
        </p:nvSpPr>
        <p:spPr>
          <a:xfrm>
            <a:off x="6732239" y="1310718"/>
            <a:ext cx="2411761" cy="39703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The periodic boundary conditions are given correctly.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Major expansion </a:t>
            </a:r>
            <a:br>
              <a:rPr lang="en-US" altLang="ja-JP" dirty="0"/>
            </a:br>
            <a:r>
              <a:rPr lang="en-US" altLang="ja-JP" dirty="0"/>
              <a:t>of UV resin soon after UV exposure.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/>
              <a:t>Gradual contraction of UV resin during dark curing.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FF0000"/>
                </a:solidFill>
              </a:rPr>
              <a:t>Surface curve on the </a:t>
            </a:r>
            <a:r>
              <a:rPr kumimoji="1" lang="en-US" altLang="ja-JP" dirty="0">
                <a:solidFill>
                  <a:srgbClr val="FF0000"/>
                </a:solidFill>
              </a:rPr>
              <a:t>PDMS mold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is reproduced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580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5C78382-4EE8-41DA-8171-E53B7A9E4A90}"/>
              </a:ext>
            </a:extLst>
          </p:cNvPr>
          <p:cNvSpPr txBox="1">
            <a:spLocks/>
          </p:cNvSpPr>
          <p:nvPr/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endParaRPr lang="en-US" sz="2800" b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E70E3B50-855B-4B17-9EDB-BF6DC4B3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4" y="623887"/>
            <a:ext cx="8641655" cy="5773737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 of depth of curve on the top face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878529-0260-420C-8BDF-8D8E76C5A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Comparison of results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7BABE-AA60-438F-8E17-D424D3DBF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22603B-A99C-41A1-BC9C-8565070A4147}"/>
              </a:ext>
            </a:extLst>
          </p:cNvPr>
          <p:cNvSpPr txBox="1"/>
          <p:nvPr/>
        </p:nvSpPr>
        <p:spPr>
          <a:xfrm>
            <a:off x="899592" y="4901098"/>
            <a:ext cx="3692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 Imprint</a:t>
            </a:r>
            <a:br>
              <a:rPr lang="en-US" altLang="ja-JP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(measured by laser microscope)</a:t>
            </a:r>
            <a:endParaRPr lang="en-US" altLang="ja-JP" sz="20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83F8A4-E54D-43CA-B779-56931618A50D}"/>
              </a:ext>
            </a:extLst>
          </p:cNvPr>
          <p:cNvSpPr txBox="1"/>
          <p:nvPr/>
        </p:nvSpPr>
        <p:spPr>
          <a:xfrm>
            <a:off x="4896036" y="4901098"/>
            <a:ext cx="3544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Result</a:t>
            </a:r>
            <a:endParaRPr lang="en-US" sz="2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直線矢印コネクタ 6">
            <a:extLst>
              <a:ext uri="{FF2B5EF4-FFF2-40B4-BE49-F238E27FC236}">
                <a16:creationId xmlns:a16="http://schemas.microsoft.com/office/drawing/2014/main" id="{5C1774E8-E758-4927-8312-22476DCDDCD0}"/>
              </a:ext>
            </a:extLst>
          </p:cNvPr>
          <p:cNvCxnSpPr>
            <a:cxnSpLocks/>
          </p:cNvCxnSpPr>
          <p:nvPr/>
        </p:nvCxnSpPr>
        <p:spPr>
          <a:xfrm flipV="1">
            <a:off x="8636385" y="1179421"/>
            <a:ext cx="0" cy="372574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13">
            <a:extLst>
              <a:ext uri="{FF2B5EF4-FFF2-40B4-BE49-F238E27FC236}">
                <a16:creationId xmlns:a16="http://schemas.microsoft.com/office/drawing/2014/main" id="{D4F43BB4-AA2F-4341-960B-29606A9003BA}"/>
              </a:ext>
            </a:extLst>
          </p:cNvPr>
          <p:cNvSpPr txBox="1"/>
          <p:nvPr/>
        </p:nvSpPr>
        <p:spPr>
          <a:xfrm rot="5400000">
            <a:off x="8299274" y="2902016"/>
            <a:ext cx="1074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200</a:t>
            </a:r>
            <a:r>
              <a:rPr kumimoji="1" lang="en-US" altLang="ja-JP" sz="2000" b="1" dirty="0"/>
              <a:t> </a:t>
            </a:r>
            <a:r>
              <a:rPr kumimoji="1" lang="en-US" altLang="ja-JP" sz="2000" b="1" dirty="0" err="1"/>
              <a:t>μm</a:t>
            </a:r>
            <a:endParaRPr kumimoji="1" lang="ja-JP" altLang="en-US" sz="2000" b="1" dirty="0"/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803B57F-CA69-46A3-B6EA-3A6E4A8D76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967"/>
          <a:stretch/>
        </p:blipFill>
        <p:spPr>
          <a:xfrm>
            <a:off x="4752020" y="1154949"/>
            <a:ext cx="3848489" cy="3789040"/>
          </a:xfrm>
          <a:prstGeom prst="rect">
            <a:avLst/>
          </a:prstGeom>
        </p:spPr>
      </p:pic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98E01920-26CC-45B2-B6D1-3E025537C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96" y="1154949"/>
            <a:ext cx="4691417" cy="3789040"/>
          </a:xfrm>
          <a:prstGeom prst="rect">
            <a:avLst/>
          </a:prstGeom>
        </p:spPr>
      </p:pic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BF67CFC4-7EF7-45B4-A32E-39E32F4DC36B}"/>
              </a:ext>
            </a:extLst>
          </p:cNvPr>
          <p:cNvSpPr/>
          <p:nvPr/>
        </p:nvSpPr>
        <p:spPr>
          <a:xfrm>
            <a:off x="1637325" y="5715588"/>
            <a:ext cx="5868652" cy="521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The curvatures are in </a:t>
            </a:r>
            <a:r>
              <a:rPr lang="en-US" altLang="ja-JP" sz="2400" b="1" dirty="0">
                <a:solidFill>
                  <a:schemeClr val="tx1"/>
                </a:solidFill>
                <a:ea typeface="ＭＳ Ｐゴシック" panose="020B0600070205080204" pitchFamily="50" charset="-128"/>
              </a:rPr>
              <a:t>good agreement</a:t>
            </a:r>
            <a:r>
              <a:rPr lang="en-US" altLang="ja-JP" sz="24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0632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8EA26C2-815C-4116-B06A-ED4F58754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Profiles of depth of curve on the vertical center line of the top face</a:t>
            </a:r>
            <a:endParaRPr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FC1F1E73-B06D-4770-B175-02D1ACC35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Comparison of results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0882C5-714B-4927-8DDE-C4B3C6DE5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D5CCC8EF-8F12-4E87-AD93-A529775C9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413" y="1088741"/>
            <a:ext cx="6887935" cy="3907122"/>
          </a:xfrm>
          <a:prstGeom prst="rect">
            <a:avLst/>
          </a:prstGeom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7DBBA4D-F04A-4CC0-91DC-E2572E42DC2E}"/>
              </a:ext>
            </a:extLst>
          </p:cNvPr>
          <p:cNvSpPr/>
          <p:nvPr/>
        </p:nvSpPr>
        <p:spPr>
          <a:xfrm>
            <a:off x="250824" y="4995863"/>
            <a:ext cx="8641655" cy="138546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The profiles are in </a:t>
            </a:r>
            <a:r>
              <a:rPr lang="en-US" altLang="ja-JP" sz="2400" b="1" dirty="0">
                <a:solidFill>
                  <a:schemeClr val="tx1"/>
                </a:solidFill>
                <a:ea typeface="ＭＳ Ｐゴシック" panose="020B0600070205080204" pitchFamily="50" charset="-128"/>
              </a:rPr>
              <a:t>good agreement</a:t>
            </a:r>
            <a:r>
              <a:rPr lang="en-US" altLang="ja-JP" sz="24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, but the simulation result is </a:t>
            </a:r>
            <a:r>
              <a:rPr lang="en-US" altLang="ja-JP" sz="2400" dirty="0">
                <a:solidFill>
                  <a:srgbClr val="FF0000"/>
                </a:solidFill>
                <a:ea typeface="ＭＳ Ｐゴシック" panose="020B0600070205080204" pitchFamily="50" charset="-128"/>
              </a:rPr>
              <a:t>about 10% shallower </a:t>
            </a:r>
            <a:r>
              <a:rPr lang="en-US" altLang="ja-JP" sz="24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than the actual measurement.</a:t>
            </a:r>
            <a:br>
              <a:rPr lang="en-US" altLang="ja-JP" sz="2400" dirty="0">
                <a:solidFill>
                  <a:schemeClr val="tx1"/>
                </a:solidFill>
                <a:ea typeface="ＭＳ Ｐゴシック" panose="020B0600070205080204" pitchFamily="50" charset="-128"/>
              </a:rPr>
            </a:br>
            <a:r>
              <a:rPr lang="en-US" altLang="ja-JP" sz="24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It may be necessary to consider the thermal softening effect</a:t>
            </a:r>
            <a:br>
              <a:rPr lang="en-US" altLang="ja-JP" sz="2400" dirty="0">
                <a:solidFill>
                  <a:schemeClr val="tx1"/>
                </a:solidFill>
                <a:ea typeface="ＭＳ Ｐゴシック" panose="020B0600070205080204" pitchFamily="50" charset="-128"/>
              </a:rPr>
            </a:br>
            <a:r>
              <a:rPr lang="en-US" altLang="ja-JP" sz="24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of the PDMS mold due to temperature rise in the PDMS mold.</a:t>
            </a:r>
            <a:endParaRPr kumimoji="1" lang="ja-JP" altLang="en-US" sz="2400" dirty="0">
              <a:solidFill>
                <a:schemeClr val="tx1"/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43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538A32E-8F0C-48A8-A833-0EFBDB351E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398DE4-22DE-46D2-9CA0-0CF24FE85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1086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B92EA-5703-430F-8F83-8F1D074C1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FD8D0-BC39-4644-94A8-37A8CC46E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UV resin undergoes several percent </a:t>
            </a:r>
            <a:r>
              <a:rPr lang="en-US" altLang="ja-JP" dirty="0">
                <a:solidFill>
                  <a:srgbClr val="FF0000"/>
                </a:solidFill>
              </a:rPr>
              <a:t>thermal deformation</a:t>
            </a:r>
            <a:r>
              <a:rPr lang="en-US" altLang="ja-JP" dirty="0"/>
              <a:t> and </a:t>
            </a:r>
            <a:r>
              <a:rPr lang="en-US" altLang="ja-JP" dirty="0">
                <a:solidFill>
                  <a:srgbClr val="0000CC"/>
                </a:solidFill>
              </a:rPr>
              <a:t>UV shrinkage </a:t>
            </a:r>
            <a:r>
              <a:rPr lang="en-US" altLang="ja-JP" dirty="0"/>
              <a:t>during imprint, resulting in </a:t>
            </a:r>
            <a:r>
              <a:rPr lang="en-US" altLang="ja-JP" dirty="0">
                <a:solidFill>
                  <a:srgbClr val="008000"/>
                </a:solidFill>
              </a:rPr>
              <a:t>unexpected surface curvature </a:t>
            </a:r>
            <a:r>
              <a:rPr lang="en-US" altLang="ja-JP" dirty="0"/>
              <a:t>when a soft mold is used.</a:t>
            </a:r>
          </a:p>
          <a:p>
            <a:endParaRPr lang="en-US" altLang="ja-JP" dirty="0"/>
          </a:p>
          <a:p>
            <a:pPr algn="just"/>
            <a:endParaRPr lang="en-US" altLang="ja-JP" sz="2800" dirty="0"/>
          </a:p>
          <a:p>
            <a:pPr algn="just"/>
            <a:endParaRPr lang="en-US" altLang="ja-JP" dirty="0"/>
          </a:p>
          <a:p>
            <a:pPr algn="just"/>
            <a:endParaRPr lang="en-US" altLang="ja-JP" sz="2800" dirty="0"/>
          </a:p>
          <a:p>
            <a:pPr algn="just"/>
            <a:endParaRPr lang="en-US" altLang="ja-JP" dirty="0"/>
          </a:p>
          <a:p>
            <a:pPr algn="just"/>
            <a:endParaRPr lang="en-US" altLang="ja-JP" sz="2800" dirty="0"/>
          </a:p>
          <a:p>
            <a:pPr algn="just"/>
            <a:endParaRPr lang="en-US" altLang="ja-JP" sz="2800" dirty="0"/>
          </a:p>
          <a:p>
            <a:r>
              <a:rPr lang="en-US" altLang="ja-JP" sz="2800" dirty="0"/>
              <a:t>We need to predict this by numerical simulation</a:t>
            </a:r>
            <a:r>
              <a:rPr lang="en-US" altLang="ja-JP" dirty="0"/>
              <a:t>, but </a:t>
            </a:r>
            <a:r>
              <a:rPr lang="en-US" altLang="ja-JP" dirty="0">
                <a:solidFill>
                  <a:srgbClr val="C00000"/>
                </a:solidFill>
              </a:rPr>
              <a:t>no numerical modeling method </a:t>
            </a:r>
            <a:r>
              <a:rPr lang="en-US" altLang="ja-JP" dirty="0"/>
              <a:t>has been proposed</a:t>
            </a:r>
            <a:r>
              <a:rPr lang="ja-JP" altLang="en-US" dirty="0"/>
              <a:t> </a:t>
            </a:r>
            <a:r>
              <a:rPr lang="en-US" altLang="ja-JP" dirty="0"/>
              <a:t>yet.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E332B-FE49-401F-984B-19000D56B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5BD82F-2F7F-48CD-B6C9-B37E0544BA01}"/>
              </a:ext>
            </a:extLst>
          </p:cNvPr>
          <p:cNvSpPr txBox="1"/>
          <p:nvPr/>
        </p:nvSpPr>
        <p:spPr>
          <a:xfrm>
            <a:off x="1799692" y="5157192"/>
            <a:ext cx="5580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 of surface curvature generation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863B6A6-C5AF-4AD3-8F05-1CF6E34FE7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4" y="1916832"/>
            <a:ext cx="8174112" cy="340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4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17911-05E3-4288-A42E-7DDE09F81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B3FFE-0A8F-4DF0-8AE9-A07D1BC48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/>
              <a:t>A novel </a:t>
            </a:r>
            <a:r>
              <a:rPr lang="en-US" altLang="ja-JP" sz="2400" dirty="0">
                <a:solidFill>
                  <a:srgbClr val="FF0000"/>
                </a:solidFill>
              </a:rPr>
              <a:t>numerical modeling method for shape deformation analysis in UV imprint </a:t>
            </a:r>
            <a:r>
              <a:rPr lang="en-US" altLang="ja-JP" sz="2400" dirty="0"/>
              <a:t>was proposed.</a:t>
            </a:r>
          </a:p>
          <a:p>
            <a:r>
              <a:rPr lang="en-US" altLang="ja-JP" sz="2400" dirty="0">
                <a:solidFill>
                  <a:srgbClr val="0000CC"/>
                </a:solidFill>
              </a:rPr>
              <a:t>UV curing</a:t>
            </a:r>
            <a:r>
              <a:rPr lang="en-US" altLang="ja-JP" sz="2400" dirty="0"/>
              <a:t>, </a:t>
            </a:r>
            <a:r>
              <a:rPr lang="en-US" altLang="ja-JP" sz="2400" dirty="0">
                <a:solidFill>
                  <a:srgbClr val="0000CC"/>
                </a:solidFill>
              </a:rPr>
              <a:t>UV shrinkage</a:t>
            </a:r>
            <a:r>
              <a:rPr lang="en-US" altLang="ja-JP" sz="2400" dirty="0"/>
              <a:t>,</a:t>
            </a:r>
            <a:r>
              <a:rPr lang="en-US" altLang="ja-JP" sz="2400" dirty="0">
                <a:solidFill>
                  <a:srgbClr val="0000CC"/>
                </a:solidFill>
              </a:rPr>
              <a:t> thermal deformation</a:t>
            </a:r>
            <a:r>
              <a:rPr lang="en-US" altLang="ja-JP" sz="2400" dirty="0"/>
              <a:t>, and</a:t>
            </a:r>
            <a:r>
              <a:rPr lang="en-US" altLang="ja-JP" sz="2400" dirty="0">
                <a:solidFill>
                  <a:srgbClr val="0000CC"/>
                </a:solidFill>
              </a:rPr>
              <a:t> temperature-dependent reaction rate </a:t>
            </a:r>
            <a:r>
              <a:rPr lang="en-US" altLang="ja-JP" sz="2400" dirty="0"/>
              <a:t>were all considered simultaneously by introducing the virtual temperature, reaction kinetics, and thermo-viscoelastic constitutive law.</a:t>
            </a:r>
          </a:p>
          <a:p>
            <a:r>
              <a:rPr lang="en-US" altLang="ja-JP" sz="2400" dirty="0"/>
              <a:t>A set of model parameters for UV resin was identified through the thermal camera tests and rheometer tests.</a:t>
            </a:r>
          </a:p>
          <a:p>
            <a:r>
              <a:rPr lang="en-US" altLang="ja-JP" sz="2400" dirty="0"/>
              <a:t>A </a:t>
            </a:r>
            <a:r>
              <a:rPr lang="en-US" altLang="ja-JP" sz="2400" dirty="0">
                <a:solidFill>
                  <a:srgbClr val="008000"/>
                </a:solidFill>
              </a:rPr>
              <a:t>micromirror array imprint analysis </a:t>
            </a:r>
            <a:r>
              <a:rPr lang="en-US" altLang="ja-JP" sz="2400" dirty="0"/>
              <a:t>was conducted to validate that the simulated surface curve agreed with the actual measurement with 10% error approximately.</a:t>
            </a:r>
          </a:p>
          <a:p>
            <a:r>
              <a:rPr lang="en-US" altLang="ja-JP" sz="2400" dirty="0"/>
              <a:t>The temperature rise and thermal softening of the mold due to heat transfer are to be considered in the future.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163C5-606F-4997-8C11-E7145D608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181EB-DCA6-4C6A-B59B-C0DD0D020A27}"/>
              </a:ext>
            </a:extLst>
          </p:cNvPr>
          <p:cNvSpPr txBox="1"/>
          <p:nvPr/>
        </p:nvSpPr>
        <p:spPr>
          <a:xfrm>
            <a:off x="2132074" y="5775647"/>
            <a:ext cx="487915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Thank you for your kind attention!</a:t>
            </a:r>
            <a:endParaRPr lang="en-US" sz="24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85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BBFFF-38D8-4539-A667-A9B84F9A1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1B0AC-4CE6-4FF5-BA2F-51CE4C06D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623887"/>
            <a:ext cx="8763949" cy="5773737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A numerical modeling method for </a:t>
            </a:r>
            <a:r>
              <a:rPr lang="en-US" altLang="ja-JP" dirty="0">
                <a:solidFill>
                  <a:srgbClr val="FF0000"/>
                </a:solidFill>
              </a:rPr>
              <a:t>thermal imprint </a:t>
            </a:r>
            <a:r>
              <a:rPr lang="en-US" altLang="ja-JP" dirty="0"/>
              <a:t>has already been proposed.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Thermo-viscoelastic constitutive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model</a:t>
            </a:r>
            <a:r>
              <a:rPr lang="en-US" altLang="ja-JP" dirty="0"/>
              <a:t> for thermoplastic resin:</a:t>
            </a:r>
            <a:endParaRPr lang="en-US" altLang="ja-JP" sz="3000" dirty="0"/>
          </a:p>
          <a:p>
            <a:pPr lvl="1"/>
            <a:r>
              <a:rPr lang="en-US" altLang="ja-JP" sz="2600" dirty="0"/>
              <a:t>Thermal deformation:</a:t>
            </a:r>
            <a:br>
              <a:rPr lang="en-US" altLang="ja-JP" sz="2600" dirty="0"/>
            </a:br>
            <a:r>
              <a:rPr lang="en-US" altLang="ja-JP" sz="2600" dirty="0"/>
              <a:t> heat expansion </a:t>
            </a:r>
            <a:r>
              <a:rPr lang="en-US" altLang="ja-JP" sz="2600" dirty="0" err="1"/>
              <a:t>coeff</a:t>
            </a:r>
            <a:r>
              <a:rPr lang="en-US" altLang="ja-JP" sz="2600" dirty="0"/>
              <a:t>.</a:t>
            </a:r>
          </a:p>
          <a:p>
            <a:pPr lvl="1"/>
            <a:r>
              <a:rPr lang="en-US" altLang="ja-JP" sz="2600" dirty="0"/>
              <a:t>Shear behavior: viscoelastic</a:t>
            </a:r>
            <a:br>
              <a:rPr lang="en-US" altLang="ja-JP" sz="2600" dirty="0"/>
            </a:br>
            <a:r>
              <a:rPr lang="en-US" altLang="ja-JP" sz="2600" dirty="0"/>
              <a:t> (generalized Maxwell model)</a:t>
            </a:r>
          </a:p>
          <a:p>
            <a:pPr lvl="1"/>
            <a:r>
              <a:rPr lang="en-US" altLang="ja-JP" sz="2600" dirty="0"/>
              <a:t>Temperature dependency:</a:t>
            </a:r>
            <a:br>
              <a:rPr lang="en-US" altLang="ja-JP" sz="2600" dirty="0"/>
            </a:br>
            <a:r>
              <a:rPr lang="en-US" altLang="ja-JP" sz="2600" dirty="0"/>
              <a:t> time-temperature superposition</a:t>
            </a:r>
            <a:br>
              <a:rPr lang="en-US" altLang="ja-JP" sz="2600" dirty="0"/>
            </a:br>
            <a:r>
              <a:rPr lang="en-US" altLang="ja-JP" sz="2600" dirty="0"/>
              <a:t> (WLF law</a:t>
            </a:r>
            <a:r>
              <a:rPr lang="ja-JP" altLang="en-US" sz="2600" dirty="0"/>
              <a:t>）</a:t>
            </a:r>
            <a:endParaRPr lang="en-US" altLang="ja-JP" sz="800" dirty="0">
              <a:solidFill>
                <a:srgbClr val="FF0000"/>
              </a:solidFill>
            </a:endParaRPr>
          </a:p>
          <a:p>
            <a:r>
              <a:rPr lang="en-US" altLang="ja-JP" sz="3000" dirty="0">
                <a:solidFill>
                  <a:srgbClr val="008000"/>
                </a:solidFill>
              </a:rPr>
              <a:t>Finite element method</a:t>
            </a:r>
            <a:endParaRPr lang="en-US" altLang="ja-JP" sz="2800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82F69-32A7-4D2E-A00A-8A4E8B259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5" name="L1.0-S1.0-H0.5-T0.5">
            <a:hlinkClick r:id="" action="ppaction://media"/>
            <a:extLst>
              <a:ext uri="{FF2B5EF4-FFF2-40B4-BE49-F238E27FC236}">
                <a16:creationId xmlns:a16="http://schemas.microsoft.com/office/drawing/2014/main" id="{847A5EAF-6BE9-4B68-B51D-F5DC00FC7E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949" t="17626" r="14269" b="2683"/>
          <a:stretch/>
        </p:blipFill>
        <p:spPr>
          <a:xfrm>
            <a:off x="5616116" y="1376772"/>
            <a:ext cx="3362655" cy="2807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4C73B8-D74C-49DF-B2FA-B59E91794D0C}"/>
              </a:ext>
            </a:extLst>
          </p:cNvPr>
          <p:cNvSpPr txBox="1"/>
          <p:nvPr/>
        </p:nvSpPr>
        <p:spPr>
          <a:xfrm>
            <a:off x="5242714" y="5072987"/>
            <a:ext cx="3807143" cy="1200329"/>
          </a:xfrm>
          <a:prstGeom prst="rect">
            <a:avLst/>
          </a:prstGeom>
          <a:solidFill>
            <a:srgbClr val="FFEFAB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Idea: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It may be possible to achieve </a:t>
            </a:r>
            <a:r>
              <a:rPr lang="en-US" altLang="ja-JP" sz="2400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UV imprint 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modeling</a:t>
            </a:r>
            <a:b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with a similar approach.</a:t>
            </a:r>
            <a:endParaRPr 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364191-CBCF-49E5-99BB-2D92AA121F2F}"/>
              </a:ext>
            </a:extLst>
          </p:cNvPr>
          <p:cNvSpPr txBox="1"/>
          <p:nvPr/>
        </p:nvSpPr>
        <p:spPr>
          <a:xfrm>
            <a:off x="5076056" y="4176535"/>
            <a:ext cx="414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Example of thermal imprint analysis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10657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E93F1-CE45-4E90-AB47-E7A6EFB01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Our approach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786CF-B975-4757-AAE4-193B52191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EDE7B-A264-4B29-B7E6-C02D73469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BF8516E1-FB87-4AF1-B310-4C6404945F3D}"/>
                  </a:ext>
                </a:extLst>
              </p:cNvPr>
              <p:cNvSpPr/>
              <p:nvPr/>
            </p:nvSpPr>
            <p:spPr>
              <a:xfrm>
                <a:off x="452221" y="702052"/>
                <a:ext cx="8238859" cy="4203112"/>
              </a:xfrm>
              <a:prstGeom prst="roundRect">
                <a:avLst>
                  <a:gd name="adj" fmla="val 8257"/>
                </a:avLst>
              </a:prstGeom>
              <a:solidFill>
                <a:srgbClr val="FFEF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457200" indent="-457200">
                  <a:buFont typeface="Wingdings" panose="05000000000000000000" pitchFamily="2" charset="2"/>
                  <a:buChar char="n"/>
                </a:pPr>
                <a:r>
                  <a:rPr lang="en-US" altLang="ja-JP" sz="28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Focusing on the analogy with </a:t>
                </a:r>
                <a:r>
                  <a:rPr lang="en-US" altLang="ja-JP" sz="2800" dirty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thermo-viscoelastic model</a:t>
                </a:r>
                <a:r>
                  <a:rPr lang="en-US" altLang="ja-JP" sz="28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in thermal imprinting:</a:t>
                </a:r>
              </a:p>
              <a:p>
                <a:pPr marL="914400" lvl="1" indent="-457200">
                  <a:buFont typeface="Wingdings" panose="05000000000000000000" pitchFamily="2" charset="2"/>
                  <a:buChar char="Ø"/>
                </a:pPr>
                <a:r>
                  <a:rPr lang="en-US" sz="28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UV reaction progress</a:t>
                </a:r>
                <a:r>
                  <a:rPr lang="ja-JP" altLang="en-US" sz="28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ja-JP" altLang="en-US" sz="2800" dirty="0">
                    <a:solidFill>
                      <a:srgbClr val="0000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  <a:r>
                  <a:rPr lang="en-US" altLang="ja-JP" sz="2800" dirty="0">
                    <a:solidFill>
                      <a:srgbClr val="0000C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Cooling</a:t>
                </a:r>
              </a:p>
              <a:p>
                <a:pPr marL="914400" lvl="1" indent="-457200">
                  <a:buFont typeface="Wingdings" panose="05000000000000000000" pitchFamily="2" charset="2"/>
                  <a:buChar char="Ø"/>
                </a:pPr>
                <a:r>
                  <a:rPr lang="en-US" sz="28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UV curing</a:t>
                </a:r>
                <a:r>
                  <a:rPr lang="ja-JP" altLang="en-US" sz="28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ja-JP" altLang="en-US" sz="2800" dirty="0">
                    <a:solidFill>
                      <a:srgbClr val="0000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  <a:r>
                  <a:rPr lang="en-US" altLang="ja-JP" sz="2800" dirty="0">
                    <a:solidFill>
                      <a:srgbClr val="0000C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Cooling solidification</a:t>
                </a:r>
              </a:p>
              <a:p>
                <a:pPr marL="914400" lvl="1" indent="-457200">
                  <a:buFont typeface="Wingdings" panose="05000000000000000000" pitchFamily="2" charset="2"/>
                  <a:buChar char="Ø"/>
                </a:pPr>
                <a:r>
                  <a:rPr lang="en-US" sz="28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UV shrinkage</a:t>
                </a:r>
                <a:r>
                  <a:rPr lang="ja-JP" altLang="en-US" sz="28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  <a:r>
                  <a:rPr lang="en-US" altLang="ja-JP" sz="2800" dirty="0">
                    <a:solidFill>
                      <a:srgbClr val="0000C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Cooling contraction</a:t>
                </a:r>
              </a:p>
              <a:p>
                <a:pPr lvl="1"/>
                <a:r>
                  <a:rPr lang="en-US" altLang="ja-JP" sz="28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i.e., giving a </a:t>
                </a:r>
                <a:r>
                  <a:rPr lang="en-US" altLang="ja-JP" sz="2800" dirty="0">
                    <a:solidFill>
                      <a:srgbClr val="0000C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virtual cooling </a:t>
                </a:r>
                <a:r>
                  <a:rPr lang="en-US" altLang="ja-JP" sz="28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of UV resin.</a:t>
                </a:r>
              </a:p>
              <a:p>
                <a:pPr lvl="1"/>
                <a:endParaRPr lang="en-US" altLang="ja-JP" sz="2800" dirty="0">
                  <a:solidFill>
                    <a:srgbClr val="0000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  <a:p>
                <a:pPr marL="457200" indent="-457200">
                  <a:buFont typeface="Wingdings" panose="05000000000000000000" pitchFamily="2" charset="2"/>
                  <a:buChar char="n"/>
                </a:pPr>
                <a:r>
                  <a:rPr lang="en-US" altLang="ja-JP" sz="28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To give virtual cooling, we introduce the idea of</a:t>
                </a:r>
                <a:br>
                  <a:rPr lang="en-US" altLang="ja-JP" sz="28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</a:br>
                <a:r>
                  <a:rPr lang="en-US" altLang="ja-JP" sz="2800" dirty="0">
                    <a:solidFill>
                      <a:srgbClr val="008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“virtual temperature”.</a:t>
                </a:r>
                <a:endParaRPr lang="en-US" sz="2800" dirty="0">
                  <a:solidFill>
                    <a:srgbClr val="008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BF8516E1-FB87-4AF1-B310-4C6404945F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21" y="702052"/>
                <a:ext cx="8238859" cy="4203112"/>
              </a:xfrm>
              <a:prstGeom prst="roundRect">
                <a:avLst>
                  <a:gd name="adj" fmla="val 8257"/>
                </a:avLst>
              </a:prstGeom>
              <a:blipFill>
                <a:blip r:embed="rId2"/>
                <a:stretch>
                  <a:fillRect r="-103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8882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FA3A8-E955-4C48-A804-487B9D43B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Idea of “virtual temperature”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EAF73E-04E3-4838-862D-542C3C51A6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dirty="0">
                    <a:solidFill>
                      <a:srgbClr val="008000"/>
                    </a:solidFill>
                  </a:rPr>
                  <a:t>Virtual temperature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US" altLang="ja-JP" b="1" i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𝐯𝐢𝐫𝐭</m:t>
                        </m:r>
                      </m:sup>
                    </m:sSup>
                  </m:oMath>
                </a14:m>
                <a:r>
                  <a:rPr lang="en-US" altLang="ja-JP" b="1" dirty="0">
                    <a:solidFill>
                      <a:srgbClr val="008000"/>
                    </a:solidFill>
                  </a:rPr>
                  <a:t>)</a:t>
                </a:r>
                <a:r>
                  <a:rPr lang="en-US" altLang="ja-JP" b="1" dirty="0"/>
                  <a:t> </a:t>
                </a:r>
                <a:r>
                  <a:rPr lang="en-US" altLang="ja-JP" dirty="0"/>
                  <a:t>is introduced as a measure of UV reaction progress to </a:t>
                </a:r>
                <a:r>
                  <a:rPr lang="en-US" altLang="ja-JP" dirty="0">
                    <a:solidFill>
                      <a:srgbClr val="2B28F1"/>
                    </a:solidFill>
                  </a:rPr>
                  <a:t>cool the UV resin virtually.</a:t>
                </a:r>
              </a:p>
              <a:p>
                <a:pPr marL="0" indent="0" algn="ctr">
                  <a:buNone/>
                </a:pPr>
                <a:r>
                  <a:rPr lang="en-US" altLang="ja-JP" sz="28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e.g., UV curing </a:t>
                </a:r>
                <a14:m>
                  <m:oMath xmlns:m="http://schemas.openxmlformats.org/officeDocument/2006/math">
                    <m:r>
                      <a:rPr lang="en-US" altLang="ja-JP" sz="2800" b="1" i="1" u="sng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8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Cooling solidification</a:t>
                </a:r>
                <a:endParaRPr lang="en-US" altLang="ja-JP" sz="28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EAF73E-04E3-4838-862D-542C3C51A6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468" t="-17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E400F-966C-4266-8B0D-7852FF4D7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9DD6A70-ADE1-4562-9C51-87DF09555F4F}"/>
              </a:ext>
            </a:extLst>
          </p:cNvPr>
          <p:cNvSpPr/>
          <p:nvPr/>
        </p:nvSpPr>
        <p:spPr>
          <a:xfrm>
            <a:off x="395536" y="2204863"/>
            <a:ext cx="3240360" cy="4029250"/>
          </a:xfrm>
          <a:prstGeom prst="roundRect">
            <a:avLst>
              <a:gd name="adj" fmla="val 5433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US" altLang="ja-JP" sz="2800" dirty="0">
              <a:solidFill>
                <a:schemeClr val="tx1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E42C208-605D-40BA-A907-99770A461903}"/>
              </a:ext>
            </a:extLst>
          </p:cNvPr>
          <p:cNvSpPr/>
          <p:nvPr/>
        </p:nvSpPr>
        <p:spPr>
          <a:xfrm>
            <a:off x="1115616" y="5011689"/>
            <a:ext cx="2016224" cy="648072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UV Reaction</a:t>
            </a:r>
            <a:endParaRPr lang="en-US" altLang="ja-JP" sz="2000" dirty="0">
              <a:solidFill>
                <a:schemeClr val="bg1"/>
              </a:solidFill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DE9D4E99-EC9C-4B7F-8BE6-EB27E2EFFD03}"/>
              </a:ext>
            </a:extLst>
          </p:cNvPr>
          <p:cNvSpPr/>
          <p:nvPr/>
        </p:nvSpPr>
        <p:spPr>
          <a:xfrm>
            <a:off x="6082909" y="5011689"/>
            <a:ext cx="2016224" cy="648072"/>
          </a:xfrm>
          <a:prstGeom prst="lef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Virtual</a:t>
            </a:r>
            <a:r>
              <a:rPr lang="ja-JP" altLang="en-US" sz="2000" dirty="0">
                <a:solidFill>
                  <a:schemeClr val="bg1"/>
                </a:solidFill>
              </a:rPr>
              <a:t> </a:t>
            </a:r>
            <a:r>
              <a:rPr lang="en-US" altLang="ja-JP" sz="2000" dirty="0">
                <a:solidFill>
                  <a:schemeClr val="bg1"/>
                </a:solidFill>
              </a:rPr>
              <a:t>Cooling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CFAB0D-3BFF-4028-9775-90F6933C2705}"/>
              </a:ext>
            </a:extLst>
          </p:cNvPr>
          <p:cNvSpPr txBox="1"/>
          <p:nvPr/>
        </p:nvSpPr>
        <p:spPr>
          <a:xfrm>
            <a:off x="1208842" y="5633810"/>
            <a:ext cx="1613745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UV Curing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931F073-C20A-435C-8A33-4EBE280740DA}"/>
              </a:ext>
            </a:extLst>
          </p:cNvPr>
          <p:cNvSpPr/>
          <p:nvPr/>
        </p:nvSpPr>
        <p:spPr>
          <a:xfrm rot="16200000">
            <a:off x="4175956" y="3565716"/>
            <a:ext cx="792088" cy="887836"/>
          </a:xfrm>
          <a:prstGeom prst="downArrow">
            <a:avLst>
              <a:gd name="adj1" fmla="val 50000"/>
              <a:gd name="adj2" fmla="val 4320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C925B5C-BF4F-4936-9D7B-5EE168B13C39}"/>
              </a:ext>
            </a:extLst>
          </p:cNvPr>
          <p:cNvSpPr/>
          <p:nvPr/>
        </p:nvSpPr>
        <p:spPr>
          <a:xfrm>
            <a:off x="5508104" y="2204863"/>
            <a:ext cx="3240360" cy="4029250"/>
          </a:xfrm>
          <a:prstGeom prst="roundRect">
            <a:avLst>
              <a:gd name="adj" fmla="val 5433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US" altLang="ja-JP" sz="28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C5340B-39C5-477E-AFA7-C002B0F917C0}"/>
              </a:ext>
            </a:extLst>
          </p:cNvPr>
          <p:cNvSpPr txBox="1"/>
          <p:nvPr/>
        </p:nvSpPr>
        <p:spPr>
          <a:xfrm>
            <a:off x="5796137" y="5517232"/>
            <a:ext cx="2836694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Cooling Solidification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4B5C3B-0734-4D43-AE0E-26DAA150B9D2}"/>
                  </a:ext>
                </a:extLst>
              </p:cNvPr>
              <p:cNvSpPr txBox="1"/>
              <p:nvPr/>
            </p:nvSpPr>
            <p:spPr>
              <a:xfrm>
                <a:off x="3706646" y="4591477"/>
                <a:ext cx="1726932" cy="1086644"/>
              </a:xfrm>
              <a:prstGeom prst="rect">
                <a:avLst/>
              </a:prstGeom>
              <a:solidFill>
                <a:srgbClr val="CCECFF"/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b="1" dirty="0">
                    <a:solidFill>
                      <a:srgbClr val="008000"/>
                    </a:solidFill>
                    <a:latin typeface="Cambria Math" panose="02040503050406030204" pitchFamily="18" charset="0"/>
                  </a:rPr>
                  <a:t>Virtual</a:t>
                </a:r>
                <a:br>
                  <a:rPr lang="en-US" altLang="ja-JP" sz="2000" b="1" dirty="0">
                    <a:solidFill>
                      <a:srgbClr val="008000"/>
                    </a:solidFill>
                    <a:latin typeface="Cambria Math" panose="02040503050406030204" pitchFamily="18" charset="0"/>
                  </a:rPr>
                </a:br>
                <a:r>
                  <a:rPr lang="en-US" altLang="ja-JP" sz="2000" b="1" dirty="0">
                    <a:solidFill>
                      <a:srgbClr val="008000"/>
                    </a:solidFill>
                    <a:latin typeface="Cambria Math" panose="02040503050406030204" pitchFamily="18" charset="0"/>
                  </a:rPr>
                  <a:t>Temperature</a:t>
                </a:r>
                <a:endParaRPr lang="en-US" sz="2000" b="1" dirty="0">
                  <a:solidFill>
                    <a:srgbClr val="008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a:rPr lang="en-US" sz="2400" b="1" i="0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𝐯𝐢𝐫𝐭</m:t>
                          </m:r>
                        </m:sup>
                      </m:sSup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4B5C3B-0734-4D43-AE0E-26DAA150B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646" y="4591477"/>
                <a:ext cx="1726932" cy="1086644"/>
              </a:xfrm>
              <a:prstGeom prst="rect">
                <a:avLst/>
              </a:prstGeom>
              <a:blipFill>
                <a:blip r:embed="rId3"/>
                <a:stretch>
                  <a:fillRect t="-1639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E9B708F-CAD8-4619-9BFE-7D5295A160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13" y="2348880"/>
            <a:ext cx="2514605" cy="2502413"/>
          </a:xfrm>
          <a:prstGeom prst="rect">
            <a:avLst/>
          </a:prstGeom>
        </p:spPr>
      </p:pic>
      <p:pic>
        <p:nvPicPr>
          <p:cNvPr id="14" name="Picture 13" descr="A picture containing scene, looking, black, white&#10;&#10;Description automatically generated">
            <a:extLst>
              <a:ext uri="{FF2B5EF4-FFF2-40B4-BE49-F238E27FC236}">
                <a16:creationId xmlns:a16="http://schemas.microsoft.com/office/drawing/2014/main" id="{A6A2BC57-6DD6-4AD4-8ECD-963A7CABF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09" y="2635318"/>
            <a:ext cx="2718822" cy="22098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9A374D-C7F1-4AE3-AE14-93D1CCEE7132}"/>
              </a:ext>
            </a:extLst>
          </p:cNvPr>
          <p:cNvSpPr txBox="1"/>
          <p:nvPr/>
        </p:nvSpPr>
        <p:spPr>
          <a:xfrm>
            <a:off x="2822587" y="2348880"/>
            <a:ext cx="77355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Hard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ED1FC6-3516-4D45-8537-AFD82700DB0D}"/>
              </a:ext>
            </a:extLst>
          </p:cNvPr>
          <p:cNvSpPr txBox="1"/>
          <p:nvPr/>
        </p:nvSpPr>
        <p:spPr>
          <a:xfrm>
            <a:off x="494674" y="4168116"/>
            <a:ext cx="620942" cy="36933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Soft</a:t>
            </a: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FD05034C-4A62-4249-9DBE-4951840734DD}"/>
              </a:ext>
            </a:extLst>
          </p:cNvPr>
          <p:cNvSpPr txBox="1"/>
          <p:nvPr/>
        </p:nvSpPr>
        <p:spPr>
          <a:xfrm>
            <a:off x="5572180" y="2353139"/>
            <a:ext cx="69200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Hard</a:t>
            </a:r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F43CCE47-DE3D-4E2B-81B1-85155C298D02}"/>
              </a:ext>
            </a:extLst>
          </p:cNvPr>
          <p:cNvSpPr txBox="1"/>
          <p:nvPr/>
        </p:nvSpPr>
        <p:spPr>
          <a:xfrm>
            <a:off x="8064388" y="4149080"/>
            <a:ext cx="646152" cy="36933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Soft</a:t>
            </a:r>
          </a:p>
        </p:txBody>
      </p:sp>
    </p:spTree>
    <p:extLst>
      <p:ext uri="{BB962C8B-B14F-4D97-AF65-F5344CB8AC3E}">
        <p14:creationId xmlns:p14="http://schemas.microsoft.com/office/powerpoint/2010/main" val="674560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6554B-D38B-444F-B9CC-8E772CDC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Objective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E85BF-4AAC-4ABD-991D-93C6BA953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AA25A243-F9A9-4537-8C19-5AEABA233D55}"/>
              </a:ext>
            </a:extLst>
          </p:cNvPr>
          <p:cNvSpPr/>
          <p:nvPr/>
        </p:nvSpPr>
        <p:spPr>
          <a:xfrm>
            <a:off x="143508" y="708934"/>
            <a:ext cx="8748972" cy="3512154"/>
          </a:xfrm>
          <a:prstGeom prst="roundRect">
            <a:avLst>
              <a:gd name="adj" fmla="val 12329"/>
            </a:avLst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ja-JP" sz="28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Establishment of </a:t>
            </a:r>
            <a:r>
              <a:rPr lang="en-US" altLang="ja-JP" sz="2800" dirty="0">
                <a:solidFill>
                  <a:srgbClr val="FF0000"/>
                </a:solidFill>
                <a:ea typeface="ＭＳ Ｐゴシック" panose="020B0600070205080204" pitchFamily="50" charset="-128"/>
              </a:rPr>
              <a:t>numerical modeling method</a:t>
            </a:r>
            <a:r>
              <a:rPr lang="en-US" altLang="ja-JP" sz="28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 for resin deformation analysis in </a:t>
            </a:r>
            <a:r>
              <a:rPr lang="en-US" altLang="ja-JP" sz="2800" dirty="0">
                <a:solidFill>
                  <a:srgbClr val="7030A0"/>
                </a:solidFill>
                <a:ea typeface="ＭＳ Ｐゴシック" panose="020B0600070205080204" pitchFamily="50" charset="-128"/>
              </a:rPr>
              <a:t>UV imprints</a:t>
            </a:r>
            <a:r>
              <a:rPr lang="en-US" altLang="ja-JP" sz="28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 considering</a:t>
            </a:r>
          </a:p>
          <a:p>
            <a:pPr marL="971550" lvl="1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en-US" altLang="ja-JP" sz="28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UV curing,</a:t>
            </a:r>
          </a:p>
          <a:p>
            <a:pPr marL="971550" lvl="1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en-US" altLang="ja-JP" sz="28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UV shrinkage,</a:t>
            </a:r>
          </a:p>
          <a:p>
            <a:pPr marL="971550" lvl="1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en-US" altLang="ja-JP" sz="28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thermal deformation, and</a:t>
            </a:r>
          </a:p>
          <a:p>
            <a:pPr marL="971550" lvl="1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en-US" altLang="ja-JP" sz="28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temperature-dependent reaction rate.</a:t>
            </a: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ja-JP" sz="28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Validation of the modeling method with a  </a:t>
            </a:r>
            <a:r>
              <a:rPr lang="en-US" altLang="ja-JP" sz="2800" dirty="0">
                <a:solidFill>
                  <a:srgbClr val="008000"/>
                </a:solidFill>
                <a:ea typeface="ＭＳ Ｐゴシック" panose="020B0600070205080204" pitchFamily="50" charset="-128"/>
              </a:rPr>
              <a:t>micromirror array </a:t>
            </a:r>
            <a:r>
              <a:rPr lang="en-US" altLang="ja-JP" sz="28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example for aerial display.</a:t>
            </a:r>
            <a:endParaRPr lang="en-US" altLang="ja-JP" sz="2800" dirty="0">
              <a:solidFill>
                <a:srgbClr val="FF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607490C-D45D-4133-85E2-B27406007D14}"/>
              </a:ext>
            </a:extLst>
          </p:cNvPr>
          <p:cNvSpPr txBox="1"/>
          <p:nvPr/>
        </p:nvSpPr>
        <p:spPr>
          <a:xfrm>
            <a:off x="2544493" y="4206567"/>
            <a:ext cx="389574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Table of body contents: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800" dirty="0">
                <a:latin typeface="+mn-lt"/>
              </a:rPr>
              <a:t>Experiments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en-US" altLang="ja-JP" sz="2800" dirty="0">
                <a:latin typeface="+mn-lt"/>
              </a:rPr>
              <a:t>Methods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800" dirty="0">
                <a:latin typeface="+mn-lt"/>
              </a:rPr>
              <a:t>Results and discussion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en-US" altLang="ja-JP" sz="2800" dirty="0">
                <a:latin typeface="+mn-lt"/>
              </a:rPr>
              <a:t>Summary</a:t>
            </a:r>
            <a:endParaRPr kumimoji="1" lang="ja-JP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2314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1B196327-D490-4C34-A8A6-D1380A9785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Experiments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4ED2F-5F69-4877-9EA5-055B654FD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3221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3CEB9474-F570-4C47-8080-99ADD702B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r>
              <a:rPr lang="en-US" altLang="ja-JP" sz="2400" dirty="0">
                <a:solidFill>
                  <a:schemeClr val="accent1">
                    <a:lumMod val="50000"/>
                  </a:schemeClr>
                </a:solidFill>
              </a:rPr>
              <a:t>UV resin</a:t>
            </a:r>
            <a:r>
              <a:rPr lang="en-US" altLang="ja-JP" sz="2400" dirty="0"/>
              <a:t> is dropped on a </a:t>
            </a:r>
            <a:r>
              <a:rPr lang="en-US" altLang="ja-JP" sz="2400" dirty="0">
                <a:solidFill>
                  <a:srgbClr val="008000"/>
                </a:solidFill>
              </a:rPr>
              <a:t>PDMS </a:t>
            </a:r>
            <a:br>
              <a:rPr lang="en-US" altLang="ja-JP" sz="2400" dirty="0">
                <a:solidFill>
                  <a:srgbClr val="008000"/>
                </a:solidFill>
              </a:rPr>
            </a:br>
            <a:r>
              <a:rPr lang="en-US" altLang="ja-JP" sz="2400" dirty="0">
                <a:solidFill>
                  <a:srgbClr val="008000"/>
                </a:solidFill>
              </a:rPr>
              <a:t>block</a:t>
            </a:r>
            <a:r>
              <a:rPr lang="en-US" altLang="ja-JP" sz="2400" dirty="0"/>
              <a:t> placed on a glass substrate.</a:t>
            </a:r>
          </a:p>
          <a:p>
            <a:r>
              <a:rPr lang="en-US" altLang="ja-JP" sz="2400" dirty="0">
                <a:solidFill>
                  <a:srgbClr val="7030A0"/>
                </a:solidFill>
              </a:rPr>
              <a:t>UV light </a:t>
            </a:r>
            <a:r>
              <a:rPr lang="en-US" altLang="ja-JP" sz="2400" dirty="0"/>
              <a:t>is exposed from below.</a:t>
            </a:r>
          </a:p>
          <a:p>
            <a:r>
              <a:rPr lang="en-US" altLang="ja-JP" sz="2400" dirty="0"/>
              <a:t>A </a:t>
            </a:r>
            <a:r>
              <a:rPr lang="en-US" altLang="ja-JP" sz="2400" dirty="0">
                <a:solidFill>
                  <a:srgbClr val="FF0000"/>
                </a:solidFill>
              </a:rPr>
              <a:t>thermal imaging camera</a:t>
            </a:r>
            <a:r>
              <a:rPr lang="en-US" altLang="ja-JP" sz="2400" dirty="0"/>
              <a:t> measures</a:t>
            </a:r>
            <a:br>
              <a:rPr lang="en-US" altLang="ja-JP" sz="2400" dirty="0"/>
            </a:br>
            <a:r>
              <a:rPr lang="en-US" altLang="ja-JP" sz="2400" dirty="0"/>
              <a:t>resin temp. from above.</a:t>
            </a:r>
          </a:p>
          <a:p>
            <a:r>
              <a:rPr lang="en-US" altLang="ja-JP" sz="2400" dirty="0"/>
              <a:t>The test specifications are identical </a:t>
            </a:r>
            <a:br>
              <a:rPr lang="en-US" altLang="ja-JP" sz="2400" dirty="0"/>
            </a:br>
            <a:r>
              <a:rPr lang="en-US" altLang="ja-JP" sz="2400" dirty="0"/>
              <a:t>to those of the actual micromirror </a:t>
            </a:r>
            <a:br>
              <a:rPr lang="en-US" altLang="ja-JP" sz="2400" dirty="0"/>
            </a:br>
            <a:r>
              <a:rPr lang="en-US" altLang="ja-JP" sz="2400" dirty="0"/>
              <a:t>array imprint.</a:t>
            </a:r>
          </a:p>
          <a:p>
            <a:pPr lvl="1"/>
            <a:r>
              <a:rPr lang="en-US" altLang="ja-JP" sz="2000" dirty="0"/>
              <a:t>Cation polymerization-type resin</a:t>
            </a:r>
          </a:p>
          <a:p>
            <a:pPr lvl="1"/>
            <a:r>
              <a:rPr lang="en-US" altLang="ja-JP" sz="2000" dirty="0"/>
              <a:t>Hard PDMS with Young's modulus of 5 MPa</a:t>
            </a:r>
          </a:p>
          <a:p>
            <a:pPr lvl="1"/>
            <a:r>
              <a:rPr lang="en-US" altLang="ja-JP" sz="2000" dirty="0"/>
              <a:t>UV-LED flat light of 365 nm</a:t>
            </a:r>
          </a:p>
          <a:p>
            <a:pPr lvl="1"/>
            <a:r>
              <a:rPr lang="en-US" altLang="ja-JP" sz="2000" dirty="0"/>
              <a:t>30 s exposure with 50 </a:t>
            </a:r>
            <a:r>
              <a:rPr lang="en-US" altLang="ja-JP" sz="2000" dirty="0" err="1"/>
              <a:t>mW</a:t>
            </a:r>
            <a:r>
              <a:rPr lang="en-US" altLang="ja-JP" sz="2000" dirty="0"/>
              <a:t>/cm</a:t>
            </a:r>
            <a:r>
              <a:rPr lang="en-US" altLang="ja-JP" sz="2000" baseline="30000" dirty="0"/>
              <a:t>2</a:t>
            </a:r>
            <a:endParaRPr lang="en-US" altLang="ja-JP" sz="2000" dirty="0"/>
          </a:p>
          <a:p>
            <a:endParaRPr kumimoji="1"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FD5CB3D2-9BF0-414C-8C90-D88847C1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Resin temperature measurement test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C24BF19-AAE8-4529-9AB7-CCE760341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355567D-7ABB-4674-B5A1-BDDBA28E3E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37" y="1340768"/>
            <a:ext cx="3699242" cy="404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669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CE_TITLE" val="srij_seminar2021.s-fem"/>
  <p:tag name="ISPRING_ULTRA_SCORM_COURSE_ID" val="3F38C8C8-9BE9-4FF2-99FD-35F8FCC6C99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&lt;{A673FCB7-976C-4B3E-91BB-80E00AB4F6CF}&quot;,&quot;D:\\share\\ACHIEVEMENT\\conference\\2021\\srij-seminar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.000000"/>
  <p:tag name="ISPRING_PRESENTATION_TITLE" val="srij_seminar2021.s-fem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81125</TotalTime>
  <Words>2004</Words>
  <Application>Microsoft Office PowerPoint</Application>
  <PresentationFormat>画面に合わせる (4:3)</PresentationFormat>
  <Paragraphs>302</Paragraphs>
  <Slides>30</Slides>
  <Notes>1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8" baseType="lpstr">
      <vt:lpstr>ＭＳ Ｐゴシック</vt:lpstr>
      <vt:lpstr>ＭＳ Ｐゴシック</vt:lpstr>
      <vt:lpstr>メイリオ</vt:lpstr>
      <vt:lpstr>Arial</vt:lpstr>
      <vt:lpstr>Calibri</vt:lpstr>
      <vt:lpstr>Cambria Math</vt:lpstr>
      <vt:lpstr>Wingdings</vt:lpstr>
      <vt:lpstr>デザインの設定</vt:lpstr>
      <vt:lpstr>Resin Deformation Analysis in UV Imprint  Considering UV Shrinkage,  Thermal Deformation,  and Thermochemical Kinetics</vt:lpstr>
      <vt:lpstr>Background</vt:lpstr>
      <vt:lpstr>Issue</vt:lpstr>
      <vt:lpstr>Related research</vt:lpstr>
      <vt:lpstr>Our approach</vt:lpstr>
      <vt:lpstr>Idea of “virtual temperature”</vt:lpstr>
      <vt:lpstr>Objective</vt:lpstr>
      <vt:lpstr>Experiments</vt:lpstr>
      <vt:lpstr>Resin temperature measurement test</vt:lpstr>
      <vt:lpstr>Resin temperature measurement test</vt:lpstr>
      <vt:lpstr>Resin temperature measurement test</vt:lpstr>
      <vt:lpstr>UV shrinkage &amp; complex shear modulus meas. tests</vt:lpstr>
      <vt:lpstr>UV shrinkage &amp; complex shear modulus meas. tests</vt:lpstr>
      <vt:lpstr>UV shrinkage &amp; complex shear modulus meas. tests</vt:lpstr>
      <vt:lpstr>UV shrinkage &amp; complex shear modulus meas. tests</vt:lpstr>
      <vt:lpstr>Methods</vt:lpstr>
      <vt:lpstr>Identification of Arrhenius Constants</vt:lpstr>
      <vt:lpstr>Definition of virtual temp. time history</vt:lpstr>
      <vt:lpstr>Identification of virtual temp.-dependent expansion</vt:lpstr>
      <vt:lpstr>Identification of thermo-viscoelastic properties</vt:lpstr>
      <vt:lpstr>Identification of thermo-viscoelastic properties</vt:lpstr>
      <vt:lpstr>Results and Discussion</vt:lpstr>
      <vt:lpstr>Micromirror array imprint analysis</vt:lpstr>
      <vt:lpstr>Micromirror array imprint analysis</vt:lpstr>
      <vt:lpstr>Steps for imprint simulation</vt:lpstr>
      <vt:lpstr>Simulation result</vt:lpstr>
      <vt:lpstr>Comparison of results</vt:lpstr>
      <vt:lpstr>Comparison of results</vt:lpstr>
      <vt:lpstr>Summary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srij_seminar2021.s-fem</dc:title>
  <dc:creator>Yuki ONISHI</dc:creator>
  <cp:lastModifiedBy>T20190041572</cp:lastModifiedBy>
  <cp:revision>3190</cp:revision>
  <cp:lastPrinted>2012-03-06T10:21:50Z</cp:lastPrinted>
  <dcterms:created xsi:type="dcterms:W3CDTF">2007-11-22T18:02:40Z</dcterms:created>
  <dcterms:modified xsi:type="dcterms:W3CDTF">2022-04-11T02:58:38Z</dcterms:modified>
</cp:coreProperties>
</file>