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1"/>
  </p:notesMasterIdLst>
  <p:handoutMasterIdLst>
    <p:handoutMasterId r:id="rId52"/>
  </p:handoutMasterIdLst>
  <p:sldIdLst>
    <p:sldId id="912" r:id="rId2"/>
    <p:sldId id="536" r:id="rId3"/>
    <p:sldId id="934" r:id="rId4"/>
    <p:sldId id="538" r:id="rId5"/>
    <p:sldId id="936" r:id="rId6"/>
    <p:sldId id="937" r:id="rId7"/>
    <p:sldId id="539" r:id="rId8"/>
    <p:sldId id="940" r:id="rId9"/>
    <p:sldId id="537" r:id="rId10"/>
    <p:sldId id="922" r:id="rId11"/>
    <p:sldId id="571" r:id="rId12"/>
    <p:sldId id="941" r:id="rId13"/>
    <p:sldId id="914" r:id="rId14"/>
    <p:sldId id="918" r:id="rId15"/>
    <p:sldId id="919" r:id="rId16"/>
    <p:sldId id="920" r:id="rId17"/>
    <p:sldId id="921" r:id="rId18"/>
    <p:sldId id="944" r:id="rId19"/>
    <p:sldId id="925" r:id="rId20"/>
    <p:sldId id="923" r:id="rId21"/>
    <p:sldId id="924" r:id="rId22"/>
    <p:sldId id="915" r:id="rId23"/>
    <p:sldId id="926" r:id="rId24"/>
    <p:sldId id="927" r:id="rId25"/>
    <p:sldId id="928" r:id="rId26"/>
    <p:sldId id="573" r:id="rId27"/>
    <p:sldId id="572" r:id="rId28"/>
    <p:sldId id="916" r:id="rId29"/>
    <p:sldId id="929" r:id="rId30"/>
    <p:sldId id="930" r:id="rId31"/>
    <p:sldId id="933" r:id="rId32"/>
    <p:sldId id="932" r:id="rId33"/>
    <p:sldId id="949" r:id="rId34"/>
    <p:sldId id="953" r:id="rId35"/>
    <p:sldId id="558" r:id="rId36"/>
    <p:sldId id="931" r:id="rId37"/>
    <p:sldId id="948" r:id="rId38"/>
    <p:sldId id="947" r:id="rId39"/>
    <p:sldId id="951" r:id="rId40"/>
    <p:sldId id="952" r:id="rId41"/>
    <p:sldId id="917" r:id="rId42"/>
    <p:sldId id="546" r:id="rId43"/>
    <p:sldId id="946" r:id="rId44"/>
    <p:sldId id="954" r:id="rId45"/>
    <p:sldId id="557" r:id="rId46"/>
    <p:sldId id="943" r:id="rId47"/>
    <p:sldId id="527" r:id="rId48"/>
    <p:sldId id="939" r:id="rId49"/>
    <p:sldId id="945" r:id="rId50"/>
  </p:sldIdLst>
  <p:sldSz cx="9144000" cy="6858000" type="screen4x3"/>
  <p:notesSz cx="9971088" cy="6823075"/>
  <p:custDataLst>
    <p:tags r:id="rId53"/>
  </p:custDataLst>
  <p:defaultTextStyle>
    <a:defPPr>
      <a:defRPr lang="ja-JP"/>
    </a:defPPr>
    <a:lvl1pPr algn="l" rtl="0" fontAlgn="base">
      <a:spcBef>
        <a:spcPct val="0"/>
      </a:spcBef>
      <a:spcAft>
        <a:spcPct val="0"/>
      </a:spcAft>
      <a:defRPr kumimoji="1" kern="1200">
        <a:solidFill>
          <a:schemeClr val="tx1"/>
        </a:solidFill>
        <a:latin typeface="Arial" charset="0"/>
        <a:ea typeface="MS PGothic" pitchFamily="50" charset="-128"/>
        <a:cs typeface="+mn-cs"/>
      </a:defRPr>
    </a:lvl1pPr>
    <a:lvl2pPr marL="457200" algn="l" rtl="0" fontAlgn="base">
      <a:spcBef>
        <a:spcPct val="0"/>
      </a:spcBef>
      <a:spcAft>
        <a:spcPct val="0"/>
      </a:spcAft>
      <a:defRPr kumimoji="1" kern="1200">
        <a:solidFill>
          <a:schemeClr val="tx1"/>
        </a:solidFill>
        <a:latin typeface="Arial" charset="0"/>
        <a:ea typeface="MS PGothic" pitchFamily="50" charset="-128"/>
        <a:cs typeface="+mn-cs"/>
      </a:defRPr>
    </a:lvl2pPr>
    <a:lvl3pPr marL="914400" algn="l" rtl="0" fontAlgn="base">
      <a:spcBef>
        <a:spcPct val="0"/>
      </a:spcBef>
      <a:spcAft>
        <a:spcPct val="0"/>
      </a:spcAft>
      <a:defRPr kumimoji="1" kern="1200">
        <a:solidFill>
          <a:schemeClr val="tx1"/>
        </a:solidFill>
        <a:latin typeface="Arial" charset="0"/>
        <a:ea typeface="MS PGothic" pitchFamily="50" charset="-128"/>
        <a:cs typeface="+mn-cs"/>
      </a:defRPr>
    </a:lvl3pPr>
    <a:lvl4pPr marL="1371600" algn="l" rtl="0" fontAlgn="base">
      <a:spcBef>
        <a:spcPct val="0"/>
      </a:spcBef>
      <a:spcAft>
        <a:spcPct val="0"/>
      </a:spcAft>
      <a:defRPr kumimoji="1" kern="1200">
        <a:solidFill>
          <a:schemeClr val="tx1"/>
        </a:solidFill>
        <a:latin typeface="Arial" charset="0"/>
        <a:ea typeface="MS PGothic" pitchFamily="50" charset="-128"/>
        <a:cs typeface="+mn-cs"/>
      </a:defRPr>
    </a:lvl4pPr>
    <a:lvl5pPr marL="1828800" algn="l" rtl="0" fontAlgn="base">
      <a:spcBef>
        <a:spcPct val="0"/>
      </a:spcBef>
      <a:spcAft>
        <a:spcPct val="0"/>
      </a:spcAft>
      <a:defRPr kumimoji="1" kern="1200">
        <a:solidFill>
          <a:schemeClr val="tx1"/>
        </a:solidFill>
        <a:latin typeface="Arial" charset="0"/>
        <a:ea typeface="MS PGothic" pitchFamily="50" charset="-128"/>
        <a:cs typeface="+mn-cs"/>
      </a:defRPr>
    </a:lvl5pPr>
    <a:lvl6pPr marL="2286000" algn="l" defTabSz="914400" rtl="0" eaLnBrk="1" latinLnBrk="0" hangingPunct="1">
      <a:defRPr kumimoji="1" kern="1200">
        <a:solidFill>
          <a:schemeClr val="tx1"/>
        </a:solidFill>
        <a:latin typeface="Arial" charset="0"/>
        <a:ea typeface="MS PGothic" pitchFamily="50" charset="-128"/>
        <a:cs typeface="+mn-cs"/>
      </a:defRPr>
    </a:lvl6pPr>
    <a:lvl7pPr marL="2743200" algn="l" defTabSz="914400" rtl="0" eaLnBrk="1" latinLnBrk="0" hangingPunct="1">
      <a:defRPr kumimoji="1" kern="1200">
        <a:solidFill>
          <a:schemeClr val="tx1"/>
        </a:solidFill>
        <a:latin typeface="Arial" charset="0"/>
        <a:ea typeface="MS PGothic" pitchFamily="50" charset="-128"/>
        <a:cs typeface="+mn-cs"/>
      </a:defRPr>
    </a:lvl7pPr>
    <a:lvl8pPr marL="3200400" algn="l" defTabSz="914400" rtl="0" eaLnBrk="1" latinLnBrk="0" hangingPunct="1">
      <a:defRPr kumimoji="1" kern="1200">
        <a:solidFill>
          <a:schemeClr val="tx1"/>
        </a:solidFill>
        <a:latin typeface="Arial" charset="0"/>
        <a:ea typeface="MS PGothic" pitchFamily="50" charset="-128"/>
        <a:cs typeface="+mn-cs"/>
      </a:defRPr>
    </a:lvl8pPr>
    <a:lvl9pPr marL="3657600" algn="l" defTabSz="914400" rtl="0" eaLnBrk="1" latinLnBrk="0" hangingPunct="1">
      <a:defRPr kumimoji="1" kern="1200">
        <a:solidFill>
          <a:schemeClr val="tx1"/>
        </a:solidFill>
        <a:latin typeface="Arial" charset="0"/>
        <a:ea typeface="MS PGothic"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49">
          <p15:clr>
            <a:srgbClr val="A4A3A4"/>
          </p15:clr>
        </p15:guide>
        <p15:guide id="2" pos="314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ki" initials="y" lastIdx="1" clrIdx="0">
    <p:extLst>
      <p:ext uri="{19B8F6BF-5375-455C-9EA6-DF929625EA0E}">
        <p15:presenceInfo xmlns:p15="http://schemas.microsoft.com/office/powerpoint/2012/main" userId="yuk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CC"/>
    <a:srgbClr val="008000"/>
    <a:srgbClr val="FF7979"/>
    <a:srgbClr val="FF9900"/>
    <a:srgbClr val="FF00FF"/>
    <a:srgbClr val="4DFFC4"/>
    <a:srgbClr val="E89049"/>
    <a:srgbClr val="66A9B1"/>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52" autoAdjust="0"/>
    <p:restoredTop sz="88252" autoAdjust="0"/>
  </p:normalViewPr>
  <p:slideViewPr>
    <p:cSldViewPr>
      <p:cViewPr varScale="1">
        <p:scale>
          <a:sx n="116" d="100"/>
          <a:sy n="116" d="100"/>
        </p:scale>
        <p:origin x="21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notesViewPr>
    <p:cSldViewPr>
      <p:cViewPr varScale="1">
        <p:scale>
          <a:sx n="117" d="100"/>
          <a:sy n="117" d="100"/>
        </p:scale>
        <p:origin x="1056" y="90"/>
      </p:cViewPr>
      <p:guideLst>
        <p:guide orient="horz" pos="2149"/>
        <p:guide pos="314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gs" Target="tags/tag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21175" cy="34131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648325" y="0"/>
            <a:ext cx="4321175" cy="341313"/>
          </a:xfrm>
          <a:prstGeom prst="rect">
            <a:avLst/>
          </a:prstGeom>
        </p:spPr>
        <p:txBody>
          <a:bodyPr vert="horz" lIns="91440" tIns="45720" rIns="91440" bIns="45720" rtlCol="0"/>
          <a:lstStyle>
            <a:lvl1pPr algn="r">
              <a:defRPr sz="1200"/>
            </a:lvl1pPr>
          </a:lstStyle>
          <a:p>
            <a:fld id="{907F8867-4283-4A96-9771-3601A6259625}" type="datetimeFigureOut">
              <a:rPr kumimoji="1" lang="ja-JP" altLang="en-US" smtClean="0"/>
              <a:t>2022/4/11</a:t>
            </a:fld>
            <a:endParaRPr kumimoji="1" lang="ja-JP" altLang="en-US"/>
          </a:p>
        </p:txBody>
      </p:sp>
      <p:sp>
        <p:nvSpPr>
          <p:cNvPr id="4" name="フッター プレースホルダー 3"/>
          <p:cNvSpPr>
            <a:spLocks noGrp="1"/>
          </p:cNvSpPr>
          <p:nvPr>
            <p:ph type="ftr" sz="quarter" idx="2"/>
          </p:nvPr>
        </p:nvSpPr>
        <p:spPr>
          <a:xfrm>
            <a:off x="0" y="6480175"/>
            <a:ext cx="4321175" cy="341313"/>
          </a:xfrm>
          <a:prstGeom prst="rect">
            <a:avLst/>
          </a:prstGeom>
        </p:spPr>
        <p:txBody>
          <a:bodyPr vert="horz" lIns="91440" tIns="45720" rIns="91440" bIns="45720" rtlCol="0" anchor="b"/>
          <a:lstStyle>
            <a:lvl1pPr algn="l">
              <a:defRPr sz="1200"/>
            </a:lvl1pPr>
          </a:lstStyle>
          <a:p>
            <a:endParaRPr kumimoji="1" lang="ja-JP" altLang="en-US"/>
          </a:p>
        </p:txBody>
      </p:sp>
    </p:spTree>
    <p:extLst>
      <p:ext uri="{BB962C8B-B14F-4D97-AF65-F5344CB8AC3E}">
        <p14:creationId xmlns:p14="http://schemas.microsoft.com/office/powerpoint/2010/main" val="25291708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4319943" cy="341209"/>
          </a:xfrm>
          <a:prstGeom prst="rect">
            <a:avLst/>
          </a:prstGeom>
        </p:spPr>
        <p:txBody>
          <a:bodyPr vert="horz" lIns="92418" tIns="46209" rIns="92418" bIns="46209" rtlCol="0"/>
          <a:lstStyle>
            <a:lvl1pPr algn="l">
              <a:defRPr sz="1200" smtClean="0"/>
            </a:lvl1pPr>
          </a:lstStyle>
          <a:p>
            <a:pPr>
              <a:defRPr/>
            </a:pPr>
            <a:endParaRPr lang="ja-JP" altLang="en-US"/>
          </a:p>
        </p:txBody>
      </p:sp>
      <p:sp>
        <p:nvSpPr>
          <p:cNvPr id="3" name="日付プレースホルダ 2"/>
          <p:cNvSpPr>
            <a:spLocks noGrp="1"/>
          </p:cNvSpPr>
          <p:nvPr>
            <p:ph type="dt" idx="1"/>
          </p:nvPr>
        </p:nvSpPr>
        <p:spPr>
          <a:xfrm>
            <a:off x="5648797" y="0"/>
            <a:ext cx="4319943" cy="341209"/>
          </a:xfrm>
          <a:prstGeom prst="rect">
            <a:avLst/>
          </a:prstGeom>
        </p:spPr>
        <p:txBody>
          <a:bodyPr vert="horz" lIns="92418" tIns="46209" rIns="92418" bIns="46209" rtlCol="0"/>
          <a:lstStyle>
            <a:lvl1pPr algn="r">
              <a:defRPr sz="1200" smtClean="0"/>
            </a:lvl1pPr>
          </a:lstStyle>
          <a:p>
            <a:pPr>
              <a:defRPr/>
            </a:pPr>
            <a:fld id="{C3B1C3B4-0EFA-4E9A-BE43-AB531CD70431}" type="datetimeFigureOut">
              <a:rPr lang="ja-JP" altLang="en-US"/>
              <a:pPr>
                <a:defRPr/>
              </a:pPr>
              <a:t>2022/4/11</a:t>
            </a:fld>
            <a:endParaRPr lang="ja-JP" altLang="en-US"/>
          </a:p>
        </p:txBody>
      </p:sp>
      <p:sp>
        <p:nvSpPr>
          <p:cNvPr id="4" name="スライド イメージ プレースホルダ 3"/>
          <p:cNvSpPr>
            <a:spLocks noGrp="1" noRot="1" noChangeAspect="1"/>
          </p:cNvSpPr>
          <p:nvPr>
            <p:ph type="sldImg" idx="2"/>
          </p:nvPr>
        </p:nvSpPr>
        <p:spPr>
          <a:xfrm>
            <a:off x="3279775" y="511175"/>
            <a:ext cx="3411538" cy="2559050"/>
          </a:xfrm>
          <a:prstGeom prst="rect">
            <a:avLst/>
          </a:prstGeom>
          <a:noFill/>
          <a:ln w="12700">
            <a:solidFill>
              <a:prstClr val="black"/>
            </a:solidFill>
          </a:ln>
        </p:spPr>
        <p:txBody>
          <a:bodyPr vert="horz" lIns="92418" tIns="46209" rIns="92418" bIns="46209" rtlCol="0" anchor="ctr"/>
          <a:lstStyle/>
          <a:p>
            <a:pPr lvl="0"/>
            <a:endParaRPr lang="ja-JP" altLang="en-US" noProof="0"/>
          </a:p>
        </p:txBody>
      </p:sp>
      <p:sp>
        <p:nvSpPr>
          <p:cNvPr id="5" name="ノート プレースホルダ 4"/>
          <p:cNvSpPr>
            <a:spLocks noGrp="1"/>
          </p:cNvSpPr>
          <p:nvPr>
            <p:ph type="body" sz="quarter" idx="3"/>
          </p:nvPr>
        </p:nvSpPr>
        <p:spPr>
          <a:xfrm>
            <a:off x="997815" y="3240934"/>
            <a:ext cx="7975460" cy="3070878"/>
          </a:xfrm>
          <a:prstGeom prst="rect">
            <a:avLst/>
          </a:prstGeom>
        </p:spPr>
        <p:txBody>
          <a:bodyPr vert="horz" lIns="92418" tIns="46209" rIns="92418" bIns="46209"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1" y="6480770"/>
            <a:ext cx="4319943" cy="341208"/>
          </a:xfrm>
          <a:prstGeom prst="rect">
            <a:avLst/>
          </a:prstGeom>
        </p:spPr>
        <p:txBody>
          <a:bodyPr vert="horz" lIns="92418" tIns="46209" rIns="92418" bIns="46209" rtlCol="0" anchor="b"/>
          <a:lstStyle>
            <a:lvl1pPr algn="l">
              <a:defRPr sz="1200" smtClean="0"/>
            </a:lvl1pPr>
          </a:lstStyle>
          <a:p>
            <a:pPr>
              <a:defRPr/>
            </a:pPr>
            <a:endParaRPr lang="ja-JP" altLang="en-US"/>
          </a:p>
        </p:txBody>
      </p:sp>
      <p:sp>
        <p:nvSpPr>
          <p:cNvPr id="7" name="スライド番号プレースホルダ 6"/>
          <p:cNvSpPr>
            <a:spLocks noGrp="1"/>
          </p:cNvSpPr>
          <p:nvPr>
            <p:ph type="sldNum" sz="quarter" idx="5"/>
          </p:nvPr>
        </p:nvSpPr>
        <p:spPr>
          <a:xfrm>
            <a:off x="5648797" y="6480770"/>
            <a:ext cx="4319943" cy="341208"/>
          </a:xfrm>
          <a:prstGeom prst="rect">
            <a:avLst/>
          </a:prstGeom>
        </p:spPr>
        <p:txBody>
          <a:bodyPr vert="horz" lIns="92418" tIns="46209" rIns="92418" bIns="46209" rtlCol="0" anchor="b"/>
          <a:lstStyle>
            <a:lvl1pPr algn="r">
              <a:defRPr sz="1200" smtClean="0"/>
            </a:lvl1pPr>
          </a:lstStyle>
          <a:p>
            <a:pPr>
              <a:defRPr/>
            </a:pPr>
            <a:fld id="{24E7511A-E19B-4650-9FBF-BD8447E14FDF}" type="slidenum">
              <a:rPr lang="ja-JP" altLang="en-US"/>
              <a:pPr>
                <a:defRPr/>
              </a:pPr>
              <a:t>‹#›</a:t>
            </a:fld>
            <a:endParaRPr lang="ja-JP" altLang="en-US"/>
          </a:p>
        </p:txBody>
      </p:sp>
    </p:spTree>
    <p:extLst>
      <p:ext uri="{BB962C8B-B14F-4D97-AF65-F5344CB8AC3E}">
        <p14:creationId xmlns:p14="http://schemas.microsoft.com/office/powerpoint/2010/main" val="13999435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S PGothic" pitchFamily="50" charset="-128"/>
        <a:cs typeface="+mn-cs"/>
      </a:defRPr>
    </a:lvl1pPr>
    <a:lvl2pPr marL="457200" algn="l" rtl="0" fontAlgn="base">
      <a:spcBef>
        <a:spcPct val="30000"/>
      </a:spcBef>
      <a:spcAft>
        <a:spcPct val="0"/>
      </a:spcAft>
      <a:defRPr kumimoji="1" sz="1200" kern="1200">
        <a:solidFill>
          <a:schemeClr val="tx1"/>
        </a:solidFill>
        <a:latin typeface="+mn-lt"/>
        <a:ea typeface="MS PGothic" pitchFamily="50" charset="-128"/>
        <a:cs typeface="+mn-cs"/>
      </a:defRPr>
    </a:lvl2pPr>
    <a:lvl3pPr marL="914400" algn="l" rtl="0" fontAlgn="base">
      <a:spcBef>
        <a:spcPct val="30000"/>
      </a:spcBef>
      <a:spcAft>
        <a:spcPct val="0"/>
      </a:spcAft>
      <a:defRPr kumimoji="1" sz="1200" kern="1200">
        <a:solidFill>
          <a:schemeClr val="tx1"/>
        </a:solidFill>
        <a:latin typeface="+mn-lt"/>
        <a:ea typeface="MS PGothic" pitchFamily="50" charset="-128"/>
        <a:cs typeface="+mn-cs"/>
      </a:defRPr>
    </a:lvl3pPr>
    <a:lvl4pPr marL="1371600" algn="l" rtl="0" fontAlgn="base">
      <a:spcBef>
        <a:spcPct val="30000"/>
      </a:spcBef>
      <a:spcAft>
        <a:spcPct val="0"/>
      </a:spcAft>
      <a:defRPr kumimoji="1" sz="1200" kern="1200">
        <a:solidFill>
          <a:schemeClr val="tx1"/>
        </a:solidFill>
        <a:latin typeface="+mn-lt"/>
        <a:ea typeface="MS PGothic" pitchFamily="50" charset="-128"/>
        <a:cs typeface="+mn-cs"/>
      </a:defRPr>
    </a:lvl4pPr>
    <a:lvl5pPr marL="1828800" algn="l" rtl="0" fontAlgn="base">
      <a:spcBef>
        <a:spcPct val="30000"/>
      </a:spcBef>
      <a:spcAft>
        <a:spcPct val="0"/>
      </a:spcAft>
      <a:defRPr kumimoji="1" sz="1200" kern="1200">
        <a:solidFill>
          <a:schemeClr val="tx1"/>
        </a:solidFill>
        <a:latin typeface="+mn-lt"/>
        <a:ea typeface="MS PGothic"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a:t>
            </a:fld>
            <a:endParaRPr lang="ja-JP" altLang="en-US"/>
          </a:p>
        </p:txBody>
      </p:sp>
    </p:spTree>
    <p:extLst>
      <p:ext uri="{BB962C8B-B14F-4D97-AF65-F5344CB8AC3E}">
        <p14:creationId xmlns:p14="http://schemas.microsoft.com/office/powerpoint/2010/main" val="2202028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0" y="1268761"/>
            <a:ext cx="9144000" cy="1951690"/>
          </a:xfrm>
        </p:spPr>
        <p:txBody>
          <a:bodyPr lIns="0" anchor="ctr"/>
          <a:lstStyle>
            <a:lvl1pPr algn="ctr">
              <a:defRPr b="1" kern="1200" baseline="0">
                <a:latin typeface="メイリオ" panose="020B0604030504040204" pitchFamily="50" charset="-128"/>
                <a:cs typeface="Arial" panose="020B0604020202020204" pitchFamily="34" charset="0"/>
              </a:defRPr>
            </a:lvl1pPr>
          </a:lstStyle>
          <a:p>
            <a:r>
              <a:rPr lang="ja-JP" altLang="en-US" dirty="0"/>
              <a:t>マスタ タイトルの書式設定</a:t>
            </a:r>
          </a:p>
        </p:txBody>
      </p:sp>
      <p:sp>
        <p:nvSpPr>
          <p:cNvPr id="3" name="サブタイトル 2"/>
          <p:cNvSpPr>
            <a:spLocks noGrp="1"/>
          </p:cNvSpPr>
          <p:nvPr>
            <p:ph type="subTitle" idx="1" hasCustomPrompt="1"/>
          </p:nvPr>
        </p:nvSpPr>
        <p:spPr>
          <a:xfrm>
            <a:off x="71500" y="3861048"/>
            <a:ext cx="9001000" cy="1777752"/>
          </a:xfrm>
        </p:spPr>
        <p:txBody>
          <a:bodyPr anchor="ctr"/>
          <a:lstStyle>
            <a:lvl1pPr marL="0" indent="0" algn="ctr">
              <a:buNone/>
              <a:defRPr kern="1200" baseline="0">
                <a:latin typeface="ＭＳ Ｐゴシック" panose="020B0600070205080204" pitchFamily="50" charset="-128"/>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dirty="0"/>
              <a:t>マスタ サブタイトルの書式設定</a:t>
            </a:r>
          </a:p>
        </p:txBody>
      </p:sp>
      <p:sp>
        <p:nvSpPr>
          <p:cNvPr id="14" name="スライド番号プレースホルダー 4">
            <a:extLst>
              <a:ext uri="{FF2B5EF4-FFF2-40B4-BE49-F238E27FC236}">
                <a16:creationId xmlns:a16="http://schemas.microsoft.com/office/drawing/2014/main" id="{E022455E-6B03-44FA-9A3F-08BECDE731F2}"/>
              </a:ext>
            </a:extLst>
          </p:cNvPr>
          <p:cNvSpPr>
            <a:spLocks noGrp="1"/>
          </p:cNvSpPr>
          <p:nvPr>
            <p:ph type="sldNum" sz="quarter" idx="4"/>
          </p:nvPr>
        </p:nvSpPr>
        <p:spPr>
          <a:xfrm>
            <a:off x="4044204" y="6453336"/>
            <a:ext cx="1054894" cy="196968"/>
          </a:xfrm>
          <a:prstGeom prst="rect">
            <a:avLst/>
          </a:prstGeom>
        </p:spPr>
        <p:txBody>
          <a:bodyPr vert="horz" wrap="none" lIns="0" tIns="0" rIns="0" bIns="0" rtlCol="0" anchor="ctr"/>
          <a:lstStyle>
            <a:lvl1pPr algn="ctr">
              <a:defRPr sz="1800" b="1" kern="1200" normalizeH="0" baseline="0">
                <a:solidFill>
                  <a:schemeClr val="bg1"/>
                </a:solidFill>
                <a:latin typeface="+mn-ea"/>
                <a:ea typeface="+mn-ea"/>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903033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セクションタイトル">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A261E060-63FC-41D8-AD70-60996F0DA399}"/>
              </a:ext>
            </a:extLst>
          </p:cNvPr>
          <p:cNvSpPr>
            <a:spLocks noGrp="1"/>
          </p:cNvSpPr>
          <p:nvPr>
            <p:ph type="ctrTitle" hasCustomPrompt="1"/>
          </p:nvPr>
        </p:nvSpPr>
        <p:spPr>
          <a:xfrm>
            <a:off x="71500" y="1268760"/>
            <a:ext cx="9001000" cy="4140460"/>
          </a:xfrm>
          <a:noFill/>
        </p:spPr>
        <p:txBody>
          <a:bodyPr lIns="0" anchor="ctr"/>
          <a:lstStyle>
            <a:lvl1pPr algn="ctr">
              <a:defRPr b="1" kern="1200" baseline="0">
                <a:solidFill>
                  <a:schemeClr val="tx1"/>
                </a:solidFill>
                <a:latin typeface="メイリオ" panose="020B0604030504040204" pitchFamily="50" charset="-128"/>
                <a:cs typeface="Arial" panose="020B0604020202020204" pitchFamily="34" charset="0"/>
              </a:defRPr>
            </a:lvl1pPr>
          </a:lstStyle>
          <a:p>
            <a:r>
              <a:rPr lang="ja-JP" altLang="en-US" dirty="0"/>
              <a:t>マスタ タイトルの書式設定</a:t>
            </a:r>
          </a:p>
        </p:txBody>
      </p:sp>
      <p:sp>
        <p:nvSpPr>
          <p:cNvPr id="4" name="Rectangle 2">
            <a:extLst>
              <a:ext uri="{FF2B5EF4-FFF2-40B4-BE49-F238E27FC236}">
                <a16:creationId xmlns:a16="http://schemas.microsoft.com/office/drawing/2014/main" id="{E292D562-D46E-4913-A4FC-08D9CEE6C861}"/>
              </a:ext>
            </a:extLst>
          </p:cNvPr>
          <p:cNvSpPr txBox="1">
            <a:spLocks noChangeArrowheads="1"/>
          </p:cNvSpPr>
          <p:nvPr userDrawn="1"/>
        </p:nvSpPr>
        <p:spPr bwMode="auto">
          <a:xfrm>
            <a:off x="0" y="1"/>
            <a:ext cx="9144000" cy="579438"/>
          </a:xfrm>
          <a:prstGeom prst="rect">
            <a:avLst/>
          </a:prstGeom>
          <a:solidFill>
            <a:srgbClr val="404040"/>
          </a:solidFill>
          <a:ln w="9525">
            <a:noFill/>
            <a:miter lim="800000"/>
            <a:headEnd/>
            <a:tailEnd/>
          </a:ln>
          <a:effectLst/>
        </p:spPr>
        <p:txBody>
          <a:bodyPr vert="horz" wrap="square" lIns="108000" tIns="0" rIns="0" bIns="0" numCol="1" anchor="b" anchorCtr="0" compatLnSpc="1">
            <a:prstTxWarp prst="textNoShape">
              <a:avLst/>
            </a:prstTxWarp>
            <a:noAutofit/>
          </a:bodyPr>
          <a:lstStyle>
            <a:lvl1pPr algn="l" rtl="0" eaLnBrk="1" fontAlgn="ctr" latinLnBrk="1" hangingPunct="1">
              <a:spcBef>
                <a:spcPct val="0"/>
              </a:spcBef>
              <a:spcAft>
                <a:spcPct val="0"/>
              </a:spcAft>
              <a:defRPr kumimoji="1" sz="3200" b="1" baseline="0">
                <a:solidFill>
                  <a:schemeClr val="bg1"/>
                </a:solidFill>
                <a:effectLst/>
                <a:latin typeface="メイリオ" panose="020B0604030504040204" pitchFamily="50" charset="-128"/>
                <a:ea typeface="メイリオ" panose="020B0604030504040204" pitchFamily="50" charset="-128"/>
                <a:cs typeface="Arial" panose="020B0604020202020204" pitchFamily="34" charset="0"/>
              </a:defRPr>
            </a:lvl1pPr>
            <a:lvl2pPr algn="l" rtl="0" eaLnBrk="0" fontAlgn="base" hangingPunct="0">
              <a:spcBef>
                <a:spcPct val="0"/>
              </a:spcBef>
              <a:spcAft>
                <a:spcPct val="0"/>
              </a:spcAft>
              <a:defRPr kumimoji="1" sz="3600" b="1">
                <a:solidFill>
                  <a:schemeClr val="accent2"/>
                </a:solidFill>
                <a:latin typeface="Arial" charset="0"/>
                <a:ea typeface="MS PGothic" pitchFamily="50" charset="-128"/>
              </a:defRPr>
            </a:lvl2pPr>
            <a:lvl3pPr algn="l" rtl="0" eaLnBrk="0" fontAlgn="base" hangingPunct="0">
              <a:spcBef>
                <a:spcPct val="0"/>
              </a:spcBef>
              <a:spcAft>
                <a:spcPct val="0"/>
              </a:spcAft>
              <a:defRPr kumimoji="1" sz="3600" b="1">
                <a:solidFill>
                  <a:schemeClr val="accent2"/>
                </a:solidFill>
                <a:latin typeface="Arial" charset="0"/>
                <a:ea typeface="MS PGothic" pitchFamily="50" charset="-128"/>
              </a:defRPr>
            </a:lvl3pPr>
            <a:lvl4pPr algn="l" rtl="0" eaLnBrk="0" fontAlgn="base" hangingPunct="0">
              <a:spcBef>
                <a:spcPct val="0"/>
              </a:spcBef>
              <a:spcAft>
                <a:spcPct val="0"/>
              </a:spcAft>
              <a:defRPr kumimoji="1" sz="3600" b="1">
                <a:solidFill>
                  <a:schemeClr val="accent2"/>
                </a:solidFill>
                <a:latin typeface="Arial" charset="0"/>
                <a:ea typeface="MS PGothic" pitchFamily="50" charset="-128"/>
              </a:defRPr>
            </a:lvl4pPr>
            <a:lvl5pPr algn="l" rtl="0" eaLnBrk="0" fontAlgn="base" hangingPunct="0">
              <a:spcBef>
                <a:spcPct val="0"/>
              </a:spcBef>
              <a:spcAft>
                <a:spcPct val="0"/>
              </a:spcAft>
              <a:defRPr kumimoji="1" sz="3600" b="1">
                <a:solidFill>
                  <a:schemeClr val="accent2"/>
                </a:solidFill>
                <a:latin typeface="Arial" charset="0"/>
                <a:ea typeface="MS PGothic" pitchFamily="50" charset="-128"/>
              </a:defRPr>
            </a:lvl5pPr>
            <a:lvl6pPr marL="457200" algn="l" rtl="0" fontAlgn="base">
              <a:spcBef>
                <a:spcPct val="0"/>
              </a:spcBef>
              <a:spcAft>
                <a:spcPct val="0"/>
              </a:spcAft>
              <a:defRPr kumimoji="1" sz="3600" b="1">
                <a:solidFill>
                  <a:schemeClr val="accent2"/>
                </a:solidFill>
                <a:latin typeface="MS PGothic" pitchFamily="50" charset="-128"/>
                <a:ea typeface="MS PGothic" pitchFamily="50" charset="-128"/>
              </a:defRPr>
            </a:lvl6pPr>
            <a:lvl7pPr marL="914400" algn="l" rtl="0" fontAlgn="base">
              <a:spcBef>
                <a:spcPct val="0"/>
              </a:spcBef>
              <a:spcAft>
                <a:spcPct val="0"/>
              </a:spcAft>
              <a:defRPr kumimoji="1" sz="3600" b="1">
                <a:solidFill>
                  <a:schemeClr val="accent2"/>
                </a:solidFill>
                <a:latin typeface="MS PGothic" pitchFamily="50" charset="-128"/>
                <a:ea typeface="MS PGothic" pitchFamily="50" charset="-128"/>
              </a:defRPr>
            </a:lvl7pPr>
            <a:lvl8pPr marL="1371600" algn="l" rtl="0" fontAlgn="base">
              <a:spcBef>
                <a:spcPct val="0"/>
              </a:spcBef>
              <a:spcAft>
                <a:spcPct val="0"/>
              </a:spcAft>
              <a:defRPr kumimoji="1" sz="3600" b="1">
                <a:solidFill>
                  <a:schemeClr val="accent2"/>
                </a:solidFill>
                <a:latin typeface="MS PGothic" pitchFamily="50" charset="-128"/>
                <a:ea typeface="MS PGothic" pitchFamily="50" charset="-128"/>
              </a:defRPr>
            </a:lvl8pPr>
            <a:lvl9pPr marL="1828800" algn="l" rtl="0" fontAlgn="base">
              <a:spcBef>
                <a:spcPct val="0"/>
              </a:spcBef>
              <a:spcAft>
                <a:spcPct val="0"/>
              </a:spcAft>
              <a:defRPr kumimoji="1" sz="3600" b="1">
                <a:solidFill>
                  <a:schemeClr val="accent2"/>
                </a:solidFill>
                <a:latin typeface="MS PGothic" pitchFamily="50" charset="-128"/>
                <a:ea typeface="MS PGothic" pitchFamily="50" charset="-128"/>
              </a:defRPr>
            </a:lvl9pPr>
          </a:lstStyle>
          <a:p>
            <a:endParaRPr lang="ja-JP" altLang="en-US" kern="1200" baseline="0" dirty="0"/>
          </a:p>
        </p:txBody>
      </p:sp>
      <p:sp>
        <p:nvSpPr>
          <p:cNvPr id="9" name="スライド番号プレースホルダー 4">
            <a:extLst>
              <a:ext uri="{FF2B5EF4-FFF2-40B4-BE49-F238E27FC236}">
                <a16:creationId xmlns:a16="http://schemas.microsoft.com/office/drawing/2014/main" id="{141F9541-DF6B-4880-BEE5-863B1AADA55C}"/>
              </a:ext>
            </a:extLst>
          </p:cNvPr>
          <p:cNvSpPr>
            <a:spLocks noGrp="1"/>
          </p:cNvSpPr>
          <p:nvPr>
            <p:ph type="sldNum" sz="quarter" idx="4"/>
          </p:nvPr>
        </p:nvSpPr>
        <p:spPr>
          <a:xfrm>
            <a:off x="4044204" y="6453336"/>
            <a:ext cx="1054894" cy="196968"/>
          </a:xfrm>
          <a:prstGeom prst="rect">
            <a:avLst/>
          </a:prstGeom>
        </p:spPr>
        <p:txBody>
          <a:bodyPr vert="horz" wrap="none" lIns="0" tIns="0" rIns="0" bIns="0" rtlCol="0" anchor="ctr"/>
          <a:lstStyle>
            <a:lvl1pPr algn="ctr">
              <a:defRPr sz="1800" b="1" kern="1200" normalizeH="0" baseline="0">
                <a:solidFill>
                  <a:schemeClr val="bg1"/>
                </a:solidFill>
                <a:latin typeface="+mn-ea"/>
                <a:ea typeface="+mn-ea"/>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170710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lvl1pPr algn="l">
              <a:defRPr kern="1200" baseline="0">
                <a:latin typeface="ＭＳ Ｐゴシック" panose="020B0600070205080204" pitchFamily="50" charset="-128"/>
                <a:cs typeface="Arial" panose="020B0604020202020204" pitchFamily="34" charset="0"/>
              </a:defRPr>
            </a:lvl1pPr>
            <a:lvl2pPr algn="l">
              <a:defRPr kern="1200" baseline="0">
                <a:latin typeface="ＭＳ Ｐゴシック" panose="020B0600070205080204" pitchFamily="50" charset="-128"/>
                <a:cs typeface="Arial" panose="020B0604020202020204" pitchFamily="34" charset="0"/>
              </a:defRPr>
            </a:lvl2pPr>
            <a:lvl3pPr algn="l">
              <a:defRPr kern="1200" baseline="0">
                <a:latin typeface="ＭＳ Ｐゴシック" panose="020B0600070205080204" pitchFamily="50" charset="-128"/>
                <a:cs typeface="Arial" panose="020B0604020202020204" pitchFamily="34" charset="0"/>
              </a:defRPr>
            </a:lvl3pPr>
            <a:lvl4pPr algn="l">
              <a:defRPr kern="1200" baseline="0">
                <a:latin typeface="ＭＳ Ｐゴシック" panose="020B0600070205080204" pitchFamily="50" charset="-128"/>
                <a:cs typeface="Arial" panose="020B0604020202020204" pitchFamily="34" charset="0"/>
              </a:defRPr>
            </a:lvl4pPr>
            <a:lvl5pPr algn="l">
              <a:defRPr kern="1200" baseline="0">
                <a:latin typeface="ＭＳ Ｐゴシック" panose="020B0600070205080204" pitchFamily="50" charset="-128"/>
                <a:cs typeface="Arial" panose="020B0604020202020204" pitchFamily="34" charset="0"/>
              </a:defRPr>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6" name="Rectangle 2">
            <a:extLst>
              <a:ext uri="{FF2B5EF4-FFF2-40B4-BE49-F238E27FC236}">
                <a16:creationId xmlns:a16="http://schemas.microsoft.com/office/drawing/2014/main" id="{E0D17456-1B2F-43F1-A332-C91624F3CA92}"/>
              </a:ext>
            </a:extLst>
          </p:cNvPr>
          <p:cNvSpPr>
            <a:spLocks noGrp="1" noChangeArrowheads="1"/>
          </p:cNvSpPr>
          <p:nvPr>
            <p:ph type="title" hasCustomPrompt="1"/>
          </p:nvPr>
        </p:nvSpPr>
        <p:spPr bwMode="auto">
          <a:xfrm>
            <a:off x="0" y="1"/>
            <a:ext cx="9144000" cy="579438"/>
          </a:xfrm>
          <a:prstGeom prst="rect">
            <a:avLst/>
          </a:prstGeom>
          <a:solidFill>
            <a:srgbClr val="404040"/>
          </a:solidFill>
          <a:ln w="9525">
            <a:noFill/>
            <a:miter lim="800000"/>
            <a:headEnd/>
            <a:tailEnd/>
          </a:ln>
          <a:effectLst/>
        </p:spPr>
        <p:txBody>
          <a:bodyPr vert="horz" wrap="square" lIns="108000" tIns="0" rIns="0" bIns="0" numCol="1" anchor="b" anchorCtr="0" compatLnSpc="1">
            <a:prstTxWarp prst="textNoShape">
              <a:avLst/>
            </a:prstTxWarp>
            <a:noAutofit/>
          </a:bodyPr>
          <a:lstStyle>
            <a:lvl1pPr>
              <a:defRPr sz="3200" kern="1200" baseline="0">
                <a:latin typeface="メイリオ" panose="020B0604030504040204" pitchFamily="50" charset="-128"/>
              </a:defRPr>
            </a:lvl1pPr>
          </a:lstStyle>
          <a:p>
            <a:pPr lvl="0"/>
            <a:r>
              <a:rPr lang="ja-JP" altLang="en-US" dirty="0"/>
              <a:t>マスタ タイトルの書式設定</a:t>
            </a:r>
          </a:p>
        </p:txBody>
      </p:sp>
      <p:sp>
        <p:nvSpPr>
          <p:cNvPr id="8" name="スライド番号プレースホルダー 4">
            <a:extLst>
              <a:ext uri="{FF2B5EF4-FFF2-40B4-BE49-F238E27FC236}">
                <a16:creationId xmlns:a16="http://schemas.microsoft.com/office/drawing/2014/main" id="{CC3133A5-4819-431E-BA8A-B09C73DB19F9}"/>
              </a:ext>
            </a:extLst>
          </p:cNvPr>
          <p:cNvSpPr>
            <a:spLocks noGrp="1"/>
          </p:cNvSpPr>
          <p:nvPr>
            <p:ph type="sldNum" sz="quarter" idx="4"/>
          </p:nvPr>
        </p:nvSpPr>
        <p:spPr>
          <a:xfrm>
            <a:off x="4044204" y="6453336"/>
            <a:ext cx="1054894" cy="196968"/>
          </a:xfrm>
          <a:prstGeom prst="rect">
            <a:avLst/>
          </a:prstGeom>
        </p:spPr>
        <p:txBody>
          <a:bodyPr vert="horz" wrap="none" lIns="0" tIns="0" rIns="0" bIns="0" rtlCol="0" anchor="ctr"/>
          <a:lstStyle>
            <a:lvl1pPr algn="ctr">
              <a:defRPr sz="1800" b="1" kern="1200" normalizeH="0" baseline="0">
                <a:solidFill>
                  <a:schemeClr val="bg1"/>
                </a:solidFill>
                <a:latin typeface="+mn-ea"/>
                <a:ea typeface="+mn-ea"/>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889541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8454BC2-0834-4E0A-88F7-BF9845D015E7}"/>
              </a:ext>
            </a:extLst>
          </p:cNvPr>
          <p:cNvSpPr>
            <a:spLocks noGrp="1" noChangeArrowheads="1"/>
          </p:cNvSpPr>
          <p:nvPr>
            <p:ph type="title" hasCustomPrompt="1"/>
          </p:nvPr>
        </p:nvSpPr>
        <p:spPr bwMode="auto">
          <a:xfrm>
            <a:off x="0" y="1"/>
            <a:ext cx="9144000" cy="579438"/>
          </a:xfrm>
          <a:prstGeom prst="rect">
            <a:avLst/>
          </a:prstGeom>
          <a:solidFill>
            <a:srgbClr val="404040"/>
          </a:solidFill>
          <a:ln w="9525">
            <a:noFill/>
            <a:miter lim="800000"/>
            <a:headEnd/>
            <a:tailEnd/>
          </a:ln>
          <a:effectLst/>
        </p:spPr>
        <p:txBody>
          <a:bodyPr vert="horz" wrap="square" lIns="108000" tIns="0" rIns="0" bIns="0" numCol="1" anchor="b" anchorCtr="0" compatLnSpc="1">
            <a:prstTxWarp prst="textNoShape">
              <a:avLst/>
            </a:prstTxWarp>
            <a:noAutofit/>
          </a:bodyPr>
          <a:lstStyle>
            <a:lvl1pPr>
              <a:defRPr sz="3200" kern="1200" baseline="0">
                <a:latin typeface="メイリオ" panose="020B0604030504040204" pitchFamily="50" charset="-128"/>
              </a:defRPr>
            </a:lvl1pPr>
          </a:lstStyle>
          <a:p>
            <a:pPr lvl="0"/>
            <a:r>
              <a:rPr lang="ja-JP" altLang="en-US" dirty="0"/>
              <a:t>マスタ タイトルの書式設定</a:t>
            </a:r>
          </a:p>
        </p:txBody>
      </p:sp>
      <p:sp>
        <p:nvSpPr>
          <p:cNvPr id="7" name="スライド番号プレースホルダー 4">
            <a:extLst>
              <a:ext uri="{FF2B5EF4-FFF2-40B4-BE49-F238E27FC236}">
                <a16:creationId xmlns:a16="http://schemas.microsoft.com/office/drawing/2014/main" id="{6E6E9ABB-F236-45A5-A65B-23E8BF42AEF6}"/>
              </a:ext>
            </a:extLst>
          </p:cNvPr>
          <p:cNvSpPr>
            <a:spLocks noGrp="1"/>
          </p:cNvSpPr>
          <p:nvPr>
            <p:ph type="sldNum" sz="quarter" idx="4"/>
          </p:nvPr>
        </p:nvSpPr>
        <p:spPr>
          <a:xfrm>
            <a:off x="4044204" y="6453336"/>
            <a:ext cx="1054894" cy="196968"/>
          </a:xfrm>
          <a:prstGeom prst="rect">
            <a:avLst/>
          </a:prstGeom>
        </p:spPr>
        <p:txBody>
          <a:bodyPr vert="horz" wrap="none" lIns="0" tIns="0" rIns="0" bIns="0" rtlCol="0" anchor="ctr"/>
          <a:lstStyle>
            <a:lvl1pPr algn="ctr">
              <a:defRPr sz="1800" b="1" kern="1200" normalizeH="0" baseline="0">
                <a:solidFill>
                  <a:schemeClr val="bg1"/>
                </a:solidFill>
                <a:latin typeface="+mn-ea"/>
                <a:ea typeface="+mn-ea"/>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30866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1"/>
            <a:ext cx="9144000" cy="579438"/>
          </a:xfrm>
          <a:prstGeom prst="rect">
            <a:avLst/>
          </a:prstGeom>
          <a:solidFill>
            <a:srgbClr val="404040"/>
          </a:solidFill>
          <a:ln w="9525">
            <a:noFill/>
            <a:miter lim="800000"/>
            <a:headEnd/>
            <a:tailEnd/>
          </a:ln>
          <a:effectLst/>
        </p:spPr>
        <p:txBody>
          <a:bodyPr vert="horz" wrap="square" lIns="108000" tIns="0" rIns="0" bIns="0" numCol="1" anchor="b" anchorCtr="0" compatLnSpc="1">
            <a:prstTxWarp prst="textNoShape">
              <a:avLst/>
            </a:prstTxWarp>
            <a:noAutofit/>
          </a:bodyPr>
          <a:lstStyle/>
          <a:p>
            <a:pPr lvl="0"/>
            <a:r>
              <a:rPr lang="ja-JP" altLang="en-US" dirty="0"/>
              <a:t>マスタ タイトルの書式設定</a:t>
            </a:r>
          </a:p>
        </p:txBody>
      </p:sp>
      <p:sp>
        <p:nvSpPr>
          <p:cNvPr id="2051" name="Rectangle 3"/>
          <p:cNvSpPr>
            <a:spLocks noGrp="1" noChangeArrowheads="1"/>
          </p:cNvSpPr>
          <p:nvPr>
            <p:ph type="body" idx="1"/>
          </p:nvPr>
        </p:nvSpPr>
        <p:spPr bwMode="auto">
          <a:xfrm>
            <a:off x="250824" y="623887"/>
            <a:ext cx="8641655"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grpSp>
        <p:nvGrpSpPr>
          <p:cNvPr id="6" name="グループ化 5"/>
          <p:cNvGrpSpPr/>
          <p:nvPr userDrawn="1"/>
        </p:nvGrpSpPr>
        <p:grpSpPr>
          <a:xfrm>
            <a:off x="0" y="6397625"/>
            <a:ext cx="9144000" cy="465999"/>
            <a:chOff x="0" y="6397625"/>
            <a:chExt cx="9144000" cy="465999"/>
          </a:xfrm>
        </p:grpSpPr>
        <p:sp>
          <p:nvSpPr>
            <p:cNvPr id="3080" name="Rectangle 8"/>
            <p:cNvSpPr>
              <a:spLocks noChangeArrowheads="1"/>
            </p:cNvSpPr>
            <p:nvPr userDrawn="1"/>
          </p:nvSpPr>
          <p:spPr bwMode="auto">
            <a:xfrm flipV="1">
              <a:off x="0" y="6397625"/>
              <a:ext cx="9144000" cy="460375"/>
            </a:xfrm>
            <a:prstGeom prst="rect">
              <a:avLst/>
            </a:prstGeom>
            <a:solidFill>
              <a:srgbClr val="404040"/>
            </a:solidFill>
            <a:ln w="9525">
              <a:noFill/>
              <a:round/>
              <a:headEnd/>
              <a:tailEnd/>
            </a:ln>
          </p:spPr>
          <p:txBody>
            <a:bodyPr rot="10800000" wrap="none" lIns="0" tIns="0" rIns="0" bIns="0" anchor="b" anchorCtr="0"/>
            <a:lstStyle/>
            <a:p>
              <a:pPr>
                <a:defRPr/>
              </a:pPr>
              <a:endParaRPr lang="ja-JP" altLang="en-US" sz="1800" kern="1200" baseline="0" dirty="0">
                <a:latin typeface="ＭＳ Ｐゴシック" panose="020B0600070205080204" pitchFamily="50" charset="-128"/>
                <a:ea typeface="ＭＳ Ｐゴシック" panose="020B0600070205080204" pitchFamily="50" charset="-128"/>
              </a:endParaRPr>
            </a:p>
          </p:txBody>
        </p:sp>
        <p:sp>
          <p:nvSpPr>
            <p:cNvPr id="3081" name="Text Box 9"/>
            <p:cNvSpPr txBox="1">
              <a:spLocks noChangeArrowheads="1"/>
            </p:cNvSpPr>
            <p:nvPr userDrawn="1"/>
          </p:nvSpPr>
          <p:spPr bwMode="auto">
            <a:xfrm>
              <a:off x="3342944" y="6659529"/>
              <a:ext cx="2457403" cy="204095"/>
            </a:xfrm>
            <a:prstGeom prst="rect">
              <a:avLst/>
            </a:prstGeom>
            <a:noFill/>
            <a:ln w="9525">
              <a:noFill/>
              <a:round/>
              <a:headEnd/>
              <a:tailEnd/>
            </a:ln>
            <a:effectLst/>
          </p:spPr>
          <p:txBody>
            <a:bodyPr wrap="none" lIns="0" tIns="0" rIns="0" bIns="0" anchor="b" anchorCtr="0">
              <a:spAutoFit/>
            </a:bodyPr>
            <a:lstStyle/>
            <a:p>
              <a:pPr algn="ctr" defTabSz="457200">
                <a:lnSpc>
                  <a:spcPct val="93000"/>
                </a:lnSpc>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ja-JP" altLang="en-US" sz="1400" kern="1200" baseline="0" dirty="0">
                  <a:solidFill>
                    <a:schemeClr val="bg1"/>
                  </a:solidFill>
                  <a:latin typeface="+mn-ea"/>
                  <a:ea typeface="+mn-ea"/>
                  <a:cs typeface="Arial" pitchFamily="34" charset="0"/>
                </a:rPr>
                <a:t>第</a:t>
              </a:r>
              <a:r>
                <a:rPr kumimoji="0" lang="en-US" altLang="ja-JP" sz="1400" kern="1200" baseline="0" dirty="0">
                  <a:solidFill>
                    <a:schemeClr val="bg1"/>
                  </a:solidFill>
                  <a:latin typeface="+mn-ea"/>
                  <a:ea typeface="+mn-ea"/>
                  <a:cs typeface="Arial" pitchFamily="34" charset="0"/>
                </a:rPr>
                <a:t>46</a:t>
              </a:r>
              <a:r>
                <a:rPr kumimoji="0" lang="ja-JP" altLang="en-US" sz="1400" kern="1200" baseline="0" dirty="0">
                  <a:solidFill>
                    <a:schemeClr val="bg1"/>
                  </a:solidFill>
                  <a:latin typeface="+mn-ea"/>
                  <a:ea typeface="+mn-ea"/>
                  <a:cs typeface="Arial" pitchFamily="34" charset="0"/>
                </a:rPr>
                <a:t>回ポリマー光部品研究会</a:t>
              </a:r>
              <a:endParaRPr kumimoji="0" lang="en-GB" altLang="ja-JP" sz="1400" kern="1200" baseline="0" dirty="0">
                <a:solidFill>
                  <a:schemeClr val="bg1"/>
                </a:solidFill>
                <a:latin typeface="+mn-ea"/>
                <a:ea typeface="+mn-ea"/>
                <a:cs typeface="Arial" pitchFamily="34" charset="0"/>
              </a:endParaRPr>
            </a:p>
          </p:txBody>
        </p:sp>
      </p:grpSp>
      <p:sp>
        <p:nvSpPr>
          <p:cNvPr id="5" name="スライド番号プレースホルダー 4"/>
          <p:cNvSpPr>
            <a:spLocks noGrp="1"/>
          </p:cNvSpPr>
          <p:nvPr userDrawn="1">
            <p:ph type="sldNum" sz="quarter" idx="4"/>
          </p:nvPr>
        </p:nvSpPr>
        <p:spPr>
          <a:xfrm>
            <a:off x="4044204" y="6453336"/>
            <a:ext cx="1054894" cy="196968"/>
          </a:xfrm>
          <a:prstGeom prst="rect">
            <a:avLst/>
          </a:prstGeom>
        </p:spPr>
        <p:txBody>
          <a:bodyPr vert="horz" wrap="none" lIns="0" tIns="0" rIns="0" bIns="0" rtlCol="0" anchor="ctr"/>
          <a:lstStyle>
            <a:lvl1pPr algn="ctr">
              <a:defRPr sz="1800" b="1" kern="1200" normalizeH="0" baseline="0">
                <a:solidFill>
                  <a:schemeClr val="bg1"/>
                </a:solidFill>
                <a:latin typeface="+mn-ea"/>
                <a:ea typeface="+mn-ea"/>
              </a:defRPr>
            </a:lvl1pPr>
          </a:lstStyle>
          <a:p>
            <a:r>
              <a:rPr lang="en-US" altLang="ja-JP" dirty="0"/>
              <a:t>P. </a:t>
            </a:r>
            <a:fld id="{F8FDF831-B0A3-4B44-A20D-7581D5587101}" type="slidenum">
              <a:rPr lang="ja-JP" altLang="en-US" smtClean="0"/>
              <a:pPr/>
              <a:t>‹#›</a:t>
            </a:fld>
            <a:endParaRPr lang="ja-JP" altLang="en-US" dirty="0"/>
          </a:p>
        </p:txBody>
      </p:sp>
      <p:pic>
        <p:nvPicPr>
          <p:cNvPr id="3" name="図 2">
            <a:extLst>
              <a:ext uri="{FF2B5EF4-FFF2-40B4-BE49-F238E27FC236}">
                <a16:creationId xmlns:a16="http://schemas.microsoft.com/office/drawing/2014/main" id="{EC530747-D4E6-40B4-9405-F88C8155FC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596" t="24500" r="5523" b="24500"/>
          <a:stretch/>
        </p:blipFill>
        <p:spPr>
          <a:xfrm>
            <a:off x="250824" y="6428887"/>
            <a:ext cx="1840238" cy="396000"/>
          </a:xfrm>
          <a:prstGeom prst="rect">
            <a:avLst/>
          </a:prstGeom>
        </p:spPr>
      </p:pic>
      <p:pic>
        <p:nvPicPr>
          <p:cNvPr id="9" name="図 8">
            <a:extLst>
              <a:ext uri="{FF2B5EF4-FFF2-40B4-BE49-F238E27FC236}">
                <a16:creationId xmlns:a16="http://schemas.microsoft.com/office/drawing/2014/main" id="{89872A94-87EA-4B51-A25B-45DF9EDB974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5287" t="25975" r="7483" b="25974"/>
          <a:stretch/>
        </p:blipFill>
        <p:spPr>
          <a:xfrm>
            <a:off x="7150079" y="6432417"/>
            <a:ext cx="1742400" cy="396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6" r:id="rId4"/>
  </p:sldLayoutIdLst>
  <p:hf hdr="0" ftr="0" dt="0"/>
  <p:txStyles>
    <p:titleStyle>
      <a:lvl1pPr algn="l" rtl="0" eaLnBrk="1" fontAlgn="ctr" latinLnBrk="1" hangingPunct="1">
        <a:spcBef>
          <a:spcPct val="0"/>
        </a:spcBef>
        <a:spcAft>
          <a:spcPct val="0"/>
        </a:spcAft>
        <a:defRPr kumimoji="1" sz="3200" b="1" kern="1200" baseline="0">
          <a:solidFill>
            <a:schemeClr val="bg1"/>
          </a:solidFill>
          <a:effectLst/>
          <a:latin typeface="メイリオ" panose="020B0604030504040204" pitchFamily="50" charset="-128"/>
          <a:ea typeface="メイリオ" panose="020B0604030504040204" pitchFamily="50" charset="-128"/>
          <a:cs typeface="Arial" panose="020B0604020202020204" pitchFamily="34" charset="0"/>
        </a:defRPr>
      </a:lvl1pPr>
      <a:lvl2pPr algn="l" rtl="0" eaLnBrk="0" fontAlgn="base" hangingPunct="0">
        <a:spcBef>
          <a:spcPct val="0"/>
        </a:spcBef>
        <a:spcAft>
          <a:spcPct val="0"/>
        </a:spcAft>
        <a:defRPr kumimoji="1" sz="3600" b="1">
          <a:solidFill>
            <a:schemeClr val="accent2"/>
          </a:solidFill>
          <a:latin typeface="Arial" charset="0"/>
          <a:ea typeface="MS PGothic" pitchFamily="50" charset="-128"/>
        </a:defRPr>
      </a:lvl2pPr>
      <a:lvl3pPr algn="l" rtl="0" eaLnBrk="0" fontAlgn="base" hangingPunct="0">
        <a:spcBef>
          <a:spcPct val="0"/>
        </a:spcBef>
        <a:spcAft>
          <a:spcPct val="0"/>
        </a:spcAft>
        <a:defRPr kumimoji="1" sz="3600" b="1">
          <a:solidFill>
            <a:schemeClr val="accent2"/>
          </a:solidFill>
          <a:latin typeface="Arial" charset="0"/>
          <a:ea typeface="MS PGothic" pitchFamily="50" charset="-128"/>
        </a:defRPr>
      </a:lvl3pPr>
      <a:lvl4pPr algn="l" rtl="0" eaLnBrk="0" fontAlgn="base" hangingPunct="0">
        <a:spcBef>
          <a:spcPct val="0"/>
        </a:spcBef>
        <a:spcAft>
          <a:spcPct val="0"/>
        </a:spcAft>
        <a:defRPr kumimoji="1" sz="3600" b="1">
          <a:solidFill>
            <a:schemeClr val="accent2"/>
          </a:solidFill>
          <a:latin typeface="Arial" charset="0"/>
          <a:ea typeface="MS PGothic" pitchFamily="50" charset="-128"/>
        </a:defRPr>
      </a:lvl4pPr>
      <a:lvl5pPr algn="l" rtl="0" eaLnBrk="0" fontAlgn="base" hangingPunct="0">
        <a:spcBef>
          <a:spcPct val="0"/>
        </a:spcBef>
        <a:spcAft>
          <a:spcPct val="0"/>
        </a:spcAft>
        <a:defRPr kumimoji="1" sz="3600" b="1">
          <a:solidFill>
            <a:schemeClr val="accent2"/>
          </a:solidFill>
          <a:latin typeface="Arial" charset="0"/>
          <a:ea typeface="MS PGothic" pitchFamily="50" charset="-128"/>
        </a:defRPr>
      </a:lvl5pPr>
      <a:lvl6pPr marL="457200" algn="l" rtl="0" fontAlgn="base">
        <a:spcBef>
          <a:spcPct val="0"/>
        </a:spcBef>
        <a:spcAft>
          <a:spcPct val="0"/>
        </a:spcAft>
        <a:defRPr kumimoji="1" sz="3600" b="1">
          <a:solidFill>
            <a:schemeClr val="accent2"/>
          </a:solidFill>
          <a:latin typeface="MS PGothic" pitchFamily="50" charset="-128"/>
          <a:ea typeface="MS PGothic" pitchFamily="50" charset="-128"/>
        </a:defRPr>
      </a:lvl6pPr>
      <a:lvl7pPr marL="914400" algn="l" rtl="0" fontAlgn="base">
        <a:spcBef>
          <a:spcPct val="0"/>
        </a:spcBef>
        <a:spcAft>
          <a:spcPct val="0"/>
        </a:spcAft>
        <a:defRPr kumimoji="1" sz="3600" b="1">
          <a:solidFill>
            <a:schemeClr val="accent2"/>
          </a:solidFill>
          <a:latin typeface="MS PGothic" pitchFamily="50" charset="-128"/>
          <a:ea typeface="MS PGothic" pitchFamily="50" charset="-128"/>
        </a:defRPr>
      </a:lvl7pPr>
      <a:lvl8pPr marL="1371600" algn="l" rtl="0" fontAlgn="base">
        <a:spcBef>
          <a:spcPct val="0"/>
        </a:spcBef>
        <a:spcAft>
          <a:spcPct val="0"/>
        </a:spcAft>
        <a:defRPr kumimoji="1" sz="3600" b="1">
          <a:solidFill>
            <a:schemeClr val="accent2"/>
          </a:solidFill>
          <a:latin typeface="MS PGothic" pitchFamily="50" charset="-128"/>
          <a:ea typeface="MS PGothic" pitchFamily="50" charset="-128"/>
        </a:defRPr>
      </a:lvl8pPr>
      <a:lvl9pPr marL="1828800" algn="l" rtl="0" fontAlgn="base">
        <a:spcBef>
          <a:spcPct val="0"/>
        </a:spcBef>
        <a:spcAft>
          <a:spcPct val="0"/>
        </a:spcAft>
        <a:defRPr kumimoji="1" sz="3600" b="1">
          <a:solidFill>
            <a:schemeClr val="accent2"/>
          </a:solidFill>
          <a:latin typeface="MS PGothic" pitchFamily="50" charset="-128"/>
          <a:ea typeface="MS PGothic" pitchFamily="50" charset="-128"/>
        </a:defRPr>
      </a:lvl9pPr>
    </p:titleStyle>
    <p:bodyStyle>
      <a:lvl1pPr marL="342900" indent="-342900" algn="l" rtl="0" eaLnBrk="1" fontAlgn="ctr" latinLnBrk="0" hangingPunct="1">
        <a:spcBef>
          <a:spcPct val="20000"/>
        </a:spcBef>
        <a:spcAft>
          <a:spcPct val="0"/>
        </a:spcAft>
        <a:buClr>
          <a:schemeClr val="tx1"/>
        </a:buClr>
        <a:buFont typeface="Wingdings" pitchFamily="2" charset="2"/>
        <a:buChar char="n"/>
        <a:defRPr kumimoji="1" sz="2400" kern="1200" baseline="0">
          <a:solidFill>
            <a:schemeClr val="tx1"/>
          </a:solidFill>
          <a:latin typeface="ＭＳ Ｐゴシック" panose="020B0600070205080204" pitchFamily="50" charset="-128"/>
          <a:ea typeface="ＭＳ Ｐゴシック" panose="020B0600070205080204" pitchFamily="50" charset="-128"/>
          <a:cs typeface="Arial" pitchFamily="34" charset="0"/>
        </a:defRPr>
      </a:lvl1pPr>
      <a:lvl2pPr marL="742950" indent="-285750" algn="l" rtl="0" eaLnBrk="1" fontAlgn="ctr" latinLnBrk="0" hangingPunct="1">
        <a:spcBef>
          <a:spcPct val="20000"/>
        </a:spcBef>
        <a:spcAft>
          <a:spcPct val="0"/>
        </a:spcAft>
        <a:buClr>
          <a:schemeClr val="tx1"/>
        </a:buClr>
        <a:buFont typeface="Wingdings" pitchFamily="2" charset="2"/>
        <a:buChar char="l"/>
        <a:defRPr kumimoji="1" sz="2000" kern="1200" baseline="0">
          <a:solidFill>
            <a:schemeClr val="tx1"/>
          </a:solidFill>
          <a:latin typeface="ＭＳ Ｐゴシック" panose="020B0600070205080204" pitchFamily="50" charset="-128"/>
          <a:ea typeface="ＭＳ Ｐゴシック" panose="020B0600070205080204" pitchFamily="50" charset="-128"/>
          <a:cs typeface="Arial" pitchFamily="34" charset="0"/>
        </a:defRPr>
      </a:lvl2pPr>
      <a:lvl3pPr marL="1143000" indent="-228600" algn="l" rtl="0" eaLnBrk="1" fontAlgn="ctr" latinLnBrk="0" hangingPunct="1">
        <a:spcBef>
          <a:spcPct val="20000"/>
        </a:spcBef>
        <a:spcAft>
          <a:spcPct val="0"/>
        </a:spcAft>
        <a:buClr>
          <a:schemeClr val="tx1"/>
        </a:buClr>
        <a:buSzPct val="80000"/>
        <a:buFont typeface="Wingdings" pitchFamily="2" charset="2"/>
        <a:buChar char="u"/>
        <a:defRPr kumimoji="1" sz="1800" kern="1200" baseline="0">
          <a:solidFill>
            <a:schemeClr val="tx1"/>
          </a:solidFill>
          <a:latin typeface="ＭＳ Ｐゴシック" panose="020B0600070205080204" pitchFamily="50" charset="-128"/>
          <a:ea typeface="ＭＳ Ｐゴシック" panose="020B0600070205080204" pitchFamily="50" charset="-128"/>
          <a:cs typeface="Arial" pitchFamily="34" charset="0"/>
        </a:defRPr>
      </a:lvl3pPr>
      <a:lvl4pPr marL="1600200" indent="-228600" algn="l" rtl="0" eaLnBrk="1" fontAlgn="ctr" latinLnBrk="0" hangingPunct="1">
        <a:spcBef>
          <a:spcPct val="20000"/>
        </a:spcBef>
        <a:spcAft>
          <a:spcPct val="0"/>
        </a:spcAft>
        <a:buClr>
          <a:schemeClr val="tx1"/>
        </a:buClr>
        <a:buFont typeface="Wingdings" pitchFamily="2" charset="2"/>
        <a:buChar char="p"/>
        <a:defRPr kumimoji="1" sz="1600" kern="1200" baseline="0">
          <a:solidFill>
            <a:schemeClr val="tx1"/>
          </a:solidFill>
          <a:latin typeface="ＭＳ Ｐゴシック" panose="020B0600070205080204" pitchFamily="50" charset="-128"/>
          <a:ea typeface="ＭＳ Ｐゴシック" panose="020B0600070205080204" pitchFamily="50" charset="-128"/>
          <a:cs typeface="Arial" pitchFamily="34" charset="0"/>
        </a:defRPr>
      </a:lvl4pPr>
      <a:lvl5pPr marL="2057400" indent="-228600" algn="l" rtl="0" eaLnBrk="1" fontAlgn="ctr" latinLnBrk="0" hangingPunct="1">
        <a:spcBef>
          <a:spcPct val="20000"/>
        </a:spcBef>
        <a:spcAft>
          <a:spcPct val="0"/>
        </a:spcAft>
        <a:buClr>
          <a:schemeClr val="tx1"/>
        </a:buClr>
        <a:buChar char="»"/>
        <a:defRPr kumimoji="1" sz="1600" kern="1200" baseline="0">
          <a:solidFill>
            <a:schemeClr val="tx1"/>
          </a:solidFill>
          <a:latin typeface="ＭＳ Ｐゴシック" panose="020B0600070205080204" pitchFamily="50" charset="-128"/>
          <a:ea typeface="ＭＳ Ｐゴシック" panose="020B0600070205080204" pitchFamily="50" charset="-128"/>
          <a:cs typeface="Arial" pitchFamily="34"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0.png"/><Relationship Id="rId5" Type="http://schemas.openxmlformats.org/officeDocument/2006/relationships/image" Target="../media/image130.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21.xml.rels><?xml version="1.0" encoding="UTF-8" standalone="yes"?>
<Relationships xmlns="http://schemas.openxmlformats.org/package/2006/relationships"><Relationship Id="rId3" Type="http://schemas.openxmlformats.org/officeDocument/2006/relationships/image" Target="../media/image280.png"/><Relationship Id="rId7" Type="http://schemas.openxmlformats.org/officeDocument/2006/relationships/image" Target="../media/image37.sv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29.sv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2.sv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7.png"/><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4.svg"/></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2.png"/><Relationship Id="rId7" Type="http://schemas.openxmlformats.org/officeDocument/2006/relationships/image" Target="../media/image46.png"/><Relationship Id="rId2" Type="http://schemas.openxmlformats.org/officeDocument/2006/relationships/image" Target="../media/image51.png"/><Relationship Id="rId1" Type="http://schemas.openxmlformats.org/officeDocument/2006/relationships/slideLayout" Target="../slideLayouts/slideLayout3.xml"/><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53.png"/><Relationship Id="rId9" Type="http://schemas.openxmlformats.org/officeDocument/2006/relationships/image" Target="../media/image49.svg"/></Relationships>
</file>

<file path=ppt/slides/_rels/slide2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3.xml"/><Relationship Id="rId5" Type="http://schemas.openxmlformats.org/officeDocument/2006/relationships/image" Target="../media/image70.sv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0.sv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0.sv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0.png"/><Relationship Id="rId1" Type="http://schemas.openxmlformats.org/officeDocument/2006/relationships/slideLayout" Target="../slideLayouts/slideLayout3.xml"/><Relationship Id="rId6" Type="http://schemas.openxmlformats.org/officeDocument/2006/relationships/image" Target="../media/image79.png"/><Relationship Id="rId5" Type="http://schemas.openxmlformats.org/officeDocument/2006/relationships/image" Target="../media/image70.png"/><Relationship Id="rId4" Type="http://schemas.openxmlformats.org/officeDocument/2006/relationships/image" Target="../media/image690.png"/></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3.xml"/><Relationship Id="rId4" Type="http://schemas.openxmlformats.org/officeDocument/2006/relationships/image" Target="../media/image84.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345D07C1-119F-405C-B1A1-4002A2E10F95}"/>
              </a:ext>
            </a:extLst>
          </p:cNvPr>
          <p:cNvSpPr>
            <a:spLocks noGrp="1"/>
          </p:cNvSpPr>
          <p:nvPr>
            <p:ph type="ctrTitle"/>
          </p:nvPr>
        </p:nvSpPr>
        <p:spPr/>
        <p:txBody>
          <a:bodyPr/>
          <a:lstStyle/>
          <a:p>
            <a:r>
              <a:rPr lang="ja-JP" altLang="en-US" dirty="0">
                <a:solidFill>
                  <a:schemeClr val="accent1"/>
                </a:solidFill>
              </a:rPr>
              <a:t>硬化収縮</a:t>
            </a:r>
            <a:r>
              <a:rPr lang="ja-JP" altLang="en-US" dirty="0"/>
              <a:t>と</a:t>
            </a:r>
            <a:r>
              <a:rPr lang="ja-JP" altLang="en-US" dirty="0">
                <a:solidFill>
                  <a:srgbClr val="FF7979"/>
                </a:solidFill>
              </a:rPr>
              <a:t>熱変形</a:t>
            </a:r>
            <a:r>
              <a:rPr lang="ja-JP" altLang="en-US" dirty="0"/>
              <a:t>に起因する</a:t>
            </a:r>
            <a:br>
              <a:rPr lang="en-US" altLang="ja-JP" dirty="0"/>
            </a:br>
            <a:r>
              <a:rPr lang="en-US" altLang="ja-JP" dirty="0"/>
              <a:t>UV</a:t>
            </a:r>
            <a:r>
              <a:rPr lang="ja-JP" altLang="en-US" dirty="0"/>
              <a:t>インプリント転写誤差の</a:t>
            </a:r>
            <a:br>
              <a:rPr lang="en-US" altLang="ja-JP" dirty="0"/>
            </a:br>
            <a:r>
              <a:rPr lang="ja-JP" altLang="en-US" dirty="0"/>
              <a:t>数値シミュレーション</a:t>
            </a:r>
            <a:endParaRPr kumimoji="1" lang="ja-JP" altLang="en-US" dirty="0"/>
          </a:p>
        </p:txBody>
      </p:sp>
      <p:sp>
        <p:nvSpPr>
          <p:cNvPr id="5" name="字幕 4">
            <a:extLst>
              <a:ext uri="{FF2B5EF4-FFF2-40B4-BE49-F238E27FC236}">
                <a16:creationId xmlns:a16="http://schemas.microsoft.com/office/drawing/2014/main" id="{50976013-37B8-4994-A7C0-5AFBA1C0E290}"/>
              </a:ext>
            </a:extLst>
          </p:cNvPr>
          <p:cNvSpPr>
            <a:spLocks noGrp="1"/>
          </p:cNvSpPr>
          <p:nvPr>
            <p:ph type="subTitle" idx="1"/>
          </p:nvPr>
        </p:nvSpPr>
        <p:spPr>
          <a:xfrm>
            <a:off x="71500" y="3861048"/>
            <a:ext cx="8640960" cy="1777752"/>
          </a:xfrm>
        </p:spPr>
        <p:txBody>
          <a:bodyPr/>
          <a:lstStyle/>
          <a:p>
            <a:pPr algn="r"/>
            <a:r>
              <a:rPr lang="zh-TW" altLang="en-US" u="sng" dirty="0"/>
              <a:t>大西 有希</a:t>
            </a:r>
            <a:r>
              <a:rPr lang="ja-JP" altLang="en-US" dirty="0" err="1"/>
              <a:t>，</a:t>
            </a:r>
            <a:r>
              <a:rPr lang="ja-JP" altLang="en-US" dirty="0"/>
              <a:t>山下 龍之介，天谷 賢治　（</a:t>
            </a:r>
            <a:r>
              <a:rPr lang="zh-TW" altLang="en-US" dirty="0"/>
              <a:t>東京工業大学</a:t>
            </a:r>
            <a:r>
              <a:rPr lang="ja-JP" altLang="en-US" dirty="0"/>
              <a:t>）</a:t>
            </a:r>
            <a:endParaRPr lang="en-US" altLang="ja-JP" dirty="0"/>
          </a:p>
          <a:p>
            <a:pPr algn="r"/>
            <a:r>
              <a:rPr lang="ja-JP" altLang="en-US" dirty="0"/>
              <a:t>平井 義彦　（大阪府立大学）</a:t>
            </a:r>
            <a:endParaRPr lang="zh-TW" altLang="en-US" dirty="0"/>
          </a:p>
        </p:txBody>
      </p:sp>
      <p:sp>
        <p:nvSpPr>
          <p:cNvPr id="2" name="スライド番号プレースホルダー 1">
            <a:extLst>
              <a:ext uri="{FF2B5EF4-FFF2-40B4-BE49-F238E27FC236}">
                <a16:creationId xmlns:a16="http://schemas.microsoft.com/office/drawing/2014/main" id="{201A1729-0926-466A-82F9-74A862E9AE42}"/>
              </a:ext>
            </a:extLst>
          </p:cNvPr>
          <p:cNvSpPr>
            <a:spLocks noGrp="1"/>
          </p:cNvSpPr>
          <p:nvPr>
            <p:ph type="sldNum" sz="quarter" idx="4"/>
          </p:nvPr>
        </p:nvSpPr>
        <p:spPr/>
        <p:txBody>
          <a:bodyPr/>
          <a:lstStyle/>
          <a:p>
            <a:r>
              <a:rPr lang="en-US" altLang="ja-JP"/>
              <a:t>P. </a:t>
            </a:r>
            <a:fld id="{F8FDF831-B0A3-4B44-A20D-7581D5587101}" type="slidenum">
              <a:rPr lang="ja-JP" altLang="en-US" smtClean="0"/>
              <a:pPr/>
              <a:t>1</a:t>
            </a:fld>
            <a:endParaRPr lang="ja-JP" altLang="en-US" dirty="0"/>
          </a:p>
        </p:txBody>
      </p:sp>
    </p:spTree>
    <p:extLst>
      <p:ext uri="{BB962C8B-B14F-4D97-AF65-F5344CB8AC3E}">
        <p14:creationId xmlns:p14="http://schemas.microsoft.com/office/powerpoint/2010/main" val="168639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E93F1-CE45-4E90-AB47-E7A6EFB011C4}"/>
              </a:ext>
            </a:extLst>
          </p:cNvPr>
          <p:cNvSpPr>
            <a:spLocks noGrp="1"/>
          </p:cNvSpPr>
          <p:nvPr>
            <p:ph type="title"/>
          </p:nvPr>
        </p:nvSpPr>
        <p:spPr/>
        <p:txBody>
          <a:bodyPr/>
          <a:lstStyle/>
          <a:p>
            <a:r>
              <a:rPr lang="ja-JP" altLang="en-US" dirty="0"/>
              <a:t>提案手法の基本アイデア</a:t>
            </a:r>
            <a:endParaRPr lang="en-US" dirty="0"/>
          </a:p>
        </p:txBody>
      </p:sp>
      <p:sp>
        <p:nvSpPr>
          <p:cNvPr id="3" name="Content Placeholder 2">
            <a:extLst>
              <a:ext uri="{FF2B5EF4-FFF2-40B4-BE49-F238E27FC236}">
                <a16:creationId xmlns:a16="http://schemas.microsoft.com/office/drawing/2014/main" id="{4B5786CF-B975-4757-AAE4-193B52191DBD}"/>
              </a:ext>
            </a:extLst>
          </p:cNvPr>
          <p:cNvSpPr>
            <a:spLocks noGrp="1"/>
          </p:cNvSpPr>
          <p:nvPr>
            <p:ph idx="1"/>
          </p:nvPr>
        </p:nvSpPr>
        <p:spPr/>
        <p:txBody>
          <a:bodyPr/>
          <a:lstStyle/>
          <a:p>
            <a:pPr marL="0" indent="0" algn="ctr">
              <a:buNone/>
            </a:pPr>
            <a:r>
              <a:rPr lang="en-US" altLang="ja-JP" dirty="0"/>
              <a:t>UV</a:t>
            </a:r>
            <a:r>
              <a:rPr lang="ja-JP" altLang="en-US" dirty="0"/>
              <a:t>レジンの数値モデリングにおける最大の難所：</a:t>
            </a:r>
            <a:br>
              <a:rPr lang="en-US" altLang="ja-JP" dirty="0"/>
            </a:br>
            <a:r>
              <a:rPr lang="ja-JP" altLang="en-US" dirty="0"/>
              <a:t>液体から固体への</a:t>
            </a:r>
            <a:r>
              <a:rPr lang="ja-JP" altLang="en-US" b="1" u="sng" dirty="0">
                <a:effectLst>
                  <a:outerShdw blurRad="38100" dist="38100" dir="2700000" algn="tl">
                    <a:srgbClr val="000000">
                      <a:alpha val="43137"/>
                    </a:srgbClr>
                  </a:outerShdw>
                </a:effectLst>
              </a:rPr>
              <a:t>相変化</a:t>
            </a:r>
            <a:r>
              <a:rPr lang="ja-JP" altLang="en-US" dirty="0"/>
              <a:t>を含む現象である．</a:t>
            </a:r>
            <a:br>
              <a:rPr lang="en-US" altLang="ja-JP" dirty="0"/>
            </a:br>
            <a:endParaRPr lang="en-US" altLang="ja-JP" dirty="0"/>
          </a:p>
        </p:txBody>
      </p:sp>
      <p:sp>
        <p:nvSpPr>
          <p:cNvPr id="4" name="Slide Number Placeholder 3">
            <a:extLst>
              <a:ext uri="{FF2B5EF4-FFF2-40B4-BE49-F238E27FC236}">
                <a16:creationId xmlns:a16="http://schemas.microsoft.com/office/drawing/2014/main" id="{F02EDE7B-A264-4B29-B7E6-C02D73469F37}"/>
              </a:ext>
            </a:extLst>
          </p:cNvPr>
          <p:cNvSpPr>
            <a:spLocks noGrp="1"/>
          </p:cNvSpPr>
          <p:nvPr>
            <p:ph type="sldNum" sz="quarter" idx="4"/>
          </p:nvPr>
        </p:nvSpPr>
        <p:spPr/>
        <p:txBody>
          <a:bodyPr/>
          <a:lstStyle/>
          <a:p>
            <a:r>
              <a:rPr lang="en-US" altLang="ja-JP"/>
              <a:t>P. </a:t>
            </a:r>
            <a:fld id="{F8FDF831-B0A3-4B44-A20D-7581D5587101}" type="slidenum">
              <a:rPr lang="ja-JP" altLang="en-US" smtClean="0"/>
              <a:pPr/>
              <a:t>10</a:t>
            </a:fld>
            <a:endParaRPr lang="ja-JP" altLang="en-US" dirty="0"/>
          </a:p>
        </p:txBody>
      </p:sp>
      <mc:AlternateContent xmlns:mc="http://schemas.openxmlformats.org/markup-compatibility/2006" xmlns:a14="http://schemas.microsoft.com/office/drawing/2010/main">
        <mc:Choice Requires="a14">
          <p:sp>
            <p:nvSpPr>
              <p:cNvPr id="5" name="Rectangle: Rounded Corners 4">
                <a:extLst>
                  <a:ext uri="{FF2B5EF4-FFF2-40B4-BE49-F238E27FC236}">
                    <a16:creationId xmlns:a16="http://schemas.microsoft.com/office/drawing/2014/main" id="{BF8516E1-FB87-4AF1-B310-4C6404945F3D}"/>
                  </a:ext>
                </a:extLst>
              </p:cNvPr>
              <p:cNvSpPr/>
              <p:nvPr/>
            </p:nvSpPr>
            <p:spPr>
              <a:xfrm>
                <a:off x="334253" y="3017932"/>
                <a:ext cx="8461636" cy="2271699"/>
              </a:xfrm>
              <a:prstGeom prst="roundRect">
                <a:avLst>
                  <a:gd name="adj" fmla="val 8257"/>
                </a:avLst>
              </a:prstGeom>
              <a:solidFill>
                <a:srgbClr val="FFEF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buFont typeface="Wingdings" panose="05000000000000000000" pitchFamily="2" charset="2"/>
                  <a:buChar char="n"/>
                </a:pPr>
                <a:r>
                  <a:rPr lang="ja-JP" altLang="en-US" sz="2400" dirty="0">
                    <a:solidFill>
                      <a:schemeClr val="tx1"/>
                    </a:solidFill>
                    <a:latin typeface="ＭＳ Ｐゴシック" panose="020B0600070205080204" pitchFamily="50" charset="-128"/>
                    <a:ea typeface="ＭＳ Ｐゴシック" panose="020B0600070205080204" pitchFamily="50" charset="-128"/>
                  </a:rPr>
                  <a:t>熱インプリントの熱可塑性樹脂とのアナロジーに着目</a:t>
                </a:r>
                <a:r>
                  <a:rPr lang="en-US" altLang="ja-JP" sz="2400" dirty="0">
                    <a:solidFill>
                      <a:schemeClr val="tx1"/>
                    </a:solidFill>
                    <a:latin typeface="ＭＳ Ｐゴシック" panose="020B0600070205080204" pitchFamily="50" charset="-128"/>
                    <a:ea typeface="ＭＳ Ｐゴシック" panose="020B0600070205080204" pitchFamily="50" charset="-128"/>
                  </a:rPr>
                  <a:t>:</a:t>
                </a:r>
              </a:p>
              <a:p>
                <a:pPr marL="914400" lvl="1" indent="-457200">
                  <a:buFont typeface="+mj-ea"/>
                  <a:buAutoNum type="circleNumDbPlain"/>
                </a:pPr>
                <a:r>
                  <a:rPr lang="en-US" sz="2400" dirty="0">
                    <a:solidFill>
                      <a:schemeClr val="tx1"/>
                    </a:solidFill>
                    <a:latin typeface="ＭＳ Ｐゴシック" panose="020B0600070205080204" pitchFamily="50" charset="-128"/>
                    <a:ea typeface="ＭＳ Ｐゴシック" panose="020B0600070205080204" pitchFamily="50" charset="-128"/>
                  </a:rPr>
                  <a:t>UV</a:t>
                </a:r>
                <a:r>
                  <a:rPr lang="ja-JP" altLang="en-US" sz="2400" dirty="0">
                    <a:solidFill>
                      <a:schemeClr val="tx1"/>
                    </a:solidFill>
                    <a:latin typeface="ＭＳ Ｐゴシック" panose="020B0600070205080204" pitchFamily="50" charset="-128"/>
                    <a:ea typeface="ＭＳ Ｐゴシック" panose="020B0600070205080204" pitchFamily="50" charset="-128"/>
                  </a:rPr>
                  <a:t>反応進行 </a:t>
                </a:r>
                <a14:m>
                  <m:oMath xmlns:m="http://schemas.openxmlformats.org/officeDocument/2006/math">
                    <m:r>
                      <a:rPr lang="en-US" altLang="ja-JP" sz="2400" i="1">
                        <a:solidFill>
                          <a:schemeClr val="tx1"/>
                        </a:solidFill>
                        <a:latin typeface="Cambria Math" panose="02040503050406030204" pitchFamily="18" charset="0"/>
                        <a:ea typeface="Cambria Math" panose="02040503050406030204" pitchFamily="18" charset="0"/>
                      </a:rPr>
                      <m:t>⟹</m:t>
                    </m:r>
                  </m:oMath>
                </a14:m>
                <a:r>
                  <a:rPr lang="ja-JP" altLang="en-US" sz="2400" dirty="0">
                    <a:solidFill>
                      <a:srgbClr val="0000FF"/>
                    </a:solidFill>
                    <a:latin typeface="ＭＳ Ｐゴシック" panose="020B0600070205080204" pitchFamily="50" charset="-128"/>
                    <a:ea typeface="ＭＳ Ｐゴシック" panose="020B0600070205080204" pitchFamily="50" charset="-128"/>
                  </a:rPr>
                  <a:t> 温度低下</a:t>
                </a:r>
                <a:endParaRPr lang="en-US" altLang="ja-JP" sz="2400" dirty="0">
                  <a:solidFill>
                    <a:srgbClr val="0000FF"/>
                  </a:solidFill>
                  <a:latin typeface="ＭＳ Ｐゴシック" panose="020B0600070205080204" pitchFamily="50" charset="-128"/>
                  <a:ea typeface="ＭＳ Ｐゴシック" panose="020B0600070205080204" pitchFamily="50" charset="-128"/>
                </a:endParaRPr>
              </a:p>
              <a:p>
                <a:pPr marL="914400" lvl="1" indent="-457200">
                  <a:buFont typeface="+mj-ea"/>
                  <a:buAutoNum type="circleNumDbPlain"/>
                </a:pPr>
                <a:r>
                  <a:rPr lang="en-US" sz="2400" dirty="0">
                    <a:solidFill>
                      <a:schemeClr val="tx1"/>
                    </a:solidFill>
                    <a:latin typeface="ＭＳ Ｐゴシック" panose="020B0600070205080204" pitchFamily="50" charset="-128"/>
                    <a:ea typeface="ＭＳ Ｐゴシック" panose="020B0600070205080204" pitchFamily="50" charset="-128"/>
                  </a:rPr>
                  <a:t>UV</a:t>
                </a:r>
                <a:r>
                  <a:rPr lang="ja-JP" altLang="en-US" sz="2400" dirty="0">
                    <a:solidFill>
                      <a:schemeClr val="tx1"/>
                    </a:solidFill>
                    <a:latin typeface="ＭＳ Ｐゴシック" panose="020B0600070205080204" pitchFamily="50" charset="-128"/>
                    <a:ea typeface="ＭＳ Ｐゴシック" panose="020B0600070205080204" pitchFamily="50" charset="-128"/>
                  </a:rPr>
                  <a:t>硬化　　 　</a:t>
                </a:r>
                <a14:m>
                  <m:oMath xmlns:m="http://schemas.openxmlformats.org/officeDocument/2006/math">
                    <m:r>
                      <a:rPr lang="en-US" altLang="ja-JP" sz="2400" i="1">
                        <a:solidFill>
                          <a:schemeClr val="tx1"/>
                        </a:solidFill>
                        <a:latin typeface="Cambria Math" panose="02040503050406030204" pitchFamily="18" charset="0"/>
                        <a:ea typeface="Cambria Math" panose="02040503050406030204" pitchFamily="18" charset="0"/>
                      </a:rPr>
                      <m:t>⟹</m:t>
                    </m:r>
                  </m:oMath>
                </a14:m>
                <a:r>
                  <a:rPr lang="ja-JP" altLang="en-US" sz="2400" dirty="0">
                    <a:solidFill>
                      <a:srgbClr val="0000FF"/>
                    </a:solidFill>
                    <a:latin typeface="ＭＳ Ｐゴシック" panose="020B0600070205080204" pitchFamily="50" charset="-128"/>
                    <a:ea typeface="ＭＳ Ｐゴシック" panose="020B0600070205080204" pitchFamily="50" charset="-128"/>
                  </a:rPr>
                  <a:t> 冷却固化</a:t>
                </a:r>
                <a:endParaRPr lang="en-US" altLang="ja-JP" sz="2400" dirty="0">
                  <a:solidFill>
                    <a:srgbClr val="0000FF"/>
                  </a:solidFill>
                  <a:latin typeface="ＭＳ Ｐゴシック" panose="020B0600070205080204" pitchFamily="50" charset="-128"/>
                  <a:ea typeface="ＭＳ Ｐゴシック" panose="020B0600070205080204" pitchFamily="50" charset="-128"/>
                </a:endParaRPr>
              </a:p>
              <a:p>
                <a:pPr marL="914400" lvl="1" indent="-457200">
                  <a:buFont typeface="+mj-ea"/>
                  <a:buAutoNum type="circleNumDbPlain"/>
                </a:pPr>
                <a:r>
                  <a:rPr lang="en-US" sz="2400" dirty="0">
                    <a:solidFill>
                      <a:schemeClr val="tx1"/>
                    </a:solidFill>
                    <a:latin typeface="ＭＳ Ｐゴシック" panose="020B0600070205080204" pitchFamily="50" charset="-128"/>
                    <a:ea typeface="ＭＳ Ｐゴシック" panose="020B0600070205080204" pitchFamily="50" charset="-128"/>
                  </a:rPr>
                  <a:t>UV</a:t>
                </a:r>
                <a:r>
                  <a:rPr lang="ja-JP" altLang="en-US" sz="2400" dirty="0">
                    <a:solidFill>
                      <a:schemeClr val="tx1"/>
                    </a:solidFill>
                    <a:latin typeface="ＭＳ Ｐゴシック" panose="020B0600070205080204" pitchFamily="50" charset="-128"/>
                    <a:ea typeface="ＭＳ Ｐゴシック" panose="020B0600070205080204" pitchFamily="50" charset="-128"/>
                  </a:rPr>
                  <a:t>収縮　　　 </a:t>
                </a:r>
                <a14:m>
                  <m:oMath xmlns:m="http://schemas.openxmlformats.org/officeDocument/2006/math">
                    <m:r>
                      <a:rPr lang="en-US" altLang="ja-JP" sz="2400" i="1">
                        <a:solidFill>
                          <a:schemeClr val="tx1"/>
                        </a:solidFill>
                        <a:latin typeface="Cambria Math" panose="02040503050406030204" pitchFamily="18" charset="0"/>
                        <a:ea typeface="Cambria Math" panose="02040503050406030204" pitchFamily="18" charset="0"/>
                      </a:rPr>
                      <m:t>⟹</m:t>
                    </m:r>
                  </m:oMath>
                </a14:m>
                <a:r>
                  <a:rPr lang="en-US" sz="2400" dirty="0">
                    <a:solidFill>
                      <a:schemeClr val="tx1"/>
                    </a:solidFill>
                    <a:latin typeface="ＭＳ Ｐゴシック" panose="020B0600070205080204" pitchFamily="50" charset="-128"/>
                    <a:ea typeface="ＭＳ Ｐゴシック" panose="020B0600070205080204" pitchFamily="50" charset="-128"/>
                  </a:rPr>
                  <a:t> </a:t>
                </a:r>
                <a:r>
                  <a:rPr lang="ja-JP" altLang="en-US" sz="2400" dirty="0">
                    <a:solidFill>
                      <a:srgbClr val="0000FF"/>
                    </a:solidFill>
                    <a:latin typeface="ＭＳ Ｐゴシック" panose="020B0600070205080204" pitchFamily="50" charset="-128"/>
                    <a:ea typeface="ＭＳ Ｐゴシック" panose="020B0600070205080204" pitchFamily="50" charset="-128"/>
                  </a:rPr>
                  <a:t>冷却収縮</a:t>
                </a:r>
                <a:endParaRPr lang="en-US" altLang="ja-JP" sz="2400" dirty="0">
                  <a:solidFill>
                    <a:srgbClr val="0000FF"/>
                  </a:solidFill>
                  <a:latin typeface="ＭＳ Ｐゴシック" panose="020B0600070205080204" pitchFamily="50" charset="-128"/>
                  <a:ea typeface="ＭＳ Ｐゴシック" panose="020B0600070205080204" pitchFamily="50" charset="-128"/>
                </a:endParaRPr>
              </a:p>
              <a:p>
                <a:pPr lvl="1"/>
                <a:endParaRPr lang="en-US" altLang="ja-JP" sz="1200" dirty="0">
                  <a:solidFill>
                    <a:srgbClr val="0000FF"/>
                  </a:solidFill>
                  <a:latin typeface="ＭＳ Ｐゴシック" panose="020B0600070205080204" pitchFamily="50" charset="-128"/>
                  <a:ea typeface="ＭＳ Ｐゴシック" panose="020B0600070205080204" pitchFamily="50" charset="-128"/>
                </a:endParaRPr>
              </a:p>
              <a:p>
                <a:pPr marL="457200" indent="-457200">
                  <a:buFont typeface="Wingdings" panose="05000000000000000000" pitchFamily="2" charset="2"/>
                  <a:buChar char="n"/>
                </a:pPr>
                <a:r>
                  <a:rPr lang="ja-JP" altLang="en-US" sz="2400" dirty="0">
                    <a:solidFill>
                      <a:schemeClr val="tx1"/>
                    </a:solidFill>
                    <a:latin typeface="ＭＳ Ｐゴシック" panose="020B0600070205080204" pitchFamily="50" charset="-128"/>
                    <a:ea typeface="ＭＳ Ｐゴシック" panose="020B0600070205080204" pitchFamily="50" charset="-128"/>
                  </a:rPr>
                  <a:t>仮想的に冷やすため，「</a:t>
                </a:r>
                <a:r>
                  <a:rPr lang="ja-JP" altLang="en-US" sz="2400" dirty="0">
                    <a:solidFill>
                      <a:srgbClr val="FF0000"/>
                    </a:solidFill>
                    <a:latin typeface="ＭＳ Ｐゴシック" panose="020B0600070205080204" pitchFamily="50" charset="-128"/>
                    <a:ea typeface="ＭＳ Ｐゴシック" panose="020B0600070205080204" pitchFamily="50" charset="-128"/>
                  </a:rPr>
                  <a:t>仮想温度</a:t>
                </a:r>
                <a:r>
                  <a:rPr lang="ja-JP" altLang="en-US" sz="2400" dirty="0">
                    <a:solidFill>
                      <a:schemeClr val="tx1"/>
                    </a:solidFill>
                    <a:latin typeface="ＭＳ Ｐゴシック" panose="020B0600070205080204" pitchFamily="50" charset="-128"/>
                    <a:ea typeface="ＭＳ Ｐゴシック" panose="020B0600070205080204" pitchFamily="50" charset="-128"/>
                  </a:rPr>
                  <a:t>」の概念を導入する．</a:t>
                </a:r>
                <a:endParaRPr lang="en-US" sz="2400" dirty="0">
                  <a:solidFill>
                    <a:schemeClr val="tx1"/>
                  </a:solidFill>
                  <a:latin typeface="ＭＳ Ｐゴシック" panose="020B0600070205080204" pitchFamily="50" charset="-128"/>
                  <a:ea typeface="ＭＳ Ｐゴシック" panose="020B0600070205080204" pitchFamily="50" charset="-128"/>
                </a:endParaRPr>
              </a:p>
            </p:txBody>
          </p:sp>
        </mc:Choice>
        <mc:Fallback xmlns="">
          <p:sp>
            <p:nvSpPr>
              <p:cNvPr id="5" name="Rectangle: Rounded Corners 4">
                <a:extLst>
                  <a:ext uri="{FF2B5EF4-FFF2-40B4-BE49-F238E27FC236}">
                    <a16:creationId xmlns:a16="http://schemas.microsoft.com/office/drawing/2014/main" id="{BF8516E1-FB87-4AF1-B310-4C6404945F3D}"/>
                  </a:ext>
                </a:extLst>
              </p:cNvPr>
              <p:cNvSpPr>
                <a:spLocks noRot="1" noChangeAspect="1" noMove="1" noResize="1" noEditPoints="1" noAdjustHandles="1" noChangeArrowheads="1" noChangeShapeType="1" noTextEdit="1"/>
              </p:cNvSpPr>
              <p:nvPr/>
            </p:nvSpPr>
            <p:spPr>
              <a:xfrm>
                <a:off x="334253" y="3017932"/>
                <a:ext cx="8461636" cy="2271699"/>
              </a:xfrm>
              <a:prstGeom prst="roundRect">
                <a:avLst>
                  <a:gd name="adj" fmla="val 8257"/>
                </a:avLst>
              </a:prstGeom>
              <a:blipFill>
                <a:blip r:embed="rId2"/>
                <a:stretch>
                  <a:fillRect l="-288" b="-1067"/>
                </a:stretch>
              </a:blipFill>
              <a:ln>
                <a:solidFill>
                  <a:schemeClr val="tx1"/>
                </a:solidFill>
              </a:ln>
            </p:spPr>
            <p:txBody>
              <a:bodyPr/>
              <a:lstStyle/>
              <a:p>
                <a:r>
                  <a:rPr lang="ja-JP" altLang="en-US">
                    <a:noFill/>
                  </a:rPr>
                  <a:t> </a:t>
                </a:r>
              </a:p>
            </p:txBody>
          </p:sp>
        </mc:Fallback>
      </mc:AlternateContent>
      <p:sp>
        <p:nvSpPr>
          <p:cNvPr id="9" name="TextBox 8">
            <a:extLst>
              <a:ext uri="{FF2B5EF4-FFF2-40B4-BE49-F238E27FC236}">
                <a16:creationId xmlns:a16="http://schemas.microsoft.com/office/drawing/2014/main" id="{0BF09356-ECFD-4212-94EE-09AB6EEF0B30}"/>
              </a:ext>
            </a:extLst>
          </p:cNvPr>
          <p:cNvSpPr txBox="1"/>
          <p:nvPr/>
        </p:nvSpPr>
        <p:spPr>
          <a:xfrm>
            <a:off x="4895860" y="3717032"/>
            <a:ext cx="3816599" cy="707886"/>
          </a:xfrm>
          <a:prstGeom prst="rect">
            <a:avLst/>
          </a:prstGeom>
          <a:solidFill>
            <a:srgbClr val="0070C0"/>
          </a:solidFill>
        </p:spPr>
        <p:txBody>
          <a:bodyPr wrap="square" rtlCol="0">
            <a:spAutoFit/>
          </a:bodyPr>
          <a:lstStyle/>
          <a:p>
            <a:pPr algn="ctr"/>
            <a:r>
              <a:rPr lang="ja-JP" altLang="en-US" sz="2000" dirty="0">
                <a:solidFill>
                  <a:schemeClr val="bg1"/>
                </a:solidFill>
              </a:rPr>
              <a:t>← </a:t>
            </a:r>
            <a:r>
              <a:rPr lang="en-US" altLang="ja-JP" sz="2000" dirty="0">
                <a:solidFill>
                  <a:schemeClr val="bg1"/>
                </a:solidFill>
              </a:rPr>
              <a:t>UV</a:t>
            </a:r>
            <a:r>
              <a:rPr lang="ja-JP" altLang="en-US" sz="2000" dirty="0">
                <a:solidFill>
                  <a:schemeClr val="bg1"/>
                </a:solidFill>
              </a:rPr>
              <a:t>レジンを「仮想的に冷やす」</a:t>
            </a:r>
            <a:br>
              <a:rPr lang="en-US" altLang="ja-JP" sz="2000" dirty="0">
                <a:solidFill>
                  <a:schemeClr val="bg1"/>
                </a:solidFill>
              </a:rPr>
            </a:br>
            <a:r>
              <a:rPr lang="ja-JP" altLang="en-US" sz="2000" dirty="0">
                <a:solidFill>
                  <a:schemeClr val="bg1"/>
                </a:solidFill>
              </a:rPr>
              <a:t>と考える．</a:t>
            </a:r>
            <a:endParaRPr lang="en-US" sz="2000" dirty="0">
              <a:solidFill>
                <a:schemeClr val="bg1"/>
              </a:solidFill>
            </a:endParaRPr>
          </a:p>
        </p:txBody>
      </p:sp>
      <p:sp>
        <p:nvSpPr>
          <p:cNvPr id="10" name="Arrow: Down 9">
            <a:extLst>
              <a:ext uri="{FF2B5EF4-FFF2-40B4-BE49-F238E27FC236}">
                <a16:creationId xmlns:a16="http://schemas.microsoft.com/office/drawing/2014/main" id="{375C545D-FED8-4437-B73F-788031C6F345}"/>
              </a:ext>
            </a:extLst>
          </p:cNvPr>
          <p:cNvSpPr/>
          <p:nvPr/>
        </p:nvSpPr>
        <p:spPr>
          <a:xfrm>
            <a:off x="4248138" y="5346884"/>
            <a:ext cx="647723" cy="46166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9">
            <a:extLst>
              <a:ext uri="{FF2B5EF4-FFF2-40B4-BE49-F238E27FC236}">
                <a16:creationId xmlns:a16="http://schemas.microsoft.com/office/drawing/2014/main" id="{62B1BE0A-8BA4-4CED-901C-9474935AF5E4}"/>
              </a:ext>
            </a:extLst>
          </p:cNvPr>
          <p:cNvSpPr/>
          <p:nvPr/>
        </p:nvSpPr>
        <p:spPr>
          <a:xfrm>
            <a:off x="4248138" y="2484569"/>
            <a:ext cx="647723" cy="46166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4">
            <a:extLst>
              <a:ext uri="{FF2B5EF4-FFF2-40B4-BE49-F238E27FC236}">
                <a16:creationId xmlns:a16="http://schemas.microsoft.com/office/drawing/2014/main" id="{DD635E06-800B-4EC5-BA99-105E05866AD6}"/>
              </a:ext>
            </a:extLst>
          </p:cNvPr>
          <p:cNvSpPr/>
          <p:nvPr/>
        </p:nvSpPr>
        <p:spPr>
          <a:xfrm>
            <a:off x="498592" y="1546919"/>
            <a:ext cx="8132957" cy="862195"/>
          </a:xfrm>
          <a:prstGeom prst="roundRect">
            <a:avLst>
              <a:gd name="adj" fmla="val 15699"/>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400" dirty="0">
                <a:solidFill>
                  <a:schemeClr val="tx1"/>
                </a:solidFill>
                <a:latin typeface="ＭＳ Ｐゴシック" panose="020B0600070205080204" pitchFamily="50" charset="-128"/>
                <a:ea typeface="ＭＳ Ｐゴシック" panose="020B0600070205080204" pitchFamily="50" charset="-128"/>
              </a:rPr>
              <a:t>相変化は正面から捉えず，硬化前の</a:t>
            </a:r>
            <a:r>
              <a:rPr lang="en-US" altLang="ja-JP" sz="2400" dirty="0">
                <a:solidFill>
                  <a:schemeClr val="tx1"/>
                </a:solidFill>
                <a:latin typeface="ＭＳ Ｐゴシック" panose="020B0600070205080204" pitchFamily="50" charset="-128"/>
                <a:ea typeface="ＭＳ Ｐゴシック" panose="020B0600070205080204" pitchFamily="50" charset="-128"/>
              </a:rPr>
              <a:t>UV</a:t>
            </a:r>
            <a:r>
              <a:rPr lang="ja-JP" altLang="en-US" sz="2400" dirty="0">
                <a:solidFill>
                  <a:schemeClr val="tx1"/>
                </a:solidFill>
                <a:latin typeface="ＭＳ Ｐゴシック" panose="020B0600070205080204" pitchFamily="50" charset="-128"/>
                <a:ea typeface="ＭＳ Ｐゴシック" panose="020B0600070205080204" pitchFamily="50" charset="-128"/>
              </a:rPr>
              <a:t>レジンは流体ではなく</a:t>
            </a:r>
            <a:br>
              <a:rPr lang="en-US" altLang="ja-JP" sz="2400" dirty="0">
                <a:solidFill>
                  <a:schemeClr val="tx1"/>
                </a:solidFill>
                <a:latin typeface="ＭＳ Ｐゴシック" panose="020B0600070205080204" pitchFamily="50" charset="-128"/>
                <a:ea typeface="ＭＳ Ｐゴシック" panose="020B0600070205080204" pitchFamily="50" charset="-128"/>
              </a:rPr>
            </a:br>
            <a:r>
              <a:rPr lang="ja-JP" altLang="en-US" sz="2400" dirty="0">
                <a:solidFill>
                  <a:schemeClr val="tx1"/>
                </a:solidFill>
                <a:latin typeface="ＭＳ Ｐゴシック" panose="020B0600070205080204" pitchFamily="50" charset="-128"/>
                <a:ea typeface="ＭＳ Ｐゴシック" panose="020B0600070205080204" pitchFamily="50" charset="-128"/>
              </a:rPr>
              <a:t>究極に柔らかい熱粘弾性体（固体）であると考える．</a:t>
            </a:r>
            <a:endParaRPr lang="en-US" dirty="0">
              <a:solidFill>
                <a:schemeClr val="tx1"/>
              </a:solidFill>
              <a:latin typeface="ＭＳ Ｐゴシック" panose="020B0600070205080204" pitchFamily="50" charset="-128"/>
              <a:ea typeface="ＭＳ Ｐゴシック" panose="020B0600070205080204" pitchFamily="50" charset="-128"/>
            </a:endParaRPr>
          </a:p>
        </p:txBody>
      </p:sp>
      <p:sp>
        <p:nvSpPr>
          <p:cNvPr id="14" name="Rectangle: Rounded Corners 4">
            <a:extLst>
              <a:ext uri="{FF2B5EF4-FFF2-40B4-BE49-F238E27FC236}">
                <a16:creationId xmlns:a16="http://schemas.microsoft.com/office/drawing/2014/main" id="{F9DC1E3E-C95A-4227-A7E6-DCDC08B08CE2}"/>
              </a:ext>
            </a:extLst>
          </p:cNvPr>
          <p:cNvSpPr/>
          <p:nvPr/>
        </p:nvSpPr>
        <p:spPr>
          <a:xfrm>
            <a:off x="1526835" y="5864261"/>
            <a:ext cx="6089632" cy="461665"/>
          </a:xfrm>
          <a:prstGeom prst="roundRect">
            <a:avLst>
              <a:gd name="adj" fmla="val 15699"/>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400" dirty="0">
                <a:solidFill>
                  <a:schemeClr val="tx1"/>
                </a:solidFill>
                <a:latin typeface="ＭＳ Ｐゴシック" panose="020B0600070205080204" pitchFamily="50" charset="-128"/>
                <a:ea typeface="ＭＳ Ｐゴシック" panose="020B0600070205080204" pitchFamily="50" charset="-128"/>
              </a:rPr>
              <a:t>熱インプリントの数値モデリング手法に帰着．</a:t>
            </a:r>
            <a:endParaRPr lang="en-US" altLang="ja-JP" sz="2400"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958882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FA3A8-E955-4C48-A804-487B9D43B19C}"/>
              </a:ext>
            </a:extLst>
          </p:cNvPr>
          <p:cNvSpPr>
            <a:spLocks noGrp="1"/>
          </p:cNvSpPr>
          <p:nvPr>
            <p:ph type="title"/>
          </p:nvPr>
        </p:nvSpPr>
        <p:spPr/>
        <p:txBody>
          <a:bodyPr/>
          <a:lstStyle/>
          <a:p>
            <a:r>
              <a:rPr lang="ja-JP" altLang="en-US" dirty="0"/>
              <a:t>仮想温度を用いた現象の置き換え</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FEAF73E-04E3-4838-862D-542C3C51A61D}"/>
                  </a:ext>
                </a:extLst>
              </p:cNvPr>
              <p:cNvSpPr>
                <a:spLocks noGrp="1"/>
              </p:cNvSpPr>
              <p:nvPr>
                <p:ph idx="1"/>
              </p:nvPr>
            </p:nvSpPr>
            <p:spPr/>
            <p:txBody>
              <a:bodyPr/>
              <a:lstStyle/>
              <a:p>
                <a:pPr marL="457200" indent="-457200">
                  <a:buFont typeface="+mj-ea"/>
                  <a:buAutoNum type="circleNumDbPlain"/>
                </a:pPr>
                <a:r>
                  <a:rPr lang="ja-JP" altLang="en-US" dirty="0"/>
                  <a:t>「</a:t>
                </a:r>
                <a:r>
                  <a:rPr lang="en-US" altLang="ja-JP" dirty="0"/>
                  <a:t>UV</a:t>
                </a:r>
                <a:r>
                  <a:rPr lang="ja-JP" altLang="en-US" dirty="0"/>
                  <a:t>反応進行⇒温度低下」の置き換え</a:t>
                </a:r>
                <a:br>
                  <a:rPr lang="en-US" altLang="ja-JP" dirty="0"/>
                </a:br>
                <a:r>
                  <a:rPr lang="en-US" altLang="ja-JP" dirty="0"/>
                  <a:t>UV</a:t>
                </a:r>
                <a:r>
                  <a:rPr lang="ja-JP" altLang="en-US" dirty="0"/>
                  <a:t>レジンを</a:t>
                </a:r>
                <a:r>
                  <a:rPr lang="ja-JP" altLang="en-US" dirty="0">
                    <a:solidFill>
                      <a:srgbClr val="0000FF"/>
                    </a:solidFill>
                  </a:rPr>
                  <a:t>仮想的に冷やす</a:t>
                </a:r>
                <a:r>
                  <a:rPr lang="ja-JP" altLang="en-US" dirty="0"/>
                  <a:t>ため，</a:t>
                </a:r>
                <a:r>
                  <a:rPr lang="ja-JP" altLang="en-US" b="1" dirty="0">
                    <a:effectLst>
                      <a:outerShdw blurRad="38100" dist="38100" dir="2700000" algn="tl">
                        <a:srgbClr val="000000">
                          <a:alpha val="43137"/>
                        </a:srgbClr>
                      </a:outerShdw>
                    </a:effectLst>
                  </a:rPr>
                  <a:t>硬化進行の尺度</a:t>
                </a:r>
                <a:r>
                  <a:rPr lang="ja-JP" altLang="en-US" dirty="0"/>
                  <a:t>として</a:t>
                </a:r>
                <a:r>
                  <a:rPr lang="ja-JP" altLang="en-US" b="1" dirty="0">
                    <a:solidFill>
                      <a:srgbClr val="FF0000"/>
                    </a:solidFill>
                  </a:rPr>
                  <a:t>仮想温度</a:t>
                </a:r>
                <a14:m>
                  <m:oMath xmlns:m="http://schemas.openxmlformats.org/officeDocument/2006/math">
                    <m:sSup>
                      <m:sSupPr>
                        <m:ctrlPr>
                          <a:rPr lang="en-US" altLang="ja-JP" b="1" i="1" smtClean="0">
                            <a:solidFill>
                              <a:srgbClr val="FF0000"/>
                            </a:solidFill>
                            <a:latin typeface="Cambria Math" panose="02040503050406030204" pitchFamily="18" charset="0"/>
                          </a:rPr>
                        </m:ctrlPr>
                      </m:sSupPr>
                      <m:e>
                        <m:r>
                          <a:rPr lang="en-US" altLang="ja-JP" b="1" i="1" smtClean="0">
                            <a:solidFill>
                              <a:srgbClr val="FF0000"/>
                            </a:solidFill>
                            <a:latin typeface="Cambria Math" panose="02040503050406030204" pitchFamily="18" charset="0"/>
                          </a:rPr>
                          <m:t>𝜽</m:t>
                        </m:r>
                      </m:e>
                      <m:sup>
                        <m:r>
                          <a:rPr lang="en-US" altLang="ja-JP" b="1" i="0" smtClean="0">
                            <a:solidFill>
                              <a:srgbClr val="FF0000"/>
                            </a:solidFill>
                            <a:latin typeface="Cambria Math" panose="02040503050406030204" pitchFamily="18" charset="0"/>
                          </a:rPr>
                          <m:t>𝐯𝐢𝐫𝐭</m:t>
                        </m:r>
                      </m:sup>
                    </m:sSup>
                  </m:oMath>
                </a14:m>
                <a:r>
                  <a:rPr lang="ja-JP" altLang="en-US" dirty="0"/>
                  <a:t>というパラメータ（ただし，</a:t>
                </a:r>
                <a14:m>
                  <m:oMath xmlns:m="http://schemas.openxmlformats.org/officeDocument/2006/math">
                    <m:sSup>
                      <m:sSupPr>
                        <m:ctrlPr>
                          <a:rPr lang="en-US" altLang="ja-JP" b="0" i="1" smtClean="0">
                            <a:latin typeface="Cambria Math" panose="02040503050406030204" pitchFamily="18" charset="0"/>
                          </a:rPr>
                        </m:ctrlPr>
                      </m:sSupPr>
                      <m:e>
                        <m:r>
                          <a:rPr lang="en-US" altLang="ja-JP" b="0" i="1" smtClean="0">
                            <a:latin typeface="Cambria Math" panose="02040503050406030204" pitchFamily="18" charset="0"/>
                          </a:rPr>
                          <m:t>𝜃</m:t>
                        </m:r>
                      </m:e>
                      <m:sup>
                        <m:r>
                          <m:rPr>
                            <m:sty m:val="p"/>
                          </m:rPr>
                          <a:rPr lang="en-US" altLang="ja-JP" b="0" i="0" smtClean="0">
                            <a:latin typeface="Cambria Math" panose="02040503050406030204" pitchFamily="18" charset="0"/>
                          </a:rPr>
                          <m:t>virt</m:t>
                        </m:r>
                      </m:sup>
                    </m:sSup>
                    <m:r>
                      <a:rPr lang="en-US" altLang="ja-JP" b="0" i="1" smtClean="0">
                        <a:latin typeface="Cambria Math" panose="02040503050406030204" pitchFamily="18" charset="0"/>
                      </a:rPr>
                      <m:t>(</m:t>
                    </m:r>
                    <m:r>
                      <a:rPr lang="en-US" altLang="ja-JP" b="0" i="1" smtClean="0">
                        <a:latin typeface="Cambria Math" panose="02040503050406030204" pitchFamily="18" charset="0"/>
                      </a:rPr>
                      <m:t>𝑡</m:t>
                    </m:r>
                    <m:r>
                      <a:rPr lang="en-US" altLang="ja-JP" b="0" i="1" smtClean="0">
                        <a:latin typeface="Cambria Math" panose="02040503050406030204" pitchFamily="18" charset="0"/>
                      </a:rPr>
                      <m:t>)</m:t>
                    </m:r>
                  </m:oMath>
                </a14:m>
                <a:r>
                  <a:rPr lang="ja-JP" altLang="en-US" dirty="0"/>
                  <a:t>は単調減少）を導入．</a:t>
                </a:r>
                <a:endParaRPr lang="en-US" altLang="ja-JP" dirty="0"/>
              </a:p>
              <a:p>
                <a:pPr marL="457200" indent="-457200">
                  <a:buFont typeface="+mj-ea"/>
                  <a:buAutoNum type="circleNumDbPlain"/>
                </a:pPr>
                <a:r>
                  <a:rPr lang="ja-JP" altLang="en-US" dirty="0">
                    <a:effectLst/>
                  </a:rPr>
                  <a:t>「</a:t>
                </a:r>
                <a:r>
                  <a:rPr lang="en-US" altLang="ja-JP" dirty="0">
                    <a:effectLst/>
                  </a:rPr>
                  <a:t>UV</a:t>
                </a:r>
                <a:r>
                  <a:rPr lang="ja-JP" altLang="en-US" dirty="0">
                    <a:effectLst/>
                  </a:rPr>
                  <a:t>硬化⇒冷却固化」の置き換え（</a:t>
                </a:r>
                <a14:m>
                  <m:oMath xmlns:m="http://schemas.openxmlformats.org/officeDocument/2006/math">
                    <m:sSup>
                      <m:sSupPr>
                        <m:ctrlPr>
                          <a:rPr lang="en-US" altLang="ja-JP" b="0" i="1" smtClean="0">
                            <a:latin typeface="Cambria Math" panose="02040503050406030204" pitchFamily="18" charset="0"/>
                          </a:rPr>
                        </m:ctrlPr>
                      </m:sSupPr>
                      <m:e>
                        <m:r>
                          <a:rPr lang="en-US" altLang="ja-JP" b="0" i="1" smtClean="0">
                            <a:latin typeface="Cambria Math" panose="02040503050406030204" pitchFamily="18" charset="0"/>
                          </a:rPr>
                          <m:t>𝜃</m:t>
                        </m:r>
                      </m:e>
                      <m:sup>
                        <m:r>
                          <m:rPr>
                            <m:sty m:val="p"/>
                          </m:rPr>
                          <a:rPr lang="en-US" altLang="ja-JP" b="0" i="0" smtClean="0">
                            <a:latin typeface="Cambria Math" panose="02040503050406030204" pitchFamily="18" charset="0"/>
                          </a:rPr>
                          <m:t>virt</m:t>
                        </m:r>
                      </m:sup>
                    </m:sSup>
                    <m:r>
                      <a:rPr lang="en-US" altLang="ja-JP" b="0" i="1" smtClean="0">
                        <a:latin typeface="Cambria Math" panose="02040503050406030204" pitchFamily="18" charset="0"/>
                      </a:rPr>
                      <m:t>(</m:t>
                    </m:r>
                    <m:r>
                      <a:rPr lang="en-US" altLang="ja-JP" b="0" i="1" smtClean="0">
                        <a:latin typeface="Cambria Math" panose="02040503050406030204" pitchFamily="18" charset="0"/>
                      </a:rPr>
                      <m:t>𝑡</m:t>
                    </m:r>
                    <m:r>
                      <a:rPr lang="en-US" altLang="ja-JP" b="0" i="1" smtClean="0">
                        <a:latin typeface="Cambria Math" panose="02040503050406030204" pitchFamily="18" charset="0"/>
                      </a:rPr>
                      <m:t>)=−</m:t>
                    </m:r>
                    <m:r>
                      <a:rPr lang="en-US" altLang="ja-JP" b="0" i="1" smtClean="0">
                        <a:latin typeface="Cambria Math" panose="02040503050406030204" pitchFamily="18" charset="0"/>
                      </a:rPr>
                      <m:t>𝑡</m:t>
                    </m:r>
                  </m:oMath>
                </a14:m>
                <a:r>
                  <a:rPr lang="ja-JP" altLang="en-US" dirty="0"/>
                  <a:t> の場合</a:t>
                </a:r>
                <a:r>
                  <a:rPr lang="ja-JP" altLang="en-US" dirty="0">
                    <a:effectLst/>
                  </a:rPr>
                  <a:t>）</a:t>
                </a:r>
                <a:endParaRPr lang="en-US" altLang="ja-JP" dirty="0">
                  <a:effectLst/>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8FEAF73E-04E3-4838-862D-542C3C51A61D}"/>
                  </a:ext>
                </a:extLst>
              </p:cNvPr>
              <p:cNvSpPr>
                <a:spLocks noGrp="1" noRot="1" noChangeAspect="1" noMove="1" noResize="1" noEditPoints="1" noAdjustHandles="1" noChangeArrowheads="1" noChangeShapeType="1" noTextEdit="1"/>
              </p:cNvSpPr>
              <p:nvPr>
                <p:ph idx="1"/>
              </p:nvPr>
            </p:nvSpPr>
            <p:spPr>
              <a:blipFill>
                <a:blip r:embed="rId2"/>
                <a:stretch>
                  <a:fillRect l="-1763" t="-1584" r="-1834"/>
                </a:stretch>
              </a:blipFill>
            </p:spPr>
            <p:txBody>
              <a:bodyPr/>
              <a:lstStyle/>
              <a:p>
                <a:r>
                  <a:rPr lang="ja-JP" altLang="en-US">
                    <a:noFill/>
                  </a:rPr>
                  <a:t> </a:t>
                </a:r>
              </a:p>
            </p:txBody>
          </p:sp>
        </mc:Fallback>
      </mc:AlternateContent>
      <p:sp>
        <p:nvSpPr>
          <p:cNvPr id="4" name="Slide Number Placeholder 3">
            <a:extLst>
              <a:ext uri="{FF2B5EF4-FFF2-40B4-BE49-F238E27FC236}">
                <a16:creationId xmlns:a16="http://schemas.microsoft.com/office/drawing/2014/main" id="{AFDE400F-966C-4266-8B0D-7852FF4D767B}"/>
              </a:ext>
            </a:extLst>
          </p:cNvPr>
          <p:cNvSpPr>
            <a:spLocks noGrp="1"/>
          </p:cNvSpPr>
          <p:nvPr>
            <p:ph type="sldNum" sz="quarter" idx="4"/>
          </p:nvPr>
        </p:nvSpPr>
        <p:spPr/>
        <p:txBody>
          <a:bodyPr/>
          <a:lstStyle/>
          <a:p>
            <a:r>
              <a:rPr lang="en-US" altLang="ja-JP"/>
              <a:t>P. </a:t>
            </a:r>
            <a:fld id="{F8FDF831-B0A3-4B44-A20D-7581D5587101}" type="slidenum">
              <a:rPr lang="ja-JP" altLang="en-US" smtClean="0"/>
              <a:pPr/>
              <a:t>11</a:t>
            </a:fld>
            <a:endParaRPr lang="ja-JP" altLang="en-US" dirty="0"/>
          </a:p>
        </p:txBody>
      </p:sp>
      <p:sp>
        <p:nvSpPr>
          <p:cNvPr id="18" name="Rectangle: Rounded Corners 17">
            <a:extLst>
              <a:ext uri="{FF2B5EF4-FFF2-40B4-BE49-F238E27FC236}">
                <a16:creationId xmlns:a16="http://schemas.microsoft.com/office/drawing/2014/main" id="{E9DD6A70-ADE1-4562-9C51-87DF09555F4F}"/>
              </a:ext>
            </a:extLst>
          </p:cNvPr>
          <p:cNvSpPr/>
          <p:nvPr/>
        </p:nvSpPr>
        <p:spPr>
          <a:xfrm>
            <a:off x="395536" y="2204864"/>
            <a:ext cx="3240360" cy="4029250"/>
          </a:xfrm>
          <a:prstGeom prst="roundRect">
            <a:avLst>
              <a:gd name="adj" fmla="val 5433"/>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endParaRPr lang="en-US" altLang="ja-JP" sz="2800" dirty="0">
              <a:solidFill>
                <a:schemeClr val="tx1"/>
              </a:solidFill>
            </a:endParaRPr>
          </a:p>
        </p:txBody>
      </p:sp>
      <p:sp>
        <p:nvSpPr>
          <p:cNvPr id="10" name="Arrow: Right 9">
            <a:extLst>
              <a:ext uri="{FF2B5EF4-FFF2-40B4-BE49-F238E27FC236}">
                <a16:creationId xmlns:a16="http://schemas.microsoft.com/office/drawing/2014/main" id="{3E42C208-605D-40BA-A907-99770A461903}"/>
              </a:ext>
            </a:extLst>
          </p:cNvPr>
          <p:cNvSpPr/>
          <p:nvPr/>
        </p:nvSpPr>
        <p:spPr>
          <a:xfrm>
            <a:off x="1115616" y="5011690"/>
            <a:ext cx="2016224" cy="648072"/>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UV</a:t>
            </a:r>
            <a:r>
              <a:rPr lang="ja-JP" altLang="en-US" dirty="0">
                <a:solidFill>
                  <a:schemeClr val="bg1"/>
                </a:solidFill>
              </a:rPr>
              <a:t>反応の進行</a:t>
            </a:r>
            <a:endParaRPr lang="en-US" altLang="ja-JP" dirty="0">
              <a:solidFill>
                <a:schemeClr val="bg1"/>
              </a:solidFill>
            </a:endParaRPr>
          </a:p>
        </p:txBody>
      </p:sp>
      <p:sp>
        <p:nvSpPr>
          <p:cNvPr id="12" name="Arrow: Left 11">
            <a:extLst>
              <a:ext uri="{FF2B5EF4-FFF2-40B4-BE49-F238E27FC236}">
                <a16:creationId xmlns:a16="http://schemas.microsoft.com/office/drawing/2014/main" id="{DE9D4E99-EC9C-4B7F-8BE6-EB27E2EFFD03}"/>
              </a:ext>
            </a:extLst>
          </p:cNvPr>
          <p:cNvSpPr/>
          <p:nvPr/>
        </p:nvSpPr>
        <p:spPr>
          <a:xfrm>
            <a:off x="6082909" y="5011690"/>
            <a:ext cx="2016224" cy="648072"/>
          </a:xfrm>
          <a:prstGeom prst="lef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1"/>
                </a:solidFill>
              </a:rPr>
              <a:t>仮想的な冷却</a:t>
            </a:r>
            <a:endParaRPr lang="en-US" dirty="0">
              <a:solidFill>
                <a:schemeClr val="bg1"/>
              </a:solidFill>
            </a:endParaRPr>
          </a:p>
        </p:txBody>
      </p:sp>
      <p:sp>
        <p:nvSpPr>
          <p:cNvPr id="13" name="TextBox 12">
            <a:extLst>
              <a:ext uri="{FF2B5EF4-FFF2-40B4-BE49-F238E27FC236}">
                <a16:creationId xmlns:a16="http://schemas.microsoft.com/office/drawing/2014/main" id="{8ACFAB0D-3BFF-4028-9775-90F6933C2705}"/>
              </a:ext>
            </a:extLst>
          </p:cNvPr>
          <p:cNvSpPr txBox="1"/>
          <p:nvPr/>
        </p:nvSpPr>
        <p:spPr>
          <a:xfrm>
            <a:off x="1381432" y="5659762"/>
            <a:ext cx="1312499" cy="461665"/>
          </a:xfrm>
          <a:prstGeom prst="rect">
            <a:avLst/>
          </a:prstGeom>
          <a:solidFill>
            <a:srgbClr val="7030A0"/>
          </a:solidFill>
          <a:ln w="28575">
            <a:noFill/>
          </a:ln>
        </p:spPr>
        <p:txBody>
          <a:bodyPr wrap="square" rtlCol="0">
            <a:spAutoFit/>
          </a:bodyPr>
          <a:lstStyle/>
          <a:p>
            <a:pPr algn="ctr"/>
            <a:r>
              <a:rPr lang="en-US" sz="2400" dirty="0">
                <a:solidFill>
                  <a:schemeClr val="bg1"/>
                </a:solidFill>
              </a:rPr>
              <a:t>UV</a:t>
            </a:r>
            <a:r>
              <a:rPr lang="ja-JP" altLang="en-US" sz="2400" dirty="0">
                <a:solidFill>
                  <a:schemeClr val="bg1"/>
                </a:solidFill>
              </a:rPr>
              <a:t>硬化</a:t>
            </a:r>
            <a:endParaRPr lang="en-US" sz="2400" dirty="0">
              <a:solidFill>
                <a:schemeClr val="bg1"/>
              </a:solidFill>
            </a:endParaRPr>
          </a:p>
        </p:txBody>
      </p:sp>
      <p:sp>
        <p:nvSpPr>
          <p:cNvPr id="11" name="Arrow: Down 10">
            <a:extLst>
              <a:ext uri="{FF2B5EF4-FFF2-40B4-BE49-F238E27FC236}">
                <a16:creationId xmlns:a16="http://schemas.microsoft.com/office/drawing/2014/main" id="{8931F073-C20A-435C-8A33-4EBE280740DA}"/>
              </a:ext>
            </a:extLst>
          </p:cNvPr>
          <p:cNvSpPr/>
          <p:nvPr/>
        </p:nvSpPr>
        <p:spPr>
          <a:xfrm rot="16200000">
            <a:off x="4247964" y="3753038"/>
            <a:ext cx="792088" cy="576064"/>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CC925B5C-BF4F-4936-9D7B-5EE168B13C39}"/>
              </a:ext>
            </a:extLst>
          </p:cNvPr>
          <p:cNvSpPr/>
          <p:nvPr/>
        </p:nvSpPr>
        <p:spPr>
          <a:xfrm>
            <a:off x="5508104" y="2204864"/>
            <a:ext cx="3240360" cy="4029250"/>
          </a:xfrm>
          <a:prstGeom prst="roundRect">
            <a:avLst>
              <a:gd name="adj" fmla="val 5433"/>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endParaRPr lang="en-US" altLang="ja-JP" sz="2800" dirty="0">
              <a:solidFill>
                <a:schemeClr val="tx1"/>
              </a:solidFill>
            </a:endParaRPr>
          </a:p>
        </p:txBody>
      </p:sp>
      <p:sp>
        <p:nvSpPr>
          <p:cNvPr id="20" name="TextBox 19">
            <a:extLst>
              <a:ext uri="{FF2B5EF4-FFF2-40B4-BE49-F238E27FC236}">
                <a16:creationId xmlns:a16="http://schemas.microsoft.com/office/drawing/2014/main" id="{BCC5340B-39C5-477E-AFA7-C002B0F917C0}"/>
              </a:ext>
            </a:extLst>
          </p:cNvPr>
          <p:cNvSpPr txBox="1"/>
          <p:nvPr/>
        </p:nvSpPr>
        <p:spPr>
          <a:xfrm>
            <a:off x="6441925" y="5631632"/>
            <a:ext cx="1452395" cy="461665"/>
          </a:xfrm>
          <a:prstGeom prst="rect">
            <a:avLst/>
          </a:prstGeom>
          <a:solidFill>
            <a:srgbClr val="0000FF"/>
          </a:solidFill>
          <a:ln w="28575">
            <a:noFill/>
          </a:ln>
        </p:spPr>
        <p:txBody>
          <a:bodyPr wrap="square" rtlCol="0">
            <a:spAutoFit/>
          </a:bodyPr>
          <a:lstStyle/>
          <a:p>
            <a:pPr algn="ctr"/>
            <a:r>
              <a:rPr lang="ja-JP" altLang="en-US" sz="2400" dirty="0">
                <a:solidFill>
                  <a:schemeClr val="bg1"/>
                </a:solidFill>
              </a:rPr>
              <a:t>冷却固化</a:t>
            </a:r>
            <a:endParaRPr lang="en-US" sz="2400" dirty="0">
              <a:solidFill>
                <a:schemeClr val="bg1"/>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44B5C3B-0734-4D43-AE0E-26DAA150B9D2}"/>
                  </a:ext>
                </a:extLst>
              </p:cNvPr>
              <p:cNvSpPr txBox="1"/>
              <p:nvPr/>
            </p:nvSpPr>
            <p:spPr>
              <a:xfrm>
                <a:off x="3742655" y="4591478"/>
                <a:ext cx="1658690" cy="840423"/>
              </a:xfrm>
              <a:prstGeom prst="rect">
                <a:avLst/>
              </a:prstGeom>
              <a:solidFill>
                <a:srgbClr val="CCECFF"/>
              </a:solidFill>
              <a:ln w="28575">
                <a:solidFill>
                  <a:schemeClr val="tx1"/>
                </a:solidFill>
              </a:ln>
            </p:spPr>
            <p:txBody>
              <a:bodyPr wrap="square" rtlCol="0">
                <a:spAutoFit/>
              </a:bodyPr>
              <a:lstStyle/>
              <a:p>
                <a:pPr algn="ctr"/>
                <a:r>
                  <a:rPr lang="ja-JP" altLang="en-US" sz="2400" b="1" dirty="0">
                    <a:solidFill>
                      <a:srgbClr val="FF0000"/>
                    </a:solidFill>
                    <a:latin typeface="Cambria Math" panose="02040503050406030204" pitchFamily="18" charset="0"/>
                  </a:rPr>
                  <a:t>仮想温度</a:t>
                </a:r>
                <a:endParaRPr lang="en-US" sz="2400" b="1" dirty="0">
                  <a:solidFill>
                    <a:srgbClr val="FF000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p>
                        <m:sSupPr>
                          <m:ctrlPr>
                            <a:rPr lang="en-US" sz="2400" b="1" i="1" smtClean="0">
                              <a:solidFill>
                                <a:srgbClr val="FF0000"/>
                              </a:solidFill>
                              <a:latin typeface="Cambria Math" panose="02040503050406030204" pitchFamily="18" charset="0"/>
                            </a:rPr>
                          </m:ctrlPr>
                        </m:sSupPr>
                        <m:e>
                          <m:r>
                            <a:rPr lang="en-US" sz="2400" b="1" i="1" smtClean="0">
                              <a:solidFill>
                                <a:srgbClr val="FF0000"/>
                              </a:solidFill>
                              <a:latin typeface="Cambria Math" panose="02040503050406030204" pitchFamily="18" charset="0"/>
                            </a:rPr>
                            <m:t>𝜽</m:t>
                          </m:r>
                        </m:e>
                        <m:sup>
                          <m:r>
                            <a:rPr lang="en-US" sz="2400" b="1" i="0" smtClean="0">
                              <a:solidFill>
                                <a:srgbClr val="FF0000"/>
                              </a:solidFill>
                              <a:latin typeface="Cambria Math" panose="02040503050406030204" pitchFamily="18" charset="0"/>
                            </a:rPr>
                            <m:t>𝐯𝐢𝐫𝐭</m:t>
                          </m:r>
                        </m:sup>
                      </m:sSup>
                    </m:oMath>
                  </m:oMathPara>
                </a14:m>
                <a:endParaRPr lang="en-US" sz="2400" b="1" dirty="0"/>
              </a:p>
            </p:txBody>
          </p:sp>
        </mc:Choice>
        <mc:Fallback xmlns="">
          <p:sp>
            <p:nvSpPr>
              <p:cNvPr id="5" name="TextBox 4">
                <a:extLst>
                  <a:ext uri="{FF2B5EF4-FFF2-40B4-BE49-F238E27FC236}">
                    <a16:creationId xmlns:a16="http://schemas.microsoft.com/office/drawing/2014/main" id="{444B5C3B-0734-4D43-AE0E-26DAA150B9D2}"/>
                  </a:ext>
                </a:extLst>
              </p:cNvPr>
              <p:cNvSpPr txBox="1">
                <a:spLocks noRot="1" noChangeAspect="1" noMove="1" noResize="1" noEditPoints="1" noAdjustHandles="1" noChangeArrowheads="1" noChangeShapeType="1" noTextEdit="1"/>
              </p:cNvSpPr>
              <p:nvPr/>
            </p:nvSpPr>
            <p:spPr>
              <a:xfrm>
                <a:off x="3742655" y="4591478"/>
                <a:ext cx="1658690" cy="840423"/>
              </a:xfrm>
              <a:prstGeom prst="rect">
                <a:avLst/>
              </a:prstGeom>
              <a:blipFill>
                <a:blip r:embed="rId3"/>
                <a:stretch>
                  <a:fillRect t="-6294"/>
                </a:stretch>
              </a:blipFill>
              <a:ln w="28575">
                <a:solidFill>
                  <a:schemeClr val="tx1"/>
                </a:solidFill>
              </a:ln>
            </p:spPr>
            <p:txBody>
              <a:bodyPr/>
              <a:lstStyle/>
              <a:p>
                <a:r>
                  <a:rPr lang="ja-JP" altLang="en-US">
                    <a:noFill/>
                  </a:rPr>
                  <a:t> </a:t>
                </a:r>
              </a:p>
            </p:txBody>
          </p:sp>
        </mc:Fallback>
      </mc:AlternateContent>
      <p:pic>
        <p:nvPicPr>
          <p:cNvPr id="8" name="Picture 7" descr="A close up of a logo&#10;&#10;Description automatically generated">
            <a:extLst>
              <a:ext uri="{FF2B5EF4-FFF2-40B4-BE49-F238E27FC236}">
                <a16:creationId xmlns:a16="http://schemas.microsoft.com/office/drawing/2014/main" id="{9E9B708F-CAD8-4619-9BFE-7D5295A160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413" y="2348881"/>
            <a:ext cx="2514605" cy="2502413"/>
          </a:xfrm>
          <a:prstGeom prst="rect">
            <a:avLst/>
          </a:prstGeom>
        </p:spPr>
      </p:pic>
      <p:pic>
        <p:nvPicPr>
          <p:cNvPr id="14" name="Picture 13" descr="A picture containing scene, looking, black, white&#10;&#10;Description automatically generated">
            <a:extLst>
              <a:ext uri="{FF2B5EF4-FFF2-40B4-BE49-F238E27FC236}">
                <a16:creationId xmlns:a16="http://schemas.microsoft.com/office/drawing/2014/main" id="{A6A2BC57-6DD6-4AD4-8ECD-963A7CABFB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4009" y="2635319"/>
            <a:ext cx="2718822" cy="2209804"/>
          </a:xfrm>
          <a:prstGeom prst="rect">
            <a:avLst/>
          </a:prstGeom>
        </p:spPr>
      </p:pic>
      <p:sp>
        <p:nvSpPr>
          <p:cNvPr id="16" name="TextBox 15">
            <a:extLst>
              <a:ext uri="{FF2B5EF4-FFF2-40B4-BE49-F238E27FC236}">
                <a16:creationId xmlns:a16="http://schemas.microsoft.com/office/drawing/2014/main" id="{19E9F6B7-EC06-4CD1-9C02-33232F7EF8E3}"/>
              </a:ext>
            </a:extLst>
          </p:cNvPr>
          <p:cNvSpPr txBox="1"/>
          <p:nvPr/>
        </p:nvSpPr>
        <p:spPr>
          <a:xfrm>
            <a:off x="5976364" y="2348881"/>
            <a:ext cx="389144" cy="369332"/>
          </a:xfrm>
          <a:prstGeom prst="rect">
            <a:avLst/>
          </a:prstGeom>
          <a:solidFill>
            <a:schemeClr val="accent1"/>
          </a:solidFill>
        </p:spPr>
        <p:txBody>
          <a:bodyPr wrap="square" rtlCol="0">
            <a:spAutoFit/>
          </a:bodyPr>
          <a:lstStyle/>
          <a:p>
            <a:pPr algn="ctr"/>
            <a:r>
              <a:rPr lang="ja-JP" altLang="en-US" dirty="0"/>
              <a:t>硬</a:t>
            </a:r>
            <a:endParaRPr lang="en-US" altLang="ja-JP" dirty="0"/>
          </a:p>
        </p:txBody>
      </p:sp>
      <p:sp>
        <p:nvSpPr>
          <p:cNvPr id="21" name="TextBox 20">
            <a:extLst>
              <a:ext uri="{FF2B5EF4-FFF2-40B4-BE49-F238E27FC236}">
                <a16:creationId xmlns:a16="http://schemas.microsoft.com/office/drawing/2014/main" id="{9817198C-8F17-4F93-8CD1-884D607D0BC4}"/>
              </a:ext>
            </a:extLst>
          </p:cNvPr>
          <p:cNvSpPr txBox="1"/>
          <p:nvPr/>
        </p:nvSpPr>
        <p:spPr>
          <a:xfrm>
            <a:off x="7432090" y="3638548"/>
            <a:ext cx="389144" cy="369332"/>
          </a:xfrm>
          <a:prstGeom prst="rect">
            <a:avLst/>
          </a:prstGeom>
          <a:solidFill>
            <a:srgbClr val="FF9900"/>
          </a:solidFill>
        </p:spPr>
        <p:txBody>
          <a:bodyPr wrap="square" rtlCol="0">
            <a:spAutoFit/>
          </a:bodyPr>
          <a:lstStyle/>
          <a:p>
            <a:pPr algn="ctr"/>
            <a:r>
              <a:rPr lang="ja-JP" altLang="en-US" dirty="0"/>
              <a:t>柔</a:t>
            </a:r>
            <a:endParaRPr lang="en-US" altLang="ja-JP" dirty="0"/>
          </a:p>
        </p:txBody>
      </p:sp>
      <p:sp>
        <p:nvSpPr>
          <p:cNvPr id="22" name="TextBox 21">
            <a:extLst>
              <a:ext uri="{FF2B5EF4-FFF2-40B4-BE49-F238E27FC236}">
                <a16:creationId xmlns:a16="http://schemas.microsoft.com/office/drawing/2014/main" id="{BC9A374D-C7F1-4AE3-AE14-93D1CCEE7132}"/>
              </a:ext>
            </a:extLst>
          </p:cNvPr>
          <p:cNvSpPr txBox="1"/>
          <p:nvPr/>
        </p:nvSpPr>
        <p:spPr>
          <a:xfrm>
            <a:off x="2778817" y="2348881"/>
            <a:ext cx="389144" cy="369332"/>
          </a:xfrm>
          <a:prstGeom prst="rect">
            <a:avLst/>
          </a:prstGeom>
          <a:solidFill>
            <a:schemeClr val="accent1"/>
          </a:solidFill>
        </p:spPr>
        <p:txBody>
          <a:bodyPr wrap="square" rtlCol="0">
            <a:spAutoFit/>
          </a:bodyPr>
          <a:lstStyle/>
          <a:p>
            <a:pPr algn="ctr"/>
            <a:r>
              <a:rPr lang="ja-JP" altLang="en-US" dirty="0"/>
              <a:t>硬</a:t>
            </a:r>
            <a:endParaRPr lang="en-US" altLang="ja-JP" dirty="0"/>
          </a:p>
        </p:txBody>
      </p:sp>
      <p:sp>
        <p:nvSpPr>
          <p:cNvPr id="23" name="TextBox 22">
            <a:extLst>
              <a:ext uri="{FF2B5EF4-FFF2-40B4-BE49-F238E27FC236}">
                <a16:creationId xmlns:a16="http://schemas.microsoft.com/office/drawing/2014/main" id="{BBED1FC6-3516-4D45-8537-AFD82700DB0D}"/>
              </a:ext>
            </a:extLst>
          </p:cNvPr>
          <p:cNvSpPr txBox="1"/>
          <p:nvPr/>
        </p:nvSpPr>
        <p:spPr>
          <a:xfrm>
            <a:off x="1322766" y="3658266"/>
            <a:ext cx="389144" cy="369332"/>
          </a:xfrm>
          <a:prstGeom prst="rect">
            <a:avLst/>
          </a:prstGeom>
          <a:solidFill>
            <a:srgbClr val="FF9900"/>
          </a:solidFill>
        </p:spPr>
        <p:txBody>
          <a:bodyPr wrap="square" rtlCol="0">
            <a:spAutoFit/>
          </a:bodyPr>
          <a:lstStyle/>
          <a:p>
            <a:pPr algn="ctr"/>
            <a:r>
              <a:rPr lang="ja-JP" altLang="en-US" dirty="0"/>
              <a:t>柔</a:t>
            </a:r>
            <a:endParaRPr lang="en-US" altLang="ja-JP" dirty="0"/>
          </a:p>
        </p:txBody>
      </p:sp>
    </p:spTree>
    <p:extLst>
      <p:ext uri="{BB962C8B-B14F-4D97-AF65-F5344CB8AC3E}">
        <p14:creationId xmlns:p14="http://schemas.microsoft.com/office/powerpoint/2010/main" val="674560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FA3A8-E955-4C48-A804-487B9D43B19C}"/>
              </a:ext>
            </a:extLst>
          </p:cNvPr>
          <p:cNvSpPr>
            <a:spLocks noGrp="1"/>
          </p:cNvSpPr>
          <p:nvPr>
            <p:ph type="title"/>
          </p:nvPr>
        </p:nvSpPr>
        <p:spPr/>
        <p:txBody>
          <a:bodyPr/>
          <a:lstStyle/>
          <a:p>
            <a:r>
              <a:rPr lang="ja-JP" altLang="en-US" dirty="0"/>
              <a:t>仮想温度を用いた現象の置き換え（続き）</a:t>
            </a:r>
            <a:endParaRPr lang="en-US" dirty="0"/>
          </a:p>
        </p:txBody>
      </p:sp>
      <p:sp>
        <p:nvSpPr>
          <p:cNvPr id="3" name="Content Placeholder 2">
            <a:extLst>
              <a:ext uri="{FF2B5EF4-FFF2-40B4-BE49-F238E27FC236}">
                <a16:creationId xmlns:a16="http://schemas.microsoft.com/office/drawing/2014/main" id="{8FEAF73E-04E3-4838-862D-542C3C51A61D}"/>
              </a:ext>
            </a:extLst>
          </p:cNvPr>
          <p:cNvSpPr>
            <a:spLocks noGrp="1"/>
          </p:cNvSpPr>
          <p:nvPr>
            <p:ph idx="1"/>
          </p:nvPr>
        </p:nvSpPr>
        <p:spPr/>
        <p:txBody>
          <a:bodyPr/>
          <a:lstStyle/>
          <a:p>
            <a:pPr marL="457200" indent="-457200">
              <a:buFont typeface="+mj-ea"/>
              <a:buAutoNum type="circleNumDbPlain" startAt="3"/>
            </a:pPr>
            <a:r>
              <a:rPr lang="ja-JP" altLang="en-US" dirty="0">
                <a:effectLst/>
              </a:rPr>
              <a:t>「</a:t>
            </a:r>
            <a:r>
              <a:rPr lang="en-US" altLang="ja-JP" dirty="0">
                <a:effectLst/>
              </a:rPr>
              <a:t>UV</a:t>
            </a:r>
            <a:r>
              <a:rPr lang="ja-JP" altLang="en-US" dirty="0">
                <a:effectLst/>
              </a:rPr>
              <a:t>収縮⇒冷却収縮」の置き換え</a:t>
            </a:r>
            <a:endParaRPr lang="en-US" altLang="ja-JP" dirty="0">
              <a:effectLst/>
            </a:endParaRPr>
          </a:p>
          <a:p>
            <a:endParaRPr lang="en-US" altLang="ja-JP" dirty="0"/>
          </a:p>
          <a:p>
            <a:endParaRPr lang="en-US" altLang="ja-JP" dirty="0">
              <a:effectLst/>
            </a:endParaRPr>
          </a:p>
          <a:p>
            <a:endParaRPr lang="en-US" altLang="ja-JP" dirty="0"/>
          </a:p>
          <a:p>
            <a:endParaRPr lang="en-US" altLang="ja-JP" dirty="0">
              <a:effectLst/>
            </a:endParaRPr>
          </a:p>
          <a:p>
            <a:endParaRPr lang="en-US" altLang="ja-JP" dirty="0"/>
          </a:p>
          <a:p>
            <a:endParaRPr lang="en-US" altLang="ja-JP" dirty="0">
              <a:effectLst/>
            </a:endParaRPr>
          </a:p>
          <a:p>
            <a:endParaRPr lang="en-US" altLang="ja-JP" dirty="0"/>
          </a:p>
          <a:p>
            <a:endParaRPr lang="en-US" altLang="ja-JP" dirty="0">
              <a:effectLst/>
            </a:endParaRPr>
          </a:p>
          <a:p>
            <a:endParaRPr lang="en-US" altLang="ja-JP" dirty="0"/>
          </a:p>
          <a:p>
            <a:pPr marL="0" indent="0">
              <a:buNone/>
            </a:pPr>
            <a:endParaRPr lang="en-US" altLang="ja-JP" sz="1000" dirty="0"/>
          </a:p>
          <a:p>
            <a:pPr marL="0" indent="0">
              <a:buNone/>
            </a:pPr>
            <a:r>
              <a:rPr lang="en-US" altLang="ja-JP" dirty="0"/>
              <a:t>※</a:t>
            </a:r>
            <a:r>
              <a:rPr lang="ja-JP" altLang="en-US" dirty="0"/>
              <a:t>注</a:t>
            </a:r>
            <a:r>
              <a:rPr lang="en-US" altLang="ja-JP" dirty="0"/>
              <a:t>※</a:t>
            </a:r>
          </a:p>
          <a:p>
            <a:pPr marL="0" indent="0">
              <a:buNone/>
            </a:pPr>
            <a:r>
              <a:rPr lang="ja-JP" altLang="en-US" dirty="0">
                <a:effectLst/>
              </a:rPr>
              <a:t>仮想温度はあくまで仮想的な量であり，単位は無く，</a:t>
            </a:r>
            <a:r>
              <a:rPr lang="en-US" altLang="ja-JP" dirty="0">
                <a:effectLst/>
              </a:rPr>
              <a:t>-273</a:t>
            </a:r>
            <a:r>
              <a:rPr lang="ja-JP" altLang="en-US" dirty="0">
                <a:effectLst/>
              </a:rPr>
              <a:t>以下の値も取りうる．</a:t>
            </a:r>
            <a:endParaRPr lang="en-US" altLang="ja-JP" dirty="0">
              <a:effectLst/>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AFDE400F-966C-4266-8B0D-7852FF4D767B}"/>
              </a:ext>
            </a:extLst>
          </p:cNvPr>
          <p:cNvSpPr>
            <a:spLocks noGrp="1"/>
          </p:cNvSpPr>
          <p:nvPr>
            <p:ph type="sldNum" sz="quarter" idx="4"/>
          </p:nvPr>
        </p:nvSpPr>
        <p:spPr/>
        <p:txBody>
          <a:bodyPr/>
          <a:lstStyle/>
          <a:p>
            <a:r>
              <a:rPr lang="en-US" altLang="ja-JP"/>
              <a:t>P. </a:t>
            </a:r>
            <a:fld id="{F8FDF831-B0A3-4B44-A20D-7581D5587101}" type="slidenum">
              <a:rPr lang="ja-JP" altLang="en-US" smtClean="0"/>
              <a:pPr/>
              <a:t>12</a:t>
            </a:fld>
            <a:endParaRPr lang="ja-JP" altLang="en-US" dirty="0"/>
          </a:p>
        </p:txBody>
      </p:sp>
      <p:sp>
        <p:nvSpPr>
          <p:cNvPr id="18" name="Rectangle: Rounded Corners 17">
            <a:extLst>
              <a:ext uri="{FF2B5EF4-FFF2-40B4-BE49-F238E27FC236}">
                <a16:creationId xmlns:a16="http://schemas.microsoft.com/office/drawing/2014/main" id="{E9DD6A70-ADE1-4562-9C51-87DF09555F4F}"/>
              </a:ext>
            </a:extLst>
          </p:cNvPr>
          <p:cNvSpPr/>
          <p:nvPr/>
        </p:nvSpPr>
        <p:spPr>
          <a:xfrm>
            <a:off x="395536" y="1055934"/>
            <a:ext cx="3240360" cy="4029250"/>
          </a:xfrm>
          <a:prstGeom prst="roundRect">
            <a:avLst>
              <a:gd name="adj" fmla="val 5433"/>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endParaRPr lang="en-US" altLang="ja-JP" sz="2800" dirty="0">
              <a:solidFill>
                <a:schemeClr val="tx1"/>
              </a:solidFill>
            </a:endParaRPr>
          </a:p>
        </p:txBody>
      </p:sp>
      <p:sp>
        <p:nvSpPr>
          <p:cNvPr id="10" name="Arrow: Right 9">
            <a:extLst>
              <a:ext uri="{FF2B5EF4-FFF2-40B4-BE49-F238E27FC236}">
                <a16:creationId xmlns:a16="http://schemas.microsoft.com/office/drawing/2014/main" id="{3E42C208-605D-40BA-A907-99770A461903}"/>
              </a:ext>
            </a:extLst>
          </p:cNvPr>
          <p:cNvSpPr/>
          <p:nvPr/>
        </p:nvSpPr>
        <p:spPr>
          <a:xfrm>
            <a:off x="1115616" y="3862760"/>
            <a:ext cx="2016224" cy="648072"/>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UV</a:t>
            </a:r>
            <a:r>
              <a:rPr lang="ja-JP" altLang="en-US" dirty="0">
                <a:solidFill>
                  <a:schemeClr val="bg1"/>
                </a:solidFill>
              </a:rPr>
              <a:t>反応の進行</a:t>
            </a:r>
            <a:endParaRPr lang="en-US" altLang="ja-JP" dirty="0">
              <a:solidFill>
                <a:schemeClr val="bg1"/>
              </a:solidFill>
            </a:endParaRPr>
          </a:p>
        </p:txBody>
      </p:sp>
      <p:sp>
        <p:nvSpPr>
          <p:cNvPr id="12" name="Arrow: Left 11">
            <a:extLst>
              <a:ext uri="{FF2B5EF4-FFF2-40B4-BE49-F238E27FC236}">
                <a16:creationId xmlns:a16="http://schemas.microsoft.com/office/drawing/2014/main" id="{DE9D4E99-EC9C-4B7F-8BE6-EB27E2EFFD03}"/>
              </a:ext>
            </a:extLst>
          </p:cNvPr>
          <p:cNvSpPr/>
          <p:nvPr/>
        </p:nvSpPr>
        <p:spPr>
          <a:xfrm>
            <a:off x="6082909" y="3862760"/>
            <a:ext cx="2016224" cy="648072"/>
          </a:xfrm>
          <a:prstGeom prst="lef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1"/>
                </a:solidFill>
              </a:rPr>
              <a:t>仮想的な冷却</a:t>
            </a:r>
            <a:endParaRPr lang="en-US" dirty="0">
              <a:solidFill>
                <a:schemeClr val="bg1"/>
              </a:solidFill>
            </a:endParaRPr>
          </a:p>
        </p:txBody>
      </p:sp>
      <p:sp>
        <p:nvSpPr>
          <p:cNvPr id="13" name="TextBox 12">
            <a:extLst>
              <a:ext uri="{FF2B5EF4-FFF2-40B4-BE49-F238E27FC236}">
                <a16:creationId xmlns:a16="http://schemas.microsoft.com/office/drawing/2014/main" id="{8ACFAB0D-3BFF-4028-9775-90F6933C2705}"/>
              </a:ext>
            </a:extLst>
          </p:cNvPr>
          <p:cNvSpPr txBox="1"/>
          <p:nvPr/>
        </p:nvSpPr>
        <p:spPr>
          <a:xfrm>
            <a:off x="1381432" y="4510832"/>
            <a:ext cx="1312499" cy="461665"/>
          </a:xfrm>
          <a:prstGeom prst="rect">
            <a:avLst/>
          </a:prstGeom>
          <a:solidFill>
            <a:srgbClr val="7030A0"/>
          </a:solidFill>
          <a:ln w="28575">
            <a:noFill/>
          </a:ln>
        </p:spPr>
        <p:txBody>
          <a:bodyPr wrap="square" rtlCol="0">
            <a:spAutoFit/>
          </a:bodyPr>
          <a:lstStyle/>
          <a:p>
            <a:pPr algn="ctr"/>
            <a:r>
              <a:rPr lang="en-US" sz="2400" dirty="0">
                <a:solidFill>
                  <a:schemeClr val="bg1"/>
                </a:solidFill>
              </a:rPr>
              <a:t>UV</a:t>
            </a:r>
            <a:r>
              <a:rPr lang="ja-JP" altLang="en-US" sz="2400" dirty="0">
                <a:solidFill>
                  <a:schemeClr val="bg1"/>
                </a:solidFill>
              </a:rPr>
              <a:t>硬化</a:t>
            </a:r>
            <a:endParaRPr lang="en-US" sz="2400" dirty="0">
              <a:solidFill>
                <a:schemeClr val="bg1"/>
              </a:solidFill>
            </a:endParaRPr>
          </a:p>
        </p:txBody>
      </p:sp>
      <p:sp>
        <p:nvSpPr>
          <p:cNvPr id="11" name="Arrow: Down 10">
            <a:extLst>
              <a:ext uri="{FF2B5EF4-FFF2-40B4-BE49-F238E27FC236}">
                <a16:creationId xmlns:a16="http://schemas.microsoft.com/office/drawing/2014/main" id="{8931F073-C20A-435C-8A33-4EBE280740DA}"/>
              </a:ext>
            </a:extLst>
          </p:cNvPr>
          <p:cNvSpPr/>
          <p:nvPr/>
        </p:nvSpPr>
        <p:spPr>
          <a:xfrm rot="16200000">
            <a:off x="4247964" y="2604108"/>
            <a:ext cx="792088" cy="576064"/>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CC925B5C-BF4F-4936-9D7B-5EE168B13C39}"/>
              </a:ext>
            </a:extLst>
          </p:cNvPr>
          <p:cNvSpPr/>
          <p:nvPr/>
        </p:nvSpPr>
        <p:spPr>
          <a:xfrm>
            <a:off x="5508104" y="1055934"/>
            <a:ext cx="3240360" cy="4029250"/>
          </a:xfrm>
          <a:prstGeom prst="roundRect">
            <a:avLst>
              <a:gd name="adj" fmla="val 5433"/>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endParaRPr lang="en-US" altLang="ja-JP" sz="2800" dirty="0">
              <a:solidFill>
                <a:schemeClr val="tx1"/>
              </a:solidFill>
            </a:endParaRPr>
          </a:p>
        </p:txBody>
      </p:sp>
      <p:sp>
        <p:nvSpPr>
          <p:cNvPr id="20" name="TextBox 19">
            <a:extLst>
              <a:ext uri="{FF2B5EF4-FFF2-40B4-BE49-F238E27FC236}">
                <a16:creationId xmlns:a16="http://schemas.microsoft.com/office/drawing/2014/main" id="{BCC5340B-39C5-477E-AFA7-C002B0F917C0}"/>
              </a:ext>
            </a:extLst>
          </p:cNvPr>
          <p:cNvSpPr txBox="1"/>
          <p:nvPr/>
        </p:nvSpPr>
        <p:spPr>
          <a:xfrm>
            <a:off x="6441925" y="4482702"/>
            <a:ext cx="1452395" cy="461665"/>
          </a:xfrm>
          <a:prstGeom prst="rect">
            <a:avLst/>
          </a:prstGeom>
          <a:solidFill>
            <a:srgbClr val="0000FF"/>
          </a:solidFill>
          <a:ln w="28575">
            <a:noFill/>
          </a:ln>
        </p:spPr>
        <p:txBody>
          <a:bodyPr wrap="square" rtlCol="0">
            <a:spAutoFit/>
          </a:bodyPr>
          <a:lstStyle/>
          <a:p>
            <a:pPr algn="ctr"/>
            <a:r>
              <a:rPr lang="ja-JP" altLang="en-US" sz="2400" dirty="0">
                <a:solidFill>
                  <a:schemeClr val="bg1"/>
                </a:solidFill>
              </a:rPr>
              <a:t>冷却収縮</a:t>
            </a:r>
            <a:endParaRPr lang="en-US" sz="2400" dirty="0">
              <a:solidFill>
                <a:schemeClr val="bg1"/>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44B5C3B-0734-4D43-AE0E-26DAA150B9D2}"/>
                  </a:ext>
                </a:extLst>
              </p:cNvPr>
              <p:cNvSpPr txBox="1"/>
              <p:nvPr/>
            </p:nvSpPr>
            <p:spPr>
              <a:xfrm>
                <a:off x="3742655" y="3442548"/>
                <a:ext cx="1658690" cy="840423"/>
              </a:xfrm>
              <a:prstGeom prst="rect">
                <a:avLst/>
              </a:prstGeom>
              <a:solidFill>
                <a:srgbClr val="CCECFF"/>
              </a:solidFill>
              <a:ln w="28575">
                <a:solidFill>
                  <a:schemeClr val="tx1"/>
                </a:solidFill>
              </a:ln>
            </p:spPr>
            <p:txBody>
              <a:bodyPr wrap="square" rtlCol="0">
                <a:spAutoFit/>
              </a:bodyPr>
              <a:lstStyle/>
              <a:p>
                <a:pPr algn="ctr"/>
                <a:r>
                  <a:rPr lang="ja-JP" altLang="en-US" sz="2400" b="1" dirty="0">
                    <a:solidFill>
                      <a:srgbClr val="FF0000"/>
                    </a:solidFill>
                    <a:latin typeface="Cambria Math" panose="02040503050406030204" pitchFamily="18" charset="0"/>
                  </a:rPr>
                  <a:t>仮想温度</a:t>
                </a:r>
                <a:endParaRPr lang="en-US" sz="2400" b="1" dirty="0">
                  <a:solidFill>
                    <a:srgbClr val="FF000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p>
                        <m:sSupPr>
                          <m:ctrlPr>
                            <a:rPr lang="en-US" sz="2400" b="1" i="1" smtClean="0">
                              <a:solidFill>
                                <a:srgbClr val="FF0000"/>
                              </a:solidFill>
                              <a:latin typeface="Cambria Math" panose="02040503050406030204" pitchFamily="18" charset="0"/>
                            </a:rPr>
                          </m:ctrlPr>
                        </m:sSupPr>
                        <m:e>
                          <m:r>
                            <a:rPr lang="en-US" sz="2400" b="1" i="1" smtClean="0">
                              <a:solidFill>
                                <a:srgbClr val="FF0000"/>
                              </a:solidFill>
                              <a:latin typeface="Cambria Math" panose="02040503050406030204" pitchFamily="18" charset="0"/>
                            </a:rPr>
                            <m:t>𝜽</m:t>
                          </m:r>
                        </m:e>
                        <m:sup>
                          <m:r>
                            <a:rPr lang="en-US" sz="2400" b="1" i="0" smtClean="0">
                              <a:solidFill>
                                <a:srgbClr val="FF0000"/>
                              </a:solidFill>
                              <a:latin typeface="Cambria Math" panose="02040503050406030204" pitchFamily="18" charset="0"/>
                            </a:rPr>
                            <m:t>𝐯𝐢𝐫𝐭</m:t>
                          </m:r>
                        </m:sup>
                      </m:sSup>
                    </m:oMath>
                  </m:oMathPara>
                </a14:m>
                <a:endParaRPr lang="en-US" sz="2400" b="1" dirty="0"/>
              </a:p>
            </p:txBody>
          </p:sp>
        </mc:Choice>
        <mc:Fallback xmlns="">
          <p:sp>
            <p:nvSpPr>
              <p:cNvPr id="5" name="TextBox 4">
                <a:extLst>
                  <a:ext uri="{FF2B5EF4-FFF2-40B4-BE49-F238E27FC236}">
                    <a16:creationId xmlns:a16="http://schemas.microsoft.com/office/drawing/2014/main" id="{444B5C3B-0734-4D43-AE0E-26DAA150B9D2}"/>
                  </a:ext>
                </a:extLst>
              </p:cNvPr>
              <p:cNvSpPr txBox="1">
                <a:spLocks noRot="1" noChangeAspect="1" noMove="1" noResize="1" noEditPoints="1" noAdjustHandles="1" noChangeArrowheads="1" noChangeShapeType="1" noTextEdit="1"/>
              </p:cNvSpPr>
              <p:nvPr/>
            </p:nvSpPr>
            <p:spPr>
              <a:xfrm>
                <a:off x="3742655" y="3442548"/>
                <a:ext cx="1658690" cy="840423"/>
              </a:xfrm>
              <a:prstGeom prst="rect">
                <a:avLst/>
              </a:prstGeom>
              <a:blipFill>
                <a:blip r:embed="rId2"/>
                <a:stretch>
                  <a:fillRect t="-6294"/>
                </a:stretch>
              </a:blipFill>
              <a:ln w="28575">
                <a:solidFill>
                  <a:schemeClr val="tx1"/>
                </a:solidFill>
              </a:ln>
            </p:spPr>
            <p:txBody>
              <a:bodyPr/>
              <a:lstStyle/>
              <a:p>
                <a:r>
                  <a:rPr lang="ja-JP" altLang="en-US">
                    <a:noFill/>
                  </a:rPr>
                  <a:t> </a:t>
                </a:r>
              </a:p>
            </p:txBody>
          </p:sp>
        </mc:Fallback>
      </mc:AlternateContent>
      <p:pic>
        <p:nvPicPr>
          <p:cNvPr id="7" name="図 6" descr="アイコン&#10;&#10;自動的に生成された説明">
            <a:extLst>
              <a:ext uri="{FF2B5EF4-FFF2-40B4-BE49-F238E27FC236}">
                <a16:creationId xmlns:a16="http://schemas.microsoft.com/office/drawing/2014/main" id="{9E2E218B-BE90-425F-96BC-2E95142523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761" y="1207160"/>
            <a:ext cx="2545466" cy="2739238"/>
          </a:xfrm>
          <a:prstGeom prst="rect">
            <a:avLst/>
          </a:prstGeom>
        </p:spPr>
      </p:pic>
      <p:sp>
        <p:nvSpPr>
          <p:cNvPr id="22" name="TextBox 21">
            <a:extLst>
              <a:ext uri="{FF2B5EF4-FFF2-40B4-BE49-F238E27FC236}">
                <a16:creationId xmlns:a16="http://schemas.microsoft.com/office/drawing/2014/main" id="{BC9A374D-C7F1-4AE3-AE14-93D1CCEE7132}"/>
              </a:ext>
            </a:extLst>
          </p:cNvPr>
          <p:cNvSpPr txBox="1"/>
          <p:nvPr/>
        </p:nvSpPr>
        <p:spPr>
          <a:xfrm>
            <a:off x="3004839" y="2165628"/>
            <a:ext cx="389144" cy="369332"/>
          </a:xfrm>
          <a:prstGeom prst="rect">
            <a:avLst/>
          </a:prstGeom>
          <a:solidFill>
            <a:schemeClr val="bg1">
              <a:lumMod val="75000"/>
            </a:schemeClr>
          </a:solidFill>
        </p:spPr>
        <p:txBody>
          <a:bodyPr wrap="square" rtlCol="0">
            <a:spAutoFit/>
          </a:bodyPr>
          <a:lstStyle/>
          <a:p>
            <a:pPr algn="ctr"/>
            <a:r>
              <a:rPr lang="ja-JP" altLang="en-US" dirty="0"/>
              <a:t>縮</a:t>
            </a:r>
            <a:endParaRPr lang="en-US" altLang="ja-JP" dirty="0"/>
          </a:p>
        </p:txBody>
      </p:sp>
      <p:pic>
        <p:nvPicPr>
          <p:cNvPr id="15" name="図 14" descr="アイコン&#10;&#10;自動的に生成された説明">
            <a:extLst>
              <a:ext uri="{FF2B5EF4-FFF2-40B4-BE49-F238E27FC236}">
                <a16:creationId xmlns:a16="http://schemas.microsoft.com/office/drawing/2014/main" id="{2B633686-3AB4-4F1D-9F97-5A83F5255B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3368" y="1207160"/>
            <a:ext cx="2569831" cy="2741541"/>
          </a:xfrm>
          <a:prstGeom prst="rect">
            <a:avLst/>
          </a:prstGeom>
        </p:spPr>
      </p:pic>
      <p:sp>
        <p:nvSpPr>
          <p:cNvPr id="24" name="TextBox 21">
            <a:extLst>
              <a:ext uri="{FF2B5EF4-FFF2-40B4-BE49-F238E27FC236}">
                <a16:creationId xmlns:a16="http://schemas.microsoft.com/office/drawing/2014/main" id="{7B55239F-5CA0-46C7-9DD2-8A0E047A5A21}"/>
              </a:ext>
            </a:extLst>
          </p:cNvPr>
          <p:cNvSpPr txBox="1"/>
          <p:nvPr/>
        </p:nvSpPr>
        <p:spPr>
          <a:xfrm>
            <a:off x="5699353" y="2165628"/>
            <a:ext cx="389144" cy="369332"/>
          </a:xfrm>
          <a:prstGeom prst="rect">
            <a:avLst/>
          </a:prstGeom>
          <a:solidFill>
            <a:schemeClr val="bg1">
              <a:lumMod val="75000"/>
            </a:schemeClr>
          </a:solidFill>
        </p:spPr>
        <p:txBody>
          <a:bodyPr wrap="square" rtlCol="0">
            <a:spAutoFit/>
          </a:bodyPr>
          <a:lstStyle/>
          <a:p>
            <a:pPr algn="ctr"/>
            <a:r>
              <a:rPr lang="ja-JP" altLang="en-US" dirty="0"/>
              <a:t>縮</a:t>
            </a:r>
            <a:endParaRPr lang="en-US" altLang="ja-JP" dirty="0"/>
          </a:p>
        </p:txBody>
      </p:sp>
      <p:sp>
        <p:nvSpPr>
          <p:cNvPr id="17" name="テキスト ボックス 16">
            <a:extLst>
              <a:ext uri="{FF2B5EF4-FFF2-40B4-BE49-F238E27FC236}">
                <a16:creationId xmlns:a16="http://schemas.microsoft.com/office/drawing/2014/main" id="{51EACE5A-07E9-49C9-B866-737033000E6F}"/>
              </a:ext>
            </a:extLst>
          </p:cNvPr>
          <p:cNvSpPr txBox="1"/>
          <p:nvPr/>
        </p:nvSpPr>
        <p:spPr>
          <a:xfrm>
            <a:off x="791580" y="1022494"/>
            <a:ext cx="1544012" cy="369332"/>
          </a:xfrm>
          <a:prstGeom prst="rect">
            <a:avLst/>
          </a:prstGeom>
          <a:noFill/>
        </p:spPr>
        <p:txBody>
          <a:bodyPr wrap="none" rtlCol="0">
            <a:spAutoFit/>
          </a:bodyPr>
          <a:lstStyle/>
          <a:p>
            <a:r>
              <a:rPr kumimoji="1" lang="en-US" altLang="ja-JP" dirty="0">
                <a:solidFill>
                  <a:srgbClr val="7030A0"/>
                </a:solidFill>
              </a:rPr>
              <a:t>UV Exposure</a:t>
            </a:r>
            <a:endParaRPr kumimoji="1" lang="ja-JP" altLang="en-US" dirty="0">
              <a:solidFill>
                <a:srgbClr val="7030A0"/>
              </a:solidFill>
            </a:endParaRPr>
          </a:p>
        </p:txBody>
      </p:sp>
    </p:spTree>
    <p:extLst>
      <p:ext uri="{BB962C8B-B14F-4D97-AF65-F5344CB8AC3E}">
        <p14:creationId xmlns:p14="http://schemas.microsoft.com/office/powerpoint/2010/main" val="2606053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B196327-D490-4C34-A8A6-D1380A97853F}"/>
              </a:ext>
            </a:extLst>
          </p:cNvPr>
          <p:cNvSpPr>
            <a:spLocks noGrp="1"/>
          </p:cNvSpPr>
          <p:nvPr>
            <p:ph type="ctrTitle"/>
          </p:nvPr>
        </p:nvSpPr>
        <p:spPr/>
        <p:txBody>
          <a:bodyPr/>
          <a:lstStyle/>
          <a:p>
            <a:r>
              <a:rPr kumimoji="1" lang="ja-JP" altLang="en-US" dirty="0"/>
              <a:t>実験</a:t>
            </a:r>
          </a:p>
        </p:txBody>
      </p:sp>
      <p:sp>
        <p:nvSpPr>
          <p:cNvPr id="4" name="スライド番号プレースホルダー 3">
            <a:extLst>
              <a:ext uri="{FF2B5EF4-FFF2-40B4-BE49-F238E27FC236}">
                <a16:creationId xmlns:a16="http://schemas.microsoft.com/office/drawing/2014/main" id="{1FD4ED2F-5F69-4877-9EA5-055B654FD9DD}"/>
              </a:ext>
            </a:extLst>
          </p:cNvPr>
          <p:cNvSpPr>
            <a:spLocks noGrp="1"/>
          </p:cNvSpPr>
          <p:nvPr>
            <p:ph type="sldNum" sz="quarter" idx="4"/>
          </p:nvPr>
        </p:nvSpPr>
        <p:spPr/>
        <p:txBody>
          <a:bodyPr/>
          <a:lstStyle/>
          <a:p>
            <a:r>
              <a:rPr lang="en-US" altLang="ja-JP"/>
              <a:t>P. </a:t>
            </a:r>
            <a:fld id="{F8FDF831-B0A3-4B44-A20D-7581D5587101}" type="slidenum">
              <a:rPr lang="ja-JP" altLang="en-US" smtClean="0"/>
              <a:pPr/>
              <a:t>13</a:t>
            </a:fld>
            <a:endParaRPr lang="ja-JP" altLang="en-US" dirty="0"/>
          </a:p>
        </p:txBody>
      </p:sp>
    </p:spTree>
    <p:extLst>
      <p:ext uri="{BB962C8B-B14F-4D97-AF65-F5344CB8AC3E}">
        <p14:creationId xmlns:p14="http://schemas.microsoft.com/office/powerpoint/2010/main" val="2373221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3CEB9474-F570-4C47-8080-99ADD702B159}"/>
              </a:ext>
            </a:extLst>
          </p:cNvPr>
          <p:cNvSpPr>
            <a:spLocks noGrp="1"/>
          </p:cNvSpPr>
          <p:nvPr>
            <p:ph idx="1"/>
          </p:nvPr>
        </p:nvSpPr>
        <p:spPr/>
        <p:txBody>
          <a:bodyPr/>
          <a:lstStyle/>
          <a:p>
            <a:pPr marL="0" indent="0">
              <a:buNone/>
            </a:pPr>
            <a:r>
              <a:rPr kumimoji="1" lang="ja-JP" altLang="en-US" b="1" i="1" u="sng" dirty="0">
                <a:effectLst>
                  <a:outerShdw blurRad="38100" dist="38100" dir="2700000" algn="tl">
                    <a:srgbClr val="000000">
                      <a:alpha val="43137"/>
                    </a:srgbClr>
                  </a:outerShdw>
                </a:effectLst>
              </a:rPr>
              <a:t>概要</a:t>
            </a:r>
            <a:endParaRPr kumimoji="1" lang="en-US" altLang="ja-JP" b="1" i="1" u="sng" dirty="0">
              <a:effectLst>
                <a:outerShdw blurRad="38100" dist="38100" dir="2700000" algn="tl">
                  <a:srgbClr val="000000">
                    <a:alpha val="43137"/>
                  </a:srgbClr>
                </a:outerShdw>
              </a:effectLst>
            </a:endParaRPr>
          </a:p>
          <a:p>
            <a:r>
              <a:rPr kumimoji="1" lang="ja-JP" altLang="en-US" sz="2400" dirty="0"/>
              <a:t>ガラス基板の上に</a:t>
            </a:r>
            <a:r>
              <a:rPr kumimoji="1" lang="en-US" altLang="ja-JP" sz="2400" dirty="0"/>
              <a:t>PDMS</a:t>
            </a:r>
            <a:r>
              <a:rPr kumimoji="1" lang="ja-JP" altLang="en-US" sz="2400" dirty="0"/>
              <a:t>ブロック</a:t>
            </a:r>
            <a:br>
              <a:rPr kumimoji="1" lang="en-US" altLang="ja-JP" sz="2400" dirty="0"/>
            </a:br>
            <a:r>
              <a:rPr kumimoji="1" lang="ja-JP" altLang="en-US" sz="2400" dirty="0"/>
              <a:t>を載せ，その上に</a:t>
            </a:r>
            <a:r>
              <a:rPr kumimoji="1" lang="en-US" altLang="ja-JP" sz="2400" dirty="0"/>
              <a:t>UV</a:t>
            </a:r>
            <a:r>
              <a:rPr kumimoji="1" lang="ja-JP" altLang="en-US" sz="2400" dirty="0"/>
              <a:t>レジンを滴下．</a:t>
            </a:r>
            <a:endParaRPr kumimoji="1" lang="en-US" altLang="ja-JP" sz="2400" dirty="0"/>
          </a:p>
          <a:p>
            <a:r>
              <a:rPr lang="ja-JP" altLang="en-US" sz="2400" dirty="0"/>
              <a:t>下面側から</a:t>
            </a:r>
            <a:r>
              <a:rPr lang="en-US" altLang="ja-JP" sz="2400" dirty="0"/>
              <a:t>UV</a:t>
            </a:r>
            <a:r>
              <a:rPr lang="ja-JP" altLang="en-US" sz="2400" dirty="0"/>
              <a:t>光を照射．</a:t>
            </a:r>
            <a:endParaRPr lang="en-US" altLang="ja-JP" sz="2400" dirty="0"/>
          </a:p>
          <a:p>
            <a:r>
              <a:rPr kumimoji="1" lang="ja-JP" altLang="en-US" sz="2400" dirty="0"/>
              <a:t>上面側から</a:t>
            </a:r>
            <a:r>
              <a:rPr kumimoji="1" lang="ja-JP" altLang="en-US" sz="2400" dirty="0">
                <a:solidFill>
                  <a:srgbClr val="FF0000"/>
                </a:solidFill>
              </a:rPr>
              <a:t>サーモグラフィー</a:t>
            </a:r>
            <a:r>
              <a:rPr kumimoji="1" lang="ja-JP" altLang="en-US" sz="2400" dirty="0"/>
              <a:t>で</a:t>
            </a:r>
            <a:br>
              <a:rPr kumimoji="1" lang="en-US" altLang="ja-JP" sz="2400" dirty="0"/>
            </a:br>
            <a:r>
              <a:rPr kumimoji="1" lang="ja-JP" altLang="en-US" sz="2400" dirty="0"/>
              <a:t>撮影し，温度を測定．</a:t>
            </a:r>
            <a:endParaRPr kumimoji="1" lang="en-US" altLang="ja-JP" sz="2400" dirty="0"/>
          </a:p>
          <a:p>
            <a:r>
              <a:rPr kumimoji="1" lang="en-US" altLang="ja-JP" sz="2400" dirty="0"/>
              <a:t>UV</a:t>
            </a:r>
            <a:r>
              <a:rPr kumimoji="1" lang="ja-JP" altLang="en-US" sz="2400" dirty="0"/>
              <a:t>レジンや</a:t>
            </a:r>
            <a:r>
              <a:rPr lang="ja-JP" altLang="en-US" sz="2400" dirty="0"/>
              <a:t>ブロック</a:t>
            </a:r>
            <a:r>
              <a:rPr kumimoji="1" lang="ja-JP" altLang="en-US" sz="2400" dirty="0"/>
              <a:t>の材質と厚さ，</a:t>
            </a:r>
            <a:br>
              <a:rPr kumimoji="1" lang="en-US" altLang="ja-JP" sz="2400" dirty="0"/>
            </a:br>
            <a:r>
              <a:rPr kumimoji="1" lang="en-US" altLang="ja-JP" sz="2400" dirty="0"/>
              <a:t>UV</a:t>
            </a:r>
            <a:r>
              <a:rPr kumimoji="1" lang="ja-JP" altLang="en-US" sz="2400" dirty="0"/>
              <a:t>光源の波長</a:t>
            </a:r>
            <a:r>
              <a:rPr lang="ja-JP" altLang="en-US" sz="2400" dirty="0"/>
              <a:t>・</a:t>
            </a:r>
            <a:r>
              <a:rPr kumimoji="1" lang="ja-JP" altLang="en-US" sz="2400" dirty="0"/>
              <a:t>強度・照射時間等は</a:t>
            </a:r>
            <a:br>
              <a:rPr kumimoji="1" lang="en-US" altLang="ja-JP" sz="2400" dirty="0"/>
            </a:br>
            <a:r>
              <a:rPr kumimoji="1" lang="ja-JP" altLang="en-US" sz="2400" dirty="0"/>
              <a:t>検証用ミラーアレイの実成形と同一．</a:t>
            </a:r>
            <a:endParaRPr kumimoji="1" lang="en-US" altLang="ja-JP" sz="2400" dirty="0"/>
          </a:p>
          <a:p>
            <a:pPr lvl="1"/>
            <a:r>
              <a:rPr lang="ja-JP" altLang="en-US" dirty="0"/>
              <a:t>カチオン重合型</a:t>
            </a:r>
            <a:r>
              <a:rPr lang="en-US" altLang="ja-JP" dirty="0"/>
              <a:t>UV</a:t>
            </a:r>
            <a:r>
              <a:rPr lang="ja-JP" altLang="en-US" dirty="0"/>
              <a:t>レジン</a:t>
            </a:r>
            <a:endParaRPr lang="en-US" altLang="ja-JP" dirty="0"/>
          </a:p>
          <a:p>
            <a:pPr lvl="1"/>
            <a:r>
              <a:rPr lang="ja-JP" altLang="en-US" dirty="0"/>
              <a:t>ヤング率 </a:t>
            </a:r>
            <a:r>
              <a:rPr lang="en-US" altLang="ja-JP" dirty="0"/>
              <a:t>5 MPa</a:t>
            </a:r>
            <a:r>
              <a:rPr lang="ja-JP" altLang="en-US" dirty="0"/>
              <a:t>の硬質</a:t>
            </a:r>
            <a:r>
              <a:rPr lang="en-US" altLang="ja-JP" dirty="0"/>
              <a:t>PDMS</a:t>
            </a:r>
          </a:p>
          <a:p>
            <a:pPr lvl="1"/>
            <a:r>
              <a:rPr lang="en-US" altLang="ja-JP" dirty="0"/>
              <a:t>365 nm</a:t>
            </a:r>
            <a:r>
              <a:rPr lang="ja-JP" altLang="en-US" dirty="0"/>
              <a:t>の単色</a:t>
            </a:r>
            <a:r>
              <a:rPr lang="en-US" altLang="ja-JP" dirty="0"/>
              <a:t>UV-LED</a:t>
            </a:r>
            <a:r>
              <a:rPr lang="ja-JP" altLang="en-US" dirty="0"/>
              <a:t>面光源</a:t>
            </a:r>
            <a:endParaRPr lang="en-US" altLang="ja-JP" dirty="0"/>
          </a:p>
          <a:p>
            <a:pPr lvl="1"/>
            <a:r>
              <a:rPr lang="en-US" altLang="ja-JP" dirty="0"/>
              <a:t>50 </a:t>
            </a:r>
            <a:r>
              <a:rPr lang="en-US" altLang="ja-JP" dirty="0" err="1"/>
              <a:t>mW</a:t>
            </a:r>
            <a:r>
              <a:rPr lang="en-US" altLang="ja-JP" dirty="0"/>
              <a:t>/cm</a:t>
            </a:r>
            <a:r>
              <a:rPr lang="en-US" altLang="ja-JP" baseline="30000" dirty="0"/>
              <a:t>2</a:t>
            </a:r>
            <a:r>
              <a:rPr lang="ja-JP" altLang="en-US" dirty="0"/>
              <a:t>で</a:t>
            </a:r>
            <a:r>
              <a:rPr lang="en-US" altLang="ja-JP" dirty="0"/>
              <a:t>30</a:t>
            </a:r>
            <a:r>
              <a:rPr lang="ja-JP" altLang="en-US" dirty="0"/>
              <a:t>秒照射．</a:t>
            </a:r>
            <a:endParaRPr lang="en-US" altLang="ja-JP" dirty="0"/>
          </a:p>
          <a:p>
            <a:endParaRPr kumimoji="1" lang="ja-JP" altLang="en-US" dirty="0"/>
          </a:p>
        </p:txBody>
      </p:sp>
      <p:sp>
        <p:nvSpPr>
          <p:cNvPr id="4" name="タイトル 3">
            <a:extLst>
              <a:ext uri="{FF2B5EF4-FFF2-40B4-BE49-F238E27FC236}">
                <a16:creationId xmlns:a16="http://schemas.microsoft.com/office/drawing/2014/main" id="{FD5CB3D2-9BF0-414C-8C90-D88847C1B083}"/>
              </a:ext>
            </a:extLst>
          </p:cNvPr>
          <p:cNvSpPr>
            <a:spLocks noGrp="1"/>
          </p:cNvSpPr>
          <p:nvPr>
            <p:ph type="title"/>
          </p:nvPr>
        </p:nvSpPr>
        <p:spPr/>
        <p:txBody>
          <a:bodyPr/>
          <a:lstStyle/>
          <a:p>
            <a:r>
              <a:rPr kumimoji="1" lang="ja-JP" altLang="en-US" dirty="0"/>
              <a:t>レジン温度測定実験</a:t>
            </a:r>
          </a:p>
        </p:txBody>
      </p:sp>
      <p:sp>
        <p:nvSpPr>
          <p:cNvPr id="3" name="スライド番号プレースホルダー 2">
            <a:extLst>
              <a:ext uri="{FF2B5EF4-FFF2-40B4-BE49-F238E27FC236}">
                <a16:creationId xmlns:a16="http://schemas.microsoft.com/office/drawing/2014/main" id="{9C24BF19-AAE8-4529-9AB7-CCE760341AE0}"/>
              </a:ext>
            </a:extLst>
          </p:cNvPr>
          <p:cNvSpPr>
            <a:spLocks noGrp="1"/>
          </p:cNvSpPr>
          <p:nvPr>
            <p:ph type="sldNum" sz="quarter" idx="4"/>
          </p:nvPr>
        </p:nvSpPr>
        <p:spPr/>
        <p:txBody>
          <a:bodyPr/>
          <a:lstStyle/>
          <a:p>
            <a:r>
              <a:rPr lang="en-US" altLang="ja-JP"/>
              <a:t>P. </a:t>
            </a:r>
            <a:fld id="{F8FDF831-B0A3-4B44-A20D-7581D5587101}" type="slidenum">
              <a:rPr lang="ja-JP" altLang="en-US" smtClean="0"/>
              <a:pPr/>
              <a:t>14</a:t>
            </a:fld>
            <a:endParaRPr lang="ja-JP" altLang="en-US" dirty="0"/>
          </a:p>
        </p:txBody>
      </p:sp>
      <p:pic>
        <p:nvPicPr>
          <p:cNvPr id="9" name="図 8">
            <a:extLst>
              <a:ext uri="{FF2B5EF4-FFF2-40B4-BE49-F238E27FC236}">
                <a16:creationId xmlns:a16="http://schemas.microsoft.com/office/drawing/2014/main" id="{E355567D-7ABB-4674-B5A1-BDDBA28E3E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3237" y="1340768"/>
            <a:ext cx="3699242" cy="4041069"/>
          </a:xfrm>
          <a:prstGeom prst="rect">
            <a:avLst/>
          </a:prstGeom>
        </p:spPr>
      </p:pic>
      <p:grpSp>
        <p:nvGrpSpPr>
          <p:cNvPr id="6" name="グループ化 5">
            <a:extLst>
              <a:ext uri="{FF2B5EF4-FFF2-40B4-BE49-F238E27FC236}">
                <a16:creationId xmlns:a16="http://schemas.microsoft.com/office/drawing/2014/main" id="{17943524-0A82-4819-8EF1-EE6201ECD23C}"/>
              </a:ext>
            </a:extLst>
          </p:cNvPr>
          <p:cNvGrpSpPr/>
          <p:nvPr/>
        </p:nvGrpSpPr>
        <p:grpSpPr>
          <a:xfrm>
            <a:off x="6084168" y="5157192"/>
            <a:ext cx="2345318" cy="1043877"/>
            <a:chOff x="9058780" y="5271245"/>
            <a:chExt cx="3127091" cy="1391836"/>
          </a:xfrm>
        </p:grpSpPr>
        <p:sp>
          <p:nvSpPr>
            <p:cNvPr id="7" name="フリーフォーム 11">
              <a:extLst>
                <a:ext uri="{FF2B5EF4-FFF2-40B4-BE49-F238E27FC236}">
                  <a16:creationId xmlns:a16="http://schemas.microsoft.com/office/drawing/2014/main" id="{B29634ED-1045-4A55-B24B-A3684546A538}"/>
                </a:ext>
              </a:extLst>
            </p:cNvPr>
            <p:cNvSpPr/>
            <p:nvPr/>
          </p:nvSpPr>
          <p:spPr>
            <a:xfrm>
              <a:off x="9840417" y="5645063"/>
              <a:ext cx="1362636" cy="448236"/>
            </a:xfrm>
            <a:custGeom>
              <a:avLst/>
              <a:gdLst>
                <a:gd name="connsiteX0" fmla="*/ 22428 w 793393"/>
                <a:gd name="connsiteY0" fmla="*/ 503705 h 527316"/>
                <a:gd name="connsiteX1" fmla="*/ 22428 w 793393"/>
                <a:gd name="connsiteY1" fmla="*/ 55470 h 527316"/>
                <a:gd name="connsiteX2" fmla="*/ 255511 w 793393"/>
                <a:gd name="connsiteY2" fmla="*/ 55470 h 527316"/>
                <a:gd name="connsiteX3" fmla="*/ 228617 w 793393"/>
                <a:gd name="connsiteY3" fmla="*/ 494740 h 527316"/>
                <a:gd name="connsiteX4" fmla="*/ 793393 w 793393"/>
                <a:gd name="connsiteY4" fmla="*/ 458882 h 527316"/>
                <a:gd name="connsiteX0" fmla="*/ 0 w 770965"/>
                <a:gd name="connsiteY0" fmla="*/ 503705 h 527316"/>
                <a:gd name="connsiteX1" fmla="*/ 0 w 770965"/>
                <a:gd name="connsiteY1" fmla="*/ 55470 h 527316"/>
                <a:gd name="connsiteX2" fmla="*/ 233083 w 770965"/>
                <a:gd name="connsiteY2" fmla="*/ 55470 h 527316"/>
                <a:gd name="connsiteX3" fmla="*/ 206189 w 770965"/>
                <a:gd name="connsiteY3" fmla="*/ 494740 h 527316"/>
                <a:gd name="connsiteX4" fmla="*/ 770965 w 770965"/>
                <a:gd name="connsiteY4" fmla="*/ 458882 h 527316"/>
                <a:gd name="connsiteX0" fmla="*/ 0 w 770965"/>
                <a:gd name="connsiteY0" fmla="*/ 448235 h 471846"/>
                <a:gd name="connsiteX1" fmla="*/ 0 w 770965"/>
                <a:gd name="connsiteY1" fmla="*/ 0 h 471846"/>
                <a:gd name="connsiteX2" fmla="*/ 233083 w 770965"/>
                <a:gd name="connsiteY2" fmla="*/ 0 h 471846"/>
                <a:gd name="connsiteX3" fmla="*/ 206189 w 770965"/>
                <a:gd name="connsiteY3" fmla="*/ 439270 h 471846"/>
                <a:gd name="connsiteX4" fmla="*/ 770965 w 770965"/>
                <a:gd name="connsiteY4" fmla="*/ 403412 h 471846"/>
                <a:gd name="connsiteX0" fmla="*/ 0 w 770965"/>
                <a:gd name="connsiteY0" fmla="*/ 448235 h 471846"/>
                <a:gd name="connsiteX1" fmla="*/ 0 w 770965"/>
                <a:gd name="connsiteY1" fmla="*/ 0 h 471846"/>
                <a:gd name="connsiteX2" fmla="*/ 233083 w 770965"/>
                <a:gd name="connsiteY2" fmla="*/ 0 h 471846"/>
                <a:gd name="connsiteX3" fmla="*/ 206189 w 770965"/>
                <a:gd name="connsiteY3" fmla="*/ 439270 h 471846"/>
                <a:gd name="connsiteX4" fmla="*/ 770965 w 770965"/>
                <a:gd name="connsiteY4" fmla="*/ 403412 h 471846"/>
                <a:gd name="connsiteX0" fmla="*/ 0 w 770965"/>
                <a:gd name="connsiteY0" fmla="*/ 448235 h 448235"/>
                <a:gd name="connsiteX1" fmla="*/ 0 w 770965"/>
                <a:gd name="connsiteY1" fmla="*/ 0 h 448235"/>
                <a:gd name="connsiteX2" fmla="*/ 233083 w 770965"/>
                <a:gd name="connsiteY2" fmla="*/ 0 h 448235"/>
                <a:gd name="connsiteX3" fmla="*/ 206189 w 770965"/>
                <a:gd name="connsiteY3" fmla="*/ 439270 h 448235"/>
                <a:gd name="connsiteX4" fmla="*/ 770965 w 770965"/>
                <a:gd name="connsiteY4" fmla="*/ 403412 h 448235"/>
                <a:gd name="connsiteX0" fmla="*/ 0 w 770965"/>
                <a:gd name="connsiteY0" fmla="*/ 480773 h 480773"/>
                <a:gd name="connsiteX1" fmla="*/ 0 w 770965"/>
                <a:gd name="connsiteY1" fmla="*/ 32538 h 480773"/>
                <a:gd name="connsiteX2" fmla="*/ 233083 w 770965"/>
                <a:gd name="connsiteY2" fmla="*/ 32538 h 480773"/>
                <a:gd name="connsiteX3" fmla="*/ 242048 w 770965"/>
                <a:gd name="connsiteY3" fmla="*/ 471808 h 480773"/>
                <a:gd name="connsiteX4" fmla="*/ 770965 w 770965"/>
                <a:gd name="connsiteY4" fmla="*/ 435950 h 480773"/>
                <a:gd name="connsiteX0" fmla="*/ 0 w 914400"/>
                <a:gd name="connsiteY0" fmla="*/ 480773 h 512264"/>
                <a:gd name="connsiteX1" fmla="*/ 0 w 914400"/>
                <a:gd name="connsiteY1" fmla="*/ 32538 h 512264"/>
                <a:gd name="connsiteX2" fmla="*/ 233083 w 914400"/>
                <a:gd name="connsiteY2" fmla="*/ 32538 h 512264"/>
                <a:gd name="connsiteX3" fmla="*/ 242048 w 914400"/>
                <a:gd name="connsiteY3" fmla="*/ 471808 h 512264"/>
                <a:gd name="connsiteX4" fmla="*/ 914400 w 914400"/>
                <a:gd name="connsiteY4" fmla="*/ 498703 h 512264"/>
                <a:gd name="connsiteX0" fmla="*/ 0 w 914400"/>
                <a:gd name="connsiteY0" fmla="*/ 448235 h 479726"/>
                <a:gd name="connsiteX1" fmla="*/ 0 w 914400"/>
                <a:gd name="connsiteY1" fmla="*/ 0 h 479726"/>
                <a:gd name="connsiteX2" fmla="*/ 233083 w 914400"/>
                <a:gd name="connsiteY2" fmla="*/ 0 h 479726"/>
                <a:gd name="connsiteX3" fmla="*/ 242048 w 914400"/>
                <a:gd name="connsiteY3" fmla="*/ 439270 h 479726"/>
                <a:gd name="connsiteX4" fmla="*/ 914400 w 914400"/>
                <a:gd name="connsiteY4" fmla="*/ 466165 h 479726"/>
                <a:gd name="connsiteX0" fmla="*/ 0 w 914400"/>
                <a:gd name="connsiteY0" fmla="*/ 448235 h 479726"/>
                <a:gd name="connsiteX1" fmla="*/ 0 w 914400"/>
                <a:gd name="connsiteY1" fmla="*/ 0 h 479726"/>
                <a:gd name="connsiteX2" fmla="*/ 233083 w 914400"/>
                <a:gd name="connsiteY2" fmla="*/ 0 h 479726"/>
                <a:gd name="connsiteX3" fmla="*/ 242048 w 914400"/>
                <a:gd name="connsiteY3" fmla="*/ 439270 h 479726"/>
                <a:gd name="connsiteX4" fmla="*/ 914400 w 914400"/>
                <a:gd name="connsiteY4" fmla="*/ 466165 h 479726"/>
                <a:gd name="connsiteX0" fmla="*/ 0 w 914400"/>
                <a:gd name="connsiteY0" fmla="*/ 448235 h 466165"/>
                <a:gd name="connsiteX1" fmla="*/ 0 w 914400"/>
                <a:gd name="connsiteY1" fmla="*/ 0 h 466165"/>
                <a:gd name="connsiteX2" fmla="*/ 233083 w 914400"/>
                <a:gd name="connsiteY2" fmla="*/ 0 h 466165"/>
                <a:gd name="connsiteX3" fmla="*/ 242048 w 914400"/>
                <a:gd name="connsiteY3" fmla="*/ 439270 h 466165"/>
                <a:gd name="connsiteX4" fmla="*/ 914400 w 914400"/>
                <a:gd name="connsiteY4" fmla="*/ 466165 h 466165"/>
                <a:gd name="connsiteX0" fmla="*/ 0 w 923365"/>
                <a:gd name="connsiteY0" fmla="*/ 448235 h 469572"/>
                <a:gd name="connsiteX1" fmla="*/ 0 w 923365"/>
                <a:gd name="connsiteY1" fmla="*/ 0 h 469572"/>
                <a:gd name="connsiteX2" fmla="*/ 233083 w 923365"/>
                <a:gd name="connsiteY2" fmla="*/ 0 h 469572"/>
                <a:gd name="connsiteX3" fmla="*/ 242048 w 923365"/>
                <a:gd name="connsiteY3" fmla="*/ 439270 h 469572"/>
                <a:gd name="connsiteX4" fmla="*/ 923365 w 923365"/>
                <a:gd name="connsiteY4" fmla="*/ 430306 h 469572"/>
                <a:gd name="connsiteX0" fmla="*/ 0 w 923365"/>
                <a:gd name="connsiteY0" fmla="*/ 448235 h 544499"/>
                <a:gd name="connsiteX1" fmla="*/ 0 w 923365"/>
                <a:gd name="connsiteY1" fmla="*/ 0 h 544499"/>
                <a:gd name="connsiteX2" fmla="*/ 233083 w 923365"/>
                <a:gd name="connsiteY2" fmla="*/ 0 h 544499"/>
                <a:gd name="connsiteX3" fmla="*/ 242048 w 923365"/>
                <a:gd name="connsiteY3" fmla="*/ 439270 h 544499"/>
                <a:gd name="connsiteX4" fmla="*/ 923365 w 923365"/>
                <a:gd name="connsiteY4" fmla="*/ 430306 h 544499"/>
                <a:gd name="connsiteX0" fmla="*/ 0 w 923365"/>
                <a:gd name="connsiteY0" fmla="*/ 448235 h 544499"/>
                <a:gd name="connsiteX1" fmla="*/ 0 w 923365"/>
                <a:gd name="connsiteY1" fmla="*/ 0 h 544499"/>
                <a:gd name="connsiteX2" fmla="*/ 233083 w 923365"/>
                <a:gd name="connsiteY2" fmla="*/ 0 h 544499"/>
                <a:gd name="connsiteX3" fmla="*/ 242048 w 923365"/>
                <a:gd name="connsiteY3" fmla="*/ 439270 h 544499"/>
                <a:gd name="connsiteX4" fmla="*/ 923365 w 923365"/>
                <a:gd name="connsiteY4" fmla="*/ 430306 h 544499"/>
                <a:gd name="connsiteX0" fmla="*/ 0 w 923365"/>
                <a:gd name="connsiteY0" fmla="*/ 448235 h 544499"/>
                <a:gd name="connsiteX1" fmla="*/ 0 w 923365"/>
                <a:gd name="connsiteY1" fmla="*/ 0 h 544499"/>
                <a:gd name="connsiteX2" fmla="*/ 233083 w 923365"/>
                <a:gd name="connsiteY2" fmla="*/ 0 h 544499"/>
                <a:gd name="connsiteX3" fmla="*/ 242048 w 923365"/>
                <a:gd name="connsiteY3" fmla="*/ 439270 h 544499"/>
                <a:gd name="connsiteX4" fmla="*/ 923365 w 923365"/>
                <a:gd name="connsiteY4" fmla="*/ 430306 h 544499"/>
                <a:gd name="connsiteX0" fmla="*/ 0 w 923365"/>
                <a:gd name="connsiteY0" fmla="*/ 448235 h 544499"/>
                <a:gd name="connsiteX1" fmla="*/ 0 w 923365"/>
                <a:gd name="connsiteY1" fmla="*/ 0 h 544499"/>
                <a:gd name="connsiteX2" fmla="*/ 233083 w 923365"/>
                <a:gd name="connsiteY2" fmla="*/ 0 h 544499"/>
                <a:gd name="connsiteX3" fmla="*/ 242048 w 923365"/>
                <a:gd name="connsiteY3" fmla="*/ 439270 h 544499"/>
                <a:gd name="connsiteX4" fmla="*/ 923365 w 923365"/>
                <a:gd name="connsiteY4" fmla="*/ 430306 h 544499"/>
                <a:gd name="connsiteX0" fmla="*/ 0 w 923365"/>
                <a:gd name="connsiteY0" fmla="*/ 448235 h 544499"/>
                <a:gd name="connsiteX1" fmla="*/ 0 w 923365"/>
                <a:gd name="connsiteY1" fmla="*/ 0 h 544499"/>
                <a:gd name="connsiteX2" fmla="*/ 233083 w 923365"/>
                <a:gd name="connsiteY2" fmla="*/ 0 h 544499"/>
                <a:gd name="connsiteX3" fmla="*/ 242048 w 923365"/>
                <a:gd name="connsiteY3" fmla="*/ 439270 h 544499"/>
                <a:gd name="connsiteX4" fmla="*/ 923365 w 923365"/>
                <a:gd name="connsiteY4" fmla="*/ 430306 h 544499"/>
                <a:gd name="connsiteX0" fmla="*/ 0 w 923365"/>
                <a:gd name="connsiteY0" fmla="*/ 448235 h 448235"/>
                <a:gd name="connsiteX1" fmla="*/ 0 w 923365"/>
                <a:gd name="connsiteY1" fmla="*/ 0 h 448235"/>
                <a:gd name="connsiteX2" fmla="*/ 233083 w 923365"/>
                <a:gd name="connsiteY2" fmla="*/ 0 h 448235"/>
                <a:gd name="connsiteX3" fmla="*/ 242048 w 923365"/>
                <a:gd name="connsiteY3" fmla="*/ 439270 h 448235"/>
                <a:gd name="connsiteX4" fmla="*/ 923365 w 923365"/>
                <a:gd name="connsiteY4" fmla="*/ 430306 h 448235"/>
                <a:gd name="connsiteX0" fmla="*/ 0 w 923365"/>
                <a:gd name="connsiteY0" fmla="*/ 448235 h 448235"/>
                <a:gd name="connsiteX1" fmla="*/ 0 w 923365"/>
                <a:gd name="connsiteY1" fmla="*/ 0 h 448235"/>
                <a:gd name="connsiteX2" fmla="*/ 233083 w 923365"/>
                <a:gd name="connsiteY2" fmla="*/ 0 h 448235"/>
                <a:gd name="connsiteX3" fmla="*/ 242048 w 923365"/>
                <a:gd name="connsiteY3" fmla="*/ 439270 h 448235"/>
                <a:gd name="connsiteX4" fmla="*/ 923365 w 923365"/>
                <a:gd name="connsiteY4" fmla="*/ 430306 h 448235"/>
                <a:gd name="connsiteX0" fmla="*/ 0 w 1362636"/>
                <a:gd name="connsiteY0" fmla="*/ 448235 h 474228"/>
                <a:gd name="connsiteX1" fmla="*/ 0 w 1362636"/>
                <a:gd name="connsiteY1" fmla="*/ 0 h 474228"/>
                <a:gd name="connsiteX2" fmla="*/ 233083 w 1362636"/>
                <a:gd name="connsiteY2" fmla="*/ 0 h 474228"/>
                <a:gd name="connsiteX3" fmla="*/ 242048 w 1362636"/>
                <a:gd name="connsiteY3" fmla="*/ 439270 h 474228"/>
                <a:gd name="connsiteX4" fmla="*/ 1362636 w 1362636"/>
                <a:gd name="connsiteY4" fmla="*/ 448236 h 474228"/>
                <a:gd name="connsiteX0" fmla="*/ 0 w 1362636"/>
                <a:gd name="connsiteY0" fmla="*/ 448235 h 474228"/>
                <a:gd name="connsiteX1" fmla="*/ 0 w 1362636"/>
                <a:gd name="connsiteY1" fmla="*/ 0 h 474228"/>
                <a:gd name="connsiteX2" fmla="*/ 233083 w 1362636"/>
                <a:gd name="connsiteY2" fmla="*/ 0 h 474228"/>
                <a:gd name="connsiteX3" fmla="*/ 242048 w 1362636"/>
                <a:gd name="connsiteY3" fmla="*/ 439270 h 474228"/>
                <a:gd name="connsiteX4" fmla="*/ 1362636 w 1362636"/>
                <a:gd name="connsiteY4" fmla="*/ 448236 h 474228"/>
                <a:gd name="connsiteX0" fmla="*/ 0 w 1362636"/>
                <a:gd name="connsiteY0" fmla="*/ 448235 h 474228"/>
                <a:gd name="connsiteX1" fmla="*/ 0 w 1362636"/>
                <a:gd name="connsiteY1" fmla="*/ 0 h 474228"/>
                <a:gd name="connsiteX2" fmla="*/ 233083 w 1362636"/>
                <a:gd name="connsiteY2" fmla="*/ 0 h 474228"/>
                <a:gd name="connsiteX3" fmla="*/ 242048 w 1362636"/>
                <a:gd name="connsiteY3" fmla="*/ 439270 h 474228"/>
                <a:gd name="connsiteX4" fmla="*/ 1362636 w 1362636"/>
                <a:gd name="connsiteY4" fmla="*/ 448236 h 474228"/>
                <a:gd name="connsiteX0" fmla="*/ 0 w 1362636"/>
                <a:gd name="connsiteY0" fmla="*/ 448235 h 448236"/>
                <a:gd name="connsiteX1" fmla="*/ 0 w 1362636"/>
                <a:gd name="connsiteY1" fmla="*/ 0 h 448236"/>
                <a:gd name="connsiteX2" fmla="*/ 233083 w 1362636"/>
                <a:gd name="connsiteY2" fmla="*/ 0 h 448236"/>
                <a:gd name="connsiteX3" fmla="*/ 242048 w 1362636"/>
                <a:gd name="connsiteY3" fmla="*/ 439270 h 448236"/>
                <a:gd name="connsiteX4" fmla="*/ 1362636 w 1362636"/>
                <a:gd name="connsiteY4" fmla="*/ 448236 h 448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636" h="448236">
                  <a:moveTo>
                    <a:pt x="0" y="448235"/>
                  </a:moveTo>
                  <a:lnTo>
                    <a:pt x="0" y="0"/>
                  </a:lnTo>
                  <a:lnTo>
                    <a:pt x="233083" y="0"/>
                  </a:lnTo>
                  <a:lnTo>
                    <a:pt x="242048" y="439270"/>
                  </a:lnTo>
                  <a:lnTo>
                    <a:pt x="1362636" y="448236"/>
                  </a:lnTo>
                </a:path>
              </a:pathLst>
            </a:custGeom>
            <a:ln w="38100">
              <a:solidFill>
                <a:srgbClr val="7030A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42BE5088-D2AA-4BA3-A151-FF0DA2E133DE}"/>
                </a:ext>
              </a:extLst>
            </p:cNvPr>
            <p:cNvSpPr txBox="1"/>
            <p:nvPr/>
          </p:nvSpPr>
          <p:spPr>
            <a:xfrm>
              <a:off x="9460339" y="6057292"/>
              <a:ext cx="2725532" cy="492443"/>
            </a:xfrm>
            <a:prstGeom prst="rect">
              <a:avLst/>
            </a:prstGeom>
            <a:noFill/>
          </p:spPr>
          <p:txBody>
            <a:bodyPr wrap="none" rtlCol="0">
              <a:spAutoFit/>
            </a:bodyPr>
            <a:lstStyle/>
            <a:p>
              <a:r>
                <a:rPr kumimoji="1" lang="en-US" altLang="ja-JP" dirty="0"/>
                <a:t>   0  30    time (s)  </a:t>
              </a:r>
              <a:endParaRPr kumimoji="1" lang="ja-JP" altLang="en-US" dirty="0"/>
            </a:p>
          </p:txBody>
        </p:sp>
        <p:cxnSp>
          <p:nvCxnSpPr>
            <p:cNvPr id="10" name="直線矢印コネクタ 9">
              <a:extLst>
                <a:ext uri="{FF2B5EF4-FFF2-40B4-BE49-F238E27FC236}">
                  <a16:creationId xmlns:a16="http://schemas.microsoft.com/office/drawing/2014/main" id="{1BD19A47-A3F5-4852-89E6-C51940CB2F72}"/>
                </a:ext>
              </a:extLst>
            </p:cNvPr>
            <p:cNvCxnSpPr/>
            <p:nvPr/>
          </p:nvCxnSpPr>
          <p:spPr>
            <a:xfrm>
              <a:off x="9562383" y="6093296"/>
              <a:ext cx="176234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D350203E-F728-4B60-B1A8-DD34BA6CA7C2}"/>
                </a:ext>
              </a:extLst>
            </p:cNvPr>
            <p:cNvCxnSpPr/>
            <p:nvPr/>
          </p:nvCxnSpPr>
          <p:spPr>
            <a:xfrm flipV="1">
              <a:off x="9562383" y="5645063"/>
              <a:ext cx="0" cy="4691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C36FE0F1-3355-4C72-B4DC-E5A8130090C3}"/>
                </a:ext>
              </a:extLst>
            </p:cNvPr>
            <p:cNvSpPr txBox="1"/>
            <p:nvPr/>
          </p:nvSpPr>
          <p:spPr>
            <a:xfrm rot="16200000">
              <a:off x="8609084" y="5720941"/>
              <a:ext cx="1391836" cy="492443"/>
            </a:xfrm>
            <a:prstGeom prst="rect">
              <a:avLst/>
            </a:prstGeom>
            <a:noFill/>
          </p:spPr>
          <p:txBody>
            <a:bodyPr wrap="none" rtlCol="0">
              <a:spAutoFit/>
            </a:bodyPr>
            <a:lstStyle/>
            <a:p>
              <a:pPr algn="ctr"/>
              <a:r>
                <a:rPr kumimoji="1" lang="en-US" altLang="ja-JP" dirty="0"/>
                <a:t>Intensity</a:t>
              </a:r>
              <a:endParaRPr kumimoji="1" lang="ja-JP" altLang="en-US" dirty="0"/>
            </a:p>
          </p:txBody>
        </p:sp>
      </p:grpSp>
    </p:spTree>
    <p:extLst>
      <p:ext uri="{BB962C8B-B14F-4D97-AF65-F5344CB8AC3E}">
        <p14:creationId xmlns:p14="http://schemas.microsoft.com/office/powerpoint/2010/main" val="838366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16115F4B-AAE9-4DF7-B8D5-5FFB58B92663}"/>
              </a:ext>
            </a:extLst>
          </p:cNvPr>
          <p:cNvSpPr>
            <a:spLocks noGrp="1"/>
          </p:cNvSpPr>
          <p:nvPr>
            <p:ph idx="1"/>
          </p:nvPr>
        </p:nvSpPr>
        <p:spPr/>
        <p:txBody>
          <a:bodyPr/>
          <a:lstStyle/>
          <a:p>
            <a:pPr marL="0" indent="0">
              <a:buNone/>
            </a:pPr>
            <a:r>
              <a:rPr kumimoji="1" lang="ja-JP" altLang="en-US" b="1" i="1" u="sng" dirty="0">
                <a:effectLst>
                  <a:outerShdw blurRad="38100" dist="38100" dir="2700000" algn="tl">
                    <a:srgbClr val="000000">
                      <a:alpha val="43137"/>
                    </a:srgbClr>
                  </a:outerShdw>
                </a:effectLst>
              </a:rPr>
              <a:t>温度撮影結果の一例（</a:t>
            </a:r>
            <a:r>
              <a:rPr lang="en-US" altLang="ja-JP" b="1" i="1" u="sng" dirty="0">
                <a:solidFill>
                  <a:srgbClr val="FF0000"/>
                </a:solidFill>
                <a:effectLst>
                  <a:outerShdw blurRad="38100" dist="38100" dir="2700000" algn="tl">
                    <a:srgbClr val="000000">
                      <a:alpha val="43137"/>
                    </a:srgbClr>
                  </a:outerShdw>
                </a:effectLst>
              </a:rPr>
              <a:t>300</a:t>
            </a:r>
            <a:r>
              <a:rPr lang="en-US" altLang="ja-JP" b="1" i="1" u="sng" dirty="0">
                <a:effectLst>
                  <a:outerShdw blurRad="38100" dist="38100" dir="2700000" algn="tl">
                    <a:srgbClr val="000000">
                      <a:alpha val="43137"/>
                    </a:srgbClr>
                  </a:outerShdw>
                </a:effectLst>
              </a:rPr>
              <a:t> </a:t>
            </a:r>
            <a:r>
              <a:rPr lang="en-US" altLang="ja-JP" b="1" i="1" u="sng" dirty="0" err="1">
                <a:effectLst>
                  <a:outerShdw blurRad="38100" dist="38100" dir="2700000" algn="tl">
                    <a:srgbClr val="000000">
                      <a:alpha val="43137"/>
                    </a:srgbClr>
                  </a:outerShdw>
                </a:effectLst>
              </a:rPr>
              <a:t>mW</a:t>
            </a:r>
            <a:r>
              <a:rPr lang="en-US" altLang="ja-JP" b="1" i="1" u="sng" dirty="0">
                <a:effectLst>
                  <a:outerShdw blurRad="38100" dist="38100" dir="2700000" algn="tl">
                    <a:srgbClr val="000000">
                      <a:alpha val="43137"/>
                    </a:srgbClr>
                  </a:outerShdw>
                </a:effectLst>
              </a:rPr>
              <a:t>/cm</a:t>
            </a:r>
            <a:r>
              <a:rPr lang="en-US" altLang="ja-JP" b="1" i="1" u="sng" baseline="30000" dirty="0">
                <a:effectLst>
                  <a:outerShdw blurRad="38100" dist="38100" dir="2700000" algn="tl">
                    <a:srgbClr val="000000">
                      <a:alpha val="43137"/>
                    </a:srgbClr>
                  </a:outerShdw>
                </a:effectLst>
              </a:rPr>
              <a:t>2</a:t>
            </a:r>
            <a:r>
              <a:rPr lang="ja-JP" altLang="en-US" b="1" i="1" u="sng" dirty="0">
                <a:effectLst>
                  <a:outerShdw blurRad="38100" dist="38100" dir="2700000" algn="tl">
                    <a:srgbClr val="000000">
                      <a:alpha val="43137"/>
                    </a:srgbClr>
                  </a:outerShdw>
                </a:effectLst>
              </a:rPr>
              <a:t>で</a:t>
            </a:r>
            <a:r>
              <a:rPr lang="en-US" altLang="ja-JP" b="1" i="1" u="sng" dirty="0">
                <a:effectLst>
                  <a:outerShdw blurRad="38100" dist="38100" dir="2700000" algn="tl">
                    <a:srgbClr val="000000">
                      <a:alpha val="43137"/>
                    </a:srgbClr>
                  </a:outerShdw>
                </a:effectLst>
              </a:rPr>
              <a:t>30</a:t>
            </a:r>
            <a:r>
              <a:rPr lang="ja-JP" altLang="en-US" b="1" i="1" u="sng" dirty="0">
                <a:effectLst>
                  <a:outerShdw blurRad="38100" dist="38100" dir="2700000" algn="tl">
                    <a:srgbClr val="000000">
                      <a:alpha val="43137"/>
                    </a:srgbClr>
                  </a:outerShdw>
                </a:effectLst>
              </a:rPr>
              <a:t>秒照射</a:t>
            </a:r>
            <a:r>
              <a:rPr kumimoji="1" lang="ja-JP" altLang="en-US" b="1" i="1" u="sng" dirty="0">
                <a:effectLst>
                  <a:outerShdw blurRad="38100" dist="38100" dir="2700000" algn="tl">
                    <a:srgbClr val="000000">
                      <a:alpha val="43137"/>
                    </a:srgbClr>
                  </a:outerShdw>
                </a:effectLst>
              </a:rPr>
              <a:t>）</a:t>
            </a:r>
            <a:endParaRPr kumimoji="1" lang="en-US" altLang="ja-JP" b="1" i="1" u="sng" dirty="0">
              <a:effectLst>
                <a:outerShdw blurRad="38100" dist="38100" dir="2700000" algn="tl">
                  <a:srgbClr val="000000">
                    <a:alpha val="43137"/>
                  </a:srgbClr>
                </a:outerShdw>
              </a:effectLst>
            </a:endParaRPr>
          </a:p>
          <a:p>
            <a:endParaRPr lang="en-US" altLang="ja-JP" b="1" i="1" u="sng" dirty="0">
              <a:effectLst>
                <a:outerShdw blurRad="38100" dist="38100" dir="2700000" algn="tl">
                  <a:srgbClr val="000000">
                    <a:alpha val="43137"/>
                  </a:srgbClr>
                </a:outerShdw>
              </a:effectLst>
            </a:endParaRPr>
          </a:p>
          <a:p>
            <a:endParaRPr kumimoji="1" lang="en-US" altLang="ja-JP" b="1" i="1" u="sng" dirty="0">
              <a:effectLst>
                <a:outerShdw blurRad="38100" dist="38100" dir="2700000" algn="tl">
                  <a:srgbClr val="000000">
                    <a:alpha val="43137"/>
                  </a:srgbClr>
                </a:outerShdw>
              </a:effectLst>
            </a:endParaRPr>
          </a:p>
          <a:p>
            <a:endParaRPr lang="en-US" altLang="ja-JP" b="1" i="1" u="sng" dirty="0">
              <a:effectLst>
                <a:outerShdw blurRad="38100" dist="38100" dir="2700000" algn="tl">
                  <a:srgbClr val="000000">
                    <a:alpha val="43137"/>
                  </a:srgbClr>
                </a:outerShdw>
              </a:effectLst>
            </a:endParaRPr>
          </a:p>
          <a:p>
            <a:endParaRPr kumimoji="1" lang="en-US" altLang="ja-JP" b="1" i="1" u="sng" dirty="0">
              <a:effectLst>
                <a:outerShdw blurRad="38100" dist="38100" dir="2700000" algn="tl">
                  <a:srgbClr val="000000">
                    <a:alpha val="43137"/>
                  </a:srgbClr>
                </a:outerShdw>
              </a:effectLst>
            </a:endParaRPr>
          </a:p>
          <a:p>
            <a:endParaRPr lang="en-US" altLang="ja-JP" b="1" i="1" u="sng" dirty="0">
              <a:effectLst>
                <a:outerShdw blurRad="38100" dist="38100" dir="2700000" algn="tl">
                  <a:srgbClr val="000000">
                    <a:alpha val="43137"/>
                  </a:srgbClr>
                </a:outerShdw>
              </a:effectLst>
            </a:endParaRPr>
          </a:p>
          <a:p>
            <a:endParaRPr kumimoji="1" lang="en-US" altLang="ja-JP" b="1" i="1" u="sng" dirty="0">
              <a:effectLst>
                <a:outerShdw blurRad="38100" dist="38100" dir="2700000" algn="tl">
                  <a:srgbClr val="000000">
                    <a:alpha val="43137"/>
                  </a:srgbClr>
                </a:outerShdw>
              </a:effectLst>
            </a:endParaRPr>
          </a:p>
          <a:p>
            <a:endParaRPr lang="en-US" altLang="ja-JP" b="1" i="1" u="sng" dirty="0">
              <a:effectLst>
                <a:outerShdw blurRad="38100" dist="38100" dir="2700000" algn="tl">
                  <a:srgbClr val="000000">
                    <a:alpha val="43137"/>
                  </a:srgbClr>
                </a:outerShdw>
              </a:effectLst>
            </a:endParaRPr>
          </a:p>
          <a:p>
            <a:endParaRPr kumimoji="1" lang="en-US" altLang="ja-JP" b="1" i="1" u="sng" dirty="0">
              <a:effectLst>
                <a:outerShdw blurRad="38100" dist="38100" dir="2700000" algn="tl">
                  <a:srgbClr val="000000">
                    <a:alpha val="43137"/>
                  </a:srgbClr>
                </a:outerShdw>
              </a:effectLst>
            </a:endParaRPr>
          </a:p>
          <a:p>
            <a:endParaRPr lang="en-US" altLang="ja-JP" b="1" i="1" u="sng" dirty="0">
              <a:effectLst>
                <a:outerShdw blurRad="38100" dist="38100" dir="2700000" algn="tl">
                  <a:srgbClr val="000000">
                    <a:alpha val="43137"/>
                  </a:srgbClr>
                </a:outerShdw>
              </a:effectLst>
            </a:endParaRPr>
          </a:p>
        </p:txBody>
      </p:sp>
      <p:sp>
        <p:nvSpPr>
          <p:cNvPr id="3" name="タイトル 2">
            <a:extLst>
              <a:ext uri="{FF2B5EF4-FFF2-40B4-BE49-F238E27FC236}">
                <a16:creationId xmlns:a16="http://schemas.microsoft.com/office/drawing/2014/main" id="{97505A55-BEBA-489C-B9B9-4AB0A1D827F8}"/>
              </a:ext>
            </a:extLst>
          </p:cNvPr>
          <p:cNvSpPr>
            <a:spLocks noGrp="1"/>
          </p:cNvSpPr>
          <p:nvPr>
            <p:ph type="title"/>
          </p:nvPr>
        </p:nvSpPr>
        <p:spPr/>
        <p:txBody>
          <a:bodyPr/>
          <a:lstStyle/>
          <a:p>
            <a:r>
              <a:rPr lang="ja-JP" altLang="en-US" dirty="0"/>
              <a:t>レジン温度測定実験</a:t>
            </a:r>
            <a:endParaRPr kumimoji="1" lang="ja-JP" altLang="en-US" dirty="0"/>
          </a:p>
        </p:txBody>
      </p:sp>
      <p:sp>
        <p:nvSpPr>
          <p:cNvPr id="4" name="スライド番号プレースホルダー 3">
            <a:extLst>
              <a:ext uri="{FF2B5EF4-FFF2-40B4-BE49-F238E27FC236}">
                <a16:creationId xmlns:a16="http://schemas.microsoft.com/office/drawing/2014/main" id="{9E08B820-1723-4462-B9F6-BE301A0616BA}"/>
              </a:ext>
            </a:extLst>
          </p:cNvPr>
          <p:cNvSpPr>
            <a:spLocks noGrp="1"/>
          </p:cNvSpPr>
          <p:nvPr>
            <p:ph type="sldNum" sz="quarter" idx="4"/>
          </p:nvPr>
        </p:nvSpPr>
        <p:spPr/>
        <p:txBody>
          <a:bodyPr/>
          <a:lstStyle/>
          <a:p>
            <a:r>
              <a:rPr lang="en-US" altLang="ja-JP"/>
              <a:t>P. </a:t>
            </a:r>
            <a:fld id="{F8FDF831-B0A3-4B44-A20D-7581D5587101}" type="slidenum">
              <a:rPr lang="ja-JP" altLang="en-US" smtClean="0"/>
              <a:pPr/>
              <a:t>15</a:t>
            </a:fld>
            <a:endParaRPr lang="ja-JP" altLang="en-US" dirty="0"/>
          </a:p>
        </p:txBody>
      </p:sp>
      <p:pic>
        <p:nvPicPr>
          <p:cNvPr id="5" name="thermography_about-0.5mm_300mW_2019-09-01">
            <a:hlinkClick r:id="" action="ppaction://media"/>
            <a:extLst>
              <a:ext uri="{FF2B5EF4-FFF2-40B4-BE49-F238E27FC236}">
                <a16:creationId xmlns:a16="http://schemas.microsoft.com/office/drawing/2014/main" id="{5F9BE3E6-4AB0-49CF-AFB9-166928B2371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6871" t="4788" b="15923"/>
          <a:stretch>
            <a:fillRect/>
          </a:stretch>
        </p:blipFill>
        <p:spPr bwMode="auto">
          <a:xfrm>
            <a:off x="1013971" y="1045056"/>
            <a:ext cx="7236121" cy="46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 name="TextBox 18">
                <a:extLst>
                  <a:ext uri="{FF2B5EF4-FFF2-40B4-BE49-F238E27FC236}">
                    <a16:creationId xmlns:a16="http://schemas.microsoft.com/office/drawing/2014/main" id="{1AC8B2BE-258A-48E8-9362-F38C93EC342F}"/>
                  </a:ext>
                </a:extLst>
              </p:cNvPr>
              <p:cNvSpPr txBox="1"/>
              <p:nvPr/>
            </p:nvSpPr>
            <p:spPr>
              <a:xfrm>
                <a:off x="7056276" y="936592"/>
                <a:ext cx="980547" cy="400110"/>
              </a:xfrm>
              <a:prstGeom prst="rect">
                <a:avLst/>
              </a:prstGeom>
              <a:noFill/>
            </p:spPr>
            <p:txBody>
              <a:bodyPr wrap="square" rtlCol="0">
                <a:spAutoFit/>
              </a:bodyPr>
              <a:lstStyle/>
              <a:p>
                <a:pPr algn="r"/>
                <a:r>
                  <a:rPr lang="en-US" sz="2000" b="0" dirty="0">
                    <a:solidFill>
                      <a:schemeClr val="bg1"/>
                    </a:solidFill>
                  </a:rPr>
                  <a:t>150 </a:t>
                </a:r>
                <a14:m>
                  <m:oMath xmlns:m="http://schemas.openxmlformats.org/officeDocument/2006/math">
                    <m:r>
                      <a:rPr lang="en-US" sz="2000" b="0" i="0" smtClean="0">
                        <a:solidFill>
                          <a:schemeClr val="bg1"/>
                        </a:solidFill>
                        <a:latin typeface="Cambria Math" panose="02040503050406030204" pitchFamily="18" charset="0"/>
                      </a:rPr>
                      <m:t>°</m:t>
                    </m:r>
                    <m:r>
                      <m:rPr>
                        <m:sty m:val="p"/>
                      </m:rPr>
                      <a:rPr lang="en-US" sz="2000" b="0" i="0" smtClean="0">
                        <a:solidFill>
                          <a:schemeClr val="bg1"/>
                        </a:solidFill>
                        <a:latin typeface="Cambria Math" panose="02040503050406030204" pitchFamily="18" charset="0"/>
                      </a:rPr>
                      <m:t>C</m:t>
                    </m:r>
                  </m:oMath>
                </a14:m>
                <a:endParaRPr lang="en-US" sz="2000" dirty="0">
                  <a:solidFill>
                    <a:schemeClr val="bg1"/>
                  </a:solidFill>
                </a:endParaRPr>
              </a:p>
            </p:txBody>
          </p:sp>
        </mc:Choice>
        <mc:Fallback xmlns="">
          <p:sp>
            <p:nvSpPr>
              <p:cNvPr id="6" name="TextBox 18">
                <a:extLst>
                  <a:ext uri="{FF2B5EF4-FFF2-40B4-BE49-F238E27FC236}">
                    <a16:creationId xmlns:a16="http://schemas.microsoft.com/office/drawing/2014/main" id="{1AC8B2BE-258A-48E8-9362-F38C93EC342F}"/>
                  </a:ext>
                </a:extLst>
              </p:cNvPr>
              <p:cNvSpPr txBox="1">
                <a:spLocks noRot="1" noChangeAspect="1" noMove="1" noResize="1" noEditPoints="1" noAdjustHandles="1" noChangeArrowheads="1" noChangeShapeType="1" noTextEdit="1"/>
              </p:cNvSpPr>
              <p:nvPr/>
            </p:nvSpPr>
            <p:spPr>
              <a:xfrm>
                <a:off x="7056276" y="936592"/>
                <a:ext cx="980547" cy="400110"/>
              </a:xfrm>
              <a:prstGeom prst="rect">
                <a:avLst/>
              </a:prstGeom>
              <a:blipFill>
                <a:blip r:embed="rId5"/>
                <a:stretch>
                  <a:fillRect t="-7692" r="-625" b="-2923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TextBox 19">
                <a:extLst>
                  <a:ext uri="{FF2B5EF4-FFF2-40B4-BE49-F238E27FC236}">
                    <a16:creationId xmlns:a16="http://schemas.microsoft.com/office/drawing/2014/main" id="{25CB04BC-E550-4DEE-AB40-B9FA68F0F072}"/>
                  </a:ext>
                </a:extLst>
              </p:cNvPr>
              <p:cNvSpPr txBox="1"/>
              <p:nvPr/>
            </p:nvSpPr>
            <p:spPr>
              <a:xfrm>
                <a:off x="7056276" y="5261138"/>
                <a:ext cx="972108" cy="400110"/>
              </a:xfrm>
              <a:prstGeom prst="rect">
                <a:avLst/>
              </a:prstGeom>
              <a:noFill/>
            </p:spPr>
            <p:txBody>
              <a:bodyPr wrap="square" rtlCol="0">
                <a:spAutoFit/>
              </a:bodyPr>
              <a:lstStyle/>
              <a:p>
                <a:pPr algn="r"/>
                <a:r>
                  <a:rPr lang="en-US" sz="2000" dirty="0">
                    <a:solidFill>
                      <a:schemeClr val="bg1"/>
                    </a:solidFill>
                  </a:rPr>
                  <a:t>25 </a:t>
                </a:r>
                <a14:m>
                  <m:oMath xmlns:m="http://schemas.openxmlformats.org/officeDocument/2006/math">
                    <m:r>
                      <a:rPr lang="en-US" sz="2000">
                        <a:solidFill>
                          <a:schemeClr val="bg1"/>
                        </a:solidFill>
                        <a:latin typeface="Cambria Math" panose="02040503050406030204" pitchFamily="18" charset="0"/>
                      </a:rPr>
                      <m:t>°</m:t>
                    </m:r>
                    <m:r>
                      <m:rPr>
                        <m:sty m:val="p"/>
                      </m:rPr>
                      <a:rPr lang="en-US" sz="2000">
                        <a:solidFill>
                          <a:schemeClr val="bg1"/>
                        </a:solidFill>
                        <a:latin typeface="Cambria Math" panose="02040503050406030204" pitchFamily="18" charset="0"/>
                      </a:rPr>
                      <m:t>C</m:t>
                    </m:r>
                  </m:oMath>
                </a14:m>
                <a:endParaRPr lang="en-US" sz="2000" dirty="0">
                  <a:solidFill>
                    <a:schemeClr val="bg1"/>
                  </a:solidFill>
                </a:endParaRPr>
              </a:p>
            </p:txBody>
          </p:sp>
        </mc:Choice>
        <mc:Fallback xmlns="">
          <p:sp>
            <p:nvSpPr>
              <p:cNvPr id="7" name="TextBox 19">
                <a:extLst>
                  <a:ext uri="{FF2B5EF4-FFF2-40B4-BE49-F238E27FC236}">
                    <a16:creationId xmlns:a16="http://schemas.microsoft.com/office/drawing/2014/main" id="{25CB04BC-E550-4DEE-AB40-B9FA68F0F072}"/>
                  </a:ext>
                </a:extLst>
              </p:cNvPr>
              <p:cNvSpPr txBox="1">
                <a:spLocks noRot="1" noChangeAspect="1" noMove="1" noResize="1" noEditPoints="1" noAdjustHandles="1" noChangeArrowheads="1" noChangeShapeType="1" noTextEdit="1"/>
              </p:cNvSpPr>
              <p:nvPr/>
            </p:nvSpPr>
            <p:spPr>
              <a:xfrm>
                <a:off x="7056276" y="5261138"/>
                <a:ext cx="972108" cy="400110"/>
              </a:xfrm>
              <a:prstGeom prst="rect">
                <a:avLst/>
              </a:prstGeom>
              <a:blipFill>
                <a:blip r:embed="rId6"/>
                <a:stretch>
                  <a:fillRect t="-6061" b="-27273"/>
                </a:stretch>
              </a:blipFill>
            </p:spPr>
            <p:txBody>
              <a:bodyPr/>
              <a:lstStyle/>
              <a:p>
                <a:r>
                  <a:rPr lang="ja-JP" altLang="en-US">
                    <a:noFill/>
                  </a:rPr>
                  <a:t> </a:t>
                </a:r>
              </a:p>
            </p:txBody>
          </p:sp>
        </mc:Fallback>
      </mc:AlternateContent>
      <p:sp>
        <p:nvSpPr>
          <p:cNvPr id="8" name="テキスト ボックス 9">
            <a:extLst>
              <a:ext uri="{FF2B5EF4-FFF2-40B4-BE49-F238E27FC236}">
                <a16:creationId xmlns:a16="http://schemas.microsoft.com/office/drawing/2014/main" id="{E11DF1B7-400B-441E-B92A-0812A3A2ED8B}"/>
              </a:ext>
            </a:extLst>
          </p:cNvPr>
          <p:cNvSpPr txBox="1"/>
          <p:nvPr/>
        </p:nvSpPr>
        <p:spPr>
          <a:xfrm>
            <a:off x="3347864" y="1476651"/>
            <a:ext cx="2110732" cy="400110"/>
          </a:xfrm>
          <a:prstGeom prst="rect">
            <a:avLst/>
          </a:prstGeom>
          <a:noFill/>
        </p:spPr>
        <p:txBody>
          <a:bodyPr wrap="square" rtlCol="0">
            <a:spAutoFit/>
          </a:bodyPr>
          <a:lstStyle/>
          <a:p>
            <a:pPr algn="ctr"/>
            <a:r>
              <a:rPr kumimoji="1" lang="en-US" altLang="ja-JP" sz="2000" dirty="0">
                <a:solidFill>
                  <a:schemeClr val="bg1"/>
                </a:solidFill>
              </a:rPr>
              <a:t>~ 20 mm</a:t>
            </a:r>
            <a:endParaRPr kumimoji="1" lang="ja-JP" altLang="en-US" sz="2000" dirty="0">
              <a:solidFill>
                <a:schemeClr val="bg1"/>
              </a:solidFill>
            </a:endParaRPr>
          </a:p>
        </p:txBody>
      </p:sp>
      <p:cxnSp>
        <p:nvCxnSpPr>
          <p:cNvPr id="9" name="直線矢印コネクタ 7">
            <a:extLst>
              <a:ext uri="{FF2B5EF4-FFF2-40B4-BE49-F238E27FC236}">
                <a16:creationId xmlns:a16="http://schemas.microsoft.com/office/drawing/2014/main" id="{CC5CB941-FAF7-4F74-B1D1-AB98C3ADDD15}"/>
              </a:ext>
            </a:extLst>
          </p:cNvPr>
          <p:cNvCxnSpPr>
            <a:cxnSpLocks/>
          </p:cNvCxnSpPr>
          <p:nvPr/>
        </p:nvCxnSpPr>
        <p:spPr>
          <a:xfrm>
            <a:off x="3455876" y="1876762"/>
            <a:ext cx="1882221" cy="0"/>
          </a:xfrm>
          <a:prstGeom prst="straightConnector1">
            <a:avLst/>
          </a:prstGeom>
          <a:ln>
            <a:headEnd type="triangle"/>
            <a:tailEnd type="triangle"/>
          </a:ln>
        </p:spPr>
        <p:style>
          <a:lnRef idx="3">
            <a:schemeClr val="accent3"/>
          </a:lnRef>
          <a:fillRef idx="0">
            <a:schemeClr val="accent3"/>
          </a:fillRef>
          <a:effectRef idx="2">
            <a:schemeClr val="accent3"/>
          </a:effectRef>
          <a:fontRef idx="minor">
            <a:schemeClr val="tx1"/>
          </a:fontRef>
        </p:style>
      </p:cxnSp>
      <p:sp>
        <p:nvSpPr>
          <p:cNvPr id="16" name="四角形: 角を丸くする 15">
            <a:extLst>
              <a:ext uri="{FF2B5EF4-FFF2-40B4-BE49-F238E27FC236}">
                <a16:creationId xmlns:a16="http://schemas.microsoft.com/office/drawing/2014/main" id="{88B40805-79E9-4751-AD71-A263ED3B5EA0}"/>
              </a:ext>
            </a:extLst>
          </p:cNvPr>
          <p:cNvSpPr/>
          <p:nvPr/>
        </p:nvSpPr>
        <p:spPr>
          <a:xfrm>
            <a:off x="719398" y="5683595"/>
            <a:ext cx="7704506" cy="6977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ＭＳ Ｐゴシック" panose="020B0600070205080204" pitchFamily="50" charset="-128"/>
                <a:ea typeface="ＭＳ Ｐゴシック" panose="020B0600070205080204" pitchFamily="50" charset="-128"/>
              </a:rPr>
              <a:t>照射開始から約６秒後に最高温度</a:t>
            </a:r>
            <a:r>
              <a:rPr lang="en-US" altLang="ja-JP" sz="2400" dirty="0">
                <a:solidFill>
                  <a:schemeClr val="tx1"/>
                </a:solidFill>
                <a:latin typeface="ＭＳ Ｐゴシック" panose="020B0600070205080204" pitchFamily="50" charset="-128"/>
                <a:ea typeface="ＭＳ Ｐゴシック" panose="020B0600070205080204" pitchFamily="50" charset="-128"/>
              </a:rPr>
              <a:t>(150</a:t>
            </a:r>
            <a:r>
              <a:rPr lang="ja-JP" altLang="en-US" sz="2400" dirty="0">
                <a:solidFill>
                  <a:schemeClr val="tx1"/>
                </a:solidFill>
                <a:latin typeface="ＭＳ Ｐゴシック" panose="020B0600070205080204" pitchFamily="50" charset="-128"/>
                <a:ea typeface="ＭＳ Ｐゴシック" panose="020B0600070205080204" pitchFamily="50" charset="-128"/>
              </a:rPr>
              <a:t>℃超</a:t>
            </a:r>
            <a:r>
              <a:rPr lang="en-US" altLang="ja-JP" sz="2400" dirty="0">
                <a:solidFill>
                  <a:schemeClr val="tx1"/>
                </a:solidFill>
                <a:latin typeface="ＭＳ Ｐゴシック" panose="020B0600070205080204" pitchFamily="50" charset="-128"/>
                <a:ea typeface="ＭＳ Ｐゴシック" panose="020B0600070205080204" pitchFamily="50" charset="-128"/>
              </a:rPr>
              <a:t>)</a:t>
            </a:r>
            <a:r>
              <a:rPr lang="ja-JP" altLang="en-US" sz="2400" dirty="0">
                <a:solidFill>
                  <a:schemeClr val="tx1"/>
                </a:solidFill>
                <a:latin typeface="ＭＳ Ｐゴシック" panose="020B0600070205080204" pitchFamily="50" charset="-128"/>
                <a:ea typeface="ＭＳ Ｐゴシック" panose="020B0600070205080204" pitchFamily="50" charset="-128"/>
              </a:rPr>
              <a:t>に達し，</a:t>
            </a:r>
            <a:br>
              <a:rPr lang="en-US" altLang="ja-JP" sz="2400" dirty="0">
                <a:solidFill>
                  <a:schemeClr val="tx1"/>
                </a:solidFill>
                <a:latin typeface="ＭＳ Ｐゴシック" panose="020B0600070205080204" pitchFamily="50" charset="-128"/>
                <a:ea typeface="ＭＳ Ｐゴシック" panose="020B0600070205080204" pitchFamily="50" charset="-128"/>
              </a:rPr>
            </a:br>
            <a:r>
              <a:rPr lang="ja-JP" altLang="en-US" sz="2400" dirty="0">
                <a:solidFill>
                  <a:schemeClr val="tx1"/>
                </a:solidFill>
                <a:latin typeface="ＭＳ Ｐゴシック" panose="020B0600070205080204" pitchFamily="50" charset="-128"/>
                <a:ea typeface="ＭＳ Ｐゴシック" panose="020B0600070205080204" pitchFamily="50" charset="-128"/>
              </a:rPr>
              <a:t>徐々に室温に戻ってゆく様子が見て取れる．</a:t>
            </a:r>
            <a:endParaRPr kumimoji="1" lang="ja-JP" altLang="en-US" sz="2400"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7358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1D09D99D-99F2-44AB-893D-66D373448016}"/>
                  </a:ext>
                </a:extLst>
              </p:cNvPr>
              <p:cNvSpPr>
                <a:spLocks noGrp="1"/>
              </p:cNvSpPr>
              <p:nvPr>
                <p:ph idx="1"/>
              </p:nvPr>
            </p:nvSpPr>
            <p:spPr/>
            <p:txBody>
              <a:bodyPr/>
              <a:lstStyle/>
              <a:p>
                <a:pPr marL="0" indent="0">
                  <a:buNone/>
                </a:pPr>
                <a:r>
                  <a:rPr kumimoji="1" lang="ja-JP" altLang="en-US" b="1" i="1" u="sng" dirty="0">
                    <a:effectLst>
                      <a:outerShdw blurRad="38100" dist="38100" dir="2700000" algn="tl">
                        <a:srgbClr val="000000">
                          <a:alpha val="43137"/>
                        </a:srgbClr>
                      </a:outerShdw>
                    </a:effectLst>
                  </a:rPr>
                  <a:t>温度と線熱膨張の時刻歴（</a:t>
                </a:r>
                <a:r>
                  <a:rPr lang="en-US" altLang="ja-JP" b="1" i="1" u="sng" dirty="0">
                    <a:effectLst>
                      <a:outerShdw blurRad="38100" dist="38100" dir="2700000" algn="tl">
                        <a:srgbClr val="000000">
                          <a:alpha val="43137"/>
                        </a:srgbClr>
                      </a:outerShdw>
                    </a:effectLst>
                  </a:rPr>
                  <a:t>50 </a:t>
                </a:r>
                <a:r>
                  <a:rPr lang="en-US" altLang="ja-JP" b="1" i="1" u="sng" dirty="0" err="1">
                    <a:effectLst>
                      <a:outerShdw blurRad="38100" dist="38100" dir="2700000" algn="tl">
                        <a:srgbClr val="000000">
                          <a:alpha val="43137"/>
                        </a:srgbClr>
                      </a:outerShdw>
                    </a:effectLst>
                  </a:rPr>
                  <a:t>mW</a:t>
                </a:r>
                <a:r>
                  <a:rPr lang="en-US" altLang="ja-JP" b="1" i="1" u="sng" dirty="0">
                    <a:effectLst>
                      <a:outerShdw blurRad="38100" dist="38100" dir="2700000" algn="tl">
                        <a:srgbClr val="000000">
                          <a:alpha val="43137"/>
                        </a:srgbClr>
                      </a:outerShdw>
                    </a:effectLst>
                  </a:rPr>
                  <a:t>/cm</a:t>
                </a:r>
                <a:r>
                  <a:rPr lang="en-US" altLang="ja-JP" b="1" i="1" u="sng" baseline="30000" dirty="0">
                    <a:effectLst>
                      <a:outerShdw blurRad="38100" dist="38100" dir="2700000" algn="tl">
                        <a:srgbClr val="000000">
                          <a:alpha val="43137"/>
                        </a:srgbClr>
                      </a:outerShdw>
                    </a:effectLst>
                  </a:rPr>
                  <a:t>2</a:t>
                </a:r>
                <a:r>
                  <a:rPr lang="ja-JP" altLang="en-US" b="1" i="1" u="sng" dirty="0">
                    <a:effectLst>
                      <a:outerShdw blurRad="38100" dist="38100" dir="2700000" algn="tl">
                        <a:srgbClr val="000000">
                          <a:alpha val="43137"/>
                        </a:srgbClr>
                      </a:outerShdw>
                    </a:effectLst>
                  </a:rPr>
                  <a:t>で</a:t>
                </a:r>
                <a:r>
                  <a:rPr lang="en-US" altLang="ja-JP" b="1" i="1" u="sng" dirty="0">
                    <a:effectLst>
                      <a:outerShdw blurRad="38100" dist="38100" dir="2700000" algn="tl">
                        <a:srgbClr val="000000">
                          <a:alpha val="43137"/>
                        </a:srgbClr>
                      </a:outerShdw>
                    </a:effectLst>
                  </a:rPr>
                  <a:t>30</a:t>
                </a:r>
                <a:r>
                  <a:rPr lang="ja-JP" altLang="en-US" b="1" i="1" u="sng" dirty="0">
                    <a:effectLst>
                      <a:outerShdw blurRad="38100" dist="38100" dir="2700000" algn="tl">
                        <a:srgbClr val="000000">
                          <a:alpha val="43137"/>
                        </a:srgbClr>
                      </a:outerShdw>
                    </a:effectLst>
                  </a:rPr>
                  <a:t>秒照射</a:t>
                </a:r>
                <a:r>
                  <a:rPr kumimoji="1" lang="ja-JP" altLang="en-US" b="1" i="1" u="sng" dirty="0">
                    <a:effectLst>
                      <a:outerShdw blurRad="38100" dist="38100" dir="2700000" algn="tl">
                        <a:srgbClr val="000000">
                          <a:alpha val="43137"/>
                        </a:srgbClr>
                      </a:outerShdw>
                    </a:effectLst>
                  </a:rPr>
                  <a:t>）</a:t>
                </a:r>
                <a:endParaRPr kumimoji="1"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kumimoji="1"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kumimoji="1"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kumimoji="1"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kumimoji="1" lang="en-US" altLang="ja-JP" sz="3600" b="1" i="1" u="sng" dirty="0">
                  <a:effectLst>
                    <a:outerShdw blurRad="38100" dist="38100" dir="2700000" algn="tl">
                      <a:srgbClr val="000000">
                        <a:alpha val="43137"/>
                      </a:srgbClr>
                    </a:outerShdw>
                  </a:effectLst>
                </a:endParaRPr>
              </a:p>
              <a:p>
                <a:pPr marL="0" indent="0" algn="ctr">
                  <a:buNone/>
                </a:pPr>
                <a:r>
                  <a:rPr lang="en-US" altLang="ja-JP" sz="2000" dirty="0"/>
                  <a:t>※</a:t>
                </a:r>
                <a:r>
                  <a:rPr kumimoji="1" lang="ja-JP" altLang="en-US" sz="2000" dirty="0">
                    <a:effectLst/>
                  </a:rPr>
                  <a:t>別実験より，線熱膨張係数が</a:t>
                </a:r>
                <a14:m>
                  <m:oMath xmlns:m="http://schemas.openxmlformats.org/officeDocument/2006/math">
                    <m:r>
                      <a:rPr kumimoji="1" lang="en-US" altLang="ja-JP" sz="2000" b="0" i="0" smtClean="0">
                        <a:effectLst/>
                        <a:latin typeface="Cambria Math" panose="02040503050406030204" pitchFamily="18" charset="0"/>
                      </a:rPr>
                      <m:t>1.0×1</m:t>
                    </m:r>
                    <m:sSup>
                      <m:sSupPr>
                        <m:ctrlPr>
                          <a:rPr kumimoji="1" lang="en-US" altLang="ja-JP" sz="2000" i="1" smtClean="0">
                            <a:effectLst/>
                            <a:latin typeface="Cambria Math" panose="02040503050406030204" pitchFamily="18" charset="0"/>
                          </a:rPr>
                        </m:ctrlPr>
                      </m:sSupPr>
                      <m:e>
                        <m:r>
                          <a:rPr kumimoji="1" lang="en-US" altLang="ja-JP" sz="2000" b="0" i="0" smtClean="0">
                            <a:effectLst/>
                            <a:latin typeface="Cambria Math" panose="02040503050406030204" pitchFamily="18" charset="0"/>
                          </a:rPr>
                          <m:t>0</m:t>
                        </m:r>
                      </m:e>
                      <m:sup>
                        <m:r>
                          <a:rPr kumimoji="1" lang="en-US" altLang="ja-JP" sz="2000" b="0" i="0" smtClean="0">
                            <a:effectLst/>
                            <a:latin typeface="Cambria Math" panose="02040503050406030204" pitchFamily="18" charset="0"/>
                          </a:rPr>
                          <m:t>−4</m:t>
                        </m:r>
                      </m:sup>
                    </m:sSup>
                  </m:oMath>
                </a14:m>
                <a:r>
                  <a:rPr kumimoji="1" lang="ja-JP" altLang="en-US" sz="2000" dirty="0">
                    <a:effectLst/>
                  </a:rPr>
                  <a:t> </a:t>
                </a:r>
                <a:r>
                  <a:rPr kumimoji="1" lang="en-US" altLang="ja-JP" sz="2000" dirty="0">
                    <a:effectLst/>
                  </a:rPr>
                  <a:t>[1/K]</a:t>
                </a:r>
                <a:r>
                  <a:rPr kumimoji="1" lang="ja-JP" altLang="en-US" sz="2000" dirty="0">
                    <a:effectLst/>
                  </a:rPr>
                  <a:t>であることを利用．</a:t>
                </a:r>
                <a:endParaRPr kumimoji="1" lang="en-US" altLang="ja-JP" sz="2000" dirty="0">
                  <a:effectLst/>
                </a:endParaRPr>
              </a:p>
              <a:p>
                <a:pPr marL="0" indent="0" algn="ctr">
                  <a:buNone/>
                </a:pPr>
                <a:endParaRPr lang="en-US" altLang="ja-JP" sz="2000" dirty="0"/>
              </a:p>
              <a:p>
                <a:pPr marL="0" indent="0" algn="ctr">
                  <a:buNone/>
                </a:pPr>
                <a:endParaRPr kumimoji="1" lang="en-US" altLang="ja-JP" sz="2000" dirty="0">
                  <a:effectLst/>
                </a:endParaRPr>
              </a:p>
              <a:p>
                <a:pPr marL="0" indent="0" algn="ctr">
                  <a:buNone/>
                </a:pPr>
                <a:endParaRPr kumimoji="1" lang="en-US" altLang="ja-JP" sz="1000" dirty="0">
                  <a:effectLst/>
                </a:endParaRPr>
              </a:p>
              <a:p>
                <a:pPr marL="0" indent="0" algn="ctr">
                  <a:buNone/>
                </a:pPr>
                <a:r>
                  <a:rPr lang="en-US" altLang="ja-JP" sz="2000" dirty="0"/>
                  <a:t>※</a:t>
                </a:r>
                <a:r>
                  <a:rPr lang="ja-JP" altLang="en-US" sz="2000" dirty="0"/>
                  <a:t>注</a:t>
                </a:r>
                <a:r>
                  <a:rPr lang="en-US" altLang="ja-JP" sz="2000" dirty="0"/>
                  <a:t>※ </a:t>
                </a:r>
                <a:r>
                  <a:rPr lang="ja-JP" altLang="en-US" sz="2000" dirty="0"/>
                  <a:t>一般的な</a:t>
                </a:r>
                <a:r>
                  <a:rPr lang="en-US" altLang="ja-JP" sz="2000" dirty="0"/>
                  <a:t>UV</a:t>
                </a:r>
                <a:r>
                  <a:rPr lang="ja-JP" altLang="en-US" sz="2000" dirty="0"/>
                  <a:t>レジンの温度上昇はもっと小さい．</a:t>
                </a:r>
                <a:endParaRPr kumimoji="1" lang="ja-JP" altLang="en-US" sz="2000" dirty="0">
                  <a:effectLst/>
                </a:endParaRPr>
              </a:p>
            </p:txBody>
          </p:sp>
        </mc:Choice>
        <mc:Fallback xmlns="">
          <p:sp>
            <p:nvSpPr>
              <p:cNvPr id="2" name="コンテンツ プレースホルダー 1">
                <a:extLst>
                  <a:ext uri="{FF2B5EF4-FFF2-40B4-BE49-F238E27FC236}">
                    <a16:creationId xmlns:a16="http://schemas.microsoft.com/office/drawing/2014/main" id="{1D09D99D-99F2-44AB-893D-66D373448016}"/>
                  </a:ext>
                </a:extLst>
              </p:cNvPr>
              <p:cNvSpPr>
                <a:spLocks noGrp="1" noRot="1" noChangeAspect="1" noMove="1" noResize="1" noEditPoints="1" noAdjustHandles="1" noChangeArrowheads="1" noChangeShapeType="1" noTextEdit="1"/>
              </p:cNvSpPr>
              <p:nvPr>
                <p:ph idx="1"/>
              </p:nvPr>
            </p:nvSpPr>
            <p:spPr>
              <a:blipFill>
                <a:blip r:embed="rId2"/>
                <a:stretch>
                  <a:fillRect l="-2186" t="-1795" b="-2218"/>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100841C5-163F-4506-85B8-360920E2090A}"/>
              </a:ext>
            </a:extLst>
          </p:cNvPr>
          <p:cNvSpPr>
            <a:spLocks noGrp="1"/>
          </p:cNvSpPr>
          <p:nvPr>
            <p:ph type="title"/>
          </p:nvPr>
        </p:nvSpPr>
        <p:spPr/>
        <p:txBody>
          <a:bodyPr/>
          <a:lstStyle/>
          <a:p>
            <a:r>
              <a:rPr lang="ja-JP" altLang="en-US" dirty="0"/>
              <a:t>レジン温度測定実験</a:t>
            </a:r>
            <a:endParaRPr kumimoji="1" lang="ja-JP" altLang="en-US" dirty="0"/>
          </a:p>
        </p:txBody>
      </p:sp>
      <p:sp>
        <p:nvSpPr>
          <p:cNvPr id="4" name="スライド番号プレースホルダー 3">
            <a:extLst>
              <a:ext uri="{FF2B5EF4-FFF2-40B4-BE49-F238E27FC236}">
                <a16:creationId xmlns:a16="http://schemas.microsoft.com/office/drawing/2014/main" id="{DA90EC98-ED05-4CC8-92D8-13B4A82C3B50}"/>
              </a:ext>
            </a:extLst>
          </p:cNvPr>
          <p:cNvSpPr>
            <a:spLocks noGrp="1"/>
          </p:cNvSpPr>
          <p:nvPr>
            <p:ph type="sldNum" sz="quarter" idx="4"/>
          </p:nvPr>
        </p:nvSpPr>
        <p:spPr/>
        <p:txBody>
          <a:bodyPr/>
          <a:lstStyle/>
          <a:p>
            <a:r>
              <a:rPr lang="en-US" altLang="ja-JP"/>
              <a:t>P. </a:t>
            </a:r>
            <a:fld id="{F8FDF831-B0A3-4B44-A20D-7581D5587101}" type="slidenum">
              <a:rPr lang="ja-JP" altLang="en-US" smtClean="0"/>
              <a:pPr/>
              <a:t>16</a:t>
            </a:fld>
            <a:endParaRPr lang="ja-JP" altLang="en-US" dirty="0"/>
          </a:p>
        </p:txBody>
      </p:sp>
      <p:pic>
        <p:nvPicPr>
          <p:cNvPr id="6" name="図 5">
            <a:extLst>
              <a:ext uri="{FF2B5EF4-FFF2-40B4-BE49-F238E27FC236}">
                <a16:creationId xmlns:a16="http://schemas.microsoft.com/office/drawing/2014/main" id="{37530FB9-DE9B-4849-B33C-2950FF9990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7353" y="1052736"/>
            <a:ext cx="7035047" cy="3708412"/>
          </a:xfrm>
          <a:prstGeom prst="rect">
            <a:avLst/>
          </a:prstGeom>
        </p:spPr>
      </p:pic>
      <p:sp>
        <p:nvSpPr>
          <p:cNvPr id="7" name="四角形: 角を丸くする 6">
            <a:extLst>
              <a:ext uri="{FF2B5EF4-FFF2-40B4-BE49-F238E27FC236}">
                <a16:creationId xmlns:a16="http://schemas.microsoft.com/office/drawing/2014/main" id="{4BC0FD36-22ED-4C26-B008-945E49930B57}"/>
              </a:ext>
            </a:extLst>
          </p:cNvPr>
          <p:cNvSpPr/>
          <p:nvPr/>
        </p:nvSpPr>
        <p:spPr>
          <a:xfrm>
            <a:off x="863239" y="5085184"/>
            <a:ext cx="7416824" cy="9000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solidFill>
                  <a:schemeClr val="tx1"/>
                </a:solidFill>
                <a:latin typeface="ＭＳ Ｐゴシック" panose="020B0600070205080204" pitchFamily="50" charset="-128"/>
                <a:ea typeface="ＭＳ Ｐゴシック" panose="020B0600070205080204" pitchFamily="50" charset="-128"/>
              </a:rPr>
              <a:t>100 K</a:t>
            </a:r>
            <a:r>
              <a:rPr lang="ja-JP" altLang="en-US" sz="2400" dirty="0">
                <a:solidFill>
                  <a:schemeClr val="tx1"/>
                </a:solidFill>
                <a:latin typeface="ＭＳ Ｐゴシック" panose="020B0600070205080204" pitchFamily="50" charset="-128"/>
                <a:ea typeface="ＭＳ Ｐゴシック" panose="020B0600070205080204" pitchFamily="50" charset="-128"/>
              </a:rPr>
              <a:t>弱の温度上昇により，照射から約</a:t>
            </a:r>
            <a:r>
              <a:rPr lang="en-US" altLang="ja-JP" sz="2400" dirty="0">
                <a:solidFill>
                  <a:schemeClr val="tx1"/>
                </a:solidFill>
                <a:latin typeface="ＭＳ Ｐゴシック" panose="020B0600070205080204" pitchFamily="50" charset="-128"/>
                <a:ea typeface="ＭＳ Ｐゴシック" panose="020B0600070205080204" pitchFamily="50" charset="-128"/>
              </a:rPr>
              <a:t>6</a:t>
            </a:r>
            <a:r>
              <a:rPr lang="ja-JP" altLang="en-US" sz="2400" dirty="0">
                <a:solidFill>
                  <a:schemeClr val="tx1"/>
                </a:solidFill>
                <a:latin typeface="ＭＳ Ｐゴシック" panose="020B0600070205080204" pitchFamily="50" charset="-128"/>
                <a:ea typeface="ＭＳ Ｐゴシック" panose="020B0600070205080204" pitchFamily="50" charset="-128"/>
              </a:rPr>
              <a:t>秒後に</a:t>
            </a:r>
            <a:r>
              <a:rPr lang="en-US" altLang="ja-JP" sz="2400" dirty="0">
                <a:solidFill>
                  <a:schemeClr val="tx1"/>
                </a:solidFill>
                <a:latin typeface="ＭＳ Ｐゴシック" panose="020B0600070205080204" pitchFamily="50" charset="-128"/>
                <a:ea typeface="ＭＳ Ｐゴシック" panose="020B0600070205080204" pitchFamily="50" charset="-128"/>
              </a:rPr>
              <a:t>1</a:t>
            </a:r>
            <a:r>
              <a:rPr lang="ja-JP" altLang="en-US" sz="2400" dirty="0">
                <a:solidFill>
                  <a:schemeClr val="tx1"/>
                </a:solidFill>
                <a:latin typeface="ＭＳ Ｐゴシック" panose="020B0600070205080204" pitchFamily="50" charset="-128"/>
                <a:ea typeface="ＭＳ Ｐゴシック" panose="020B0600070205080204" pitchFamily="50" charset="-128"/>
              </a:rPr>
              <a:t>％弱の</a:t>
            </a:r>
            <a:br>
              <a:rPr lang="en-US" altLang="ja-JP" sz="2400" dirty="0">
                <a:solidFill>
                  <a:schemeClr val="tx1"/>
                </a:solidFill>
                <a:latin typeface="ＭＳ Ｐゴシック" panose="020B0600070205080204" pitchFamily="50" charset="-128"/>
                <a:ea typeface="ＭＳ Ｐゴシック" panose="020B0600070205080204" pitchFamily="50" charset="-128"/>
              </a:rPr>
            </a:br>
            <a:r>
              <a:rPr lang="ja-JP" altLang="en-US" sz="2400" dirty="0">
                <a:solidFill>
                  <a:schemeClr val="tx1"/>
                </a:solidFill>
                <a:latin typeface="ＭＳ Ｐゴシック" panose="020B0600070205080204" pitchFamily="50" charset="-128"/>
                <a:ea typeface="ＭＳ Ｐゴシック" panose="020B0600070205080204" pitchFamily="50" charset="-128"/>
              </a:rPr>
              <a:t>線熱膨張（体積膨張で</a:t>
            </a:r>
            <a:r>
              <a:rPr lang="en-US" altLang="ja-JP" sz="2400" dirty="0">
                <a:solidFill>
                  <a:schemeClr val="tx1"/>
                </a:solidFill>
                <a:latin typeface="ＭＳ Ｐゴシック" panose="020B0600070205080204" pitchFamily="50" charset="-128"/>
                <a:ea typeface="ＭＳ Ｐゴシック" panose="020B0600070205080204" pitchFamily="50" charset="-128"/>
              </a:rPr>
              <a:t>3</a:t>
            </a:r>
            <a:r>
              <a:rPr lang="ja-JP" altLang="en-US" sz="2400" dirty="0">
                <a:solidFill>
                  <a:schemeClr val="tx1"/>
                </a:solidFill>
                <a:latin typeface="ＭＳ Ｐゴシック" panose="020B0600070205080204" pitchFamily="50" charset="-128"/>
                <a:ea typeface="ＭＳ Ｐゴシック" panose="020B0600070205080204" pitchFamily="50" charset="-128"/>
              </a:rPr>
              <a:t>％弱）を起こしている．</a:t>
            </a:r>
            <a:endParaRPr kumimoji="1" lang="ja-JP" altLang="en-US" sz="2400"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057414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F745FC0E-2EF0-4BE6-8552-ABE1EDE931B8}"/>
              </a:ext>
            </a:extLst>
          </p:cNvPr>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概要</a:t>
            </a:r>
            <a:endParaRPr lang="en-US" altLang="ja-JP" b="1" i="1" u="sng" dirty="0">
              <a:effectLst>
                <a:outerShdw blurRad="38100" dist="38100" dir="2700000" algn="tl">
                  <a:srgbClr val="000000">
                    <a:alpha val="43137"/>
                  </a:srgbClr>
                </a:outerShdw>
              </a:effectLst>
            </a:endParaRPr>
          </a:p>
          <a:p>
            <a:r>
              <a:rPr lang="ja-JP" altLang="en-US" sz="2000" dirty="0"/>
              <a:t>回転型動的粘弾性試験（レオメーター試験）</a:t>
            </a:r>
            <a:endParaRPr lang="en-US" altLang="ja-JP" sz="2000" dirty="0"/>
          </a:p>
          <a:p>
            <a:r>
              <a:rPr lang="en-US" altLang="ja-JP" sz="2000" dirty="0"/>
              <a:t>UV</a:t>
            </a:r>
            <a:r>
              <a:rPr lang="ja-JP" altLang="en-US" sz="2000" dirty="0"/>
              <a:t>レジンに</a:t>
            </a:r>
            <a:r>
              <a:rPr lang="en-US" altLang="ja-JP" sz="2000" dirty="0"/>
              <a:t>UV</a:t>
            </a:r>
            <a:r>
              <a:rPr lang="ja-JP" altLang="en-US" sz="2000" dirty="0"/>
              <a:t>光を照射しながら</a:t>
            </a:r>
            <a:br>
              <a:rPr lang="en-US" altLang="ja-JP" sz="2000" dirty="0"/>
            </a:br>
            <a:r>
              <a:rPr lang="ja-JP" altLang="en-US" sz="2000" dirty="0">
                <a:solidFill>
                  <a:srgbClr val="FF0000"/>
                </a:solidFill>
              </a:rPr>
              <a:t>微小回転振動</a:t>
            </a:r>
            <a:r>
              <a:rPr lang="ja-JP" altLang="en-US" sz="2000" dirty="0"/>
              <a:t>を与える．</a:t>
            </a:r>
            <a:endParaRPr lang="en-US" altLang="ja-JP" sz="2000" dirty="0"/>
          </a:p>
          <a:p>
            <a:r>
              <a:rPr lang="ja-JP" altLang="en-US" sz="2000" b="1" dirty="0"/>
              <a:t>ギャップ長さの変化</a:t>
            </a:r>
            <a:r>
              <a:rPr lang="ja-JP" altLang="en-US" sz="2000" dirty="0"/>
              <a:t>から，</a:t>
            </a:r>
            <a:r>
              <a:rPr lang="en-US" altLang="ja-JP" sz="2000" dirty="0">
                <a:solidFill>
                  <a:srgbClr val="0000CC"/>
                </a:solidFill>
              </a:rPr>
              <a:t>UV</a:t>
            </a:r>
            <a:r>
              <a:rPr lang="ja-JP" altLang="en-US" sz="2000" dirty="0">
                <a:solidFill>
                  <a:srgbClr val="0000CC"/>
                </a:solidFill>
              </a:rPr>
              <a:t>収縮</a:t>
            </a:r>
            <a:br>
              <a:rPr lang="en-US" altLang="ja-JP" sz="2000" dirty="0">
                <a:solidFill>
                  <a:srgbClr val="0000CC"/>
                </a:solidFill>
              </a:rPr>
            </a:br>
            <a:r>
              <a:rPr lang="ja-JP" altLang="en-US" sz="2000" dirty="0"/>
              <a:t>の時間変化も測定．</a:t>
            </a:r>
            <a:endParaRPr lang="en-US" altLang="ja-JP" sz="2000" dirty="0"/>
          </a:p>
          <a:p>
            <a:r>
              <a:rPr kumimoji="1" lang="ja-JP" altLang="en-US" sz="2000" b="1" dirty="0"/>
              <a:t>温度と</a:t>
            </a:r>
            <a:r>
              <a:rPr lang="ja-JP" altLang="en-US" sz="2000" b="1" dirty="0"/>
              <a:t>回転振動数</a:t>
            </a:r>
            <a:r>
              <a:rPr kumimoji="1" lang="ja-JP" altLang="en-US" sz="2000" b="1" dirty="0"/>
              <a:t>を様々に変化</a:t>
            </a:r>
            <a:br>
              <a:rPr kumimoji="1" lang="en-US" altLang="ja-JP" sz="2000" b="1" dirty="0"/>
            </a:br>
            <a:r>
              <a:rPr kumimoji="1" lang="ja-JP" altLang="en-US" sz="2000" dirty="0"/>
              <a:t>させて</a:t>
            </a:r>
            <a:r>
              <a:rPr kumimoji="1" lang="ja-JP" altLang="en-US" sz="2000" dirty="0">
                <a:solidFill>
                  <a:srgbClr val="008000"/>
                </a:solidFill>
              </a:rPr>
              <a:t>複素せん断弾性率</a:t>
            </a:r>
            <a:r>
              <a:rPr kumimoji="1" lang="ja-JP" altLang="en-US" sz="2000" dirty="0"/>
              <a:t>の時間</a:t>
            </a:r>
            <a:br>
              <a:rPr kumimoji="1" lang="en-US" altLang="ja-JP" sz="2000" dirty="0"/>
            </a:br>
            <a:r>
              <a:rPr kumimoji="1" lang="ja-JP" altLang="en-US" sz="2000" dirty="0"/>
              <a:t>変化を測定．</a:t>
            </a:r>
            <a:endParaRPr kumimoji="1" lang="en-US" altLang="ja-JP" sz="2000" dirty="0"/>
          </a:p>
          <a:p>
            <a:r>
              <a:rPr lang="ja-JP" altLang="en-US" sz="2000" dirty="0"/>
              <a:t>レジン温度は温調と金属製ロッド</a:t>
            </a:r>
            <a:br>
              <a:rPr lang="en-US" altLang="ja-JP" sz="2000" dirty="0"/>
            </a:br>
            <a:r>
              <a:rPr lang="ja-JP" altLang="en-US" sz="2000" dirty="0"/>
              <a:t>により一定に保たれる．</a:t>
            </a:r>
            <a:endParaRPr lang="en-US" altLang="ja-JP" sz="2000" dirty="0"/>
          </a:p>
          <a:p>
            <a:r>
              <a:rPr lang="en-US" altLang="ja-JP" sz="2000" dirty="0"/>
              <a:t>UV</a:t>
            </a:r>
            <a:r>
              <a:rPr lang="ja-JP" altLang="en-US" sz="2000" dirty="0"/>
              <a:t>照射条件は実成形と同一</a:t>
            </a:r>
            <a:br>
              <a:rPr lang="en-US" altLang="ja-JP" sz="2000" dirty="0"/>
            </a:br>
            <a:r>
              <a:rPr lang="ja-JP" altLang="en-US" sz="2000" dirty="0"/>
              <a:t>（</a:t>
            </a:r>
            <a:r>
              <a:rPr lang="en-US" altLang="ja-JP" sz="2000" dirty="0"/>
              <a:t>50 </a:t>
            </a:r>
            <a:r>
              <a:rPr lang="en-US" altLang="ja-JP" sz="2000" dirty="0" err="1"/>
              <a:t>mW</a:t>
            </a:r>
            <a:r>
              <a:rPr lang="en-US" altLang="ja-JP" sz="2000" dirty="0"/>
              <a:t>/cm</a:t>
            </a:r>
            <a:r>
              <a:rPr lang="en-US" altLang="ja-JP" sz="2000" baseline="30000" dirty="0"/>
              <a:t>2</a:t>
            </a:r>
            <a:r>
              <a:rPr lang="ja-JP" altLang="en-US" sz="2000" dirty="0"/>
              <a:t>で</a:t>
            </a:r>
            <a:r>
              <a:rPr lang="en-US" altLang="ja-JP" sz="2000" dirty="0"/>
              <a:t>30</a:t>
            </a:r>
            <a:r>
              <a:rPr lang="ja-JP" altLang="en-US" sz="2000" dirty="0"/>
              <a:t>秒照射）．</a:t>
            </a:r>
            <a:endParaRPr lang="en-US" altLang="ja-JP" sz="2000" dirty="0"/>
          </a:p>
          <a:p>
            <a:r>
              <a:rPr lang="en-US" altLang="ja-JP" sz="2000" dirty="0"/>
              <a:t>UV</a:t>
            </a:r>
            <a:r>
              <a:rPr lang="ja-JP" altLang="en-US" sz="2000" dirty="0"/>
              <a:t>照射が終わっても「暗硬化」</a:t>
            </a:r>
            <a:br>
              <a:rPr lang="en-US" altLang="ja-JP" sz="2000" dirty="0"/>
            </a:br>
            <a:r>
              <a:rPr lang="ja-JP" altLang="en-US" sz="2000" dirty="0"/>
              <a:t>により硬化および収縮が継続</a:t>
            </a:r>
            <a:br>
              <a:rPr lang="en-US" altLang="ja-JP" sz="2000" dirty="0"/>
            </a:br>
            <a:r>
              <a:rPr lang="ja-JP" altLang="en-US" sz="2000" dirty="0"/>
              <a:t>する点に注意．</a:t>
            </a:r>
            <a:endParaRPr lang="en-US" altLang="ja-JP" sz="2000" dirty="0"/>
          </a:p>
          <a:p>
            <a:endParaRPr kumimoji="1" lang="ja-JP" altLang="en-US" sz="2400" dirty="0"/>
          </a:p>
        </p:txBody>
      </p:sp>
      <p:sp>
        <p:nvSpPr>
          <p:cNvPr id="3" name="タイトル 2">
            <a:extLst>
              <a:ext uri="{FF2B5EF4-FFF2-40B4-BE49-F238E27FC236}">
                <a16:creationId xmlns:a16="http://schemas.microsoft.com/office/drawing/2014/main" id="{7E9AB202-7F4E-4C0A-9E21-346D8C53E0D2}"/>
              </a:ext>
            </a:extLst>
          </p:cNvPr>
          <p:cNvSpPr>
            <a:spLocks noGrp="1"/>
          </p:cNvSpPr>
          <p:nvPr>
            <p:ph type="title"/>
          </p:nvPr>
        </p:nvSpPr>
        <p:spPr/>
        <p:txBody>
          <a:bodyPr/>
          <a:lstStyle/>
          <a:p>
            <a:r>
              <a:rPr kumimoji="1" lang="en-US" altLang="ja-JP" dirty="0"/>
              <a:t>UV</a:t>
            </a:r>
            <a:r>
              <a:rPr kumimoji="1" lang="ja-JP" altLang="en-US" dirty="0"/>
              <a:t>収縮</a:t>
            </a:r>
            <a:r>
              <a:rPr kumimoji="1" lang="en-US" altLang="ja-JP" dirty="0"/>
              <a:t>/</a:t>
            </a:r>
            <a:r>
              <a:rPr kumimoji="1" lang="ja-JP" altLang="en-US" dirty="0"/>
              <a:t>複素せん断弾性率測定実験</a:t>
            </a:r>
          </a:p>
        </p:txBody>
      </p:sp>
      <p:sp>
        <p:nvSpPr>
          <p:cNvPr id="4" name="スライド番号プレースホルダー 3">
            <a:extLst>
              <a:ext uri="{FF2B5EF4-FFF2-40B4-BE49-F238E27FC236}">
                <a16:creationId xmlns:a16="http://schemas.microsoft.com/office/drawing/2014/main" id="{35A0B7D1-BC77-4DF2-966F-9408537A758E}"/>
              </a:ext>
            </a:extLst>
          </p:cNvPr>
          <p:cNvSpPr>
            <a:spLocks noGrp="1"/>
          </p:cNvSpPr>
          <p:nvPr>
            <p:ph type="sldNum" sz="quarter" idx="4"/>
          </p:nvPr>
        </p:nvSpPr>
        <p:spPr/>
        <p:txBody>
          <a:bodyPr/>
          <a:lstStyle/>
          <a:p>
            <a:r>
              <a:rPr lang="en-US" altLang="ja-JP"/>
              <a:t>P. </a:t>
            </a:r>
            <a:fld id="{F8FDF831-B0A3-4B44-A20D-7581D5587101}" type="slidenum">
              <a:rPr lang="ja-JP" altLang="en-US" smtClean="0"/>
              <a:pPr/>
              <a:t>17</a:t>
            </a:fld>
            <a:endParaRPr lang="ja-JP" altLang="en-US" dirty="0"/>
          </a:p>
        </p:txBody>
      </p:sp>
      <p:sp>
        <p:nvSpPr>
          <p:cNvPr id="5" name="正方形/長方形 4">
            <a:extLst>
              <a:ext uri="{FF2B5EF4-FFF2-40B4-BE49-F238E27FC236}">
                <a16:creationId xmlns:a16="http://schemas.microsoft.com/office/drawing/2014/main" id="{34682738-73A5-449E-993B-24CEF6A39E5D}"/>
              </a:ext>
            </a:extLst>
          </p:cNvPr>
          <p:cNvSpPr/>
          <p:nvPr/>
        </p:nvSpPr>
        <p:spPr>
          <a:xfrm>
            <a:off x="6957755" y="2026272"/>
            <a:ext cx="1290722" cy="169961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500" dirty="0"/>
              <a:t>Cylinder</a:t>
            </a:r>
          </a:p>
          <a:p>
            <a:pPr algn="ctr"/>
            <a:r>
              <a:rPr lang="en-US" altLang="ja-JP" sz="1500" dirty="0"/>
              <a:t>Rod</a:t>
            </a:r>
            <a:endParaRPr lang="ja-JP" altLang="en-US" sz="1500" dirty="0"/>
          </a:p>
        </p:txBody>
      </p:sp>
      <p:sp>
        <p:nvSpPr>
          <p:cNvPr id="6" name="正方形/長方形 5">
            <a:extLst>
              <a:ext uri="{FF2B5EF4-FFF2-40B4-BE49-F238E27FC236}">
                <a16:creationId xmlns:a16="http://schemas.microsoft.com/office/drawing/2014/main" id="{29061F9B-9126-4FE1-93EA-0EA11A351B4A}"/>
              </a:ext>
            </a:extLst>
          </p:cNvPr>
          <p:cNvSpPr/>
          <p:nvPr/>
        </p:nvSpPr>
        <p:spPr>
          <a:xfrm>
            <a:off x="6536497" y="4032827"/>
            <a:ext cx="2133237" cy="40504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500" dirty="0">
                <a:solidFill>
                  <a:schemeClr val="tx1"/>
                </a:solidFill>
              </a:rPr>
              <a:t>Glass Plate</a:t>
            </a:r>
            <a:endParaRPr lang="ja-JP" altLang="en-US" sz="1500" dirty="0">
              <a:solidFill>
                <a:schemeClr val="tx1"/>
              </a:solidFill>
            </a:endParaRPr>
          </a:p>
        </p:txBody>
      </p:sp>
      <p:sp>
        <p:nvSpPr>
          <p:cNvPr id="7" name="角丸四角形 7">
            <a:extLst>
              <a:ext uri="{FF2B5EF4-FFF2-40B4-BE49-F238E27FC236}">
                <a16:creationId xmlns:a16="http://schemas.microsoft.com/office/drawing/2014/main" id="{53E66C97-75A4-4314-8006-329C5F38496D}"/>
              </a:ext>
            </a:extLst>
          </p:cNvPr>
          <p:cNvSpPr/>
          <p:nvPr/>
        </p:nvSpPr>
        <p:spPr>
          <a:xfrm>
            <a:off x="6906431" y="3726001"/>
            <a:ext cx="1393370" cy="306826"/>
          </a:xfrm>
          <a:prstGeom prst="roundRect">
            <a:avLst>
              <a:gd name="adj" fmla="val 2544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500" dirty="0"/>
              <a:t>UV Resin</a:t>
            </a:r>
            <a:endParaRPr lang="ja-JP" altLang="en-US" sz="1500" dirty="0"/>
          </a:p>
        </p:txBody>
      </p:sp>
      <p:sp>
        <p:nvSpPr>
          <p:cNvPr id="8" name="上矢印 8">
            <a:extLst>
              <a:ext uri="{FF2B5EF4-FFF2-40B4-BE49-F238E27FC236}">
                <a16:creationId xmlns:a16="http://schemas.microsoft.com/office/drawing/2014/main" id="{878D5026-EF3D-4AD2-A4C0-ADB39DA805CE}"/>
              </a:ext>
            </a:extLst>
          </p:cNvPr>
          <p:cNvSpPr/>
          <p:nvPr/>
        </p:nvSpPr>
        <p:spPr>
          <a:xfrm>
            <a:off x="6594775" y="4448250"/>
            <a:ext cx="2035679" cy="360390"/>
          </a:xfrm>
          <a:prstGeom prst="upArrow">
            <a:avLst>
              <a:gd name="adj1" fmla="val 67702"/>
              <a:gd name="adj2" fmla="val 52421"/>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UV Light</a:t>
            </a:r>
            <a:endParaRPr kumimoji="1" lang="ja-JP" altLang="en-US" dirty="0"/>
          </a:p>
        </p:txBody>
      </p:sp>
      <p:grpSp>
        <p:nvGrpSpPr>
          <p:cNvPr id="9" name="グループ化 8">
            <a:extLst>
              <a:ext uri="{FF2B5EF4-FFF2-40B4-BE49-F238E27FC236}">
                <a16:creationId xmlns:a16="http://schemas.microsoft.com/office/drawing/2014/main" id="{0EED2CC4-3ECC-4771-9F3D-44841B109532}"/>
              </a:ext>
            </a:extLst>
          </p:cNvPr>
          <p:cNvGrpSpPr/>
          <p:nvPr/>
        </p:nvGrpSpPr>
        <p:grpSpPr>
          <a:xfrm>
            <a:off x="6706625" y="1658993"/>
            <a:ext cx="1782587" cy="796675"/>
            <a:chOff x="9567116" y="710583"/>
            <a:chExt cx="1749814" cy="1655866"/>
          </a:xfrm>
          <a:solidFill>
            <a:srgbClr val="FF0000"/>
          </a:solidFill>
        </p:grpSpPr>
        <p:sp>
          <p:nvSpPr>
            <p:cNvPr id="10" name="環状矢印 17">
              <a:extLst>
                <a:ext uri="{FF2B5EF4-FFF2-40B4-BE49-F238E27FC236}">
                  <a16:creationId xmlns:a16="http://schemas.microsoft.com/office/drawing/2014/main" id="{380502C8-E4FF-4B1A-9D8A-1F192CB99652}"/>
                </a:ext>
              </a:extLst>
            </p:cNvPr>
            <p:cNvSpPr/>
            <p:nvPr/>
          </p:nvSpPr>
          <p:spPr>
            <a:xfrm rot="16200000">
              <a:off x="9599781" y="678153"/>
              <a:ext cx="1655631" cy="1720961"/>
            </a:xfrm>
            <a:prstGeom prst="circularArrow">
              <a:avLst>
                <a:gd name="adj1" fmla="val 10722"/>
                <a:gd name="adj2" fmla="val 1216512"/>
                <a:gd name="adj3" fmla="val 20344974"/>
                <a:gd name="adj4" fmla="val 8932130"/>
                <a:gd name="adj5" fmla="val 12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環状矢印 18">
              <a:extLst>
                <a:ext uri="{FF2B5EF4-FFF2-40B4-BE49-F238E27FC236}">
                  <a16:creationId xmlns:a16="http://schemas.microsoft.com/office/drawing/2014/main" id="{93715189-3D70-4195-82A8-49A770382D89}"/>
                </a:ext>
              </a:extLst>
            </p:cNvPr>
            <p:cNvSpPr/>
            <p:nvPr/>
          </p:nvSpPr>
          <p:spPr>
            <a:xfrm rot="5400000" flipH="1">
              <a:off x="9628634" y="677918"/>
              <a:ext cx="1655631" cy="1720961"/>
            </a:xfrm>
            <a:prstGeom prst="circularArrow">
              <a:avLst>
                <a:gd name="adj1" fmla="val 10722"/>
                <a:gd name="adj2" fmla="val 1216512"/>
                <a:gd name="adj3" fmla="val 20344974"/>
                <a:gd name="adj4" fmla="val 8932130"/>
                <a:gd name="adj5" fmla="val 12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12" name="テキスト ボックス 11">
            <a:extLst>
              <a:ext uri="{FF2B5EF4-FFF2-40B4-BE49-F238E27FC236}">
                <a16:creationId xmlns:a16="http://schemas.microsoft.com/office/drawing/2014/main" id="{82E6F9CC-69DB-410B-8E85-6BE809E6123E}"/>
              </a:ext>
            </a:extLst>
          </p:cNvPr>
          <p:cNvSpPr txBox="1"/>
          <p:nvPr/>
        </p:nvSpPr>
        <p:spPr>
          <a:xfrm>
            <a:off x="6594614" y="1210462"/>
            <a:ext cx="1996060" cy="553998"/>
          </a:xfrm>
          <a:prstGeom prst="rect">
            <a:avLst/>
          </a:prstGeom>
          <a:noFill/>
        </p:spPr>
        <p:txBody>
          <a:bodyPr wrap="none" rtlCol="0">
            <a:spAutoFit/>
          </a:bodyPr>
          <a:lstStyle/>
          <a:p>
            <a:pPr algn="ctr"/>
            <a:r>
              <a:rPr lang="en-US" altLang="ja-JP" sz="1500" dirty="0">
                <a:solidFill>
                  <a:srgbClr val="FF0000"/>
                </a:solidFill>
              </a:rPr>
              <a:t>Small</a:t>
            </a:r>
            <a:br>
              <a:rPr lang="en-US" altLang="ja-JP" sz="1500" dirty="0">
                <a:solidFill>
                  <a:srgbClr val="FF0000"/>
                </a:solidFill>
              </a:rPr>
            </a:br>
            <a:r>
              <a:rPr lang="en-US" altLang="ja-JP" sz="1500" dirty="0">
                <a:solidFill>
                  <a:srgbClr val="FF0000"/>
                </a:solidFill>
              </a:rPr>
              <a:t>Rotational Oscillation</a:t>
            </a:r>
            <a:endParaRPr lang="ja-JP" altLang="en-US" sz="1500" dirty="0">
              <a:solidFill>
                <a:srgbClr val="FF0000"/>
              </a:solidFill>
            </a:endParaRPr>
          </a:p>
        </p:txBody>
      </p:sp>
      <p:sp>
        <p:nvSpPr>
          <p:cNvPr id="13" name="ストライプ矢印 23">
            <a:extLst>
              <a:ext uri="{FF2B5EF4-FFF2-40B4-BE49-F238E27FC236}">
                <a16:creationId xmlns:a16="http://schemas.microsoft.com/office/drawing/2014/main" id="{A8D8BE19-1396-4AA3-9862-FDDA1DB552FD}"/>
              </a:ext>
            </a:extLst>
          </p:cNvPr>
          <p:cNvSpPr/>
          <p:nvPr/>
        </p:nvSpPr>
        <p:spPr>
          <a:xfrm rot="5400000">
            <a:off x="8428241" y="2060622"/>
            <a:ext cx="336899" cy="268834"/>
          </a:xfrm>
          <a:prstGeom prst="stripedRight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A4361313-2D47-4F31-9E79-E5EDBA361CDA}"/>
              </a:ext>
            </a:extLst>
          </p:cNvPr>
          <p:cNvSpPr txBox="1"/>
          <p:nvPr/>
        </p:nvSpPr>
        <p:spPr>
          <a:xfrm>
            <a:off x="8168144" y="2329285"/>
            <a:ext cx="861134" cy="784830"/>
          </a:xfrm>
          <a:prstGeom prst="rect">
            <a:avLst/>
          </a:prstGeom>
          <a:noFill/>
        </p:spPr>
        <p:txBody>
          <a:bodyPr wrap="none" rtlCol="0">
            <a:spAutoFit/>
          </a:bodyPr>
          <a:lstStyle/>
          <a:p>
            <a:pPr algn="ctr"/>
            <a:r>
              <a:rPr lang="en-US" altLang="ja-JP" sz="1500" dirty="0">
                <a:solidFill>
                  <a:srgbClr val="FF9900"/>
                </a:solidFill>
              </a:rPr>
              <a:t>Follow</a:t>
            </a:r>
          </a:p>
          <a:p>
            <a:pPr algn="ctr"/>
            <a:r>
              <a:rPr lang="en-US" altLang="ja-JP" sz="1500" dirty="0">
                <a:solidFill>
                  <a:srgbClr val="FF9900"/>
                </a:solidFill>
              </a:rPr>
              <a:t>Gap</a:t>
            </a:r>
          </a:p>
          <a:p>
            <a:pPr algn="ctr"/>
            <a:r>
              <a:rPr lang="en-US" altLang="ja-JP" sz="1500" dirty="0">
                <a:solidFill>
                  <a:srgbClr val="FF9900"/>
                </a:solidFill>
              </a:rPr>
              <a:t>Change</a:t>
            </a:r>
          </a:p>
        </p:txBody>
      </p:sp>
      <p:cxnSp>
        <p:nvCxnSpPr>
          <p:cNvPr id="15" name="直線矢印コネクタ 14">
            <a:extLst>
              <a:ext uri="{FF2B5EF4-FFF2-40B4-BE49-F238E27FC236}">
                <a16:creationId xmlns:a16="http://schemas.microsoft.com/office/drawing/2014/main" id="{F522960F-B11C-43DE-A3B7-FD63CE21F366}"/>
              </a:ext>
            </a:extLst>
          </p:cNvPr>
          <p:cNvCxnSpPr/>
          <p:nvPr/>
        </p:nvCxnSpPr>
        <p:spPr>
          <a:xfrm>
            <a:off x="8399704" y="3725889"/>
            <a:ext cx="0" cy="306938"/>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93B2676D-3026-4168-ACC5-92E60F475F09}"/>
              </a:ext>
            </a:extLst>
          </p:cNvPr>
          <p:cNvSpPr txBox="1"/>
          <p:nvPr/>
        </p:nvSpPr>
        <p:spPr>
          <a:xfrm>
            <a:off x="8392671" y="3732631"/>
            <a:ext cx="548548" cy="323165"/>
          </a:xfrm>
          <a:prstGeom prst="rect">
            <a:avLst/>
          </a:prstGeom>
          <a:noFill/>
        </p:spPr>
        <p:txBody>
          <a:bodyPr wrap="none" rtlCol="0">
            <a:spAutoFit/>
          </a:bodyPr>
          <a:lstStyle/>
          <a:p>
            <a:r>
              <a:rPr lang="en-US" altLang="ja-JP" sz="1500" dirty="0"/>
              <a:t>Gap</a:t>
            </a:r>
            <a:endParaRPr lang="ja-JP" altLang="en-US" sz="1500" dirty="0"/>
          </a:p>
        </p:txBody>
      </p:sp>
      <p:grpSp>
        <p:nvGrpSpPr>
          <p:cNvPr id="17" name="グループ化 16">
            <a:extLst>
              <a:ext uri="{FF2B5EF4-FFF2-40B4-BE49-F238E27FC236}">
                <a16:creationId xmlns:a16="http://schemas.microsoft.com/office/drawing/2014/main" id="{B8E41400-0426-4E71-A95F-DA9A85728F56}"/>
              </a:ext>
            </a:extLst>
          </p:cNvPr>
          <p:cNvGrpSpPr/>
          <p:nvPr/>
        </p:nvGrpSpPr>
        <p:grpSpPr>
          <a:xfrm>
            <a:off x="6679350" y="4617371"/>
            <a:ext cx="2345318" cy="1043877"/>
            <a:chOff x="9058780" y="5271245"/>
            <a:chExt cx="3127091" cy="1391836"/>
          </a:xfrm>
        </p:grpSpPr>
        <p:sp>
          <p:nvSpPr>
            <p:cNvPr id="18" name="フリーフォーム 11">
              <a:extLst>
                <a:ext uri="{FF2B5EF4-FFF2-40B4-BE49-F238E27FC236}">
                  <a16:creationId xmlns:a16="http://schemas.microsoft.com/office/drawing/2014/main" id="{FC41106B-071C-467A-981A-DAED34024F4E}"/>
                </a:ext>
              </a:extLst>
            </p:cNvPr>
            <p:cNvSpPr/>
            <p:nvPr/>
          </p:nvSpPr>
          <p:spPr>
            <a:xfrm>
              <a:off x="9840417" y="5645063"/>
              <a:ext cx="1362636" cy="448236"/>
            </a:xfrm>
            <a:custGeom>
              <a:avLst/>
              <a:gdLst>
                <a:gd name="connsiteX0" fmla="*/ 22428 w 793393"/>
                <a:gd name="connsiteY0" fmla="*/ 503705 h 527316"/>
                <a:gd name="connsiteX1" fmla="*/ 22428 w 793393"/>
                <a:gd name="connsiteY1" fmla="*/ 55470 h 527316"/>
                <a:gd name="connsiteX2" fmla="*/ 255511 w 793393"/>
                <a:gd name="connsiteY2" fmla="*/ 55470 h 527316"/>
                <a:gd name="connsiteX3" fmla="*/ 228617 w 793393"/>
                <a:gd name="connsiteY3" fmla="*/ 494740 h 527316"/>
                <a:gd name="connsiteX4" fmla="*/ 793393 w 793393"/>
                <a:gd name="connsiteY4" fmla="*/ 458882 h 527316"/>
                <a:gd name="connsiteX0" fmla="*/ 0 w 770965"/>
                <a:gd name="connsiteY0" fmla="*/ 503705 h 527316"/>
                <a:gd name="connsiteX1" fmla="*/ 0 w 770965"/>
                <a:gd name="connsiteY1" fmla="*/ 55470 h 527316"/>
                <a:gd name="connsiteX2" fmla="*/ 233083 w 770965"/>
                <a:gd name="connsiteY2" fmla="*/ 55470 h 527316"/>
                <a:gd name="connsiteX3" fmla="*/ 206189 w 770965"/>
                <a:gd name="connsiteY3" fmla="*/ 494740 h 527316"/>
                <a:gd name="connsiteX4" fmla="*/ 770965 w 770965"/>
                <a:gd name="connsiteY4" fmla="*/ 458882 h 527316"/>
                <a:gd name="connsiteX0" fmla="*/ 0 w 770965"/>
                <a:gd name="connsiteY0" fmla="*/ 448235 h 471846"/>
                <a:gd name="connsiteX1" fmla="*/ 0 w 770965"/>
                <a:gd name="connsiteY1" fmla="*/ 0 h 471846"/>
                <a:gd name="connsiteX2" fmla="*/ 233083 w 770965"/>
                <a:gd name="connsiteY2" fmla="*/ 0 h 471846"/>
                <a:gd name="connsiteX3" fmla="*/ 206189 w 770965"/>
                <a:gd name="connsiteY3" fmla="*/ 439270 h 471846"/>
                <a:gd name="connsiteX4" fmla="*/ 770965 w 770965"/>
                <a:gd name="connsiteY4" fmla="*/ 403412 h 471846"/>
                <a:gd name="connsiteX0" fmla="*/ 0 w 770965"/>
                <a:gd name="connsiteY0" fmla="*/ 448235 h 471846"/>
                <a:gd name="connsiteX1" fmla="*/ 0 w 770965"/>
                <a:gd name="connsiteY1" fmla="*/ 0 h 471846"/>
                <a:gd name="connsiteX2" fmla="*/ 233083 w 770965"/>
                <a:gd name="connsiteY2" fmla="*/ 0 h 471846"/>
                <a:gd name="connsiteX3" fmla="*/ 206189 w 770965"/>
                <a:gd name="connsiteY3" fmla="*/ 439270 h 471846"/>
                <a:gd name="connsiteX4" fmla="*/ 770965 w 770965"/>
                <a:gd name="connsiteY4" fmla="*/ 403412 h 471846"/>
                <a:gd name="connsiteX0" fmla="*/ 0 w 770965"/>
                <a:gd name="connsiteY0" fmla="*/ 448235 h 448235"/>
                <a:gd name="connsiteX1" fmla="*/ 0 w 770965"/>
                <a:gd name="connsiteY1" fmla="*/ 0 h 448235"/>
                <a:gd name="connsiteX2" fmla="*/ 233083 w 770965"/>
                <a:gd name="connsiteY2" fmla="*/ 0 h 448235"/>
                <a:gd name="connsiteX3" fmla="*/ 206189 w 770965"/>
                <a:gd name="connsiteY3" fmla="*/ 439270 h 448235"/>
                <a:gd name="connsiteX4" fmla="*/ 770965 w 770965"/>
                <a:gd name="connsiteY4" fmla="*/ 403412 h 448235"/>
                <a:gd name="connsiteX0" fmla="*/ 0 w 770965"/>
                <a:gd name="connsiteY0" fmla="*/ 480773 h 480773"/>
                <a:gd name="connsiteX1" fmla="*/ 0 w 770965"/>
                <a:gd name="connsiteY1" fmla="*/ 32538 h 480773"/>
                <a:gd name="connsiteX2" fmla="*/ 233083 w 770965"/>
                <a:gd name="connsiteY2" fmla="*/ 32538 h 480773"/>
                <a:gd name="connsiteX3" fmla="*/ 242048 w 770965"/>
                <a:gd name="connsiteY3" fmla="*/ 471808 h 480773"/>
                <a:gd name="connsiteX4" fmla="*/ 770965 w 770965"/>
                <a:gd name="connsiteY4" fmla="*/ 435950 h 480773"/>
                <a:gd name="connsiteX0" fmla="*/ 0 w 914400"/>
                <a:gd name="connsiteY0" fmla="*/ 480773 h 512264"/>
                <a:gd name="connsiteX1" fmla="*/ 0 w 914400"/>
                <a:gd name="connsiteY1" fmla="*/ 32538 h 512264"/>
                <a:gd name="connsiteX2" fmla="*/ 233083 w 914400"/>
                <a:gd name="connsiteY2" fmla="*/ 32538 h 512264"/>
                <a:gd name="connsiteX3" fmla="*/ 242048 w 914400"/>
                <a:gd name="connsiteY3" fmla="*/ 471808 h 512264"/>
                <a:gd name="connsiteX4" fmla="*/ 914400 w 914400"/>
                <a:gd name="connsiteY4" fmla="*/ 498703 h 512264"/>
                <a:gd name="connsiteX0" fmla="*/ 0 w 914400"/>
                <a:gd name="connsiteY0" fmla="*/ 448235 h 479726"/>
                <a:gd name="connsiteX1" fmla="*/ 0 w 914400"/>
                <a:gd name="connsiteY1" fmla="*/ 0 h 479726"/>
                <a:gd name="connsiteX2" fmla="*/ 233083 w 914400"/>
                <a:gd name="connsiteY2" fmla="*/ 0 h 479726"/>
                <a:gd name="connsiteX3" fmla="*/ 242048 w 914400"/>
                <a:gd name="connsiteY3" fmla="*/ 439270 h 479726"/>
                <a:gd name="connsiteX4" fmla="*/ 914400 w 914400"/>
                <a:gd name="connsiteY4" fmla="*/ 466165 h 479726"/>
                <a:gd name="connsiteX0" fmla="*/ 0 w 914400"/>
                <a:gd name="connsiteY0" fmla="*/ 448235 h 479726"/>
                <a:gd name="connsiteX1" fmla="*/ 0 w 914400"/>
                <a:gd name="connsiteY1" fmla="*/ 0 h 479726"/>
                <a:gd name="connsiteX2" fmla="*/ 233083 w 914400"/>
                <a:gd name="connsiteY2" fmla="*/ 0 h 479726"/>
                <a:gd name="connsiteX3" fmla="*/ 242048 w 914400"/>
                <a:gd name="connsiteY3" fmla="*/ 439270 h 479726"/>
                <a:gd name="connsiteX4" fmla="*/ 914400 w 914400"/>
                <a:gd name="connsiteY4" fmla="*/ 466165 h 479726"/>
                <a:gd name="connsiteX0" fmla="*/ 0 w 914400"/>
                <a:gd name="connsiteY0" fmla="*/ 448235 h 466165"/>
                <a:gd name="connsiteX1" fmla="*/ 0 w 914400"/>
                <a:gd name="connsiteY1" fmla="*/ 0 h 466165"/>
                <a:gd name="connsiteX2" fmla="*/ 233083 w 914400"/>
                <a:gd name="connsiteY2" fmla="*/ 0 h 466165"/>
                <a:gd name="connsiteX3" fmla="*/ 242048 w 914400"/>
                <a:gd name="connsiteY3" fmla="*/ 439270 h 466165"/>
                <a:gd name="connsiteX4" fmla="*/ 914400 w 914400"/>
                <a:gd name="connsiteY4" fmla="*/ 466165 h 466165"/>
                <a:gd name="connsiteX0" fmla="*/ 0 w 923365"/>
                <a:gd name="connsiteY0" fmla="*/ 448235 h 469572"/>
                <a:gd name="connsiteX1" fmla="*/ 0 w 923365"/>
                <a:gd name="connsiteY1" fmla="*/ 0 h 469572"/>
                <a:gd name="connsiteX2" fmla="*/ 233083 w 923365"/>
                <a:gd name="connsiteY2" fmla="*/ 0 h 469572"/>
                <a:gd name="connsiteX3" fmla="*/ 242048 w 923365"/>
                <a:gd name="connsiteY3" fmla="*/ 439270 h 469572"/>
                <a:gd name="connsiteX4" fmla="*/ 923365 w 923365"/>
                <a:gd name="connsiteY4" fmla="*/ 430306 h 469572"/>
                <a:gd name="connsiteX0" fmla="*/ 0 w 923365"/>
                <a:gd name="connsiteY0" fmla="*/ 448235 h 544499"/>
                <a:gd name="connsiteX1" fmla="*/ 0 w 923365"/>
                <a:gd name="connsiteY1" fmla="*/ 0 h 544499"/>
                <a:gd name="connsiteX2" fmla="*/ 233083 w 923365"/>
                <a:gd name="connsiteY2" fmla="*/ 0 h 544499"/>
                <a:gd name="connsiteX3" fmla="*/ 242048 w 923365"/>
                <a:gd name="connsiteY3" fmla="*/ 439270 h 544499"/>
                <a:gd name="connsiteX4" fmla="*/ 923365 w 923365"/>
                <a:gd name="connsiteY4" fmla="*/ 430306 h 544499"/>
                <a:gd name="connsiteX0" fmla="*/ 0 w 923365"/>
                <a:gd name="connsiteY0" fmla="*/ 448235 h 544499"/>
                <a:gd name="connsiteX1" fmla="*/ 0 w 923365"/>
                <a:gd name="connsiteY1" fmla="*/ 0 h 544499"/>
                <a:gd name="connsiteX2" fmla="*/ 233083 w 923365"/>
                <a:gd name="connsiteY2" fmla="*/ 0 h 544499"/>
                <a:gd name="connsiteX3" fmla="*/ 242048 w 923365"/>
                <a:gd name="connsiteY3" fmla="*/ 439270 h 544499"/>
                <a:gd name="connsiteX4" fmla="*/ 923365 w 923365"/>
                <a:gd name="connsiteY4" fmla="*/ 430306 h 544499"/>
                <a:gd name="connsiteX0" fmla="*/ 0 w 923365"/>
                <a:gd name="connsiteY0" fmla="*/ 448235 h 544499"/>
                <a:gd name="connsiteX1" fmla="*/ 0 w 923365"/>
                <a:gd name="connsiteY1" fmla="*/ 0 h 544499"/>
                <a:gd name="connsiteX2" fmla="*/ 233083 w 923365"/>
                <a:gd name="connsiteY2" fmla="*/ 0 h 544499"/>
                <a:gd name="connsiteX3" fmla="*/ 242048 w 923365"/>
                <a:gd name="connsiteY3" fmla="*/ 439270 h 544499"/>
                <a:gd name="connsiteX4" fmla="*/ 923365 w 923365"/>
                <a:gd name="connsiteY4" fmla="*/ 430306 h 544499"/>
                <a:gd name="connsiteX0" fmla="*/ 0 w 923365"/>
                <a:gd name="connsiteY0" fmla="*/ 448235 h 544499"/>
                <a:gd name="connsiteX1" fmla="*/ 0 w 923365"/>
                <a:gd name="connsiteY1" fmla="*/ 0 h 544499"/>
                <a:gd name="connsiteX2" fmla="*/ 233083 w 923365"/>
                <a:gd name="connsiteY2" fmla="*/ 0 h 544499"/>
                <a:gd name="connsiteX3" fmla="*/ 242048 w 923365"/>
                <a:gd name="connsiteY3" fmla="*/ 439270 h 544499"/>
                <a:gd name="connsiteX4" fmla="*/ 923365 w 923365"/>
                <a:gd name="connsiteY4" fmla="*/ 430306 h 544499"/>
                <a:gd name="connsiteX0" fmla="*/ 0 w 923365"/>
                <a:gd name="connsiteY0" fmla="*/ 448235 h 544499"/>
                <a:gd name="connsiteX1" fmla="*/ 0 w 923365"/>
                <a:gd name="connsiteY1" fmla="*/ 0 h 544499"/>
                <a:gd name="connsiteX2" fmla="*/ 233083 w 923365"/>
                <a:gd name="connsiteY2" fmla="*/ 0 h 544499"/>
                <a:gd name="connsiteX3" fmla="*/ 242048 w 923365"/>
                <a:gd name="connsiteY3" fmla="*/ 439270 h 544499"/>
                <a:gd name="connsiteX4" fmla="*/ 923365 w 923365"/>
                <a:gd name="connsiteY4" fmla="*/ 430306 h 544499"/>
                <a:gd name="connsiteX0" fmla="*/ 0 w 923365"/>
                <a:gd name="connsiteY0" fmla="*/ 448235 h 448235"/>
                <a:gd name="connsiteX1" fmla="*/ 0 w 923365"/>
                <a:gd name="connsiteY1" fmla="*/ 0 h 448235"/>
                <a:gd name="connsiteX2" fmla="*/ 233083 w 923365"/>
                <a:gd name="connsiteY2" fmla="*/ 0 h 448235"/>
                <a:gd name="connsiteX3" fmla="*/ 242048 w 923365"/>
                <a:gd name="connsiteY3" fmla="*/ 439270 h 448235"/>
                <a:gd name="connsiteX4" fmla="*/ 923365 w 923365"/>
                <a:gd name="connsiteY4" fmla="*/ 430306 h 448235"/>
                <a:gd name="connsiteX0" fmla="*/ 0 w 923365"/>
                <a:gd name="connsiteY0" fmla="*/ 448235 h 448235"/>
                <a:gd name="connsiteX1" fmla="*/ 0 w 923365"/>
                <a:gd name="connsiteY1" fmla="*/ 0 h 448235"/>
                <a:gd name="connsiteX2" fmla="*/ 233083 w 923365"/>
                <a:gd name="connsiteY2" fmla="*/ 0 h 448235"/>
                <a:gd name="connsiteX3" fmla="*/ 242048 w 923365"/>
                <a:gd name="connsiteY3" fmla="*/ 439270 h 448235"/>
                <a:gd name="connsiteX4" fmla="*/ 923365 w 923365"/>
                <a:gd name="connsiteY4" fmla="*/ 430306 h 448235"/>
                <a:gd name="connsiteX0" fmla="*/ 0 w 1362636"/>
                <a:gd name="connsiteY0" fmla="*/ 448235 h 474228"/>
                <a:gd name="connsiteX1" fmla="*/ 0 w 1362636"/>
                <a:gd name="connsiteY1" fmla="*/ 0 h 474228"/>
                <a:gd name="connsiteX2" fmla="*/ 233083 w 1362636"/>
                <a:gd name="connsiteY2" fmla="*/ 0 h 474228"/>
                <a:gd name="connsiteX3" fmla="*/ 242048 w 1362636"/>
                <a:gd name="connsiteY3" fmla="*/ 439270 h 474228"/>
                <a:gd name="connsiteX4" fmla="*/ 1362636 w 1362636"/>
                <a:gd name="connsiteY4" fmla="*/ 448236 h 474228"/>
                <a:gd name="connsiteX0" fmla="*/ 0 w 1362636"/>
                <a:gd name="connsiteY0" fmla="*/ 448235 h 474228"/>
                <a:gd name="connsiteX1" fmla="*/ 0 w 1362636"/>
                <a:gd name="connsiteY1" fmla="*/ 0 h 474228"/>
                <a:gd name="connsiteX2" fmla="*/ 233083 w 1362636"/>
                <a:gd name="connsiteY2" fmla="*/ 0 h 474228"/>
                <a:gd name="connsiteX3" fmla="*/ 242048 w 1362636"/>
                <a:gd name="connsiteY3" fmla="*/ 439270 h 474228"/>
                <a:gd name="connsiteX4" fmla="*/ 1362636 w 1362636"/>
                <a:gd name="connsiteY4" fmla="*/ 448236 h 474228"/>
                <a:gd name="connsiteX0" fmla="*/ 0 w 1362636"/>
                <a:gd name="connsiteY0" fmla="*/ 448235 h 474228"/>
                <a:gd name="connsiteX1" fmla="*/ 0 w 1362636"/>
                <a:gd name="connsiteY1" fmla="*/ 0 h 474228"/>
                <a:gd name="connsiteX2" fmla="*/ 233083 w 1362636"/>
                <a:gd name="connsiteY2" fmla="*/ 0 h 474228"/>
                <a:gd name="connsiteX3" fmla="*/ 242048 w 1362636"/>
                <a:gd name="connsiteY3" fmla="*/ 439270 h 474228"/>
                <a:gd name="connsiteX4" fmla="*/ 1362636 w 1362636"/>
                <a:gd name="connsiteY4" fmla="*/ 448236 h 474228"/>
                <a:gd name="connsiteX0" fmla="*/ 0 w 1362636"/>
                <a:gd name="connsiteY0" fmla="*/ 448235 h 448236"/>
                <a:gd name="connsiteX1" fmla="*/ 0 w 1362636"/>
                <a:gd name="connsiteY1" fmla="*/ 0 h 448236"/>
                <a:gd name="connsiteX2" fmla="*/ 233083 w 1362636"/>
                <a:gd name="connsiteY2" fmla="*/ 0 h 448236"/>
                <a:gd name="connsiteX3" fmla="*/ 242048 w 1362636"/>
                <a:gd name="connsiteY3" fmla="*/ 439270 h 448236"/>
                <a:gd name="connsiteX4" fmla="*/ 1362636 w 1362636"/>
                <a:gd name="connsiteY4" fmla="*/ 448236 h 448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636" h="448236">
                  <a:moveTo>
                    <a:pt x="0" y="448235"/>
                  </a:moveTo>
                  <a:lnTo>
                    <a:pt x="0" y="0"/>
                  </a:lnTo>
                  <a:lnTo>
                    <a:pt x="233083" y="0"/>
                  </a:lnTo>
                  <a:lnTo>
                    <a:pt x="242048" y="439270"/>
                  </a:lnTo>
                  <a:lnTo>
                    <a:pt x="1362636" y="448236"/>
                  </a:lnTo>
                </a:path>
              </a:pathLst>
            </a:custGeom>
            <a:ln w="38100">
              <a:solidFill>
                <a:srgbClr val="7030A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FBE84093-26DD-4629-A787-36FD7C694623}"/>
                </a:ext>
              </a:extLst>
            </p:cNvPr>
            <p:cNvSpPr txBox="1"/>
            <p:nvPr/>
          </p:nvSpPr>
          <p:spPr>
            <a:xfrm>
              <a:off x="9460339" y="6057292"/>
              <a:ext cx="2725532" cy="492443"/>
            </a:xfrm>
            <a:prstGeom prst="rect">
              <a:avLst/>
            </a:prstGeom>
            <a:noFill/>
          </p:spPr>
          <p:txBody>
            <a:bodyPr wrap="none" rtlCol="0">
              <a:spAutoFit/>
            </a:bodyPr>
            <a:lstStyle/>
            <a:p>
              <a:r>
                <a:rPr kumimoji="1" lang="en-US" altLang="ja-JP" dirty="0"/>
                <a:t>   0  30    time (s)  </a:t>
              </a:r>
              <a:endParaRPr kumimoji="1" lang="ja-JP" altLang="en-US" dirty="0"/>
            </a:p>
          </p:txBody>
        </p:sp>
        <p:cxnSp>
          <p:nvCxnSpPr>
            <p:cNvPr id="20" name="直線矢印コネクタ 19">
              <a:extLst>
                <a:ext uri="{FF2B5EF4-FFF2-40B4-BE49-F238E27FC236}">
                  <a16:creationId xmlns:a16="http://schemas.microsoft.com/office/drawing/2014/main" id="{2802C40A-AE0F-4BE2-B46F-0F45A1A95911}"/>
                </a:ext>
              </a:extLst>
            </p:cNvPr>
            <p:cNvCxnSpPr/>
            <p:nvPr/>
          </p:nvCxnSpPr>
          <p:spPr>
            <a:xfrm>
              <a:off x="9562383" y="6093296"/>
              <a:ext cx="176234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EF1EBEEB-4996-4AB6-95A8-698B73DC77B9}"/>
                </a:ext>
              </a:extLst>
            </p:cNvPr>
            <p:cNvCxnSpPr/>
            <p:nvPr/>
          </p:nvCxnSpPr>
          <p:spPr>
            <a:xfrm flipV="1">
              <a:off x="9562383" y="5645063"/>
              <a:ext cx="0" cy="4691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F63918B7-780F-486B-8C63-AC9A58F9F5E9}"/>
                </a:ext>
              </a:extLst>
            </p:cNvPr>
            <p:cNvSpPr txBox="1"/>
            <p:nvPr/>
          </p:nvSpPr>
          <p:spPr>
            <a:xfrm rot="16200000">
              <a:off x="8609084" y="5720941"/>
              <a:ext cx="1391836" cy="492443"/>
            </a:xfrm>
            <a:prstGeom prst="rect">
              <a:avLst/>
            </a:prstGeom>
            <a:noFill/>
          </p:spPr>
          <p:txBody>
            <a:bodyPr wrap="none" rtlCol="0">
              <a:spAutoFit/>
            </a:bodyPr>
            <a:lstStyle/>
            <a:p>
              <a:pPr algn="ctr"/>
              <a:r>
                <a:rPr kumimoji="1" lang="en-US" altLang="ja-JP" dirty="0"/>
                <a:t>Intensity</a:t>
              </a:r>
              <a:endParaRPr kumimoji="1" lang="ja-JP" altLang="en-US" dirty="0"/>
            </a:p>
          </p:txBody>
        </p:sp>
      </p:grpSp>
      <p:pic>
        <p:nvPicPr>
          <p:cNvPr id="23" name="Picture 10">
            <a:extLst>
              <a:ext uri="{FF2B5EF4-FFF2-40B4-BE49-F238E27FC236}">
                <a16:creationId xmlns:a16="http://schemas.microsoft.com/office/drawing/2014/main" id="{A83995F3-AA12-4EE1-8E3B-07303D2D8B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0517" y="1628800"/>
            <a:ext cx="1951955" cy="2506487"/>
          </a:xfrm>
          <a:prstGeom prst="rect">
            <a:avLst/>
          </a:prstGeom>
        </p:spPr>
      </p:pic>
      <p:sp>
        <p:nvSpPr>
          <p:cNvPr id="24" name="TextBox 13">
            <a:extLst>
              <a:ext uri="{FF2B5EF4-FFF2-40B4-BE49-F238E27FC236}">
                <a16:creationId xmlns:a16="http://schemas.microsoft.com/office/drawing/2014/main" id="{5C528A01-3FCD-4C9E-868C-843FB3B5CD99}"/>
              </a:ext>
            </a:extLst>
          </p:cNvPr>
          <p:cNvSpPr txBox="1"/>
          <p:nvPr/>
        </p:nvSpPr>
        <p:spPr>
          <a:xfrm>
            <a:off x="4427984" y="4132042"/>
            <a:ext cx="2089010" cy="1292662"/>
          </a:xfrm>
          <a:prstGeom prst="rect">
            <a:avLst/>
          </a:prstGeom>
          <a:noFill/>
        </p:spPr>
        <p:txBody>
          <a:bodyPr wrap="square" rtlCol="0">
            <a:spAutoFit/>
          </a:bodyPr>
          <a:lstStyle/>
          <a:p>
            <a:r>
              <a:rPr lang="en-US" altLang="ja-JP" b="1" i="1" u="sng" dirty="0">
                <a:effectLst>
                  <a:outerShdw blurRad="38100" dist="38100" dir="2700000" algn="tl">
                    <a:srgbClr val="000000">
                      <a:alpha val="43137"/>
                    </a:srgbClr>
                  </a:outerShdw>
                </a:effectLst>
              </a:rPr>
              <a:t>Anton </a:t>
            </a:r>
            <a:r>
              <a:rPr lang="en-US" altLang="ja-JP" b="1" i="1" u="sng" dirty="0" err="1">
                <a:effectLst>
                  <a:outerShdw blurRad="38100" dist="38100" dir="2700000" algn="tl">
                    <a:srgbClr val="000000">
                      <a:alpha val="43137"/>
                    </a:srgbClr>
                  </a:outerShdw>
                </a:effectLst>
              </a:rPr>
              <a:t>Paar</a:t>
            </a:r>
            <a:r>
              <a:rPr lang="en-US" altLang="ja-JP" b="1" i="1" u="sng" dirty="0">
                <a:effectLst>
                  <a:outerShdw blurRad="38100" dist="38100" dir="2700000" algn="tl">
                    <a:srgbClr val="000000">
                      <a:alpha val="43137"/>
                    </a:srgbClr>
                  </a:outerShdw>
                </a:effectLst>
              </a:rPr>
              <a:t> MCR series</a:t>
            </a:r>
          </a:p>
          <a:p>
            <a:r>
              <a:rPr lang="en-US" altLang="ja-JP" sz="1050" u="sng" dirty="0">
                <a:solidFill>
                  <a:srgbClr val="0070C0"/>
                </a:solidFill>
              </a:rPr>
              <a:t>https://www.anton-paar.com/corp-en/products/details/rheometer-mcr-102-302-502/</a:t>
            </a:r>
          </a:p>
        </p:txBody>
      </p:sp>
    </p:spTree>
    <p:extLst>
      <p:ext uri="{BB962C8B-B14F-4D97-AF65-F5344CB8AC3E}">
        <p14:creationId xmlns:p14="http://schemas.microsoft.com/office/powerpoint/2010/main" val="2245180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04652B7E-CF25-4ABB-B036-AD4FE01E4FF3}"/>
              </a:ext>
            </a:extLst>
          </p:cNvPr>
          <p:cNvSpPr>
            <a:spLocks noGrp="1"/>
          </p:cNvSpPr>
          <p:nvPr>
            <p:ph idx="1"/>
          </p:nvPr>
        </p:nvSpPr>
        <p:spPr/>
        <p:txBody>
          <a:bodyPr/>
          <a:lstStyle/>
          <a:p>
            <a:pPr marL="0" indent="0">
              <a:buNone/>
            </a:pPr>
            <a:r>
              <a:rPr kumimoji="1" lang="ja-JP" altLang="en-US" b="1" i="1" u="sng" dirty="0">
                <a:effectLst>
                  <a:outerShdw blurRad="38100" dist="38100" dir="2700000" algn="tl">
                    <a:srgbClr val="000000">
                      <a:alpha val="43137"/>
                    </a:srgbClr>
                  </a:outerShdw>
                </a:effectLst>
              </a:rPr>
              <a:t>写真（金属製ロッドと</a:t>
            </a:r>
            <a:r>
              <a:rPr kumimoji="1" lang="en-US" altLang="ja-JP" b="1" i="1" u="sng" dirty="0">
                <a:effectLst>
                  <a:outerShdw blurRad="38100" dist="38100" dir="2700000" algn="tl">
                    <a:srgbClr val="000000">
                      <a:alpha val="43137"/>
                    </a:srgbClr>
                  </a:outerShdw>
                </a:effectLst>
              </a:rPr>
              <a:t>UV</a:t>
            </a:r>
            <a:r>
              <a:rPr kumimoji="1" lang="ja-JP" altLang="en-US" b="1" i="1" u="sng" dirty="0">
                <a:effectLst>
                  <a:outerShdw blurRad="38100" dist="38100" dir="2700000" algn="tl">
                    <a:srgbClr val="000000">
                      <a:alpha val="43137"/>
                    </a:srgbClr>
                  </a:outerShdw>
                </a:effectLst>
              </a:rPr>
              <a:t>レジン）</a:t>
            </a:r>
            <a:endParaRPr kumimoji="1" lang="en-US" altLang="ja-JP" b="1" i="1" u="sng" dirty="0">
              <a:effectLst>
                <a:outerShdw blurRad="38100" dist="38100" dir="2700000" algn="tl">
                  <a:srgbClr val="000000">
                    <a:alpha val="43137"/>
                  </a:srgbClr>
                </a:outerShdw>
              </a:effectLst>
            </a:endParaRPr>
          </a:p>
          <a:p>
            <a:r>
              <a:rPr lang="ja-JP" altLang="en-US" sz="2000" dirty="0"/>
              <a:t>ガラス板に</a:t>
            </a:r>
            <a:r>
              <a:rPr lang="en-US" altLang="ja-JP" sz="2000" dirty="0"/>
              <a:t>UV</a:t>
            </a:r>
            <a:r>
              <a:rPr lang="ja-JP" altLang="en-US" sz="2000" dirty="0"/>
              <a:t>レジンを滴下．</a:t>
            </a:r>
            <a:endParaRPr lang="en-US" altLang="ja-JP" sz="2000" dirty="0"/>
          </a:p>
          <a:p>
            <a:r>
              <a:rPr lang="ja-JP" altLang="en-US" sz="2000" dirty="0"/>
              <a:t>金属製ロッドを下ろし，余分な</a:t>
            </a:r>
            <a:r>
              <a:rPr lang="en-US" altLang="ja-JP" sz="2000" dirty="0"/>
              <a:t>UV</a:t>
            </a:r>
            <a:r>
              <a:rPr lang="ja-JP" altLang="en-US" sz="2000" dirty="0"/>
              <a:t>レジンを拭き取り，</a:t>
            </a:r>
            <a:br>
              <a:rPr lang="en-US" altLang="ja-JP" sz="2000" dirty="0"/>
            </a:br>
            <a:r>
              <a:rPr lang="ja-JP" altLang="en-US" sz="2000" dirty="0"/>
              <a:t>ガラス板との間に</a:t>
            </a:r>
            <a:r>
              <a:rPr lang="en-US" altLang="ja-JP" sz="2000" dirty="0"/>
              <a:t>UV</a:t>
            </a:r>
            <a:r>
              <a:rPr lang="ja-JP" altLang="en-US" sz="2000" dirty="0"/>
              <a:t>レジンの薄膜</a:t>
            </a:r>
            <a:r>
              <a:rPr lang="en-US" altLang="ja-JP" sz="2000" dirty="0"/>
              <a:t>(0.5 mm)</a:t>
            </a:r>
            <a:r>
              <a:rPr lang="ja-JP" altLang="en-US" sz="2000" dirty="0"/>
              <a:t>を作成．</a:t>
            </a:r>
            <a:endParaRPr lang="en-US" altLang="ja-JP" sz="2000" dirty="0"/>
          </a:p>
          <a:p>
            <a:r>
              <a:rPr kumimoji="1" lang="ja-JP" altLang="en-US" sz="2000" dirty="0"/>
              <a:t>試験は温調用カバーをセットした状態で実施．</a:t>
            </a:r>
          </a:p>
        </p:txBody>
      </p:sp>
      <p:sp>
        <p:nvSpPr>
          <p:cNvPr id="3" name="タイトル 2">
            <a:extLst>
              <a:ext uri="{FF2B5EF4-FFF2-40B4-BE49-F238E27FC236}">
                <a16:creationId xmlns:a16="http://schemas.microsoft.com/office/drawing/2014/main" id="{2A0FE1A6-2D42-4A04-A663-F8DB0D7DABB6}"/>
              </a:ext>
            </a:extLst>
          </p:cNvPr>
          <p:cNvSpPr>
            <a:spLocks noGrp="1"/>
          </p:cNvSpPr>
          <p:nvPr>
            <p:ph type="title"/>
          </p:nvPr>
        </p:nvSpPr>
        <p:spPr/>
        <p:txBody>
          <a:bodyPr/>
          <a:lstStyle/>
          <a:p>
            <a:r>
              <a:rPr kumimoji="1" lang="en-US" altLang="ja-JP" dirty="0"/>
              <a:t>UV</a:t>
            </a:r>
            <a:r>
              <a:rPr kumimoji="1" lang="ja-JP" altLang="en-US" dirty="0"/>
              <a:t>収縮</a:t>
            </a:r>
            <a:r>
              <a:rPr kumimoji="1" lang="en-US" altLang="ja-JP" dirty="0"/>
              <a:t>/</a:t>
            </a:r>
            <a:r>
              <a:rPr kumimoji="1" lang="ja-JP" altLang="en-US" dirty="0"/>
              <a:t>複素せん断弾性率測定実験</a:t>
            </a:r>
          </a:p>
        </p:txBody>
      </p:sp>
      <p:sp>
        <p:nvSpPr>
          <p:cNvPr id="4" name="スライド番号プレースホルダー 3">
            <a:extLst>
              <a:ext uri="{FF2B5EF4-FFF2-40B4-BE49-F238E27FC236}">
                <a16:creationId xmlns:a16="http://schemas.microsoft.com/office/drawing/2014/main" id="{AF9EFFF4-1315-49DF-84A5-9B67E71AD67E}"/>
              </a:ext>
            </a:extLst>
          </p:cNvPr>
          <p:cNvSpPr>
            <a:spLocks noGrp="1"/>
          </p:cNvSpPr>
          <p:nvPr>
            <p:ph type="sldNum" sz="quarter" idx="4"/>
          </p:nvPr>
        </p:nvSpPr>
        <p:spPr/>
        <p:txBody>
          <a:bodyPr/>
          <a:lstStyle/>
          <a:p>
            <a:r>
              <a:rPr lang="en-US" altLang="ja-JP"/>
              <a:t>P. </a:t>
            </a:r>
            <a:fld id="{F8FDF831-B0A3-4B44-A20D-7581D5587101}" type="slidenum">
              <a:rPr lang="ja-JP" altLang="en-US" smtClean="0"/>
              <a:pPr/>
              <a:t>18</a:t>
            </a:fld>
            <a:endParaRPr lang="ja-JP" altLang="en-US" dirty="0"/>
          </a:p>
        </p:txBody>
      </p:sp>
      <p:pic>
        <p:nvPicPr>
          <p:cNvPr id="5" name="図 4" descr="フライパンのボトル&#10;&#10;低い精度で自動的に生成された説明">
            <a:extLst>
              <a:ext uri="{FF2B5EF4-FFF2-40B4-BE49-F238E27FC236}">
                <a16:creationId xmlns:a16="http://schemas.microsoft.com/office/drawing/2014/main" id="{05AEAC13-FB24-489D-A197-7010A62303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604" y="4311559"/>
            <a:ext cx="3694386" cy="2078092"/>
          </a:xfrm>
          <a:prstGeom prst="rect">
            <a:avLst/>
          </a:prstGeom>
        </p:spPr>
      </p:pic>
      <p:pic>
        <p:nvPicPr>
          <p:cNvPr id="7" name="コンテンツ プレースホルダー 5" descr="屋内, 金属, キッチン, シルバー が含まれている画像&#10;&#10;自動的に生成された説明">
            <a:extLst>
              <a:ext uri="{FF2B5EF4-FFF2-40B4-BE49-F238E27FC236}">
                <a16:creationId xmlns:a16="http://schemas.microsoft.com/office/drawing/2014/main" id="{70DEF096-914B-40D3-BFDB-8EDD781A9B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4818383" y="1958482"/>
            <a:ext cx="5457261" cy="3069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8" descr="キッチン, テーブル, 食品 が含まれている画像&#10;&#10;自動的に生成された説明">
            <a:extLst>
              <a:ext uri="{FF2B5EF4-FFF2-40B4-BE49-F238E27FC236}">
                <a16:creationId xmlns:a16="http://schemas.microsoft.com/office/drawing/2014/main" id="{25287C1E-B1B0-4DC3-9187-2551E86E84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9553"/>
          <a:stretch/>
        </p:blipFill>
        <p:spPr>
          <a:xfrm>
            <a:off x="1007603" y="2413513"/>
            <a:ext cx="3694386" cy="1879583"/>
          </a:xfrm>
          <a:prstGeom prst="rect">
            <a:avLst/>
          </a:prstGeom>
        </p:spPr>
      </p:pic>
      <p:cxnSp>
        <p:nvCxnSpPr>
          <p:cNvPr id="12" name="直線矢印コネクタ 11">
            <a:extLst>
              <a:ext uri="{FF2B5EF4-FFF2-40B4-BE49-F238E27FC236}">
                <a16:creationId xmlns:a16="http://schemas.microsoft.com/office/drawing/2014/main" id="{5532F8C6-DF3A-4EC3-9D71-0EE5759283BA}"/>
              </a:ext>
            </a:extLst>
          </p:cNvPr>
          <p:cNvCxnSpPr/>
          <p:nvPr/>
        </p:nvCxnSpPr>
        <p:spPr>
          <a:xfrm>
            <a:off x="2159732" y="3753036"/>
            <a:ext cx="1332148" cy="0"/>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54DC7456-2393-4B6B-A563-454F3C0C8E43}"/>
              </a:ext>
            </a:extLst>
          </p:cNvPr>
          <p:cNvSpPr txBox="1"/>
          <p:nvPr/>
        </p:nvSpPr>
        <p:spPr>
          <a:xfrm>
            <a:off x="2473922" y="3753036"/>
            <a:ext cx="761747" cy="369332"/>
          </a:xfrm>
          <a:prstGeom prst="rect">
            <a:avLst/>
          </a:prstGeom>
          <a:noFill/>
        </p:spPr>
        <p:txBody>
          <a:bodyPr wrap="none" rtlCol="0">
            <a:spAutoFit/>
          </a:bodyPr>
          <a:lstStyle/>
          <a:p>
            <a:r>
              <a:rPr kumimoji="1" lang="en-US" altLang="ja-JP" dirty="0">
                <a:solidFill>
                  <a:schemeClr val="bg1"/>
                </a:solidFill>
              </a:rPr>
              <a:t>8 mm</a:t>
            </a:r>
            <a:endParaRPr kumimoji="1" lang="ja-JP" altLang="en-US" dirty="0">
              <a:solidFill>
                <a:schemeClr val="bg1"/>
              </a:solidFill>
            </a:endParaRPr>
          </a:p>
        </p:txBody>
      </p:sp>
      <p:sp>
        <p:nvSpPr>
          <p:cNvPr id="14" name="テキスト ボックス 13">
            <a:extLst>
              <a:ext uri="{FF2B5EF4-FFF2-40B4-BE49-F238E27FC236}">
                <a16:creationId xmlns:a16="http://schemas.microsoft.com/office/drawing/2014/main" id="{6A5B4FB5-1D31-4F7C-A514-860D2B041E8A}"/>
              </a:ext>
            </a:extLst>
          </p:cNvPr>
          <p:cNvSpPr txBox="1"/>
          <p:nvPr/>
        </p:nvSpPr>
        <p:spPr>
          <a:xfrm>
            <a:off x="3347864" y="4365104"/>
            <a:ext cx="1435008" cy="338554"/>
          </a:xfrm>
          <a:prstGeom prst="rect">
            <a:avLst/>
          </a:prstGeom>
          <a:noFill/>
        </p:spPr>
        <p:txBody>
          <a:bodyPr wrap="none" rtlCol="0">
            <a:spAutoFit/>
          </a:bodyPr>
          <a:lstStyle/>
          <a:p>
            <a:r>
              <a:rPr kumimoji="1" lang="ja-JP" altLang="en-US" sz="1600" dirty="0">
                <a:solidFill>
                  <a:schemeClr val="bg1"/>
                </a:solidFill>
              </a:rPr>
              <a:t>スチールロッド</a:t>
            </a:r>
          </a:p>
        </p:txBody>
      </p:sp>
      <p:sp>
        <p:nvSpPr>
          <p:cNvPr id="15" name="テキスト ボックス 14">
            <a:extLst>
              <a:ext uri="{FF2B5EF4-FFF2-40B4-BE49-F238E27FC236}">
                <a16:creationId xmlns:a16="http://schemas.microsoft.com/office/drawing/2014/main" id="{028ABD31-343B-4A27-9AAF-DE027D13AF57}"/>
              </a:ext>
            </a:extLst>
          </p:cNvPr>
          <p:cNvSpPr txBox="1"/>
          <p:nvPr/>
        </p:nvSpPr>
        <p:spPr>
          <a:xfrm>
            <a:off x="1137320" y="4716433"/>
            <a:ext cx="1122422" cy="584775"/>
          </a:xfrm>
          <a:prstGeom prst="rect">
            <a:avLst/>
          </a:prstGeom>
          <a:noFill/>
        </p:spPr>
        <p:txBody>
          <a:bodyPr wrap="none" rtlCol="0">
            <a:spAutoFit/>
          </a:bodyPr>
          <a:lstStyle/>
          <a:p>
            <a:pPr algn="ctr"/>
            <a:r>
              <a:rPr lang="ja-JP" altLang="en-US" sz="1600" dirty="0">
                <a:solidFill>
                  <a:schemeClr val="bg1"/>
                </a:solidFill>
              </a:rPr>
              <a:t>先端アルミ</a:t>
            </a:r>
            <a:br>
              <a:rPr lang="en-US" altLang="ja-JP" sz="1600" dirty="0">
                <a:solidFill>
                  <a:schemeClr val="bg1"/>
                </a:solidFill>
              </a:rPr>
            </a:br>
            <a:r>
              <a:rPr lang="ja-JP" altLang="en-US" sz="1600" dirty="0">
                <a:solidFill>
                  <a:schemeClr val="bg1"/>
                </a:solidFill>
              </a:rPr>
              <a:t>パーツ</a:t>
            </a:r>
            <a:endParaRPr kumimoji="1" lang="ja-JP" altLang="en-US" sz="1600" dirty="0">
              <a:solidFill>
                <a:schemeClr val="bg1"/>
              </a:solidFill>
            </a:endParaRPr>
          </a:p>
        </p:txBody>
      </p:sp>
      <p:cxnSp>
        <p:nvCxnSpPr>
          <p:cNvPr id="17" name="直線矢印コネクタ 16">
            <a:extLst>
              <a:ext uri="{FF2B5EF4-FFF2-40B4-BE49-F238E27FC236}">
                <a16:creationId xmlns:a16="http://schemas.microsoft.com/office/drawing/2014/main" id="{A6F1A681-C708-4C5C-8C88-3F0668E8DEB8}"/>
              </a:ext>
            </a:extLst>
          </p:cNvPr>
          <p:cNvCxnSpPr>
            <a:cxnSpLocks/>
            <a:stCxn id="14" idx="1"/>
          </p:cNvCxnSpPr>
          <p:nvPr/>
        </p:nvCxnSpPr>
        <p:spPr>
          <a:xfrm flipH="1">
            <a:off x="3059832" y="4534381"/>
            <a:ext cx="288032" cy="8275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CD222559-1569-4277-A68C-77B403A6B5D8}"/>
              </a:ext>
            </a:extLst>
          </p:cNvPr>
          <p:cNvCxnSpPr>
            <a:cxnSpLocks/>
            <a:stCxn id="15" idx="3"/>
          </p:cNvCxnSpPr>
          <p:nvPr/>
        </p:nvCxnSpPr>
        <p:spPr>
          <a:xfrm>
            <a:off x="2259742" y="5008821"/>
            <a:ext cx="584066" cy="32839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E0E187C7-16A7-4C98-89DE-9FEFCECA755E}"/>
              </a:ext>
            </a:extLst>
          </p:cNvPr>
          <p:cNvSpPr txBox="1"/>
          <p:nvPr/>
        </p:nvSpPr>
        <p:spPr>
          <a:xfrm>
            <a:off x="6168308" y="3759553"/>
            <a:ext cx="1372492" cy="338554"/>
          </a:xfrm>
          <a:prstGeom prst="rect">
            <a:avLst/>
          </a:prstGeom>
          <a:noFill/>
        </p:spPr>
        <p:txBody>
          <a:bodyPr wrap="none" rtlCol="0">
            <a:spAutoFit/>
          </a:bodyPr>
          <a:lstStyle/>
          <a:p>
            <a:r>
              <a:rPr kumimoji="1" lang="ja-JP" altLang="en-US" sz="1600" dirty="0">
                <a:solidFill>
                  <a:schemeClr val="bg1"/>
                </a:solidFill>
              </a:rPr>
              <a:t>温調用カバー</a:t>
            </a:r>
          </a:p>
        </p:txBody>
      </p:sp>
    </p:spTree>
    <p:extLst>
      <p:ext uri="{BB962C8B-B14F-4D97-AF65-F5344CB8AC3E}">
        <p14:creationId xmlns:p14="http://schemas.microsoft.com/office/powerpoint/2010/main" val="3092665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8C8F3115-98E7-4F9B-A85A-C191B0DE77DD}"/>
              </a:ext>
            </a:extLst>
          </p:cNvPr>
          <p:cNvSpPr>
            <a:spLocks noGrp="1"/>
          </p:cNvSpPr>
          <p:nvPr>
            <p:ph idx="1"/>
          </p:nvPr>
        </p:nvSpPr>
        <p:spPr/>
        <p:txBody>
          <a:bodyPr/>
          <a:lstStyle/>
          <a:p>
            <a:pPr marL="0" indent="0">
              <a:buNone/>
            </a:pPr>
            <a:r>
              <a:rPr kumimoji="1" lang="en-US" altLang="ja-JP" b="1" i="1" u="sng" dirty="0">
                <a:effectLst>
                  <a:outerShdw blurRad="38100" dist="38100" dir="2700000" algn="tl">
                    <a:srgbClr val="000000">
                      <a:alpha val="43137"/>
                    </a:srgbClr>
                  </a:outerShdw>
                </a:effectLst>
              </a:rPr>
              <a:t>UV</a:t>
            </a:r>
            <a:r>
              <a:rPr kumimoji="1" lang="ja-JP" altLang="en-US" b="1" i="1" u="sng" dirty="0">
                <a:effectLst>
                  <a:outerShdw blurRad="38100" dist="38100" dir="2700000" algn="tl">
                    <a:srgbClr val="000000">
                      <a:alpha val="43137"/>
                    </a:srgbClr>
                  </a:outerShdw>
                </a:effectLst>
              </a:rPr>
              <a:t>収縮の測定結果</a:t>
            </a:r>
            <a:r>
              <a:rPr lang="ja-JP" altLang="en-US" b="1" i="1" u="sng" dirty="0">
                <a:effectLst>
                  <a:outerShdw blurRad="38100" dist="38100" dir="2700000" algn="tl">
                    <a:srgbClr val="000000">
                      <a:alpha val="43137"/>
                    </a:srgbClr>
                  </a:outerShdw>
                </a:effectLst>
              </a:rPr>
              <a:t>（温度は</a:t>
            </a:r>
            <a:r>
              <a:rPr lang="en-US" altLang="ja-JP" b="1" i="1" u="sng" dirty="0">
                <a:effectLst>
                  <a:outerShdw blurRad="38100" dist="38100" dir="2700000" algn="tl">
                    <a:srgbClr val="000000">
                      <a:alpha val="43137"/>
                    </a:srgbClr>
                  </a:outerShdw>
                </a:effectLst>
              </a:rPr>
              <a:t>40</a:t>
            </a:r>
            <a:r>
              <a:rPr lang="ja-JP" altLang="en-US" b="1" i="1" u="sng" dirty="0">
                <a:effectLst>
                  <a:outerShdw blurRad="38100" dist="38100" dir="2700000" algn="tl">
                    <a:srgbClr val="000000">
                      <a:alpha val="43137"/>
                    </a:srgbClr>
                  </a:outerShdw>
                </a:effectLst>
              </a:rPr>
              <a:t>℃固定，振動数非依存）</a:t>
            </a:r>
            <a:endParaRPr kumimoji="1" lang="en-US" altLang="ja-JP" b="1" i="1" u="sng" dirty="0">
              <a:effectLst>
                <a:outerShdw blurRad="38100" dist="38100" dir="2700000" algn="tl">
                  <a:srgbClr val="000000">
                    <a:alpha val="43137"/>
                  </a:srgbClr>
                </a:outerShdw>
              </a:effectLst>
            </a:endParaRPr>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lgn="ctr">
              <a:buNone/>
            </a:pPr>
            <a:r>
              <a:rPr kumimoji="1" lang="en-US" altLang="ja-JP" sz="2000" dirty="0"/>
              <a:t>※</a:t>
            </a:r>
            <a:r>
              <a:rPr kumimoji="1" lang="ja-JP" altLang="en-US" sz="2000" dirty="0"/>
              <a:t>注</a:t>
            </a:r>
            <a:r>
              <a:rPr kumimoji="1" lang="en-US" altLang="ja-JP" sz="2000" dirty="0"/>
              <a:t>※</a:t>
            </a:r>
            <a:r>
              <a:rPr kumimoji="1" lang="ja-JP" altLang="en-US" sz="2000" dirty="0"/>
              <a:t>　一般的な</a:t>
            </a:r>
            <a:r>
              <a:rPr kumimoji="1" lang="en-US" altLang="ja-JP" sz="2000" dirty="0"/>
              <a:t>UV</a:t>
            </a:r>
            <a:r>
              <a:rPr kumimoji="1" lang="ja-JP" altLang="en-US" sz="2000" dirty="0"/>
              <a:t>レジン</a:t>
            </a:r>
            <a:r>
              <a:rPr lang="ja-JP" altLang="en-US" sz="2000" dirty="0"/>
              <a:t>の収縮はもっと大きい．</a:t>
            </a:r>
            <a:endParaRPr kumimoji="1" lang="en-US" altLang="ja-JP" sz="2000" dirty="0"/>
          </a:p>
          <a:p>
            <a:pPr marL="0" indent="0">
              <a:buNone/>
            </a:pPr>
            <a:endParaRPr lang="en-US" altLang="ja-JP" sz="2000"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kumimoji="1" lang="ja-JP" altLang="en-US" dirty="0"/>
          </a:p>
        </p:txBody>
      </p:sp>
      <p:sp>
        <p:nvSpPr>
          <p:cNvPr id="3" name="タイトル 2">
            <a:extLst>
              <a:ext uri="{FF2B5EF4-FFF2-40B4-BE49-F238E27FC236}">
                <a16:creationId xmlns:a16="http://schemas.microsoft.com/office/drawing/2014/main" id="{25CA37CF-8E66-4E1E-A53A-D9580442DF84}"/>
              </a:ext>
            </a:extLst>
          </p:cNvPr>
          <p:cNvSpPr>
            <a:spLocks noGrp="1"/>
          </p:cNvSpPr>
          <p:nvPr>
            <p:ph type="title"/>
          </p:nvPr>
        </p:nvSpPr>
        <p:spPr/>
        <p:txBody>
          <a:bodyPr/>
          <a:lstStyle/>
          <a:p>
            <a:r>
              <a:rPr lang="en-US" altLang="ja-JP" dirty="0"/>
              <a:t>UV</a:t>
            </a:r>
            <a:r>
              <a:rPr lang="ja-JP" altLang="en-US" dirty="0"/>
              <a:t>収縮</a:t>
            </a:r>
            <a:r>
              <a:rPr lang="en-US" altLang="ja-JP" dirty="0"/>
              <a:t>/</a:t>
            </a:r>
            <a:r>
              <a:rPr lang="ja-JP" altLang="en-US" dirty="0"/>
              <a:t>複素せん断弾性率測定実験</a:t>
            </a:r>
            <a:endParaRPr kumimoji="1" lang="ja-JP" altLang="en-US" dirty="0"/>
          </a:p>
        </p:txBody>
      </p:sp>
      <p:sp>
        <p:nvSpPr>
          <p:cNvPr id="4" name="スライド番号プレースホルダー 3">
            <a:extLst>
              <a:ext uri="{FF2B5EF4-FFF2-40B4-BE49-F238E27FC236}">
                <a16:creationId xmlns:a16="http://schemas.microsoft.com/office/drawing/2014/main" id="{E31889C7-035C-411D-9417-7793296ABF63}"/>
              </a:ext>
            </a:extLst>
          </p:cNvPr>
          <p:cNvSpPr>
            <a:spLocks noGrp="1"/>
          </p:cNvSpPr>
          <p:nvPr>
            <p:ph type="sldNum" sz="quarter" idx="4"/>
          </p:nvPr>
        </p:nvSpPr>
        <p:spPr/>
        <p:txBody>
          <a:bodyPr/>
          <a:lstStyle/>
          <a:p>
            <a:r>
              <a:rPr lang="en-US" altLang="ja-JP"/>
              <a:t>P. </a:t>
            </a:r>
            <a:fld id="{F8FDF831-B0A3-4B44-A20D-7581D5587101}" type="slidenum">
              <a:rPr lang="ja-JP" altLang="en-US" smtClean="0"/>
              <a:pPr/>
              <a:t>19</a:t>
            </a:fld>
            <a:endParaRPr lang="ja-JP" altLang="en-US" dirty="0"/>
          </a:p>
        </p:txBody>
      </p:sp>
      <p:sp>
        <p:nvSpPr>
          <p:cNvPr id="9" name="四角形: 角を丸くする 8">
            <a:extLst>
              <a:ext uri="{FF2B5EF4-FFF2-40B4-BE49-F238E27FC236}">
                <a16:creationId xmlns:a16="http://schemas.microsoft.com/office/drawing/2014/main" id="{5E530769-3A7B-41EE-86C1-1AFD6B4B78C9}"/>
              </a:ext>
            </a:extLst>
          </p:cNvPr>
          <p:cNvSpPr/>
          <p:nvPr/>
        </p:nvSpPr>
        <p:spPr>
          <a:xfrm>
            <a:off x="246918" y="5337212"/>
            <a:ext cx="8641655" cy="5220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ＭＳ Ｐゴシック" panose="020B0600070205080204" pitchFamily="50" charset="-128"/>
                <a:ea typeface="ＭＳ Ｐゴシック" panose="020B0600070205080204" pitchFamily="50" charset="-128"/>
              </a:rPr>
              <a:t>最終的に約</a:t>
            </a:r>
            <a:r>
              <a:rPr lang="en-US" altLang="ja-JP" sz="2400" dirty="0">
                <a:solidFill>
                  <a:schemeClr val="tx1"/>
                </a:solidFill>
                <a:latin typeface="ＭＳ Ｐゴシック" panose="020B0600070205080204" pitchFamily="50" charset="-128"/>
                <a:ea typeface="ＭＳ Ｐゴシック" panose="020B0600070205080204" pitchFamily="50" charset="-128"/>
              </a:rPr>
              <a:t>0.7</a:t>
            </a:r>
            <a:r>
              <a:rPr lang="ja-JP" altLang="en-US" sz="2400" dirty="0">
                <a:solidFill>
                  <a:schemeClr val="tx1"/>
                </a:solidFill>
                <a:latin typeface="ＭＳ Ｐゴシック" panose="020B0600070205080204" pitchFamily="50" charset="-128"/>
                <a:ea typeface="ＭＳ Ｐゴシック" panose="020B0600070205080204" pitchFamily="50" charset="-128"/>
              </a:rPr>
              <a:t>％の</a:t>
            </a:r>
            <a:r>
              <a:rPr lang="en-US" altLang="ja-JP" sz="2400" dirty="0">
                <a:solidFill>
                  <a:schemeClr val="tx1"/>
                </a:solidFill>
                <a:latin typeface="ＭＳ Ｐゴシック" panose="020B0600070205080204" pitchFamily="50" charset="-128"/>
                <a:ea typeface="ＭＳ Ｐゴシック" panose="020B0600070205080204" pitchFamily="50" charset="-128"/>
              </a:rPr>
              <a:t>UV</a:t>
            </a:r>
            <a:r>
              <a:rPr lang="ja-JP" altLang="en-US" sz="2400" dirty="0">
                <a:solidFill>
                  <a:schemeClr val="tx1"/>
                </a:solidFill>
                <a:latin typeface="ＭＳ Ｐゴシック" panose="020B0600070205080204" pitchFamily="50" charset="-128"/>
                <a:ea typeface="ＭＳ Ｐゴシック" panose="020B0600070205080204" pitchFamily="50" charset="-128"/>
              </a:rPr>
              <a:t>線収縮（体積収縮で約</a:t>
            </a:r>
            <a:r>
              <a:rPr lang="en-US" altLang="ja-JP" sz="2400" dirty="0">
                <a:solidFill>
                  <a:schemeClr val="tx1"/>
                </a:solidFill>
                <a:latin typeface="ＭＳ Ｐゴシック" panose="020B0600070205080204" pitchFamily="50" charset="-128"/>
                <a:ea typeface="ＭＳ Ｐゴシック" panose="020B0600070205080204" pitchFamily="50" charset="-128"/>
              </a:rPr>
              <a:t>2</a:t>
            </a:r>
            <a:r>
              <a:rPr lang="ja-JP" altLang="en-US" sz="2400" dirty="0">
                <a:solidFill>
                  <a:schemeClr val="tx1"/>
                </a:solidFill>
                <a:latin typeface="ＭＳ Ｐゴシック" panose="020B0600070205080204" pitchFamily="50" charset="-128"/>
                <a:ea typeface="ＭＳ Ｐゴシック" panose="020B0600070205080204" pitchFamily="50" charset="-128"/>
              </a:rPr>
              <a:t>％）を起こしている．</a:t>
            </a:r>
            <a:endParaRPr lang="en-US" altLang="ja-JP" sz="2400" dirty="0">
              <a:solidFill>
                <a:schemeClr val="tx1"/>
              </a:solidFill>
              <a:latin typeface="ＭＳ Ｐゴシック" panose="020B0600070205080204" pitchFamily="50" charset="-128"/>
              <a:ea typeface="ＭＳ Ｐゴシック" panose="020B0600070205080204" pitchFamily="50" charset="-128"/>
            </a:endParaRPr>
          </a:p>
        </p:txBody>
      </p:sp>
      <p:pic>
        <p:nvPicPr>
          <p:cNvPr id="6" name="グラフィックス 5">
            <a:extLst>
              <a:ext uri="{FF2B5EF4-FFF2-40B4-BE49-F238E27FC236}">
                <a16:creationId xmlns:a16="http://schemas.microsoft.com/office/drawing/2014/main" id="{F0565519-A54F-4D3F-B944-42248F9B9D6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8937" y="1124744"/>
            <a:ext cx="7213443" cy="4107655"/>
          </a:xfrm>
          <a:prstGeom prst="rect">
            <a:avLst/>
          </a:prstGeom>
        </p:spPr>
      </p:pic>
    </p:spTree>
    <p:extLst>
      <p:ext uri="{BB962C8B-B14F-4D97-AF65-F5344CB8AC3E}">
        <p14:creationId xmlns:p14="http://schemas.microsoft.com/office/powerpoint/2010/main" val="1514261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5C1DC-8D24-4088-ADAE-2BFD3FD3A6A4}"/>
              </a:ext>
            </a:extLst>
          </p:cNvPr>
          <p:cNvSpPr>
            <a:spLocks noGrp="1"/>
          </p:cNvSpPr>
          <p:nvPr>
            <p:ph type="title"/>
          </p:nvPr>
        </p:nvSpPr>
        <p:spPr/>
        <p:txBody>
          <a:bodyPr/>
          <a:lstStyle/>
          <a:p>
            <a:r>
              <a:rPr lang="ja-JP" altLang="en-US" dirty="0"/>
              <a:t>研究背景</a:t>
            </a:r>
            <a:endParaRPr lang="en-US" dirty="0"/>
          </a:p>
        </p:txBody>
      </p:sp>
      <p:sp>
        <p:nvSpPr>
          <p:cNvPr id="3" name="Content Placeholder 2">
            <a:extLst>
              <a:ext uri="{FF2B5EF4-FFF2-40B4-BE49-F238E27FC236}">
                <a16:creationId xmlns:a16="http://schemas.microsoft.com/office/drawing/2014/main" id="{E4B633ED-9C59-48EF-A32D-0A00072D7B8C}"/>
              </a:ext>
            </a:extLst>
          </p:cNvPr>
          <p:cNvSpPr>
            <a:spLocks noGrp="1"/>
          </p:cNvSpPr>
          <p:nvPr>
            <p:ph idx="1"/>
          </p:nvPr>
        </p:nvSpPr>
        <p:spPr/>
        <p:txBody>
          <a:bodyPr/>
          <a:lstStyle/>
          <a:p>
            <a:pPr algn="just"/>
            <a:r>
              <a:rPr lang="en-US" dirty="0">
                <a:solidFill>
                  <a:srgbClr val="0000CC"/>
                </a:solidFill>
              </a:rPr>
              <a:t>UV</a:t>
            </a:r>
            <a:r>
              <a:rPr lang="ja-JP" altLang="en-US" dirty="0">
                <a:solidFill>
                  <a:srgbClr val="0000CC"/>
                </a:solidFill>
              </a:rPr>
              <a:t>インプリント</a:t>
            </a:r>
            <a:r>
              <a:rPr lang="ja-JP" altLang="en-US" dirty="0"/>
              <a:t>は低コストかつ高スループットな微細構造物の</a:t>
            </a:r>
            <a:br>
              <a:rPr lang="en-US" altLang="ja-JP" dirty="0"/>
            </a:br>
            <a:r>
              <a:rPr lang="ja-JP" altLang="en-US" dirty="0"/>
              <a:t>製造方法として知られている．</a:t>
            </a:r>
            <a:endParaRPr lang="en-US" altLang="ja-JP" dirty="0"/>
          </a:p>
          <a:p>
            <a:pPr algn="just"/>
            <a:r>
              <a:rPr lang="ja-JP" altLang="en-US" dirty="0"/>
              <a:t>近年，マイクロミラーアレイといった</a:t>
            </a:r>
            <a:r>
              <a:rPr lang="ja-JP" altLang="en-US" dirty="0">
                <a:solidFill>
                  <a:srgbClr val="FF0000"/>
                </a:solidFill>
              </a:rPr>
              <a:t>高精度な表面形状</a:t>
            </a:r>
            <a:r>
              <a:rPr lang="ja-JP" altLang="en-US" dirty="0"/>
              <a:t>が要求される微細光学デバイスの製造方法としても採用が進んでいる．</a:t>
            </a:r>
            <a:endParaRPr lang="en-US" dirty="0"/>
          </a:p>
        </p:txBody>
      </p:sp>
      <p:sp>
        <p:nvSpPr>
          <p:cNvPr id="4" name="Slide Number Placeholder 3">
            <a:extLst>
              <a:ext uri="{FF2B5EF4-FFF2-40B4-BE49-F238E27FC236}">
                <a16:creationId xmlns:a16="http://schemas.microsoft.com/office/drawing/2014/main" id="{65D14D1B-9D3D-452D-BE4D-252E214A8085}"/>
              </a:ext>
            </a:extLst>
          </p:cNvPr>
          <p:cNvSpPr>
            <a:spLocks noGrp="1"/>
          </p:cNvSpPr>
          <p:nvPr>
            <p:ph type="sldNum" sz="quarter" idx="4"/>
          </p:nvPr>
        </p:nvSpPr>
        <p:spPr/>
        <p:txBody>
          <a:bodyPr/>
          <a:lstStyle/>
          <a:p>
            <a:r>
              <a:rPr lang="en-US" altLang="ja-JP"/>
              <a:t>P. </a:t>
            </a:r>
            <a:fld id="{F8FDF831-B0A3-4B44-A20D-7581D5587101}" type="slidenum">
              <a:rPr lang="ja-JP" altLang="en-US" smtClean="0"/>
              <a:pPr/>
              <a:t>2</a:t>
            </a:fld>
            <a:endParaRPr lang="ja-JP" altLang="en-US" dirty="0"/>
          </a:p>
        </p:txBody>
      </p:sp>
      <p:pic>
        <p:nvPicPr>
          <p:cNvPr id="10" name="Picture 9">
            <a:extLst>
              <a:ext uri="{FF2B5EF4-FFF2-40B4-BE49-F238E27FC236}">
                <a16:creationId xmlns:a16="http://schemas.microsoft.com/office/drawing/2014/main" id="{78E55821-D63D-4F6D-A8AB-6B3B1EB428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2392" y="2528900"/>
            <a:ext cx="3784104" cy="2382059"/>
          </a:xfrm>
          <a:prstGeom prst="rect">
            <a:avLst/>
          </a:prstGeom>
        </p:spPr>
      </p:pic>
      <p:sp>
        <p:nvSpPr>
          <p:cNvPr id="11" name="TextBox 10">
            <a:extLst>
              <a:ext uri="{FF2B5EF4-FFF2-40B4-BE49-F238E27FC236}">
                <a16:creationId xmlns:a16="http://schemas.microsoft.com/office/drawing/2014/main" id="{C998A951-CF1F-4369-862A-01ABF6071E8F}"/>
              </a:ext>
            </a:extLst>
          </p:cNvPr>
          <p:cNvSpPr txBox="1"/>
          <p:nvPr/>
        </p:nvSpPr>
        <p:spPr>
          <a:xfrm>
            <a:off x="5527075" y="4922845"/>
            <a:ext cx="3503184" cy="1015663"/>
          </a:xfrm>
          <a:prstGeom prst="rect">
            <a:avLst/>
          </a:prstGeom>
          <a:noFill/>
        </p:spPr>
        <p:txBody>
          <a:bodyPr wrap="square" rtlCol="0">
            <a:spAutoFit/>
          </a:bodyPr>
          <a:lstStyle/>
          <a:p>
            <a:pPr algn="ctr"/>
            <a:r>
              <a:rPr lang="ja-JP" altLang="en-US" sz="1600" b="1" u="sng" dirty="0">
                <a:effectLst>
                  <a:outerShdw blurRad="38100" dist="38100" dir="2700000" algn="tl">
                    <a:srgbClr val="000000">
                      <a:alpha val="43137"/>
                    </a:srgbClr>
                  </a:outerShdw>
                </a:effectLst>
              </a:rPr>
              <a:t>空中ディスプレイ用</a:t>
            </a:r>
            <a:br>
              <a:rPr lang="en-US" altLang="ja-JP" sz="1600" b="1" u="sng" dirty="0">
                <a:effectLst>
                  <a:outerShdw blurRad="38100" dist="38100" dir="2700000" algn="tl">
                    <a:srgbClr val="000000">
                      <a:alpha val="43137"/>
                    </a:srgbClr>
                  </a:outerShdw>
                </a:effectLst>
              </a:rPr>
            </a:br>
            <a:r>
              <a:rPr lang="ja-JP" altLang="en-US" sz="1600" b="1" u="sng" dirty="0">
                <a:effectLst>
                  <a:outerShdw blurRad="38100" dist="38100" dir="2700000" algn="tl">
                    <a:srgbClr val="000000">
                      <a:alpha val="43137"/>
                    </a:srgbClr>
                  </a:outerShdw>
                </a:effectLst>
              </a:rPr>
              <a:t>マイクロミラーアレイの動作原理</a:t>
            </a:r>
            <a:endParaRPr lang="en-US" altLang="ja-JP" sz="1600" b="1" u="sng" dirty="0">
              <a:effectLst>
                <a:outerShdw blurRad="38100" dist="38100" dir="2700000" algn="tl">
                  <a:srgbClr val="000000">
                    <a:alpha val="43137"/>
                  </a:srgbClr>
                </a:outerShdw>
              </a:effectLst>
            </a:endParaRPr>
          </a:p>
          <a:p>
            <a:pPr algn="ctr"/>
            <a:r>
              <a:rPr lang="en-US" altLang="ja-JP" sz="1400" u="sng" dirty="0">
                <a:solidFill>
                  <a:srgbClr val="0070C0"/>
                </a:solidFill>
              </a:rPr>
              <a:t>https://shinkachi-portal.smrj.go.jp/en/webmagazine/qriii/</a:t>
            </a:r>
          </a:p>
        </p:txBody>
      </p:sp>
      <p:sp>
        <p:nvSpPr>
          <p:cNvPr id="8" name="TextBox 7">
            <a:extLst>
              <a:ext uri="{FF2B5EF4-FFF2-40B4-BE49-F238E27FC236}">
                <a16:creationId xmlns:a16="http://schemas.microsoft.com/office/drawing/2014/main" id="{4B4DE581-A19A-4584-91C3-2FF6C8C89910}"/>
              </a:ext>
            </a:extLst>
          </p:cNvPr>
          <p:cNvSpPr txBox="1"/>
          <p:nvPr/>
        </p:nvSpPr>
        <p:spPr>
          <a:xfrm>
            <a:off x="13851" y="4889044"/>
            <a:ext cx="5351376" cy="369332"/>
          </a:xfrm>
          <a:prstGeom prst="rect">
            <a:avLst/>
          </a:prstGeom>
          <a:noFill/>
        </p:spPr>
        <p:txBody>
          <a:bodyPr wrap="square" rtlCol="0">
            <a:spAutoFit/>
          </a:bodyPr>
          <a:lstStyle/>
          <a:p>
            <a:pPr algn="ctr"/>
            <a:r>
              <a:rPr lang="en-US" b="1" u="sng" dirty="0">
                <a:effectLst>
                  <a:outerShdw blurRad="38100" dist="38100" dir="2700000" algn="tl">
                    <a:srgbClr val="000000">
                      <a:alpha val="43137"/>
                    </a:srgbClr>
                  </a:outerShdw>
                </a:effectLst>
              </a:rPr>
              <a:t>UV</a:t>
            </a:r>
            <a:r>
              <a:rPr lang="ja-JP" altLang="en-US" b="1" u="sng" dirty="0">
                <a:effectLst>
                  <a:outerShdw blurRad="38100" dist="38100" dir="2700000" algn="tl">
                    <a:srgbClr val="000000">
                      <a:alpha val="43137"/>
                    </a:srgbClr>
                  </a:outerShdw>
                </a:effectLst>
              </a:rPr>
              <a:t>インプリントの基本的なステップ</a:t>
            </a:r>
            <a:endParaRPr lang="en-US" altLang="ja-JP" b="1" u="sng" dirty="0">
              <a:effectLst>
                <a:outerShdw blurRad="38100" dist="38100" dir="2700000" algn="tl">
                  <a:srgbClr val="000000">
                    <a:alpha val="43137"/>
                  </a:srgbClr>
                </a:outerShdw>
              </a:effectLst>
            </a:endParaRPr>
          </a:p>
        </p:txBody>
      </p:sp>
      <p:cxnSp>
        <p:nvCxnSpPr>
          <p:cNvPr id="6" name="Straight Connector 5">
            <a:extLst>
              <a:ext uri="{FF2B5EF4-FFF2-40B4-BE49-F238E27FC236}">
                <a16:creationId xmlns:a16="http://schemas.microsoft.com/office/drawing/2014/main" id="{15ADDA86-BC01-4C7B-9D03-881A5DCDF2E3}"/>
              </a:ext>
            </a:extLst>
          </p:cNvPr>
          <p:cNvCxnSpPr>
            <a:cxnSpLocks/>
          </p:cNvCxnSpPr>
          <p:nvPr/>
        </p:nvCxnSpPr>
        <p:spPr>
          <a:xfrm>
            <a:off x="7956376" y="3923613"/>
            <a:ext cx="216024" cy="216024"/>
          </a:xfrm>
          <a:prstGeom prst="line">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64F42B7-232C-45B4-819A-0D3FD5A75726}"/>
              </a:ext>
            </a:extLst>
          </p:cNvPr>
          <p:cNvSpPr txBox="1"/>
          <p:nvPr/>
        </p:nvSpPr>
        <p:spPr>
          <a:xfrm>
            <a:off x="8068248" y="4064108"/>
            <a:ext cx="1026826" cy="584775"/>
          </a:xfrm>
          <a:prstGeom prst="rect">
            <a:avLst/>
          </a:prstGeom>
          <a:noFill/>
        </p:spPr>
        <p:txBody>
          <a:bodyPr wrap="square" rtlCol="0">
            <a:spAutoFit/>
          </a:bodyPr>
          <a:lstStyle/>
          <a:p>
            <a:pPr algn="ctr"/>
            <a:r>
              <a:rPr lang="en-US" altLang="ja-JP" sz="1600" dirty="0"/>
              <a:t>1</a:t>
            </a:r>
            <a:r>
              <a:rPr lang="ja-JP" altLang="en-US" sz="1600" dirty="0"/>
              <a:t>パターン</a:t>
            </a:r>
            <a:endParaRPr lang="en-US" altLang="ja-JP" sz="1600" dirty="0"/>
          </a:p>
          <a:p>
            <a:pPr algn="ctr"/>
            <a:r>
              <a:rPr lang="ja-JP" altLang="en-US" sz="1600" dirty="0"/>
              <a:t>数百 </a:t>
            </a:r>
            <a:r>
              <a:rPr lang="en-US" altLang="ja-JP" sz="1600" dirty="0" err="1"/>
              <a:t>μm</a:t>
            </a:r>
            <a:endParaRPr lang="en-US" sz="1600" dirty="0"/>
          </a:p>
        </p:txBody>
      </p:sp>
      <p:pic>
        <p:nvPicPr>
          <p:cNvPr id="9" name="Picture 8" descr="A picture containing clock&#10;&#10;Description automatically generated">
            <a:extLst>
              <a:ext uri="{FF2B5EF4-FFF2-40B4-BE49-F238E27FC236}">
                <a16:creationId xmlns:a16="http://schemas.microsoft.com/office/drawing/2014/main" id="{1453F3A4-A774-4536-8066-5C0C69FD53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26" y="3020131"/>
            <a:ext cx="5059449" cy="1767578"/>
          </a:xfrm>
          <a:prstGeom prst="rect">
            <a:avLst/>
          </a:prstGeom>
        </p:spPr>
      </p:pic>
    </p:spTree>
    <p:extLst>
      <p:ext uri="{BB962C8B-B14F-4D97-AF65-F5344CB8AC3E}">
        <p14:creationId xmlns:p14="http://schemas.microsoft.com/office/powerpoint/2010/main" val="2853127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8C8F3115-98E7-4F9B-A85A-C191B0DE77DD}"/>
                  </a:ext>
                </a:extLst>
              </p:cNvPr>
              <p:cNvSpPr>
                <a:spLocks noGrp="1"/>
              </p:cNvSpPr>
              <p:nvPr>
                <p:ph idx="1"/>
              </p:nvPr>
            </p:nvSpPr>
            <p:spPr/>
            <p:txBody>
              <a:bodyPr/>
              <a:lstStyle/>
              <a:p>
                <a:pPr marL="0" indent="0">
                  <a:buNone/>
                </a:pPr>
                <a:r>
                  <a:rPr kumimoji="1" lang="ja-JP" altLang="en-US" b="1" i="1" u="sng" dirty="0">
                    <a:effectLst>
                      <a:outerShdw blurRad="38100" dist="38100" dir="2700000" algn="tl">
                        <a:srgbClr val="000000">
                          <a:alpha val="43137"/>
                        </a:srgbClr>
                      </a:outerShdw>
                    </a:effectLst>
                  </a:rPr>
                  <a:t>様々な温度での複素せん断弾性率測定結果</a:t>
                </a:r>
                <a:r>
                  <a:rPr lang="ja-JP" altLang="en-US" b="1" i="1" u="sng" dirty="0">
                    <a:effectLst>
                      <a:outerShdw blurRad="38100" dist="38100" dir="2700000" algn="tl">
                        <a:srgbClr val="000000">
                          <a:alpha val="43137"/>
                        </a:srgbClr>
                      </a:outerShdw>
                    </a:effectLst>
                  </a:rPr>
                  <a:t>（振動数は</a:t>
                </a:r>
                <a:r>
                  <a:rPr lang="en-US" altLang="ja-JP" b="1" i="1" u="sng" dirty="0">
                    <a:effectLst>
                      <a:outerShdw blurRad="38100" dist="38100" dir="2700000" algn="tl">
                        <a:srgbClr val="000000">
                          <a:alpha val="43137"/>
                        </a:srgbClr>
                      </a:outerShdw>
                    </a:effectLst>
                  </a:rPr>
                  <a:t>1 Hz</a:t>
                </a:r>
                <a:r>
                  <a:rPr lang="ja-JP" altLang="en-US" b="1" i="1" u="sng" dirty="0">
                    <a:effectLst>
                      <a:outerShdw blurRad="38100" dist="38100" dir="2700000" algn="tl">
                        <a:srgbClr val="000000">
                          <a:alpha val="43137"/>
                        </a:srgbClr>
                      </a:outerShdw>
                    </a:effectLst>
                  </a:rPr>
                  <a:t>固定）</a:t>
                </a:r>
                <a:endParaRPr kumimoji="1" lang="en-US" altLang="ja-JP" b="1" i="1" u="sng" dirty="0">
                  <a:effectLst>
                    <a:outerShdw blurRad="38100" dist="38100" dir="2700000" algn="tl">
                      <a:srgbClr val="000000">
                        <a:alpha val="43137"/>
                      </a:srgbClr>
                    </a:outerShdw>
                  </a:effectLst>
                </a:endParaRPr>
              </a:p>
              <a:p>
                <a:pPr marL="0" indent="0">
                  <a:buNone/>
                </a:pPr>
                <a:r>
                  <a:rPr lang="ja-JP" altLang="en-US" sz="2400" dirty="0"/>
                  <a:t>左図：貯蔵弾性率</a:t>
                </a:r>
                <a14:m>
                  <m:oMath xmlns:m="http://schemas.openxmlformats.org/officeDocument/2006/math">
                    <m:r>
                      <a:rPr lang="en-US" altLang="ja-JP" sz="2400" b="0" i="1" smtClean="0">
                        <a:latin typeface="Cambria Math" panose="02040503050406030204" pitchFamily="18" charset="0"/>
                      </a:rPr>
                      <m:t>𝐺</m:t>
                    </m:r>
                    <m:r>
                      <a:rPr lang="en-US" altLang="ja-JP" sz="2400" b="0" i="1" smtClean="0">
                        <a:latin typeface="Cambria Math" panose="02040503050406030204" pitchFamily="18" charset="0"/>
                      </a:rPr>
                      <m:t>′</m:t>
                    </m:r>
                  </m:oMath>
                </a14:m>
                <a:r>
                  <a:rPr lang="ja-JP" altLang="en-US" sz="2400" dirty="0" err="1"/>
                  <a:t>，</a:t>
                </a:r>
                <a:r>
                  <a:rPr lang="ja-JP" altLang="en-US" sz="2400" dirty="0"/>
                  <a:t>右図：損失弾性率</a:t>
                </a:r>
                <a14:m>
                  <m:oMath xmlns:m="http://schemas.openxmlformats.org/officeDocument/2006/math">
                    <m:r>
                      <a:rPr lang="en-US" altLang="ja-JP" sz="2400" b="0" i="1" smtClean="0">
                        <a:latin typeface="Cambria Math" panose="02040503050406030204" pitchFamily="18" charset="0"/>
                      </a:rPr>
                      <m:t>𝐺</m:t>
                    </m:r>
                    <m:r>
                      <a:rPr lang="en-US" altLang="ja-JP" sz="2400" b="0" i="1" smtClean="0">
                        <a:latin typeface="Cambria Math" panose="02040503050406030204" pitchFamily="18" charset="0"/>
                      </a:rPr>
                      <m:t>′′</m:t>
                    </m:r>
                  </m:oMath>
                </a14:m>
                <a:endParaRPr lang="en-US" altLang="ja-JP" sz="2400"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kumimoji="1" lang="ja-JP" altLang="en-US" dirty="0"/>
              </a:p>
            </p:txBody>
          </p:sp>
        </mc:Choice>
        <mc:Fallback xmlns="">
          <p:sp>
            <p:nvSpPr>
              <p:cNvPr id="2" name="コンテンツ プレースホルダー 1">
                <a:extLst>
                  <a:ext uri="{FF2B5EF4-FFF2-40B4-BE49-F238E27FC236}">
                    <a16:creationId xmlns:a16="http://schemas.microsoft.com/office/drawing/2014/main" id="{8C8F3115-98E7-4F9B-A85A-C191B0DE77DD}"/>
                  </a:ext>
                </a:extLst>
              </p:cNvPr>
              <p:cNvSpPr>
                <a:spLocks noGrp="1" noRot="1" noChangeAspect="1" noMove="1" noResize="1" noEditPoints="1" noAdjustHandles="1" noChangeArrowheads="1" noChangeShapeType="1" noTextEdit="1"/>
              </p:cNvSpPr>
              <p:nvPr>
                <p:ph idx="1"/>
              </p:nvPr>
            </p:nvSpPr>
            <p:spPr>
              <a:blipFill>
                <a:blip r:embed="rId2"/>
                <a:stretch>
                  <a:fillRect l="-2186" t="-1690" r="-846"/>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25CA37CF-8E66-4E1E-A53A-D9580442DF84}"/>
              </a:ext>
            </a:extLst>
          </p:cNvPr>
          <p:cNvSpPr>
            <a:spLocks noGrp="1"/>
          </p:cNvSpPr>
          <p:nvPr>
            <p:ph type="title"/>
          </p:nvPr>
        </p:nvSpPr>
        <p:spPr/>
        <p:txBody>
          <a:bodyPr/>
          <a:lstStyle/>
          <a:p>
            <a:r>
              <a:rPr lang="en-US" altLang="ja-JP" dirty="0"/>
              <a:t>UV</a:t>
            </a:r>
            <a:r>
              <a:rPr lang="ja-JP" altLang="en-US" dirty="0"/>
              <a:t>収縮</a:t>
            </a:r>
            <a:r>
              <a:rPr lang="en-US" altLang="ja-JP" dirty="0"/>
              <a:t>/</a:t>
            </a:r>
            <a:r>
              <a:rPr lang="ja-JP" altLang="en-US" dirty="0"/>
              <a:t>複素せん断弾性率測定実験</a:t>
            </a:r>
            <a:endParaRPr kumimoji="1" lang="ja-JP" altLang="en-US" dirty="0"/>
          </a:p>
        </p:txBody>
      </p:sp>
      <p:sp>
        <p:nvSpPr>
          <p:cNvPr id="4" name="スライド番号プレースホルダー 3">
            <a:extLst>
              <a:ext uri="{FF2B5EF4-FFF2-40B4-BE49-F238E27FC236}">
                <a16:creationId xmlns:a16="http://schemas.microsoft.com/office/drawing/2014/main" id="{E31889C7-035C-411D-9417-7793296ABF63}"/>
              </a:ext>
            </a:extLst>
          </p:cNvPr>
          <p:cNvSpPr>
            <a:spLocks noGrp="1"/>
          </p:cNvSpPr>
          <p:nvPr>
            <p:ph type="sldNum" sz="quarter" idx="4"/>
          </p:nvPr>
        </p:nvSpPr>
        <p:spPr/>
        <p:txBody>
          <a:bodyPr/>
          <a:lstStyle/>
          <a:p>
            <a:r>
              <a:rPr lang="en-US" altLang="ja-JP"/>
              <a:t>P. </a:t>
            </a:r>
            <a:fld id="{F8FDF831-B0A3-4B44-A20D-7581D5587101}" type="slidenum">
              <a:rPr lang="ja-JP" altLang="en-US" smtClean="0"/>
              <a:pPr/>
              <a:t>20</a:t>
            </a:fld>
            <a:endParaRPr lang="ja-JP" altLang="en-US" dirty="0"/>
          </a:p>
        </p:txBody>
      </p:sp>
      <p:pic>
        <p:nvPicPr>
          <p:cNvPr id="6" name="グラフィックス 5">
            <a:extLst>
              <a:ext uri="{FF2B5EF4-FFF2-40B4-BE49-F238E27FC236}">
                <a16:creationId xmlns:a16="http://schemas.microsoft.com/office/drawing/2014/main" id="{1D880AEB-BD5A-461A-9C5B-9667F8EEE7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03" y="1664804"/>
            <a:ext cx="5673908" cy="3492388"/>
          </a:xfrm>
          <a:prstGeom prst="rect">
            <a:avLst/>
          </a:prstGeom>
        </p:spPr>
      </p:pic>
      <p:pic>
        <p:nvPicPr>
          <p:cNvPr id="8" name="グラフィックス 7">
            <a:extLst>
              <a:ext uri="{FF2B5EF4-FFF2-40B4-BE49-F238E27FC236}">
                <a16:creationId xmlns:a16="http://schemas.microsoft.com/office/drawing/2014/main" id="{95F3561F-7F11-4467-A6B8-6CEA7C9A14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13764" y="2888940"/>
            <a:ext cx="3430236" cy="2052228"/>
          </a:xfrm>
          <a:prstGeom prst="rect">
            <a:avLst/>
          </a:prstGeom>
        </p:spPr>
      </p:pic>
      <mc:AlternateContent xmlns:mc="http://schemas.openxmlformats.org/markup-compatibility/2006" xmlns:a14="http://schemas.microsoft.com/office/drawing/2010/main">
        <mc:Choice Requires="a14">
          <p:sp>
            <p:nvSpPr>
              <p:cNvPr id="9" name="四角形: 角を丸くする 8">
                <a:extLst>
                  <a:ext uri="{FF2B5EF4-FFF2-40B4-BE49-F238E27FC236}">
                    <a16:creationId xmlns:a16="http://schemas.microsoft.com/office/drawing/2014/main" id="{5E530769-3A7B-41EE-86C1-1AFD6B4B78C9}"/>
                  </a:ext>
                </a:extLst>
              </p:cNvPr>
              <p:cNvSpPr/>
              <p:nvPr/>
            </p:nvSpPr>
            <p:spPr>
              <a:xfrm>
                <a:off x="863239" y="5212904"/>
                <a:ext cx="7416824" cy="8322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ＭＳ Ｐゴシック" panose="020B0600070205080204" pitchFamily="50" charset="-128"/>
                    <a:ea typeface="ＭＳ Ｐゴシック" panose="020B0600070205080204" pitchFamily="50" charset="-128"/>
                  </a:rPr>
                  <a:t>温度が上がると，早く硬化する様子が見て取れる．</a:t>
                </a:r>
                <a:endParaRPr lang="en-US" altLang="ja-JP" sz="2400" dirty="0">
                  <a:solidFill>
                    <a:schemeClr val="tx1"/>
                  </a:solidFill>
                  <a:latin typeface="ＭＳ Ｐゴシック" panose="020B0600070205080204" pitchFamily="50" charset="-128"/>
                  <a:ea typeface="ＭＳ Ｐゴシック" panose="020B0600070205080204" pitchFamily="50" charset="-128"/>
                </a:endParaRPr>
              </a:p>
              <a:p>
                <a:pPr algn="ctr"/>
                <a14:m>
                  <m:oMath xmlns:m="http://schemas.openxmlformats.org/officeDocument/2006/math">
                    <m:r>
                      <a:rPr kumimoji="1" lang="en-US" altLang="ja-JP" sz="2400" b="0" i="1" smtClean="0">
                        <a:solidFill>
                          <a:schemeClr val="tx1"/>
                        </a:solidFill>
                        <a:latin typeface="Cambria Math" panose="02040503050406030204" pitchFamily="18" charset="0"/>
                        <a:ea typeface="ＭＳ Ｐゴシック" panose="020B0600070205080204" pitchFamily="50" charset="-128"/>
                      </a:rPr>
                      <m:t>⟹</m:t>
                    </m:r>
                  </m:oMath>
                </a14:m>
                <a:r>
                  <a:rPr kumimoji="1" lang="ja-JP" altLang="en-US" sz="2400" dirty="0">
                    <a:solidFill>
                      <a:schemeClr val="tx1"/>
                    </a:solidFill>
                    <a:latin typeface="ＭＳ Ｐゴシック" panose="020B0600070205080204" pitchFamily="50" charset="-128"/>
                    <a:ea typeface="ＭＳ Ｐゴシック" panose="020B0600070205080204" pitchFamily="50" charset="-128"/>
                  </a:rPr>
                  <a:t> 温度依存の反応速度定数を同定出来そう．</a:t>
                </a:r>
              </a:p>
            </p:txBody>
          </p:sp>
        </mc:Choice>
        <mc:Fallback xmlns="">
          <p:sp>
            <p:nvSpPr>
              <p:cNvPr id="9" name="四角形: 角を丸くする 8">
                <a:extLst>
                  <a:ext uri="{FF2B5EF4-FFF2-40B4-BE49-F238E27FC236}">
                    <a16:creationId xmlns:a16="http://schemas.microsoft.com/office/drawing/2014/main" id="{5E530769-3A7B-41EE-86C1-1AFD6B4B78C9}"/>
                  </a:ext>
                </a:extLst>
              </p:cNvPr>
              <p:cNvSpPr>
                <a:spLocks noRot="1" noChangeAspect="1" noMove="1" noResize="1" noEditPoints="1" noAdjustHandles="1" noChangeArrowheads="1" noChangeShapeType="1" noTextEdit="1"/>
              </p:cNvSpPr>
              <p:nvPr/>
            </p:nvSpPr>
            <p:spPr>
              <a:xfrm>
                <a:off x="863239" y="5212904"/>
                <a:ext cx="7416824" cy="832249"/>
              </a:xfrm>
              <a:prstGeom prst="roundRect">
                <a:avLst/>
              </a:prstGeom>
              <a:blipFill>
                <a:blip r:embed="rId7"/>
                <a:stretch>
                  <a:fillRect t="-4317" b="-12950"/>
                </a:stretch>
              </a:blipFill>
            </p:spPr>
            <p:txBody>
              <a:bodyPr/>
              <a:lstStyle/>
              <a:p>
                <a:r>
                  <a:rPr lang="ja-JP" altLang="en-US">
                    <a:noFill/>
                  </a:rPr>
                  <a:t> </a:t>
                </a:r>
              </a:p>
            </p:txBody>
          </p:sp>
        </mc:Fallback>
      </mc:AlternateContent>
      <p:sp>
        <p:nvSpPr>
          <p:cNvPr id="10" name="四角形: 角を丸くする 9">
            <a:extLst>
              <a:ext uri="{FF2B5EF4-FFF2-40B4-BE49-F238E27FC236}">
                <a16:creationId xmlns:a16="http://schemas.microsoft.com/office/drawing/2014/main" id="{745AFB4C-9CBF-4500-852B-B0028F0E88B2}"/>
              </a:ext>
            </a:extLst>
          </p:cNvPr>
          <p:cNvSpPr/>
          <p:nvPr/>
        </p:nvSpPr>
        <p:spPr>
          <a:xfrm>
            <a:off x="6192180" y="1088740"/>
            <a:ext cx="2898878" cy="1744488"/>
          </a:xfrm>
          <a:prstGeom prst="round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kumimoji="1" lang="ja-JP" altLang="en-US" sz="1600" dirty="0">
                <a:solidFill>
                  <a:schemeClr val="tx1"/>
                </a:solidFill>
                <a:latin typeface="ＭＳ Ｐゴシック" panose="020B0600070205080204" pitchFamily="50" charset="-128"/>
                <a:ea typeface="ＭＳ Ｐゴシック" panose="020B0600070205080204" pitchFamily="50" charset="-128"/>
              </a:rPr>
              <a:t>正弦波の</a:t>
            </a:r>
            <a:r>
              <a:rPr lang="ja-JP" altLang="en-US" sz="1600" dirty="0">
                <a:solidFill>
                  <a:schemeClr val="tx1"/>
                </a:solidFill>
                <a:latin typeface="ＭＳ Ｐゴシック" panose="020B0600070205080204" pitchFamily="50" charset="-128"/>
                <a:ea typeface="ＭＳ Ｐゴシック" panose="020B0600070205080204" pitchFamily="50" charset="-128"/>
              </a:rPr>
              <a:t>強制変位を与えると</a:t>
            </a:r>
            <a:br>
              <a:rPr lang="en-US" altLang="ja-JP" sz="1600" dirty="0">
                <a:solidFill>
                  <a:schemeClr val="tx1"/>
                </a:solidFill>
                <a:latin typeface="ＭＳ Ｐゴシック" panose="020B0600070205080204" pitchFamily="50" charset="-128"/>
                <a:ea typeface="ＭＳ Ｐゴシック" panose="020B0600070205080204" pitchFamily="50" charset="-128"/>
              </a:rPr>
            </a:br>
            <a:r>
              <a:rPr lang="ja-JP" altLang="en-US" sz="1600" dirty="0">
                <a:solidFill>
                  <a:schemeClr val="tx1"/>
                </a:solidFill>
                <a:latin typeface="ＭＳ Ｐゴシック" panose="020B0600070205080204" pitchFamily="50" charset="-128"/>
                <a:ea typeface="ＭＳ Ｐゴシック" panose="020B0600070205080204" pitchFamily="50" charset="-128"/>
              </a:rPr>
              <a:t>荷重の位相が遅れる．</a:t>
            </a:r>
            <a:br>
              <a:rPr lang="en-US" altLang="ja-JP" sz="1600" dirty="0">
                <a:solidFill>
                  <a:schemeClr val="tx1"/>
                </a:solidFill>
                <a:latin typeface="ＭＳ Ｐゴシック" panose="020B0600070205080204" pitchFamily="50" charset="-128"/>
                <a:ea typeface="ＭＳ Ｐゴシック" panose="020B0600070205080204" pitchFamily="50" charset="-128"/>
              </a:rPr>
            </a:br>
            <a:r>
              <a:rPr lang="ja-JP" altLang="en-US" sz="1600" dirty="0">
                <a:solidFill>
                  <a:schemeClr val="tx1"/>
                </a:solidFill>
                <a:latin typeface="ＭＳ Ｐゴシック" panose="020B0600070205080204" pitchFamily="50" charset="-128"/>
                <a:ea typeface="ＭＳ Ｐゴシック" panose="020B0600070205080204" pitchFamily="50" charset="-128"/>
              </a:rPr>
              <a:t>貯蔵弾性率が硬さを意味し，</a:t>
            </a:r>
            <a:br>
              <a:rPr lang="en-US" altLang="ja-JP" sz="1600" dirty="0">
                <a:solidFill>
                  <a:schemeClr val="tx1"/>
                </a:solidFill>
                <a:latin typeface="ＭＳ Ｐゴシック" panose="020B0600070205080204" pitchFamily="50" charset="-128"/>
                <a:ea typeface="ＭＳ Ｐゴシック" panose="020B0600070205080204" pitchFamily="50" charset="-128"/>
              </a:rPr>
            </a:br>
            <a:r>
              <a:rPr lang="ja-JP" altLang="en-US" sz="1600" dirty="0">
                <a:solidFill>
                  <a:schemeClr val="tx1"/>
                </a:solidFill>
                <a:latin typeface="ＭＳ Ｐゴシック" panose="020B0600070205080204" pitchFamily="50" charset="-128"/>
                <a:ea typeface="ＭＳ Ｐゴシック" panose="020B0600070205080204" pitchFamily="50" charset="-128"/>
              </a:rPr>
              <a:t>損失弾性率が粘さを意味する．</a:t>
            </a:r>
            <a:endParaRPr kumimoji="1" lang="ja-JP" altLang="en-US" sz="1600" dirty="0">
              <a:solidFill>
                <a:schemeClr val="tx1"/>
              </a:solidFill>
              <a:latin typeface="ＭＳ Ｐゴシック" panose="020B0600070205080204" pitchFamily="50" charset="-128"/>
              <a:ea typeface="ＭＳ Ｐゴシック" panose="020B0600070205080204" pitchFamily="50" charset="-128"/>
            </a:endParaRPr>
          </a:p>
        </p:txBody>
      </p:sp>
      <p:pic>
        <p:nvPicPr>
          <p:cNvPr id="7" name="図 6" descr="時計 が含まれている画像&#10;&#10;自動的に生成された説明">
            <a:extLst>
              <a:ext uri="{FF2B5EF4-FFF2-40B4-BE49-F238E27FC236}">
                <a16:creationId xmlns:a16="http://schemas.microsoft.com/office/drawing/2014/main" id="{6A215C9F-C97F-4834-9290-6DD0BA74C1F4}"/>
              </a:ext>
            </a:extLst>
          </p:cNvPr>
          <p:cNvPicPr>
            <a:picLocks noChangeAspect="1"/>
          </p:cNvPicPr>
          <p:nvPr/>
        </p:nvPicPr>
        <p:blipFill rotWithShape="1">
          <a:blip r:embed="rId8">
            <a:duotone>
              <a:prstClr val="black"/>
              <a:schemeClr val="bg2">
                <a:lumMod val="20000"/>
                <a:lumOff val="80000"/>
                <a:tint val="45000"/>
                <a:satMod val="400000"/>
              </a:schemeClr>
            </a:duotone>
            <a:extLst>
              <a:ext uri="{28A0092B-C50C-407E-A947-70E740481C1C}">
                <a14:useLocalDpi xmlns:a14="http://schemas.microsoft.com/office/drawing/2010/main" val="0"/>
              </a:ext>
            </a:extLst>
          </a:blip>
          <a:srcRect l="903" t="44490" r="73786" b="15860"/>
          <a:stretch/>
        </p:blipFill>
        <p:spPr>
          <a:xfrm rot="10800000">
            <a:off x="6959311" y="1196752"/>
            <a:ext cx="1364611" cy="540061"/>
          </a:xfrm>
          <a:prstGeom prst="rect">
            <a:avLst/>
          </a:prstGeom>
        </p:spPr>
      </p:pic>
    </p:spTree>
    <p:extLst>
      <p:ext uri="{BB962C8B-B14F-4D97-AF65-F5344CB8AC3E}">
        <p14:creationId xmlns:p14="http://schemas.microsoft.com/office/powerpoint/2010/main" val="11817345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8C8F3115-98E7-4F9B-A85A-C191B0DE77DD}"/>
                  </a:ext>
                </a:extLst>
              </p:cNvPr>
              <p:cNvSpPr>
                <a:spLocks noGrp="1"/>
              </p:cNvSpPr>
              <p:nvPr>
                <p:ph idx="1"/>
              </p:nvPr>
            </p:nvSpPr>
            <p:spPr/>
            <p:txBody>
              <a:bodyPr/>
              <a:lstStyle/>
              <a:p>
                <a:pPr marL="0" indent="0">
                  <a:buNone/>
                </a:pPr>
                <a:r>
                  <a:rPr kumimoji="1" lang="ja-JP" altLang="en-US" b="1" i="1" u="sng" dirty="0">
                    <a:effectLst>
                      <a:outerShdw blurRad="38100" dist="38100" dir="2700000" algn="tl">
                        <a:srgbClr val="000000">
                          <a:alpha val="43137"/>
                        </a:srgbClr>
                      </a:outerShdw>
                    </a:effectLst>
                  </a:rPr>
                  <a:t>様々な振動数での複素せん断弾性率測定結果</a:t>
                </a:r>
                <a:r>
                  <a:rPr lang="ja-JP" altLang="en-US" b="1" i="1" u="sng" dirty="0">
                    <a:effectLst>
                      <a:outerShdw blurRad="38100" dist="38100" dir="2700000" algn="tl">
                        <a:srgbClr val="000000">
                          <a:alpha val="43137"/>
                        </a:srgbClr>
                      </a:outerShdw>
                    </a:effectLst>
                  </a:rPr>
                  <a:t>（温度は</a:t>
                </a:r>
                <a:r>
                  <a:rPr lang="en-US" altLang="ja-JP" b="1" i="1" u="sng" dirty="0">
                    <a:effectLst>
                      <a:outerShdw blurRad="38100" dist="38100" dir="2700000" algn="tl">
                        <a:srgbClr val="000000">
                          <a:alpha val="43137"/>
                        </a:srgbClr>
                      </a:outerShdw>
                    </a:effectLst>
                  </a:rPr>
                  <a:t>40</a:t>
                </a:r>
                <a:r>
                  <a:rPr lang="ja-JP" altLang="en-US" b="1" i="1" u="sng" dirty="0">
                    <a:effectLst>
                      <a:outerShdw blurRad="38100" dist="38100" dir="2700000" algn="tl">
                        <a:srgbClr val="000000">
                          <a:alpha val="43137"/>
                        </a:srgbClr>
                      </a:outerShdw>
                    </a:effectLst>
                  </a:rPr>
                  <a:t>℃固定）</a:t>
                </a:r>
                <a:endParaRPr kumimoji="1" lang="en-US" altLang="ja-JP" b="1" i="1" u="sng" dirty="0">
                  <a:effectLst>
                    <a:outerShdw blurRad="38100" dist="38100" dir="2700000" algn="tl">
                      <a:srgbClr val="000000">
                        <a:alpha val="43137"/>
                      </a:srgbClr>
                    </a:outerShdw>
                  </a:effectLst>
                </a:endParaRPr>
              </a:p>
              <a:p>
                <a:pPr marL="0" indent="0">
                  <a:buNone/>
                </a:pPr>
                <a:r>
                  <a:rPr lang="ja-JP" altLang="en-US" sz="2400" dirty="0"/>
                  <a:t>左図：貯蔵弾性率</a:t>
                </a:r>
                <a14:m>
                  <m:oMath xmlns:m="http://schemas.openxmlformats.org/officeDocument/2006/math">
                    <m:r>
                      <a:rPr lang="en-US" altLang="ja-JP" sz="2400" b="0" i="1" smtClean="0">
                        <a:latin typeface="Cambria Math" panose="02040503050406030204" pitchFamily="18" charset="0"/>
                      </a:rPr>
                      <m:t>𝐺</m:t>
                    </m:r>
                    <m:r>
                      <a:rPr lang="en-US" altLang="ja-JP" sz="2400" b="0" i="1" smtClean="0">
                        <a:latin typeface="Cambria Math" panose="02040503050406030204" pitchFamily="18" charset="0"/>
                      </a:rPr>
                      <m:t>′</m:t>
                    </m:r>
                  </m:oMath>
                </a14:m>
                <a:r>
                  <a:rPr lang="ja-JP" altLang="en-US" sz="2400" dirty="0" err="1"/>
                  <a:t>，</a:t>
                </a:r>
                <a:r>
                  <a:rPr lang="ja-JP" altLang="en-US" sz="2400" dirty="0"/>
                  <a:t>右図：損失弾性率</a:t>
                </a:r>
                <a14:m>
                  <m:oMath xmlns:m="http://schemas.openxmlformats.org/officeDocument/2006/math">
                    <m:r>
                      <a:rPr lang="en-US" altLang="ja-JP" sz="2400" b="0" i="1" smtClean="0">
                        <a:latin typeface="Cambria Math" panose="02040503050406030204" pitchFamily="18" charset="0"/>
                      </a:rPr>
                      <m:t>𝐺</m:t>
                    </m:r>
                    <m:r>
                      <a:rPr lang="en-US" altLang="ja-JP" sz="2400" b="0" i="1" smtClean="0">
                        <a:latin typeface="Cambria Math" panose="02040503050406030204" pitchFamily="18" charset="0"/>
                      </a:rPr>
                      <m:t>′′</m:t>
                    </m:r>
                  </m:oMath>
                </a14:m>
                <a:endParaRPr lang="en-US" altLang="ja-JP" sz="2400"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kumimoji="1" lang="ja-JP" altLang="en-US" dirty="0"/>
              </a:p>
            </p:txBody>
          </p:sp>
        </mc:Choice>
        <mc:Fallback xmlns="">
          <p:sp>
            <p:nvSpPr>
              <p:cNvPr id="2" name="コンテンツ プレースホルダー 1">
                <a:extLst>
                  <a:ext uri="{FF2B5EF4-FFF2-40B4-BE49-F238E27FC236}">
                    <a16:creationId xmlns:a16="http://schemas.microsoft.com/office/drawing/2014/main" id="{8C8F3115-98E7-4F9B-A85A-C191B0DE77DD}"/>
                  </a:ext>
                </a:extLst>
              </p:cNvPr>
              <p:cNvSpPr>
                <a:spLocks noGrp="1" noRot="1" noChangeAspect="1" noMove="1" noResize="1" noEditPoints="1" noAdjustHandles="1" noChangeArrowheads="1" noChangeShapeType="1" noTextEdit="1"/>
              </p:cNvSpPr>
              <p:nvPr>
                <p:ph idx="1"/>
              </p:nvPr>
            </p:nvSpPr>
            <p:spPr>
              <a:blipFill>
                <a:blip r:embed="rId2"/>
                <a:stretch>
                  <a:fillRect l="-2186" t="-1690" r="-1199"/>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25CA37CF-8E66-4E1E-A53A-D9580442DF84}"/>
              </a:ext>
            </a:extLst>
          </p:cNvPr>
          <p:cNvSpPr>
            <a:spLocks noGrp="1"/>
          </p:cNvSpPr>
          <p:nvPr>
            <p:ph type="title"/>
          </p:nvPr>
        </p:nvSpPr>
        <p:spPr/>
        <p:txBody>
          <a:bodyPr/>
          <a:lstStyle/>
          <a:p>
            <a:r>
              <a:rPr lang="en-US" altLang="ja-JP" dirty="0"/>
              <a:t>UV</a:t>
            </a:r>
            <a:r>
              <a:rPr lang="ja-JP" altLang="en-US" dirty="0"/>
              <a:t>収縮</a:t>
            </a:r>
            <a:r>
              <a:rPr lang="en-US" altLang="ja-JP" dirty="0"/>
              <a:t>/</a:t>
            </a:r>
            <a:r>
              <a:rPr lang="ja-JP" altLang="en-US" dirty="0"/>
              <a:t>複素せん断弾性率測定実験</a:t>
            </a:r>
            <a:endParaRPr kumimoji="1" lang="ja-JP" altLang="en-US" dirty="0"/>
          </a:p>
        </p:txBody>
      </p:sp>
      <p:sp>
        <p:nvSpPr>
          <p:cNvPr id="4" name="スライド番号プレースホルダー 3">
            <a:extLst>
              <a:ext uri="{FF2B5EF4-FFF2-40B4-BE49-F238E27FC236}">
                <a16:creationId xmlns:a16="http://schemas.microsoft.com/office/drawing/2014/main" id="{E31889C7-035C-411D-9417-7793296ABF63}"/>
              </a:ext>
            </a:extLst>
          </p:cNvPr>
          <p:cNvSpPr>
            <a:spLocks noGrp="1"/>
          </p:cNvSpPr>
          <p:nvPr>
            <p:ph type="sldNum" sz="quarter" idx="4"/>
          </p:nvPr>
        </p:nvSpPr>
        <p:spPr/>
        <p:txBody>
          <a:bodyPr/>
          <a:lstStyle/>
          <a:p>
            <a:r>
              <a:rPr lang="en-US" altLang="ja-JP"/>
              <a:t>P. </a:t>
            </a:r>
            <a:fld id="{F8FDF831-B0A3-4B44-A20D-7581D5587101}" type="slidenum">
              <a:rPr lang="ja-JP" altLang="en-US" smtClean="0"/>
              <a:pPr/>
              <a:t>21</a:t>
            </a:fld>
            <a:endParaRPr lang="ja-JP" altLang="en-US" dirty="0"/>
          </a:p>
        </p:txBody>
      </p:sp>
      <mc:AlternateContent xmlns:mc="http://schemas.openxmlformats.org/markup-compatibility/2006" xmlns:a14="http://schemas.microsoft.com/office/drawing/2010/main">
        <mc:Choice Requires="a14">
          <p:sp>
            <p:nvSpPr>
              <p:cNvPr id="9" name="四角形: 角を丸くする 8">
                <a:extLst>
                  <a:ext uri="{FF2B5EF4-FFF2-40B4-BE49-F238E27FC236}">
                    <a16:creationId xmlns:a16="http://schemas.microsoft.com/office/drawing/2014/main" id="{5E530769-3A7B-41EE-86C1-1AFD6B4B78C9}"/>
                  </a:ext>
                </a:extLst>
              </p:cNvPr>
              <p:cNvSpPr/>
              <p:nvPr/>
            </p:nvSpPr>
            <p:spPr>
              <a:xfrm>
                <a:off x="250824" y="5193196"/>
                <a:ext cx="8641655" cy="11635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ＭＳ Ｐゴシック" panose="020B0600070205080204" pitchFamily="50" charset="-128"/>
                    <a:ea typeface="ＭＳ Ｐゴシック" panose="020B0600070205080204" pitchFamily="50" charset="-128"/>
                  </a:rPr>
                  <a:t>振動数が上がると，貯蔵弾性率が大きくなる様子が見て取れる．</a:t>
                </a:r>
                <a:br>
                  <a:rPr lang="en-US" altLang="ja-JP" sz="2400" dirty="0">
                    <a:solidFill>
                      <a:schemeClr val="tx1"/>
                    </a:solidFill>
                    <a:latin typeface="ＭＳ Ｐゴシック" panose="020B0600070205080204" pitchFamily="50" charset="-128"/>
                    <a:ea typeface="ＭＳ Ｐゴシック" panose="020B0600070205080204" pitchFamily="50" charset="-128"/>
                  </a:rPr>
                </a:br>
                <a14:m>
                  <m:oMath xmlns:m="http://schemas.openxmlformats.org/officeDocument/2006/math">
                    <m:r>
                      <a:rPr lang="en-US" altLang="ja-JP" sz="2400" i="1">
                        <a:solidFill>
                          <a:schemeClr val="tx1"/>
                        </a:solidFill>
                        <a:latin typeface="Cambria Math" panose="02040503050406030204" pitchFamily="18" charset="0"/>
                        <a:ea typeface="ＭＳ Ｐゴシック" panose="020B0600070205080204" pitchFamily="50" charset="-128"/>
                      </a:rPr>
                      <m:t>⟹</m:t>
                    </m:r>
                  </m:oMath>
                </a14:m>
                <a:r>
                  <a:rPr lang="ja-JP" altLang="en-US" sz="2400" dirty="0">
                    <a:solidFill>
                      <a:schemeClr val="tx1"/>
                    </a:solidFill>
                    <a:latin typeface="ＭＳ Ｐゴシック" panose="020B0600070205080204" pitchFamily="50" charset="-128"/>
                    <a:ea typeface="ＭＳ Ｐゴシック" panose="020B0600070205080204" pitchFamily="50" charset="-128"/>
                  </a:rPr>
                  <a:t> 一般化</a:t>
                </a:r>
                <a:r>
                  <a:rPr lang="en-US" altLang="ja-JP" sz="2400" dirty="0">
                    <a:solidFill>
                      <a:schemeClr val="tx1"/>
                    </a:solidFill>
                    <a:latin typeface="ＭＳ Ｐゴシック" panose="020B0600070205080204" pitchFamily="50" charset="-128"/>
                    <a:ea typeface="ＭＳ Ｐゴシック" panose="020B0600070205080204" pitchFamily="50" charset="-128"/>
                  </a:rPr>
                  <a:t>Maxwell</a:t>
                </a:r>
                <a:r>
                  <a:rPr lang="ja-JP" altLang="en-US" sz="2400" dirty="0">
                    <a:solidFill>
                      <a:schemeClr val="tx1"/>
                    </a:solidFill>
                    <a:latin typeface="ＭＳ Ｐゴシック" panose="020B0600070205080204" pitchFamily="50" charset="-128"/>
                    <a:ea typeface="ＭＳ Ｐゴシック" panose="020B0600070205080204" pitchFamily="50" charset="-128"/>
                  </a:rPr>
                  <a:t>モデルの</a:t>
                </a:r>
                <a:r>
                  <a:rPr lang="en-US" altLang="ja-JP" sz="2400" dirty="0">
                    <a:solidFill>
                      <a:schemeClr val="tx1"/>
                    </a:solidFill>
                    <a:latin typeface="ＭＳ Ｐゴシック" panose="020B0600070205080204" pitchFamily="50" charset="-128"/>
                    <a:ea typeface="ＭＳ Ｐゴシック" panose="020B0600070205080204" pitchFamily="50" charset="-128"/>
                  </a:rPr>
                  <a:t>Prony</a:t>
                </a:r>
                <a:r>
                  <a:rPr lang="ja-JP" altLang="en-US" sz="2400" dirty="0">
                    <a:solidFill>
                      <a:schemeClr val="tx1"/>
                    </a:solidFill>
                    <a:latin typeface="ＭＳ Ｐゴシック" panose="020B0600070205080204" pitchFamily="50" charset="-128"/>
                    <a:ea typeface="ＭＳ Ｐゴシック" panose="020B0600070205080204" pitchFamily="50" charset="-128"/>
                  </a:rPr>
                  <a:t>級数および</a:t>
                </a:r>
                <a:br>
                  <a:rPr lang="en-US" altLang="ja-JP" sz="2400" dirty="0">
                    <a:solidFill>
                      <a:schemeClr val="tx1"/>
                    </a:solidFill>
                    <a:latin typeface="ＭＳ Ｐゴシック" panose="020B0600070205080204" pitchFamily="50" charset="-128"/>
                    <a:ea typeface="ＭＳ Ｐゴシック" panose="020B0600070205080204" pitchFamily="50" charset="-128"/>
                  </a:rPr>
                </a:br>
                <a:r>
                  <a:rPr lang="ja-JP" altLang="en-US" sz="2400" dirty="0">
                    <a:solidFill>
                      <a:schemeClr val="tx1"/>
                    </a:solidFill>
                    <a:latin typeface="ＭＳ Ｐゴシック" panose="020B0600070205080204" pitchFamily="50" charset="-128"/>
                    <a:ea typeface="ＭＳ Ｐゴシック" panose="020B0600070205080204" pitchFamily="50" charset="-128"/>
                  </a:rPr>
                  <a:t>時間</a:t>
                </a:r>
                <a:r>
                  <a:rPr lang="en-US" altLang="ja-JP" sz="2400" dirty="0">
                    <a:solidFill>
                      <a:schemeClr val="tx1"/>
                    </a:solidFill>
                    <a:latin typeface="ＭＳ Ｐゴシック" panose="020B0600070205080204" pitchFamily="50" charset="-128"/>
                    <a:ea typeface="ＭＳ Ｐゴシック" panose="020B0600070205080204" pitchFamily="50" charset="-128"/>
                  </a:rPr>
                  <a:t>-(</a:t>
                </a:r>
                <a:r>
                  <a:rPr lang="ja-JP" altLang="en-US" sz="2400" dirty="0">
                    <a:solidFill>
                      <a:schemeClr val="tx1"/>
                    </a:solidFill>
                    <a:latin typeface="ＭＳ Ｐゴシック" panose="020B0600070205080204" pitchFamily="50" charset="-128"/>
                    <a:ea typeface="ＭＳ Ｐゴシック" panose="020B0600070205080204" pitchFamily="50" charset="-128"/>
                  </a:rPr>
                  <a:t>仮想</a:t>
                </a:r>
                <a:r>
                  <a:rPr lang="en-US" altLang="ja-JP" sz="2400" dirty="0">
                    <a:solidFill>
                      <a:schemeClr val="tx1"/>
                    </a:solidFill>
                    <a:latin typeface="ＭＳ Ｐゴシック" panose="020B0600070205080204" pitchFamily="50" charset="-128"/>
                    <a:ea typeface="ＭＳ Ｐゴシック" panose="020B0600070205080204" pitchFamily="50" charset="-128"/>
                  </a:rPr>
                  <a:t>)</a:t>
                </a:r>
                <a:r>
                  <a:rPr lang="ja-JP" altLang="en-US" sz="2400" dirty="0">
                    <a:solidFill>
                      <a:schemeClr val="tx1"/>
                    </a:solidFill>
                    <a:latin typeface="ＭＳ Ｐゴシック" panose="020B0600070205080204" pitchFamily="50" charset="-128"/>
                    <a:ea typeface="ＭＳ Ｐゴシック" panose="020B0600070205080204" pitchFamily="50" charset="-128"/>
                  </a:rPr>
                  <a:t>温度換算則を同定出来そう．</a:t>
                </a:r>
                <a:endParaRPr kumimoji="1" lang="ja-JP" altLang="en-US" sz="2400" dirty="0">
                  <a:solidFill>
                    <a:schemeClr val="tx1"/>
                  </a:solidFill>
                  <a:latin typeface="ＭＳ Ｐゴシック" panose="020B0600070205080204" pitchFamily="50" charset="-128"/>
                  <a:ea typeface="ＭＳ Ｐゴシック" panose="020B0600070205080204" pitchFamily="50" charset="-128"/>
                </a:endParaRPr>
              </a:p>
            </p:txBody>
          </p:sp>
        </mc:Choice>
        <mc:Fallback xmlns="">
          <p:sp>
            <p:nvSpPr>
              <p:cNvPr id="9" name="四角形: 角を丸くする 8">
                <a:extLst>
                  <a:ext uri="{FF2B5EF4-FFF2-40B4-BE49-F238E27FC236}">
                    <a16:creationId xmlns:a16="http://schemas.microsoft.com/office/drawing/2014/main" id="{5E530769-3A7B-41EE-86C1-1AFD6B4B78C9}"/>
                  </a:ext>
                </a:extLst>
              </p:cNvPr>
              <p:cNvSpPr>
                <a:spLocks noRot="1" noChangeAspect="1" noMove="1" noResize="1" noEditPoints="1" noAdjustHandles="1" noChangeArrowheads="1" noChangeShapeType="1" noTextEdit="1"/>
              </p:cNvSpPr>
              <p:nvPr/>
            </p:nvSpPr>
            <p:spPr>
              <a:xfrm>
                <a:off x="250824" y="5193196"/>
                <a:ext cx="8641655" cy="1163524"/>
              </a:xfrm>
              <a:prstGeom prst="roundRect">
                <a:avLst/>
              </a:prstGeom>
              <a:blipFill>
                <a:blip r:embed="rId3"/>
                <a:stretch>
                  <a:fillRect t="-4663" b="-12435"/>
                </a:stretch>
              </a:blipFill>
            </p:spPr>
            <p:txBody>
              <a:bodyPr/>
              <a:lstStyle/>
              <a:p>
                <a:r>
                  <a:rPr lang="ja-JP" altLang="en-US">
                    <a:noFill/>
                  </a:rPr>
                  <a:t> </a:t>
                </a:r>
              </a:p>
            </p:txBody>
          </p:sp>
        </mc:Fallback>
      </mc:AlternateContent>
      <p:pic>
        <p:nvPicPr>
          <p:cNvPr id="7" name="グラフィックス 6">
            <a:extLst>
              <a:ext uri="{FF2B5EF4-FFF2-40B4-BE49-F238E27FC236}">
                <a16:creationId xmlns:a16="http://schemas.microsoft.com/office/drawing/2014/main" id="{D3C89777-ABB9-42E7-A068-FEB6099B61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1520788"/>
            <a:ext cx="5572125" cy="3657600"/>
          </a:xfrm>
          <a:prstGeom prst="rect">
            <a:avLst/>
          </a:prstGeom>
        </p:spPr>
      </p:pic>
      <p:pic>
        <p:nvPicPr>
          <p:cNvPr id="11" name="グラフィックス 10">
            <a:extLst>
              <a:ext uri="{FF2B5EF4-FFF2-40B4-BE49-F238E27FC236}">
                <a16:creationId xmlns:a16="http://schemas.microsoft.com/office/drawing/2014/main" id="{5EC815CC-598E-4820-B615-1A34CE9B31B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86638" y="2913297"/>
            <a:ext cx="3756665" cy="2099879"/>
          </a:xfrm>
          <a:prstGeom prst="rect">
            <a:avLst/>
          </a:prstGeom>
        </p:spPr>
      </p:pic>
    </p:spTree>
    <p:extLst>
      <p:ext uri="{BB962C8B-B14F-4D97-AF65-F5344CB8AC3E}">
        <p14:creationId xmlns:p14="http://schemas.microsoft.com/office/powerpoint/2010/main" val="273772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676827F-CB50-4F59-8138-4489F2CAC541}"/>
              </a:ext>
            </a:extLst>
          </p:cNvPr>
          <p:cNvSpPr>
            <a:spLocks noGrp="1"/>
          </p:cNvSpPr>
          <p:nvPr>
            <p:ph type="ctrTitle"/>
          </p:nvPr>
        </p:nvSpPr>
        <p:spPr/>
        <p:txBody>
          <a:bodyPr/>
          <a:lstStyle/>
          <a:p>
            <a:r>
              <a:rPr kumimoji="1" lang="ja-JP" altLang="en-US" dirty="0"/>
              <a:t>手法</a:t>
            </a:r>
          </a:p>
        </p:txBody>
      </p:sp>
      <p:sp>
        <p:nvSpPr>
          <p:cNvPr id="3" name="スライド番号プレースホルダー 2">
            <a:extLst>
              <a:ext uri="{FF2B5EF4-FFF2-40B4-BE49-F238E27FC236}">
                <a16:creationId xmlns:a16="http://schemas.microsoft.com/office/drawing/2014/main" id="{B5DC3B1B-67CE-42AE-9943-37134DD4C288}"/>
              </a:ext>
            </a:extLst>
          </p:cNvPr>
          <p:cNvSpPr>
            <a:spLocks noGrp="1"/>
          </p:cNvSpPr>
          <p:nvPr>
            <p:ph type="sldNum" sz="quarter" idx="4"/>
          </p:nvPr>
        </p:nvSpPr>
        <p:spPr/>
        <p:txBody>
          <a:bodyPr/>
          <a:lstStyle/>
          <a:p>
            <a:r>
              <a:rPr lang="en-US" altLang="ja-JP"/>
              <a:t>P. </a:t>
            </a:r>
            <a:fld id="{F8FDF831-B0A3-4B44-A20D-7581D5587101}" type="slidenum">
              <a:rPr lang="ja-JP" altLang="en-US" smtClean="0"/>
              <a:pPr/>
              <a:t>22</a:t>
            </a:fld>
            <a:endParaRPr lang="ja-JP" altLang="en-US" dirty="0"/>
          </a:p>
        </p:txBody>
      </p:sp>
    </p:spTree>
    <p:extLst>
      <p:ext uri="{BB962C8B-B14F-4D97-AF65-F5344CB8AC3E}">
        <p14:creationId xmlns:p14="http://schemas.microsoft.com/office/powerpoint/2010/main" val="7006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016AAFBF-2AE2-4921-B730-42A362EA4C4E}"/>
                  </a:ext>
                </a:extLst>
              </p:cNvPr>
              <p:cNvSpPr>
                <a:spLocks noGrp="1"/>
              </p:cNvSpPr>
              <p:nvPr>
                <p:ph idx="1"/>
              </p:nvPr>
            </p:nvSpPr>
            <p:spPr/>
            <p:txBody>
              <a:bodyPr/>
              <a:lstStyle/>
              <a:p>
                <a:r>
                  <a:rPr lang="ja-JP" altLang="en-US" sz="2000" dirty="0"/>
                  <a:t>先述の様々な温度での複素せん断</a:t>
                </a:r>
                <a:br>
                  <a:rPr lang="en-US" altLang="ja-JP" sz="2000" dirty="0"/>
                </a:br>
                <a:r>
                  <a:rPr lang="ja-JP" altLang="en-US" sz="2000" dirty="0"/>
                  <a:t>弾性率の時間変化図（右図）から，</a:t>
                </a:r>
                <a:br>
                  <a:rPr lang="en-US" altLang="ja-JP" sz="2000" dirty="0"/>
                </a:br>
                <a:r>
                  <a:rPr lang="ja-JP" altLang="en-US" sz="2000" dirty="0"/>
                  <a:t>反応速度定数</a:t>
                </a:r>
                <a14:m>
                  <m:oMath xmlns:m="http://schemas.openxmlformats.org/officeDocument/2006/math">
                    <m:r>
                      <a:rPr lang="en-US" altLang="ja-JP" sz="2000" b="0" i="1" smtClean="0">
                        <a:latin typeface="Cambria Math" panose="02040503050406030204" pitchFamily="18" charset="0"/>
                      </a:rPr>
                      <m:t>𝑘</m:t>
                    </m:r>
                    <m:r>
                      <a:rPr lang="en-US" altLang="ja-JP" sz="2000" b="0" i="1" smtClean="0">
                        <a:latin typeface="Cambria Math" panose="02040503050406030204" pitchFamily="18" charset="0"/>
                      </a:rPr>
                      <m:t>(</m:t>
                    </m:r>
                    <m:sSup>
                      <m:sSupPr>
                        <m:ctrlPr>
                          <a:rPr lang="en-US" altLang="ja-JP" sz="2000" b="0" i="1" smtClean="0">
                            <a:latin typeface="Cambria Math" panose="02040503050406030204" pitchFamily="18" charset="0"/>
                          </a:rPr>
                        </m:ctrlPr>
                      </m:sSupPr>
                      <m:e>
                        <m:r>
                          <a:rPr lang="en-US" altLang="ja-JP" sz="2000" b="0" i="1" smtClean="0">
                            <a:latin typeface="Cambria Math" panose="02040503050406030204" pitchFamily="18" charset="0"/>
                          </a:rPr>
                          <m:t>𝜃</m:t>
                        </m:r>
                      </m:e>
                      <m:sup>
                        <m:r>
                          <m:rPr>
                            <m:sty m:val="p"/>
                          </m:rPr>
                          <a:rPr lang="en-US" altLang="ja-JP" sz="2000" b="0" i="0" smtClean="0">
                            <a:latin typeface="Cambria Math" panose="02040503050406030204" pitchFamily="18" charset="0"/>
                          </a:rPr>
                          <m:t>real</m:t>
                        </m:r>
                      </m:sup>
                    </m:sSup>
                    <m:r>
                      <a:rPr lang="en-US" altLang="ja-JP" sz="2000" b="0" i="1" smtClean="0">
                        <a:latin typeface="Cambria Math" panose="02040503050406030204" pitchFamily="18" charset="0"/>
                      </a:rPr>
                      <m:t>)</m:t>
                    </m:r>
                  </m:oMath>
                </a14:m>
                <a:r>
                  <a:rPr lang="ja-JP" altLang="en-US" sz="2000" dirty="0"/>
                  <a:t>が同定できる．</a:t>
                </a:r>
                <a:br>
                  <a:rPr lang="en-US" altLang="ja-JP" sz="2000" dirty="0"/>
                </a:br>
                <a:r>
                  <a:rPr lang="ja-JP" altLang="en-US" sz="2000" dirty="0"/>
                  <a:t>ただし，</a:t>
                </a:r>
                <a:r>
                  <a:rPr lang="en-US" altLang="ja-JP" sz="2000" dirty="0"/>
                  <a:t>40</a:t>
                </a:r>
                <a:r>
                  <a:rPr lang="ja-JP" altLang="en-US" sz="2000" dirty="0"/>
                  <a:t>℃を基準温度</a:t>
                </a:r>
                <a:r>
                  <a:rPr lang="en-US" altLang="ja-JP" sz="2000" dirty="0"/>
                  <a:t>(</a:t>
                </a:r>
                <a14:m>
                  <m:oMath xmlns:m="http://schemas.openxmlformats.org/officeDocument/2006/math">
                    <m:r>
                      <a:rPr lang="en-US" altLang="ja-JP" sz="2000" b="0" i="1" smtClean="0">
                        <a:latin typeface="Cambria Math" panose="02040503050406030204" pitchFamily="18" charset="0"/>
                      </a:rPr>
                      <m:t>𝑘</m:t>
                    </m:r>
                    <m:r>
                      <a:rPr lang="en-US" altLang="ja-JP" sz="2000" b="0" i="1" smtClean="0">
                        <a:latin typeface="Cambria Math" panose="02040503050406030204" pitchFamily="18" charset="0"/>
                      </a:rPr>
                      <m:t>=1</m:t>
                    </m:r>
                  </m:oMath>
                </a14:m>
                <a:r>
                  <a:rPr lang="en-US" altLang="ja-JP" sz="2000" dirty="0"/>
                  <a:t>)</a:t>
                </a:r>
                <a:r>
                  <a:rPr lang="ja-JP" altLang="en-US" sz="2000" dirty="0"/>
                  <a:t>とした．</a:t>
                </a:r>
                <a:endParaRPr lang="en-US" altLang="ja-JP" sz="2000" dirty="0"/>
              </a:p>
              <a:p>
                <a:r>
                  <a:rPr lang="ja-JP" altLang="en-US" sz="2000" dirty="0"/>
                  <a:t>反応速度論に基づき，</a:t>
                </a:r>
                <a:r>
                  <a:rPr lang="ja-JP" altLang="en-US" sz="2000" dirty="0">
                    <a:solidFill>
                      <a:srgbClr val="FF0000"/>
                    </a:solidFill>
                  </a:rPr>
                  <a:t>アレニウスの式</a:t>
                </a:r>
                <a:br>
                  <a:rPr lang="en-US" altLang="ja-JP" sz="2000" dirty="0"/>
                </a:br>
                <a:r>
                  <a:rPr lang="ja-JP" altLang="en-US" sz="2000" dirty="0"/>
                  <a:t>でフィッティングし，アレニウス定数</a:t>
                </a:r>
                <a:r>
                  <a:rPr lang="en-US" altLang="ja-JP" sz="2000" dirty="0"/>
                  <a:t>(</a:t>
                </a:r>
                <a14:m>
                  <m:oMath xmlns:m="http://schemas.openxmlformats.org/officeDocument/2006/math">
                    <m:sSub>
                      <m:sSubPr>
                        <m:ctrlPr>
                          <a:rPr lang="en-US" altLang="ja-JP" sz="2000" b="0" i="1" smtClean="0">
                            <a:latin typeface="Cambria Math" panose="02040503050406030204" pitchFamily="18" charset="0"/>
                          </a:rPr>
                        </m:ctrlPr>
                      </m:sSubPr>
                      <m:e>
                        <m:r>
                          <a:rPr lang="en-US" altLang="ja-JP" sz="2000" b="0" i="1" smtClean="0">
                            <a:latin typeface="Cambria Math" panose="02040503050406030204" pitchFamily="18" charset="0"/>
                          </a:rPr>
                          <m:t>𝐶</m:t>
                        </m:r>
                      </m:e>
                      <m:sub>
                        <m:r>
                          <a:rPr lang="en-US" altLang="ja-JP" sz="2000" b="0" i="1" smtClean="0">
                            <a:latin typeface="Cambria Math" panose="02040503050406030204" pitchFamily="18" charset="0"/>
                          </a:rPr>
                          <m:t>1</m:t>
                        </m:r>
                      </m:sub>
                    </m:sSub>
                    <m:r>
                      <a:rPr lang="en-US" altLang="ja-JP" sz="2000" b="0" i="1" smtClean="0">
                        <a:latin typeface="Cambria Math" panose="02040503050406030204" pitchFamily="18" charset="0"/>
                      </a:rPr>
                      <m:t>, </m:t>
                    </m:r>
                    <m:sSub>
                      <m:sSubPr>
                        <m:ctrlPr>
                          <a:rPr lang="en-US" altLang="ja-JP" sz="2000" b="0" i="1" smtClean="0">
                            <a:latin typeface="Cambria Math" panose="02040503050406030204" pitchFamily="18" charset="0"/>
                          </a:rPr>
                        </m:ctrlPr>
                      </m:sSubPr>
                      <m:e>
                        <m:r>
                          <a:rPr lang="en-US" altLang="ja-JP" sz="2000" b="0" i="1" smtClean="0">
                            <a:latin typeface="Cambria Math" panose="02040503050406030204" pitchFamily="18" charset="0"/>
                          </a:rPr>
                          <m:t>𝐶</m:t>
                        </m:r>
                      </m:e>
                      <m:sub>
                        <m:r>
                          <a:rPr lang="en-US" altLang="ja-JP" sz="2000" b="0" i="1" smtClean="0">
                            <a:latin typeface="Cambria Math" panose="02040503050406030204" pitchFamily="18" charset="0"/>
                          </a:rPr>
                          <m:t>2</m:t>
                        </m:r>
                      </m:sub>
                    </m:sSub>
                  </m:oMath>
                </a14:m>
                <a:r>
                  <a:rPr lang="en-US" altLang="ja-JP" sz="2000" dirty="0"/>
                  <a:t>)</a:t>
                </a:r>
                <a:br>
                  <a:rPr lang="en-US" altLang="ja-JP" sz="2000" dirty="0"/>
                </a:br>
                <a:r>
                  <a:rPr lang="ja-JP" altLang="en-US" sz="2000" dirty="0"/>
                  <a:t>を求める．</a:t>
                </a:r>
                <a:endParaRPr lang="en-US" altLang="ja-JP" sz="2000" dirty="0"/>
              </a:p>
              <a:p>
                <a:pPr marL="0" indent="0">
                  <a:buNone/>
                </a:pPr>
                <a14:m>
                  <m:oMathPara xmlns:m="http://schemas.openxmlformats.org/officeDocument/2006/math">
                    <m:oMathParaPr>
                      <m:jc m:val="center"/>
                    </m:oMathParaPr>
                    <m:oMath xmlns:m="http://schemas.openxmlformats.org/officeDocument/2006/math">
                      <m:r>
                        <a:rPr lang="en-US" altLang="ja-JP" sz="2000" b="0" i="1" smtClean="0">
                          <a:latin typeface="Cambria Math" panose="02040503050406030204" pitchFamily="18" charset="0"/>
                        </a:rPr>
                        <m:t>𝑘</m:t>
                      </m:r>
                      <m:d>
                        <m:dPr>
                          <m:ctrlPr>
                            <a:rPr lang="en-US" altLang="ja-JP" sz="2000" b="0" i="1" smtClean="0">
                              <a:latin typeface="Cambria Math" panose="02040503050406030204" pitchFamily="18" charset="0"/>
                            </a:rPr>
                          </m:ctrlPr>
                        </m:dPr>
                        <m:e>
                          <m:sSup>
                            <m:sSupPr>
                              <m:ctrlPr>
                                <a:rPr lang="en-US" altLang="ja-JP" sz="2000" b="0" i="1" smtClean="0">
                                  <a:latin typeface="Cambria Math" panose="02040503050406030204" pitchFamily="18" charset="0"/>
                                </a:rPr>
                              </m:ctrlPr>
                            </m:sSupPr>
                            <m:e>
                              <m:r>
                                <a:rPr lang="en-US" altLang="ja-JP" sz="2000" b="0" i="1" smtClean="0">
                                  <a:latin typeface="Cambria Math" panose="02040503050406030204" pitchFamily="18" charset="0"/>
                                </a:rPr>
                                <m:t>𝜃</m:t>
                              </m:r>
                            </m:e>
                            <m:sup>
                              <m:r>
                                <m:rPr>
                                  <m:sty m:val="p"/>
                                </m:rPr>
                                <a:rPr lang="en-US" altLang="ja-JP" sz="2000" b="0" i="0" smtClean="0">
                                  <a:latin typeface="Cambria Math" panose="02040503050406030204" pitchFamily="18" charset="0"/>
                                </a:rPr>
                                <m:t>real</m:t>
                              </m:r>
                            </m:sup>
                          </m:sSup>
                        </m:e>
                      </m:d>
                      <m:r>
                        <a:rPr lang="en-US" altLang="ja-JP" sz="2000" b="0" i="1" smtClean="0">
                          <a:latin typeface="Cambria Math" panose="02040503050406030204" pitchFamily="18" charset="0"/>
                        </a:rPr>
                        <m:t>=</m:t>
                      </m:r>
                      <m:sSub>
                        <m:sSubPr>
                          <m:ctrlPr>
                            <a:rPr lang="en-US" altLang="ja-JP" sz="2000" b="0" i="1" smtClean="0">
                              <a:latin typeface="Cambria Math" panose="02040503050406030204" pitchFamily="18" charset="0"/>
                            </a:rPr>
                          </m:ctrlPr>
                        </m:sSubPr>
                        <m:e>
                          <m:r>
                            <a:rPr lang="en-US" altLang="ja-JP" sz="2000" b="0" i="1" smtClean="0">
                              <a:latin typeface="Cambria Math" panose="02040503050406030204" pitchFamily="18" charset="0"/>
                            </a:rPr>
                            <m:t>𝐶</m:t>
                          </m:r>
                        </m:e>
                        <m:sub>
                          <m:r>
                            <a:rPr lang="en-US" altLang="ja-JP" sz="2000" b="0" i="1" smtClean="0">
                              <a:latin typeface="Cambria Math" panose="02040503050406030204" pitchFamily="18" charset="0"/>
                            </a:rPr>
                            <m:t>1</m:t>
                          </m:r>
                        </m:sub>
                      </m:sSub>
                      <m:r>
                        <a:rPr lang="en-US" altLang="ja-JP" sz="2000" b="0" i="1" smtClean="0">
                          <a:latin typeface="Cambria Math" panose="02040503050406030204" pitchFamily="18" charset="0"/>
                        </a:rPr>
                        <m:t> </m:t>
                      </m:r>
                      <m:r>
                        <m:rPr>
                          <m:sty m:val="p"/>
                        </m:rPr>
                        <a:rPr lang="en-US" altLang="ja-JP" sz="2000" b="0" i="1" smtClean="0">
                          <a:latin typeface="Cambria Math" panose="02040503050406030204" pitchFamily="18" charset="0"/>
                        </a:rPr>
                        <m:t>exp</m:t>
                      </m:r>
                      <m:d>
                        <m:dPr>
                          <m:ctrlPr>
                            <a:rPr lang="en-US" altLang="ja-JP" sz="2000" b="0" i="1" smtClean="0">
                              <a:latin typeface="Cambria Math" panose="02040503050406030204" pitchFamily="18" charset="0"/>
                            </a:rPr>
                          </m:ctrlPr>
                        </m:dPr>
                        <m:e>
                          <m:r>
                            <a:rPr lang="en-US" altLang="ja-JP" sz="2000" b="0" i="1" smtClean="0">
                              <a:latin typeface="Cambria Math" panose="02040503050406030204" pitchFamily="18" charset="0"/>
                            </a:rPr>
                            <m:t>−</m:t>
                          </m:r>
                          <m:sSub>
                            <m:sSubPr>
                              <m:ctrlPr>
                                <a:rPr lang="en-US" altLang="ja-JP" sz="2000" b="0" i="1" smtClean="0">
                                  <a:latin typeface="Cambria Math" panose="02040503050406030204" pitchFamily="18" charset="0"/>
                                </a:rPr>
                              </m:ctrlPr>
                            </m:sSubPr>
                            <m:e>
                              <m:r>
                                <a:rPr lang="en-US" altLang="ja-JP" sz="2000" b="0" i="1" smtClean="0">
                                  <a:latin typeface="Cambria Math" panose="02040503050406030204" pitchFamily="18" charset="0"/>
                                </a:rPr>
                                <m:t>𝐶</m:t>
                              </m:r>
                            </m:e>
                            <m:sub>
                              <m:r>
                                <a:rPr lang="en-US" altLang="ja-JP" sz="2000" b="0" i="1" smtClean="0">
                                  <a:latin typeface="Cambria Math" panose="02040503050406030204" pitchFamily="18" charset="0"/>
                                </a:rPr>
                                <m:t>2</m:t>
                              </m:r>
                            </m:sub>
                          </m:sSub>
                          <m:r>
                            <a:rPr lang="en-US" altLang="ja-JP" sz="2000" b="0" i="1" smtClean="0">
                              <a:latin typeface="Cambria Math" panose="02040503050406030204" pitchFamily="18" charset="0"/>
                            </a:rPr>
                            <m:t>/(</m:t>
                          </m:r>
                          <m:sSup>
                            <m:sSupPr>
                              <m:ctrlPr>
                                <a:rPr lang="en-US" altLang="ja-JP" sz="2000" b="0" i="1" smtClean="0">
                                  <a:latin typeface="Cambria Math" panose="02040503050406030204" pitchFamily="18" charset="0"/>
                                </a:rPr>
                              </m:ctrlPr>
                            </m:sSupPr>
                            <m:e>
                              <m:r>
                                <a:rPr lang="en-US" altLang="ja-JP" sz="2000" b="0" i="1" smtClean="0">
                                  <a:latin typeface="Cambria Math" panose="02040503050406030204" pitchFamily="18" charset="0"/>
                                </a:rPr>
                                <m:t>𝜃</m:t>
                              </m:r>
                            </m:e>
                            <m:sup>
                              <m:r>
                                <m:rPr>
                                  <m:sty m:val="p"/>
                                </m:rPr>
                                <a:rPr lang="en-US" altLang="ja-JP" sz="2000" b="0" i="0" smtClean="0">
                                  <a:latin typeface="Cambria Math" panose="02040503050406030204" pitchFamily="18" charset="0"/>
                                </a:rPr>
                                <m:t>real</m:t>
                              </m:r>
                            </m:sup>
                          </m:sSup>
                          <m:r>
                            <a:rPr lang="en-US" altLang="ja-JP" sz="2000" b="0" i="1" smtClean="0">
                              <a:latin typeface="Cambria Math" panose="02040503050406030204" pitchFamily="18" charset="0"/>
                            </a:rPr>
                            <m:t>+273.15)</m:t>
                          </m:r>
                        </m:e>
                      </m:d>
                    </m:oMath>
                  </m:oMathPara>
                </a14:m>
                <a:endParaRPr lang="en-US" altLang="ja-JP" sz="2000" dirty="0"/>
              </a:p>
            </p:txBody>
          </p:sp>
        </mc:Choice>
        <mc:Fallback xmlns="">
          <p:sp>
            <p:nvSpPr>
              <p:cNvPr id="2" name="コンテンツ プレースホルダー 1">
                <a:extLst>
                  <a:ext uri="{FF2B5EF4-FFF2-40B4-BE49-F238E27FC236}">
                    <a16:creationId xmlns:a16="http://schemas.microsoft.com/office/drawing/2014/main" id="{016AAFBF-2AE2-4921-B730-42A362EA4C4E}"/>
                  </a:ext>
                </a:extLst>
              </p:cNvPr>
              <p:cNvSpPr>
                <a:spLocks noGrp="1" noRot="1" noChangeAspect="1" noMove="1" noResize="1" noEditPoints="1" noAdjustHandles="1" noChangeArrowheads="1" noChangeShapeType="1" noTextEdit="1"/>
              </p:cNvSpPr>
              <p:nvPr>
                <p:ph idx="1"/>
              </p:nvPr>
            </p:nvSpPr>
            <p:spPr>
              <a:blipFill>
                <a:blip r:embed="rId2"/>
                <a:stretch>
                  <a:fillRect l="-1693" t="-1373"/>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4BCCD6BE-97E2-4055-8345-9529230B6168}"/>
              </a:ext>
            </a:extLst>
          </p:cNvPr>
          <p:cNvSpPr>
            <a:spLocks noGrp="1"/>
          </p:cNvSpPr>
          <p:nvPr>
            <p:ph type="title"/>
          </p:nvPr>
        </p:nvSpPr>
        <p:spPr/>
        <p:txBody>
          <a:bodyPr/>
          <a:lstStyle/>
          <a:p>
            <a:r>
              <a:rPr kumimoji="1" lang="ja-JP" altLang="en-US" dirty="0"/>
              <a:t>アレニウス定数の同定</a:t>
            </a:r>
          </a:p>
        </p:txBody>
      </p:sp>
      <p:sp>
        <p:nvSpPr>
          <p:cNvPr id="4" name="スライド番号プレースホルダー 3">
            <a:extLst>
              <a:ext uri="{FF2B5EF4-FFF2-40B4-BE49-F238E27FC236}">
                <a16:creationId xmlns:a16="http://schemas.microsoft.com/office/drawing/2014/main" id="{122D012D-64CE-4CDA-9DB6-38CAAB7FC15C}"/>
              </a:ext>
            </a:extLst>
          </p:cNvPr>
          <p:cNvSpPr>
            <a:spLocks noGrp="1"/>
          </p:cNvSpPr>
          <p:nvPr>
            <p:ph type="sldNum" sz="quarter" idx="4"/>
          </p:nvPr>
        </p:nvSpPr>
        <p:spPr/>
        <p:txBody>
          <a:bodyPr/>
          <a:lstStyle/>
          <a:p>
            <a:r>
              <a:rPr lang="en-US" altLang="ja-JP"/>
              <a:t>P. </a:t>
            </a:r>
            <a:fld id="{F8FDF831-B0A3-4B44-A20D-7581D5587101}" type="slidenum">
              <a:rPr lang="ja-JP" altLang="en-US" smtClean="0"/>
              <a:pPr/>
              <a:t>23</a:t>
            </a:fld>
            <a:endParaRPr lang="ja-JP" altLang="en-US" dirty="0"/>
          </a:p>
        </p:txBody>
      </p:sp>
      <p:pic>
        <p:nvPicPr>
          <p:cNvPr id="5" name="グラフィックス 4">
            <a:extLst>
              <a:ext uri="{FF2B5EF4-FFF2-40B4-BE49-F238E27FC236}">
                <a16:creationId xmlns:a16="http://schemas.microsoft.com/office/drawing/2014/main" id="{AA513BC1-79AF-47AF-AF2F-AA678AE77B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20072" y="627764"/>
            <a:ext cx="3595483" cy="2213081"/>
          </a:xfrm>
          <a:prstGeom prst="rect">
            <a:avLst/>
          </a:prstGeom>
        </p:spPr>
      </p:pic>
      <p:pic>
        <p:nvPicPr>
          <p:cNvPr id="7" name="グラフィックス 6">
            <a:extLst>
              <a:ext uri="{FF2B5EF4-FFF2-40B4-BE49-F238E27FC236}">
                <a16:creationId xmlns:a16="http://schemas.microsoft.com/office/drawing/2014/main" id="{F12A59DF-86AC-44F9-AB2D-BAFA9A121E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11796" y="3283935"/>
            <a:ext cx="5524500" cy="3133725"/>
          </a:xfrm>
          <a:prstGeom prst="rect">
            <a:avLst/>
          </a:prstGeom>
        </p:spPr>
      </p:pic>
    </p:spTree>
    <p:extLst>
      <p:ext uri="{BB962C8B-B14F-4D97-AF65-F5344CB8AC3E}">
        <p14:creationId xmlns:p14="http://schemas.microsoft.com/office/powerpoint/2010/main" val="10591220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2517056B-A349-4414-A255-86FDAAF41849}"/>
                  </a:ext>
                </a:extLst>
              </p:cNvPr>
              <p:cNvSpPr>
                <a:spLocks noGrp="1"/>
              </p:cNvSpPr>
              <p:nvPr>
                <p:ph idx="1"/>
              </p:nvPr>
            </p:nvSpPr>
            <p:spPr/>
            <p:txBody>
              <a:bodyPr/>
              <a:lstStyle/>
              <a:p>
                <a:r>
                  <a:rPr kumimoji="1" lang="en-US" altLang="ja-JP" sz="2000" dirty="0"/>
                  <a:t>UV</a:t>
                </a:r>
                <a:r>
                  <a:rPr kumimoji="1" lang="ja-JP" altLang="en-US" sz="2000" dirty="0"/>
                  <a:t>照射前</a:t>
                </a:r>
                <a:r>
                  <a:rPr kumimoji="1" lang="en-US" altLang="ja-JP" sz="2000" dirty="0"/>
                  <a:t>(</a:t>
                </a:r>
                <a14:m>
                  <m:oMath xmlns:m="http://schemas.openxmlformats.org/officeDocument/2006/math">
                    <m:r>
                      <a:rPr kumimoji="1" lang="en-US" altLang="ja-JP" sz="2000" b="0" i="1" smtClean="0">
                        <a:latin typeface="Cambria Math" panose="02040503050406030204" pitchFamily="18" charset="0"/>
                      </a:rPr>
                      <m:t>𝑡</m:t>
                    </m:r>
                    <m:r>
                      <a:rPr kumimoji="1" lang="en-US" altLang="ja-JP" sz="2000" b="0" i="1" smtClean="0">
                        <a:latin typeface="Cambria Math" panose="02040503050406030204" pitchFamily="18" charset="0"/>
                      </a:rPr>
                      <m:t>≤0</m:t>
                    </m:r>
                  </m:oMath>
                </a14:m>
                <a:r>
                  <a:rPr kumimoji="1" lang="en-US" altLang="ja-JP" sz="2000" dirty="0"/>
                  <a:t>)</a:t>
                </a:r>
                <a:r>
                  <a:rPr kumimoji="1" lang="ja-JP" altLang="en-US" sz="2000" dirty="0"/>
                  <a:t>の仮想温度</a:t>
                </a:r>
                <a14:m>
                  <m:oMath xmlns:m="http://schemas.openxmlformats.org/officeDocument/2006/math">
                    <m:sSup>
                      <m:sSupPr>
                        <m:ctrlPr>
                          <a:rPr kumimoji="1" lang="en-US" altLang="ja-JP" sz="2000" b="0" i="1" smtClean="0">
                            <a:latin typeface="Cambria Math" panose="02040503050406030204" pitchFamily="18" charset="0"/>
                          </a:rPr>
                        </m:ctrlPr>
                      </m:sSupPr>
                      <m:e>
                        <m:r>
                          <a:rPr kumimoji="1" lang="en-US" altLang="ja-JP" sz="2000" b="0" i="1" smtClean="0">
                            <a:latin typeface="Cambria Math" panose="02040503050406030204" pitchFamily="18" charset="0"/>
                          </a:rPr>
                          <m:t>𝜃</m:t>
                        </m:r>
                      </m:e>
                      <m:sup>
                        <m:r>
                          <m:rPr>
                            <m:sty m:val="p"/>
                          </m:rPr>
                          <a:rPr kumimoji="1" lang="en-US" altLang="ja-JP" sz="2000" b="0" i="0" smtClean="0">
                            <a:latin typeface="Cambria Math" panose="02040503050406030204" pitchFamily="18" charset="0"/>
                          </a:rPr>
                          <m:t>virt</m:t>
                        </m:r>
                      </m:sup>
                    </m:sSup>
                  </m:oMath>
                </a14:m>
                <a:r>
                  <a:rPr kumimoji="1" lang="ja-JP" altLang="en-US" sz="2000" dirty="0"/>
                  <a:t>をゼロとする．</a:t>
                </a:r>
                <a:endParaRPr kumimoji="1" lang="en-US" altLang="ja-JP" sz="2000" dirty="0"/>
              </a:p>
              <a:p>
                <a:r>
                  <a:rPr lang="ja-JP" altLang="en-US" sz="2000" dirty="0"/>
                  <a:t>基準温度（</a:t>
                </a:r>
                <a:r>
                  <a:rPr lang="en-US" altLang="ja-JP" sz="2000" dirty="0"/>
                  <a:t>40</a:t>
                </a:r>
                <a:r>
                  <a:rPr lang="ja-JP" altLang="en-US" sz="2000" dirty="0"/>
                  <a:t>℃）下の仮想温度時刻歴を</a:t>
                </a:r>
                <a14:m>
                  <m:oMath xmlns:m="http://schemas.openxmlformats.org/officeDocument/2006/math">
                    <m:sSup>
                      <m:sSupPr>
                        <m:ctrlPr>
                          <a:rPr kumimoji="1" lang="en-US" altLang="ja-JP" sz="2000" b="0" i="1" smtClean="0">
                            <a:latin typeface="Cambria Math" panose="02040503050406030204" pitchFamily="18" charset="0"/>
                          </a:rPr>
                        </m:ctrlPr>
                      </m:sSupPr>
                      <m:e>
                        <m:r>
                          <a:rPr kumimoji="1" lang="en-US" altLang="ja-JP" sz="2000" b="0" i="1" smtClean="0">
                            <a:latin typeface="Cambria Math" panose="02040503050406030204" pitchFamily="18" charset="0"/>
                          </a:rPr>
                          <m:t>𝜃</m:t>
                        </m:r>
                      </m:e>
                      <m:sup>
                        <m:r>
                          <m:rPr>
                            <m:sty m:val="p"/>
                          </m:rPr>
                          <a:rPr kumimoji="1" lang="en-US" altLang="ja-JP" sz="2000" b="0" i="0" smtClean="0">
                            <a:latin typeface="Cambria Math" panose="02040503050406030204" pitchFamily="18" charset="0"/>
                          </a:rPr>
                          <m:t>virt</m:t>
                        </m:r>
                      </m:sup>
                    </m:sSup>
                    <m:r>
                      <a:rPr kumimoji="1" lang="en-US" altLang="ja-JP" sz="2000" b="0" i="1" smtClean="0">
                        <a:latin typeface="Cambria Math" panose="02040503050406030204" pitchFamily="18" charset="0"/>
                      </a:rPr>
                      <m:t>(</m:t>
                    </m:r>
                    <m:r>
                      <a:rPr kumimoji="1" lang="en-US" altLang="ja-JP" sz="2000" b="0" i="1" smtClean="0">
                        <a:latin typeface="Cambria Math" panose="02040503050406030204" pitchFamily="18" charset="0"/>
                      </a:rPr>
                      <m:t>𝑡</m:t>
                    </m:r>
                    <m:r>
                      <a:rPr kumimoji="1" lang="en-US" altLang="ja-JP" sz="2000" b="0" i="1" smtClean="0">
                        <a:latin typeface="Cambria Math" panose="02040503050406030204" pitchFamily="18" charset="0"/>
                      </a:rPr>
                      <m:t>)=−</m:t>
                    </m:r>
                    <m:r>
                      <a:rPr kumimoji="1" lang="en-US" altLang="ja-JP" sz="2000" b="0" i="1" smtClean="0">
                        <a:latin typeface="Cambria Math" panose="02040503050406030204" pitchFamily="18" charset="0"/>
                      </a:rPr>
                      <m:t>𝑡</m:t>
                    </m:r>
                  </m:oMath>
                </a14:m>
                <a:r>
                  <a:rPr kumimoji="1" lang="ja-JP" altLang="en-US" sz="2000" dirty="0"/>
                  <a:t>と置く．</a:t>
                </a:r>
                <a:endParaRPr kumimoji="1" lang="en-US" altLang="ja-JP" sz="2000" dirty="0"/>
              </a:p>
              <a:p>
                <a:r>
                  <a:rPr lang="en-US" altLang="ja-JP" sz="2000" dirty="0"/>
                  <a:t>UV</a:t>
                </a:r>
                <a:r>
                  <a:rPr lang="ja-JP" altLang="en-US" sz="2000" dirty="0"/>
                  <a:t>照射後はその瞬間の反応速度</a:t>
                </a:r>
                <a14:m>
                  <m:oMath xmlns:m="http://schemas.openxmlformats.org/officeDocument/2006/math">
                    <m:r>
                      <a:rPr lang="en-US" altLang="ja-JP" sz="2000" b="0" i="1" smtClean="0">
                        <a:latin typeface="Cambria Math" panose="02040503050406030204" pitchFamily="18" charset="0"/>
                      </a:rPr>
                      <m:t>𝑘</m:t>
                    </m:r>
                    <m:r>
                      <a:rPr lang="en-US" altLang="ja-JP" sz="2000" b="0" i="1" smtClean="0">
                        <a:latin typeface="Cambria Math" panose="02040503050406030204" pitchFamily="18" charset="0"/>
                      </a:rPr>
                      <m:t>(</m:t>
                    </m:r>
                    <m:r>
                      <a:rPr lang="en-US" altLang="ja-JP" sz="2000" b="0" i="1" smtClean="0">
                        <a:latin typeface="Cambria Math" panose="02040503050406030204" pitchFamily="18" charset="0"/>
                      </a:rPr>
                      <m:t>𝑡</m:t>
                    </m:r>
                    <m:r>
                      <a:rPr lang="en-US" altLang="ja-JP" sz="2000" b="0" i="1" smtClean="0">
                        <a:latin typeface="Cambria Math" panose="02040503050406030204" pitchFamily="18" charset="0"/>
                      </a:rPr>
                      <m:t>)</m:t>
                    </m:r>
                  </m:oMath>
                </a14:m>
                <a:r>
                  <a:rPr lang="ja-JP" altLang="en-US" sz="2000" dirty="0"/>
                  <a:t>に従って次式の通り</a:t>
                </a:r>
                <a14:m>
                  <m:oMath xmlns:m="http://schemas.openxmlformats.org/officeDocument/2006/math">
                    <m:sSup>
                      <m:sSupPr>
                        <m:ctrlPr>
                          <a:rPr lang="en-US" altLang="ja-JP" sz="2000" b="0" i="1" smtClean="0">
                            <a:latin typeface="Cambria Math" panose="02040503050406030204" pitchFamily="18" charset="0"/>
                          </a:rPr>
                        </m:ctrlPr>
                      </m:sSupPr>
                      <m:e>
                        <m:r>
                          <a:rPr lang="en-US" altLang="ja-JP" sz="2000" b="0" i="1" smtClean="0">
                            <a:latin typeface="Cambria Math" panose="02040503050406030204" pitchFamily="18" charset="0"/>
                          </a:rPr>
                          <m:t>𝜃</m:t>
                        </m:r>
                      </m:e>
                      <m:sup>
                        <m:r>
                          <m:rPr>
                            <m:sty m:val="p"/>
                          </m:rPr>
                          <a:rPr lang="en-US" altLang="ja-JP" sz="2000" b="0" i="0" smtClean="0">
                            <a:latin typeface="Cambria Math" panose="02040503050406030204" pitchFamily="18" charset="0"/>
                          </a:rPr>
                          <m:t>virt</m:t>
                        </m:r>
                      </m:sup>
                    </m:sSup>
                    <m:r>
                      <a:rPr lang="en-US" altLang="ja-JP" sz="2000" b="0" i="1" smtClean="0">
                        <a:latin typeface="Cambria Math" panose="02040503050406030204" pitchFamily="18" charset="0"/>
                      </a:rPr>
                      <m:t>(</m:t>
                    </m:r>
                    <m:r>
                      <a:rPr lang="en-US" altLang="ja-JP" sz="2000" b="0" i="1" smtClean="0">
                        <a:latin typeface="Cambria Math" panose="02040503050406030204" pitchFamily="18" charset="0"/>
                      </a:rPr>
                      <m:t>𝑡</m:t>
                    </m:r>
                    <m:r>
                      <a:rPr lang="en-US" altLang="ja-JP" sz="2000" b="0" i="1" smtClean="0">
                        <a:latin typeface="Cambria Math" panose="02040503050406030204" pitchFamily="18" charset="0"/>
                      </a:rPr>
                      <m:t>)</m:t>
                    </m:r>
                  </m:oMath>
                </a14:m>
                <a:r>
                  <a:rPr kumimoji="1" lang="ja-JP" altLang="en-US" sz="2000" dirty="0"/>
                  <a:t>を</a:t>
                </a:r>
                <a:br>
                  <a:rPr kumimoji="1" lang="en-US" altLang="ja-JP" sz="2000" dirty="0"/>
                </a:br>
                <a:r>
                  <a:rPr kumimoji="1" lang="ja-JP" altLang="en-US" sz="2000" dirty="0"/>
                  <a:t>単調減少させる．</a:t>
                </a:r>
                <a:r>
                  <a:rPr lang="ja-JP" altLang="en-US" sz="2000" dirty="0"/>
                  <a:t>これが</a:t>
                </a:r>
                <a:r>
                  <a:rPr lang="en-US" altLang="ja-JP" sz="2000" dirty="0">
                    <a:solidFill>
                      <a:srgbClr val="7030A0"/>
                    </a:solidFill>
                  </a:rPr>
                  <a:t>UV</a:t>
                </a:r>
                <a:r>
                  <a:rPr lang="ja-JP" altLang="en-US" sz="2000" dirty="0">
                    <a:solidFill>
                      <a:srgbClr val="7030A0"/>
                    </a:solidFill>
                  </a:rPr>
                  <a:t>硬化反応の進行度</a:t>
                </a:r>
                <a:r>
                  <a:rPr lang="ja-JP" altLang="en-US" sz="2000" dirty="0"/>
                  <a:t>を表す．</a:t>
                </a:r>
                <a:endParaRPr lang="en-US" altLang="ja-JP" sz="2000" dirty="0"/>
              </a:p>
              <a:p>
                <a:pPr marL="0" indent="0" algn="ctr">
                  <a:buNone/>
                </a:pPr>
                <a14:m>
                  <m:oMathPara xmlns:m="http://schemas.openxmlformats.org/officeDocument/2006/math">
                    <m:oMathParaPr>
                      <m:jc m:val="centerGroup"/>
                    </m:oMathParaPr>
                    <m:oMath xmlns:m="http://schemas.openxmlformats.org/officeDocument/2006/math">
                      <m:sSup>
                        <m:sSupPr>
                          <m:ctrlPr>
                            <a:rPr lang="en-US" altLang="ja-JP" sz="2000" b="0" i="1" smtClean="0">
                              <a:latin typeface="Cambria Math" panose="02040503050406030204" pitchFamily="18" charset="0"/>
                            </a:rPr>
                          </m:ctrlPr>
                        </m:sSupPr>
                        <m:e>
                          <m:r>
                            <a:rPr lang="en-US" altLang="ja-JP" sz="2000" b="0" i="1" smtClean="0">
                              <a:latin typeface="Cambria Math" panose="02040503050406030204" pitchFamily="18" charset="0"/>
                            </a:rPr>
                            <m:t>𝜃</m:t>
                          </m:r>
                        </m:e>
                        <m:sup>
                          <m:r>
                            <m:rPr>
                              <m:sty m:val="p"/>
                            </m:rPr>
                            <a:rPr lang="en-US" altLang="ja-JP" sz="2000" b="0" i="0" smtClean="0">
                              <a:latin typeface="Cambria Math" panose="02040503050406030204" pitchFamily="18" charset="0"/>
                            </a:rPr>
                            <m:t>virt</m:t>
                          </m:r>
                        </m:sup>
                      </m:sSup>
                      <m:d>
                        <m:dPr>
                          <m:ctrlPr>
                            <a:rPr lang="en-US" altLang="ja-JP" sz="2000" b="0" i="1" smtClean="0">
                              <a:latin typeface="Cambria Math" panose="02040503050406030204" pitchFamily="18" charset="0"/>
                            </a:rPr>
                          </m:ctrlPr>
                        </m:dPr>
                        <m:e>
                          <m:r>
                            <a:rPr lang="en-US" altLang="ja-JP" sz="2000" b="0" i="1" smtClean="0">
                              <a:latin typeface="Cambria Math" panose="02040503050406030204" pitchFamily="18" charset="0"/>
                            </a:rPr>
                            <m:t>𝑡</m:t>
                          </m:r>
                        </m:e>
                      </m:d>
                      <m:r>
                        <a:rPr lang="en-US" altLang="ja-JP" sz="2000" b="0" i="1" smtClean="0">
                          <a:latin typeface="Cambria Math" panose="02040503050406030204" pitchFamily="18" charset="0"/>
                          <a:ea typeface="Cambria Math" panose="02040503050406030204" pitchFamily="18" charset="0"/>
                        </a:rPr>
                        <m:t>≡</m:t>
                      </m:r>
                      <m:nary>
                        <m:naryPr>
                          <m:ctrlPr>
                            <a:rPr lang="en-US" altLang="ja-JP" sz="2000" b="0" i="1" smtClean="0">
                              <a:latin typeface="Cambria Math" panose="02040503050406030204" pitchFamily="18" charset="0"/>
                              <a:ea typeface="Cambria Math" panose="02040503050406030204" pitchFamily="18" charset="0"/>
                            </a:rPr>
                          </m:ctrlPr>
                        </m:naryPr>
                        <m:sub>
                          <m:r>
                            <a:rPr lang="en-US" altLang="ja-JP" sz="2000" b="0" i="1" smtClean="0">
                              <a:latin typeface="Cambria Math" panose="02040503050406030204" pitchFamily="18" charset="0"/>
                              <a:ea typeface="Cambria Math" panose="02040503050406030204" pitchFamily="18" charset="0"/>
                            </a:rPr>
                            <m:t>0</m:t>
                          </m:r>
                        </m:sub>
                        <m:sup>
                          <m:r>
                            <a:rPr lang="en-US" altLang="ja-JP" sz="2000" b="0" i="1" smtClean="0">
                              <a:latin typeface="Cambria Math" panose="02040503050406030204" pitchFamily="18" charset="0"/>
                              <a:ea typeface="Cambria Math" panose="02040503050406030204" pitchFamily="18" charset="0"/>
                            </a:rPr>
                            <m:t>𝑡</m:t>
                          </m:r>
                        </m:sup>
                        <m:e>
                          <m:r>
                            <a:rPr lang="en-US" altLang="ja-JP" sz="2000" b="0" i="1" smtClean="0">
                              <a:latin typeface="Cambria Math" panose="02040503050406030204" pitchFamily="18" charset="0"/>
                              <a:ea typeface="Cambria Math" panose="02040503050406030204" pitchFamily="18" charset="0"/>
                            </a:rPr>
                            <m:t>−</m:t>
                          </m:r>
                          <m:r>
                            <a:rPr lang="en-US" altLang="ja-JP" sz="2000" b="0" i="1" smtClean="0">
                              <a:latin typeface="Cambria Math" panose="02040503050406030204" pitchFamily="18" charset="0"/>
                              <a:ea typeface="Cambria Math" panose="02040503050406030204" pitchFamily="18" charset="0"/>
                            </a:rPr>
                            <m:t>𝑘</m:t>
                          </m:r>
                          <m:d>
                            <m:dPr>
                              <m:ctrlPr>
                                <a:rPr lang="en-US" altLang="ja-JP" sz="2000" b="0" i="1" smtClean="0">
                                  <a:latin typeface="Cambria Math" panose="02040503050406030204" pitchFamily="18" charset="0"/>
                                  <a:ea typeface="Cambria Math" panose="02040503050406030204" pitchFamily="18" charset="0"/>
                                </a:rPr>
                              </m:ctrlPr>
                            </m:dPr>
                            <m:e>
                              <m:sSup>
                                <m:sSupPr>
                                  <m:ctrlPr>
                                    <a:rPr lang="en-US" altLang="ja-JP" sz="2000" b="0" i="1" smtClean="0">
                                      <a:latin typeface="Cambria Math" panose="02040503050406030204" pitchFamily="18" charset="0"/>
                                      <a:ea typeface="Cambria Math" panose="02040503050406030204" pitchFamily="18" charset="0"/>
                                    </a:rPr>
                                  </m:ctrlPr>
                                </m:sSupPr>
                                <m:e>
                                  <m:r>
                                    <a:rPr lang="en-US" altLang="ja-JP" sz="2000" b="0" i="1" smtClean="0">
                                      <a:latin typeface="Cambria Math" panose="02040503050406030204" pitchFamily="18" charset="0"/>
                                      <a:ea typeface="Cambria Math" panose="02040503050406030204" pitchFamily="18" charset="0"/>
                                    </a:rPr>
                                    <m:t>𝜃</m:t>
                                  </m:r>
                                </m:e>
                                <m:sup>
                                  <m:r>
                                    <m:rPr>
                                      <m:sty m:val="p"/>
                                    </m:rPr>
                                    <a:rPr lang="en-US" altLang="ja-JP" sz="2000" b="0" i="0" smtClean="0">
                                      <a:latin typeface="Cambria Math" panose="02040503050406030204" pitchFamily="18" charset="0"/>
                                      <a:ea typeface="Cambria Math" panose="02040503050406030204" pitchFamily="18" charset="0"/>
                                    </a:rPr>
                                    <m:t>real</m:t>
                                  </m:r>
                                </m:sup>
                              </m:sSup>
                              <m:d>
                                <m:dPr>
                                  <m:ctrlPr>
                                    <a:rPr lang="en-US" altLang="ja-JP" sz="2000" b="0" i="1" smtClean="0">
                                      <a:latin typeface="Cambria Math" panose="02040503050406030204" pitchFamily="18" charset="0"/>
                                      <a:ea typeface="Cambria Math" panose="02040503050406030204" pitchFamily="18" charset="0"/>
                                    </a:rPr>
                                  </m:ctrlPr>
                                </m:dPr>
                                <m:e>
                                  <m:r>
                                    <a:rPr lang="en-US" altLang="ja-JP" sz="2000" b="0" i="1" smtClean="0">
                                      <a:latin typeface="Cambria Math" panose="02040503050406030204" pitchFamily="18" charset="0"/>
                                      <a:ea typeface="Cambria Math" panose="02040503050406030204" pitchFamily="18" charset="0"/>
                                    </a:rPr>
                                    <m:t>𝑡</m:t>
                                  </m:r>
                                </m:e>
                              </m:d>
                            </m:e>
                          </m:d>
                          <m:r>
                            <a:rPr lang="en-US" altLang="ja-JP" sz="2000" b="0" i="1" smtClean="0">
                              <a:latin typeface="Cambria Math" panose="02040503050406030204" pitchFamily="18" charset="0"/>
                              <a:ea typeface="Cambria Math" panose="02040503050406030204" pitchFamily="18" charset="0"/>
                            </a:rPr>
                            <m:t> </m:t>
                          </m:r>
                          <m:r>
                            <m:rPr>
                              <m:sty m:val="p"/>
                            </m:rPr>
                            <a:rPr lang="en-US" altLang="ja-JP" sz="2000" b="0" i="0" smtClean="0">
                              <a:latin typeface="Cambria Math" panose="02040503050406030204" pitchFamily="18" charset="0"/>
                              <a:ea typeface="Cambria Math" panose="02040503050406030204" pitchFamily="18" charset="0"/>
                            </a:rPr>
                            <m:t>d</m:t>
                          </m:r>
                          <m:r>
                            <a:rPr lang="en-US" altLang="ja-JP" sz="2000" b="0" i="1" smtClean="0">
                              <a:latin typeface="Cambria Math" panose="02040503050406030204" pitchFamily="18" charset="0"/>
                              <a:ea typeface="Cambria Math" panose="02040503050406030204" pitchFamily="18" charset="0"/>
                            </a:rPr>
                            <m:t>𝑡</m:t>
                          </m:r>
                        </m:e>
                      </m:nary>
                    </m:oMath>
                  </m:oMathPara>
                </a14:m>
                <a:endParaRPr kumimoji="1" lang="en-US" altLang="ja-JP" sz="2000" dirty="0"/>
              </a:p>
              <a:p>
                <a:endParaRPr kumimoji="1" lang="ja-JP" altLang="en-US" dirty="0"/>
              </a:p>
            </p:txBody>
          </p:sp>
        </mc:Choice>
        <mc:Fallback xmlns="">
          <p:sp>
            <p:nvSpPr>
              <p:cNvPr id="2" name="コンテンツ プレースホルダー 1">
                <a:extLst>
                  <a:ext uri="{FF2B5EF4-FFF2-40B4-BE49-F238E27FC236}">
                    <a16:creationId xmlns:a16="http://schemas.microsoft.com/office/drawing/2014/main" id="{2517056B-A349-4414-A255-86FDAAF41849}"/>
                  </a:ext>
                </a:extLst>
              </p:cNvPr>
              <p:cNvSpPr>
                <a:spLocks noGrp="1" noRot="1" noChangeAspect="1" noMove="1" noResize="1" noEditPoints="1" noAdjustHandles="1" noChangeArrowheads="1" noChangeShapeType="1" noTextEdit="1"/>
              </p:cNvSpPr>
              <p:nvPr>
                <p:ph idx="1"/>
              </p:nvPr>
            </p:nvSpPr>
            <p:spPr>
              <a:blipFill>
                <a:blip r:embed="rId2"/>
                <a:stretch>
                  <a:fillRect l="-1693" t="-1267"/>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56EA0CBF-B9E7-4518-AB61-73A46E36843A}"/>
              </a:ext>
            </a:extLst>
          </p:cNvPr>
          <p:cNvSpPr>
            <a:spLocks noGrp="1"/>
          </p:cNvSpPr>
          <p:nvPr>
            <p:ph type="title"/>
          </p:nvPr>
        </p:nvSpPr>
        <p:spPr/>
        <p:txBody>
          <a:bodyPr/>
          <a:lstStyle/>
          <a:p>
            <a:r>
              <a:rPr kumimoji="1" lang="ja-JP" altLang="en-US" dirty="0"/>
              <a:t>仮想温度時刻歴の設定</a:t>
            </a:r>
          </a:p>
        </p:txBody>
      </p:sp>
      <p:sp>
        <p:nvSpPr>
          <p:cNvPr id="4" name="スライド番号プレースホルダー 3">
            <a:extLst>
              <a:ext uri="{FF2B5EF4-FFF2-40B4-BE49-F238E27FC236}">
                <a16:creationId xmlns:a16="http://schemas.microsoft.com/office/drawing/2014/main" id="{A54E0483-F26C-4146-B35C-E38D0A333E07}"/>
              </a:ext>
            </a:extLst>
          </p:cNvPr>
          <p:cNvSpPr>
            <a:spLocks noGrp="1"/>
          </p:cNvSpPr>
          <p:nvPr>
            <p:ph type="sldNum" sz="quarter" idx="4"/>
          </p:nvPr>
        </p:nvSpPr>
        <p:spPr/>
        <p:txBody>
          <a:bodyPr/>
          <a:lstStyle/>
          <a:p>
            <a:r>
              <a:rPr lang="en-US" altLang="ja-JP"/>
              <a:t>P. </a:t>
            </a:r>
            <a:fld id="{F8FDF831-B0A3-4B44-A20D-7581D5587101}" type="slidenum">
              <a:rPr lang="ja-JP" altLang="en-US" smtClean="0"/>
              <a:pPr/>
              <a:t>24</a:t>
            </a:fld>
            <a:endParaRPr lang="ja-JP" altLang="en-US" dirty="0"/>
          </a:p>
        </p:txBody>
      </p:sp>
      <p:pic>
        <p:nvPicPr>
          <p:cNvPr id="6" name="グラフィックス 5">
            <a:extLst>
              <a:ext uri="{FF2B5EF4-FFF2-40B4-BE49-F238E27FC236}">
                <a16:creationId xmlns:a16="http://schemas.microsoft.com/office/drawing/2014/main" id="{DE5E8394-959A-4253-A46A-211D34175D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59632" y="2881665"/>
            <a:ext cx="6084676" cy="3446932"/>
          </a:xfrm>
          <a:prstGeom prst="rect">
            <a:avLst/>
          </a:prstGeom>
        </p:spPr>
      </p:pic>
      <p:sp>
        <p:nvSpPr>
          <p:cNvPr id="8" name="TextBox 8">
            <a:extLst>
              <a:ext uri="{FF2B5EF4-FFF2-40B4-BE49-F238E27FC236}">
                <a16:creationId xmlns:a16="http://schemas.microsoft.com/office/drawing/2014/main" id="{DEE9C537-5B48-45A6-9536-63D6DF780CC4}"/>
              </a:ext>
            </a:extLst>
          </p:cNvPr>
          <p:cNvSpPr txBox="1"/>
          <p:nvPr/>
        </p:nvSpPr>
        <p:spPr>
          <a:xfrm>
            <a:off x="1079612" y="2820621"/>
            <a:ext cx="389144" cy="369332"/>
          </a:xfrm>
          <a:prstGeom prst="rect">
            <a:avLst/>
          </a:prstGeom>
          <a:solidFill>
            <a:srgbClr val="FF9900"/>
          </a:solidFill>
        </p:spPr>
        <p:txBody>
          <a:bodyPr wrap="square" rtlCol="0">
            <a:spAutoFit/>
          </a:bodyPr>
          <a:lstStyle/>
          <a:p>
            <a:pPr algn="ctr"/>
            <a:r>
              <a:rPr lang="ja-JP" altLang="en-US" dirty="0"/>
              <a:t>前</a:t>
            </a:r>
            <a:endParaRPr lang="en-US" altLang="ja-JP" dirty="0"/>
          </a:p>
        </p:txBody>
      </p:sp>
      <p:sp>
        <p:nvSpPr>
          <p:cNvPr id="9" name="TextBox 9">
            <a:extLst>
              <a:ext uri="{FF2B5EF4-FFF2-40B4-BE49-F238E27FC236}">
                <a16:creationId xmlns:a16="http://schemas.microsoft.com/office/drawing/2014/main" id="{6CFB49CC-9F1C-4075-B6E1-BAAB38BE6A12}"/>
              </a:ext>
            </a:extLst>
          </p:cNvPr>
          <p:cNvSpPr txBox="1"/>
          <p:nvPr/>
        </p:nvSpPr>
        <p:spPr>
          <a:xfrm>
            <a:off x="1079612" y="5543944"/>
            <a:ext cx="389144" cy="369332"/>
          </a:xfrm>
          <a:prstGeom prst="rect">
            <a:avLst/>
          </a:prstGeom>
          <a:solidFill>
            <a:schemeClr val="accent1"/>
          </a:solidFill>
        </p:spPr>
        <p:txBody>
          <a:bodyPr wrap="square" rtlCol="0">
            <a:spAutoFit/>
          </a:bodyPr>
          <a:lstStyle/>
          <a:p>
            <a:pPr algn="ctr"/>
            <a:r>
              <a:rPr lang="ja-JP" altLang="en-US" dirty="0"/>
              <a:t>後</a:t>
            </a:r>
            <a:endParaRPr lang="en-US" altLang="ja-JP" dirty="0"/>
          </a:p>
        </p:txBody>
      </p:sp>
      <p:sp>
        <p:nvSpPr>
          <p:cNvPr id="10" name="テキスト ボックス 9">
            <a:extLst>
              <a:ext uri="{FF2B5EF4-FFF2-40B4-BE49-F238E27FC236}">
                <a16:creationId xmlns:a16="http://schemas.microsoft.com/office/drawing/2014/main" id="{69033CA7-48F5-4837-A0DE-EE734A60A93B}"/>
              </a:ext>
            </a:extLst>
          </p:cNvPr>
          <p:cNvSpPr txBox="1"/>
          <p:nvPr/>
        </p:nvSpPr>
        <p:spPr>
          <a:xfrm>
            <a:off x="7564008" y="3586138"/>
            <a:ext cx="1364476" cy="1477328"/>
          </a:xfrm>
          <a:prstGeom prst="rect">
            <a:avLst/>
          </a:prstGeom>
          <a:solidFill>
            <a:schemeClr val="accent1"/>
          </a:solidFill>
        </p:spPr>
        <p:txBody>
          <a:bodyPr wrap="none" rtlCol="0">
            <a:spAutoFit/>
          </a:bodyPr>
          <a:lstStyle/>
          <a:p>
            <a:pPr algn="ctr"/>
            <a:r>
              <a:rPr kumimoji="1" lang="ja-JP" altLang="en-US" dirty="0">
                <a:solidFill>
                  <a:srgbClr val="7030A0"/>
                </a:solidFill>
              </a:rPr>
              <a:t>左の曲線</a:t>
            </a:r>
            <a:r>
              <a:rPr kumimoji="1" lang="ja-JP" altLang="en-US" dirty="0"/>
              <a:t>を</a:t>
            </a:r>
            <a:br>
              <a:rPr kumimoji="1" lang="en-US" altLang="ja-JP" dirty="0"/>
            </a:br>
            <a:r>
              <a:rPr kumimoji="1" lang="ja-JP" altLang="en-US" dirty="0"/>
              <a:t>樹脂温度の</a:t>
            </a:r>
            <a:br>
              <a:rPr kumimoji="1" lang="en-US" altLang="ja-JP" dirty="0"/>
            </a:br>
            <a:r>
              <a:rPr kumimoji="1" lang="ja-JP" altLang="en-US" dirty="0"/>
              <a:t>テーブル</a:t>
            </a:r>
            <a:br>
              <a:rPr kumimoji="1" lang="en-US" altLang="ja-JP" dirty="0"/>
            </a:br>
            <a:r>
              <a:rPr kumimoji="1" lang="ja-JP" altLang="en-US" dirty="0"/>
              <a:t>データとして</a:t>
            </a:r>
            <a:br>
              <a:rPr kumimoji="1" lang="en-US" altLang="ja-JP" dirty="0"/>
            </a:br>
            <a:r>
              <a:rPr kumimoji="1" lang="ja-JP" altLang="en-US" dirty="0"/>
              <a:t>与える．</a:t>
            </a:r>
          </a:p>
        </p:txBody>
      </p:sp>
    </p:spTree>
    <p:extLst>
      <p:ext uri="{BB962C8B-B14F-4D97-AF65-F5344CB8AC3E}">
        <p14:creationId xmlns:p14="http://schemas.microsoft.com/office/powerpoint/2010/main" val="661839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9C384347-8704-4A21-9989-D96A62B3A837}"/>
                  </a:ext>
                </a:extLst>
              </p:cNvPr>
              <p:cNvSpPr>
                <a:spLocks noGrp="1"/>
              </p:cNvSpPr>
              <p:nvPr>
                <p:ph idx="1"/>
              </p:nvPr>
            </p:nvSpPr>
            <p:spPr/>
            <p:txBody>
              <a:bodyPr/>
              <a:lstStyle/>
              <a:p>
                <a:r>
                  <a:rPr kumimoji="1" lang="ja-JP" altLang="en-US" sz="2000" dirty="0"/>
                  <a:t>先述の時間依存の</a:t>
                </a:r>
                <a:r>
                  <a:rPr kumimoji="1" lang="ja-JP" altLang="en-US" sz="2000" dirty="0">
                    <a:solidFill>
                      <a:srgbClr val="FF0000"/>
                    </a:solidFill>
                  </a:rPr>
                  <a:t>熱変形</a:t>
                </a:r>
                <a:r>
                  <a:rPr kumimoji="1" lang="ja-JP" altLang="en-US" sz="2000" dirty="0"/>
                  <a:t>および</a:t>
                </a:r>
                <a:r>
                  <a:rPr kumimoji="1" lang="en-US" altLang="ja-JP" sz="2000" dirty="0">
                    <a:solidFill>
                      <a:srgbClr val="0000CC"/>
                    </a:solidFill>
                  </a:rPr>
                  <a:t>UV</a:t>
                </a:r>
                <a:r>
                  <a:rPr kumimoji="1" lang="ja-JP" altLang="en-US" sz="2000" dirty="0">
                    <a:solidFill>
                      <a:srgbClr val="0000CC"/>
                    </a:solidFill>
                  </a:rPr>
                  <a:t>収縮</a:t>
                </a:r>
                <a:r>
                  <a:rPr kumimoji="1" lang="ja-JP" altLang="en-US" sz="2000" dirty="0"/>
                  <a:t>のグラフを仮想温度依存の形に変換する．つまり，横軸を時間</a:t>
                </a:r>
                <a14:m>
                  <m:oMath xmlns:m="http://schemas.openxmlformats.org/officeDocument/2006/math">
                    <m:r>
                      <a:rPr kumimoji="1" lang="en-US" altLang="ja-JP" sz="2000" b="0" i="1" smtClean="0">
                        <a:latin typeface="Cambria Math" panose="02040503050406030204" pitchFamily="18" charset="0"/>
                      </a:rPr>
                      <m:t>𝑡</m:t>
                    </m:r>
                  </m:oMath>
                </a14:m>
                <a:r>
                  <a:rPr kumimoji="1" lang="ja-JP" altLang="en-US" sz="2000" dirty="0"/>
                  <a:t>から仮想温度</a:t>
                </a:r>
                <a14:m>
                  <m:oMath xmlns:m="http://schemas.openxmlformats.org/officeDocument/2006/math">
                    <m:sSup>
                      <m:sSupPr>
                        <m:ctrlPr>
                          <a:rPr kumimoji="1" lang="en-US" altLang="ja-JP" sz="2000" b="0" i="1" smtClean="0">
                            <a:latin typeface="Cambria Math" panose="02040503050406030204" pitchFamily="18" charset="0"/>
                          </a:rPr>
                        </m:ctrlPr>
                      </m:sSupPr>
                      <m:e>
                        <m:r>
                          <a:rPr kumimoji="1" lang="en-US" altLang="ja-JP" sz="2000" b="0" i="1" smtClean="0">
                            <a:latin typeface="Cambria Math" panose="02040503050406030204" pitchFamily="18" charset="0"/>
                          </a:rPr>
                          <m:t>𝜃</m:t>
                        </m:r>
                      </m:e>
                      <m:sup>
                        <m:r>
                          <m:rPr>
                            <m:sty m:val="p"/>
                          </m:rPr>
                          <a:rPr kumimoji="1" lang="en-US" altLang="ja-JP" sz="2000" b="0" i="0" smtClean="0">
                            <a:latin typeface="Cambria Math" panose="02040503050406030204" pitchFamily="18" charset="0"/>
                          </a:rPr>
                          <m:t>virt</m:t>
                        </m:r>
                      </m:sup>
                    </m:sSup>
                  </m:oMath>
                </a14:m>
                <a:r>
                  <a:rPr kumimoji="1" lang="ja-JP" altLang="en-US" sz="2000" dirty="0"/>
                  <a:t>に変換する．</a:t>
                </a:r>
                <a:endParaRPr kumimoji="1" lang="en-US" altLang="ja-JP" sz="2000" dirty="0"/>
              </a:p>
              <a:p>
                <a:r>
                  <a:rPr lang="ja-JP" altLang="en-US" sz="2000" dirty="0"/>
                  <a:t>両者を合算したものが仮想温度依存のトータル膨張率となる．</a:t>
                </a:r>
                <a:br>
                  <a:rPr lang="en-US" altLang="ja-JP" sz="2000" dirty="0"/>
                </a:br>
                <a14:m>
                  <m:oMath xmlns:m="http://schemas.openxmlformats.org/officeDocument/2006/math">
                    <m:r>
                      <a:rPr lang="en-US" altLang="ja-JP" sz="2000" b="0" i="1" smtClean="0">
                        <a:latin typeface="Cambria Math" panose="02040503050406030204" pitchFamily="18" charset="0"/>
                      </a:rPr>
                      <m:t>⟹</m:t>
                    </m:r>
                  </m:oMath>
                </a14:m>
                <a:r>
                  <a:rPr lang="ja-JP" altLang="en-US" sz="2000" dirty="0"/>
                  <a:t> </a:t>
                </a:r>
                <a:r>
                  <a:rPr lang="ja-JP" altLang="en-US" sz="2000" dirty="0">
                    <a:solidFill>
                      <a:srgbClr val="008000"/>
                    </a:solidFill>
                  </a:rPr>
                  <a:t>熱変形と</a:t>
                </a:r>
                <a:r>
                  <a:rPr lang="en-US" altLang="ja-JP" sz="2000" dirty="0">
                    <a:solidFill>
                      <a:srgbClr val="008000"/>
                    </a:solidFill>
                  </a:rPr>
                  <a:t>UV</a:t>
                </a:r>
                <a:r>
                  <a:rPr lang="ja-JP" altLang="en-US" sz="2000" dirty="0">
                    <a:solidFill>
                      <a:srgbClr val="008000"/>
                    </a:solidFill>
                  </a:rPr>
                  <a:t>収縮を同時に考慮</a:t>
                </a:r>
                <a:r>
                  <a:rPr lang="ja-JP" altLang="en-US" sz="2000" dirty="0"/>
                  <a:t>できる．</a:t>
                </a:r>
                <a:endParaRPr kumimoji="1" lang="ja-JP" altLang="en-US" sz="2000" dirty="0"/>
              </a:p>
            </p:txBody>
          </p:sp>
        </mc:Choice>
        <mc:Fallback xmlns="">
          <p:sp>
            <p:nvSpPr>
              <p:cNvPr id="2" name="コンテンツ プレースホルダー 1">
                <a:extLst>
                  <a:ext uri="{FF2B5EF4-FFF2-40B4-BE49-F238E27FC236}">
                    <a16:creationId xmlns:a16="http://schemas.microsoft.com/office/drawing/2014/main" id="{9C384347-8704-4A21-9989-D96A62B3A837}"/>
                  </a:ext>
                </a:extLst>
              </p:cNvPr>
              <p:cNvSpPr>
                <a:spLocks noGrp="1" noRot="1" noChangeAspect="1" noMove="1" noResize="1" noEditPoints="1" noAdjustHandles="1" noChangeArrowheads="1" noChangeShapeType="1" noTextEdit="1"/>
              </p:cNvSpPr>
              <p:nvPr>
                <p:ph idx="1"/>
              </p:nvPr>
            </p:nvSpPr>
            <p:spPr>
              <a:blipFill>
                <a:blip r:embed="rId2"/>
                <a:stretch>
                  <a:fillRect l="-1693" t="-1373" r="-1199"/>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E478F546-9531-481C-A8E2-000A23F7240B}"/>
              </a:ext>
            </a:extLst>
          </p:cNvPr>
          <p:cNvSpPr>
            <a:spLocks noGrp="1"/>
          </p:cNvSpPr>
          <p:nvPr>
            <p:ph type="title"/>
          </p:nvPr>
        </p:nvSpPr>
        <p:spPr/>
        <p:txBody>
          <a:bodyPr/>
          <a:lstStyle/>
          <a:p>
            <a:r>
              <a:rPr kumimoji="1" lang="ja-JP" altLang="en-US" dirty="0"/>
              <a:t>仮想温度依存の膨張率の同定</a:t>
            </a:r>
          </a:p>
        </p:txBody>
      </p:sp>
      <p:sp>
        <p:nvSpPr>
          <p:cNvPr id="4" name="スライド番号プレースホルダー 3">
            <a:extLst>
              <a:ext uri="{FF2B5EF4-FFF2-40B4-BE49-F238E27FC236}">
                <a16:creationId xmlns:a16="http://schemas.microsoft.com/office/drawing/2014/main" id="{F8A19635-ABC2-451E-B950-60AE6CCFDF55}"/>
              </a:ext>
            </a:extLst>
          </p:cNvPr>
          <p:cNvSpPr>
            <a:spLocks noGrp="1"/>
          </p:cNvSpPr>
          <p:nvPr>
            <p:ph type="sldNum" sz="quarter" idx="4"/>
          </p:nvPr>
        </p:nvSpPr>
        <p:spPr/>
        <p:txBody>
          <a:bodyPr/>
          <a:lstStyle/>
          <a:p>
            <a:r>
              <a:rPr lang="en-US" altLang="ja-JP"/>
              <a:t>P. </a:t>
            </a:r>
            <a:fld id="{F8FDF831-B0A3-4B44-A20D-7581D5587101}" type="slidenum">
              <a:rPr lang="ja-JP" altLang="en-US" smtClean="0"/>
              <a:pPr/>
              <a:t>25</a:t>
            </a:fld>
            <a:endParaRPr lang="ja-JP" altLang="en-US" dirty="0"/>
          </a:p>
        </p:txBody>
      </p:sp>
      <p:pic>
        <p:nvPicPr>
          <p:cNvPr id="6" name="グラフィックス 5">
            <a:extLst>
              <a:ext uri="{FF2B5EF4-FFF2-40B4-BE49-F238E27FC236}">
                <a16:creationId xmlns:a16="http://schemas.microsoft.com/office/drawing/2014/main" id="{55A4B434-591C-4CEA-B3D9-73BF8E6DB3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3568" y="2060848"/>
            <a:ext cx="6876764" cy="3976196"/>
          </a:xfrm>
          <a:prstGeom prst="rect">
            <a:avLst/>
          </a:prstGeom>
        </p:spPr>
      </p:pic>
      <p:sp>
        <p:nvSpPr>
          <p:cNvPr id="7" name="TextBox 8">
            <a:extLst>
              <a:ext uri="{FF2B5EF4-FFF2-40B4-BE49-F238E27FC236}">
                <a16:creationId xmlns:a16="http://schemas.microsoft.com/office/drawing/2014/main" id="{ECB3F717-E55C-457F-943F-E75E50CCC502}"/>
              </a:ext>
            </a:extLst>
          </p:cNvPr>
          <p:cNvSpPr txBox="1"/>
          <p:nvPr/>
        </p:nvSpPr>
        <p:spPr>
          <a:xfrm>
            <a:off x="7308304" y="5667712"/>
            <a:ext cx="389144" cy="369332"/>
          </a:xfrm>
          <a:prstGeom prst="rect">
            <a:avLst/>
          </a:prstGeom>
          <a:solidFill>
            <a:srgbClr val="FF9900"/>
          </a:solidFill>
        </p:spPr>
        <p:txBody>
          <a:bodyPr wrap="square" rtlCol="0">
            <a:spAutoFit/>
          </a:bodyPr>
          <a:lstStyle/>
          <a:p>
            <a:pPr algn="ctr"/>
            <a:r>
              <a:rPr lang="ja-JP" altLang="en-US" dirty="0"/>
              <a:t>前</a:t>
            </a:r>
            <a:endParaRPr lang="en-US" altLang="ja-JP" dirty="0"/>
          </a:p>
        </p:txBody>
      </p:sp>
      <p:sp>
        <p:nvSpPr>
          <p:cNvPr id="8" name="TextBox 9">
            <a:extLst>
              <a:ext uri="{FF2B5EF4-FFF2-40B4-BE49-F238E27FC236}">
                <a16:creationId xmlns:a16="http://schemas.microsoft.com/office/drawing/2014/main" id="{65647DB5-8481-4FEE-85C0-73F0A9991737}"/>
              </a:ext>
            </a:extLst>
          </p:cNvPr>
          <p:cNvSpPr txBox="1"/>
          <p:nvPr/>
        </p:nvSpPr>
        <p:spPr>
          <a:xfrm>
            <a:off x="1763688" y="5663710"/>
            <a:ext cx="389144" cy="369332"/>
          </a:xfrm>
          <a:prstGeom prst="rect">
            <a:avLst/>
          </a:prstGeom>
          <a:solidFill>
            <a:schemeClr val="accent1"/>
          </a:solidFill>
        </p:spPr>
        <p:txBody>
          <a:bodyPr wrap="square" rtlCol="0">
            <a:spAutoFit/>
          </a:bodyPr>
          <a:lstStyle/>
          <a:p>
            <a:pPr algn="ctr"/>
            <a:r>
              <a:rPr lang="ja-JP" altLang="en-US" dirty="0"/>
              <a:t>後</a:t>
            </a:r>
            <a:endParaRPr lang="en-US" altLang="ja-JP" dirty="0"/>
          </a:p>
        </p:txBody>
      </p:sp>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DA7AB5EC-60AE-47A7-BC2F-89736D4C6965}"/>
                  </a:ext>
                </a:extLst>
              </p:cNvPr>
              <p:cNvSpPr txBox="1"/>
              <p:nvPr/>
            </p:nvSpPr>
            <p:spPr>
              <a:xfrm>
                <a:off x="4283968" y="2691068"/>
                <a:ext cx="2876620" cy="41389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000" b="0" i="1" smtClean="0">
                              <a:solidFill>
                                <a:srgbClr val="008000"/>
                              </a:solidFill>
                              <a:latin typeface="Cambria Math" panose="02040503050406030204" pitchFamily="18" charset="0"/>
                            </a:rPr>
                          </m:ctrlPr>
                        </m:sSupPr>
                        <m:e>
                          <m:r>
                            <a:rPr kumimoji="1" lang="en-US" altLang="ja-JP" sz="2000" b="0" i="1" smtClean="0">
                              <a:solidFill>
                                <a:srgbClr val="008000"/>
                              </a:solidFill>
                              <a:latin typeface="Cambria Math" panose="02040503050406030204" pitchFamily="18" charset="0"/>
                            </a:rPr>
                            <m:t>𝛼</m:t>
                          </m:r>
                        </m:e>
                        <m:sup>
                          <m:r>
                            <m:rPr>
                              <m:sty m:val="p"/>
                            </m:rPr>
                            <a:rPr kumimoji="1" lang="en-US" altLang="ja-JP" sz="2000" b="0" i="0" smtClean="0">
                              <a:solidFill>
                                <a:srgbClr val="008000"/>
                              </a:solidFill>
                              <a:latin typeface="Cambria Math" panose="02040503050406030204" pitchFamily="18" charset="0"/>
                            </a:rPr>
                            <m:t>total</m:t>
                          </m:r>
                        </m:sup>
                      </m:sSup>
                      <m:r>
                        <a:rPr kumimoji="1" lang="en-US" altLang="ja-JP" sz="2000" b="0" i="1" smtClean="0">
                          <a:latin typeface="Cambria Math" panose="02040503050406030204" pitchFamily="18" charset="0"/>
                          <a:ea typeface="Cambria Math" panose="02040503050406030204" pitchFamily="18" charset="0"/>
                        </a:rPr>
                        <m:t>≡</m:t>
                      </m:r>
                      <m:sSup>
                        <m:sSupPr>
                          <m:ctrlPr>
                            <a:rPr kumimoji="1" lang="en-US" altLang="ja-JP" sz="2000" b="0" i="1" smtClean="0">
                              <a:solidFill>
                                <a:srgbClr val="FF0000"/>
                              </a:solidFill>
                              <a:latin typeface="Cambria Math" panose="02040503050406030204" pitchFamily="18" charset="0"/>
                            </a:rPr>
                          </m:ctrlPr>
                        </m:sSupPr>
                        <m:e>
                          <m:r>
                            <a:rPr kumimoji="1" lang="en-US" altLang="ja-JP" sz="2000" b="0" i="1" smtClean="0">
                              <a:solidFill>
                                <a:srgbClr val="FF0000"/>
                              </a:solidFill>
                              <a:latin typeface="Cambria Math" panose="02040503050406030204" pitchFamily="18" charset="0"/>
                            </a:rPr>
                            <m:t>𝛼</m:t>
                          </m:r>
                        </m:e>
                        <m:sup>
                          <m:r>
                            <m:rPr>
                              <m:sty m:val="p"/>
                            </m:rPr>
                            <a:rPr kumimoji="1" lang="en-US" altLang="ja-JP" sz="2000" b="0" i="0" smtClean="0">
                              <a:solidFill>
                                <a:srgbClr val="FF0000"/>
                              </a:solidFill>
                              <a:latin typeface="Cambria Math" panose="02040503050406030204" pitchFamily="18" charset="0"/>
                            </a:rPr>
                            <m:t>thermal</m:t>
                          </m:r>
                        </m:sup>
                      </m:sSup>
                      <m:r>
                        <a:rPr kumimoji="1" lang="en-US" altLang="ja-JP" sz="2000" b="0" i="1" smtClean="0">
                          <a:latin typeface="Cambria Math" panose="02040503050406030204" pitchFamily="18" charset="0"/>
                        </a:rPr>
                        <m:t>+</m:t>
                      </m:r>
                      <m:sSup>
                        <m:sSupPr>
                          <m:ctrlPr>
                            <a:rPr kumimoji="1" lang="en-US" altLang="ja-JP" sz="2000" b="0" i="1" smtClean="0">
                              <a:solidFill>
                                <a:srgbClr val="0000CC"/>
                              </a:solidFill>
                              <a:latin typeface="Cambria Math" panose="02040503050406030204" pitchFamily="18" charset="0"/>
                            </a:rPr>
                          </m:ctrlPr>
                        </m:sSupPr>
                        <m:e>
                          <m:r>
                            <a:rPr kumimoji="1" lang="en-US" altLang="ja-JP" sz="2000" b="0" i="1" smtClean="0">
                              <a:solidFill>
                                <a:srgbClr val="0000CC"/>
                              </a:solidFill>
                              <a:latin typeface="Cambria Math" panose="02040503050406030204" pitchFamily="18" charset="0"/>
                            </a:rPr>
                            <m:t>𝛼</m:t>
                          </m:r>
                        </m:e>
                        <m:sup>
                          <m:r>
                            <m:rPr>
                              <m:sty m:val="p"/>
                            </m:rPr>
                            <a:rPr kumimoji="1" lang="en-US" altLang="ja-JP" sz="2000" b="0" i="0" smtClean="0">
                              <a:solidFill>
                                <a:srgbClr val="0000CC"/>
                              </a:solidFill>
                              <a:latin typeface="Cambria Math" panose="02040503050406030204" pitchFamily="18" charset="0"/>
                            </a:rPr>
                            <m:t>UV</m:t>
                          </m:r>
                        </m:sup>
                      </m:sSup>
                    </m:oMath>
                  </m:oMathPara>
                </a14:m>
                <a:endParaRPr kumimoji="1" lang="ja-JP" altLang="en-US" sz="2000" dirty="0"/>
              </a:p>
            </p:txBody>
          </p:sp>
        </mc:Choice>
        <mc:Fallback xmlns="">
          <p:sp>
            <p:nvSpPr>
              <p:cNvPr id="9" name="テキスト ボックス 8">
                <a:extLst>
                  <a:ext uri="{FF2B5EF4-FFF2-40B4-BE49-F238E27FC236}">
                    <a16:creationId xmlns:a16="http://schemas.microsoft.com/office/drawing/2014/main" id="{DA7AB5EC-60AE-47A7-BC2F-89736D4C6965}"/>
                  </a:ext>
                </a:extLst>
              </p:cNvPr>
              <p:cNvSpPr txBox="1">
                <a:spLocks noRot="1" noChangeAspect="1" noMove="1" noResize="1" noEditPoints="1" noAdjustHandles="1" noChangeArrowheads="1" noChangeShapeType="1" noTextEdit="1"/>
              </p:cNvSpPr>
              <p:nvPr/>
            </p:nvSpPr>
            <p:spPr>
              <a:xfrm>
                <a:off x="4283968" y="2691068"/>
                <a:ext cx="2876620" cy="413896"/>
              </a:xfrm>
              <a:prstGeom prst="rect">
                <a:avLst/>
              </a:prstGeom>
              <a:blipFill>
                <a:blip r:embed="rId5"/>
                <a:stretch>
                  <a:fillRect/>
                </a:stretch>
              </a:blipFill>
            </p:spPr>
            <p:txBody>
              <a:bodyPr/>
              <a:lstStyle/>
              <a:p>
                <a:r>
                  <a:rPr lang="ja-JP" altLang="en-US">
                    <a:noFill/>
                  </a:rPr>
                  <a:t> </a:t>
                </a:r>
              </a:p>
            </p:txBody>
          </p:sp>
        </mc:Fallback>
      </mc:AlternateContent>
      <p:sp>
        <p:nvSpPr>
          <p:cNvPr id="5" name="テキスト ボックス 4">
            <a:extLst>
              <a:ext uri="{FF2B5EF4-FFF2-40B4-BE49-F238E27FC236}">
                <a16:creationId xmlns:a16="http://schemas.microsoft.com/office/drawing/2014/main" id="{DEB6D386-0229-4D41-AED1-971736D99DA7}"/>
              </a:ext>
            </a:extLst>
          </p:cNvPr>
          <p:cNvSpPr txBox="1"/>
          <p:nvPr/>
        </p:nvSpPr>
        <p:spPr>
          <a:xfrm>
            <a:off x="7585289" y="3262102"/>
            <a:ext cx="1305164" cy="1200329"/>
          </a:xfrm>
          <a:prstGeom prst="rect">
            <a:avLst/>
          </a:prstGeom>
          <a:solidFill>
            <a:schemeClr val="accent1"/>
          </a:solidFill>
        </p:spPr>
        <p:txBody>
          <a:bodyPr wrap="none" rtlCol="0">
            <a:spAutoFit/>
          </a:bodyPr>
          <a:lstStyle/>
          <a:p>
            <a:pPr algn="ctr"/>
            <a:r>
              <a:rPr kumimoji="1" lang="ja-JP" altLang="en-US" dirty="0">
                <a:solidFill>
                  <a:srgbClr val="008000"/>
                </a:solidFill>
              </a:rPr>
              <a:t>左の曲線</a:t>
            </a:r>
            <a:r>
              <a:rPr kumimoji="1" lang="ja-JP" altLang="en-US" dirty="0"/>
              <a:t>を</a:t>
            </a:r>
            <a:br>
              <a:rPr kumimoji="1" lang="en-US" altLang="ja-JP" dirty="0"/>
            </a:br>
            <a:r>
              <a:rPr kumimoji="1" lang="ja-JP" altLang="en-US" dirty="0"/>
              <a:t>テーブル</a:t>
            </a:r>
            <a:br>
              <a:rPr kumimoji="1" lang="en-US" altLang="ja-JP" dirty="0"/>
            </a:br>
            <a:r>
              <a:rPr kumimoji="1" lang="ja-JP" altLang="en-US" dirty="0"/>
              <a:t>データで</a:t>
            </a:r>
            <a:br>
              <a:rPr kumimoji="1" lang="en-US" altLang="ja-JP" dirty="0"/>
            </a:br>
            <a:r>
              <a:rPr kumimoji="1" lang="ja-JP" altLang="en-US" dirty="0"/>
              <a:t>与える．</a:t>
            </a:r>
          </a:p>
        </p:txBody>
      </p:sp>
      <p:sp>
        <p:nvSpPr>
          <p:cNvPr id="10" name="テキスト ボックス 9">
            <a:extLst>
              <a:ext uri="{FF2B5EF4-FFF2-40B4-BE49-F238E27FC236}">
                <a16:creationId xmlns:a16="http://schemas.microsoft.com/office/drawing/2014/main" id="{B412E306-6343-4C0E-913D-1A91FA69F4BF}"/>
              </a:ext>
            </a:extLst>
          </p:cNvPr>
          <p:cNvSpPr txBox="1"/>
          <p:nvPr/>
        </p:nvSpPr>
        <p:spPr>
          <a:xfrm>
            <a:off x="2430736" y="4048946"/>
            <a:ext cx="3935693" cy="646331"/>
          </a:xfrm>
          <a:prstGeom prst="rect">
            <a:avLst/>
          </a:prstGeom>
          <a:noFill/>
        </p:spPr>
        <p:txBody>
          <a:bodyPr wrap="none" rtlCol="0">
            <a:spAutoFit/>
          </a:bodyPr>
          <a:lstStyle/>
          <a:p>
            <a:r>
              <a:rPr kumimoji="1" lang="ja-JP" altLang="en-US" dirty="0"/>
              <a:t>熱膨張最大の時点で硬化した場合，</a:t>
            </a:r>
            <a:br>
              <a:rPr kumimoji="1" lang="en-US" altLang="ja-JP" dirty="0"/>
            </a:br>
            <a:r>
              <a:rPr kumimoji="1" lang="ja-JP" altLang="en-US" dirty="0"/>
              <a:t>最大で約</a:t>
            </a:r>
            <a:r>
              <a:rPr kumimoji="1" lang="en-US" altLang="ja-JP" dirty="0"/>
              <a:t>1.6%</a:t>
            </a:r>
            <a:r>
              <a:rPr kumimoji="1" lang="ja-JP" altLang="en-US" dirty="0"/>
              <a:t>の線収縮が起こり得る．</a:t>
            </a:r>
          </a:p>
        </p:txBody>
      </p:sp>
    </p:spTree>
    <p:extLst>
      <p:ext uri="{BB962C8B-B14F-4D97-AF65-F5344CB8AC3E}">
        <p14:creationId xmlns:p14="http://schemas.microsoft.com/office/powerpoint/2010/main" val="2749030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26105-B050-4015-B75A-9D9DB555A272}"/>
              </a:ext>
            </a:extLst>
          </p:cNvPr>
          <p:cNvSpPr>
            <a:spLocks noGrp="1"/>
          </p:cNvSpPr>
          <p:nvPr>
            <p:ph type="title"/>
          </p:nvPr>
        </p:nvSpPr>
        <p:spPr/>
        <p:txBody>
          <a:bodyPr/>
          <a:lstStyle/>
          <a:p>
            <a:r>
              <a:rPr lang="ja-JP" altLang="en-US" dirty="0"/>
              <a:t>熱粘弾性特性の同定（</a:t>
            </a:r>
            <a:r>
              <a:rPr lang="en-US" altLang="ja-JP" dirty="0"/>
              <a:t>Prony</a:t>
            </a:r>
            <a:r>
              <a:rPr lang="ja-JP" altLang="en-US" dirty="0"/>
              <a:t>級数）</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8906F4D-52F5-47F4-B7DF-2E0A7DA209DB}"/>
                  </a:ext>
                </a:extLst>
              </p:cNvPr>
              <p:cNvSpPr>
                <a:spLocks noGrp="1"/>
              </p:cNvSpPr>
              <p:nvPr>
                <p:ph idx="1"/>
              </p:nvPr>
            </p:nvSpPr>
            <p:spPr/>
            <p:txBody>
              <a:bodyPr/>
              <a:lstStyle/>
              <a:p>
                <a:r>
                  <a:rPr lang="ja-JP" altLang="en-US" sz="2000" dirty="0"/>
                  <a:t>基準温度</a:t>
                </a:r>
                <a:r>
                  <a:rPr lang="en-US" altLang="ja-JP" sz="2000" dirty="0"/>
                  <a:t>(40</a:t>
                </a:r>
                <a:r>
                  <a:rPr lang="ja-JP" altLang="en-US" sz="2000" dirty="0"/>
                  <a:t>℃</a:t>
                </a:r>
                <a:r>
                  <a:rPr lang="en-US" altLang="ja-JP" sz="2000" dirty="0"/>
                  <a:t>)</a:t>
                </a:r>
                <a:r>
                  <a:rPr lang="ja-JP" altLang="en-US" sz="2000" dirty="0"/>
                  <a:t>下での貯蔵</a:t>
                </a:r>
                <a:r>
                  <a:rPr lang="en-US" altLang="ja-JP" sz="2000" dirty="0"/>
                  <a:t>/</a:t>
                </a:r>
                <a:r>
                  <a:rPr lang="ja-JP" altLang="en-US" sz="2000" dirty="0"/>
                  <a:t>損失せん断弾性率のマスターカーブを</a:t>
                </a:r>
                <a:r>
                  <a:rPr lang="en-US" altLang="ja-JP" sz="2000" dirty="0"/>
                  <a:t>Prony</a:t>
                </a:r>
                <a:r>
                  <a:rPr lang="ja-JP" altLang="en-US" sz="2000" dirty="0"/>
                  <a:t>級数でフィッティングし，</a:t>
                </a:r>
                <a:r>
                  <a:rPr lang="en-US" altLang="ja-JP" sz="2000" dirty="0">
                    <a:solidFill>
                      <a:srgbClr val="FF0000"/>
                    </a:solidFill>
                  </a:rPr>
                  <a:t>Prony</a:t>
                </a:r>
                <a:r>
                  <a:rPr lang="ja-JP" altLang="en-US" sz="2000" dirty="0">
                    <a:solidFill>
                      <a:srgbClr val="FF0000"/>
                    </a:solidFill>
                  </a:rPr>
                  <a:t>係数</a:t>
                </a:r>
                <a:r>
                  <a:rPr lang="en-US" altLang="ja-JP" sz="2000" dirty="0">
                    <a:solidFill>
                      <a:srgbClr val="FF0000"/>
                    </a:solidFill>
                  </a:rPr>
                  <a:t>(</a:t>
                </a:r>
                <a14:m>
                  <m:oMath xmlns:m="http://schemas.openxmlformats.org/officeDocument/2006/math">
                    <m:sSub>
                      <m:sSubPr>
                        <m:ctrlPr>
                          <a:rPr lang="en-US" altLang="ja-JP" sz="2000" b="0" i="1" smtClean="0">
                            <a:solidFill>
                              <a:srgbClr val="FF0000"/>
                            </a:solidFill>
                            <a:latin typeface="Cambria Math" panose="02040503050406030204" pitchFamily="18" charset="0"/>
                          </a:rPr>
                        </m:ctrlPr>
                      </m:sSubPr>
                      <m:e>
                        <m:r>
                          <a:rPr lang="en-US" altLang="ja-JP" sz="2000" b="0" i="1" smtClean="0">
                            <a:solidFill>
                              <a:srgbClr val="FF0000"/>
                            </a:solidFill>
                            <a:latin typeface="Cambria Math" panose="02040503050406030204" pitchFamily="18" charset="0"/>
                          </a:rPr>
                          <m:t>𝑔</m:t>
                        </m:r>
                      </m:e>
                      <m:sub>
                        <m:r>
                          <a:rPr lang="en-US" altLang="ja-JP" sz="2000" b="0" i="1" smtClean="0">
                            <a:solidFill>
                              <a:srgbClr val="FF0000"/>
                            </a:solidFill>
                            <a:latin typeface="Cambria Math" panose="02040503050406030204" pitchFamily="18" charset="0"/>
                          </a:rPr>
                          <m:t>𝑖</m:t>
                        </m:r>
                      </m:sub>
                    </m:sSub>
                  </m:oMath>
                </a14:m>
                <a:r>
                  <a:rPr lang="en-US" altLang="ja-JP" sz="2000" dirty="0">
                    <a:solidFill>
                      <a:srgbClr val="FF0000"/>
                    </a:solidFill>
                  </a:rPr>
                  <a:t>, </a:t>
                </a:r>
                <a14:m>
                  <m:oMath xmlns:m="http://schemas.openxmlformats.org/officeDocument/2006/math">
                    <m:sSub>
                      <m:sSubPr>
                        <m:ctrlPr>
                          <a:rPr lang="en-US" altLang="ja-JP" sz="2000" b="0" i="1" smtClean="0">
                            <a:solidFill>
                              <a:srgbClr val="FF0000"/>
                            </a:solidFill>
                            <a:latin typeface="Cambria Math" panose="02040503050406030204" pitchFamily="18" charset="0"/>
                          </a:rPr>
                        </m:ctrlPr>
                      </m:sSubPr>
                      <m:e>
                        <m:r>
                          <a:rPr lang="en-US" altLang="ja-JP" sz="2000" b="0" i="1" smtClean="0">
                            <a:solidFill>
                              <a:srgbClr val="FF0000"/>
                            </a:solidFill>
                            <a:latin typeface="Cambria Math" panose="02040503050406030204" pitchFamily="18" charset="0"/>
                          </a:rPr>
                          <m:t>𝜏</m:t>
                        </m:r>
                      </m:e>
                      <m:sub>
                        <m:r>
                          <a:rPr lang="en-US" altLang="ja-JP" sz="2000" b="0" i="1" smtClean="0">
                            <a:solidFill>
                              <a:srgbClr val="FF0000"/>
                            </a:solidFill>
                            <a:latin typeface="Cambria Math" panose="02040503050406030204" pitchFamily="18" charset="0"/>
                          </a:rPr>
                          <m:t>𝑖</m:t>
                        </m:r>
                      </m:sub>
                    </m:sSub>
                  </m:oMath>
                </a14:m>
                <a:r>
                  <a:rPr lang="en-US" altLang="ja-JP" sz="2000" dirty="0">
                    <a:solidFill>
                      <a:srgbClr val="FF0000"/>
                    </a:solidFill>
                  </a:rPr>
                  <a:t>)</a:t>
                </a:r>
                <a:r>
                  <a:rPr lang="ja-JP" altLang="en-US" sz="2000" dirty="0">
                    <a:solidFill>
                      <a:srgbClr val="FF0000"/>
                    </a:solidFill>
                  </a:rPr>
                  <a:t>を同定</a:t>
                </a:r>
                <a:r>
                  <a:rPr lang="ja-JP" altLang="en-US" sz="2000" dirty="0"/>
                  <a:t>して</a:t>
                </a:r>
                <a:r>
                  <a:rPr lang="en-US" altLang="ja-JP" sz="2000" dirty="0"/>
                  <a:t>UV</a:t>
                </a:r>
                <a:r>
                  <a:rPr lang="ja-JP" altLang="en-US" sz="2000" dirty="0"/>
                  <a:t>レジンの粘弾性特性とする．</a:t>
                </a:r>
                <a:endParaRPr lang="en-US" altLang="ja-JP"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a:p>
                <a:endParaRPr lang="en-US" altLang="ja-JP" sz="2000" dirty="0"/>
              </a:p>
              <a:p>
                <a:r>
                  <a:rPr lang="ja-JP" altLang="en-US" sz="2000" dirty="0"/>
                  <a:t>即時せん断弾性率</a:t>
                </a:r>
                <a14:m>
                  <m:oMath xmlns:m="http://schemas.openxmlformats.org/officeDocument/2006/math">
                    <m:sSub>
                      <m:sSubPr>
                        <m:ctrlPr>
                          <a:rPr lang="en-US" altLang="ja-JP" sz="2000" b="0" i="1" smtClean="0">
                            <a:latin typeface="Cambria Math" panose="02040503050406030204" pitchFamily="18" charset="0"/>
                          </a:rPr>
                        </m:ctrlPr>
                      </m:sSubPr>
                      <m:e>
                        <m:r>
                          <a:rPr lang="en-US" altLang="ja-JP" sz="2000" b="0" i="1" smtClean="0">
                            <a:latin typeface="Cambria Math" panose="02040503050406030204" pitchFamily="18" charset="0"/>
                          </a:rPr>
                          <m:t>𝐺</m:t>
                        </m:r>
                      </m:e>
                      <m:sub>
                        <m:r>
                          <a:rPr lang="en-US" altLang="ja-JP" sz="2000" b="0" i="1" smtClean="0">
                            <a:latin typeface="Cambria Math" panose="02040503050406030204" pitchFamily="18" charset="0"/>
                          </a:rPr>
                          <m:t>0</m:t>
                        </m:r>
                      </m:sub>
                    </m:sSub>
                  </m:oMath>
                </a14:m>
                <a:r>
                  <a:rPr lang="ja-JP" altLang="en-US" sz="2000" dirty="0"/>
                  <a:t>および体積弾性率</a:t>
                </a:r>
                <a14:m>
                  <m:oMath xmlns:m="http://schemas.openxmlformats.org/officeDocument/2006/math">
                    <m:r>
                      <a:rPr lang="en-US" altLang="ja-JP" sz="2000" b="0" i="1" smtClean="0">
                        <a:latin typeface="Cambria Math" panose="02040503050406030204" pitchFamily="18" charset="0"/>
                      </a:rPr>
                      <m:t>𝐾</m:t>
                    </m:r>
                  </m:oMath>
                </a14:m>
                <a:r>
                  <a:rPr lang="en-US" altLang="ja-JP" sz="2000" dirty="0"/>
                  <a:t>(</a:t>
                </a:r>
                <a:r>
                  <a:rPr lang="ja-JP" altLang="en-US" sz="2000" dirty="0"/>
                  <a:t>一定</a:t>
                </a:r>
                <a:r>
                  <a:rPr lang="en-US" altLang="ja-JP" sz="2000" dirty="0"/>
                  <a:t>)</a:t>
                </a:r>
                <a:r>
                  <a:rPr lang="ja-JP" altLang="en-US" sz="2000" dirty="0"/>
                  <a:t>は完全硬化後の</a:t>
                </a:r>
                <a:r>
                  <a:rPr lang="en-US" altLang="ja-JP" sz="2000" dirty="0"/>
                  <a:t>UV</a:t>
                </a:r>
                <a:r>
                  <a:rPr lang="ja-JP" altLang="en-US" sz="2000" dirty="0"/>
                  <a:t>レジンを用いて別途測定．</a:t>
                </a:r>
                <a:endParaRPr lang="en-US" altLang="ja-JP" sz="2000" dirty="0"/>
              </a:p>
              <a:p>
                <a:r>
                  <a:rPr lang="ja-JP" altLang="en-US" sz="2000" dirty="0"/>
                  <a:t>長期せん断弾性率</a:t>
                </a:r>
                <a14:m>
                  <m:oMath xmlns:m="http://schemas.openxmlformats.org/officeDocument/2006/math">
                    <m:sSub>
                      <m:sSubPr>
                        <m:ctrlPr>
                          <a:rPr lang="en-US" altLang="ja-JP" sz="2000" b="0" i="1" smtClean="0">
                            <a:latin typeface="Cambria Math" panose="02040503050406030204" pitchFamily="18" charset="0"/>
                          </a:rPr>
                        </m:ctrlPr>
                      </m:sSubPr>
                      <m:e>
                        <m:r>
                          <a:rPr lang="en-US" altLang="ja-JP" sz="2000" b="0" i="1" smtClean="0">
                            <a:latin typeface="Cambria Math" panose="02040503050406030204" pitchFamily="18" charset="0"/>
                          </a:rPr>
                          <m:t>𝐺</m:t>
                        </m:r>
                      </m:e>
                      <m:sub>
                        <m:r>
                          <a:rPr lang="en-US" altLang="ja-JP" sz="2000" b="0" i="1" smtClean="0">
                            <a:latin typeface="Cambria Math" panose="02040503050406030204" pitchFamily="18" charset="0"/>
                          </a:rPr>
                          <m:t>∞</m:t>
                        </m:r>
                      </m:sub>
                    </m:sSub>
                  </m:oMath>
                </a14:m>
                <a:r>
                  <a:rPr lang="ja-JP" altLang="en-US" sz="2000" dirty="0"/>
                  <a:t>は妥当な値（</a:t>
                </a:r>
                <a14:m>
                  <m:oMath xmlns:m="http://schemas.openxmlformats.org/officeDocument/2006/math">
                    <m:sSub>
                      <m:sSubPr>
                        <m:ctrlPr>
                          <a:rPr lang="en-US" altLang="ja-JP" sz="2000" b="0" i="1" dirty="0" smtClean="0">
                            <a:latin typeface="Cambria Math" panose="02040503050406030204" pitchFamily="18" charset="0"/>
                          </a:rPr>
                        </m:ctrlPr>
                      </m:sSubPr>
                      <m:e>
                        <m:r>
                          <a:rPr lang="en-US" altLang="ja-JP" sz="2000" b="0" i="1" dirty="0" smtClean="0">
                            <a:latin typeface="Cambria Math" panose="02040503050406030204" pitchFamily="18" charset="0"/>
                          </a:rPr>
                          <m:t>𝐺</m:t>
                        </m:r>
                      </m:e>
                      <m:sub>
                        <m:r>
                          <a:rPr lang="en-US" altLang="ja-JP" sz="2000" b="0" i="1" dirty="0" smtClean="0">
                            <a:latin typeface="Cambria Math" panose="02040503050406030204" pitchFamily="18" charset="0"/>
                          </a:rPr>
                          <m:t>0</m:t>
                        </m:r>
                      </m:sub>
                    </m:sSub>
                    <m:r>
                      <a:rPr lang="en-US" altLang="ja-JP" sz="2000" b="0" i="1" dirty="0" smtClean="0">
                        <a:latin typeface="Cambria Math" panose="02040503050406030204" pitchFamily="18" charset="0"/>
                      </a:rPr>
                      <m:t>×</m:t>
                    </m:r>
                    <m:sSup>
                      <m:sSupPr>
                        <m:ctrlPr>
                          <a:rPr lang="en-US" altLang="ja-JP" sz="2000" b="0" i="1" dirty="0" smtClean="0">
                            <a:latin typeface="Cambria Math" panose="02040503050406030204" pitchFamily="18" charset="0"/>
                          </a:rPr>
                        </m:ctrlPr>
                      </m:sSupPr>
                      <m:e>
                        <m:r>
                          <a:rPr lang="en-US" altLang="ja-JP" sz="2000" b="0" i="1" dirty="0" smtClean="0">
                            <a:latin typeface="Cambria Math" panose="02040503050406030204" pitchFamily="18" charset="0"/>
                          </a:rPr>
                          <m:t>10</m:t>
                        </m:r>
                      </m:e>
                      <m:sup>
                        <m:r>
                          <a:rPr lang="en-US" altLang="ja-JP" sz="2000" b="0" i="1" dirty="0" smtClean="0">
                            <a:latin typeface="Cambria Math" panose="02040503050406030204" pitchFamily="18" charset="0"/>
                          </a:rPr>
                          <m:t>−9</m:t>
                        </m:r>
                      </m:sup>
                    </m:sSup>
                  </m:oMath>
                </a14:m>
                <a:r>
                  <a:rPr lang="ja-JP" altLang="en-US" sz="2000" dirty="0"/>
                  <a:t>）に定めた．</a:t>
                </a:r>
                <a:endParaRPr lang="en-US" sz="2000" dirty="0"/>
              </a:p>
            </p:txBody>
          </p:sp>
        </mc:Choice>
        <mc:Fallback xmlns="">
          <p:sp>
            <p:nvSpPr>
              <p:cNvPr id="3" name="Content Placeholder 2">
                <a:extLst>
                  <a:ext uri="{FF2B5EF4-FFF2-40B4-BE49-F238E27FC236}">
                    <a16:creationId xmlns:a16="http://schemas.microsoft.com/office/drawing/2014/main" id="{C8906F4D-52F5-47F4-B7DF-2E0A7DA209DB}"/>
                  </a:ext>
                </a:extLst>
              </p:cNvPr>
              <p:cNvSpPr>
                <a:spLocks noGrp="1" noRot="1" noChangeAspect="1" noMove="1" noResize="1" noEditPoints="1" noAdjustHandles="1" noChangeArrowheads="1" noChangeShapeType="1" noTextEdit="1"/>
              </p:cNvSpPr>
              <p:nvPr>
                <p:ph idx="1"/>
              </p:nvPr>
            </p:nvSpPr>
            <p:spPr>
              <a:blipFill>
                <a:blip r:embed="rId2"/>
                <a:stretch>
                  <a:fillRect l="-1693" t="-1373" r="-3667" b="-950"/>
                </a:stretch>
              </a:blipFill>
            </p:spPr>
            <p:txBody>
              <a:bodyPr/>
              <a:lstStyle/>
              <a:p>
                <a:r>
                  <a:rPr lang="ja-JP" altLang="en-US">
                    <a:noFill/>
                  </a:rPr>
                  <a:t> </a:t>
                </a:r>
              </a:p>
            </p:txBody>
          </p:sp>
        </mc:Fallback>
      </mc:AlternateContent>
      <p:sp>
        <p:nvSpPr>
          <p:cNvPr id="4" name="Slide Number Placeholder 3">
            <a:extLst>
              <a:ext uri="{FF2B5EF4-FFF2-40B4-BE49-F238E27FC236}">
                <a16:creationId xmlns:a16="http://schemas.microsoft.com/office/drawing/2014/main" id="{577F436E-0398-4CD3-82EA-C509E247552E}"/>
              </a:ext>
            </a:extLst>
          </p:cNvPr>
          <p:cNvSpPr>
            <a:spLocks noGrp="1"/>
          </p:cNvSpPr>
          <p:nvPr>
            <p:ph type="sldNum" sz="quarter" idx="4"/>
          </p:nvPr>
        </p:nvSpPr>
        <p:spPr/>
        <p:txBody>
          <a:bodyPr/>
          <a:lstStyle/>
          <a:p>
            <a:r>
              <a:rPr lang="en-US" altLang="ja-JP"/>
              <a:t>P. </a:t>
            </a:r>
            <a:fld id="{F8FDF831-B0A3-4B44-A20D-7581D5587101}" type="slidenum">
              <a:rPr lang="ja-JP" altLang="en-US" smtClean="0"/>
              <a:pPr/>
              <a:t>26</a:t>
            </a:fld>
            <a:endParaRPr lang="ja-JP" alt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819CB6F-3EC7-42C1-B4E4-3A572F47BF45}"/>
                  </a:ext>
                </a:extLst>
              </p:cNvPr>
              <p:cNvSpPr txBox="1"/>
              <p:nvPr/>
            </p:nvSpPr>
            <p:spPr>
              <a:xfrm>
                <a:off x="755576" y="1484784"/>
                <a:ext cx="3733331" cy="796949"/>
              </a:xfrm>
              <a:prstGeom prst="rect">
                <a:avLst/>
              </a:prstGeom>
              <a:solidFill>
                <a:srgbClr val="FFEFAB"/>
              </a:solidFill>
              <a:ln w="28575">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𝐺</m:t>
                          </m:r>
                        </m:e>
                        <m:sup>
                          <m:r>
                            <a:rPr lang="en-US" b="0" i="1" smtClean="0">
                              <a:latin typeface="Cambria Math" panose="02040503050406030204" pitchFamily="18" charset="0"/>
                            </a:rPr>
                            <m:t>′</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𝜔</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𝐺</m:t>
                          </m:r>
                        </m:e>
                        <m:sub>
                          <m:r>
                            <a:rPr lang="en-US" b="0" i="1" smtClean="0">
                              <a:latin typeface="Cambria Math" panose="02040503050406030204" pitchFamily="18" charset="0"/>
                            </a:rPr>
                            <m:t>∞</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𝐺</m:t>
                          </m:r>
                        </m:e>
                        <m:sub>
                          <m:r>
                            <a:rPr lang="en-US" b="0" i="1" smtClean="0">
                              <a:latin typeface="Cambria Math" panose="02040503050406030204" pitchFamily="18" charset="0"/>
                            </a:rPr>
                            <m:t>0</m:t>
                          </m:r>
                        </m:sub>
                      </m:sSub>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𝑖</m:t>
                          </m:r>
                        </m:sub>
                        <m:sup/>
                        <m:e>
                          <m:d>
                            <m:dPr>
                              <m:ctrlPr>
                                <a:rPr lang="en-US" b="0" i="1" smtClean="0">
                                  <a:latin typeface="Cambria Math" panose="02040503050406030204" pitchFamily="18" charset="0"/>
                                </a:rPr>
                              </m:ctrlPr>
                            </m:dPr>
                            <m:e>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𝑔</m:t>
                                  </m:r>
                                </m:e>
                                <m:sub>
                                  <m:r>
                                    <a:rPr lang="en-US" b="0" i="1" smtClean="0">
                                      <a:solidFill>
                                        <a:srgbClr val="FF0000"/>
                                      </a:solidFill>
                                      <a:latin typeface="Cambria Math" panose="02040503050406030204" pitchFamily="18" charset="0"/>
                                    </a:rPr>
                                    <m:t>𝑖</m:t>
                                  </m:r>
                                </m:sub>
                              </m:sSub>
                              <m:f>
                                <m:fPr>
                                  <m:ctrlPr>
                                    <a:rPr lang="en-US" b="0" i="1" smtClean="0">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𝜔</m:t>
                                      </m:r>
                                    </m:e>
                                    <m:sup>
                                      <m:r>
                                        <a:rPr lang="en-US" i="1">
                                          <a:latin typeface="Cambria Math" panose="02040503050406030204" pitchFamily="18" charset="0"/>
                                        </a:rPr>
                                        <m:t>2</m:t>
                                      </m:r>
                                    </m:sup>
                                  </m:sSup>
                                  <m:sSubSup>
                                    <m:sSubSupPr>
                                      <m:ctrlPr>
                                        <a:rPr lang="en-US" i="1" smtClean="0">
                                          <a:solidFill>
                                            <a:srgbClr val="FF0000"/>
                                          </a:solidFill>
                                          <a:latin typeface="Cambria Math" panose="02040503050406030204" pitchFamily="18" charset="0"/>
                                        </a:rPr>
                                      </m:ctrlPr>
                                    </m:sSubSupPr>
                                    <m:e>
                                      <m:r>
                                        <a:rPr lang="en-US" i="1">
                                          <a:solidFill>
                                            <a:srgbClr val="FF0000"/>
                                          </a:solidFill>
                                          <a:latin typeface="Cambria Math" panose="02040503050406030204" pitchFamily="18" charset="0"/>
                                        </a:rPr>
                                        <m:t>𝜏</m:t>
                                      </m:r>
                                    </m:e>
                                    <m:sub>
                                      <m:r>
                                        <a:rPr lang="en-US" i="1">
                                          <a:solidFill>
                                            <a:srgbClr val="FF0000"/>
                                          </a:solidFill>
                                          <a:latin typeface="Cambria Math" panose="02040503050406030204" pitchFamily="18" charset="0"/>
                                        </a:rPr>
                                        <m:t>𝑖</m:t>
                                      </m:r>
                                    </m:sub>
                                    <m:sup>
                                      <m:r>
                                        <a:rPr lang="en-US" i="1" smtClean="0">
                                          <a:solidFill>
                                            <a:schemeClr val="tx1"/>
                                          </a:solidFill>
                                          <a:latin typeface="Cambria Math" panose="02040503050406030204" pitchFamily="18" charset="0"/>
                                        </a:rPr>
                                        <m:t>2</m:t>
                                      </m:r>
                                    </m:sup>
                                  </m:sSubSup>
                                </m:num>
                                <m:den>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𝜔</m:t>
                                      </m:r>
                                    </m:e>
                                    <m:sup>
                                      <m:r>
                                        <a:rPr lang="en-US" b="0" i="1" smtClean="0">
                                          <a:latin typeface="Cambria Math" panose="02040503050406030204" pitchFamily="18" charset="0"/>
                                        </a:rPr>
                                        <m:t>2</m:t>
                                      </m:r>
                                    </m:sup>
                                  </m:sSup>
                                  <m:sSubSup>
                                    <m:sSubSupPr>
                                      <m:ctrlPr>
                                        <a:rPr lang="en-US" b="0" i="1" smtClean="0">
                                          <a:solidFill>
                                            <a:srgbClr val="FF0000"/>
                                          </a:solidFill>
                                          <a:latin typeface="Cambria Math" panose="02040503050406030204" pitchFamily="18" charset="0"/>
                                        </a:rPr>
                                      </m:ctrlPr>
                                    </m:sSubSupPr>
                                    <m:e>
                                      <m:r>
                                        <a:rPr lang="en-US" b="0" i="1" smtClean="0">
                                          <a:solidFill>
                                            <a:srgbClr val="FF0000"/>
                                          </a:solidFill>
                                          <a:latin typeface="Cambria Math" panose="02040503050406030204" pitchFamily="18" charset="0"/>
                                        </a:rPr>
                                        <m:t>𝜏</m:t>
                                      </m:r>
                                    </m:e>
                                    <m:sub>
                                      <m:r>
                                        <a:rPr lang="en-US" b="0" i="1" smtClean="0">
                                          <a:solidFill>
                                            <a:srgbClr val="FF0000"/>
                                          </a:solidFill>
                                          <a:latin typeface="Cambria Math" panose="02040503050406030204" pitchFamily="18" charset="0"/>
                                        </a:rPr>
                                        <m:t>𝑖</m:t>
                                      </m:r>
                                    </m:sub>
                                    <m:sup>
                                      <m:r>
                                        <a:rPr lang="en-US" b="0" i="1" smtClean="0">
                                          <a:solidFill>
                                            <a:schemeClr val="tx1"/>
                                          </a:solidFill>
                                          <a:latin typeface="Cambria Math" panose="02040503050406030204" pitchFamily="18" charset="0"/>
                                        </a:rPr>
                                        <m:t>2</m:t>
                                      </m:r>
                                    </m:sup>
                                  </m:sSubSup>
                                </m:den>
                              </m:f>
                            </m:e>
                          </m:d>
                        </m:e>
                      </m:nary>
                    </m:oMath>
                  </m:oMathPara>
                </a14:m>
                <a:endParaRPr lang="en-US" dirty="0"/>
              </a:p>
            </p:txBody>
          </p:sp>
        </mc:Choice>
        <mc:Fallback xmlns="">
          <p:sp>
            <p:nvSpPr>
              <p:cNvPr id="7" name="TextBox 6">
                <a:extLst>
                  <a:ext uri="{FF2B5EF4-FFF2-40B4-BE49-F238E27FC236}">
                    <a16:creationId xmlns:a16="http://schemas.microsoft.com/office/drawing/2014/main" id="{E819CB6F-3EC7-42C1-B4E4-3A572F47BF45}"/>
                  </a:ext>
                </a:extLst>
              </p:cNvPr>
              <p:cNvSpPr txBox="1">
                <a:spLocks noRot="1" noChangeAspect="1" noMove="1" noResize="1" noEditPoints="1" noAdjustHandles="1" noChangeArrowheads="1" noChangeShapeType="1" noTextEdit="1"/>
              </p:cNvSpPr>
              <p:nvPr/>
            </p:nvSpPr>
            <p:spPr>
              <a:xfrm>
                <a:off x="755576" y="1484784"/>
                <a:ext cx="3733331" cy="796949"/>
              </a:xfrm>
              <a:prstGeom prst="rect">
                <a:avLst/>
              </a:prstGeom>
              <a:blipFill>
                <a:blip r:embed="rId3"/>
                <a:stretch>
                  <a:fillRect/>
                </a:stretch>
              </a:blipFill>
              <a:ln w="28575">
                <a:solidFill>
                  <a:schemeClr val="tx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C32CBD0-CD2A-4D65-AAA7-48889EBADCF6}"/>
                  </a:ext>
                </a:extLst>
              </p:cNvPr>
              <p:cNvSpPr txBox="1"/>
              <p:nvPr/>
            </p:nvSpPr>
            <p:spPr>
              <a:xfrm>
                <a:off x="5615428" y="1494798"/>
                <a:ext cx="3241048" cy="782074"/>
              </a:xfrm>
              <a:prstGeom prst="rect">
                <a:avLst/>
              </a:prstGeom>
              <a:solidFill>
                <a:srgbClr val="FFEFAB"/>
              </a:solidFill>
              <a:ln w="28575">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𝐺</m:t>
                          </m:r>
                        </m:e>
                        <m:sup>
                          <m:r>
                            <a:rPr lang="en-US" b="0" i="1" smtClean="0">
                              <a:latin typeface="Cambria Math" panose="02040503050406030204" pitchFamily="18" charset="0"/>
                            </a:rPr>
                            <m:t>′′</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𝜔</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𝐺</m:t>
                          </m:r>
                        </m:e>
                        <m:sub>
                          <m:r>
                            <a:rPr lang="en-US" b="0" i="1" smtClean="0">
                              <a:latin typeface="Cambria Math" panose="02040503050406030204" pitchFamily="18" charset="0"/>
                            </a:rPr>
                            <m:t>0</m:t>
                          </m:r>
                        </m:sub>
                      </m:sSub>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𝑖</m:t>
                          </m:r>
                        </m:sub>
                        <m:sup/>
                        <m:e>
                          <m:d>
                            <m:dPr>
                              <m:ctrlPr>
                                <a:rPr lang="en-US" b="0" i="1" smtClean="0">
                                  <a:latin typeface="Cambria Math" panose="02040503050406030204" pitchFamily="18" charset="0"/>
                                </a:rPr>
                              </m:ctrlPr>
                            </m:dPr>
                            <m:e>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𝑔</m:t>
                                  </m:r>
                                </m:e>
                                <m:sub>
                                  <m:r>
                                    <a:rPr lang="en-US" b="0" i="1" smtClean="0">
                                      <a:solidFill>
                                        <a:srgbClr val="FF0000"/>
                                      </a:solidFill>
                                      <a:latin typeface="Cambria Math" panose="02040503050406030204" pitchFamily="18" charset="0"/>
                                    </a:rPr>
                                    <m:t>𝑖</m:t>
                                  </m:r>
                                </m:sub>
                              </m:sSub>
                              <m:f>
                                <m:fPr>
                                  <m:ctrlPr>
                                    <a:rPr lang="en-US" b="0" i="1" smtClean="0">
                                      <a:latin typeface="Cambria Math" panose="02040503050406030204" pitchFamily="18" charset="0"/>
                                    </a:rPr>
                                  </m:ctrlPr>
                                </m:fPr>
                                <m:num>
                                  <m:r>
                                    <a:rPr lang="en-US" b="0" i="1" smtClean="0">
                                      <a:latin typeface="Cambria Math" panose="02040503050406030204" pitchFamily="18" charset="0"/>
                                    </a:rPr>
                                    <m:t>𝜔</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𝜏</m:t>
                                      </m:r>
                                    </m:e>
                                    <m:sub>
                                      <m:r>
                                        <a:rPr lang="en-US" b="0" i="1" smtClean="0">
                                          <a:solidFill>
                                            <a:srgbClr val="FF0000"/>
                                          </a:solidFill>
                                          <a:latin typeface="Cambria Math" panose="02040503050406030204" pitchFamily="18" charset="0"/>
                                        </a:rPr>
                                        <m:t>𝑖</m:t>
                                      </m:r>
                                    </m:sub>
                                  </m:sSub>
                                </m:num>
                                <m:den>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𝜔</m:t>
                                      </m:r>
                                    </m:e>
                                    <m:sup>
                                      <m:r>
                                        <a:rPr lang="en-US" b="0" i="1" smtClean="0">
                                          <a:latin typeface="Cambria Math" panose="02040503050406030204" pitchFamily="18" charset="0"/>
                                        </a:rPr>
                                        <m:t>2</m:t>
                                      </m:r>
                                    </m:sup>
                                  </m:sSup>
                                  <m:sSubSup>
                                    <m:sSubSupPr>
                                      <m:ctrlPr>
                                        <a:rPr lang="en-US" b="0" i="1" smtClean="0">
                                          <a:solidFill>
                                            <a:srgbClr val="FF0000"/>
                                          </a:solidFill>
                                          <a:latin typeface="Cambria Math" panose="02040503050406030204" pitchFamily="18" charset="0"/>
                                        </a:rPr>
                                      </m:ctrlPr>
                                    </m:sSubSupPr>
                                    <m:e>
                                      <m:r>
                                        <a:rPr lang="en-US" b="0" i="1" smtClean="0">
                                          <a:solidFill>
                                            <a:srgbClr val="FF0000"/>
                                          </a:solidFill>
                                          <a:latin typeface="Cambria Math" panose="02040503050406030204" pitchFamily="18" charset="0"/>
                                        </a:rPr>
                                        <m:t>𝜏</m:t>
                                      </m:r>
                                    </m:e>
                                    <m:sub>
                                      <m:r>
                                        <a:rPr lang="en-US" b="0" i="1" smtClean="0">
                                          <a:solidFill>
                                            <a:srgbClr val="FF0000"/>
                                          </a:solidFill>
                                          <a:latin typeface="Cambria Math" panose="02040503050406030204" pitchFamily="18" charset="0"/>
                                        </a:rPr>
                                        <m:t>𝑖</m:t>
                                      </m:r>
                                    </m:sub>
                                    <m:sup>
                                      <m:r>
                                        <a:rPr lang="en-US" b="0" i="1" smtClean="0">
                                          <a:solidFill>
                                            <a:schemeClr val="tx1"/>
                                          </a:solidFill>
                                          <a:latin typeface="Cambria Math" panose="02040503050406030204" pitchFamily="18" charset="0"/>
                                        </a:rPr>
                                        <m:t>2</m:t>
                                      </m:r>
                                    </m:sup>
                                  </m:sSubSup>
                                </m:den>
                              </m:f>
                            </m:e>
                          </m:d>
                        </m:e>
                      </m:nary>
                    </m:oMath>
                  </m:oMathPara>
                </a14:m>
                <a:endParaRPr lang="en-US" dirty="0"/>
              </a:p>
            </p:txBody>
          </p:sp>
        </mc:Choice>
        <mc:Fallback xmlns="">
          <p:sp>
            <p:nvSpPr>
              <p:cNvPr id="8" name="TextBox 7">
                <a:extLst>
                  <a:ext uri="{FF2B5EF4-FFF2-40B4-BE49-F238E27FC236}">
                    <a16:creationId xmlns:a16="http://schemas.microsoft.com/office/drawing/2014/main" id="{5C32CBD0-CD2A-4D65-AAA7-48889EBADCF6}"/>
                  </a:ext>
                </a:extLst>
              </p:cNvPr>
              <p:cNvSpPr txBox="1">
                <a:spLocks noRot="1" noChangeAspect="1" noMove="1" noResize="1" noEditPoints="1" noAdjustHandles="1" noChangeArrowheads="1" noChangeShapeType="1" noTextEdit="1"/>
              </p:cNvSpPr>
              <p:nvPr/>
            </p:nvSpPr>
            <p:spPr>
              <a:xfrm>
                <a:off x="5615428" y="1494798"/>
                <a:ext cx="3241048" cy="782074"/>
              </a:xfrm>
              <a:prstGeom prst="rect">
                <a:avLst/>
              </a:prstGeom>
              <a:blipFill>
                <a:blip r:embed="rId4"/>
                <a:stretch>
                  <a:fillRect/>
                </a:stretch>
              </a:blipFill>
              <a:ln w="28575">
                <a:solidFill>
                  <a:schemeClr val="tx1"/>
                </a:solidFill>
              </a:ln>
            </p:spPr>
            <p:txBody>
              <a:bodyPr/>
              <a:lstStyle/>
              <a:p>
                <a:r>
                  <a:rPr lang="ja-JP" altLang="en-US">
                    <a:noFill/>
                  </a:rPr>
                  <a:t> </a:t>
                </a:r>
              </a:p>
            </p:txBody>
          </p:sp>
        </mc:Fallback>
      </mc:AlternateContent>
      <p:pic>
        <p:nvPicPr>
          <p:cNvPr id="13" name="グラフィックス 12">
            <a:extLst>
              <a:ext uri="{FF2B5EF4-FFF2-40B4-BE49-F238E27FC236}">
                <a16:creationId xmlns:a16="http://schemas.microsoft.com/office/drawing/2014/main" id="{A240F6C1-D1F3-4635-9470-F080B7B6324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 y="2348880"/>
            <a:ext cx="4558394" cy="2799580"/>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B04F9E0-C980-4096-A691-52BC89D5DB9D}"/>
                  </a:ext>
                </a:extLst>
              </p:cNvPr>
              <p:cNvSpPr txBox="1"/>
              <p:nvPr/>
            </p:nvSpPr>
            <p:spPr>
              <a:xfrm>
                <a:off x="2227247" y="3564004"/>
                <a:ext cx="2232248" cy="369332"/>
              </a:xfrm>
              <a:prstGeom prst="rect">
                <a:avLst/>
              </a:prstGeom>
              <a:solidFill>
                <a:srgbClr val="66FF33"/>
              </a:solidFill>
            </p:spPr>
            <p:txBody>
              <a:bodyPr wrap="square" rtlCol="0">
                <a:spAutoFit/>
              </a:bodyPr>
              <a:lstStyle/>
              <a:p>
                <a:pPr algn="ctr"/>
                <a:r>
                  <a:rPr lang="ja-JP" altLang="en-US" dirty="0"/>
                  <a:t>貯蔵せん断弾性率</a:t>
                </a:r>
                <a14:m>
                  <m:oMath xmlns:m="http://schemas.openxmlformats.org/officeDocument/2006/math">
                    <m:r>
                      <a:rPr lang="en-US" altLang="ja-JP" b="0" i="1" smtClean="0">
                        <a:latin typeface="Cambria Math" panose="02040503050406030204" pitchFamily="18" charset="0"/>
                      </a:rPr>
                      <m:t>𝐺</m:t>
                    </m:r>
                    <m:r>
                      <a:rPr lang="en-US" altLang="ja-JP" b="0" i="1" smtClean="0">
                        <a:latin typeface="Cambria Math" panose="02040503050406030204" pitchFamily="18" charset="0"/>
                      </a:rPr>
                      <m:t>′</m:t>
                    </m:r>
                  </m:oMath>
                </a14:m>
                <a:endParaRPr lang="en-US" altLang="ja-JP" dirty="0"/>
              </a:p>
            </p:txBody>
          </p:sp>
        </mc:Choice>
        <mc:Fallback xmlns="">
          <p:sp>
            <p:nvSpPr>
              <p:cNvPr id="10" name="TextBox 9">
                <a:extLst>
                  <a:ext uri="{FF2B5EF4-FFF2-40B4-BE49-F238E27FC236}">
                    <a16:creationId xmlns:a16="http://schemas.microsoft.com/office/drawing/2014/main" id="{0B04F9E0-C980-4096-A691-52BC89D5DB9D}"/>
                  </a:ext>
                </a:extLst>
              </p:cNvPr>
              <p:cNvSpPr txBox="1">
                <a:spLocks noRot="1" noChangeAspect="1" noMove="1" noResize="1" noEditPoints="1" noAdjustHandles="1" noChangeArrowheads="1" noChangeShapeType="1" noTextEdit="1"/>
              </p:cNvSpPr>
              <p:nvPr/>
            </p:nvSpPr>
            <p:spPr>
              <a:xfrm>
                <a:off x="2227247" y="3564004"/>
                <a:ext cx="2232248" cy="369332"/>
              </a:xfrm>
              <a:prstGeom prst="rect">
                <a:avLst/>
              </a:prstGeom>
              <a:blipFill>
                <a:blip r:embed="rId7"/>
                <a:stretch>
                  <a:fillRect l="-1907" t="-13333" b="-23333"/>
                </a:stretch>
              </a:blipFill>
            </p:spPr>
            <p:txBody>
              <a:bodyPr/>
              <a:lstStyle/>
              <a:p>
                <a:r>
                  <a:rPr lang="ja-JP" altLang="en-US">
                    <a:noFill/>
                  </a:rPr>
                  <a:t> </a:t>
                </a:r>
              </a:p>
            </p:txBody>
          </p:sp>
        </mc:Fallback>
      </mc:AlternateContent>
      <p:pic>
        <p:nvPicPr>
          <p:cNvPr id="15" name="グラフィックス 14">
            <a:extLst>
              <a:ext uri="{FF2B5EF4-FFF2-40B4-BE49-F238E27FC236}">
                <a16:creationId xmlns:a16="http://schemas.microsoft.com/office/drawing/2014/main" id="{F051F9BF-C7E9-402A-9DC8-D4A49B5E3AE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76195" y="2348880"/>
            <a:ext cx="4558396" cy="2799581"/>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0EE9377-0201-4D2F-9ABC-649314AD5613}"/>
                  </a:ext>
                </a:extLst>
              </p:cNvPr>
              <p:cNvSpPr txBox="1"/>
              <p:nvPr/>
            </p:nvSpPr>
            <p:spPr>
              <a:xfrm>
                <a:off x="6721573" y="3564004"/>
                <a:ext cx="2291962" cy="369332"/>
              </a:xfrm>
              <a:prstGeom prst="rect">
                <a:avLst/>
              </a:prstGeom>
              <a:solidFill>
                <a:srgbClr val="66FF33"/>
              </a:solidFill>
            </p:spPr>
            <p:txBody>
              <a:bodyPr wrap="square" rtlCol="0">
                <a:spAutoFit/>
              </a:bodyPr>
              <a:lstStyle/>
              <a:p>
                <a:pPr algn="ctr"/>
                <a:r>
                  <a:rPr lang="ja-JP" altLang="en-US" dirty="0"/>
                  <a:t>損失せん断弾性率</a:t>
                </a:r>
                <a14:m>
                  <m:oMath xmlns:m="http://schemas.openxmlformats.org/officeDocument/2006/math">
                    <m:r>
                      <a:rPr lang="en-US" altLang="ja-JP" b="0" i="1" smtClean="0">
                        <a:latin typeface="Cambria Math" panose="02040503050406030204" pitchFamily="18" charset="0"/>
                      </a:rPr>
                      <m:t>𝐺</m:t>
                    </m:r>
                    <m:r>
                      <a:rPr lang="en-US" altLang="ja-JP" b="0" i="1" smtClean="0">
                        <a:latin typeface="Cambria Math" panose="02040503050406030204" pitchFamily="18" charset="0"/>
                      </a:rPr>
                      <m:t>′′</m:t>
                    </m:r>
                  </m:oMath>
                </a14:m>
                <a:endParaRPr lang="en-US" altLang="ja-JP" dirty="0"/>
              </a:p>
            </p:txBody>
          </p:sp>
        </mc:Choice>
        <mc:Fallback xmlns="">
          <p:sp>
            <p:nvSpPr>
              <p:cNvPr id="11" name="TextBox 10">
                <a:extLst>
                  <a:ext uri="{FF2B5EF4-FFF2-40B4-BE49-F238E27FC236}">
                    <a16:creationId xmlns:a16="http://schemas.microsoft.com/office/drawing/2014/main" id="{E0EE9377-0201-4D2F-9ABC-649314AD5613}"/>
                  </a:ext>
                </a:extLst>
              </p:cNvPr>
              <p:cNvSpPr txBox="1">
                <a:spLocks noRot="1" noChangeAspect="1" noMove="1" noResize="1" noEditPoints="1" noAdjustHandles="1" noChangeArrowheads="1" noChangeShapeType="1" noTextEdit="1"/>
              </p:cNvSpPr>
              <p:nvPr/>
            </p:nvSpPr>
            <p:spPr>
              <a:xfrm>
                <a:off x="6721573" y="3564004"/>
                <a:ext cx="2291962" cy="369332"/>
              </a:xfrm>
              <a:prstGeom prst="rect">
                <a:avLst/>
              </a:prstGeom>
              <a:blipFill>
                <a:blip r:embed="rId10"/>
                <a:stretch>
                  <a:fillRect l="-2128" t="-13333" b="-23333"/>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450597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EE2D3-8C58-4918-BDFA-457339A75127}"/>
              </a:ext>
            </a:extLst>
          </p:cNvPr>
          <p:cNvSpPr>
            <a:spLocks noGrp="1"/>
          </p:cNvSpPr>
          <p:nvPr>
            <p:ph type="title"/>
          </p:nvPr>
        </p:nvSpPr>
        <p:spPr/>
        <p:txBody>
          <a:bodyPr/>
          <a:lstStyle/>
          <a:p>
            <a:r>
              <a:rPr lang="ja-JP" altLang="en-US" sz="3400" dirty="0"/>
              <a:t>熱粘弾性特性の同定（時間－仮想温度換則）</a:t>
            </a:r>
            <a:endParaRPr lang="en-US" sz="3400" dirty="0"/>
          </a:p>
        </p:txBody>
      </p:sp>
      <p:sp>
        <p:nvSpPr>
          <p:cNvPr id="3" name="Content Placeholder 2">
            <a:extLst>
              <a:ext uri="{FF2B5EF4-FFF2-40B4-BE49-F238E27FC236}">
                <a16:creationId xmlns:a16="http://schemas.microsoft.com/office/drawing/2014/main" id="{E5403AAA-810B-421B-A211-6F75EA158B05}"/>
              </a:ext>
            </a:extLst>
          </p:cNvPr>
          <p:cNvSpPr>
            <a:spLocks noGrp="1"/>
          </p:cNvSpPr>
          <p:nvPr>
            <p:ph idx="1"/>
          </p:nvPr>
        </p:nvSpPr>
        <p:spPr/>
        <p:txBody>
          <a:bodyPr/>
          <a:lstStyle/>
          <a:p>
            <a:r>
              <a:rPr lang="ja-JP" altLang="en-US" sz="2000" dirty="0"/>
              <a:t>マスターカーブを作成する過程で得られる時間シフト量をフィッティングすることにより，</a:t>
            </a:r>
            <a:r>
              <a:rPr lang="ja-JP" altLang="en-US" sz="2000" dirty="0">
                <a:solidFill>
                  <a:srgbClr val="FF0000"/>
                </a:solidFill>
              </a:rPr>
              <a:t>シフトファクター（時間－仮想温度換算則）</a:t>
            </a:r>
            <a:r>
              <a:rPr lang="ja-JP" altLang="en-US" sz="2000" dirty="0"/>
              <a:t>を同定し，</a:t>
            </a:r>
            <a:r>
              <a:rPr lang="en-US" altLang="ja-JP" sz="2000" dirty="0"/>
              <a:t>UV</a:t>
            </a:r>
            <a:r>
              <a:rPr lang="ja-JP" altLang="en-US" sz="2000" dirty="0"/>
              <a:t>レジンの粘弾性の仮想温度依存特性とする．</a:t>
            </a:r>
            <a:endParaRPr lang="en-US" altLang="ja-JP"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1100" dirty="0"/>
          </a:p>
          <a:p>
            <a:r>
              <a:rPr lang="ja-JP" altLang="en-US" sz="2000" dirty="0"/>
              <a:t>上記曲線は</a:t>
            </a:r>
            <a:r>
              <a:rPr lang="en-US" sz="2000" dirty="0"/>
              <a:t>WLF</a:t>
            </a:r>
            <a:r>
              <a:rPr lang="ja-JP" altLang="en-US" sz="2000" dirty="0"/>
              <a:t>則等の理論式には乗らないため，テーブルデータで与える．</a:t>
            </a:r>
            <a:endParaRPr lang="en-US" sz="2000" dirty="0"/>
          </a:p>
        </p:txBody>
      </p:sp>
      <p:sp>
        <p:nvSpPr>
          <p:cNvPr id="4" name="Slide Number Placeholder 3">
            <a:extLst>
              <a:ext uri="{FF2B5EF4-FFF2-40B4-BE49-F238E27FC236}">
                <a16:creationId xmlns:a16="http://schemas.microsoft.com/office/drawing/2014/main" id="{4A75E34D-7957-4302-9FD2-2EB94132D4BA}"/>
              </a:ext>
            </a:extLst>
          </p:cNvPr>
          <p:cNvSpPr>
            <a:spLocks noGrp="1"/>
          </p:cNvSpPr>
          <p:nvPr>
            <p:ph type="sldNum" sz="quarter" idx="4"/>
          </p:nvPr>
        </p:nvSpPr>
        <p:spPr/>
        <p:txBody>
          <a:bodyPr/>
          <a:lstStyle/>
          <a:p>
            <a:r>
              <a:rPr lang="en-US" altLang="ja-JP"/>
              <a:t>P. </a:t>
            </a:r>
            <a:fld id="{F8FDF831-B0A3-4B44-A20D-7581D5587101}" type="slidenum">
              <a:rPr lang="ja-JP" altLang="en-US" smtClean="0"/>
              <a:pPr/>
              <a:t>27</a:t>
            </a:fld>
            <a:endParaRPr lang="ja-JP" altLang="en-US" dirty="0"/>
          </a:p>
        </p:txBody>
      </p:sp>
      <p:sp>
        <p:nvSpPr>
          <p:cNvPr id="7" name="TextBox 6">
            <a:extLst>
              <a:ext uri="{FF2B5EF4-FFF2-40B4-BE49-F238E27FC236}">
                <a16:creationId xmlns:a16="http://schemas.microsoft.com/office/drawing/2014/main" id="{47E94EDA-EC0F-4ECC-B5AE-06640DB0ECF6}"/>
              </a:ext>
            </a:extLst>
          </p:cNvPr>
          <p:cNvSpPr txBox="1"/>
          <p:nvPr/>
        </p:nvSpPr>
        <p:spPr>
          <a:xfrm>
            <a:off x="471369" y="5631631"/>
            <a:ext cx="8200563" cy="461665"/>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2400" dirty="0">
                <a:latin typeface="ＭＳ Ｐゴシック" panose="020B0600070205080204" pitchFamily="50" charset="-128"/>
                <a:ea typeface="ＭＳ Ｐゴシック" panose="020B0600070205080204" pitchFamily="50" charset="-128"/>
              </a:rPr>
              <a:t>以上により，</a:t>
            </a:r>
            <a:r>
              <a:rPr lang="en-US" altLang="ja-JP" sz="2400" dirty="0">
                <a:latin typeface="ＭＳ Ｐゴシック" panose="020B0600070205080204" pitchFamily="50" charset="-128"/>
                <a:ea typeface="ＭＳ Ｐゴシック" panose="020B0600070205080204" pitchFamily="50" charset="-128"/>
              </a:rPr>
              <a:t>UV</a:t>
            </a:r>
            <a:r>
              <a:rPr lang="ja-JP" altLang="en-US" sz="2400" dirty="0">
                <a:latin typeface="ＭＳ Ｐゴシック" panose="020B0600070205080204" pitchFamily="50" charset="-128"/>
                <a:ea typeface="ＭＳ Ｐゴシック" panose="020B0600070205080204" pitchFamily="50" charset="-128"/>
              </a:rPr>
              <a:t>レジンのモデルパラメータ一式が同定された．</a:t>
            </a:r>
            <a:endParaRPr lang="en-US" sz="2400" dirty="0">
              <a:latin typeface="ＭＳ Ｐゴシック" panose="020B0600070205080204" pitchFamily="50" charset="-128"/>
              <a:ea typeface="ＭＳ Ｐゴシック" panose="020B0600070205080204" pitchFamily="50" charset="-128"/>
            </a:endParaRPr>
          </a:p>
        </p:txBody>
      </p:sp>
      <p:sp>
        <p:nvSpPr>
          <p:cNvPr id="10" name="TextBox 9">
            <a:extLst>
              <a:ext uri="{FF2B5EF4-FFF2-40B4-BE49-F238E27FC236}">
                <a16:creationId xmlns:a16="http://schemas.microsoft.com/office/drawing/2014/main" id="{DBE373F0-F823-484E-9B09-12F6343078F9}"/>
              </a:ext>
            </a:extLst>
          </p:cNvPr>
          <p:cNvSpPr txBox="1"/>
          <p:nvPr/>
        </p:nvSpPr>
        <p:spPr>
          <a:xfrm>
            <a:off x="2094624" y="4571836"/>
            <a:ext cx="389144" cy="369332"/>
          </a:xfrm>
          <a:prstGeom prst="rect">
            <a:avLst/>
          </a:prstGeom>
          <a:solidFill>
            <a:schemeClr val="accent1"/>
          </a:solidFill>
        </p:spPr>
        <p:txBody>
          <a:bodyPr wrap="square" rtlCol="0">
            <a:spAutoFit/>
          </a:bodyPr>
          <a:lstStyle/>
          <a:p>
            <a:pPr algn="ctr"/>
            <a:r>
              <a:rPr lang="ja-JP" altLang="en-US" dirty="0"/>
              <a:t>後</a:t>
            </a:r>
            <a:endParaRPr lang="en-US" altLang="ja-JP" dirty="0"/>
          </a:p>
        </p:txBody>
      </p:sp>
      <p:pic>
        <p:nvPicPr>
          <p:cNvPr id="12" name="グラフィックス 11">
            <a:extLst>
              <a:ext uri="{FF2B5EF4-FFF2-40B4-BE49-F238E27FC236}">
                <a16:creationId xmlns:a16="http://schemas.microsoft.com/office/drawing/2014/main" id="{C0041592-7655-4B14-8A78-B9CD653FAE9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11660" y="1594202"/>
            <a:ext cx="5448300" cy="3162300"/>
          </a:xfrm>
          <a:prstGeom prst="rect">
            <a:avLst/>
          </a:prstGeom>
        </p:spPr>
      </p:pic>
      <p:sp>
        <p:nvSpPr>
          <p:cNvPr id="9" name="TextBox 8">
            <a:extLst>
              <a:ext uri="{FF2B5EF4-FFF2-40B4-BE49-F238E27FC236}">
                <a16:creationId xmlns:a16="http://schemas.microsoft.com/office/drawing/2014/main" id="{5EBF9E94-6F07-4E2E-BB1E-42D58A61CF50}"/>
              </a:ext>
            </a:extLst>
          </p:cNvPr>
          <p:cNvSpPr txBox="1"/>
          <p:nvPr/>
        </p:nvSpPr>
        <p:spPr>
          <a:xfrm>
            <a:off x="6703136" y="4571836"/>
            <a:ext cx="389144" cy="369332"/>
          </a:xfrm>
          <a:prstGeom prst="rect">
            <a:avLst/>
          </a:prstGeom>
          <a:solidFill>
            <a:srgbClr val="FF9900"/>
          </a:solidFill>
        </p:spPr>
        <p:txBody>
          <a:bodyPr wrap="square" rtlCol="0">
            <a:spAutoFit/>
          </a:bodyPr>
          <a:lstStyle/>
          <a:p>
            <a:pPr algn="ctr"/>
            <a:r>
              <a:rPr lang="ja-JP" altLang="en-US" dirty="0"/>
              <a:t>前</a:t>
            </a:r>
            <a:endParaRPr lang="en-US" altLang="ja-JP" dirty="0"/>
          </a:p>
        </p:txBody>
      </p:sp>
    </p:spTree>
    <p:extLst>
      <p:ext uri="{BB962C8B-B14F-4D97-AF65-F5344CB8AC3E}">
        <p14:creationId xmlns:p14="http://schemas.microsoft.com/office/powerpoint/2010/main" val="3803034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FAA73EB4-11D1-47C5-A084-7280535FACA7}"/>
              </a:ext>
            </a:extLst>
          </p:cNvPr>
          <p:cNvSpPr>
            <a:spLocks noGrp="1"/>
          </p:cNvSpPr>
          <p:nvPr>
            <p:ph type="ctrTitle"/>
          </p:nvPr>
        </p:nvSpPr>
        <p:spPr/>
        <p:txBody>
          <a:bodyPr/>
          <a:lstStyle/>
          <a:p>
            <a:r>
              <a:rPr kumimoji="1" lang="ja-JP" altLang="en-US" dirty="0"/>
              <a:t>結果と考察</a:t>
            </a:r>
          </a:p>
        </p:txBody>
      </p:sp>
      <p:sp>
        <p:nvSpPr>
          <p:cNvPr id="4" name="スライド番号プレースホルダー 3">
            <a:extLst>
              <a:ext uri="{FF2B5EF4-FFF2-40B4-BE49-F238E27FC236}">
                <a16:creationId xmlns:a16="http://schemas.microsoft.com/office/drawing/2014/main" id="{7527FBBF-6310-4E95-B41D-BAD06105184B}"/>
              </a:ext>
            </a:extLst>
          </p:cNvPr>
          <p:cNvSpPr>
            <a:spLocks noGrp="1"/>
          </p:cNvSpPr>
          <p:nvPr>
            <p:ph type="sldNum" sz="quarter" idx="4"/>
          </p:nvPr>
        </p:nvSpPr>
        <p:spPr/>
        <p:txBody>
          <a:bodyPr/>
          <a:lstStyle/>
          <a:p>
            <a:r>
              <a:rPr lang="en-US" altLang="ja-JP"/>
              <a:t>P. </a:t>
            </a:r>
            <a:fld id="{F8FDF831-B0A3-4B44-A20D-7581D5587101}" type="slidenum">
              <a:rPr lang="ja-JP" altLang="en-US" smtClean="0"/>
              <a:pPr/>
              <a:t>28</a:t>
            </a:fld>
            <a:endParaRPr lang="ja-JP" altLang="en-US" dirty="0"/>
          </a:p>
        </p:txBody>
      </p:sp>
    </p:spTree>
    <p:extLst>
      <p:ext uri="{BB962C8B-B14F-4D97-AF65-F5344CB8AC3E}">
        <p14:creationId xmlns:p14="http://schemas.microsoft.com/office/powerpoint/2010/main" val="1368385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34CBD81E-4B4E-472C-9E62-3B6ED01D6282}"/>
              </a:ext>
            </a:extLst>
          </p:cNvPr>
          <p:cNvSpPr>
            <a:spLocks noGrp="1"/>
          </p:cNvSpPr>
          <p:nvPr>
            <p:ph idx="1"/>
          </p:nvPr>
        </p:nvSpPr>
        <p:spPr/>
        <p:txBody>
          <a:bodyPr/>
          <a:lstStyle/>
          <a:p>
            <a:pPr marL="0" indent="0">
              <a:buNone/>
            </a:pPr>
            <a:r>
              <a:rPr kumimoji="1" lang="ja-JP" altLang="en-US" b="1" i="1" u="sng" dirty="0">
                <a:effectLst>
                  <a:outerShdw blurRad="38100" dist="38100" dir="2700000" algn="tl">
                    <a:srgbClr val="000000">
                      <a:alpha val="43137"/>
                    </a:srgbClr>
                  </a:outerShdw>
                </a:effectLst>
              </a:rPr>
              <a:t>概要</a:t>
            </a:r>
            <a:endParaRPr kumimoji="1" lang="en-US" altLang="ja-JP" b="1" i="1" u="sng" dirty="0">
              <a:effectLst>
                <a:outerShdw blurRad="38100" dist="38100" dir="2700000" algn="tl">
                  <a:srgbClr val="000000">
                    <a:alpha val="43137"/>
                  </a:srgbClr>
                </a:outerShdw>
              </a:effectLst>
            </a:endParaRPr>
          </a:p>
          <a:p>
            <a:r>
              <a:rPr lang="ja-JP" altLang="en-US" dirty="0"/>
              <a:t>空中ディスプレイ用の</a:t>
            </a:r>
            <a:r>
              <a:rPr lang="ja-JP" altLang="en-US" dirty="0">
                <a:solidFill>
                  <a:schemeClr val="accent6"/>
                </a:solidFill>
              </a:rPr>
              <a:t>マイクロ</a:t>
            </a:r>
            <a:br>
              <a:rPr lang="en-US" altLang="ja-JP" dirty="0">
                <a:solidFill>
                  <a:schemeClr val="accent6"/>
                </a:solidFill>
              </a:rPr>
            </a:br>
            <a:r>
              <a:rPr lang="ja-JP" altLang="en-US" dirty="0">
                <a:solidFill>
                  <a:schemeClr val="accent6"/>
                </a:solidFill>
              </a:rPr>
              <a:t>ミーラーアレイ</a:t>
            </a:r>
            <a:r>
              <a:rPr lang="ja-JP" altLang="en-US" dirty="0"/>
              <a:t>を対象．</a:t>
            </a:r>
            <a:endParaRPr lang="en-US" altLang="ja-JP" dirty="0"/>
          </a:p>
          <a:p>
            <a:r>
              <a:rPr lang="ja-JP" altLang="en-US" dirty="0"/>
              <a:t>繰り返し構造を持つことから，</a:t>
            </a:r>
            <a:br>
              <a:rPr lang="en-US" altLang="ja-JP" dirty="0"/>
            </a:br>
            <a:r>
              <a:rPr lang="ja-JP" altLang="en-US" dirty="0">
                <a:solidFill>
                  <a:srgbClr val="008000"/>
                </a:solidFill>
              </a:rPr>
              <a:t>パターン１個のみを解析対象</a:t>
            </a:r>
            <a:br>
              <a:rPr lang="en-US" altLang="ja-JP" dirty="0"/>
            </a:br>
            <a:r>
              <a:rPr lang="ja-JP" altLang="en-US" dirty="0"/>
              <a:t>とし，周囲に</a:t>
            </a:r>
            <a:r>
              <a:rPr lang="ja-JP" altLang="en-US" dirty="0">
                <a:solidFill>
                  <a:srgbClr val="C00000"/>
                </a:solidFill>
              </a:rPr>
              <a:t>周期境界条件</a:t>
            </a:r>
            <a:r>
              <a:rPr lang="ja-JP" altLang="en-US" dirty="0"/>
              <a:t>を</a:t>
            </a:r>
            <a:br>
              <a:rPr lang="en-US" altLang="ja-JP" dirty="0"/>
            </a:br>
            <a:r>
              <a:rPr lang="ja-JP" altLang="en-US" dirty="0"/>
              <a:t>与える．</a:t>
            </a:r>
            <a:endParaRPr lang="en-US" altLang="ja-JP" dirty="0"/>
          </a:p>
          <a:p>
            <a:r>
              <a:rPr lang="ja-JP" altLang="en-US" dirty="0"/>
              <a:t>パターンに</a:t>
            </a:r>
            <a:r>
              <a:rPr lang="en-US" altLang="ja-JP" dirty="0"/>
              <a:t>UV</a:t>
            </a:r>
            <a:r>
              <a:rPr lang="ja-JP" altLang="en-US" dirty="0"/>
              <a:t>レジンが充填され</a:t>
            </a:r>
            <a:br>
              <a:rPr lang="en-US" altLang="ja-JP" dirty="0"/>
            </a:br>
            <a:r>
              <a:rPr lang="ja-JP" altLang="en-US" dirty="0"/>
              <a:t>た状態を初期状態とする．</a:t>
            </a:r>
            <a:endParaRPr lang="en-US" altLang="ja-JP" dirty="0"/>
          </a:p>
          <a:p>
            <a:r>
              <a:rPr lang="ja-JP" altLang="en-US" dirty="0"/>
              <a:t>汎用有限要素解析ソフト</a:t>
            </a:r>
            <a:r>
              <a:rPr lang="en-US" altLang="ja-JP" dirty="0"/>
              <a:t>ABAQUS/</a:t>
            </a:r>
            <a:br>
              <a:rPr lang="en-US" altLang="ja-JP" dirty="0"/>
            </a:br>
            <a:r>
              <a:rPr lang="en-US" altLang="ja-JP" dirty="0"/>
              <a:t>Standard 2017</a:t>
            </a:r>
            <a:r>
              <a:rPr lang="ja-JP" altLang="en-US" dirty="0"/>
              <a:t>を使用．</a:t>
            </a:r>
            <a:endParaRPr lang="en-US" altLang="ja-JP" dirty="0"/>
          </a:p>
          <a:p>
            <a:r>
              <a:rPr lang="ja-JP" altLang="en-US" dirty="0"/>
              <a:t>要素には８節点六面体</a:t>
            </a:r>
            <a:r>
              <a:rPr lang="en-US" altLang="ja-JP" dirty="0"/>
              <a:t>SRI</a:t>
            </a:r>
            <a:r>
              <a:rPr lang="ja-JP" altLang="en-US" dirty="0"/>
              <a:t>要素</a:t>
            </a:r>
            <a:br>
              <a:rPr lang="en-US" altLang="ja-JP" dirty="0"/>
            </a:br>
            <a:r>
              <a:rPr lang="en-US" altLang="ja-JP" dirty="0"/>
              <a:t>(C3D8)</a:t>
            </a:r>
            <a:r>
              <a:rPr lang="ja-JP" altLang="en-US" dirty="0"/>
              <a:t>を使用．</a:t>
            </a:r>
            <a:endParaRPr lang="en-US" altLang="ja-JP" dirty="0"/>
          </a:p>
          <a:p>
            <a:pPr marL="0" indent="0">
              <a:buNone/>
            </a:pPr>
            <a:endParaRPr lang="en-US" altLang="ja-JP" dirty="0"/>
          </a:p>
          <a:p>
            <a:endParaRPr lang="en-US" altLang="ja-JP" dirty="0"/>
          </a:p>
          <a:p>
            <a:endParaRPr kumimoji="1" lang="ja-JP" altLang="en-US" dirty="0"/>
          </a:p>
        </p:txBody>
      </p:sp>
      <p:sp>
        <p:nvSpPr>
          <p:cNvPr id="3" name="タイトル 2">
            <a:extLst>
              <a:ext uri="{FF2B5EF4-FFF2-40B4-BE49-F238E27FC236}">
                <a16:creationId xmlns:a16="http://schemas.microsoft.com/office/drawing/2014/main" id="{D0FD7FFA-19DB-45E7-A555-0ED5A9666C0D}"/>
              </a:ext>
            </a:extLst>
          </p:cNvPr>
          <p:cNvSpPr>
            <a:spLocks noGrp="1"/>
          </p:cNvSpPr>
          <p:nvPr>
            <p:ph type="title"/>
          </p:nvPr>
        </p:nvSpPr>
        <p:spPr/>
        <p:txBody>
          <a:bodyPr/>
          <a:lstStyle/>
          <a:p>
            <a:r>
              <a:rPr lang="ja-JP" altLang="en-US" dirty="0"/>
              <a:t>マイクロミラーアレイ成形解析</a:t>
            </a:r>
            <a:endParaRPr kumimoji="1" lang="ja-JP" altLang="en-US" dirty="0"/>
          </a:p>
        </p:txBody>
      </p:sp>
      <p:sp>
        <p:nvSpPr>
          <p:cNvPr id="4" name="スライド番号プレースホルダー 3">
            <a:extLst>
              <a:ext uri="{FF2B5EF4-FFF2-40B4-BE49-F238E27FC236}">
                <a16:creationId xmlns:a16="http://schemas.microsoft.com/office/drawing/2014/main" id="{6883E46D-8638-4512-A19E-5A96052D14A5}"/>
              </a:ext>
            </a:extLst>
          </p:cNvPr>
          <p:cNvSpPr>
            <a:spLocks noGrp="1"/>
          </p:cNvSpPr>
          <p:nvPr>
            <p:ph type="sldNum" sz="quarter" idx="4"/>
          </p:nvPr>
        </p:nvSpPr>
        <p:spPr/>
        <p:txBody>
          <a:bodyPr/>
          <a:lstStyle/>
          <a:p>
            <a:r>
              <a:rPr lang="en-US" altLang="ja-JP"/>
              <a:t>P. </a:t>
            </a:r>
            <a:fld id="{F8FDF831-B0A3-4B44-A20D-7581D5587101}" type="slidenum">
              <a:rPr lang="ja-JP" altLang="en-US" smtClean="0"/>
              <a:pPr/>
              <a:t>29</a:t>
            </a:fld>
            <a:endParaRPr lang="ja-JP" altLang="en-US" dirty="0"/>
          </a:p>
        </p:txBody>
      </p:sp>
      <p:grpSp>
        <p:nvGrpSpPr>
          <p:cNvPr id="9" name="グループ化 8">
            <a:extLst>
              <a:ext uri="{FF2B5EF4-FFF2-40B4-BE49-F238E27FC236}">
                <a16:creationId xmlns:a16="http://schemas.microsoft.com/office/drawing/2014/main" id="{5D4C2AC4-1E0F-4693-B38F-D4CEC2EB78CE}"/>
              </a:ext>
            </a:extLst>
          </p:cNvPr>
          <p:cNvGrpSpPr/>
          <p:nvPr/>
        </p:nvGrpSpPr>
        <p:grpSpPr>
          <a:xfrm>
            <a:off x="4680012" y="1741778"/>
            <a:ext cx="3842682" cy="3163386"/>
            <a:chOff x="5252392" y="3114407"/>
            <a:chExt cx="3842682" cy="3163386"/>
          </a:xfrm>
        </p:grpSpPr>
        <p:pic>
          <p:nvPicPr>
            <p:cNvPr id="5" name="Picture 9">
              <a:extLst>
                <a:ext uri="{FF2B5EF4-FFF2-40B4-BE49-F238E27FC236}">
                  <a16:creationId xmlns:a16="http://schemas.microsoft.com/office/drawing/2014/main" id="{062A1EDF-2F67-462B-810B-E708051E34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2392" y="3114407"/>
              <a:ext cx="3784104" cy="2382059"/>
            </a:xfrm>
            <a:prstGeom prst="rect">
              <a:avLst/>
            </a:prstGeom>
          </p:spPr>
        </p:pic>
        <p:sp>
          <p:nvSpPr>
            <p:cNvPr id="6" name="TextBox 10">
              <a:extLst>
                <a:ext uri="{FF2B5EF4-FFF2-40B4-BE49-F238E27FC236}">
                  <a16:creationId xmlns:a16="http://schemas.microsoft.com/office/drawing/2014/main" id="{E9CDAA47-4801-48E0-97BA-0F1379F483BF}"/>
                </a:ext>
              </a:extLst>
            </p:cNvPr>
            <p:cNvSpPr txBox="1"/>
            <p:nvPr/>
          </p:nvSpPr>
          <p:spPr>
            <a:xfrm>
              <a:off x="5527075" y="5508352"/>
              <a:ext cx="3503184" cy="769441"/>
            </a:xfrm>
            <a:prstGeom prst="rect">
              <a:avLst/>
            </a:prstGeom>
            <a:noFill/>
          </p:spPr>
          <p:txBody>
            <a:bodyPr wrap="square" rtlCol="0">
              <a:spAutoFit/>
            </a:bodyPr>
            <a:lstStyle/>
            <a:p>
              <a:pPr algn="ctr"/>
              <a:r>
                <a:rPr lang="ja-JP" altLang="en-US" sz="1600" b="1" u="sng" dirty="0">
                  <a:effectLst>
                    <a:outerShdw blurRad="38100" dist="38100" dir="2700000" algn="tl">
                      <a:srgbClr val="000000">
                        <a:alpha val="43137"/>
                      </a:srgbClr>
                    </a:outerShdw>
                  </a:effectLst>
                </a:rPr>
                <a:t>マイクロミラーアレイの動作原理</a:t>
              </a:r>
              <a:endParaRPr lang="en-US" altLang="ja-JP" sz="1600" b="1" u="sng" dirty="0">
                <a:effectLst>
                  <a:outerShdw blurRad="38100" dist="38100" dir="2700000" algn="tl">
                    <a:srgbClr val="000000">
                      <a:alpha val="43137"/>
                    </a:srgbClr>
                  </a:outerShdw>
                </a:effectLst>
              </a:endParaRPr>
            </a:p>
            <a:p>
              <a:pPr algn="ctr"/>
              <a:r>
                <a:rPr lang="en-US" altLang="ja-JP" sz="1400" u="sng" dirty="0">
                  <a:solidFill>
                    <a:srgbClr val="0070C0"/>
                  </a:solidFill>
                </a:rPr>
                <a:t>https://shinkachi-portal.smrj.go.jp/en/webmagazine/qriii/</a:t>
              </a:r>
            </a:p>
          </p:txBody>
        </p:sp>
        <p:cxnSp>
          <p:nvCxnSpPr>
            <p:cNvPr id="7" name="Straight Connector 5">
              <a:extLst>
                <a:ext uri="{FF2B5EF4-FFF2-40B4-BE49-F238E27FC236}">
                  <a16:creationId xmlns:a16="http://schemas.microsoft.com/office/drawing/2014/main" id="{25B459FD-009A-4E23-8505-1D8D7B268722}"/>
                </a:ext>
              </a:extLst>
            </p:cNvPr>
            <p:cNvCxnSpPr>
              <a:cxnSpLocks/>
            </p:cNvCxnSpPr>
            <p:nvPr/>
          </p:nvCxnSpPr>
          <p:spPr>
            <a:xfrm>
              <a:off x="7956376" y="4509120"/>
              <a:ext cx="216024" cy="216024"/>
            </a:xfrm>
            <a:prstGeom prst="line">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 name="TextBox 12">
              <a:extLst>
                <a:ext uri="{FF2B5EF4-FFF2-40B4-BE49-F238E27FC236}">
                  <a16:creationId xmlns:a16="http://schemas.microsoft.com/office/drawing/2014/main" id="{3394836D-D9BF-457A-B134-212A33A189D6}"/>
                </a:ext>
              </a:extLst>
            </p:cNvPr>
            <p:cNvSpPr txBox="1"/>
            <p:nvPr/>
          </p:nvSpPr>
          <p:spPr>
            <a:xfrm>
              <a:off x="8068248" y="4649615"/>
              <a:ext cx="1026826" cy="584775"/>
            </a:xfrm>
            <a:prstGeom prst="rect">
              <a:avLst/>
            </a:prstGeom>
            <a:noFill/>
          </p:spPr>
          <p:txBody>
            <a:bodyPr wrap="square" rtlCol="0">
              <a:spAutoFit/>
            </a:bodyPr>
            <a:lstStyle/>
            <a:p>
              <a:pPr algn="ctr"/>
              <a:r>
                <a:rPr lang="en-US" altLang="ja-JP" sz="1600" dirty="0"/>
                <a:t>1</a:t>
              </a:r>
              <a:r>
                <a:rPr lang="ja-JP" altLang="en-US" sz="1600" dirty="0"/>
                <a:t>パターン</a:t>
              </a:r>
              <a:endParaRPr lang="en-US" altLang="ja-JP" sz="1600" dirty="0"/>
            </a:p>
            <a:p>
              <a:pPr algn="ctr"/>
              <a:r>
                <a:rPr lang="ja-JP" altLang="en-US" sz="1600" dirty="0"/>
                <a:t>数百 </a:t>
              </a:r>
              <a:r>
                <a:rPr lang="en-US" altLang="ja-JP" sz="1600" dirty="0" err="1"/>
                <a:t>μm</a:t>
              </a:r>
              <a:endParaRPr lang="en-US" sz="1600" dirty="0"/>
            </a:p>
          </p:txBody>
        </p:sp>
      </p:grpSp>
    </p:spTree>
    <p:extLst>
      <p:ext uri="{BB962C8B-B14F-4D97-AF65-F5344CB8AC3E}">
        <p14:creationId xmlns:p14="http://schemas.microsoft.com/office/powerpoint/2010/main" val="3042381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FFD8D0-BC39-4644-94A8-37A8CC46E993}"/>
              </a:ext>
            </a:extLst>
          </p:cNvPr>
          <p:cNvSpPr>
            <a:spLocks noGrp="1"/>
          </p:cNvSpPr>
          <p:nvPr>
            <p:ph idx="1"/>
          </p:nvPr>
        </p:nvSpPr>
        <p:spPr/>
        <p:txBody>
          <a:bodyPr/>
          <a:lstStyle/>
          <a:p>
            <a:r>
              <a:rPr lang="en-US" altLang="ja-JP" dirty="0"/>
              <a:t>PDMS</a:t>
            </a:r>
            <a:r>
              <a:rPr lang="ja-JP" altLang="en-US" dirty="0"/>
              <a:t>の様な比較的柔らかいモールドを使用すると，インプリント中に</a:t>
            </a:r>
            <a:r>
              <a:rPr lang="en-US" altLang="ja-JP" dirty="0"/>
              <a:t>UV</a:t>
            </a:r>
            <a:r>
              <a:rPr lang="ja-JP" altLang="en-US" dirty="0"/>
              <a:t>レジンが</a:t>
            </a:r>
            <a:r>
              <a:rPr lang="ja-JP" altLang="en-US" dirty="0">
                <a:solidFill>
                  <a:srgbClr val="0000CC"/>
                </a:solidFill>
              </a:rPr>
              <a:t>数％の</a:t>
            </a:r>
            <a:r>
              <a:rPr lang="en-US" altLang="ja-JP" dirty="0">
                <a:solidFill>
                  <a:srgbClr val="0000CC"/>
                </a:solidFill>
              </a:rPr>
              <a:t>UV</a:t>
            </a:r>
            <a:r>
              <a:rPr lang="ja-JP" altLang="en-US" dirty="0">
                <a:solidFill>
                  <a:srgbClr val="0000CC"/>
                </a:solidFill>
              </a:rPr>
              <a:t>収縮</a:t>
            </a:r>
            <a:r>
              <a:rPr lang="ja-JP" altLang="en-US" dirty="0"/>
              <a:t>を起こすため，予期せぬ</a:t>
            </a:r>
            <a:r>
              <a:rPr lang="ja-JP" altLang="en-US" dirty="0">
                <a:solidFill>
                  <a:srgbClr val="C00000"/>
                </a:solidFill>
              </a:rPr>
              <a:t>表面湾曲</a:t>
            </a:r>
            <a:r>
              <a:rPr lang="ja-JP" altLang="en-US" dirty="0"/>
              <a:t>が生じてしまう．</a:t>
            </a:r>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pPr marL="0" indent="0" algn="ctr">
              <a:buNone/>
            </a:pPr>
            <a:r>
              <a:rPr lang="ja-JP" altLang="en-US" dirty="0"/>
              <a:t>光学部品の場合，この表面湾曲は転写誤差として許容できない．</a:t>
            </a:r>
            <a:endParaRPr lang="en-US" altLang="ja-JP" dirty="0"/>
          </a:p>
          <a:p>
            <a:pPr marL="0" indent="0" algn="just">
              <a:buNone/>
            </a:pPr>
            <a:endParaRPr lang="en-US" altLang="ja-JP" sz="2800" dirty="0"/>
          </a:p>
          <a:p>
            <a:pPr algn="just"/>
            <a:endParaRPr lang="en-US" altLang="ja-JP" dirty="0"/>
          </a:p>
          <a:p>
            <a:pPr algn="just"/>
            <a:endParaRPr lang="en-US" altLang="ja-JP" sz="2800" dirty="0"/>
          </a:p>
          <a:p>
            <a:pPr algn="just"/>
            <a:endParaRPr lang="en-US" altLang="ja-JP" dirty="0"/>
          </a:p>
          <a:p>
            <a:pPr algn="just"/>
            <a:endParaRPr lang="en-US" altLang="ja-JP" sz="2800" dirty="0"/>
          </a:p>
          <a:p>
            <a:pPr algn="just"/>
            <a:endParaRPr lang="en-US" altLang="ja-JP" dirty="0"/>
          </a:p>
          <a:p>
            <a:pPr algn="just"/>
            <a:endParaRPr lang="en-US" altLang="ja-JP" sz="2800" dirty="0"/>
          </a:p>
          <a:p>
            <a:pPr algn="just"/>
            <a:endParaRPr lang="en-US" altLang="ja-JP" sz="2800" dirty="0"/>
          </a:p>
        </p:txBody>
      </p:sp>
      <p:sp>
        <p:nvSpPr>
          <p:cNvPr id="2" name="Title 1">
            <a:extLst>
              <a:ext uri="{FF2B5EF4-FFF2-40B4-BE49-F238E27FC236}">
                <a16:creationId xmlns:a16="http://schemas.microsoft.com/office/drawing/2014/main" id="{48DB92EA-5703-430F-8F83-8F1D074C1A27}"/>
              </a:ext>
            </a:extLst>
          </p:cNvPr>
          <p:cNvSpPr>
            <a:spLocks noGrp="1"/>
          </p:cNvSpPr>
          <p:nvPr>
            <p:ph type="title"/>
          </p:nvPr>
        </p:nvSpPr>
        <p:spPr/>
        <p:txBody>
          <a:bodyPr/>
          <a:lstStyle/>
          <a:p>
            <a:r>
              <a:rPr lang="ja-JP" altLang="en-US" dirty="0"/>
              <a:t>問題点１</a:t>
            </a:r>
            <a:endParaRPr lang="en-US" dirty="0"/>
          </a:p>
        </p:txBody>
      </p:sp>
      <p:sp>
        <p:nvSpPr>
          <p:cNvPr id="4" name="Slide Number Placeholder 3">
            <a:extLst>
              <a:ext uri="{FF2B5EF4-FFF2-40B4-BE49-F238E27FC236}">
                <a16:creationId xmlns:a16="http://schemas.microsoft.com/office/drawing/2014/main" id="{9D0E332B-FE49-401F-984B-19000D56B87C}"/>
              </a:ext>
            </a:extLst>
          </p:cNvPr>
          <p:cNvSpPr>
            <a:spLocks noGrp="1"/>
          </p:cNvSpPr>
          <p:nvPr>
            <p:ph type="sldNum" sz="quarter" idx="4"/>
          </p:nvPr>
        </p:nvSpPr>
        <p:spPr/>
        <p:txBody>
          <a:bodyPr/>
          <a:lstStyle/>
          <a:p>
            <a:r>
              <a:rPr lang="en-US" altLang="ja-JP"/>
              <a:t>P. </a:t>
            </a:r>
            <a:fld id="{F8FDF831-B0A3-4B44-A20D-7581D5587101}" type="slidenum">
              <a:rPr lang="ja-JP" altLang="en-US" smtClean="0"/>
              <a:pPr/>
              <a:t>3</a:t>
            </a:fld>
            <a:endParaRPr lang="ja-JP" altLang="en-US" dirty="0"/>
          </a:p>
        </p:txBody>
      </p:sp>
      <p:sp>
        <p:nvSpPr>
          <p:cNvPr id="10" name="TextBox 9">
            <a:extLst>
              <a:ext uri="{FF2B5EF4-FFF2-40B4-BE49-F238E27FC236}">
                <a16:creationId xmlns:a16="http://schemas.microsoft.com/office/drawing/2014/main" id="{435BD82F-2F7F-48CD-B6C9-B37E0544BA01}"/>
              </a:ext>
            </a:extLst>
          </p:cNvPr>
          <p:cNvSpPr txBox="1"/>
          <p:nvPr/>
        </p:nvSpPr>
        <p:spPr>
          <a:xfrm>
            <a:off x="1655501" y="5117122"/>
            <a:ext cx="5832299" cy="400110"/>
          </a:xfrm>
          <a:prstGeom prst="rect">
            <a:avLst/>
          </a:prstGeom>
          <a:noFill/>
        </p:spPr>
        <p:txBody>
          <a:bodyPr wrap="square" rtlCol="0">
            <a:spAutoFit/>
          </a:bodyPr>
          <a:lstStyle/>
          <a:p>
            <a:pPr algn="ctr"/>
            <a:r>
              <a:rPr lang="en-US" altLang="ja-JP" sz="2000" b="1" u="sng" dirty="0">
                <a:solidFill>
                  <a:srgbClr val="0000CC"/>
                </a:solidFill>
                <a:effectLst>
                  <a:outerShdw blurRad="38100" dist="38100" dir="2700000" algn="tl">
                    <a:srgbClr val="000000">
                      <a:alpha val="43137"/>
                    </a:srgbClr>
                  </a:outerShdw>
                </a:effectLst>
              </a:rPr>
              <a:t>UV</a:t>
            </a:r>
            <a:r>
              <a:rPr lang="ja-JP" altLang="en-US" sz="2000" b="1" u="sng" dirty="0">
                <a:solidFill>
                  <a:srgbClr val="0000CC"/>
                </a:solidFill>
                <a:effectLst>
                  <a:outerShdw blurRad="38100" dist="38100" dir="2700000" algn="tl">
                    <a:srgbClr val="000000">
                      <a:alpha val="43137"/>
                    </a:srgbClr>
                  </a:outerShdw>
                </a:effectLst>
              </a:rPr>
              <a:t>収縮</a:t>
            </a:r>
            <a:r>
              <a:rPr lang="ja-JP" altLang="en-US" sz="2000" b="1" u="sng" dirty="0">
                <a:effectLst>
                  <a:outerShdw blurRad="38100" dist="38100" dir="2700000" algn="tl">
                    <a:srgbClr val="000000">
                      <a:alpha val="43137"/>
                    </a:srgbClr>
                  </a:outerShdw>
                </a:effectLst>
              </a:rPr>
              <a:t>による表面湾曲の発生メカニズム</a:t>
            </a:r>
            <a:endParaRPr lang="en-US" altLang="ja-JP" sz="2000" b="1" u="sng" dirty="0">
              <a:effectLst>
                <a:outerShdw blurRad="38100" dist="38100" dir="2700000" algn="tl">
                  <a:srgbClr val="000000">
                    <a:alpha val="43137"/>
                  </a:srgbClr>
                </a:outerShdw>
              </a:effectLst>
            </a:endParaRPr>
          </a:p>
        </p:txBody>
      </p:sp>
      <p:pic>
        <p:nvPicPr>
          <p:cNvPr id="7" name="Picture 6" descr="A close up of a sign&#10;&#10;Description automatically generated">
            <a:extLst>
              <a:ext uri="{FF2B5EF4-FFF2-40B4-BE49-F238E27FC236}">
                <a16:creationId xmlns:a16="http://schemas.microsoft.com/office/drawing/2014/main" id="{52046454-FF0C-4282-A75E-F788187E86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87" r="6457"/>
          <a:stretch/>
        </p:blipFill>
        <p:spPr>
          <a:xfrm>
            <a:off x="1565316" y="1844824"/>
            <a:ext cx="6012668" cy="3222301"/>
          </a:xfrm>
          <a:prstGeom prst="rect">
            <a:avLst/>
          </a:prstGeom>
        </p:spPr>
      </p:pic>
      <p:sp>
        <p:nvSpPr>
          <p:cNvPr id="5" name="テキスト ボックス 4">
            <a:extLst>
              <a:ext uri="{FF2B5EF4-FFF2-40B4-BE49-F238E27FC236}">
                <a16:creationId xmlns:a16="http://schemas.microsoft.com/office/drawing/2014/main" id="{F3A173E3-2BC2-4285-8DC2-4CA455222877}"/>
              </a:ext>
            </a:extLst>
          </p:cNvPr>
          <p:cNvSpPr txBox="1"/>
          <p:nvPr/>
        </p:nvSpPr>
        <p:spPr>
          <a:xfrm>
            <a:off x="7632340" y="3164775"/>
            <a:ext cx="1446495" cy="923330"/>
          </a:xfrm>
          <a:prstGeom prst="rect">
            <a:avLst/>
          </a:prstGeom>
          <a:solidFill>
            <a:schemeClr val="bg1">
              <a:lumMod val="85000"/>
            </a:schemeClr>
          </a:solidFill>
        </p:spPr>
        <p:txBody>
          <a:bodyPr wrap="square" rtlCol="0">
            <a:spAutoFit/>
          </a:bodyPr>
          <a:lstStyle/>
          <a:p>
            <a:pPr algn="ctr"/>
            <a:r>
              <a:rPr kumimoji="1" lang="ja-JP" altLang="en-US" dirty="0"/>
              <a:t>離型前の</a:t>
            </a:r>
            <a:br>
              <a:rPr kumimoji="1" lang="en-US" altLang="ja-JP" dirty="0"/>
            </a:br>
            <a:r>
              <a:rPr kumimoji="1" lang="ja-JP" altLang="en-US" dirty="0"/>
              <a:t>自然剥離は</a:t>
            </a:r>
            <a:br>
              <a:rPr kumimoji="1" lang="en-US" altLang="ja-JP" dirty="0"/>
            </a:br>
            <a:r>
              <a:rPr kumimoji="1" lang="ja-JP" altLang="en-US" dirty="0"/>
              <a:t>想定しない</a:t>
            </a:r>
          </a:p>
        </p:txBody>
      </p:sp>
    </p:spTree>
    <p:extLst>
      <p:ext uri="{BB962C8B-B14F-4D97-AF65-F5344CB8AC3E}">
        <p14:creationId xmlns:p14="http://schemas.microsoft.com/office/powerpoint/2010/main" val="42323542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34CBD81E-4B4E-472C-9E62-3B6ED01D6282}"/>
              </a:ext>
            </a:extLst>
          </p:cNvPr>
          <p:cNvSpPr>
            <a:spLocks noGrp="1"/>
          </p:cNvSpPr>
          <p:nvPr>
            <p:ph idx="1"/>
          </p:nvPr>
        </p:nvSpPr>
        <p:spPr/>
        <p:txBody>
          <a:bodyPr/>
          <a:lstStyle/>
          <a:p>
            <a:pPr marL="0" indent="0">
              <a:buNone/>
            </a:pPr>
            <a:r>
              <a:rPr kumimoji="1" lang="ja-JP" altLang="en-US" sz="2400" b="1" i="1" u="sng" dirty="0">
                <a:effectLst>
                  <a:outerShdw blurRad="38100" dist="38100" dir="2700000" algn="tl">
                    <a:srgbClr val="000000">
                      <a:alpha val="43137"/>
                    </a:srgbClr>
                  </a:outerShdw>
                </a:effectLst>
              </a:rPr>
              <a:t>概要</a:t>
            </a:r>
            <a:endParaRPr kumimoji="1" lang="en-US" altLang="ja-JP" sz="2400" b="1" i="1" u="sng" dirty="0">
              <a:effectLst>
                <a:outerShdw blurRad="38100" dist="38100" dir="2700000" algn="tl">
                  <a:srgbClr val="000000">
                    <a:alpha val="43137"/>
                  </a:srgbClr>
                </a:outerShdw>
              </a:effectLst>
            </a:endParaRPr>
          </a:p>
          <a:p>
            <a:r>
              <a:rPr lang="ja-JP" altLang="en-US" sz="2400" dirty="0"/>
              <a:t>空中ディスプレイ用の</a:t>
            </a:r>
            <a:r>
              <a:rPr lang="ja-JP" altLang="en-US" sz="2400" dirty="0">
                <a:solidFill>
                  <a:schemeClr val="accent6"/>
                </a:solidFill>
              </a:rPr>
              <a:t>マイクロ</a:t>
            </a:r>
            <a:br>
              <a:rPr lang="en-US" altLang="ja-JP" sz="2400" dirty="0">
                <a:solidFill>
                  <a:schemeClr val="accent6"/>
                </a:solidFill>
              </a:rPr>
            </a:br>
            <a:r>
              <a:rPr lang="ja-JP" altLang="en-US" sz="2400" dirty="0">
                <a:solidFill>
                  <a:schemeClr val="accent6"/>
                </a:solidFill>
              </a:rPr>
              <a:t>ミーラーアレイ</a:t>
            </a:r>
            <a:r>
              <a:rPr lang="ja-JP" altLang="en-US" sz="2400" dirty="0"/>
              <a:t>を対象．</a:t>
            </a:r>
            <a:endParaRPr lang="en-US" altLang="ja-JP" sz="2400" dirty="0"/>
          </a:p>
          <a:p>
            <a:r>
              <a:rPr lang="ja-JP" altLang="en-US" sz="2400" dirty="0"/>
              <a:t>繰り返し構造を持つことから，</a:t>
            </a:r>
            <a:br>
              <a:rPr lang="en-US" altLang="ja-JP" sz="2400" dirty="0"/>
            </a:br>
            <a:r>
              <a:rPr lang="ja-JP" altLang="en-US" sz="2400" dirty="0">
                <a:solidFill>
                  <a:srgbClr val="008000"/>
                </a:solidFill>
              </a:rPr>
              <a:t>パターン１個のみを解析対象</a:t>
            </a:r>
            <a:br>
              <a:rPr lang="en-US" altLang="ja-JP" sz="2400" dirty="0"/>
            </a:br>
            <a:r>
              <a:rPr lang="ja-JP" altLang="en-US" sz="2400" dirty="0"/>
              <a:t>とし，周囲に</a:t>
            </a:r>
            <a:r>
              <a:rPr lang="ja-JP" altLang="en-US" sz="2400" dirty="0">
                <a:solidFill>
                  <a:srgbClr val="C00000"/>
                </a:solidFill>
              </a:rPr>
              <a:t>周期境界条件</a:t>
            </a:r>
            <a:r>
              <a:rPr lang="ja-JP" altLang="en-US" sz="2400" dirty="0"/>
              <a:t>を</a:t>
            </a:r>
            <a:br>
              <a:rPr lang="en-US" altLang="ja-JP" sz="2400" dirty="0"/>
            </a:br>
            <a:r>
              <a:rPr lang="ja-JP" altLang="en-US" sz="2400" dirty="0"/>
              <a:t>与える．</a:t>
            </a:r>
            <a:endParaRPr lang="en-US" altLang="ja-JP" sz="2400" dirty="0"/>
          </a:p>
          <a:p>
            <a:r>
              <a:rPr lang="ja-JP" altLang="en-US" sz="2400" dirty="0"/>
              <a:t>パターンに</a:t>
            </a:r>
            <a:r>
              <a:rPr lang="en-US" altLang="ja-JP" sz="2400" dirty="0"/>
              <a:t>UV</a:t>
            </a:r>
            <a:r>
              <a:rPr lang="ja-JP" altLang="en-US" sz="2400" dirty="0"/>
              <a:t>レジンが充填され</a:t>
            </a:r>
            <a:br>
              <a:rPr lang="en-US" altLang="ja-JP" sz="2400" dirty="0"/>
            </a:br>
            <a:r>
              <a:rPr lang="ja-JP" altLang="en-US" sz="2400" dirty="0"/>
              <a:t>た状態を初期状態とする．</a:t>
            </a:r>
            <a:endParaRPr lang="en-US" altLang="ja-JP" sz="2400" dirty="0"/>
          </a:p>
          <a:p>
            <a:r>
              <a:rPr lang="ja-JP" altLang="en-US" sz="2400" dirty="0"/>
              <a:t>汎用有限要素解析ソフト</a:t>
            </a:r>
            <a:r>
              <a:rPr lang="en-US" altLang="ja-JP" sz="2400" dirty="0"/>
              <a:t>ABAQUS</a:t>
            </a:r>
            <a:br>
              <a:rPr lang="en-US" altLang="ja-JP" sz="2400" dirty="0"/>
            </a:br>
            <a:r>
              <a:rPr lang="en-US" altLang="ja-JP" sz="2400" dirty="0"/>
              <a:t>Standard 2017</a:t>
            </a:r>
            <a:r>
              <a:rPr lang="ja-JP" altLang="en-US" sz="2400" dirty="0"/>
              <a:t>を使用．</a:t>
            </a:r>
            <a:endParaRPr lang="en-US" altLang="ja-JP" sz="2400" dirty="0"/>
          </a:p>
          <a:p>
            <a:r>
              <a:rPr lang="ja-JP" altLang="en-US" sz="2400" dirty="0"/>
              <a:t>要素には８節点六面体</a:t>
            </a:r>
            <a:r>
              <a:rPr lang="en-US" altLang="ja-JP" sz="2400" dirty="0"/>
              <a:t>SRI</a:t>
            </a:r>
            <a:r>
              <a:rPr lang="ja-JP" altLang="en-US" sz="2400" dirty="0"/>
              <a:t>要素</a:t>
            </a:r>
            <a:br>
              <a:rPr lang="en-US" altLang="ja-JP" sz="2400" dirty="0"/>
            </a:br>
            <a:r>
              <a:rPr lang="en-US" altLang="ja-JP" sz="2400" dirty="0"/>
              <a:t>(C3D8)</a:t>
            </a:r>
            <a:r>
              <a:rPr lang="ja-JP" altLang="en-US" sz="2400" dirty="0"/>
              <a:t>を使用．</a:t>
            </a:r>
            <a:endParaRPr lang="en-US" altLang="ja-JP" sz="2400" dirty="0"/>
          </a:p>
          <a:p>
            <a:endParaRPr lang="en-US" altLang="ja-JP" sz="2400" dirty="0"/>
          </a:p>
          <a:p>
            <a:endParaRPr lang="en-US" altLang="ja-JP" sz="2400" dirty="0"/>
          </a:p>
          <a:p>
            <a:endParaRPr kumimoji="1" lang="ja-JP" altLang="en-US" sz="2400" dirty="0"/>
          </a:p>
        </p:txBody>
      </p:sp>
      <p:sp>
        <p:nvSpPr>
          <p:cNvPr id="3" name="タイトル 2">
            <a:extLst>
              <a:ext uri="{FF2B5EF4-FFF2-40B4-BE49-F238E27FC236}">
                <a16:creationId xmlns:a16="http://schemas.microsoft.com/office/drawing/2014/main" id="{D0FD7FFA-19DB-45E7-A555-0ED5A9666C0D}"/>
              </a:ext>
            </a:extLst>
          </p:cNvPr>
          <p:cNvSpPr>
            <a:spLocks noGrp="1"/>
          </p:cNvSpPr>
          <p:nvPr>
            <p:ph type="title"/>
          </p:nvPr>
        </p:nvSpPr>
        <p:spPr/>
        <p:txBody>
          <a:bodyPr/>
          <a:lstStyle/>
          <a:p>
            <a:r>
              <a:rPr lang="ja-JP" altLang="en-US" dirty="0"/>
              <a:t>マイクロミラーアレイ成形解析</a:t>
            </a:r>
            <a:endParaRPr kumimoji="1" lang="ja-JP" altLang="en-US" dirty="0"/>
          </a:p>
        </p:txBody>
      </p:sp>
      <p:sp>
        <p:nvSpPr>
          <p:cNvPr id="4" name="スライド番号プレースホルダー 3">
            <a:extLst>
              <a:ext uri="{FF2B5EF4-FFF2-40B4-BE49-F238E27FC236}">
                <a16:creationId xmlns:a16="http://schemas.microsoft.com/office/drawing/2014/main" id="{6883E46D-8638-4512-A19E-5A96052D14A5}"/>
              </a:ext>
            </a:extLst>
          </p:cNvPr>
          <p:cNvSpPr>
            <a:spLocks noGrp="1"/>
          </p:cNvSpPr>
          <p:nvPr>
            <p:ph type="sldNum" sz="quarter" idx="4"/>
          </p:nvPr>
        </p:nvSpPr>
        <p:spPr/>
        <p:txBody>
          <a:bodyPr/>
          <a:lstStyle/>
          <a:p>
            <a:r>
              <a:rPr lang="en-US" altLang="ja-JP"/>
              <a:t>P. </a:t>
            </a:r>
            <a:fld id="{F8FDF831-B0A3-4B44-A20D-7581D5587101}" type="slidenum">
              <a:rPr lang="ja-JP" altLang="en-US" smtClean="0"/>
              <a:pPr/>
              <a:t>30</a:t>
            </a:fld>
            <a:endParaRPr lang="ja-JP" altLang="en-US" dirty="0"/>
          </a:p>
        </p:txBody>
      </p:sp>
      <p:pic>
        <p:nvPicPr>
          <p:cNvPr id="23" name="グラフィックス 22">
            <a:extLst>
              <a:ext uri="{FF2B5EF4-FFF2-40B4-BE49-F238E27FC236}">
                <a16:creationId xmlns:a16="http://schemas.microsoft.com/office/drawing/2014/main" id="{B7702257-A1F6-4A24-B0EF-1814D1D3D6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20320" y="1016732"/>
            <a:ext cx="2135956" cy="4832602"/>
          </a:xfrm>
          <a:prstGeom prst="rect">
            <a:avLst/>
          </a:prstGeom>
        </p:spPr>
      </p:pic>
      <p:grpSp>
        <p:nvGrpSpPr>
          <p:cNvPr id="24" name="グループ化 23">
            <a:extLst>
              <a:ext uri="{FF2B5EF4-FFF2-40B4-BE49-F238E27FC236}">
                <a16:creationId xmlns:a16="http://schemas.microsoft.com/office/drawing/2014/main" id="{2C042115-D3BA-462A-A322-CC85391C30ED}"/>
              </a:ext>
            </a:extLst>
          </p:cNvPr>
          <p:cNvGrpSpPr/>
          <p:nvPr/>
        </p:nvGrpSpPr>
        <p:grpSpPr>
          <a:xfrm>
            <a:off x="7200292" y="589049"/>
            <a:ext cx="1584177" cy="5803670"/>
            <a:chOff x="5292081" y="589049"/>
            <a:chExt cx="1584177" cy="5803670"/>
          </a:xfrm>
        </p:grpSpPr>
        <p:pic>
          <p:nvPicPr>
            <p:cNvPr id="21" name="グラフィックス 20">
              <a:extLst>
                <a:ext uri="{FF2B5EF4-FFF2-40B4-BE49-F238E27FC236}">
                  <a16:creationId xmlns:a16="http://schemas.microsoft.com/office/drawing/2014/main" id="{0D11D18B-46F2-4445-80CC-6B3CEF24208D}"/>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308" r="15254" b="1783"/>
            <a:stretch/>
          </p:blipFill>
          <p:spPr>
            <a:xfrm>
              <a:off x="5292081" y="589049"/>
              <a:ext cx="1584176" cy="3992079"/>
            </a:xfrm>
            <a:prstGeom prst="rect">
              <a:avLst/>
            </a:prstGeom>
          </p:spPr>
        </p:pic>
        <p:pic>
          <p:nvPicPr>
            <p:cNvPr id="19" name="グラフィックス 18">
              <a:extLst>
                <a:ext uri="{FF2B5EF4-FFF2-40B4-BE49-F238E27FC236}">
                  <a16:creationId xmlns:a16="http://schemas.microsoft.com/office/drawing/2014/main" id="{CFFB2CD9-3E89-4D5D-ADA4-9A13317E62EF}"/>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196" t="8542" r="14739"/>
            <a:stretch/>
          </p:blipFill>
          <p:spPr>
            <a:xfrm>
              <a:off x="5292082" y="4574172"/>
              <a:ext cx="1584176" cy="1818547"/>
            </a:xfrm>
            <a:prstGeom prst="rect">
              <a:avLst/>
            </a:prstGeom>
          </p:spPr>
        </p:pic>
      </p:grpSp>
      <p:sp>
        <p:nvSpPr>
          <p:cNvPr id="25" name="テキスト ボックス 24">
            <a:extLst>
              <a:ext uri="{FF2B5EF4-FFF2-40B4-BE49-F238E27FC236}">
                <a16:creationId xmlns:a16="http://schemas.microsoft.com/office/drawing/2014/main" id="{69C93D1C-8510-4BB8-A722-2BD4E053E2EB}"/>
              </a:ext>
            </a:extLst>
          </p:cNvPr>
          <p:cNvSpPr txBox="1"/>
          <p:nvPr/>
        </p:nvSpPr>
        <p:spPr>
          <a:xfrm>
            <a:off x="5549716" y="5754147"/>
            <a:ext cx="877163" cy="369332"/>
          </a:xfrm>
          <a:prstGeom prst="rect">
            <a:avLst/>
          </a:prstGeom>
          <a:noFill/>
        </p:spPr>
        <p:txBody>
          <a:bodyPr wrap="none" rtlCol="0">
            <a:spAutoFit/>
          </a:bodyPr>
          <a:lstStyle/>
          <a:p>
            <a:r>
              <a:rPr kumimoji="1" lang="ja-JP" altLang="en-US" dirty="0"/>
              <a:t>全体図</a:t>
            </a:r>
          </a:p>
        </p:txBody>
      </p:sp>
      <p:sp>
        <p:nvSpPr>
          <p:cNvPr id="26" name="テキスト ボックス 25">
            <a:extLst>
              <a:ext uri="{FF2B5EF4-FFF2-40B4-BE49-F238E27FC236}">
                <a16:creationId xmlns:a16="http://schemas.microsoft.com/office/drawing/2014/main" id="{DF34BE26-87DC-4F69-A6C0-9FA5A8EC9B27}"/>
              </a:ext>
            </a:extLst>
          </p:cNvPr>
          <p:cNvSpPr txBox="1"/>
          <p:nvPr/>
        </p:nvSpPr>
        <p:spPr>
          <a:xfrm>
            <a:off x="6336196" y="776354"/>
            <a:ext cx="1237839" cy="369332"/>
          </a:xfrm>
          <a:prstGeom prst="rect">
            <a:avLst/>
          </a:prstGeom>
          <a:noFill/>
        </p:spPr>
        <p:txBody>
          <a:bodyPr wrap="none" rtlCol="0">
            <a:spAutoFit/>
          </a:bodyPr>
          <a:lstStyle/>
          <a:p>
            <a:r>
              <a:rPr kumimoji="1" lang="ja-JP" altLang="en-US" dirty="0">
                <a:solidFill>
                  <a:srgbClr val="008000"/>
                </a:solidFill>
              </a:rPr>
              <a:t>モールド部</a:t>
            </a:r>
          </a:p>
        </p:txBody>
      </p:sp>
      <p:sp>
        <p:nvSpPr>
          <p:cNvPr id="27" name="テキスト ボックス 26">
            <a:extLst>
              <a:ext uri="{FF2B5EF4-FFF2-40B4-BE49-F238E27FC236}">
                <a16:creationId xmlns:a16="http://schemas.microsoft.com/office/drawing/2014/main" id="{4ECBAB41-4E30-4ABF-9BA4-62C8BF9449E0}"/>
              </a:ext>
            </a:extLst>
          </p:cNvPr>
          <p:cNvSpPr txBox="1"/>
          <p:nvPr/>
        </p:nvSpPr>
        <p:spPr>
          <a:xfrm>
            <a:off x="8208404" y="4529724"/>
            <a:ext cx="1018227" cy="369332"/>
          </a:xfrm>
          <a:prstGeom prst="rect">
            <a:avLst/>
          </a:prstGeom>
          <a:noFill/>
        </p:spPr>
        <p:txBody>
          <a:bodyPr wrap="none" rtlCol="0">
            <a:spAutoFit/>
          </a:bodyPr>
          <a:lstStyle/>
          <a:p>
            <a:r>
              <a:rPr lang="ja-JP" altLang="en-US" dirty="0">
                <a:solidFill>
                  <a:srgbClr val="0070C0"/>
                </a:solidFill>
              </a:rPr>
              <a:t>レジン部</a:t>
            </a:r>
            <a:endParaRPr kumimoji="1" lang="ja-JP" altLang="en-US" dirty="0">
              <a:solidFill>
                <a:srgbClr val="0070C0"/>
              </a:solidFill>
            </a:endParaRPr>
          </a:p>
        </p:txBody>
      </p:sp>
    </p:spTree>
    <p:extLst>
      <p:ext uri="{BB962C8B-B14F-4D97-AF65-F5344CB8AC3E}">
        <p14:creationId xmlns:p14="http://schemas.microsoft.com/office/powerpoint/2010/main" val="10810391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E692B5D5-88F4-4301-8DD9-D52A595555F0}"/>
              </a:ext>
            </a:extLst>
          </p:cNvPr>
          <p:cNvSpPr>
            <a:spLocks noGrp="1"/>
          </p:cNvSpPr>
          <p:nvPr>
            <p:ph idx="1"/>
          </p:nvPr>
        </p:nvSpPr>
        <p:spPr/>
        <p:txBody>
          <a:bodyPr/>
          <a:lstStyle/>
          <a:p>
            <a:pPr marL="0" indent="0">
              <a:buNone/>
            </a:pPr>
            <a:r>
              <a:rPr lang="ja-JP" altLang="en-US" sz="2400" b="1" i="1" u="sng" dirty="0">
                <a:effectLst>
                  <a:outerShdw blurRad="38100" dist="38100" dir="2700000" algn="tl">
                    <a:srgbClr val="000000">
                      <a:alpha val="43137"/>
                    </a:srgbClr>
                  </a:outerShdw>
                </a:effectLst>
              </a:rPr>
              <a:t>成形解析のステップ</a:t>
            </a:r>
            <a:endParaRPr lang="en-US" altLang="ja-JP" sz="2400" b="1" i="1" u="sng" dirty="0">
              <a:effectLst>
                <a:outerShdw blurRad="38100" dist="38100" dir="2700000" algn="tl">
                  <a:srgbClr val="000000">
                    <a:alpha val="43137"/>
                  </a:srgbClr>
                </a:outerShdw>
              </a:effectLst>
            </a:endParaRPr>
          </a:p>
          <a:p>
            <a:endParaRPr kumimoji="1" lang="ja-JP" altLang="en-US" dirty="0"/>
          </a:p>
        </p:txBody>
      </p:sp>
      <p:sp>
        <p:nvSpPr>
          <p:cNvPr id="3" name="タイトル 2">
            <a:extLst>
              <a:ext uri="{FF2B5EF4-FFF2-40B4-BE49-F238E27FC236}">
                <a16:creationId xmlns:a16="http://schemas.microsoft.com/office/drawing/2014/main" id="{6F02E921-93C6-49AF-AED2-8F3839E3F090}"/>
              </a:ext>
            </a:extLst>
          </p:cNvPr>
          <p:cNvSpPr>
            <a:spLocks noGrp="1"/>
          </p:cNvSpPr>
          <p:nvPr>
            <p:ph type="title"/>
          </p:nvPr>
        </p:nvSpPr>
        <p:spPr/>
        <p:txBody>
          <a:bodyPr/>
          <a:lstStyle/>
          <a:p>
            <a:r>
              <a:rPr lang="ja-JP" altLang="en-US" dirty="0"/>
              <a:t>マイクロミラーアレイ成形解析</a:t>
            </a:r>
            <a:endParaRPr kumimoji="1" lang="ja-JP" altLang="en-US" dirty="0"/>
          </a:p>
        </p:txBody>
      </p:sp>
      <p:sp>
        <p:nvSpPr>
          <p:cNvPr id="4" name="スライド番号プレースホルダー 3">
            <a:extLst>
              <a:ext uri="{FF2B5EF4-FFF2-40B4-BE49-F238E27FC236}">
                <a16:creationId xmlns:a16="http://schemas.microsoft.com/office/drawing/2014/main" id="{92F0C0F3-E91A-4F5C-9300-B281C32E42AC}"/>
              </a:ext>
            </a:extLst>
          </p:cNvPr>
          <p:cNvSpPr>
            <a:spLocks noGrp="1"/>
          </p:cNvSpPr>
          <p:nvPr>
            <p:ph type="sldNum" sz="quarter" idx="4"/>
          </p:nvPr>
        </p:nvSpPr>
        <p:spPr/>
        <p:txBody>
          <a:bodyPr/>
          <a:lstStyle/>
          <a:p>
            <a:r>
              <a:rPr lang="en-US" altLang="ja-JP"/>
              <a:t>P. </a:t>
            </a:r>
            <a:fld id="{F8FDF831-B0A3-4B44-A20D-7581D5587101}" type="slidenum">
              <a:rPr lang="ja-JP" altLang="en-US" smtClean="0"/>
              <a:pPr/>
              <a:t>31</a:t>
            </a:fld>
            <a:endParaRPr lang="ja-JP" altLang="en-US" dirty="0"/>
          </a:p>
        </p:txBody>
      </p:sp>
      <p:pic>
        <p:nvPicPr>
          <p:cNvPr id="5" name="Picture 6" descr="A close up of a sign&#10;&#10;Description automatically generated">
            <a:extLst>
              <a:ext uri="{FF2B5EF4-FFF2-40B4-BE49-F238E27FC236}">
                <a16:creationId xmlns:a16="http://schemas.microsoft.com/office/drawing/2014/main" id="{8A9FFA4D-DBBE-4F1F-80B7-BDEA9224EA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048" y="708977"/>
            <a:ext cx="3982734" cy="4205414"/>
          </a:xfrm>
          <a:prstGeom prst="rect">
            <a:avLst/>
          </a:prstGeom>
        </p:spPr>
      </p:pic>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E9A94BFD-D32B-4881-8395-3D23B05F6115}"/>
                  </a:ext>
                </a:extLst>
              </p:cNvPr>
              <p:cNvSpPr txBox="1">
                <a:spLocks/>
              </p:cNvSpPr>
              <p:nvPr/>
            </p:nvSpPr>
            <p:spPr bwMode="auto">
              <a:xfrm>
                <a:off x="250825" y="1088740"/>
                <a:ext cx="4393183" cy="5220580"/>
              </a:xfrm>
              <a:prstGeom prst="roundRect">
                <a:avLst>
                  <a:gd name="adj" fmla="val 2954"/>
                </a:avLst>
              </a:prstGeom>
              <a:noFill/>
              <a:ln w="28575">
                <a:solidFill>
                  <a:schemeClr val="tx1"/>
                </a:solidFill>
              </a:ln>
              <a:extLst>
                <a:ext uri="{909E8E84-426E-40DD-AFC4-6F175D3DCCD1}">
                  <a14:hiddenFill>
                    <a:solidFill>
                      <a:srgbClr val="FFFFFF"/>
                    </a:solidFill>
                  </a14:hiddenFill>
                </a:ext>
              </a:extLst>
            </p:spPr>
            <p:txBody>
              <a:bodyPr vert="horz" wrap="square" lIns="0" tIns="0" rIns="0" bIns="0" numCol="1" anchor="t" anchorCtr="0" compatLnSpc="1">
                <a:prstTxWarp prst="textNoShape">
                  <a:avLst/>
                </a:prstTxWarp>
              </a:bodyPr>
              <a:lstStyle>
                <a:lvl1pPr marL="342900" indent="-342900" algn="l" rtl="0" eaLnBrk="1" fontAlgn="ctr" latinLnBrk="0" hangingPunct="1">
                  <a:spcBef>
                    <a:spcPct val="20000"/>
                  </a:spcBef>
                  <a:spcAft>
                    <a:spcPct val="0"/>
                  </a:spcAft>
                  <a:buClr>
                    <a:schemeClr val="tx1"/>
                  </a:buClr>
                  <a:buFont typeface="Wingdings" pitchFamily="2" charset="2"/>
                  <a:buChar char="n"/>
                  <a:defRPr kumimoji="1" sz="2800" kern="1200" baseline="0">
                    <a:solidFill>
                      <a:schemeClr val="tx1"/>
                    </a:solidFill>
                    <a:latin typeface="ＭＳ Ｐゴシック" panose="020B0600070205080204" pitchFamily="50" charset="-128"/>
                    <a:ea typeface="ＭＳ Ｐゴシック" panose="020B0600070205080204" pitchFamily="50" charset="-128"/>
                    <a:cs typeface="Arial" pitchFamily="34" charset="0"/>
                  </a:defRPr>
                </a:lvl1pPr>
                <a:lvl2pPr marL="742950" indent="-285750" algn="l" rtl="0" eaLnBrk="1" fontAlgn="ctr" latinLnBrk="0" hangingPunct="1">
                  <a:spcBef>
                    <a:spcPct val="20000"/>
                  </a:spcBef>
                  <a:spcAft>
                    <a:spcPct val="0"/>
                  </a:spcAft>
                  <a:buClr>
                    <a:schemeClr val="tx1"/>
                  </a:buClr>
                  <a:buFont typeface="Wingdings" pitchFamily="2" charset="2"/>
                  <a:buChar char="l"/>
                  <a:defRPr kumimoji="1" sz="2400" kern="1200" baseline="0">
                    <a:solidFill>
                      <a:schemeClr val="tx1"/>
                    </a:solidFill>
                    <a:latin typeface="ＭＳ Ｐゴシック" panose="020B0600070205080204" pitchFamily="50" charset="-128"/>
                    <a:ea typeface="ＭＳ Ｐゴシック" panose="020B0600070205080204" pitchFamily="50" charset="-128"/>
                    <a:cs typeface="Arial" pitchFamily="34" charset="0"/>
                  </a:defRPr>
                </a:lvl2pPr>
                <a:lvl3pPr marL="1143000" indent="-228600" algn="l" rtl="0" eaLnBrk="1" fontAlgn="ctr" latinLnBrk="0" hangingPunct="1">
                  <a:spcBef>
                    <a:spcPct val="20000"/>
                  </a:spcBef>
                  <a:spcAft>
                    <a:spcPct val="0"/>
                  </a:spcAft>
                  <a:buClr>
                    <a:schemeClr val="tx1"/>
                  </a:buClr>
                  <a:buSzPct val="80000"/>
                  <a:buFont typeface="Wingdings" pitchFamily="2" charset="2"/>
                  <a:buChar char="u"/>
                  <a:defRPr kumimoji="1" sz="2000" kern="1200" baseline="0">
                    <a:solidFill>
                      <a:schemeClr val="tx1"/>
                    </a:solidFill>
                    <a:latin typeface="ＭＳ Ｐゴシック" panose="020B0600070205080204" pitchFamily="50" charset="-128"/>
                    <a:ea typeface="ＭＳ Ｐゴシック" panose="020B0600070205080204" pitchFamily="50" charset="-128"/>
                    <a:cs typeface="Arial" pitchFamily="34" charset="0"/>
                  </a:defRPr>
                </a:lvl3pPr>
                <a:lvl4pPr marL="1600200" indent="-228600" algn="l" rtl="0" eaLnBrk="1" fontAlgn="ctr" latinLnBrk="0" hangingPunct="1">
                  <a:spcBef>
                    <a:spcPct val="20000"/>
                  </a:spcBef>
                  <a:spcAft>
                    <a:spcPct val="0"/>
                  </a:spcAft>
                  <a:buClr>
                    <a:schemeClr val="tx1"/>
                  </a:buClr>
                  <a:buFont typeface="Wingdings" pitchFamily="2" charset="2"/>
                  <a:buChar char="p"/>
                  <a:defRPr kumimoji="1" sz="1800" kern="1200" baseline="0">
                    <a:solidFill>
                      <a:schemeClr val="tx1"/>
                    </a:solidFill>
                    <a:latin typeface="ＭＳ Ｐゴシック" panose="020B0600070205080204" pitchFamily="50" charset="-128"/>
                    <a:ea typeface="ＭＳ Ｐゴシック" panose="020B0600070205080204" pitchFamily="50" charset="-128"/>
                    <a:cs typeface="Arial" pitchFamily="34" charset="0"/>
                  </a:defRPr>
                </a:lvl4pPr>
                <a:lvl5pPr marL="2057400" indent="-228600" algn="l" rtl="0" eaLnBrk="1" fontAlgn="ctr" latinLnBrk="0" hangingPunct="1">
                  <a:spcBef>
                    <a:spcPct val="20000"/>
                  </a:spcBef>
                  <a:spcAft>
                    <a:spcPct val="0"/>
                  </a:spcAft>
                  <a:buClr>
                    <a:schemeClr val="tx1"/>
                  </a:buClr>
                  <a:buChar char="»"/>
                  <a:defRPr kumimoji="1" sz="1800" kern="1200" baseline="0">
                    <a:solidFill>
                      <a:schemeClr val="tx1"/>
                    </a:solidFill>
                    <a:latin typeface="ＭＳ Ｐゴシック" panose="020B0600070205080204" pitchFamily="50" charset="-128"/>
                    <a:ea typeface="ＭＳ Ｐゴシック" panose="020B0600070205080204" pitchFamily="50" charset="-128"/>
                    <a:cs typeface="Arial" pitchFamily="34"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r>
                  <a:rPr lang="en-US" altLang="ja-JP" sz="2000" b="1" u="sng" dirty="0">
                    <a:effectLst>
                      <a:outerShdw blurRad="38100" dist="38100" dir="2700000" algn="tl">
                        <a:srgbClr val="000000">
                          <a:alpha val="43137"/>
                        </a:srgbClr>
                      </a:outerShdw>
                    </a:effectLst>
                  </a:rPr>
                  <a:t>Step</a:t>
                </a:r>
                <a:r>
                  <a:rPr lang="ja-JP" altLang="en-US" sz="2000" b="1" u="sng" dirty="0">
                    <a:effectLst>
                      <a:outerShdw blurRad="38100" dist="38100" dir="2700000" algn="tl">
                        <a:srgbClr val="000000">
                          <a:alpha val="43137"/>
                        </a:srgbClr>
                      </a:outerShdw>
                    </a:effectLst>
                  </a:rPr>
                  <a:t> </a:t>
                </a:r>
                <a:r>
                  <a:rPr lang="en-US" altLang="ja-JP" sz="2000" b="1" u="sng" dirty="0">
                    <a:effectLst>
                      <a:outerShdw blurRad="38100" dist="38100" dir="2700000" algn="tl">
                        <a:srgbClr val="000000">
                          <a:alpha val="43137"/>
                        </a:srgbClr>
                      </a:outerShdw>
                    </a:effectLst>
                  </a:rPr>
                  <a:t>1:</a:t>
                </a:r>
                <a:r>
                  <a:rPr lang="ja-JP" altLang="en-US" sz="2000" b="1" u="sng" dirty="0">
                    <a:effectLst>
                      <a:outerShdw blurRad="38100" dist="38100" dir="2700000" algn="tl">
                        <a:srgbClr val="000000">
                          <a:alpha val="43137"/>
                        </a:srgbClr>
                      </a:outerShdw>
                    </a:effectLst>
                  </a:rPr>
                  <a:t> 静止 </a:t>
                </a:r>
                <a:r>
                  <a:rPr lang="en-US" altLang="ja-JP" sz="2000" b="1" u="sng" dirty="0">
                    <a:effectLst>
                      <a:outerShdw blurRad="38100" dist="38100" dir="2700000" algn="tl">
                        <a:srgbClr val="000000">
                          <a:alpha val="43137"/>
                        </a:srgbClr>
                      </a:outerShdw>
                    </a:effectLst>
                  </a:rPr>
                  <a:t>(</a:t>
                </a:r>
                <a14:m>
                  <m:oMath xmlns:m="http://schemas.openxmlformats.org/officeDocument/2006/math">
                    <m:r>
                      <a:rPr lang="en-US" altLang="ja-JP" sz="2000" b="1" i="1" u="sng" smtClean="0">
                        <a:effectLst>
                          <a:outerShdw blurRad="38100" dist="38100" dir="2700000" algn="tl">
                            <a:srgbClr val="000000">
                              <a:alpha val="43137"/>
                            </a:srgbClr>
                          </a:outerShdw>
                        </a:effectLst>
                        <a:latin typeface="Cambria Math" panose="02040503050406030204" pitchFamily="18" charset="0"/>
                      </a:rPr>
                      <m:t>𝟎</m:t>
                    </m:r>
                  </m:oMath>
                </a14:m>
                <a:r>
                  <a:rPr lang="en-US" altLang="ja-JP" sz="2000" b="1" u="sng" dirty="0">
                    <a:effectLst>
                      <a:outerShdw blurRad="38100" dist="38100" dir="2700000" algn="tl">
                        <a:srgbClr val="000000">
                          <a:alpha val="43137"/>
                        </a:srgbClr>
                      </a:outerShdw>
                    </a:effectLst>
                  </a:rPr>
                  <a:t> s)</a:t>
                </a:r>
              </a:p>
              <a:p>
                <a:pPr lvl="1">
                  <a:buFont typeface="Wingdings" pitchFamily="2" charset="2"/>
                  <a:buChar char="q"/>
                </a:pPr>
                <a:r>
                  <a:rPr lang="ja-JP" altLang="en-US" sz="2000" dirty="0"/>
                  <a:t>重力を与えた静解析</a:t>
                </a:r>
                <a:endParaRPr lang="en-US" altLang="ja-JP" sz="2000" dirty="0"/>
              </a:p>
              <a:p>
                <a:r>
                  <a:rPr lang="en-US" altLang="ja-JP" sz="2000" b="1" u="sng" dirty="0">
                    <a:effectLst>
                      <a:outerShdw blurRad="38100" dist="38100" dir="2700000" algn="tl">
                        <a:srgbClr val="000000">
                          <a:alpha val="43137"/>
                        </a:srgbClr>
                      </a:outerShdw>
                    </a:effectLst>
                  </a:rPr>
                  <a:t>Step</a:t>
                </a:r>
                <a:r>
                  <a:rPr lang="ja-JP" altLang="en-US" sz="2000" b="1" u="sng" dirty="0">
                    <a:effectLst>
                      <a:outerShdw blurRad="38100" dist="38100" dir="2700000" algn="tl">
                        <a:srgbClr val="000000">
                          <a:alpha val="43137"/>
                        </a:srgbClr>
                      </a:outerShdw>
                    </a:effectLst>
                  </a:rPr>
                  <a:t> </a:t>
                </a:r>
                <a:r>
                  <a:rPr lang="en-US" altLang="ja-JP" sz="2000" b="1" u="sng" dirty="0">
                    <a:effectLst>
                      <a:outerShdw blurRad="38100" dist="38100" dir="2700000" algn="tl">
                        <a:srgbClr val="000000">
                          <a:alpha val="43137"/>
                        </a:srgbClr>
                      </a:outerShdw>
                    </a:effectLst>
                  </a:rPr>
                  <a:t>2:</a:t>
                </a:r>
                <a:r>
                  <a:rPr lang="ja-JP" altLang="en-US" sz="2000" b="1" u="sng" dirty="0">
                    <a:effectLst>
                      <a:outerShdw blurRad="38100" dist="38100" dir="2700000" algn="tl">
                        <a:srgbClr val="000000">
                          <a:alpha val="43137"/>
                        </a:srgbClr>
                      </a:outerShdw>
                    </a:effectLst>
                  </a:rPr>
                  <a:t> </a:t>
                </a:r>
                <a:r>
                  <a:rPr lang="en-US" altLang="ja-JP" sz="2000" b="1" u="sng" dirty="0">
                    <a:effectLst>
                      <a:outerShdw blurRad="38100" dist="38100" dir="2700000" algn="tl">
                        <a:srgbClr val="000000">
                          <a:alpha val="43137"/>
                        </a:srgbClr>
                      </a:outerShdw>
                    </a:effectLst>
                  </a:rPr>
                  <a:t>UV</a:t>
                </a:r>
                <a:r>
                  <a:rPr lang="ja-JP" altLang="en-US" sz="2000" b="1" u="sng" dirty="0">
                    <a:effectLst>
                      <a:outerShdw blurRad="38100" dist="38100" dir="2700000" algn="tl">
                        <a:srgbClr val="000000">
                          <a:alpha val="43137"/>
                        </a:srgbClr>
                      </a:outerShdw>
                    </a:effectLst>
                  </a:rPr>
                  <a:t>硬化</a:t>
                </a:r>
                <a:r>
                  <a:rPr lang="en-US" altLang="ja-JP" sz="2000" b="1" u="sng" dirty="0">
                    <a:effectLst>
                      <a:outerShdw blurRad="38100" dist="38100" dir="2700000" algn="tl">
                        <a:srgbClr val="000000">
                          <a:alpha val="43137"/>
                        </a:srgbClr>
                      </a:outerShdw>
                    </a:effectLst>
                  </a:rPr>
                  <a:t>/</a:t>
                </a:r>
                <a:r>
                  <a:rPr lang="ja-JP" altLang="en-US" sz="2000" b="1" u="sng" dirty="0">
                    <a:effectLst>
                      <a:outerShdw blurRad="38100" dist="38100" dir="2700000" algn="tl">
                        <a:srgbClr val="000000">
                          <a:alpha val="43137"/>
                        </a:srgbClr>
                      </a:outerShdw>
                    </a:effectLst>
                  </a:rPr>
                  <a:t>収縮 </a:t>
                </a:r>
                <a:r>
                  <a:rPr lang="en-US" altLang="ja-JP" sz="2000" b="1" u="sng" dirty="0">
                    <a:effectLst>
                      <a:outerShdw blurRad="38100" dist="38100" dir="2700000" algn="tl">
                        <a:srgbClr val="000000">
                          <a:alpha val="43137"/>
                        </a:srgbClr>
                      </a:outerShdw>
                    </a:effectLst>
                  </a:rPr>
                  <a:t>(500 s)</a:t>
                </a:r>
              </a:p>
              <a:p>
                <a:pPr lvl="1">
                  <a:buFont typeface="Wingdings" pitchFamily="2" charset="2"/>
                  <a:buChar char="q"/>
                </a:pPr>
                <a:r>
                  <a:rPr lang="ja-JP" altLang="en-US" sz="2000" dirty="0"/>
                  <a:t>準静的解析</a:t>
                </a:r>
                <a:endParaRPr lang="en-US" altLang="ja-JP" sz="2000" dirty="0"/>
              </a:p>
              <a:p>
                <a:pPr lvl="1">
                  <a:buFont typeface="Wingdings" pitchFamily="2" charset="2"/>
                  <a:buChar char="q"/>
                </a:pPr>
                <a:r>
                  <a:rPr lang="en-US" altLang="ja-JP" sz="2000" dirty="0"/>
                  <a:t>UV</a:t>
                </a:r>
                <a:r>
                  <a:rPr lang="ja-JP" altLang="en-US" sz="2000" dirty="0"/>
                  <a:t>レジンの仮想温度を降下</a:t>
                </a:r>
                <a:r>
                  <a:rPr lang="en-US" altLang="ja-JP" sz="2000" dirty="0"/>
                  <a:t> </a:t>
                </a:r>
                <a14:m>
                  <m:oMath xmlns:m="http://schemas.openxmlformats.org/officeDocument/2006/math">
                    <m:sSup>
                      <m:sSupPr>
                        <m:ctrlPr>
                          <a:rPr lang="en-US" altLang="ja-JP" sz="2000" i="1" smtClean="0">
                            <a:solidFill>
                              <a:srgbClr val="0000FF"/>
                            </a:solidFill>
                            <a:latin typeface="Cambria Math" panose="02040503050406030204" pitchFamily="18" charset="0"/>
                          </a:rPr>
                        </m:ctrlPr>
                      </m:sSupPr>
                      <m:e>
                        <m:r>
                          <a:rPr lang="en-US" altLang="ja-JP" sz="2000" i="1" smtClean="0">
                            <a:solidFill>
                              <a:srgbClr val="0000FF"/>
                            </a:solidFill>
                            <a:latin typeface="Cambria Math" panose="02040503050406030204" pitchFamily="18" charset="0"/>
                          </a:rPr>
                          <m:t>𝜃</m:t>
                        </m:r>
                      </m:e>
                      <m:sup>
                        <m:r>
                          <m:rPr>
                            <m:sty m:val="p"/>
                          </m:rPr>
                          <a:rPr lang="en-US" altLang="ja-JP" sz="2000" smtClean="0">
                            <a:solidFill>
                              <a:srgbClr val="0000FF"/>
                            </a:solidFill>
                            <a:latin typeface="Cambria Math" panose="02040503050406030204" pitchFamily="18" charset="0"/>
                          </a:rPr>
                          <m:t>virt</m:t>
                        </m:r>
                      </m:sup>
                    </m:sSup>
                    <m:r>
                      <a:rPr lang="en-US" altLang="ja-JP" sz="2000" smtClean="0">
                        <a:solidFill>
                          <a:srgbClr val="0000FF"/>
                        </a:solidFill>
                        <a:latin typeface="Cambria Math" panose="02040503050406030204" pitchFamily="18" charset="0"/>
                      </a:rPr>
                      <m:t>=0</m:t>
                    </m:r>
                    <m:r>
                      <a:rPr lang="en-US" altLang="ja-JP" sz="2000" i="1" smtClean="0">
                        <a:solidFill>
                          <a:srgbClr val="0000FF"/>
                        </a:solidFill>
                        <a:latin typeface="Cambria Math" panose="02040503050406030204" pitchFamily="18" charset="0"/>
                      </a:rPr>
                      <m:t>→−312</m:t>
                    </m:r>
                  </m:oMath>
                </a14:m>
                <a:endParaRPr lang="en-US" altLang="ja-JP" sz="2000" dirty="0">
                  <a:solidFill>
                    <a:srgbClr val="0000FF"/>
                  </a:solidFill>
                </a:endParaRPr>
              </a:p>
              <a:p>
                <a:r>
                  <a:rPr lang="en-US" altLang="ja-JP" sz="2000" b="1" u="sng" dirty="0">
                    <a:effectLst>
                      <a:outerShdw blurRad="38100" dist="38100" dir="2700000" algn="tl">
                        <a:srgbClr val="000000">
                          <a:alpha val="43137"/>
                        </a:srgbClr>
                      </a:outerShdw>
                    </a:effectLst>
                  </a:rPr>
                  <a:t>Step</a:t>
                </a:r>
                <a:r>
                  <a:rPr lang="ja-JP" altLang="en-US" sz="2000" b="1" u="sng" dirty="0">
                    <a:effectLst>
                      <a:outerShdw blurRad="38100" dist="38100" dir="2700000" algn="tl">
                        <a:srgbClr val="000000">
                          <a:alpha val="43137"/>
                        </a:srgbClr>
                      </a:outerShdw>
                    </a:effectLst>
                  </a:rPr>
                  <a:t> </a:t>
                </a:r>
                <a:r>
                  <a:rPr lang="en-US" altLang="ja-JP" sz="2000" b="1" u="sng" dirty="0">
                    <a:effectLst>
                      <a:outerShdw blurRad="38100" dist="38100" dir="2700000" algn="tl">
                        <a:srgbClr val="000000">
                          <a:alpha val="43137"/>
                        </a:srgbClr>
                      </a:outerShdw>
                    </a:effectLst>
                  </a:rPr>
                  <a:t>3: </a:t>
                </a:r>
                <a:r>
                  <a:rPr lang="ja-JP" altLang="en-US" sz="2000" b="1" u="sng" dirty="0">
                    <a:effectLst>
                      <a:outerShdw blurRad="38100" dist="38100" dir="2700000" algn="tl">
                        <a:srgbClr val="000000">
                          <a:alpha val="43137"/>
                        </a:srgbClr>
                      </a:outerShdw>
                    </a:effectLst>
                  </a:rPr>
                  <a:t>離型 </a:t>
                </a:r>
                <a:r>
                  <a:rPr lang="en-US" altLang="ja-JP" sz="2000" b="1" u="sng" dirty="0">
                    <a:effectLst>
                      <a:outerShdw blurRad="38100" dist="38100" dir="2700000" algn="tl">
                        <a:srgbClr val="000000">
                          <a:alpha val="43137"/>
                        </a:srgbClr>
                      </a:outerShdw>
                    </a:effectLst>
                  </a:rPr>
                  <a:t>(10 s)</a:t>
                </a:r>
              </a:p>
              <a:p>
                <a:pPr lvl="1">
                  <a:buFont typeface="Wingdings" pitchFamily="2" charset="2"/>
                  <a:buChar char="q"/>
                </a:pPr>
                <a:r>
                  <a:rPr lang="ja-JP" altLang="en-US" sz="2000" dirty="0"/>
                  <a:t>準静的解析</a:t>
                </a:r>
                <a:endParaRPr lang="en-US" altLang="ja-JP" sz="2000" dirty="0"/>
              </a:p>
              <a:p>
                <a:pPr lvl="1">
                  <a:buFont typeface="Wingdings" pitchFamily="2" charset="2"/>
                  <a:buChar char="q"/>
                </a:pPr>
                <a:r>
                  <a:rPr lang="ja-JP" altLang="en-US" sz="2000" dirty="0">
                    <a:solidFill>
                      <a:srgbClr val="FF00FF"/>
                    </a:solidFill>
                  </a:rPr>
                  <a:t>分離なし・滑りなし接触</a:t>
                </a:r>
                <a:r>
                  <a:rPr lang="ja-JP" altLang="en-US" sz="2000" dirty="0"/>
                  <a:t>の除去</a:t>
                </a:r>
                <a:endParaRPr lang="en-US" altLang="ja-JP" sz="2000" dirty="0"/>
              </a:p>
              <a:p>
                <a:pPr lvl="1">
                  <a:buFont typeface="Wingdings" pitchFamily="2" charset="2"/>
                  <a:buChar char="q"/>
                </a:pPr>
                <a:r>
                  <a:rPr lang="ja-JP" altLang="en-US" sz="2000" dirty="0">
                    <a:solidFill>
                      <a:srgbClr val="FF0000"/>
                    </a:solidFill>
                  </a:rPr>
                  <a:t>モールドを上方へ引き上げ</a:t>
                </a:r>
                <a:endParaRPr lang="en-US" altLang="ja-JP" sz="2000" dirty="0">
                  <a:solidFill>
                    <a:srgbClr val="FF0000"/>
                  </a:solidFill>
                </a:endParaRPr>
              </a:p>
              <a:p>
                <a:pPr lvl="1">
                  <a:buFont typeface="Wingdings" pitchFamily="2" charset="2"/>
                  <a:buChar char="q"/>
                </a:pPr>
                <a14:m>
                  <m:oMath xmlns:m="http://schemas.openxmlformats.org/officeDocument/2006/math">
                    <m:sSup>
                      <m:sSupPr>
                        <m:ctrlPr>
                          <a:rPr lang="en-US" altLang="ja-JP" sz="2000" i="1">
                            <a:solidFill>
                              <a:srgbClr val="0000FF"/>
                            </a:solidFill>
                            <a:latin typeface="Cambria Math" panose="02040503050406030204" pitchFamily="18" charset="0"/>
                          </a:rPr>
                        </m:ctrlPr>
                      </m:sSupPr>
                      <m:e>
                        <m:r>
                          <a:rPr lang="en-US" altLang="ja-JP" sz="2000" i="1">
                            <a:solidFill>
                              <a:srgbClr val="0000FF"/>
                            </a:solidFill>
                            <a:latin typeface="Cambria Math" panose="02040503050406030204" pitchFamily="18" charset="0"/>
                          </a:rPr>
                          <m:t>𝜃</m:t>
                        </m:r>
                      </m:e>
                      <m:sup>
                        <m:r>
                          <m:rPr>
                            <m:sty m:val="p"/>
                          </m:rPr>
                          <a:rPr lang="en-US" altLang="ja-JP" sz="2000">
                            <a:solidFill>
                              <a:srgbClr val="0000FF"/>
                            </a:solidFill>
                            <a:latin typeface="Cambria Math" panose="02040503050406030204" pitchFamily="18" charset="0"/>
                          </a:rPr>
                          <m:t>virt</m:t>
                        </m:r>
                      </m:sup>
                    </m:sSup>
                    <m:r>
                      <a:rPr lang="en-US" altLang="ja-JP" sz="2000" i="1">
                        <a:solidFill>
                          <a:srgbClr val="0000FF"/>
                        </a:solidFill>
                        <a:latin typeface="Cambria Math" panose="02040503050406030204" pitchFamily="18" charset="0"/>
                      </a:rPr>
                      <m:t>=</m:t>
                    </m:r>
                    <m:r>
                      <a:rPr lang="en-US" altLang="ja-JP" sz="2000" i="1" smtClean="0">
                        <a:solidFill>
                          <a:srgbClr val="0000FF"/>
                        </a:solidFill>
                        <a:latin typeface="Cambria Math" panose="02040503050406030204" pitchFamily="18" charset="0"/>
                      </a:rPr>
                      <m:t>−312</m:t>
                    </m:r>
                    <m:r>
                      <a:rPr lang="en-US" altLang="ja-JP" sz="2000" i="1">
                        <a:solidFill>
                          <a:srgbClr val="0000FF"/>
                        </a:solidFill>
                        <a:latin typeface="Cambria Math" panose="02040503050406030204" pitchFamily="18" charset="0"/>
                      </a:rPr>
                      <m:t>→−</m:t>
                    </m:r>
                    <m:r>
                      <a:rPr lang="en-US" altLang="ja-JP" sz="2000" i="1" smtClean="0">
                        <a:solidFill>
                          <a:srgbClr val="0000FF"/>
                        </a:solidFill>
                        <a:latin typeface="Cambria Math" panose="02040503050406030204" pitchFamily="18" charset="0"/>
                      </a:rPr>
                      <m:t>316</m:t>
                    </m:r>
                  </m:oMath>
                </a14:m>
                <a:endParaRPr lang="en-US" altLang="ja-JP" sz="2000" dirty="0">
                  <a:solidFill>
                    <a:srgbClr val="0000FF"/>
                  </a:solidFill>
                </a:endParaRPr>
              </a:p>
              <a:p>
                <a:r>
                  <a:rPr lang="en-US" altLang="ja-JP" sz="2000" b="1" u="sng" dirty="0">
                    <a:effectLst>
                      <a:outerShdw blurRad="38100" dist="38100" dir="2700000" algn="tl">
                        <a:srgbClr val="000000">
                          <a:alpha val="43137"/>
                        </a:srgbClr>
                      </a:outerShdw>
                    </a:effectLst>
                  </a:rPr>
                  <a:t>Step</a:t>
                </a:r>
                <a:r>
                  <a:rPr lang="ja-JP" altLang="en-US" sz="2000" b="1" u="sng" dirty="0">
                    <a:effectLst>
                      <a:outerShdw blurRad="38100" dist="38100" dir="2700000" algn="tl">
                        <a:srgbClr val="000000">
                          <a:alpha val="43137"/>
                        </a:srgbClr>
                      </a:outerShdw>
                    </a:effectLst>
                  </a:rPr>
                  <a:t> </a:t>
                </a:r>
                <a:r>
                  <a:rPr lang="en-US" altLang="ja-JP" sz="2000" b="1" u="sng" dirty="0">
                    <a:effectLst>
                      <a:outerShdw blurRad="38100" dist="38100" dir="2700000" algn="tl">
                        <a:srgbClr val="000000">
                          <a:alpha val="43137"/>
                        </a:srgbClr>
                      </a:outerShdw>
                    </a:effectLst>
                  </a:rPr>
                  <a:t>4: </a:t>
                </a:r>
                <a:r>
                  <a:rPr lang="ja-JP" altLang="en-US" sz="2000" b="1" u="sng" dirty="0">
                    <a:effectLst>
                      <a:outerShdw blurRad="38100" dist="38100" dir="2700000" algn="tl">
                        <a:srgbClr val="000000">
                          <a:alpha val="43137"/>
                        </a:srgbClr>
                      </a:outerShdw>
                    </a:effectLst>
                  </a:rPr>
                  <a:t>暗硬化 </a:t>
                </a:r>
                <a:r>
                  <a:rPr lang="en-US" altLang="ja-JP" sz="2000" b="1" u="sng" dirty="0">
                    <a:effectLst>
                      <a:outerShdw blurRad="38100" dist="38100" dir="2700000" algn="tl">
                        <a:srgbClr val="000000">
                          <a:alpha val="43137"/>
                        </a:srgbClr>
                      </a:outerShdw>
                    </a:effectLst>
                  </a:rPr>
                  <a:t>(100000 s)</a:t>
                </a:r>
              </a:p>
              <a:p>
                <a:pPr lvl="1">
                  <a:buFont typeface="Wingdings" pitchFamily="2" charset="2"/>
                  <a:buChar char="q"/>
                </a:pPr>
                <a:r>
                  <a:rPr lang="ja-JP" altLang="en-US" sz="2000" dirty="0"/>
                  <a:t>準静的解析</a:t>
                </a:r>
                <a:endParaRPr lang="en-US" altLang="ja-JP" sz="2000" dirty="0"/>
              </a:p>
              <a:p>
                <a:pPr lvl="1">
                  <a:buFont typeface="Wingdings" pitchFamily="2" charset="2"/>
                  <a:buChar char="q"/>
                </a:pPr>
                <a14:m>
                  <m:oMath xmlns:m="http://schemas.openxmlformats.org/officeDocument/2006/math">
                    <m:sSup>
                      <m:sSupPr>
                        <m:ctrlPr>
                          <a:rPr lang="en-US" altLang="ja-JP" sz="2000" i="1">
                            <a:solidFill>
                              <a:srgbClr val="0000FF"/>
                            </a:solidFill>
                            <a:latin typeface="Cambria Math" panose="02040503050406030204" pitchFamily="18" charset="0"/>
                          </a:rPr>
                        </m:ctrlPr>
                      </m:sSupPr>
                      <m:e>
                        <m:r>
                          <a:rPr lang="en-US" altLang="ja-JP" sz="2000" i="1">
                            <a:solidFill>
                              <a:srgbClr val="0000FF"/>
                            </a:solidFill>
                            <a:latin typeface="Cambria Math" panose="02040503050406030204" pitchFamily="18" charset="0"/>
                          </a:rPr>
                          <m:t>𝜃</m:t>
                        </m:r>
                      </m:e>
                      <m:sup>
                        <m:r>
                          <m:rPr>
                            <m:sty m:val="p"/>
                          </m:rPr>
                          <a:rPr lang="en-US" altLang="ja-JP" sz="2000">
                            <a:solidFill>
                              <a:srgbClr val="0000FF"/>
                            </a:solidFill>
                            <a:latin typeface="Cambria Math" panose="02040503050406030204" pitchFamily="18" charset="0"/>
                          </a:rPr>
                          <m:t>virt</m:t>
                        </m:r>
                      </m:sup>
                    </m:sSup>
                    <m:r>
                      <a:rPr lang="en-US" altLang="ja-JP" sz="2000" i="1">
                        <a:solidFill>
                          <a:srgbClr val="0000FF"/>
                        </a:solidFill>
                        <a:latin typeface="Cambria Math" panose="02040503050406030204" pitchFamily="18" charset="0"/>
                      </a:rPr>
                      <m:t>=</m:t>
                    </m:r>
                    <m:r>
                      <a:rPr lang="en-US" altLang="ja-JP" sz="2000" i="1" smtClean="0">
                        <a:solidFill>
                          <a:srgbClr val="0000FF"/>
                        </a:solidFill>
                        <a:latin typeface="Cambria Math" panose="02040503050406030204" pitchFamily="18" charset="0"/>
                      </a:rPr>
                      <m:t>−316</m:t>
                    </m:r>
                    <m:r>
                      <a:rPr lang="en-US" altLang="ja-JP" sz="2000" i="1">
                        <a:solidFill>
                          <a:srgbClr val="0000FF"/>
                        </a:solidFill>
                        <a:latin typeface="Cambria Math" panose="02040503050406030204" pitchFamily="18" charset="0"/>
                      </a:rPr>
                      <m:t>→−</m:t>
                    </m:r>
                    <m:r>
                      <a:rPr lang="en-US" altLang="ja-JP" sz="2000" i="1" smtClean="0">
                        <a:solidFill>
                          <a:srgbClr val="0000FF"/>
                        </a:solidFill>
                        <a:latin typeface="Cambria Math" panose="02040503050406030204" pitchFamily="18" charset="0"/>
                      </a:rPr>
                      <m:t>41164</m:t>
                    </m:r>
                  </m:oMath>
                </a14:m>
                <a:endParaRPr lang="en-US" altLang="ja-JP" sz="2000" dirty="0">
                  <a:solidFill>
                    <a:srgbClr val="0000FF"/>
                  </a:solidFill>
                </a:endParaRPr>
              </a:p>
              <a:p>
                <a:pPr lvl="1">
                  <a:buFont typeface="Wingdings" pitchFamily="2" charset="2"/>
                  <a:buChar char="q"/>
                </a:pPr>
                <a:endParaRPr lang="en-US" sz="2000" dirty="0"/>
              </a:p>
            </p:txBody>
          </p:sp>
        </mc:Choice>
        <mc:Fallback xmlns="">
          <p:sp>
            <p:nvSpPr>
              <p:cNvPr id="6" name="Content Placeholder 2">
                <a:extLst>
                  <a:ext uri="{FF2B5EF4-FFF2-40B4-BE49-F238E27FC236}">
                    <a16:creationId xmlns:a16="http://schemas.microsoft.com/office/drawing/2014/main" id="{E9A94BFD-D32B-4881-8395-3D23B05F6115}"/>
                  </a:ext>
                </a:extLst>
              </p:cNvPr>
              <p:cNvSpPr txBox="1">
                <a:spLocks noRot="1" noChangeAspect="1" noMove="1" noResize="1" noEditPoints="1" noAdjustHandles="1" noChangeArrowheads="1" noChangeShapeType="1" noTextEdit="1"/>
              </p:cNvSpPr>
              <p:nvPr/>
            </p:nvSpPr>
            <p:spPr bwMode="auto">
              <a:xfrm>
                <a:off x="250825" y="1088740"/>
                <a:ext cx="4393183" cy="5220580"/>
              </a:xfrm>
              <a:prstGeom prst="roundRect">
                <a:avLst>
                  <a:gd name="adj" fmla="val 2954"/>
                </a:avLst>
              </a:prstGeom>
              <a:blipFill>
                <a:blip r:embed="rId3"/>
                <a:stretch>
                  <a:fillRect l="-2204" t="-697"/>
                </a:stretch>
              </a:blipFill>
              <a:ln w="28575">
                <a:solidFill>
                  <a:schemeClr val="tx1"/>
                </a:solidFill>
              </a:ln>
              <a:extLst>
                <a:ext uri="{909E8E84-426E-40DD-AFC4-6F175D3DCCD1}">
                  <a14:hiddenFill xmlns:a14="http://schemas.microsoft.com/office/drawing/2010/main">
                    <a:solidFill>
                      <a:srgbClr val="FFFFFF"/>
                    </a:solidFill>
                  </a14:hiddenFill>
                </a:ext>
              </a:extLst>
            </p:spPr>
            <p:txBody>
              <a:bodyPr/>
              <a:lstStyle/>
              <a:p>
                <a:r>
                  <a:rPr lang="ja-JP" altLang="en-US">
                    <a:noFill/>
                  </a:rPr>
                  <a:t> </a:t>
                </a:r>
              </a:p>
            </p:txBody>
          </p:sp>
        </mc:Fallback>
      </mc:AlternateContent>
      <p:graphicFrame>
        <p:nvGraphicFramePr>
          <p:cNvPr id="7" name="Table 4">
            <a:extLst>
              <a:ext uri="{FF2B5EF4-FFF2-40B4-BE49-F238E27FC236}">
                <a16:creationId xmlns:a16="http://schemas.microsoft.com/office/drawing/2014/main" id="{4F5E0B4D-ABB7-4D57-B93D-1BC389A4CA1E}"/>
              </a:ext>
            </a:extLst>
          </p:cNvPr>
          <p:cNvGraphicFramePr>
            <a:graphicFrameLocks noGrp="1"/>
          </p:cNvGraphicFramePr>
          <p:nvPr>
            <p:extLst>
              <p:ext uri="{D42A27DB-BD31-4B8C-83A1-F6EECF244321}">
                <p14:modId xmlns:p14="http://schemas.microsoft.com/office/powerpoint/2010/main" val="745449015"/>
              </p:ext>
            </p:extLst>
          </p:nvPr>
        </p:nvGraphicFramePr>
        <p:xfrm>
          <a:off x="5092519" y="5143183"/>
          <a:ext cx="3511929" cy="1005840"/>
        </p:xfrm>
        <a:graphic>
          <a:graphicData uri="http://schemas.openxmlformats.org/drawingml/2006/table">
            <a:tbl>
              <a:tblPr bandRow="1">
                <a:tableStyleId>{D7AC3CCA-C797-4891-BE02-D94E43425B78}</a:tableStyleId>
              </a:tblPr>
              <a:tblGrid>
                <a:gridCol w="1135665">
                  <a:extLst>
                    <a:ext uri="{9D8B030D-6E8A-4147-A177-3AD203B41FA5}">
                      <a16:colId xmlns:a16="http://schemas.microsoft.com/office/drawing/2014/main" val="2516218532"/>
                    </a:ext>
                  </a:extLst>
                </a:gridCol>
                <a:gridCol w="2376264">
                  <a:extLst>
                    <a:ext uri="{9D8B030D-6E8A-4147-A177-3AD203B41FA5}">
                      <a16:colId xmlns:a16="http://schemas.microsoft.com/office/drawing/2014/main" val="2959113331"/>
                    </a:ext>
                  </a:extLst>
                </a:gridCol>
              </a:tblGrid>
              <a:tr h="265570">
                <a:tc>
                  <a:txBody>
                    <a:bodyPr/>
                    <a:lstStyle/>
                    <a:p>
                      <a:pPr algn="ctr"/>
                      <a:r>
                        <a:rPr lang="ja-JP" altLang="en-US" sz="1600" dirty="0">
                          <a:latin typeface="ＭＳ Ｐゴシック" panose="020B0600070205080204" pitchFamily="50" charset="-128"/>
                          <a:ea typeface="ＭＳ Ｐゴシック" panose="020B0600070205080204" pitchFamily="50" charset="-128"/>
                        </a:rPr>
                        <a:t>パート</a:t>
                      </a:r>
                      <a:endParaRPr lang="en-US" sz="1600" dirty="0">
                        <a:latin typeface="ＭＳ Ｐゴシック" panose="020B0600070205080204" pitchFamily="50" charset="-128"/>
                        <a:ea typeface="ＭＳ Ｐゴシック" panose="020B0600070205080204" pitchFamily="50" charset="-128"/>
                      </a:endParaRPr>
                    </a:p>
                  </a:txBody>
                  <a:tcPr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ja-JP" altLang="en-US" sz="1600" dirty="0">
                          <a:latin typeface="ＭＳ Ｐゴシック" panose="020B0600070205080204" pitchFamily="50" charset="-128"/>
                          <a:ea typeface="ＭＳ Ｐゴシック" panose="020B0600070205080204" pitchFamily="50" charset="-128"/>
                        </a:rPr>
                        <a:t>割り当てる材料特性</a:t>
                      </a:r>
                      <a:endParaRPr lang="en-US" sz="1600" dirty="0">
                        <a:latin typeface="ＭＳ Ｐゴシック" panose="020B0600070205080204" pitchFamily="50" charset="-128"/>
                        <a:ea typeface="ＭＳ Ｐゴシック" panose="020B0600070205080204" pitchFamily="50" charset="-128"/>
                      </a:endParaRPr>
                    </a:p>
                  </a:txBody>
                  <a:tcPr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068087"/>
                  </a:ext>
                </a:extLst>
              </a:tr>
              <a:tr h="265570">
                <a:tc>
                  <a:txBody>
                    <a:bodyPr/>
                    <a:lstStyle/>
                    <a:p>
                      <a:pPr algn="ctr"/>
                      <a:r>
                        <a:rPr lang="ja-JP" altLang="en-US" sz="1600" dirty="0">
                          <a:solidFill>
                            <a:srgbClr val="008000"/>
                          </a:solidFill>
                          <a:latin typeface="ＭＳ Ｐゴシック" panose="020B0600070205080204" pitchFamily="50" charset="-128"/>
                          <a:ea typeface="ＭＳ Ｐゴシック" panose="020B0600070205080204" pitchFamily="50" charset="-128"/>
                        </a:rPr>
                        <a:t>モールド</a:t>
                      </a:r>
                      <a:endParaRPr lang="en-US" sz="1600" dirty="0">
                        <a:solidFill>
                          <a:srgbClr val="008000"/>
                        </a:solidFill>
                        <a:latin typeface="ＭＳ Ｐゴシック" panose="020B0600070205080204" pitchFamily="50" charset="-128"/>
                        <a:ea typeface="ＭＳ Ｐゴシック" panose="020B0600070205080204" pitchFamily="50" charset="-128"/>
                      </a:endParaRPr>
                    </a:p>
                  </a:txBody>
                  <a:tcPr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dirty="0">
                          <a:solidFill>
                            <a:srgbClr val="008000"/>
                          </a:solidFill>
                          <a:latin typeface="ＭＳ Ｐゴシック" panose="020B0600070205080204" pitchFamily="50" charset="-128"/>
                          <a:ea typeface="ＭＳ Ｐゴシック" panose="020B0600070205080204" pitchFamily="50" charset="-128"/>
                        </a:rPr>
                        <a:t>Neo-Hooke</a:t>
                      </a:r>
                      <a:r>
                        <a:rPr lang="ja-JP" altLang="en-US" sz="1600" dirty="0">
                          <a:solidFill>
                            <a:srgbClr val="008000"/>
                          </a:solidFill>
                          <a:latin typeface="ＭＳ Ｐゴシック" panose="020B0600070205080204" pitchFamily="50" charset="-128"/>
                          <a:ea typeface="ＭＳ Ｐゴシック" panose="020B0600070205080204" pitchFamily="50" charset="-128"/>
                        </a:rPr>
                        <a:t>超弾性特性</a:t>
                      </a:r>
                      <a:endParaRPr lang="en-US" altLang="ja-JP" sz="1600" dirty="0">
                        <a:solidFill>
                          <a:srgbClr val="008000"/>
                        </a:solidFill>
                        <a:latin typeface="ＭＳ Ｐゴシック" panose="020B0600070205080204" pitchFamily="50" charset="-128"/>
                        <a:ea typeface="ＭＳ Ｐゴシック" panose="020B0600070205080204" pitchFamily="50" charset="-128"/>
                      </a:endParaRPr>
                    </a:p>
                  </a:txBody>
                  <a:tcPr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5928773"/>
                  </a:ext>
                </a:extLst>
              </a:tr>
              <a:tr h="265570">
                <a:tc>
                  <a:txBody>
                    <a:bodyPr/>
                    <a:lstStyle/>
                    <a:p>
                      <a:pPr algn="ctr"/>
                      <a:r>
                        <a:rPr lang="en-US" altLang="ja-JP" sz="1600" dirty="0">
                          <a:solidFill>
                            <a:srgbClr val="0070C0"/>
                          </a:solidFill>
                          <a:latin typeface="ＭＳ Ｐゴシック" panose="020B0600070205080204" pitchFamily="50" charset="-128"/>
                          <a:ea typeface="ＭＳ Ｐゴシック" panose="020B0600070205080204" pitchFamily="50" charset="-128"/>
                        </a:rPr>
                        <a:t>UV</a:t>
                      </a:r>
                      <a:r>
                        <a:rPr lang="ja-JP" altLang="en-US" sz="1600" dirty="0">
                          <a:solidFill>
                            <a:srgbClr val="0070C0"/>
                          </a:solidFill>
                          <a:latin typeface="ＭＳ Ｐゴシック" panose="020B0600070205080204" pitchFamily="50" charset="-128"/>
                          <a:ea typeface="ＭＳ Ｐゴシック" panose="020B0600070205080204" pitchFamily="50" charset="-128"/>
                        </a:rPr>
                        <a:t>レジン</a:t>
                      </a:r>
                      <a:endParaRPr lang="en-US" sz="1600" dirty="0">
                        <a:solidFill>
                          <a:srgbClr val="0070C0"/>
                        </a:solidFill>
                        <a:latin typeface="ＭＳ Ｐゴシック" panose="020B0600070205080204" pitchFamily="50" charset="-128"/>
                        <a:ea typeface="ＭＳ Ｐゴシック" panose="020B0600070205080204" pitchFamily="50" charset="-128"/>
                      </a:endParaRPr>
                    </a:p>
                  </a:txBody>
                  <a:tcPr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dirty="0">
                          <a:solidFill>
                            <a:srgbClr val="0070C0"/>
                          </a:solidFill>
                          <a:latin typeface="ＭＳ Ｐゴシック" panose="020B0600070205080204" pitchFamily="50" charset="-128"/>
                          <a:ea typeface="ＭＳ Ｐゴシック" panose="020B0600070205080204" pitchFamily="50" charset="-128"/>
                        </a:rPr>
                        <a:t>同定された熱粘弾性特性</a:t>
                      </a:r>
                      <a:endParaRPr lang="en-US" altLang="ja-JP" sz="1600" dirty="0">
                        <a:solidFill>
                          <a:srgbClr val="0070C0"/>
                        </a:solidFill>
                        <a:latin typeface="ＭＳ Ｐゴシック" panose="020B0600070205080204" pitchFamily="50" charset="-128"/>
                        <a:ea typeface="ＭＳ Ｐゴシック" panose="020B0600070205080204" pitchFamily="50" charset="-128"/>
                      </a:endParaRPr>
                    </a:p>
                  </a:txBody>
                  <a:tcPr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9805881"/>
                  </a:ext>
                </a:extLst>
              </a:tr>
            </a:tbl>
          </a:graphicData>
        </a:graphic>
      </p:graphicFrame>
      <p:sp>
        <p:nvSpPr>
          <p:cNvPr id="8" name="TextBox 9">
            <a:extLst>
              <a:ext uri="{FF2B5EF4-FFF2-40B4-BE49-F238E27FC236}">
                <a16:creationId xmlns:a16="http://schemas.microsoft.com/office/drawing/2014/main" id="{25007E09-B22F-4248-8AC8-083D11360F34}"/>
              </a:ext>
            </a:extLst>
          </p:cNvPr>
          <p:cNvSpPr txBox="1"/>
          <p:nvPr/>
        </p:nvSpPr>
        <p:spPr>
          <a:xfrm>
            <a:off x="7882022" y="2174894"/>
            <a:ext cx="894079" cy="646331"/>
          </a:xfrm>
          <a:prstGeom prst="rect">
            <a:avLst/>
          </a:prstGeom>
          <a:solidFill>
            <a:srgbClr val="FFC000"/>
          </a:solidFill>
          <a:ln w="19050">
            <a:solidFill>
              <a:schemeClr val="tx1"/>
            </a:solidFill>
          </a:ln>
        </p:spPr>
        <p:txBody>
          <a:bodyPr wrap="square" rtlCol="0">
            <a:spAutoFit/>
          </a:bodyPr>
          <a:lstStyle/>
          <a:p>
            <a:pPr algn="ctr"/>
            <a:r>
              <a:rPr lang="en-US" dirty="0"/>
              <a:t>2D</a:t>
            </a:r>
          </a:p>
          <a:p>
            <a:pPr algn="ctr"/>
            <a:r>
              <a:rPr lang="ja-JP" altLang="en-US" dirty="0"/>
              <a:t>断面図</a:t>
            </a:r>
            <a:endParaRPr lang="en-US" dirty="0"/>
          </a:p>
        </p:txBody>
      </p:sp>
    </p:spTree>
    <p:extLst>
      <p:ext uri="{BB962C8B-B14F-4D97-AF65-F5344CB8AC3E}">
        <p14:creationId xmlns:p14="http://schemas.microsoft.com/office/powerpoint/2010/main" val="788410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4A1D314E-FCBF-4140-8F46-ED634A8099FD}"/>
              </a:ext>
            </a:extLst>
          </p:cNvPr>
          <p:cNvSpPr>
            <a:spLocks noGrp="1"/>
          </p:cNvSpPr>
          <p:nvPr>
            <p:ph idx="1"/>
          </p:nvPr>
        </p:nvSpPr>
        <p:spPr/>
        <p:txBody>
          <a:bodyPr/>
          <a:lstStyle/>
          <a:p>
            <a:pPr marL="0" indent="0">
              <a:buNone/>
            </a:pPr>
            <a:r>
              <a:rPr lang="ja-JP" altLang="en-US" sz="2400" b="1" i="1" u="sng" dirty="0">
                <a:effectLst>
                  <a:outerShdw blurRad="38100" dist="38100" dir="2700000" algn="tl">
                    <a:srgbClr val="000000">
                      <a:alpha val="43137"/>
                    </a:srgbClr>
                  </a:outerShdw>
                </a:effectLst>
              </a:rPr>
              <a:t>中央</a:t>
            </a:r>
            <a:r>
              <a:rPr lang="en-US" altLang="ja-JP" sz="2400" b="1" i="1" u="sng" dirty="0">
                <a:effectLst>
                  <a:outerShdw blurRad="38100" dist="38100" dir="2700000" algn="tl">
                    <a:srgbClr val="000000">
                      <a:alpha val="43137"/>
                    </a:srgbClr>
                  </a:outerShdw>
                </a:effectLst>
              </a:rPr>
              <a:t>Y</a:t>
            </a:r>
            <a:r>
              <a:rPr lang="ja-JP" altLang="en-US" sz="2400" b="1" i="1" u="sng" dirty="0">
                <a:effectLst>
                  <a:outerShdw blurRad="38100" dist="38100" dir="2700000" algn="tl">
                    <a:srgbClr val="000000">
                      <a:alpha val="43137"/>
                    </a:srgbClr>
                  </a:outerShdw>
                </a:effectLst>
              </a:rPr>
              <a:t>断面</a:t>
            </a:r>
            <a:br>
              <a:rPr lang="en-US" altLang="ja-JP" sz="2400" b="1" i="1" u="sng" dirty="0">
                <a:effectLst>
                  <a:outerShdw blurRad="38100" dist="38100" dir="2700000" algn="tl">
                    <a:srgbClr val="000000">
                      <a:alpha val="43137"/>
                    </a:srgbClr>
                  </a:outerShdw>
                </a:effectLst>
              </a:rPr>
            </a:br>
            <a:r>
              <a:rPr lang="ja-JP" altLang="en-US" sz="2400" b="1" i="1" u="sng" dirty="0">
                <a:effectLst>
                  <a:outerShdw blurRad="38100" dist="38100" dir="2700000" algn="tl">
                    <a:srgbClr val="000000">
                      <a:alpha val="43137"/>
                    </a:srgbClr>
                  </a:outerShdw>
                </a:effectLst>
              </a:rPr>
              <a:t>における</a:t>
            </a:r>
            <a:br>
              <a:rPr lang="en-US" altLang="ja-JP" sz="2400" b="1" i="1" u="sng" dirty="0">
                <a:effectLst>
                  <a:outerShdw blurRad="38100" dist="38100" dir="2700000" algn="tl">
                    <a:srgbClr val="000000">
                      <a:alpha val="43137"/>
                    </a:srgbClr>
                  </a:outerShdw>
                </a:effectLst>
              </a:rPr>
            </a:br>
            <a:r>
              <a:rPr lang="en-US" altLang="ja-JP" sz="2400" b="1" i="1" u="sng" dirty="0">
                <a:effectLst>
                  <a:outerShdw blurRad="38100" dist="38100" dir="2700000" algn="tl">
                    <a:srgbClr val="000000">
                      <a:alpha val="43137"/>
                    </a:srgbClr>
                  </a:outerShdw>
                </a:effectLst>
              </a:rPr>
              <a:t>Z</a:t>
            </a:r>
            <a:r>
              <a:rPr lang="ja-JP" altLang="en-US" sz="2400" b="1" i="1" u="sng" dirty="0">
                <a:effectLst>
                  <a:outerShdw blurRad="38100" dist="38100" dir="2700000" algn="tl">
                    <a:srgbClr val="000000">
                      <a:alpha val="43137"/>
                    </a:srgbClr>
                  </a:outerShdw>
                </a:effectLst>
              </a:rPr>
              <a:t>方向</a:t>
            </a:r>
            <a:br>
              <a:rPr lang="en-US" altLang="ja-JP" sz="2400" b="1" i="1" u="sng" dirty="0">
                <a:effectLst>
                  <a:outerShdw blurRad="38100" dist="38100" dir="2700000" algn="tl">
                    <a:srgbClr val="000000">
                      <a:alpha val="43137"/>
                    </a:srgbClr>
                  </a:outerShdw>
                </a:effectLst>
              </a:rPr>
            </a:br>
            <a:r>
              <a:rPr lang="ja-JP" altLang="en-US" sz="2400" b="1" i="1" u="sng" dirty="0">
                <a:effectLst>
                  <a:outerShdw blurRad="38100" dist="38100" dir="2700000" algn="tl">
                    <a:srgbClr val="000000">
                      <a:alpha val="43137"/>
                    </a:srgbClr>
                  </a:outerShdw>
                </a:effectLst>
              </a:rPr>
              <a:t>変位分布</a:t>
            </a:r>
            <a:br>
              <a:rPr lang="en-US" altLang="ja-JP" sz="2400" b="1" i="1" u="sng" dirty="0">
                <a:effectLst>
                  <a:outerShdw blurRad="38100" dist="38100" dir="2700000" algn="tl">
                    <a:srgbClr val="000000">
                      <a:alpha val="43137"/>
                    </a:srgbClr>
                  </a:outerShdw>
                </a:effectLst>
              </a:rPr>
            </a:br>
            <a:r>
              <a:rPr lang="ja-JP" altLang="en-US" sz="2400" b="1" i="1" u="sng" dirty="0">
                <a:effectLst>
                  <a:outerShdw blurRad="38100" dist="38100" dir="2700000" algn="tl">
                    <a:srgbClr val="000000">
                      <a:alpha val="43137"/>
                    </a:srgbClr>
                  </a:outerShdw>
                </a:effectLst>
              </a:rPr>
              <a:t>の時刻歴</a:t>
            </a:r>
            <a:br>
              <a:rPr lang="en-US" altLang="ja-JP" sz="2400" b="1" i="1" u="sng" dirty="0">
                <a:effectLst>
                  <a:outerShdw blurRad="38100" dist="38100" dir="2700000" algn="tl">
                    <a:srgbClr val="000000">
                      <a:alpha val="43137"/>
                    </a:srgbClr>
                  </a:outerShdw>
                </a:effectLst>
              </a:rPr>
            </a:br>
            <a:endParaRPr kumimoji="1"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p:txBody>
      </p:sp>
      <p:sp>
        <p:nvSpPr>
          <p:cNvPr id="3" name="タイトル 2">
            <a:extLst>
              <a:ext uri="{FF2B5EF4-FFF2-40B4-BE49-F238E27FC236}">
                <a16:creationId xmlns:a16="http://schemas.microsoft.com/office/drawing/2014/main" id="{7114059D-2C62-420A-AE3E-836BFE52D6C1}"/>
              </a:ext>
            </a:extLst>
          </p:cNvPr>
          <p:cNvSpPr>
            <a:spLocks noGrp="1"/>
          </p:cNvSpPr>
          <p:nvPr>
            <p:ph type="title"/>
          </p:nvPr>
        </p:nvSpPr>
        <p:spPr/>
        <p:txBody>
          <a:bodyPr/>
          <a:lstStyle/>
          <a:p>
            <a:r>
              <a:rPr kumimoji="1" lang="ja-JP" altLang="en-US" dirty="0"/>
              <a:t>解析結果</a:t>
            </a:r>
          </a:p>
        </p:txBody>
      </p:sp>
      <p:sp>
        <p:nvSpPr>
          <p:cNvPr id="4" name="スライド番号プレースホルダー 3">
            <a:extLst>
              <a:ext uri="{FF2B5EF4-FFF2-40B4-BE49-F238E27FC236}">
                <a16:creationId xmlns:a16="http://schemas.microsoft.com/office/drawing/2014/main" id="{5E5A9CE0-D67A-44C8-84D1-324650B4E714}"/>
              </a:ext>
            </a:extLst>
          </p:cNvPr>
          <p:cNvSpPr>
            <a:spLocks noGrp="1"/>
          </p:cNvSpPr>
          <p:nvPr>
            <p:ph type="sldNum" sz="quarter" idx="4"/>
          </p:nvPr>
        </p:nvSpPr>
        <p:spPr/>
        <p:txBody>
          <a:bodyPr/>
          <a:lstStyle/>
          <a:p>
            <a:r>
              <a:rPr lang="en-US" altLang="ja-JP"/>
              <a:t>P. </a:t>
            </a:r>
            <a:fld id="{F8FDF831-B0A3-4B44-A20D-7581D5587101}" type="slidenum">
              <a:rPr lang="ja-JP" altLang="en-US" smtClean="0"/>
              <a:pPr/>
              <a:t>32</a:t>
            </a:fld>
            <a:endParaRPr lang="ja-JP" altLang="en-US" dirty="0"/>
          </a:p>
        </p:txBody>
      </p:sp>
      <p:pic>
        <p:nvPicPr>
          <p:cNvPr id="5" name="U3">
            <a:hlinkClick r:id="" action="ppaction://media"/>
            <a:extLst>
              <a:ext uri="{FF2B5EF4-FFF2-40B4-BE49-F238E27FC236}">
                <a16:creationId xmlns:a16="http://schemas.microsoft.com/office/drawing/2014/main" id="{99844E37-F393-4CF5-9021-B53C1948009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491" r="16096"/>
          <a:stretch>
            <a:fillRect/>
          </a:stretch>
        </p:blipFill>
        <p:spPr>
          <a:xfrm>
            <a:off x="2123728" y="623886"/>
            <a:ext cx="4608512" cy="5773737"/>
          </a:xfrm>
          <a:prstGeom prst="rect">
            <a:avLst/>
          </a:prstGeom>
        </p:spPr>
      </p:pic>
      <p:sp>
        <p:nvSpPr>
          <p:cNvPr id="8" name="正方形/長方形 7">
            <a:extLst>
              <a:ext uri="{FF2B5EF4-FFF2-40B4-BE49-F238E27FC236}">
                <a16:creationId xmlns:a16="http://schemas.microsoft.com/office/drawing/2014/main" id="{0BBD3781-9148-49A3-A272-E4ED7634D70D}"/>
              </a:ext>
            </a:extLst>
          </p:cNvPr>
          <p:cNvSpPr/>
          <p:nvPr/>
        </p:nvSpPr>
        <p:spPr>
          <a:xfrm>
            <a:off x="539552" y="3105834"/>
            <a:ext cx="1260140" cy="707886"/>
          </a:xfrm>
          <a:prstGeom prst="rect">
            <a:avLst/>
          </a:prstGeom>
          <a:solidFill>
            <a:schemeClr val="bg1">
              <a:lumMod val="85000"/>
            </a:schemeClr>
          </a:solidFill>
        </p:spPr>
        <p:txBody>
          <a:bodyPr wrap="square">
            <a:spAutoFit/>
          </a:bodyPr>
          <a:lstStyle/>
          <a:p>
            <a:pPr marL="0" indent="0">
              <a:buNone/>
            </a:pPr>
            <a:r>
              <a:rPr lang="ja-JP" altLang="en-US" sz="2000" dirty="0"/>
              <a:t>変形倍率</a:t>
            </a:r>
            <a:br>
              <a:rPr lang="en-US" altLang="ja-JP" sz="2000" dirty="0"/>
            </a:br>
            <a:r>
              <a:rPr lang="en-US" altLang="ja-JP" sz="2000" dirty="0"/>
              <a:t>10</a:t>
            </a:r>
            <a:r>
              <a:rPr lang="ja-JP" altLang="en-US" sz="2000" dirty="0"/>
              <a:t>倍表示</a:t>
            </a:r>
          </a:p>
        </p:txBody>
      </p:sp>
      <p:sp>
        <p:nvSpPr>
          <p:cNvPr id="10" name="テキスト ボックス 9">
            <a:extLst>
              <a:ext uri="{FF2B5EF4-FFF2-40B4-BE49-F238E27FC236}">
                <a16:creationId xmlns:a16="http://schemas.microsoft.com/office/drawing/2014/main" id="{F359574F-72DC-4E41-8205-600CBD978E03}"/>
              </a:ext>
            </a:extLst>
          </p:cNvPr>
          <p:cNvSpPr txBox="1"/>
          <p:nvPr/>
        </p:nvSpPr>
        <p:spPr>
          <a:xfrm>
            <a:off x="6606225" y="694598"/>
            <a:ext cx="2448272" cy="5632311"/>
          </a:xfrm>
          <a:prstGeom prst="rect">
            <a:avLst/>
          </a:prstGeom>
          <a:solidFill>
            <a:schemeClr val="bg1">
              <a:lumMod val="85000"/>
            </a:schemeClr>
          </a:solidFill>
        </p:spPr>
        <p:txBody>
          <a:bodyPr wrap="square" rtlCol="0">
            <a:spAutoFit/>
          </a:bodyPr>
          <a:lstStyle/>
          <a:p>
            <a:r>
              <a:rPr kumimoji="1" lang="ja-JP" altLang="en-US" sz="2000" dirty="0"/>
              <a:t>下記が確認できる．</a:t>
            </a:r>
            <a:endParaRPr kumimoji="1" lang="en-US" altLang="ja-JP" sz="2000" dirty="0"/>
          </a:p>
          <a:p>
            <a:pPr marL="457200" indent="-457200">
              <a:buFont typeface="+mj-lt"/>
              <a:buAutoNum type="arabicPeriod"/>
            </a:pPr>
            <a:r>
              <a:rPr kumimoji="1" lang="ja-JP" altLang="en-US" sz="2000" dirty="0"/>
              <a:t>周期境界条件が正しく与えられている．</a:t>
            </a:r>
            <a:endParaRPr kumimoji="1" lang="en-US" altLang="ja-JP" sz="2000" dirty="0"/>
          </a:p>
          <a:p>
            <a:pPr marL="457200" indent="-457200">
              <a:buFont typeface="+mj-lt"/>
              <a:buAutoNum type="arabicPeriod"/>
            </a:pPr>
            <a:r>
              <a:rPr kumimoji="1" lang="en-US" altLang="ja-JP" sz="2000" dirty="0"/>
              <a:t>UV</a:t>
            </a:r>
            <a:r>
              <a:rPr kumimoji="1" lang="ja-JP" altLang="en-US" sz="2000" dirty="0"/>
              <a:t>照射直後（</a:t>
            </a:r>
            <a:r>
              <a:rPr kumimoji="1" lang="en-US" altLang="ja-JP" sz="2000" dirty="0"/>
              <a:t>t = 6 s)</a:t>
            </a:r>
            <a:r>
              <a:rPr kumimoji="1" lang="ja-JP" altLang="en-US" sz="2000" dirty="0"/>
              <a:t>に熱膨張した後，徐々に</a:t>
            </a:r>
            <a:r>
              <a:rPr lang="ja-JP" altLang="en-US" sz="2000" dirty="0"/>
              <a:t>熱＋</a:t>
            </a:r>
            <a:r>
              <a:rPr lang="en-US" altLang="ja-JP" sz="2000" dirty="0"/>
              <a:t>UV</a:t>
            </a:r>
            <a:r>
              <a:rPr kumimoji="1" lang="ja-JP" altLang="en-US" sz="2000" dirty="0"/>
              <a:t>収縮してゆく．</a:t>
            </a:r>
          </a:p>
          <a:p>
            <a:pPr marL="457200" indent="-457200">
              <a:buFont typeface="+mj-lt"/>
              <a:buAutoNum type="arabicPeriod"/>
            </a:pPr>
            <a:r>
              <a:rPr lang="ja-JP" altLang="en-US" sz="2000" dirty="0"/>
              <a:t>収縮に伴うモールドの変形により湾曲が生じている．</a:t>
            </a:r>
            <a:endParaRPr lang="en-US" altLang="ja-JP" sz="2000" dirty="0"/>
          </a:p>
          <a:p>
            <a:pPr marL="457200" indent="-457200">
              <a:buFont typeface="+mj-lt"/>
              <a:buAutoNum type="arabicPeriod"/>
            </a:pPr>
            <a:r>
              <a:rPr kumimoji="1" lang="ja-JP" altLang="en-US" sz="2000" dirty="0"/>
              <a:t>離型直後</a:t>
            </a:r>
            <a:r>
              <a:rPr kumimoji="1" lang="en-US" altLang="ja-JP" sz="2000" dirty="0"/>
              <a:t>(t = 500 s)</a:t>
            </a:r>
            <a:r>
              <a:rPr kumimoji="1" lang="ja-JP" altLang="en-US" sz="2000" dirty="0"/>
              <a:t>に体積ひずみが短時間にスプリングバックしている．</a:t>
            </a:r>
          </a:p>
        </p:txBody>
      </p:sp>
      <p:sp>
        <p:nvSpPr>
          <p:cNvPr id="7" name="テキスト ボックス 6">
            <a:extLst>
              <a:ext uri="{FF2B5EF4-FFF2-40B4-BE49-F238E27FC236}">
                <a16:creationId xmlns:a16="http://schemas.microsoft.com/office/drawing/2014/main" id="{07898AC6-A6E9-4C50-9D30-C36D07E813B7}"/>
              </a:ext>
            </a:extLst>
          </p:cNvPr>
          <p:cNvSpPr txBox="1"/>
          <p:nvPr/>
        </p:nvSpPr>
        <p:spPr>
          <a:xfrm>
            <a:off x="42234" y="4437112"/>
            <a:ext cx="2286203" cy="923330"/>
          </a:xfrm>
          <a:prstGeom prst="rect">
            <a:avLst/>
          </a:prstGeom>
          <a:noFill/>
        </p:spPr>
        <p:txBody>
          <a:bodyPr wrap="none" rtlCol="0">
            <a:spAutoFit/>
          </a:bodyPr>
          <a:lstStyle/>
          <a:p>
            <a:pPr algn="ctr"/>
            <a:r>
              <a:rPr kumimoji="1" lang="en-US" altLang="ja-JP" dirty="0"/>
              <a:t>※</a:t>
            </a:r>
            <a:r>
              <a:rPr kumimoji="1" lang="ja-JP" altLang="en-US" dirty="0"/>
              <a:t>注</a:t>
            </a:r>
            <a:r>
              <a:rPr kumimoji="1" lang="en-US" altLang="ja-JP" dirty="0"/>
              <a:t>※</a:t>
            </a:r>
            <a:br>
              <a:rPr kumimoji="1" lang="en-US" altLang="ja-JP" dirty="0"/>
            </a:br>
            <a:r>
              <a:rPr kumimoji="1" lang="ja-JP" altLang="en-US" dirty="0"/>
              <a:t>時間の進み方が</a:t>
            </a:r>
            <a:br>
              <a:rPr kumimoji="1" lang="en-US" altLang="ja-JP" dirty="0"/>
            </a:br>
            <a:r>
              <a:rPr kumimoji="1" lang="ja-JP" altLang="en-US" dirty="0"/>
              <a:t>一定ではありません．</a:t>
            </a:r>
          </a:p>
        </p:txBody>
      </p:sp>
    </p:spTree>
    <p:extLst>
      <p:ext uri="{BB962C8B-B14F-4D97-AF65-F5344CB8AC3E}">
        <p14:creationId xmlns:p14="http://schemas.microsoft.com/office/powerpoint/2010/main" val="368580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4A1D314E-FCBF-4140-8F46-ED634A8099FD}"/>
              </a:ext>
            </a:extLst>
          </p:cNvPr>
          <p:cNvSpPr>
            <a:spLocks noGrp="1"/>
          </p:cNvSpPr>
          <p:nvPr>
            <p:ph idx="1"/>
          </p:nvPr>
        </p:nvSpPr>
        <p:spPr/>
        <p:txBody>
          <a:bodyPr/>
          <a:lstStyle/>
          <a:p>
            <a:pPr marL="0" indent="0">
              <a:buNone/>
            </a:pPr>
            <a:r>
              <a:rPr lang="ja-JP" altLang="en-US" sz="2400" b="1" i="1" u="sng" dirty="0">
                <a:effectLst>
                  <a:outerShdw blurRad="38100" dist="38100" dir="2700000" algn="tl">
                    <a:srgbClr val="000000">
                      <a:alpha val="43137"/>
                    </a:srgbClr>
                  </a:outerShdw>
                </a:effectLst>
              </a:rPr>
              <a:t>最終変形状態</a:t>
            </a:r>
            <a:endParaRPr lang="en-US" altLang="ja-JP" sz="2400" b="1" i="1" u="sng" dirty="0">
              <a:effectLst>
                <a:outerShdw blurRad="38100" dist="38100" dir="2700000" algn="tl">
                  <a:srgbClr val="000000">
                    <a:alpha val="43137"/>
                  </a:srgbClr>
                </a:outerShdw>
              </a:effectLst>
            </a:endParaRPr>
          </a:p>
        </p:txBody>
      </p:sp>
      <p:sp>
        <p:nvSpPr>
          <p:cNvPr id="3" name="タイトル 2">
            <a:extLst>
              <a:ext uri="{FF2B5EF4-FFF2-40B4-BE49-F238E27FC236}">
                <a16:creationId xmlns:a16="http://schemas.microsoft.com/office/drawing/2014/main" id="{7114059D-2C62-420A-AE3E-836BFE52D6C1}"/>
              </a:ext>
            </a:extLst>
          </p:cNvPr>
          <p:cNvSpPr>
            <a:spLocks noGrp="1"/>
          </p:cNvSpPr>
          <p:nvPr>
            <p:ph type="title"/>
          </p:nvPr>
        </p:nvSpPr>
        <p:spPr/>
        <p:txBody>
          <a:bodyPr/>
          <a:lstStyle/>
          <a:p>
            <a:r>
              <a:rPr kumimoji="1" lang="ja-JP" altLang="en-US" dirty="0"/>
              <a:t>解析結果</a:t>
            </a:r>
          </a:p>
        </p:txBody>
      </p:sp>
      <p:sp>
        <p:nvSpPr>
          <p:cNvPr id="4" name="スライド番号プレースホルダー 3">
            <a:extLst>
              <a:ext uri="{FF2B5EF4-FFF2-40B4-BE49-F238E27FC236}">
                <a16:creationId xmlns:a16="http://schemas.microsoft.com/office/drawing/2014/main" id="{5E5A9CE0-D67A-44C8-84D1-324650B4E714}"/>
              </a:ext>
            </a:extLst>
          </p:cNvPr>
          <p:cNvSpPr>
            <a:spLocks noGrp="1"/>
          </p:cNvSpPr>
          <p:nvPr>
            <p:ph type="sldNum" sz="quarter" idx="4"/>
          </p:nvPr>
        </p:nvSpPr>
        <p:spPr/>
        <p:txBody>
          <a:bodyPr/>
          <a:lstStyle/>
          <a:p>
            <a:r>
              <a:rPr lang="en-US" altLang="ja-JP"/>
              <a:t>P. </a:t>
            </a:r>
            <a:fld id="{F8FDF831-B0A3-4B44-A20D-7581D5587101}" type="slidenum">
              <a:rPr lang="ja-JP" altLang="en-US" smtClean="0"/>
              <a:pPr/>
              <a:t>33</a:t>
            </a:fld>
            <a:endParaRPr lang="ja-JP" altLang="en-US" dirty="0"/>
          </a:p>
        </p:txBody>
      </p:sp>
      <p:pic>
        <p:nvPicPr>
          <p:cNvPr id="7" name="図 6" descr="カラフル, 飛ぶ, レゴ, テーブル が含まれている画像&#10;&#10;自動的に生成された説明">
            <a:extLst>
              <a:ext uri="{FF2B5EF4-FFF2-40B4-BE49-F238E27FC236}">
                <a16:creationId xmlns:a16="http://schemas.microsoft.com/office/drawing/2014/main" id="{9BA4ED04-15B9-4820-8DE0-FA4F69676E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17" r="18815"/>
          <a:stretch/>
        </p:blipFill>
        <p:spPr>
          <a:xfrm>
            <a:off x="1907704" y="1013973"/>
            <a:ext cx="4464496" cy="4539263"/>
          </a:xfrm>
          <a:prstGeom prst="rect">
            <a:avLst/>
          </a:prstGeom>
        </p:spPr>
      </p:pic>
      <p:sp>
        <p:nvSpPr>
          <p:cNvPr id="8" name="正方形/長方形 7">
            <a:extLst>
              <a:ext uri="{FF2B5EF4-FFF2-40B4-BE49-F238E27FC236}">
                <a16:creationId xmlns:a16="http://schemas.microsoft.com/office/drawing/2014/main" id="{0BBD3781-9148-49A3-A272-E4ED7634D70D}"/>
              </a:ext>
            </a:extLst>
          </p:cNvPr>
          <p:cNvSpPr/>
          <p:nvPr/>
        </p:nvSpPr>
        <p:spPr>
          <a:xfrm>
            <a:off x="539552" y="2221771"/>
            <a:ext cx="1260140" cy="707886"/>
          </a:xfrm>
          <a:prstGeom prst="rect">
            <a:avLst/>
          </a:prstGeom>
          <a:solidFill>
            <a:schemeClr val="bg1">
              <a:lumMod val="85000"/>
            </a:schemeClr>
          </a:solidFill>
        </p:spPr>
        <p:txBody>
          <a:bodyPr wrap="square">
            <a:spAutoFit/>
          </a:bodyPr>
          <a:lstStyle/>
          <a:p>
            <a:pPr marL="0" indent="0">
              <a:buNone/>
            </a:pPr>
            <a:r>
              <a:rPr lang="ja-JP" altLang="en-US" sz="2000" dirty="0"/>
              <a:t>変形倍率</a:t>
            </a:r>
            <a:br>
              <a:rPr lang="en-US" altLang="ja-JP" sz="2000" dirty="0"/>
            </a:br>
            <a:r>
              <a:rPr lang="en-US" altLang="ja-JP" sz="2000" dirty="0"/>
              <a:t>10</a:t>
            </a:r>
            <a:r>
              <a:rPr lang="ja-JP" altLang="en-US" sz="2000" dirty="0"/>
              <a:t>倍表示</a:t>
            </a:r>
          </a:p>
        </p:txBody>
      </p:sp>
      <p:sp>
        <p:nvSpPr>
          <p:cNvPr id="11" name="正方形/長方形 10">
            <a:extLst>
              <a:ext uri="{FF2B5EF4-FFF2-40B4-BE49-F238E27FC236}">
                <a16:creationId xmlns:a16="http://schemas.microsoft.com/office/drawing/2014/main" id="{592E332E-1E0C-4EAB-A4A8-FD2EF9DF3514}"/>
              </a:ext>
            </a:extLst>
          </p:cNvPr>
          <p:cNvSpPr/>
          <p:nvPr/>
        </p:nvSpPr>
        <p:spPr>
          <a:xfrm>
            <a:off x="539552" y="3933056"/>
            <a:ext cx="1260140" cy="1015663"/>
          </a:xfrm>
          <a:prstGeom prst="rect">
            <a:avLst/>
          </a:prstGeom>
          <a:solidFill>
            <a:schemeClr val="bg1">
              <a:lumMod val="85000"/>
            </a:schemeClr>
          </a:solidFill>
        </p:spPr>
        <p:txBody>
          <a:bodyPr wrap="square">
            <a:spAutoFit/>
          </a:bodyPr>
          <a:lstStyle/>
          <a:p>
            <a:pPr marL="0" indent="0" algn="ctr">
              <a:buNone/>
            </a:pPr>
            <a:r>
              <a:rPr lang="ja-JP" altLang="en-US" sz="2000" dirty="0"/>
              <a:t>黒点線は初期形状を表す．</a:t>
            </a:r>
          </a:p>
        </p:txBody>
      </p:sp>
      <p:sp>
        <p:nvSpPr>
          <p:cNvPr id="14" name="テキスト ボックス 13">
            <a:extLst>
              <a:ext uri="{FF2B5EF4-FFF2-40B4-BE49-F238E27FC236}">
                <a16:creationId xmlns:a16="http://schemas.microsoft.com/office/drawing/2014/main" id="{5C0C09FC-D63F-4258-9799-2C638A86C15A}"/>
              </a:ext>
            </a:extLst>
          </p:cNvPr>
          <p:cNvSpPr txBox="1"/>
          <p:nvPr/>
        </p:nvSpPr>
        <p:spPr>
          <a:xfrm>
            <a:off x="6516216" y="1074509"/>
            <a:ext cx="2591781" cy="4708981"/>
          </a:xfrm>
          <a:prstGeom prst="rect">
            <a:avLst/>
          </a:prstGeom>
          <a:solidFill>
            <a:schemeClr val="bg1">
              <a:lumMod val="85000"/>
            </a:schemeClr>
          </a:solidFill>
        </p:spPr>
        <p:txBody>
          <a:bodyPr wrap="square" rtlCol="0">
            <a:spAutoFit/>
          </a:bodyPr>
          <a:lstStyle/>
          <a:p>
            <a:r>
              <a:rPr kumimoji="1" lang="ja-JP" altLang="en-US" sz="2000" dirty="0"/>
              <a:t>下記が確認できる．</a:t>
            </a:r>
            <a:endParaRPr kumimoji="1" lang="en-US" altLang="ja-JP" sz="2000" dirty="0"/>
          </a:p>
          <a:p>
            <a:pPr marL="457200" indent="-457200">
              <a:buFont typeface="+mj-lt"/>
              <a:buAutoNum type="arabicPeriod"/>
            </a:pPr>
            <a:r>
              <a:rPr kumimoji="1" lang="ja-JP" altLang="en-US" sz="2000" dirty="0"/>
              <a:t>全体的にパターンが小さくなっている．</a:t>
            </a:r>
          </a:p>
          <a:p>
            <a:pPr marL="457200" indent="-457200">
              <a:buFont typeface="+mj-lt"/>
              <a:buAutoNum type="arabicPeriod"/>
            </a:pPr>
            <a:r>
              <a:rPr lang="ja-JP" altLang="en-US" sz="2000" dirty="0"/>
              <a:t>上面・側面共に収縮・湾曲変形を生じている．</a:t>
            </a:r>
            <a:endParaRPr lang="en-US" altLang="ja-JP" sz="2000" dirty="0"/>
          </a:p>
          <a:p>
            <a:pPr marL="457200" indent="-457200">
              <a:buFont typeface="+mj-lt"/>
              <a:buAutoNum type="arabicPeriod"/>
            </a:pPr>
            <a:r>
              <a:rPr kumimoji="1" lang="ja-JP" altLang="en-US" sz="2000" dirty="0"/>
              <a:t>上面の収縮変形は側面よりも大きい．</a:t>
            </a:r>
            <a:br>
              <a:rPr kumimoji="1" lang="en-US" altLang="ja-JP" sz="2000" dirty="0"/>
            </a:br>
            <a:r>
              <a:rPr kumimoji="1" lang="ja-JP" altLang="en-US" sz="2000" dirty="0"/>
              <a:t>（∵側面は両サイドから引っ張られるが，上面は下方向のみに引っ張られる．）</a:t>
            </a:r>
          </a:p>
        </p:txBody>
      </p:sp>
    </p:spTree>
    <p:extLst>
      <p:ext uri="{BB962C8B-B14F-4D97-AF65-F5344CB8AC3E}">
        <p14:creationId xmlns:p14="http://schemas.microsoft.com/office/powerpoint/2010/main" val="27448467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4A1D314E-FCBF-4140-8F46-ED634A8099FD}"/>
              </a:ext>
            </a:extLst>
          </p:cNvPr>
          <p:cNvSpPr>
            <a:spLocks noGrp="1"/>
          </p:cNvSpPr>
          <p:nvPr>
            <p:ph idx="1"/>
          </p:nvPr>
        </p:nvSpPr>
        <p:spPr/>
        <p:txBody>
          <a:bodyPr/>
          <a:lstStyle/>
          <a:p>
            <a:pPr marL="0" indent="0">
              <a:buNone/>
            </a:pPr>
            <a:r>
              <a:rPr lang="ja-JP" altLang="en-US" sz="2400" b="1" i="1" u="sng" dirty="0">
                <a:effectLst>
                  <a:outerShdw blurRad="38100" dist="38100" dir="2700000" algn="tl">
                    <a:srgbClr val="000000">
                      <a:alpha val="43137"/>
                    </a:srgbClr>
                  </a:outerShdw>
                </a:effectLst>
              </a:rPr>
              <a:t>最終</a:t>
            </a:r>
            <a:r>
              <a:rPr lang="ja-JP" altLang="en-US" b="1" i="1" u="sng" dirty="0">
                <a:effectLst>
                  <a:outerShdw blurRad="38100" dist="38100" dir="2700000" algn="tl">
                    <a:srgbClr val="000000">
                      <a:alpha val="43137"/>
                    </a:srgbClr>
                  </a:outerShdw>
                </a:effectLst>
              </a:rPr>
              <a:t>応力</a:t>
            </a:r>
            <a:r>
              <a:rPr lang="ja-JP" altLang="en-US" sz="2400" b="1" i="1" u="sng" dirty="0">
                <a:effectLst>
                  <a:outerShdw blurRad="38100" dist="38100" dir="2700000" algn="tl">
                    <a:srgbClr val="000000">
                      <a:alpha val="43137"/>
                    </a:srgbClr>
                  </a:outerShdw>
                </a:effectLst>
              </a:rPr>
              <a:t>状態</a:t>
            </a:r>
            <a:endParaRPr lang="en-US" altLang="ja-JP" sz="2400" b="1" i="1" u="sng" dirty="0">
              <a:effectLst>
                <a:outerShdw blurRad="38100" dist="38100" dir="2700000" algn="tl">
                  <a:srgbClr val="000000">
                    <a:alpha val="43137"/>
                  </a:srgbClr>
                </a:outerShdw>
              </a:effectLst>
            </a:endParaRPr>
          </a:p>
        </p:txBody>
      </p:sp>
      <p:sp>
        <p:nvSpPr>
          <p:cNvPr id="3" name="タイトル 2">
            <a:extLst>
              <a:ext uri="{FF2B5EF4-FFF2-40B4-BE49-F238E27FC236}">
                <a16:creationId xmlns:a16="http://schemas.microsoft.com/office/drawing/2014/main" id="{7114059D-2C62-420A-AE3E-836BFE52D6C1}"/>
              </a:ext>
            </a:extLst>
          </p:cNvPr>
          <p:cNvSpPr>
            <a:spLocks noGrp="1"/>
          </p:cNvSpPr>
          <p:nvPr>
            <p:ph type="title"/>
          </p:nvPr>
        </p:nvSpPr>
        <p:spPr/>
        <p:txBody>
          <a:bodyPr/>
          <a:lstStyle/>
          <a:p>
            <a:r>
              <a:rPr kumimoji="1" lang="ja-JP" altLang="en-US" dirty="0"/>
              <a:t>解析結果</a:t>
            </a:r>
          </a:p>
        </p:txBody>
      </p:sp>
      <p:sp>
        <p:nvSpPr>
          <p:cNvPr id="4" name="スライド番号プレースホルダー 3">
            <a:extLst>
              <a:ext uri="{FF2B5EF4-FFF2-40B4-BE49-F238E27FC236}">
                <a16:creationId xmlns:a16="http://schemas.microsoft.com/office/drawing/2014/main" id="{5E5A9CE0-D67A-44C8-84D1-324650B4E714}"/>
              </a:ext>
            </a:extLst>
          </p:cNvPr>
          <p:cNvSpPr>
            <a:spLocks noGrp="1"/>
          </p:cNvSpPr>
          <p:nvPr>
            <p:ph type="sldNum" sz="quarter" idx="4"/>
          </p:nvPr>
        </p:nvSpPr>
        <p:spPr/>
        <p:txBody>
          <a:bodyPr/>
          <a:lstStyle/>
          <a:p>
            <a:r>
              <a:rPr lang="en-US" altLang="ja-JP"/>
              <a:t>P. </a:t>
            </a:r>
            <a:fld id="{F8FDF831-B0A3-4B44-A20D-7581D5587101}" type="slidenum">
              <a:rPr lang="ja-JP" altLang="en-US" smtClean="0"/>
              <a:pPr/>
              <a:t>34</a:t>
            </a:fld>
            <a:endParaRPr lang="ja-JP" altLang="en-US" dirty="0"/>
          </a:p>
        </p:txBody>
      </p:sp>
      <p:pic>
        <p:nvPicPr>
          <p:cNvPr id="6" name="図 5" descr="図形 が含まれている画像&#10;&#10;自動的に生成された説明">
            <a:extLst>
              <a:ext uri="{FF2B5EF4-FFF2-40B4-BE49-F238E27FC236}">
                <a16:creationId xmlns:a16="http://schemas.microsoft.com/office/drawing/2014/main" id="{4F4E9444-D4D1-4426-8492-86EF9DE056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1377"/>
          <a:stretch/>
        </p:blipFill>
        <p:spPr>
          <a:xfrm>
            <a:off x="4559570" y="1360178"/>
            <a:ext cx="4458636" cy="4118165"/>
          </a:xfrm>
          <a:prstGeom prst="rect">
            <a:avLst/>
          </a:prstGeom>
        </p:spPr>
      </p:pic>
      <p:pic>
        <p:nvPicPr>
          <p:cNvPr id="10" name="図 9" descr="等高線グラフ&#10;&#10;自動的に生成された説明">
            <a:extLst>
              <a:ext uri="{FF2B5EF4-FFF2-40B4-BE49-F238E27FC236}">
                <a16:creationId xmlns:a16="http://schemas.microsoft.com/office/drawing/2014/main" id="{3D6FC54D-8C3B-468F-8154-2E745AAF40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1214"/>
          <a:stretch/>
        </p:blipFill>
        <p:spPr>
          <a:xfrm>
            <a:off x="102424" y="1340768"/>
            <a:ext cx="4469227" cy="4118165"/>
          </a:xfrm>
          <a:prstGeom prst="rect">
            <a:avLst/>
          </a:prstGeom>
        </p:spPr>
      </p:pic>
      <p:sp>
        <p:nvSpPr>
          <p:cNvPr id="8" name="正方形/長方形 7">
            <a:extLst>
              <a:ext uri="{FF2B5EF4-FFF2-40B4-BE49-F238E27FC236}">
                <a16:creationId xmlns:a16="http://schemas.microsoft.com/office/drawing/2014/main" id="{0BBD3781-9148-49A3-A272-E4ED7634D70D}"/>
              </a:ext>
            </a:extLst>
          </p:cNvPr>
          <p:cNvSpPr/>
          <p:nvPr/>
        </p:nvSpPr>
        <p:spPr>
          <a:xfrm>
            <a:off x="3941930" y="614566"/>
            <a:ext cx="1260140" cy="707886"/>
          </a:xfrm>
          <a:prstGeom prst="rect">
            <a:avLst/>
          </a:prstGeom>
          <a:solidFill>
            <a:schemeClr val="bg1">
              <a:lumMod val="85000"/>
            </a:schemeClr>
          </a:solidFill>
        </p:spPr>
        <p:txBody>
          <a:bodyPr wrap="square">
            <a:spAutoFit/>
          </a:bodyPr>
          <a:lstStyle/>
          <a:p>
            <a:pPr marL="0" indent="0">
              <a:buNone/>
            </a:pPr>
            <a:r>
              <a:rPr lang="ja-JP" altLang="en-US" sz="2000" dirty="0"/>
              <a:t>変形倍率</a:t>
            </a:r>
            <a:br>
              <a:rPr lang="en-US" altLang="ja-JP" sz="2000" dirty="0"/>
            </a:br>
            <a:r>
              <a:rPr lang="en-US" altLang="ja-JP" sz="2000" dirty="0"/>
              <a:t>10</a:t>
            </a:r>
            <a:r>
              <a:rPr lang="ja-JP" altLang="en-US" sz="2000" dirty="0"/>
              <a:t>倍表示</a:t>
            </a:r>
          </a:p>
        </p:txBody>
      </p:sp>
      <p:sp>
        <p:nvSpPr>
          <p:cNvPr id="12" name="テキスト ボックス 11">
            <a:extLst>
              <a:ext uri="{FF2B5EF4-FFF2-40B4-BE49-F238E27FC236}">
                <a16:creationId xmlns:a16="http://schemas.microsoft.com/office/drawing/2014/main" id="{4C68B1C5-4506-4C69-A766-D9DB54A527BD}"/>
              </a:ext>
            </a:extLst>
          </p:cNvPr>
          <p:cNvSpPr txBox="1"/>
          <p:nvPr/>
        </p:nvSpPr>
        <p:spPr>
          <a:xfrm>
            <a:off x="1386265" y="5589880"/>
            <a:ext cx="6346610" cy="707886"/>
          </a:xfrm>
          <a:prstGeom prst="rect">
            <a:avLst/>
          </a:prstGeom>
          <a:solidFill>
            <a:schemeClr val="bg1">
              <a:lumMod val="85000"/>
            </a:schemeClr>
          </a:solidFill>
          <a:ln w="19050">
            <a:solidFill>
              <a:schemeClr val="tx1"/>
            </a:solidFill>
          </a:ln>
        </p:spPr>
        <p:txBody>
          <a:bodyPr wrap="none" rtlCol="0">
            <a:spAutoFit/>
          </a:bodyPr>
          <a:lstStyle/>
          <a:p>
            <a:pPr algn="ctr"/>
            <a:r>
              <a:rPr lang="ja-JP" altLang="en-US" sz="2000" dirty="0"/>
              <a:t>残留する</a:t>
            </a:r>
            <a:r>
              <a:rPr kumimoji="1" lang="ja-JP" altLang="en-US" sz="2000" dirty="0"/>
              <a:t>圧力分布（左図）や</a:t>
            </a:r>
            <a:r>
              <a:rPr kumimoji="1" lang="en-US" altLang="ja-JP" sz="2000" dirty="0"/>
              <a:t>Mises</a:t>
            </a:r>
            <a:r>
              <a:rPr kumimoji="1" lang="ja-JP" altLang="en-US" sz="2000" dirty="0"/>
              <a:t>応力分布（右図）なども</a:t>
            </a:r>
            <a:br>
              <a:rPr kumimoji="1" lang="en-US" altLang="ja-JP" sz="2000" dirty="0"/>
            </a:br>
            <a:r>
              <a:rPr kumimoji="1" lang="ja-JP" altLang="en-US" sz="2000" dirty="0"/>
              <a:t>もちろん表示することが出来る．</a:t>
            </a:r>
          </a:p>
        </p:txBody>
      </p:sp>
    </p:spTree>
    <p:extLst>
      <p:ext uri="{BB962C8B-B14F-4D97-AF65-F5344CB8AC3E}">
        <p14:creationId xmlns:p14="http://schemas.microsoft.com/office/powerpoint/2010/main" val="27053834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
            <a:extLst>
              <a:ext uri="{FF2B5EF4-FFF2-40B4-BE49-F238E27FC236}">
                <a16:creationId xmlns:a16="http://schemas.microsoft.com/office/drawing/2014/main" id="{45C78382-4EE8-41DA-8171-E53B7A9E4A90}"/>
              </a:ext>
            </a:extLst>
          </p:cNvPr>
          <p:cNvSpPr txBox="1">
            <a:spLocks/>
          </p:cNvSpPr>
          <p:nvPr/>
        </p:nvSpPr>
        <p:spPr bwMode="auto">
          <a:xfrm>
            <a:off x="250824" y="623887"/>
            <a:ext cx="8641655"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Font typeface="Wingdings" pitchFamily="2" charset="2"/>
              <a:buChar char="n"/>
              <a:defRPr kumimoji="1" sz="3200">
                <a:solidFill>
                  <a:schemeClr val="tx1"/>
                </a:solidFill>
                <a:latin typeface="Arial" charset="0"/>
                <a:ea typeface="+mn-ea"/>
                <a:cs typeface="+mn-cs"/>
              </a:defRPr>
            </a:lvl1pPr>
            <a:lvl2pPr marL="742950" indent="-285750" algn="l" rtl="0" eaLnBrk="1" fontAlgn="base" hangingPunct="1">
              <a:spcBef>
                <a:spcPct val="20000"/>
              </a:spcBef>
              <a:spcAft>
                <a:spcPct val="0"/>
              </a:spcAft>
              <a:buClr>
                <a:schemeClr val="tx1"/>
              </a:buClr>
              <a:buFont typeface="Wingdings" pitchFamily="2" charset="2"/>
              <a:buChar char="l"/>
              <a:defRPr kumimoji="1" sz="2800">
                <a:solidFill>
                  <a:schemeClr val="tx1"/>
                </a:solidFill>
                <a:latin typeface="Arial" charset="0"/>
                <a:ea typeface="+mn-ea"/>
              </a:defRPr>
            </a:lvl2pPr>
            <a:lvl3pPr marL="1143000" indent="-228600" algn="l" rtl="0" eaLnBrk="1" fontAlgn="base" hangingPunct="1">
              <a:spcBef>
                <a:spcPct val="20000"/>
              </a:spcBef>
              <a:spcAft>
                <a:spcPct val="0"/>
              </a:spcAft>
              <a:buClr>
                <a:schemeClr val="tx1"/>
              </a:buClr>
              <a:buSzPct val="80000"/>
              <a:buFont typeface="Wingdings" pitchFamily="2" charset="2"/>
              <a:buChar char="u"/>
              <a:defRPr kumimoji="1" sz="2400">
                <a:solidFill>
                  <a:schemeClr val="tx1"/>
                </a:solidFill>
                <a:latin typeface="Arial" charset="0"/>
                <a:ea typeface="+mn-ea"/>
              </a:defRPr>
            </a:lvl3pPr>
            <a:lvl4pPr marL="1600200" indent="-228600" algn="l" rtl="0" eaLnBrk="1" fontAlgn="base" hangingPunct="1">
              <a:spcBef>
                <a:spcPct val="20000"/>
              </a:spcBef>
              <a:spcAft>
                <a:spcPct val="0"/>
              </a:spcAft>
              <a:buClr>
                <a:srgbClr val="000000"/>
              </a:buClr>
              <a:buFont typeface="Wingdings" pitchFamily="2" charset="2"/>
              <a:buChar char="p"/>
              <a:defRPr kumimoji="1" sz="2000">
                <a:solidFill>
                  <a:schemeClr val="tx1"/>
                </a:solidFill>
                <a:latin typeface="Arial" charset="0"/>
                <a:ea typeface="+mn-ea"/>
              </a:defRPr>
            </a:lvl4pPr>
            <a:lvl5pPr marL="2057400" indent="-228600" algn="l" rtl="0" eaLnBrk="1" fontAlgn="base" hangingPunct="1">
              <a:spcBef>
                <a:spcPct val="20000"/>
              </a:spcBef>
              <a:spcAft>
                <a:spcPct val="0"/>
              </a:spcAft>
              <a:buClr>
                <a:srgbClr val="000000"/>
              </a:buClr>
              <a:buChar char="»"/>
              <a:defRPr kumimoji="1" sz="2000">
                <a:solidFill>
                  <a:schemeClr val="tx1"/>
                </a:solidFill>
                <a:latin typeface="Arial" charset="0"/>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0" indent="0" algn="ctr">
              <a:buFont typeface="Wingdings" pitchFamily="2" charset="2"/>
              <a:buNone/>
            </a:pPr>
            <a:endParaRPr lang="en-US" sz="2800" b="1" u="sng" kern="0" dirty="0">
              <a:effectLst>
                <a:outerShdw blurRad="38100" dist="38100" dir="2700000" algn="tl">
                  <a:srgbClr val="000000">
                    <a:alpha val="43137"/>
                  </a:srgbClr>
                </a:outerShdw>
              </a:effectLst>
            </a:endParaRPr>
          </a:p>
        </p:txBody>
      </p:sp>
      <p:sp>
        <p:nvSpPr>
          <p:cNvPr id="11" name="コンテンツ プレースホルダー 10">
            <a:extLst>
              <a:ext uri="{FF2B5EF4-FFF2-40B4-BE49-F238E27FC236}">
                <a16:creationId xmlns:a16="http://schemas.microsoft.com/office/drawing/2014/main" id="{E70E3B50-855B-4B17-9EDB-BF6DC4B3A55A}"/>
              </a:ext>
            </a:extLst>
          </p:cNvPr>
          <p:cNvSpPr>
            <a:spLocks noGrp="1"/>
          </p:cNvSpPr>
          <p:nvPr>
            <p:ph idx="1"/>
          </p:nvPr>
        </p:nvSpPr>
        <p:spPr>
          <a:xfrm>
            <a:off x="250824" y="623887"/>
            <a:ext cx="8641655" cy="5773737"/>
          </a:xfrm>
        </p:spPr>
        <p:txBody>
          <a:bodyPr/>
          <a:lstStyle/>
          <a:p>
            <a:pPr marL="0" indent="0">
              <a:buNone/>
            </a:pPr>
            <a:r>
              <a:rPr lang="ja-JP" altLang="en-US" sz="2400" b="1" i="1" u="sng" dirty="0">
                <a:effectLst>
                  <a:outerShdw blurRad="38100" dist="38100" dir="2700000" algn="tl">
                    <a:srgbClr val="000000">
                      <a:alpha val="43137"/>
                    </a:srgbClr>
                  </a:outerShdw>
                </a:effectLst>
              </a:rPr>
              <a:t>パターン上面の湾曲深さ分布比較</a:t>
            </a:r>
            <a:endParaRPr kumimoji="1" lang="ja-JP" altLang="en-US" sz="2400" b="1" i="1" u="sng" dirty="0">
              <a:effectLst>
                <a:outerShdw blurRad="38100" dist="38100" dir="2700000" algn="tl">
                  <a:srgbClr val="000000">
                    <a:alpha val="43137"/>
                  </a:srgbClr>
                </a:outerShdw>
              </a:effectLst>
            </a:endParaRPr>
          </a:p>
        </p:txBody>
      </p:sp>
      <p:sp>
        <p:nvSpPr>
          <p:cNvPr id="2" name="Title 1">
            <a:extLst>
              <a:ext uri="{FF2B5EF4-FFF2-40B4-BE49-F238E27FC236}">
                <a16:creationId xmlns:a16="http://schemas.microsoft.com/office/drawing/2014/main" id="{F1878529-0260-420C-8BDF-8D8E76C5A5D8}"/>
              </a:ext>
            </a:extLst>
          </p:cNvPr>
          <p:cNvSpPr>
            <a:spLocks noGrp="1"/>
          </p:cNvSpPr>
          <p:nvPr>
            <p:ph type="title"/>
          </p:nvPr>
        </p:nvSpPr>
        <p:spPr/>
        <p:txBody>
          <a:bodyPr/>
          <a:lstStyle/>
          <a:p>
            <a:r>
              <a:rPr lang="ja-JP" altLang="en-US" dirty="0"/>
              <a:t>実測と解析結果の比較</a:t>
            </a:r>
            <a:endParaRPr lang="en-US" dirty="0"/>
          </a:p>
        </p:txBody>
      </p:sp>
      <p:sp>
        <p:nvSpPr>
          <p:cNvPr id="4" name="Slide Number Placeholder 3">
            <a:extLst>
              <a:ext uri="{FF2B5EF4-FFF2-40B4-BE49-F238E27FC236}">
                <a16:creationId xmlns:a16="http://schemas.microsoft.com/office/drawing/2014/main" id="{F297BABE-AA60-438F-8E17-D424D3DBFBC0}"/>
              </a:ext>
            </a:extLst>
          </p:cNvPr>
          <p:cNvSpPr>
            <a:spLocks noGrp="1"/>
          </p:cNvSpPr>
          <p:nvPr>
            <p:ph type="sldNum" sz="quarter" idx="4"/>
          </p:nvPr>
        </p:nvSpPr>
        <p:spPr/>
        <p:txBody>
          <a:bodyPr/>
          <a:lstStyle/>
          <a:p>
            <a:r>
              <a:rPr lang="en-US" altLang="ja-JP"/>
              <a:t>P. </a:t>
            </a:r>
            <a:fld id="{F8FDF831-B0A3-4B44-A20D-7581D5587101}" type="slidenum">
              <a:rPr lang="ja-JP" altLang="en-US" smtClean="0"/>
              <a:pPr/>
              <a:t>35</a:t>
            </a:fld>
            <a:endParaRPr lang="ja-JP" altLang="en-US" dirty="0"/>
          </a:p>
        </p:txBody>
      </p:sp>
      <p:sp>
        <p:nvSpPr>
          <p:cNvPr id="25" name="TextBox 24">
            <a:extLst>
              <a:ext uri="{FF2B5EF4-FFF2-40B4-BE49-F238E27FC236}">
                <a16:creationId xmlns:a16="http://schemas.microsoft.com/office/drawing/2014/main" id="{4422603B-A99C-41A1-BC9C-8565070A4147}"/>
              </a:ext>
            </a:extLst>
          </p:cNvPr>
          <p:cNvSpPr txBox="1"/>
          <p:nvPr/>
        </p:nvSpPr>
        <p:spPr>
          <a:xfrm>
            <a:off x="1403648" y="4901098"/>
            <a:ext cx="2880319" cy="400110"/>
          </a:xfrm>
          <a:prstGeom prst="rect">
            <a:avLst/>
          </a:prstGeom>
          <a:noFill/>
        </p:spPr>
        <p:txBody>
          <a:bodyPr wrap="square" rtlCol="0">
            <a:spAutoFit/>
          </a:bodyPr>
          <a:lstStyle/>
          <a:p>
            <a:pPr algn="ctr"/>
            <a:r>
              <a:rPr lang="ja-JP" altLang="en-US" sz="2000" b="1" u="sng" dirty="0">
                <a:effectLst>
                  <a:outerShdw blurRad="38100" dist="38100" dir="2700000" algn="tl">
                    <a:srgbClr val="000000">
                      <a:alpha val="43137"/>
                    </a:srgbClr>
                  </a:outerShdw>
                </a:effectLst>
              </a:rPr>
              <a:t>レーザー顕微鏡の実測</a:t>
            </a:r>
            <a:endParaRPr lang="en-US" altLang="ja-JP" sz="2000" b="1" u="sng" dirty="0">
              <a:effectLst>
                <a:outerShdw blurRad="38100" dist="38100" dir="2700000" algn="tl">
                  <a:srgbClr val="000000">
                    <a:alpha val="43137"/>
                  </a:srgbClr>
                </a:outerShdw>
              </a:effectLst>
            </a:endParaRPr>
          </a:p>
        </p:txBody>
      </p:sp>
      <p:sp>
        <p:nvSpPr>
          <p:cNvPr id="26" name="TextBox 25">
            <a:extLst>
              <a:ext uri="{FF2B5EF4-FFF2-40B4-BE49-F238E27FC236}">
                <a16:creationId xmlns:a16="http://schemas.microsoft.com/office/drawing/2014/main" id="{8783F8A4-E54D-43CA-B779-56931618A50D}"/>
              </a:ext>
            </a:extLst>
          </p:cNvPr>
          <p:cNvSpPr txBox="1"/>
          <p:nvPr/>
        </p:nvSpPr>
        <p:spPr>
          <a:xfrm>
            <a:off x="4896036" y="4901098"/>
            <a:ext cx="3544855" cy="400110"/>
          </a:xfrm>
          <a:prstGeom prst="rect">
            <a:avLst/>
          </a:prstGeom>
          <a:noFill/>
        </p:spPr>
        <p:txBody>
          <a:bodyPr wrap="square" rtlCol="0">
            <a:spAutoFit/>
          </a:bodyPr>
          <a:lstStyle/>
          <a:p>
            <a:pPr algn="ctr"/>
            <a:r>
              <a:rPr lang="en-US" altLang="ja-JP" sz="2000" b="1" u="sng" dirty="0">
                <a:solidFill>
                  <a:srgbClr val="FF0000"/>
                </a:solidFill>
                <a:effectLst>
                  <a:outerShdw blurRad="38100" dist="38100" dir="2700000" algn="tl">
                    <a:srgbClr val="000000">
                      <a:alpha val="43137"/>
                    </a:srgbClr>
                  </a:outerShdw>
                </a:effectLst>
              </a:rPr>
              <a:t>FEM</a:t>
            </a:r>
            <a:r>
              <a:rPr lang="ja-JP" altLang="en-US" sz="2000" b="1" u="sng" dirty="0">
                <a:solidFill>
                  <a:srgbClr val="FF0000"/>
                </a:solidFill>
                <a:effectLst>
                  <a:outerShdw blurRad="38100" dist="38100" dir="2700000" algn="tl">
                    <a:srgbClr val="000000">
                      <a:alpha val="43137"/>
                    </a:srgbClr>
                  </a:outerShdw>
                </a:effectLst>
              </a:rPr>
              <a:t>解析結果</a:t>
            </a:r>
            <a:endParaRPr lang="en-US" sz="2000" b="1" u="sng" dirty="0">
              <a:solidFill>
                <a:srgbClr val="FF0000"/>
              </a:solidFill>
              <a:effectLst>
                <a:outerShdw blurRad="38100" dist="38100" dir="2700000" algn="tl">
                  <a:srgbClr val="000000">
                    <a:alpha val="43137"/>
                  </a:srgbClr>
                </a:outerShdw>
              </a:effectLst>
            </a:endParaRPr>
          </a:p>
        </p:txBody>
      </p:sp>
      <p:cxnSp>
        <p:nvCxnSpPr>
          <p:cNvPr id="30" name="直線矢印コネクタ 6">
            <a:extLst>
              <a:ext uri="{FF2B5EF4-FFF2-40B4-BE49-F238E27FC236}">
                <a16:creationId xmlns:a16="http://schemas.microsoft.com/office/drawing/2014/main" id="{5C1774E8-E758-4927-8312-22476DCDDCD0}"/>
              </a:ext>
            </a:extLst>
          </p:cNvPr>
          <p:cNvCxnSpPr>
            <a:cxnSpLocks/>
          </p:cNvCxnSpPr>
          <p:nvPr/>
        </p:nvCxnSpPr>
        <p:spPr>
          <a:xfrm flipV="1">
            <a:off x="8636385" y="1179421"/>
            <a:ext cx="0" cy="3725743"/>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13">
            <a:extLst>
              <a:ext uri="{FF2B5EF4-FFF2-40B4-BE49-F238E27FC236}">
                <a16:creationId xmlns:a16="http://schemas.microsoft.com/office/drawing/2014/main" id="{D4F43BB4-AA2F-4341-960B-29606A9003BA}"/>
              </a:ext>
            </a:extLst>
          </p:cNvPr>
          <p:cNvSpPr txBox="1"/>
          <p:nvPr/>
        </p:nvSpPr>
        <p:spPr>
          <a:xfrm rot="5400000">
            <a:off x="8299274" y="2902016"/>
            <a:ext cx="1074333" cy="400110"/>
          </a:xfrm>
          <a:prstGeom prst="rect">
            <a:avLst/>
          </a:prstGeom>
          <a:noFill/>
        </p:spPr>
        <p:txBody>
          <a:bodyPr wrap="square" rtlCol="0">
            <a:spAutoFit/>
          </a:bodyPr>
          <a:lstStyle/>
          <a:p>
            <a:r>
              <a:rPr lang="en-US" altLang="ja-JP" sz="2000" b="1" dirty="0"/>
              <a:t>200</a:t>
            </a:r>
            <a:r>
              <a:rPr kumimoji="1" lang="en-US" altLang="ja-JP" sz="2000" b="1" dirty="0"/>
              <a:t> </a:t>
            </a:r>
            <a:r>
              <a:rPr kumimoji="1" lang="en-US" altLang="ja-JP" sz="2000" b="1" dirty="0" err="1"/>
              <a:t>μm</a:t>
            </a:r>
            <a:endParaRPr kumimoji="1" lang="ja-JP" altLang="en-US" sz="2000" b="1" dirty="0"/>
          </a:p>
        </p:txBody>
      </p:sp>
      <p:pic>
        <p:nvPicPr>
          <p:cNvPr id="5" name="グラフィックス 4">
            <a:extLst>
              <a:ext uri="{FF2B5EF4-FFF2-40B4-BE49-F238E27FC236}">
                <a16:creationId xmlns:a16="http://schemas.microsoft.com/office/drawing/2014/main" id="{2803B57F-CA69-46A3-B6EA-3A6E4A8D765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7967"/>
          <a:stretch/>
        </p:blipFill>
        <p:spPr>
          <a:xfrm>
            <a:off x="4752020" y="1154949"/>
            <a:ext cx="3848489" cy="3789040"/>
          </a:xfrm>
          <a:prstGeom prst="rect">
            <a:avLst/>
          </a:prstGeom>
        </p:spPr>
      </p:pic>
      <p:pic>
        <p:nvPicPr>
          <p:cNvPr id="10" name="グラフィックス 9">
            <a:extLst>
              <a:ext uri="{FF2B5EF4-FFF2-40B4-BE49-F238E27FC236}">
                <a16:creationId xmlns:a16="http://schemas.microsoft.com/office/drawing/2014/main" id="{98E01920-26CC-45B2-B6D1-3E025537CC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496" y="1154949"/>
            <a:ext cx="4691417" cy="3789040"/>
          </a:xfrm>
          <a:prstGeom prst="rect">
            <a:avLst/>
          </a:prstGeom>
        </p:spPr>
      </p:pic>
      <p:sp>
        <p:nvSpPr>
          <p:cNvPr id="14" name="四角形: 角を丸くする 13">
            <a:extLst>
              <a:ext uri="{FF2B5EF4-FFF2-40B4-BE49-F238E27FC236}">
                <a16:creationId xmlns:a16="http://schemas.microsoft.com/office/drawing/2014/main" id="{BF67CFC4-7EF7-45B4-A32E-39E32F4DC36B}"/>
              </a:ext>
            </a:extLst>
          </p:cNvPr>
          <p:cNvSpPr/>
          <p:nvPr/>
        </p:nvSpPr>
        <p:spPr>
          <a:xfrm>
            <a:off x="1637325" y="5463560"/>
            <a:ext cx="5868652" cy="5217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ＭＳ Ｐゴシック" panose="020B0600070205080204" pitchFamily="50" charset="-128"/>
                <a:ea typeface="ＭＳ Ｐゴシック" panose="020B0600070205080204" pitchFamily="50" charset="-128"/>
              </a:rPr>
              <a:t>両者の湾曲の様子が良く一致している．</a:t>
            </a:r>
          </a:p>
        </p:txBody>
      </p:sp>
      <p:sp>
        <p:nvSpPr>
          <p:cNvPr id="3" name="テキスト ボックス 2">
            <a:extLst>
              <a:ext uri="{FF2B5EF4-FFF2-40B4-BE49-F238E27FC236}">
                <a16:creationId xmlns:a16="http://schemas.microsoft.com/office/drawing/2014/main" id="{A976093D-B812-4814-86A9-E4CFA3FB80A0}"/>
              </a:ext>
            </a:extLst>
          </p:cNvPr>
          <p:cNvSpPr txBox="1"/>
          <p:nvPr/>
        </p:nvSpPr>
        <p:spPr>
          <a:xfrm>
            <a:off x="507614" y="1018173"/>
            <a:ext cx="360040" cy="369332"/>
          </a:xfrm>
          <a:prstGeom prst="rect">
            <a:avLst/>
          </a:prstGeom>
          <a:solidFill>
            <a:schemeClr val="bg1"/>
          </a:solidFill>
        </p:spPr>
        <p:txBody>
          <a:bodyPr wrap="square" rtlCol="0">
            <a:spAutoFit/>
          </a:bodyPr>
          <a:lstStyle/>
          <a:p>
            <a:endParaRPr kumimoji="1" lang="ja-JP" altLang="en-US" dirty="0"/>
          </a:p>
        </p:txBody>
      </p:sp>
    </p:spTree>
    <p:extLst>
      <p:ext uri="{BB962C8B-B14F-4D97-AF65-F5344CB8AC3E}">
        <p14:creationId xmlns:p14="http://schemas.microsoft.com/office/powerpoint/2010/main" val="6906328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D8EA26C2-815C-4116-B06A-ED4F587548CB}"/>
              </a:ext>
            </a:extLst>
          </p:cNvPr>
          <p:cNvSpPr>
            <a:spLocks noGrp="1"/>
          </p:cNvSpPr>
          <p:nvPr>
            <p:ph idx="1"/>
          </p:nvPr>
        </p:nvSpPr>
        <p:spPr/>
        <p:txBody>
          <a:bodyPr/>
          <a:lstStyle/>
          <a:p>
            <a:pPr marL="0" indent="0">
              <a:buNone/>
            </a:pPr>
            <a:r>
              <a:rPr lang="ja-JP" altLang="en-US" sz="2400" b="1" i="1" u="sng" dirty="0">
                <a:effectLst>
                  <a:outerShdw blurRad="38100" dist="38100" dir="2700000" algn="tl">
                    <a:srgbClr val="000000">
                      <a:alpha val="43137"/>
                    </a:srgbClr>
                  </a:outerShdw>
                </a:effectLst>
              </a:rPr>
              <a:t>パターン上面の縦中心線上の湾曲深さ分布比較</a:t>
            </a:r>
          </a:p>
          <a:p>
            <a:endParaRPr kumimoji="1" lang="ja-JP" altLang="en-US" dirty="0"/>
          </a:p>
        </p:txBody>
      </p:sp>
      <p:sp>
        <p:nvSpPr>
          <p:cNvPr id="3" name="タイトル 2">
            <a:extLst>
              <a:ext uri="{FF2B5EF4-FFF2-40B4-BE49-F238E27FC236}">
                <a16:creationId xmlns:a16="http://schemas.microsoft.com/office/drawing/2014/main" id="{FC1F1E73-B06D-4770-B175-02D1ACC357BB}"/>
              </a:ext>
            </a:extLst>
          </p:cNvPr>
          <p:cNvSpPr>
            <a:spLocks noGrp="1"/>
          </p:cNvSpPr>
          <p:nvPr>
            <p:ph type="title"/>
          </p:nvPr>
        </p:nvSpPr>
        <p:spPr/>
        <p:txBody>
          <a:bodyPr/>
          <a:lstStyle/>
          <a:p>
            <a:r>
              <a:rPr lang="ja-JP" altLang="en-US" dirty="0"/>
              <a:t>実測と解析結果の比較</a:t>
            </a:r>
            <a:endParaRPr kumimoji="1" lang="ja-JP" altLang="en-US" dirty="0"/>
          </a:p>
        </p:txBody>
      </p:sp>
      <p:sp>
        <p:nvSpPr>
          <p:cNvPr id="4" name="スライド番号プレースホルダー 3">
            <a:extLst>
              <a:ext uri="{FF2B5EF4-FFF2-40B4-BE49-F238E27FC236}">
                <a16:creationId xmlns:a16="http://schemas.microsoft.com/office/drawing/2014/main" id="{520882C5-714B-4927-8DDE-C4B3C6DE59F1}"/>
              </a:ext>
            </a:extLst>
          </p:cNvPr>
          <p:cNvSpPr>
            <a:spLocks noGrp="1"/>
          </p:cNvSpPr>
          <p:nvPr>
            <p:ph type="sldNum" sz="quarter" idx="4"/>
          </p:nvPr>
        </p:nvSpPr>
        <p:spPr/>
        <p:txBody>
          <a:bodyPr/>
          <a:lstStyle/>
          <a:p>
            <a:r>
              <a:rPr lang="en-US" altLang="ja-JP"/>
              <a:t>P. </a:t>
            </a:r>
            <a:fld id="{F8FDF831-B0A3-4B44-A20D-7581D5587101}" type="slidenum">
              <a:rPr lang="ja-JP" altLang="en-US" smtClean="0"/>
              <a:pPr/>
              <a:t>36</a:t>
            </a:fld>
            <a:endParaRPr lang="ja-JP" altLang="en-US" dirty="0"/>
          </a:p>
        </p:txBody>
      </p:sp>
      <p:sp>
        <p:nvSpPr>
          <p:cNvPr id="7" name="四角形: 角を丸くする 6">
            <a:extLst>
              <a:ext uri="{FF2B5EF4-FFF2-40B4-BE49-F238E27FC236}">
                <a16:creationId xmlns:a16="http://schemas.microsoft.com/office/drawing/2014/main" id="{67DBBA4D-F04A-4CC0-91DC-E2572E42DC2E}"/>
              </a:ext>
            </a:extLst>
          </p:cNvPr>
          <p:cNvSpPr/>
          <p:nvPr/>
        </p:nvSpPr>
        <p:spPr>
          <a:xfrm>
            <a:off x="250824" y="5051574"/>
            <a:ext cx="8641655" cy="118253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ＭＳ Ｐゴシック" panose="020B0600070205080204" pitchFamily="50" charset="-128"/>
                <a:ea typeface="ＭＳ Ｐゴシック" panose="020B0600070205080204" pitchFamily="50" charset="-128"/>
              </a:rPr>
              <a:t>両者は相当程度一致しているが，</a:t>
            </a:r>
            <a:r>
              <a:rPr kumimoji="1" lang="ja-JP" altLang="en-US" sz="2400" dirty="0">
                <a:solidFill>
                  <a:schemeClr val="tx1"/>
                </a:solidFill>
                <a:latin typeface="ＭＳ Ｐゴシック" panose="020B0600070205080204" pitchFamily="50" charset="-128"/>
                <a:ea typeface="ＭＳ Ｐゴシック" panose="020B0600070205080204" pitchFamily="50" charset="-128"/>
              </a:rPr>
              <a:t>解析結果の湾曲深さは実測</a:t>
            </a:r>
            <a:br>
              <a:rPr kumimoji="1" lang="en-US" altLang="ja-JP" sz="2400" dirty="0">
                <a:solidFill>
                  <a:schemeClr val="tx1"/>
                </a:solidFill>
                <a:latin typeface="ＭＳ Ｐゴシック" panose="020B0600070205080204" pitchFamily="50" charset="-128"/>
                <a:ea typeface="ＭＳ Ｐゴシック" panose="020B0600070205080204" pitchFamily="50" charset="-128"/>
              </a:rPr>
            </a:br>
            <a:r>
              <a:rPr kumimoji="1" lang="ja-JP" altLang="en-US" sz="2400" dirty="0">
                <a:solidFill>
                  <a:schemeClr val="tx1"/>
                </a:solidFill>
                <a:latin typeface="ＭＳ Ｐゴシック" panose="020B0600070205080204" pitchFamily="50" charset="-128"/>
                <a:ea typeface="ＭＳ Ｐゴシック" panose="020B0600070205080204" pitchFamily="50" charset="-128"/>
              </a:rPr>
              <a:t>より約</a:t>
            </a:r>
            <a:r>
              <a:rPr kumimoji="1" lang="en-US" altLang="ja-JP" sz="2400" dirty="0">
                <a:solidFill>
                  <a:schemeClr val="tx1"/>
                </a:solidFill>
                <a:latin typeface="ＭＳ Ｐゴシック" panose="020B0600070205080204" pitchFamily="50" charset="-128"/>
                <a:ea typeface="ＭＳ Ｐゴシック" panose="020B0600070205080204" pitchFamily="50" charset="-128"/>
              </a:rPr>
              <a:t>10</a:t>
            </a:r>
            <a:r>
              <a:rPr kumimoji="1" lang="ja-JP" altLang="en-US" sz="2400" dirty="0">
                <a:solidFill>
                  <a:schemeClr val="tx1"/>
                </a:solidFill>
                <a:latin typeface="ＭＳ Ｐゴシック" panose="020B0600070205080204" pitchFamily="50" charset="-128"/>
                <a:ea typeface="ＭＳ Ｐゴシック" panose="020B0600070205080204" pitchFamily="50" charset="-128"/>
              </a:rPr>
              <a:t>％浅い結果となった．</a:t>
            </a:r>
            <a:r>
              <a:rPr kumimoji="1" lang="en-US" altLang="ja-JP" sz="2400" dirty="0">
                <a:solidFill>
                  <a:schemeClr val="tx1"/>
                </a:solidFill>
                <a:latin typeface="ＭＳ Ｐゴシック" panose="020B0600070205080204" pitchFamily="50" charset="-128"/>
                <a:ea typeface="ＭＳ Ｐゴシック" panose="020B0600070205080204" pitchFamily="50" charset="-128"/>
              </a:rPr>
              <a:t>PDMS</a:t>
            </a:r>
            <a:r>
              <a:rPr kumimoji="1" lang="ja-JP" altLang="en-US" sz="2400" dirty="0">
                <a:solidFill>
                  <a:schemeClr val="tx1"/>
                </a:solidFill>
                <a:latin typeface="ＭＳ Ｐゴシック" panose="020B0600070205080204" pitchFamily="50" charset="-128"/>
                <a:ea typeface="ＭＳ Ｐゴシック" panose="020B0600070205080204" pitchFamily="50" charset="-128"/>
              </a:rPr>
              <a:t>モールドの温度上昇による熱軟化等を考慮する必要があるかも知れない．</a:t>
            </a:r>
          </a:p>
        </p:txBody>
      </p:sp>
      <p:pic>
        <p:nvPicPr>
          <p:cNvPr id="10" name="グラフィックス 9">
            <a:extLst>
              <a:ext uri="{FF2B5EF4-FFF2-40B4-BE49-F238E27FC236}">
                <a16:creationId xmlns:a16="http://schemas.microsoft.com/office/drawing/2014/main" id="{B7EB3DEC-04DF-4B4A-871D-D88A14335FE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8838" y="1061920"/>
            <a:ext cx="6905625" cy="3917156"/>
          </a:xfrm>
          <a:prstGeom prst="rect">
            <a:avLst/>
          </a:prstGeom>
        </p:spPr>
      </p:pic>
    </p:spTree>
    <p:extLst>
      <p:ext uri="{BB962C8B-B14F-4D97-AF65-F5344CB8AC3E}">
        <p14:creationId xmlns:p14="http://schemas.microsoft.com/office/powerpoint/2010/main" val="225436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5CB2FBF6-61EB-49CA-A189-A49CB5C52DC8}"/>
              </a:ext>
            </a:extLst>
          </p:cNvPr>
          <p:cNvSpPr>
            <a:spLocks noGrp="1"/>
          </p:cNvSpPr>
          <p:nvPr>
            <p:ph idx="1"/>
          </p:nvPr>
        </p:nvSpPr>
        <p:spPr/>
        <p:txBody>
          <a:bodyPr/>
          <a:lstStyle/>
          <a:p>
            <a:pPr marL="0" indent="0">
              <a:buNone/>
            </a:pPr>
            <a:r>
              <a:rPr lang="ja-JP" altLang="en-US" sz="2400" b="1" i="1" u="sng" dirty="0">
                <a:effectLst>
                  <a:outerShdw blurRad="38100" dist="38100" dir="2700000" algn="tl">
                    <a:srgbClr val="000000">
                      <a:alpha val="43137"/>
                    </a:srgbClr>
                  </a:outerShdw>
                </a:effectLst>
              </a:rPr>
              <a:t>パターン上面の湾曲深さ分布比較</a:t>
            </a:r>
            <a:endParaRPr kumimoji="1" lang="ja-JP" altLang="en-US" sz="2400" b="1" i="1" u="sng" dirty="0">
              <a:effectLst>
                <a:outerShdw blurRad="38100" dist="38100" dir="2700000" algn="tl">
                  <a:srgbClr val="000000">
                    <a:alpha val="43137"/>
                  </a:srgbClr>
                </a:outerShdw>
              </a:effectLst>
            </a:endParaRPr>
          </a:p>
          <a:p>
            <a:pPr marL="0" indent="0">
              <a:buNone/>
            </a:pPr>
            <a:endParaRPr kumimoji="1" lang="ja-JP" altLang="en-US" dirty="0"/>
          </a:p>
        </p:txBody>
      </p:sp>
      <p:sp>
        <p:nvSpPr>
          <p:cNvPr id="3" name="タイトル 2">
            <a:extLst>
              <a:ext uri="{FF2B5EF4-FFF2-40B4-BE49-F238E27FC236}">
                <a16:creationId xmlns:a16="http://schemas.microsoft.com/office/drawing/2014/main" id="{C834DFCD-7B8A-445F-98D9-E2032E9E58AC}"/>
              </a:ext>
            </a:extLst>
          </p:cNvPr>
          <p:cNvSpPr>
            <a:spLocks noGrp="1"/>
          </p:cNvSpPr>
          <p:nvPr>
            <p:ph type="title"/>
          </p:nvPr>
        </p:nvSpPr>
        <p:spPr/>
        <p:txBody>
          <a:bodyPr/>
          <a:lstStyle/>
          <a:p>
            <a:r>
              <a:rPr kumimoji="1" lang="ja-JP" altLang="en-US" dirty="0"/>
              <a:t>試計算１（熱膨張を無視した場合）</a:t>
            </a:r>
          </a:p>
        </p:txBody>
      </p:sp>
      <p:sp>
        <p:nvSpPr>
          <p:cNvPr id="4" name="スライド番号プレースホルダー 3">
            <a:extLst>
              <a:ext uri="{FF2B5EF4-FFF2-40B4-BE49-F238E27FC236}">
                <a16:creationId xmlns:a16="http://schemas.microsoft.com/office/drawing/2014/main" id="{FF13AB2B-0631-487E-AC83-FB7F9D5A54CA}"/>
              </a:ext>
            </a:extLst>
          </p:cNvPr>
          <p:cNvSpPr>
            <a:spLocks noGrp="1"/>
          </p:cNvSpPr>
          <p:nvPr>
            <p:ph type="sldNum" sz="quarter" idx="4"/>
          </p:nvPr>
        </p:nvSpPr>
        <p:spPr/>
        <p:txBody>
          <a:bodyPr/>
          <a:lstStyle/>
          <a:p>
            <a:r>
              <a:rPr lang="en-US" altLang="ja-JP"/>
              <a:t>P. </a:t>
            </a:r>
            <a:fld id="{F8FDF831-B0A3-4B44-A20D-7581D5587101}" type="slidenum">
              <a:rPr lang="ja-JP" altLang="en-US" smtClean="0"/>
              <a:pPr/>
              <a:t>37</a:t>
            </a:fld>
            <a:endParaRPr lang="ja-JP" altLang="en-US" dirty="0"/>
          </a:p>
        </p:txBody>
      </p:sp>
      <p:sp>
        <p:nvSpPr>
          <p:cNvPr id="5" name="TextBox 24">
            <a:extLst>
              <a:ext uri="{FF2B5EF4-FFF2-40B4-BE49-F238E27FC236}">
                <a16:creationId xmlns:a16="http://schemas.microsoft.com/office/drawing/2014/main" id="{CA60D65D-0136-4C32-BE34-7FC17D77AA21}"/>
              </a:ext>
            </a:extLst>
          </p:cNvPr>
          <p:cNvSpPr txBox="1"/>
          <p:nvPr/>
        </p:nvSpPr>
        <p:spPr>
          <a:xfrm>
            <a:off x="1056932" y="4898786"/>
            <a:ext cx="3604462" cy="400110"/>
          </a:xfrm>
          <a:prstGeom prst="rect">
            <a:avLst/>
          </a:prstGeom>
          <a:noFill/>
        </p:spPr>
        <p:txBody>
          <a:bodyPr wrap="square" rtlCol="0">
            <a:spAutoFit/>
          </a:bodyPr>
          <a:lstStyle/>
          <a:p>
            <a:pPr algn="ctr"/>
            <a:r>
              <a:rPr lang="ja-JP" altLang="en-US" sz="2000" b="1" u="sng" dirty="0">
                <a:solidFill>
                  <a:srgbClr val="0000CC"/>
                </a:solidFill>
                <a:effectLst>
                  <a:outerShdw blurRad="38100" dist="38100" dir="2700000" algn="tl">
                    <a:srgbClr val="000000">
                      <a:alpha val="43137"/>
                    </a:srgbClr>
                  </a:outerShdw>
                </a:effectLst>
              </a:rPr>
              <a:t>熱膨張無視の</a:t>
            </a:r>
            <a:r>
              <a:rPr lang="en-US" altLang="ja-JP" sz="2000" b="1" u="sng" dirty="0">
                <a:solidFill>
                  <a:srgbClr val="0000CC"/>
                </a:solidFill>
                <a:effectLst>
                  <a:outerShdw blurRad="38100" dist="38100" dir="2700000" algn="tl">
                    <a:srgbClr val="000000">
                      <a:alpha val="43137"/>
                    </a:srgbClr>
                  </a:outerShdw>
                </a:effectLst>
              </a:rPr>
              <a:t>FEM</a:t>
            </a:r>
            <a:r>
              <a:rPr lang="ja-JP" altLang="en-US" sz="2000" b="1" u="sng" dirty="0">
                <a:solidFill>
                  <a:srgbClr val="0000CC"/>
                </a:solidFill>
                <a:effectLst>
                  <a:outerShdw blurRad="38100" dist="38100" dir="2700000" algn="tl">
                    <a:srgbClr val="000000">
                      <a:alpha val="43137"/>
                    </a:srgbClr>
                  </a:outerShdw>
                </a:effectLst>
              </a:rPr>
              <a:t>解析結果</a:t>
            </a:r>
            <a:endParaRPr lang="en-US" altLang="ja-JP" sz="2000" b="1" u="sng" dirty="0">
              <a:solidFill>
                <a:srgbClr val="0000CC"/>
              </a:solidFill>
              <a:effectLst>
                <a:outerShdw blurRad="38100" dist="38100" dir="2700000" algn="tl">
                  <a:srgbClr val="000000">
                    <a:alpha val="43137"/>
                  </a:srgbClr>
                </a:outerShdw>
              </a:effectLst>
            </a:endParaRPr>
          </a:p>
        </p:txBody>
      </p:sp>
      <p:sp>
        <p:nvSpPr>
          <p:cNvPr id="6" name="TextBox 25">
            <a:extLst>
              <a:ext uri="{FF2B5EF4-FFF2-40B4-BE49-F238E27FC236}">
                <a16:creationId xmlns:a16="http://schemas.microsoft.com/office/drawing/2014/main" id="{F01EE746-5CC5-43C6-8A32-0ABA3D34E93B}"/>
              </a:ext>
            </a:extLst>
          </p:cNvPr>
          <p:cNvSpPr txBox="1"/>
          <p:nvPr/>
        </p:nvSpPr>
        <p:spPr>
          <a:xfrm>
            <a:off x="4896036" y="4901098"/>
            <a:ext cx="3544855" cy="400110"/>
          </a:xfrm>
          <a:prstGeom prst="rect">
            <a:avLst/>
          </a:prstGeom>
          <a:noFill/>
        </p:spPr>
        <p:txBody>
          <a:bodyPr wrap="square" rtlCol="0">
            <a:spAutoFit/>
          </a:bodyPr>
          <a:lstStyle/>
          <a:p>
            <a:pPr algn="ctr"/>
            <a:r>
              <a:rPr lang="ja-JP" altLang="en-US" sz="2000" b="1" u="sng" dirty="0">
                <a:solidFill>
                  <a:srgbClr val="FF0000"/>
                </a:solidFill>
                <a:effectLst>
                  <a:outerShdw blurRad="38100" dist="38100" dir="2700000" algn="tl">
                    <a:srgbClr val="000000">
                      <a:alpha val="43137"/>
                    </a:srgbClr>
                  </a:outerShdw>
                </a:effectLst>
              </a:rPr>
              <a:t>熱膨張込みの</a:t>
            </a:r>
            <a:r>
              <a:rPr lang="en-US" altLang="ja-JP" sz="2000" b="1" u="sng" dirty="0">
                <a:solidFill>
                  <a:srgbClr val="FF0000"/>
                </a:solidFill>
                <a:effectLst>
                  <a:outerShdw blurRad="38100" dist="38100" dir="2700000" algn="tl">
                    <a:srgbClr val="000000">
                      <a:alpha val="43137"/>
                    </a:srgbClr>
                  </a:outerShdw>
                </a:effectLst>
              </a:rPr>
              <a:t>FEM</a:t>
            </a:r>
            <a:r>
              <a:rPr lang="ja-JP" altLang="en-US" sz="2000" b="1" u="sng" dirty="0">
                <a:solidFill>
                  <a:srgbClr val="FF0000"/>
                </a:solidFill>
                <a:effectLst>
                  <a:outerShdw blurRad="38100" dist="38100" dir="2700000" algn="tl">
                    <a:srgbClr val="000000">
                      <a:alpha val="43137"/>
                    </a:srgbClr>
                  </a:outerShdw>
                </a:effectLst>
              </a:rPr>
              <a:t>解析結果</a:t>
            </a:r>
            <a:endParaRPr lang="en-US" sz="2000" b="1" u="sng" dirty="0">
              <a:solidFill>
                <a:srgbClr val="FF0000"/>
              </a:solidFill>
              <a:effectLst>
                <a:outerShdw blurRad="38100" dist="38100" dir="2700000" algn="tl">
                  <a:srgbClr val="000000">
                    <a:alpha val="43137"/>
                  </a:srgbClr>
                </a:outerShdw>
              </a:effectLst>
            </a:endParaRPr>
          </a:p>
        </p:txBody>
      </p:sp>
      <p:cxnSp>
        <p:nvCxnSpPr>
          <p:cNvPr id="7" name="直線矢印コネクタ 6">
            <a:extLst>
              <a:ext uri="{FF2B5EF4-FFF2-40B4-BE49-F238E27FC236}">
                <a16:creationId xmlns:a16="http://schemas.microsoft.com/office/drawing/2014/main" id="{72E7CEE3-EA8B-4DA6-8889-BDFB6B1649D9}"/>
              </a:ext>
            </a:extLst>
          </p:cNvPr>
          <p:cNvCxnSpPr>
            <a:cxnSpLocks/>
          </p:cNvCxnSpPr>
          <p:nvPr/>
        </p:nvCxnSpPr>
        <p:spPr>
          <a:xfrm flipV="1">
            <a:off x="8636385" y="1179421"/>
            <a:ext cx="0" cy="3725743"/>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13">
            <a:extLst>
              <a:ext uri="{FF2B5EF4-FFF2-40B4-BE49-F238E27FC236}">
                <a16:creationId xmlns:a16="http://schemas.microsoft.com/office/drawing/2014/main" id="{089067A3-0938-42D8-BD4D-6602ED2E1316}"/>
              </a:ext>
            </a:extLst>
          </p:cNvPr>
          <p:cNvSpPr txBox="1"/>
          <p:nvPr/>
        </p:nvSpPr>
        <p:spPr>
          <a:xfrm rot="5400000">
            <a:off x="8299274" y="2902016"/>
            <a:ext cx="1074333" cy="400110"/>
          </a:xfrm>
          <a:prstGeom prst="rect">
            <a:avLst/>
          </a:prstGeom>
          <a:noFill/>
        </p:spPr>
        <p:txBody>
          <a:bodyPr wrap="square" rtlCol="0">
            <a:spAutoFit/>
          </a:bodyPr>
          <a:lstStyle/>
          <a:p>
            <a:r>
              <a:rPr lang="en-US" altLang="ja-JP" sz="2000" b="1" dirty="0"/>
              <a:t>200</a:t>
            </a:r>
            <a:r>
              <a:rPr kumimoji="1" lang="en-US" altLang="ja-JP" sz="2000" b="1" dirty="0"/>
              <a:t> </a:t>
            </a:r>
            <a:r>
              <a:rPr kumimoji="1" lang="en-US" altLang="ja-JP" sz="2000" b="1" dirty="0" err="1"/>
              <a:t>μm</a:t>
            </a:r>
            <a:endParaRPr kumimoji="1" lang="ja-JP" altLang="en-US" sz="2000" b="1" dirty="0"/>
          </a:p>
        </p:txBody>
      </p:sp>
      <p:pic>
        <p:nvPicPr>
          <p:cNvPr id="9" name="グラフィックス 8">
            <a:extLst>
              <a:ext uri="{FF2B5EF4-FFF2-40B4-BE49-F238E27FC236}">
                <a16:creationId xmlns:a16="http://schemas.microsoft.com/office/drawing/2014/main" id="{D14E0BC6-5802-41F8-A444-539FC46D6191}"/>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7967"/>
          <a:stretch/>
        </p:blipFill>
        <p:spPr>
          <a:xfrm>
            <a:off x="4752020" y="1154949"/>
            <a:ext cx="3848489" cy="3789040"/>
          </a:xfrm>
          <a:prstGeom prst="rect">
            <a:avLst/>
          </a:prstGeom>
        </p:spPr>
      </p:pic>
      <p:pic>
        <p:nvPicPr>
          <p:cNvPr id="10" name="グラフィックス 9">
            <a:extLst>
              <a:ext uri="{FF2B5EF4-FFF2-40B4-BE49-F238E27FC236}">
                <a16:creationId xmlns:a16="http://schemas.microsoft.com/office/drawing/2014/main" id="{FDD7CE80-95D6-4C4A-B851-0446DEC1D05B}"/>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82262"/>
          <a:stretch/>
        </p:blipFill>
        <p:spPr>
          <a:xfrm>
            <a:off x="35497" y="1154949"/>
            <a:ext cx="832158" cy="3789040"/>
          </a:xfrm>
          <a:prstGeom prst="rect">
            <a:avLst/>
          </a:prstGeom>
        </p:spPr>
      </p:pic>
      <p:sp>
        <p:nvSpPr>
          <p:cNvPr id="11" name="四角形: 角を丸くする 10">
            <a:extLst>
              <a:ext uri="{FF2B5EF4-FFF2-40B4-BE49-F238E27FC236}">
                <a16:creationId xmlns:a16="http://schemas.microsoft.com/office/drawing/2014/main" id="{FA08C65C-9B9C-412F-907C-7C7499AA29C1}"/>
              </a:ext>
            </a:extLst>
          </p:cNvPr>
          <p:cNvSpPr/>
          <p:nvPr/>
        </p:nvSpPr>
        <p:spPr>
          <a:xfrm>
            <a:off x="566380" y="5519499"/>
            <a:ext cx="8010541" cy="5217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ＭＳ Ｐゴシック" panose="020B0600070205080204" pitchFamily="50" charset="-128"/>
                <a:ea typeface="ＭＳ Ｐゴシック" panose="020B0600070205080204" pitchFamily="50" charset="-128"/>
              </a:rPr>
              <a:t>熱膨張を無視すると</a:t>
            </a:r>
            <a:r>
              <a:rPr lang="ja-JP" altLang="en-US" sz="2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2400" dirty="0">
                <a:solidFill>
                  <a:schemeClr val="tx1"/>
                </a:solidFill>
                <a:latin typeface="ＭＳ Ｐゴシック" panose="020B0600070205080204" pitchFamily="50" charset="-128"/>
                <a:ea typeface="ＭＳ Ｐゴシック" panose="020B0600070205080204" pitchFamily="50" charset="-128"/>
              </a:rPr>
              <a:t>湾曲が相当小さく予測されてしまう．</a:t>
            </a:r>
          </a:p>
        </p:txBody>
      </p:sp>
      <p:sp>
        <p:nvSpPr>
          <p:cNvPr id="12" name="テキスト ボックス 11">
            <a:extLst>
              <a:ext uri="{FF2B5EF4-FFF2-40B4-BE49-F238E27FC236}">
                <a16:creationId xmlns:a16="http://schemas.microsoft.com/office/drawing/2014/main" id="{2742E4B8-4CF6-4359-8DFA-CB9388670F09}"/>
              </a:ext>
            </a:extLst>
          </p:cNvPr>
          <p:cNvSpPr txBox="1"/>
          <p:nvPr/>
        </p:nvSpPr>
        <p:spPr>
          <a:xfrm>
            <a:off x="507614" y="1018173"/>
            <a:ext cx="360040" cy="369332"/>
          </a:xfrm>
          <a:prstGeom prst="rect">
            <a:avLst/>
          </a:prstGeom>
          <a:solidFill>
            <a:schemeClr val="bg1"/>
          </a:solidFill>
        </p:spPr>
        <p:txBody>
          <a:bodyPr wrap="square" rtlCol="0">
            <a:spAutoFit/>
          </a:bodyPr>
          <a:lstStyle/>
          <a:p>
            <a:endParaRPr kumimoji="1" lang="ja-JP" altLang="en-US" dirty="0"/>
          </a:p>
        </p:txBody>
      </p:sp>
      <p:pic>
        <p:nvPicPr>
          <p:cNvPr id="14" name="図 13" descr="コンピュータ が含まれている画像&#10;&#10;自動的に生成された説明">
            <a:extLst>
              <a:ext uri="{FF2B5EF4-FFF2-40B4-BE49-F238E27FC236}">
                <a16:creationId xmlns:a16="http://schemas.microsoft.com/office/drawing/2014/main" id="{72FFC9D1-0275-4B25-8883-9B06B0A8898E}"/>
              </a:ext>
            </a:extLst>
          </p:cNvPr>
          <p:cNvPicPr>
            <a:picLocks noChangeAspect="1"/>
          </p:cNvPicPr>
          <p:nvPr/>
        </p:nvPicPr>
        <p:blipFill rotWithShape="1">
          <a:blip r:embed="rId6">
            <a:extLst>
              <a:ext uri="{28A0092B-C50C-407E-A947-70E740481C1C}">
                <a14:useLocalDpi xmlns:a14="http://schemas.microsoft.com/office/drawing/2010/main" val="0"/>
              </a:ext>
            </a:extLst>
          </a:blip>
          <a:srcRect l="17775"/>
          <a:stretch/>
        </p:blipFill>
        <p:spPr>
          <a:xfrm>
            <a:off x="935598" y="1165149"/>
            <a:ext cx="3847130" cy="3778840"/>
          </a:xfrm>
          <a:prstGeom prst="rect">
            <a:avLst/>
          </a:prstGeom>
        </p:spPr>
      </p:pic>
    </p:spTree>
    <p:extLst>
      <p:ext uri="{BB962C8B-B14F-4D97-AF65-F5344CB8AC3E}">
        <p14:creationId xmlns:p14="http://schemas.microsoft.com/office/powerpoint/2010/main" val="224833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D8EA26C2-815C-4116-B06A-ED4F587548CB}"/>
              </a:ext>
            </a:extLst>
          </p:cNvPr>
          <p:cNvSpPr>
            <a:spLocks noGrp="1"/>
          </p:cNvSpPr>
          <p:nvPr>
            <p:ph idx="1"/>
          </p:nvPr>
        </p:nvSpPr>
        <p:spPr/>
        <p:txBody>
          <a:bodyPr/>
          <a:lstStyle/>
          <a:p>
            <a:pPr marL="0" indent="0">
              <a:buNone/>
            </a:pPr>
            <a:r>
              <a:rPr lang="ja-JP" altLang="en-US" sz="2400" b="1" i="1" u="sng" dirty="0">
                <a:effectLst>
                  <a:outerShdw blurRad="38100" dist="38100" dir="2700000" algn="tl">
                    <a:srgbClr val="000000">
                      <a:alpha val="43137"/>
                    </a:srgbClr>
                  </a:outerShdw>
                </a:effectLst>
              </a:rPr>
              <a:t>パターン上面の縦中心線上の湾曲深さ分布比較</a:t>
            </a:r>
          </a:p>
          <a:p>
            <a:endParaRPr kumimoji="1" lang="ja-JP" altLang="en-US" dirty="0"/>
          </a:p>
        </p:txBody>
      </p:sp>
      <p:sp>
        <p:nvSpPr>
          <p:cNvPr id="3" name="タイトル 2">
            <a:extLst>
              <a:ext uri="{FF2B5EF4-FFF2-40B4-BE49-F238E27FC236}">
                <a16:creationId xmlns:a16="http://schemas.microsoft.com/office/drawing/2014/main" id="{FC1F1E73-B06D-4770-B175-02D1ACC357BB}"/>
              </a:ext>
            </a:extLst>
          </p:cNvPr>
          <p:cNvSpPr>
            <a:spLocks noGrp="1"/>
          </p:cNvSpPr>
          <p:nvPr>
            <p:ph type="title"/>
          </p:nvPr>
        </p:nvSpPr>
        <p:spPr/>
        <p:txBody>
          <a:bodyPr/>
          <a:lstStyle/>
          <a:p>
            <a:r>
              <a:rPr kumimoji="1" lang="ja-JP" altLang="en-US" dirty="0"/>
              <a:t>試計算１（熱膨張を無視した場合）</a:t>
            </a:r>
          </a:p>
        </p:txBody>
      </p:sp>
      <p:sp>
        <p:nvSpPr>
          <p:cNvPr id="4" name="スライド番号プレースホルダー 3">
            <a:extLst>
              <a:ext uri="{FF2B5EF4-FFF2-40B4-BE49-F238E27FC236}">
                <a16:creationId xmlns:a16="http://schemas.microsoft.com/office/drawing/2014/main" id="{520882C5-714B-4927-8DDE-C4B3C6DE59F1}"/>
              </a:ext>
            </a:extLst>
          </p:cNvPr>
          <p:cNvSpPr>
            <a:spLocks noGrp="1"/>
          </p:cNvSpPr>
          <p:nvPr>
            <p:ph type="sldNum" sz="quarter" idx="4"/>
          </p:nvPr>
        </p:nvSpPr>
        <p:spPr/>
        <p:txBody>
          <a:bodyPr/>
          <a:lstStyle/>
          <a:p>
            <a:r>
              <a:rPr lang="en-US" altLang="ja-JP"/>
              <a:t>P. </a:t>
            </a:r>
            <a:fld id="{F8FDF831-B0A3-4B44-A20D-7581D5587101}" type="slidenum">
              <a:rPr lang="ja-JP" altLang="en-US" smtClean="0"/>
              <a:pPr/>
              <a:t>38</a:t>
            </a:fld>
            <a:endParaRPr lang="ja-JP" altLang="en-US" dirty="0"/>
          </a:p>
        </p:txBody>
      </p:sp>
      <p:sp>
        <p:nvSpPr>
          <p:cNvPr id="7" name="四角形: 角を丸くする 6">
            <a:extLst>
              <a:ext uri="{FF2B5EF4-FFF2-40B4-BE49-F238E27FC236}">
                <a16:creationId xmlns:a16="http://schemas.microsoft.com/office/drawing/2014/main" id="{67DBBA4D-F04A-4CC0-91DC-E2572E42DC2E}"/>
              </a:ext>
            </a:extLst>
          </p:cNvPr>
          <p:cNvSpPr/>
          <p:nvPr/>
        </p:nvSpPr>
        <p:spPr>
          <a:xfrm>
            <a:off x="250824" y="5082237"/>
            <a:ext cx="8641655" cy="897706"/>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ＭＳ Ｐゴシック" panose="020B0600070205080204" pitchFamily="50" charset="-128"/>
                <a:ea typeface="ＭＳ Ｐゴシック" panose="020B0600070205080204" pitchFamily="50" charset="-128"/>
              </a:rPr>
              <a:t>熱膨張を無視すると，湾曲は</a:t>
            </a:r>
            <a:r>
              <a:rPr lang="en-US" altLang="ja-JP" sz="2400" dirty="0">
                <a:solidFill>
                  <a:schemeClr val="tx1"/>
                </a:solidFill>
                <a:latin typeface="ＭＳ Ｐゴシック" panose="020B0600070205080204" pitchFamily="50" charset="-128"/>
                <a:ea typeface="ＭＳ Ｐゴシック" panose="020B0600070205080204" pitchFamily="50" charset="-128"/>
              </a:rPr>
              <a:t>1/3</a:t>
            </a:r>
            <a:r>
              <a:rPr lang="ja-JP" altLang="en-US" sz="2400" dirty="0">
                <a:solidFill>
                  <a:schemeClr val="tx1"/>
                </a:solidFill>
                <a:latin typeface="ＭＳ Ｐゴシック" panose="020B0600070205080204" pitchFamily="50" charset="-128"/>
                <a:ea typeface="ＭＳ Ｐゴシック" panose="020B0600070205080204" pitchFamily="50" charset="-128"/>
              </a:rPr>
              <a:t>程度まで小さく予測され，</a:t>
            </a:r>
            <a:br>
              <a:rPr lang="en-US" altLang="ja-JP" sz="2400" dirty="0">
                <a:solidFill>
                  <a:schemeClr val="tx1"/>
                </a:solidFill>
                <a:latin typeface="ＭＳ Ｐゴシック" panose="020B0600070205080204" pitchFamily="50" charset="-128"/>
                <a:ea typeface="ＭＳ Ｐゴシック" panose="020B0600070205080204" pitchFamily="50" charset="-128"/>
              </a:rPr>
            </a:br>
            <a:r>
              <a:rPr lang="ja-JP" altLang="en-US" sz="2400" dirty="0">
                <a:solidFill>
                  <a:schemeClr val="tx1"/>
                </a:solidFill>
                <a:latin typeface="ＭＳ Ｐゴシック" panose="020B0600070205080204" pitchFamily="50" charset="-128"/>
                <a:ea typeface="ＭＳ Ｐゴシック" panose="020B0600070205080204" pitchFamily="50" charset="-128"/>
              </a:rPr>
              <a:t>実測から更にかけ離れる．</a:t>
            </a:r>
            <a:endParaRPr kumimoji="1" lang="ja-JP" altLang="en-US" sz="2400" dirty="0">
              <a:solidFill>
                <a:schemeClr val="tx1"/>
              </a:solidFill>
              <a:latin typeface="ＭＳ Ｐゴシック" panose="020B0600070205080204" pitchFamily="50" charset="-128"/>
              <a:ea typeface="ＭＳ Ｐゴシック" panose="020B0600070205080204" pitchFamily="50" charset="-128"/>
            </a:endParaRPr>
          </a:p>
        </p:txBody>
      </p:sp>
      <p:pic>
        <p:nvPicPr>
          <p:cNvPr id="6" name="グラフィックス 5">
            <a:extLst>
              <a:ext uri="{FF2B5EF4-FFF2-40B4-BE49-F238E27FC236}">
                <a16:creationId xmlns:a16="http://schemas.microsoft.com/office/drawing/2014/main" id="{E8BE4612-EEC1-4FB3-9685-A43D0E8CECD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8838" y="1075784"/>
            <a:ext cx="6905625" cy="3917156"/>
          </a:xfrm>
          <a:prstGeom prst="rect">
            <a:avLst/>
          </a:prstGeom>
        </p:spPr>
      </p:pic>
    </p:spTree>
    <p:extLst>
      <p:ext uri="{BB962C8B-B14F-4D97-AF65-F5344CB8AC3E}">
        <p14:creationId xmlns:p14="http://schemas.microsoft.com/office/powerpoint/2010/main" val="20965505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5CB2FBF6-61EB-49CA-A189-A49CB5C52DC8}"/>
              </a:ext>
            </a:extLst>
          </p:cNvPr>
          <p:cNvSpPr>
            <a:spLocks noGrp="1"/>
          </p:cNvSpPr>
          <p:nvPr>
            <p:ph idx="1"/>
          </p:nvPr>
        </p:nvSpPr>
        <p:spPr/>
        <p:txBody>
          <a:bodyPr/>
          <a:lstStyle/>
          <a:p>
            <a:pPr marL="0" indent="0">
              <a:buNone/>
            </a:pPr>
            <a:r>
              <a:rPr lang="ja-JP" altLang="en-US" sz="2400" b="1" i="1" u="sng" dirty="0">
                <a:effectLst>
                  <a:outerShdw blurRad="38100" dist="38100" dir="2700000" algn="tl">
                    <a:srgbClr val="000000">
                      <a:alpha val="43137"/>
                    </a:srgbClr>
                  </a:outerShdw>
                </a:effectLst>
              </a:rPr>
              <a:t>パターン上面の湾曲深さ分布比較</a:t>
            </a:r>
            <a:endParaRPr kumimoji="1" lang="ja-JP" altLang="en-US" sz="2400" b="1" i="1" u="sng" dirty="0">
              <a:effectLst>
                <a:outerShdw blurRad="38100" dist="38100" dir="2700000" algn="tl">
                  <a:srgbClr val="000000">
                    <a:alpha val="43137"/>
                  </a:srgbClr>
                </a:outerShdw>
              </a:effectLst>
            </a:endParaRPr>
          </a:p>
          <a:p>
            <a:pPr marL="0" indent="0">
              <a:buNone/>
            </a:pPr>
            <a:endParaRPr kumimoji="1" lang="ja-JP" altLang="en-US" dirty="0"/>
          </a:p>
        </p:txBody>
      </p:sp>
      <p:sp>
        <p:nvSpPr>
          <p:cNvPr id="3" name="タイトル 2">
            <a:extLst>
              <a:ext uri="{FF2B5EF4-FFF2-40B4-BE49-F238E27FC236}">
                <a16:creationId xmlns:a16="http://schemas.microsoft.com/office/drawing/2014/main" id="{C834DFCD-7B8A-445F-98D9-E2032E9E58AC}"/>
              </a:ext>
            </a:extLst>
          </p:cNvPr>
          <p:cNvSpPr>
            <a:spLocks noGrp="1"/>
          </p:cNvSpPr>
          <p:nvPr>
            <p:ph type="title"/>
          </p:nvPr>
        </p:nvSpPr>
        <p:spPr/>
        <p:txBody>
          <a:bodyPr/>
          <a:lstStyle/>
          <a:p>
            <a:r>
              <a:rPr kumimoji="1" lang="ja-JP" altLang="en-US" dirty="0"/>
              <a:t>試計算２（</a:t>
            </a:r>
            <a:r>
              <a:rPr kumimoji="1" lang="en-US" altLang="ja-JP" dirty="0"/>
              <a:t>UV</a:t>
            </a:r>
            <a:r>
              <a:rPr kumimoji="1" lang="ja-JP" altLang="en-US" dirty="0"/>
              <a:t>照射終了と同時に離型した場合）</a:t>
            </a:r>
          </a:p>
        </p:txBody>
      </p:sp>
      <p:sp>
        <p:nvSpPr>
          <p:cNvPr id="4" name="スライド番号プレースホルダー 3">
            <a:extLst>
              <a:ext uri="{FF2B5EF4-FFF2-40B4-BE49-F238E27FC236}">
                <a16:creationId xmlns:a16="http://schemas.microsoft.com/office/drawing/2014/main" id="{FF13AB2B-0631-487E-AC83-FB7F9D5A54CA}"/>
              </a:ext>
            </a:extLst>
          </p:cNvPr>
          <p:cNvSpPr>
            <a:spLocks noGrp="1"/>
          </p:cNvSpPr>
          <p:nvPr>
            <p:ph type="sldNum" sz="quarter" idx="4"/>
          </p:nvPr>
        </p:nvSpPr>
        <p:spPr/>
        <p:txBody>
          <a:bodyPr/>
          <a:lstStyle/>
          <a:p>
            <a:r>
              <a:rPr lang="en-US" altLang="ja-JP"/>
              <a:t>P. </a:t>
            </a:r>
            <a:fld id="{F8FDF831-B0A3-4B44-A20D-7581D5587101}" type="slidenum">
              <a:rPr lang="ja-JP" altLang="en-US" smtClean="0"/>
              <a:pPr/>
              <a:t>39</a:t>
            </a:fld>
            <a:endParaRPr lang="ja-JP" altLang="en-US" dirty="0"/>
          </a:p>
        </p:txBody>
      </p:sp>
      <p:sp>
        <p:nvSpPr>
          <p:cNvPr id="5" name="TextBox 24">
            <a:extLst>
              <a:ext uri="{FF2B5EF4-FFF2-40B4-BE49-F238E27FC236}">
                <a16:creationId xmlns:a16="http://schemas.microsoft.com/office/drawing/2014/main" id="{CA60D65D-0136-4C32-BE34-7FC17D77AA21}"/>
              </a:ext>
            </a:extLst>
          </p:cNvPr>
          <p:cNvSpPr txBox="1"/>
          <p:nvPr/>
        </p:nvSpPr>
        <p:spPr>
          <a:xfrm>
            <a:off x="1056932" y="4898786"/>
            <a:ext cx="3604462" cy="400110"/>
          </a:xfrm>
          <a:prstGeom prst="rect">
            <a:avLst/>
          </a:prstGeom>
          <a:noFill/>
        </p:spPr>
        <p:txBody>
          <a:bodyPr wrap="square" rtlCol="0">
            <a:spAutoFit/>
          </a:bodyPr>
          <a:lstStyle/>
          <a:p>
            <a:pPr algn="ctr"/>
            <a:r>
              <a:rPr lang="en-US" altLang="ja-JP" sz="2000" b="1" u="sng" dirty="0">
                <a:solidFill>
                  <a:srgbClr val="0000CC"/>
                </a:solidFill>
                <a:effectLst>
                  <a:outerShdw blurRad="38100" dist="38100" dir="2700000" algn="tl">
                    <a:srgbClr val="000000">
                      <a:alpha val="43137"/>
                    </a:srgbClr>
                  </a:outerShdw>
                </a:effectLst>
              </a:rPr>
              <a:t>30s</a:t>
            </a:r>
            <a:r>
              <a:rPr lang="ja-JP" altLang="en-US" sz="2000" b="1" u="sng" dirty="0">
                <a:solidFill>
                  <a:srgbClr val="0000CC"/>
                </a:solidFill>
                <a:effectLst>
                  <a:outerShdw blurRad="38100" dist="38100" dir="2700000" algn="tl">
                    <a:srgbClr val="000000">
                      <a:alpha val="43137"/>
                    </a:srgbClr>
                  </a:outerShdw>
                </a:effectLst>
              </a:rPr>
              <a:t>離型の</a:t>
            </a:r>
            <a:r>
              <a:rPr lang="en-US" altLang="ja-JP" sz="2000" b="1" u="sng" dirty="0">
                <a:solidFill>
                  <a:srgbClr val="0000CC"/>
                </a:solidFill>
                <a:effectLst>
                  <a:outerShdw blurRad="38100" dist="38100" dir="2700000" algn="tl">
                    <a:srgbClr val="000000">
                      <a:alpha val="43137"/>
                    </a:srgbClr>
                  </a:outerShdw>
                </a:effectLst>
              </a:rPr>
              <a:t>FEM</a:t>
            </a:r>
            <a:r>
              <a:rPr lang="ja-JP" altLang="en-US" sz="2000" b="1" u="sng" dirty="0">
                <a:solidFill>
                  <a:srgbClr val="0000CC"/>
                </a:solidFill>
                <a:effectLst>
                  <a:outerShdw blurRad="38100" dist="38100" dir="2700000" algn="tl">
                    <a:srgbClr val="000000">
                      <a:alpha val="43137"/>
                    </a:srgbClr>
                  </a:outerShdw>
                </a:effectLst>
              </a:rPr>
              <a:t>解析結果</a:t>
            </a:r>
            <a:endParaRPr lang="en-US" altLang="ja-JP" sz="2000" b="1" u="sng" dirty="0">
              <a:solidFill>
                <a:srgbClr val="0000CC"/>
              </a:solidFill>
              <a:effectLst>
                <a:outerShdw blurRad="38100" dist="38100" dir="2700000" algn="tl">
                  <a:srgbClr val="000000">
                    <a:alpha val="43137"/>
                  </a:srgbClr>
                </a:outerShdw>
              </a:effectLst>
            </a:endParaRPr>
          </a:p>
        </p:txBody>
      </p:sp>
      <p:sp>
        <p:nvSpPr>
          <p:cNvPr id="6" name="TextBox 25">
            <a:extLst>
              <a:ext uri="{FF2B5EF4-FFF2-40B4-BE49-F238E27FC236}">
                <a16:creationId xmlns:a16="http://schemas.microsoft.com/office/drawing/2014/main" id="{F01EE746-5CC5-43C6-8A32-0ABA3D34E93B}"/>
              </a:ext>
            </a:extLst>
          </p:cNvPr>
          <p:cNvSpPr txBox="1"/>
          <p:nvPr/>
        </p:nvSpPr>
        <p:spPr>
          <a:xfrm>
            <a:off x="4896036" y="4901098"/>
            <a:ext cx="3544855" cy="400110"/>
          </a:xfrm>
          <a:prstGeom prst="rect">
            <a:avLst/>
          </a:prstGeom>
          <a:noFill/>
        </p:spPr>
        <p:txBody>
          <a:bodyPr wrap="square" rtlCol="0">
            <a:spAutoFit/>
          </a:bodyPr>
          <a:lstStyle/>
          <a:p>
            <a:pPr algn="ctr"/>
            <a:r>
              <a:rPr lang="en-US" altLang="ja-JP" sz="2000" b="1" u="sng" dirty="0">
                <a:solidFill>
                  <a:srgbClr val="FF0000"/>
                </a:solidFill>
                <a:effectLst>
                  <a:outerShdw blurRad="38100" dist="38100" dir="2700000" algn="tl">
                    <a:srgbClr val="000000">
                      <a:alpha val="43137"/>
                    </a:srgbClr>
                  </a:outerShdw>
                </a:effectLst>
              </a:rPr>
              <a:t>500s</a:t>
            </a:r>
            <a:r>
              <a:rPr lang="ja-JP" altLang="en-US" sz="2000" b="1" u="sng" dirty="0">
                <a:solidFill>
                  <a:srgbClr val="FF0000"/>
                </a:solidFill>
                <a:effectLst>
                  <a:outerShdw blurRad="38100" dist="38100" dir="2700000" algn="tl">
                    <a:srgbClr val="000000">
                      <a:alpha val="43137"/>
                    </a:srgbClr>
                  </a:outerShdw>
                </a:effectLst>
              </a:rPr>
              <a:t>離型の</a:t>
            </a:r>
            <a:r>
              <a:rPr lang="en-US" altLang="ja-JP" sz="2000" b="1" u="sng" dirty="0">
                <a:solidFill>
                  <a:srgbClr val="FF0000"/>
                </a:solidFill>
                <a:effectLst>
                  <a:outerShdw blurRad="38100" dist="38100" dir="2700000" algn="tl">
                    <a:srgbClr val="000000">
                      <a:alpha val="43137"/>
                    </a:srgbClr>
                  </a:outerShdw>
                </a:effectLst>
              </a:rPr>
              <a:t>FEM</a:t>
            </a:r>
            <a:r>
              <a:rPr lang="ja-JP" altLang="en-US" sz="2000" b="1" u="sng" dirty="0">
                <a:solidFill>
                  <a:srgbClr val="FF0000"/>
                </a:solidFill>
                <a:effectLst>
                  <a:outerShdw blurRad="38100" dist="38100" dir="2700000" algn="tl">
                    <a:srgbClr val="000000">
                      <a:alpha val="43137"/>
                    </a:srgbClr>
                  </a:outerShdw>
                </a:effectLst>
              </a:rPr>
              <a:t>解析結果</a:t>
            </a:r>
            <a:endParaRPr lang="en-US" sz="2000" b="1" u="sng" dirty="0">
              <a:solidFill>
                <a:srgbClr val="FF0000"/>
              </a:solidFill>
              <a:effectLst>
                <a:outerShdw blurRad="38100" dist="38100" dir="2700000" algn="tl">
                  <a:srgbClr val="000000">
                    <a:alpha val="43137"/>
                  </a:srgbClr>
                </a:outerShdw>
              </a:effectLst>
            </a:endParaRPr>
          </a:p>
        </p:txBody>
      </p:sp>
      <p:cxnSp>
        <p:nvCxnSpPr>
          <p:cNvPr id="7" name="直線矢印コネクタ 6">
            <a:extLst>
              <a:ext uri="{FF2B5EF4-FFF2-40B4-BE49-F238E27FC236}">
                <a16:creationId xmlns:a16="http://schemas.microsoft.com/office/drawing/2014/main" id="{72E7CEE3-EA8B-4DA6-8889-BDFB6B1649D9}"/>
              </a:ext>
            </a:extLst>
          </p:cNvPr>
          <p:cNvCxnSpPr>
            <a:cxnSpLocks/>
          </p:cNvCxnSpPr>
          <p:nvPr/>
        </p:nvCxnSpPr>
        <p:spPr>
          <a:xfrm flipV="1">
            <a:off x="8636385" y="1179421"/>
            <a:ext cx="0" cy="3725743"/>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13">
            <a:extLst>
              <a:ext uri="{FF2B5EF4-FFF2-40B4-BE49-F238E27FC236}">
                <a16:creationId xmlns:a16="http://schemas.microsoft.com/office/drawing/2014/main" id="{089067A3-0938-42D8-BD4D-6602ED2E1316}"/>
              </a:ext>
            </a:extLst>
          </p:cNvPr>
          <p:cNvSpPr txBox="1"/>
          <p:nvPr/>
        </p:nvSpPr>
        <p:spPr>
          <a:xfrm rot="5400000">
            <a:off x="8299274" y="2902016"/>
            <a:ext cx="1074333" cy="400110"/>
          </a:xfrm>
          <a:prstGeom prst="rect">
            <a:avLst/>
          </a:prstGeom>
          <a:noFill/>
        </p:spPr>
        <p:txBody>
          <a:bodyPr wrap="square" rtlCol="0">
            <a:spAutoFit/>
          </a:bodyPr>
          <a:lstStyle/>
          <a:p>
            <a:r>
              <a:rPr lang="en-US" altLang="ja-JP" sz="2000" b="1" dirty="0"/>
              <a:t>200</a:t>
            </a:r>
            <a:r>
              <a:rPr kumimoji="1" lang="en-US" altLang="ja-JP" sz="2000" b="1" dirty="0"/>
              <a:t> </a:t>
            </a:r>
            <a:r>
              <a:rPr kumimoji="1" lang="en-US" altLang="ja-JP" sz="2000" b="1" dirty="0" err="1"/>
              <a:t>μm</a:t>
            </a:r>
            <a:endParaRPr kumimoji="1" lang="ja-JP" altLang="en-US" sz="2000" b="1" dirty="0"/>
          </a:p>
        </p:txBody>
      </p:sp>
      <p:pic>
        <p:nvPicPr>
          <p:cNvPr id="9" name="グラフィックス 8">
            <a:extLst>
              <a:ext uri="{FF2B5EF4-FFF2-40B4-BE49-F238E27FC236}">
                <a16:creationId xmlns:a16="http://schemas.microsoft.com/office/drawing/2014/main" id="{D14E0BC6-5802-41F8-A444-539FC46D6191}"/>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7967"/>
          <a:stretch/>
        </p:blipFill>
        <p:spPr>
          <a:xfrm>
            <a:off x="4752020" y="1154949"/>
            <a:ext cx="3848489" cy="3789040"/>
          </a:xfrm>
          <a:prstGeom prst="rect">
            <a:avLst/>
          </a:prstGeom>
        </p:spPr>
      </p:pic>
      <p:pic>
        <p:nvPicPr>
          <p:cNvPr id="10" name="グラフィックス 9">
            <a:extLst>
              <a:ext uri="{FF2B5EF4-FFF2-40B4-BE49-F238E27FC236}">
                <a16:creationId xmlns:a16="http://schemas.microsoft.com/office/drawing/2014/main" id="{FDD7CE80-95D6-4C4A-B851-0446DEC1D05B}"/>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82262"/>
          <a:stretch/>
        </p:blipFill>
        <p:spPr>
          <a:xfrm>
            <a:off x="35497" y="1154949"/>
            <a:ext cx="832158" cy="3789040"/>
          </a:xfrm>
          <a:prstGeom prst="rect">
            <a:avLst/>
          </a:prstGeom>
        </p:spPr>
      </p:pic>
      <p:sp>
        <p:nvSpPr>
          <p:cNvPr id="11" name="四角形: 角を丸くする 10">
            <a:extLst>
              <a:ext uri="{FF2B5EF4-FFF2-40B4-BE49-F238E27FC236}">
                <a16:creationId xmlns:a16="http://schemas.microsoft.com/office/drawing/2014/main" id="{FA08C65C-9B9C-412F-907C-7C7499AA29C1}"/>
              </a:ext>
            </a:extLst>
          </p:cNvPr>
          <p:cNvSpPr/>
          <p:nvPr/>
        </p:nvSpPr>
        <p:spPr>
          <a:xfrm>
            <a:off x="306270" y="5354608"/>
            <a:ext cx="8541424" cy="8795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ＭＳ Ｐゴシック" panose="020B0600070205080204" pitchFamily="50" charset="-128"/>
                <a:ea typeface="ＭＳ Ｐゴシック" panose="020B0600070205080204" pitchFamily="50" charset="-128"/>
              </a:rPr>
              <a:t>早く（上面が平らな内に）離型した方が，上面の湾曲は小さくなる．</a:t>
            </a:r>
            <a:endParaRPr kumimoji="1" lang="en-US" altLang="ja-JP" sz="2400" dirty="0">
              <a:solidFill>
                <a:schemeClr val="tx1"/>
              </a:solidFill>
              <a:latin typeface="ＭＳ Ｐゴシック" panose="020B0600070205080204" pitchFamily="50" charset="-128"/>
              <a:ea typeface="ＭＳ Ｐゴシック" panose="020B0600070205080204" pitchFamily="50" charset="-128"/>
            </a:endParaRPr>
          </a:p>
          <a:p>
            <a:pPr algn="ctr"/>
            <a:r>
              <a:rPr kumimoji="1" lang="ja-JP" altLang="en-US" sz="2400" dirty="0">
                <a:solidFill>
                  <a:schemeClr val="tx1"/>
                </a:solidFill>
                <a:latin typeface="ＭＳ Ｐゴシック" panose="020B0600070205080204" pitchFamily="50" charset="-128"/>
                <a:ea typeface="ＭＳ Ｐゴシック" panose="020B0600070205080204" pitchFamily="50" charset="-128"/>
              </a:rPr>
              <a:t>（実成形でもそうなることを定性的に確認済み．）</a:t>
            </a:r>
          </a:p>
        </p:txBody>
      </p:sp>
      <p:sp>
        <p:nvSpPr>
          <p:cNvPr id="12" name="テキスト ボックス 11">
            <a:extLst>
              <a:ext uri="{FF2B5EF4-FFF2-40B4-BE49-F238E27FC236}">
                <a16:creationId xmlns:a16="http://schemas.microsoft.com/office/drawing/2014/main" id="{2742E4B8-4CF6-4359-8DFA-CB9388670F09}"/>
              </a:ext>
            </a:extLst>
          </p:cNvPr>
          <p:cNvSpPr txBox="1"/>
          <p:nvPr/>
        </p:nvSpPr>
        <p:spPr>
          <a:xfrm>
            <a:off x="507614" y="1018173"/>
            <a:ext cx="360040" cy="369332"/>
          </a:xfrm>
          <a:prstGeom prst="rect">
            <a:avLst/>
          </a:prstGeom>
          <a:solidFill>
            <a:schemeClr val="bg1"/>
          </a:solidFill>
        </p:spPr>
        <p:txBody>
          <a:bodyPr wrap="square" rtlCol="0">
            <a:spAutoFit/>
          </a:bodyPr>
          <a:lstStyle/>
          <a:p>
            <a:endParaRPr kumimoji="1" lang="ja-JP" altLang="en-US" dirty="0"/>
          </a:p>
        </p:txBody>
      </p:sp>
      <p:pic>
        <p:nvPicPr>
          <p:cNvPr id="15" name="図 14" descr="図形, 円&#10;&#10;自動的に生成された説明">
            <a:extLst>
              <a:ext uri="{FF2B5EF4-FFF2-40B4-BE49-F238E27FC236}">
                <a16:creationId xmlns:a16="http://schemas.microsoft.com/office/drawing/2014/main" id="{859CF2CA-726B-4CBF-AB0C-28B607B50429}"/>
              </a:ext>
            </a:extLst>
          </p:cNvPr>
          <p:cNvPicPr>
            <a:picLocks noChangeAspect="1"/>
          </p:cNvPicPr>
          <p:nvPr/>
        </p:nvPicPr>
        <p:blipFill rotWithShape="1">
          <a:blip r:embed="rId6">
            <a:extLst>
              <a:ext uri="{28A0092B-C50C-407E-A947-70E740481C1C}">
                <a14:useLocalDpi xmlns:a14="http://schemas.microsoft.com/office/drawing/2010/main" val="0"/>
              </a:ext>
            </a:extLst>
          </a:blip>
          <a:srcRect l="12297" r="28738"/>
          <a:stretch/>
        </p:blipFill>
        <p:spPr>
          <a:xfrm>
            <a:off x="912915" y="1179421"/>
            <a:ext cx="3744000" cy="3749041"/>
          </a:xfrm>
          <a:prstGeom prst="rect">
            <a:avLst/>
          </a:prstGeom>
        </p:spPr>
      </p:pic>
    </p:spTree>
    <p:extLst>
      <p:ext uri="{BB962C8B-B14F-4D97-AF65-F5344CB8AC3E}">
        <p14:creationId xmlns:p14="http://schemas.microsoft.com/office/powerpoint/2010/main" val="43710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B92EA-5703-430F-8F83-8F1D074C1A27}"/>
              </a:ext>
            </a:extLst>
          </p:cNvPr>
          <p:cNvSpPr>
            <a:spLocks noGrp="1"/>
          </p:cNvSpPr>
          <p:nvPr>
            <p:ph type="title"/>
          </p:nvPr>
        </p:nvSpPr>
        <p:spPr/>
        <p:txBody>
          <a:bodyPr/>
          <a:lstStyle/>
          <a:p>
            <a:r>
              <a:rPr lang="ja-JP" altLang="en-US" dirty="0"/>
              <a:t>問題点２</a:t>
            </a:r>
            <a:endParaRPr lang="en-US" dirty="0"/>
          </a:p>
        </p:txBody>
      </p:sp>
      <p:sp>
        <p:nvSpPr>
          <p:cNvPr id="3" name="Content Placeholder 2">
            <a:extLst>
              <a:ext uri="{FF2B5EF4-FFF2-40B4-BE49-F238E27FC236}">
                <a16:creationId xmlns:a16="http://schemas.microsoft.com/office/drawing/2014/main" id="{05FFD8D0-BC39-4644-94A8-37A8CC46E993}"/>
              </a:ext>
            </a:extLst>
          </p:cNvPr>
          <p:cNvSpPr>
            <a:spLocks noGrp="1"/>
          </p:cNvSpPr>
          <p:nvPr>
            <p:ph idx="1"/>
          </p:nvPr>
        </p:nvSpPr>
        <p:spPr/>
        <p:txBody>
          <a:bodyPr/>
          <a:lstStyle/>
          <a:p>
            <a:r>
              <a:rPr lang="ja-JP" altLang="en-US" dirty="0"/>
              <a:t>問題点１に加えて，</a:t>
            </a:r>
            <a:r>
              <a:rPr lang="ja-JP" altLang="en-US" dirty="0">
                <a:solidFill>
                  <a:srgbClr val="FF0000"/>
                </a:solidFill>
              </a:rPr>
              <a:t>反応熱による熱変形</a:t>
            </a:r>
            <a:r>
              <a:rPr lang="ja-JP" altLang="en-US" dirty="0"/>
              <a:t>が無視できない場合，</a:t>
            </a:r>
            <a:r>
              <a:rPr lang="ja-JP" altLang="en-US" dirty="0">
                <a:solidFill>
                  <a:srgbClr val="C00000"/>
                </a:solidFill>
              </a:rPr>
              <a:t>より大幅な表面湾曲</a:t>
            </a:r>
            <a:r>
              <a:rPr lang="ja-JP" altLang="en-US" dirty="0"/>
              <a:t>が生じてしまう．</a:t>
            </a:r>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pPr marL="0" indent="0" algn="ctr">
              <a:buNone/>
            </a:pPr>
            <a:r>
              <a:rPr lang="ja-JP" altLang="en-US" dirty="0"/>
              <a:t>実際，カチオン系</a:t>
            </a:r>
            <a:r>
              <a:rPr lang="en-US" altLang="ja-JP" dirty="0"/>
              <a:t>UV</a:t>
            </a:r>
            <a:r>
              <a:rPr lang="ja-JP" altLang="en-US" dirty="0"/>
              <a:t>レジンの中には，</a:t>
            </a:r>
            <a:r>
              <a:rPr lang="ja-JP" altLang="en-US" dirty="0">
                <a:solidFill>
                  <a:srgbClr val="0000CC"/>
                </a:solidFill>
              </a:rPr>
              <a:t>数％</a:t>
            </a:r>
            <a:r>
              <a:rPr lang="en-US" altLang="ja-JP" dirty="0">
                <a:solidFill>
                  <a:srgbClr val="0000CC"/>
                </a:solidFill>
              </a:rPr>
              <a:t>UV</a:t>
            </a:r>
            <a:r>
              <a:rPr lang="ja-JP" altLang="en-US" dirty="0">
                <a:solidFill>
                  <a:srgbClr val="0000CC"/>
                </a:solidFill>
              </a:rPr>
              <a:t>収縮</a:t>
            </a:r>
            <a:r>
              <a:rPr lang="ja-JP" altLang="en-US" dirty="0"/>
              <a:t>＋</a:t>
            </a:r>
            <a:r>
              <a:rPr lang="ja-JP" altLang="en-US" dirty="0">
                <a:solidFill>
                  <a:srgbClr val="FF0000"/>
                </a:solidFill>
              </a:rPr>
              <a:t>数％の熱変形</a:t>
            </a:r>
            <a:r>
              <a:rPr lang="ja-JP" altLang="en-US" dirty="0"/>
              <a:t>を起こす物があり，表面湾曲は相当に大きくなってしまう．</a:t>
            </a:r>
            <a:endParaRPr lang="en-US" altLang="ja-JP" dirty="0"/>
          </a:p>
          <a:p>
            <a:pPr algn="just"/>
            <a:endParaRPr lang="en-US" altLang="ja-JP" sz="2800" dirty="0"/>
          </a:p>
          <a:p>
            <a:pPr algn="just"/>
            <a:endParaRPr lang="en-US" altLang="ja-JP" dirty="0"/>
          </a:p>
          <a:p>
            <a:pPr algn="just"/>
            <a:endParaRPr lang="en-US" altLang="ja-JP" dirty="0"/>
          </a:p>
          <a:p>
            <a:pPr algn="just"/>
            <a:endParaRPr lang="en-US" altLang="ja-JP" dirty="0"/>
          </a:p>
          <a:p>
            <a:pPr algn="just"/>
            <a:endParaRPr lang="en-US" altLang="ja-JP" dirty="0"/>
          </a:p>
          <a:p>
            <a:pPr algn="just"/>
            <a:endParaRPr lang="en-US" altLang="ja-JP" dirty="0"/>
          </a:p>
          <a:p>
            <a:pPr algn="just"/>
            <a:endParaRPr lang="en-US" altLang="ja-JP" dirty="0"/>
          </a:p>
          <a:p>
            <a:pPr algn="just"/>
            <a:endParaRPr lang="en-US" altLang="ja-JP" dirty="0"/>
          </a:p>
        </p:txBody>
      </p:sp>
      <p:sp>
        <p:nvSpPr>
          <p:cNvPr id="4" name="Slide Number Placeholder 3">
            <a:extLst>
              <a:ext uri="{FF2B5EF4-FFF2-40B4-BE49-F238E27FC236}">
                <a16:creationId xmlns:a16="http://schemas.microsoft.com/office/drawing/2014/main" id="{9D0E332B-FE49-401F-984B-19000D56B87C}"/>
              </a:ext>
            </a:extLst>
          </p:cNvPr>
          <p:cNvSpPr>
            <a:spLocks noGrp="1"/>
          </p:cNvSpPr>
          <p:nvPr>
            <p:ph type="sldNum" sz="quarter" idx="4"/>
          </p:nvPr>
        </p:nvSpPr>
        <p:spPr/>
        <p:txBody>
          <a:bodyPr/>
          <a:lstStyle/>
          <a:p>
            <a:r>
              <a:rPr lang="en-US" altLang="ja-JP"/>
              <a:t>P. </a:t>
            </a:r>
            <a:fld id="{F8FDF831-B0A3-4B44-A20D-7581D5587101}" type="slidenum">
              <a:rPr lang="ja-JP" altLang="en-US" smtClean="0"/>
              <a:pPr/>
              <a:t>4</a:t>
            </a:fld>
            <a:endParaRPr lang="ja-JP" altLang="en-US" dirty="0"/>
          </a:p>
        </p:txBody>
      </p:sp>
      <p:pic>
        <p:nvPicPr>
          <p:cNvPr id="6" name="図 5">
            <a:extLst>
              <a:ext uri="{FF2B5EF4-FFF2-40B4-BE49-F238E27FC236}">
                <a16:creationId xmlns:a16="http://schemas.microsoft.com/office/drawing/2014/main" id="{BB166E96-22D1-4BBD-9C89-17B08D9A36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963" b="10890"/>
          <a:stretch/>
        </p:blipFill>
        <p:spPr>
          <a:xfrm>
            <a:off x="89407" y="1484784"/>
            <a:ext cx="8964488" cy="3312368"/>
          </a:xfrm>
          <a:prstGeom prst="rect">
            <a:avLst/>
          </a:prstGeom>
        </p:spPr>
      </p:pic>
      <p:sp>
        <p:nvSpPr>
          <p:cNvPr id="10" name="TextBox 9">
            <a:extLst>
              <a:ext uri="{FF2B5EF4-FFF2-40B4-BE49-F238E27FC236}">
                <a16:creationId xmlns:a16="http://schemas.microsoft.com/office/drawing/2014/main" id="{435BD82F-2F7F-48CD-B6C9-B37E0544BA01}"/>
              </a:ext>
            </a:extLst>
          </p:cNvPr>
          <p:cNvSpPr txBox="1"/>
          <p:nvPr/>
        </p:nvSpPr>
        <p:spPr>
          <a:xfrm>
            <a:off x="1385471" y="4793086"/>
            <a:ext cx="6372359" cy="400110"/>
          </a:xfrm>
          <a:prstGeom prst="rect">
            <a:avLst/>
          </a:prstGeom>
          <a:noFill/>
        </p:spPr>
        <p:txBody>
          <a:bodyPr wrap="square" rtlCol="0">
            <a:spAutoFit/>
          </a:bodyPr>
          <a:lstStyle/>
          <a:p>
            <a:pPr algn="ctr"/>
            <a:r>
              <a:rPr lang="en-US" altLang="ja-JP" sz="2000" b="1" u="sng" dirty="0">
                <a:solidFill>
                  <a:srgbClr val="0000CC"/>
                </a:solidFill>
                <a:effectLst>
                  <a:outerShdw blurRad="38100" dist="38100" dir="2700000" algn="tl">
                    <a:srgbClr val="000000">
                      <a:alpha val="43137"/>
                    </a:srgbClr>
                  </a:outerShdw>
                </a:effectLst>
              </a:rPr>
              <a:t>UV</a:t>
            </a:r>
            <a:r>
              <a:rPr lang="ja-JP" altLang="en-US" sz="2000" b="1" u="sng" dirty="0">
                <a:solidFill>
                  <a:srgbClr val="0000CC"/>
                </a:solidFill>
                <a:effectLst>
                  <a:outerShdw blurRad="38100" dist="38100" dir="2700000" algn="tl">
                    <a:srgbClr val="000000">
                      <a:alpha val="43137"/>
                    </a:srgbClr>
                  </a:outerShdw>
                </a:effectLst>
              </a:rPr>
              <a:t>収縮</a:t>
            </a:r>
            <a:r>
              <a:rPr lang="ja-JP" altLang="en-US" sz="2000" b="1" u="sng" dirty="0">
                <a:effectLst>
                  <a:outerShdw blurRad="38100" dist="38100" dir="2700000" algn="tl">
                    <a:srgbClr val="000000">
                      <a:alpha val="43137"/>
                    </a:srgbClr>
                  </a:outerShdw>
                </a:effectLst>
              </a:rPr>
              <a:t>＋</a:t>
            </a:r>
            <a:r>
              <a:rPr lang="ja-JP" altLang="en-US" sz="2000" b="1" u="sng" dirty="0">
                <a:solidFill>
                  <a:srgbClr val="FF0000"/>
                </a:solidFill>
                <a:effectLst>
                  <a:outerShdw blurRad="38100" dist="38100" dir="2700000" algn="tl">
                    <a:srgbClr val="000000">
                      <a:alpha val="43137"/>
                    </a:srgbClr>
                  </a:outerShdw>
                </a:effectLst>
              </a:rPr>
              <a:t>熱変形</a:t>
            </a:r>
            <a:r>
              <a:rPr lang="ja-JP" altLang="en-US" sz="2000" b="1" u="sng" dirty="0">
                <a:effectLst>
                  <a:outerShdw blurRad="38100" dist="38100" dir="2700000" algn="tl">
                    <a:srgbClr val="000000">
                      <a:alpha val="43137"/>
                    </a:srgbClr>
                  </a:outerShdw>
                </a:effectLst>
              </a:rPr>
              <a:t>による表面湾曲の発生メカニズム</a:t>
            </a:r>
            <a:endParaRPr lang="en-US" altLang="ja-JP" sz="2000" b="1"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65145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4A1D314E-FCBF-4140-8F46-ED634A8099FD}"/>
              </a:ext>
            </a:extLst>
          </p:cNvPr>
          <p:cNvSpPr>
            <a:spLocks noGrp="1"/>
          </p:cNvSpPr>
          <p:nvPr>
            <p:ph idx="1"/>
          </p:nvPr>
        </p:nvSpPr>
        <p:spPr/>
        <p:txBody>
          <a:bodyPr/>
          <a:lstStyle/>
          <a:p>
            <a:pPr marL="0" indent="0">
              <a:buNone/>
            </a:pPr>
            <a:r>
              <a:rPr lang="ja-JP" altLang="en-US" sz="2400" b="1" i="1" u="sng" dirty="0">
                <a:effectLst>
                  <a:outerShdw blurRad="38100" dist="38100" dir="2700000" algn="tl">
                    <a:srgbClr val="000000">
                      <a:alpha val="43137"/>
                    </a:srgbClr>
                  </a:outerShdw>
                </a:effectLst>
              </a:rPr>
              <a:t>最終変形状態</a:t>
            </a:r>
            <a:endParaRPr lang="en-US" altLang="ja-JP" sz="2400" b="1" i="1" u="sng" dirty="0">
              <a:effectLst>
                <a:outerShdw blurRad="38100" dist="38100" dir="2700000" algn="tl">
                  <a:srgbClr val="000000">
                    <a:alpha val="43137"/>
                  </a:srgbClr>
                </a:outerShdw>
              </a:effectLst>
            </a:endParaRPr>
          </a:p>
        </p:txBody>
      </p:sp>
      <p:sp>
        <p:nvSpPr>
          <p:cNvPr id="3" name="タイトル 2">
            <a:extLst>
              <a:ext uri="{FF2B5EF4-FFF2-40B4-BE49-F238E27FC236}">
                <a16:creationId xmlns:a16="http://schemas.microsoft.com/office/drawing/2014/main" id="{7114059D-2C62-420A-AE3E-836BFE52D6C1}"/>
              </a:ext>
            </a:extLst>
          </p:cNvPr>
          <p:cNvSpPr>
            <a:spLocks noGrp="1"/>
          </p:cNvSpPr>
          <p:nvPr>
            <p:ph type="title"/>
          </p:nvPr>
        </p:nvSpPr>
        <p:spPr/>
        <p:txBody>
          <a:bodyPr/>
          <a:lstStyle/>
          <a:p>
            <a:r>
              <a:rPr kumimoji="1" lang="ja-JP" altLang="en-US" dirty="0"/>
              <a:t>試計算２（</a:t>
            </a:r>
            <a:r>
              <a:rPr kumimoji="1" lang="en-US" altLang="ja-JP" dirty="0"/>
              <a:t>UV</a:t>
            </a:r>
            <a:r>
              <a:rPr kumimoji="1" lang="ja-JP" altLang="en-US" dirty="0"/>
              <a:t>照射終了と同時に離型した場合）</a:t>
            </a:r>
          </a:p>
        </p:txBody>
      </p:sp>
      <p:sp>
        <p:nvSpPr>
          <p:cNvPr id="4" name="スライド番号プレースホルダー 3">
            <a:extLst>
              <a:ext uri="{FF2B5EF4-FFF2-40B4-BE49-F238E27FC236}">
                <a16:creationId xmlns:a16="http://schemas.microsoft.com/office/drawing/2014/main" id="{5E5A9CE0-D67A-44C8-84D1-324650B4E714}"/>
              </a:ext>
            </a:extLst>
          </p:cNvPr>
          <p:cNvSpPr>
            <a:spLocks noGrp="1"/>
          </p:cNvSpPr>
          <p:nvPr>
            <p:ph type="sldNum" sz="quarter" idx="4"/>
          </p:nvPr>
        </p:nvSpPr>
        <p:spPr/>
        <p:txBody>
          <a:bodyPr/>
          <a:lstStyle/>
          <a:p>
            <a:r>
              <a:rPr lang="en-US" altLang="ja-JP"/>
              <a:t>P. </a:t>
            </a:r>
            <a:fld id="{F8FDF831-B0A3-4B44-A20D-7581D5587101}" type="slidenum">
              <a:rPr lang="ja-JP" altLang="en-US" smtClean="0"/>
              <a:pPr/>
              <a:t>40</a:t>
            </a:fld>
            <a:endParaRPr lang="ja-JP" altLang="en-US" dirty="0"/>
          </a:p>
        </p:txBody>
      </p:sp>
      <p:pic>
        <p:nvPicPr>
          <p:cNvPr id="7" name="図 6" descr="カラフル, 飛ぶ, レゴ, テーブル が含まれている画像&#10;&#10;自動的に生成された説明">
            <a:extLst>
              <a:ext uri="{FF2B5EF4-FFF2-40B4-BE49-F238E27FC236}">
                <a16:creationId xmlns:a16="http://schemas.microsoft.com/office/drawing/2014/main" id="{9BA4ED04-15B9-4820-8DE0-FA4F69676E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17" r="18815"/>
          <a:stretch/>
        </p:blipFill>
        <p:spPr>
          <a:xfrm>
            <a:off x="4085994" y="980728"/>
            <a:ext cx="4266426" cy="4337876"/>
          </a:xfrm>
          <a:prstGeom prst="rect">
            <a:avLst/>
          </a:prstGeom>
        </p:spPr>
      </p:pic>
      <p:sp>
        <p:nvSpPr>
          <p:cNvPr id="9" name="四角形: 角を丸くする 8">
            <a:extLst>
              <a:ext uri="{FF2B5EF4-FFF2-40B4-BE49-F238E27FC236}">
                <a16:creationId xmlns:a16="http://schemas.microsoft.com/office/drawing/2014/main" id="{99D44C1B-C861-4188-BEC3-A9A7FF13917B}"/>
              </a:ext>
            </a:extLst>
          </p:cNvPr>
          <p:cNvSpPr/>
          <p:nvPr/>
        </p:nvSpPr>
        <p:spPr>
          <a:xfrm>
            <a:off x="408602" y="5374316"/>
            <a:ext cx="8326097" cy="8795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ＭＳ Ｐゴシック" panose="020B0600070205080204" pitchFamily="50" charset="-128"/>
                <a:ea typeface="ＭＳ Ｐゴシック" panose="020B0600070205080204" pitchFamily="50" charset="-128"/>
              </a:rPr>
              <a:t>早く離型すると角が鈍り，側面の転写誤差が増大する．</a:t>
            </a:r>
            <a:endParaRPr kumimoji="1" lang="en-US" altLang="ja-JP" sz="2400" dirty="0">
              <a:solidFill>
                <a:schemeClr val="tx1"/>
              </a:solidFill>
              <a:latin typeface="ＭＳ Ｐゴシック" panose="020B0600070205080204" pitchFamily="50" charset="-128"/>
              <a:ea typeface="ＭＳ Ｐゴシック" panose="020B0600070205080204" pitchFamily="50" charset="-128"/>
            </a:endParaRPr>
          </a:p>
          <a:p>
            <a:pPr algn="ctr"/>
            <a:r>
              <a:rPr kumimoji="1" lang="ja-JP" altLang="en-US" sz="2400" dirty="0">
                <a:solidFill>
                  <a:schemeClr val="tx1"/>
                </a:solidFill>
                <a:latin typeface="ＭＳ Ｐゴシック" panose="020B0600070205080204" pitchFamily="50" charset="-128"/>
                <a:ea typeface="ＭＳ Ｐゴシック" panose="020B0600070205080204" pitchFamily="50" charset="-128"/>
              </a:rPr>
              <a:t>（直感および実成形の経験上，妥当な結果．）</a:t>
            </a:r>
          </a:p>
        </p:txBody>
      </p:sp>
      <p:pic>
        <p:nvPicPr>
          <p:cNvPr id="12" name="図 11" descr="グラフ, 等高線グラフ&#10;&#10;自動的に生成された説明">
            <a:extLst>
              <a:ext uri="{FF2B5EF4-FFF2-40B4-BE49-F238E27FC236}">
                <a16:creationId xmlns:a16="http://schemas.microsoft.com/office/drawing/2014/main" id="{B690E4D7-3378-40F6-966F-0DB545BF9E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713" r="35629"/>
          <a:stretch/>
        </p:blipFill>
        <p:spPr>
          <a:xfrm>
            <a:off x="881140" y="989474"/>
            <a:ext cx="3186804" cy="4329130"/>
          </a:xfrm>
          <a:prstGeom prst="rect">
            <a:avLst/>
          </a:prstGeom>
        </p:spPr>
      </p:pic>
      <p:sp>
        <p:nvSpPr>
          <p:cNvPr id="8" name="正方形/長方形 7">
            <a:extLst>
              <a:ext uri="{FF2B5EF4-FFF2-40B4-BE49-F238E27FC236}">
                <a16:creationId xmlns:a16="http://schemas.microsoft.com/office/drawing/2014/main" id="{0BBD3781-9148-49A3-A272-E4ED7634D70D}"/>
              </a:ext>
            </a:extLst>
          </p:cNvPr>
          <p:cNvSpPr/>
          <p:nvPr/>
        </p:nvSpPr>
        <p:spPr>
          <a:xfrm>
            <a:off x="2733426" y="620664"/>
            <a:ext cx="1260140" cy="707886"/>
          </a:xfrm>
          <a:prstGeom prst="rect">
            <a:avLst/>
          </a:prstGeom>
          <a:solidFill>
            <a:schemeClr val="bg1">
              <a:lumMod val="85000"/>
            </a:schemeClr>
          </a:solidFill>
        </p:spPr>
        <p:txBody>
          <a:bodyPr wrap="square">
            <a:spAutoFit/>
          </a:bodyPr>
          <a:lstStyle/>
          <a:p>
            <a:pPr marL="0" indent="0">
              <a:buNone/>
            </a:pPr>
            <a:r>
              <a:rPr lang="ja-JP" altLang="en-US" sz="2000" dirty="0"/>
              <a:t>変形倍率</a:t>
            </a:r>
            <a:br>
              <a:rPr lang="en-US" altLang="ja-JP" sz="2000" dirty="0"/>
            </a:br>
            <a:r>
              <a:rPr lang="en-US" altLang="ja-JP" sz="2000" dirty="0"/>
              <a:t>10</a:t>
            </a:r>
            <a:r>
              <a:rPr lang="ja-JP" altLang="en-US" sz="2000" dirty="0"/>
              <a:t>倍表示</a:t>
            </a:r>
          </a:p>
        </p:txBody>
      </p:sp>
      <p:sp>
        <p:nvSpPr>
          <p:cNvPr id="11" name="正方形/長方形 10">
            <a:extLst>
              <a:ext uri="{FF2B5EF4-FFF2-40B4-BE49-F238E27FC236}">
                <a16:creationId xmlns:a16="http://schemas.microsoft.com/office/drawing/2014/main" id="{592E332E-1E0C-4EAB-A4A8-FD2EF9DF3514}"/>
              </a:ext>
            </a:extLst>
          </p:cNvPr>
          <p:cNvSpPr/>
          <p:nvPr/>
        </p:nvSpPr>
        <p:spPr>
          <a:xfrm>
            <a:off x="7524328" y="615443"/>
            <a:ext cx="1260140" cy="1015663"/>
          </a:xfrm>
          <a:prstGeom prst="rect">
            <a:avLst/>
          </a:prstGeom>
          <a:solidFill>
            <a:schemeClr val="bg1">
              <a:lumMod val="85000"/>
            </a:schemeClr>
          </a:solidFill>
        </p:spPr>
        <p:txBody>
          <a:bodyPr wrap="square">
            <a:spAutoFit/>
          </a:bodyPr>
          <a:lstStyle/>
          <a:p>
            <a:pPr marL="0" indent="0" algn="ctr">
              <a:buNone/>
            </a:pPr>
            <a:r>
              <a:rPr lang="ja-JP" altLang="en-US" sz="2000" dirty="0"/>
              <a:t>黒点線は初期形状を表す．</a:t>
            </a:r>
          </a:p>
        </p:txBody>
      </p:sp>
      <p:sp>
        <p:nvSpPr>
          <p:cNvPr id="15" name="TextBox 24">
            <a:extLst>
              <a:ext uri="{FF2B5EF4-FFF2-40B4-BE49-F238E27FC236}">
                <a16:creationId xmlns:a16="http://schemas.microsoft.com/office/drawing/2014/main" id="{07AB3AF1-DC54-4F78-95CA-3B364AB91290}"/>
              </a:ext>
            </a:extLst>
          </p:cNvPr>
          <p:cNvSpPr txBox="1"/>
          <p:nvPr/>
        </p:nvSpPr>
        <p:spPr>
          <a:xfrm>
            <a:off x="683568" y="4898786"/>
            <a:ext cx="3604462" cy="400110"/>
          </a:xfrm>
          <a:prstGeom prst="rect">
            <a:avLst/>
          </a:prstGeom>
          <a:solidFill>
            <a:schemeClr val="bg1">
              <a:alpha val="50000"/>
            </a:schemeClr>
          </a:solidFill>
        </p:spPr>
        <p:txBody>
          <a:bodyPr wrap="square" rtlCol="0">
            <a:spAutoFit/>
          </a:bodyPr>
          <a:lstStyle/>
          <a:p>
            <a:pPr algn="ctr"/>
            <a:r>
              <a:rPr lang="en-US" altLang="ja-JP" sz="2000" b="1" u="sng" dirty="0">
                <a:solidFill>
                  <a:srgbClr val="0000CC"/>
                </a:solidFill>
                <a:effectLst>
                  <a:outerShdw blurRad="38100" dist="38100" dir="2700000" algn="tl">
                    <a:srgbClr val="000000">
                      <a:alpha val="43137"/>
                    </a:srgbClr>
                  </a:outerShdw>
                </a:effectLst>
              </a:rPr>
              <a:t>30s</a:t>
            </a:r>
            <a:r>
              <a:rPr lang="ja-JP" altLang="en-US" sz="2000" b="1" u="sng" dirty="0">
                <a:solidFill>
                  <a:srgbClr val="0000CC"/>
                </a:solidFill>
                <a:effectLst>
                  <a:outerShdw blurRad="38100" dist="38100" dir="2700000" algn="tl">
                    <a:srgbClr val="000000">
                      <a:alpha val="43137"/>
                    </a:srgbClr>
                  </a:outerShdw>
                </a:effectLst>
              </a:rPr>
              <a:t>離型の</a:t>
            </a:r>
            <a:r>
              <a:rPr lang="en-US" altLang="ja-JP" sz="2000" b="1" u="sng" dirty="0">
                <a:solidFill>
                  <a:srgbClr val="0000CC"/>
                </a:solidFill>
                <a:effectLst>
                  <a:outerShdw blurRad="38100" dist="38100" dir="2700000" algn="tl">
                    <a:srgbClr val="000000">
                      <a:alpha val="43137"/>
                    </a:srgbClr>
                  </a:outerShdw>
                </a:effectLst>
              </a:rPr>
              <a:t>FEM</a:t>
            </a:r>
            <a:r>
              <a:rPr lang="ja-JP" altLang="en-US" sz="2000" b="1" u="sng" dirty="0">
                <a:solidFill>
                  <a:srgbClr val="0000CC"/>
                </a:solidFill>
                <a:effectLst>
                  <a:outerShdw blurRad="38100" dist="38100" dir="2700000" algn="tl">
                    <a:srgbClr val="000000">
                      <a:alpha val="43137"/>
                    </a:srgbClr>
                  </a:outerShdw>
                </a:effectLst>
              </a:rPr>
              <a:t>解析結果</a:t>
            </a:r>
            <a:endParaRPr lang="en-US" altLang="ja-JP" sz="2000" b="1" u="sng" dirty="0">
              <a:solidFill>
                <a:srgbClr val="0000CC"/>
              </a:solidFill>
              <a:effectLst>
                <a:outerShdw blurRad="38100" dist="38100" dir="2700000" algn="tl">
                  <a:srgbClr val="000000">
                    <a:alpha val="43137"/>
                  </a:srgbClr>
                </a:outerShdw>
              </a:effectLst>
            </a:endParaRPr>
          </a:p>
        </p:txBody>
      </p:sp>
      <p:sp>
        <p:nvSpPr>
          <p:cNvPr id="16" name="TextBox 25">
            <a:extLst>
              <a:ext uri="{FF2B5EF4-FFF2-40B4-BE49-F238E27FC236}">
                <a16:creationId xmlns:a16="http://schemas.microsoft.com/office/drawing/2014/main" id="{120082C6-491F-4720-B203-A33293D70436}"/>
              </a:ext>
            </a:extLst>
          </p:cNvPr>
          <p:cNvSpPr txBox="1"/>
          <p:nvPr/>
        </p:nvSpPr>
        <p:spPr>
          <a:xfrm>
            <a:off x="4896036" y="4901098"/>
            <a:ext cx="3544855" cy="400110"/>
          </a:xfrm>
          <a:prstGeom prst="rect">
            <a:avLst/>
          </a:prstGeom>
          <a:solidFill>
            <a:schemeClr val="bg1">
              <a:alpha val="50000"/>
            </a:schemeClr>
          </a:solidFill>
        </p:spPr>
        <p:txBody>
          <a:bodyPr wrap="square" rtlCol="0">
            <a:spAutoFit/>
          </a:bodyPr>
          <a:lstStyle/>
          <a:p>
            <a:pPr algn="ctr"/>
            <a:r>
              <a:rPr lang="en-US" altLang="ja-JP" sz="2000" b="1" u="sng" dirty="0">
                <a:solidFill>
                  <a:srgbClr val="FF0000"/>
                </a:solidFill>
                <a:effectLst>
                  <a:outerShdw blurRad="38100" dist="38100" dir="2700000" algn="tl">
                    <a:srgbClr val="000000">
                      <a:alpha val="43137"/>
                    </a:srgbClr>
                  </a:outerShdw>
                </a:effectLst>
              </a:rPr>
              <a:t>500s</a:t>
            </a:r>
            <a:r>
              <a:rPr lang="ja-JP" altLang="en-US" sz="2000" b="1" u="sng" dirty="0">
                <a:solidFill>
                  <a:srgbClr val="FF0000"/>
                </a:solidFill>
                <a:effectLst>
                  <a:outerShdw blurRad="38100" dist="38100" dir="2700000" algn="tl">
                    <a:srgbClr val="000000">
                      <a:alpha val="43137"/>
                    </a:srgbClr>
                  </a:outerShdw>
                </a:effectLst>
              </a:rPr>
              <a:t>離型の</a:t>
            </a:r>
            <a:r>
              <a:rPr lang="en-US" altLang="ja-JP" sz="2000" b="1" u="sng" dirty="0">
                <a:solidFill>
                  <a:srgbClr val="FF0000"/>
                </a:solidFill>
                <a:effectLst>
                  <a:outerShdw blurRad="38100" dist="38100" dir="2700000" algn="tl">
                    <a:srgbClr val="000000">
                      <a:alpha val="43137"/>
                    </a:srgbClr>
                  </a:outerShdw>
                </a:effectLst>
              </a:rPr>
              <a:t>FEM</a:t>
            </a:r>
            <a:r>
              <a:rPr lang="ja-JP" altLang="en-US" sz="2000" b="1" u="sng" dirty="0">
                <a:solidFill>
                  <a:srgbClr val="FF0000"/>
                </a:solidFill>
                <a:effectLst>
                  <a:outerShdw blurRad="38100" dist="38100" dir="2700000" algn="tl">
                    <a:srgbClr val="000000">
                      <a:alpha val="43137"/>
                    </a:srgbClr>
                  </a:outerShdw>
                </a:effectLst>
              </a:rPr>
              <a:t>解析結果</a:t>
            </a:r>
            <a:endParaRPr lang="en-US" sz="2000" b="1" u="sng"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187289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538A32E-8F0C-48A8-A833-0EFBDB351E6A}"/>
              </a:ext>
            </a:extLst>
          </p:cNvPr>
          <p:cNvSpPr>
            <a:spLocks noGrp="1"/>
          </p:cNvSpPr>
          <p:nvPr>
            <p:ph type="ctrTitle"/>
          </p:nvPr>
        </p:nvSpPr>
        <p:spPr/>
        <p:txBody>
          <a:bodyPr/>
          <a:lstStyle/>
          <a:p>
            <a:r>
              <a:rPr kumimoji="1" lang="ja-JP" altLang="en-US" dirty="0"/>
              <a:t>まとめ</a:t>
            </a:r>
          </a:p>
        </p:txBody>
      </p:sp>
      <p:sp>
        <p:nvSpPr>
          <p:cNvPr id="4" name="スライド番号プレースホルダー 3">
            <a:extLst>
              <a:ext uri="{FF2B5EF4-FFF2-40B4-BE49-F238E27FC236}">
                <a16:creationId xmlns:a16="http://schemas.microsoft.com/office/drawing/2014/main" id="{23398DE4-22DE-46D2-9CA0-0CF24FE85E4F}"/>
              </a:ext>
            </a:extLst>
          </p:cNvPr>
          <p:cNvSpPr>
            <a:spLocks noGrp="1"/>
          </p:cNvSpPr>
          <p:nvPr>
            <p:ph type="sldNum" sz="quarter" idx="4"/>
          </p:nvPr>
        </p:nvSpPr>
        <p:spPr/>
        <p:txBody>
          <a:bodyPr/>
          <a:lstStyle/>
          <a:p>
            <a:r>
              <a:rPr lang="en-US" altLang="ja-JP"/>
              <a:t>P. </a:t>
            </a:r>
            <a:fld id="{F8FDF831-B0A3-4B44-A20D-7581D5587101}" type="slidenum">
              <a:rPr lang="ja-JP" altLang="en-US" smtClean="0"/>
              <a:pPr/>
              <a:t>41</a:t>
            </a:fld>
            <a:endParaRPr lang="ja-JP" altLang="en-US" dirty="0"/>
          </a:p>
        </p:txBody>
      </p:sp>
    </p:spTree>
    <p:extLst>
      <p:ext uri="{BB962C8B-B14F-4D97-AF65-F5344CB8AC3E}">
        <p14:creationId xmlns:p14="http://schemas.microsoft.com/office/powerpoint/2010/main" val="3681086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17911-05E3-4288-A42E-7DDE09F81209}"/>
              </a:ext>
            </a:extLst>
          </p:cNvPr>
          <p:cNvSpPr>
            <a:spLocks noGrp="1"/>
          </p:cNvSpPr>
          <p:nvPr>
            <p:ph type="title"/>
          </p:nvPr>
        </p:nvSpPr>
        <p:spPr/>
        <p:txBody>
          <a:bodyPr/>
          <a:lstStyle/>
          <a:p>
            <a:r>
              <a:rPr lang="ja-JP" altLang="en-US" dirty="0"/>
              <a:t>まとめ</a:t>
            </a:r>
            <a:endParaRPr lang="en-US" dirty="0"/>
          </a:p>
        </p:txBody>
      </p:sp>
      <p:sp>
        <p:nvSpPr>
          <p:cNvPr id="3" name="Content Placeholder 2">
            <a:extLst>
              <a:ext uri="{FF2B5EF4-FFF2-40B4-BE49-F238E27FC236}">
                <a16:creationId xmlns:a16="http://schemas.microsoft.com/office/drawing/2014/main" id="{D44B3FFE-0A8F-4DF0-8AE9-A07D1BC4840D}"/>
              </a:ext>
            </a:extLst>
          </p:cNvPr>
          <p:cNvSpPr>
            <a:spLocks noGrp="1"/>
          </p:cNvSpPr>
          <p:nvPr>
            <p:ph idx="1"/>
          </p:nvPr>
        </p:nvSpPr>
        <p:spPr/>
        <p:txBody>
          <a:bodyPr/>
          <a:lstStyle/>
          <a:p>
            <a:r>
              <a:rPr lang="en-US" altLang="ja-JP" sz="2000" dirty="0"/>
              <a:t>UV</a:t>
            </a:r>
            <a:r>
              <a:rPr lang="ja-JP" altLang="en-US" sz="2000" dirty="0"/>
              <a:t>インプリントにおける転写誤差の要因である</a:t>
            </a:r>
            <a:br>
              <a:rPr lang="en-US" altLang="ja-JP" sz="2000" dirty="0"/>
            </a:br>
            <a:r>
              <a:rPr lang="ja-JP" altLang="en-US" sz="2000" dirty="0"/>
              <a:t>１．</a:t>
            </a:r>
            <a:r>
              <a:rPr kumimoji="1" lang="en-US" altLang="ja-JP" sz="2000" dirty="0">
                <a:solidFill>
                  <a:srgbClr val="0000CC"/>
                </a:solidFill>
              </a:rPr>
              <a:t>UV</a:t>
            </a:r>
            <a:r>
              <a:rPr kumimoji="1" lang="ja-JP" altLang="en-US" sz="2000" dirty="0">
                <a:solidFill>
                  <a:srgbClr val="0000CC"/>
                </a:solidFill>
              </a:rPr>
              <a:t>収縮</a:t>
            </a:r>
            <a:br>
              <a:rPr kumimoji="1" lang="en-US" altLang="ja-JP" sz="2000" dirty="0">
                <a:solidFill>
                  <a:srgbClr val="0000CC"/>
                </a:solidFill>
              </a:rPr>
            </a:br>
            <a:r>
              <a:rPr kumimoji="1" lang="ja-JP" altLang="en-US" sz="2000" dirty="0"/>
              <a:t>２．</a:t>
            </a:r>
            <a:r>
              <a:rPr lang="ja-JP" altLang="en-US" sz="2000" dirty="0">
                <a:solidFill>
                  <a:srgbClr val="FF0000"/>
                </a:solidFill>
              </a:rPr>
              <a:t>熱変形</a:t>
            </a:r>
            <a:br>
              <a:rPr lang="en-US" altLang="ja-JP" sz="2000" dirty="0">
                <a:solidFill>
                  <a:srgbClr val="FF0000"/>
                </a:solidFill>
              </a:rPr>
            </a:br>
            <a:r>
              <a:rPr lang="ja-JP" altLang="en-US" sz="2000" dirty="0"/>
              <a:t>３．</a:t>
            </a:r>
            <a:r>
              <a:rPr lang="ja-JP" altLang="en-US" sz="2000" dirty="0">
                <a:solidFill>
                  <a:srgbClr val="008000"/>
                </a:solidFill>
              </a:rPr>
              <a:t>スプリングバックとリラクゼーション</a:t>
            </a:r>
            <a:br>
              <a:rPr lang="en-US" altLang="ja-JP" sz="2000" dirty="0">
                <a:solidFill>
                  <a:srgbClr val="008000"/>
                </a:solidFill>
              </a:rPr>
            </a:br>
            <a:r>
              <a:rPr lang="ja-JP" altLang="en-US" sz="2000" dirty="0"/>
              <a:t>の３つの影響を考慮できる</a:t>
            </a:r>
            <a:r>
              <a:rPr lang="en-US" altLang="ja-JP" sz="2000" b="1" dirty="0">
                <a:effectLst>
                  <a:outerShdw blurRad="38100" dist="38100" dir="2700000" algn="tl">
                    <a:srgbClr val="000000">
                      <a:alpha val="43137"/>
                    </a:srgbClr>
                  </a:outerShdw>
                </a:effectLst>
              </a:rPr>
              <a:t>UV</a:t>
            </a:r>
            <a:r>
              <a:rPr lang="ja-JP" altLang="en-US" sz="2000" b="1" dirty="0">
                <a:effectLst>
                  <a:outerShdw blurRad="38100" dist="38100" dir="2700000" algn="tl">
                    <a:srgbClr val="000000">
                      <a:alpha val="43137"/>
                    </a:srgbClr>
                  </a:outerShdw>
                </a:effectLst>
              </a:rPr>
              <a:t>インプリントの形状変形解析手法</a:t>
            </a:r>
            <a:r>
              <a:rPr lang="ja-JP" altLang="en-US" sz="2000" dirty="0"/>
              <a:t>を提案した．</a:t>
            </a:r>
            <a:endParaRPr lang="en-US" altLang="ja-JP" sz="2000" dirty="0"/>
          </a:p>
          <a:p>
            <a:r>
              <a:rPr lang="ja-JP" altLang="en-US" sz="2000" dirty="0"/>
              <a:t>仮想温度の概念を導入し，反応速度論と熱粘弾性構成則を用いることにより，</a:t>
            </a:r>
            <a:r>
              <a:rPr lang="en-US" altLang="ja-JP" sz="2000" b="1" dirty="0">
                <a:effectLst>
                  <a:outerShdw blurRad="38100" dist="38100" dir="2700000" algn="tl">
                    <a:srgbClr val="000000">
                      <a:alpha val="43137"/>
                    </a:srgbClr>
                  </a:outerShdw>
                </a:effectLst>
              </a:rPr>
              <a:t>UV</a:t>
            </a:r>
            <a:r>
              <a:rPr lang="ja-JP" altLang="en-US" sz="2000" b="1" dirty="0">
                <a:effectLst>
                  <a:outerShdw blurRad="38100" dist="38100" dir="2700000" algn="tl">
                    <a:srgbClr val="000000">
                      <a:alpha val="43137"/>
                    </a:srgbClr>
                  </a:outerShdw>
                </a:effectLst>
              </a:rPr>
              <a:t>照射・保持・離型・完全硬化までの数値固体力学計算</a:t>
            </a:r>
            <a:r>
              <a:rPr lang="ja-JP" altLang="en-US" sz="2000" dirty="0"/>
              <a:t>を可能にした．</a:t>
            </a:r>
            <a:endParaRPr lang="en-US" altLang="ja-JP" sz="2000" dirty="0"/>
          </a:p>
          <a:p>
            <a:r>
              <a:rPr lang="ja-JP" altLang="en-US" sz="2000" dirty="0"/>
              <a:t>サーモグラフィーやレオメータ等を用いた実験を行い，</a:t>
            </a:r>
            <a:r>
              <a:rPr lang="en-US" altLang="ja-JP" sz="2000" dirty="0"/>
              <a:t>UV</a:t>
            </a:r>
            <a:r>
              <a:rPr lang="ja-JP" altLang="en-US" sz="2000" dirty="0"/>
              <a:t>レジンのモデルパラメータ一式を同定した．</a:t>
            </a:r>
            <a:endParaRPr lang="en-US" altLang="ja-JP" sz="2000" dirty="0"/>
          </a:p>
          <a:p>
            <a:r>
              <a:rPr lang="ja-JP" altLang="en-US" sz="2000" dirty="0"/>
              <a:t>マイクロミラーアレイ成形の有限要素解析を行い，パターン湾曲が実測と誤差</a:t>
            </a:r>
            <a:r>
              <a:rPr lang="en-US" altLang="ja-JP" sz="2000" dirty="0"/>
              <a:t>10</a:t>
            </a:r>
            <a:r>
              <a:rPr lang="ja-JP" altLang="en-US" sz="2000" dirty="0"/>
              <a:t>％で一致すること確認した．</a:t>
            </a:r>
            <a:endParaRPr lang="en-US" altLang="ja-JP" sz="2000" dirty="0"/>
          </a:p>
          <a:p>
            <a:r>
              <a:rPr lang="ja-JP" altLang="en-US" sz="2000" dirty="0"/>
              <a:t>詳細は下記拙著をご参照ください．</a:t>
            </a:r>
            <a:endParaRPr lang="en-US" altLang="ja-JP" sz="2000" dirty="0"/>
          </a:p>
          <a:p>
            <a:pPr lvl="1"/>
            <a:r>
              <a:rPr lang="en-US" altLang="ja-JP" sz="1600" dirty="0"/>
              <a:t>Y. </a:t>
            </a:r>
            <a:r>
              <a:rPr lang="en-US" altLang="ja-JP" sz="1600" dirty="0" err="1"/>
              <a:t>Onishi</a:t>
            </a:r>
            <a:r>
              <a:rPr lang="en-US" altLang="ja-JP" sz="1600" dirty="0"/>
              <a:t> et al., ” Numerical analysis of pattern shape deformation in UV imprint considering thermal deformation with UV shrinkage and curing”, JVST-B, 39, 024002 (2021).</a:t>
            </a:r>
          </a:p>
          <a:p>
            <a:pPr lvl="1"/>
            <a:r>
              <a:rPr lang="en-US" altLang="ja-JP" sz="1600" dirty="0"/>
              <a:t>Y. </a:t>
            </a:r>
            <a:r>
              <a:rPr lang="en-US" altLang="ja-JP" sz="1600" dirty="0" err="1"/>
              <a:t>Onishi</a:t>
            </a:r>
            <a:r>
              <a:rPr lang="en-US" altLang="ja-JP" sz="1600" dirty="0"/>
              <a:t> et al., “Numerical Analysis of Pattern Shape Deformation in UV Imprint Due to Curing Shrinkage”, J. </a:t>
            </a:r>
            <a:r>
              <a:rPr lang="en-US" altLang="ja-JP" sz="1600" dirty="0" err="1"/>
              <a:t>Photopolym</a:t>
            </a:r>
            <a:r>
              <a:rPr lang="en-US" altLang="ja-JP" sz="1600" dirty="0"/>
              <a:t>. Sci. </a:t>
            </a:r>
            <a:r>
              <a:rPr lang="en-US" altLang="ja-JP" sz="1600" dirty="0" err="1"/>
              <a:t>Tchnol</a:t>
            </a:r>
            <a:r>
              <a:rPr lang="en-US" altLang="ja-JP" sz="1600" dirty="0"/>
              <a:t>., 33-2 (2020).</a:t>
            </a:r>
          </a:p>
          <a:p>
            <a:pPr lvl="1"/>
            <a:r>
              <a:rPr lang="en-US" altLang="ja-JP" sz="1600" dirty="0"/>
              <a:t>Y. </a:t>
            </a:r>
            <a:r>
              <a:rPr lang="en-US" altLang="ja-JP" sz="1600" dirty="0" err="1"/>
              <a:t>Onishi</a:t>
            </a:r>
            <a:r>
              <a:rPr lang="en-US" altLang="ja-JP" sz="1600" dirty="0"/>
              <a:t> et al., “Numerical modeling method for UV imprint process simulation using thermoviscoelastic constitutive equations”, JVST-B, 37, 062915 (2019).</a:t>
            </a:r>
          </a:p>
          <a:p>
            <a:pPr lvl="1"/>
            <a:endParaRPr kumimoji="1" lang="ja-JP" altLang="en-US" sz="1600" dirty="0"/>
          </a:p>
          <a:p>
            <a:endParaRPr lang="en-US" altLang="ja-JP" sz="2000" dirty="0"/>
          </a:p>
        </p:txBody>
      </p:sp>
      <p:sp>
        <p:nvSpPr>
          <p:cNvPr id="4" name="Slide Number Placeholder 3">
            <a:extLst>
              <a:ext uri="{FF2B5EF4-FFF2-40B4-BE49-F238E27FC236}">
                <a16:creationId xmlns:a16="http://schemas.microsoft.com/office/drawing/2014/main" id="{5C0163C5-606F-4997-8C11-E7145D608098}"/>
              </a:ext>
            </a:extLst>
          </p:cNvPr>
          <p:cNvSpPr>
            <a:spLocks noGrp="1"/>
          </p:cNvSpPr>
          <p:nvPr>
            <p:ph type="sldNum" sz="quarter" idx="4"/>
          </p:nvPr>
        </p:nvSpPr>
        <p:spPr/>
        <p:txBody>
          <a:bodyPr/>
          <a:lstStyle/>
          <a:p>
            <a:r>
              <a:rPr lang="en-US" altLang="ja-JP"/>
              <a:t>P. </a:t>
            </a:r>
            <a:fld id="{F8FDF831-B0A3-4B44-A20D-7581D5587101}" type="slidenum">
              <a:rPr lang="ja-JP" altLang="en-US" smtClean="0"/>
              <a:pPr/>
              <a:t>42</a:t>
            </a:fld>
            <a:endParaRPr lang="ja-JP" altLang="en-US" dirty="0"/>
          </a:p>
        </p:txBody>
      </p:sp>
    </p:spTree>
    <p:extLst>
      <p:ext uri="{BB962C8B-B14F-4D97-AF65-F5344CB8AC3E}">
        <p14:creationId xmlns:p14="http://schemas.microsoft.com/office/powerpoint/2010/main" val="30888518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57210D3E-9788-4F42-AE70-110686522598}"/>
              </a:ext>
            </a:extLst>
          </p:cNvPr>
          <p:cNvSpPr>
            <a:spLocks noGrp="1"/>
          </p:cNvSpPr>
          <p:nvPr>
            <p:ph idx="1"/>
          </p:nvPr>
        </p:nvSpPr>
        <p:spPr/>
        <p:txBody>
          <a:bodyPr/>
          <a:lstStyle/>
          <a:p>
            <a:r>
              <a:rPr kumimoji="1" lang="ja-JP" altLang="en-US" sz="2000" dirty="0"/>
              <a:t>期待される応用１</a:t>
            </a:r>
            <a:endParaRPr kumimoji="1" lang="en-US" altLang="ja-JP" sz="2000" dirty="0"/>
          </a:p>
          <a:p>
            <a:pPr lvl="1"/>
            <a:r>
              <a:rPr kumimoji="1" lang="ja-JP" altLang="en-US" dirty="0"/>
              <a:t>パターン形状</a:t>
            </a:r>
            <a:endParaRPr kumimoji="1" lang="en-US" altLang="ja-JP" dirty="0"/>
          </a:p>
          <a:p>
            <a:pPr lvl="1"/>
            <a:r>
              <a:rPr kumimoji="1" lang="ja-JP" altLang="en-US" dirty="0"/>
              <a:t>初期</a:t>
            </a:r>
            <a:r>
              <a:rPr kumimoji="1" lang="en-US" altLang="ja-JP" dirty="0"/>
              <a:t>UV</a:t>
            </a:r>
            <a:r>
              <a:rPr kumimoji="1" lang="ja-JP" altLang="en-US" dirty="0"/>
              <a:t>レジン厚さ</a:t>
            </a:r>
            <a:endParaRPr kumimoji="1" lang="en-US" altLang="ja-JP" dirty="0"/>
          </a:p>
          <a:p>
            <a:pPr lvl="1"/>
            <a:r>
              <a:rPr kumimoji="1" lang="ja-JP" altLang="en-US" dirty="0"/>
              <a:t>離型までの保持時間</a:t>
            </a:r>
            <a:endParaRPr kumimoji="1" lang="en-US" altLang="ja-JP" dirty="0"/>
          </a:p>
          <a:p>
            <a:pPr marL="457200" lvl="1" indent="0">
              <a:buNone/>
            </a:pPr>
            <a:r>
              <a:rPr lang="ja-JP" altLang="en-US" dirty="0"/>
              <a:t>など</a:t>
            </a:r>
            <a:r>
              <a:rPr kumimoji="1" lang="ja-JP" altLang="en-US" dirty="0"/>
              <a:t>を変更した際，</a:t>
            </a:r>
            <a:r>
              <a:rPr kumimoji="1" lang="ja-JP" altLang="en-US" dirty="0">
                <a:solidFill>
                  <a:srgbClr val="FF0000"/>
                </a:solidFill>
              </a:rPr>
              <a:t>転写誤差を実験せず計算で模擬</a:t>
            </a:r>
            <a:r>
              <a:rPr kumimoji="1" lang="ja-JP" altLang="en-US" dirty="0"/>
              <a:t>できる．</a:t>
            </a:r>
            <a:endParaRPr kumimoji="1" lang="en-US" altLang="ja-JP" dirty="0"/>
          </a:p>
          <a:p>
            <a:r>
              <a:rPr kumimoji="1" lang="ja-JP" altLang="en-US" sz="2000" dirty="0"/>
              <a:t>期待される応用２</a:t>
            </a:r>
            <a:endParaRPr kumimoji="1" lang="en-US" altLang="ja-JP" sz="2000" dirty="0"/>
          </a:p>
          <a:p>
            <a:pPr lvl="1"/>
            <a:r>
              <a:rPr kumimoji="1" lang="ja-JP" altLang="en-US" dirty="0"/>
              <a:t>モールド形状最適化</a:t>
            </a:r>
            <a:endParaRPr kumimoji="1" lang="en-US" altLang="ja-JP" dirty="0"/>
          </a:p>
          <a:p>
            <a:pPr lvl="1"/>
            <a:r>
              <a:rPr kumimoji="1" lang="ja-JP" altLang="en-US" dirty="0"/>
              <a:t>プロセス最適化</a:t>
            </a:r>
            <a:endParaRPr kumimoji="1" lang="en-US" altLang="ja-JP" dirty="0"/>
          </a:p>
          <a:p>
            <a:pPr marL="457200" lvl="1" indent="0">
              <a:buNone/>
            </a:pPr>
            <a:r>
              <a:rPr lang="ja-JP" altLang="en-US" dirty="0"/>
              <a:t>により，</a:t>
            </a:r>
            <a:r>
              <a:rPr lang="ja-JP" altLang="en-US" dirty="0">
                <a:solidFill>
                  <a:srgbClr val="0000CC"/>
                </a:solidFill>
              </a:rPr>
              <a:t>試作による</a:t>
            </a:r>
            <a:r>
              <a:rPr lang="en-US" altLang="ja-JP" dirty="0">
                <a:solidFill>
                  <a:srgbClr val="0000CC"/>
                </a:solidFill>
              </a:rPr>
              <a:t>Try &amp; Error</a:t>
            </a:r>
            <a:r>
              <a:rPr lang="ja-JP" altLang="en-US" dirty="0">
                <a:solidFill>
                  <a:srgbClr val="0000CC"/>
                </a:solidFill>
              </a:rPr>
              <a:t>の回数を大幅に削減</a:t>
            </a:r>
            <a:r>
              <a:rPr lang="ja-JP" altLang="en-US" dirty="0"/>
              <a:t>できる．</a:t>
            </a:r>
            <a:endParaRPr kumimoji="1" lang="en-US" altLang="ja-JP" dirty="0"/>
          </a:p>
          <a:p>
            <a:r>
              <a:rPr lang="ja-JP" altLang="en-US" sz="2000" dirty="0"/>
              <a:t>課題</a:t>
            </a:r>
            <a:endParaRPr lang="en-US" altLang="ja-JP" sz="2000" dirty="0"/>
          </a:p>
          <a:p>
            <a:pPr lvl="1"/>
            <a:r>
              <a:rPr lang="ja-JP" altLang="en-US" dirty="0"/>
              <a:t>さらなる検証例の追加．</a:t>
            </a:r>
            <a:endParaRPr lang="en-US" altLang="ja-JP" dirty="0"/>
          </a:p>
          <a:p>
            <a:pPr lvl="1"/>
            <a:r>
              <a:rPr lang="ja-JP" altLang="en-US" dirty="0"/>
              <a:t>伝熱によるモールドの温度上昇と熱軟化等の考慮．</a:t>
            </a:r>
            <a:endParaRPr lang="en-US" altLang="ja-JP" dirty="0"/>
          </a:p>
          <a:p>
            <a:pPr lvl="1"/>
            <a:r>
              <a:rPr lang="en-US" altLang="ja-JP" dirty="0"/>
              <a:t>UV</a:t>
            </a:r>
            <a:r>
              <a:rPr lang="ja-JP" altLang="en-US" dirty="0"/>
              <a:t>光照射条件を変更する計算方法の確立．</a:t>
            </a:r>
            <a:endParaRPr lang="en-US" altLang="ja-JP" dirty="0"/>
          </a:p>
        </p:txBody>
      </p:sp>
      <p:sp>
        <p:nvSpPr>
          <p:cNvPr id="3" name="タイトル 2">
            <a:extLst>
              <a:ext uri="{FF2B5EF4-FFF2-40B4-BE49-F238E27FC236}">
                <a16:creationId xmlns:a16="http://schemas.microsoft.com/office/drawing/2014/main" id="{43A3F50F-5A97-4DD5-A83C-CBD9B83F47F4}"/>
              </a:ext>
            </a:extLst>
          </p:cNvPr>
          <p:cNvSpPr>
            <a:spLocks noGrp="1"/>
          </p:cNvSpPr>
          <p:nvPr>
            <p:ph type="title"/>
          </p:nvPr>
        </p:nvSpPr>
        <p:spPr/>
        <p:txBody>
          <a:bodyPr/>
          <a:lstStyle/>
          <a:p>
            <a:r>
              <a:rPr kumimoji="1" lang="ja-JP" altLang="en-US" dirty="0"/>
              <a:t>まとめ</a:t>
            </a:r>
          </a:p>
        </p:txBody>
      </p:sp>
      <p:sp>
        <p:nvSpPr>
          <p:cNvPr id="4" name="スライド番号プレースホルダー 3">
            <a:extLst>
              <a:ext uri="{FF2B5EF4-FFF2-40B4-BE49-F238E27FC236}">
                <a16:creationId xmlns:a16="http://schemas.microsoft.com/office/drawing/2014/main" id="{5A67DCD5-25B8-4C66-9BA5-0DD9209302DE}"/>
              </a:ext>
            </a:extLst>
          </p:cNvPr>
          <p:cNvSpPr>
            <a:spLocks noGrp="1"/>
          </p:cNvSpPr>
          <p:nvPr>
            <p:ph type="sldNum" sz="quarter" idx="4"/>
          </p:nvPr>
        </p:nvSpPr>
        <p:spPr/>
        <p:txBody>
          <a:bodyPr/>
          <a:lstStyle/>
          <a:p>
            <a:r>
              <a:rPr lang="en-US" altLang="ja-JP"/>
              <a:t>P. </a:t>
            </a:r>
            <a:fld id="{F8FDF831-B0A3-4B44-A20D-7581D5587101}" type="slidenum">
              <a:rPr lang="ja-JP" altLang="en-US" smtClean="0"/>
              <a:pPr/>
              <a:t>43</a:t>
            </a:fld>
            <a:endParaRPr lang="ja-JP" altLang="en-US" dirty="0"/>
          </a:p>
        </p:txBody>
      </p:sp>
      <p:sp>
        <p:nvSpPr>
          <p:cNvPr id="5" name="TextBox 7">
            <a:extLst>
              <a:ext uri="{FF2B5EF4-FFF2-40B4-BE49-F238E27FC236}">
                <a16:creationId xmlns:a16="http://schemas.microsoft.com/office/drawing/2014/main" id="{5E56EC40-7D25-41CC-8E6B-62E6D65E5625}"/>
              </a:ext>
            </a:extLst>
          </p:cNvPr>
          <p:cNvSpPr txBox="1"/>
          <p:nvPr/>
        </p:nvSpPr>
        <p:spPr>
          <a:xfrm>
            <a:off x="2141119" y="5589240"/>
            <a:ext cx="4879153" cy="461665"/>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2400" dirty="0">
                <a:latin typeface="ＭＳ Ｐゴシック" panose="020B0600070205080204" pitchFamily="50" charset="-128"/>
                <a:ea typeface="ＭＳ Ｐゴシック" panose="020B0600070205080204" pitchFamily="50" charset="-128"/>
              </a:rPr>
              <a:t>ご清聴ありがとうございました．</a:t>
            </a:r>
            <a:endParaRPr lang="en-US" sz="24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7616130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FFC19C68-E4BF-41FF-A863-E884E3A83D11}"/>
              </a:ext>
            </a:extLst>
          </p:cNvPr>
          <p:cNvSpPr>
            <a:spLocks noGrp="1"/>
          </p:cNvSpPr>
          <p:nvPr>
            <p:ph type="ctrTitle"/>
          </p:nvPr>
        </p:nvSpPr>
        <p:spPr/>
        <p:txBody>
          <a:bodyPr/>
          <a:lstStyle/>
          <a:p>
            <a:r>
              <a:rPr lang="ja-JP" altLang="en-US" sz="28700" dirty="0"/>
              <a:t>付録</a:t>
            </a:r>
            <a:endParaRPr lang="ja-JP" altLang="en-US" dirty="0"/>
          </a:p>
        </p:txBody>
      </p:sp>
      <p:sp>
        <p:nvSpPr>
          <p:cNvPr id="4" name="スライド番号プレースホルダー 3">
            <a:extLst>
              <a:ext uri="{FF2B5EF4-FFF2-40B4-BE49-F238E27FC236}">
                <a16:creationId xmlns:a16="http://schemas.microsoft.com/office/drawing/2014/main" id="{ED8DF1E0-40F5-481A-911C-B8A7FE5EEF59}"/>
              </a:ext>
            </a:extLst>
          </p:cNvPr>
          <p:cNvSpPr>
            <a:spLocks noGrp="1"/>
          </p:cNvSpPr>
          <p:nvPr>
            <p:ph type="sldNum" sz="quarter" idx="4"/>
          </p:nvPr>
        </p:nvSpPr>
        <p:spPr/>
        <p:txBody>
          <a:bodyPr/>
          <a:lstStyle/>
          <a:p>
            <a:r>
              <a:rPr lang="en-US" altLang="ja-JP"/>
              <a:t>P. </a:t>
            </a:r>
            <a:fld id="{F8FDF831-B0A3-4B44-A20D-7581D5587101}" type="slidenum">
              <a:rPr lang="ja-JP" altLang="en-US" smtClean="0"/>
              <a:pPr/>
              <a:t>44</a:t>
            </a:fld>
            <a:endParaRPr lang="ja-JP" altLang="en-US" dirty="0"/>
          </a:p>
        </p:txBody>
      </p:sp>
    </p:spTree>
    <p:extLst>
      <p:ext uri="{BB962C8B-B14F-4D97-AF65-F5344CB8AC3E}">
        <p14:creationId xmlns:p14="http://schemas.microsoft.com/office/powerpoint/2010/main" val="16163670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2B3E-B734-4587-AEC2-440C55517335}"/>
              </a:ext>
            </a:extLst>
          </p:cNvPr>
          <p:cNvSpPr>
            <a:spLocks noGrp="1"/>
          </p:cNvSpPr>
          <p:nvPr>
            <p:ph type="title"/>
          </p:nvPr>
        </p:nvSpPr>
        <p:spPr/>
        <p:txBody>
          <a:bodyPr/>
          <a:lstStyle/>
          <a:p>
            <a:r>
              <a:rPr lang="ja-JP" altLang="en-US" dirty="0"/>
              <a:t>表面湾曲の発生メカニズム</a:t>
            </a:r>
            <a:endParaRPr lang="en-US" dirty="0"/>
          </a:p>
        </p:txBody>
      </p:sp>
      <p:sp>
        <p:nvSpPr>
          <p:cNvPr id="4" name="Slide Number Placeholder 3">
            <a:extLst>
              <a:ext uri="{FF2B5EF4-FFF2-40B4-BE49-F238E27FC236}">
                <a16:creationId xmlns:a16="http://schemas.microsoft.com/office/drawing/2014/main" id="{961DB684-A0E2-447B-946F-C27B649E1715}"/>
              </a:ext>
            </a:extLst>
          </p:cNvPr>
          <p:cNvSpPr>
            <a:spLocks noGrp="1"/>
          </p:cNvSpPr>
          <p:nvPr>
            <p:ph type="sldNum" sz="quarter" idx="4"/>
          </p:nvPr>
        </p:nvSpPr>
        <p:spPr/>
        <p:txBody>
          <a:bodyPr/>
          <a:lstStyle/>
          <a:p>
            <a:r>
              <a:rPr lang="en-US" altLang="ja-JP"/>
              <a:t>P. </a:t>
            </a:r>
            <a:fld id="{F8FDF831-B0A3-4B44-A20D-7581D5587101}" type="slidenum">
              <a:rPr lang="ja-JP" altLang="en-US" smtClean="0"/>
              <a:pPr/>
              <a:t>45</a:t>
            </a:fld>
            <a:endParaRPr lang="ja-JP" altLang="en-US" dirty="0"/>
          </a:p>
        </p:txBody>
      </p:sp>
      <p:sp>
        <p:nvSpPr>
          <p:cNvPr id="14" name="Content Placeholder 2">
            <a:extLst>
              <a:ext uri="{FF2B5EF4-FFF2-40B4-BE49-F238E27FC236}">
                <a16:creationId xmlns:a16="http://schemas.microsoft.com/office/drawing/2014/main" id="{3ADCBBCA-0594-44CC-836F-D4E3451DB1A0}"/>
              </a:ext>
            </a:extLst>
          </p:cNvPr>
          <p:cNvSpPr txBox="1">
            <a:spLocks/>
          </p:cNvSpPr>
          <p:nvPr/>
        </p:nvSpPr>
        <p:spPr bwMode="auto">
          <a:xfrm>
            <a:off x="250824" y="623887"/>
            <a:ext cx="8641655"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Font typeface="Wingdings" pitchFamily="2" charset="2"/>
              <a:buChar char="n"/>
              <a:defRPr kumimoji="1" sz="3200">
                <a:solidFill>
                  <a:schemeClr val="tx1"/>
                </a:solidFill>
                <a:latin typeface="Arial" charset="0"/>
                <a:ea typeface="+mn-ea"/>
                <a:cs typeface="+mn-cs"/>
              </a:defRPr>
            </a:lvl1pPr>
            <a:lvl2pPr marL="742950" indent="-285750" algn="l" rtl="0" eaLnBrk="1" fontAlgn="base" hangingPunct="1">
              <a:spcBef>
                <a:spcPct val="20000"/>
              </a:spcBef>
              <a:spcAft>
                <a:spcPct val="0"/>
              </a:spcAft>
              <a:buClr>
                <a:schemeClr val="tx1"/>
              </a:buClr>
              <a:buFont typeface="Wingdings" pitchFamily="2" charset="2"/>
              <a:buChar char="l"/>
              <a:defRPr kumimoji="1" sz="2800">
                <a:solidFill>
                  <a:schemeClr val="tx1"/>
                </a:solidFill>
                <a:latin typeface="Arial" charset="0"/>
                <a:ea typeface="+mn-ea"/>
              </a:defRPr>
            </a:lvl2pPr>
            <a:lvl3pPr marL="1143000" indent="-228600" algn="l" rtl="0" eaLnBrk="1" fontAlgn="base" hangingPunct="1">
              <a:spcBef>
                <a:spcPct val="20000"/>
              </a:spcBef>
              <a:spcAft>
                <a:spcPct val="0"/>
              </a:spcAft>
              <a:buClr>
                <a:schemeClr val="tx1"/>
              </a:buClr>
              <a:buSzPct val="80000"/>
              <a:buFont typeface="Wingdings" pitchFamily="2" charset="2"/>
              <a:buChar char="u"/>
              <a:defRPr kumimoji="1" sz="2400">
                <a:solidFill>
                  <a:schemeClr val="tx1"/>
                </a:solidFill>
                <a:latin typeface="Arial" charset="0"/>
                <a:ea typeface="+mn-ea"/>
              </a:defRPr>
            </a:lvl3pPr>
            <a:lvl4pPr marL="1600200" indent="-228600" algn="l" rtl="0" eaLnBrk="1" fontAlgn="base" hangingPunct="1">
              <a:spcBef>
                <a:spcPct val="20000"/>
              </a:spcBef>
              <a:spcAft>
                <a:spcPct val="0"/>
              </a:spcAft>
              <a:buClr>
                <a:srgbClr val="000000"/>
              </a:buClr>
              <a:buFont typeface="Wingdings" pitchFamily="2" charset="2"/>
              <a:buChar char="p"/>
              <a:defRPr kumimoji="1" sz="2000">
                <a:solidFill>
                  <a:schemeClr val="tx1"/>
                </a:solidFill>
                <a:latin typeface="Arial" charset="0"/>
                <a:ea typeface="+mn-ea"/>
              </a:defRPr>
            </a:lvl4pPr>
            <a:lvl5pPr marL="2057400" indent="-228600" algn="l" rtl="0" eaLnBrk="1" fontAlgn="base" hangingPunct="1">
              <a:spcBef>
                <a:spcPct val="20000"/>
              </a:spcBef>
              <a:spcAft>
                <a:spcPct val="0"/>
              </a:spcAft>
              <a:buClr>
                <a:srgbClr val="000000"/>
              </a:buClr>
              <a:buChar char="»"/>
              <a:defRPr kumimoji="1" sz="2000">
                <a:solidFill>
                  <a:schemeClr val="tx1"/>
                </a:solidFill>
                <a:latin typeface="Arial" charset="0"/>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0" indent="0" algn="ctr">
              <a:buNone/>
            </a:pPr>
            <a:r>
              <a:rPr lang="en-US" altLang="ja-JP" sz="2400" b="1" u="sng" kern="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UV</a:t>
            </a:r>
            <a:r>
              <a:rPr lang="ja-JP" altLang="en-US" sz="2400" b="1" u="sng" kern="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反応熱の影響により</a:t>
            </a:r>
            <a:r>
              <a:rPr lang="en-US" altLang="ja-JP" sz="2400" b="1" u="sng" kern="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UV</a:t>
            </a:r>
            <a:r>
              <a:rPr lang="ja-JP" altLang="en-US" sz="2400" b="1" u="sng" kern="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レジン表面湾曲が大きくなるメカニズム</a:t>
            </a:r>
            <a:endParaRPr lang="en-US" sz="2400" b="1" u="sng" kern="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q"/>
            </a:pPr>
            <a:endParaRPr lang="en-US" kern="0"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q"/>
            </a:pPr>
            <a:endParaRPr lang="en-US" kern="0"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q"/>
            </a:pPr>
            <a:endParaRPr lang="en-US" kern="0"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q"/>
            </a:pPr>
            <a:endParaRPr lang="en-US" kern="0"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q"/>
            </a:pPr>
            <a:endParaRPr lang="en-US" kern="0" dirty="0">
              <a:latin typeface="ＭＳ Ｐゴシック" panose="020B0600070205080204" pitchFamily="50" charset="-128"/>
              <a:ea typeface="ＭＳ Ｐゴシック" panose="020B0600070205080204" pitchFamily="50" charset="-128"/>
            </a:endParaRPr>
          </a:p>
          <a:p>
            <a:pPr marL="0" indent="0">
              <a:buNone/>
            </a:pPr>
            <a:endParaRPr lang="en-US" altLang="ja-JP" kern="0" dirty="0">
              <a:latin typeface="ＭＳ Ｐゴシック" panose="020B0600070205080204" pitchFamily="50" charset="-128"/>
              <a:ea typeface="ＭＳ Ｐゴシック" panose="020B0600070205080204" pitchFamily="50" charset="-128"/>
            </a:endParaRPr>
          </a:p>
          <a:p>
            <a:pPr marL="0" indent="0">
              <a:buNone/>
            </a:pPr>
            <a:endParaRPr lang="en-US" altLang="ja-JP" sz="2000" b="1" kern="0" dirty="0">
              <a:latin typeface="ＭＳ Ｐゴシック" panose="020B0600070205080204" pitchFamily="50" charset="-128"/>
              <a:ea typeface="ＭＳ Ｐゴシック" panose="020B0600070205080204" pitchFamily="50" charset="-128"/>
            </a:endParaRPr>
          </a:p>
          <a:p>
            <a:pPr marL="0" indent="0">
              <a:buNone/>
            </a:pPr>
            <a:endParaRPr lang="en-US" altLang="ja-JP" sz="2200" b="1" kern="0" dirty="0">
              <a:latin typeface="ＭＳ Ｐゴシック" panose="020B0600070205080204" pitchFamily="50" charset="-128"/>
              <a:ea typeface="ＭＳ Ｐゴシック" panose="020B0600070205080204" pitchFamily="50" charset="-128"/>
            </a:endParaRPr>
          </a:p>
          <a:p>
            <a:pPr marL="0" indent="0" algn="ctr">
              <a:buNone/>
            </a:pPr>
            <a:r>
              <a:rPr lang="ja-JP" altLang="en-US" sz="2800" b="1" kern="0" dirty="0">
                <a:latin typeface="ＭＳ Ｐゴシック" panose="020B0600070205080204" pitchFamily="50" charset="-128"/>
                <a:ea typeface="ＭＳ Ｐゴシック" panose="020B0600070205080204" pitchFamily="50" charset="-128"/>
              </a:rPr>
              <a:t>「</a:t>
            </a:r>
            <a:r>
              <a:rPr lang="en-US" altLang="ja-JP" sz="2800" b="1" kern="0" dirty="0">
                <a:solidFill>
                  <a:srgbClr val="0000FF"/>
                </a:solidFill>
                <a:latin typeface="ＭＳ Ｐゴシック" panose="020B0600070205080204" pitchFamily="50" charset="-128"/>
                <a:ea typeface="ＭＳ Ｐゴシック" panose="020B0600070205080204" pitchFamily="50" charset="-128"/>
              </a:rPr>
              <a:t> UV</a:t>
            </a:r>
            <a:r>
              <a:rPr lang="ja-JP" altLang="en-US" sz="2800" b="1" kern="0" dirty="0">
                <a:solidFill>
                  <a:srgbClr val="0000FF"/>
                </a:solidFill>
                <a:latin typeface="ＭＳ Ｐゴシック" panose="020B0600070205080204" pitchFamily="50" charset="-128"/>
                <a:ea typeface="ＭＳ Ｐゴシック" panose="020B0600070205080204" pitchFamily="50" charset="-128"/>
              </a:rPr>
              <a:t>収縮</a:t>
            </a:r>
            <a:r>
              <a:rPr lang="ja-JP" altLang="en-US" sz="2800" b="1" kern="0" dirty="0">
                <a:latin typeface="ＭＳ Ｐゴシック" panose="020B0600070205080204" pitchFamily="50" charset="-128"/>
                <a:ea typeface="ＭＳ Ｐゴシック" panose="020B0600070205080204" pitchFamily="50" charset="-128"/>
              </a:rPr>
              <a:t>＋</a:t>
            </a:r>
            <a:r>
              <a:rPr lang="ja-JP" altLang="en-US" sz="2800" b="1" kern="0" dirty="0">
                <a:solidFill>
                  <a:srgbClr val="FF0000"/>
                </a:solidFill>
                <a:latin typeface="ＭＳ Ｐゴシック" panose="020B0600070205080204" pitchFamily="50" charset="-128"/>
                <a:ea typeface="ＭＳ Ｐゴシック" panose="020B0600070205080204" pitchFamily="50" charset="-128"/>
              </a:rPr>
              <a:t>熱収縮</a:t>
            </a:r>
            <a:r>
              <a:rPr lang="ja-JP" altLang="en-US" sz="2800" b="1" kern="0" dirty="0">
                <a:latin typeface="ＭＳ Ｐゴシック" panose="020B0600070205080204" pitchFamily="50" charset="-128"/>
                <a:ea typeface="ＭＳ Ｐゴシック" panose="020B0600070205080204" pitchFamily="50" charset="-128"/>
              </a:rPr>
              <a:t>」</a:t>
            </a:r>
            <a:br>
              <a:rPr lang="en-US" altLang="ja-JP" sz="2800" b="1" kern="0" dirty="0">
                <a:latin typeface="ＭＳ Ｐゴシック" panose="020B0600070205080204" pitchFamily="50" charset="-128"/>
                <a:ea typeface="ＭＳ Ｐゴシック" panose="020B0600070205080204" pitchFamily="50" charset="-128"/>
              </a:rPr>
            </a:br>
            <a:r>
              <a:rPr lang="ja-JP" altLang="en-US" sz="2800" kern="0" dirty="0">
                <a:latin typeface="ＭＳ Ｐゴシック" panose="020B0600070205080204" pitchFamily="50" charset="-128"/>
                <a:ea typeface="ＭＳ Ｐゴシック" panose="020B0600070205080204" pitchFamily="50" charset="-128"/>
              </a:rPr>
              <a:t>となるので湾曲量が増える．</a:t>
            </a:r>
            <a:endParaRPr lang="en-US" sz="2800" kern="0" dirty="0">
              <a:latin typeface="ＭＳ Ｐゴシック" panose="020B0600070205080204" pitchFamily="50" charset="-128"/>
              <a:ea typeface="ＭＳ Ｐゴシック" panose="020B0600070205080204" pitchFamily="50" charset="-128"/>
            </a:endParaRPr>
          </a:p>
          <a:p>
            <a:pPr>
              <a:buFont typeface="Wingdings" pitchFamily="2" charset="2"/>
              <a:buChar char="q"/>
            </a:pPr>
            <a:endParaRPr lang="en-US" sz="2400" kern="0" dirty="0">
              <a:latin typeface="ＭＳ Ｐゴシック" panose="020B0600070205080204" pitchFamily="50" charset="-128"/>
              <a:ea typeface="ＭＳ Ｐゴシック" panose="020B0600070205080204" pitchFamily="50" charset="-128"/>
            </a:endParaRPr>
          </a:p>
        </p:txBody>
      </p:sp>
      <p:sp>
        <p:nvSpPr>
          <p:cNvPr id="10" name="TextBox 9">
            <a:extLst>
              <a:ext uri="{FF2B5EF4-FFF2-40B4-BE49-F238E27FC236}">
                <a16:creationId xmlns:a16="http://schemas.microsoft.com/office/drawing/2014/main" id="{AEE1D1FD-48E8-46C6-9417-8C63967D92A8}"/>
              </a:ext>
            </a:extLst>
          </p:cNvPr>
          <p:cNvSpPr txBox="1"/>
          <p:nvPr/>
        </p:nvSpPr>
        <p:spPr>
          <a:xfrm>
            <a:off x="611560" y="4365105"/>
            <a:ext cx="1656184"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a:buFont typeface="Wingdings" panose="05000000000000000000" pitchFamily="2" charset="2"/>
              <a:buChar char="q"/>
            </a:pPr>
            <a:r>
              <a:rPr lang="ja-JP" altLang="en-US" sz="2000" dirty="0">
                <a:latin typeface="ＭＳ Ｐゴシック" panose="020B0600070205080204" pitchFamily="50" charset="-128"/>
                <a:ea typeface="ＭＳ Ｐゴシック" panose="020B0600070205080204" pitchFamily="50" charset="-128"/>
              </a:rPr>
              <a:t>温度</a:t>
            </a:r>
            <a:r>
              <a:rPr lang="en-US" sz="2000" dirty="0">
                <a:latin typeface="ＭＳ Ｐゴシック" panose="020B0600070205080204" pitchFamily="50" charset="-128"/>
                <a:ea typeface="ＭＳ Ｐゴシック" panose="020B0600070205080204" pitchFamily="50" charset="-128"/>
              </a:rPr>
              <a:t>: </a:t>
            </a:r>
            <a:r>
              <a:rPr lang="en-US" sz="2000" dirty="0">
                <a:solidFill>
                  <a:srgbClr val="0000FF"/>
                </a:solidFill>
                <a:latin typeface="ＭＳ Ｐゴシック" panose="020B0600070205080204" pitchFamily="50" charset="-128"/>
                <a:ea typeface="ＭＳ Ｐゴシック" panose="020B0600070205080204" pitchFamily="50" charset="-128"/>
              </a:rPr>
              <a:t>Low</a:t>
            </a:r>
          </a:p>
          <a:p>
            <a:pPr marL="342900" indent="-342900">
              <a:buFont typeface="Wingdings" panose="05000000000000000000" pitchFamily="2" charset="2"/>
              <a:buChar char="q"/>
            </a:pPr>
            <a:r>
              <a:rPr lang="ja-JP" altLang="en-US" sz="2000" dirty="0">
                <a:latin typeface="ＭＳ Ｐゴシック" panose="020B0600070205080204" pitchFamily="50" charset="-128"/>
                <a:ea typeface="ＭＳ Ｐゴシック" panose="020B0600070205080204" pitchFamily="50" charset="-128"/>
              </a:rPr>
              <a:t>粘度</a:t>
            </a:r>
            <a:r>
              <a:rPr lang="en-US" sz="2000" dirty="0">
                <a:latin typeface="ＭＳ Ｐゴシック" panose="020B0600070205080204" pitchFamily="50" charset="-128"/>
                <a:ea typeface="ＭＳ Ｐゴシック" panose="020B0600070205080204" pitchFamily="50" charset="-128"/>
              </a:rPr>
              <a:t>: </a:t>
            </a:r>
            <a:r>
              <a:rPr lang="en-US" sz="2000" dirty="0">
                <a:solidFill>
                  <a:srgbClr val="0000FF"/>
                </a:solidFill>
                <a:latin typeface="ＭＳ Ｐゴシック" panose="020B0600070205080204" pitchFamily="50" charset="-128"/>
                <a:ea typeface="ＭＳ Ｐゴシック" panose="020B0600070205080204" pitchFamily="50" charset="-128"/>
              </a:rPr>
              <a:t>Low</a:t>
            </a:r>
          </a:p>
        </p:txBody>
      </p:sp>
      <p:sp>
        <p:nvSpPr>
          <p:cNvPr id="11" name="TextBox 10">
            <a:extLst>
              <a:ext uri="{FF2B5EF4-FFF2-40B4-BE49-F238E27FC236}">
                <a16:creationId xmlns:a16="http://schemas.microsoft.com/office/drawing/2014/main" id="{F0084C16-7EF1-464E-BA32-D160CA762E6E}"/>
              </a:ext>
            </a:extLst>
          </p:cNvPr>
          <p:cNvSpPr txBox="1"/>
          <p:nvPr/>
        </p:nvSpPr>
        <p:spPr>
          <a:xfrm>
            <a:off x="2659278" y="4365105"/>
            <a:ext cx="1728192"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a:buFont typeface="Wingdings" panose="05000000000000000000" pitchFamily="2" charset="2"/>
              <a:buChar char="q"/>
            </a:pPr>
            <a:r>
              <a:rPr lang="ja-JP" altLang="en-US" sz="2000" dirty="0">
                <a:latin typeface="ＭＳ Ｐゴシック" panose="020B0600070205080204" pitchFamily="50" charset="-128"/>
                <a:ea typeface="ＭＳ Ｐゴシック" panose="020B0600070205080204" pitchFamily="50" charset="-128"/>
              </a:rPr>
              <a:t>温度</a:t>
            </a:r>
            <a:r>
              <a:rPr lang="en-US" sz="2000" dirty="0">
                <a:latin typeface="ＭＳ Ｐゴシック" panose="020B0600070205080204" pitchFamily="50" charset="-128"/>
                <a:ea typeface="ＭＳ Ｐゴシック" panose="020B0600070205080204" pitchFamily="50" charset="-128"/>
              </a:rPr>
              <a:t>: </a:t>
            </a:r>
            <a:r>
              <a:rPr lang="en-US" sz="2000" dirty="0">
                <a:solidFill>
                  <a:srgbClr val="FF0000"/>
                </a:solidFill>
                <a:latin typeface="ＭＳ Ｐゴシック" panose="020B0600070205080204" pitchFamily="50" charset="-128"/>
                <a:ea typeface="ＭＳ Ｐゴシック" panose="020B0600070205080204" pitchFamily="50" charset="-128"/>
              </a:rPr>
              <a:t>High</a:t>
            </a:r>
          </a:p>
          <a:p>
            <a:pPr marL="342900" indent="-342900">
              <a:buFont typeface="Wingdings" panose="05000000000000000000" pitchFamily="2" charset="2"/>
              <a:buChar char="q"/>
            </a:pPr>
            <a:r>
              <a:rPr lang="ja-JP" altLang="en-US" sz="2000" dirty="0">
                <a:latin typeface="ＭＳ Ｐゴシック" panose="020B0600070205080204" pitchFamily="50" charset="-128"/>
                <a:ea typeface="ＭＳ Ｐゴシック" panose="020B0600070205080204" pitchFamily="50" charset="-128"/>
              </a:rPr>
              <a:t>粘度</a:t>
            </a:r>
            <a:r>
              <a:rPr lang="en-US" sz="2000" dirty="0">
                <a:latin typeface="ＭＳ Ｐゴシック" panose="020B0600070205080204" pitchFamily="50" charset="-128"/>
                <a:ea typeface="ＭＳ Ｐゴシック" panose="020B0600070205080204" pitchFamily="50" charset="-128"/>
              </a:rPr>
              <a:t>: </a:t>
            </a:r>
            <a:r>
              <a:rPr lang="en-US" sz="2000" dirty="0">
                <a:solidFill>
                  <a:srgbClr val="0000FF"/>
                </a:solidFill>
                <a:latin typeface="ＭＳ Ｐゴシック" panose="020B0600070205080204" pitchFamily="50" charset="-128"/>
                <a:ea typeface="ＭＳ Ｐゴシック" panose="020B0600070205080204" pitchFamily="50" charset="-128"/>
              </a:rPr>
              <a:t>Low</a:t>
            </a:r>
          </a:p>
        </p:txBody>
      </p:sp>
      <p:sp>
        <p:nvSpPr>
          <p:cNvPr id="12" name="TextBox 11">
            <a:extLst>
              <a:ext uri="{FF2B5EF4-FFF2-40B4-BE49-F238E27FC236}">
                <a16:creationId xmlns:a16="http://schemas.microsoft.com/office/drawing/2014/main" id="{9EA60A60-B1D7-4D6F-98E0-1E0E8DCACAD1}"/>
              </a:ext>
            </a:extLst>
          </p:cNvPr>
          <p:cNvSpPr txBox="1"/>
          <p:nvPr/>
        </p:nvSpPr>
        <p:spPr>
          <a:xfrm>
            <a:off x="4764350" y="4365104"/>
            <a:ext cx="1728192"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a:buFont typeface="Wingdings" panose="05000000000000000000" pitchFamily="2" charset="2"/>
              <a:buChar char="q"/>
            </a:pPr>
            <a:r>
              <a:rPr lang="ja-JP" altLang="en-US" sz="2000" dirty="0">
                <a:latin typeface="ＭＳ Ｐゴシック" panose="020B0600070205080204" pitchFamily="50" charset="-128"/>
                <a:ea typeface="ＭＳ Ｐゴシック" panose="020B0600070205080204" pitchFamily="50" charset="-128"/>
              </a:rPr>
              <a:t>温度</a:t>
            </a:r>
            <a:r>
              <a:rPr lang="en-US" sz="2000" dirty="0">
                <a:latin typeface="ＭＳ Ｐゴシック" panose="020B0600070205080204" pitchFamily="50" charset="-128"/>
                <a:ea typeface="ＭＳ Ｐゴシック" panose="020B0600070205080204" pitchFamily="50" charset="-128"/>
              </a:rPr>
              <a:t>: </a:t>
            </a:r>
            <a:r>
              <a:rPr lang="en-US" sz="2000" dirty="0">
                <a:solidFill>
                  <a:srgbClr val="FF0000"/>
                </a:solidFill>
                <a:latin typeface="ＭＳ Ｐゴシック" panose="020B0600070205080204" pitchFamily="50" charset="-128"/>
                <a:ea typeface="ＭＳ Ｐゴシック" panose="020B0600070205080204" pitchFamily="50" charset="-128"/>
              </a:rPr>
              <a:t>High</a:t>
            </a:r>
          </a:p>
          <a:p>
            <a:pPr marL="342900" indent="-342900">
              <a:buFont typeface="Wingdings" panose="05000000000000000000" pitchFamily="2" charset="2"/>
              <a:buChar char="q"/>
            </a:pPr>
            <a:r>
              <a:rPr lang="ja-JP" altLang="en-US" sz="2000" dirty="0">
                <a:latin typeface="ＭＳ Ｐゴシック" panose="020B0600070205080204" pitchFamily="50" charset="-128"/>
                <a:ea typeface="ＭＳ Ｐゴシック" panose="020B0600070205080204" pitchFamily="50" charset="-128"/>
              </a:rPr>
              <a:t>粘度</a:t>
            </a:r>
            <a:r>
              <a:rPr lang="en-US" sz="2000" dirty="0">
                <a:latin typeface="ＭＳ Ｐゴシック" panose="020B0600070205080204" pitchFamily="50" charset="-128"/>
                <a:ea typeface="ＭＳ Ｐゴシック" panose="020B0600070205080204" pitchFamily="50" charset="-128"/>
              </a:rPr>
              <a:t>: </a:t>
            </a:r>
            <a:r>
              <a:rPr lang="en-US" sz="2000" dirty="0">
                <a:solidFill>
                  <a:srgbClr val="FF0000"/>
                </a:solidFill>
                <a:latin typeface="ＭＳ Ｐゴシック" panose="020B0600070205080204" pitchFamily="50" charset="-128"/>
                <a:ea typeface="ＭＳ Ｐゴシック" panose="020B0600070205080204" pitchFamily="50" charset="-128"/>
              </a:rPr>
              <a:t>High</a:t>
            </a:r>
          </a:p>
        </p:txBody>
      </p:sp>
      <p:sp>
        <p:nvSpPr>
          <p:cNvPr id="13" name="TextBox 12">
            <a:extLst>
              <a:ext uri="{FF2B5EF4-FFF2-40B4-BE49-F238E27FC236}">
                <a16:creationId xmlns:a16="http://schemas.microsoft.com/office/drawing/2014/main" id="{ADAFE552-BAB0-4580-9FC1-5423767B98E3}"/>
              </a:ext>
            </a:extLst>
          </p:cNvPr>
          <p:cNvSpPr txBox="1"/>
          <p:nvPr/>
        </p:nvSpPr>
        <p:spPr>
          <a:xfrm>
            <a:off x="6869422" y="4365104"/>
            <a:ext cx="1800200"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a:buFont typeface="Wingdings" panose="05000000000000000000" pitchFamily="2" charset="2"/>
              <a:buChar char="q"/>
            </a:pPr>
            <a:r>
              <a:rPr lang="ja-JP" altLang="en-US" sz="2000" dirty="0">
                <a:latin typeface="ＭＳ Ｐゴシック" panose="020B0600070205080204" pitchFamily="50" charset="-128"/>
                <a:ea typeface="ＭＳ Ｐゴシック" panose="020B0600070205080204" pitchFamily="50" charset="-128"/>
              </a:rPr>
              <a:t>温度</a:t>
            </a:r>
            <a:r>
              <a:rPr lang="en-US" sz="2000" dirty="0">
                <a:latin typeface="ＭＳ Ｐゴシック" panose="020B0600070205080204" pitchFamily="50" charset="-128"/>
                <a:ea typeface="ＭＳ Ｐゴシック" panose="020B0600070205080204" pitchFamily="50" charset="-128"/>
              </a:rPr>
              <a:t>: </a:t>
            </a:r>
            <a:r>
              <a:rPr lang="en-US" sz="2000" dirty="0">
                <a:solidFill>
                  <a:srgbClr val="0000FF"/>
                </a:solidFill>
                <a:latin typeface="ＭＳ Ｐゴシック" panose="020B0600070205080204" pitchFamily="50" charset="-128"/>
                <a:ea typeface="ＭＳ Ｐゴシック" panose="020B0600070205080204" pitchFamily="50" charset="-128"/>
              </a:rPr>
              <a:t>Low</a:t>
            </a:r>
          </a:p>
          <a:p>
            <a:pPr marL="342900" indent="-342900">
              <a:buFont typeface="Wingdings" panose="05000000000000000000" pitchFamily="2" charset="2"/>
              <a:buChar char="q"/>
            </a:pPr>
            <a:r>
              <a:rPr lang="ja-JP" altLang="en-US" sz="2000" dirty="0">
                <a:latin typeface="ＭＳ Ｐゴシック" panose="020B0600070205080204" pitchFamily="50" charset="-128"/>
                <a:ea typeface="ＭＳ Ｐゴシック" panose="020B0600070205080204" pitchFamily="50" charset="-128"/>
              </a:rPr>
              <a:t>粘度</a:t>
            </a:r>
            <a:r>
              <a:rPr lang="en-US" sz="2000" dirty="0">
                <a:latin typeface="ＭＳ Ｐゴシック" panose="020B0600070205080204" pitchFamily="50" charset="-128"/>
                <a:ea typeface="ＭＳ Ｐゴシック" panose="020B0600070205080204" pitchFamily="50" charset="-128"/>
              </a:rPr>
              <a:t>: </a:t>
            </a:r>
            <a:r>
              <a:rPr lang="en-US" sz="2000" dirty="0">
                <a:solidFill>
                  <a:srgbClr val="FF0000"/>
                </a:solidFill>
                <a:latin typeface="ＭＳ Ｐゴシック" panose="020B0600070205080204" pitchFamily="50" charset="-128"/>
                <a:ea typeface="ＭＳ Ｐゴシック" panose="020B0600070205080204" pitchFamily="50" charset="-128"/>
              </a:rPr>
              <a:t>High</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574B295-E217-4E75-A125-C7219FB33B31}"/>
                  </a:ext>
                </a:extLst>
              </p:cNvPr>
              <p:cNvSpPr txBox="1"/>
              <p:nvPr/>
            </p:nvSpPr>
            <p:spPr>
              <a:xfrm>
                <a:off x="827584" y="4005064"/>
                <a:ext cx="115212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𝑡</m:t>
                          </m:r>
                          <m:r>
                            <a:rPr lang="en-US" b="0" i="1" smtClean="0">
                              <a:latin typeface="Cambria Math" panose="02040503050406030204" pitchFamily="18" charset="0"/>
                            </a:rPr>
                            <m:t>=0 </m:t>
                          </m:r>
                          <m:r>
                            <m:rPr>
                              <m:sty m:val="p"/>
                            </m:rPr>
                            <a:rPr lang="en-US" b="0" i="0" smtClean="0">
                              <a:latin typeface="Cambria Math" panose="02040503050406030204" pitchFamily="18" charset="0"/>
                            </a:rPr>
                            <m:t>s</m:t>
                          </m:r>
                        </m:e>
                      </m:d>
                    </m:oMath>
                  </m:oMathPara>
                </a14:m>
                <a:endParaRPr lang="en-US" dirty="0">
                  <a:latin typeface="ＭＳ Ｐゴシック" panose="020B0600070205080204" pitchFamily="50" charset="-128"/>
                  <a:ea typeface="ＭＳ Ｐゴシック" panose="020B0600070205080204" pitchFamily="50" charset="-128"/>
                </a:endParaRPr>
              </a:p>
            </p:txBody>
          </p:sp>
        </mc:Choice>
        <mc:Fallback xmlns="">
          <p:sp>
            <p:nvSpPr>
              <p:cNvPr id="6" name="TextBox 5">
                <a:extLst>
                  <a:ext uri="{FF2B5EF4-FFF2-40B4-BE49-F238E27FC236}">
                    <a16:creationId xmlns:a16="http://schemas.microsoft.com/office/drawing/2014/main" id="{9574B295-E217-4E75-A125-C7219FB33B31}"/>
                  </a:ext>
                </a:extLst>
              </p:cNvPr>
              <p:cNvSpPr txBox="1">
                <a:spLocks noRot="1" noChangeAspect="1" noMove="1" noResize="1" noEditPoints="1" noAdjustHandles="1" noChangeArrowheads="1" noChangeShapeType="1" noTextEdit="1"/>
              </p:cNvSpPr>
              <p:nvPr/>
            </p:nvSpPr>
            <p:spPr>
              <a:xfrm>
                <a:off x="827584" y="4005064"/>
                <a:ext cx="1152128" cy="369332"/>
              </a:xfrm>
              <a:prstGeom prst="rect">
                <a:avLst/>
              </a:prstGeom>
              <a:blipFill>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62EF0EC-76D5-48B2-9D8F-2EB9035003D5}"/>
                  </a:ext>
                </a:extLst>
              </p:cNvPr>
              <p:cNvSpPr txBox="1"/>
              <p:nvPr/>
            </p:nvSpPr>
            <p:spPr>
              <a:xfrm>
                <a:off x="2987824" y="4005064"/>
                <a:ext cx="115212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𝑡</m:t>
                          </m:r>
                          <m:r>
                            <a:rPr lang="en-US" b="0" i="1" smtClean="0">
                              <a:latin typeface="Cambria Math" panose="02040503050406030204" pitchFamily="18" charset="0"/>
                            </a:rPr>
                            <m:t>∼6 </m:t>
                          </m:r>
                          <m:r>
                            <m:rPr>
                              <m:sty m:val="p"/>
                            </m:rPr>
                            <a:rPr lang="en-US" b="0" i="0" smtClean="0">
                              <a:latin typeface="Cambria Math" panose="02040503050406030204" pitchFamily="18" charset="0"/>
                            </a:rPr>
                            <m:t>s</m:t>
                          </m:r>
                        </m:e>
                      </m:d>
                    </m:oMath>
                  </m:oMathPara>
                </a14:m>
                <a:endParaRPr lang="en-US" dirty="0">
                  <a:latin typeface="ＭＳ Ｐゴシック" panose="020B0600070205080204" pitchFamily="50" charset="-128"/>
                  <a:ea typeface="ＭＳ Ｐゴシック" panose="020B0600070205080204" pitchFamily="50" charset="-128"/>
                </a:endParaRPr>
              </a:p>
            </p:txBody>
          </p:sp>
        </mc:Choice>
        <mc:Fallback xmlns="">
          <p:sp>
            <p:nvSpPr>
              <p:cNvPr id="15" name="TextBox 14">
                <a:extLst>
                  <a:ext uri="{FF2B5EF4-FFF2-40B4-BE49-F238E27FC236}">
                    <a16:creationId xmlns:a16="http://schemas.microsoft.com/office/drawing/2014/main" id="{F62EF0EC-76D5-48B2-9D8F-2EB9035003D5}"/>
                  </a:ext>
                </a:extLst>
              </p:cNvPr>
              <p:cNvSpPr txBox="1">
                <a:spLocks noRot="1" noChangeAspect="1" noMove="1" noResize="1" noEditPoints="1" noAdjustHandles="1" noChangeArrowheads="1" noChangeShapeType="1" noTextEdit="1"/>
              </p:cNvSpPr>
              <p:nvPr/>
            </p:nvSpPr>
            <p:spPr>
              <a:xfrm>
                <a:off x="2987824" y="4005064"/>
                <a:ext cx="1152128" cy="369332"/>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42EBBDE-5049-4B27-A36D-61A5BCA780F4}"/>
                  </a:ext>
                </a:extLst>
              </p:cNvPr>
              <p:cNvSpPr txBox="1"/>
              <p:nvPr/>
            </p:nvSpPr>
            <p:spPr>
              <a:xfrm>
                <a:off x="4968044" y="4008821"/>
                <a:ext cx="13215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𝑡</m:t>
                          </m:r>
                          <m:r>
                            <a:rPr lang="en-US" b="0" i="1" smtClean="0">
                              <a:latin typeface="Cambria Math" panose="02040503050406030204" pitchFamily="18" charset="0"/>
                            </a:rPr>
                            <m:t>∼10 </m:t>
                          </m:r>
                          <m:r>
                            <m:rPr>
                              <m:sty m:val="p"/>
                            </m:rPr>
                            <a:rPr lang="en-US" b="0" i="0" smtClean="0">
                              <a:latin typeface="Cambria Math" panose="02040503050406030204" pitchFamily="18" charset="0"/>
                            </a:rPr>
                            <m:t>s</m:t>
                          </m:r>
                        </m:e>
                      </m:d>
                    </m:oMath>
                  </m:oMathPara>
                </a14:m>
                <a:endParaRPr lang="en-US" dirty="0">
                  <a:latin typeface="ＭＳ Ｐゴシック" panose="020B0600070205080204" pitchFamily="50" charset="-128"/>
                  <a:ea typeface="ＭＳ Ｐゴシック" panose="020B0600070205080204" pitchFamily="50" charset="-128"/>
                </a:endParaRPr>
              </a:p>
            </p:txBody>
          </p:sp>
        </mc:Choice>
        <mc:Fallback xmlns="">
          <p:sp>
            <p:nvSpPr>
              <p:cNvPr id="16" name="TextBox 15">
                <a:extLst>
                  <a:ext uri="{FF2B5EF4-FFF2-40B4-BE49-F238E27FC236}">
                    <a16:creationId xmlns:a16="http://schemas.microsoft.com/office/drawing/2014/main" id="{042EBBDE-5049-4B27-A36D-61A5BCA780F4}"/>
                  </a:ext>
                </a:extLst>
              </p:cNvPr>
              <p:cNvSpPr txBox="1">
                <a:spLocks noRot="1" noChangeAspect="1" noMove="1" noResize="1" noEditPoints="1" noAdjustHandles="1" noChangeArrowheads="1" noChangeShapeType="1" noTextEdit="1"/>
              </p:cNvSpPr>
              <p:nvPr/>
            </p:nvSpPr>
            <p:spPr>
              <a:xfrm>
                <a:off x="4968044" y="4008821"/>
                <a:ext cx="1321559" cy="369332"/>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D567FB4-1F09-453E-903B-237D82230991}"/>
                  </a:ext>
                </a:extLst>
              </p:cNvPr>
              <p:cNvSpPr txBox="1"/>
              <p:nvPr/>
            </p:nvSpPr>
            <p:spPr>
              <a:xfrm>
                <a:off x="7101909" y="4005064"/>
                <a:ext cx="133522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𝑡</m:t>
                          </m:r>
                          <m:r>
                            <a:rPr lang="en-US" b="0" i="1" smtClean="0">
                              <a:latin typeface="Cambria Math" panose="02040503050406030204" pitchFamily="18" charset="0"/>
                            </a:rPr>
                            <m:t>∼500 </m:t>
                          </m:r>
                          <m:r>
                            <m:rPr>
                              <m:sty m:val="p"/>
                            </m:rPr>
                            <a:rPr lang="en-US" b="0" i="0" smtClean="0">
                              <a:latin typeface="Cambria Math" panose="02040503050406030204" pitchFamily="18" charset="0"/>
                            </a:rPr>
                            <m:t>s</m:t>
                          </m:r>
                        </m:e>
                      </m:d>
                    </m:oMath>
                  </m:oMathPara>
                </a14:m>
                <a:endParaRPr lang="en-US" dirty="0">
                  <a:latin typeface="ＭＳ Ｐゴシック" panose="020B0600070205080204" pitchFamily="50" charset="-128"/>
                  <a:ea typeface="ＭＳ Ｐゴシック" panose="020B0600070205080204" pitchFamily="50" charset="-128"/>
                </a:endParaRPr>
              </a:p>
            </p:txBody>
          </p:sp>
        </mc:Choice>
        <mc:Fallback xmlns="">
          <p:sp>
            <p:nvSpPr>
              <p:cNvPr id="17" name="TextBox 16">
                <a:extLst>
                  <a:ext uri="{FF2B5EF4-FFF2-40B4-BE49-F238E27FC236}">
                    <a16:creationId xmlns:a16="http://schemas.microsoft.com/office/drawing/2014/main" id="{CD567FB4-1F09-453E-903B-237D82230991}"/>
                  </a:ext>
                </a:extLst>
              </p:cNvPr>
              <p:cNvSpPr txBox="1">
                <a:spLocks noRot="1" noChangeAspect="1" noMove="1" noResize="1" noEditPoints="1" noAdjustHandles="1" noChangeArrowheads="1" noChangeShapeType="1" noTextEdit="1"/>
              </p:cNvSpPr>
              <p:nvPr/>
            </p:nvSpPr>
            <p:spPr>
              <a:xfrm>
                <a:off x="7101909" y="4005064"/>
                <a:ext cx="1335226" cy="369332"/>
              </a:xfrm>
              <a:prstGeom prst="rect">
                <a:avLst/>
              </a:prstGeom>
              <a:blipFill>
                <a:blip r:embed="rId5"/>
                <a:stretch>
                  <a:fillRect/>
                </a:stretch>
              </a:blipFill>
            </p:spPr>
            <p:txBody>
              <a:bodyPr/>
              <a:lstStyle/>
              <a:p>
                <a:r>
                  <a:rPr lang="ja-JP" altLang="en-US">
                    <a:noFill/>
                  </a:rPr>
                  <a:t> </a:t>
                </a:r>
              </a:p>
            </p:txBody>
          </p:sp>
        </mc:Fallback>
      </mc:AlternateContent>
      <p:pic>
        <p:nvPicPr>
          <p:cNvPr id="7" name="Picture 6">
            <a:extLst>
              <a:ext uri="{FF2B5EF4-FFF2-40B4-BE49-F238E27FC236}">
                <a16:creationId xmlns:a16="http://schemas.microsoft.com/office/drawing/2014/main" id="{7D19E755-084C-418C-A793-248C26A68E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564" y="1076623"/>
            <a:ext cx="7982448" cy="3036453"/>
          </a:xfrm>
          <a:prstGeom prst="rect">
            <a:avLst/>
          </a:prstGeom>
        </p:spPr>
      </p:pic>
    </p:spTree>
    <p:extLst>
      <p:ext uri="{BB962C8B-B14F-4D97-AF65-F5344CB8AC3E}">
        <p14:creationId xmlns:p14="http://schemas.microsoft.com/office/powerpoint/2010/main" val="13098040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A00D5B6B-9BAE-48E8-A221-CD3DE38727B3}"/>
              </a:ext>
            </a:extLst>
          </p:cNvPr>
          <p:cNvSpPr>
            <a:spLocks noGrp="1"/>
          </p:cNvSpPr>
          <p:nvPr>
            <p:ph type="title"/>
          </p:nvPr>
        </p:nvSpPr>
        <p:spPr/>
        <p:txBody>
          <a:bodyPr/>
          <a:lstStyle/>
          <a:p>
            <a:r>
              <a:rPr kumimoji="1" lang="en-US" altLang="ja-JP" dirty="0"/>
              <a:t>UV</a:t>
            </a:r>
            <a:r>
              <a:rPr kumimoji="1" lang="ja-JP" altLang="en-US" dirty="0"/>
              <a:t>収縮</a:t>
            </a:r>
            <a:r>
              <a:rPr kumimoji="1" lang="en-US" altLang="ja-JP" dirty="0"/>
              <a:t>/</a:t>
            </a:r>
            <a:r>
              <a:rPr kumimoji="1" lang="ja-JP" altLang="en-US" dirty="0"/>
              <a:t>複素せん断弾性率測定実験</a:t>
            </a:r>
          </a:p>
        </p:txBody>
      </p:sp>
      <p:sp>
        <p:nvSpPr>
          <p:cNvPr id="4" name="スライド番号プレースホルダー 3">
            <a:extLst>
              <a:ext uri="{FF2B5EF4-FFF2-40B4-BE49-F238E27FC236}">
                <a16:creationId xmlns:a16="http://schemas.microsoft.com/office/drawing/2014/main" id="{2C91F3E9-5BA4-45F3-AC23-B4D9FEE00A4A}"/>
              </a:ext>
            </a:extLst>
          </p:cNvPr>
          <p:cNvSpPr>
            <a:spLocks noGrp="1"/>
          </p:cNvSpPr>
          <p:nvPr>
            <p:ph type="sldNum" sz="quarter" idx="4"/>
          </p:nvPr>
        </p:nvSpPr>
        <p:spPr/>
        <p:txBody>
          <a:bodyPr/>
          <a:lstStyle/>
          <a:p>
            <a:r>
              <a:rPr lang="en-US" altLang="ja-JP"/>
              <a:t>P. </a:t>
            </a:r>
            <a:fld id="{F8FDF831-B0A3-4B44-A20D-7581D5587101}" type="slidenum">
              <a:rPr lang="ja-JP" altLang="en-US" smtClean="0"/>
              <a:pPr/>
              <a:t>46</a:t>
            </a:fld>
            <a:endParaRPr lang="ja-JP" altLang="en-US" dirty="0"/>
          </a:p>
        </p:txBody>
      </p:sp>
      <p:sp>
        <p:nvSpPr>
          <p:cNvPr id="18" name="コンテンツ プレースホルダー 17">
            <a:extLst>
              <a:ext uri="{FF2B5EF4-FFF2-40B4-BE49-F238E27FC236}">
                <a16:creationId xmlns:a16="http://schemas.microsoft.com/office/drawing/2014/main" id="{77B6118E-9BEA-45A6-8345-F28657420CD5}"/>
              </a:ext>
            </a:extLst>
          </p:cNvPr>
          <p:cNvSpPr>
            <a:spLocks noGrp="1"/>
          </p:cNvSpPr>
          <p:nvPr>
            <p:ph idx="1"/>
          </p:nvPr>
        </p:nvSpPr>
        <p:spPr/>
        <p:txBody>
          <a:bodyPr/>
          <a:lstStyle/>
          <a:p>
            <a:pPr marL="0" indent="0">
              <a:buNone/>
            </a:pPr>
            <a:r>
              <a:rPr kumimoji="1" lang="ja-JP" altLang="en-US" b="1" i="1" u="sng" dirty="0">
                <a:effectLst>
                  <a:outerShdw blurRad="38100" dist="38100" dir="2700000" algn="tl">
                    <a:srgbClr val="000000">
                      <a:alpha val="43137"/>
                    </a:srgbClr>
                  </a:outerShdw>
                </a:effectLst>
              </a:rPr>
              <a:t>写真（アルミによる</a:t>
            </a:r>
            <a:r>
              <a:rPr kumimoji="1" lang="en-US" altLang="ja-JP" b="1" i="1" u="sng" dirty="0">
                <a:effectLst>
                  <a:outerShdw blurRad="38100" dist="38100" dir="2700000" algn="tl">
                    <a:srgbClr val="000000">
                      <a:alpha val="43137"/>
                    </a:srgbClr>
                  </a:outerShdw>
                </a:effectLst>
              </a:rPr>
              <a:t>UV</a:t>
            </a:r>
            <a:r>
              <a:rPr kumimoji="1" lang="ja-JP" altLang="en-US" b="1" i="1" u="sng" dirty="0">
                <a:effectLst>
                  <a:outerShdw blurRad="38100" dist="38100" dir="2700000" algn="tl">
                    <a:srgbClr val="000000">
                      <a:alpha val="43137"/>
                    </a:srgbClr>
                  </a:outerShdw>
                </a:effectLst>
              </a:rPr>
              <a:t>光の反射）</a:t>
            </a:r>
            <a:endParaRPr kumimoji="1" lang="en-US" altLang="ja-JP" b="1" i="1" u="sng" dirty="0">
              <a:effectLst>
                <a:outerShdw blurRad="38100" dist="38100" dir="2700000" algn="tl">
                  <a:srgbClr val="000000">
                    <a:alpha val="43137"/>
                  </a:srgbClr>
                </a:outerShdw>
              </a:effectLst>
            </a:endParaRPr>
          </a:p>
          <a:p>
            <a:r>
              <a:rPr lang="ja-JP" altLang="en-US" sz="2000" dirty="0"/>
              <a:t>先端アルミパーツ</a:t>
            </a:r>
            <a:r>
              <a:rPr kumimoji="1" lang="ja-JP" altLang="en-US" sz="2000" dirty="0"/>
              <a:t>に</a:t>
            </a:r>
            <a:r>
              <a:rPr kumimoji="1" lang="en-US" altLang="ja-JP" sz="2000" dirty="0"/>
              <a:t>UV</a:t>
            </a:r>
            <a:r>
              <a:rPr kumimoji="1" lang="ja-JP" altLang="en-US" sz="2000" dirty="0"/>
              <a:t>光を照射すると，反射していることが確認された．</a:t>
            </a:r>
            <a:endParaRPr kumimoji="1" lang="en-US" altLang="ja-JP" sz="2000" dirty="0"/>
          </a:p>
          <a:p>
            <a:r>
              <a:rPr kumimoji="1" lang="ja-JP" altLang="en-US" sz="2000" dirty="0"/>
              <a:t>入射光の照度を目標照度の半分である</a:t>
            </a:r>
            <a:r>
              <a:rPr kumimoji="1" lang="en-US" altLang="ja-JP" sz="2000" dirty="0"/>
              <a:t>25 </a:t>
            </a:r>
            <a:r>
              <a:rPr lang="en-US" altLang="ja-JP" sz="2000" dirty="0" err="1"/>
              <a:t>mW</a:t>
            </a:r>
            <a:r>
              <a:rPr lang="en-US" altLang="ja-JP" sz="2000" dirty="0"/>
              <a:t>/cm</a:t>
            </a:r>
            <a:r>
              <a:rPr lang="en-US" altLang="ja-JP" sz="2000" baseline="30000" dirty="0"/>
              <a:t>2</a:t>
            </a:r>
            <a:r>
              <a:rPr kumimoji="1" lang="ja-JP" altLang="en-US" sz="20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pitchFamily="34" charset="0"/>
              </a:rPr>
              <a:t>に調整した．</a:t>
            </a:r>
            <a:endParaRPr kumimoji="1" lang="ja-JP" altLang="en-US" sz="2000" dirty="0"/>
          </a:p>
        </p:txBody>
      </p:sp>
      <p:pic>
        <p:nvPicPr>
          <p:cNvPr id="20" name="図 19" descr="キーボードの上に置かれた携帯電話&#10;&#10;中程度の精度で自動的に生成された説明">
            <a:extLst>
              <a:ext uri="{FF2B5EF4-FFF2-40B4-BE49-F238E27FC236}">
                <a16:creationId xmlns:a16="http://schemas.microsoft.com/office/drawing/2014/main" id="{B7813757-D7CB-4D6B-9028-7B50E95EA8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68279" y="2216332"/>
            <a:ext cx="4124192" cy="3093144"/>
          </a:xfrm>
          <a:prstGeom prst="rect">
            <a:avLst/>
          </a:prstGeom>
        </p:spPr>
      </p:pic>
      <p:pic>
        <p:nvPicPr>
          <p:cNvPr id="22" name="図 21" descr="屋内, 自転車, 座る, テーブル が含まれている画像&#10;&#10;自動的に生成された説明">
            <a:extLst>
              <a:ext uri="{FF2B5EF4-FFF2-40B4-BE49-F238E27FC236}">
                <a16:creationId xmlns:a16="http://schemas.microsoft.com/office/drawing/2014/main" id="{7E20923C-92C7-4A6C-AE7A-C068754180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527727" y="2216335"/>
            <a:ext cx="4124193" cy="3093145"/>
          </a:xfrm>
          <a:prstGeom prst="rect">
            <a:avLst/>
          </a:prstGeom>
        </p:spPr>
      </p:pic>
      <p:sp>
        <p:nvSpPr>
          <p:cNvPr id="2" name="テキスト ボックス 1">
            <a:extLst>
              <a:ext uri="{FF2B5EF4-FFF2-40B4-BE49-F238E27FC236}">
                <a16:creationId xmlns:a16="http://schemas.microsoft.com/office/drawing/2014/main" id="{C6003D61-333D-4678-A0C5-4FD64811C21B}"/>
              </a:ext>
            </a:extLst>
          </p:cNvPr>
          <p:cNvSpPr txBox="1"/>
          <p:nvPr/>
        </p:nvSpPr>
        <p:spPr>
          <a:xfrm>
            <a:off x="952058" y="5885087"/>
            <a:ext cx="3156633" cy="369332"/>
          </a:xfrm>
          <a:prstGeom prst="rect">
            <a:avLst/>
          </a:prstGeom>
          <a:noFill/>
        </p:spPr>
        <p:txBody>
          <a:bodyPr wrap="none" rtlCol="0">
            <a:spAutoFit/>
          </a:bodyPr>
          <a:lstStyle/>
          <a:p>
            <a:r>
              <a:rPr kumimoji="1" lang="en-US" altLang="ja-JP" dirty="0"/>
              <a:t>UV</a:t>
            </a:r>
            <a:r>
              <a:rPr kumimoji="1" lang="ja-JP" altLang="en-US" dirty="0"/>
              <a:t>光を直接紙に照射した様子</a:t>
            </a:r>
          </a:p>
        </p:txBody>
      </p:sp>
      <p:sp>
        <p:nvSpPr>
          <p:cNvPr id="8" name="テキスト ボックス 7">
            <a:extLst>
              <a:ext uri="{FF2B5EF4-FFF2-40B4-BE49-F238E27FC236}">
                <a16:creationId xmlns:a16="http://schemas.microsoft.com/office/drawing/2014/main" id="{966651F1-6371-4597-9415-B03EDCDAC2EB}"/>
              </a:ext>
            </a:extLst>
          </p:cNvPr>
          <p:cNvSpPr txBox="1"/>
          <p:nvPr/>
        </p:nvSpPr>
        <p:spPr>
          <a:xfrm>
            <a:off x="4727775" y="5807005"/>
            <a:ext cx="3724096" cy="646331"/>
          </a:xfrm>
          <a:prstGeom prst="rect">
            <a:avLst/>
          </a:prstGeom>
          <a:noFill/>
        </p:spPr>
        <p:txBody>
          <a:bodyPr wrap="none" rtlCol="0">
            <a:spAutoFit/>
          </a:bodyPr>
          <a:lstStyle/>
          <a:p>
            <a:pPr algn="ctr"/>
            <a:r>
              <a:rPr kumimoji="1" lang="en-US" altLang="ja-JP" dirty="0"/>
              <a:t>UV</a:t>
            </a:r>
            <a:r>
              <a:rPr kumimoji="1" lang="ja-JP" altLang="en-US" dirty="0"/>
              <a:t>光を先端アルミパーツに反射させ</a:t>
            </a:r>
            <a:br>
              <a:rPr kumimoji="1" lang="en-US" altLang="ja-JP" dirty="0"/>
            </a:br>
            <a:r>
              <a:rPr kumimoji="1" lang="ja-JP" altLang="en-US" dirty="0"/>
              <a:t>紙に照射した様子</a:t>
            </a:r>
          </a:p>
        </p:txBody>
      </p:sp>
    </p:spTree>
    <p:extLst>
      <p:ext uri="{BB962C8B-B14F-4D97-AF65-F5344CB8AC3E}">
        <p14:creationId xmlns:p14="http://schemas.microsoft.com/office/powerpoint/2010/main" val="30997906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01DA9B7-69D0-4F5A-9725-74BFB36EDBBE}"/>
              </a:ext>
            </a:extLst>
          </p:cNvPr>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写真（照度分布）</a:t>
            </a:r>
            <a:endParaRPr lang="en-US" altLang="ja-JP" b="1" i="1" u="sng" dirty="0">
              <a:effectLst>
                <a:outerShdw blurRad="38100" dist="38100" dir="2700000" algn="tl">
                  <a:srgbClr val="000000">
                    <a:alpha val="43137"/>
                  </a:srgbClr>
                </a:outerShdw>
              </a:effectLst>
            </a:endParaRPr>
          </a:p>
          <a:p>
            <a:r>
              <a:rPr lang="ja-JP" altLang="en-US" sz="2000" dirty="0"/>
              <a:t>製品をそのまま使用すると，照度ムラがある．</a:t>
            </a:r>
            <a:br>
              <a:rPr lang="en-US" altLang="ja-JP" sz="2000" dirty="0"/>
            </a:br>
            <a:r>
              <a:rPr lang="ja-JP" altLang="en-US" sz="2000" dirty="0"/>
              <a:t>（右図．明るいリング模様が見える．）</a:t>
            </a:r>
            <a:endParaRPr lang="en-US" altLang="ja-JP" sz="2000" dirty="0"/>
          </a:p>
          <a:p>
            <a:r>
              <a:rPr lang="ja-JP" altLang="en-US" sz="2000" dirty="0"/>
              <a:t>照射口に拡散フィルムを取り付けると（下図）</a:t>
            </a:r>
            <a:br>
              <a:rPr lang="en-US" altLang="ja-JP" sz="2000" dirty="0"/>
            </a:br>
            <a:r>
              <a:rPr lang="ja-JP" altLang="en-US" sz="2000" dirty="0"/>
              <a:t>照度ムラが改善された（右図）．</a:t>
            </a:r>
            <a:endParaRPr lang="ja-JP" altLang="en-US" b="1" i="1" u="sng" dirty="0">
              <a:effectLst>
                <a:outerShdw blurRad="38100" dist="38100" dir="2700000" algn="tl">
                  <a:srgbClr val="000000">
                    <a:alpha val="43137"/>
                  </a:srgbClr>
                </a:outerShdw>
              </a:effectLst>
            </a:endParaRPr>
          </a:p>
        </p:txBody>
      </p:sp>
      <p:sp>
        <p:nvSpPr>
          <p:cNvPr id="2" name="Title 1">
            <a:extLst>
              <a:ext uri="{FF2B5EF4-FFF2-40B4-BE49-F238E27FC236}">
                <a16:creationId xmlns:a16="http://schemas.microsoft.com/office/drawing/2014/main" id="{675AF918-FCE5-44D7-B6D6-3CEFFA34843C}"/>
              </a:ext>
            </a:extLst>
          </p:cNvPr>
          <p:cNvSpPr>
            <a:spLocks noGrp="1"/>
          </p:cNvSpPr>
          <p:nvPr>
            <p:ph type="title"/>
          </p:nvPr>
        </p:nvSpPr>
        <p:spPr/>
        <p:txBody>
          <a:bodyPr/>
          <a:lstStyle/>
          <a:p>
            <a:r>
              <a:rPr kumimoji="1" lang="en-US" altLang="ja-JP" dirty="0"/>
              <a:t>UV</a:t>
            </a:r>
            <a:r>
              <a:rPr kumimoji="1" lang="ja-JP" altLang="en-US" dirty="0"/>
              <a:t>収縮</a:t>
            </a:r>
            <a:r>
              <a:rPr kumimoji="1" lang="en-US" altLang="ja-JP" dirty="0"/>
              <a:t>/</a:t>
            </a:r>
            <a:r>
              <a:rPr kumimoji="1" lang="ja-JP" altLang="en-US" dirty="0"/>
              <a:t>複素せん断弾性率測定実験</a:t>
            </a:r>
            <a:endParaRPr lang="en-US" dirty="0"/>
          </a:p>
        </p:txBody>
      </p:sp>
      <p:sp>
        <p:nvSpPr>
          <p:cNvPr id="4" name="Slide Number Placeholder 3">
            <a:extLst>
              <a:ext uri="{FF2B5EF4-FFF2-40B4-BE49-F238E27FC236}">
                <a16:creationId xmlns:a16="http://schemas.microsoft.com/office/drawing/2014/main" id="{8CFED957-7158-4ED4-8C73-27B07298BDDF}"/>
              </a:ext>
            </a:extLst>
          </p:cNvPr>
          <p:cNvSpPr>
            <a:spLocks noGrp="1"/>
          </p:cNvSpPr>
          <p:nvPr>
            <p:ph type="sldNum" sz="quarter" idx="4"/>
          </p:nvPr>
        </p:nvSpPr>
        <p:spPr/>
        <p:txBody>
          <a:bodyPr/>
          <a:lstStyle/>
          <a:p>
            <a:r>
              <a:rPr lang="en-US" altLang="ja-JP"/>
              <a:t>P. </a:t>
            </a:r>
            <a:fld id="{F8FDF831-B0A3-4B44-A20D-7581D5587101}" type="slidenum">
              <a:rPr lang="ja-JP" altLang="en-US" smtClean="0"/>
              <a:pPr/>
              <a:t>47</a:t>
            </a:fld>
            <a:endParaRPr lang="ja-JP" altLang="en-US" dirty="0"/>
          </a:p>
        </p:txBody>
      </p:sp>
      <p:pic>
        <p:nvPicPr>
          <p:cNvPr id="6" name="Picture 5">
            <a:extLst>
              <a:ext uri="{FF2B5EF4-FFF2-40B4-BE49-F238E27FC236}">
                <a16:creationId xmlns:a16="http://schemas.microsoft.com/office/drawing/2014/main" id="{3FBD8B2F-B180-46B1-957B-B84E007F2D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470" t="13698"/>
          <a:stretch/>
        </p:blipFill>
        <p:spPr>
          <a:xfrm>
            <a:off x="5535683" y="587100"/>
            <a:ext cx="3102874" cy="2525314"/>
          </a:xfrm>
          <a:prstGeom prst="rect">
            <a:avLst/>
          </a:prstGeom>
        </p:spPr>
      </p:pic>
      <p:pic>
        <p:nvPicPr>
          <p:cNvPr id="8" name="Picture 7">
            <a:extLst>
              <a:ext uri="{FF2B5EF4-FFF2-40B4-BE49-F238E27FC236}">
                <a16:creationId xmlns:a16="http://schemas.microsoft.com/office/drawing/2014/main" id="{E036279F-7175-4C3C-9594-BCF6626FDA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648" y="2501897"/>
            <a:ext cx="4788532" cy="3591399"/>
          </a:xfrm>
          <a:prstGeom prst="rect">
            <a:avLst/>
          </a:prstGeom>
        </p:spPr>
      </p:pic>
      <p:pic>
        <p:nvPicPr>
          <p:cNvPr id="10" name="Picture 9">
            <a:extLst>
              <a:ext uri="{FF2B5EF4-FFF2-40B4-BE49-F238E27FC236}">
                <a16:creationId xmlns:a16="http://schemas.microsoft.com/office/drawing/2014/main" id="{C82D193B-1281-4437-96A1-868D9B7AB5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0092" y="3445742"/>
            <a:ext cx="3482067" cy="2611550"/>
          </a:xfrm>
          <a:prstGeom prst="rect">
            <a:avLst/>
          </a:prstGeom>
        </p:spPr>
      </p:pic>
      <p:sp>
        <p:nvSpPr>
          <p:cNvPr id="11" name="TextBox 10">
            <a:extLst>
              <a:ext uri="{FF2B5EF4-FFF2-40B4-BE49-F238E27FC236}">
                <a16:creationId xmlns:a16="http://schemas.microsoft.com/office/drawing/2014/main" id="{3B63FFA4-7D57-4E3F-BA79-3881B150B0A9}"/>
              </a:ext>
            </a:extLst>
          </p:cNvPr>
          <p:cNvSpPr txBox="1"/>
          <p:nvPr/>
        </p:nvSpPr>
        <p:spPr>
          <a:xfrm>
            <a:off x="5587841" y="3076410"/>
            <a:ext cx="3158032" cy="369332"/>
          </a:xfrm>
          <a:prstGeom prst="rect">
            <a:avLst/>
          </a:prstGeom>
          <a:noFill/>
        </p:spPr>
        <p:txBody>
          <a:bodyPr wrap="square" rtlCol="0">
            <a:spAutoFit/>
          </a:bodyPr>
          <a:lstStyle/>
          <a:p>
            <a:r>
              <a:rPr lang="ja-JP" altLang="en-US" dirty="0"/>
              <a:t>拡散フィルムなしの照度分布</a:t>
            </a:r>
            <a:endParaRPr lang="en-US" dirty="0"/>
          </a:p>
        </p:txBody>
      </p:sp>
      <p:sp>
        <p:nvSpPr>
          <p:cNvPr id="12" name="TextBox 11">
            <a:extLst>
              <a:ext uri="{FF2B5EF4-FFF2-40B4-BE49-F238E27FC236}">
                <a16:creationId xmlns:a16="http://schemas.microsoft.com/office/drawing/2014/main" id="{CB916BCB-B72D-4497-804E-8901FCD70360}"/>
              </a:ext>
            </a:extLst>
          </p:cNvPr>
          <p:cNvSpPr txBox="1"/>
          <p:nvPr/>
        </p:nvSpPr>
        <p:spPr>
          <a:xfrm>
            <a:off x="5508104" y="6021288"/>
            <a:ext cx="3158032" cy="369332"/>
          </a:xfrm>
          <a:prstGeom prst="rect">
            <a:avLst/>
          </a:prstGeom>
          <a:noFill/>
        </p:spPr>
        <p:txBody>
          <a:bodyPr wrap="square" rtlCol="0">
            <a:spAutoFit/>
          </a:bodyPr>
          <a:lstStyle/>
          <a:p>
            <a:r>
              <a:rPr lang="ja-JP" altLang="en-US" dirty="0"/>
              <a:t>拡散フィルムありの照度分布</a:t>
            </a:r>
            <a:endParaRPr lang="en-US" dirty="0"/>
          </a:p>
        </p:txBody>
      </p:sp>
      <p:sp>
        <p:nvSpPr>
          <p:cNvPr id="5" name="テキスト ボックス 4">
            <a:extLst>
              <a:ext uri="{FF2B5EF4-FFF2-40B4-BE49-F238E27FC236}">
                <a16:creationId xmlns:a16="http://schemas.microsoft.com/office/drawing/2014/main" id="{44966388-04A6-4371-897D-32284B508642}"/>
              </a:ext>
            </a:extLst>
          </p:cNvPr>
          <p:cNvSpPr txBox="1"/>
          <p:nvPr/>
        </p:nvSpPr>
        <p:spPr>
          <a:xfrm>
            <a:off x="935596" y="6049447"/>
            <a:ext cx="3393878" cy="369332"/>
          </a:xfrm>
          <a:prstGeom prst="rect">
            <a:avLst/>
          </a:prstGeom>
          <a:noFill/>
        </p:spPr>
        <p:txBody>
          <a:bodyPr wrap="none" rtlCol="0">
            <a:spAutoFit/>
          </a:bodyPr>
          <a:lstStyle/>
          <a:p>
            <a:r>
              <a:rPr kumimoji="1" lang="ja-JP" altLang="en-US" dirty="0"/>
              <a:t>拡散フィルムを取り付けた照射口</a:t>
            </a:r>
          </a:p>
        </p:txBody>
      </p:sp>
    </p:spTree>
    <p:extLst>
      <p:ext uri="{BB962C8B-B14F-4D97-AF65-F5344CB8AC3E}">
        <p14:creationId xmlns:p14="http://schemas.microsoft.com/office/powerpoint/2010/main" val="5500626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3B1680EA-038B-44C7-B608-8F867C00B566}"/>
              </a:ext>
            </a:extLst>
          </p:cNvPr>
          <p:cNvSpPr>
            <a:spLocks noGrp="1"/>
          </p:cNvSpPr>
          <p:nvPr>
            <p:ph idx="1"/>
          </p:nvPr>
        </p:nvSpPr>
        <p:spPr/>
        <p:txBody>
          <a:bodyPr/>
          <a:lstStyle/>
          <a:p>
            <a:r>
              <a:rPr lang="ja-JP" altLang="en-US" dirty="0"/>
              <a:t>測定項目</a:t>
            </a:r>
            <a:endParaRPr lang="en-US" altLang="ja-JP" dirty="0"/>
          </a:p>
          <a:p>
            <a:pPr lvl="1"/>
            <a:r>
              <a:rPr lang="ja-JP" altLang="en-US" dirty="0"/>
              <a:t>反応熱による温度の時刻歴</a:t>
            </a:r>
            <a:endParaRPr lang="en-US" altLang="ja-JP" dirty="0"/>
          </a:p>
          <a:p>
            <a:pPr lvl="1"/>
            <a:r>
              <a:rPr lang="ja-JP" altLang="en-US" dirty="0"/>
              <a:t>熱膨張係数</a:t>
            </a:r>
            <a:endParaRPr lang="en-US" altLang="ja-JP" dirty="0"/>
          </a:p>
          <a:p>
            <a:pPr lvl="1"/>
            <a:r>
              <a:rPr lang="en-US" altLang="ja-JP" dirty="0"/>
              <a:t>UV</a:t>
            </a:r>
            <a:r>
              <a:rPr lang="ja-JP" altLang="en-US" dirty="0"/>
              <a:t>収縮率の時刻歴</a:t>
            </a:r>
            <a:endParaRPr lang="en-US" altLang="ja-JP" dirty="0"/>
          </a:p>
          <a:p>
            <a:pPr lvl="1"/>
            <a:r>
              <a:rPr lang="ja-JP" altLang="en-US" dirty="0"/>
              <a:t>様々な恒温下での複素せん断弾性率の時刻歴</a:t>
            </a:r>
            <a:endParaRPr lang="en-US" altLang="ja-JP" dirty="0"/>
          </a:p>
          <a:p>
            <a:pPr lvl="1"/>
            <a:r>
              <a:rPr lang="ja-JP" altLang="en-US" dirty="0"/>
              <a:t>様々な振動数下での複素せん断弾性率の時刻歴</a:t>
            </a:r>
            <a:endParaRPr lang="en-US" altLang="ja-JP" dirty="0"/>
          </a:p>
          <a:p>
            <a:pPr lvl="1"/>
            <a:r>
              <a:rPr lang="ja-JP" altLang="en-US" dirty="0"/>
              <a:t>完全硬化後の弾性率</a:t>
            </a:r>
            <a:br>
              <a:rPr lang="en-US" altLang="ja-JP" dirty="0"/>
            </a:br>
            <a:endParaRPr lang="en-US" altLang="ja-JP" dirty="0"/>
          </a:p>
          <a:p>
            <a:r>
              <a:rPr lang="ja-JP" altLang="en-US" dirty="0"/>
              <a:t>同定項目</a:t>
            </a:r>
            <a:endParaRPr lang="en-US" altLang="ja-JP" dirty="0"/>
          </a:p>
          <a:p>
            <a:pPr lvl="1"/>
            <a:r>
              <a:rPr lang="ja-JP" altLang="en-US" dirty="0"/>
              <a:t>アレニウス（反応速度）定数</a:t>
            </a:r>
            <a:endParaRPr lang="en-US" altLang="ja-JP" dirty="0"/>
          </a:p>
          <a:p>
            <a:pPr lvl="1"/>
            <a:r>
              <a:rPr lang="ja-JP" altLang="en-US" dirty="0"/>
              <a:t>仮想温度の時刻歴</a:t>
            </a:r>
            <a:endParaRPr lang="en-US" altLang="ja-JP" dirty="0"/>
          </a:p>
          <a:p>
            <a:pPr lvl="1"/>
            <a:r>
              <a:rPr lang="ja-JP" altLang="en-US" dirty="0"/>
              <a:t>仮想温度依存の熱膨張率</a:t>
            </a:r>
            <a:endParaRPr lang="en-US" altLang="ja-JP" dirty="0"/>
          </a:p>
          <a:p>
            <a:pPr lvl="1"/>
            <a:r>
              <a:rPr lang="ja-JP" altLang="en-US" dirty="0"/>
              <a:t>仮想温度依存の</a:t>
            </a:r>
            <a:r>
              <a:rPr lang="en-US" altLang="ja-JP" dirty="0"/>
              <a:t>UV</a:t>
            </a:r>
            <a:r>
              <a:rPr lang="ja-JP" altLang="en-US" dirty="0"/>
              <a:t>収縮率</a:t>
            </a:r>
            <a:endParaRPr lang="en-US" altLang="ja-JP" dirty="0"/>
          </a:p>
          <a:p>
            <a:pPr lvl="1"/>
            <a:r>
              <a:rPr lang="ja-JP" altLang="en-US" dirty="0"/>
              <a:t>仮想温度依存の熱粘弾性特性</a:t>
            </a:r>
            <a:br>
              <a:rPr lang="en-US" altLang="ja-JP" dirty="0"/>
            </a:br>
            <a:r>
              <a:rPr lang="ja-JP" altLang="en-US" dirty="0"/>
              <a:t>（</a:t>
            </a:r>
            <a:r>
              <a:rPr lang="en-US" altLang="ja-JP" dirty="0"/>
              <a:t>Prony</a:t>
            </a:r>
            <a:r>
              <a:rPr lang="ja-JP" altLang="en-US" dirty="0"/>
              <a:t>級数と時間</a:t>
            </a:r>
            <a:r>
              <a:rPr lang="en-US" altLang="ja-JP" dirty="0"/>
              <a:t>-</a:t>
            </a:r>
            <a:r>
              <a:rPr lang="ja-JP" altLang="en-US" dirty="0"/>
              <a:t>仮想温度換算則）</a:t>
            </a:r>
            <a:endParaRPr lang="en-US" altLang="ja-JP" dirty="0"/>
          </a:p>
          <a:p>
            <a:pPr lvl="1"/>
            <a:endParaRPr lang="en-US" altLang="ja-JP" dirty="0"/>
          </a:p>
          <a:p>
            <a:pPr lvl="1"/>
            <a:endParaRPr lang="en-US" altLang="ja-JP" dirty="0"/>
          </a:p>
          <a:p>
            <a:pPr lvl="1"/>
            <a:endParaRPr lang="en-US" altLang="ja-JP" dirty="0"/>
          </a:p>
          <a:p>
            <a:pPr lvl="1"/>
            <a:endParaRPr lang="ja-JP" altLang="en-US" dirty="0"/>
          </a:p>
        </p:txBody>
      </p:sp>
      <p:sp>
        <p:nvSpPr>
          <p:cNvPr id="4" name="タイトル 3">
            <a:extLst>
              <a:ext uri="{FF2B5EF4-FFF2-40B4-BE49-F238E27FC236}">
                <a16:creationId xmlns:a16="http://schemas.microsoft.com/office/drawing/2014/main" id="{8DACD5FE-E779-4015-909D-FDE9E3A8B57C}"/>
              </a:ext>
            </a:extLst>
          </p:cNvPr>
          <p:cNvSpPr>
            <a:spLocks noGrp="1"/>
          </p:cNvSpPr>
          <p:nvPr>
            <p:ph type="title"/>
          </p:nvPr>
        </p:nvSpPr>
        <p:spPr/>
        <p:txBody>
          <a:bodyPr/>
          <a:lstStyle/>
          <a:p>
            <a:r>
              <a:rPr lang="en-US" altLang="ja-JP" dirty="0"/>
              <a:t>UV</a:t>
            </a:r>
            <a:r>
              <a:rPr lang="ja-JP" altLang="en-US" dirty="0"/>
              <a:t>レジンの測定項目と同定項目の一覧</a:t>
            </a:r>
          </a:p>
        </p:txBody>
      </p:sp>
      <p:sp>
        <p:nvSpPr>
          <p:cNvPr id="3" name="スライド番号プレースホルダー 2">
            <a:extLst>
              <a:ext uri="{FF2B5EF4-FFF2-40B4-BE49-F238E27FC236}">
                <a16:creationId xmlns:a16="http://schemas.microsoft.com/office/drawing/2014/main" id="{1FB24A7C-F652-49F3-84CB-E107EAB85A3B}"/>
              </a:ext>
            </a:extLst>
          </p:cNvPr>
          <p:cNvSpPr>
            <a:spLocks noGrp="1"/>
          </p:cNvSpPr>
          <p:nvPr>
            <p:ph type="sldNum" sz="quarter" idx="4"/>
          </p:nvPr>
        </p:nvSpPr>
        <p:spPr/>
        <p:txBody>
          <a:bodyPr/>
          <a:lstStyle/>
          <a:p>
            <a:r>
              <a:rPr lang="en-US" altLang="ja-JP"/>
              <a:t>P. </a:t>
            </a:r>
            <a:fld id="{F8FDF831-B0A3-4B44-A20D-7581D5587101}" type="slidenum">
              <a:rPr lang="ja-JP" altLang="en-US" smtClean="0"/>
              <a:pPr/>
              <a:t>48</a:t>
            </a:fld>
            <a:endParaRPr lang="ja-JP" altLang="en-US" dirty="0"/>
          </a:p>
        </p:txBody>
      </p:sp>
      <p:sp>
        <p:nvSpPr>
          <p:cNvPr id="2" name="テキスト ボックス 1">
            <a:extLst>
              <a:ext uri="{FF2B5EF4-FFF2-40B4-BE49-F238E27FC236}">
                <a16:creationId xmlns:a16="http://schemas.microsoft.com/office/drawing/2014/main" id="{C2CA0C85-D57D-47D0-AE0E-5685DCA9C7CB}"/>
              </a:ext>
            </a:extLst>
          </p:cNvPr>
          <p:cNvSpPr txBox="1"/>
          <p:nvPr/>
        </p:nvSpPr>
        <p:spPr>
          <a:xfrm>
            <a:off x="3851920" y="4581196"/>
            <a:ext cx="3962944" cy="923330"/>
          </a:xfrm>
          <a:prstGeom prst="rect">
            <a:avLst/>
          </a:prstGeom>
          <a:noFill/>
        </p:spPr>
        <p:txBody>
          <a:bodyPr wrap="none" rtlCol="0">
            <a:spAutoFit/>
          </a:bodyPr>
          <a:lstStyle/>
          <a:p>
            <a:pPr fontAlgn="ctr"/>
            <a:r>
              <a:rPr kumimoji="1" lang="ja-JP" altLang="en-US" sz="5400" dirty="0"/>
              <a:t>｝</a:t>
            </a:r>
            <a:r>
              <a:rPr kumimoji="1" lang="ja-JP" altLang="en-US" sz="2000" dirty="0"/>
              <a:t>仮想温度依存</a:t>
            </a:r>
            <a:r>
              <a:rPr lang="ja-JP" altLang="en-US" sz="2000" dirty="0"/>
              <a:t>のトータル</a:t>
            </a:r>
            <a:r>
              <a:rPr kumimoji="1" lang="ja-JP" altLang="en-US" sz="2000" dirty="0"/>
              <a:t>膨張率</a:t>
            </a:r>
            <a:endParaRPr kumimoji="1" lang="ja-JP" altLang="en-US" dirty="0"/>
          </a:p>
        </p:txBody>
      </p:sp>
      <p:sp>
        <p:nvSpPr>
          <p:cNvPr id="7" name="テキスト ボックス 6">
            <a:extLst>
              <a:ext uri="{FF2B5EF4-FFF2-40B4-BE49-F238E27FC236}">
                <a16:creationId xmlns:a16="http://schemas.microsoft.com/office/drawing/2014/main" id="{79687DA5-1959-4082-80CB-9AF60CA9B2CB}"/>
              </a:ext>
            </a:extLst>
          </p:cNvPr>
          <p:cNvSpPr txBox="1"/>
          <p:nvPr/>
        </p:nvSpPr>
        <p:spPr>
          <a:xfrm>
            <a:off x="3959932" y="908720"/>
            <a:ext cx="2582758" cy="923330"/>
          </a:xfrm>
          <a:prstGeom prst="rect">
            <a:avLst/>
          </a:prstGeom>
          <a:noFill/>
        </p:spPr>
        <p:txBody>
          <a:bodyPr wrap="none" rtlCol="0" anchor="ctr">
            <a:spAutoFit/>
          </a:bodyPr>
          <a:lstStyle/>
          <a:p>
            <a:pPr fontAlgn="ctr"/>
            <a:r>
              <a:rPr kumimoji="1" lang="ja-JP" altLang="en-US" sz="5400" dirty="0"/>
              <a:t>｝</a:t>
            </a:r>
            <a:r>
              <a:rPr kumimoji="1" lang="ja-JP" altLang="en-US" sz="2000" dirty="0"/>
              <a:t>熱膨張率の時刻歴</a:t>
            </a:r>
            <a:endParaRPr kumimoji="1" lang="en-US" altLang="ja-JP" sz="2000" dirty="0"/>
          </a:p>
        </p:txBody>
      </p:sp>
      <p:sp>
        <p:nvSpPr>
          <p:cNvPr id="8" name="テキスト ボックス 7">
            <a:extLst>
              <a:ext uri="{FF2B5EF4-FFF2-40B4-BE49-F238E27FC236}">
                <a16:creationId xmlns:a16="http://schemas.microsoft.com/office/drawing/2014/main" id="{654ADFF8-A777-495E-B6AA-ED108E5DC793}"/>
              </a:ext>
            </a:extLst>
          </p:cNvPr>
          <p:cNvSpPr txBox="1"/>
          <p:nvPr/>
        </p:nvSpPr>
        <p:spPr>
          <a:xfrm>
            <a:off x="4896258" y="3049090"/>
            <a:ext cx="4136068" cy="830997"/>
          </a:xfrm>
          <a:prstGeom prst="rect">
            <a:avLst/>
          </a:prstGeom>
          <a:solidFill>
            <a:schemeClr val="bg1">
              <a:lumMod val="85000"/>
            </a:schemeClr>
          </a:solidFill>
        </p:spPr>
        <p:txBody>
          <a:bodyPr wrap="none" rtlCol="0">
            <a:spAutoFit/>
          </a:bodyPr>
          <a:lstStyle/>
          <a:p>
            <a:pPr algn="ctr"/>
            <a:r>
              <a:rPr kumimoji="1" lang="ja-JP" altLang="en-US" sz="1600" dirty="0"/>
              <a:t>反応熱が大きいレジンでは，</a:t>
            </a:r>
            <a:br>
              <a:rPr kumimoji="1" lang="en-US" altLang="ja-JP" sz="1600" dirty="0"/>
            </a:br>
            <a:r>
              <a:rPr kumimoji="1" lang="ja-JP" altLang="en-US" sz="1600" dirty="0"/>
              <a:t>熱膨張やアレニウス式を考える必要があり，</a:t>
            </a:r>
            <a:br>
              <a:rPr kumimoji="1" lang="en-US" altLang="ja-JP" sz="1600" dirty="0"/>
            </a:br>
            <a:r>
              <a:rPr kumimoji="1" lang="ja-JP" altLang="en-US" sz="1600" dirty="0"/>
              <a:t>モデルがやや複雑．</a:t>
            </a:r>
          </a:p>
        </p:txBody>
      </p:sp>
    </p:spTree>
    <p:extLst>
      <p:ext uri="{BB962C8B-B14F-4D97-AF65-F5344CB8AC3E}">
        <p14:creationId xmlns:p14="http://schemas.microsoft.com/office/powerpoint/2010/main" val="33046604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3B1680EA-038B-44C7-B608-8F867C00B566}"/>
              </a:ext>
            </a:extLst>
          </p:cNvPr>
          <p:cNvSpPr>
            <a:spLocks noGrp="1"/>
          </p:cNvSpPr>
          <p:nvPr>
            <p:ph idx="1"/>
          </p:nvPr>
        </p:nvSpPr>
        <p:spPr/>
        <p:txBody>
          <a:bodyPr/>
          <a:lstStyle/>
          <a:p>
            <a:r>
              <a:rPr lang="ja-JP" altLang="en-US" dirty="0"/>
              <a:t>測定項目</a:t>
            </a:r>
            <a:endParaRPr lang="en-US" altLang="ja-JP" dirty="0"/>
          </a:p>
          <a:p>
            <a:pPr lvl="1">
              <a:buClr>
                <a:schemeClr val="bg1">
                  <a:lumMod val="85000"/>
                </a:schemeClr>
              </a:buClr>
            </a:pPr>
            <a:r>
              <a:rPr lang="ja-JP" altLang="en-US" dirty="0">
                <a:solidFill>
                  <a:schemeClr val="bg1">
                    <a:lumMod val="75000"/>
                  </a:schemeClr>
                </a:solidFill>
              </a:rPr>
              <a:t>反応熱による温度の時刻歴</a:t>
            </a:r>
            <a:endParaRPr lang="en-US" altLang="ja-JP" dirty="0">
              <a:solidFill>
                <a:schemeClr val="bg1">
                  <a:lumMod val="75000"/>
                </a:schemeClr>
              </a:solidFill>
            </a:endParaRPr>
          </a:p>
          <a:p>
            <a:pPr lvl="1">
              <a:buClr>
                <a:schemeClr val="bg1">
                  <a:lumMod val="85000"/>
                </a:schemeClr>
              </a:buClr>
            </a:pPr>
            <a:r>
              <a:rPr lang="ja-JP" altLang="en-US" dirty="0">
                <a:solidFill>
                  <a:schemeClr val="bg1">
                    <a:lumMod val="75000"/>
                  </a:schemeClr>
                </a:solidFill>
              </a:rPr>
              <a:t>熱膨張係数</a:t>
            </a:r>
            <a:endParaRPr lang="en-US" altLang="ja-JP" dirty="0">
              <a:solidFill>
                <a:schemeClr val="bg1">
                  <a:lumMod val="75000"/>
                </a:schemeClr>
              </a:solidFill>
            </a:endParaRPr>
          </a:p>
          <a:p>
            <a:pPr lvl="1"/>
            <a:r>
              <a:rPr lang="en-US" altLang="ja-JP" dirty="0"/>
              <a:t>UV</a:t>
            </a:r>
            <a:r>
              <a:rPr lang="ja-JP" altLang="en-US" dirty="0"/>
              <a:t>収縮率の時刻歴</a:t>
            </a:r>
            <a:endParaRPr lang="en-US" altLang="ja-JP" dirty="0"/>
          </a:p>
          <a:p>
            <a:pPr lvl="1">
              <a:buClr>
                <a:schemeClr val="bg1">
                  <a:lumMod val="85000"/>
                </a:schemeClr>
              </a:buClr>
            </a:pPr>
            <a:r>
              <a:rPr lang="ja-JP" altLang="en-US" dirty="0">
                <a:solidFill>
                  <a:schemeClr val="bg1">
                    <a:lumMod val="85000"/>
                  </a:schemeClr>
                </a:solidFill>
              </a:rPr>
              <a:t>様々な恒温下での複素せん断弾性率の時刻歴</a:t>
            </a:r>
            <a:endParaRPr lang="en-US" altLang="ja-JP" dirty="0">
              <a:solidFill>
                <a:schemeClr val="bg1">
                  <a:lumMod val="85000"/>
                </a:schemeClr>
              </a:solidFill>
            </a:endParaRPr>
          </a:p>
          <a:p>
            <a:pPr lvl="1"/>
            <a:r>
              <a:rPr lang="ja-JP" altLang="en-US" dirty="0"/>
              <a:t>様々な振動数下での複素せん断弾性率の時刻歴</a:t>
            </a:r>
            <a:endParaRPr lang="en-US" altLang="ja-JP" dirty="0"/>
          </a:p>
          <a:p>
            <a:pPr lvl="1"/>
            <a:r>
              <a:rPr lang="ja-JP" altLang="en-US" dirty="0"/>
              <a:t>完全硬化後の弾性率</a:t>
            </a:r>
            <a:br>
              <a:rPr lang="en-US" altLang="ja-JP" dirty="0"/>
            </a:br>
            <a:endParaRPr lang="en-US" altLang="ja-JP" dirty="0"/>
          </a:p>
          <a:p>
            <a:r>
              <a:rPr lang="ja-JP" altLang="en-US" dirty="0"/>
              <a:t>同定項目</a:t>
            </a:r>
            <a:endParaRPr lang="en-US" altLang="ja-JP" dirty="0"/>
          </a:p>
          <a:p>
            <a:pPr lvl="1">
              <a:buClr>
                <a:schemeClr val="bg1">
                  <a:lumMod val="85000"/>
                </a:schemeClr>
              </a:buClr>
            </a:pPr>
            <a:r>
              <a:rPr lang="ja-JP" altLang="en-US" dirty="0">
                <a:solidFill>
                  <a:schemeClr val="bg1">
                    <a:lumMod val="85000"/>
                  </a:schemeClr>
                </a:solidFill>
              </a:rPr>
              <a:t>アレニウス（反応速度）定数</a:t>
            </a:r>
            <a:endParaRPr lang="en-US" altLang="ja-JP" dirty="0">
              <a:solidFill>
                <a:schemeClr val="bg1">
                  <a:lumMod val="85000"/>
                </a:schemeClr>
              </a:solidFill>
            </a:endParaRPr>
          </a:p>
          <a:p>
            <a:pPr lvl="1">
              <a:buClr>
                <a:schemeClr val="bg1">
                  <a:lumMod val="85000"/>
                </a:schemeClr>
              </a:buClr>
            </a:pPr>
            <a:r>
              <a:rPr lang="ja-JP" altLang="en-US" dirty="0">
                <a:solidFill>
                  <a:schemeClr val="bg1">
                    <a:lumMod val="85000"/>
                  </a:schemeClr>
                </a:solidFill>
              </a:rPr>
              <a:t>仮想温度の時刻歴</a:t>
            </a:r>
            <a:endParaRPr lang="en-US" altLang="ja-JP" dirty="0">
              <a:solidFill>
                <a:schemeClr val="bg1">
                  <a:lumMod val="85000"/>
                </a:schemeClr>
              </a:solidFill>
            </a:endParaRPr>
          </a:p>
          <a:p>
            <a:pPr lvl="1">
              <a:buClr>
                <a:schemeClr val="bg1">
                  <a:lumMod val="85000"/>
                </a:schemeClr>
              </a:buClr>
            </a:pPr>
            <a:r>
              <a:rPr lang="ja-JP" altLang="en-US" dirty="0">
                <a:solidFill>
                  <a:schemeClr val="bg1">
                    <a:lumMod val="85000"/>
                  </a:schemeClr>
                </a:solidFill>
              </a:rPr>
              <a:t>仮想温度依存の熱膨張率</a:t>
            </a:r>
            <a:endParaRPr lang="en-US" altLang="ja-JP" dirty="0">
              <a:solidFill>
                <a:schemeClr val="bg1">
                  <a:lumMod val="85000"/>
                </a:schemeClr>
              </a:solidFill>
            </a:endParaRPr>
          </a:p>
          <a:p>
            <a:pPr lvl="1"/>
            <a:r>
              <a:rPr lang="ja-JP" altLang="en-US" dirty="0"/>
              <a:t>仮想温度依存の</a:t>
            </a:r>
            <a:r>
              <a:rPr lang="en-US" altLang="ja-JP" dirty="0"/>
              <a:t>UV</a:t>
            </a:r>
            <a:r>
              <a:rPr lang="ja-JP" altLang="en-US" dirty="0"/>
              <a:t>収縮率</a:t>
            </a:r>
            <a:endParaRPr lang="en-US" altLang="ja-JP" dirty="0"/>
          </a:p>
          <a:p>
            <a:pPr lvl="1"/>
            <a:r>
              <a:rPr lang="ja-JP" altLang="en-US" dirty="0"/>
              <a:t>仮想温度依存の熱粘弾性特性</a:t>
            </a:r>
            <a:br>
              <a:rPr lang="en-US" altLang="ja-JP" dirty="0"/>
            </a:br>
            <a:r>
              <a:rPr lang="ja-JP" altLang="en-US" dirty="0"/>
              <a:t>（</a:t>
            </a:r>
            <a:r>
              <a:rPr lang="en-US" altLang="ja-JP" dirty="0"/>
              <a:t>Prony</a:t>
            </a:r>
            <a:r>
              <a:rPr lang="ja-JP" altLang="en-US" dirty="0"/>
              <a:t>級数と時間</a:t>
            </a:r>
            <a:r>
              <a:rPr lang="en-US" altLang="ja-JP" dirty="0"/>
              <a:t>-</a:t>
            </a:r>
            <a:r>
              <a:rPr lang="ja-JP" altLang="en-US" dirty="0"/>
              <a:t>仮想温度換算則）</a:t>
            </a:r>
            <a:endParaRPr lang="en-US" altLang="ja-JP" dirty="0"/>
          </a:p>
          <a:p>
            <a:pPr lvl="1"/>
            <a:endParaRPr lang="en-US" altLang="ja-JP" dirty="0"/>
          </a:p>
          <a:p>
            <a:pPr lvl="1"/>
            <a:endParaRPr lang="en-US" altLang="ja-JP" dirty="0"/>
          </a:p>
          <a:p>
            <a:pPr lvl="1"/>
            <a:endParaRPr lang="en-US" altLang="ja-JP" dirty="0"/>
          </a:p>
          <a:p>
            <a:pPr lvl="1"/>
            <a:endParaRPr lang="ja-JP" altLang="en-US" dirty="0"/>
          </a:p>
        </p:txBody>
      </p:sp>
      <p:sp>
        <p:nvSpPr>
          <p:cNvPr id="4" name="タイトル 3">
            <a:extLst>
              <a:ext uri="{FF2B5EF4-FFF2-40B4-BE49-F238E27FC236}">
                <a16:creationId xmlns:a16="http://schemas.microsoft.com/office/drawing/2014/main" id="{8DACD5FE-E779-4015-909D-FDE9E3A8B57C}"/>
              </a:ext>
            </a:extLst>
          </p:cNvPr>
          <p:cNvSpPr>
            <a:spLocks noGrp="1"/>
          </p:cNvSpPr>
          <p:nvPr>
            <p:ph type="title"/>
          </p:nvPr>
        </p:nvSpPr>
        <p:spPr/>
        <p:txBody>
          <a:bodyPr/>
          <a:lstStyle/>
          <a:p>
            <a:r>
              <a:rPr lang="en-US" altLang="ja-JP" dirty="0"/>
              <a:t>UV</a:t>
            </a:r>
            <a:r>
              <a:rPr lang="ja-JP" altLang="en-US" dirty="0"/>
              <a:t>レジンの測定項目と同定項目の一覧</a:t>
            </a:r>
          </a:p>
        </p:txBody>
      </p:sp>
      <p:sp>
        <p:nvSpPr>
          <p:cNvPr id="3" name="スライド番号プレースホルダー 2">
            <a:extLst>
              <a:ext uri="{FF2B5EF4-FFF2-40B4-BE49-F238E27FC236}">
                <a16:creationId xmlns:a16="http://schemas.microsoft.com/office/drawing/2014/main" id="{1FB24A7C-F652-49F3-84CB-E107EAB85A3B}"/>
              </a:ext>
            </a:extLst>
          </p:cNvPr>
          <p:cNvSpPr>
            <a:spLocks noGrp="1"/>
          </p:cNvSpPr>
          <p:nvPr>
            <p:ph type="sldNum" sz="quarter" idx="4"/>
          </p:nvPr>
        </p:nvSpPr>
        <p:spPr/>
        <p:txBody>
          <a:bodyPr/>
          <a:lstStyle/>
          <a:p>
            <a:r>
              <a:rPr lang="en-US" altLang="ja-JP"/>
              <a:t>P. </a:t>
            </a:r>
            <a:fld id="{F8FDF831-B0A3-4B44-A20D-7581D5587101}" type="slidenum">
              <a:rPr lang="ja-JP" altLang="en-US" smtClean="0"/>
              <a:pPr/>
              <a:t>49</a:t>
            </a:fld>
            <a:endParaRPr lang="ja-JP" altLang="en-US" dirty="0"/>
          </a:p>
        </p:txBody>
      </p:sp>
      <p:sp>
        <p:nvSpPr>
          <p:cNvPr id="2" name="テキスト ボックス 1">
            <a:extLst>
              <a:ext uri="{FF2B5EF4-FFF2-40B4-BE49-F238E27FC236}">
                <a16:creationId xmlns:a16="http://schemas.microsoft.com/office/drawing/2014/main" id="{C2CA0C85-D57D-47D0-AE0E-5685DCA9C7CB}"/>
              </a:ext>
            </a:extLst>
          </p:cNvPr>
          <p:cNvSpPr txBox="1"/>
          <p:nvPr/>
        </p:nvSpPr>
        <p:spPr>
          <a:xfrm>
            <a:off x="3851920" y="4581196"/>
            <a:ext cx="3962944" cy="923330"/>
          </a:xfrm>
          <a:prstGeom prst="rect">
            <a:avLst/>
          </a:prstGeom>
          <a:noFill/>
        </p:spPr>
        <p:txBody>
          <a:bodyPr wrap="none" rtlCol="0">
            <a:spAutoFit/>
          </a:bodyPr>
          <a:lstStyle/>
          <a:p>
            <a:pPr fontAlgn="ctr"/>
            <a:r>
              <a:rPr kumimoji="1" lang="ja-JP" altLang="en-US" sz="5400" dirty="0">
                <a:solidFill>
                  <a:schemeClr val="bg1">
                    <a:lumMod val="85000"/>
                  </a:schemeClr>
                </a:solidFill>
              </a:rPr>
              <a:t>｝</a:t>
            </a:r>
            <a:r>
              <a:rPr kumimoji="1" lang="ja-JP" altLang="en-US" sz="2000" dirty="0">
                <a:solidFill>
                  <a:schemeClr val="bg1">
                    <a:lumMod val="85000"/>
                  </a:schemeClr>
                </a:solidFill>
              </a:rPr>
              <a:t>仮想温度依存</a:t>
            </a:r>
            <a:r>
              <a:rPr lang="ja-JP" altLang="en-US" sz="2000" dirty="0">
                <a:solidFill>
                  <a:schemeClr val="bg1">
                    <a:lumMod val="85000"/>
                  </a:schemeClr>
                </a:solidFill>
              </a:rPr>
              <a:t>のトータル</a:t>
            </a:r>
            <a:r>
              <a:rPr kumimoji="1" lang="ja-JP" altLang="en-US" sz="2000" dirty="0">
                <a:solidFill>
                  <a:schemeClr val="bg1">
                    <a:lumMod val="85000"/>
                  </a:schemeClr>
                </a:solidFill>
              </a:rPr>
              <a:t>膨張率</a:t>
            </a:r>
            <a:endParaRPr kumimoji="1" lang="ja-JP" altLang="en-US" dirty="0">
              <a:solidFill>
                <a:schemeClr val="bg1">
                  <a:lumMod val="85000"/>
                </a:schemeClr>
              </a:solidFill>
            </a:endParaRPr>
          </a:p>
        </p:txBody>
      </p:sp>
      <p:sp>
        <p:nvSpPr>
          <p:cNvPr id="7" name="テキスト ボックス 6">
            <a:extLst>
              <a:ext uri="{FF2B5EF4-FFF2-40B4-BE49-F238E27FC236}">
                <a16:creationId xmlns:a16="http://schemas.microsoft.com/office/drawing/2014/main" id="{79687DA5-1959-4082-80CB-9AF60CA9B2CB}"/>
              </a:ext>
            </a:extLst>
          </p:cNvPr>
          <p:cNvSpPr txBox="1"/>
          <p:nvPr/>
        </p:nvSpPr>
        <p:spPr>
          <a:xfrm>
            <a:off x="3959932" y="908720"/>
            <a:ext cx="2582758" cy="923330"/>
          </a:xfrm>
          <a:prstGeom prst="rect">
            <a:avLst/>
          </a:prstGeom>
          <a:noFill/>
        </p:spPr>
        <p:txBody>
          <a:bodyPr wrap="none" rtlCol="0" anchor="ctr">
            <a:spAutoFit/>
          </a:bodyPr>
          <a:lstStyle/>
          <a:p>
            <a:pPr fontAlgn="ctr"/>
            <a:r>
              <a:rPr kumimoji="1" lang="ja-JP" altLang="en-US" sz="5400" dirty="0">
                <a:solidFill>
                  <a:schemeClr val="bg1">
                    <a:lumMod val="85000"/>
                  </a:schemeClr>
                </a:solidFill>
              </a:rPr>
              <a:t>｝</a:t>
            </a:r>
            <a:r>
              <a:rPr kumimoji="1" lang="ja-JP" altLang="en-US" sz="2000" dirty="0">
                <a:solidFill>
                  <a:schemeClr val="bg1">
                    <a:lumMod val="85000"/>
                  </a:schemeClr>
                </a:solidFill>
              </a:rPr>
              <a:t>熱膨張率の時刻歴</a:t>
            </a:r>
            <a:endParaRPr kumimoji="1" lang="en-US" altLang="ja-JP" sz="2000" dirty="0">
              <a:solidFill>
                <a:schemeClr val="bg1">
                  <a:lumMod val="85000"/>
                </a:schemeClr>
              </a:solidFill>
            </a:endParaRPr>
          </a:p>
        </p:txBody>
      </p:sp>
      <p:sp>
        <p:nvSpPr>
          <p:cNvPr id="8" name="テキスト ボックス 7">
            <a:extLst>
              <a:ext uri="{FF2B5EF4-FFF2-40B4-BE49-F238E27FC236}">
                <a16:creationId xmlns:a16="http://schemas.microsoft.com/office/drawing/2014/main" id="{654ADFF8-A777-495E-B6AA-ED108E5DC793}"/>
              </a:ext>
            </a:extLst>
          </p:cNvPr>
          <p:cNvSpPr txBox="1"/>
          <p:nvPr/>
        </p:nvSpPr>
        <p:spPr>
          <a:xfrm>
            <a:off x="4823322" y="3049090"/>
            <a:ext cx="4281941" cy="830997"/>
          </a:xfrm>
          <a:prstGeom prst="rect">
            <a:avLst/>
          </a:prstGeom>
          <a:solidFill>
            <a:schemeClr val="bg1">
              <a:lumMod val="85000"/>
            </a:schemeClr>
          </a:solidFill>
        </p:spPr>
        <p:txBody>
          <a:bodyPr wrap="none" rtlCol="0">
            <a:spAutoFit/>
          </a:bodyPr>
          <a:lstStyle/>
          <a:p>
            <a:pPr algn="ctr"/>
            <a:r>
              <a:rPr kumimoji="1" lang="ja-JP" altLang="en-US" sz="1600" dirty="0"/>
              <a:t>反応熱が小さい</a:t>
            </a:r>
            <a:r>
              <a:rPr kumimoji="1" lang="en-US" altLang="ja-JP" sz="1600" dirty="0"/>
              <a:t>UV</a:t>
            </a:r>
            <a:r>
              <a:rPr kumimoji="1" lang="ja-JP" altLang="en-US" sz="1600" dirty="0"/>
              <a:t>レジンであれば，</a:t>
            </a:r>
            <a:br>
              <a:rPr kumimoji="1" lang="en-US" altLang="ja-JP" sz="1600" dirty="0"/>
            </a:br>
            <a:r>
              <a:rPr kumimoji="1" lang="ja-JP" altLang="en-US" sz="1600" dirty="0"/>
              <a:t>熱膨張やアレニウス式を考える必要がなくなり，</a:t>
            </a:r>
            <a:br>
              <a:rPr kumimoji="1" lang="en-US" altLang="ja-JP" sz="1600" dirty="0"/>
            </a:br>
            <a:r>
              <a:rPr kumimoji="1" lang="ja-JP" altLang="en-US" sz="1600" dirty="0"/>
              <a:t>モデルがシンプル．</a:t>
            </a:r>
          </a:p>
        </p:txBody>
      </p:sp>
    </p:spTree>
    <p:extLst>
      <p:ext uri="{BB962C8B-B14F-4D97-AF65-F5344CB8AC3E}">
        <p14:creationId xmlns:p14="http://schemas.microsoft.com/office/powerpoint/2010/main" val="2457057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B92EA-5703-430F-8F83-8F1D074C1A27}"/>
              </a:ext>
            </a:extLst>
          </p:cNvPr>
          <p:cNvSpPr>
            <a:spLocks noGrp="1"/>
          </p:cNvSpPr>
          <p:nvPr>
            <p:ph type="title"/>
          </p:nvPr>
        </p:nvSpPr>
        <p:spPr/>
        <p:txBody>
          <a:bodyPr/>
          <a:lstStyle/>
          <a:p>
            <a:r>
              <a:rPr lang="ja-JP" altLang="en-US" dirty="0"/>
              <a:t>問題点３</a:t>
            </a:r>
            <a:endParaRPr lang="en-US" dirty="0"/>
          </a:p>
        </p:txBody>
      </p:sp>
      <p:sp>
        <p:nvSpPr>
          <p:cNvPr id="3" name="Content Placeholder 2">
            <a:extLst>
              <a:ext uri="{FF2B5EF4-FFF2-40B4-BE49-F238E27FC236}">
                <a16:creationId xmlns:a16="http://schemas.microsoft.com/office/drawing/2014/main" id="{05FFD8D0-BC39-4644-94A8-37A8CC46E993}"/>
              </a:ext>
            </a:extLst>
          </p:cNvPr>
          <p:cNvSpPr>
            <a:spLocks noGrp="1"/>
          </p:cNvSpPr>
          <p:nvPr>
            <p:ph idx="1"/>
          </p:nvPr>
        </p:nvSpPr>
        <p:spPr/>
        <p:txBody>
          <a:bodyPr/>
          <a:lstStyle/>
          <a:p>
            <a:r>
              <a:rPr lang="ja-JP" altLang="en-US" dirty="0"/>
              <a:t>さらに，下記の様な場合，</a:t>
            </a:r>
            <a:r>
              <a:rPr lang="ja-JP" altLang="en-US" dirty="0">
                <a:solidFill>
                  <a:srgbClr val="008000"/>
                </a:solidFill>
              </a:rPr>
              <a:t>スプリングバック</a:t>
            </a:r>
            <a:r>
              <a:rPr lang="ja-JP" altLang="en-US" dirty="0"/>
              <a:t>と</a:t>
            </a:r>
            <a:r>
              <a:rPr lang="ja-JP" altLang="en-US" dirty="0">
                <a:solidFill>
                  <a:srgbClr val="008000"/>
                </a:solidFill>
              </a:rPr>
              <a:t>リラクゼーション</a:t>
            </a:r>
            <a:r>
              <a:rPr lang="ja-JP" altLang="en-US" dirty="0"/>
              <a:t>の影響により最終的な</a:t>
            </a:r>
            <a:r>
              <a:rPr lang="ja-JP" altLang="en-US" dirty="0">
                <a:solidFill>
                  <a:srgbClr val="C00000"/>
                </a:solidFill>
              </a:rPr>
              <a:t>表面がさらに湾曲</a:t>
            </a:r>
            <a:r>
              <a:rPr lang="ja-JP" altLang="en-US" dirty="0"/>
              <a:t>し得る．</a:t>
            </a:r>
            <a:endParaRPr lang="en-US" altLang="ja-JP" dirty="0"/>
          </a:p>
          <a:p>
            <a:pPr lvl="1"/>
            <a:r>
              <a:rPr lang="ja-JP" altLang="en-US" dirty="0"/>
              <a:t>離型前の</a:t>
            </a:r>
            <a:r>
              <a:rPr lang="en-US" altLang="ja-JP" dirty="0"/>
              <a:t>UV</a:t>
            </a:r>
            <a:r>
              <a:rPr lang="ja-JP" altLang="en-US" dirty="0"/>
              <a:t>レジンに大きな残留ひずみがあった．</a:t>
            </a:r>
            <a:endParaRPr lang="en-US" altLang="ja-JP" dirty="0"/>
          </a:p>
          <a:p>
            <a:pPr lvl="1"/>
            <a:r>
              <a:rPr lang="ja-JP" altLang="en-US" dirty="0"/>
              <a:t>離型のタイミングを早くし過ぎた．</a:t>
            </a:r>
            <a:endParaRPr lang="en-US" altLang="ja-JP" dirty="0"/>
          </a:p>
          <a:p>
            <a:pPr algn="just"/>
            <a:endParaRPr lang="en-US" altLang="ja-JP" dirty="0"/>
          </a:p>
          <a:p>
            <a:pPr algn="just"/>
            <a:endParaRPr lang="en-US" altLang="ja-JP" dirty="0"/>
          </a:p>
          <a:p>
            <a:pPr algn="just"/>
            <a:endParaRPr lang="en-US" altLang="ja-JP" dirty="0"/>
          </a:p>
          <a:p>
            <a:pPr algn="just"/>
            <a:endParaRPr lang="en-US" altLang="ja-JP" dirty="0"/>
          </a:p>
          <a:p>
            <a:pPr algn="just"/>
            <a:endParaRPr lang="en-US" altLang="ja-JP" dirty="0"/>
          </a:p>
          <a:p>
            <a:pPr algn="just"/>
            <a:endParaRPr lang="en-US" altLang="ja-JP" dirty="0"/>
          </a:p>
          <a:p>
            <a:pPr algn="just"/>
            <a:endParaRPr lang="en-US" altLang="ja-JP" dirty="0"/>
          </a:p>
          <a:p>
            <a:pPr algn="just"/>
            <a:endParaRPr lang="en-US" altLang="ja-JP" dirty="0"/>
          </a:p>
          <a:p>
            <a:pPr marL="0" indent="0" algn="ctr">
              <a:buNone/>
            </a:pPr>
            <a:r>
              <a:rPr lang="ja-JP" altLang="en-US" dirty="0"/>
              <a:t>スプリングバックとリラクゼーションは</a:t>
            </a:r>
            <a:br>
              <a:rPr lang="en-US" altLang="ja-JP" dirty="0"/>
            </a:br>
            <a:r>
              <a:rPr lang="ja-JP" altLang="en-US" dirty="0"/>
              <a:t>モールドの硬い</a:t>
            </a:r>
            <a:r>
              <a:rPr lang="en-US" altLang="ja-JP" dirty="0"/>
              <a:t>/</a:t>
            </a:r>
            <a:r>
              <a:rPr lang="ja-JP" altLang="en-US" dirty="0"/>
              <a:t>柔らかいに関わらず生じ得る．</a:t>
            </a:r>
            <a:endParaRPr lang="en-US" altLang="ja-JP" dirty="0"/>
          </a:p>
        </p:txBody>
      </p:sp>
      <p:sp>
        <p:nvSpPr>
          <p:cNvPr id="4" name="Slide Number Placeholder 3">
            <a:extLst>
              <a:ext uri="{FF2B5EF4-FFF2-40B4-BE49-F238E27FC236}">
                <a16:creationId xmlns:a16="http://schemas.microsoft.com/office/drawing/2014/main" id="{9D0E332B-FE49-401F-984B-19000D56B87C}"/>
              </a:ext>
            </a:extLst>
          </p:cNvPr>
          <p:cNvSpPr>
            <a:spLocks noGrp="1"/>
          </p:cNvSpPr>
          <p:nvPr>
            <p:ph type="sldNum" sz="quarter" idx="4"/>
          </p:nvPr>
        </p:nvSpPr>
        <p:spPr/>
        <p:txBody>
          <a:bodyPr/>
          <a:lstStyle/>
          <a:p>
            <a:r>
              <a:rPr lang="en-US" altLang="ja-JP"/>
              <a:t>P. </a:t>
            </a:r>
            <a:fld id="{F8FDF831-B0A3-4B44-A20D-7581D5587101}" type="slidenum">
              <a:rPr lang="ja-JP" altLang="en-US" smtClean="0"/>
              <a:pPr/>
              <a:t>5</a:t>
            </a:fld>
            <a:endParaRPr lang="ja-JP" altLang="en-US" dirty="0"/>
          </a:p>
        </p:txBody>
      </p:sp>
      <p:sp>
        <p:nvSpPr>
          <p:cNvPr id="10" name="TextBox 9">
            <a:extLst>
              <a:ext uri="{FF2B5EF4-FFF2-40B4-BE49-F238E27FC236}">
                <a16:creationId xmlns:a16="http://schemas.microsoft.com/office/drawing/2014/main" id="{435BD82F-2F7F-48CD-B6C9-B37E0544BA01}"/>
              </a:ext>
            </a:extLst>
          </p:cNvPr>
          <p:cNvSpPr txBox="1"/>
          <p:nvPr/>
        </p:nvSpPr>
        <p:spPr>
          <a:xfrm>
            <a:off x="629387" y="5121188"/>
            <a:ext cx="7884527" cy="400110"/>
          </a:xfrm>
          <a:prstGeom prst="rect">
            <a:avLst/>
          </a:prstGeom>
          <a:noFill/>
        </p:spPr>
        <p:txBody>
          <a:bodyPr wrap="square" rtlCol="0">
            <a:spAutoFit/>
          </a:bodyPr>
          <a:lstStyle/>
          <a:p>
            <a:pPr algn="ctr"/>
            <a:r>
              <a:rPr lang="ja-JP" altLang="en-US" sz="2000" b="1" u="sng" dirty="0">
                <a:solidFill>
                  <a:srgbClr val="008000"/>
                </a:solidFill>
                <a:effectLst>
                  <a:outerShdw blurRad="38100" dist="38100" dir="2700000" algn="tl">
                    <a:srgbClr val="000000">
                      <a:alpha val="43137"/>
                    </a:srgbClr>
                  </a:outerShdw>
                </a:effectLst>
              </a:rPr>
              <a:t>スプリングバック</a:t>
            </a:r>
            <a:r>
              <a:rPr lang="ja-JP" altLang="en-US" sz="2000" b="1" u="sng" dirty="0">
                <a:effectLst>
                  <a:outerShdw blurRad="38100" dist="38100" dir="2700000" algn="tl">
                    <a:srgbClr val="000000">
                      <a:alpha val="43137"/>
                    </a:srgbClr>
                  </a:outerShdw>
                </a:effectLst>
              </a:rPr>
              <a:t>と</a:t>
            </a:r>
            <a:r>
              <a:rPr lang="ja-JP" altLang="en-US" sz="2000" b="1" u="sng" dirty="0">
                <a:solidFill>
                  <a:srgbClr val="008000"/>
                </a:solidFill>
                <a:effectLst>
                  <a:outerShdw blurRad="38100" dist="38100" dir="2700000" algn="tl">
                    <a:srgbClr val="000000">
                      <a:alpha val="43137"/>
                    </a:srgbClr>
                  </a:outerShdw>
                </a:effectLst>
              </a:rPr>
              <a:t>リラクゼーション</a:t>
            </a:r>
            <a:r>
              <a:rPr lang="ja-JP" altLang="en-US" sz="2000" b="1" u="sng" dirty="0">
                <a:effectLst>
                  <a:outerShdw blurRad="38100" dist="38100" dir="2700000" algn="tl">
                    <a:srgbClr val="000000">
                      <a:alpha val="43137"/>
                    </a:srgbClr>
                  </a:outerShdw>
                </a:effectLst>
              </a:rPr>
              <a:t>による表面湾曲の発生メカニズム</a:t>
            </a:r>
            <a:endParaRPr lang="en-US" altLang="ja-JP" sz="2000" b="1" u="sng" dirty="0">
              <a:effectLst>
                <a:outerShdw blurRad="38100" dist="38100" dir="2700000" algn="tl">
                  <a:srgbClr val="000000">
                    <a:alpha val="43137"/>
                  </a:srgbClr>
                </a:outerShdw>
              </a:effectLst>
            </a:endParaRPr>
          </a:p>
        </p:txBody>
      </p:sp>
      <p:pic>
        <p:nvPicPr>
          <p:cNvPr id="15" name="図 14" descr="パソコンの画面&#10;&#10;自動的に生成された説明">
            <a:extLst>
              <a:ext uri="{FF2B5EF4-FFF2-40B4-BE49-F238E27FC236}">
                <a16:creationId xmlns:a16="http://schemas.microsoft.com/office/drawing/2014/main" id="{61AA8CAF-02DC-483C-842B-9B1D99B267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636" y="2113354"/>
            <a:ext cx="6916832" cy="3007834"/>
          </a:xfrm>
          <a:prstGeom prst="rect">
            <a:avLst/>
          </a:prstGeom>
        </p:spPr>
      </p:pic>
    </p:spTree>
    <p:extLst>
      <p:ext uri="{BB962C8B-B14F-4D97-AF65-F5344CB8AC3E}">
        <p14:creationId xmlns:p14="http://schemas.microsoft.com/office/powerpoint/2010/main" val="621489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B5C0AFA1-5E41-443F-BDF3-D2F6B504A951}"/>
              </a:ext>
            </a:extLst>
          </p:cNvPr>
          <p:cNvSpPr>
            <a:spLocks noGrp="1"/>
          </p:cNvSpPr>
          <p:nvPr>
            <p:ph idx="1"/>
          </p:nvPr>
        </p:nvSpPr>
        <p:spPr/>
        <p:txBody>
          <a:bodyPr/>
          <a:lstStyle/>
          <a:p>
            <a:pPr marL="0" indent="0">
              <a:buNone/>
            </a:pPr>
            <a:r>
              <a:rPr lang="ja-JP" altLang="en-US" dirty="0"/>
              <a:t>「</a:t>
            </a:r>
            <a:r>
              <a:rPr kumimoji="1" lang="ja-JP" altLang="en-US" dirty="0"/>
              <a:t>柔らかいモールド」</a:t>
            </a:r>
            <a:r>
              <a:rPr lang="ja-JP" altLang="en-US" dirty="0"/>
              <a:t>と「</a:t>
            </a:r>
            <a:r>
              <a:rPr kumimoji="1" lang="ja-JP" altLang="en-US" dirty="0"/>
              <a:t>反応熱の大きい</a:t>
            </a:r>
            <a:r>
              <a:rPr kumimoji="1" lang="en-US" altLang="ja-JP" dirty="0"/>
              <a:t>UV</a:t>
            </a:r>
            <a:r>
              <a:rPr kumimoji="1" lang="ja-JP" altLang="en-US" dirty="0"/>
              <a:t>レジン」を用いて</a:t>
            </a:r>
            <a:br>
              <a:rPr kumimoji="1" lang="en-US" altLang="ja-JP" dirty="0"/>
            </a:br>
            <a:r>
              <a:rPr kumimoji="1" lang="ja-JP" altLang="en-US" dirty="0"/>
              <a:t>「高スループット製造」を試みると，</a:t>
            </a:r>
            <a:endParaRPr lang="en-US" altLang="ja-JP" dirty="0"/>
          </a:p>
          <a:p>
            <a:pPr marL="857250" lvl="1" indent="-457200">
              <a:buFont typeface="+mj-lt"/>
              <a:buAutoNum type="arabicPeriod"/>
            </a:pPr>
            <a:r>
              <a:rPr kumimoji="1" lang="en-US" altLang="ja-JP" sz="2400" dirty="0">
                <a:solidFill>
                  <a:srgbClr val="0000CC"/>
                </a:solidFill>
              </a:rPr>
              <a:t>UV</a:t>
            </a:r>
            <a:r>
              <a:rPr kumimoji="1" lang="ja-JP" altLang="en-US" sz="2400" dirty="0">
                <a:solidFill>
                  <a:srgbClr val="0000CC"/>
                </a:solidFill>
              </a:rPr>
              <a:t>収縮</a:t>
            </a:r>
            <a:endParaRPr lang="en-US" altLang="ja-JP" sz="2400" dirty="0">
              <a:solidFill>
                <a:srgbClr val="0000CC"/>
              </a:solidFill>
            </a:endParaRPr>
          </a:p>
          <a:p>
            <a:pPr marL="857250" lvl="1" indent="-457200">
              <a:buFont typeface="+mj-lt"/>
              <a:buAutoNum type="arabicPeriod"/>
            </a:pPr>
            <a:r>
              <a:rPr lang="ja-JP" altLang="en-US" sz="2400" dirty="0">
                <a:solidFill>
                  <a:srgbClr val="FF0000"/>
                </a:solidFill>
              </a:rPr>
              <a:t>熱変形</a:t>
            </a:r>
            <a:endParaRPr lang="en-US" altLang="ja-JP" sz="2400" dirty="0">
              <a:solidFill>
                <a:srgbClr val="FF0000"/>
              </a:solidFill>
            </a:endParaRPr>
          </a:p>
          <a:p>
            <a:pPr marL="857250" lvl="1" indent="-457200">
              <a:buFont typeface="+mj-lt"/>
              <a:buAutoNum type="arabicPeriod"/>
            </a:pPr>
            <a:r>
              <a:rPr lang="ja-JP" altLang="en-US" sz="2400" dirty="0">
                <a:solidFill>
                  <a:srgbClr val="008000"/>
                </a:solidFill>
              </a:rPr>
              <a:t>スプリングバックとリラクゼーション</a:t>
            </a:r>
            <a:endParaRPr lang="en-US" altLang="ja-JP" sz="2400" dirty="0">
              <a:solidFill>
                <a:srgbClr val="008000"/>
              </a:solidFill>
            </a:endParaRPr>
          </a:p>
          <a:p>
            <a:pPr marL="0" indent="0">
              <a:buNone/>
            </a:pPr>
            <a:r>
              <a:rPr lang="ja-JP" altLang="en-US" dirty="0"/>
              <a:t>の３つの影響により転写誤差が生じる．</a:t>
            </a: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r>
              <a:rPr lang="en-US" altLang="ja-JP" sz="2000" dirty="0"/>
              <a:t>※</a:t>
            </a:r>
            <a:r>
              <a:rPr lang="ja-JP" altLang="en-US" sz="2000" dirty="0"/>
              <a:t>注</a:t>
            </a:r>
            <a:r>
              <a:rPr lang="en-US" altLang="ja-JP" sz="2000" dirty="0"/>
              <a:t>※</a:t>
            </a:r>
          </a:p>
          <a:p>
            <a:pPr>
              <a:buFont typeface="Wingdings" panose="05000000000000000000" pitchFamily="2" charset="2"/>
              <a:buChar char="Ø"/>
            </a:pPr>
            <a:r>
              <a:rPr lang="ja-JP" altLang="en-US" sz="2000" dirty="0"/>
              <a:t>上記以外にも充填不良，硬化不良，離型不良など様々な転写誤差要因がありますが，本研究では上記３つのみを考慮します．</a:t>
            </a:r>
            <a:endParaRPr lang="en-US" altLang="ja-JP" sz="2000" dirty="0"/>
          </a:p>
          <a:p>
            <a:pPr>
              <a:buFont typeface="Wingdings" panose="05000000000000000000" pitchFamily="2" charset="2"/>
              <a:buChar char="Ø"/>
            </a:pPr>
            <a:r>
              <a:rPr lang="ja-JP" altLang="en-US" sz="2000" dirty="0"/>
              <a:t>連続体近似が成り立つ範囲を対象としており，分子動力学が必要なサイズ（ザックリ</a:t>
            </a:r>
            <a:r>
              <a:rPr lang="en-US" altLang="ja-JP" sz="2000" dirty="0"/>
              <a:t>100 nm</a:t>
            </a:r>
            <a:r>
              <a:rPr lang="ja-JP" altLang="en-US" sz="2000" dirty="0"/>
              <a:t>未満）は対象外です．</a:t>
            </a:r>
            <a:endParaRPr lang="en-US" altLang="ja-JP" sz="2000"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457200" indent="-457200">
              <a:buFont typeface="+mj-lt"/>
              <a:buAutoNum type="arabicPeriod"/>
            </a:pPr>
            <a:endParaRPr lang="en-US" altLang="ja-JP" dirty="0"/>
          </a:p>
          <a:p>
            <a:pPr marL="457200" indent="-457200">
              <a:buFont typeface="+mj-lt"/>
              <a:buAutoNum type="arabicPeriod"/>
            </a:pPr>
            <a:endParaRPr kumimoji="1" lang="ja-JP" altLang="en-US" dirty="0"/>
          </a:p>
        </p:txBody>
      </p:sp>
      <p:sp>
        <p:nvSpPr>
          <p:cNvPr id="3" name="タイトル 2">
            <a:extLst>
              <a:ext uri="{FF2B5EF4-FFF2-40B4-BE49-F238E27FC236}">
                <a16:creationId xmlns:a16="http://schemas.microsoft.com/office/drawing/2014/main" id="{B1AA3120-5BB3-49B6-8262-AD3CBEFFC06E}"/>
              </a:ext>
            </a:extLst>
          </p:cNvPr>
          <p:cNvSpPr>
            <a:spLocks noGrp="1"/>
          </p:cNvSpPr>
          <p:nvPr>
            <p:ph type="title"/>
          </p:nvPr>
        </p:nvSpPr>
        <p:spPr/>
        <p:txBody>
          <a:bodyPr/>
          <a:lstStyle/>
          <a:p>
            <a:r>
              <a:rPr kumimoji="1" lang="ja-JP" altLang="en-US" dirty="0"/>
              <a:t>問題点（まとめ）</a:t>
            </a:r>
          </a:p>
        </p:txBody>
      </p:sp>
      <p:sp>
        <p:nvSpPr>
          <p:cNvPr id="4" name="スライド番号プレースホルダー 3">
            <a:extLst>
              <a:ext uri="{FF2B5EF4-FFF2-40B4-BE49-F238E27FC236}">
                <a16:creationId xmlns:a16="http://schemas.microsoft.com/office/drawing/2014/main" id="{760310D6-7E53-406F-AE87-0873D113BD2B}"/>
              </a:ext>
            </a:extLst>
          </p:cNvPr>
          <p:cNvSpPr>
            <a:spLocks noGrp="1"/>
          </p:cNvSpPr>
          <p:nvPr>
            <p:ph type="sldNum" sz="quarter" idx="4"/>
          </p:nvPr>
        </p:nvSpPr>
        <p:spPr/>
        <p:txBody>
          <a:bodyPr/>
          <a:lstStyle/>
          <a:p>
            <a:r>
              <a:rPr lang="en-US" altLang="ja-JP"/>
              <a:t>P. </a:t>
            </a:r>
            <a:fld id="{F8FDF831-B0A3-4B44-A20D-7581D5587101}" type="slidenum">
              <a:rPr lang="ja-JP" altLang="en-US" smtClean="0"/>
              <a:pPr/>
              <a:t>6</a:t>
            </a:fld>
            <a:endParaRPr lang="ja-JP" altLang="en-US" dirty="0"/>
          </a:p>
        </p:txBody>
      </p:sp>
      <p:sp>
        <p:nvSpPr>
          <p:cNvPr id="5" name="四角形: 角を丸くする 4">
            <a:extLst>
              <a:ext uri="{FF2B5EF4-FFF2-40B4-BE49-F238E27FC236}">
                <a16:creationId xmlns:a16="http://schemas.microsoft.com/office/drawing/2014/main" id="{D36E70A2-85FF-4ECF-A0D1-2636BD49989A}"/>
              </a:ext>
            </a:extLst>
          </p:cNvPr>
          <p:cNvSpPr/>
          <p:nvPr/>
        </p:nvSpPr>
        <p:spPr>
          <a:xfrm>
            <a:off x="250824" y="3212976"/>
            <a:ext cx="8641655" cy="1188132"/>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ＭＳ Ｐゴシック" panose="020B0600070205080204" pitchFamily="50" charset="-128"/>
                <a:ea typeface="ＭＳ Ｐゴシック" panose="020B0600070205080204" pitchFamily="50" charset="-128"/>
              </a:rPr>
              <a:t>これらの現象を</a:t>
            </a:r>
            <a:r>
              <a:rPr lang="ja-JP" altLang="en-US" sz="2400" b="1" dirty="0">
                <a:solidFill>
                  <a:schemeClr val="tx1"/>
                </a:solidFill>
                <a:latin typeface="ＭＳ Ｐゴシック" panose="020B0600070205080204" pitchFamily="50" charset="-128"/>
                <a:ea typeface="ＭＳ Ｐゴシック" panose="020B0600070205080204" pitchFamily="50" charset="-128"/>
              </a:rPr>
              <a:t>数値解析</a:t>
            </a:r>
            <a:r>
              <a:rPr lang="ja-JP" altLang="en-US" sz="2400" dirty="0">
                <a:solidFill>
                  <a:schemeClr val="tx1"/>
                </a:solidFill>
                <a:latin typeface="ＭＳ Ｐゴシック" panose="020B0600070205080204" pitchFamily="50" charset="-128"/>
                <a:ea typeface="ＭＳ Ｐゴシック" panose="020B0600070205080204" pitchFamily="50" charset="-128"/>
              </a:rPr>
              <a:t>で予測したいが，</a:t>
            </a:r>
            <a:br>
              <a:rPr lang="en-US" altLang="ja-JP" sz="2400" dirty="0">
                <a:solidFill>
                  <a:schemeClr val="tx1"/>
                </a:solidFill>
                <a:latin typeface="ＭＳ Ｐゴシック" panose="020B0600070205080204" pitchFamily="50" charset="-128"/>
                <a:ea typeface="ＭＳ Ｐゴシック" panose="020B0600070205080204" pitchFamily="50" charset="-128"/>
              </a:rPr>
            </a:br>
            <a:r>
              <a:rPr lang="en-US" altLang="ja-JP" sz="2400" dirty="0">
                <a:solidFill>
                  <a:schemeClr val="tx1"/>
                </a:solidFill>
                <a:latin typeface="ＭＳ Ｐゴシック" panose="020B0600070205080204" pitchFamily="50" charset="-128"/>
                <a:ea typeface="ＭＳ Ｐゴシック" panose="020B0600070205080204" pitchFamily="50" charset="-128"/>
              </a:rPr>
              <a:t>UV</a:t>
            </a:r>
            <a:r>
              <a:rPr lang="ja-JP" altLang="en-US" sz="2400" dirty="0">
                <a:solidFill>
                  <a:schemeClr val="tx1"/>
                </a:solidFill>
                <a:latin typeface="ＭＳ Ｐゴシック" panose="020B0600070205080204" pitchFamily="50" charset="-128"/>
                <a:ea typeface="ＭＳ Ｐゴシック" panose="020B0600070205080204" pitchFamily="50" charset="-128"/>
              </a:rPr>
              <a:t>インプリントの転写誤差（≒変形）を再現する</a:t>
            </a:r>
            <a:br>
              <a:rPr lang="en-US" altLang="ja-JP" sz="2400" dirty="0">
                <a:solidFill>
                  <a:schemeClr val="tx1"/>
                </a:solidFill>
                <a:latin typeface="ＭＳ Ｐゴシック" panose="020B0600070205080204" pitchFamily="50" charset="-128"/>
                <a:ea typeface="ＭＳ Ｐゴシック" panose="020B0600070205080204" pitchFamily="50" charset="-128"/>
              </a:rPr>
            </a:br>
            <a:r>
              <a:rPr lang="ja-JP" altLang="en-US" sz="2400" dirty="0">
                <a:solidFill>
                  <a:schemeClr val="tx1"/>
                </a:solidFill>
                <a:latin typeface="ＭＳ Ｐゴシック" panose="020B0600070205080204" pitchFamily="50" charset="-128"/>
                <a:ea typeface="ＭＳ Ｐゴシック" panose="020B0600070205080204" pitchFamily="50" charset="-128"/>
              </a:rPr>
              <a:t>数値モデリング手法が確立されていない．</a:t>
            </a:r>
            <a:endParaRPr kumimoji="1" lang="ja-JP" altLang="en-US" sz="24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038424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6554B-D38B-444F-B9CC-8E772CDC7D7E}"/>
              </a:ext>
            </a:extLst>
          </p:cNvPr>
          <p:cNvSpPr>
            <a:spLocks noGrp="1"/>
          </p:cNvSpPr>
          <p:nvPr>
            <p:ph type="title"/>
          </p:nvPr>
        </p:nvSpPr>
        <p:spPr/>
        <p:txBody>
          <a:bodyPr/>
          <a:lstStyle/>
          <a:p>
            <a:r>
              <a:rPr lang="ja-JP" altLang="en-US" dirty="0"/>
              <a:t>研究目的</a:t>
            </a:r>
            <a:endParaRPr lang="en-US" dirty="0"/>
          </a:p>
        </p:txBody>
      </p:sp>
      <p:sp>
        <p:nvSpPr>
          <p:cNvPr id="4" name="Slide Number Placeholder 3">
            <a:extLst>
              <a:ext uri="{FF2B5EF4-FFF2-40B4-BE49-F238E27FC236}">
                <a16:creationId xmlns:a16="http://schemas.microsoft.com/office/drawing/2014/main" id="{11EE85BF-4AAC-4ABD-991D-93C6BA9533CE}"/>
              </a:ext>
            </a:extLst>
          </p:cNvPr>
          <p:cNvSpPr>
            <a:spLocks noGrp="1"/>
          </p:cNvSpPr>
          <p:nvPr>
            <p:ph type="sldNum" sz="quarter" idx="4"/>
          </p:nvPr>
        </p:nvSpPr>
        <p:spPr/>
        <p:txBody>
          <a:bodyPr/>
          <a:lstStyle/>
          <a:p>
            <a:r>
              <a:rPr lang="en-US" altLang="ja-JP"/>
              <a:t>P. </a:t>
            </a:r>
            <a:fld id="{F8FDF831-B0A3-4B44-A20D-7581D5587101}" type="slidenum">
              <a:rPr lang="ja-JP" altLang="en-US" smtClean="0"/>
              <a:pPr/>
              <a:t>7</a:t>
            </a:fld>
            <a:endParaRPr lang="ja-JP" altLang="en-US" dirty="0"/>
          </a:p>
        </p:txBody>
      </p:sp>
      <p:sp>
        <p:nvSpPr>
          <p:cNvPr id="5" name="角丸四角形 4">
            <a:extLst>
              <a:ext uri="{FF2B5EF4-FFF2-40B4-BE49-F238E27FC236}">
                <a16:creationId xmlns:a16="http://schemas.microsoft.com/office/drawing/2014/main" id="{AA25A243-F9A9-4537-8C19-5AEABA233D55}"/>
              </a:ext>
            </a:extLst>
          </p:cNvPr>
          <p:cNvSpPr/>
          <p:nvPr/>
        </p:nvSpPr>
        <p:spPr>
          <a:xfrm>
            <a:off x="755227" y="1088740"/>
            <a:ext cx="7632848" cy="1368151"/>
          </a:xfrm>
          <a:prstGeom prst="roundRect">
            <a:avLst>
              <a:gd name="adj" fmla="val 12329"/>
            </a:avLst>
          </a:prstGeom>
          <a:noFill/>
          <a:ln w="57150">
            <a:solidFill>
              <a:schemeClr val="accent6">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buClr>
                <a:schemeClr val="tx1"/>
              </a:buClr>
            </a:pPr>
            <a:r>
              <a:rPr lang="en-US" altLang="ja-JP" sz="3200" dirty="0">
                <a:solidFill>
                  <a:schemeClr val="tx1"/>
                </a:solidFill>
                <a:latin typeface="ＭＳ Ｐゴシック" panose="020B0600070205080204" pitchFamily="50" charset="-128"/>
                <a:ea typeface="ＭＳ Ｐゴシック" panose="020B0600070205080204" pitchFamily="50" charset="-128"/>
              </a:rPr>
              <a:t>UV</a:t>
            </a:r>
            <a:r>
              <a:rPr lang="ja-JP" altLang="en-US" sz="3200" dirty="0">
                <a:solidFill>
                  <a:schemeClr val="tx1"/>
                </a:solidFill>
                <a:latin typeface="ＭＳ Ｐゴシック" panose="020B0600070205080204" pitchFamily="50" charset="-128"/>
                <a:ea typeface="ＭＳ Ｐゴシック" panose="020B0600070205080204" pitchFamily="50" charset="-128"/>
              </a:rPr>
              <a:t>収縮や熱変形等の影響を考慮した</a:t>
            </a:r>
            <a:br>
              <a:rPr lang="en-US" altLang="ja-JP" sz="3200" dirty="0">
                <a:solidFill>
                  <a:schemeClr val="tx1"/>
                </a:solidFill>
                <a:latin typeface="ＭＳ Ｐゴシック" panose="020B0600070205080204" pitchFamily="50" charset="-128"/>
                <a:ea typeface="ＭＳ Ｐゴシック" panose="020B0600070205080204" pitchFamily="50" charset="-128"/>
              </a:rPr>
            </a:br>
            <a:r>
              <a:rPr lang="en-US" altLang="ja-JP" sz="3200" dirty="0">
                <a:solidFill>
                  <a:schemeClr val="tx1"/>
                </a:solidFill>
                <a:latin typeface="ＭＳ Ｐゴシック" panose="020B0600070205080204" pitchFamily="50" charset="-128"/>
                <a:ea typeface="ＭＳ Ｐゴシック" panose="020B0600070205080204" pitchFamily="50" charset="-128"/>
              </a:rPr>
              <a:t>UV</a:t>
            </a:r>
            <a:r>
              <a:rPr lang="ja-JP" altLang="en-US" sz="3200" dirty="0">
                <a:solidFill>
                  <a:schemeClr val="tx1"/>
                </a:solidFill>
                <a:latin typeface="ＭＳ Ｐゴシック" panose="020B0600070205080204" pitchFamily="50" charset="-128"/>
                <a:ea typeface="ＭＳ Ｐゴシック" panose="020B0600070205080204" pitchFamily="50" charset="-128"/>
              </a:rPr>
              <a:t>インプリントの変形解析手法の確立</a:t>
            </a:r>
            <a:endParaRPr lang="en-US" altLang="ja-JP" sz="3200" dirty="0">
              <a:solidFill>
                <a:schemeClr val="tx1"/>
              </a:solidFill>
              <a:latin typeface="ＭＳ Ｐゴシック" panose="020B0600070205080204" pitchFamily="50" charset="-128"/>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2607490C-D45D-4133-85E2-B27406007D14}"/>
              </a:ext>
            </a:extLst>
          </p:cNvPr>
          <p:cNvSpPr txBox="1"/>
          <p:nvPr/>
        </p:nvSpPr>
        <p:spPr>
          <a:xfrm>
            <a:off x="676444" y="3068960"/>
            <a:ext cx="7790414" cy="2308324"/>
          </a:xfrm>
          <a:prstGeom prst="rect">
            <a:avLst/>
          </a:prstGeom>
          <a:noFill/>
        </p:spPr>
        <p:txBody>
          <a:bodyPr wrap="square" rtlCol="0">
            <a:spAutoFit/>
          </a:bodyPr>
          <a:lstStyle/>
          <a:p>
            <a:r>
              <a:rPr kumimoji="1" lang="ja-JP" altLang="en-US" sz="2400" b="1" i="1" u="sng" dirty="0">
                <a:effectLst>
                  <a:outerShdw blurRad="38100" dist="38100" dir="2700000" algn="tl">
                    <a:srgbClr val="000000">
                      <a:alpha val="43137"/>
                    </a:srgbClr>
                  </a:outerShdw>
                </a:effectLst>
                <a:latin typeface="MS PGothic" pitchFamily="50" charset="-128"/>
              </a:rPr>
              <a:t>発表目次</a:t>
            </a:r>
            <a:r>
              <a:rPr kumimoji="1" lang="ja-JP" altLang="en-US" sz="2400" dirty="0">
                <a:latin typeface="MS PGothic" pitchFamily="50" charset="-128"/>
              </a:rPr>
              <a:t>：</a:t>
            </a:r>
            <a:endParaRPr kumimoji="1" lang="en-US" altLang="ja-JP" sz="2400" dirty="0">
              <a:latin typeface="MS PGothic" pitchFamily="50" charset="-128"/>
            </a:endParaRPr>
          </a:p>
          <a:p>
            <a:pPr marL="285750" indent="-285750">
              <a:buFont typeface="Arial" panose="020B0604020202020204" pitchFamily="34" charset="0"/>
              <a:buChar char="•"/>
            </a:pPr>
            <a:r>
              <a:rPr kumimoji="1" lang="ja-JP" altLang="en-US" sz="2400" dirty="0">
                <a:latin typeface="MS PGothic" pitchFamily="50" charset="-128"/>
              </a:rPr>
              <a:t>着想</a:t>
            </a:r>
            <a:r>
              <a:rPr kumimoji="1" lang="ja-JP" altLang="en-US" sz="2000" dirty="0">
                <a:latin typeface="MS PGothic" pitchFamily="50" charset="-128"/>
              </a:rPr>
              <a:t>（提案手法の基本アイデアの紹介）</a:t>
            </a:r>
            <a:endParaRPr lang="en-US" altLang="ja-JP" sz="2000" dirty="0">
              <a:latin typeface="MS PGothic" pitchFamily="50" charset="-128"/>
            </a:endParaRPr>
          </a:p>
          <a:p>
            <a:pPr marL="285750" indent="-285750">
              <a:buFont typeface="Arial" panose="020B0604020202020204" pitchFamily="34" charset="0"/>
              <a:buChar char="•"/>
            </a:pPr>
            <a:r>
              <a:rPr lang="ja-JP" altLang="en-US" sz="2400" dirty="0">
                <a:latin typeface="MS PGothic" pitchFamily="50" charset="-128"/>
              </a:rPr>
              <a:t>実験</a:t>
            </a:r>
            <a:r>
              <a:rPr lang="ja-JP" altLang="en-US" sz="2000" dirty="0">
                <a:latin typeface="MS PGothic" pitchFamily="50" charset="-128"/>
              </a:rPr>
              <a:t>（</a:t>
            </a:r>
            <a:r>
              <a:rPr lang="en-US" altLang="ja-JP" sz="2000" dirty="0">
                <a:latin typeface="MS PGothic" pitchFamily="50" charset="-128"/>
              </a:rPr>
              <a:t>UV</a:t>
            </a:r>
            <a:r>
              <a:rPr lang="ja-JP" altLang="en-US" sz="2000" dirty="0">
                <a:latin typeface="MS PGothic" pitchFamily="50" charset="-128"/>
              </a:rPr>
              <a:t>レジンの機械的特性の測定結果の紹介）</a:t>
            </a:r>
            <a:endParaRPr kumimoji="1" lang="en-US" altLang="ja-JP" sz="2400" dirty="0">
              <a:latin typeface="MS PGothic" pitchFamily="50" charset="-128"/>
            </a:endParaRPr>
          </a:p>
          <a:p>
            <a:pPr marL="285750" indent="-285750">
              <a:buFont typeface="Arial" panose="020B0604020202020204" pitchFamily="34" charset="0"/>
              <a:buChar char="•"/>
            </a:pPr>
            <a:r>
              <a:rPr kumimoji="1" lang="ja-JP" altLang="en-US" sz="2400" dirty="0">
                <a:latin typeface="MS PGothic" pitchFamily="50" charset="-128"/>
              </a:rPr>
              <a:t>手法</a:t>
            </a:r>
            <a:r>
              <a:rPr kumimoji="1" lang="ja-JP" altLang="en-US" sz="2000" dirty="0">
                <a:latin typeface="MS PGothic" pitchFamily="50" charset="-128"/>
              </a:rPr>
              <a:t>（提案手法の概要と物性同定結果の紹介）</a:t>
            </a:r>
            <a:endParaRPr kumimoji="1" lang="en-US" altLang="ja-JP" sz="2000" dirty="0">
              <a:latin typeface="MS PGothic" pitchFamily="50" charset="-128"/>
            </a:endParaRPr>
          </a:p>
          <a:p>
            <a:pPr marL="285750" indent="-285750">
              <a:buFont typeface="Arial" panose="020B0604020202020204" pitchFamily="34" charset="0"/>
              <a:buChar char="•"/>
            </a:pPr>
            <a:r>
              <a:rPr lang="ja-JP" altLang="en-US" sz="2400" dirty="0">
                <a:latin typeface="MS PGothic" pitchFamily="50" charset="-128"/>
              </a:rPr>
              <a:t>結果と考察</a:t>
            </a:r>
            <a:r>
              <a:rPr lang="ja-JP" altLang="en-US" sz="2000" dirty="0">
                <a:latin typeface="MS PGothic" pitchFamily="50" charset="-128"/>
                <a:sym typeface="Wingdings" panose="05000000000000000000" pitchFamily="2" charset="2"/>
              </a:rPr>
              <a:t>（</a:t>
            </a:r>
            <a:r>
              <a:rPr lang="ja-JP" altLang="en-US" sz="2000" dirty="0">
                <a:solidFill>
                  <a:schemeClr val="tx1"/>
                </a:solidFill>
                <a:latin typeface="ＭＳ Ｐゴシック" panose="020B0600070205080204" pitchFamily="50" charset="-128"/>
                <a:ea typeface="ＭＳ Ｐゴシック" panose="020B0600070205080204" pitchFamily="50" charset="-128"/>
              </a:rPr>
              <a:t>マイクロミラーアレイを例に検証結果の紹介）</a:t>
            </a:r>
            <a:endParaRPr lang="en-US" altLang="ja-JP" sz="2000" dirty="0">
              <a:latin typeface="MS PGothic" pitchFamily="50" charset="-128"/>
            </a:endParaRPr>
          </a:p>
          <a:p>
            <a:pPr marL="285750" indent="-285750">
              <a:buFont typeface="Arial" panose="020B0604020202020204" pitchFamily="34" charset="0"/>
              <a:buChar char="•"/>
            </a:pPr>
            <a:r>
              <a:rPr kumimoji="1" lang="ja-JP" altLang="en-US" sz="2400" dirty="0">
                <a:latin typeface="MS PGothic" pitchFamily="50" charset="-128"/>
              </a:rPr>
              <a:t>まとめ</a:t>
            </a:r>
          </a:p>
        </p:txBody>
      </p:sp>
    </p:spTree>
    <p:extLst>
      <p:ext uri="{BB962C8B-B14F-4D97-AF65-F5344CB8AC3E}">
        <p14:creationId xmlns:p14="http://schemas.microsoft.com/office/powerpoint/2010/main" val="1672314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0429EED5-58FC-4EFA-8A13-57C9861D84A1}"/>
              </a:ext>
            </a:extLst>
          </p:cNvPr>
          <p:cNvSpPr>
            <a:spLocks noGrp="1"/>
          </p:cNvSpPr>
          <p:nvPr>
            <p:ph type="ctrTitle"/>
          </p:nvPr>
        </p:nvSpPr>
        <p:spPr/>
        <p:txBody>
          <a:bodyPr/>
          <a:lstStyle/>
          <a:p>
            <a:r>
              <a:rPr lang="ja-JP" altLang="en-US" dirty="0"/>
              <a:t>着想</a:t>
            </a:r>
          </a:p>
        </p:txBody>
      </p:sp>
      <p:sp>
        <p:nvSpPr>
          <p:cNvPr id="4" name="スライド番号プレースホルダー 3">
            <a:extLst>
              <a:ext uri="{FF2B5EF4-FFF2-40B4-BE49-F238E27FC236}">
                <a16:creationId xmlns:a16="http://schemas.microsoft.com/office/drawing/2014/main" id="{1C1E1B7A-1B48-4B12-85CA-E0E58F1524D4}"/>
              </a:ext>
            </a:extLst>
          </p:cNvPr>
          <p:cNvSpPr>
            <a:spLocks noGrp="1"/>
          </p:cNvSpPr>
          <p:nvPr>
            <p:ph type="sldNum" sz="quarter" idx="4"/>
          </p:nvPr>
        </p:nvSpPr>
        <p:spPr/>
        <p:txBody>
          <a:bodyPr/>
          <a:lstStyle/>
          <a:p>
            <a:r>
              <a:rPr lang="en-US" altLang="ja-JP"/>
              <a:t>P. </a:t>
            </a:r>
            <a:fld id="{F8FDF831-B0A3-4B44-A20D-7581D5587101}" type="slidenum">
              <a:rPr lang="ja-JP" altLang="en-US" smtClean="0"/>
              <a:pPr/>
              <a:t>8</a:t>
            </a:fld>
            <a:endParaRPr lang="ja-JP" altLang="en-US" dirty="0"/>
          </a:p>
        </p:txBody>
      </p:sp>
    </p:spTree>
    <p:extLst>
      <p:ext uri="{BB962C8B-B14F-4D97-AF65-F5344CB8AC3E}">
        <p14:creationId xmlns:p14="http://schemas.microsoft.com/office/powerpoint/2010/main" val="3743789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BBFFF-38D8-4539-A667-A9B84F9A15EE}"/>
              </a:ext>
            </a:extLst>
          </p:cNvPr>
          <p:cNvSpPr>
            <a:spLocks noGrp="1"/>
          </p:cNvSpPr>
          <p:nvPr>
            <p:ph type="title"/>
          </p:nvPr>
        </p:nvSpPr>
        <p:spPr/>
        <p:txBody>
          <a:bodyPr/>
          <a:lstStyle/>
          <a:p>
            <a:r>
              <a:rPr lang="ja-JP" altLang="en-US" dirty="0"/>
              <a:t>類似の既存手法</a:t>
            </a:r>
            <a:endParaRPr lang="en-US" dirty="0"/>
          </a:p>
        </p:txBody>
      </p:sp>
      <p:sp>
        <p:nvSpPr>
          <p:cNvPr id="3" name="Content Placeholder 2">
            <a:extLst>
              <a:ext uri="{FF2B5EF4-FFF2-40B4-BE49-F238E27FC236}">
                <a16:creationId xmlns:a16="http://schemas.microsoft.com/office/drawing/2014/main" id="{AAE1B0AC-4CE6-4FF5-BA2F-51CE4C06D507}"/>
              </a:ext>
            </a:extLst>
          </p:cNvPr>
          <p:cNvSpPr>
            <a:spLocks noGrp="1"/>
          </p:cNvSpPr>
          <p:nvPr>
            <p:ph idx="1"/>
          </p:nvPr>
        </p:nvSpPr>
        <p:spPr>
          <a:xfrm>
            <a:off x="250825" y="623887"/>
            <a:ext cx="8763949" cy="5773737"/>
          </a:xfrm>
        </p:spPr>
        <p:txBody>
          <a:bodyPr/>
          <a:lstStyle/>
          <a:p>
            <a:pPr marL="0" indent="0">
              <a:buNone/>
            </a:pPr>
            <a:r>
              <a:rPr lang="en-US" altLang="ja-JP" dirty="0"/>
              <a:t>UV</a:t>
            </a:r>
            <a:r>
              <a:rPr lang="ja-JP" altLang="en-US" dirty="0"/>
              <a:t>インプリントと似たプロセス「</a:t>
            </a:r>
            <a:r>
              <a:rPr lang="ja-JP" altLang="en-US" dirty="0">
                <a:solidFill>
                  <a:srgbClr val="FF0000"/>
                </a:solidFill>
              </a:rPr>
              <a:t>熱インプリント</a:t>
            </a:r>
            <a:r>
              <a:rPr lang="ja-JP" altLang="en-US" dirty="0"/>
              <a:t>」の数値モデリング手法は既に提案されている．</a:t>
            </a:r>
            <a:endParaRPr lang="en-US" altLang="ja-JP" dirty="0"/>
          </a:p>
          <a:p>
            <a:pPr marL="0" indent="0">
              <a:buNone/>
            </a:pPr>
            <a:endParaRPr lang="en-US" altLang="ja-JP" sz="1200" dirty="0"/>
          </a:p>
          <a:p>
            <a:pPr marL="0" indent="0">
              <a:buNone/>
            </a:pPr>
            <a:r>
              <a:rPr lang="ja-JP" altLang="en-US" u="sng" dirty="0">
                <a:effectLst>
                  <a:outerShdw blurRad="38100" dist="38100" dir="2700000" algn="tl">
                    <a:srgbClr val="000000">
                      <a:alpha val="43137"/>
                    </a:srgbClr>
                  </a:outerShdw>
                </a:effectLst>
              </a:rPr>
              <a:t>熱インプリントの数値モデリング手法</a:t>
            </a:r>
            <a:endParaRPr lang="en-US" altLang="ja-JP" u="sng" dirty="0">
              <a:effectLst>
                <a:outerShdw blurRad="38100" dist="38100" dir="2700000" algn="tl">
                  <a:srgbClr val="000000">
                    <a:alpha val="43137"/>
                  </a:srgbClr>
                </a:outerShdw>
              </a:effectLst>
            </a:endParaRPr>
          </a:p>
          <a:p>
            <a:r>
              <a:rPr lang="ja-JP" altLang="en-US" dirty="0"/>
              <a:t>樹脂は</a:t>
            </a:r>
            <a:r>
              <a:rPr lang="ja-JP" altLang="en-US" dirty="0">
                <a:solidFill>
                  <a:srgbClr val="FF0000"/>
                </a:solidFill>
              </a:rPr>
              <a:t>熱粘弾性構成モデル</a:t>
            </a:r>
            <a:endParaRPr lang="en-US" altLang="ja-JP" dirty="0"/>
          </a:p>
          <a:p>
            <a:pPr lvl="1"/>
            <a:r>
              <a:rPr lang="ja-JP" altLang="en-US" sz="2400" dirty="0"/>
              <a:t>熱変形：熱膨張係数</a:t>
            </a:r>
            <a:endParaRPr lang="en-US" altLang="ja-JP" sz="2400" dirty="0"/>
          </a:p>
          <a:p>
            <a:pPr lvl="1"/>
            <a:r>
              <a:rPr lang="ja-JP" altLang="en-US" sz="2400" dirty="0"/>
              <a:t>せん断挙動：粘弾性体</a:t>
            </a:r>
            <a:br>
              <a:rPr lang="en-US" altLang="ja-JP" sz="2400" dirty="0"/>
            </a:br>
            <a:r>
              <a:rPr lang="ja-JP" altLang="en-US" sz="2400" dirty="0"/>
              <a:t>（一般化</a:t>
            </a:r>
            <a:r>
              <a:rPr lang="en-US" altLang="ja-JP" sz="2400" dirty="0"/>
              <a:t>Maxwell</a:t>
            </a:r>
            <a:r>
              <a:rPr lang="ja-JP" altLang="en-US" sz="2400" dirty="0"/>
              <a:t>モデル）</a:t>
            </a:r>
            <a:endParaRPr lang="en-US" altLang="ja-JP" sz="2400" dirty="0"/>
          </a:p>
          <a:p>
            <a:pPr lvl="1"/>
            <a:r>
              <a:rPr lang="ja-JP" altLang="en-US" sz="2400" dirty="0"/>
              <a:t>温度依存性：時間</a:t>
            </a:r>
            <a:r>
              <a:rPr lang="en-US" altLang="ja-JP" sz="2400" dirty="0"/>
              <a:t>-</a:t>
            </a:r>
            <a:r>
              <a:rPr lang="ja-JP" altLang="en-US" sz="2400" dirty="0"/>
              <a:t>温度換算則</a:t>
            </a:r>
            <a:br>
              <a:rPr lang="en-US" altLang="ja-JP" sz="2400" dirty="0"/>
            </a:br>
            <a:r>
              <a:rPr lang="ja-JP" altLang="en-US" sz="2400" dirty="0"/>
              <a:t>（</a:t>
            </a:r>
            <a:r>
              <a:rPr lang="en-US" altLang="ja-JP" sz="2400" dirty="0"/>
              <a:t>WLF</a:t>
            </a:r>
            <a:r>
              <a:rPr lang="ja-JP" altLang="en-US" sz="2400" dirty="0"/>
              <a:t>則）</a:t>
            </a:r>
            <a:endParaRPr lang="en-US" altLang="ja-JP" sz="2400" dirty="0">
              <a:solidFill>
                <a:srgbClr val="FF0000"/>
              </a:solidFill>
            </a:endParaRPr>
          </a:p>
          <a:p>
            <a:r>
              <a:rPr lang="ja-JP" altLang="en-US" dirty="0"/>
              <a:t>大変形</a:t>
            </a:r>
            <a:r>
              <a:rPr lang="ja-JP" altLang="en-US" dirty="0">
                <a:solidFill>
                  <a:srgbClr val="008000"/>
                </a:solidFill>
              </a:rPr>
              <a:t>有限要素法</a:t>
            </a:r>
            <a:r>
              <a:rPr lang="en-US" altLang="ja-JP" dirty="0">
                <a:solidFill>
                  <a:srgbClr val="008000"/>
                </a:solidFill>
              </a:rPr>
              <a:t>(FEM)</a:t>
            </a:r>
            <a:r>
              <a:rPr lang="ja-JP" altLang="en-US" dirty="0"/>
              <a:t>で解析．</a:t>
            </a:r>
            <a:br>
              <a:rPr lang="en-US" altLang="ja-JP" dirty="0"/>
            </a:br>
            <a:endParaRPr lang="en-US" altLang="ja-JP" dirty="0"/>
          </a:p>
        </p:txBody>
      </p:sp>
      <p:sp>
        <p:nvSpPr>
          <p:cNvPr id="4" name="Slide Number Placeholder 3">
            <a:extLst>
              <a:ext uri="{FF2B5EF4-FFF2-40B4-BE49-F238E27FC236}">
                <a16:creationId xmlns:a16="http://schemas.microsoft.com/office/drawing/2014/main" id="{66082F69-32A7-4D2E-A00A-8A4E8B2592B6}"/>
              </a:ext>
            </a:extLst>
          </p:cNvPr>
          <p:cNvSpPr>
            <a:spLocks noGrp="1"/>
          </p:cNvSpPr>
          <p:nvPr>
            <p:ph type="sldNum" sz="quarter" idx="4"/>
          </p:nvPr>
        </p:nvSpPr>
        <p:spPr/>
        <p:txBody>
          <a:bodyPr/>
          <a:lstStyle/>
          <a:p>
            <a:r>
              <a:rPr lang="en-US" altLang="ja-JP"/>
              <a:t>P. </a:t>
            </a:r>
            <a:fld id="{F8FDF831-B0A3-4B44-A20D-7581D5587101}" type="slidenum">
              <a:rPr lang="ja-JP" altLang="en-US" smtClean="0"/>
              <a:pPr/>
              <a:t>9</a:t>
            </a:fld>
            <a:endParaRPr lang="ja-JP" altLang="en-US" dirty="0"/>
          </a:p>
        </p:txBody>
      </p:sp>
      <p:pic>
        <p:nvPicPr>
          <p:cNvPr id="5" name="L1.0-S1.0-H0.5-T0.5">
            <a:hlinkClick r:id="" action="ppaction://media"/>
            <a:extLst>
              <a:ext uri="{FF2B5EF4-FFF2-40B4-BE49-F238E27FC236}">
                <a16:creationId xmlns:a16="http://schemas.microsoft.com/office/drawing/2014/main" id="{847A5EAF-6BE9-4B68-B51D-F5DC00FC7E1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5949" t="17626" r="14269" b="2683"/>
          <a:stretch/>
        </p:blipFill>
        <p:spPr>
          <a:xfrm>
            <a:off x="5652120" y="1700065"/>
            <a:ext cx="3362655" cy="2807353"/>
          </a:xfrm>
          <a:prstGeom prst="rect">
            <a:avLst/>
          </a:prstGeom>
        </p:spPr>
      </p:pic>
      <p:sp>
        <p:nvSpPr>
          <p:cNvPr id="8" name="TextBox 7">
            <a:extLst>
              <a:ext uri="{FF2B5EF4-FFF2-40B4-BE49-F238E27FC236}">
                <a16:creationId xmlns:a16="http://schemas.microsoft.com/office/drawing/2014/main" id="{364C73B8-D74C-49DF-B2FA-B59E91794D0C}"/>
              </a:ext>
            </a:extLst>
          </p:cNvPr>
          <p:cNvSpPr txBox="1"/>
          <p:nvPr/>
        </p:nvSpPr>
        <p:spPr>
          <a:xfrm>
            <a:off x="1169662" y="5072987"/>
            <a:ext cx="6803978" cy="1200329"/>
          </a:xfrm>
          <a:prstGeom prst="rect">
            <a:avLst/>
          </a:prstGeom>
          <a:solidFill>
            <a:srgbClr val="FFEFAB"/>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2400" b="1" u="sng"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本研究の着想</a:t>
            </a:r>
            <a:endParaRPr lang="en-US" altLang="ja-JP" sz="2400" b="1" u="sng"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algn="ctr"/>
            <a:r>
              <a:rPr lang="ja-JP" altLang="en-US" sz="2400" dirty="0">
                <a:latin typeface="ＭＳ Ｐゴシック" panose="020B0600070205080204" pitchFamily="50" charset="-128"/>
                <a:ea typeface="ＭＳ Ｐゴシック" panose="020B0600070205080204" pitchFamily="50" charset="-128"/>
              </a:rPr>
              <a:t>同様のアプローチで</a:t>
            </a:r>
            <a:r>
              <a:rPr lang="en-US" altLang="ja-JP" sz="2400" dirty="0">
                <a:solidFill>
                  <a:srgbClr val="7030A0"/>
                </a:solidFill>
                <a:latin typeface="ＭＳ Ｐゴシック" panose="020B0600070205080204" pitchFamily="50" charset="-128"/>
                <a:ea typeface="ＭＳ Ｐゴシック" panose="020B0600070205080204" pitchFamily="50" charset="-128"/>
              </a:rPr>
              <a:t>UV</a:t>
            </a:r>
            <a:r>
              <a:rPr lang="ja-JP" altLang="en-US" sz="2400" dirty="0">
                <a:solidFill>
                  <a:srgbClr val="7030A0"/>
                </a:solidFill>
                <a:latin typeface="ＭＳ Ｐゴシック" panose="020B0600070205080204" pitchFamily="50" charset="-128"/>
                <a:ea typeface="ＭＳ Ｐゴシック" panose="020B0600070205080204" pitchFamily="50" charset="-128"/>
              </a:rPr>
              <a:t>インプリント</a:t>
            </a:r>
            <a:r>
              <a:rPr lang="ja-JP" altLang="en-US" sz="2400" dirty="0">
                <a:latin typeface="ＭＳ Ｐゴシック" panose="020B0600070205080204" pitchFamily="50" charset="-128"/>
                <a:ea typeface="ＭＳ Ｐゴシック" panose="020B0600070205080204" pitchFamily="50" charset="-128"/>
              </a:rPr>
              <a:t>解析も</a:t>
            </a:r>
            <a:br>
              <a:rPr lang="en-US" altLang="ja-JP" sz="2400" dirty="0">
                <a:latin typeface="ＭＳ Ｐゴシック" panose="020B0600070205080204" pitchFamily="50" charset="-128"/>
                <a:ea typeface="ＭＳ Ｐゴシック" panose="020B0600070205080204" pitchFamily="50" charset="-128"/>
              </a:rPr>
            </a:br>
            <a:r>
              <a:rPr lang="ja-JP" altLang="en-US" sz="2400" dirty="0">
                <a:latin typeface="ＭＳ Ｐゴシック" panose="020B0600070205080204" pitchFamily="50" charset="-128"/>
                <a:ea typeface="ＭＳ Ｐゴシック" panose="020B0600070205080204" pitchFamily="50" charset="-128"/>
              </a:rPr>
              <a:t>実現できるのではないか？</a:t>
            </a:r>
            <a:endParaRPr lang="en-US" sz="2400" dirty="0">
              <a:latin typeface="ＭＳ Ｐゴシック" panose="020B0600070205080204" pitchFamily="50" charset="-128"/>
              <a:ea typeface="ＭＳ Ｐゴシック" panose="020B0600070205080204" pitchFamily="50" charset="-128"/>
            </a:endParaRPr>
          </a:p>
        </p:txBody>
      </p:sp>
      <p:sp>
        <p:nvSpPr>
          <p:cNvPr id="9" name="TextBox 8">
            <a:extLst>
              <a:ext uri="{FF2B5EF4-FFF2-40B4-BE49-F238E27FC236}">
                <a16:creationId xmlns:a16="http://schemas.microsoft.com/office/drawing/2014/main" id="{9A364191-CBCF-49E5-99BB-2D92AA121F2F}"/>
              </a:ext>
            </a:extLst>
          </p:cNvPr>
          <p:cNvSpPr txBox="1"/>
          <p:nvPr/>
        </p:nvSpPr>
        <p:spPr>
          <a:xfrm>
            <a:off x="5580112" y="4499828"/>
            <a:ext cx="3528392" cy="369332"/>
          </a:xfrm>
          <a:prstGeom prst="rect">
            <a:avLst/>
          </a:prstGeom>
          <a:noFill/>
        </p:spPr>
        <p:txBody>
          <a:bodyPr wrap="square" rtlCol="0">
            <a:spAutoFit/>
          </a:bodyPr>
          <a:lstStyle/>
          <a:p>
            <a:pPr algn="ctr"/>
            <a:r>
              <a:rPr lang="ja-JP" altLang="en-US" dirty="0"/>
              <a:t>熱インプリント解析例</a:t>
            </a:r>
            <a:endParaRPr lang="it-IT" dirty="0"/>
          </a:p>
        </p:txBody>
      </p:sp>
    </p:spTree>
    <p:extLst>
      <p:ext uri="{BB962C8B-B14F-4D97-AF65-F5344CB8AC3E}">
        <p14:creationId xmlns:p14="http://schemas.microsoft.com/office/powerpoint/2010/main" val="110657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SLIDE_COUNT" val="1"/>
  <p:tag name="ISPRING_LMS_API_VERSION" val="SCORM 1.2"/>
  <p:tag name="ISPRING_ULTRA_SCORM_COURCE_TITLE" val="srij_seminar2021.s-fem"/>
  <p:tag name="ISPRING_ULTRA_SCORM_COURSE_ID" val="3F38C8C8-9BE9-4FF2-99FD-35F8FCC6C998"/>
  <p:tag name="ISPRING_CMI5_LAUNCH_METHOD" val="any window"/>
  <p:tag name="ISPRING_SCORM_ENDPOINT" val="&lt;endpoint&gt;&lt;enable&gt;0&lt;/enable&gt;&lt;lrs&gt;http://&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lt;{A673FCB7-976C-4B3E-91BB-80E00AB4F6CF}&quot;,&quot;D:\\share\\ACHIEVEMENT\\conference\\2021\\srij-seminar&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QUIZZES" val="0"/>
  <p:tag name="ISPRING_SCORM_PASSING_SCORE" val="1.000000"/>
  <p:tag name="ISPRING_PRESENTATION_TITLE" val="srij_seminar2021.s-fem"/>
  <p:tag name="ISPRING_FIRST_PUBLISH" val="1"/>
</p:tagLst>
</file>

<file path=ppt/theme/theme1.xml><?xml version="1.0" encoding="utf-8"?>
<a:theme xmlns:a="http://schemas.openxmlformats.org/drawingml/2006/main" name="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81474</TotalTime>
  <Words>3894</Words>
  <Application>Microsoft Office PowerPoint</Application>
  <PresentationFormat>画面に合わせる (4:3)</PresentationFormat>
  <Paragraphs>581</Paragraphs>
  <Slides>49</Slides>
  <Notes>1</Notes>
  <HiddenSlides>0</HiddenSlides>
  <MMClips>3</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49</vt:i4>
      </vt:variant>
    </vt:vector>
  </HeadingPairs>
  <TitlesOfParts>
    <vt:vector size="57" baseType="lpstr">
      <vt:lpstr>ＭＳ Ｐゴシック</vt:lpstr>
      <vt:lpstr>ＭＳ Ｐゴシック</vt:lpstr>
      <vt:lpstr>メイリオ</vt:lpstr>
      <vt:lpstr>Arial</vt:lpstr>
      <vt:lpstr>Calibri</vt:lpstr>
      <vt:lpstr>Cambria Math</vt:lpstr>
      <vt:lpstr>Wingdings</vt:lpstr>
      <vt:lpstr>デザインの設定</vt:lpstr>
      <vt:lpstr>硬化収縮と熱変形に起因する UVインプリント転写誤差の 数値シミュレーション</vt:lpstr>
      <vt:lpstr>研究背景</vt:lpstr>
      <vt:lpstr>問題点１</vt:lpstr>
      <vt:lpstr>問題点２</vt:lpstr>
      <vt:lpstr>問題点３</vt:lpstr>
      <vt:lpstr>問題点（まとめ）</vt:lpstr>
      <vt:lpstr>研究目的</vt:lpstr>
      <vt:lpstr>着想</vt:lpstr>
      <vt:lpstr>類似の既存手法</vt:lpstr>
      <vt:lpstr>提案手法の基本アイデア</vt:lpstr>
      <vt:lpstr>仮想温度を用いた現象の置き換え</vt:lpstr>
      <vt:lpstr>仮想温度を用いた現象の置き換え（続き）</vt:lpstr>
      <vt:lpstr>実験</vt:lpstr>
      <vt:lpstr>レジン温度測定実験</vt:lpstr>
      <vt:lpstr>レジン温度測定実験</vt:lpstr>
      <vt:lpstr>レジン温度測定実験</vt:lpstr>
      <vt:lpstr>UV収縮/複素せん断弾性率測定実験</vt:lpstr>
      <vt:lpstr>UV収縮/複素せん断弾性率測定実験</vt:lpstr>
      <vt:lpstr>UV収縮/複素せん断弾性率測定実験</vt:lpstr>
      <vt:lpstr>UV収縮/複素せん断弾性率測定実験</vt:lpstr>
      <vt:lpstr>UV収縮/複素せん断弾性率測定実験</vt:lpstr>
      <vt:lpstr>手法</vt:lpstr>
      <vt:lpstr>アレニウス定数の同定</vt:lpstr>
      <vt:lpstr>仮想温度時刻歴の設定</vt:lpstr>
      <vt:lpstr>仮想温度依存の膨張率の同定</vt:lpstr>
      <vt:lpstr>熱粘弾性特性の同定（Prony級数）</vt:lpstr>
      <vt:lpstr>熱粘弾性特性の同定（時間－仮想温度換則）</vt:lpstr>
      <vt:lpstr>結果と考察</vt:lpstr>
      <vt:lpstr>マイクロミラーアレイ成形解析</vt:lpstr>
      <vt:lpstr>マイクロミラーアレイ成形解析</vt:lpstr>
      <vt:lpstr>マイクロミラーアレイ成形解析</vt:lpstr>
      <vt:lpstr>解析結果</vt:lpstr>
      <vt:lpstr>解析結果</vt:lpstr>
      <vt:lpstr>解析結果</vt:lpstr>
      <vt:lpstr>実測と解析結果の比較</vt:lpstr>
      <vt:lpstr>実測と解析結果の比較</vt:lpstr>
      <vt:lpstr>試計算１（熱膨張を無視した場合）</vt:lpstr>
      <vt:lpstr>試計算１（熱膨張を無視した場合）</vt:lpstr>
      <vt:lpstr>試計算２（UV照射終了と同時に離型した場合）</vt:lpstr>
      <vt:lpstr>試計算２（UV照射終了と同時に離型した場合）</vt:lpstr>
      <vt:lpstr>まとめ</vt:lpstr>
      <vt:lpstr>まとめ</vt:lpstr>
      <vt:lpstr>まとめ</vt:lpstr>
      <vt:lpstr>付録</vt:lpstr>
      <vt:lpstr>表面湾曲の発生メカニズム</vt:lpstr>
      <vt:lpstr>UV収縮/複素せん断弾性率測定実験</vt:lpstr>
      <vt:lpstr>UV収縮/複素せん断弾性率測定実験</vt:lpstr>
      <vt:lpstr>UVレジンの測定項目と同定項目の一覧</vt:lpstr>
      <vt:lpstr>UVレジンの測定項目と同定項目の一覧</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srij_seminar2021.s-fem</dc:title>
  <dc:creator>Yuki ONISHI</dc:creator>
  <cp:lastModifiedBy>T20190041572</cp:lastModifiedBy>
  <cp:revision>3244</cp:revision>
  <cp:lastPrinted>2012-03-06T10:21:50Z</cp:lastPrinted>
  <dcterms:created xsi:type="dcterms:W3CDTF">2007-11-22T18:02:40Z</dcterms:created>
  <dcterms:modified xsi:type="dcterms:W3CDTF">2022-04-11T02:56:12Z</dcterms:modified>
</cp:coreProperties>
</file>