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912" r:id="rId2"/>
    <p:sldId id="843" r:id="rId3"/>
    <p:sldId id="903" r:id="rId4"/>
    <p:sldId id="845" r:id="rId5"/>
    <p:sldId id="846" r:id="rId6"/>
    <p:sldId id="756" r:id="rId7"/>
    <p:sldId id="721" r:id="rId8"/>
    <p:sldId id="780" r:id="rId9"/>
    <p:sldId id="481" r:id="rId10"/>
    <p:sldId id="907" r:id="rId11"/>
    <p:sldId id="863" r:id="rId12"/>
    <p:sldId id="871" r:id="rId13"/>
    <p:sldId id="795" r:id="rId14"/>
    <p:sldId id="901" r:id="rId15"/>
    <p:sldId id="939" r:id="rId16"/>
    <p:sldId id="908" r:id="rId17"/>
    <p:sldId id="924" r:id="rId18"/>
    <p:sldId id="929" r:id="rId19"/>
    <p:sldId id="930" r:id="rId20"/>
    <p:sldId id="936" r:id="rId21"/>
    <p:sldId id="937" r:id="rId22"/>
    <p:sldId id="938" r:id="rId23"/>
    <p:sldId id="919" r:id="rId24"/>
    <p:sldId id="931" r:id="rId25"/>
    <p:sldId id="932" r:id="rId26"/>
    <p:sldId id="787" r:id="rId27"/>
    <p:sldId id="928" r:id="rId28"/>
    <p:sldId id="933" r:id="rId29"/>
    <p:sldId id="934" r:id="rId30"/>
    <p:sldId id="909" r:id="rId31"/>
    <p:sldId id="682" r:id="rId32"/>
    <p:sldId id="940" r:id="rId33"/>
    <p:sldId id="915" r:id="rId34"/>
    <p:sldId id="935" r:id="rId35"/>
    <p:sldId id="946" r:id="rId36"/>
    <p:sldId id="947" r:id="rId37"/>
    <p:sldId id="945" r:id="rId38"/>
    <p:sldId id="790" r:id="rId39"/>
    <p:sldId id="943" r:id="rId40"/>
    <p:sldId id="944" r:id="rId41"/>
    <p:sldId id="942" r:id="rId42"/>
  </p:sldIdLst>
  <p:sldSz cx="9144000" cy="6858000" type="screen4x3"/>
  <p:notesSz cx="9971088" cy="6823075"/>
  <p:custDataLst>
    <p:tags r:id="rId45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00FF"/>
    <a:srgbClr val="E89049"/>
    <a:srgbClr val="4DFFC4"/>
    <a:srgbClr val="2B28F1"/>
    <a:srgbClr val="FF9900"/>
    <a:srgbClr val="66A9B1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2" autoAdjust="0"/>
    <p:restoredTop sz="88252" autoAdjust="0"/>
  </p:normalViewPr>
  <p:slideViewPr>
    <p:cSldViewPr>
      <p:cViewPr varScale="1">
        <p:scale>
          <a:sx n="116" d="100"/>
          <a:sy n="116" d="100"/>
        </p:scale>
        <p:origin x="2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2022/4/11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2068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10800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720548" y="6659529"/>
              <a:ext cx="1702197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IUTAM </a:t>
              </a:r>
              <a:r>
                <a:rPr kumimoji="0" lang="en-US" altLang="ja-JP" sz="1400" kern="1200" baseline="0" dirty="0" err="1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Symp</a:t>
              </a: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. 2021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6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1.png"/><Relationship Id="rId5" Type="http://schemas.openxmlformats.org/officeDocument/2006/relationships/image" Target="../media/image64.png"/><Relationship Id="rId4" Type="http://schemas.openxmlformats.org/officeDocument/2006/relationships/image" Target="../media/image6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NUL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NULL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60748"/>
            <a:ext cx="9144000" cy="2628291"/>
          </a:xfrm>
        </p:spPr>
        <p:txBody>
          <a:bodyPr wrap="square"/>
          <a:lstStyle/>
          <a:p>
            <a:r>
              <a:rPr lang="en-US" altLang="ja-JP" dirty="0"/>
              <a:t>Modal and dynamic explicit analyses </a:t>
            </a:r>
            <a:br>
              <a:rPr lang="en-US" altLang="ja-JP" dirty="0"/>
            </a:br>
            <a:r>
              <a:rPr lang="en-US" altLang="ja-JP" dirty="0"/>
              <a:t>with the latest tetrahedral </a:t>
            </a:r>
            <a:br>
              <a:rPr lang="en-US" altLang="ja-JP" dirty="0"/>
            </a:b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smoothed finite element</a:t>
            </a:r>
            <a:r>
              <a:rPr lang="ja-JP" alt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method</a:t>
            </a:r>
            <a:endParaRPr kumimoji="1"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0976013-37B8-4994-A7C0-5AFBA1C0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861048"/>
            <a:ext cx="8640960" cy="1777752"/>
          </a:xfrm>
        </p:spPr>
        <p:txBody>
          <a:bodyPr/>
          <a:lstStyle/>
          <a:p>
            <a:pPr algn="r"/>
            <a:r>
              <a:rPr lang="en-US" altLang="zh-TW" u="sng" dirty="0"/>
              <a:t>Yuki ONISHI</a:t>
            </a:r>
            <a:br>
              <a:rPr lang="en-US" altLang="zh-TW" dirty="0"/>
            </a:br>
            <a:r>
              <a:rPr lang="en-US" altLang="zh-TW" dirty="0"/>
              <a:t> (Tokyo Institute of Technology)</a:t>
            </a:r>
          </a:p>
          <a:p>
            <a:pPr algn="r"/>
            <a:endParaRPr lang="en-US" altLang="ja-JP" sz="7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E503BC-2B5D-4BE4-83C3-6434AEEFE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C738C5-C1B7-4D63-BA1C-3493B384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Methods:</a:t>
            </a:r>
            <a:br>
              <a:rPr lang="en-US" altLang="ja-JP" dirty="0"/>
            </a:br>
            <a:r>
              <a:rPr lang="en-US" altLang="ja-JP" dirty="0"/>
              <a:t>Formulation of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0B78F2-9045-44EF-A67F-EB466C625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2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9318B-A4D3-4CE3-8FA4-BCAACF53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Concepts of SelectiveCS-FEM-T10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800" dirty="0"/>
                  <a:t>Using </a:t>
                </a:r>
                <a:r>
                  <a:rPr lang="en-US" altLang="ja-JP" dirty="0"/>
                  <a:t>T10</a:t>
                </a:r>
                <a:r>
                  <a:rPr lang="en-US" altLang="ja-JP" sz="2800" dirty="0"/>
                  <a:t> element and subdivide it into</a:t>
                </a:r>
                <a:br>
                  <a:rPr lang="en-US" altLang="ja-JP" sz="2800" dirty="0"/>
                </a:br>
                <a:r>
                  <a:rPr lang="en-US" altLang="ja-JP" sz="2800" dirty="0"/>
                  <a:t>T4 sub-elements.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C00000"/>
                    </a:solidFill>
                  </a:rPr>
                  <a:t> Overcomes the drawbacks of intermediate nodes.</a:t>
                </a:r>
              </a:p>
              <a:p>
                <a:r>
                  <a:rPr lang="en-US" altLang="ja-JP" dirty="0"/>
                  <a:t>Adopting intra-element ES-FEM (a kind of CS-FEM) </a:t>
                </a:r>
                <a:br>
                  <a:rPr lang="en-US" altLang="ja-JP" dirty="0"/>
                </a:br>
                <a:r>
                  <a:rPr lang="en-US" altLang="ja-JP" dirty="0"/>
                  <a:t>having no strain smoothing across multiple elements.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Becomes an independent element of existing FE codes.</a:t>
                </a:r>
              </a:p>
              <a:p>
                <a:r>
                  <a:rPr lang="en-US" altLang="ja-JP" dirty="0"/>
                  <a:t>Applying selective reduced integration (SRI).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Overcomes volumetric locking.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7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41067"/>
            <a:ext cx="2703086" cy="2340261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B84D98-1844-4669-9746-80702E1BD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317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Formulation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two 3-node triangular elements in 2D for simplicity.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</a:t>
                </a:r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1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718" y="4083154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 Gauss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3250472" y="3486150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2483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4007768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  <a:stCxn id="21" idx="3"/>
            <a:endCxn id="21" idx="1"/>
          </p:cNvCxnSpPr>
          <p:nvPr/>
        </p:nvCxnSpPr>
        <p:spPr>
          <a:xfrm flipV="1">
            <a:off x="4007768" y="3276030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2837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3517966" y="3715568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3920993" y="3276917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blipFill dpi="0" rotWithShape="1">
            <a:blip r:embed="rId6"/>
            <a:srcRect/>
            <a:tile tx="0" ty="0" sx="50000" sy="50000" flip="none" algn="tl"/>
          </a:blip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3825676" y="5515805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6" y="5515805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4157481" y="5917164"/>
                <a:ext cx="4958217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>
                    <a:solidFill>
                      <a:srgbClr val="E48D48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kumimoji="1" lang="en-US" altLang="ja-JP" sz="2400" b="0" i="0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481" y="5917164"/>
                <a:ext cx="4958217" cy="536172"/>
              </a:xfrm>
              <a:prstGeom prst="rect">
                <a:avLst/>
              </a:prstGeom>
              <a:blipFill>
                <a:blip r:embed="rId8"/>
                <a:stretch>
                  <a:fillRect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/>
              <a:t>Flowchar</a:t>
            </a:r>
            <a:r>
              <a:rPr lang="en-US" altLang="ja-JP" sz="3200" dirty="0"/>
              <a:t>t of SelectiveCS-FEM-T10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4F13E2E-9AD8-49F3-9F41-BF8FE7D8D6D0}"/>
              </a:ext>
            </a:extLst>
          </p:cNvPr>
          <p:cNvGrpSpPr/>
          <p:nvPr/>
        </p:nvGrpSpPr>
        <p:grpSpPr>
          <a:xfrm>
            <a:off x="182271" y="1159833"/>
            <a:ext cx="8804852" cy="5113483"/>
            <a:chOff x="182271" y="1159833"/>
            <a:chExt cx="8804852" cy="5113483"/>
          </a:xfrm>
        </p:grpSpPr>
        <p:cxnSp>
          <p:nvCxnSpPr>
            <p:cNvPr id="14" name="直線矢印コネクタ 13"/>
            <p:cNvCxnSpPr>
              <a:cxnSpLocks/>
            </p:cNvCxnSpPr>
            <p:nvPr/>
          </p:nvCxnSpPr>
          <p:spPr>
            <a:xfrm flipV="1">
              <a:off x="2375001" y="2541134"/>
              <a:ext cx="1313331" cy="51549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2428599" y="4237654"/>
              <a:ext cx="1187518" cy="589667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148040">
              <a:off x="2297013" y="246836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ES-FEM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>
              <a:cxnSpLocks/>
              <a:endCxn id="33" idx="1"/>
            </p:cNvCxnSpPr>
            <p:nvPr/>
          </p:nvCxnSpPr>
          <p:spPr>
            <a:xfrm>
              <a:off x="6040223" y="3542635"/>
              <a:ext cx="872037" cy="375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/>
            <p:cNvSpPr/>
            <p:nvPr/>
          </p:nvSpPr>
          <p:spPr>
            <a:xfrm rot="2604784">
              <a:off x="5024461" y="3015672"/>
              <a:ext cx="1341499" cy="1431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 rot="18527502">
              <a:off x="5011973" y="4002389"/>
              <a:ext cx="1372099" cy="1541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040223" y="313117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/>
                <a:t>SRI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590DD00-9FDC-4638-9985-C77104806D33}"/>
                </a:ext>
              </a:extLst>
            </p:cNvPr>
            <p:cNvSpPr txBox="1"/>
            <p:nvPr/>
          </p:nvSpPr>
          <p:spPr>
            <a:xfrm>
              <a:off x="182271" y="4498228"/>
              <a:ext cx="2438488" cy="13234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/>
                <a:t>(1) Radial type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element subdivision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into</a:t>
              </a:r>
              <a:r>
                <a:rPr lang="en-US" altLang="ja-JP" sz="2000" dirty="0"/>
                <a:t> </a:t>
              </a:r>
              <a:r>
                <a:rPr kumimoji="1" lang="en-US" altLang="ja-JP" sz="2000" dirty="0"/>
                <a:t>sub-elements</a:t>
              </a:r>
              <a:br>
                <a:rPr lang="en-US" altLang="ja-JP" sz="2000" dirty="0"/>
              </a:br>
              <a:r>
                <a:rPr kumimoji="1" lang="en-US" altLang="ja-JP" sz="2000" dirty="0"/>
                <a:t>with</a:t>
              </a:r>
              <a:r>
                <a:rPr lang="en-US" altLang="ja-JP" sz="2000" dirty="0"/>
                <a:t> </a:t>
              </a:r>
              <a:r>
                <a:rPr kumimoji="1" lang="en-US" altLang="ja-JP" sz="2000" dirty="0"/>
                <a:t>a dummy node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7497744-C2CF-4BA6-8D90-19F2FD1218F3}"/>
                </a:ext>
              </a:extLst>
            </p:cNvPr>
            <p:cNvSpPr txBox="1"/>
            <p:nvPr/>
          </p:nvSpPr>
          <p:spPr>
            <a:xfrm>
              <a:off x="1727684" y="5873206"/>
              <a:ext cx="5412315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(3) Vol. strain smoothing with all sub-elements</a:t>
              </a:r>
              <a:endParaRPr kumimoji="1" lang="ja-JP" altLang="en-US" sz="2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56A49B3-7B94-4A1B-B34C-8FB62AD0F8EC}"/>
                </a:ext>
              </a:extLst>
            </p:cNvPr>
            <p:cNvSpPr txBox="1"/>
            <p:nvPr/>
          </p:nvSpPr>
          <p:spPr>
            <a:xfrm>
              <a:off x="2057976" y="1159833"/>
              <a:ext cx="457708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(2) Iso-vol. strain smoothing at edges </a:t>
              </a:r>
              <a:endParaRPr kumimoji="1" lang="ja-JP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/>
                <p:nvPr/>
              </p:nvSpPr>
              <p:spPr>
                <a:xfrm>
                  <a:off x="6912260" y="3327258"/>
                  <a:ext cx="2074863" cy="4382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(4)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260" y="3327258"/>
                  <a:ext cx="2074863" cy="438262"/>
                </a:xfrm>
                <a:prstGeom prst="rect">
                  <a:avLst/>
                </a:prstGeom>
                <a:blipFill>
                  <a:blip r:embed="rId2"/>
                  <a:stretch>
                    <a:fillRect l="-2647" t="-4167" r="-882" b="-19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56A9A33-07E0-49D7-BBEC-C650EE5C590B}"/>
                </a:ext>
              </a:extLst>
            </p:cNvPr>
            <p:cNvSpPr txBox="1"/>
            <p:nvPr/>
          </p:nvSpPr>
          <p:spPr>
            <a:xfrm rot="1570784">
              <a:off x="2592130" y="3883354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Overall</a:t>
              </a:r>
              <a:br>
                <a:rPr kumimoji="1" lang="en-US" altLang="ja-JP" dirty="0"/>
              </a:br>
              <a:r>
                <a:rPr kumimoji="1" lang="en-US" altLang="ja-JP" dirty="0"/>
                <a:t>mean</a:t>
              </a: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161E0F3-08DC-43A8-B003-511DBDC29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6" y="2528900"/>
              <a:ext cx="2299167" cy="193695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7514EFD-5DD8-4691-BE7A-6E2195F6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36" y="1581661"/>
              <a:ext cx="2299167" cy="1936959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9CE6BC3-5FB2-4AA6-9B3F-B3CEF893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925" y="3897052"/>
              <a:ext cx="2299167" cy="1936959"/>
            </a:xfrm>
            <a:prstGeom prst="rect">
              <a:avLst/>
            </a:prstGeom>
          </p:spPr>
        </p:pic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80FBD0-92ED-4D9D-9164-0E9630D0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5D8226F-A0C5-4D44-9674-9E768EAB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T10 Element Subdivision in 3D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E3F1933-CF6C-4C64-93D1-EFF7BF09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subdivision (30% shrunk mesh)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pic>
        <p:nvPicPr>
          <p:cNvPr id="10" name="radial-type">
            <a:hlinkClick r:id="" action="ppaction://media"/>
            <a:extLst>
              <a:ext uri="{FF2B5EF4-FFF2-40B4-BE49-F238E27FC236}">
                <a16:creationId xmlns:a16="http://schemas.microsoft.com/office/drawing/2014/main" id="{630B2409-AD94-4BCF-AD04-BAB783CE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87" r="13095"/>
          <a:stretch/>
        </p:blipFill>
        <p:spPr>
          <a:xfrm>
            <a:off x="1439653" y="1068127"/>
            <a:ext cx="6300699" cy="52051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EABB0-C613-43D8-B455-6B92DBEBA2D9}"/>
              </a:ext>
            </a:extLst>
          </p:cNvPr>
          <p:cNvSpPr txBox="1"/>
          <p:nvPr/>
        </p:nvSpPr>
        <p:spPr>
          <a:xfrm>
            <a:off x="0" y="5081767"/>
            <a:ext cx="1653264" cy="1303809"/>
          </a:xfrm>
          <a:prstGeom prst="rect">
            <a:avLst/>
          </a:prstGeom>
          <a:solidFill>
            <a:srgbClr val="4DFFC4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Strain on</a:t>
            </a:r>
            <a:br>
              <a:rPr lang="en-US" altLang="ja-JP" sz="2000" dirty="0"/>
            </a:br>
            <a:r>
              <a:rPr lang="en-US" altLang="ja-JP" sz="2000" dirty="0"/>
              <a:t>all 34 edges </a:t>
            </a:r>
            <a:br>
              <a:rPr lang="en-US" altLang="ja-JP" sz="2000" dirty="0"/>
            </a:br>
            <a:r>
              <a:rPr lang="en-US" altLang="ja-JP" sz="2000" dirty="0"/>
              <a:t>are smoothed</a:t>
            </a:r>
            <a:br>
              <a:rPr lang="en-US" altLang="ja-JP" sz="2000" dirty="0"/>
            </a:br>
            <a:r>
              <a:rPr lang="en-US" altLang="ja-JP" sz="2000" dirty="0"/>
              <a:t>by ES-FEM.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8CE647-44E7-4198-839D-517B0DDF87FF}"/>
              </a:ext>
            </a:extLst>
          </p:cNvPr>
          <p:cNvSpPr txBox="1"/>
          <p:nvPr/>
        </p:nvSpPr>
        <p:spPr>
          <a:xfrm>
            <a:off x="22381" y="1162247"/>
            <a:ext cx="1981880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 16</a:t>
            </a:r>
            <a:br>
              <a:rPr lang="en-US" altLang="ja-JP" sz="2000" dirty="0"/>
            </a:br>
            <a:r>
              <a:rPr lang="en-US" altLang="ja-JP" sz="2000" dirty="0"/>
              <a:t>T4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291498-F666-42E6-B550-11EF17E2C64F}"/>
              </a:ext>
            </a:extLst>
          </p:cNvPr>
          <p:cNvSpPr txBox="1"/>
          <p:nvPr/>
        </p:nvSpPr>
        <p:spPr>
          <a:xfrm>
            <a:off x="7076464" y="4405558"/>
            <a:ext cx="2066839" cy="996033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Sub-elements</a:t>
            </a:r>
            <a:br>
              <a:rPr lang="en-US" altLang="ja-JP" sz="2000" dirty="0"/>
            </a:br>
            <a:r>
              <a:rPr lang="en-US" altLang="ja-JP" sz="2000" dirty="0"/>
              <a:t>have a little </a:t>
            </a:r>
            <a:br>
              <a:rPr lang="en-US" altLang="ja-JP" sz="2000" dirty="0"/>
            </a:br>
            <a:r>
              <a:rPr lang="en-US" altLang="ja-JP" sz="2000" dirty="0"/>
              <a:t>larger skewness.</a:t>
            </a:r>
            <a:endParaRPr kumimoji="1" lang="ja-JP" altLang="en-US" sz="20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399819-40CC-44ED-9849-3349F419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ADC059-E1A2-431F-BE56-DDB796AA8F26}"/>
              </a:ext>
            </a:extLst>
          </p:cNvPr>
          <p:cNvSpPr txBox="1"/>
          <p:nvPr/>
        </p:nvSpPr>
        <p:spPr>
          <a:xfrm>
            <a:off x="7092707" y="5401591"/>
            <a:ext cx="2051529" cy="996033"/>
          </a:xfrm>
          <a:prstGeom prst="rect">
            <a:avLst/>
          </a:prstGeom>
          <a:solidFill>
            <a:srgbClr val="4DFFC4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2000" dirty="0"/>
              <a:t>but skewness</a:t>
            </a:r>
            <a:br>
              <a:rPr lang="en-US" altLang="ja-JP" sz="2000" dirty="0"/>
            </a:br>
            <a:r>
              <a:rPr lang="en-US" altLang="ja-JP" sz="2000" dirty="0"/>
              <a:t>is not a big issue</a:t>
            </a:r>
            <a:br>
              <a:rPr lang="en-US" altLang="ja-JP" sz="2000" dirty="0"/>
            </a:br>
            <a:r>
              <a:rPr lang="en-US" altLang="ja-JP" sz="2000" dirty="0"/>
              <a:t>for ES-FEM.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089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39CEDCF-E2AA-483D-B5A8-E6263A45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C</a:t>
            </a:r>
            <a:r>
              <a:rPr kumimoji="1" lang="en-US" altLang="ja-JP" dirty="0"/>
              <a:t>alculate the mass of </a:t>
            </a:r>
            <a:br>
              <a:rPr kumimoji="1" lang="en-US" altLang="ja-JP" dirty="0"/>
            </a:br>
            <a:r>
              <a:rPr kumimoji="1" lang="en-US" altLang="ja-JP" dirty="0"/>
              <a:t>each sub-element.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Distribute it to composing</a:t>
            </a:r>
            <a:br>
              <a:rPr lang="en-US" altLang="ja-JP" dirty="0"/>
            </a:br>
            <a:r>
              <a:rPr lang="en-US" altLang="ja-JP" dirty="0"/>
              <a:t>4 nodes.</a:t>
            </a:r>
            <a:br>
              <a:rPr lang="en-US" altLang="ja-JP" dirty="0"/>
            </a:br>
            <a:r>
              <a:rPr lang="en-US" altLang="ja-JP" dirty="0"/>
              <a:t>                   (3 nodes in 2D.)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The mass of </a:t>
            </a:r>
            <a:r>
              <a:rPr lang="en-US" altLang="ja-JP" dirty="0"/>
              <a:t>the</a:t>
            </a:r>
            <a:r>
              <a:rPr kumimoji="1" lang="en-US" altLang="ja-JP" dirty="0"/>
              <a:t> dummy node</a:t>
            </a:r>
            <a:br>
              <a:rPr kumimoji="1" lang="en-US" altLang="ja-JP" dirty="0"/>
            </a:br>
            <a:r>
              <a:rPr kumimoji="1" lang="en-US" altLang="ja-JP" dirty="0"/>
              <a:t>is distributed to the connecting</a:t>
            </a:r>
            <a:br>
              <a:rPr kumimoji="1" lang="en-US" altLang="ja-JP" dirty="0"/>
            </a:br>
            <a:r>
              <a:rPr kumimoji="1" lang="en-US" altLang="ja-JP" dirty="0"/>
              <a:t>6 mid-nodes.</a:t>
            </a:r>
            <a:br>
              <a:rPr kumimoji="1" lang="en-US" altLang="ja-JP" dirty="0"/>
            </a:br>
            <a:r>
              <a:rPr kumimoji="1" lang="en-US" altLang="ja-JP" dirty="0"/>
              <a:t>           (3 mid-nodes in 2D.)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7D2625C-038A-48BF-9305-BFEC814C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Building Lumped Mass Matrix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B9F2A-E89A-49A3-8387-686213B3B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4CD1D90-3684-43EF-8AB4-78DFE3300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629992"/>
            <a:ext cx="2254001" cy="18989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DDF0AEE-1D26-41CD-AAD7-8F82F440F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2564904"/>
            <a:ext cx="2254001" cy="189890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A2CBFD-1014-4682-A5AE-3B14B78F6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4482420"/>
            <a:ext cx="2254001" cy="189890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58ED12-8D46-4375-8751-3715843621BA}"/>
              </a:ext>
            </a:extLst>
          </p:cNvPr>
          <p:cNvSpPr txBox="1"/>
          <p:nvPr/>
        </p:nvSpPr>
        <p:spPr>
          <a:xfrm>
            <a:off x="4824028" y="635151"/>
            <a:ext cx="1377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Schematics</a:t>
            </a:r>
            <a:br>
              <a:rPr kumimoji="1" lang="en-US" altLang="ja-JP" dirty="0"/>
            </a:br>
            <a:r>
              <a:rPr kumimoji="1" lang="en-US" altLang="ja-JP" dirty="0"/>
              <a:t>in 2D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B350D0-C7F2-4CBB-B963-2995E603DDC2}"/>
              </a:ext>
            </a:extLst>
          </p:cNvPr>
          <p:cNvSpPr txBox="1"/>
          <p:nvPr/>
        </p:nvSpPr>
        <p:spPr>
          <a:xfrm>
            <a:off x="7630088" y="2744924"/>
            <a:ext cx="1499128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Each color</a:t>
            </a:r>
            <a:br>
              <a:rPr kumimoji="1" lang="en-US" altLang="ja-JP" sz="1600" dirty="0"/>
            </a:br>
            <a:r>
              <a:rPr kumimoji="1" lang="en-US" altLang="ja-JP" sz="1600" dirty="0"/>
              <a:t>denotes</a:t>
            </a:r>
            <a:r>
              <a:rPr lang="en-US" altLang="ja-JP" sz="1600" dirty="0"/>
              <a:t> </a:t>
            </a:r>
            <a:r>
              <a:rPr kumimoji="1" lang="en-US" altLang="ja-JP" sz="1600" dirty="0"/>
              <a:t>the </a:t>
            </a:r>
            <a:br>
              <a:rPr kumimoji="1" lang="en-US" altLang="ja-JP" sz="1600" dirty="0"/>
            </a:br>
            <a:r>
              <a:rPr kumimoji="1" lang="en-US" altLang="ja-JP" sz="1600" dirty="0"/>
              <a:t>corresponding</a:t>
            </a:r>
            <a:br>
              <a:rPr kumimoji="1" lang="en-US" altLang="ja-JP" sz="1600" dirty="0"/>
            </a:br>
            <a:r>
              <a:rPr kumimoji="1" lang="en-US" altLang="ja-JP" sz="1600" dirty="0"/>
              <a:t>area for mass.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610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B68C4CE-BAB8-434C-9793-FEA97AA2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Results:</a:t>
            </a:r>
            <a:br>
              <a:rPr lang="en-US" altLang="ja-JP" dirty="0"/>
            </a:br>
            <a:r>
              <a:rPr lang="en-US" altLang="ja-JP" dirty="0"/>
              <a:t>Demonstration of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4EE113-31A6-482C-93C4-8884C3D3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700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kumimoji="1" lang="en-US" altLang="ja-JP" sz="2400" dirty="0"/>
                  <a:t>Soft material: Neo-</a:t>
                </a:r>
                <a:r>
                  <a:rPr kumimoji="1" lang="en-US" altLang="ja-JP" sz="2400" dirty="0" err="1"/>
                  <a:t>hookean</a:t>
                </a:r>
                <a:r>
                  <a:rPr kumimoji="1" lang="en-US" altLang="ja-JP" sz="2400" dirty="0"/>
                  <a:t>,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ja-JP" sz="2400" dirty="0"/>
                  <a:t> </a:t>
                </a:r>
              </a:p>
              <a:p>
                <a:r>
                  <a:rPr lang="en-US" altLang="ja-JP" sz="2400" dirty="0"/>
                  <a:t>Hard material: Neo-</a:t>
                </a:r>
                <a:r>
                  <a:rPr lang="en-US" altLang="ja-JP" sz="2400" dirty="0" err="1"/>
                  <a:t>hookean</a:t>
                </a:r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11,000 nodes and 7,000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ABAQUS C3D10MH, </a:t>
                </a:r>
                <a:r>
                  <a:rPr lang="en-US" altLang="ja-JP" sz="2400" dirty="0"/>
                  <a:t>the best T10 element of ABAQUS,</a:t>
                </a:r>
                <a:br>
                  <a:rPr lang="en-US" altLang="ja-JP" sz="2400" dirty="0"/>
                </a:br>
                <a:r>
                  <a:rPr lang="en-US" altLang="ja-JP" sz="2400" dirty="0"/>
                  <a:t>with the same mesh.</a:t>
                </a:r>
              </a:p>
              <a:p>
                <a:endParaRPr lang="ja-JP" altLang="en-US" sz="240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2821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28700"/>
            <a:ext cx="4958991" cy="3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contour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2" name="filler.c3d10mh.p">
            <a:hlinkClick r:id="" action="ppaction://media"/>
            <a:extLst>
              <a:ext uri="{FF2B5EF4-FFF2-40B4-BE49-F238E27FC236}">
                <a16:creationId xmlns:a16="http://schemas.microsoft.com/office/drawing/2014/main" id="{9390B60C-CF7D-4F77-8173-8078E4FA6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609054"/>
            <a:ext cx="5644096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AC049B-B9BD-45D0-9968-E9EF26BFFDB6}"/>
              </a:ext>
            </a:extLst>
          </p:cNvPr>
          <p:cNvSpPr txBox="1"/>
          <p:nvPr/>
        </p:nvSpPr>
        <p:spPr>
          <a:xfrm>
            <a:off x="7407784" y="2967335"/>
            <a:ext cx="173621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Convergence</a:t>
            </a:r>
            <a:br>
              <a:rPr kumimoji="1" lang="en-US" altLang="ja-JP" dirty="0"/>
            </a:br>
            <a:r>
              <a:rPr kumimoji="1" lang="en-US" altLang="ja-JP" dirty="0"/>
              <a:t>failure at 69%</a:t>
            </a:r>
            <a:br>
              <a:rPr kumimoji="1" lang="en-US" altLang="ja-JP" dirty="0"/>
            </a:br>
            <a:r>
              <a:rPr kumimoji="1" lang="en-US" altLang="ja-JP" dirty="0"/>
              <a:t>nominal stretch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en-US" altLang="ja-JP" dirty="0">
                <a:solidFill>
                  <a:srgbClr val="0000CC"/>
                </a:solidFill>
              </a:rPr>
              <a:t>short lasting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73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contour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2" name="filler.v50.p">
            <a:hlinkClick r:id="" action="ppaction://media"/>
            <a:extLst>
              <a:ext uri="{FF2B5EF4-FFF2-40B4-BE49-F238E27FC236}">
                <a16:creationId xmlns:a16="http://schemas.microsoft.com/office/drawing/2014/main" id="{E83626E2-5E51-4535-8F0E-1CF6C8DC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1780" y="593611"/>
            <a:ext cx="3978167" cy="58040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7407784" y="2967335"/>
            <a:ext cx="173621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Convergence</a:t>
            </a:r>
            <a:br>
              <a:rPr kumimoji="1" lang="en-US" altLang="ja-JP" dirty="0"/>
            </a:br>
            <a:r>
              <a:rPr kumimoji="1" lang="en-US" altLang="ja-JP" dirty="0"/>
              <a:t>failure at 166%</a:t>
            </a:r>
            <a:br>
              <a:rPr kumimoji="1" lang="en-US" altLang="ja-JP" dirty="0"/>
            </a:br>
            <a:r>
              <a:rPr kumimoji="1" lang="en-US" altLang="ja-JP" dirty="0"/>
              <a:t>nominal stretch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en-US" altLang="ja-JP" dirty="0">
                <a:solidFill>
                  <a:srgbClr val="FF0000"/>
                </a:solidFill>
              </a:rPr>
              <a:t>long lasting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9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S-FEM?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b="1" i="1" dirty="0">
                <a:solidFill>
                  <a:srgbClr val="0000CC"/>
                </a:solidFill>
                <a:latin typeface="+mn-lt"/>
              </a:rPr>
              <a:t>Smoothed</a:t>
            </a:r>
            <a:r>
              <a:rPr lang="en-US" altLang="ja-JP" sz="2800" dirty="0">
                <a:latin typeface="+mn-lt"/>
              </a:rPr>
              <a:t> finite element method (</a:t>
            </a:r>
            <a:r>
              <a:rPr lang="en-US" altLang="ja-JP" sz="2800" b="1" dirty="0">
                <a:solidFill>
                  <a:srgbClr val="0000CC"/>
                </a:solidFill>
                <a:latin typeface="+mn-lt"/>
              </a:rPr>
              <a:t>S-FEM</a:t>
            </a:r>
            <a:r>
              <a:rPr lang="en-US" altLang="ja-JP" sz="2800" dirty="0">
                <a:latin typeface="+mn-lt"/>
              </a:rPr>
              <a:t>) is a relatively new FE formulation proposed by Prof. G. R. Liu in 2006.</a:t>
            </a:r>
          </a:p>
          <a:p>
            <a:pPr algn="just"/>
            <a:r>
              <a:rPr lang="en-US" altLang="ja-JP" sz="2800" dirty="0">
                <a:latin typeface="+mn-lt"/>
              </a:rPr>
              <a:t>S-FEM is one of the </a:t>
            </a:r>
            <a:r>
              <a:rPr lang="en-US" altLang="ja-JP" sz="2800" b="1" dirty="0">
                <a:solidFill>
                  <a:srgbClr val="FF0000"/>
                </a:solidFill>
                <a:latin typeface="+mn-lt"/>
              </a:rPr>
              <a:t>strain smoothing </a:t>
            </a:r>
            <a:r>
              <a:rPr lang="en-US" altLang="ja-JP" sz="2800" dirty="0">
                <a:latin typeface="+mn-lt"/>
              </a:rPr>
              <a:t>techniques.</a:t>
            </a:r>
          </a:p>
          <a:p>
            <a:pPr algn="just"/>
            <a:r>
              <a:rPr lang="en-US" altLang="ja-JP" sz="2800" dirty="0">
                <a:latin typeface="+mn-lt"/>
              </a:rPr>
              <a:t>There are several types of classical S-FEMs depending on the </a:t>
            </a:r>
            <a:r>
              <a:rPr lang="en-US" altLang="ja-JP" sz="2800" b="1" dirty="0">
                <a:solidFill>
                  <a:srgbClr val="008000"/>
                </a:solidFill>
                <a:latin typeface="+mn-lt"/>
              </a:rPr>
              <a:t>domains of strain smoothing</a:t>
            </a:r>
            <a:r>
              <a:rPr lang="en-US" altLang="ja-JP" sz="2800" dirty="0">
                <a:latin typeface="+mn-lt"/>
              </a:rPr>
              <a:t>.</a:t>
            </a:r>
          </a:p>
          <a:p>
            <a:pPr marL="0" indent="0" algn="just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example in a 2D triangular mesh: </a:t>
            </a:r>
          </a:p>
          <a:p>
            <a:endParaRPr lang="en-US" altLang="ja-JP" sz="2400" dirty="0">
              <a:latin typeface="+mn-lt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41C4A17-EAA3-4B93-9ABE-F10FC319C1AC}"/>
              </a:ext>
            </a:extLst>
          </p:cNvPr>
          <p:cNvGrpSpPr/>
          <p:nvPr/>
        </p:nvGrpSpPr>
        <p:grpSpPr>
          <a:xfrm>
            <a:off x="6560005" y="4493914"/>
            <a:ext cx="1784495" cy="1693839"/>
            <a:chOff x="5136741" y="3494762"/>
            <a:chExt cx="2499155" cy="2096858"/>
          </a:xfrm>
        </p:grpSpPr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A3443C86-55C3-4FA8-AC49-C0B411659C84}"/>
                </a:ext>
              </a:extLst>
            </p:cNvPr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37CFFAAB-F012-4D00-86FC-E1567D885E39}"/>
                </a:ext>
              </a:extLst>
            </p:cNvPr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1869A301-8778-4B45-A90F-57798A843573}"/>
                </a:ext>
              </a:extLst>
            </p:cNvPr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EE241C46-B09F-4613-9D71-4A6C6B122A5F}"/>
                </a:ext>
              </a:extLst>
            </p:cNvPr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二等辺三角形 9">
              <a:extLst>
                <a:ext uri="{FF2B5EF4-FFF2-40B4-BE49-F238E27FC236}">
                  <a16:creationId xmlns:a16="http://schemas.microsoft.com/office/drawing/2014/main" id="{982EFCCD-BFE7-43C5-83CF-C3E56556705D}"/>
                </a:ext>
              </a:extLst>
            </p:cNvPr>
            <p:cNvSpPr/>
            <p:nvPr/>
          </p:nvSpPr>
          <p:spPr>
            <a:xfrm rot="13520069" flipH="1">
              <a:off x="6158803" y="4662594"/>
              <a:ext cx="475703" cy="4329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二等辺三角形 10">
              <a:extLst>
                <a:ext uri="{FF2B5EF4-FFF2-40B4-BE49-F238E27FC236}">
                  <a16:creationId xmlns:a16="http://schemas.microsoft.com/office/drawing/2014/main" id="{CC286AE9-38E2-4F4D-A418-2DB6F7A78F3B}"/>
                </a:ext>
              </a:extLst>
            </p:cNvPr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二等辺三角形 11">
              <a:extLst>
                <a:ext uri="{FF2B5EF4-FFF2-40B4-BE49-F238E27FC236}">
                  <a16:creationId xmlns:a16="http://schemas.microsoft.com/office/drawing/2014/main" id="{83A00140-1684-4751-ACAB-3EE669758C05}"/>
                </a:ext>
              </a:extLst>
            </p:cNvPr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3" name="二等辺三角形 12">
              <a:extLst>
                <a:ext uri="{FF2B5EF4-FFF2-40B4-BE49-F238E27FC236}">
                  <a16:creationId xmlns:a16="http://schemas.microsoft.com/office/drawing/2014/main" id="{D4D55E4F-9F80-49E0-9DAA-0E9A615E0FB0}"/>
                </a:ext>
              </a:extLst>
            </p:cNvPr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4" name="二等辺三角形 13">
              <a:extLst>
                <a:ext uri="{FF2B5EF4-FFF2-40B4-BE49-F238E27FC236}">
                  <a16:creationId xmlns:a16="http://schemas.microsoft.com/office/drawing/2014/main" id="{3C53D403-CB3C-4E46-9B7F-F83C8105A256}"/>
                </a:ext>
              </a:extLst>
            </p:cNvPr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" name="二等辺三角形 14">
              <a:extLst>
                <a:ext uri="{FF2B5EF4-FFF2-40B4-BE49-F238E27FC236}">
                  <a16:creationId xmlns:a16="http://schemas.microsoft.com/office/drawing/2014/main" id="{75FDC198-9697-4058-B6DD-141007D83ED6}"/>
                </a:ext>
              </a:extLst>
            </p:cNvPr>
            <p:cNvSpPr/>
            <p:nvPr/>
          </p:nvSpPr>
          <p:spPr>
            <a:xfrm rot="17652943" flipH="1">
              <a:off x="6046300" y="4005171"/>
              <a:ext cx="597081" cy="41574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28F28C38-141F-4117-AAB0-C54BF74C1ABE}"/>
                </a:ext>
              </a:extLst>
            </p:cNvPr>
            <p:cNvSpPr/>
            <p:nvPr/>
          </p:nvSpPr>
          <p:spPr>
            <a:xfrm rot="13532799">
              <a:off x="5798789" y="4309940"/>
              <a:ext cx="535076" cy="48714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217697EC-226E-49A7-8283-BFB936795503}"/>
                </a:ext>
              </a:extLst>
            </p:cNvPr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FC9B2158-7556-466A-9614-E058787B133C}"/>
                </a:ext>
              </a:extLst>
            </p:cNvPr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FFBDABB5-EA7F-408E-97C1-80AFCEDFB181}"/>
                  </a:ext>
                </a:extLst>
              </p:cNvPr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FA6F93ED-1232-4BA6-9405-E0A9E69536A0}"/>
                    </a:ext>
                  </a:extLst>
                </p:cNvPr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4" name="二等辺三角形 43">
                    <a:extLst>
                      <a:ext uri="{FF2B5EF4-FFF2-40B4-BE49-F238E27FC236}">
                        <a16:creationId xmlns:a16="http://schemas.microsoft.com/office/drawing/2014/main" id="{88715837-DF07-4BBF-8826-A81A82E6D89F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5" name="二等辺三角形 44">
                    <a:extLst>
                      <a:ext uri="{FF2B5EF4-FFF2-40B4-BE49-F238E27FC236}">
                        <a16:creationId xmlns:a16="http://schemas.microsoft.com/office/drawing/2014/main" id="{14CE35F4-0DA9-4F63-8112-304312BB4AC2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6" name="二等辺三角形 45">
                    <a:extLst>
                      <a:ext uri="{FF2B5EF4-FFF2-40B4-BE49-F238E27FC236}">
                        <a16:creationId xmlns:a16="http://schemas.microsoft.com/office/drawing/2014/main" id="{2D5A43DF-6565-4568-AC0F-5C33898441C9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40" name="グループ化 39">
                  <a:extLst>
                    <a:ext uri="{FF2B5EF4-FFF2-40B4-BE49-F238E27FC236}">
                      <a16:creationId xmlns:a16="http://schemas.microsoft.com/office/drawing/2014/main" id="{D0F235A2-8BDE-4742-A89A-185726AA59A5}"/>
                    </a:ext>
                  </a:extLst>
                </p:cNvPr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41" name="二等辺三角形 40">
                    <a:extLst>
                      <a:ext uri="{FF2B5EF4-FFF2-40B4-BE49-F238E27FC236}">
                        <a16:creationId xmlns:a16="http://schemas.microsoft.com/office/drawing/2014/main" id="{A30025F5-2CC6-4C06-AAE1-2FD7F1E0197C}"/>
                      </a:ext>
                    </a:extLst>
                  </p:cNvPr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2" name="二等辺三角形 41">
                    <a:extLst>
                      <a:ext uri="{FF2B5EF4-FFF2-40B4-BE49-F238E27FC236}">
                        <a16:creationId xmlns:a16="http://schemas.microsoft.com/office/drawing/2014/main" id="{926D1DFD-1303-4B84-9371-63A273F42E0F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43" name="二等辺三角形 42">
                    <a:extLst>
                      <a:ext uri="{FF2B5EF4-FFF2-40B4-BE49-F238E27FC236}">
                        <a16:creationId xmlns:a16="http://schemas.microsoft.com/office/drawing/2014/main" id="{A8D56930-6366-428A-B08D-D6FA504083CA}"/>
                      </a:ext>
                    </a:extLst>
                  </p:cNvPr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32" name="円/楕円 129">
                <a:extLst>
                  <a:ext uri="{FF2B5EF4-FFF2-40B4-BE49-F238E27FC236}">
                    <a16:creationId xmlns:a16="http://schemas.microsoft.com/office/drawing/2014/main" id="{DD5A9092-15DD-401F-8E40-D5B34DDD4635}"/>
                  </a:ext>
                </a:extLst>
              </p:cNvPr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3" name="円/楕円 130">
                <a:extLst>
                  <a:ext uri="{FF2B5EF4-FFF2-40B4-BE49-F238E27FC236}">
                    <a16:creationId xmlns:a16="http://schemas.microsoft.com/office/drawing/2014/main" id="{8FBB7BD9-BF53-45F2-ACE4-F67DB217D1ED}"/>
                  </a:ext>
                </a:extLst>
              </p:cNvPr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4" name="円/楕円 131">
                <a:extLst>
                  <a:ext uri="{FF2B5EF4-FFF2-40B4-BE49-F238E27FC236}">
                    <a16:creationId xmlns:a16="http://schemas.microsoft.com/office/drawing/2014/main" id="{0C32CD6B-8ECC-4ED4-955C-735B7CE73508}"/>
                  </a:ext>
                </a:extLst>
              </p:cNvPr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5" name="円/楕円 132">
                <a:extLst>
                  <a:ext uri="{FF2B5EF4-FFF2-40B4-BE49-F238E27FC236}">
                    <a16:creationId xmlns:a16="http://schemas.microsoft.com/office/drawing/2014/main" id="{099A1AA9-8B0E-49FC-B68B-7916154452EA}"/>
                  </a:ext>
                </a:extLst>
              </p:cNvPr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6" name="円/楕円 133">
                <a:extLst>
                  <a:ext uri="{FF2B5EF4-FFF2-40B4-BE49-F238E27FC236}">
                    <a16:creationId xmlns:a16="http://schemas.microsoft.com/office/drawing/2014/main" id="{3FCB4051-CFAB-4582-8206-207F4CE2BF49}"/>
                  </a:ext>
                </a:extLst>
              </p:cNvPr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7" name="円/楕円 134">
                <a:extLst>
                  <a:ext uri="{FF2B5EF4-FFF2-40B4-BE49-F238E27FC236}">
                    <a16:creationId xmlns:a16="http://schemas.microsoft.com/office/drawing/2014/main" id="{93C8464D-C07B-4AF3-86DC-BC2DC1CA6DE0}"/>
                  </a:ext>
                </a:extLst>
              </p:cNvPr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38" name="円/楕円 135">
                <a:extLst>
                  <a:ext uri="{FF2B5EF4-FFF2-40B4-BE49-F238E27FC236}">
                    <a16:creationId xmlns:a16="http://schemas.microsoft.com/office/drawing/2014/main" id="{369A79D0-5685-401E-93B8-5B9B58CEE509}"/>
                  </a:ext>
                </a:extLst>
              </p:cNvPr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25EF2BB0-E773-431B-A674-77FD7B1E4F6C}"/>
                </a:ext>
              </a:extLst>
            </p:cNvPr>
            <p:cNvCxnSpPr>
              <a:stCxn id="17" idx="0"/>
              <a:endCxn id="17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F87269A-6B65-455E-AB73-192BDB7184CB}"/>
                </a:ext>
              </a:extLst>
            </p:cNvPr>
            <p:cNvCxnSpPr>
              <a:cxnSpLocks/>
              <a:stCxn id="17" idx="0"/>
              <a:endCxn id="15" idx="2"/>
            </p:cNvCxnSpPr>
            <p:nvPr/>
          </p:nvCxnSpPr>
          <p:spPr>
            <a:xfrm>
              <a:off x="6306797" y="3896022"/>
              <a:ext cx="366158" cy="1201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DCBE8EB-144C-4861-BFA4-22E57223C0C5}"/>
                </a:ext>
              </a:extLst>
            </p:cNvPr>
            <p:cNvCxnSpPr>
              <a:stCxn id="14" idx="3"/>
              <a:endCxn id="1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25481529-6904-42C8-A667-C53AFAC25F39}"/>
                </a:ext>
              </a:extLst>
            </p:cNvPr>
            <p:cNvCxnSpPr>
              <a:stCxn id="13" idx="0"/>
              <a:endCxn id="1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5CA9F82F-88EC-4255-BDB1-B184B95D893B}"/>
                </a:ext>
              </a:extLst>
            </p:cNvPr>
            <p:cNvCxnSpPr>
              <a:stCxn id="12" idx="4"/>
              <a:endCxn id="1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DEEF7F02-472F-4E30-9C08-056E7D39868A}"/>
                </a:ext>
              </a:extLst>
            </p:cNvPr>
            <p:cNvCxnSpPr>
              <a:stCxn id="11" idx="0"/>
              <a:endCxn id="1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8678298-3D83-45B4-BDDF-0319FAA63E75}"/>
                </a:ext>
              </a:extLst>
            </p:cNvPr>
            <p:cNvCxnSpPr>
              <a:cxnSpLocks/>
              <a:stCxn id="10" idx="3"/>
              <a:endCxn id="9" idx="0"/>
            </p:cNvCxnSpPr>
            <p:nvPr/>
          </p:nvCxnSpPr>
          <p:spPr>
            <a:xfrm flipH="1">
              <a:off x="6453751" y="4913720"/>
              <a:ext cx="286016" cy="22852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64944AD8-DC4A-468A-9A0C-BF12304A3813}"/>
                </a:ext>
              </a:extLst>
            </p:cNvPr>
            <p:cNvCxnSpPr>
              <a:stCxn id="9" idx="0"/>
              <a:endCxn id="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FD6CA9A0-999E-4A11-88EC-01B828E7F96C}"/>
                </a:ext>
              </a:extLst>
            </p:cNvPr>
            <p:cNvCxnSpPr>
              <a:stCxn id="6" idx="4"/>
              <a:endCxn id="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6589D460-DE00-4665-90D6-1212F87B910E}"/>
                </a:ext>
              </a:extLst>
            </p:cNvPr>
            <p:cNvCxnSpPr>
              <a:stCxn id="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79C2ACC1-DBD6-4328-93EC-32109CF42931}"/>
                </a:ext>
              </a:extLst>
            </p:cNvPr>
            <p:cNvCxnSpPr>
              <a:cxnSpLocks/>
              <a:stCxn id="8" idx="4"/>
              <a:endCxn id="16" idx="0"/>
            </p:cNvCxnSpPr>
            <p:nvPr/>
          </p:nvCxnSpPr>
          <p:spPr>
            <a:xfrm flipV="1">
              <a:off x="5671436" y="4513323"/>
              <a:ext cx="9056" cy="2836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CF5A0F9-9821-4464-A075-7824A7DB61C3}"/>
                </a:ext>
              </a:extLst>
            </p:cNvPr>
            <p:cNvCxnSpPr>
              <a:cxnSpLocks/>
              <a:stCxn id="8" idx="0"/>
              <a:endCxn id="16" idx="3"/>
            </p:cNvCxnSpPr>
            <p:nvPr/>
          </p:nvCxnSpPr>
          <p:spPr>
            <a:xfrm flipV="1">
              <a:off x="5690551" y="4211758"/>
              <a:ext cx="337677" cy="28185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719572" y="4495565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111" name="グループ化 110">
            <a:extLst>
              <a:ext uri="{FF2B5EF4-FFF2-40B4-BE49-F238E27FC236}">
                <a16:creationId xmlns:a16="http://schemas.microsoft.com/office/drawing/2014/main" id="{63A536B8-E562-469E-890A-7EC77BA77A62}"/>
              </a:ext>
            </a:extLst>
          </p:cNvPr>
          <p:cNvGrpSpPr/>
          <p:nvPr/>
        </p:nvGrpSpPr>
        <p:grpSpPr>
          <a:xfrm>
            <a:off x="3572042" y="4495565"/>
            <a:ext cx="1988801" cy="1668657"/>
            <a:chOff x="4860075" y="1560327"/>
            <a:chExt cx="3329507" cy="2793546"/>
          </a:xfrm>
        </p:grpSpPr>
        <p:sp>
          <p:nvSpPr>
            <p:cNvPr id="112" name="二等辺三角形 111">
              <a:extLst>
                <a:ext uri="{FF2B5EF4-FFF2-40B4-BE49-F238E27FC236}">
                  <a16:creationId xmlns:a16="http://schemas.microsoft.com/office/drawing/2014/main" id="{6B87FF46-4FD9-4D40-AACB-757605A67160}"/>
                </a:ext>
              </a:extLst>
            </p:cNvPr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>
              <a:extLst>
                <a:ext uri="{FF2B5EF4-FFF2-40B4-BE49-F238E27FC236}">
                  <a16:creationId xmlns:a16="http://schemas.microsoft.com/office/drawing/2014/main" id="{B73A4617-AA45-4178-BEFC-16B5087F573B}"/>
                </a:ext>
              </a:extLst>
            </p:cNvPr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B098E77D-259A-4DC5-8AA3-984C14FCB5AB}"/>
                </a:ext>
              </a:extLst>
            </p:cNvPr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26" name="二等辺三角形 125">
                <a:extLst>
                  <a:ext uri="{FF2B5EF4-FFF2-40B4-BE49-F238E27FC236}">
                    <a16:creationId xmlns:a16="http://schemas.microsoft.com/office/drawing/2014/main" id="{16D80470-BBCA-4CB9-9DE6-188AA3A2B91A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7" name="二等辺三角形 126">
                <a:extLst>
                  <a:ext uri="{FF2B5EF4-FFF2-40B4-BE49-F238E27FC236}">
                    <a16:creationId xmlns:a16="http://schemas.microsoft.com/office/drawing/2014/main" id="{D9880BFB-103E-476C-9D44-8FDC35074ADD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8" name="二等辺三角形 127">
                <a:extLst>
                  <a:ext uri="{FF2B5EF4-FFF2-40B4-BE49-F238E27FC236}">
                    <a16:creationId xmlns:a16="http://schemas.microsoft.com/office/drawing/2014/main" id="{5BF1A824-65F1-46D3-9DFA-75177284942E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15" name="グループ化 114">
              <a:extLst>
                <a:ext uri="{FF2B5EF4-FFF2-40B4-BE49-F238E27FC236}">
                  <a16:creationId xmlns:a16="http://schemas.microsoft.com/office/drawing/2014/main" id="{02122EF6-ABCE-45C6-83C3-6A2264131ED6}"/>
                </a:ext>
              </a:extLst>
            </p:cNvPr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23" name="二等辺三角形 122">
                <a:extLst>
                  <a:ext uri="{FF2B5EF4-FFF2-40B4-BE49-F238E27FC236}">
                    <a16:creationId xmlns:a16="http://schemas.microsoft.com/office/drawing/2014/main" id="{7C9C7536-B3F3-46B0-A424-AD07DBBEAC25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二等辺三角形 123">
                <a:extLst>
                  <a:ext uri="{FF2B5EF4-FFF2-40B4-BE49-F238E27FC236}">
                    <a16:creationId xmlns:a16="http://schemas.microsoft.com/office/drawing/2014/main" id="{93746A66-0829-4F38-86AF-0A1462EAE31B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5" name="二等辺三角形 124">
                <a:extLst>
                  <a:ext uri="{FF2B5EF4-FFF2-40B4-BE49-F238E27FC236}">
                    <a16:creationId xmlns:a16="http://schemas.microsoft.com/office/drawing/2014/main" id="{2277265C-A556-4AE2-BCB5-F782BDCF6D63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6" name="円/楕円 34">
              <a:extLst>
                <a:ext uri="{FF2B5EF4-FFF2-40B4-BE49-F238E27FC236}">
                  <a16:creationId xmlns:a16="http://schemas.microsoft.com/office/drawing/2014/main" id="{DFB23F46-F6FF-45C4-81B6-A4FB8BA678D6}"/>
                </a:ext>
              </a:extLst>
            </p:cNvPr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7" name="円/楕円 35">
              <a:extLst>
                <a:ext uri="{FF2B5EF4-FFF2-40B4-BE49-F238E27FC236}">
                  <a16:creationId xmlns:a16="http://schemas.microsoft.com/office/drawing/2014/main" id="{F6D4F30E-F64D-4546-877E-A2D7B111971A}"/>
                </a:ext>
              </a:extLst>
            </p:cNvPr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8" name="円/楕円 36">
              <a:extLst>
                <a:ext uri="{FF2B5EF4-FFF2-40B4-BE49-F238E27FC236}">
                  <a16:creationId xmlns:a16="http://schemas.microsoft.com/office/drawing/2014/main" id="{07015276-9CF5-4213-8A1F-7AB7A94D246D}"/>
                </a:ext>
              </a:extLst>
            </p:cNvPr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9" name="円/楕円 37">
              <a:extLst>
                <a:ext uri="{FF2B5EF4-FFF2-40B4-BE49-F238E27FC236}">
                  <a16:creationId xmlns:a16="http://schemas.microsoft.com/office/drawing/2014/main" id="{F7E31B85-30E1-4B62-B642-CFADD18DE1F5}"/>
                </a:ext>
              </a:extLst>
            </p:cNvPr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0" name="円/楕円 38">
              <a:extLst>
                <a:ext uri="{FF2B5EF4-FFF2-40B4-BE49-F238E27FC236}">
                  <a16:creationId xmlns:a16="http://schemas.microsoft.com/office/drawing/2014/main" id="{53373F98-6F53-46EA-AD65-CD6428008171}"/>
                </a:ext>
              </a:extLst>
            </p:cNvPr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1" name="円/楕円 39">
              <a:extLst>
                <a:ext uri="{FF2B5EF4-FFF2-40B4-BE49-F238E27FC236}">
                  <a16:creationId xmlns:a16="http://schemas.microsoft.com/office/drawing/2014/main" id="{2E6017F6-F118-48F0-A05E-B4D1B93518A9}"/>
                </a:ext>
              </a:extLst>
            </p:cNvPr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2" name="円/楕円 40">
              <a:extLst>
                <a:ext uri="{FF2B5EF4-FFF2-40B4-BE49-F238E27FC236}">
                  <a16:creationId xmlns:a16="http://schemas.microsoft.com/office/drawing/2014/main" id="{131AF2D3-74F1-4827-A49B-F98FBBCFA1BC}"/>
                </a:ext>
              </a:extLst>
            </p:cNvPr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666236" y="389989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Standard FEM</a:t>
            </a:r>
            <a:endParaRPr kumimoji="1" lang="ja-JP" altLang="en-US" sz="2400" u="sng" dirty="0"/>
          </a:p>
        </p:txBody>
      </p:sp>
      <p:sp>
        <p:nvSpPr>
          <p:cNvPr id="139" name="テキスト ボックス 138">
            <a:extLst>
              <a:ext uri="{FF2B5EF4-FFF2-40B4-BE49-F238E27FC236}">
                <a16:creationId xmlns:a16="http://schemas.microsoft.com/office/drawing/2014/main" id="{904C9593-1D14-4233-B883-7E8616347D91}"/>
              </a:ext>
            </a:extLst>
          </p:cNvPr>
          <p:cNvSpPr txBox="1"/>
          <p:nvPr/>
        </p:nvSpPr>
        <p:spPr>
          <a:xfrm>
            <a:off x="3099003" y="3717032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Edge-based S-FEM</a:t>
            </a:r>
            <a:br>
              <a:rPr lang="en-US" altLang="ja-JP" sz="2400" u="sng" dirty="0"/>
            </a:br>
            <a:r>
              <a:rPr lang="en-US" altLang="ja-JP" sz="2400" u="sng" dirty="0"/>
              <a:t>(ES-FEM)</a:t>
            </a:r>
            <a:endParaRPr kumimoji="1" lang="ja-JP" altLang="en-US" sz="2400" u="sng" dirty="0"/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F2A9F759-84C8-41BD-A946-657430EC4146}"/>
              </a:ext>
            </a:extLst>
          </p:cNvPr>
          <p:cNvSpPr txBox="1"/>
          <p:nvPr/>
        </p:nvSpPr>
        <p:spPr>
          <a:xfrm>
            <a:off x="6033788" y="3722341"/>
            <a:ext cx="296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/>
              <a:t>Node-based S-FEM</a:t>
            </a:r>
            <a:br>
              <a:rPr lang="en-US" altLang="ja-JP" sz="2400" u="sng" dirty="0"/>
            </a:br>
            <a:r>
              <a:rPr lang="en-US" altLang="ja-JP" sz="2400" u="sng" dirty="0"/>
              <a:t>(NS-FEM)</a:t>
            </a:r>
            <a:endParaRPr kumimoji="1" lang="ja-JP" altLang="en-US" sz="2400" u="sng" dirty="0"/>
          </a:p>
        </p:txBody>
      </p:sp>
      <p:sp>
        <p:nvSpPr>
          <p:cNvPr id="47" name="スライド番号プレースホルダー 46">
            <a:extLst>
              <a:ext uri="{FF2B5EF4-FFF2-40B4-BE49-F238E27FC236}">
                <a16:creationId xmlns:a16="http://schemas.microsoft.com/office/drawing/2014/main" id="{14785F0A-F098-4149-99C5-5FCE4D3FE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dist. at 60% nominal stretch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1D8F2D-0A41-4149-857D-988CF1EA4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16732"/>
            <a:ext cx="3728412" cy="38533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C697837-923B-4BD2-AF7C-3DCEA1D9D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16732"/>
            <a:ext cx="3637100" cy="385336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AAFF82-16D1-4809-9370-2F86C675629E}"/>
              </a:ext>
            </a:extLst>
          </p:cNvPr>
          <p:cNvSpPr txBox="1"/>
          <p:nvPr/>
        </p:nvSpPr>
        <p:spPr>
          <a:xfrm>
            <a:off x="1367644" y="4870098"/>
            <a:ext cx="654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SelectiveCS-FEM-T10</a:t>
            </a:r>
            <a:r>
              <a:rPr kumimoji="1" lang="en-US" altLang="ja-JP" sz="2000" dirty="0"/>
              <a:t>                    </a:t>
            </a:r>
            <a:r>
              <a:rPr kumimoji="1" lang="en-US" altLang="ja-JP" sz="2000" dirty="0">
                <a:solidFill>
                  <a:srgbClr val="0000CC"/>
                </a:solidFill>
              </a:rPr>
              <a:t>ABAQUS C3D10MH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7C05F7-A788-4153-A2DD-E3998C849BD0}"/>
              </a:ext>
            </a:extLst>
          </p:cNvPr>
          <p:cNvSpPr txBox="1"/>
          <p:nvPr/>
        </p:nvSpPr>
        <p:spPr>
          <a:xfrm>
            <a:off x="1390171" y="5372250"/>
            <a:ext cx="6362960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</a:t>
            </a:r>
            <a:r>
              <a:rPr kumimoji="1" lang="en-US" altLang="ja-JP" sz="2400" dirty="0">
                <a:solidFill>
                  <a:srgbClr val="FF00FF"/>
                </a:solidFill>
              </a:rPr>
              <a:t>good pressure accuracy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45916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at 60% nominal stretch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1F5D49-93A9-4F1F-86F5-2C7F1C8E5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25876"/>
            <a:ext cx="3718659" cy="38432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5540932-473C-4965-B592-1E333EE0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0" y="1025875"/>
            <a:ext cx="3627586" cy="38432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4F9D9D-BD8F-4692-802E-D415BA9A2C77}"/>
              </a:ext>
            </a:extLst>
          </p:cNvPr>
          <p:cNvSpPr txBox="1"/>
          <p:nvPr/>
        </p:nvSpPr>
        <p:spPr>
          <a:xfrm>
            <a:off x="1367644" y="4870098"/>
            <a:ext cx="654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SelectiveCS-FEM-T10</a:t>
            </a:r>
            <a:r>
              <a:rPr kumimoji="1" lang="en-US" altLang="ja-JP" sz="2000" dirty="0"/>
              <a:t>                    </a:t>
            </a:r>
            <a:r>
              <a:rPr kumimoji="1" lang="en-US" altLang="ja-JP" sz="2000" dirty="0">
                <a:solidFill>
                  <a:srgbClr val="0000CC"/>
                </a:solidFill>
              </a:rPr>
              <a:t>ABAQUS C3D10MH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56658E-37AB-4ABA-9254-A4D59C915796}"/>
              </a:ext>
            </a:extLst>
          </p:cNvPr>
          <p:cNvSpPr txBox="1"/>
          <p:nvPr/>
        </p:nvSpPr>
        <p:spPr>
          <a:xfrm>
            <a:off x="756638" y="5372250"/>
            <a:ext cx="763003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an </a:t>
            </a:r>
            <a:r>
              <a:rPr kumimoji="1" lang="en-US" altLang="ja-JP" sz="2400" dirty="0">
                <a:solidFill>
                  <a:srgbClr val="C00000"/>
                </a:solidFill>
              </a:rPr>
              <a:t>issue of Mises stress oscillation</a:t>
            </a:r>
            <a:r>
              <a:rPr kumimoji="1" lang="en-US" altLang="ja-JP" sz="2400" dirty="0"/>
              <a:t>,</a:t>
            </a:r>
            <a:br>
              <a:rPr kumimoji="1" lang="en-US" altLang="ja-JP" sz="2400" dirty="0"/>
            </a:br>
            <a:r>
              <a:rPr kumimoji="1" lang="en-US" altLang="ja-JP" sz="2400" dirty="0"/>
              <a:t>which should be resolved in the future.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42088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Comparison of 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at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bottom corner</a:t>
                </a: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BD8DF2D-E9B7-4891-8C17-8EECE8537908}"/>
              </a:ext>
            </a:extLst>
          </p:cNvPr>
          <p:cNvGrpSpPr/>
          <p:nvPr/>
        </p:nvGrpSpPr>
        <p:grpSpPr>
          <a:xfrm>
            <a:off x="7740352" y="674270"/>
            <a:ext cx="1044116" cy="1674610"/>
            <a:chOff x="7308304" y="1124744"/>
            <a:chExt cx="1044116" cy="167461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DA78908-7522-4A77-85C6-6A024F39B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/>
            <a:stretch/>
          </p:blipFill>
          <p:spPr>
            <a:xfrm>
              <a:off x="7308304" y="1124744"/>
              <a:ext cx="1044116" cy="1414181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3637273D-7414-41AC-B72C-D6DCF0AD059A}"/>
                </a:ext>
              </a:extLst>
            </p:cNvPr>
            <p:cNvSpPr/>
            <p:nvPr/>
          </p:nvSpPr>
          <p:spPr>
            <a:xfrm>
              <a:off x="7704348" y="2456892"/>
              <a:ext cx="108012" cy="108012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13E416CA-D942-4CBF-9660-B730F4D16531}"/>
                </a:ext>
              </a:extLst>
            </p:cNvPr>
            <p:cNvCxnSpPr>
              <a:cxnSpLocks/>
            </p:cNvCxnSpPr>
            <p:nvPr/>
          </p:nvCxnSpPr>
          <p:spPr>
            <a:xfrm>
              <a:off x="7832546" y="2549086"/>
              <a:ext cx="267846" cy="878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896DE2F-5455-438E-A9F3-1C70A1D331E7}"/>
                    </a:ext>
                  </a:extLst>
                </p:cNvPr>
                <p:cNvSpPr txBox="1"/>
                <p:nvPr/>
              </p:nvSpPr>
              <p:spPr>
                <a:xfrm>
                  <a:off x="7966469" y="2430022"/>
                  <a:ext cx="3792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896DE2F-5455-438E-A9F3-1C70A1D33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6469" y="2430022"/>
                  <a:ext cx="37920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FFBD309-35B7-4D88-937F-92D08FDAA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432" y="1232756"/>
            <a:ext cx="6582187" cy="372234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186999-EB24-4F5E-8F4F-E3AC2E548742}"/>
              </a:ext>
            </a:extLst>
          </p:cNvPr>
          <p:cNvSpPr txBox="1"/>
          <p:nvPr/>
        </p:nvSpPr>
        <p:spPr>
          <a:xfrm>
            <a:off x="659939" y="5130031"/>
            <a:ext cx="7823424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</a:t>
            </a:r>
            <a:r>
              <a:rPr kumimoji="1" lang="en-US" altLang="ja-JP" sz="2400" dirty="0">
                <a:solidFill>
                  <a:srgbClr val="FF00FF"/>
                </a:solidFill>
              </a:rPr>
              <a:t>enough accuracy in displacement </a:t>
            </a:r>
            <a:br>
              <a:rPr kumimoji="1" lang="en-US" altLang="ja-JP" sz="2400" dirty="0">
                <a:solidFill>
                  <a:srgbClr val="FF00FF"/>
                </a:solidFill>
              </a:rPr>
            </a:br>
            <a:r>
              <a:rPr kumimoji="1" lang="en-US" altLang="ja-JP" sz="2400" dirty="0">
                <a:solidFill>
                  <a:srgbClr val="FF00FF"/>
                </a:solidFill>
              </a:rPr>
              <a:t>(and force, also)</a:t>
            </a:r>
            <a:r>
              <a:rPr kumimoji="1" lang="en-US" altLang="ja-JP" sz="2400" dirty="0"/>
              <a:t> in addition to large deformation robustness. 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27E803-96EB-4843-91CF-02F94C0D1372}"/>
              </a:ext>
            </a:extLst>
          </p:cNvPr>
          <p:cNvSpPr txBox="1"/>
          <p:nvPr/>
        </p:nvSpPr>
        <p:spPr>
          <a:xfrm>
            <a:off x="3179916" y="2060848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ABAQUS</a:t>
            </a:r>
            <a:br>
              <a:rPr kumimoji="1" lang="en-US" altLang="ja-JP" sz="1600" dirty="0"/>
            </a:br>
            <a:r>
              <a:rPr kumimoji="1" lang="en-US" altLang="ja-JP" sz="1600" dirty="0"/>
              <a:t>C3D10MH</a:t>
            </a:r>
            <a:br>
              <a:rPr kumimoji="1" lang="en-US" altLang="ja-JP" sz="1600" dirty="0"/>
            </a:br>
            <a:r>
              <a:rPr kumimoji="1" lang="en-US" altLang="ja-JP" sz="1600" dirty="0"/>
              <a:t>died here.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BE86FB-3981-4295-B827-9A36EEA4DEC1}"/>
              </a:ext>
            </a:extLst>
          </p:cNvPr>
          <p:cNvSpPr txBox="1"/>
          <p:nvPr/>
        </p:nvSpPr>
        <p:spPr>
          <a:xfrm>
            <a:off x="6012160" y="2963118"/>
            <a:ext cx="1391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Selective</a:t>
            </a:r>
            <a:br>
              <a:rPr kumimoji="1" lang="en-US" altLang="ja-JP" sz="1600" dirty="0"/>
            </a:br>
            <a:r>
              <a:rPr kumimoji="1" lang="en-US" altLang="ja-JP" sz="1600" dirty="0"/>
              <a:t>CS-FEM-T10</a:t>
            </a:r>
            <a:br>
              <a:rPr kumimoji="1" lang="en-US" altLang="ja-JP" sz="1600" dirty="0"/>
            </a:br>
            <a:r>
              <a:rPr kumimoji="1" lang="en-US" altLang="ja-JP" sz="1600" dirty="0"/>
              <a:t>died here.</a:t>
            </a:r>
            <a:endParaRPr kumimoji="1" lang="ja-JP" altLang="en-US" sz="1600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B48E2E8-0AC3-40BC-9879-50D94FAB7944}"/>
              </a:ext>
            </a:extLst>
          </p:cNvPr>
          <p:cNvCxnSpPr>
            <a:cxnSpLocks/>
          </p:cNvCxnSpPr>
          <p:nvPr/>
        </p:nvCxnSpPr>
        <p:spPr>
          <a:xfrm>
            <a:off x="6775837" y="3794115"/>
            <a:ext cx="172427" cy="38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105DEC8-A770-4EA9-A7EF-CC8143174FB5}"/>
              </a:ext>
            </a:extLst>
          </p:cNvPr>
          <p:cNvCxnSpPr>
            <a:cxnSpLocks/>
          </p:cNvCxnSpPr>
          <p:nvPr/>
        </p:nvCxnSpPr>
        <p:spPr>
          <a:xfrm>
            <a:off x="3871777" y="2855990"/>
            <a:ext cx="172427" cy="38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36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r>
              <a:rPr kumimoji="1" lang="en-US" altLang="ja-JP" sz="2400" dirty="0"/>
              <a:t>Rubber body.</a:t>
            </a:r>
            <a:br>
              <a:rPr kumimoji="1" lang="en-US" altLang="ja-JP" sz="2400" dirty="0"/>
            </a:br>
            <a:r>
              <a:rPr kumimoji="1" lang="en-US" altLang="ja-JP" sz="2400" dirty="0"/>
              <a:t>(Young’s modulus: 5MPa,</a:t>
            </a:r>
            <a:br>
              <a:rPr kumimoji="1" lang="en-US" altLang="ja-JP" sz="2400" dirty="0"/>
            </a:br>
            <a:r>
              <a:rPr kumimoji="1" lang="en-US" altLang="ja-JP" sz="2400" dirty="0">
                <a:solidFill>
                  <a:srgbClr val="C00000"/>
                </a:solidFill>
              </a:rPr>
              <a:t>Poisson’s ratio: 0.49</a:t>
            </a:r>
            <a:r>
              <a:rPr kumimoji="1" lang="en-US" altLang="ja-JP" sz="2400" dirty="0"/>
              <a:t>)</a:t>
            </a:r>
          </a:p>
          <a:p>
            <a:r>
              <a:rPr kumimoji="1" lang="en-US" altLang="ja-JP" sz="2400" dirty="0"/>
              <a:t>Discretized in T10 mesh.</a:t>
            </a:r>
            <a:br>
              <a:rPr kumimoji="1" lang="en-US" altLang="ja-JP" sz="2400" dirty="0"/>
            </a:br>
            <a:r>
              <a:rPr kumimoji="1" lang="en-US" altLang="ja-JP" sz="2400" dirty="0"/>
              <a:t>(about 80,000 nodes</a:t>
            </a:r>
            <a:br>
              <a:rPr kumimoji="1" lang="en-US" altLang="ja-JP" sz="2400" dirty="0"/>
            </a:br>
            <a:r>
              <a:rPr kumimoji="1" lang="en-US" altLang="ja-JP" sz="2400" dirty="0"/>
              <a:t>and 52,000 elements)</a:t>
            </a:r>
          </a:p>
          <a:p>
            <a:r>
              <a:rPr lang="en-US" altLang="ja-JP" sz="2400" dirty="0"/>
              <a:t>Both s</a:t>
            </a:r>
            <a:r>
              <a:rPr kumimoji="1" lang="en-US" altLang="ja-JP" sz="2400" dirty="0"/>
              <a:t>oles of the feet are</a:t>
            </a:r>
            <a:br>
              <a:rPr kumimoji="1" lang="en-US" altLang="ja-JP" sz="2400" dirty="0"/>
            </a:br>
            <a:r>
              <a:rPr kumimoji="1" lang="en-US" altLang="ja-JP" sz="2400" dirty="0"/>
              <a:t>perfectly constrained.</a:t>
            </a:r>
            <a:endParaRPr lang="en-US" altLang="ja-JP" sz="2400" dirty="0"/>
          </a:p>
          <a:p>
            <a:r>
              <a:rPr lang="en-US" altLang="ja-JP" sz="2400" dirty="0">
                <a:solidFill>
                  <a:srgbClr val="008000"/>
                </a:solidFill>
              </a:rPr>
              <a:t>Modal analysis up to 40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400" dirty="0">
                <a:solidFill>
                  <a:srgbClr val="008000"/>
                </a:solidFill>
              </a:rPr>
              <a:t>eigen modes.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400" dirty="0"/>
              <a:t>(This is not a large deformation analysis.)</a:t>
            </a:r>
          </a:p>
          <a:p>
            <a:r>
              <a:rPr kumimoji="1" lang="en-US" altLang="ja-JP" sz="2400" dirty="0"/>
              <a:t>Compared to </a:t>
            </a:r>
            <a:r>
              <a:rPr kumimoji="1" lang="en-US" altLang="ja-JP" sz="2400" dirty="0">
                <a:solidFill>
                  <a:srgbClr val="0000CC"/>
                </a:solidFill>
              </a:rPr>
              <a:t>ABAQUS C3D10MH </a:t>
            </a:r>
            <a:r>
              <a:rPr kumimoji="1" lang="en-US" altLang="ja-JP" sz="2400" dirty="0"/>
              <a:t>with the same mesh.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Deformation Modes of</a:t>
            </a:r>
            <a:r>
              <a:rPr lang="en-US" altLang="ja-JP" dirty="0"/>
              <a:t> Armadillo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2" name="armadillo_body">
            <a:hlinkClick r:id="" action="ppaction://media"/>
            <a:extLst>
              <a:ext uri="{FF2B5EF4-FFF2-40B4-BE49-F238E27FC236}">
                <a16:creationId xmlns:a16="http://schemas.microsoft.com/office/drawing/2014/main" id="{DC174174-E419-4F17-AE64-3F51A2A7F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42" t="7319" r="9344" b="7319"/>
          <a:stretch>
            <a:fillRect/>
          </a:stretch>
        </p:blipFill>
        <p:spPr>
          <a:xfrm>
            <a:off x="4427984" y="784282"/>
            <a:ext cx="3708412" cy="40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igen modes up to Mode 40 with SelectiveCS-FEM-T10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Deformation Modes of</a:t>
            </a:r>
            <a:r>
              <a:rPr lang="en-US" altLang="ja-JP" dirty="0"/>
              <a:t> Armadillo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8" name="output">
            <a:hlinkClick r:id="" action="ppaction://media"/>
            <a:extLst>
              <a:ext uri="{FF2B5EF4-FFF2-40B4-BE49-F238E27FC236}">
                <a16:creationId xmlns:a16="http://schemas.microsoft.com/office/drawing/2014/main" id="{05D7B5A8-4464-483A-8EDC-C93FF2F42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044218"/>
            <a:ext cx="5788310" cy="465303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8A8CA7-BB33-432B-B3A7-626B667DA79F}"/>
              </a:ext>
            </a:extLst>
          </p:cNvPr>
          <p:cNvSpPr txBox="1"/>
          <p:nvPr/>
        </p:nvSpPr>
        <p:spPr>
          <a:xfrm>
            <a:off x="391080" y="5409220"/>
            <a:ext cx="8393388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</a:t>
            </a:r>
            <a:r>
              <a:rPr kumimoji="1" lang="en-US" altLang="ja-JP" sz="2800" dirty="0">
                <a:solidFill>
                  <a:srgbClr val="FF00FF"/>
                </a:solidFill>
              </a:rPr>
              <a:t>no spurious low-energy modes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like hour-glass modes.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74CBD2-0B27-4E31-B7C2-27AA160B0E69}"/>
              </a:ext>
            </a:extLst>
          </p:cNvPr>
          <p:cNvSpPr txBox="1"/>
          <p:nvPr/>
        </p:nvSpPr>
        <p:spPr>
          <a:xfrm>
            <a:off x="7560332" y="4365104"/>
            <a:ext cx="150554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There are no</a:t>
            </a:r>
            <a:br>
              <a:rPr lang="en-US" altLang="ja-JP" dirty="0"/>
            </a:br>
            <a:r>
              <a:rPr kumimoji="1" lang="en-US" altLang="ja-JP" dirty="0"/>
              <a:t>unnatural</a:t>
            </a:r>
            <a:br>
              <a:rPr kumimoji="1" lang="en-US" altLang="ja-JP" dirty="0"/>
            </a:br>
            <a:r>
              <a:rPr kumimoji="1" lang="en-US" altLang="ja-JP" dirty="0"/>
              <a:t>m</a:t>
            </a:r>
            <a:r>
              <a:rPr lang="en-US" altLang="ja-JP" dirty="0"/>
              <a:t>odes.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96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eigen frequencies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Deformation Modes of</a:t>
            </a:r>
            <a:r>
              <a:rPr lang="en-US" altLang="ja-JP" dirty="0"/>
              <a:t> Armadillo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8173CEBD-AD8C-41A8-8222-3FF67CEA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868" y="1099208"/>
            <a:ext cx="6661472" cy="375359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D6469C-8906-44EC-B9A4-2BEAA636E5C9}"/>
              </a:ext>
            </a:extLst>
          </p:cNvPr>
          <p:cNvSpPr txBox="1"/>
          <p:nvPr/>
        </p:nvSpPr>
        <p:spPr>
          <a:xfrm>
            <a:off x="133807" y="4941168"/>
            <a:ext cx="8703665" cy="138499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practical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modal analyses as ABAQUS C3D10MH; therefore,</a:t>
            </a:r>
            <a:br>
              <a:rPr lang="en-US" altLang="ja-JP" sz="2800" dirty="0"/>
            </a:br>
            <a:r>
              <a:rPr lang="en-US" altLang="ja-JP" sz="2800" dirty="0"/>
              <a:t>SelectiveCS-FEM-T10 would be </a:t>
            </a:r>
            <a:r>
              <a:rPr lang="en-US" altLang="ja-JP" sz="2800" dirty="0">
                <a:solidFill>
                  <a:srgbClr val="FF00FF"/>
                </a:solidFill>
              </a:rPr>
              <a:t>stable in dynamic analyses.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8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>
                    <a:effectLst/>
                  </a:rPr>
                  <a:t>Iron ears</a:t>
                </a:r>
                <a:r>
                  <a:rPr lang="en-US" altLang="ja-JP" sz="2400" dirty="0"/>
                  <a:t>: Neo-Hookean,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0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effectLst/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000" b="1" i="0" smtClean="0">
                            <a:effectLst/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1800" dirty="0"/>
                  <a:t>.</a:t>
                </a:r>
                <a:endParaRPr lang="en-US" altLang="ja-JP" sz="2400" b="1" dirty="0">
                  <a:effectLst/>
                </a:endParaRPr>
              </a:p>
              <a:p>
                <a:r>
                  <a:rPr kumimoji="1" lang="en-US" altLang="ja-JP" sz="2400" dirty="0"/>
                  <a:t>Rubber body: </a:t>
                </a:r>
                <a:r>
                  <a:rPr lang="en-US" altLang="ja-JP" sz="2400" dirty="0"/>
                  <a:t>Neo-Hookean,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0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000" dirty="0"/>
                  <a:t>.</a:t>
                </a:r>
                <a:endParaRPr lang="en-US" altLang="ja-JP" sz="2400" dirty="0"/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61,000 nodes and 41,000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ABAQUS/Explicit C3D10M </a:t>
                </a:r>
                <a:r>
                  <a:rPr lang="en-US" altLang="ja-JP" sz="2400" dirty="0"/>
                  <a:t>(NOT C3D10MH)</a:t>
                </a:r>
                <a:br>
                  <a:rPr lang="en-US" altLang="ja-JP" sz="2400" dirty="0"/>
                </a:br>
                <a:r>
                  <a:rPr lang="en-US" altLang="ja-JP" sz="2400" dirty="0"/>
                  <a:t>with the same mesh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kumimoji="1" lang="en-US" altLang="ja-JP" sz="2400" dirty="0">
                    <a:effectLst/>
                  </a:rPr>
                  <a:t>Contact is not considered</a:t>
                </a:r>
                <a:r>
                  <a:rPr lang="en-US" altLang="ja-JP" sz="2400" dirty="0"/>
                  <a:t>.</a:t>
                </a:r>
                <a:endParaRPr kumimoji="1" lang="en-US" altLang="ja-JP" sz="2800" dirty="0">
                  <a:effectLst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468" b="-4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906288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194077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174110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250224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766445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766445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57861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738553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414517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Rubber</a:t>
            </a:r>
            <a:br>
              <a:rPr kumimoji="1" lang="en-US" altLang="ja-JP" dirty="0"/>
            </a:br>
            <a:r>
              <a:rPr kumimoji="1" lang="en-US" altLang="ja-JP" dirty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3826785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771610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95536" y="3358733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Fixed</a:t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en-US" altLang="ja-JP" dirty="0">
                <a:solidFill>
                  <a:srgbClr val="C00000"/>
                </a:solidFill>
              </a:rPr>
              <a:t>Soles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3826785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851227"/>
            <a:ext cx="1582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25 m/s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4BBDF6D-3BA2-400E-A19B-14C1A29B70D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CD3CAED-CB23-4706-AFE9-4E14B2894BC0}"/>
                  </a:ext>
                </a:extLst>
              </p:cNvPr>
              <p:cNvSpPr txBox="1"/>
              <p:nvPr/>
            </p:nvSpPr>
            <p:spPr>
              <a:xfrm>
                <a:off x="4085974" y="3629301"/>
                <a:ext cx="4951217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=0.05 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en-US" altLang="ja-JP" sz="1600" dirty="0"/>
                  <a:t>, which is recommended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for C3D10M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CD3CAED-CB23-4706-AFE9-4E14B2894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974" y="3629301"/>
                <a:ext cx="4951217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582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nimation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2" name="m">
            <a:hlinkClick r:id="" action="ppaction://media"/>
            <a:extLst>
              <a:ext uri="{FF2B5EF4-FFF2-40B4-BE49-F238E27FC236}">
                <a16:creationId xmlns:a16="http://schemas.microsoft.com/office/drawing/2014/main" id="{9CCD4B87-2644-4306-BDB6-21F8FF981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9271"/>
            <a:ext cx="9144000" cy="32718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0AA264-EE42-4EAB-B02B-6FC3B4938C0A}"/>
              </a:ext>
            </a:extLst>
          </p:cNvPr>
          <p:cNvSpPr txBox="1"/>
          <p:nvPr/>
        </p:nvSpPr>
        <p:spPr>
          <a:xfrm>
            <a:off x="827584" y="4473116"/>
            <a:ext cx="684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</a:t>
            </a:r>
            <a:r>
              <a:rPr kumimoji="1" lang="en-US" altLang="ja-JP" dirty="0"/>
              <a:t>                             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522A38-0F76-4977-962B-28BF4B69DC60}"/>
              </a:ext>
            </a:extLst>
          </p:cNvPr>
          <p:cNvSpPr txBox="1"/>
          <p:nvPr/>
        </p:nvSpPr>
        <p:spPr>
          <a:xfrm>
            <a:off x="1254631" y="4941168"/>
            <a:ext cx="6462025" cy="138499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similar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displacement and Mises stress</a:t>
            </a:r>
            <a:br>
              <a:rPr kumimoji="1" lang="en-US" altLang="ja-JP" sz="2800" dirty="0"/>
            </a:br>
            <a:r>
              <a:rPr kumimoji="1" lang="en-US" altLang="ja-JP" sz="2800" dirty="0"/>
              <a:t>to ABAQUS C3D10M.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Comparison of pressure sign at </a:t>
                </a:r>
                <a14:m>
                  <m:oMath xmlns:m="http://schemas.openxmlformats.org/officeDocument/2006/math"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0.4 </a:t>
                </a:r>
                <a:r>
                  <a:rPr kumimoji="1"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ms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0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(right after the stat)</a:t>
                </a: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886E9C-ABEB-4D00-B25D-7A7C90C3D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327526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3330676-C3E5-44DE-9C2F-52D348103273}"/>
              </a:ext>
            </a:extLst>
          </p:cNvPr>
          <p:cNvSpPr txBox="1"/>
          <p:nvPr/>
        </p:nvSpPr>
        <p:spPr>
          <a:xfrm>
            <a:off x="827584" y="4473116"/>
            <a:ext cx="684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</a:t>
            </a:r>
            <a:r>
              <a:rPr kumimoji="1" lang="en-US" altLang="ja-JP" dirty="0"/>
              <a:t>                             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BA5B14-23F2-41A6-B706-95129F9C0253}"/>
              </a:ext>
            </a:extLst>
          </p:cNvPr>
          <p:cNvSpPr txBox="1"/>
          <p:nvPr/>
        </p:nvSpPr>
        <p:spPr>
          <a:xfrm>
            <a:off x="1441154" y="4941168"/>
            <a:ext cx="6088975" cy="138499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</a:t>
            </a:r>
            <a:r>
              <a:rPr lang="en-US" altLang="ja-JP" sz="2800" dirty="0"/>
              <a:t> seems to calculate </a:t>
            </a:r>
            <a:br>
              <a:rPr lang="en-US" altLang="ja-JP" sz="2800" dirty="0"/>
            </a:br>
            <a:r>
              <a:rPr lang="en-US" altLang="ja-JP" sz="2800" dirty="0"/>
              <a:t>the </a:t>
            </a:r>
            <a:r>
              <a:rPr lang="en-US" altLang="ja-JP" sz="2800" dirty="0">
                <a:solidFill>
                  <a:srgbClr val="FF00FF"/>
                </a:solidFill>
              </a:rPr>
              <a:t>initial pressure wave propagation </a:t>
            </a:r>
            <a:br>
              <a:rPr lang="en-US" altLang="ja-JP" sz="2800" dirty="0"/>
            </a:br>
            <a:r>
              <a:rPr lang="en-US" altLang="ja-JP" sz="2800" dirty="0"/>
              <a:t>more correctly than</a:t>
            </a:r>
            <a:r>
              <a:rPr kumimoji="1" lang="en-US" altLang="ja-JP" sz="2800" dirty="0"/>
              <a:t> ABAQUS C3D10M.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859442-B87F-4F59-AB61-83D8B3758189}"/>
              </a:ext>
            </a:extLst>
          </p:cNvPr>
          <p:cNvSpPr txBox="1"/>
          <p:nvPr/>
        </p:nvSpPr>
        <p:spPr>
          <a:xfrm>
            <a:off x="2627784" y="1124744"/>
            <a:ext cx="26725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Red: positive pressure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0000CC"/>
                </a:solidFill>
              </a:rPr>
              <a:t>Blue: negative pressure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C1A854-B468-4E62-9F73-4D414BABAEDE}"/>
              </a:ext>
            </a:extLst>
          </p:cNvPr>
          <p:cNvSpPr txBox="1"/>
          <p:nvPr/>
        </p:nvSpPr>
        <p:spPr>
          <a:xfrm>
            <a:off x="2997003" y="2533546"/>
            <a:ext cx="902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Clear</a:t>
            </a:r>
            <a:br>
              <a:rPr kumimoji="1" lang="en-US" altLang="ja-JP" dirty="0"/>
            </a:br>
            <a:r>
              <a:rPr kumimoji="1" lang="en-US" altLang="ja-JP" dirty="0"/>
              <a:t>stripe</a:t>
            </a:r>
            <a:br>
              <a:rPr kumimoji="1" lang="en-US" altLang="ja-JP" dirty="0"/>
            </a:br>
            <a:r>
              <a:rPr kumimoji="1" lang="en-US" altLang="ja-JP" dirty="0"/>
              <a:t>pattern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AEE2DF-ECC9-46D0-AC88-AB22C9085585}"/>
              </a:ext>
            </a:extLst>
          </p:cNvPr>
          <p:cNvSpPr txBox="1"/>
          <p:nvPr/>
        </p:nvSpPr>
        <p:spPr>
          <a:xfrm>
            <a:off x="7505430" y="2589473"/>
            <a:ext cx="979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Unclear</a:t>
            </a:r>
            <a:br>
              <a:rPr kumimoji="1" lang="en-US" altLang="ja-JP" dirty="0"/>
            </a:br>
            <a:r>
              <a:rPr kumimoji="1" lang="en-US" altLang="ja-JP" dirty="0"/>
              <a:t>stripe</a:t>
            </a:r>
            <a:br>
              <a:rPr kumimoji="1" lang="en-US" altLang="ja-JP" dirty="0"/>
            </a:br>
            <a:r>
              <a:rPr kumimoji="1" lang="en-US" altLang="ja-JP" dirty="0"/>
              <a:t>pattern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29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Timestep-history of total energy (= kinetic + strain)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E9F5FC-49F1-4050-804C-5F917AECC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2" y="1124744"/>
            <a:ext cx="7413152" cy="410445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6F0A9-FF6E-4793-82C0-0E2AA51322B3}"/>
              </a:ext>
            </a:extLst>
          </p:cNvPr>
          <p:cNvSpPr txBox="1"/>
          <p:nvPr/>
        </p:nvSpPr>
        <p:spPr>
          <a:xfrm>
            <a:off x="708799" y="5337212"/>
            <a:ext cx="7757958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</a:t>
            </a:r>
            <a:r>
              <a:rPr kumimoji="1" lang="en-US" altLang="ja-JP" sz="2800" dirty="0">
                <a:solidFill>
                  <a:srgbClr val="FF00FF"/>
                </a:solidFill>
              </a:rPr>
              <a:t>enough energetic stability </a:t>
            </a:r>
            <a:br>
              <a:rPr kumimoji="1" lang="en-US" altLang="ja-JP" sz="2800" dirty="0"/>
            </a:br>
            <a:r>
              <a:rPr kumimoji="1" lang="en-US" altLang="ja-JP" sz="2800" dirty="0"/>
              <a:t>in dynamic analysis.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1263ED-AC0C-4BAE-A5B8-DF13FE6EB7DF}"/>
                  </a:ext>
                </a:extLst>
              </p:cNvPr>
              <p:cNvSpPr txBox="1"/>
              <p:nvPr/>
            </p:nvSpPr>
            <p:spPr>
              <a:xfrm>
                <a:off x="7240480" y="4887724"/>
                <a:ext cx="1075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0.1 s)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1263ED-AC0C-4BAE-A5B8-DF13FE6EB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480" y="4887724"/>
                <a:ext cx="1075936" cy="369332"/>
              </a:xfrm>
              <a:prstGeom prst="rect">
                <a:avLst/>
              </a:prstGeom>
              <a:blipFill>
                <a:blip r:embed="rId3"/>
                <a:stretch>
                  <a:fillRect l="-5114" t="-10000" r="-397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49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CA5EEC-B255-4962-ABD9-106347F9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What </a:t>
            </a:r>
            <a:r>
              <a:rPr lang="en-US" altLang="ja-JP" dirty="0"/>
              <a:t>are the major benefits of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2C8EF1-71B3-4735-86B2-DB8AED486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kumimoji="1" lang="en-US" altLang="ja-JP" sz="12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FF0000"/>
                </a:solidFill>
              </a:rPr>
              <a:t>Super-linear mesh convergence rate.</a:t>
            </a:r>
            <a:br>
              <a:rPr kumimoji="1" lang="en-US" altLang="ja-JP" b="1" dirty="0">
                <a:solidFill>
                  <a:srgbClr val="FF0000"/>
                </a:solidFill>
              </a:rPr>
            </a:br>
            <a:r>
              <a:rPr kumimoji="1" lang="en-US" altLang="ja-JP" dirty="0"/>
              <a:t>(Almost same rate as 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-order elements with T4 mesh.)</a:t>
            </a:r>
            <a:endParaRPr lang="en-US" altLang="ja-JP" dirty="0">
              <a:solidFill>
                <a:srgbClr val="008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b="1" dirty="0">
                <a:solidFill>
                  <a:srgbClr val="008000"/>
                </a:solidFill>
              </a:rPr>
              <a:t>Shear locking free with ES-FEM.</a:t>
            </a:r>
            <a:br>
              <a:rPr lang="en-US" altLang="ja-JP" b="1" dirty="0">
                <a:solidFill>
                  <a:srgbClr val="008000"/>
                </a:solidFill>
              </a:rPr>
            </a:br>
            <a:r>
              <a:rPr lang="en-US" altLang="ja-JP" dirty="0"/>
              <a:t>(Excellent accuracy with T4 mesh.)</a:t>
            </a:r>
            <a:endParaRPr kumimoji="1" lang="en-US" altLang="ja-JP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b="1" dirty="0">
                <a:solidFill>
                  <a:srgbClr val="0000CC"/>
                </a:solidFill>
              </a:rPr>
              <a:t>Little accuracy loss with skewed meshes.</a:t>
            </a:r>
            <a:br>
              <a:rPr kumimoji="1" lang="en-US" altLang="ja-JP" b="1" dirty="0">
                <a:solidFill>
                  <a:srgbClr val="0000CC"/>
                </a:solidFill>
              </a:rPr>
            </a:br>
            <a:r>
              <a:rPr kumimoji="1" lang="en-US" altLang="ja-JP" dirty="0"/>
              <a:t>(No problem with complex geometry.)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3F68CDC-5959-4CD5-8DA0-9F774AB24A57}"/>
              </a:ext>
            </a:extLst>
          </p:cNvPr>
          <p:cNvSpPr txBox="1"/>
          <p:nvPr/>
        </p:nvSpPr>
        <p:spPr>
          <a:xfrm>
            <a:off x="1054104" y="4509120"/>
            <a:ext cx="7024680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S-FEM is a powerful method</a:t>
            </a:r>
            <a:br>
              <a:rPr kumimoji="1" lang="en-US" altLang="ja-JP" sz="2800" dirty="0"/>
            </a:br>
            <a:r>
              <a:rPr kumimoji="1" lang="en-US" altLang="ja-JP" sz="2800" dirty="0"/>
              <a:t>suitable for practical industrial applications.</a:t>
            </a:r>
            <a:endParaRPr kumimoji="1" lang="ja-JP" altLang="en-US" sz="28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40D7E8-4F18-4786-94F5-568DDF81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C3F4DE-C3AB-4F71-85FB-695BEC3FCD08}"/>
              </a:ext>
            </a:extLst>
          </p:cNvPr>
          <p:cNvSpPr txBox="1"/>
          <p:nvPr/>
        </p:nvSpPr>
        <p:spPr>
          <a:xfrm>
            <a:off x="6377944" y="1979548"/>
            <a:ext cx="25145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T4: 4-node Tetrahedra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64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929048F-C7C4-45B5-8A84-66F9EEB9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54B6437-EBD4-4332-8BF0-8F75413E6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0136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r>
              <a:rPr lang="en-US" altLang="ja-JP" sz="2400" dirty="0"/>
              <a:t>A new S-FEM was proposed, which is called </a:t>
            </a:r>
            <a:r>
              <a:rPr lang="en-US" altLang="ja-JP" sz="2400" b="1" dirty="0">
                <a:solidFill>
                  <a:srgbClr val="FF0000"/>
                </a:solidFill>
              </a:rPr>
              <a:t>SelectiveCS-FEM-T10</a:t>
            </a:r>
            <a:r>
              <a:rPr lang="en-US" altLang="ja-JP" sz="2400" dirty="0"/>
              <a:t>:</a:t>
            </a:r>
          </a:p>
          <a:p>
            <a:pPr lvl="1"/>
            <a:r>
              <a:rPr lang="en-US" altLang="ja-JP" sz="2000" b="1" dirty="0">
                <a:solidFill>
                  <a:srgbClr val="FF00FF"/>
                </a:solidFill>
              </a:rPr>
              <a:t>More robust to severe large deformation  </a:t>
            </a:r>
            <a:r>
              <a:rPr lang="en-US" altLang="ja-JP" sz="2000" dirty="0"/>
              <a:t>than the conventional T10s.</a:t>
            </a:r>
          </a:p>
          <a:p>
            <a:pPr lvl="1"/>
            <a:r>
              <a:rPr lang="en-US" altLang="ja-JP" sz="2000" b="1" dirty="0">
                <a:solidFill>
                  <a:srgbClr val="E89049"/>
                </a:solidFill>
              </a:rPr>
              <a:t>Enough accuracy for practical use </a:t>
            </a:r>
            <a:r>
              <a:rPr lang="en-US" altLang="ja-JP" sz="2000" dirty="0"/>
              <a:t>as compared to ABAQUS’s best T10.</a:t>
            </a:r>
          </a:p>
          <a:p>
            <a:pPr lvl="1"/>
            <a:r>
              <a:rPr lang="en-US" altLang="ja-JP" sz="2000" dirty="0"/>
              <a:t>Slower than conventional T10s only in dynamic explicit analysis.</a:t>
            </a:r>
          </a:p>
          <a:p>
            <a:r>
              <a:rPr lang="en-US" altLang="ja-JP" sz="2400" dirty="0"/>
              <a:t>More severe large deformation dynamic analyses should be performed for evaluation.</a:t>
            </a:r>
          </a:p>
          <a:p>
            <a:pPr lvl="1"/>
            <a:endParaRPr lang="en-US" altLang="ja-JP" sz="10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None/>
            </a:pPr>
            <a:r>
              <a:rPr lang="en-US" altLang="ja-JP" sz="2400" dirty="0"/>
              <a:t>If you are interested in large deformation analysis,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rgbClr val="008000"/>
                </a:solidFill>
              </a:rPr>
              <a:t>please consider implementing </a:t>
            </a:r>
            <a:r>
              <a:rPr lang="en-US" altLang="ja-JP" sz="2400" dirty="0">
                <a:solidFill>
                  <a:srgbClr val="FF0000"/>
                </a:solidFill>
              </a:rPr>
              <a:t>SelectiveCS-FEM-T10 </a:t>
            </a:r>
            <a:r>
              <a:rPr lang="en-US" altLang="ja-JP" sz="2400" dirty="0">
                <a:solidFill>
                  <a:srgbClr val="008000"/>
                </a:solidFill>
              </a:rPr>
              <a:t>to your FE code. </a:t>
            </a:r>
            <a:br>
              <a:rPr lang="en-US" altLang="ja-JP" sz="2400" dirty="0"/>
            </a:br>
            <a:r>
              <a:rPr lang="en-US" altLang="ja-JP" sz="2400" dirty="0"/>
              <a:t>It’s supremely</a:t>
            </a:r>
            <a:r>
              <a:rPr lang="ja-JP" altLang="en-US" sz="2400" dirty="0"/>
              <a:t> </a:t>
            </a:r>
            <a:r>
              <a:rPr lang="en-US" altLang="ja-JP" sz="2400" dirty="0"/>
              <a:t>useful &amp; easy to code!!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4319" y="5589240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1C066E-0AD0-4D2D-94D9-D3F09190B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929048F-C7C4-45B5-8A84-66F9EEB9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13800" dirty="0"/>
              <a:t>Appendix</a:t>
            </a:r>
            <a:endParaRPr kumimoji="1" lang="ja-JP" altLang="en-US" sz="138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54B6437-EBD4-4332-8BF0-8F75413E6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5851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26AFC954-3EC1-496F-8BCC-C97F47EF45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dirty="0"/>
                  <a:t>In static, modal, dynamic implicit analyses:</a:t>
                </a:r>
                <a:endParaRPr lang="en-US" altLang="ja-JP" dirty="0"/>
              </a:p>
              <a:p>
                <a:pPr lvl="1"/>
                <a:r>
                  <a:rPr lang="en-US" altLang="ja-JP" dirty="0">
                    <a:solidFill>
                      <a:srgbClr val="FF00FF"/>
                    </a:solidFill>
                  </a:rPr>
                  <a:t>CPU time: almost</a:t>
                </a:r>
                <a:r>
                  <a:rPr lang="ja-JP" altLang="en-US" dirty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FF"/>
                    </a:solidFill>
                  </a:rPr>
                  <a:t>the</a:t>
                </a:r>
                <a:r>
                  <a:rPr lang="ja-JP" altLang="en-US" dirty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dirty="0">
                    <a:solidFill>
                      <a:srgbClr val="FF00FF"/>
                    </a:solidFill>
                  </a:rPr>
                  <a:t>same</a:t>
                </a:r>
                <a:r>
                  <a:rPr lang="ja-JP" altLang="en-US" dirty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dirty="0"/>
                  <a:t>as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the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standard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T10.</a:t>
                </a:r>
                <a:r>
                  <a:rPr lang="ja-JP" altLang="en-US" dirty="0"/>
                  <a:t> 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dirty="0"/>
                  <a:t> Time to solve the matrix equation (i.e.,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dirty="0"/>
                  <a:t>)</a:t>
                </a:r>
                <a:br>
                  <a:rPr lang="en-US" altLang="ja-JP" dirty="0"/>
                </a:br>
                <a:r>
                  <a:rPr lang="en-US" altLang="ja-JP" dirty="0"/>
                  <a:t>    dominates the CPU time.</a:t>
                </a:r>
              </a:p>
              <a:p>
                <a:pPr lvl="1"/>
                <a:r>
                  <a:rPr lang="en-US" altLang="ja-JP" dirty="0">
                    <a:solidFill>
                      <a:srgbClr val="C00000"/>
                    </a:solidFill>
                  </a:rPr>
                  <a:t>Memory size: several times larger</a:t>
                </a:r>
                <a:r>
                  <a:rPr lang="en-US" altLang="ja-JP" dirty="0"/>
                  <a:t> than the standard T10.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dirty="0"/>
                  <a:t> Memory to store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dirty="0"/>
                  <a:t> at Gauss points occupies</a:t>
                </a:r>
                <a:br>
                  <a:rPr lang="en-US" altLang="ja-JP" dirty="0"/>
                </a:br>
                <a:r>
                  <a:rPr lang="en-US" altLang="ja-JP" dirty="0"/>
                  <a:t>    a main part of the memory size. </a:t>
                </a:r>
                <a:br>
                  <a:rPr lang="en-US" altLang="ja-JP" dirty="0"/>
                </a:br>
                <a:r>
                  <a:rPr lang="en-US" altLang="ja-JP" sz="2000" u="sng" dirty="0"/>
                  <a:t>SelectiveCS-FEM-T10 has 34 edges.  Standard T10 has 4 Gauss Points.</a:t>
                </a:r>
                <a:endParaRPr kumimoji="1" lang="en-US" altLang="ja-JP" u="sng" dirty="0"/>
              </a:p>
              <a:p>
                <a:r>
                  <a:rPr lang="en-US" altLang="ja-JP" dirty="0"/>
                  <a:t>In dynamic explicit analysis:</a:t>
                </a:r>
              </a:p>
              <a:p>
                <a:pPr lvl="1"/>
                <a:r>
                  <a:rPr lang="en-US" altLang="ja-JP" dirty="0">
                    <a:solidFill>
                      <a:srgbClr val="C00000"/>
                    </a:solidFill>
                  </a:rPr>
                  <a:t>CPU time: several times longer </a:t>
                </a:r>
                <a:r>
                  <a:rPr lang="en-US" altLang="ja-JP" dirty="0"/>
                  <a:t>than the standard T10.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dirty="0"/>
                  <a:t> Time to build internal force vector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dirty="0"/>
                  <a:t> occupies</a:t>
                </a:r>
                <a:br>
                  <a:rPr lang="en-US" altLang="ja-JP" dirty="0"/>
                </a:br>
                <a:r>
                  <a:rPr lang="en-US" altLang="ja-JP" dirty="0"/>
                  <a:t>    a main part of the CPU time.</a:t>
                </a:r>
              </a:p>
              <a:p>
                <a:pPr lvl="1"/>
                <a:r>
                  <a:rPr lang="en-US" altLang="ja-JP" dirty="0">
                    <a:solidFill>
                      <a:srgbClr val="C00000"/>
                    </a:solidFill>
                  </a:rPr>
                  <a:t>Memory size: several times larger</a:t>
                </a:r>
                <a:r>
                  <a:rPr lang="en-US" altLang="ja-JP" dirty="0"/>
                  <a:t> than the standard T10.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∵</m:t>
                    </m:r>
                  </m:oMath>
                </a14:m>
                <a:r>
                  <a:rPr lang="en-US" altLang="ja-JP" dirty="0"/>
                  <a:t> Same reason above.</a:t>
                </a:r>
              </a:p>
              <a:p>
                <a:pPr lvl="1"/>
                <a:endParaRPr lang="en-US" altLang="ja-JP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26AFC954-3EC1-496F-8BCC-C97F47EF45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7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71E5FBAB-76B2-4999-822A-CB2D4557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Computational Cost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1DA6E4-5EB7-40E2-9A8B-A7B26A437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D40076-C8D5-4775-AE9C-3941D3068F77}"/>
              </a:ext>
            </a:extLst>
          </p:cNvPr>
          <p:cNvSpPr txBox="1"/>
          <p:nvPr/>
        </p:nvSpPr>
        <p:spPr>
          <a:xfrm>
            <a:off x="4151759" y="5909210"/>
            <a:ext cx="474072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Trade-off between robustness and costs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69195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lang="en-US" altLang="ja-JP" sz="2400" dirty="0"/>
                  <a:t>10 m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ja-JP" sz="2400" dirty="0"/>
                  <a:t> 1 m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ja-JP" sz="2400" dirty="0"/>
                  <a:t> 1 m.</a:t>
                </a:r>
              </a:p>
              <a:p>
                <a:r>
                  <a:rPr lang="en-US" altLang="ja-JP" sz="2400" dirty="0"/>
                  <a:t>Neo-Hookean,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Lateral confinement on the sidewalls.</a:t>
                </a:r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4,000 nodes and 2,000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analytical solution.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Wave Propagation in a Long Bar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F067CA7-9777-437A-B337-1324841562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8289" r="3932" b="18287"/>
          <a:stretch/>
        </p:blipFill>
        <p:spPr>
          <a:xfrm>
            <a:off x="1680741" y="908720"/>
            <a:ext cx="5781820" cy="2520280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141C8DB-A35D-4868-921A-89094FA5323E}"/>
              </a:ext>
            </a:extLst>
          </p:cNvPr>
          <p:cNvCxnSpPr/>
          <p:nvPr/>
        </p:nvCxnSpPr>
        <p:spPr>
          <a:xfrm flipV="1">
            <a:off x="1680741" y="1844824"/>
            <a:ext cx="695015" cy="209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7EDA7A8-32C3-4C92-A930-9DFC273CAF10}"/>
                  </a:ext>
                </a:extLst>
              </p:cNvPr>
              <p:cNvSpPr txBox="1"/>
              <p:nvPr/>
            </p:nvSpPr>
            <p:spPr>
              <a:xfrm>
                <a:off x="2303748" y="1589057"/>
                <a:ext cx="3992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E7EDA7A8-32C3-4C92-A930-9DFC273CA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48" y="1589057"/>
                <a:ext cx="399212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1A5568D-8401-461E-AF5E-2A1532185BFF}"/>
                  </a:ext>
                </a:extLst>
              </p:cNvPr>
              <p:cNvSpPr txBox="1"/>
              <p:nvPr/>
            </p:nvSpPr>
            <p:spPr>
              <a:xfrm>
                <a:off x="5436096" y="3320988"/>
                <a:ext cx="2737929" cy="400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=0.1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 err="1"/>
                  <a:t>ms</a:t>
                </a:r>
                <a:r>
                  <a:rPr kumimoji="1" lang="en-US" altLang="ja-JP" sz="2000" dirty="0"/>
                  <a:t> (constant)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C1A5568D-8401-461E-AF5E-2A1532185B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320988"/>
                <a:ext cx="2737929" cy="400110"/>
              </a:xfrm>
              <a:prstGeom prst="rect">
                <a:avLst/>
              </a:prstGeom>
              <a:blipFill>
                <a:blip r:embed="rId5"/>
                <a:stretch>
                  <a:fillRect t="-7692" r="-1336" b="-292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0A8D883-9E4D-481E-97D8-4116304ECDDF}"/>
                  </a:ext>
                </a:extLst>
              </p:cNvPr>
              <p:cNvSpPr txBox="1"/>
              <p:nvPr/>
            </p:nvSpPr>
            <p:spPr>
              <a:xfrm>
                <a:off x="110161" y="2636912"/>
                <a:ext cx="105670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>
                    <a:solidFill>
                      <a:srgbClr val="FF0000"/>
                    </a:solidFill>
                  </a:rPr>
                  <a:t>1 m/s</a:t>
                </a:r>
                <a:br>
                  <a:rPr kumimoji="1" lang="en-US" altLang="ja-JP" dirty="0">
                    <a:solidFill>
                      <a:srgbClr val="FF0000"/>
                    </a:solidFill>
                  </a:rPr>
                </a:br>
                <a:r>
                  <a:rPr kumimoji="1" lang="en-US" altLang="ja-JP" dirty="0">
                    <a:solidFill>
                      <a:srgbClr val="FF0000"/>
                    </a:solidFill>
                  </a:rPr>
                  <a:t>constant</a:t>
                </a:r>
                <a:br>
                  <a:rPr kumimoji="1" lang="en-US" altLang="ja-JP" dirty="0">
                    <a:solidFill>
                      <a:srgbClr val="FF0000"/>
                    </a:solidFill>
                  </a:rPr>
                </a:br>
                <a:r>
                  <a:rPr kumimoji="1" lang="en-US" altLang="ja-JP" dirty="0">
                    <a:solidFill>
                      <a:srgbClr val="FF0000"/>
                    </a:solidFill>
                  </a:rPr>
                  <a:t>velocity</a:t>
                </a:r>
                <a:br>
                  <a:rPr kumimoji="1" lang="en-US" altLang="ja-JP" dirty="0">
                    <a:solidFill>
                      <a:srgbClr val="FF0000"/>
                    </a:solidFill>
                  </a:rPr>
                </a:br>
                <a:r>
                  <a:rPr kumimoji="1" lang="en-US" altLang="ja-JP" dirty="0">
                    <a:solidFill>
                      <a:srgbClr val="FF0000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1"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0A8D883-9E4D-481E-97D8-4116304EC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61" y="2636912"/>
                <a:ext cx="1056700" cy="1200329"/>
              </a:xfrm>
              <a:prstGeom prst="rect">
                <a:avLst/>
              </a:prstGeom>
              <a:blipFill>
                <a:blip r:embed="rId6"/>
                <a:stretch>
                  <a:fillRect l="-4624" t="-3061" r="-5780" b="-7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平行四辺形 13">
            <a:extLst>
              <a:ext uri="{FF2B5EF4-FFF2-40B4-BE49-F238E27FC236}">
                <a16:creationId xmlns:a16="http://schemas.microsoft.com/office/drawing/2014/main" id="{E325FDAD-11C2-4579-B273-31ACCF0231F0}"/>
              </a:ext>
            </a:extLst>
          </p:cNvPr>
          <p:cNvSpPr/>
          <p:nvPr/>
        </p:nvSpPr>
        <p:spPr>
          <a:xfrm rot="16200000">
            <a:off x="1439489" y="2855387"/>
            <a:ext cx="810417" cy="270032"/>
          </a:xfrm>
          <a:prstGeom prst="parallelogram">
            <a:avLst>
              <a:gd name="adj" fmla="val 119905"/>
            </a:avLst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EDAF1267-B30D-4F4C-AD96-8853BCAB25CF}"/>
              </a:ext>
            </a:extLst>
          </p:cNvPr>
          <p:cNvSpPr/>
          <p:nvPr/>
        </p:nvSpPr>
        <p:spPr>
          <a:xfrm rot="20658316">
            <a:off x="1183472" y="2977287"/>
            <a:ext cx="504056" cy="43611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C2CD9B0-9054-4F2E-A10A-DF66F7496C1C}"/>
                  </a:ext>
                </a:extLst>
              </p:cNvPr>
              <p:cNvSpPr txBox="1"/>
              <p:nvPr/>
            </p:nvSpPr>
            <p:spPr>
              <a:xfrm rot="20569596">
                <a:off x="3510212" y="2604293"/>
                <a:ext cx="2495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00CC"/>
                    </a:solidFill>
                  </a:rPr>
                  <a:t>Sidewalls slid only in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kumimoji="1" lang="ja-JP" alt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C2CD9B0-9054-4F2E-A10A-DF66F7496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69596">
                <a:off x="3510212" y="2604293"/>
                <a:ext cx="2495170" cy="369332"/>
              </a:xfrm>
              <a:prstGeom prst="rect">
                <a:avLst/>
              </a:prstGeom>
              <a:blipFill>
                <a:blip r:embed="rId7"/>
                <a:stretch>
                  <a:fillRect l="-2445" b="-94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559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pressure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Wave Propagation in a Long Bar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A39A8A-433E-472E-AAC9-0FA0B9847D23}"/>
              </a:ext>
            </a:extLst>
          </p:cNvPr>
          <p:cNvSpPr txBox="1"/>
          <p:nvPr/>
        </p:nvSpPr>
        <p:spPr>
          <a:xfrm>
            <a:off x="245952" y="5714092"/>
            <a:ext cx="8651407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seem to has good pressure accuracy.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  <p:pic>
        <p:nvPicPr>
          <p:cNvPr id="7" name="p">
            <a:hlinkClick r:id="" action="ppaction://media"/>
            <a:extLst>
              <a:ext uri="{FF2B5EF4-FFF2-40B4-BE49-F238E27FC236}">
                <a16:creationId xmlns:a16="http://schemas.microsoft.com/office/drawing/2014/main" id="{ACF60716-2427-4B9F-9AA1-0DAC51C7A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392" y="1052736"/>
            <a:ext cx="8436517" cy="44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3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of Mises stress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Wave Propagation in a Long Bar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A39A8A-433E-472E-AAC9-0FA0B9847D23}"/>
              </a:ext>
            </a:extLst>
          </p:cNvPr>
          <p:cNvSpPr txBox="1"/>
          <p:nvPr/>
        </p:nvSpPr>
        <p:spPr>
          <a:xfrm>
            <a:off x="1850882" y="5714092"/>
            <a:ext cx="5441554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We need more careful investigation.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  <p:pic>
        <p:nvPicPr>
          <p:cNvPr id="2" name="m">
            <a:hlinkClick r:id="" action="ppaction://media"/>
            <a:extLst>
              <a:ext uri="{FF2B5EF4-FFF2-40B4-BE49-F238E27FC236}">
                <a16:creationId xmlns:a16="http://schemas.microsoft.com/office/drawing/2014/main" id="{5D1C987B-03B1-4638-8CDB-839DB896B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392" y="1076057"/>
            <a:ext cx="8436517" cy="44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Time-history of displacement at the right end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Wave Propagation in a Long Bar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66DA4F0-4C2B-4E9F-9133-8947DAE77F08}"/>
                  </a:ext>
                </a:extLst>
              </p:cNvPr>
              <p:cNvSpPr txBox="1"/>
              <p:nvPr/>
            </p:nvSpPr>
            <p:spPr>
              <a:xfrm>
                <a:off x="7423427" y="2024844"/>
                <a:ext cx="1685077" cy="17416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Analytical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pressure wave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speed:</a:t>
                </a:r>
                <a:br>
                  <a:rPr kumimoji="1" lang="en-US" altLang="ja-JP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866DA4F0-4C2B-4E9F-9133-8947DAE77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427" y="2024844"/>
                <a:ext cx="1685077" cy="1741695"/>
              </a:xfrm>
              <a:prstGeom prst="rect">
                <a:avLst/>
              </a:prstGeom>
              <a:blipFill>
                <a:blip r:embed="rId2"/>
                <a:stretch>
                  <a:fillRect l="-2899" t="-1748" r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B73CB65B-EEF8-41C7-9E21-7BD59B05F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921" y="1058821"/>
            <a:ext cx="7221876" cy="417037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A39A8A-433E-472E-AAC9-0FA0B9847D23}"/>
              </a:ext>
            </a:extLst>
          </p:cNvPr>
          <p:cNvSpPr txBox="1"/>
          <p:nvPr/>
        </p:nvSpPr>
        <p:spPr>
          <a:xfrm>
            <a:off x="1246703" y="5327279"/>
            <a:ext cx="6649897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enough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</a:t>
            </a:r>
            <a:r>
              <a:rPr lang="en-US" altLang="ja-JP" sz="2800" dirty="0"/>
              <a:t>1D pressure wave propagation analysis.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68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lang="en-US" altLang="ja-JP" sz="2400" dirty="0"/>
                  <a:t>Neo-Hookean,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=6.0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MPa</m:t>
                    </m:r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kumimoji="1" lang="en-US" altLang="ja-JP" sz="2400" dirty="0"/>
                  <a:t>,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ja-JP" sz="2400" dirty="0"/>
              </a:p>
              <a:p>
                <a:r>
                  <a:rPr kumimoji="1" lang="en-US" altLang="ja-JP" sz="2400" dirty="0"/>
                  <a:t>Initial velocity: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=−5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for all nodes of cantilever</a:t>
                </a:r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4,000 nodes and 2,000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ABAQUS/Explicit C3D10M </a:t>
                </a:r>
                <a:r>
                  <a:rPr lang="en-US" altLang="ja-JP" sz="2400" dirty="0"/>
                  <a:t>(NOT C3D10MH)</a:t>
                </a:r>
                <a:br>
                  <a:rPr lang="en-US" altLang="ja-JP" sz="2400" dirty="0"/>
                </a:br>
                <a:r>
                  <a:rPr lang="en-US" altLang="ja-JP" sz="2400" dirty="0"/>
                  <a:t>with the same mesh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(=0.1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0" indent="0">
                  <a:buNone/>
                </a:pPr>
                <a:endParaRPr lang="en-US" altLang="ja-JP" dirty="0"/>
              </a:p>
              <a:p>
                <a:endParaRPr lang="en-US" altLang="ja-JP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24033D5-069E-4E91-99B2-0C528D57BD0F}"/>
                  </a:ext>
                </a:extLst>
              </p:cNvPr>
              <p:cNvSpPr txBox="1"/>
              <p:nvPr/>
            </p:nvSpPr>
            <p:spPr>
              <a:xfrm>
                <a:off x="2303748" y="2421080"/>
                <a:ext cx="44724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/>
                  <a:t>  Initial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=−5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(uniform) 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24033D5-069E-4E91-99B2-0C528D57B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48" y="2421080"/>
                <a:ext cx="4472443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151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D92DBE4-7699-4522-9DC8-47EFCE46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animation of Mises stress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A0A3A4-50E9-453D-92EC-EE193BAE327C}"/>
              </a:ext>
            </a:extLst>
          </p:cNvPr>
          <p:cNvSpPr txBox="1"/>
          <p:nvPr/>
        </p:nvSpPr>
        <p:spPr>
          <a:xfrm>
            <a:off x="1084483" y="5550331"/>
            <a:ext cx="6974345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similar accuracy </a:t>
            </a:r>
            <a:br>
              <a:rPr kumimoji="1" lang="en-US" altLang="ja-JP" sz="2400" dirty="0"/>
            </a:br>
            <a:r>
              <a:rPr kumimoji="1" lang="en-US" altLang="ja-JP" sz="2400" dirty="0"/>
              <a:t>in displacement</a:t>
            </a:r>
            <a:r>
              <a:rPr lang="ja-JP" altLang="en-US" sz="2400" dirty="0"/>
              <a:t> </a:t>
            </a:r>
            <a:r>
              <a:rPr lang="en-US" altLang="ja-JP" sz="2400" dirty="0"/>
              <a:t>and</a:t>
            </a:r>
            <a:r>
              <a:rPr lang="ja-JP" altLang="en-US" sz="2400" dirty="0"/>
              <a:t> </a:t>
            </a:r>
            <a:r>
              <a:rPr lang="en-US" altLang="ja-JP" sz="2400" dirty="0"/>
              <a:t>Mises</a:t>
            </a:r>
            <a:r>
              <a:rPr lang="ja-JP" altLang="en-US" sz="2400" dirty="0"/>
              <a:t> </a:t>
            </a:r>
            <a:r>
              <a:rPr lang="en-US" altLang="ja-JP" sz="2400" dirty="0"/>
              <a:t>stress</a:t>
            </a:r>
            <a:r>
              <a:rPr kumimoji="1" lang="en-US" altLang="ja-JP" sz="2400" dirty="0"/>
              <a:t> to ABAQUS C3D10M.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pic>
        <p:nvPicPr>
          <p:cNvPr id="4" name="m">
            <a:hlinkClick r:id="" action="ppaction://media"/>
            <a:extLst>
              <a:ext uri="{FF2B5EF4-FFF2-40B4-BE49-F238E27FC236}">
                <a16:creationId xmlns:a16="http://schemas.microsoft.com/office/drawing/2014/main" id="{AAB7A6E3-203E-457A-84B4-121898603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188" y="1039003"/>
            <a:ext cx="5760132" cy="424709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AA261C-A96B-41BF-BDF4-8C560E2ED6C3}"/>
              </a:ext>
            </a:extLst>
          </p:cNvPr>
          <p:cNvSpPr txBox="1"/>
          <p:nvPr/>
        </p:nvSpPr>
        <p:spPr>
          <a:xfrm>
            <a:off x="935596" y="5193196"/>
            <a:ext cx="676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SelectiveCS-FEM-T10/Explicit</a:t>
            </a:r>
            <a:r>
              <a:rPr kumimoji="1" lang="en-US" altLang="ja-JP" dirty="0"/>
              <a:t>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ABAQUS/Explicit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0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CFD14B-2ACF-4206-BD1C-4C903EFF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How popular</a:t>
            </a:r>
            <a:r>
              <a:rPr kumimoji="1" lang="en-US" altLang="ja-JP" dirty="0"/>
              <a:t> is S-FEM?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0F2DA3-5A08-468D-9B7C-19BA893C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en-US" altLang="ja-JP" sz="2800" dirty="0"/>
              <a:t>Number of journal papers whose </a:t>
            </a:r>
            <a:r>
              <a:rPr kumimoji="1" lang="en-US" altLang="ja-JP" sz="2800" b="1" dirty="0"/>
              <a:t>title</a:t>
            </a:r>
            <a:r>
              <a:rPr kumimoji="1" lang="en-US" altLang="ja-JP" sz="2800" dirty="0"/>
              <a:t> contains</a:t>
            </a:r>
            <a:br>
              <a:rPr kumimoji="1" lang="en-US" altLang="ja-JP" sz="2800" dirty="0"/>
            </a:br>
            <a:r>
              <a:rPr kumimoji="1" lang="en-US" altLang="ja-JP" sz="2800" dirty="0"/>
              <a:t>“</a:t>
            </a:r>
            <a:r>
              <a:rPr kumimoji="1" lang="en-US" altLang="ja-JP" sz="2800" b="1" dirty="0">
                <a:solidFill>
                  <a:srgbClr val="7030A0"/>
                </a:solidFill>
              </a:rPr>
              <a:t>smoothed finite element</a:t>
            </a:r>
            <a:r>
              <a:rPr kumimoji="1" lang="en-US" altLang="ja-JP" sz="2800" dirty="0"/>
              <a:t>”: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 algn="r">
              <a:buNone/>
            </a:pPr>
            <a:r>
              <a:rPr kumimoji="1" lang="en-US" altLang="ja-JP" sz="2000" dirty="0"/>
              <a:t>(inquired at Google Scholar)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D238B952-C568-410E-B3CC-0BA2DCBA3256}"/>
              </a:ext>
            </a:extLst>
          </p:cNvPr>
          <p:cNvSpPr/>
          <p:nvPr/>
        </p:nvSpPr>
        <p:spPr>
          <a:xfrm>
            <a:off x="371978" y="5553236"/>
            <a:ext cx="8388931" cy="74206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The attraction of</a:t>
            </a:r>
            <a:r>
              <a:rPr kumimoji="1" lang="en-US" altLang="ja-JP" sz="2800" dirty="0">
                <a:solidFill>
                  <a:srgbClr val="FF0000"/>
                </a:solidFill>
              </a:rPr>
              <a:t> S-FEM is </a:t>
            </a:r>
            <a:r>
              <a:rPr lang="en-US" altLang="ja-JP" sz="2800" dirty="0">
                <a:solidFill>
                  <a:srgbClr val="FF0000"/>
                </a:solidFill>
              </a:rPr>
              <a:t>expanding continuously.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593F787F-A7C6-4E57-AE55-225AA776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600" y="1397146"/>
            <a:ext cx="7200800" cy="4068901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BD7564-09C2-4BBD-B06C-5DC17005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3212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D92DBE4-7699-4522-9DC8-47EFCE46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animation of pressure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A0A3A4-50E9-453D-92EC-EE193BAE327C}"/>
              </a:ext>
            </a:extLst>
          </p:cNvPr>
          <p:cNvSpPr txBox="1"/>
          <p:nvPr/>
        </p:nvSpPr>
        <p:spPr>
          <a:xfrm>
            <a:off x="1241867" y="5550331"/>
            <a:ext cx="6659580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similar accuracy </a:t>
            </a:r>
            <a:br>
              <a:rPr kumimoji="1" lang="en-US" altLang="ja-JP" sz="2400" dirty="0"/>
            </a:br>
            <a:r>
              <a:rPr kumimoji="1" lang="en-US" altLang="ja-JP" sz="2400" dirty="0"/>
              <a:t>in displacement</a:t>
            </a:r>
            <a:r>
              <a:rPr lang="ja-JP" altLang="en-US" sz="2400" dirty="0"/>
              <a:t> </a:t>
            </a:r>
            <a:r>
              <a:rPr lang="en-US" altLang="ja-JP" sz="2400" dirty="0"/>
              <a:t>and</a:t>
            </a:r>
            <a:r>
              <a:rPr lang="ja-JP" altLang="en-US" sz="2400" dirty="0"/>
              <a:t> </a:t>
            </a:r>
            <a:r>
              <a:rPr lang="en-US" altLang="ja-JP" sz="2400" dirty="0"/>
              <a:t>pressure</a:t>
            </a:r>
            <a:r>
              <a:rPr kumimoji="1" lang="en-US" altLang="ja-JP" sz="2400" dirty="0"/>
              <a:t> to ABAQUS C3D10M.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703F8B32-A43B-4ED0-8BCA-ED2C74DF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119" y="1044474"/>
            <a:ext cx="5773201" cy="425673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6E2F0A8-0EDE-432F-A113-941AF387930A}"/>
              </a:ext>
            </a:extLst>
          </p:cNvPr>
          <p:cNvSpPr txBox="1"/>
          <p:nvPr/>
        </p:nvSpPr>
        <p:spPr>
          <a:xfrm>
            <a:off x="935596" y="5193196"/>
            <a:ext cx="676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SelectiveCS-FEM-T10/Explicit</a:t>
            </a:r>
            <a:r>
              <a:rPr kumimoji="1" lang="en-US" altLang="ja-JP" dirty="0"/>
              <a:t>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ABAQUS/Explicit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Comparison of time-history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at the tip node</a:t>
                </a: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41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A0A3A4-50E9-453D-92EC-EE193BAE327C}"/>
              </a:ext>
            </a:extLst>
          </p:cNvPr>
          <p:cNvSpPr txBox="1"/>
          <p:nvPr/>
        </p:nvSpPr>
        <p:spPr>
          <a:xfrm>
            <a:off x="1416620" y="5327279"/>
            <a:ext cx="6310061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similar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displacement to ABAQUS C3D10M.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7EC2442C-A4B8-472F-AA48-B1C31BCE9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84" y="1070049"/>
            <a:ext cx="7237297" cy="41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6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S-FEMs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mechanics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(still in academic)</a:t>
            </a:r>
          </a:p>
          <a:p>
            <a:pPr marL="0" indent="0">
              <a:buNone/>
            </a:pPr>
            <a:r>
              <a:rPr lang="en-US" altLang="ja-JP" sz="2000" dirty="0"/>
              <a:t>         Static Implicit                   Dynamic Explicit    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Electrostatic</a:t>
            </a:r>
            <a:b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(already in practice)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88" y="1340768"/>
            <a:ext cx="3093552" cy="2860476"/>
          </a:xfrm>
          <a:prstGeom prst="rect">
            <a:avLst/>
          </a:prstGeom>
          <a:ln w="19050">
            <a:noFill/>
          </a:ln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5576" r="3425" b="16106"/>
          <a:stretch/>
        </p:blipFill>
        <p:spPr>
          <a:xfrm>
            <a:off x="3171332" y="1844824"/>
            <a:ext cx="3560908" cy="1935552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DF61669-B7DC-4134-B21C-B5C333C99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05A278-00A1-4491-9F04-B79ABAB84CC4}"/>
              </a:ext>
            </a:extLst>
          </p:cNvPr>
          <p:cNvSpPr txBox="1"/>
          <p:nvPr/>
        </p:nvSpPr>
        <p:spPr>
          <a:xfrm>
            <a:off x="3356617" y="3820978"/>
            <a:ext cx="3307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Carbody</a:t>
            </a:r>
            <a:r>
              <a:rPr kumimoji="1" lang="en-US" altLang="ja-JP" sz="2000" dirty="0"/>
              <a:t> Electro Deposition</a:t>
            </a:r>
            <a:endParaRPr kumimoji="1" lang="ja-JP" altLang="en-US" sz="2000" dirty="0"/>
          </a:p>
        </p:txBody>
      </p:sp>
      <p:pic>
        <p:nvPicPr>
          <p:cNvPr id="4" name="output2">
            <a:hlinkClick r:id="" action="ppaction://media"/>
            <a:extLst>
              <a:ext uri="{FF2B5EF4-FFF2-40B4-BE49-F238E27FC236}">
                <a16:creationId xmlns:a16="http://schemas.microsoft.com/office/drawing/2014/main" id="{107A7E01-C755-4107-82D4-D81448EA12E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4600" r="27405"/>
          <a:stretch>
            <a:fillRect/>
          </a:stretch>
        </p:blipFill>
        <p:spPr>
          <a:xfrm>
            <a:off x="6688215" y="1328820"/>
            <a:ext cx="2180566" cy="5056855"/>
          </a:xfrm>
          <a:prstGeom prst="rect">
            <a:avLst/>
          </a:prstGeom>
        </p:spPr>
      </p:pic>
      <p:pic>
        <p:nvPicPr>
          <p:cNvPr id="11" name="j">
            <a:hlinkClick r:id="" action="ppaction://media"/>
            <a:extLst>
              <a:ext uri="{FF2B5EF4-FFF2-40B4-BE49-F238E27FC236}">
                <a16:creationId xmlns:a16="http://schemas.microsoft.com/office/drawing/2014/main" id="{96C986EA-81DA-4C41-A245-9B7B5B61DB7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51181" t="51087"/>
          <a:stretch/>
        </p:blipFill>
        <p:spPr>
          <a:xfrm>
            <a:off x="2987824" y="4164432"/>
            <a:ext cx="4044902" cy="22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9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36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severe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robustly.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112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81955"/>
            <a:ext cx="3305175" cy="18993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0"/>
          <a:stretch/>
        </p:blipFill>
        <p:spPr>
          <a:xfrm>
            <a:off x="5955502" y="623887"/>
            <a:ext cx="3187801" cy="20850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756007" y="2313803"/>
            <a:ext cx="12618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Rubber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6196" y="5356648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P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lastic/Glass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Metal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>
                <a:latin typeface="+mj-ea"/>
                <a:ea typeface="+mj-ea"/>
              </a:rPr>
              <a:t>Issues</a:t>
            </a:r>
            <a:r>
              <a:rPr lang="en-US" altLang="ja-JP" sz="2800" b="1" dirty="0">
                <a:latin typeface="+mj-ea"/>
                <a:ea typeface="+mj-ea"/>
              </a:rPr>
              <a:t> </a:t>
            </a:r>
            <a:r>
              <a:rPr lang="en-US" altLang="ja-JP" sz="2400" b="1" dirty="0">
                <a:latin typeface="+mj-ea"/>
                <a:ea typeface="+mj-ea"/>
              </a:rPr>
              <a:t>(e.g., b</a:t>
            </a:r>
            <a:r>
              <a:rPr lang="en-US" altLang="ja-JP" sz="2400" dirty="0">
                <a:latin typeface="+mj-ea"/>
                <a:ea typeface="+mj-ea"/>
              </a:rPr>
              <a:t>arreling analysis of rubber cylinder)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000" dirty="0"/>
                  <a:t>Neo-Hookean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475656" y="5129449"/>
            <a:ext cx="62068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/>
              <a:t>2</a:t>
            </a:r>
            <a:r>
              <a:rPr kumimoji="1" lang="en-US" altLang="ja-JP" sz="2000" b="1" u="sng" baseline="30000" dirty="0"/>
              <a:t>nd</a:t>
            </a:r>
            <a:r>
              <a:rPr kumimoji="1" lang="en-US" altLang="ja-JP" sz="2000" b="1" u="sng" dirty="0"/>
              <a:t> order modified hybrid T10 (</a:t>
            </a:r>
            <a:r>
              <a:rPr kumimoji="1" lang="en-US" altLang="ja-JP" sz="2000" b="1" u="sng" dirty="0">
                <a:solidFill>
                  <a:srgbClr val="0000CC"/>
                </a:solidFill>
              </a:rPr>
              <a:t>ABAQUS C3D10MH</a:t>
            </a:r>
            <a:r>
              <a:rPr kumimoji="1" lang="en-US" altLang="ja-JP" sz="2000" b="1" u="sng" dirty="0"/>
              <a:t>)</a:t>
            </a:r>
          </a:p>
          <a:p>
            <a:r>
              <a:rPr lang="en-US" altLang="ja-JP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ja-JP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Short lasting (weak to severe deformation)</a:t>
            </a:r>
            <a:endParaRPr kumimoji="1" lang="en-US" altLang="ja-JP" sz="2000" dirty="0"/>
          </a:p>
          <a:p>
            <a:r>
              <a:rPr lang="en-US" altLang="ja-JP" sz="2000" b="1" dirty="0">
                <a:solidFill>
                  <a:srgbClr val="FF0000"/>
                </a:solidFill>
              </a:rPr>
              <a:t>	✗ </a:t>
            </a:r>
            <a:r>
              <a:rPr lang="en-US" altLang="ja-JP" sz="2000" dirty="0"/>
              <a:t>Low interpolation accuracy</a:t>
            </a:r>
            <a:endParaRPr kumimoji="1" lang="ja-JP" altLang="en-US" sz="2000" dirty="0"/>
          </a:p>
        </p:txBody>
      </p:sp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2363" y="1029254"/>
            <a:ext cx="3969857" cy="405593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149937" y="1006763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59B6FA8D-05EF-4151-B798-2B0E1798A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40D8BA-33A7-4D1A-9113-562B95D2ADA1}"/>
              </a:ext>
            </a:extLst>
          </p:cNvPr>
          <p:cNvSpPr txBox="1"/>
          <p:nvPr/>
        </p:nvSpPr>
        <p:spPr>
          <a:xfrm>
            <a:off x="0" y="1498639"/>
            <a:ext cx="224665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With the best tetrahedral element</a:t>
            </a:r>
            <a:br>
              <a:rPr kumimoji="1" lang="en-US" altLang="ja-JP" dirty="0"/>
            </a:br>
            <a:r>
              <a:rPr kumimoji="1" lang="en-US" altLang="ja-JP" dirty="0"/>
              <a:t>in ABAQUS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2B9B77-5A0F-47D0-939A-7BB3F4EA8D86}"/>
              </a:ext>
            </a:extLst>
          </p:cNvPr>
          <p:cNvSpPr txBox="1"/>
          <p:nvPr/>
        </p:nvSpPr>
        <p:spPr>
          <a:xfrm>
            <a:off x="6768244" y="4427406"/>
            <a:ext cx="224523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T10: </a:t>
            </a:r>
            <a:br>
              <a:rPr kumimoji="1" lang="en-US" altLang="ja-JP" dirty="0"/>
            </a:br>
            <a:r>
              <a:rPr kumimoji="1" lang="en-US" altLang="ja-JP" dirty="0"/>
              <a:t>10-node Tetrahedra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latin typeface="+mj-ea"/>
              </a:rPr>
              <a:t>Our Approach </a:t>
            </a:r>
            <a:r>
              <a:rPr lang="en-US" altLang="ja-JP" sz="2000" dirty="0">
                <a:latin typeface="+mn-ea"/>
                <a:ea typeface="+mn-ea"/>
              </a:rPr>
              <a:t>(e.g., barreling analysis of rubber cylinder)</a:t>
            </a:r>
            <a:endParaRPr kumimoji="1" lang="ja-JP" altLang="en-US" sz="2800" dirty="0"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Neo-Hookean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1790109" y="4879499"/>
            <a:ext cx="532328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Latest S-FEM T10 (</a:t>
            </a:r>
            <a:r>
              <a:rPr lang="en-US" altLang="ja-JP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</a:t>
            </a:r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4DFFC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Less pressure checkerboarding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Long lasting (robust to severe deformation)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Same CPU time as T10 elements.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B8806-2F0A-479E-BBCF-EF75FE886110}"/>
              </a:ext>
            </a:extLst>
          </p:cNvPr>
          <p:cNvSpPr txBox="1"/>
          <p:nvPr/>
        </p:nvSpPr>
        <p:spPr>
          <a:xfrm>
            <a:off x="133454" y="2849035"/>
            <a:ext cx="1794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 &amp;</a:t>
            </a:r>
            <a:br>
              <a:rPr lang="en-US" altLang="ja-JP" sz="2000" dirty="0"/>
            </a:br>
            <a:r>
              <a:rPr lang="en-US" altLang="ja-JP" sz="2000" dirty="0"/>
              <a:t>contour range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C3D10MH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E1BD5D-D498-4A38-A34E-31DACAA301CA}"/>
              </a:ext>
            </a:extLst>
          </p:cNvPr>
          <p:cNvSpPr/>
          <p:nvPr/>
        </p:nvSpPr>
        <p:spPr>
          <a:xfrm>
            <a:off x="7184819" y="1154597"/>
            <a:ext cx="1741387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b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CS-FEM-T10</a:t>
            </a:r>
            <a:br>
              <a:rPr lang="en-US" altLang="ja-JP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/>
              <a:t>is much better</a:t>
            </a:r>
            <a:br>
              <a:rPr lang="en-US" altLang="ja-JP" dirty="0"/>
            </a:br>
            <a:r>
              <a:rPr lang="en-US" altLang="ja-JP" dirty="0"/>
              <a:t> than </a:t>
            </a:r>
            <a:br>
              <a:rPr lang="en-US" altLang="ja-JP" dirty="0"/>
            </a:br>
            <a:r>
              <a:rPr lang="en-US" altLang="ja-JP" dirty="0"/>
              <a:t>conventional tetrahedral elements </a:t>
            </a:r>
            <a:r>
              <a:rPr lang="en-US" altLang="ja-JP" dirty="0">
                <a:solidFill>
                  <a:srgbClr val="0000CC"/>
                </a:solidFill>
              </a:rPr>
              <a:t>in static analyses</a:t>
            </a:r>
            <a:r>
              <a:rPr lang="en-US" altLang="ja-JP" dirty="0"/>
              <a:t>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FC6424-A4C8-4815-A309-F4E1452B62BE}"/>
              </a:ext>
            </a:extLst>
          </p:cNvPr>
          <p:cNvSpPr txBox="1"/>
          <p:nvPr/>
        </p:nvSpPr>
        <p:spPr>
          <a:xfrm>
            <a:off x="7956376" y="3462921"/>
            <a:ext cx="115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Y. </a:t>
            </a:r>
            <a:r>
              <a:rPr kumimoji="1" lang="en-US" altLang="ja-JP" dirty="0" err="1"/>
              <a:t>Onishi</a:t>
            </a:r>
            <a:r>
              <a:rPr kumimoji="1" lang="en-US" altLang="ja-JP" dirty="0"/>
              <a:t>,</a:t>
            </a:r>
            <a:br>
              <a:rPr kumimoji="1" lang="en-US" altLang="ja-JP" dirty="0"/>
            </a:br>
            <a:r>
              <a:rPr kumimoji="1" lang="en-US" altLang="ja-JP" dirty="0"/>
              <a:t> IJCM,</a:t>
            </a:r>
            <a:br>
              <a:rPr kumimoji="1" lang="en-US" altLang="ja-JP" dirty="0"/>
            </a:br>
            <a:r>
              <a:rPr kumimoji="1" lang="en-US" altLang="ja-JP" dirty="0"/>
              <a:t>(2021).</a:t>
            </a:r>
            <a:endParaRPr kumimoji="1" lang="ja-JP" altLang="en-US" dirty="0"/>
          </a:p>
        </p:txBody>
      </p:sp>
      <p:sp>
        <p:nvSpPr>
          <p:cNvPr id="11" name="下矢印 5">
            <a:extLst>
              <a:ext uri="{FF2B5EF4-FFF2-40B4-BE49-F238E27FC236}">
                <a16:creationId xmlns:a16="http://schemas.microsoft.com/office/drawing/2014/main" id="{C3F4BDFD-8246-4703-B761-D66CDF99F976}"/>
              </a:ext>
            </a:extLst>
          </p:cNvPr>
          <p:cNvSpPr/>
          <p:nvPr/>
        </p:nvSpPr>
        <p:spPr>
          <a:xfrm>
            <a:off x="7857490" y="4478367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83E50E-AB67-44A7-A8E8-6833552D9219}"/>
              </a:ext>
            </a:extLst>
          </p:cNvPr>
          <p:cNvSpPr txBox="1"/>
          <p:nvPr/>
        </p:nvSpPr>
        <p:spPr>
          <a:xfrm>
            <a:off x="7136773" y="5028554"/>
            <a:ext cx="2007227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Further</a:t>
            </a:r>
            <a:br>
              <a:rPr kumimoji="1" lang="en-US" altLang="ja-JP" dirty="0"/>
            </a:br>
            <a:r>
              <a:rPr kumimoji="1" lang="en-US" altLang="ja-JP" dirty="0"/>
              <a:t>evaluation</a:t>
            </a:r>
            <a:r>
              <a:rPr lang="en-US" altLang="ja-JP" dirty="0"/>
              <a:t> </a:t>
            </a:r>
            <a:r>
              <a:rPr kumimoji="1" lang="en-US" altLang="ja-JP" dirty="0"/>
              <a:t>is</a:t>
            </a:r>
            <a:br>
              <a:rPr kumimoji="1" lang="en-US" altLang="ja-JP" dirty="0"/>
            </a:br>
            <a:r>
              <a:rPr kumimoji="1" lang="en-US" altLang="ja-JP" dirty="0"/>
              <a:t>necessary </a:t>
            </a:r>
            <a:r>
              <a:rPr kumimoji="1" lang="en-US" altLang="ja-JP" dirty="0">
                <a:solidFill>
                  <a:srgbClr val="FF0000"/>
                </a:solidFill>
              </a:rPr>
              <a:t>in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dynamic analyses</a:t>
            </a:r>
            <a:r>
              <a:rPr kumimoji="1" lang="en-US" altLang="ja-JP" dirty="0"/>
              <a:t>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B8D9C5-A8DF-4AA6-B443-741ED4355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02B723D-C245-4031-979A-85A8954E909C}"/>
              </a:ext>
            </a:extLst>
          </p:cNvPr>
          <p:cNvSpPr txBox="1"/>
          <p:nvPr/>
        </p:nvSpPr>
        <p:spPr>
          <a:xfrm>
            <a:off x="0" y="1498639"/>
            <a:ext cx="2123728" cy="923330"/>
          </a:xfrm>
          <a:prstGeom prst="rect">
            <a:avLst/>
          </a:prstGeom>
          <a:solidFill>
            <a:srgbClr val="4DFFC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With the latest</a:t>
            </a:r>
            <a:br>
              <a:rPr kumimoji="1" lang="en-US" altLang="ja-JP" dirty="0"/>
            </a:br>
            <a:r>
              <a:rPr kumimoji="1" lang="en-US" altLang="ja-JP" dirty="0"/>
              <a:t>S-FEM tetrahedral element</a:t>
            </a:r>
            <a:endParaRPr kumimoji="1" lang="ja-JP" altLang="en-US" dirty="0"/>
          </a:p>
        </p:txBody>
      </p:sp>
      <p:pic>
        <p:nvPicPr>
          <p:cNvPr id="12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F561841E-EF85-44DE-B6B0-F34F6C4D9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4230" y="980728"/>
            <a:ext cx="3831986" cy="38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51774" y="872716"/>
            <a:ext cx="8640452" cy="2268252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Development of a </a:t>
            </a:r>
            <a:r>
              <a:rPr lang="en-US" altLang="ja-JP" sz="28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dynamic</a:t>
            </a: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version of </a:t>
            </a:r>
            <a:r>
              <a:rPr lang="en-US" altLang="ja-JP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SelectiveCS-FEM-T10</a:t>
            </a: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Evaluation of its </a:t>
            </a:r>
            <a:r>
              <a:rPr lang="en-US" altLang="ja-JP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accuracy and robustness </a:t>
            </a:r>
            <a:b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severe large deformation dynamic analyses.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2441" y="3609020"/>
            <a:ext cx="831911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400" dirty="0"/>
              <a:t>Methods: Formulation of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400" dirty="0"/>
              <a:t>Results: Demonstrations of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400" dirty="0"/>
              <a:t>Summary</a:t>
            </a:r>
            <a:endParaRPr kumimoji="1" lang="en-US" altLang="ja-JP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D6044F1-C5C8-4A96-9DBE-6FCCACE07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85484</TotalTime>
  <Words>2266</Words>
  <Application>Microsoft Office PowerPoint</Application>
  <PresentationFormat>画面に合わせる (4:3)</PresentationFormat>
  <Paragraphs>342</Paragraphs>
  <Slides>41</Slides>
  <Notes>9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9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Wingdings</vt:lpstr>
      <vt:lpstr>デザインの設定</vt:lpstr>
      <vt:lpstr>Modal and dynamic explicit analyses  with the latest tetrahedral  smoothed finite element method</vt:lpstr>
      <vt:lpstr>What is S-FEM?</vt:lpstr>
      <vt:lpstr>What are the major benefits of S-FEM?</vt:lpstr>
      <vt:lpstr>How popular is S-FEM?</vt:lpstr>
      <vt:lpstr>Applications of S-FEMs in Our Lab</vt:lpstr>
      <vt:lpstr>Motivation</vt:lpstr>
      <vt:lpstr>Issues (e.g., barreling analysis of rubber cylinder)</vt:lpstr>
      <vt:lpstr>Our Approach (e.g., barreling analysis of rubber cylinder)</vt:lpstr>
      <vt:lpstr>Objective</vt:lpstr>
      <vt:lpstr>Methods: Formulation of SelectiveCS-FEM-T10</vt:lpstr>
      <vt:lpstr>Concepts of SelectiveCS-FEM-T10</vt:lpstr>
      <vt:lpstr>Brief Formulation of ES-FEM</vt:lpstr>
      <vt:lpstr>Flowchart of SelectiveCS-FEM-T10</vt:lpstr>
      <vt:lpstr>T10 Element Subdivision in 3D</vt:lpstr>
      <vt:lpstr>Building Lumped Mass Matrix</vt:lpstr>
      <vt:lpstr>Results: Demonstration of SelectiveCS-FEM-T10</vt:lpstr>
      <vt:lpstr>      Tensioning of Rubber-Filler Composite</vt:lpstr>
      <vt:lpstr>      Tensioning of Rubber-Filler Composite</vt:lpstr>
      <vt:lpstr>      Tensioning of Rubber-Filler Composite</vt:lpstr>
      <vt:lpstr>      Tensioning of Rubber-Filler Composite</vt:lpstr>
      <vt:lpstr>      Tensioning of Rubber-Filler Composite</vt:lpstr>
      <vt:lpstr>      Tensioning of Rubber-Filler Composite</vt:lpstr>
      <vt:lpstr>      Deformation Modes of Armadillo</vt:lpstr>
      <vt:lpstr>      Deformation Modes of Armadillo</vt:lpstr>
      <vt:lpstr>      Deformation Modes of Armadillo</vt:lpstr>
      <vt:lpstr>       Swing of Bunny Ears</vt:lpstr>
      <vt:lpstr>       Swing of Bunny Ears</vt:lpstr>
      <vt:lpstr>       Swing of Bunny Ears</vt:lpstr>
      <vt:lpstr>       Swing of Bunny Ears</vt:lpstr>
      <vt:lpstr>Summary</vt:lpstr>
      <vt:lpstr>Summary</vt:lpstr>
      <vt:lpstr>Appendix</vt:lpstr>
      <vt:lpstr>Computational Cost</vt:lpstr>
      <vt:lpstr>       Wave Propagation in a Long Bar</vt:lpstr>
      <vt:lpstr>       Wave Propagation in a Long Bar</vt:lpstr>
      <vt:lpstr>       Wave Propagation in a Long Bar</vt:lpstr>
      <vt:lpstr>       Wave Propagation in a Long Bar</vt:lpstr>
      <vt:lpstr>       Dynamic Bending of Cantilever</vt:lpstr>
      <vt:lpstr>       Dynamic Bending of Cantilever</vt:lpstr>
      <vt:lpstr>       Dynamic Bending of Cantilever</vt:lpstr>
      <vt:lpstr>       Dynamic Bending of Cantilever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srij_seminar2021.s-fem</dc:title>
  <dc:creator>Yuki ONISHI</dc:creator>
  <cp:lastModifiedBy>T20190041572</cp:lastModifiedBy>
  <cp:revision>3338</cp:revision>
  <cp:lastPrinted>2012-03-06T10:21:50Z</cp:lastPrinted>
  <dcterms:created xsi:type="dcterms:W3CDTF">2007-11-22T18:02:40Z</dcterms:created>
  <dcterms:modified xsi:type="dcterms:W3CDTF">2022-04-11T02:53:00Z</dcterms:modified>
</cp:coreProperties>
</file>