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3"/>
  </p:notesMasterIdLst>
  <p:handoutMasterIdLst>
    <p:handoutMasterId r:id="rId44"/>
  </p:handoutMasterIdLst>
  <p:sldIdLst>
    <p:sldId id="469" r:id="rId2"/>
    <p:sldId id="479" r:id="rId3"/>
    <p:sldId id="589" r:id="rId4"/>
    <p:sldId id="719" r:id="rId5"/>
    <p:sldId id="591" r:id="rId6"/>
    <p:sldId id="666" r:id="rId7"/>
    <p:sldId id="481" r:id="rId8"/>
    <p:sldId id="546" r:id="rId9"/>
    <p:sldId id="667" r:id="rId10"/>
    <p:sldId id="668" r:id="rId11"/>
    <p:sldId id="669" r:id="rId12"/>
    <p:sldId id="670" r:id="rId13"/>
    <p:sldId id="699" r:id="rId14"/>
    <p:sldId id="671" r:id="rId15"/>
    <p:sldId id="685" r:id="rId16"/>
    <p:sldId id="673" r:id="rId17"/>
    <p:sldId id="674" r:id="rId18"/>
    <p:sldId id="675" r:id="rId19"/>
    <p:sldId id="676" r:id="rId20"/>
    <p:sldId id="686" r:id="rId21"/>
    <p:sldId id="678" r:id="rId22"/>
    <p:sldId id="690" r:id="rId23"/>
    <p:sldId id="687" r:id="rId24"/>
    <p:sldId id="665" r:id="rId25"/>
    <p:sldId id="662" r:id="rId26"/>
    <p:sldId id="691" r:id="rId27"/>
    <p:sldId id="700" r:id="rId28"/>
    <p:sldId id="702" r:id="rId29"/>
    <p:sldId id="704" r:id="rId30"/>
    <p:sldId id="703" r:id="rId31"/>
    <p:sldId id="706" r:id="rId32"/>
    <p:sldId id="705" r:id="rId33"/>
    <p:sldId id="707" r:id="rId34"/>
    <p:sldId id="709" r:id="rId35"/>
    <p:sldId id="710" r:id="rId36"/>
    <p:sldId id="712" r:id="rId37"/>
    <p:sldId id="683" r:id="rId38"/>
    <p:sldId id="682" r:id="rId39"/>
    <p:sldId id="701" r:id="rId40"/>
    <p:sldId id="716" r:id="rId41"/>
    <p:sldId id="684" r:id="rId42"/>
  </p:sldIdLst>
  <p:sldSz cx="9144000" cy="6858000" type="screen4x3"/>
  <p:notesSz cx="9971088" cy="6823075"/>
  <p:custDataLst>
    <p:tags r:id="rId45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FF"/>
    <a:srgbClr val="FF9900"/>
    <a:srgbClr val="4DFFC4"/>
    <a:srgbClr val="008000"/>
    <a:srgbClr val="00CC88"/>
    <a:srgbClr val="FFFF80"/>
    <a:srgbClr val="FF0000"/>
    <a:srgbClr val="666699"/>
    <a:srgbClr val="ED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17" autoAdjust="0"/>
    <p:restoredTop sz="88252" autoAdjust="0"/>
  </p:normalViewPr>
  <p:slideViewPr>
    <p:cSldViewPr>
      <p:cViewPr varScale="1">
        <p:scale>
          <a:sx n="82" d="100"/>
          <a:sy n="82" d="100"/>
        </p:scale>
        <p:origin x="62" y="24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1380" y="-96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1345046628806"/>
          <c:y val="5.0884317042849153E-2"/>
          <c:w val="0.802470613286977"/>
          <c:h val="0.729561401868439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列3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40</c:v>
                </c:pt>
                <c:pt idx="1">
                  <c:v>390</c:v>
                </c:pt>
                <c:pt idx="2">
                  <c:v>860</c:v>
                </c:pt>
                <c:pt idx="3">
                  <c:v>1580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70804432"/>
        <c:axId val="270804824"/>
      </c:barChart>
      <c:catAx>
        <c:axId val="2708044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0000CC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b="1" dirty="0" smtClean="0">
                    <a:solidFill>
                      <a:srgbClr val="0000CC"/>
                    </a:solidFill>
                  </a:rPr>
                  <a:t>#</a:t>
                </a:r>
                <a:r>
                  <a:rPr lang="en-US" altLang="ja-JP" b="1" baseline="0" dirty="0" smtClean="0">
                    <a:solidFill>
                      <a:srgbClr val="0000CC"/>
                    </a:solidFill>
                  </a:rPr>
                  <a:t> of Cyclic </a:t>
                </a:r>
                <a:r>
                  <a:rPr lang="en-US" altLang="ja-JP" b="1" baseline="0" dirty="0" err="1" smtClean="0">
                    <a:solidFill>
                      <a:srgbClr val="0000CC"/>
                    </a:solidFill>
                  </a:rPr>
                  <a:t>Smoothings</a:t>
                </a:r>
                <a:endParaRPr lang="ja-JP" b="1" dirty="0">
                  <a:solidFill>
                    <a:srgbClr val="0000CC"/>
                  </a:solidFill>
                </a:endParaRPr>
              </a:p>
            </c:rich>
          </c:tx>
          <c:layout>
            <c:manualLayout>
              <c:xMode val="edge"/>
              <c:yMode val="edge"/>
              <c:x val="0.40257972425721761"/>
              <c:y val="0.898701024418628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rgbClr val="0000CC"/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70804824"/>
        <c:crosses val="autoZero"/>
        <c:auto val="1"/>
        <c:lblAlgn val="ctr"/>
        <c:lblOffset val="100"/>
        <c:noMultiLvlLbl val="0"/>
      </c:catAx>
      <c:valAx>
        <c:axId val="270804824"/>
        <c:scaling>
          <c:orientation val="minMax"/>
          <c:max val="1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FF00FF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b="1" dirty="0" smtClean="0">
                    <a:solidFill>
                      <a:srgbClr val="FF00FF"/>
                    </a:solidFill>
                  </a:rPr>
                  <a:t>Approx.</a:t>
                </a:r>
                <a:r>
                  <a:rPr lang="en-US" altLang="ja-JP" b="1" baseline="0" dirty="0" smtClean="0">
                    <a:solidFill>
                      <a:srgbClr val="FF00FF"/>
                    </a:solidFill>
                  </a:rPr>
                  <a:t> Band Width of [K]</a:t>
                </a:r>
                <a:endParaRPr lang="ja-JP" b="1" dirty="0">
                  <a:solidFill>
                    <a:srgbClr val="FF00FF"/>
                  </a:solidFill>
                </a:endParaRPr>
              </a:p>
            </c:rich>
          </c:tx>
          <c:layout>
            <c:manualLayout>
              <c:xMode val="edge"/>
              <c:yMode val="edge"/>
              <c:x val="1.7549183313517958E-2"/>
              <c:y val="2.855773198216544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rgbClr val="FF00FF"/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70804432"/>
        <c:crosses val="autoZero"/>
        <c:crossBetween val="between"/>
        <c:majorUnit val="200"/>
        <c:minorUnit val="5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2000"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smtClean="0"/>
              <a:t>In case of</a:t>
            </a:r>
            <a:r>
              <a:rPr lang="en-US" sz="1800" baseline="0" dirty="0" smtClean="0"/>
              <a:t> </a:t>
            </a:r>
            <a:r>
              <a:rPr lang="en-US" sz="1800" dirty="0" smtClean="0"/>
              <a:t>6864 DOF</a:t>
            </a:r>
            <a:br>
              <a:rPr lang="en-US" sz="1800" dirty="0" smtClean="0"/>
            </a:br>
            <a:r>
              <a:rPr lang="en-US" sz="1800" baseline="0" dirty="0" smtClean="0"/>
              <a:t> </a:t>
            </a:r>
            <a:r>
              <a:rPr lang="en-US" sz="1800" dirty="0" smtClean="0"/>
              <a:t>&amp; 10000 </a:t>
            </a:r>
            <a:r>
              <a:rPr lang="en-US" sz="1800" dirty="0" err="1" smtClean="0"/>
              <a:t>timesteps</a:t>
            </a:r>
            <a:endParaRPr lang="en-US" sz="1800" dirty="0"/>
          </a:p>
        </c:rich>
      </c:tx>
      <c:layout>
        <c:manualLayout>
          <c:xMode val="edge"/>
          <c:yMode val="edge"/>
          <c:x val="3.5528243486964584E-3"/>
          <c:y val="0.82437496157384882"/>
        </c:manualLayout>
      </c:layout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0.21500739274037051"/>
          <c:y val="3.3925717655303257E-2"/>
          <c:w val="0.74789580648895893"/>
          <c:h val="0.724007161597429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列3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108</c:v>
                </c:pt>
                <c:pt idx="1">
                  <c:v>292</c:v>
                </c:pt>
                <c:pt idx="2">
                  <c:v>684</c:v>
                </c:pt>
                <c:pt idx="3">
                  <c:v>1402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70805608"/>
        <c:axId val="270806000"/>
      </c:barChart>
      <c:catAx>
        <c:axId val="2708056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0000CC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b="1" dirty="0" smtClean="0">
                    <a:solidFill>
                      <a:srgbClr val="0000CC"/>
                    </a:solidFill>
                  </a:rPr>
                  <a:t>#</a:t>
                </a:r>
                <a:r>
                  <a:rPr lang="en-US" altLang="ja-JP" b="1" baseline="0" dirty="0" smtClean="0">
                    <a:solidFill>
                      <a:srgbClr val="0000CC"/>
                    </a:solidFill>
                  </a:rPr>
                  <a:t> of Cyclic </a:t>
                </a:r>
                <a:r>
                  <a:rPr lang="en-US" altLang="ja-JP" b="1" baseline="0" dirty="0" err="1" smtClean="0">
                    <a:solidFill>
                      <a:srgbClr val="0000CC"/>
                    </a:solidFill>
                  </a:rPr>
                  <a:t>Smoothings</a:t>
                </a:r>
                <a:endParaRPr lang="ja-JP" b="1" dirty="0">
                  <a:solidFill>
                    <a:srgbClr val="0000CC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rgbClr val="0000CC"/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70806000"/>
        <c:crosses val="autoZero"/>
        <c:auto val="1"/>
        <c:lblAlgn val="ctr"/>
        <c:lblOffset val="100"/>
        <c:noMultiLvlLbl val="0"/>
      </c:catAx>
      <c:valAx>
        <c:axId val="270806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b="1" dirty="0" smtClean="0">
                    <a:solidFill>
                      <a:srgbClr val="FF0000"/>
                    </a:solidFill>
                  </a:rPr>
                  <a:t>CPU</a:t>
                </a:r>
                <a:r>
                  <a:rPr lang="en-US" altLang="ja-JP" b="1" baseline="0" dirty="0" smtClean="0">
                    <a:solidFill>
                      <a:srgbClr val="FF0000"/>
                    </a:solidFill>
                  </a:rPr>
                  <a:t> Time (s)</a:t>
                </a:r>
                <a:endParaRPr lang="ja-JP" b="1" dirty="0">
                  <a:solidFill>
                    <a:srgbClr val="FF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70805608"/>
        <c:crosses val="autoZero"/>
        <c:crossBetween val="between"/>
        <c:majorUnit val="200"/>
        <c:minorUnit val="5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2000"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/>
              <a:t>2015/10/15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48325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5A802-9E04-459A-9DBB-836DB47BD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2015/10/15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41207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62324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3474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692097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67722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43305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06684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500408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833329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603682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06972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880004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98996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060708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765075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256097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121623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652530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758083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67674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129194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26524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28051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1028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58829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24641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04113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06115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9789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55765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>
            <a:lvl1pPr>
              <a:defRPr>
                <a:latin typeface="Eras Bold ITC" panose="020B0907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 smtClean="0"/>
              <a:t>マスタ サブタイトルの書式設定</a:t>
            </a:r>
            <a:endParaRPr lang="ja-JP" altLang="en-US" dirty="0"/>
          </a:p>
        </p:txBody>
      </p:sp>
      <p:sp>
        <p:nvSpPr>
          <p:cNvPr id="6" name="スライド番号プレースホルダー 4"/>
          <p:cNvSpPr txBox="1">
            <a:spLocks/>
          </p:cNvSpPr>
          <p:nvPr userDrawn="1"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>
                <a:latin typeface="Eras Bold ITC" panose="020B0907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ras Bold ITC" panose="020B0907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3951016" y="6402186"/>
              <a:ext cx="1221800" cy="2730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36000" tIns="36000" rIns="36000" bIns="36000" anchor="ctr" anchorCtr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ja-JP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IWACOM</a:t>
              </a:r>
              <a:r>
                <a:rPr kumimoji="0" lang="en-GB" altLang="ja-JP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2015</a:t>
              </a:r>
              <a:endParaRPr kumimoji="0" lang="en-GB" altLang="ja-JP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0">
          <a:solidFill>
            <a:schemeClr val="accent2"/>
          </a:solidFill>
          <a:latin typeface="Eras Bold ITC" panose="020B0907030504020204" pitchFamily="34" charset="0"/>
          <a:ea typeface="Arial Unicode MS" pitchFamily="50" charset="-128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32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4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5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5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60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0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5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FEM.avi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gif"/><Relationship Id="rId4" Type="http://schemas.openxmlformats.org/officeDocument/2006/relationships/image" Target="../media/image78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0" y="1448780"/>
            <a:ext cx="9144000" cy="2808311"/>
          </a:xfrm>
        </p:spPr>
        <p:txBody>
          <a:bodyPr>
            <a:noAutofit/>
          </a:bodyPr>
          <a:lstStyle/>
          <a:p>
            <a:r>
              <a:rPr lang="en-US" altLang="ja-JP" sz="3600" b="1" dirty="0" smtClean="0">
                <a:solidFill>
                  <a:srgbClr val="FF00FF"/>
                </a:solidFill>
              </a:rPr>
              <a:t>F-barES-FEM-T4</a:t>
            </a:r>
            <a:r>
              <a:rPr lang="en-US" altLang="ja-JP" sz="3600" b="1" dirty="0">
                <a:solidFill>
                  <a:srgbClr val="0000CC"/>
                </a:solidFill>
              </a:rPr>
              <a:t>:</a:t>
            </a:r>
            <a:r>
              <a:rPr lang="en-US" altLang="ja-JP" sz="3200" b="1" dirty="0">
                <a:solidFill>
                  <a:srgbClr val="0000CC"/>
                </a:solidFill>
              </a:rPr>
              <a:t> </a:t>
            </a:r>
            <a:r>
              <a:rPr lang="en-US" altLang="ja-JP" sz="3200" b="1" dirty="0" smtClean="0">
                <a:solidFill>
                  <a:srgbClr val="0000CC"/>
                </a:solidFill>
              </a:rPr>
              <a:t/>
            </a:r>
            <a:br>
              <a:rPr lang="en-US" altLang="ja-JP" sz="3200" b="1" dirty="0" smtClean="0">
                <a:solidFill>
                  <a:srgbClr val="0000CC"/>
                </a:solidFill>
              </a:rPr>
            </a:br>
            <a:r>
              <a:rPr lang="en-US" altLang="ja-JP" sz="100" b="1" dirty="0" smtClean="0">
                <a:solidFill>
                  <a:srgbClr val="0000CC"/>
                </a:solidFill>
              </a:rPr>
              <a:t/>
            </a:r>
            <a:br>
              <a:rPr lang="en-US" altLang="ja-JP" sz="100" b="1" dirty="0" smtClean="0">
                <a:solidFill>
                  <a:srgbClr val="0000CC"/>
                </a:solidFill>
              </a:rPr>
            </a:br>
            <a:r>
              <a:rPr lang="en-US" altLang="ja-JP" sz="3200" b="1" dirty="0" smtClean="0">
                <a:solidFill>
                  <a:srgbClr val="0000CC"/>
                </a:solidFill>
              </a:rPr>
              <a:t>a </a:t>
            </a:r>
            <a:r>
              <a:rPr lang="en-US" altLang="ja-JP" sz="3200" b="1" dirty="0">
                <a:solidFill>
                  <a:srgbClr val="0000CC"/>
                </a:solidFill>
              </a:rPr>
              <a:t>new finite element formulation </a:t>
            </a:r>
            <a:r>
              <a:rPr lang="en-US" altLang="ja-JP" sz="3200" b="1" dirty="0" smtClean="0">
                <a:solidFill>
                  <a:srgbClr val="0000CC"/>
                </a:solidFill>
              </a:rPr>
              <a:t/>
            </a:r>
            <a:br>
              <a:rPr lang="en-US" altLang="ja-JP" sz="3200" b="1" dirty="0" smtClean="0">
                <a:solidFill>
                  <a:srgbClr val="0000CC"/>
                </a:solidFill>
              </a:rPr>
            </a:br>
            <a:r>
              <a:rPr lang="en-US" altLang="ja-JP" sz="3200" b="1" dirty="0" smtClean="0">
                <a:solidFill>
                  <a:srgbClr val="0000CC"/>
                </a:solidFill>
              </a:rPr>
              <a:t>of </a:t>
            </a:r>
            <a:r>
              <a:rPr lang="en-US" altLang="ja-JP" sz="3200" b="1" dirty="0">
                <a:solidFill>
                  <a:srgbClr val="0000CC"/>
                </a:solidFill>
              </a:rPr>
              <a:t>nearly incompressible </a:t>
            </a:r>
            <a:r>
              <a:rPr lang="en-US" altLang="ja-JP" sz="3200" b="1" dirty="0" smtClean="0">
                <a:solidFill>
                  <a:srgbClr val="0000CC"/>
                </a:solidFill>
              </a:rPr>
              <a:t>solids </a:t>
            </a:r>
            <a:br>
              <a:rPr lang="en-US" altLang="ja-JP" sz="3200" b="1" dirty="0" smtClean="0">
                <a:solidFill>
                  <a:srgbClr val="0000CC"/>
                </a:solidFill>
              </a:rPr>
            </a:br>
            <a:r>
              <a:rPr lang="en-US" altLang="ja-JP" sz="3200" b="1" dirty="0" smtClean="0">
                <a:solidFill>
                  <a:srgbClr val="0000CC"/>
                </a:solidFill>
              </a:rPr>
              <a:t>with </a:t>
            </a:r>
            <a:r>
              <a:rPr lang="en-US" altLang="ja-JP" sz="3200" b="1" dirty="0">
                <a:solidFill>
                  <a:srgbClr val="0000CC"/>
                </a:solidFill>
              </a:rPr>
              <a:t>tetrahedral </a:t>
            </a:r>
            <a:r>
              <a:rPr lang="en-US" altLang="ja-JP" sz="3200" b="1" dirty="0" smtClean="0">
                <a:solidFill>
                  <a:srgbClr val="0000CC"/>
                </a:solidFill>
              </a:rPr>
              <a:t>elements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1371600" y="3623134"/>
            <a:ext cx="6400800" cy="885986"/>
          </a:xfrm>
        </p:spPr>
        <p:txBody>
          <a:bodyPr anchor="b"/>
          <a:lstStyle/>
          <a:p>
            <a:r>
              <a:rPr lang="en-US" altLang="zh-TW" sz="2400" b="1" u="sng" dirty="0" smtClean="0"/>
              <a:t>Yuki ONISHI</a:t>
            </a:r>
            <a:r>
              <a:rPr lang="en-US" altLang="zh-TW" sz="2400" b="1" dirty="0" smtClean="0"/>
              <a:t>,  </a:t>
            </a:r>
            <a:r>
              <a:rPr lang="en-US" altLang="zh-TW" sz="2400" b="1" dirty="0" err="1" smtClean="0"/>
              <a:t>Ryoya</a:t>
            </a:r>
            <a:r>
              <a:rPr lang="en-US" altLang="zh-TW" sz="2400" b="1" dirty="0" smtClean="0"/>
              <a:t> IIDA</a:t>
            </a:r>
            <a:br>
              <a:rPr lang="en-US" altLang="zh-TW" sz="2400" b="1" dirty="0" smtClean="0"/>
            </a:br>
            <a:r>
              <a:rPr lang="en-US" altLang="zh-TW" sz="2400" b="1" dirty="0" smtClean="0"/>
              <a:t>Tokyo Institute of Technology, Japan</a:t>
            </a:r>
            <a:endParaRPr lang="zh-TW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0" y="6626225"/>
            <a:ext cx="1055688" cy="196850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371600" y="4761148"/>
            <a:ext cx="6400800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In this presentation,</a:t>
            </a:r>
            <a:br>
              <a:rPr kumimoji="1" lang="en-US" altLang="ja-JP" dirty="0" smtClean="0"/>
            </a:br>
            <a:r>
              <a:rPr lang="en-US" altLang="ja-JP" dirty="0" smtClean="0"/>
              <a:t>t</a:t>
            </a:r>
            <a:r>
              <a:rPr kumimoji="1" lang="en-US" altLang="ja-JP" dirty="0" smtClean="0"/>
              <a:t>here are no structural elements and no collapse...</a:t>
            </a:r>
          </a:p>
          <a:p>
            <a:r>
              <a:rPr lang="en-US" altLang="ja-JP" dirty="0" smtClean="0"/>
              <a:t>But </a:t>
            </a:r>
            <a:r>
              <a:rPr lang="en-US" altLang="ja-JP" dirty="0" smtClean="0">
                <a:solidFill>
                  <a:srgbClr val="FF0000"/>
                </a:solidFill>
              </a:rPr>
              <a:t>there are a few dynamic analyses</a:t>
            </a:r>
            <a:r>
              <a:rPr lang="en-US" altLang="ja-JP" dirty="0" smtClean="0"/>
              <a:t> of continuum elements.</a:t>
            </a:r>
            <a:br>
              <a:rPr lang="en-US" altLang="ja-JP" dirty="0" smtClean="0"/>
            </a:br>
            <a:r>
              <a:rPr lang="en-US" altLang="ja-JP" dirty="0" smtClean="0"/>
              <a:t>I hope they interest you.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958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Quick Review of ES-FEM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altLang="ja-JP" sz="2400" dirty="0" smtClean="0"/>
              </a:p>
              <a:p>
                <a:endParaRPr lang="en-US" altLang="ja-JP" sz="2400" dirty="0"/>
              </a:p>
              <a:p>
                <a:pPr marL="0" indent="0">
                  <a:buNone/>
                </a:pPr>
                <a:endParaRPr lang="en-US" altLang="ja-JP" sz="2400" dirty="0" smtClean="0"/>
              </a:p>
              <a:p>
                <a:pPr marL="0" indent="0">
                  <a:buNone/>
                </a:pPr>
                <a: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Algorithm:</a:t>
                </a: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 smtClean="0"/>
                  <a:t>Calculate the deformation </a:t>
                </a:r>
                <a:r>
                  <a:rPr lang="en-US" altLang="ja-JP" sz="2400" dirty="0"/>
                  <a:t>gradient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 smtClean="0"/>
                  <a:t>at </a:t>
                </a:r>
                <a:r>
                  <a:rPr lang="en-US" altLang="ja-JP" sz="2400" dirty="0" smtClean="0">
                    <a:solidFill>
                      <a:srgbClr val="00CC88"/>
                    </a:solidFill>
                  </a:rPr>
                  <a:t>each element </a:t>
                </a:r>
                <a:r>
                  <a:rPr lang="en-US" altLang="ja-JP" sz="2400" dirty="0" smtClean="0"/>
                  <a:t>as usual.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 smtClean="0"/>
                  <a:t>Distribute the deformation </a:t>
                </a:r>
                <a:r>
                  <a:rPr lang="en-US" altLang="ja-JP" sz="2400" dirty="0"/>
                  <a:t>gradient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 smtClean="0"/>
                  <a:t>to </a:t>
                </a:r>
                <a:r>
                  <a:rPr lang="en-US" altLang="ja-JP" sz="2400" dirty="0"/>
                  <a:t>the connecting edges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400" dirty="0" smtClean="0"/>
                  <a:t>with area weights to make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/>
                          </a:rPr>
                          <m:t>Edge</m:t>
                        </m:r>
                      </m:sup>
                    </m:sSup>
                    <m:r>
                      <a:rPr lang="en-US" altLang="ja-JP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altLang="ja-JP" sz="2400" dirty="0" smtClean="0">
                    <a:solidFill>
                      <a:srgbClr val="FF0000"/>
                    </a:solidFill>
                  </a:rPr>
                  <a:t> at each edge</a:t>
                </a:r>
                <a:r>
                  <a:rPr lang="en-US" altLang="ja-JP" sz="2400" dirty="0" smtClean="0"/>
                  <a:t>.</a:t>
                </a:r>
                <a:endParaRPr lang="en-US" altLang="ja-JP" sz="24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 smtClean="0"/>
                  <a:t>Use</a:t>
                </a:r>
                <a:r>
                  <a:rPr lang="en-US" altLang="ja-JP" sz="2400" dirty="0" smtClean="0">
                    <a:solidFill>
                      <a:srgbClr val="FF00FF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/>
                          </a:rPr>
                          <m:t>Edge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altLang="ja-JP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2400" dirty="0" smtClean="0"/>
                  <a:t>to </a:t>
                </a:r>
                <a:r>
                  <a:rPr lang="en-US" altLang="ja-JP" sz="2400" dirty="0"/>
                  <a:t>calculate the </a:t>
                </a:r>
                <a:r>
                  <a:rPr lang="en-US" altLang="ja-JP" sz="2400" dirty="0" smtClean="0"/>
                  <a:t>stress, nodal force and so on.</a:t>
                </a:r>
                <a:endParaRPr lang="en-US" altLang="ja-JP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1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33045" y="4617132"/>
            <a:ext cx="7266798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ES-FEM is used to </a:t>
            </a:r>
            <a:r>
              <a:rPr kumimoji="1"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avoid shear locking </a:t>
            </a:r>
            <a:r>
              <a:rPr kumimoji="1" lang="en-US" altLang="ja-JP" sz="2400" dirty="0" smtClean="0"/>
              <a:t>in T3 or T4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elements. </a:t>
            </a:r>
            <a:r>
              <a:rPr lang="en-US" altLang="ja-JP" sz="2400" dirty="0" smtClean="0"/>
              <a:t>Yet, it </a:t>
            </a:r>
            <a:r>
              <a:rPr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cannot avoid volumetric locking</a:t>
            </a:r>
            <a:r>
              <a:rPr lang="en-US" altLang="ja-JP" sz="2400" dirty="0" smtClean="0"/>
              <a:t>.</a:t>
            </a:r>
            <a:endParaRPr kumimoji="1" lang="ja-JP" altLang="en-US" sz="2400" dirty="0"/>
          </a:p>
        </p:txBody>
      </p:sp>
      <p:sp>
        <p:nvSpPr>
          <p:cNvPr id="11" name="フリーフォーム 10"/>
          <p:cNvSpPr/>
          <p:nvPr/>
        </p:nvSpPr>
        <p:spPr>
          <a:xfrm>
            <a:off x="2801358" y="675327"/>
            <a:ext cx="3822870" cy="1709557"/>
          </a:xfrm>
          <a:custGeom>
            <a:avLst/>
            <a:gdLst>
              <a:gd name="connsiteX0" fmla="*/ 0 w 1828800"/>
              <a:gd name="connsiteY0" fmla="*/ 391886 h 896983"/>
              <a:gd name="connsiteX1" fmla="*/ 966652 w 1828800"/>
              <a:gd name="connsiteY1" fmla="*/ 0 h 896983"/>
              <a:gd name="connsiteX2" fmla="*/ 1828800 w 1828800"/>
              <a:gd name="connsiteY2" fmla="*/ 557349 h 896983"/>
              <a:gd name="connsiteX3" fmla="*/ 862149 w 1828800"/>
              <a:gd name="connsiteY3" fmla="*/ 896983 h 896983"/>
              <a:gd name="connsiteX4" fmla="*/ 0 w 1828800"/>
              <a:gd name="connsiteY4" fmla="*/ 391886 h 896983"/>
              <a:gd name="connsiteX0" fmla="*/ 0 w 1828800"/>
              <a:gd name="connsiteY0" fmla="*/ 391886 h 896983"/>
              <a:gd name="connsiteX1" fmla="*/ 854885 w 1828800"/>
              <a:gd name="connsiteY1" fmla="*/ 0 h 896983"/>
              <a:gd name="connsiteX2" fmla="*/ 1828800 w 1828800"/>
              <a:gd name="connsiteY2" fmla="*/ 557349 h 896983"/>
              <a:gd name="connsiteX3" fmla="*/ 862149 w 1828800"/>
              <a:gd name="connsiteY3" fmla="*/ 896983 h 896983"/>
              <a:gd name="connsiteX4" fmla="*/ 0 w 1828800"/>
              <a:gd name="connsiteY4" fmla="*/ 391886 h 896983"/>
              <a:gd name="connsiteX0" fmla="*/ 0 w 1828800"/>
              <a:gd name="connsiteY0" fmla="*/ 395988 h 901085"/>
              <a:gd name="connsiteX1" fmla="*/ 868856 w 1828800"/>
              <a:gd name="connsiteY1" fmla="*/ 0 h 901085"/>
              <a:gd name="connsiteX2" fmla="*/ 1828800 w 1828800"/>
              <a:gd name="connsiteY2" fmla="*/ 561451 h 901085"/>
              <a:gd name="connsiteX3" fmla="*/ 862149 w 1828800"/>
              <a:gd name="connsiteY3" fmla="*/ 901085 h 901085"/>
              <a:gd name="connsiteX4" fmla="*/ 0 w 1828800"/>
              <a:gd name="connsiteY4" fmla="*/ 395988 h 901085"/>
              <a:gd name="connsiteX0" fmla="*/ 0 w 1828800"/>
              <a:gd name="connsiteY0" fmla="*/ 391886 h 896983"/>
              <a:gd name="connsiteX1" fmla="*/ 859542 w 1828800"/>
              <a:gd name="connsiteY1" fmla="*/ 0 h 896983"/>
              <a:gd name="connsiteX2" fmla="*/ 1828800 w 1828800"/>
              <a:gd name="connsiteY2" fmla="*/ 557349 h 896983"/>
              <a:gd name="connsiteX3" fmla="*/ 862149 w 1828800"/>
              <a:gd name="connsiteY3" fmla="*/ 896983 h 896983"/>
              <a:gd name="connsiteX4" fmla="*/ 0 w 1828800"/>
              <a:gd name="connsiteY4" fmla="*/ 391886 h 896983"/>
              <a:gd name="connsiteX0" fmla="*/ 0 w 1926596"/>
              <a:gd name="connsiteY0" fmla="*/ 617507 h 896983"/>
              <a:gd name="connsiteX1" fmla="*/ 957338 w 1926596"/>
              <a:gd name="connsiteY1" fmla="*/ 0 h 896983"/>
              <a:gd name="connsiteX2" fmla="*/ 1926596 w 1926596"/>
              <a:gd name="connsiteY2" fmla="*/ 557349 h 896983"/>
              <a:gd name="connsiteX3" fmla="*/ 959945 w 1926596"/>
              <a:gd name="connsiteY3" fmla="*/ 896983 h 896983"/>
              <a:gd name="connsiteX4" fmla="*/ 0 w 1926596"/>
              <a:gd name="connsiteY4" fmla="*/ 617507 h 896983"/>
              <a:gd name="connsiteX0" fmla="*/ 0 w 2122189"/>
              <a:gd name="connsiteY0" fmla="*/ 617507 h 896983"/>
              <a:gd name="connsiteX1" fmla="*/ 957338 w 2122189"/>
              <a:gd name="connsiteY1" fmla="*/ 0 h 896983"/>
              <a:gd name="connsiteX2" fmla="*/ 2122189 w 2122189"/>
              <a:gd name="connsiteY2" fmla="*/ 93802 h 896983"/>
              <a:gd name="connsiteX3" fmla="*/ 959945 w 2122189"/>
              <a:gd name="connsiteY3" fmla="*/ 896983 h 896983"/>
              <a:gd name="connsiteX4" fmla="*/ 0 w 2122189"/>
              <a:gd name="connsiteY4" fmla="*/ 617507 h 89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2189" h="896983">
                <a:moveTo>
                  <a:pt x="0" y="617507"/>
                </a:moveTo>
                <a:lnTo>
                  <a:pt x="957338" y="0"/>
                </a:lnTo>
                <a:lnTo>
                  <a:pt x="2122189" y="93802"/>
                </a:lnTo>
                <a:lnTo>
                  <a:pt x="959945" y="896983"/>
                </a:lnTo>
                <a:lnTo>
                  <a:pt x="0" y="617507"/>
                </a:lnTo>
                <a:close/>
              </a:path>
            </a:pathLst>
          </a:custGeom>
          <a:solidFill>
            <a:srgbClr val="4DFFC4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85478" y="878014"/>
            <a:ext cx="2121093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For triangular (T3)</a:t>
            </a:r>
            <a:br>
              <a:rPr kumimoji="1" lang="en-US" altLang="ja-JP" dirty="0" smtClean="0"/>
            </a:br>
            <a:r>
              <a:rPr kumimoji="1" lang="en-US" altLang="ja-JP" dirty="0" smtClean="0"/>
              <a:t>or tetrahedral (T4)</a:t>
            </a:r>
            <a:br>
              <a:rPr kumimoji="1" lang="en-US" altLang="ja-JP" dirty="0" smtClean="0"/>
            </a:br>
            <a:r>
              <a:rPr kumimoji="1" lang="en-US" altLang="ja-JP" dirty="0" smtClean="0"/>
              <a:t>elements.</a:t>
            </a:r>
            <a:endParaRPr kumimoji="1" lang="ja-JP" altLang="en-US" dirty="0"/>
          </a:p>
        </p:txBody>
      </p:sp>
      <p:sp>
        <p:nvSpPr>
          <p:cNvPr id="25" name="円/楕円 24"/>
          <p:cNvSpPr/>
          <p:nvPr/>
        </p:nvSpPr>
        <p:spPr>
          <a:xfrm>
            <a:off x="6552220" y="764704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2699792" y="1772816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リーフォーム 27"/>
          <p:cNvSpPr/>
          <p:nvPr/>
        </p:nvSpPr>
        <p:spPr>
          <a:xfrm>
            <a:off x="3876075" y="692604"/>
            <a:ext cx="1325460" cy="1711354"/>
          </a:xfrm>
          <a:custGeom>
            <a:avLst/>
            <a:gdLst>
              <a:gd name="connsiteX0" fmla="*/ 629174 w 1325460"/>
              <a:gd name="connsiteY0" fmla="*/ 0 h 1711354"/>
              <a:gd name="connsiteX1" fmla="*/ 0 w 1325460"/>
              <a:gd name="connsiteY1" fmla="*/ 964734 h 1711354"/>
              <a:gd name="connsiteX2" fmla="*/ 629174 w 1325460"/>
              <a:gd name="connsiteY2" fmla="*/ 1711354 h 1711354"/>
              <a:gd name="connsiteX3" fmla="*/ 1325460 w 1325460"/>
              <a:gd name="connsiteY3" fmla="*/ 578841 h 1711354"/>
              <a:gd name="connsiteX4" fmla="*/ 629174 w 1325460"/>
              <a:gd name="connsiteY4" fmla="*/ 0 h 171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5460" h="1711354">
                <a:moveTo>
                  <a:pt x="629174" y="0"/>
                </a:moveTo>
                <a:lnTo>
                  <a:pt x="0" y="964734"/>
                </a:lnTo>
                <a:lnTo>
                  <a:pt x="629174" y="1711354"/>
                </a:lnTo>
                <a:lnTo>
                  <a:pt x="1325460" y="578841"/>
                </a:lnTo>
                <a:lnTo>
                  <a:pt x="629174" y="0"/>
                </a:lnTo>
                <a:close/>
              </a:path>
            </a:pathLst>
          </a:custGeom>
          <a:pattFill prst="pct20">
            <a:fgClr>
              <a:srgbClr val="FF0000"/>
            </a:fgClr>
            <a:bgClr>
              <a:srgbClr val="4DFFC4"/>
            </a:bgClr>
          </a:patt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/>
          <p:cNvCxnSpPr>
            <a:stCxn id="11" idx="1"/>
            <a:endCxn id="11" idx="3"/>
          </p:cNvCxnSpPr>
          <p:nvPr/>
        </p:nvCxnSpPr>
        <p:spPr>
          <a:xfrm>
            <a:off x="4525888" y="675327"/>
            <a:ext cx="4696" cy="17095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円/楕円 11"/>
          <p:cNvSpPr/>
          <p:nvPr/>
        </p:nvSpPr>
        <p:spPr>
          <a:xfrm>
            <a:off x="4435878" y="2291683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4427984" y="588508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624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Outline of F-</a:t>
            </a:r>
            <a:r>
              <a:rPr kumimoji="1" lang="en-US" altLang="ja-JP" dirty="0" err="1" smtClean="0"/>
              <a:t>barES</a:t>
            </a:r>
            <a:r>
              <a:rPr kumimoji="1" lang="en-US" altLang="ja-JP" dirty="0" smtClean="0"/>
              <a:t>-FEM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Concept</a:t>
                </a: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sz="1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800" dirty="0" smtClean="0"/>
                  <a:t> is given by </a:t>
                </a:r>
                <a:r>
                  <a:rPr lang="en-US" altLang="ja-JP" sz="2800" dirty="0" smtClean="0">
                    <a:solidFill>
                      <a:srgbClr val="FF0000"/>
                    </a:solidFill>
                  </a:rPr>
                  <a:t>ES-FEM</a:t>
                </a:r>
                <a:r>
                  <a:rPr lang="en-US" altLang="ja-JP" sz="2800" dirty="0" smtClean="0"/>
                  <a:t>.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ja-JP" altLang="en-US" sz="2800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800" dirty="0" smtClean="0"/>
                  <a:t>is given by </a:t>
                </a:r>
                <a:r>
                  <a:rPr lang="en-US" altLang="ja-JP" sz="2800" dirty="0" smtClean="0">
                    <a:solidFill>
                      <a:srgbClr val="0000CC"/>
                    </a:solidFill>
                  </a:rPr>
                  <a:t>Cyclic Smoothing </a:t>
                </a:r>
                <a:r>
                  <a:rPr lang="en-US" altLang="ja-JP" sz="2800" dirty="0" smtClean="0"/>
                  <a:t>(detailed later).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8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800" dirty="0" smtClean="0"/>
                  <a:t> is calculated in the manner of </a:t>
                </a:r>
                <a:r>
                  <a:rPr lang="en-US" altLang="ja-JP" sz="2800" dirty="0" smtClean="0">
                    <a:solidFill>
                      <a:srgbClr val="FF00FF"/>
                    </a:solidFill>
                  </a:rPr>
                  <a:t>F-bar method: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8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en-US" altLang="ja-JP" sz="28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acc>
                      </m:e>
                      <m:sup>
                        <m: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</m:oMath>
                </a14:m>
                <a:r>
                  <a:rPr lang="en-US" altLang="ja-JP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800" dirty="0"/>
                  <a:t>.</a:t>
                </a:r>
              </a:p>
              <a:p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539" t="-2006" r="-141" b="-337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79" y="1160748"/>
            <a:ext cx="8165881" cy="317062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763688" y="663079"/>
            <a:ext cx="6037230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Combination of F-bar method and ES-FEM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0586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Outline of F-</a:t>
            </a:r>
            <a:r>
              <a:rPr lang="en-US" altLang="ja-JP" dirty="0" err="1" smtClean="0"/>
              <a:t>barES</a:t>
            </a:r>
            <a:r>
              <a:rPr lang="en-US" altLang="ja-JP" dirty="0" smtClean="0"/>
              <a:t>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Brief Formulation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 smtClean="0">
                    <a:solidFill>
                      <a:srgbClr val="008000"/>
                    </a:solidFill>
                  </a:rPr>
                  <a:t>Calculate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Elem</m:t>
                        </m:r>
                      </m:sup>
                    </m:sSup>
                    <m:r>
                      <a:rPr lang="en-US" altLang="ja-JP" sz="28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ja-JP" sz="2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800" dirty="0" smtClean="0"/>
                  <a:t>as usual.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altLang="ja-JP" sz="12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 smtClean="0">
                    <a:solidFill>
                      <a:srgbClr val="008000"/>
                    </a:solidFill>
                  </a:rPr>
                  <a:t>Smooth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Elem</m:t>
                        </m:r>
                      </m:sup>
                    </m:sSup>
                    <m:r>
                      <a:rPr lang="en-US" altLang="ja-JP" sz="28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US" altLang="ja-JP" sz="2800" dirty="0" smtClean="0"/>
                  <a:t> at nodes and get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acc>
                      <m:accPr>
                        <m:chr m:val="̃"/>
                        <m:ctrlPr>
                          <a:rPr lang="ja-JP" alt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800" dirty="0" smtClean="0"/>
                  <a:t>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 smtClean="0">
                    <a:solidFill>
                      <a:srgbClr val="7030A0"/>
                    </a:solidFill>
                  </a:rPr>
                  <a:t>Smooth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acc>
                      <m:accPr>
                        <m:chr m:val="̃"/>
                        <m:ctrlPr>
                          <a:rPr lang="ja-JP" alt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ja-JP" altLang="en-US" sz="2800" dirty="0" smtClean="0">
                    <a:solidFill>
                      <a:srgbClr val="7030A0"/>
                    </a:solidFill>
                  </a:rPr>
                  <a:t> </a:t>
                </a:r>
                <a:r>
                  <a:rPr lang="en-US" altLang="ja-JP" sz="2800" dirty="0" smtClean="0"/>
                  <a:t>at elements and get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Elem</m:t>
                        </m:r>
                      </m:sup>
                    </m:sSup>
                    <m:acc>
                      <m:accPr>
                        <m:chr m:val="̃"/>
                        <m:ctrlPr>
                          <a:rPr lang="ja-JP" altLang="en-US" sz="280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800" dirty="0" smtClean="0"/>
                  <a:t>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 smtClean="0"/>
                  <a:t>Repeat 2. and 3. as necessary (</a:t>
                </a:r>
                <a14:m>
                  <m:oMath xmlns:m="http://schemas.openxmlformats.org/officeDocument/2006/math">
                    <m:r>
                      <a:rPr lang="en-US" altLang="ja-JP" sz="2800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ja-JP" sz="2800" dirty="0" smtClean="0">
                    <a:solidFill>
                      <a:srgbClr val="0000CC"/>
                    </a:solidFill>
                  </a:rPr>
                  <a:t> times</a:t>
                </a:r>
                <a:r>
                  <a:rPr lang="en-US" altLang="ja-JP" sz="2800" dirty="0" smtClean="0"/>
                  <a:t>).</a:t>
                </a:r>
                <a:endParaRPr lang="en-US" altLang="ja-JP" sz="9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 smtClean="0">
                    <a:solidFill>
                      <a:srgbClr val="008000"/>
                    </a:solidFill>
                  </a:rPr>
                  <a:t>Smooth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Elem</m:t>
                        </m:r>
                      </m:sup>
                    </m:sSup>
                    <m:acc>
                      <m:accPr>
                        <m:chr m:val="̇"/>
                        <m:ctrlPr>
                          <a:rPr lang="en-US" altLang="ja-JP" sz="280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acc>
                          <m:accPr>
                            <m:chr m:val="̇"/>
                            <m:ctrlPr>
                              <a:rPr lang="en-US" altLang="ja-JP" sz="280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acc>
                              <m:accPr>
                                <m:chr m:val="̇"/>
                                <m:ctrlPr>
                                  <a:rPr lang="en-US" altLang="ja-JP" sz="2800" i="1" smtClean="0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altLang="ja-JP" sz="280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altLang="ja-JP" sz="280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ja-JP" sz="2800" b="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a:rPr lang="en-US" altLang="ja-JP" sz="2800" b="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𝐽</m:t>
                                        </m:r>
                                        <m:r>
                                          <a:rPr lang="en-US" altLang="ja-JP" sz="2800" b="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</m:acc>
                                  </m:e>
                                </m:acc>
                              </m:e>
                            </m:acc>
                          </m:e>
                        </m:acc>
                      </m:e>
                    </m:acc>
                  </m:oMath>
                </a14:m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at edges to make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800" dirty="0" smtClean="0"/>
                  <a:t>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 smtClean="0"/>
                  <a:t>Combine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800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800" dirty="0" smtClean="0"/>
                  <a:t> of ES-FEM as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kumimoji="1" lang="en-US" altLang="ja-JP" sz="2800" b="0" i="1" smtClean="0">
                            <a:solidFill>
                              <a:srgbClr val="FF00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2800" b="1" i="1" smtClean="0">
                            <a:solidFill>
                              <a:srgbClr val="FF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kumimoji="1" lang="en-US" altLang="ja-JP" sz="2800" b="1" i="1" smtClean="0">
                            <a:solidFill>
                              <a:srgbClr val="FF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ja-JP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ja-JP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ja-JP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acc>
                      </m:e>
                      <m:sup>
                        <m: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800" dirty="0" smtClean="0"/>
                  <a:t>.</a:t>
                </a:r>
                <a:br>
                  <a:rPr lang="en-US" altLang="ja-JP" sz="2800" dirty="0" smtClean="0"/>
                </a:br>
                <a:endParaRPr kumimoji="1" lang="ja-JP" altLang="en-US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539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7753470" y="2204864"/>
                <a:ext cx="1264770" cy="923330"/>
              </a:xfrm>
              <a:prstGeom prst="rect">
                <a:avLst/>
              </a:prstGeom>
              <a:solidFill>
                <a:srgbClr val="0000CC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b="0" dirty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Cyclic</a:t>
                </a:r>
                <a:br>
                  <a:rPr lang="en-US" altLang="ja-JP" b="0" dirty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</a:br>
                <a:r>
                  <a:rPr lang="en-US" altLang="ja-JP" b="0" dirty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Smoothing</a:t>
                </a:r>
                <a:br>
                  <a:rPr lang="en-US" altLang="ja-JP" b="0" dirty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</a:br>
                <a:r>
                  <a:rPr lang="en-US" altLang="ja-JP" b="0" dirty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of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kumimoji="1" lang="ja-JP" altLang="en-US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470" y="2204864"/>
                <a:ext cx="1264770" cy="923330"/>
              </a:xfrm>
              <a:prstGeom prst="rect">
                <a:avLst/>
              </a:prstGeom>
              <a:blipFill rotWithShape="0">
                <a:blip r:embed="rId4"/>
                <a:stretch>
                  <a:fillRect l="-3865" t="-4636" r="-3382" b="-927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右大かっこ 5"/>
          <p:cNvSpPr/>
          <p:nvPr/>
        </p:nvSpPr>
        <p:spPr>
          <a:xfrm>
            <a:off x="7070711" y="1880828"/>
            <a:ext cx="576064" cy="1548172"/>
          </a:xfrm>
          <a:prstGeom prst="rightBracket">
            <a:avLst/>
          </a:prstGeom>
          <a:noFill/>
          <a:ln>
            <a:solidFill>
              <a:srgbClr val="0000C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704272" y="5406315"/>
                <a:ext cx="7724359" cy="83099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400" dirty="0" smtClean="0"/>
                  <a:t>Hereafter, F-barES-FEM-T4 with </a:t>
                </a:r>
                <a14:m>
                  <m:oMath xmlns:m="http://schemas.openxmlformats.org/officeDocument/2006/math">
                    <m:r>
                      <a:rPr lang="en-US" altLang="ja-JP" sz="2400" b="1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altLang="ja-JP" sz="24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cycles </a:t>
                </a:r>
                <a:r>
                  <a:rPr lang="en-US" altLang="ja-JP" sz="2400" dirty="0" smtClean="0"/>
                  <a:t>of smoothing </a:t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is called “F-barES-FEM-T4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sz="2400" b="1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altLang="ja-JP" sz="2400" dirty="0" smtClean="0">
                    <a:solidFill>
                      <a:srgbClr val="0000CC"/>
                    </a:solidFill>
                  </a:rPr>
                  <a:t>)</a:t>
                </a:r>
                <a:r>
                  <a:rPr lang="en-US" altLang="ja-JP" sz="2400" dirty="0" smtClean="0"/>
                  <a:t>”.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272" y="5406315"/>
                <a:ext cx="7724359" cy="830997"/>
              </a:xfrm>
              <a:prstGeom prst="rect">
                <a:avLst/>
              </a:prstGeom>
              <a:blipFill rotWithShape="0">
                <a:blip r:embed="rId5"/>
                <a:stretch>
                  <a:fillRect l="-789" t="-5147" r="-710" b="-169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2993158" y="3500151"/>
                <a:ext cx="1586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rgbClr val="008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kumimoji="1" lang="en-US" altLang="ja-JP" b="0" i="1" dirty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kumimoji="1" lang="en-US" altLang="ja-JP" dirty="0" smtClean="0">
                    <a:solidFill>
                      <a:srgbClr val="008000"/>
                    </a:solidFill>
                  </a:rPr>
                  <a:t> layers of ~)</a:t>
                </a:r>
                <a:endParaRPr kumimoji="1" lang="ja-JP" altLang="en-US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3158" y="3500151"/>
                <a:ext cx="1586588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3077" t="-8197" r="-2692" b="-245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7422930" y="906945"/>
                <a:ext cx="1595309" cy="92333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dirty="0" smtClean="0"/>
                  <a:t>A kind of</a:t>
                </a:r>
                <a:br>
                  <a:rPr kumimoji="1" lang="en-US" altLang="ja-JP" dirty="0" smtClean="0"/>
                </a:br>
                <a:r>
                  <a:rPr lang="en-US" altLang="ja-JP" dirty="0" smtClean="0"/>
                  <a:t>low-pass filter</a:t>
                </a:r>
                <a:br>
                  <a:rPr lang="en-US" altLang="ja-JP" dirty="0" smtClean="0"/>
                </a:br>
                <a:r>
                  <a:rPr lang="en-US" altLang="ja-JP" dirty="0" smtClean="0"/>
                  <a:t>for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2930" y="906945"/>
                <a:ext cx="1595309" cy="923330"/>
              </a:xfrm>
              <a:prstGeom prst="rect">
                <a:avLst/>
              </a:prstGeom>
              <a:blipFill rotWithShape="0">
                <a:blip r:embed="rId7"/>
                <a:stretch>
                  <a:fillRect l="-3448" t="-3974" r="-3065" b="-99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634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Equations to Satisfy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ja-JP" b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Implicit static</a:t>
                </a:r>
              </a:p>
              <a:p>
                <a:pPr lvl="1"/>
                <a:r>
                  <a:rPr lang="en-US" altLang="ja-JP" dirty="0" smtClean="0"/>
                  <a:t>Balance equation: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latin typeface="Cambria Math" panose="02040503050406030204" pitchFamily="18" charset="0"/>
                              </a:rPr>
                              <m:t>ext</m:t>
                            </m:r>
                          </m:sup>
                        </m:sSup>
                      </m:e>
                    </m:d>
                    <m:r>
                      <a:rPr lang="en-US" altLang="ja-JP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}=</m:t>
                    </m:r>
                    <m:d>
                      <m:dPr>
                        <m:begChr m:val="{"/>
                        <m:endChr m:val="}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ja-JP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.</a:t>
                </a:r>
              </a:p>
              <a:p>
                <a:pPr lvl="1"/>
                <a:r>
                  <a:rPr lang="en-US" altLang="ja-JP" dirty="0" smtClean="0">
                    <a:ea typeface="メイリオ" panose="020B0604030504040204" pitchFamily="50" charset="-128"/>
                  </a:rPr>
                  <a:t>In Newton-Raphson loop, there is a </a:t>
                </a:r>
                <a:r>
                  <a:rPr lang="en-US" altLang="ja-JP" dirty="0" smtClean="0">
                    <a:solidFill>
                      <a:srgbClr val="FF0000"/>
                    </a:solidFill>
                    <a:ea typeface="メイリオ" panose="020B0604030504040204" pitchFamily="50" charset="-128"/>
                  </a:rPr>
                  <a:t>need for solving the matrix equation</a:t>
                </a:r>
                <a:r>
                  <a:rPr lang="en-US" altLang="ja-JP" dirty="0" smtClean="0">
                    <a:ea typeface="メイリオ" panose="020B0604030504040204" pitchFamily="50" charset="-128"/>
                  </a:rPr>
                  <a:t>:</a:t>
                </a:r>
                <a:endParaRPr lang="en-US" altLang="ja-JP" b="0" i="1" dirty="0" smtClean="0">
                  <a:ea typeface="メイリオ" panose="020B0604030504040204" pitchFamily="50" charset="-128"/>
                </a:endParaRPr>
              </a:p>
              <a:p>
                <a:pPr marL="457200" lvl="1" indent="0" algn="ctr">
                  <a:buNone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b="0" i="1" smtClean="0">
                            <a:latin typeface="Cambria Math" panose="02040503050406030204" pitchFamily="18" charset="0"/>
                            <a:ea typeface="メイリオ" panose="020B0604030504040204" pitchFamily="50" charset="-128"/>
                            <a:cs typeface="メイリオ" panose="020B0604030504040204" pitchFamily="50" charset="-128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メイリオ" panose="020B0604030504040204" pitchFamily="50" charset="-128"/>
                            <a:cs typeface="メイリオ" panose="020B0604030504040204" pitchFamily="50" charset="-128"/>
                          </a:rPr>
                          <m:t>𝐾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US" altLang="ja-JP" b="0" i="1" smtClean="0">
                            <a:latin typeface="Cambria Math" panose="02040503050406030204" pitchFamily="18" charset="0"/>
                            <a:ea typeface="メイリオ" panose="020B0604030504040204" pitchFamily="50" charset="-128"/>
                            <a:cs typeface="メイリオ" panose="020B0604030504040204" pitchFamily="50" charset="-128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メイリオ" panose="020B0604030504040204" pitchFamily="50" charset="-128"/>
                            <a:cs typeface="メイリオ" panose="020B0604030504040204" pitchFamily="50" charset="-128"/>
                          </a:rPr>
                          <m:t>𝛿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メイリオ" panose="020B0604030504040204" pitchFamily="50" charset="-128"/>
                            <a:cs typeface="メイリオ" panose="020B0604030504040204" pitchFamily="50" charset="-128"/>
                          </a:rPr>
                          <m:t>𝑢</m:t>
                        </m:r>
                      </m:e>
                    </m:d>
                    <m:r>
                      <a:rPr lang="en-US" altLang="ja-JP" b="0" i="1" smtClean="0">
                        <a:latin typeface="Cambria Math" panose="02040503050406030204" pitchFamily="18" charset="0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ja-JP" b="0" i="1" smtClean="0">
                            <a:latin typeface="Cambria Math" panose="02040503050406030204" pitchFamily="18" charset="0"/>
                            <a:ea typeface="メイリオ" panose="020B0604030504040204" pitchFamily="50" charset="-128"/>
                            <a:cs typeface="メイリオ" panose="020B0604030504040204" pitchFamily="50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  <a:ea typeface="メイリオ" panose="020B0604030504040204" pitchFamily="50" charset="-128"/>
                                <a:cs typeface="メイリオ" panose="020B0604030504040204" pitchFamily="50" charset="-128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ea typeface="メイリオ" panose="020B0604030504040204" pitchFamily="50" charset="-128"/>
                                <a:cs typeface="メイリオ" panose="020B0604030504040204" pitchFamily="50" charset="-128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latin typeface="Cambria Math" panose="02040503050406030204" pitchFamily="18" charset="0"/>
                                <a:ea typeface="メイリオ" panose="020B0604030504040204" pitchFamily="50" charset="-128"/>
                                <a:cs typeface="メイリオ" panose="020B0604030504040204" pitchFamily="50" charset="-128"/>
                              </a:rPr>
                              <m:t>ext</m:t>
                            </m:r>
                          </m:sup>
                        </m:sSup>
                      </m:e>
                    </m:d>
                    <m:r>
                      <a:rPr lang="en-US" altLang="ja-JP" b="0" i="1" smtClean="0">
                        <a:latin typeface="Cambria Math" panose="02040503050406030204" pitchFamily="18" charset="0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m:t>−{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  <a:ea typeface="メイリオ" panose="020B0604030504040204" pitchFamily="50" charset="-128"/>
                            <a:cs typeface="メイリオ" panose="020B0604030504040204" pitchFamily="50" charset="-128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メイリオ" panose="020B0604030504040204" pitchFamily="50" charset="-128"/>
                            <a:cs typeface="メイリオ" panose="020B0604030504040204" pitchFamily="50" charset="-128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  <a:ea typeface="メイリオ" panose="020B0604030504040204" pitchFamily="50" charset="-128"/>
                            <a:cs typeface="メイリオ" panose="020B0604030504040204" pitchFamily="50" charset="-128"/>
                          </a:rPr>
                          <m:t>int</m:t>
                        </m:r>
                      </m:sup>
                    </m:sSup>
                    <m:r>
                      <a:rPr lang="en-US" altLang="ja-JP" b="0" i="1" smtClean="0">
                        <a:latin typeface="Cambria Math" panose="02040503050406030204" pitchFamily="18" charset="0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m:t>}</m:t>
                    </m:r>
                  </m:oMath>
                </a14:m>
                <a:r>
                  <a:rPr lang="en-US" altLang="ja-JP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.</a:t>
                </a:r>
              </a:p>
              <a:p>
                <a:pPr marL="457200" lvl="1" indent="0" algn="ctr">
                  <a:buNone/>
                </a:pPr>
                <a:endParaRPr kumimoji="1" lang="en-US" altLang="ja-JP" sz="1400" dirty="0" smtClean="0"/>
              </a:p>
              <a:p>
                <a:r>
                  <a:rPr lang="en-US" altLang="ja-JP" b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Dynamic </a:t>
                </a:r>
                <a:r>
                  <a:rPr lang="en-US" altLang="ja-JP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</a:t>
                </a:r>
                <a:r>
                  <a:rPr lang="en-US" altLang="ja-JP" b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xplicit</a:t>
                </a:r>
              </a:p>
              <a:p>
                <a:pPr lvl="1"/>
                <a:r>
                  <a:rPr lang="en-US" altLang="ja-JP" dirty="0" smtClean="0"/>
                  <a:t>Motion equation: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̈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b="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</m:d>
                    <m:r>
                      <a:rPr lang="en-US" altLang="ja-JP" i="1">
                        <a:latin typeface="Cambria Math" panose="02040503050406030204" pitchFamily="18" charset="0"/>
                      </a:rPr>
                      <m:t>={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i="0">
                            <a:latin typeface="Cambria Math" panose="02040503050406030204" pitchFamily="18" charset="0"/>
                          </a:rPr>
                          <m:t>ext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</a:rPr>
                      <m:t>}−{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i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.</a:t>
                </a:r>
              </a:p>
              <a:p>
                <a:pPr lvl="1"/>
                <a:r>
                  <a:rPr lang="en-US" altLang="ja-JP" sz="2400" dirty="0" smtClean="0">
                    <a:ea typeface="メイリオ" panose="020B0604030504040204" pitchFamily="50" charset="-128"/>
                  </a:rPr>
                  <a:t>Using the lumped mass matrix for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m:t>[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m:t>𝑀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m:t>]</m:t>
                    </m:r>
                  </m:oMath>
                </a14:m>
                <a:r>
                  <a:rPr lang="en-US" altLang="ja-JP" sz="2400" dirty="0" smtClean="0">
                    <a:ea typeface="メイリオ" panose="020B0604030504040204" pitchFamily="50" charset="-128"/>
                  </a:rPr>
                  <a:t>, there is </a:t>
                </a:r>
                <a:r>
                  <a:rPr lang="en-US" altLang="ja-JP" sz="2400" dirty="0" smtClean="0">
                    <a:solidFill>
                      <a:srgbClr val="0000CC"/>
                    </a:solidFill>
                    <a:ea typeface="メイリオ" panose="020B0604030504040204" pitchFamily="50" charset="-128"/>
                  </a:rPr>
                  <a:t>no need for solving any matrix equations</a:t>
                </a:r>
                <a:r>
                  <a:rPr lang="en-US" altLang="ja-JP" sz="2400" dirty="0" smtClean="0">
                    <a:ea typeface="メイリオ" panose="020B0604030504040204" pitchFamily="50" charset="-128"/>
                  </a:rPr>
                  <a:t>.</a:t>
                </a:r>
              </a:p>
              <a:p>
                <a:pPr lvl="1"/>
                <a:r>
                  <a:rPr lang="en-US" altLang="ja-JP" sz="2400" dirty="0" smtClean="0">
                    <a:ea typeface="メイリオ" panose="020B0604030504040204" pitchFamily="50" charset="-128"/>
                  </a:rPr>
                  <a:t>Velocity </a:t>
                </a:r>
                <a:r>
                  <a:rPr lang="en-US" altLang="ja-JP" sz="2400" dirty="0" err="1" smtClean="0">
                    <a:ea typeface="メイリオ" panose="020B0604030504040204" pitchFamily="50" charset="-128"/>
                  </a:rPr>
                  <a:t>Verlet</a:t>
                </a:r>
                <a:r>
                  <a:rPr lang="en-US" altLang="ja-JP" sz="2400" dirty="0" smtClean="0">
                    <a:ea typeface="メイリオ" panose="020B0604030504040204" pitchFamily="50" charset="-128"/>
                  </a:rPr>
                  <a:t> method is applied for time integration.</a:t>
                </a:r>
              </a:p>
              <a:p>
                <a:pPr lvl="1"/>
                <a:endParaRPr lang="en-US" altLang="ja-JP" sz="2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680" t="-22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5287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</a:p>
          <a:p>
            <a:pPr marL="0" indent="0" algn="ctr">
              <a:buNone/>
            </a:pPr>
            <a:r>
              <a:rPr lang="en-US" altLang="ja-JP" sz="4000" dirty="0" smtClean="0"/>
              <a:t>Some verification analyses</a:t>
            </a:r>
            <a:br>
              <a:rPr lang="en-US" altLang="ja-JP" sz="4000" dirty="0" smtClean="0"/>
            </a:br>
            <a:r>
              <a:rPr lang="en-US" altLang="ja-JP" sz="1400" dirty="0" smtClean="0"/>
              <a:t/>
            </a:r>
            <a:br>
              <a:rPr lang="en-US" altLang="ja-JP" sz="1400" dirty="0" smtClean="0"/>
            </a:br>
            <a:r>
              <a:rPr lang="en-US" altLang="ja-JP" sz="2800" dirty="0" smtClean="0">
                <a:solidFill>
                  <a:schemeClr val="bg1">
                    <a:lumMod val="50000"/>
                  </a:schemeClr>
                </a:solidFill>
              </a:rPr>
              <a:t>(Analyses for </a:t>
            </a:r>
            <a:r>
              <a:rPr lang="en-US" altLang="ja-JP" sz="2800" dirty="0" err="1" smtClean="0">
                <a:solidFill>
                  <a:schemeClr val="bg1">
                    <a:lumMod val="50000"/>
                  </a:schemeClr>
                </a:solidFill>
              </a:rPr>
              <a:t>hyperelastic</a:t>
            </a:r>
            <a:r>
              <a:rPr lang="en-US" altLang="ja-JP" sz="2800" dirty="0" smtClean="0">
                <a:solidFill>
                  <a:schemeClr val="bg1">
                    <a:lumMod val="50000"/>
                  </a:schemeClr>
                </a:solidFill>
              </a:rPr>
              <a:t> materials </a:t>
            </a:r>
            <a:br>
              <a:rPr lang="en-US" altLang="ja-JP" sz="28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ja-JP" sz="2800" u="sng" dirty="0" smtClean="0">
                <a:solidFill>
                  <a:schemeClr val="bg1">
                    <a:lumMod val="50000"/>
                  </a:schemeClr>
                </a:solidFill>
              </a:rPr>
              <a:t>without</a:t>
            </a:r>
            <a:r>
              <a:rPr lang="en-US" altLang="ja-JP" sz="2800" dirty="0" smtClean="0">
                <a:solidFill>
                  <a:schemeClr val="bg1">
                    <a:lumMod val="50000"/>
                  </a:schemeClr>
                </a:solidFill>
              </a:rPr>
              <a:t> mesh rezoning </a:t>
            </a:r>
            <a:br>
              <a:rPr lang="en-US" altLang="ja-JP" sz="28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ja-JP" sz="2800" dirty="0" smtClean="0">
                <a:solidFill>
                  <a:schemeClr val="bg1">
                    <a:lumMod val="50000"/>
                  </a:schemeClr>
                </a:solidFill>
              </a:rPr>
              <a:t>are presented for pure verification.)</a:t>
            </a:r>
            <a:endParaRPr kumimoji="1"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579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Bending of a Cantilever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sz="2800" dirty="0" smtClean="0"/>
              <a:t>Neo-</a:t>
            </a:r>
            <a:r>
              <a:rPr lang="en-US" altLang="ja-JP" sz="2800" dirty="0" err="1" smtClean="0"/>
              <a:t>Hookean</a:t>
            </a:r>
            <a:r>
              <a:rPr lang="en-US" altLang="ja-JP" sz="2800" dirty="0" smtClean="0"/>
              <a:t> </a:t>
            </a:r>
            <a:r>
              <a:rPr lang="en-US" altLang="ja-JP" sz="2800" dirty="0" err="1" smtClean="0"/>
              <a:t>hyperelastic</a:t>
            </a:r>
            <a:r>
              <a:rPr lang="en-US" altLang="ja-JP" sz="2800" dirty="0" smtClean="0">
                <a:solidFill>
                  <a:srgbClr val="FF9900"/>
                </a:solidFill>
              </a:rPr>
              <a:t> </a:t>
            </a:r>
            <a:r>
              <a:rPr lang="en-US" altLang="ja-JP" sz="2800" dirty="0" smtClean="0"/>
              <a:t>material</a:t>
            </a:r>
            <a:endParaRPr lang="en-US" altLang="ja-JP" sz="2800" dirty="0"/>
          </a:p>
          <a:p>
            <a:r>
              <a:rPr lang="en-US" altLang="ja-JP" sz="2800" dirty="0" smtClean="0"/>
              <a:t>Initial Poisson’s ratio: </a:t>
            </a:r>
            <a:r>
              <a:rPr lang="en-US" altLang="ja-JP" sz="2800" dirty="0" smtClean="0">
                <a:solidFill>
                  <a:srgbClr val="0000CC"/>
                </a:solidFill>
              </a:rPr>
              <a:t>0.49</a:t>
            </a:r>
            <a:r>
              <a:rPr lang="en-US" altLang="ja-JP" sz="2800" dirty="0" smtClean="0"/>
              <a:t> or </a:t>
            </a:r>
            <a:r>
              <a:rPr lang="en-US" altLang="ja-JP" sz="2800" dirty="0" smtClean="0">
                <a:solidFill>
                  <a:srgbClr val="0000CC"/>
                </a:solidFill>
              </a:rPr>
              <a:t>0.499</a:t>
            </a:r>
            <a:r>
              <a:rPr lang="en-US" altLang="ja-JP" sz="2800" dirty="0" smtClean="0"/>
              <a:t>.</a:t>
            </a:r>
            <a:endParaRPr kumimoji="1" lang="en-US" altLang="ja-JP" sz="2800" dirty="0" smtClean="0">
              <a:solidFill>
                <a:srgbClr val="C00000"/>
              </a:solidFill>
            </a:endParaRPr>
          </a:p>
          <a:p>
            <a:r>
              <a:rPr kumimoji="1" lang="en-US" altLang="ja-JP" sz="2800" dirty="0" smtClean="0"/>
              <a:t>Two types of </a:t>
            </a:r>
            <a:r>
              <a:rPr lang="en-US" altLang="ja-JP" sz="2800" dirty="0" smtClean="0"/>
              <a:t>T4</a:t>
            </a:r>
            <a:r>
              <a:rPr kumimoji="1" lang="en-US" altLang="ja-JP" sz="2800" dirty="0" smtClean="0"/>
              <a:t> meshes:</a:t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>	a structured mesh and an unstructured mesh.</a:t>
            </a:r>
          </a:p>
          <a:p>
            <a:r>
              <a:rPr kumimoji="1" lang="en-US" altLang="ja-JP" sz="2800" dirty="0" smtClean="0"/>
              <a:t>Compared to ABAQUS C3D4H (1st-order hybrid tetrahedral element).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94" y="1124744"/>
            <a:ext cx="6919694" cy="212423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696236" y="2600908"/>
            <a:ext cx="13681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Dead Load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 smtClean="0"/>
              <a:t>Static</a:t>
            </a:r>
            <a:br>
              <a:rPr lang="en-US" altLang="ja-JP" dirty="0" smtClean="0"/>
            </a:br>
            <a:r>
              <a:rPr lang="en-US" altLang="ja-JP" dirty="0" smtClean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4314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Bending </a:t>
            </a:r>
            <a:r>
              <a:rPr lang="en-US" altLang="ja-JP" dirty="0"/>
              <a:t>of </a:t>
            </a:r>
            <a:r>
              <a:rPr lang="en-US" altLang="ja-JP" dirty="0" smtClean="0"/>
              <a:t>a Cantilever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Distributions</a:t>
            </a:r>
            <a:endParaRPr kumimoji="1"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2123722" y="773451"/>
                <a:ext cx="1712328" cy="473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ini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=0.49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2" y="773451"/>
                <a:ext cx="1712328" cy="4735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6051338" y="773451"/>
                <a:ext cx="1882247" cy="473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ini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=0.499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1338" y="773451"/>
                <a:ext cx="1882247" cy="47359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47" y="1363267"/>
            <a:ext cx="3828819" cy="250266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891" y="1363267"/>
            <a:ext cx="3828819" cy="2502667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" y="3865934"/>
            <a:ext cx="3840665" cy="2377721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891" y="3854338"/>
            <a:ext cx="3840665" cy="2377721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-13967" y="2345970"/>
            <a:ext cx="1255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ABAQUS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C3D4H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4157" y="4700852"/>
            <a:ext cx="1239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  <a:br>
              <a:rPr lang="en-US" altLang="ja-JP" sz="2000" dirty="0" smtClean="0"/>
            </a:br>
            <a:r>
              <a:rPr lang="en-US" altLang="ja-JP" sz="2000" dirty="0" smtClean="0"/>
              <a:t>T4</a:t>
            </a:r>
            <a:r>
              <a:rPr lang="en-US" altLang="ja-JP" sz="2000" dirty="0" smtClean="0">
                <a:solidFill>
                  <a:srgbClr val="0000CC"/>
                </a:solidFill>
              </a:rPr>
              <a:t>(1)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883404" y="694739"/>
            <a:ext cx="1366080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Structured</a:t>
            </a:r>
            <a:br>
              <a:rPr lang="en-US" altLang="ja-JP" sz="2000" dirty="0" smtClean="0"/>
            </a:br>
            <a:r>
              <a:rPr lang="en-US" altLang="ja-JP" sz="2000" dirty="0" smtClean="0"/>
              <a:t>Mesh</a:t>
            </a:r>
            <a:endParaRPr kumimoji="1" lang="ja-JP" altLang="en-US" sz="2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 smtClean="0"/>
              <a:t>Static</a:t>
            </a:r>
            <a:br>
              <a:rPr lang="en-US" altLang="ja-JP" dirty="0" smtClean="0"/>
            </a:br>
            <a:r>
              <a:rPr lang="en-US" altLang="ja-JP" dirty="0" smtClean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1239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Bending </a:t>
            </a:r>
            <a:r>
              <a:rPr lang="en-US" altLang="ja-JP" dirty="0"/>
              <a:t>of </a:t>
            </a:r>
            <a:r>
              <a:rPr lang="en-US" altLang="ja-JP" dirty="0" smtClean="0"/>
              <a:t>a Cantilever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Distributions</a:t>
            </a:r>
            <a:endParaRPr kumimoji="1"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2123722" y="773451"/>
                <a:ext cx="1712328" cy="473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ini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=0.49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2" y="773451"/>
                <a:ext cx="1712328" cy="4735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6051338" y="773451"/>
                <a:ext cx="1882247" cy="473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ini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=0.499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1338" y="773451"/>
                <a:ext cx="1882247" cy="47359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1" y="1405950"/>
            <a:ext cx="3840665" cy="237772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814" y="1416422"/>
            <a:ext cx="3840665" cy="237772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1" y="3861242"/>
            <a:ext cx="3840665" cy="2377721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815" y="3861243"/>
            <a:ext cx="3840665" cy="2377721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96981" y="2240868"/>
            <a:ext cx="1239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</a:p>
          <a:p>
            <a:pPr algn="ctr"/>
            <a:r>
              <a:rPr lang="en-US" altLang="ja-JP" sz="2000" dirty="0" smtClean="0"/>
              <a:t>T4</a:t>
            </a:r>
            <a:r>
              <a:rPr lang="en-US" altLang="ja-JP" sz="2000" dirty="0" smtClean="0">
                <a:solidFill>
                  <a:srgbClr val="0000CC"/>
                </a:solidFill>
              </a:rPr>
              <a:t>(2)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4157" y="4700852"/>
            <a:ext cx="1239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  <a:br>
              <a:rPr lang="en-US" altLang="ja-JP" sz="2000" dirty="0" smtClean="0"/>
            </a:br>
            <a:r>
              <a:rPr lang="en-US" altLang="ja-JP" sz="2000" dirty="0" smtClean="0"/>
              <a:t>T4</a:t>
            </a:r>
            <a:r>
              <a:rPr lang="en-US" altLang="ja-JP" sz="2000" dirty="0" smtClean="0">
                <a:solidFill>
                  <a:srgbClr val="0000CC"/>
                </a:solidFill>
              </a:rPr>
              <a:t>(3)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1554241" y="3100054"/>
                <a:ext cx="6024406" cy="707886"/>
              </a:xfrm>
              <a:prstGeom prst="rect">
                <a:avLst/>
              </a:prstGeom>
              <a:solidFill>
                <a:schemeClr val="accent1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 smtClean="0">
                    <a:solidFill>
                      <a:schemeClr val="tx1"/>
                    </a:solidFill>
                  </a:rPr>
                  <a:t>Increase in the number of cyclic smoothing (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ja-JP" sz="2000" dirty="0" smtClean="0">
                    <a:solidFill>
                      <a:schemeClr val="tx1"/>
                    </a:solidFill>
                  </a:rPr>
                  <a:t>)</a:t>
                </a:r>
                <a:br>
                  <a:rPr lang="en-US" altLang="ja-JP" sz="2000" dirty="0" smtClean="0">
                    <a:solidFill>
                      <a:schemeClr val="tx1"/>
                    </a:solidFill>
                  </a:rPr>
                </a:br>
                <a:r>
                  <a:rPr lang="en-US" altLang="ja-JP" sz="2000" dirty="0" smtClean="0">
                    <a:solidFill>
                      <a:schemeClr val="tx1"/>
                    </a:solidFill>
                  </a:rPr>
                  <a:t>makes</a:t>
                </a:r>
                <a:r>
                  <a:rPr lang="en-US" altLang="ja-JP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ja-JP" sz="2000" dirty="0" smtClean="0">
                    <a:solidFill>
                      <a:schemeClr val="tx1"/>
                    </a:solidFill>
                  </a:rPr>
                  <a:t>stronger suppression of pressure oscillation.</a:t>
                </a:r>
                <a:endParaRPr kumimoji="1" lang="ja-JP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241" y="3100054"/>
                <a:ext cx="6024406" cy="707886"/>
              </a:xfrm>
              <a:prstGeom prst="rect">
                <a:avLst/>
              </a:prstGeom>
              <a:blipFill rotWithShape="0">
                <a:blip r:embed="rId9"/>
                <a:stretch>
                  <a:fillRect l="-402" t="-1653" r="-402" b="-1322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テキスト ボックス 13"/>
          <p:cNvSpPr txBox="1"/>
          <p:nvPr/>
        </p:nvSpPr>
        <p:spPr>
          <a:xfrm>
            <a:off x="3883404" y="694739"/>
            <a:ext cx="1366080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Structured</a:t>
            </a:r>
            <a:br>
              <a:rPr lang="en-US" altLang="ja-JP" sz="2000" dirty="0" smtClean="0"/>
            </a:br>
            <a:r>
              <a:rPr lang="en-US" altLang="ja-JP" sz="2000" dirty="0" smtClean="0"/>
              <a:t>Mesh</a:t>
            </a:r>
            <a:endParaRPr kumimoji="1" lang="ja-JP" altLang="en-US" sz="20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 smtClean="0"/>
              <a:t>Static</a:t>
            </a:r>
            <a:br>
              <a:rPr lang="en-US" altLang="ja-JP" dirty="0" smtClean="0"/>
            </a:br>
            <a:r>
              <a:rPr lang="en-US" altLang="ja-JP" dirty="0" smtClean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1086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Bending </a:t>
            </a:r>
            <a:r>
              <a:rPr lang="en-US" altLang="ja-JP" dirty="0"/>
              <a:t>of </a:t>
            </a:r>
            <a:r>
              <a:rPr lang="en-US" altLang="ja-JP" dirty="0" smtClean="0"/>
              <a:t>a Cantilever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Distributions</a:t>
            </a:r>
            <a:endParaRPr kumimoji="1"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2123722" y="773451"/>
                <a:ext cx="1712328" cy="473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ini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=0.49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2" y="773451"/>
                <a:ext cx="1712328" cy="4735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6051338" y="773451"/>
                <a:ext cx="1882247" cy="473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ini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=0.499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1338" y="773451"/>
                <a:ext cx="1882247" cy="47359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図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25" y="1363268"/>
            <a:ext cx="3828819" cy="250266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053" y="1363268"/>
            <a:ext cx="3828819" cy="2502667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-13967" y="2345970"/>
            <a:ext cx="1255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ABAQUS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C3D4H</a:t>
            </a:r>
            <a:endParaRPr kumimoji="1" lang="ja-JP" altLang="en-US" sz="2000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28" y="3880890"/>
            <a:ext cx="3815916" cy="2362766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91" y="3865935"/>
            <a:ext cx="3840665" cy="237772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24157" y="4700852"/>
            <a:ext cx="1239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  <a:br>
              <a:rPr lang="en-US" altLang="ja-JP" sz="2000" dirty="0" smtClean="0"/>
            </a:br>
            <a:r>
              <a:rPr lang="en-US" altLang="ja-JP" sz="2000" dirty="0" smtClean="0"/>
              <a:t>T4</a:t>
            </a:r>
            <a:r>
              <a:rPr lang="en-US" altLang="ja-JP" sz="2000" dirty="0" smtClean="0">
                <a:solidFill>
                  <a:srgbClr val="0000CC"/>
                </a:solidFill>
              </a:rPr>
              <a:t>(1)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740737" y="694739"/>
            <a:ext cx="1651414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Unstructured</a:t>
            </a:r>
            <a:br>
              <a:rPr lang="en-US" altLang="ja-JP" sz="2000" dirty="0" smtClean="0"/>
            </a:br>
            <a:r>
              <a:rPr lang="en-US" altLang="ja-JP" sz="2000" dirty="0" smtClean="0"/>
              <a:t>Mesh</a:t>
            </a:r>
            <a:endParaRPr kumimoji="1" lang="ja-JP" altLang="en-US" sz="20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 smtClean="0"/>
              <a:t>Static</a:t>
            </a:r>
            <a:br>
              <a:rPr lang="en-US" altLang="ja-JP" dirty="0" smtClean="0"/>
            </a:br>
            <a:r>
              <a:rPr lang="en-US" altLang="ja-JP" dirty="0" smtClean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4980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Bending </a:t>
            </a:r>
            <a:r>
              <a:rPr lang="en-US" altLang="ja-JP" dirty="0"/>
              <a:t>of a Cantilever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Distributions</a:t>
            </a:r>
            <a:endParaRPr kumimoji="1"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2123722" y="773451"/>
                <a:ext cx="1712328" cy="473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ini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=0.49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2" y="773451"/>
                <a:ext cx="1712328" cy="4735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6051338" y="773451"/>
                <a:ext cx="1882247" cy="473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ini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=0.499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1338" y="773451"/>
                <a:ext cx="1882247" cy="47359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" y="1405950"/>
            <a:ext cx="3840665" cy="2377721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814" y="1405950"/>
            <a:ext cx="3840665" cy="2377721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1" y="3865934"/>
            <a:ext cx="3840665" cy="2377721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815" y="3864430"/>
            <a:ext cx="3840665" cy="237772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24157" y="4700852"/>
            <a:ext cx="1239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</a:p>
          <a:p>
            <a:pPr algn="ctr"/>
            <a:r>
              <a:rPr lang="en-US" altLang="ja-JP" sz="2000" dirty="0" smtClean="0">
                <a:solidFill>
                  <a:srgbClr val="0000CC"/>
                </a:solidFill>
              </a:rPr>
              <a:t>T4(3)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96981" y="2240868"/>
            <a:ext cx="1239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</a:p>
          <a:p>
            <a:pPr algn="ctr"/>
            <a:r>
              <a:rPr lang="en-US" altLang="ja-JP" sz="2000" dirty="0" smtClean="0">
                <a:solidFill>
                  <a:srgbClr val="0000CC"/>
                </a:solidFill>
              </a:rPr>
              <a:t>T4(2)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739200" y="4700852"/>
            <a:ext cx="1441420" cy="92333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No mesh</a:t>
            </a:r>
            <a:br>
              <a:rPr lang="en-US" altLang="ja-JP" dirty="0" smtClean="0"/>
            </a:br>
            <a:r>
              <a:rPr lang="en-US" altLang="ja-JP" dirty="0" smtClean="0"/>
              <a:t>dependency</a:t>
            </a:r>
            <a:br>
              <a:rPr lang="en-US" altLang="ja-JP" dirty="0" smtClean="0"/>
            </a:br>
            <a:r>
              <a:rPr lang="en-US" altLang="ja-JP" dirty="0" smtClean="0"/>
              <a:t>is observed.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740737" y="694739"/>
            <a:ext cx="1651414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Unstructured</a:t>
            </a:r>
            <a:br>
              <a:rPr lang="en-US" altLang="ja-JP" sz="2000" dirty="0" smtClean="0"/>
            </a:br>
            <a:r>
              <a:rPr lang="en-US" altLang="ja-JP" sz="2000" dirty="0" smtClean="0"/>
              <a:t>Mesh</a:t>
            </a:r>
            <a:endParaRPr kumimoji="1" lang="ja-JP" altLang="en-US" sz="20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 smtClean="0"/>
              <a:t>Static</a:t>
            </a:r>
            <a:br>
              <a:rPr lang="en-US" altLang="ja-JP" dirty="0" smtClean="0"/>
            </a:br>
            <a:r>
              <a:rPr lang="en-US" altLang="ja-JP" dirty="0" smtClean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9477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 l="29990" t="3392" r="29990" b="39569"/>
          <a:stretch>
            <a:fillRect/>
          </a:stretch>
        </p:blipFill>
        <p:spPr bwMode="auto">
          <a:xfrm>
            <a:off x="6084168" y="2600908"/>
            <a:ext cx="2873437" cy="3774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Motivation </a:t>
            </a:r>
            <a:r>
              <a:rPr lang="en-US" altLang="ja-JP" dirty="0"/>
              <a:t>&amp;</a:t>
            </a:r>
            <a:r>
              <a:rPr lang="en-US" altLang="ja-JP" dirty="0" smtClean="0"/>
              <a:t> Background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</a:t>
            </a:r>
          </a:p>
          <a:p>
            <a:pPr marL="400050" lvl="1" indent="0">
              <a:buNone/>
            </a:pPr>
            <a:r>
              <a:rPr kumimoji="1" lang="en-US" altLang="ja-JP" dirty="0" smtClean="0"/>
              <a:t>We want to </a:t>
            </a:r>
            <a:r>
              <a:rPr lang="en-US" altLang="ja-JP" dirty="0" smtClean="0"/>
              <a:t>analyze</a:t>
            </a:r>
            <a:r>
              <a:rPr kumimoji="1" lang="en-US" altLang="ja-JP" dirty="0" smtClean="0"/>
              <a:t> </a:t>
            </a:r>
            <a:r>
              <a:rPr kumimoji="1" lang="en-US" altLang="ja-JP" b="1" dirty="0" smtClean="0">
                <a:solidFill>
                  <a:srgbClr val="7030A0"/>
                </a:solidFill>
              </a:rPr>
              <a:t>severe large </a:t>
            </a:r>
            <a:br>
              <a:rPr kumimoji="1" lang="en-US" altLang="ja-JP" b="1" dirty="0" smtClean="0">
                <a:solidFill>
                  <a:srgbClr val="7030A0"/>
                </a:solidFill>
              </a:rPr>
            </a:br>
            <a:r>
              <a:rPr kumimoji="1" lang="en-US" altLang="ja-JP" b="1" dirty="0" smtClean="0">
                <a:solidFill>
                  <a:srgbClr val="7030A0"/>
                </a:solidFill>
              </a:rPr>
              <a:t>deformation</a:t>
            </a:r>
            <a:r>
              <a:rPr kumimoji="1" lang="en-US" altLang="ja-JP" b="1" dirty="0" smtClean="0"/>
              <a:t> </a:t>
            </a:r>
            <a:r>
              <a:rPr kumimoji="1" lang="en-US" altLang="ja-JP" dirty="0" smtClean="0"/>
              <a:t>of nearly incompressible </a:t>
            </a:r>
            <a:br>
              <a:rPr kumimoji="1" lang="en-US" altLang="ja-JP" dirty="0" smtClean="0"/>
            </a:br>
            <a:r>
              <a:rPr kumimoji="1" lang="en-US" altLang="ja-JP" dirty="0" smtClean="0"/>
              <a:t>solids </a:t>
            </a:r>
            <a:r>
              <a:rPr kumimoji="1" lang="en-US" altLang="ja-JP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accurately and stably</a:t>
            </a:r>
            <a:r>
              <a:rPr kumimoji="1" lang="en-US" altLang="ja-JP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dirty="0" smtClean="0"/>
              <a:t>(T</a:t>
            </a:r>
            <a:r>
              <a:rPr kumimoji="1" lang="en-US" altLang="ja-JP" sz="2000" dirty="0" smtClean="0"/>
              <a:t>arget: automobile </a:t>
            </a:r>
            <a:r>
              <a:rPr lang="en-US" altLang="ja-JP" sz="2000" dirty="0" smtClean="0"/>
              <a:t>tire, </a:t>
            </a:r>
            <a:r>
              <a:rPr kumimoji="1" lang="en-US" altLang="ja-JP" sz="2000" dirty="0" smtClean="0"/>
              <a:t>thermal </a:t>
            </a:r>
            <a:r>
              <a:rPr kumimoji="1" lang="en-US" altLang="ja-JP" sz="2000" dirty="0" err="1" smtClean="0"/>
              <a:t>nanoimprint</a:t>
            </a:r>
            <a:r>
              <a:rPr kumimoji="1" lang="en-US" altLang="ja-JP" sz="2000" dirty="0" smtClean="0"/>
              <a:t>, etc.)</a:t>
            </a:r>
            <a:endParaRPr lang="en-US" altLang="ja-JP" sz="2000" dirty="0"/>
          </a:p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</a:t>
            </a:r>
          </a:p>
          <a:p>
            <a:pPr marL="400050" lvl="1" indent="0">
              <a:buNone/>
            </a:pPr>
            <a:r>
              <a:rPr lang="en-US" altLang="ja-JP" dirty="0" smtClean="0"/>
              <a:t>Finite </a:t>
            </a:r>
            <a:r>
              <a:rPr lang="en-US" altLang="ja-JP" dirty="0"/>
              <a:t>elements are </a:t>
            </a:r>
            <a:r>
              <a:rPr lang="en-US" altLang="ja-JP" b="1" dirty="0">
                <a:solidFill>
                  <a:srgbClr val="6600CC"/>
                </a:solidFill>
              </a:rPr>
              <a:t>distorted</a:t>
            </a:r>
            <a:r>
              <a:rPr lang="en-US" altLang="ja-JP" dirty="0"/>
              <a:t>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in </a:t>
            </a:r>
            <a:r>
              <a:rPr lang="en-US" altLang="ja-JP" dirty="0"/>
              <a:t>a short time</a:t>
            </a:r>
            <a:r>
              <a:rPr lang="en-US" altLang="ja-JP" dirty="0" smtClean="0"/>
              <a:t>, thereby resulting</a:t>
            </a:r>
            <a:br>
              <a:rPr lang="en-US" altLang="ja-JP" dirty="0" smtClean="0"/>
            </a:br>
            <a:r>
              <a:rPr lang="en-US" altLang="ja-JP" dirty="0" smtClean="0"/>
              <a:t>in </a:t>
            </a:r>
            <a:r>
              <a:rPr lang="en-US" altLang="ja-JP" dirty="0"/>
              <a:t>convergence failure</a:t>
            </a:r>
            <a:r>
              <a:rPr lang="en-US" altLang="ja-JP" dirty="0" smtClean="0"/>
              <a:t>.</a:t>
            </a:r>
            <a:endParaRPr lang="en-US" altLang="ja-JP" dirty="0"/>
          </a:p>
          <a:p>
            <a:pPr marL="400050" lvl="1" indent="0">
              <a:buNone/>
            </a:pPr>
            <a:endParaRPr lang="en-US" altLang="ja-JP" sz="2000" dirty="0" smtClean="0"/>
          </a:p>
          <a:p>
            <a:pPr marL="0" indent="0">
              <a:buNone/>
            </a:pPr>
            <a:r>
              <a:rPr lang="en-US" altLang="ja-JP" sz="2800" dirty="0">
                <a:solidFill>
                  <a:srgbClr val="FF0000"/>
                </a:solidFill>
              </a:rPr>
              <a:t>  </a:t>
            </a:r>
            <a:r>
              <a:rPr lang="en-US" altLang="ja-JP" sz="2800" dirty="0" smtClean="0">
                <a:solidFill>
                  <a:srgbClr val="FF0000"/>
                </a:solidFill>
              </a:rPr>
              <a:t>                 Mesh rezoning</a:t>
            </a:r>
            <a:br>
              <a:rPr lang="en-US" altLang="ja-JP" sz="2800" dirty="0" smtClean="0">
                <a:solidFill>
                  <a:srgbClr val="FF0000"/>
                </a:solidFill>
              </a:rPr>
            </a:br>
            <a:r>
              <a:rPr lang="en-US" altLang="ja-JP" sz="2800" dirty="0" smtClean="0">
                <a:solidFill>
                  <a:srgbClr val="FF0000"/>
                </a:solidFill>
              </a:rPr>
              <a:t>                (aka., 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remeshing</a:t>
            </a:r>
            <a:r>
              <a:rPr lang="en-US" altLang="ja-JP" sz="2800" dirty="0" smtClean="0">
                <a:solidFill>
                  <a:srgbClr val="FF0000"/>
                </a:solidFill>
              </a:rPr>
              <a:t>)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en-US" altLang="ja-JP" sz="2800" dirty="0"/>
              <a:t> </a:t>
            </a:r>
            <a:r>
              <a:rPr lang="en-US" altLang="ja-JP" sz="2800" dirty="0" smtClean="0"/>
              <a:t>                 is indispensable.</a:t>
            </a:r>
            <a:endParaRPr lang="en-US" altLang="ja-JP" sz="2800" dirty="0"/>
          </a:p>
          <a:p>
            <a:pPr marL="0" indent="0">
              <a:buNone/>
            </a:pP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5" cstate="print"/>
          <a:srcRect l="48977" t="43605" r="11689" b="14536"/>
          <a:stretch/>
        </p:blipFill>
        <p:spPr bwMode="auto">
          <a:xfrm>
            <a:off x="6768244" y="728700"/>
            <a:ext cx="2124235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下矢印 5"/>
          <p:cNvSpPr/>
          <p:nvPr/>
        </p:nvSpPr>
        <p:spPr>
          <a:xfrm>
            <a:off x="2879812" y="4653136"/>
            <a:ext cx="61206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740352" y="3579403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chemeClr val="bg1"/>
                </a:solidFill>
              </a:rPr>
              <a:t>M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old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001632" y="5517232"/>
            <a:ext cx="1314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solidFill>
                  <a:schemeClr val="bg1"/>
                </a:solidFill>
              </a:rPr>
              <a:t>Polymer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8364212" y="1626033"/>
                <a:ext cx="6381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chemeClr val="bg1"/>
                    </a:solidFill>
                  </a:rPr>
                  <a:t>1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kumimoji="1" lang="en-US" altLang="ja-JP" dirty="0" smtClean="0">
                    <a:solidFill>
                      <a:schemeClr val="bg1"/>
                    </a:solidFill>
                  </a:rPr>
                  <a:t>m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4212" y="1626033"/>
                <a:ext cx="638123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7619" t="-10000" r="-9524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149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Compression of a Block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en-US" altLang="ja-JP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4400" b="0" dirty="0" smtClean="0"/>
              </a:p>
              <a:p>
                <a:r>
                  <a:rPr lang="en-US" altLang="ja-JP" sz="2800" b="0" dirty="0" err="1" smtClean="0"/>
                  <a:t>Arruda</a:t>
                </a:r>
                <a:r>
                  <a:rPr lang="en-US" altLang="ja-JP" sz="2800" b="0" dirty="0" smtClean="0"/>
                  <a:t>-Boyce </a:t>
                </a:r>
                <a:r>
                  <a:rPr lang="en-US" altLang="ja-JP" sz="2800" dirty="0" err="1"/>
                  <a:t>h</a:t>
                </a:r>
                <a:r>
                  <a:rPr lang="en-US" altLang="ja-JP" sz="2800" b="0" dirty="0" err="1" smtClean="0"/>
                  <a:t>yperelastic</a:t>
                </a:r>
                <a:r>
                  <a:rPr lang="en-US" altLang="ja-JP" sz="2800" b="0" dirty="0" smtClean="0"/>
                  <a:t> </a:t>
                </a:r>
                <a:r>
                  <a:rPr lang="en-US" altLang="ja-JP" sz="2800" dirty="0"/>
                  <a:t>m</a:t>
                </a:r>
                <a:r>
                  <a:rPr lang="en-US" altLang="ja-JP" sz="2800" b="0" dirty="0" smtClean="0"/>
                  <a:t>aterial </a:t>
                </a:r>
                <a:r>
                  <a:rPr lang="en-US" altLang="ja-JP" sz="2800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b="0" i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8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800" b="1" i="1" smtClean="0">
                        <a:latin typeface="Cambria Math" panose="02040503050406030204" pitchFamily="18" charset="0"/>
                      </a:rPr>
                      <m:t>𝟒𝟗𝟗</m:t>
                    </m:r>
                  </m:oMath>
                </a14:m>
                <a:r>
                  <a:rPr lang="en-US" altLang="ja-JP" sz="2800" dirty="0" smtClean="0"/>
                  <a:t>).</a:t>
                </a:r>
                <a:endParaRPr lang="en-US" altLang="ja-JP" sz="2800" dirty="0"/>
              </a:p>
              <a:p>
                <a:r>
                  <a:rPr lang="en-US" altLang="ja-JP" sz="2800" dirty="0" smtClean="0"/>
                  <a:t>Applying pressure on ¼ of the top face.</a:t>
                </a:r>
              </a:p>
              <a:p>
                <a:r>
                  <a:rPr lang="en-US" altLang="ja-JP" sz="2800" dirty="0" smtClean="0"/>
                  <a:t>Compared to ABAQUS C3D4H with the same unstructured T4 mesh.</a:t>
                </a:r>
              </a:p>
              <a:p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891" t="-2218" b="-45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2159733" y="657225"/>
            <a:ext cx="5076563" cy="3995911"/>
            <a:chOff x="2113145" y="664575"/>
            <a:chExt cx="4906598" cy="3671875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3145" y="664575"/>
              <a:ext cx="4906598" cy="3671875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5652119" y="1187460"/>
              <a:ext cx="111612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rgbClr val="FF0000"/>
                  </a:solidFill>
                </a:rPr>
                <a:t>Load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 smtClean="0"/>
              <a:t>Static</a:t>
            </a:r>
            <a:br>
              <a:rPr lang="en-US" altLang="ja-JP" dirty="0" smtClean="0"/>
            </a:br>
            <a:r>
              <a:rPr lang="en-US" altLang="ja-JP" dirty="0" smtClean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107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Compression </a:t>
            </a:r>
            <a:r>
              <a:rPr lang="en-US" altLang="ja-JP" dirty="0"/>
              <a:t>of a </a:t>
            </a:r>
            <a:r>
              <a:rPr lang="en-US" altLang="ja-JP" dirty="0" smtClean="0"/>
              <a:t>Block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Distribution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31" y="1426135"/>
            <a:ext cx="2808000" cy="223718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59" y="1426135"/>
            <a:ext cx="2808000" cy="223718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959" y="1426135"/>
            <a:ext cx="2808000" cy="223718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31" y="3949022"/>
            <a:ext cx="2808000" cy="224885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59" y="3952145"/>
            <a:ext cx="2808000" cy="224921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959" y="3952145"/>
            <a:ext cx="2808000" cy="2249213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-18237" y="2243096"/>
            <a:ext cx="1255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ABAQUS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C3D4H</a:t>
            </a:r>
            <a:endParaRPr kumimoji="1" lang="ja-JP" altLang="en-US" sz="20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-5952" y="4565617"/>
            <a:ext cx="1239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</a:p>
          <a:p>
            <a:pPr algn="ctr"/>
            <a:r>
              <a:rPr lang="en-US" altLang="ja-JP" sz="2000" dirty="0" smtClean="0"/>
              <a:t>T4</a:t>
            </a:r>
            <a:r>
              <a:rPr lang="en-US" altLang="ja-JP" sz="2000" dirty="0" smtClean="0">
                <a:solidFill>
                  <a:srgbClr val="0000CC"/>
                </a:solidFill>
              </a:rPr>
              <a:t>(2)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583668" y="1007440"/>
            <a:ext cx="7093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Early  stage                Middle stage                     Later stage</a:t>
            </a:r>
            <a:endParaRPr kumimoji="1" lang="ja-JP" altLang="en-US" sz="20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 smtClean="0"/>
              <a:t>Static</a:t>
            </a:r>
            <a:br>
              <a:rPr lang="en-US" altLang="ja-JP" dirty="0" smtClean="0"/>
            </a:br>
            <a:r>
              <a:rPr lang="en-US" altLang="ja-JP" dirty="0" smtClean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5837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Compression </a:t>
            </a:r>
            <a:r>
              <a:rPr lang="en-US" altLang="ja-JP" dirty="0"/>
              <a:t>of a </a:t>
            </a:r>
            <a:r>
              <a:rPr lang="en-US" altLang="ja-JP" dirty="0" smtClean="0"/>
              <a:t>Block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Distribution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583668" y="1007440"/>
            <a:ext cx="7093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Early  stage                Middle stage                     Later stage</a:t>
            </a:r>
            <a:endParaRPr kumimoji="1" lang="ja-JP" altLang="en-US" sz="20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08" y="1409583"/>
            <a:ext cx="2808000" cy="224921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59" y="1394541"/>
            <a:ext cx="2808000" cy="224921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959" y="1394540"/>
            <a:ext cx="2808000" cy="224921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08" y="3948841"/>
            <a:ext cx="2808000" cy="2249213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59" y="3952145"/>
            <a:ext cx="2808000" cy="2249213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499" y="3955449"/>
            <a:ext cx="2808000" cy="2249213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-5952" y="2128201"/>
            <a:ext cx="12394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  <a:br>
              <a:rPr lang="en-US" altLang="ja-JP" sz="2000" dirty="0" smtClean="0"/>
            </a:br>
            <a:r>
              <a:rPr lang="en-US" altLang="ja-JP" sz="2000" dirty="0" smtClean="0"/>
              <a:t>T4</a:t>
            </a:r>
            <a:r>
              <a:rPr lang="en-US" altLang="ja-JP" sz="2000" dirty="0" smtClean="0">
                <a:solidFill>
                  <a:srgbClr val="0000CC"/>
                </a:solidFill>
              </a:rPr>
              <a:t>(3)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-5952" y="4565617"/>
            <a:ext cx="12394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  <a:br>
              <a:rPr lang="en-US" altLang="ja-JP" sz="2000" dirty="0" smtClean="0"/>
            </a:br>
            <a:r>
              <a:rPr lang="en-US" altLang="ja-JP" sz="2000" dirty="0" smtClean="0"/>
              <a:t>T4</a:t>
            </a:r>
            <a:r>
              <a:rPr lang="en-US" altLang="ja-JP" sz="2000" dirty="0" smtClean="0">
                <a:solidFill>
                  <a:srgbClr val="0000CC"/>
                </a:solidFill>
              </a:rPr>
              <a:t>(4)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04885" y="3203654"/>
            <a:ext cx="8523117" cy="1200329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/>
              <a:t>In case the Poisson’s ratio is </a:t>
            </a:r>
            <a:r>
              <a:rPr lang="en-US" altLang="ja-JP" sz="2400" dirty="0" smtClean="0">
                <a:solidFill>
                  <a:srgbClr val="0000CC"/>
                </a:solidFill>
              </a:rPr>
              <a:t>0.499</a:t>
            </a:r>
            <a:r>
              <a:rPr lang="en-US" altLang="ja-JP" sz="2400" dirty="0" smtClean="0"/>
              <a:t>, </a:t>
            </a:r>
            <a:br>
              <a:rPr lang="en-US" altLang="ja-JP" sz="2400" dirty="0" smtClean="0"/>
            </a:br>
            <a:r>
              <a:rPr lang="en-US" altLang="ja-JP" sz="2400" dirty="0" smtClean="0"/>
              <a:t>F-barES-FEM-T4</a:t>
            </a:r>
            <a:r>
              <a:rPr lang="en-US" altLang="ja-JP" sz="2400" dirty="0" smtClean="0">
                <a:solidFill>
                  <a:srgbClr val="0000CC"/>
                </a:solidFill>
              </a:rPr>
              <a:t>(2) or later </a:t>
            </a:r>
            <a:r>
              <a:rPr lang="en-US" altLang="ja-JP" sz="2400" dirty="0" smtClean="0">
                <a:solidFill>
                  <a:srgbClr val="FF0000"/>
                </a:solidFill>
              </a:rPr>
              <a:t>resolves the pressure oscillation</a:t>
            </a:r>
            <a:r>
              <a:rPr lang="en-US" altLang="ja-JP" sz="2400" dirty="0">
                <a:solidFill>
                  <a:srgbClr val="FF0000"/>
                </a:solidFill>
              </a:rPr>
              <a:t> </a:t>
            </a:r>
            <a:r>
              <a:rPr lang="en-US" altLang="ja-JP" sz="2400" dirty="0" smtClean="0"/>
              <a:t>issue.</a:t>
            </a:r>
            <a:endParaRPr lang="en-US" altLang="ja-JP" sz="2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 smtClean="0"/>
              <a:t>Static</a:t>
            </a:r>
            <a:br>
              <a:rPr lang="en-US" altLang="ja-JP" dirty="0" smtClean="0"/>
            </a:br>
            <a:r>
              <a:rPr lang="en-US" altLang="ja-JP" dirty="0" smtClean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3750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 smtClean="0"/>
              <a:t>Barreling of 1/8 Cylinder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0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sz="2800" dirty="0" smtClean="0"/>
                  <a:t>Neo-</a:t>
                </a:r>
                <a:r>
                  <a:rPr lang="en-US" altLang="ja-JP" sz="2800" dirty="0" err="1" smtClean="0"/>
                  <a:t>Hookean</a:t>
                </a:r>
                <a:r>
                  <a:rPr lang="en-US" altLang="ja-JP" sz="2800" dirty="0" smtClean="0">
                    <a:solidFill>
                      <a:srgbClr val="FF9900"/>
                    </a:solidFill>
                  </a:rPr>
                  <a:t> </a:t>
                </a:r>
                <a:r>
                  <a:rPr lang="en-US" altLang="ja-JP" sz="2800" dirty="0" err="1" smtClean="0"/>
                  <a:t>hyperelastic</a:t>
                </a:r>
                <a:r>
                  <a:rPr lang="en-US" altLang="ja-JP" sz="2800" dirty="0" smtClean="0"/>
                  <a:t> material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 dirty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dirty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b="1" i="1" dirty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800" b="1" i="1" dirty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800" b="1" i="1" dirty="0">
                        <a:latin typeface="Cambria Math" panose="02040503050406030204" pitchFamily="18" charset="0"/>
                      </a:rPr>
                      <m:t>𝟒𝟗𝟗</m:t>
                    </m:r>
                  </m:oMath>
                </a14:m>
                <a:r>
                  <a:rPr lang="en-US" altLang="ja-JP" sz="2800" dirty="0" smtClean="0"/>
                  <a:t>)</a:t>
                </a:r>
                <a:r>
                  <a:rPr lang="en-US" altLang="ja-JP" sz="2800" dirty="0"/>
                  <a:t>.</a:t>
                </a:r>
              </a:p>
              <a:p>
                <a:r>
                  <a:rPr lang="en-US" altLang="ja-JP" sz="2800" dirty="0" smtClean="0"/>
                  <a:t>Enforced</a:t>
                </a:r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displacement</a:t>
                </a:r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is</a:t>
                </a:r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applied</a:t>
                </a:r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to</a:t>
                </a:r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the</a:t>
                </a:r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top</a:t>
                </a:r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surface.</a:t>
                </a:r>
              </a:p>
              <a:p>
                <a:r>
                  <a:rPr lang="en-US" altLang="ja-JP" sz="2800" dirty="0"/>
                  <a:t>Compared to ABAQUS C3D4H with the same unstructured </a:t>
                </a:r>
                <a:r>
                  <a:rPr lang="en-US" altLang="ja-JP" sz="2800" dirty="0" smtClean="0"/>
                  <a:t>T4 </a:t>
                </a:r>
                <a:r>
                  <a:rPr lang="en-US" altLang="ja-JP" sz="2800" dirty="0"/>
                  <a:t>mesh.</a:t>
                </a:r>
              </a:p>
              <a:p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539" t="-2006" r="-917" b="-47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"/>
          <a:stretch/>
        </p:blipFill>
        <p:spPr>
          <a:xfrm>
            <a:off x="2311380" y="657225"/>
            <a:ext cx="4492868" cy="3923903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 smtClean="0"/>
              <a:t>Static</a:t>
            </a:r>
            <a:br>
              <a:rPr lang="en-US" altLang="ja-JP" dirty="0" smtClean="0"/>
            </a:br>
            <a:r>
              <a:rPr lang="en-US" altLang="ja-JP" dirty="0" smtClean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8510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Barreling of 1/8 Cylinder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F-bar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ES-FEM</a:t>
            </a:r>
            <a:r>
              <a:rPr lang="en-US" altLang="ja-JP" sz="2400" b="1" i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</a:t>
            </a:r>
            <a:br>
              <a:rPr lang="en-US" altLang="ja-JP" sz="2400" b="1" i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(Pressure)</a:t>
            </a:r>
            <a:endParaRPr kumimoji="1" lang="ja-JP" altLang="en-US" sz="2400" b="1" i="1" u="sng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pic>
        <p:nvPicPr>
          <p:cNvPr id="7" name="cylinder-0.05m.499.NOCS2.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7868" y="657225"/>
            <a:ext cx="5550516" cy="574039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50824" y="2543281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50% nominal</a:t>
            </a:r>
            <a:br>
              <a:rPr kumimoji="1" lang="en-US" altLang="ja-JP" dirty="0" smtClean="0"/>
            </a:br>
            <a:r>
              <a:rPr kumimoji="1" lang="en-US" altLang="ja-JP" dirty="0" smtClean="0"/>
              <a:t>compression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19904" y="3969060"/>
            <a:ext cx="1976823" cy="19389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Almost smooth</a:t>
            </a:r>
          </a:p>
          <a:p>
            <a:pPr algn="ctr"/>
            <a:r>
              <a:rPr lang="en-US" altLang="ja-JP" sz="2000" dirty="0"/>
              <a:t>p</a:t>
            </a:r>
            <a:r>
              <a:rPr lang="en-US" altLang="ja-JP" sz="2000" dirty="0" smtClean="0"/>
              <a:t>ressure</a:t>
            </a:r>
          </a:p>
          <a:p>
            <a:pPr algn="ctr"/>
            <a:r>
              <a:rPr lang="en-US" altLang="ja-JP" sz="2000" dirty="0"/>
              <a:t>d</a:t>
            </a:r>
            <a:r>
              <a:rPr lang="en-US" altLang="ja-JP" sz="2000" dirty="0" smtClean="0"/>
              <a:t>istribution </a:t>
            </a:r>
            <a:br>
              <a:rPr lang="en-US" altLang="ja-JP" sz="2000" dirty="0" smtClean="0"/>
            </a:br>
            <a:r>
              <a:rPr lang="en-US" altLang="ja-JP" sz="2000" dirty="0" smtClean="0"/>
              <a:t>is obtained</a:t>
            </a:r>
          </a:p>
          <a:p>
            <a:pPr algn="ctr"/>
            <a:r>
              <a:rPr lang="en-US" altLang="ja-JP" sz="2000" dirty="0" smtClean="0"/>
              <a:t>e</a:t>
            </a:r>
            <a:r>
              <a:rPr kumimoji="1" lang="en-US" altLang="ja-JP" sz="2000" dirty="0" smtClean="0"/>
              <a:t>xcept just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around the rim. 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 smtClean="0"/>
              <a:t>Static</a:t>
            </a:r>
            <a:br>
              <a:rPr lang="en-US" altLang="ja-JP" dirty="0" smtClean="0"/>
            </a:br>
            <a:r>
              <a:rPr lang="en-US" altLang="ja-JP" dirty="0" smtClean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8714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Barreling </a:t>
            </a:r>
            <a:r>
              <a:rPr lang="en-US" altLang="ja-JP" dirty="0"/>
              <a:t>of 1/8 </a:t>
            </a:r>
            <a:r>
              <a:rPr lang="en-US" altLang="ja-JP" dirty="0" smtClean="0"/>
              <a:t>Cylinder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F-bar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ES-FEM</a:t>
            </a:r>
            <a:r>
              <a:rPr lang="en-US" altLang="ja-JP" sz="2400" b="1" i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</a:t>
            </a:r>
            <a:br>
              <a:rPr lang="en-US" altLang="ja-JP" sz="2400" b="1" i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(Mises Stress)</a:t>
            </a:r>
            <a:endParaRPr kumimoji="1" lang="ja-JP" altLang="en-US" sz="2400" b="1" i="1" u="sng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9904" y="3969060"/>
            <a:ext cx="1976823" cy="19389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Smooth</a:t>
            </a:r>
          </a:p>
          <a:p>
            <a:pPr algn="ctr"/>
            <a:r>
              <a:rPr lang="en-US" altLang="ja-JP" sz="2000" dirty="0" smtClean="0"/>
              <a:t>Mises stress</a:t>
            </a:r>
          </a:p>
          <a:p>
            <a:pPr algn="ctr"/>
            <a:r>
              <a:rPr lang="en-US" altLang="ja-JP" sz="2000" dirty="0"/>
              <a:t>d</a:t>
            </a:r>
            <a:r>
              <a:rPr lang="en-US" altLang="ja-JP" sz="2000" dirty="0" smtClean="0"/>
              <a:t>istribution </a:t>
            </a:r>
            <a:br>
              <a:rPr lang="en-US" altLang="ja-JP" sz="2000" dirty="0" smtClean="0"/>
            </a:br>
            <a:r>
              <a:rPr lang="en-US" altLang="ja-JP" sz="2000" dirty="0" smtClean="0"/>
              <a:t>is obtained</a:t>
            </a:r>
          </a:p>
          <a:p>
            <a:pPr algn="ctr"/>
            <a:r>
              <a:rPr lang="en-US" altLang="ja-JP" sz="2000" dirty="0" smtClean="0"/>
              <a:t>e</a:t>
            </a:r>
            <a:r>
              <a:rPr kumimoji="1" lang="en-US" altLang="ja-JP" sz="2000" dirty="0" smtClean="0"/>
              <a:t>xcept just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around the rim. </a:t>
            </a:r>
            <a:endParaRPr kumimoji="1" lang="ja-JP" altLang="en-US" sz="2000" dirty="0"/>
          </a:p>
        </p:txBody>
      </p:sp>
      <p:pic>
        <p:nvPicPr>
          <p:cNvPr id="5" name="cylinder-0.05m.499.NOCS2.mi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47764" y="663328"/>
            <a:ext cx="5544615" cy="573429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50824" y="2551082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50% nominal</a:t>
            </a:r>
            <a:br>
              <a:rPr kumimoji="1" lang="en-US" altLang="ja-JP" dirty="0" smtClean="0"/>
            </a:br>
            <a:r>
              <a:rPr kumimoji="1" lang="en-US" altLang="ja-JP" dirty="0" smtClean="0"/>
              <a:t>compression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 smtClean="0"/>
              <a:t>Static</a:t>
            </a:r>
            <a:br>
              <a:rPr lang="en-US" altLang="ja-JP" dirty="0" smtClean="0"/>
            </a:br>
            <a:r>
              <a:rPr lang="en-US" altLang="ja-JP" dirty="0" smtClean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8192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Barreling of 1/8 Cylinder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Distribution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96" y="1425143"/>
            <a:ext cx="3476467" cy="247190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7" y="3939302"/>
            <a:ext cx="3476467" cy="2471909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96" y="3958572"/>
            <a:ext cx="3476467" cy="247190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20" y="1454655"/>
            <a:ext cx="3657776" cy="244239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-42480" y="2217058"/>
            <a:ext cx="1255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ABAQUS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C3D4H</a:t>
            </a:r>
            <a:endParaRPr kumimoji="1" lang="ja-JP" altLang="en-US" sz="2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-42480" y="4624433"/>
            <a:ext cx="1239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</a:p>
          <a:p>
            <a:pPr algn="ctr"/>
            <a:r>
              <a:rPr lang="en-US" altLang="ja-JP" sz="2000" dirty="0" smtClean="0"/>
              <a:t>T4</a:t>
            </a:r>
            <a:r>
              <a:rPr lang="en-US" altLang="ja-JP" sz="2000" dirty="0" smtClean="0">
                <a:solidFill>
                  <a:srgbClr val="0000CC"/>
                </a:solidFill>
              </a:rPr>
              <a:t>(3)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896642" y="4624432"/>
            <a:ext cx="1239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</a:p>
          <a:p>
            <a:pPr algn="ctr"/>
            <a:r>
              <a:rPr lang="en-US" altLang="ja-JP" sz="2000" dirty="0" smtClean="0"/>
              <a:t>T4</a:t>
            </a:r>
            <a:r>
              <a:rPr lang="en-US" altLang="ja-JP" sz="2000" dirty="0" smtClean="0">
                <a:solidFill>
                  <a:srgbClr val="0000CC"/>
                </a:solidFill>
              </a:rPr>
              <a:t>(4)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894484" y="2089301"/>
            <a:ext cx="12394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  <a:br>
              <a:rPr lang="en-US" altLang="ja-JP" sz="2000" dirty="0" smtClean="0"/>
            </a:br>
            <a:r>
              <a:rPr lang="en-US" altLang="ja-JP" sz="2000" dirty="0" smtClean="0"/>
              <a:t>T4</a:t>
            </a:r>
            <a:r>
              <a:rPr lang="en-US" altLang="ja-JP" sz="2000" dirty="0" smtClean="0">
                <a:solidFill>
                  <a:srgbClr val="0000CC"/>
                </a:solidFill>
              </a:rPr>
              <a:t>(2)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04885" y="3203654"/>
            <a:ext cx="8523117" cy="83099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/>
              <a:t>F-barES-FEM-T4 with a sufficient cyclic smoothing</a:t>
            </a:r>
            <a:br>
              <a:rPr lang="en-US" altLang="ja-JP" sz="2400" dirty="0" smtClean="0"/>
            </a:br>
            <a:r>
              <a:rPr lang="en-US" altLang="ja-JP" sz="2400" dirty="0" smtClean="0"/>
              <a:t>can </a:t>
            </a:r>
            <a:r>
              <a:rPr lang="en-US" altLang="ja-JP" sz="2400" dirty="0" smtClean="0">
                <a:solidFill>
                  <a:srgbClr val="FF00FF"/>
                </a:solidFill>
              </a:rPr>
              <a:t>resolve the corner locking </a:t>
            </a:r>
            <a:r>
              <a:rPr lang="en-US" altLang="ja-JP" sz="2400" dirty="0" smtClean="0"/>
              <a:t>issue.</a:t>
            </a:r>
            <a:endParaRPr lang="en-US" altLang="ja-JP" sz="2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 smtClean="0"/>
              <a:t>Static</a:t>
            </a:r>
            <a:br>
              <a:rPr lang="en-US" altLang="ja-JP" dirty="0" smtClean="0"/>
            </a:br>
            <a:r>
              <a:rPr lang="en-US" altLang="ja-JP" dirty="0" smtClean="0"/>
              <a:t>Implicit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00301" y="1061284"/>
            <a:ext cx="5532284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Strange deformation (</a:t>
            </a:r>
            <a:r>
              <a:rPr lang="en-US" altLang="ja-JP" dirty="0">
                <a:solidFill>
                  <a:srgbClr val="FF00FF"/>
                </a:solidFill>
              </a:rPr>
              <a:t>c</a:t>
            </a:r>
            <a:r>
              <a:rPr kumimoji="1" lang="en-US" altLang="ja-JP" dirty="0" smtClean="0">
                <a:solidFill>
                  <a:srgbClr val="FF00FF"/>
                </a:solidFill>
              </a:rPr>
              <a:t>orner locking</a:t>
            </a:r>
            <a:r>
              <a:rPr kumimoji="1" lang="en-US" altLang="ja-JP" dirty="0" smtClean="0"/>
              <a:t>) around the rim</a:t>
            </a:r>
            <a:endParaRPr kumimoji="1"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 flipH="1">
            <a:off x="3383868" y="1363623"/>
            <a:ext cx="432048" cy="151033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6321564" y="1382647"/>
            <a:ext cx="446680" cy="132009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838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Bending of a Cantilever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en-US" altLang="ja-JP" sz="2800" dirty="0" smtClean="0"/>
              </a:p>
              <a:p>
                <a:endParaRPr lang="en-US" altLang="ja-JP" sz="2800" dirty="0"/>
              </a:p>
              <a:p>
                <a:endParaRPr lang="en-US" altLang="ja-JP" sz="2800" dirty="0" smtClean="0"/>
              </a:p>
              <a:p>
                <a:endParaRPr lang="en-US" altLang="ja-JP" sz="2800" dirty="0"/>
              </a:p>
              <a:p>
                <a:endParaRPr lang="en-US" altLang="ja-JP" sz="2800" dirty="0" smtClean="0"/>
              </a:p>
              <a:p>
                <a:r>
                  <a:rPr lang="en-US" altLang="ja-JP" sz="2800" dirty="0" smtClean="0"/>
                  <a:t>Neo-</a:t>
                </a:r>
                <a:r>
                  <a:rPr lang="en-US" altLang="ja-JP" sz="2800" dirty="0" err="1" smtClean="0"/>
                  <a:t>Hookean</a:t>
                </a:r>
                <a:r>
                  <a:rPr lang="en-US" altLang="ja-JP" sz="2800" dirty="0" smtClean="0">
                    <a:solidFill>
                      <a:srgbClr val="FF9900"/>
                    </a:solidFill>
                  </a:rPr>
                  <a:t> </a:t>
                </a:r>
                <a:r>
                  <a:rPr lang="en-US" altLang="ja-JP" sz="2800" dirty="0" err="1"/>
                  <a:t>hyperelastic</a:t>
                </a:r>
                <a:r>
                  <a:rPr lang="en-US" altLang="ja-JP" sz="2800" dirty="0"/>
                  <a:t> </a:t>
                </a:r>
                <a:r>
                  <a:rPr lang="en-US" altLang="ja-JP" sz="2800" dirty="0" smtClean="0"/>
                  <a:t>material: </a:t>
                </a:r>
                <a:br>
                  <a:rPr lang="en-US" altLang="ja-JP" sz="2800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b="0" i="0" dirty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b="0" i="0" dirty="0" smtClean="0">
                        <a:latin typeface="Cambria Math" panose="02040503050406030204" pitchFamily="18" charset="0"/>
                      </a:rPr>
                      <m:t>=6 </m:t>
                    </m:r>
                    <m:r>
                      <m:rPr>
                        <m:sty m:val="p"/>
                      </m:rPr>
                      <a:rPr lang="en-US" altLang="ja-JP" sz="2800" b="0" i="0" dirty="0" smtClean="0">
                        <a:latin typeface="Cambria Math" panose="02040503050406030204" pitchFamily="18" charset="0"/>
                      </a:rPr>
                      <m:t>MPa</m:t>
                    </m:r>
                    <m:r>
                      <a:rPr lang="en-US" altLang="ja-JP" sz="2800" b="0" i="0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altLang="ja-JP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 dirty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dirty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b="1" i="1" dirty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800" b="1" i="1" dirty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800" b="1" i="1" dirty="0">
                        <a:latin typeface="Cambria Math" panose="02040503050406030204" pitchFamily="18" charset="0"/>
                      </a:rPr>
                      <m:t>𝟒𝟗𝟗</m:t>
                    </m:r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=1000 </m:t>
                    </m:r>
                    <m:r>
                      <m:rPr>
                        <m:sty m:val="p"/>
                      </m:rPr>
                      <a:rPr lang="en-US" altLang="ja-JP" sz="2800" b="0" i="0" dirty="0" smtClean="0">
                        <a:latin typeface="Cambria Math" panose="02040503050406030204" pitchFamily="18" charset="0"/>
                      </a:rPr>
                      <m:t>kg</m:t>
                    </m:r>
                    <m:r>
                      <a:rPr lang="en-US" altLang="ja-JP" sz="2800" b="0" i="0" dirty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ja-JP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800" b="0" i="0" dirty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ja-JP" sz="2800" b="0" i="0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ja-JP" sz="2800" dirty="0" smtClean="0"/>
                  <a:t>.</a:t>
                </a:r>
                <a:endParaRPr lang="en-US" altLang="ja-JP" sz="2800" dirty="0"/>
              </a:p>
              <a:p>
                <a:r>
                  <a:rPr lang="en-US" altLang="ja-JP" sz="2800" dirty="0" smtClean="0"/>
                  <a:t>Uniform initial velocity: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altLang="ja-JP" sz="2800" b="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b="0" i="1" smtClean="0">
                                <a:effectLst/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ja-JP" sz="28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−2 </m:t>
                    </m:r>
                    <m:r>
                      <m:rPr>
                        <m:sty m:val="p"/>
                      </m:rPr>
                      <a:rPr lang="en-US" altLang="ja-JP" sz="28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ja-JP" sz="2800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ja-JP" sz="2800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altLang="ja-JP" sz="2800" dirty="0" smtClean="0"/>
                  <a:t>.</a:t>
                </a:r>
                <a:endParaRPr lang="en-US" altLang="ja-JP" sz="2800" dirty="0"/>
              </a:p>
              <a:p>
                <a:r>
                  <a:rPr lang="en-US" altLang="ja-JP" sz="2800" dirty="0"/>
                  <a:t>Compared to </a:t>
                </a:r>
                <a:r>
                  <a:rPr lang="en-US" altLang="ja-JP" sz="2800" dirty="0" smtClean="0"/>
                  <a:t>ABAQUS/Explicit </a:t>
                </a:r>
                <a:r>
                  <a:rPr lang="en-US" altLang="ja-JP" sz="2800" dirty="0" smtClean="0">
                    <a:solidFill>
                      <a:srgbClr val="FF0000"/>
                    </a:solidFill>
                  </a:rPr>
                  <a:t>C3D4</a:t>
                </a:r>
                <a:r>
                  <a:rPr lang="en-US" altLang="ja-JP" sz="2800" dirty="0" smtClean="0"/>
                  <a:t> (NOT C3D4H) </a:t>
                </a:r>
                <a:br>
                  <a:rPr lang="en-US" altLang="ja-JP" sz="2800" dirty="0" smtClean="0"/>
                </a:br>
                <a:r>
                  <a:rPr lang="en-US" altLang="ja-JP" sz="2800" dirty="0" smtClean="0"/>
                  <a:t>&amp; C3D8 (hexahedral selective reduced integration).</a:t>
                </a:r>
              </a:p>
              <a:p>
                <a:endParaRPr kumimoji="1" lang="ja-JP" altLang="en-US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539" t="-2006" r="-28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0"/>
            <a:ext cx="970385" cy="575809"/>
          </a:xfrm>
          <a:prstGeom prst="rect">
            <a:avLst/>
          </a:prstGeom>
          <a:solidFill>
            <a:srgbClr val="FFC000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 smtClean="0"/>
              <a:t>Dynamic</a:t>
            </a:r>
            <a:br>
              <a:rPr lang="en-US" altLang="ja-JP" dirty="0" smtClean="0"/>
            </a:br>
            <a:r>
              <a:rPr lang="en-US" altLang="ja-JP" dirty="0" smtClean="0"/>
              <a:t>Explicit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919" y="1155576"/>
            <a:ext cx="5921401" cy="220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4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utp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-1" b="3096"/>
          <a:stretch/>
        </p:blipFill>
        <p:spPr>
          <a:xfrm>
            <a:off x="0" y="980728"/>
            <a:ext cx="9144000" cy="356439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Bending of a Cantilever</a:t>
            </a:r>
            <a:endParaRPr kumimoji="1" lang="ja-JP" altLang="en-US" dirty="0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sign distributions</a:t>
            </a:r>
            <a:endParaRPr kumimoji="1"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0"/>
            <a:ext cx="970385" cy="575809"/>
          </a:xfrm>
          <a:prstGeom prst="rect">
            <a:avLst/>
          </a:prstGeom>
          <a:solidFill>
            <a:srgbClr val="FFC000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 smtClean="0"/>
              <a:t>Dynamic</a:t>
            </a:r>
            <a:br>
              <a:rPr lang="en-US" altLang="ja-JP" dirty="0" smtClean="0"/>
            </a:br>
            <a:r>
              <a:rPr lang="en-US" altLang="ja-JP" dirty="0" smtClean="0"/>
              <a:t>Explicit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04716" y="4545123"/>
            <a:ext cx="25955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ABAQUS/Explicit C3D4</a:t>
            </a:r>
            <a:br>
              <a:rPr kumimoji="1" lang="en-US" altLang="ja-JP" dirty="0" smtClean="0"/>
            </a:br>
            <a:r>
              <a:rPr kumimoji="1" lang="en-US" altLang="ja-JP" dirty="0" smtClean="0"/>
              <a:t>(</a:t>
            </a:r>
            <a:r>
              <a:rPr lang="ja-JP" altLang="en-US" b="1" dirty="0" smtClean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✗</a:t>
            </a:r>
            <a:r>
              <a:rPr lang="en-US" altLang="ja-JP" dirty="0" smtClean="0">
                <a:latin typeface="+mn-ea"/>
                <a:cs typeface="メイリオ" panose="020B0604030504040204" pitchFamily="50" charset="-128"/>
              </a:rPr>
              <a:t>Locking &amp;		</a:t>
            </a:r>
            <a:br>
              <a:rPr lang="en-US" altLang="ja-JP" dirty="0" smtClean="0">
                <a:latin typeface="+mn-ea"/>
                <a:cs typeface="メイリオ" panose="020B0604030504040204" pitchFamily="50" charset="-128"/>
              </a:rPr>
            </a:br>
            <a:r>
              <a:rPr lang="en-US" altLang="ja-JP" dirty="0" smtClean="0">
                <a:latin typeface="+mn-ea"/>
                <a:cs typeface="メイリオ" panose="020B0604030504040204" pitchFamily="50" charset="-128"/>
              </a:rPr>
              <a:t>	Pressure oscillation)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68651" y="4545123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ABAQUS/Explicit C3D8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408204" y="4554993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F-barES-FEM-T4(2)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74191" y="5478323"/>
            <a:ext cx="7784503" cy="83099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F-</a:t>
            </a:r>
            <a:r>
              <a:rPr kumimoji="1" lang="en-US" altLang="ja-JP" sz="2400" dirty="0" err="1" smtClean="0"/>
              <a:t>barES</a:t>
            </a:r>
            <a:r>
              <a:rPr kumimoji="1" lang="en-US" altLang="ja-JP" sz="2400" dirty="0" smtClean="0"/>
              <a:t>-FEM has no locking &amp; less pressure oscillation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 in dynamic explicit analysis.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9643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Bending of a Cantilever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コンテンツ プレースホルダー 8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Pressure at </a:t>
                </a:r>
                <a14:m>
                  <m:oMath xmlns:m="http://schemas.openxmlformats.org/officeDocument/2006/math">
                    <m:r>
                      <a:rPr lang="en-US" altLang="ja-JP" sz="28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altLang="ja-JP" sz="28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ja-JP" sz="28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8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altLang="ja-JP" sz="28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800" b="1" i="0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𝐬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9" name="コンテンツ プレースホルダー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539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0"/>
            <a:ext cx="970385" cy="575809"/>
          </a:xfrm>
          <a:prstGeom prst="rect">
            <a:avLst/>
          </a:prstGeom>
          <a:solidFill>
            <a:srgbClr val="FFC000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 smtClean="0"/>
              <a:t>Dynamic</a:t>
            </a:r>
            <a:br>
              <a:rPr lang="en-US" altLang="ja-JP" dirty="0" smtClean="0"/>
            </a:br>
            <a:r>
              <a:rPr lang="en-US" altLang="ja-JP" dirty="0" smtClean="0"/>
              <a:t>Explicit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111817" y="5373216"/>
            <a:ext cx="6909264" cy="461665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F-barES-FEM-T4 has good accuracy in pressure.</a:t>
            </a:r>
            <a:endParaRPr kumimoji="1" lang="ja-JP" altLang="en-US" sz="2400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3059831" y="890087"/>
            <a:ext cx="3132349" cy="4153127"/>
            <a:chOff x="872341" y="907329"/>
            <a:chExt cx="3132349" cy="4153127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92" t="2203" r="34598" b="24644"/>
            <a:stretch/>
          </p:blipFill>
          <p:spPr>
            <a:xfrm>
              <a:off x="872341" y="1196753"/>
              <a:ext cx="3132349" cy="3420380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3" t="-1119" r="83441" b="58654"/>
            <a:stretch/>
          </p:blipFill>
          <p:spPr>
            <a:xfrm>
              <a:off x="2370802" y="907329"/>
              <a:ext cx="1526571" cy="1908212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1134362" y="4691124"/>
              <a:ext cx="2595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/>
                <a:t>ABAQUS/Explicit C3D8</a:t>
              </a:r>
              <a:endParaRPr kumimoji="1" lang="ja-JP" altLang="en-US" dirty="0"/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5904148" y="1100250"/>
            <a:ext cx="3525342" cy="3942270"/>
            <a:chOff x="5001426" y="1143506"/>
            <a:chExt cx="3525342" cy="3942270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40" t="19368" r="31278" b="17853"/>
            <a:stretch/>
          </p:blipFill>
          <p:spPr>
            <a:xfrm>
              <a:off x="5001426" y="1196751"/>
              <a:ext cx="3168352" cy="3420381"/>
            </a:xfrm>
            <a:prstGeom prst="rect">
              <a:avLst/>
            </a:prstGeom>
          </p:spPr>
        </p:pic>
        <p:pic>
          <p:nvPicPr>
            <p:cNvPr id="16" name="図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1" t="49337" r="-4076"/>
            <a:stretch/>
          </p:blipFill>
          <p:spPr>
            <a:xfrm>
              <a:off x="6923844" y="1143506"/>
              <a:ext cx="1602924" cy="2188620"/>
            </a:xfrm>
            <a:prstGeom prst="rect">
              <a:avLst/>
            </a:prstGeom>
          </p:spPr>
        </p:pic>
        <p:sp>
          <p:nvSpPr>
            <p:cNvPr id="18" name="テキスト ボックス 17"/>
            <p:cNvSpPr txBox="1"/>
            <p:nvPr/>
          </p:nvSpPr>
          <p:spPr>
            <a:xfrm>
              <a:off x="5577490" y="4716444"/>
              <a:ext cx="2236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F-barES-FEM-T4(2)</a:t>
              </a:r>
              <a:endParaRPr kumimoji="1" lang="ja-JP" altLang="en-US" dirty="0"/>
            </a:p>
          </p:txBody>
        </p:sp>
      </p:grp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6" t="12667" r="39915" b="22986"/>
          <a:stretch/>
        </p:blipFill>
        <p:spPr>
          <a:xfrm>
            <a:off x="107504" y="1196753"/>
            <a:ext cx="3168352" cy="3564396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409412" y="4673188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ABAQUS/Explicit C3D4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7597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Our First Result in Advance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pic>
        <p:nvPicPr>
          <p:cNvPr id="5" name="punch-2x3x4-nu_0.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508" y="656692"/>
            <a:ext cx="5952801" cy="572001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096309" y="1808820"/>
            <a:ext cx="303159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u="sng" dirty="0" smtClean="0"/>
              <a:t>What we want to do</a:t>
            </a:r>
            <a:r>
              <a:rPr lang="en-US" altLang="ja-JP" sz="2400" dirty="0" smtClean="0"/>
              <a:t>: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400" dirty="0" smtClean="0"/>
              <a:t>Large deformation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400" dirty="0" smtClean="0">
                <a:solidFill>
                  <a:srgbClr val="FF0000"/>
                </a:solidFill>
              </a:rPr>
              <a:t>M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esh rezoning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400" dirty="0" smtClean="0"/>
              <a:t>Various kinds </a:t>
            </a:r>
            <a:br>
              <a:rPr lang="en-US" altLang="ja-JP" sz="2400" dirty="0" smtClean="0"/>
            </a:br>
            <a:r>
              <a:rPr lang="en-US" altLang="ja-JP" sz="2400" dirty="0" smtClean="0"/>
              <a:t>of analyses: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000" dirty="0" smtClean="0"/>
              <a:t>Static implicit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000" dirty="0" smtClean="0"/>
              <a:t>Dynamic explicit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000" dirty="0" smtClean="0"/>
              <a:t>Eigen Mode</a:t>
            </a: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382211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Bending of a Cantilever</a:t>
            </a:r>
            <a:endParaRPr kumimoji="1" lang="ja-JP" altLang="en-US" dirty="0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Deflection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0"/>
            <a:ext cx="970385" cy="575809"/>
          </a:xfrm>
          <a:prstGeom prst="rect">
            <a:avLst/>
          </a:prstGeom>
          <a:solidFill>
            <a:srgbClr val="FFC000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 smtClean="0"/>
              <a:t>Dynamic</a:t>
            </a:r>
            <a:br>
              <a:rPr lang="en-US" altLang="ja-JP" dirty="0" smtClean="0"/>
            </a:br>
            <a:r>
              <a:rPr lang="en-US" altLang="ja-JP" dirty="0" smtClean="0"/>
              <a:t>Explicit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16917" y="5373216"/>
            <a:ext cx="8299067" cy="83099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Displacement </a:t>
            </a:r>
            <a:r>
              <a:rPr lang="en-US" altLang="ja-JP" sz="2400" dirty="0" smtClean="0"/>
              <a:t>accuracy of </a:t>
            </a:r>
            <a:r>
              <a:rPr kumimoji="1" lang="en-US" altLang="ja-JP" sz="2400" dirty="0" smtClean="0"/>
              <a:t>F-</a:t>
            </a:r>
            <a:r>
              <a:rPr kumimoji="1" lang="en-US" altLang="ja-JP" sz="2400" dirty="0" err="1" smtClean="0"/>
              <a:t>barES</a:t>
            </a:r>
            <a:r>
              <a:rPr kumimoji="1" lang="en-US" altLang="ja-JP" sz="2400" dirty="0" smtClean="0"/>
              <a:t>-FEM is independent of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the number of cyclic smoothing.</a:t>
            </a:r>
            <a:endParaRPr kumimoji="1" lang="ja-JP" altLang="en-US" sz="2400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56"/>
          <a:stretch/>
        </p:blipFill>
        <p:spPr>
          <a:xfrm>
            <a:off x="2771800" y="656692"/>
            <a:ext cx="3492388" cy="90010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7" r="2840"/>
          <a:stretch/>
        </p:blipFill>
        <p:spPr>
          <a:xfrm>
            <a:off x="257728" y="1376772"/>
            <a:ext cx="8245612" cy="3816424"/>
          </a:xfrm>
          <a:prstGeom prst="rect">
            <a:avLst/>
          </a:prstGeom>
        </p:spPr>
      </p:pic>
      <p:cxnSp>
        <p:nvCxnSpPr>
          <p:cNvPr id="6" name="直線矢印コネクタ 5"/>
          <p:cNvCxnSpPr/>
          <p:nvPr/>
        </p:nvCxnSpPr>
        <p:spPr>
          <a:xfrm flipH="1">
            <a:off x="6264188" y="1039077"/>
            <a:ext cx="432048" cy="121671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Swinging of Bunny Ears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1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sz="2400" dirty="0" smtClean="0">
                    <a:effectLst/>
                  </a:rPr>
                  <a:t>Iron ears: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effectLst/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effectLst/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b="0" i="1" smtClean="0">
                        <a:effectLst/>
                        <a:latin typeface="Cambria Math" panose="02040503050406030204" pitchFamily="18" charset="0"/>
                      </a:rPr>
                      <m:t>=200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effectLst/>
                        <a:latin typeface="Cambria Math" panose="02040503050406030204" pitchFamily="18" charset="0"/>
                      </a:rPr>
                      <m:t>GPa</m:t>
                    </m:r>
                    <m:r>
                      <a:rPr lang="en-US" altLang="ja-JP" sz="2400" b="0" i="1" smtClean="0">
                        <a:effectLst/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altLang="ja-JP" sz="2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effectLst/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2400" b="0" i="1" smtClean="0">
                            <a:effectLst/>
                            <a:latin typeface="Cambria Math" panose="02040503050406030204" pitchFamily="18" charset="0"/>
                          </a:rPr>
                          <m:t>𝑖𝑛𝑖</m:t>
                        </m:r>
                      </m:sub>
                    </m:sSub>
                    <m:r>
                      <a:rPr lang="en-US" altLang="ja-JP" sz="2400" b="0" i="1" smtClean="0"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 smtClean="0">
                        <a:effectLst/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 smtClean="0">
                        <a:effectLst/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 smtClean="0">
                        <a:effectLst/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ja-JP" sz="2400" b="0" i="1" smtClean="0">
                        <a:effectLst/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ja-JP" sz="2400" b="0" i="1" smtClean="0">
                        <a:effectLst/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ja-JP" sz="2400" b="0" i="1" smtClean="0">
                        <a:effectLst/>
                        <a:latin typeface="Cambria Math" panose="02040503050406030204" pitchFamily="18" charset="0"/>
                      </a:rPr>
                      <m:t>=7800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effectLst/>
                        <a:latin typeface="Cambria Math" panose="02040503050406030204" pitchFamily="18" charset="0"/>
                      </a:rPr>
                      <m:t>kg</m:t>
                    </m:r>
                    <m:r>
                      <a:rPr lang="en-US" altLang="ja-JP" sz="2400" b="0" i="0" smtClean="0">
                        <a:effectLst/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ja-JP" sz="2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400" b="0" i="0" smtClean="0">
                            <a:effectLst/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ja-JP" sz="2400" b="0" i="0" smtClean="0"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ja-JP" sz="2400" dirty="0" smtClean="0">
                    <a:effectLst/>
                  </a:rPr>
                  <a:t>, </a:t>
                </a:r>
                <a:br>
                  <a:rPr lang="en-US" altLang="ja-JP" sz="2400" dirty="0" smtClean="0">
                    <a:effectLst/>
                  </a:rPr>
                </a:br>
                <a:r>
                  <a:rPr lang="en-US" altLang="ja-JP" sz="2400" dirty="0" smtClean="0">
                    <a:effectLst/>
                  </a:rPr>
                  <a:t>Neo-</a:t>
                </a:r>
                <a:r>
                  <a:rPr lang="en-US" altLang="ja-JP" sz="2400" dirty="0" err="1" smtClean="0"/>
                  <a:t>H</a:t>
                </a:r>
                <a:r>
                  <a:rPr lang="en-US" altLang="ja-JP" sz="2400" dirty="0" err="1" smtClean="0">
                    <a:effectLst/>
                  </a:rPr>
                  <a:t>ookean</a:t>
                </a:r>
                <a:r>
                  <a:rPr lang="en-US" altLang="ja-JP" sz="2400" dirty="0" smtClean="0">
                    <a:effectLst/>
                  </a:rPr>
                  <a:t>, </a:t>
                </a:r>
                <a:r>
                  <a:rPr lang="en-US" altLang="ja-JP" sz="2400" b="1" dirty="0" smtClean="0">
                    <a:effectLst/>
                  </a:rPr>
                  <a:t>No cyclic smoothing.</a:t>
                </a:r>
              </a:p>
              <a:p>
                <a:r>
                  <a:rPr kumimoji="1" lang="en-US" altLang="ja-JP" sz="2400" dirty="0" smtClean="0"/>
                  <a:t>Rubber body: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Pa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𝑖𝑛𝑖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=920 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kg</m:t>
                    </m:r>
                    <m:r>
                      <a:rPr lang="en-US" altLang="ja-JP" sz="240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ja-JP" sz="24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ja-JP" sz="2400" dirty="0"/>
                  <a:t>, </a:t>
                </a:r>
                <a:r>
                  <a:rPr lang="en-US" altLang="ja-JP" sz="2400" dirty="0" smtClean="0"/>
                  <a:t/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Neo-</a:t>
                </a:r>
                <a:r>
                  <a:rPr lang="en-US" altLang="ja-JP" sz="2400" dirty="0" err="1"/>
                  <a:t>H</a:t>
                </a:r>
                <a:r>
                  <a:rPr lang="en-US" altLang="ja-JP" sz="2400" dirty="0" err="1" smtClean="0"/>
                  <a:t>ookean</a:t>
                </a:r>
                <a:r>
                  <a:rPr lang="en-US" altLang="ja-JP" sz="2400" dirty="0" smtClean="0"/>
                  <a:t>, </a:t>
                </a:r>
                <a:r>
                  <a:rPr lang="en-US" altLang="ja-JP" sz="2400" b="1" dirty="0" smtClean="0">
                    <a:solidFill>
                      <a:srgbClr val="008000"/>
                    </a:solidFill>
                  </a:rPr>
                  <a:t>1 cycle of smoothing.</a:t>
                </a:r>
              </a:p>
              <a:p>
                <a:r>
                  <a:rPr lang="en-US" altLang="ja-JP" sz="2400" dirty="0" smtClean="0"/>
                  <a:t>Compared to ABAQUS/Explicit C3D4.</a:t>
                </a:r>
                <a:endParaRPr lang="en-US" altLang="ja-JP" sz="2400" dirty="0"/>
              </a:p>
              <a:p>
                <a:endParaRPr kumimoji="1" lang="en-US" altLang="ja-JP" sz="2800" dirty="0" smtClean="0">
                  <a:effectLst/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891" t="-2218" b="-2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0"/>
            <a:ext cx="970385" cy="575809"/>
          </a:xfrm>
          <a:prstGeom prst="rect">
            <a:avLst/>
          </a:prstGeom>
          <a:solidFill>
            <a:srgbClr val="FFC000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 smtClean="0"/>
              <a:t>Dynamic</a:t>
            </a:r>
            <a:br>
              <a:rPr lang="en-US" altLang="ja-JP" dirty="0" smtClean="0"/>
            </a:br>
            <a:r>
              <a:rPr lang="en-US" altLang="ja-JP" dirty="0" smtClean="0"/>
              <a:t>Explicit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10234" r="22831" b="22556"/>
          <a:stretch/>
        </p:blipFill>
        <p:spPr>
          <a:xfrm>
            <a:off x="1115616" y="1084567"/>
            <a:ext cx="3104222" cy="302850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20316" r="26375" b="22556"/>
          <a:stretch/>
        </p:blipFill>
        <p:spPr>
          <a:xfrm rot="10800000">
            <a:off x="5327774" y="1372356"/>
            <a:ext cx="2844626" cy="2450701"/>
          </a:xfrm>
          <a:prstGeom prst="rect">
            <a:avLst/>
          </a:prstGeom>
        </p:spPr>
      </p:pic>
      <p:sp>
        <p:nvSpPr>
          <p:cNvPr id="8" name="下矢印 7"/>
          <p:cNvSpPr/>
          <p:nvPr/>
        </p:nvSpPr>
        <p:spPr>
          <a:xfrm>
            <a:off x="6413889" y="2352389"/>
            <a:ext cx="390359" cy="648072"/>
          </a:xfrm>
          <a:prstGeom prst="downArrow">
            <a:avLst>
              <a:gd name="adj1" fmla="val 34555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下矢印 8"/>
          <p:cNvSpPr/>
          <p:nvPr/>
        </p:nvSpPr>
        <p:spPr>
          <a:xfrm rot="16200000">
            <a:off x="6033004" y="1428503"/>
            <a:ext cx="390359" cy="648072"/>
          </a:xfrm>
          <a:prstGeom prst="downArrow">
            <a:avLst>
              <a:gd name="adj1" fmla="val 34555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矢印コネクタ 10"/>
          <p:cNvCxnSpPr/>
          <p:nvPr/>
        </p:nvCxnSpPr>
        <p:spPr>
          <a:xfrm flipH="1">
            <a:off x="1835696" y="944724"/>
            <a:ext cx="1116124" cy="4276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H="1">
            <a:off x="2699792" y="944724"/>
            <a:ext cx="252028" cy="2880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2951820" y="756896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Iron Ears</a:t>
            </a:r>
            <a:endParaRPr kumimoji="1" lang="ja-JP" altLang="en-US" dirty="0"/>
          </a:p>
        </p:txBody>
      </p:sp>
      <p:cxnSp>
        <p:nvCxnSpPr>
          <p:cNvPr id="17" name="直線矢印コネクタ 16"/>
          <p:cNvCxnSpPr/>
          <p:nvPr/>
        </p:nvCxnSpPr>
        <p:spPr>
          <a:xfrm flipH="1">
            <a:off x="3294723" y="1916832"/>
            <a:ext cx="377177" cy="3702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3594713" y="1592796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Rubber</a:t>
            </a:r>
            <a:br>
              <a:rPr kumimoji="1" lang="en-US" altLang="ja-JP" dirty="0" smtClean="0"/>
            </a:br>
            <a:r>
              <a:rPr kumimoji="1" lang="en-US" altLang="ja-JP" dirty="0" smtClean="0"/>
              <a:t>Body</a:t>
            </a:r>
            <a:endParaRPr kumimoji="1" lang="ja-JP" altLang="en-US" dirty="0"/>
          </a:p>
        </p:txBody>
      </p:sp>
      <p:cxnSp>
        <p:nvCxnSpPr>
          <p:cNvPr id="19" name="直線コネクタ 18"/>
          <p:cNvCxnSpPr/>
          <p:nvPr/>
        </p:nvCxnSpPr>
        <p:spPr>
          <a:xfrm>
            <a:off x="1583668" y="4005064"/>
            <a:ext cx="16592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1130320" y="3949889"/>
            <a:ext cx="396044" cy="10801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438701" y="370774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C00000"/>
                </a:solidFill>
              </a:rPr>
              <a:t>Fixed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1583667" y="4005064"/>
            <a:ext cx="1659257" cy="156090"/>
          </a:xfrm>
          <a:prstGeom prst="rect">
            <a:avLst/>
          </a:prstGeom>
          <a:pattFill prst="wdUpDiag">
            <a:fgClr>
              <a:srgbClr val="C0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630826" y="1216041"/>
            <a:ext cx="1582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FF0000"/>
                </a:solidFill>
              </a:rPr>
              <a:t>Initial Velocity</a:t>
            </a:r>
            <a:br>
              <a:rPr kumimoji="1" lang="en-US" altLang="ja-JP" dirty="0" smtClean="0">
                <a:solidFill>
                  <a:srgbClr val="FF0000"/>
                </a:solidFill>
              </a:rPr>
            </a:br>
            <a:r>
              <a:rPr kumimoji="1" lang="en-US" altLang="ja-JP" dirty="0" smtClean="0">
                <a:solidFill>
                  <a:srgbClr val="FF0000"/>
                </a:solidFill>
              </a:rPr>
              <a:t>of Iron Ears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4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Swinging of Bunny Ears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sign distributions</a:t>
            </a:r>
            <a:endParaRPr kumimoji="1"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4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1" lang="en-US" altLang="ja-JP" sz="2400" dirty="0" smtClean="0"/>
              <a:t>F-</a:t>
            </a:r>
            <a:r>
              <a:rPr kumimoji="1" lang="en-US" altLang="ja-JP" sz="2400" dirty="0" err="1" smtClean="0"/>
              <a:t>barES</a:t>
            </a:r>
            <a:r>
              <a:rPr kumimoji="1" lang="en-US" altLang="ja-JP" sz="2400" dirty="0" smtClean="0"/>
              <a:t>-FEM is apparently softer than C3D4.</a:t>
            </a:r>
            <a:endParaRPr lang="en-US" altLang="ja-JP" sz="2400" dirty="0"/>
          </a:p>
          <a:p>
            <a:r>
              <a:rPr kumimoji="1" lang="en-US" altLang="ja-JP" sz="2400" dirty="0" smtClean="0"/>
              <a:t>F-</a:t>
            </a:r>
            <a:r>
              <a:rPr kumimoji="1" lang="en-US" altLang="ja-JP" sz="2400" dirty="0" err="1" smtClean="0"/>
              <a:t>barES</a:t>
            </a:r>
            <a:r>
              <a:rPr kumimoji="1" lang="en-US" altLang="ja-JP" sz="2400" dirty="0" smtClean="0"/>
              <a:t>-FEM shows patchy pressure patterns 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		due to complex reflections of pressure waves.</a:t>
            </a:r>
          </a:p>
          <a:p>
            <a:r>
              <a:rPr lang="en-US" altLang="ja-JP" sz="2400" dirty="0" smtClean="0"/>
              <a:t>C3D4 shows typical checkerboard patterns.</a:t>
            </a:r>
            <a:endParaRPr kumimoji="1" lang="en-US" altLang="ja-JP" sz="24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0"/>
            <a:ext cx="970385" cy="575809"/>
          </a:xfrm>
          <a:prstGeom prst="rect">
            <a:avLst/>
          </a:prstGeom>
          <a:solidFill>
            <a:srgbClr val="FFC000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 smtClean="0"/>
              <a:t>Dynamic</a:t>
            </a:r>
            <a:br>
              <a:rPr lang="en-US" altLang="ja-JP" dirty="0" smtClean="0"/>
            </a:br>
            <a:r>
              <a:rPr lang="en-US" altLang="ja-JP" dirty="0" smtClean="0"/>
              <a:t>Explicit</a:t>
            </a:r>
            <a:endParaRPr kumimoji="1" lang="ja-JP" altLang="en-US" dirty="0"/>
          </a:p>
        </p:txBody>
      </p:sp>
      <p:pic>
        <p:nvPicPr>
          <p:cNvPr id="26" name="bunn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3142" b="16586"/>
          <a:stretch/>
        </p:blipFill>
        <p:spPr bwMode="auto">
          <a:xfrm>
            <a:off x="359532" y="1055119"/>
            <a:ext cx="8272286" cy="35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テキスト ボックス 26"/>
          <p:cNvSpPr txBox="1"/>
          <p:nvPr/>
        </p:nvSpPr>
        <p:spPr>
          <a:xfrm>
            <a:off x="209435" y="3897052"/>
            <a:ext cx="12105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ABAQUS/</a:t>
            </a:r>
          </a:p>
          <a:p>
            <a:pPr algn="ctr"/>
            <a:r>
              <a:rPr lang="en-US" altLang="ja-JP" dirty="0" smtClean="0"/>
              <a:t>Explicit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C3D4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752020" y="4036653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F-</a:t>
            </a:r>
            <a:r>
              <a:rPr kumimoji="1" lang="en-US" altLang="ja-JP" dirty="0" err="1" smtClean="0"/>
              <a:t>barES</a:t>
            </a:r>
            <a:r>
              <a:rPr kumimoji="1" lang="en-US" altLang="ja-JP" dirty="0" smtClean="0"/>
              <a:t>-</a:t>
            </a:r>
            <a:br>
              <a:rPr kumimoji="1" lang="en-US" altLang="ja-JP" dirty="0" smtClean="0"/>
            </a:br>
            <a:r>
              <a:rPr kumimoji="1" lang="en-US" altLang="ja-JP" dirty="0" smtClean="0"/>
              <a:t>FEM-T4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673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Swinging of Bunny Ears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distributions (back shot)</a:t>
            </a:r>
            <a:endParaRPr kumimoji="1"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sz="2400" dirty="0" smtClean="0"/>
              <a:t>C3D4 shows checkerboard patterns even on the iron ears.</a:t>
            </a:r>
            <a:br>
              <a:rPr lang="en-US" altLang="ja-JP" sz="2400" dirty="0" smtClean="0"/>
            </a:br>
            <a:r>
              <a:rPr lang="en-US" altLang="ja-JP" sz="2400" dirty="0" smtClean="0"/>
              <a:t>(Because of the negative influence from rubber body???)</a:t>
            </a:r>
          </a:p>
          <a:p>
            <a:r>
              <a:rPr kumimoji="1" lang="en-US" altLang="ja-JP" sz="2400" dirty="0" smtClean="0"/>
              <a:t>F-barES-FEM-T4 </a:t>
            </a:r>
            <a:r>
              <a:rPr lang="en-US" altLang="ja-JP" sz="2400" dirty="0" smtClean="0"/>
              <a:t>shows </a:t>
            </a:r>
            <a:r>
              <a:rPr kumimoji="1" lang="en-US" altLang="ja-JP" sz="2400" dirty="0" smtClean="0"/>
              <a:t>smooth pressure distribution 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except the connection interfaces (corners).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0"/>
            <a:ext cx="970385" cy="575809"/>
          </a:xfrm>
          <a:prstGeom prst="rect">
            <a:avLst/>
          </a:prstGeom>
          <a:solidFill>
            <a:srgbClr val="FFC000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 smtClean="0"/>
              <a:t>Dynamic</a:t>
            </a:r>
            <a:br>
              <a:rPr lang="en-US" altLang="ja-JP" dirty="0" smtClean="0"/>
            </a:br>
            <a:r>
              <a:rPr lang="en-US" altLang="ja-JP" dirty="0" smtClean="0"/>
              <a:t>Explicit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5" r="18889"/>
          <a:stretch/>
        </p:blipFill>
        <p:spPr>
          <a:xfrm>
            <a:off x="681573" y="1484784"/>
            <a:ext cx="3674403" cy="275408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r="18501"/>
          <a:stretch/>
        </p:blipFill>
        <p:spPr>
          <a:xfrm>
            <a:off x="5092519" y="1067041"/>
            <a:ext cx="3417111" cy="376611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" t="-1" r="85548" b="56070"/>
          <a:stretch/>
        </p:blipFill>
        <p:spPr>
          <a:xfrm>
            <a:off x="44522" y="1088740"/>
            <a:ext cx="1044116" cy="1719548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96" t="49109" r="-1930"/>
          <a:stretch/>
        </p:blipFill>
        <p:spPr>
          <a:xfrm>
            <a:off x="4752020" y="1088740"/>
            <a:ext cx="1116124" cy="1916596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5821974" y="4186820"/>
            <a:ext cx="195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F-barES-FEM-T4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15616" y="4185907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ABAQUS/</a:t>
            </a:r>
            <a:r>
              <a:rPr lang="en-US" altLang="ja-JP" dirty="0" smtClean="0"/>
              <a:t>Explicit</a:t>
            </a:r>
            <a:r>
              <a:rPr lang="en-US" altLang="ja-JP" dirty="0"/>
              <a:t> </a:t>
            </a:r>
            <a:r>
              <a:rPr kumimoji="1" lang="en-US" altLang="ja-JP" dirty="0" smtClean="0"/>
              <a:t>C3D4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5244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Natural Modes of ¼ Cylinder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1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sz="2400" dirty="0"/>
                  <a:t>Iron </a:t>
                </a:r>
                <a:r>
                  <a:rPr lang="en-US" altLang="ja-JP" sz="2400" dirty="0" smtClean="0"/>
                  <a:t>part: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=200 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GPa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𝑖𝑛𝑖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=7800 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kg</m:t>
                    </m:r>
                    <m:r>
                      <a:rPr lang="en-US" altLang="ja-JP" sz="240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ja-JP" sz="24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ja-JP" sz="2400" dirty="0"/>
                  <a:t>, </a:t>
                </a:r>
                <a:br>
                  <a:rPr lang="en-US" altLang="ja-JP" sz="2400" dirty="0"/>
                </a:br>
                <a:r>
                  <a:rPr lang="en-US" altLang="ja-JP" sz="2400" dirty="0" smtClean="0"/>
                  <a:t>Elastic, </a:t>
                </a:r>
                <a:r>
                  <a:rPr lang="en-US" altLang="ja-JP" sz="2400" b="1" dirty="0"/>
                  <a:t>No cyclic smoothing.</a:t>
                </a:r>
              </a:p>
              <a:p>
                <a:r>
                  <a:rPr lang="en-US" altLang="ja-JP" sz="2400" dirty="0"/>
                  <a:t>Rubber </a:t>
                </a:r>
                <a:r>
                  <a:rPr lang="en-US" altLang="ja-JP" sz="2400" dirty="0" smtClean="0"/>
                  <a:t>part: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=6 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MPa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𝑖𝑛𝑖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𝟒𝟗𝟗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=920 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kg</m:t>
                    </m:r>
                    <m:r>
                      <a:rPr lang="en-US" altLang="ja-JP" sz="240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ja-JP" sz="24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ja-JP" sz="2400" dirty="0"/>
                  <a:t>, </a:t>
                </a:r>
                <a:br>
                  <a:rPr lang="en-US" altLang="ja-JP" sz="2400" dirty="0"/>
                </a:br>
                <a:r>
                  <a:rPr lang="en-US" altLang="ja-JP" sz="2400" dirty="0" smtClean="0"/>
                  <a:t>Elastic, </a:t>
                </a:r>
                <a:r>
                  <a:rPr lang="en-US" altLang="ja-JP" sz="2400" b="1" dirty="0" smtClean="0">
                    <a:solidFill>
                      <a:srgbClr val="008000"/>
                    </a:solidFill>
                  </a:rPr>
                  <a:t>2 cycles of smoothing.</a:t>
                </a:r>
                <a:endParaRPr lang="en-US" altLang="ja-JP" sz="2400" b="1" dirty="0">
                  <a:solidFill>
                    <a:srgbClr val="008000"/>
                  </a:solidFill>
                </a:endParaRPr>
              </a:p>
              <a:p>
                <a:r>
                  <a:rPr lang="en-US" altLang="ja-JP" sz="2400" dirty="0"/>
                  <a:t>Compared to </a:t>
                </a:r>
                <a:r>
                  <a:rPr lang="en-US" altLang="ja-JP" sz="2400" dirty="0" smtClean="0"/>
                  <a:t>ABAQUS C3D4, C3D4H, and C3D8.</a:t>
                </a:r>
                <a:endParaRPr lang="en-US" altLang="ja-JP" sz="2400" dirty="0"/>
              </a:p>
              <a:p>
                <a:pPr marL="0" indent="0">
                  <a:buNone/>
                </a:pPr>
                <a:endParaRPr kumimoji="1" lang="ja-JP" altLang="en-US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891" t="-2218" b="-2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34</a:t>
            </a:fld>
            <a:endParaRPr lang="ja-JP" altLang="en-US" dirty="0"/>
          </a:p>
        </p:txBody>
      </p:sp>
      <p:pic>
        <p:nvPicPr>
          <p:cNvPr id="5" name="コンテンツ プレースホルダー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2953" y="1160748"/>
            <a:ext cx="6733443" cy="321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線矢印コネクタ 5"/>
          <p:cNvCxnSpPr/>
          <p:nvPr/>
        </p:nvCxnSpPr>
        <p:spPr>
          <a:xfrm flipH="1">
            <a:off x="2627090" y="1988840"/>
            <a:ext cx="216023" cy="6794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0" y="0"/>
            <a:ext cx="662608" cy="575809"/>
          </a:xfrm>
          <a:prstGeom prst="rect">
            <a:avLst/>
          </a:prstGeom>
          <a:solidFill>
            <a:srgbClr val="92D050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 smtClean="0"/>
              <a:t>Eigen</a:t>
            </a:r>
            <a:br>
              <a:rPr lang="en-US" altLang="ja-JP" dirty="0" smtClean="0"/>
            </a:br>
            <a:r>
              <a:rPr lang="en-US" altLang="ja-JP" dirty="0" smtClean="0"/>
              <a:t>Mode</a:t>
            </a:r>
            <a:endParaRPr kumimoji="1" lang="ja-JP" altLang="en-US" dirty="0"/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970905" y="2852936"/>
            <a:ext cx="684076" cy="65781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439047" y="2483604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C00000"/>
                </a:solidFill>
              </a:rPr>
              <a:t>Fixed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cxnSp>
        <p:nvCxnSpPr>
          <p:cNvPr id="13" name="曲線コネクタ 12"/>
          <p:cNvCxnSpPr/>
          <p:nvPr/>
        </p:nvCxnSpPr>
        <p:spPr>
          <a:xfrm rot="10800000" flipV="1">
            <a:off x="4434346" y="1602730"/>
            <a:ext cx="325548" cy="321227"/>
          </a:xfrm>
          <a:prstGeom prst="curvedConnector3">
            <a:avLst>
              <a:gd name="adj1" fmla="val 127385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4597120" y="1179084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C00000"/>
                </a:solidFill>
              </a:rPr>
              <a:t>In Plane</a:t>
            </a:r>
            <a:br>
              <a:rPr kumimoji="1" lang="en-US" altLang="ja-JP" dirty="0" smtClean="0">
                <a:solidFill>
                  <a:srgbClr val="C00000"/>
                </a:solidFill>
              </a:rPr>
            </a:br>
            <a:r>
              <a:rPr kumimoji="1" lang="en-US" altLang="ja-JP" dirty="0" smtClean="0">
                <a:solidFill>
                  <a:srgbClr val="C00000"/>
                </a:solidFill>
              </a:rPr>
              <a:t>Slide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cxnSp>
        <p:nvCxnSpPr>
          <p:cNvPr id="26" name="曲線コネクタ 25"/>
          <p:cNvCxnSpPr/>
          <p:nvPr/>
        </p:nvCxnSpPr>
        <p:spPr>
          <a:xfrm rot="10800000">
            <a:off x="4856726" y="3645024"/>
            <a:ext cx="401598" cy="298765"/>
          </a:xfrm>
          <a:prstGeom prst="curvedConnector3">
            <a:avLst>
              <a:gd name="adj1" fmla="val 96468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5195785" y="3645024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C00000"/>
                </a:solidFill>
              </a:rPr>
              <a:t>In </a:t>
            </a:r>
            <a:r>
              <a:rPr lang="en-US" altLang="ja-JP" dirty="0" smtClean="0">
                <a:solidFill>
                  <a:srgbClr val="C00000"/>
                </a:solidFill>
              </a:rPr>
              <a:t>P</a:t>
            </a:r>
            <a:r>
              <a:rPr kumimoji="1" lang="en-US" altLang="ja-JP" dirty="0" smtClean="0">
                <a:solidFill>
                  <a:srgbClr val="C00000"/>
                </a:solidFill>
              </a:rPr>
              <a:t>lane</a:t>
            </a:r>
            <a:br>
              <a:rPr kumimoji="1" lang="en-US" altLang="ja-JP" dirty="0" smtClean="0">
                <a:solidFill>
                  <a:srgbClr val="C00000"/>
                </a:solidFill>
              </a:rPr>
            </a:br>
            <a:r>
              <a:rPr kumimoji="1" lang="en-US" altLang="ja-JP" dirty="0" smtClean="0">
                <a:solidFill>
                  <a:srgbClr val="C00000"/>
                </a:solidFill>
              </a:rPr>
              <a:t>Slide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113938" y="1640749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Rubber Part</a:t>
            </a:r>
            <a:endParaRPr kumimoji="1" lang="ja-JP" altLang="en-US" dirty="0"/>
          </a:p>
        </p:txBody>
      </p:sp>
      <p:cxnSp>
        <p:nvCxnSpPr>
          <p:cNvPr id="37" name="直線矢印コネクタ 36"/>
          <p:cNvCxnSpPr/>
          <p:nvPr/>
        </p:nvCxnSpPr>
        <p:spPr>
          <a:xfrm flipH="1" flipV="1">
            <a:off x="6226837" y="3074935"/>
            <a:ext cx="648724" cy="5700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>
          <a:xfrm>
            <a:off x="6868564" y="3510755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Iron Part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455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Natural Modes of ¼ Cylinder</a:t>
            </a:r>
            <a:endParaRPr kumimoji="1" lang="ja-JP" altLang="en-US" dirty="0"/>
          </a:p>
        </p:txBody>
      </p:sp>
      <p:sp>
        <p:nvSpPr>
          <p:cNvPr id="5" name="コンテンツ プレースホルダー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Eigen frequencies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altLang="ja-JP" sz="24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lang="en-US" altLang="ja-JP" sz="2800" dirty="0" smtClean="0"/>
          </a:p>
          <a:p>
            <a:r>
              <a:rPr lang="en-US" altLang="ja-JP" sz="2400" dirty="0" smtClean="0"/>
              <a:t>C3D4 and C3D4H show higher frequencies (stiffer results).</a:t>
            </a:r>
          </a:p>
          <a:p>
            <a:r>
              <a:rPr lang="en-US" altLang="ja-JP" sz="2400" dirty="0" smtClean="0"/>
              <a:t>F-barES-FEM-T4 and C3D8 are in good agreement.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99692" y="475185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0"/>
            <a:ext cx="662608" cy="575809"/>
          </a:xfrm>
          <a:prstGeom prst="rect">
            <a:avLst/>
          </a:prstGeom>
          <a:solidFill>
            <a:srgbClr val="92D050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 smtClean="0"/>
              <a:t>Eigen</a:t>
            </a:r>
            <a:br>
              <a:rPr lang="en-US" altLang="ja-JP" dirty="0" smtClean="0"/>
            </a:br>
            <a:r>
              <a:rPr lang="en-US" altLang="ja-JP" dirty="0" smtClean="0"/>
              <a:t>Mode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2" y="998984"/>
            <a:ext cx="8892480" cy="444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4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Natural Modes of ¼ Cylinder</a:t>
            </a:r>
            <a:endParaRPr kumimoji="1" lang="ja-JP" altLang="en-US" dirty="0"/>
          </a:p>
        </p:txBody>
      </p:sp>
      <p:sp>
        <p:nvSpPr>
          <p:cNvPr id="10" name="コンテンツ プレースホルダー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Eigen modes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36</a:t>
            </a:fld>
            <a:endParaRPr lang="ja-JP" alt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953068"/>
              </p:ext>
            </p:extLst>
          </p:nvPr>
        </p:nvGraphicFramePr>
        <p:xfrm>
          <a:off x="251520" y="1160749"/>
          <a:ext cx="8640960" cy="424847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0160"/>
                <a:gridCol w="3564396"/>
                <a:gridCol w="3636404"/>
              </a:tblGrid>
              <a:tr h="509673">
                <a:tc>
                  <a:txBody>
                    <a:bodyPr/>
                    <a:lstStyle/>
                    <a:p>
                      <a:pPr algn="ctr"/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1</a:t>
                      </a:r>
                      <a:r>
                        <a:rPr kumimoji="1" lang="en-US" altLang="ja-JP" sz="2400" baseline="30000" dirty="0" smtClean="0"/>
                        <a:t>st</a:t>
                      </a:r>
                      <a:r>
                        <a:rPr kumimoji="1" lang="en-US" altLang="ja-JP" sz="2400" dirty="0" smtClean="0"/>
                        <a:t> Mode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11</a:t>
                      </a:r>
                      <a:r>
                        <a:rPr kumimoji="1" lang="en-US" altLang="ja-JP" sz="2400" baseline="30000" dirty="0" smtClean="0"/>
                        <a:t>th</a:t>
                      </a:r>
                      <a:r>
                        <a:rPr kumimoji="1" lang="en-US" altLang="ja-JP" sz="2400" baseline="0" dirty="0" smtClean="0"/>
                        <a:t>  Mode</a:t>
                      </a:r>
                      <a:endParaRPr kumimoji="1" lang="ja-JP" altLang="en-US" sz="2400" dirty="0"/>
                    </a:p>
                  </a:txBody>
                  <a:tcPr anchor="ctr"/>
                </a:tc>
              </a:tr>
              <a:tr h="16746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ABAQUS</a:t>
                      </a:r>
                      <a:br>
                        <a:rPr kumimoji="1" lang="en-US" altLang="ja-JP" sz="2400" dirty="0" smtClean="0"/>
                      </a:br>
                      <a:r>
                        <a:rPr kumimoji="1" lang="en-US" altLang="ja-JP" sz="2400" dirty="0" smtClean="0"/>
                        <a:t>C3D8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2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dirty="0"/>
                    </a:p>
                  </a:txBody>
                  <a:tcPr anchor="ctr"/>
                </a:tc>
              </a:tr>
              <a:tr h="206415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F-barES-FEM-T4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1" name="図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700" y="1690133"/>
            <a:ext cx="3213595" cy="1594851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655462"/>
            <a:ext cx="3283456" cy="162952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92" y="3068960"/>
            <a:ext cx="3493205" cy="245577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701" y="2978505"/>
            <a:ext cx="3508775" cy="2466719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306303" y="5650837"/>
            <a:ext cx="8520282" cy="461665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/>
              <a:t>F-barES-FEM-T4 has good accuracy in </a:t>
            </a:r>
            <a:r>
              <a:rPr lang="en-US" altLang="ja-JP" sz="2400" dirty="0" err="1" smtClean="0"/>
              <a:t>eigen</a:t>
            </a:r>
            <a:r>
              <a:rPr lang="en-US" altLang="ja-JP" sz="2400" dirty="0" smtClean="0"/>
              <a:t> mode analysis.</a:t>
            </a:r>
            <a:endParaRPr kumimoji="1" lang="ja-JP" altLang="en-US" sz="2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0" y="0"/>
            <a:ext cx="662608" cy="575809"/>
          </a:xfrm>
          <a:prstGeom prst="rect">
            <a:avLst/>
          </a:prstGeom>
          <a:solidFill>
            <a:srgbClr val="92D050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 smtClean="0"/>
              <a:t>Eigen</a:t>
            </a:r>
            <a:br>
              <a:rPr lang="en-US" altLang="ja-JP" dirty="0" smtClean="0"/>
            </a:br>
            <a:r>
              <a:rPr lang="en-US" altLang="ja-JP" dirty="0" smtClean="0"/>
              <a:t>Mode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5651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</a:p>
          <a:p>
            <a:pPr marL="0" indent="0" algn="ctr">
              <a:buNone/>
            </a:pPr>
            <a:endParaRPr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8554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3200" dirty="0" smtClean="0"/>
              <a:t>Benefits and Drawbacks of F-barES-FEM-T4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</a:t>
            </a:r>
            <a:endParaRPr lang="en-US" altLang="ja-JP" sz="36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ja-JP" altLang="en-US" sz="3200" dirty="0"/>
              <a:t> </a:t>
            </a:r>
            <a:r>
              <a:rPr lang="en-US" altLang="ja-JP" dirty="0" smtClean="0"/>
              <a:t>Locking-free with 1</a:t>
            </a:r>
            <a:r>
              <a:rPr lang="en-US" altLang="ja-JP" baseline="30000" dirty="0" smtClean="0"/>
              <a:t>st</a:t>
            </a:r>
            <a:r>
              <a:rPr lang="en-US" altLang="ja-JP" dirty="0" smtClean="0"/>
              <a:t> -order tetra meshes</a:t>
            </a:r>
            <a:r>
              <a:rPr lang="en-US" altLang="ja-JP" dirty="0"/>
              <a:t>.</a:t>
            </a:r>
            <a:br>
              <a:rPr lang="en-US" altLang="ja-JP" dirty="0"/>
            </a:br>
            <a:r>
              <a:rPr lang="en-US" altLang="ja-JP" dirty="0" smtClean="0"/>
              <a:t>    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No </a:t>
            </a:r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difficulty 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in severe strain or contact </a:t>
            </a:r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analysis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dirty="0" smtClean="0"/>
              <a:t> No increase in DOF.</a:t>
            </a:r>
            <a:br>
              <a:rPr lang="en-US" altLang="ja-JP" dirty="0" smtClean="0"/>
            </a:br>
            <a:r>
              <a:rPr lang="en-US" altLang="ja-JP" dirty="0" smtClean="0"/>
              <a:t>    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No need of static condensation.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ja-JP" dirty="0" smtClean="0"/>
              <a:t>No restriction of material constitutive model.</a:t>
            </a:r>
            <a:endParaRPr lang="en-US" altLang="ja-JP" dirty="0"/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dirty="0" smtClean="0"/>
              <a:t> Less pressure oscillation</a:t>
            </a:r>
            <a:r>
              <a:rPr lang="en-US" altLang="ja-JP" dirty="0"/>
              <a:t> </a:t>
            </a:r>
            <a:r>
              <a:rPr lang="en-US" altLang="ja-JP" dirty="0" smtClean="0"/>
              <a:t>in rubber-like materials.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dirty="0" smtClean="0"/>
              <a:t> Less corner locking.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dirty="0"/>
              <a:t> </a:t>
            </a:r>
            <a:r>
              <a:rPr lang="en-US" altLang="ja-JP" dirty="0" smtClean="0"/>
              <a:t>Applicable to static/dynamic, implicit/explicit, </a:t>
            </a:r>
            <a:br>
              <a:rPr lang="en-US" altLang="ja-JP" dirty="0" smtClean="0"/>
            </a:br>
            <a:r>
              <a:rPr lang="en-US" altLang="ja-JP" dirty="0" smtClean="0"/>
              <a:t> and modal analyses.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774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/>
              <a:t>Benefits and Drawbacks of F-barES-FEM-T4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" indent="0">
              <a:buClr>
                <a:srgbClr val="0000CC"/>
              </a:buClr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Drawbacks</a:t>
            </a:r>
            <a:endParaRPr lang="en-US" altLang="ja-JP" sz="2800" dirty="0"/>
          </a:p>
          <a:p>
            <a:pPr marL="57150" indent="0" algn="ctr">
              <a:buClr>
                <a:srgbClr val="0000CC"/>
              </a:buClr>
              <a:buNone/>
            </a:pPr>
            <a:r>
              <a:rPr lang="en-US" altLang="ja-JP" sz="2800" b="1" dirty="0" smtClean="0">
                <a:solidFill>
                  <a:srgbClr val="FF0000"/>
                </a:solidFill>
              </a:rPr>
              <a:t>✗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800" dirty="0" smtClean="0"/>
              <a:t>Slow speed of calculation.</a:t>
            </a:r>
          </a:p>
          <a:p>
            <a:pPr marL="57150" indent="0" algn="ctr">
              <a:buClr>
                <a:srgbClr val="0000CC"/>
              </a:buClr>
              <a:buNone/>
            </a:pPr>
            <a:endParaRPr lang="en-US" altLang="ja-JP" dirty="0"/>
          </a:p>
          <a:p>
            <a:pPr marL="57150" indent="0" algn="ctr">
              <a:buClr>
                <a:srgbClr val="0000CC"/>
              </a:buClr>
              <a:buNone/>
            </a:pPr>
            <a:endParaRPr lang="en-US" altLang="ja-JP" dirty="0" smtClean="0"/>
          </a:p>
          <a:p>
            <a:pPr marL="57150" indent="0" algn="ctr">
              <a:buClr>
                <a:srgbClr val="0000CC"/>
              </a:buClr>
              <a:buNone/>
            </a:pPr>
            <a:endParaRPr lang="en-US" altLang="ja-JP" dirty="0"/>
          </a:p>
          <a:p>
            <a:pPr marL="57150" indent="0" algn="ctr">
              <a:buClr>
                <a:srgbClr val="0000CC"/>
              </a:buClr>
              <a:buNone/>
            </a:pPr>
            <a:endParaRPr lang="en-US" altLang="ja-JP" dirty="0" smtClean="0"/>
          </a:p>
          <a:p>
            <a:pPr marL="57150" indent="0" algn="ctr">
              <a:buClr>
                <a:srgbClr val="0000CC"/>
              </a:buClr>
              <a:buNone/>
            </a:pPr>
            <a:endParaRPr lang="en-US" altLang="ja-JP" dirty="0"/>
          </a:p>
          <a:p>
            <a:pPr marL="57150" indent="0" algn="ctr">
              <a:buClr>
                <a:srgbClr val="0000CC"/>
              </a:buClr>
              <a:buNone/>
            </a:pPr>
            <a:endParaRPr lang="en-US" altLang="ja-JP" dirty="0"/>
          </a:p>
          <a:p>
            <a:pPr marL="57150" indent="0" algn="ctr">
              <a:buClr>
                <a:srgbClr val="0000CC"/>
              </a:buClr>
              <a:buNone/>
            </a:pPr>
            <a:endParaRPr lang="en-US" altLang="ja-JP" sz="1400" dirty="0"/>
          </a:p>
          <a:p>
            <a:pPr marL="57150" indent="0">
              <a:buClr>
                <a:srgbClr val="0000CC"/>
              </a:buClr>
              <a:buNone/>
            </a:pPr>
            <a:r>
              <a:rPr lang="en-US" altLang="ja-JP" sz="2400" dirty="0" smtClean="0"/>
              <a:t>In </a:t>
            </a:r>
            <a:r>
              <a:rPr lang="en-US" altLang="ja-JP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implicit</a:t>
            </a:r>
            <a:r>
              <a:rPr lang="en-US" altLang="ja-JP" sz="2400" dirty="0" smtClean="0"/>
              <a:t> analyses, </a:t>
            </a:r>
            <a:r>
              <a:rPr lang="en-US" altLang="ja-JP" sz="2400" dirty="0" smtClean="0">
                <a:solidFill>
                  <a:srgbClr val="FF0000"/>
                </a:solidFill>
              </a:rPr>
              <a:t>CPU Time </a:t>
            </a:r>
            <a:r>
              <a:rPr lang="en-US" altLang="ja-JP" sz="2400" dirty="0" smtClean="0"/>
              <a:t>is roughly linear with respect to the </a:t>
            </a:r>
            <a:r>
              <a:rPr lang="en-US" altLang="ja-JP" sz="2400" dirty="0" smtClean="0">
                <a:solidFill>
                  <a:srgbClr val="FF00FF"/>
                </a:solidFill>
              </a:rPr>
              <a:t>band width of [K].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39</a:t>
            </a:fld>
            <a:endParaRPr lang="ja-JP" altLang="en-US" dirty="0"/>
          </a:p>
        </p:txBody>
      </p:sp>
      <p:graphicFrame>
        <p:nvGraphicFramePr>
          <p:cNvPr id="7" name="コンテンツ プレースホルダー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5157776"/>
              </p:ext>
            </p:extLst>
          </p:nvPr>
        </p:nvGraphicFramePr>
        <p:xfrm>
          <a:off x="827584" y="1628801"/>
          <a:ext cx="7344816" cy="3636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2933333" y="4185084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FF"/>
                </a:solidFill>
              </a:rPr>
              <a:t>(x1)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385833" y="368102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FF"/>
                </a:solidFill>
              </a:rPr>
              <a:t>(x9.8)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861997" y="2996952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FF"/>
                </a:solidFill>
              </a:rPr>
              <a:t>(x21.5)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338161" y="194354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FF"/>
                </a:solidFill>
              </a:rPr>
              <a:t>(x39.5)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25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dirty="0" smtClean="0"/>
              <a:t>Issues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biggest issue</a:t>
            </a:r>
            <a:b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large deformation mesh rezoning</a:t>
            </a: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altLang="ja-JP" sz="2800" dirty="0" smtClean="0"/>
              <a:t>It is impossible to </a:t>
            </a:r>
            <a:r>
              <a:rPr lang="en-US" altLang="ja-JP" sz="2800" dirty="0" err="1" smtClean="0"/>
              <a:t>remesh</a:t>
            </a:r>
            <a:r>
              <a:rPr lang="en-US" altLang="ja-JP" sz="2800" dirty="0" smtClean="0"/>
              <a:t> arbitrary deformed 3D shapes with </a:t>
            </a:r>
            <a:r>
              <a:rPr lang="en-US" altLang="ja-JP" sz="2800" dirty="0" smtClean="0">
                <a:solidFill>
                  <a:srgbClr val="C00000"/>
                </a:solidFill>
              </a:rPr>
              <a:t>hexahedral 8-node (H8) </a:t>
            </a:r>
            <a:r>
              <a:rPr lang="en-US" altLang="ja-JP" sz="2800" dirty="0" smtClean="0"/>
              <a:t>elements.</a:t>
            </a:r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/>
          </a:p>
          <a:p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r>
              <a:rPr lang="en-US" altLang="ja-JP" sz="2800" dirty="0" smtClean="0"/>
              <a:t>However, the </a:t>
            </a:r>
            <a:r>
              <a:rPr lang="en-US" altLang="ja-JP" sz="2800" i="1" dirty="0" smtClean="0"/>
              <a:t>standard</a:t>
            </a:r>
            <a:r>
              <a:rPr lang="en-US" altLang="ja-JP" sz="2800" dirty="0" smtClean="0"/>
              <a:t> (constant strain) T4 elements easily induce </a:t>
            </a:r>
            <a:r>
              <a:rPr lang="en-US" altLang="ja-JP" sz="2800" dirty="0" smtClean="0">
                <a:solidFill>
                  <a:srgbClr val="0000CC"/>
                </a:solidFill>
              </a:rPr>
              <a:t>shear and volumetric locking</a:t>
            </a:r>
            <a:r>
              <a:rPr lang="en-US" altLang="ja-JP" sz="2800" dirty="0" smtClean="0"/>
              <a:t>, which leads to inaccurate results.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5" name="下矢印 4"/>
          <p:cNvSpPr/>
          <p:nvPr/>
        </p:nvSpPr>
        <p:spPr>
          <a:xfrm>
            <a:off x="4247964" y="2456892"/>
            <a:ext cx="612068" cy="14041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8"/>
          <a:stretch/>
        </p:blipFill>
        <p:spPr>
          <a:xfrm>
            <a:off x="2591780" y="2640174"/>
            <a:ext cx="1440160" cy="104085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9"/>
          <a:stretch/>
        </p:blipFill>
        <p:spPr>
          <a:xfrm>
            <a:off x="5580112" y="2611192"/>
            <a:ext cx="1332148" cy="103727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92556" y="3877888"/>
            <a:ext cx="8335873" cy="523220"/>
          </a:xfrm>
          <a:prstGeom prst="rect">
            <a:avLst/>
          </a:prstGeom>
          <a:solidFill>
            <a:srgbClr val="FFC0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/>
              <a:t>We have to use </a:t>
            </a:r>
            <a:r>
              <a:rPr lang="en-US" altLang="ja-JP" sz="2800" dirty="0" smtClean="0">
                <a:solidFill>
                  <a:srgbClr val="0000CC"/>
                </a:solidFill>
              </a:rPr>
              <a:t>tetrahedral 4-node (T4) </a:t>
            </a:r>
            <a:r>
              <a:rPr lang="en-US" altLang="ja-JP" sz="2800" dirty="0" smtClean="0"/>
              <a:t>elements</a:t>
            </a:r>
            <a:r>
              <a:rPr lang="en-US" altLang="ja-JP" sz="2800" dirty="0" smtClean="0">
                <a:solidFill>
                  <a:srgbClr val="0000CC"/>
                </a:solidFill>
              </a:rPr>
              <a:t>..</a:t>
            </a:r>
            <a:r>
              <a:rPr lang="en-US" altLang="ja-JP" sz="2800" dirty="0" smtClean="0"/>
              <a:t>.</a:t>
            </a:r>
            <a:endParaRPr lang="en-US" altLang="ja-JP" sz="2800" dirty="0"/>
          </a:p>
        </p:txBody>
      </p:sp>
      <p:sp>
        <p:nvSpPr>
          <p:cNvPr id="12" name="正方形/長方形 11"/>
          <p:cNvSpPr/>
          <p:nvPr/>
        </p:nvSpPr>
        <p:spPr>
          <a:xfrm>
            <a:off x="5192028" y="2711610"/>
            <a:ext cx="545021" cy="830997"/>
          </a:xfrm>
          <a:prstGeom prst="rect">
            <a:avLst/>
          </a:prstGeom>
          <a:noFill/>
        </p:spPr>
        <p:txBody>
          <a:bodyPr wrap="none" lIns="0" tIns="0" rIns="0" bIns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ja-JP" altLang="en-US" sz="5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ja-JP" altLang="en-US" sz="5400" b="1" cap="none" spc="0" dirty="0">
              <a:ln w="18000">
                <a:noFill/>
                <a:prstDash val="solid"/>
                <a:miter lim="800000"/>
              </a:ln>
              <a:solidFill>
                <a:srgbClr val="0000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1896077" y="2681909"/>
            <a:ext cx="695703" cy="830997"/>
          </a:xfrm>
          <a:prstGeom prst="rect">
            <a:avLst/>
          </a:prstGeom>
          <a:noFill/>
        </p:spPr>
        <p:txBody>
          <a:bodyPr wrap="none" lIns="0" tIns="0" rIns="0" bIns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ja-JP" sz="5400" b="1" dirty="0" smtClean="0">
                <a:solidFill>
                  <a:srgbClr val="FF0000"/>
                </a:solidFill>
              </a:rPr>
              <a:t>✗</a:t>
            </a:r>
            <a:endParaRPr lang="ja-JP" altLang="en-US" sz="5400" b="1" cap="none" spc="0" dirty="0">
              <a:ln w="18000">
                <a:noFill/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217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/>
              <a:t>Benefits and Drawbacks of F-barES-FEM-T4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" indent="0">
              <a:buClr>
                <a:srgbClr val="0000CC"/>
              </a:buClr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Drawbacks</a:t>
            </a:r>
            <a:endParaRPr lang="en-US" altLang="ja-JP" sz="2800" dirty="0"/>
          </a:p>
          <a:p>
            <a:pPr marL="57150" indent="0" algn="ctr">
              <a:buClr>
                <a:srgbClr val="0000CC"/>
              </a:buClr>
              <a:buNone/>
            </a:pPr>
            <a:r>
              <a:rPr lang="en-US" altLang="ja-JP" sz="2800" b="1" dirty="0" smtClean="0">
                <a:solidFill>
                  <a:srgbClr val="FF0000"/>
                </a:solidFill>
              </a:rPr>
              <a:t>✗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800" dirty="0" smtClean="0"/>
              <a:t>Slow speed of calculation.</a:t>
            </a:r>
          </a:p>
          <a:p>
            <a:pPr marL="57150" indent="0" algn="ctr">
              <a:buClr>
                <a:srgbClr val="0000CC"/>
              </a:buClr>
              <a:buNone/>
            </a:pPr>
            <a:endParaRPr lang="en-US" altLang="ja-JP" dirty="0"/>
          </a:p>
          <a:p>
            <a:pPr marL="57150" indent="0" algn="ctr">
              <a:buClr>
                <a:srgbClr val="0000CC"/>
              </a:buClr>
              <a:buNone/>
            </a:pPr>
            <a:endParaRPr lang="en-US" altLang="ja-JP" dirty="0" smtClean="0"/>
          </a:p>
          <a:p>
            <a:pPr marL="57150" indent="0" algn="ctr">
              <a:buClr>
                <a:srgbClr val="0000CC"/>
              </a:buClr>
              <a:buNone/>
            </a:pPr>
            <a:endParaRPr lang="en-US" altLang="ja-JP" dirty="0"/>
          </a:p>
          <a:p>
            <a:pPr marL="57150" indent="0" algn="ctr">
              <a:buClr>
                <a:srgbClr val="0000CC"/>
              </a:buClr>
              <a:buNone/>
            </a:pPr>
            <a:endParaRPr lang="en-US" altLang="ja-JP" dirty="0" smtClean="0"/>
          </a:p>
          <a:p>
            <a:pPr marL="57150" indent="0" algn="ctr">
              <a:buClr>
                <a:srgbClr val="0000CC"/>
              </a:buClr>
              <a:buNone/>
            </a:pPr>
            <a:endParaRPr lang="en-US" altLang="ja-JP" dirty="0"/>
          </a:p>
          <a:p>
            <a:pPr marL="57150" indent="0" algn="ctr">
              <a:buClr>
                <a:srgbClr val="0000CC"/>
              </a:buClr>
              <a:buNone/>
            </a:pPr>
            <a:endParaRPr lang="en-US" altLang="ja-JP" dirty="0"/>
          </a:p>
          <a:p>
            <a:pPr marL="57150" indent="0" algn="ctr">
              <a:buClr>
                <a:srgbClr val="0000CC"/>
              </a:buClr>
              <a:buNone/>
            </a:pPr>
            <a:endParaRPr lang="en-US" altLang="ja-JP" sz="1400" dirty="0"/>
          </a:p>
          <a:p>
            <a:pPr marL="57150" indent="0">
              <a:buClr>
                <a:srgbClr val="0000CC"/>
              </a:buClr>
              <a:buNone/>
            </a:pPr>
            <a:r>
              <a:rPr lang="en-US" altLang="ja-JP" sz="2400" dirty="0" smtClean="0"/>
              <a:t>In </a:t>
            </a:r>
            <a:r>
              <a:rPr lang="en-US" altLang="ja-JP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explicit</a:t>
            </a:r>
            <a:r>
              <a:rPr lang="en-US" altLang="ja-JP" sz="2400" dirty="0" smtClean="0"/>
              <a:t> analyses, [K] is unnecessary; yet, </a:t>
            </a:r>
            <a:r>
              <a:rPr lang="en-US" altLang="ja-JP" sz="2400" dirty="0" smtClean="0">
                <a:solidFill>
                  <a:srgbClr val="FF0000"/>
                </a:solidFill>
              </a:rPr>
              <a:t>CPU Time </a:t>
            </a:r>
            <a:r>
              <a:rPr lang="en-US" altLang="ja-JP" sz="2400" dirty="0" smtClean="0"/>
              <a:t>increases gradually with the </a:t>
            </a:r>
            <a:r>
              <a:rPr lang="en-US" altLang="ja-JP" sz="2400" dirty="0" smtClean="0">
                <a:solidFill>
                  <a:srgbClr val="0000CC"/>
                </a:solidFill>
              </a:rPr>
              <a:t># of cyclic </a:t>
            </a:r>
            <a:r>
              <a:rPr lang="en-US" altLang="ja-JP" sz="2400" dirty="0" err="1" smtClean="0">
                <a:solidFill>
                  <a:srgbClr val="0000CC"/>
                </a:solidFill>
              </a:rPr>
              <a:t>smoothings</a:t>
            </a:r>
            <a:r>
              <a:rPr lang="en-US" altLang="ja-JP" sz="2400" dirty="0" smtClean="0"/>
              <a:t>.</a:t>
            </a:r>
            <a:endParaRPr lang="en-US" altLang="ja-JP" sz="2400" dirty="0" smtClean="0">
              <a:solidFill>
                <a:srgbClr val="FF00F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40</a:t>
            </a:fld>
            <a:endParaRPr lang="ja-JP" altLang="en-US" dirty="0"/>
          </a:p>
        </p:txBody>
      </p:sp>
      <p:graphicFrame>
        <p:nvGraphicFramePr>
          <p:cNvPr id="6" name="コンテンツ プレースホルダー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9688694"/>
              </p:ext>
            </p:extLst>
          </p:nvPr>
        </p:nvGraphicFramePr>
        <p:xfrm>
          <a:off x="431539" y="1592796"/>
          <a:ext cx="7851583" cy="3708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2981677" y="4041068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(x1)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445501" y="373630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(x2.7)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904148" y="305966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(x6.3)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380312" y="183682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(x13.1)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31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altLang="ja-JP" sz="4400" dirty="0" smtClean="0"/>
          </a:p>
          <a:p>
            <a:pPr marL="0" indent="0" algn="ctr">
              <a:buNone/>
            </a:pPr>
            <a:r>
              <a:rPr lang="en-US" altLang="ja-JP" dirty="0" smtClean="0"/>
              <a:t>F-barES-FEM-T4 has excellent accuracy, </a:t>
            </a:r>
            <a:br>
              <a:rPr lang="en-US" altLang="ja-JP" dirty="0" smtClean="0"/>
            </a:br>
            <a:r>
              <a:rPr lang="en-US" altLang="ja-JP" dirty="0" smtClean="0"/>
              <a:t>but needs some effort for speed-up.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41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89832" y="3111351"/>
            <a:ext cx="4753224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Thank you for your kind attention!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71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Conventional Methods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8000"/>
              </a:lnSpc>
            </a:pPr>
            <a:r>
              <a:rPr lang="en-US" altLang="ja-JP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Higher order </a:t>
            </a:r>
            <a:r>
              <a:rPr lang="en-US" altLang="ja-JP" sz="2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elements</a:t>
            </a:r>
            <a:r>
              <a:rPr lang="en-US" altLang="ja-JP" sz="2400" dirty="0" smtClean="0"/>
              <a:t>: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Not volumetric</a:t>
            </a:r>
            <a:r>
              <a:rPr lang="ja-JP" altLang="en-US" sz="2400" dirty="0"/>
              <a:t> </a:t>
            </a:r>
            <a:r>
              <a:rPr lang="en-US" altLang="ja-JP" sz="2400" dirty="0" smtClean="0"/>
              <a:t>locking free; Unstable in contact analysis;</a:t>
            </a:r>
            <a:br>
              <a:rPr lang="en-US" altLang="ja-JP" sz="2400" dirty="0" smtClean="0"/>
            </a:br>
            <a:r>
              <a:rPr lang="en-US" altLang="ja-JP" sz="2400" dirty="0" smtClean="0"/>
              <a:t>     No good in </a:t>
            </a:r>
            <a:r>
              <a:rPr lang="en-US" altLang="ja-JP" sz="2400" dirty="0"/>
              <a:t>large </a:t>
            </a:r>
            <a:r>
              <a:rPr lang="en-US" altLang="ja-JP" sz="2400" dirty="0" smtClean="0"/>
              <a:t>deformation due to intermediate nodes.</a:t>
            </a:r>
          </a:p>
          <a:p>
            <a:pPr>
              <a:lnSpc>
                <a:spcPct val="98000"/>
              </a:lnSpc>
            </a:pPr>
            <a:r>
              <a:rPr lang="en-US" altLang="ja-JP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 </a:t>
            </a:r>
            <a:r>
              <a:rPr lang="en-US" altLang="ja-JP" sz="2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</a:t>
            </a:r>
            <a:r>
              <a:rPr lang="en-US" altLang="ja-JP" sz="2400" dirty="0" smtClean="0"/>
              <a:t>:</a:t>
            </a:r>
            <a:br>
              <a:rPr lang="en-US" altLang="ja-JP" sz="2400" dirty="0" smtClean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Unstable due to spurious zero-energy modes.</a:t>
            </a:r>
          </a:p>
          <a:p>
            <a:pPr>
              <a:lnSpc>
                <a:spcPct val="98000"/>
              </a:lnSpc>
            </a:pPr>
            <a:r>
              <a:rPr lang="en-US" altLang="ja-JP" sz="2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B-bar, F-bar and selective integration method</a:t>
            </a:r>
            <a:r>
              <a:rPr lang="en-US" altLang="ja-JP" sz="2400" dirty="0" smtClean="0"/>
              <a:t>:</a:t>
            </a:r>
            <a:br>
              <a:rPr lang="en-US" altLang="ja-JP" sz="2400" dirty="0" smtClean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</a:t>
            </a:r>
            <a:r>
              <a:rPr lang="en-US" altLang="ja-JP" sz="2400" dirty="0" smtClean="0"/>
              <a:t> Not </a:t>
            </a:r>
            <a:r>
              <a:rPr lang="en-US" altLang="ja-JP" sz="2400" dirty="0"/>
              <a:t>applicable to </a:t>
            </a:r>
            <a:r>
              <a:rPr lang="en-US" altLang="ja-JP" sz="2400" dirty="0" smtClean="0"/>
              <a:t>T4 mesh directly.</a:t>
            </a:r>
          </a:p>
          <a:p>
            <a:pPr>
              <a:lnSpc>
                <a:spcPct val="98000"/>
              </a:lnSpc>
            </a:pPr>
            <a:r>
              <a:rPr lang="en-US" altLang="ja-JP" sz="2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F-bar patch method</a:t>
            </a:r>
            <a:r>
              <a:rPr lang="en-US" altLang="ja-JP" sz="2400" dirty="0" smtClean="0"/>
              <a:t>:</a:t>
            </a:r>
            <a:br>
              <a:rPr lang="en-US" altLang="ja-JP" sz="2400" dirty="0" smtClean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 </a:t>
            </a:r>
            <a:r>
              <a:rPr lang="en-US" altLang="ja-JP" sz="2400" dirty="0" smtClean="0"/>
              <a:t>Difficult to construct good patches. Not shear locking free.</a:t>
            </a:r>
          </a:p>
          <a:p>
            <a:pPr>
              <a:lnSpc>
                <a:spcPct val="98000"/>
              </a:lnSpc>
            </a:pPr>
            <a:r>
              <a:rPr lang="en-US" altLang="ja-JP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u/p hybrid elements based on </a:t>
            </a:r>
            <a:r>
              <a:rPr lang="en-US" altLang="ja-JP" sz="2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mixed </a:t>
            </a:r>
            <a:r>
              <a:rPr lang="en-US" altLang="ja-JP" sz="24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variational</a:t>
            </a:r>
            <a:r>
              <a:rPr lang="en-US" altLang="ja-JP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principle</a:t>
            </a:r>
            <a:r>
              <a:rPr lang="en-US" altLang="ja-JP" sz="2400" dirty="0" smtClean="0"/>
              <a:t>: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</a:t>
            </a:r>
            <a:r>
              <a:rPr lang="ja-JP" altLang="en-US" sz="2400" dirty="0" smtClean="0"/>
              <a:t> </a:t>
            </a:r>
            <a:r>
              <a:rPr lang="en-US" altLang="ja-JP" sz="2400" dirty="0"/>
              <a:t>No </a:t>
            </a:r>
            <a:r>
              <a:rPr lang="en-US" altLang="ja-JP" sz="2400" dirty="0" smtClean="0"/>
              <a:t>sufficient formulation for T4 mesh so far. </a:t>
            </a:r>
            <a:br>
              <a:rPr lang="en-US" altLang="ja-JP" sz="2400" dirty="0" smtClean="0"/>
            </a:br>
            <a:r>
              <a:rPr lang="en-US" altLang="ja-JP" sz="2400" dirty="0" smtClean="0"/>
              <a:t>      (There are almost acceptable hybrid elements </a:t>
            </a:r>
            <a:br>
              <a:rPr lang="en-US" altLang="ja-JP" sz="2400" dirty="0" smtClean="0"/>
            </a:br>
            <a:r>
              <a:rPr lang="en-US" altLang="ja-JP" sz="2400" dirty="0" smtClean="0"/>
              <a:t>       such as C3D4H of ABAQUS.)</a:t>
            </a:r>
          </a:p>
          <a:p>
            <a:pPr>
              <a:lnSpc>
                <a:spcPct val="98000"/>
              </a:lnSpc>
            </a:pPr>
            <a:r>
              <a:rPr lang="en-US" altLang="ja-JP" sz="2400" u="sng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Smoothed finite element method</a:t>
            </a:r>
            <a:r>
              <a:rPr lang="ja-JP" altLang="en-US" sz="2400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400" u="sng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(S-FEM)</a:t>
            </a:r>
            <a:r>
              <a:rPr lang="en-US" altLang="ja-JP" sz="2400" dirty="0" smtClean="0">
                <a:solidFill>
                  <a:srgbClr val="FF00FF"/>
                </a:solidFill>
              </a:rPr>
              <a:t>:</a:t>
            </a:r>
            <a:r>
              <a:rPr lang="en-US" altLang="ja-JP" sz="2400" dirty="0">
                <a:solidFill>
                  <a:srgbClr val="FF00FF"/>
                </a:solidFill>
              </a:rPr>
              <a:t/>
            </a:r>
            <a:br>
              <a:rPr lang="en-US" altLang="ja-JP" sz="2400" dirty="0">
                <a:solidFill>
                  <a:srgbClr val="FF00FF"/>
                </a:solidFill>
              </a:rPr>
            </a:br>
            <a:r>
              <a:rPr lang="en-US" altLang="ja-JP" sz="2400" dirty="0" smtClean="0"/>
              <a:t>  </a:t>
            </a:r>
            <a:r>
              <a:rPr lang="en-US" altLang="ja-JP" sz="2400" dirty="0" smtClean="0">
                <a:solidFill>
                  <a:srgbClr val="0000CC"/>
                </a:solidFill>
              </a:rPr>
              <a:t>?</a:t>
            </a:r>
            <a:r>
              <a:rPr lang="en-US" altLang="ja-JP" sz="2400" dirty="0" smtClean="0"/>
              <a:t> Unknown potential (since 2007~). </a:t>
            </a:r>
            <a:r>
              <a:rPr lang="en-US" altLang="ja-JP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worth trying!!</a:t>
            </a:r>
            <a:endParaRPr lang="en-US" altLang="ja-JP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53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Various Types of S</a:t>
            </a:r>
            <a:r>
              <a:rPr kumimoji="1" lang="en-US" altLang="ja-JP" dirty="0" smtClean="0"/>
              <a:t>-FEMs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type</a:t>
            </a:r>
            <a:endParaRPr lang="en-US" altLang="ja-JP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kumimoji="1" lang="en-US" altLang="ja-JP" sz="2400" dirty="0" smtClean="0"/>
              <a:t>Node-based S-FEM (NS-FEM)</a:t>
            </a:r>
          </a:p>
          <a:p>
            <a:pPr lvl="1"/>
            <a:r>
              <a:rPr lang="en-US" altLang="ja-JP" sz="2400" dirty="0" smtClean="0"/>
              <a:t>Face-based S-FEM (FS-FEM)</a:t>
            </a:r>
          </a:p>
          <a:p>
            <a:pPr lvl="1"/>
            <a:r>
              <a:rPr lang="en-US" altLang="ja-JP" sz="2400" dirty="0" smtClean="0"/>
              <a:t>Edge-based S-FEM (ES-FEM)</a:t>
            </a:r>
          </a:p>
          <a:p>
            <a:r>
              <a:rPr lang="en-US" altLang="ja-JP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</a:t>
            </a:r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altLang="ja-JP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ype</a:t>
            </a:r>
          </a:p>
          <a:p>
            <a:pPr lvl="1"/>
            <a:r>
              <a:rPr lang="en-US" altLang="ja-JP" sz="2400" dirty="0"/>
              <a:t>Selective </a:t>
            </a:r>
            <a:r>
              <a:rPr lang="en-US" altLang="ja-JP" sz="2400" dirty="0" smtClean="0"/>
              <a:t>FS/NS-FEM</a:t>
            </a:r>
          </a:p>
          <a:p>
            <a:pPr lvl="1"/>
            <a:r>
              <a:rPr lang="en-US" altLang="ja-JP" sz="2400" dirty="0" smtClean="0"/>
              <a:t>Selective ES/NS-FEM </a:t>
            </a:r>
          </a:p>
          <a:p>
            <a:r>
              <a:rPr lang="en-US" altLang="ja-JP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Bubble-enhanced</a:t>
            </a:r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Hat-enhanced</a:t>
            </a:r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</a:t>
            </a:r>
          </a:p>
          <a:p>
            <a:pPr lvl="1"/>
            <a:r>
              <a:rPr lang="en-US" altLang="ja-JP" sz="2400" dirty="0" err="1" smtClean="0"/>
              <a:t>bFS</a:t>
            </a:r>
            <a:r>
              <a:rPr lang="en-US" altLang="ja-JP" sz="2400" dirty="0" smtClean="0"/>
              <a:t>-FEM, </a:t>
            </a:r>
            <a:r>
              <a:rPr lang="en-US" altLang="ja-JP" sz="2400" dirty="0" err="1" smtClean="0"/>
              <a:t>hFS</a:t>
            </a:r>
            <a:r>
              <a:rPr lang="en-US" altLang="ja-JP" sz="2400" dirty="0" smtClean="0"/>
              <a:t>-FEM</a:t>
            </a:r>
            <a:endParaRPr lang="en-US" altLang="ja-JP" sz="2000" dirty="0" smtClean="0"/>
          </a:p>
          <a:p>
            <a:pPr lvl="1"/>
            <a:r>
              <a:rPr lang="en-US" altLang="ja-JP" sz="2400" dirty="0" err="1" smtClean="0"/>
              <a:t>bES</a:t>
            </a:r>
            <a:r>
              <a:rPr lang="en-US" altLang="ja-JP" sz="2400" dirty="0" smtClean="0"/>
              <a:t>-FEM, </a:t>
            </a:r>
            <a:r>
              <a:rPr lang="en-US" altLang="ja-JP" sz="2400" dirty="0" err="1" smtClean="0"/>
              <a:t>hES</a:t>
            </a:r>
            <a:r>
              <a:rPr lang="en-US" altLang="ja-JP" sz="2400" dirty="0" smtClean="0"/>
              <a:t>-FEM</a:t>
            </a:r>
          </a:p>
          <a:p>
            <a:r>
              <a:rPr lang="en-US" altLang="ja-JP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F-bar</a:t>
            </a:r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</a:t>
            </a:r>
          </a:p>
          <a:p>
            <a:pPr lvl="1"/>
            <a:r>
              <a:rPr lang="en-US" altLang="ja-JP" sz="2400" dirty="0" smtClean="0"/>
              <a:t>F-</a:t>
            </a:r>
            <a:r>
              <a:rPr lang="en-US" altLang="ja-JP" sz="2400" dirty="0" err="1" smtClean="0"/>
              <a:t>barES</a:t>
            </a:r>
            <a:r>
              <a:rPr lang="en-US" altLang="ja-JP" sz="2400" dirty="0" smtClean="0"/>
              <a:t>-FEM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 rot="19854224">
            <a:off x="-222030" y="5695270"/>
            <a:ext cx="129629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2400" b="1" cap="none" spc="0" dirty="0" smtClean="0">
                <a:ln w="22225">
                  <a:solidFill>
                    <a:srgbClr val="FF00FF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NEW</a:t>
            </a:r>
            <a:endParaRPr lang="ja-JP" altLang="en-US" sz="2400" b="1" cap="none" spc="0" dirty="0">
              <a:ln w="22225">
                <a:solidFill>
                  <a:srgbClr val="FF00FF"/>
                </a:solidFill>
                <a:prstDash val="solid"/>
              </a:ln>
              <a:solidFill>
                <a:srgbClr val="00B0F0"/>
              </a:solidFill>
              <a:effectLst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416898" y="1744688"/>
            <a:ext cx="3165290" cy="46166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/>
              <a:t> </a:t>
            </a:r>
            <a:r>
              <a:rPr lang="en-US" altLang="ja-JP" sz="2400" dirty="0" smtClean="0"/>
              <a:t>Volumetric Locking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418459" y="1123374"/>
            <a:ext cx="3504240" cy="461665"/>
          </a:xfrm>
          <a:prstGeom prst="rect">
            <a:avLst/>
          </a:prstGeom>
          <a:solidFill>
            <a:schemeClr val="accent5"/>
          </a:solidFill>
        </p:spPr>
        <p:txBody>
          <a:bodyPr wrap="none" lIns="90000" rIns="90000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/>
              <a:t> </a:t>
            </a:r>
            <a:r>
              <a:rPr lang="en-US" altLang="ja-JP" sz="2400" dirty="0" smtClean="0"/>
              <a:t>Spurious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zero-energy</a:t>
            </a:r>
            <a:endParaRPr kumimoji="1" lang="ja-JP" altLang="en-US" sz="2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247964" y="2708920"/>
            <a:ext cx="4896544" cy="120032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/>
              <a:t> </a:t>
            </a:r>
            <a:r>
              <a:rPr lang="en-US" altLang="ja-JP" sz="2400" dirty="0" smtClean="0"/>
              <a:t>Restriction of </a:t>
            </a:r>
            <a:r>
              <a:rPr lang="en-US" altLang="ja-JP" sz="2400" dirty="0"/>
              <a:t>c</a:t>
            </a:r>
            <a:r>
              <a:rPr lang="en-US" altLang="ja-JP" sz="2400" dirty="0" smtClean="0"/>
              <a:t>onstitutive model,</a:t>
            </a:r>
            <a:br>
              <a:rPr lang="en-US" altLang="ja-JP" sz="2400" dirty="0" smtClean="0"/>
            </a:br>
            <a:r>
              <a:rPr lang="ja-JP" altLang="en-US" sz="2400" dirty="0"/>
              <a:t> </a:t>
            </a:r>
            <a:r>
              <a:rPr lang="ja-JP" altLang="en-US" sz="2400" dirty="0" smtClean="0"/>
              <a:t>    </a:t>
            </a:r>
            <a:r>
              <a:rPr lang="en-US" altLang="ja-JP" sz="2400" dirty="0" smtClean="0">
                <a:solidFill>
                  <a:srgbClr val="C00000"/>
                </a:solidFill>
              </a:rPr>
              <a:t>Pressure oscillation</a:t>
            </a:r>
            <a:r>
              <a:rPr lang="en-US" altLang="ja-JP" sz="2400" dirty="0" smtClean="0"/>
              <a:t>,</a:t>
            </a:r>
            <a:br>
              <a:rPr lang="en-US" altLang="ja-JP" sz="2400" dirty="0" smtClean="0"/>
            </a:br>
            <a:r>
              <a:rPr lang="en-US" altLang="ja-JP" sz="2400" dirty="0" smtClean="0"/>
              <a:t>     </a:t>
            </a:r>
            <a:r>
              <a:rPr lang="en-US" altLang="ja-JP" sz="2400" dirty="0" smtClean="0">
                <a:solidFill>
                  <a:srgbClr val="FF9900"/>
                </a:solidFill>
              </a:rPr>
              <a:t>Corner locking (detailed later)</a:t>
            </a:r>
            <a:endParaRPr kumimoji="1" lang="ja-JP" altLang="en-US" sz="2400" dirty="0">
              <a:solidFill>
                <a:srgbClr val="FF9900"/>
              </a:solidFill>
            </a:endParaRPr>
          </a:p>
        </p:txBody>
      </p:sp>
      <p:sp>
        <p:nvSpPr>
          <p:cNvPr id="6" name="右中かっこ 5"/>
          <p:cNvSpPr/>
          <p:nvPr/>
        </p:nvSpPr>
        <p:spPr>
          <a:xfrm>
            <a:off x="5160763" y="1639382"/>
            <a:ext cx="256135" cy="709498"/>
          </a:xfrm>
          <a:prstGeom prst="rightBrace">
            <a:avLst>
              <a:gd name="adj1" fmla="val 30585"/>
              <a:gd name="adj2" fmla="val 50000"/>
            </a:avLst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右中かっこ 11"/>
          <p:cNvSpPr/>
          <p:nvPr/>
        </p:nvSpPr>
        <p:spPr>
          <a:xfrm>
            <a:off x="3995936" y="3007534"/>
            <a:ext cx="256135" cy="709498"/>
          </a:xfrm>
          <a:prstGeom prst="rightBrace">
            <a:avLst>
              <a:gd name="adj1" fmla="val 30585"/>
              <a:gd name="adj2" fmla="val 50000"/>
            </a:avLst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306557" y="5676735"/>
            <a:ext cx="3065643" cy="461665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0000CC"/>
                </a:solidFill>
              </a:rPr>
              <a:t>? </a:t>
            </a:r>
            <a:r>
              <a:rPr lang="en-US" altLang="ja-JP" sz="2400" dirty="0" smtClean="0"/>
              <a:t>Unknown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potential</a:t>
            </a:r>
            <a:endParaRPr kumimoji="1" lang="ja-JP" altLang="en-US" sz="2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175956" y="4352355"/>
            <a:ext cx="3336170" cy="83099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/>
              <a:t> </a:t>
            </a:r>
            <a:r>
              <a:rPr lang="en-US" altLang="ja-JP" sz="2400" dirty="0" smtClean="0">
                <a:solidFill>
                  <a:srgbClr val="C00000"/>
                </a:solidFill>
              </a:rPr>
              <a:t>Pressure oscillation</a:t>
            </a:r>
            <a:r>
              <a:rPr lang="en-US" altLang="ja-JP" sz="2400" dirty="0" smtClean="0"/>
              <a:t>,</a:t>
            </a:r>
            <a:br>
              <a:rPr lang="en-US" altLang="ja-JP" sz="2400" dirty="0" smtClean="0"/>
            </a:br>
            <a:r>
              <a:rPr lang="en-US" altLang="ja-JP" sz="2400" dirty="0" smtClean="0"/>
              <a:t>     Short-lasting</a:t>
            </a:r>
            <a:endParaRPr kumimoji="1" lang="ja-JP" altLang="en-US" sz="2400" dirty="0"/>
          </a:p>
        </p:txBody>
      </p:sp>
      <p:sp>
        <p:nvSpPr>
          <p:cNvPr id="17" name="右中かっこ 16"/>
          <p:cNvSpPr/>
          <p:nvPr/>
        </p:nvSpPr>
        <p:spPr>
          <a:xfrm>
            <a:off x="3887924" y="4411690"/>
            <a:ext cx="256135" cy="709498"/>
          </a:xfrm>
          <a:prstGeom prst="rightBrace">
            <a:avLst>
              <a:gd name="adj1" fmla="val 30585"/>
              <a:gd name="adj2" fmla="val 50000"/>
            </a:avLst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33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Objective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313785" y="764704"/>
            <a:ext cx="8506687" cy="2448272"/>
          </a:xfrm>
          <a:prstGeom prst="roundRect">
            <a:avLst/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Develop a</a:t>
            </a:r>
            <a:r>
              <a:rPr lang="ja-JP" alt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new S-FEM, </a:t>
            </a:r>
            <a:r>
              <a:rPr lang="en-US" altLang="ja-JP" sz="32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F-barES-FEM-T4</a:t>
            </a: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</a:t>
            </a:r>
            <a:b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by combining </a:t>
            </a:r>
            <a:r>
              <a:rPr lang="en-US" altLang="ja-JP" sz="32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F-bar method</a:t>
            </a: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US" altLang="ja-JP" sz="32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ES-FEM-T4</a:t>
            </a: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 large deformation problems</a:t>
            </a:r>
            <a:b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 rubber-like materials</a:t>
            </a:r>
            <a:endParaRPr lang="en-US" altLang="ja-JP" sz="3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57470" y="3753036"/>
            <a:ext cx="7197483" cy="17235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 of Body Contents</a:t>
            </a:r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Methods: Formulation of F-barES-FEM-T4</a:t>
            </a:r>
            <a:endParaRPr lang="en-US" altLang="ja-JP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p"/>
            </a:pPr>
            <a:r>
              <a:rPr kumimoji="1" lang="en-US" altLang="ja-JP" sz="2800" dirty="0" smtClean="0"/>
              <a:t>Results</a:t>
            </a:r>
            <a:r>
              <a:rPr lang="en-US" altLang="ja-JP" sz="2800" dirty="0" smtClean="0"/>
              <a:t>: Some verification analyses</a:t>
            </a:r>
            <a:endParaRPr kumimoji="1" lang="en-US" altLang="ja-JP" sz="2800" dirty="0" smtClean="0"/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Summary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86704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kumimoji="1" lang="en-US" altLang="ja-JP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</a:t>
            </a:r>
            <a:br>
              <a:rPr kumimoji="1" lang="en-US" altLang="ja-JP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kumimoji="1" lang="en-US" altLang="ja-JP" sz="1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kumimoji="1" lang="en-US" altLang="ja-JP" sz="3600" b="1" dirty="0" smtClean="0"/>
              <a:t>Formulations of F-barES-FEM-T4</a:t>
            </a:r>
            <a:br>
              <a:rPr kumimoji="1" lang="en-US" altLang="ja-JP" sz="3600" b="1" dirty="0" smtClean="0"/>
            </a:br>
            <a:r>
              <a:rPr kumimoji="1" lang="en-US" altLang="ja-JP" sz="1600" b="1" dirty="0" smtClean="0"/>
              <a:t/>
            </a:r>
            <a:br>
              <a:rPr kumimoji="1" lang="en-US" altLang="ja-JP" sz="1600" b="1" dirty="0" smtClean="0"/>
            </a:br>
            <a:r>
              <a:rPr kumimoji="1" lang="en-US" altLang="ja-JP" sz="2800" dirty="0" smtClean="0">
                <a:solidFill>
                  <a:schemeClr val="bg1">
                    <a:lumMod val="50000"/>
                  </a:schemeClr>
                </a:solidFill>
              </a:rPr>
              <a:t>(F-barES-FEM-T3 in 2D is explained for simplicity.)</a:t>
            </a:r>
          </a:p>
          <a:p>
            <a:pPr marL="0" indent="0" algn="ctr">
              <a:buNone/>
            </a:pPr>
            <a:endParaRPr kumimoji="1" lang="en-US" altLang="ja-JP" sz="28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24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Quick Review of F-bar Method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kumimoji="1" lang="en-US" altLang="ja-JP" sz="2400" dirty="0" smtClean="0"/>
              </a:p>
              <a:p>
                <a:endParaRPr lang="en-US" altLang="ja-JP" sz="2400" dirty="0"/>
              </a:p>
              <a:p>
                <a:pPr marL="0" indent="0">
                  <a:buNone/>
                </a:pPr>
                <a:endParaRPr lang="en-US" altLang="ja-JP" sz="2400" dirty="0"/>
              </a:p>
              <a:p>
                <a:pPr marL="0" indent="0">
                  <a:buNone/>
                </a:pPr>
                <a: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Algorithm</a:t>
                </a:r>
                <a:endParaRPr lang="en-US" altLang="ja-JP" sz="24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/>
                  <a:t>Calculate deformation gradient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at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the element 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center, </a:t>
                </a:r>
                <a:br>
                  <a:rPr lang="en-US" altLang="ja-JP" sz="2400" dirty="0" smtClean="0">
                    <a:solidFill>
                      <a:srgbClr val="0000CC"/>
                    </a:solidFill>
                  </a:rPr>
                </a:br>
                <a:r>
                  <a:rPr lang="en-US" altLang="ja-JP" sz="2400" dirty="0" smtClean="0"/>
                  <a:t>and </a:t>
                </a:r>
                <a:r>
                  <a:rPr lang="en-US" altLang="ja-JP" sz="2400" dirty="0"/>
                  <a:t>then </a:t>
                </a:r>
                <a:r>
                  <a:rPr lang="en-US" altLang="ja-JP" sz="2400" dirty="0" smtClean="0"/>
                  <a:t>make the relative volume change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4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4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40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ja-JP" sz="2400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altLang="ja-JP" sz="2400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400" dirty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altLang="ja-JP" sz="2400" dirty="0">
                            <a:latin typeface="Cambria Math" panose="02040503050406030204" pitchFamily="18" charset="0"/>
                          </a:rPr>
                          <m:t>det</m:t>
                        </m:r>
                      </m:fName>
                      <m:e>
                        <m:d>
                          <m:dPr>
                            <m:ctrlPr>
                              <a:rPr lang="en-US" altLang="ja-JP" sz="2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400" b="1" i="1" dirty="0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d>
                      </m:e>
                    </m:func>
                    <m:r>
                      <a:rPr lang="en-US" altLang="ja-JP" sz="2400" b="1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400" dirty="0"/>
                  <a:t>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 smtClean="0"/>
                  <a:t>Calculate deformation gradient</a:t>
                </a:r>
                <a:r>
                  <a:rPr lang="ja-JP" altLang="en-US" sz="24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altLang="ja-JP" sz="2400" dirty="0"/>
                  <a:t> </a:t>
                </a:r>
                <a:r>
                  <a:rPr lang="en-US" altLang="ja-JP" sz="2400" dirty="0" smtClean="0"/>
                  <a:t>at 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each gauss point</a:t>
                </a:r>
                <a:br>
                  <a:rPr lang="en-US" altLang="ja-JP" sz="2400" dirty="0" smtClean="0">
                    <a:solidFill>
                      <a:srgbClr val="FF0000"/>
                    </a:solidFill>
                  </a:rPr>
                </a:br>
                <a:r>
                  <a:rPr lang="en-US" altLang="ja-JP" sz="2400" dirty="0" smtClean="0"/>
                  <a:t>as  usual, and then make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altLang="ja-JP" sz="2400" b="0" i="1" dirty="0" smtClean="0">
                        <a:latin typeface="Cambria Math" panose="02040503050406030204" pitchFamily="18" charset="0"/>
                      </a:rPr>
                      <m:t>(=</m:t>
                    </m:r>
                    <m:r>
                      <a:rPr lang="en-US" altLang="ja-JP" sz="2400" b="1" i="1" dirty="0" smtClean="0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ja-JP" sz="2400" b="0" i="1" dirty="0" smtClean="0">
                        <a:latin typeface="Cambria Math" panose="02040503050406030204" pitchFamily="18" charset="0"/>
                      </a:rPr>
                      <m:t> / </m:t>
                    </m:r>
                    <m:sSup>
                      <m:sSupPr>
                        <m:ctrlPr>
                          <a:rPr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ja-JP" sz="2400" b="0" i="1" dirty="0" smtClean="0"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</m:oMath>
                </a14:m>
                <a:r>
                  <a:rPr lang="en-US" altLang="ja-JP" sz="2400" dirty="0" smtClean="0"/>
                  <a:t>)  .</a:t>
                </a:r>
                <a:endParaRPr lang="en-US" altLang="ja-JP" sz="24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 smtClean="0">
                    <a:solidFill>
                      <a:schemeClr val="tx1"/>
                    </a:solidFill>
                  </a:rPr>
                  <a:t>Modify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altLang="ja-JP" sz="2400" dirty="0">
                    <a:solidFill>
                      <a:schemeClr val="tx1"/>
                    </a:solidFill>
                  </a:rPr>
                  <a:t> at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each gauss 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point </a:t>
                </a:r>
                <a:r>
                  <a:rPr lang="en-US" altLang="ja-JP" sz="2400" dirty="0"/>
                  <a:t>to obtain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4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400" dirty="0" smtClean="0"/>
                  <a:t> as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4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en-US" altLang="ja-JP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sz="24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ja-JP" sz="2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ja-JP" sz="2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ja-JP" sz="2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acc>
                      </m:e>
                      <m:sup>
                        <m:r>
                          <a:rPr lang="en-US" altLang="ja-JP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</m:oMath>
                </a14:m>
                <a:r>
                  <a:rPr lang="en-US" altLang="ja-JP" sz="24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400" dirty="0" smtClean="0"/>
                  <a:t>.</a:t>
                </a:r>
              </a:p>
              <a:p>
                <a:pPr marL="457200" indent="-457200">
                  <a:buFont typeface="+mj-lt"/>
                  <a:buAutoNum type="arabicPeriod" startAt="4"/>
                </a:pPr>
                <a:r>
                  <a:rPr lang="en-US" altLang="ja-JP" sz="2400" dirty="0" smtClean="0"/>
                  <a:t>Use</a:t>
                </a:r>
                <a:r>
                  <a:rPr lang="en-US" altLang="ja-JP" sz="2400" dirty="0" smtClean="0">
                    <a:solidFill>
                      <a:srgbClr val="FF00FF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4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 smtClean="0"/>
                  <a:t>to calculate the stress, nodal force and so on.</a:t>
                </a:r>
                <a:endParaRPr kumimoji="1" lang="en-US" altLang="ja-JP" sz="2400" dirty="0" smtClean="0"/>
              </a:p>
              <a:p>
                <a:pPr marL="0" indent="0">
                  <a:buNone/>
                </a:pPr>
                <a:r>
                  <a:rPr kumimoji="1" lang="en-US" altLang="ja-JP" sz="2400" dirty="0" smtClean="0"/>
                  <a:t> 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1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sp>
        <p:nvSpPr>
          <p:cNvPr id="20" name="フリーフォーム 19"/>
          <p:cNvSpPr/>
          <p:nvPr/>
        </p:nvSpPr>
        <p:spPr>
          <a:xfrm>
            <a:off x="2699792" y="735357"/>
            <a:ext cx="3536240" cy="1557862"/>
          </a:xfrm>
          <a:custGeom>
            <a:avLst/>
            <a:gdLst>
              <a:gd name="connsiteX0" fmla="*/ 0 w 1828800"/>
              <a:gd name="connsiteY0" fmla="*/ 391886 h 896983"/>
              <a:gd name="connsiteX1" fmla="*/ 966652 w 1828800"/>
              <a:gd name="connsiteY1" fmla="*/ 0 h 896983"/>
              <a:gd name="connsiteX2" fmla="*/ 1828800 w 1828800"/>
              <a:gd name="connsiteY2" fmla="*/ 557349 h 896983"/>
              <a:gd name="connsiteX3" fmla="*/ 862149 w 1828800"/>
              <a:gd name="connsiteY3" fmla="*/ 896983 h 896983"/>
              <a:gd name="connsiteX4" fmla="*/ 0 w 1828800"/>
              <a:gd name="connsiteY4" fmla="*/ 391886 h 896983"/>
              <a:gd name="connsiteX0" fmla="*/ 0 w 2444513"/>
              <a:gd name="connsiteY0" fmla="*/ 85513 h 896983"/>
              <a:gd name="connsiteX1" fmla="*/ 1582365 w 2444513"/>
              <a:gd name="connsiteY1" fmla="*/ 0 h 896983"/>
              <a:gd name="connsiteX2" fmla="*/ 2444513 w 2444513"/>
              <a:gd name="connsiteY2" fmla="*/ 557349 h 896983"/>
              <a:gd name="connsiteX3" fmla="*/ 1477862 w 2444513"/>
              <a:gd name="connsiteY3" fmla="*/ 896983 h 896983"/>
              <a:gd name="connsiteX4" fmla="*/ 0 w 2444513"/>
              <a:gd name="connsiteY4" fmla="*/ 85513 h 896983"/>
              <a:gd name="connsiteX0" fmla="*/ 717084 w 3161597"/>
              <a:gd name="connsiteY0" fmla="*/ 85513 h 793479"/>
              <a:gd name="connsiteX1" fmla="*/ 2299449 w 3161597"/>
              <a:gd name="connsiteY1" fmla="*/ 0 h 793479"/>
              <a:gd name="connsiteX2" fmla="*/ 3161597 w 3161597"/>
              <a:gd name="connsiteY2" fmla="*/ 557349 h 793479"/>
              <a:gd name="connsiteX3" fmla="*/ 0 w 3161597"/>
              <a:gd name="connsiteY3" fmla="*/ 793479 h 793479"/>
              <a:gd name="connsiteX4" fmla="*/ 717084 w 3161597"/>
              <a:gd name="connsiteY4" fmla="*/ 85513 h 793479"/>
              <a:gd name="connsiteX0" fmla="*/ 717084 w 2299449"/>
              <a:gd name="connsiteY0" fmla="*/ 85513 h 793479"/>
              <a:gd name="connsiteX1" fmla="*/ 2299449 w 2299449"/>
              <a:gd name="connsiteY1" fmla="*/ 0 h 793479"/>
              <a:gd name="connsiteX2" fmla="*/ 1441361 w 2299449"/>
              <a:gd name="connsiteY2" fmla="*/ 507667 h 793479"/>
              <a:gd name="connsiteX3" fmla="*/ 0 w 2299449"/>
              <a:gd name="connsiteY3" fmla="*/ 793479 h 793479"/>
              <a:gd name="connsiteX4" fmla="*/ 717084 w 2299449"/>
              <a:gd name="connsiteY4" fmla="*/ 85513 h 793479"/>
              <a:gd name="connsiteX0" fmla="*/ 717084 w 2299449"/>
              <a:gd name="connsiteY0" fmla="*/ 85513 h 793479"/>
              <a:gd name="connsiteX1" fmla="*/ 2299449 w 2299449"/>
              <a:gd name="connsiteY1" fmla="*/ 0 h 793479"/>
              <a:gd name="connsiteX2" fmla="*/ 2169876 w 2299449"/>
              <a:gd name="connsiteY2" fmla="*/ 789198 h 793479"/>
              <a:gd name="connsiteX3" fmla="*/ 0 w 2299449"/>
              <a:gd name="connsiteY3" fmla="*/ 793479 h 793479"/>
              <a:gd name="connsiteX4" fmla="*/ 717084 w 2299449"/>
              <a:gd name="connsiteY4" fmla="*/ 85513 h 793479"/>
              <a:gd name="connsiteX0" fmla="*/ 477379 w 2059744"/>
              <a:gd name="connsiteY0" fmla="*/ 85513 h 789198"/>
              <a:gd name="connsiteX1" fmla="*/ 2059744 w 2059744"/>
              <a:gd name="connsiteY1" fmla="*/ 0 h 789198"/>
              <a:gd name="connsiteX2" fmla="*/ 1930171 w 2059744"/>
              <a:gd name="connsiteY2" fmla="*/ 789198 h 789198"/>
              <a:gd name="connsiteX3" fmla="*/ 0 w 2059744"/>
              <a:gd name="connsiteY3" fmla="*/ 760358 h 789198"/>
              <a:gd name="connsiteX4" fmla="*/ 477379 w 2059744"/>
              <a:gd name="connsiteY4" fmla="*/ 85513 h 789198"/>
              <a:gd name="connsiteX0" fmla="*/ 477379 w 2059744"/>
              <a:gd name="connsiteY0" fmla="*/ 85513 h 760358"/>
              <a:gd name="connsiteX1" fmla="*/ 2059744 w 2059744"/>
              <a:gd name="connsiteY1" fmla="*/ 0 h 760358"/>
              <a:gd name="connsiteX2" fmla="*/ 1963072 w 2059744"/>
              <a:gd name="connsiteY2" fmla="*/ 760217 h 760358"/>
              <a:gd name="connsiteX3" fmla="*/ 0 w 2059744"/>
              <a:gd name="connsiteY3" fmla="*/ 760358 h 760358"/>
              <a:gd name="connsiteX4" fmla="*/ 477379 w 2059744"/>
              <a:gd name="connsiteY4" fmla="*/ 85513 h 760358"/>
              <a:gd name="connsiteX0" fmla="*/ 477379 w 1963072"/>
              <a:gd name="connsiteY0" fmla="*/ 0 h 674845"/>
              <a:gd name="connsiteX1" fmla="*/ 1599134 w 1963072"/>
              <a:gd name="connsiteY1" fmla="*/ 100795 h 674845"/>
              <a:gd name="connsiteX2" fmla="*/ 1963072 w 1963072"/>
              <a:gd name="connsiteY2" fmla="*/ 674704 h 674845"/>
              <a:gd name="connsiteX3" fmla="*/ 0 w 1963072"/>
              <a:gd name="connsiteY3" fmla="*/ 674845 h 674845"/>
              <a:gd name="connsiteX4" fmla="*/ 477379 w 1963072"/>
              <a:gd name="connsiteY4" fmla="*/ 0 h 674845"/>
              <a:gd name="connsiteX0" fmla="*/ 425678 w 1963072"/>
              <a:gd name="connsiteY0" fmla="*/ 0 h 761789"/>
              <a:gd name="connsiteX1" fmla="*/ 1599134 w 1963072"/>
              <a:gd name="connsiteY1" fmla="*/ 187739 h 761789"/>
              <a:gd name="connsiteX2" fmla="*/ 1963072 w 1963072"/>
              <a:gd name="connsiteY2" fmla="*/ 761648 h 761789"/>
              <a:gd name="connsiteX3" fmla="*/ 0 w 1963072"/>
              <a:gd name="connsiteY3" fmla="*/ 761789 h 761789"/>
              <a:gd name="connsiteX4" fmla="*/ 425678 w 1963072"/>
              <a:gd name="connsiteY4" fmla="*/ 0 h 761789"/>
              <a:gd name="connsiteX0" fmla="*/ 425678 w 1963072"/>
              <a:gd name="connsiteY0" fmla="*/ 0 h 761789"/>
              <a:gd name="connsiteX1" fmla="*/ 1787138 w 1963072"/>
              <a:gd name="connsiteY1" fmla="*/ 167038 h 761789"/>
              <a:gd name="connsiteX2" fmla="*/ 1963072 w 1963072"/>
              <a:gd name="connsiteY2" fmla="*/ 761648 h 761789"/>
              <a:gd name="connsiteX3" fmla="*/ 0 w 1963072"/>
              <a:gd name="connsiteY3" fmla="*/ 761789 h 761789"/>
              <a:gd name="connsiteX4" fmla="*/ 425678 w 1963072"/>
              <a:gd name="connsiteY4" fmla="*/ 0 h 761789"/>
              <a:gd name="connsiteX0" fmla="*/ 425678 w 1963072"/>
              <a:gd name="connsiteY0" fmla="*/ 0 h 761789"/>
              <a:gd name="connsiteX1" fmla="*/ 1782438 w 1963072"/>
              <a:gd name="connsiteY1" fmla="*/ 80094 h 761789"/>
              <a:gd name="connsiteX2" fmla="*/ 1963072 w 1963072"/>
              <a:gd name="connsiteY2" fmla="*/ 761648 h 761789"/>
              <a:gd name="connsiteX3" fmla="*/ 0 w 1963072"/>
              <a:gd name="connsiteY3" fmla="*/ 761789 h 761789"/>
              <a:gd name="connsiteX4" fmla="*/ 425678 w 1963072"/>
              <a:gd name="connsiteY4" fmla="*/ 0 h 76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3072" h="761789">
                <a:moveTo>
                  <a:pt x="425678" y="0"/>
                </a:moveTo>
                <a:lnTo>
                  <a:pt x="1782438" y="80094"/>
                </a:lnTo>
                <a:lnTo>
                  <a:pt x="1963072" y="761648"/>
                </a:lnTo>
                <a:lnTo>
                  <a:pt x="0" y="761789"/>
                </a:lnTo>
                <a:lnTo>
                  <a:pt x="425678" y="0"/>
                </a:lnTo>
                <a:close/>
              </a:path>
            </a:pathLst>
          </a:custGeom>
          <a:solidFill>
            <a:srgbClr val="4DFFC4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74057" y="5337212"/>
            <a:ext cx="8784777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F-bar method is used to 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avoid volumetric locking </a:t>
            </a:r>
            <a:r>
              <a:rPr lang="en-US" altLang="ja-JP" sz="2400" dirty="0"/>
              <a:t>in </a:t>
            </a:r>
            <a:r>
              <a:rPr lang="en-US" altLang="ja-JP" sz="2400" dirty="0" smtClean="0"/>
              <a:t>Q4 or H8</a:t>
            </a:r>
            <a:br>
              <a:rPr lang="en-US" altLang="ja-JP" sz="2400" dirty="0" smtClean="0"/>
            </a:br>
            <a:r>
              <a:rPr lang="en-US" altLang="ja-JP" sz="2400" dirty="0" smtClean="0"/>
              <a:t>elements. Yet, </a:t>
            </a:r>
            <a:r>
              <a:rPr lang="en-US" altLang="ja-JP" sz="2400" dirty="0"/>
              <a:t>it 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cannot avoid shear locking</a:t>
            </a:r>
            <a:r>
              <a:rPr lang="en-US" altLang="ja-JP" sz="2400" dirty="0" smtClean="0"/>
              <a:t>.</a:t>
            </a:r>
            <a:endParaRPr lang="en-US" altLang="ja-JP" sz="2400" dirty="0"/>
          </a:p>
        </p:txBody>
      </p:sp>
      <p:sp>
        <p:nvSpPr>
          <p:cNvPr id="6" name="乗算記号 5"/>
          <p:cNvSpPr/>
          <p:nvPr/>
        </p:nvSpPr>
        <p:spPr>
          <a:xfrm>
            <a:off x="5220072" y="1808820"/>
            <a:ext cx="288032" cy="28803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乗算記号 6"/>
          <p:cNvSpPr/>
          <p:nvPr/>
        </p:nvSpPr>
        <p:spPr>
          <a:xfrm>
            <a:off x="3383868" y="1839616"/>
            <a:ext cx="288032" cy="28803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/>
          <p:cNvSpPr/>
          <p:nvPr/>
        </p:nvSpPr>
        <p:spPr>
          <a:xfrm>
            <a:off x="3763776" y="934738"/>
            <a:ext cx="288032" cy="28803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乗算記号 8"/>
          <p:cNvSpPr/>
          <p:nvPr/>
        </p:nvSpPr>
        <p:spPr>
          <a:xfrm>
            <a:off x="5184068" y="1016732"/>
            <a:ext cx="288032" cy="28803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加算記号 9"/>
          <p:cNvSpPr/>
          <p:nvPr/>
        </p:nvSpPr>
        <p:spPr>
          <a:xfrm>
            <a:off x="4409070" y="1412776"/>
            <a:ext cx="288032" cy="311185"/>
          </a:xfrm>
          <a:prstGeom prst="mathPlus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6128444" y="2191331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2627360" y="2203209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3383868" y="638956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5832836" y="818976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50824" y="878014"/>
            <a:ext cx="2390398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For quadrilateral (Q4)</a:t>
            </a:r>
            <a:br>
              <a:rPr kumimoji="1" lang="en-US" altLang="ja-JP" dirty="0" smtClean="0"/>
            </a:br>
            <a:r>
              <a:rPr kumimoji="1" lang="en-US" altLang="ja-JP" dirty="0" smtClean="0"/>
              <a:t>or hexahedral (H8)</a:t>
            </a:r>
            <a:br>
              <a:rPr kumimoji="1" lang="en-US" altLang="ja-JP" dirty="0" smtClean="0"/>
            </a:br>
            <a:r>
              <a:rPr kumimoji="1" lang="en-US" altLang="ja-JP" dirty="0" smtClean="0"/>
              <a:t>elements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7098819" y="3933056"/>
                <a:ext cx="1595309" cy="92333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dirty="0" smtClean="0"/>
                  <a:t>A kind of</a:t>
                </a:r>
                <a:br>
                  <a:rPr kumimoji="1" lang="en-US" altLang="ja-JP" dirty="0" smtClean="0"/>
                </a:br>
                <a:r>
                  <a:rPr lang="en-US" altLang="ja-JP" dirty="0" smtClean="0"/>
                  <a:t>low-pass filter</a:t>
                </a:r>
                <a:br>
                  <a:rPr lang="en-US" altLang="ja-JP" dirty="0" smtClean="0"/>
                </a:br>
                <a:r>
                  <a:rPr lang="en-US" altLang="ja-JP" dirty="0" smtClean="0"/>
                  <a:t>for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8819" y="3933056"/>
                <a:ext cx="1595309" cy="923330"/>
              </a:xfrm>
              <a:prstGeom prst="rect">
                <a:avLst/>
              </a:prstGeom>
              <a:blipFill rotWithShape="0">
                <a:blip r:embed="rId4"/>
                <a:stretch>
                  <a:fillRect l="-3448" t="-3289" r="-3065" b="-92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776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iccm2015-sfem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MS PGothic"/>
        <a:ea typeface="MS PGothic"/>
        <a:cs typeface=""/>
      </a:majorFont>
      <a:minorFont>
        <a:latin typeface="MS PGothic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49390</TotalTime>
  <Words>948</Words>
  <Application>Microsoft Office PowerPoint</Application>
  <PresentationFormat>画面に合わせる (4:3)</PresentationFormat>
  <Paragraphs>478</Paragraphs>
  <Slides>41</Slides>
  <Notes>30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41</vt:i4>
      </vt:variant>
    </vt:vector>
  </HeadingPairs>
  <TitlesOfParts>
    <vt:vector size="50" baseType="lpstr">
      <vt:lpstr>Arial Unicode MS</vt:lpstr>
      <vt:lpstr>MS PGothic</vt:lpstr>
      <vt:lpstr>メイリオ</vt:lpstr>
      <vt:lpstr>Arial</vt:lpstr>
      <vt:lpstr>Calibri</vt:lpstr>
      <vt:lpstr>Cambria Math</vt:lpstr>
      <vt:lpstr>Eras Bold ITC</vt:lpstr>
      <vt:lpstr>Wingdings</vt:lpstr>
      <vt:lpstr>デザインの設定</vt:lpstr>
      <vt:lpstr>F-barES-FEM-T4:   a new finite element formulation  of nearly incompressible solids  with tetrahedral elements</vt:lpstr>
      <vt:lpstr>Motivation &amp; Background</vt:lpstr>
      <vt:lpstr>Our First Result in Advance</vt:lpstr>
      <vt:lpstr>Issues</vt:lpstr>
      <vt:lpstr>Conventional Methods</vt:lpstr>
      <vt:lpstr>Various Types of S-FEMs</vt:lpstr>
      <vt:lpstr>Objective</vt:lpstr>
      <vt:lpstr>PowerPoint プレゼンテーション</vt:lpstr>
      <vt:lpstr>Quick Review of F-bar Method</vt:lpstr>
      <vt:lpstr>Quick Review of ES-FEM</vt:lpstr>
      <vt:lpstr>Outline of F-barES-FEM</vt:lpstr>
      <vt:lpstr>Outline of F-barES-FEM</vt:lpstr>
      <vt:lpstr>Equations to Satisfy</vt:lpstr>
      <vt:lpstr>PowerPoint プレゼンテーション</vt:lpstr>
      <vt:lpstr>Bending of a Cantilever</vt:lpstr>
      <vt:lpstr>Bending of a Cantilever</vt:lpstr>
      <vt:lpstr>Bending of a Cantilever</vt:lpstr>
      <vt:lpstr>Bending of a Cantilever</vt:lpstr>
      <vt:lpstr>Bending of a Cantilever</vt:lpstr>
      <vt:lpstr>Compression of a Block</vt:lpstr>
      <vt:lpstr>Compression of a Block</vt:lpstr>
      <vt:lpstr>Compression of a Block</vt:lpstr>
      <vt:lpstr>Barreling of 1/8 Cylinder</vt:lpstr>
      <vt:lpstr>Barreling of 1/8 Cylinder</vt:lpstr>
      <vt:lpstr>Barreling of 1/8 Cylinder</vt:lpstr>
      <vt:lpstr>Barreling of 1/8 Cylinder</vt:lpstr>
      <vt:lpstr>Bending of a Cantilever</vt:lpstr>
      <vt:lpstr>Bending of a Cantilever</vt:lpstr>
      <vt:lpstr>Bending of a Cantilever</vt:lpstr>
      <vt:lpstr>Bending of a Cantilever</vt:lpstr>
      <vt:lpstr>Swinging of Bunny Ears</vt:lpstr>
      <vt:lpstr>Swinging of Bunny Ears</vt:lpstr>
      <vt:lpstr>Swinging of Bunny Ears</vt:lpstr>
      <vt:lpstr>Natural Modes of ¼ Cylinder</vt:lpstr>
      <vt:lpstr>Natural Modes of ¼ Cylinder</vt:lpstr>
      <vt:lpstr>Natural Modes of ¼ Cylinder</vt:lpstr>
      <vt:lpstr>PowerPoint プレゼンテーション</vt:lpstr>
      <vt:lpstr>Benefits and Drawbacks of F-barES-FEM-T4</vt:lpstr>
      <vt:lpstr>Benefits and Drawbacks of F-barES-FEM-T4</vt:lpstr>
      <vt:lpstr>Benefits and Drawbacks of F-barES-FEM-T4</vt:lpstr>
      <vt:lpstr>Conclusion</vt:lpstr>
    </vt:vector>
  </TitlesOfParts>
  <Company>みずほ情報総研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iccm2015-sfem</dc:title>
  <dc:creator>Yuki ONISHI</dc:creator>
  <cp:lastModifiedBy>yuki</cp:lastModifiedBy>
  <cp:revision>1989</cp:revision>
  <cp:lastPrinted>2012-03-06T10:21:50Z</cp:lastPrinted>
  <dcterms:created xsi:type="dcterms:W3CDTF">2007-11-22T18:02:40Z</dcterms:created>
  <dcterms:modified xsi:type="dcterms:W3CDTF">2015-10-15T01:01:58Z</dcterms:modified>
</cp:coreProperties>
</file>